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390" r:id="rId2"/>
    <p:sldId id="391" r:id="rId3"/>
    <p:sldId id="392" r:id="rId4"/>
    <p:sldId id="393" r:id="rId5"/>
    <p:sldId id="394" r:id="rId6"/>
    <p:sldId id="395" r:id="rId7"/>
    <p:sldId id="396" r:id="rId8"/>
    <p:sldId id="397" r:id="rId9"/>
    <p:sldId id="398" r:id="rId10"/>
    <p:sldId id="399" r:id="rId11"/>
    <p:sldId id="400" r:id="rId12"/>
    <p:sldId id="401" r:id="rId13"/>
    <p:sldId id="402" r:id="rId14"/>
    <p:sldId id="403" r:id="rId15"/>
    <p:sldId id="404" r:id="rId16"/>
    <p:sldId id="405" r:id="rId17"/>
    <p:sldId id="406" r:id="rId18"/>
    <p:sldId id="407" r:id="rId19"/>
    <p:sldId id="408" r:id="rId20"/>
    <p:sldId id="409" r:id="rId21"/>
    <p:sldId id="410" r:id="rId22"/>
    <p:sldId id="411" r:id="rId23"/>
    <p:sldId id="412" r:id="rId24"/>
    <p:sldId id="413" r:id="rId25"/>
    <p:sldId id="414" r:id="rId26"/>
    <p:sldId id="415" r:id="rId27"/>
    <p:sldId id="416" r:id="rId28"/>
    <p:sldId id="417" r:id="rId29"/>
    <p:sldId id="418" r:id="rId30"/>
    <p:sldId id="419" r:id="rId31"/>
    <p:sldId id="420" r:id="rId32"/>
    <p:sldId id="421" r:id="rId33"/>
    <p:sldId id="422" r:id="rId34"/>
    <p:sldId id="423" r:id="rId35"/>
    <p:sldId id="424" r:id="rId36"/>
    <p:sldId id="425" r:id="rId37"/>
    <p:sldId id="426" r:id="rId38"/>
    <p:sldId id="427" r:id="rId39"/>
    <p:sldId id="428" r:id="rId40"/>
    <p:sldId id="429" r:id="rId41"/>
    <p:sldId id="430" r:id="rId42"/>
    <p:sldId id="431" r:id="rId43"/>
    <p:sldId id="432" r:id="rId44"/>
    <p:sldId id="433" r:id="rId4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CFD0"/>
    <a:srgbClr val="15BDA3"/>
    <a:srgbClr val="17BCA3"/>
    <a:srgbClr val="16BDA1"/>
    <a:srgbClr val="70E3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506" autoAdjust="0"/>
  </p:normalViewPr>
  <p:slideViewPr>
    <p:cSldViewPr>
      <p:cViewPr varScale="1">
        <p:scale>
          <a:sx n="59" d="100"/>
          <a:sy n="59" d="100"/>
        </p:scale>
        <p:origin x="150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e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image" Target="../media/image25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image" Target="../media/image34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image" Target="../media/image3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9769934-04C1-43D7-9792-4E90942E902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553602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651070F1-9BAC-4D8B-83D3-904CA88862A3}" type="slidenum">
              <a:rPr lang="en-US" altLang="zh-CN">
                <a:solidFill>
                  <a:schemeClr val="tx1"/>
                </a:solidFill>
              </a:rPr>
              <a:pPr/>
              <a:t>2</a:t>
            </a:fld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Rot="1" noChangeArrowheads="1" noTextEdit="1"/>
          </p:cNvSpPr>
          <p:nvPr>
            <p:ph type="sldImg" idx="4294967295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2240229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BFECB23-B3CF-463D-B024-942670736622}" type="slidenum">
              <a:rPr lang="en-US" altLang="zh-CN">
                <a:solidFill>
                  <a:schemeClr val="tx1"/>
                </a:solidFill>
              </a:rPr>
              <a:pPr/>
              <a:t>6</a:t>
            </a:fld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22530" name="Rectangle 2"/>
          <p:cNvSpPr>
            <a:spLocks noRot="1" noChangeArrowheads="1" noTextEdit="1"/>
          </p:cNvSpPr>
          <p:nvPr>
            <p:ph type="sldImg" idx="4294967295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28809443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69934-04C1-43D7-9792-4E90942E902B}" type="slidenum">
              <a:rPr lang="en-US" altLang="zh-CN" smtClean="0"/>
              <a:pPr/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15367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4FAEF-A731-48F4-ABC1-77C7646E58E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95445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59D59-25D4-4EA0-95B0-4D2358ED05F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1165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C07C6-9012-48C9-B711-6FEF2EF63A9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1887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4AD1A6-00AC-4B94-B728-A565DD8061A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72776852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48503A-7B00-41DA-8940-0DFA1CA7475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48796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82D67C-29A1-42D1-B5D9-E716DAD4D5C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1126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AC690-EB89-417C-B0FE-E557AE3DF4D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8572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961CD9-1864-4C13-9635-B42754748A3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79153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98E94-21ED-4B16-BD51-BC4A86ADB9A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2270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C0B43-9C85-4800-8724-C62F8F19E89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9120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C16715-B7F7-4064-B570-2A3495048B0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6432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BFB6B-4053-4BED-A8A8-F4DFFED82D7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5841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/>
            </a:lvl1pPr>
          </a:lstStyle>
          <a:p>
            <a:fld id="{1A085FB6-5EC1-440B-9E35-37325351696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9pPr>
    </p:titleStyle>
    <p:bodyStyle>
      <a:lvl1pPr marL="257175" indent="-257175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fontAlgn="base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fontAlgn="base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50" indent="-171450" algn="l" rtl="0" fontAlgn="base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1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0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6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25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9.e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5.e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34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9.e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38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4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43.w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46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49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2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51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B50AB9F0-CADA-4060-AB4F-5481EE3BD8E4}" type="slidenum">
              <a:rPr lang="en-US" altLang="zh-CN">
                <a:solidFill>
                  <a:srgbClr val="FFFF00"/>
                </a:solidFill>
              </a:rPr>
              <a:pPr/>
              <a:t>1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7338" y="1268413"/>
            <a:ext cx="8532812" cy="3455987"/>
          </a:xfrm>
        </p:spPr>
        <p:txBody>
          <a:bodyPr/>
          <a:lstStyle/>
          <a:p>
            <a:pPr eaLnBrk="1" hangingPunct="1"/>
            <a:r>
              <a:rPr lang="zh-CN" altLang="en-US" sz="5400" b="1" dirty="0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 七 章</a:t>
            </a:r>
            <a:r>
              <a:rPr lang="zh-CN" altLang="en-US" sz="5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   </a:t>
            </a:r>
            <a:br>
              <a:rPr lang="zh-CN" altLang="en-US" sz="5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</a:br>
            <a:r>
              <a:rPr lang="zh-CN" altLang="en-US" sz="5400" b="1" dirty="0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维生素化学</a:t>
            </a:r>
            <a:br>
              <a:rPr lang="zh-CN" altLang="en-US" sz="5400" b="1" dirty="0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</a:br>
            <a:r>
              <a:rPr lang="zh-CN" altLang="en-US" sz="5400" b="1" dirty="0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  <a:r>
              <a:rPr lang="en-US" altLang="zh-CN" b="1" dirty="0" smtClean="0">
                <a:solidFill>
                  <a:schemeClr val="tx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Vitamins and Microelements</a:t>
            </a:r>
          </a:p>
        </p:txBody>
      </p:sp>
    </p:spTree>
    <p:extLst>
      <p:ext uri="{BB962C8B-B14F-4D97-AF65-F5344CB8AC3E}">
        <p14:creationId xmlns:p14="http://schemas.microsoft.com/office/powerpoint/2010/main" val="56870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F0E4503-1FEF-4517-95D9-40049D5E2A37}" type="slidenum">
              <a:rPr lang="en-US" altLang="zh-CN">
                <a:solidFill>
                  <a:srgbClr val="FFFF00"/>
                </a:solidFill>
              </a:rPr>
              <a:pPr/>
              <a:t>10</a:t>
            </a:fld>
            <a:endParaRPr lang="en-US" altLang="zh-CN">
              <a:solidFill>
                <a:srgbClr val="FFFF00"/>
              </a:solidFill>
            </a:endParaRPr>
          </a:p>
        </p:txBody>
      </p:sp>
      <p:pic>
        <p:nvPicPr>
          <p:cNvPr id="57346" name="Picture 2" descr="https://gimg2.baidu.com/image_search/src=http%3A%2F%2Fwww.61yt.cn%2Fimages%2F20200408%2F81677a8cb2f6763fd528dc5a77c8f61c_4.gif&amp;refer=http%3A%2F%2Fwww.61yt.cn&amp;app=2002&amp;size=f9999,10000&amp;q=a80&amp;n=0&amp;g=0n&amp;fmt=jpeg?sec=1637461274&amp;t=07d39755bfc81698b74c4586e3bc437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143000"/>
            <a:ext cx="4500562" cy="514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8" name="Picture 4" descr="https://gimg2.baidu.com/image_search/src=http%3A%2F%2Finews.gtimg.com%2Fnewsapp_match%2F0%2F8851302068%2F0.jpg&amp;refer=http%3A%2F%2Finews.gtimg.com&amp;app=2002&amp;size=f9999,10000&amp;q=a80&amp;n=0&amp;g=0n&amp;fmt=jpeg?sec=1637461274&amp;t=9cea14faf2ac4692bd028317e5a5a47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1285875"/>
            <a:ext cx="33909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6" descr="https://gimg2.baidu.com/image_search/src=http%3A%2F%2F09imgmini.eastday.com%2Fmobile%2F20190506%2F20190506165123_f4030204af17867f274041548b5ff39e_2.gif&amp;refer=http%3A%2F%2F09imgmini.eastday.com&amp;app=2002&amp;size=f9999,10000&amp;q=a80&amp;n=0&amp;g=0n&amp;fmt=jpeg?sec=1637461274&amp;t=40e03edddca356566eddb1c5e72e499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3786188"/>
            <a:ext cx="33909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2" name="标题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114800" cy="868362"/>
          </a:xfrm>
        </p:spPr>
        <p:txBody>
          <a:bodyPr/>
          <a:lstStyle/>
          <a:p>
            <a:r>
              <a:rPr lang="zh-CN" altLang="en-US" sz="3600" b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维生素</a:t>
            </a:r>
            <a:r>
              <a:rPr lang="en-US" altLang="zh-CN" sz="3600" b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r>
              <a:rPr lang="zh-CN" altLang="en-US" sz="3600" b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缺乏症</a:t>
            </a:r>
            <a:endParaRPr lang="zh-CN" altLang="en-US" sz="360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4120494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6ABA52F5-A2E5-46D5-BA3B-DD3BBF34AEB9}" type="slidenum">
              <a:rPr lang="en-US" altLang="zh-CN">
                <a:solidFill>
                  <a:srgbClr val="FFFF00"/>
                </a:solidFill>
              </a:rPr>
              <a:pPr/>
              <a:t>11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5786438" cy="1143000"/>
          </a:xfrm>
        </p:spPr>
        <p:txBody>
          <a:bodyPr/>
          <a:lstStyle/>
          <a:p>
            <a:pPr algn="l" eaLnBrk="1" hangingPunct="1"/>
            <a:r>
              <a:rPr lang="zh-CN" altLang="en-US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三、维生素</a:t>
            </a:r>
            <a:r>
              <a:rPr lang="en-US" altLang="zh-CN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E</a:t>
            </a:r>
            <a:r>
              <a:rPr lang="zh-CN" altLang="en-US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（生育酚）</a:t>
            </a:r>
          </a:p>
        </p:txBody>
      </p:sp>
      <p:pic>
        <p:nvPicPr>
          <p:cNvPr id="27653" name="Picture 4" descr="https://gimg2.baidu.com/image_search/src=http%3A%2F%2Fhiphotos.baidu.com%2Ffeed%2Fpic%2Fitem%2F14ce36d3d539b600b687fe93e250352ac65cb74d.jpg&amp;refer=http%3A%2F%2Fhiphotos.baidu.com&amp;app=2002&amp;size=f9999,10000&amp;q=a80&amp;n=0&amp;g=0n&amp;fmt=jpeg?sec=1637462129&amp;t=b9e1e24e61e7682f1fc50c5095a5d18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643063"/>
            <a:ext cx="4762500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6" descr="https://gimg2.baidu.com/image_search/src=http%3A%2F%2Fcc362.ikafan.com%2Fstatic%2FL3Byb3h5L2h0dHAvaW1hZ2U1OC4zNjBkb2MuY29tL0Rvd25sb2FkSW1nLzIwMTMvMDEvMTUxMi8yOTYxNTkzMF8zLmpwZw%3D%3D.jpg&amp;refer=http%3A%2F%2Fcc362.ikafan.com&amp;app=2002&amp;size=f9999,10000&amp;q=a80&amp;n=0&amp;g=0n&amp;fmt=jpeg?sec=1637462235&amp;t=9f6329cf586e57bb928a90a3b86907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3714750"/>
            <a:ext cx="428625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2784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6" name="Object 6">
            <a:hlinkClick r:id="" action="ppaction://ole?verb=1"/>
          </p:cNvPr>
          <p:cNvGraphicFramePr>
            <a:graphicFrameLocks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72509228"/>
              </p:ext>
            </p:extLst>
          </p:nvPr>
        </p:nvGraphicFramePr>
        <p:xfrm>
          <a:off x="5076825" y="4149725"/>
          <a:ext cx="1295400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r:id="rId3" imgW="0" imgH="0" progId="PowerPoint.Show.8">
                  <p:embed/>
                </p:oleObj>
              </mc:Choice>
              <mc:Fallback>
                <p:oleObj r:id="rId3" imgW="0" imgH="0" progId="PowerPoint.Show.8">
                  <p:embed/>
                  <p:pic>
                    <p:nvPicPr>
                      <p:cNvPr id="15366" name="Object 6">
                        <a:hlinkClick r:id="" action="ppaction://ole?verb=1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4149725"/>
                        <a:ext cx="1295400" cy="9715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33CFFD7-CB03-4BC7-B26F-3474D6261CA9}" type="slidenum">
              <a:rPr lang="en-US" altLang="zh-CN">
                <a:solidFill>
                  <a:schemeClr val="tx1"/>
                </a:solidFill>
              </a:rPr>
              <a:pPr/>
              <a:t>12</a:t>
            </a:fld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600075" y="414338"/>
            <a:ext cx="5843588" cy="1143000"/>
          </a:xfrm>
        </p:spPr>
        <p:txBody>
          <a:bodyPr/>
          <a:lstStyle/>
          <a:p>
            <a:pPr algn="l" eaLnBrk="1" hangingPunct="1"/>
            <a:r>
              <a:rPr lang="zh-CN" altLang="en-US" sz="4000" b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三、维生素</a:t>
            </a:r>
            <a:r>
              <a:rPr lang="en-US" altLang="zh-CN" sz="4000" b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E</a:t>
            </a:r>
            <a:r>
              <a:rPr lang="zh-CN" altLang="en-US" sz="4000" b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（生育酚）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116013" y="3860800"/>
            <a:ext cx="4319587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ea typeface="楷体_GB2312" pitchFamily="49" charset="-122"/>
              </a:rPr>
              <a:t>生化作用及缺乏症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116013" y="1773238"/>
            <a:ext cx="4824412" cy="661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ea typeface="楷体_GB2312" pitchFamily="49" charset="-122"/>
              </a:rPr>
              <a:t>基本结构、种类与性质</a:t>
            </a:r>
          </a:p>
        </p:txBody>
      </p:sp>
      <p:graphicFrame>
        <p:nvGraphicFramePr>
          <p:cNvPr id="15364" name="Object 4">
            <a:hlinkClick r:id="" action="ppaction://ole?verb=1"/>
          </p:cNvPr>
          <p:cNvGraphicFramePr>
            <a:graphicFrameLocks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89840026"/>
              </p:ext>
            </p:extLst>
          </p:nvPr>
        </p:nvGraphicFramePr>
        <p:xfrm>
          <a:off x="5724525" y="2097088"/>
          <a:ext cx="1295400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r:id="rId5" imgW="0" imgH="0" progId="PowerPoint.Show.8">
                  <p:embed/>
                </p:oleObj>
              </mc:Choice>
              <mc:Fallback>
                <p:oleObj r:id="rId5" imgW="0" imgH="0" progId="PowerPoint.Show.8">
                  <p:embed/>
                  <p:pic>
                    <p:nvPicPr>
                      <p:cNvPr id="15364" name="Object 4">
                        <a:hlinkClick r:id="" action="ppaction://ole?verb=1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525" y="2097088"/>
                        <a:ext cx="1295400" cy="9715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2" descr="https://img1.baidu.com/it/u=2448020880,451474042&amp;fm=224&amp;fmt=auto&amp;gp=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" t="7500" r="999" b="27998"/>
          <a:stretch>
            <a:fillRect/>
          </a:stretch>
        </p:blipFill>
        <p:spPr bwMode="auto">
          <a:xfrm>
            <a:off x="6553200" y="5084171"/>
            <a:ext cx="2459038" cy="1626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412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1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1536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内容占位符 3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9698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C0D6BCB9-5EE9-43E7-ABAD-5036E99B5475}" type="slidenum">
              <a:rPr lang="en-US" altLang="zh-CN">
                <a:solidFill>
                  <a:srgbClr val="FFFF00"/>
                </a:solidFill>
              </a:rPr>
              <a:pPr/>
              <a:t>13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686550" cy="1143000"/>
          </a:xfrm>
        </p:spPr>
        <p:txBody>
          <a:bodyPr/>
          <a:lstStyle/>
          <a:p>
            <a:r>
              <a:rPr lang="zh-CN" altLang="en-US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四、维生素</a:t>
            </a:r>
            <a:r>
              <a:rPr lang="en-US" altLang="zh-CN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K</a:t>
            </a:r>
            <a:r>
              <a:rPr lang="zh-CN" altLang="en-US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（凝血维生素）</a:t>
            </a:r>
          </a:p>
        </p:txBody>
      </p:sp>
      <p:pic>
        <p:nvPicPr>
          <p:cNvPr id="60418" name="Picture 2" descr="https://gimg2.baidu.com/image_search/src=http%3A%2F%2Fd2wi9buok16xiy.cloudfront.net%2Fimages%2Fcms%2F2016%2F07%2Fp18286_1.jpg&amp;refer=http%3A%2F%2Fd2wi9buok16xiy.cloudfront.net&amp;app=2002&amp;size=f9999,10000&amp;q=a80&amp;n=0&amp;g=0n&amp;fmt=jpeg?sec=1637462584&amp;t=2d2dcf6ac8c083435d2fcae0bfd0b3c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71625"/>
            <a:ext cx="666750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ttps://gimg2.baidu.com/image_search/src=http%3A%2F%2Fdingyue.nosdn.127.net%2F5HpufVdTFgxBKdd9q0IzW0pWdNbpBhlPL7v6yuP3vyme51526459644361.jpeg&amp;refer=http%3A%2F%2Fdingyue.nosdn.127.net&amp;app=2002&amp;size=f9999,10000&amp;q=a80&amp;n=0&amp;g=0n&amp;fmt=jpeg?sec=1637462687&amp;t=ebf546c86797ad51ee5de9811931a437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71750" y="2000250"/>
            <a:ext cx="4038600" cy="3128963"/>
          </a:xfrm>
        </p:spPr>
      </p:pic>
    </p:spTree>
    <p:extLst>
      <p:ext uri="{BB962C8B-B14F-4D97-AF65-F5344CB8AC3E}">
        <p14:creationId xmlns:p14="http://schemas.microsoft.com/office/powerpoint/2010/main" val="325658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CDA48DD-BF87-478F-A2B7-9963631B9A41}" type="slidenum">
              <a:rPr lang="en-US" altLang="zh-CN">
                <a:solidFill>
                  <a:srgbClr val="FFFF00"/>
                </a:solidFill>
              </a:rPr>
              <a:pPr/>
              <a:t>14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1141413" y="3860800"/>
            <a:ext cx="4006850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ea typeface="楷体_GB2312" pitchFamily="49" charset="-122"/>
              </a:rPr>
              <a:t>生化作用及缺乏症</a:t>
            </a: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1116013" y="1773238"/>
            <a:ext cx="4895850" cy="661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ea typeface="楷体_GB2312" pitchFamily="49" charset="-122"/>
              </a:rPr>
              <a:t>基本结构、种类与性质</a:t>
            </a:r>
          </a:p>
        </p:txBody>
      </p:sp>
      <p:sp>
        <p:nvSpPr>
          <p:cNvPr id="30724" name="Rectangle 7"/>
          <p:cNvSpPr>
            <a:spLocks noChangeArrowheads="1"/>
          </p:cNvSpPr>
          <p:nvPr/>
        </p:nvSpPr>
        <p:spPr bwMode="auto">
          <a:xfrm>
            <a:off x="914400" y="543634"/>
            <a:ext cx="64293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四、维生素</a:t>
            </a:r>
            <a:r>
              <a:rPr lang="en-US" altLang="zh-CN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K</a:t>
            </a:r>
            <a:r>
              <a:rPr lang="zh-CN" altLang="en-US" sz="4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（凝血维生素）</a:t>
            </a:r>
          </a:p>
        </p:txBody>
      </p:sp>
      <p:graphicFrame>
        <p:nvGraphicFramePr>
          <p:cNvPr id="74755" name="Object 3">
            <a:hlinkClick r:id="" action="ppaction://ole?verb=1"/>
          </p:cNvPr>
          <p:cNvGraphicFramePr>
            <a:graphicFrameLocks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33780685"/>
              </p:ext>
            </p:extLst>
          </p:nvPr>
        </p:nvGraphicFramePr>
        <p:xfrm>
          <a:off x="5724524" y="2097088"/>
          <a:ext cx="1819275" cy="14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r:id="rId3" imgW="0" imgH="0" progId="PowerPoint.Show.8">
                  <p:embed/>
                </p:oleObj>
              </mc:Choice>
              <mc:Fallback>
                <p:oleObj r:id="rId3" imgW="0" imgH="0" progId="PowerPoint.Show.8">
                  <p:embed/>
                  <p:pic>
                    <p:nvPicPr>
                      <p:cNvPr id="74755" name="Object 3">
                        <a:hlinkClick r:id="" action="ppaction://ole?verb=1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524" y="2097088"/>
                        <a:ext cx="1819275" cy="140811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58" name="Object 6">
            <a:hlinkClick r:id="" action="ppaction://ole?verb=1"/>
          </p:cNvPr>
          <p:cNvGraphicFramePr>
            <a:graphicFrameLocks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99306158"/>
              </p:ext>
            </p:extLst>
          </p:nvPr>
        </p:nvGraphicFramePr>
        <p:xfrm>
          <a:off x="5076824" y="4149724"/>
          <a:ext cx="2009775" cy="156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r:id="rId5" imgW="0" imgH="0" progId="PowerPoint.Show.8">
                  <p:embed/>
                </p:oleObj>
              </mc:Choice>
              <mc:Fallback>
                <p:oleObj r:id="rId5" imgW="0" imgH="0" progId="PowerPoint.Show.8">
                  <p:embed/>
                  <p:pic>
                    <p:nvPicPr>
                      <p:cNvPr id="74758" name="Object 6">
                        <a:hlinkClick r:id="" action="ppaction://ole?verb=1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4" y="4149724"/>
                        <a:ext cx="2009775" cy="15652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5880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10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6" grpId="0"/>
      <p:bldP spid="7475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3D84D8D-60AC-4760-AEE3-FC20A775FC0A}" type="slidenum">
              <a:rPr lang="en-US" altLang="zh-CN">
                <a:solidFill>
                  <a:srgbClr val="FFFF00"/>
                </a:solidFill>
              </a:rPr>
              <a:pPr/>
              <a:t>15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31749" name="AutoShape 4" descr="data:image/jpeg;base64,/9j/4AAQSkZJRgABAQEASABIAAD/2wBDAAgGBgcGBQgHBwcJCQgKDBQNDAsLDBkSEw8UHRofHh0aHBwgJC4nICIsIxwcKDcpLDAxNDQ0Hyc5PTgyPC4zNDL/2wBDAQkJCQwLDBgNDRgyIRwhMjIyMjIyMjIyMjIyMjIyMjIyMjIyMjIyMjIyMjIyMjIyMjIyMjIyMjIyMjIyMjIyMjL/wAARCAF3AfQDASIAAhEBAxEB/8QAHAAAAQUBAQEAAAAAAAAAAAAAAAECAwUGBAcI/8QAWBAAAQMDAgIFBQkJCwsEAwEAAQACAwQFEQYSITEHE0FRYRQicYGRFTI2QlJ0obKzI1NicnN1o7HBFiQnMzU3Q2RlgpIXJSY0RFRjg6LC0ZTS4fBGVZPD/8QAGgEAAwEBAQEAAAAAAAAAAAAAAAECAwQFBv/EADQRAAICAQMCBAQEBQUBAAAAAAABAhEDBBIxBSEyM0FxEyJRYRQjQoFDUpHB8BUkNLHRof/aAAwDAQACEQMRAD8A9/QhCABCEiAFykQhAAhIjKAFSIyjKADKMppKblOhWOJRlMJSZToLH5KbuSZTSVVCsfuSEqPKQuToGPJwEm5M3Ju5OhIlLk3cmb00uToLJdyNwUJck3p7RE25JuUO9G9PaFku5KHKDeEb0bRE5ck3KHf4o3hG0Cbcjcod/ijf4p7QJw5G5Qb0u9LaFk25LuUG9LvKNoybclDlDu4JQ5LaKybKUOUO7xShyVDsm3IySotyUOSodkqcCotyUOSoCXclUQKXKmgJcoymZRlFDJAUqYCl3JUMclTcpUgFQkQgBUIQgAQhCQAhCEACEIQAIQhACoQkQMEIQgARlIjKABISEZTSQmICUmUhKQlVQWBcjKYSkJVJCHEpCUwuTS5NIlsfvKaXJm9NLlSiFkm5N3KMuTS9UoktkhdwSblEXppeq2iJS5JuUJckLk9oiYuSblDvSF6e0LJt3ik3eKh3pNyraFk27xRv8VBuSbkbRWT7/FLu8Vz7/FG7xRtFZ0bvFG7xXPu8UbvFG0LOjd4pd2Fzh/ijcjaM6d570u7xXOHpd6naOzoD0of4rm3JwejaFnTuSh3iucOTg5TtCycPTty5w5ODkto7on3JQ5Q7k4O4KWilInDkocoQ5OBU0OyXcnZ8VFlOBSaHZID4p2VHlKCpoZICnA8FGClBU0MkByhNBS5SAdlCRLlAAhGUIAEIQkAIQhAAhCEACEJEDFKRCQlMBUwlCQlMVgSm5QSmFypIlikpu5IXJhcqSFY4uTS5NLkwuVpCbHFyaXJhemOeqUSbHlyaXKMuTC/irURORIXppeoy9NL1SiTZIXppdwUZf4ppeqURWSbikL+9Rb00vVbQsl34RvUO9JvVbRWSl6TeotyTcjaKyffwTd6i3I3J7Qsl3o3qHcl3I2hZLvRvUO5G7ijaFk+4JQ9Q7kByNoWTb04O8VBuRuU7QTOjel3rnDku9G0dnQHJweucOTg9S4js6A9OD1zhyeHKXEdnQHJwcucPT9/BRtHZOHJ4cuYPUjXKXEpMn3Jwcodyc0qaGmTgp2VCHJ4KhouyUFOyogU4FS0NEo4pUwckoKkZIChMynjikAqUJqUJAKhCEACEISAEIQgBEiVNJTQwJSIJTS5MlsCU0lBKYSqSACeCaSEhKY4q0hNikhMLkhKjc5WkTY4uTC5NLlGXK0iGPc5RFya53imFy0USbHlyYXJhcmFytRJZIXJpcoy5NLlVCseXJC5MJSEqkhWPLk0u4pmUm5VQD8pCUwuSEo2iH7kbkzKTcnQEmUhcmbkm5OgJNyNyjyjKKAk3IymZRlKgJNyA5R5Sg8UUBJuS7vAqLKXKKAl3I3KLKUFKgJtycHKDd2JcpUBOHJ4cucFODlNFWdAcnhy5w5ODlDiOzoDuKkDlzBykDlDiNMnDlI1y5geKkDlLRaZ0ByeHLnBTwVm0UdAcnAqAFSNKhopE4KUHiogU8FQ0USBKCmApwU0MkCVMTgcpAKlSJcpACEIQAIQhIBMppSEpCVQMHHgmEpHFNJVJCAlNJSEpriFaRLYhcoyUEqNzlokS2Bco3OQXKNzlokQ2KXKMuSOcoy5WoksVzlGXJpcmk8VqkRY4uTC7xSEphKpILHEpMlNykyqoQ4uSZTSU3KdAP3BNLuKblCdCHbkm5IhAC5SIQgAQhCABCEIAEIQgARkoQgBdyXcmoQA/KAUxLlAD8pcqMHilyEqGSZShxUeU4FJoCUFODlCHJwcpaGThye1xXO1ykBUtDRO1ykDlzhye0qGhnS1ykBXO0qQOWbRaZOHKQFc7SpAVm0WmTgp4KhBT2lZtFJkwKcCowU8FQ0UmSBOBUYKcCpGSZQmhOUgKhIlQAIQhAERKaSgnimuVpCGkppKUlMJVpEsa4qNxTnlROcrSExsj2tYXPc1rWgkknAAHMrEMv2pdUVTzpqKio7MHFsd1rGGQzkcCY4sjLc8ieBwi5ufre9z2Snlcyw0D9tymjdg1Uo4+TtPyRzefUtlFFHDEyKJjWRsaGsY0YDQOQA7AvO1mseP5YcnRhw7u8jIOn1nYHGWsiptQ0XNxoouoqYvERk7XjwBBVxab5b79Qitt9QJYt2xwI2vjcObXNPFrh3FXWMrN3fSFPW3B11ttZPabs4APqqXBbKByEsZ81/r4+Ky03UnF1l/qVl01+Et3OUZcqKy3WvdcayyXqOFtzo2Ml62DIjqYXEhsjQeLeIII7CrlxX0GOcZxUo8Hnzi4umLuTM8UhKaVskZilyTcm9ianQhxKblCFQAkSoQAiEITAEiVCAEQlQgBEJUIARCXCThx8BkpACFyMulvfKYm3CjdIOBYKhhPsyuv9qSaY6BCEqoQZQhCABCEIAEJUJAGUoKRCAH5SgqMJwSoLJMhPBUOU8FS0MlBKe08VEDxTmlS0NHS1ye0rnaVI1yzaKTOlpTwVA0qRpWTRZO0qUFQNKkBWbRSZMFI0qEOUgKzZaZKE4JjTwTgoZQ8FOBTAnBSxihOTQlSAVCRCAIEwlOJUbitESIT4qNxSuKjcVokSxrj4qh1jdpbHpC63KD+Pgp3GLhnzzhrT/icFduKyHSQS/Rz4gf46tpIiO8GdnD6E59otkx7ySLnTtmhsGn6K2xEnqYwZHnnJIeL3nxLiSrRDvfuxyyUBfKSk5SbZ7EVSBCEJFGNvrfJ+kawVAAAq6CrpHHtJbtkaPoKui7xVNrAj91GjsDMgrag/wB3qHZPo5K2zkL6rpXfAePq1WQXPFMcUEpq9U5AyjKEIAVHJCRMAQhRVVTBRUstVUytigiaXySPOA1o5kotICVCzTtZ0zKcVklpvUdsPE3CSiLYQDyceO4N8cJKnWtFC+pkgo6+roKR2yquFNDvggPbl2cnHbjOFh+Ix/zFvHP6GmQmRyMljbJG8PY4BzXA8CDxBT1unZAIQhAAhCEAclzuNPaLbUXCrftp4GF7yOJ9A8TwCrKDSldqdjK7VUj4qV4D4bNC8tYwHiOucOL3fg8AFHeIhedUWGwnzoOtdcatvYY4cbWn0vI9i9AGe1fP9V1soS+FBno6PCmtzKJ+iNKyQCF2nLVsHAAUrAfaBn6VRXHRUthpJ67SdbPSuhY6U26eQy00wHEtAcSWEjkQVu0hYJGljuThtPoPBeNi1GWEk4yOyeKMl3RlbVcI7taaS4xAiOphbK0E5xkZx6uXqXYs1oB+7RNuZ95EkH+CRzf2LSr7bFLdBM8SaqTQIQhWSCEIQAJcpEIAXKEiVAAjKEJCDKeHKNOBQMkB7U9rlECnAqWhk7XKRpUDTxUgKzaKJ2u4KVrlzAqVpWTRSZ0NOVK0rnaVM0rNotE49KkBUIKeCsmiiZpTwVECpGlQ0WiQFOCYE4KGUh4SpAQlUgCEIQBzO5qNxSuTCVsiGMceKicVI5ROK1SIbGOKx/SKS3STp/6OnraWeQ/JY2ZpcfQFrXFcdwbSOoKhtf1RozG4T9cfM2Y87dnswnKNxaEnTs79zX+exwc13EEdoQvP9KagjsmkjPVR3Kezitlits4pnyvFIPeOeBxDc5APaAFo7frXTN0IFJfKFzz/AEb5hG//AAuwV8rPDKMnXc9iMrReoUflMBj6wTxbPlbxj2qkq9a2Skr4aCGpNfXyPDW0tAOukHHiXY4NA5kkhRGEpcIe5FHHL7va8rbk0A0Vojdbqd3Y+ZxDpnD0eaz2q+JWZ0vM22S1mm6v7lcKWonna1w4VEL5C9srD8b32D3ELSE5X2OhhCOGKieHqG3N2GUIQuwwBIuO53i3WaDr7lWQ00Z5dY7Bd+KOZ9So3auqq0Zstgraph97PVkU0R8fO84j0BY5NRjx+Jl0zUpskjIYzJK9scY4l7yGges8FlDT6ruJJqbxSW2I/wBHb4N78flJP2BMZoy0Pk624NqLpPn+Mr53S/8AT70excWTqmKPaPcW6K5ZY1OttM0knVyXqlfJnGyAmV2fQwFZzU2rbdcaGki8juhtwroJK2Z9C9jBA124++55IHBaympKejYGUtPFAwcmxMDR9CrtXDrNH3kOJP7yl5n8ElcWTqUsnyV2Y4ZIqSpGn1s4HQWoHA87dOQR+IV0aeoKSLSttpI6aJlM6kYHRNaA07mDdw8cnPpVTfHuk6JK57zlzrGST49SFfWL4N2s/wBSh+zavHbcYV9z3F3ZgNHXSiorVJZamvgZU2yqmo9k0rWOLGPOw4J4jbha1rmyDMZDweRac5WMbZ7bX6w1ayut9LU4r43Drog4jdC08CfFSu0Rp7cXw2/yV5+PSzPiI/wkBe9j6nsioyR4uXYptGvSrHim1FYjvttb7r0g/wBjr34laO5kvb6HLvodY26oqW0da2e2VzuApq5nVlx/Bd713qK9DDrcWXh9yUl6GhQUv0elC6rJZS2Ug9KVz3nL22eAR+DTK7d9OFt1iqFoZ0oRuH9JZH7v7s7cfrW2Xx/U1/uZHtaTykCVnv2+kJErffBcCXc6XwedaEb1emjH8itq2/p3rSrO6MIFqroRzgulZG709c4/qIWiX3Wn8qPseBk8bBCELYgEIQgAQhCABCEIAUISIQAqRKhIBWp4UY5pwKQWSghPBUKkblSyiYKVvJQNKlaVm0NE7SpWlQNKlaVi0WmTtKkaVA08VM08llJGiZMFI1RNKkCzZSJBzTwoxyTwoZQ4JwTQU8KRghCEgONxURKkceKjct0ZETionFSPULitYolkZKyF+hbqHWNt03UEm3R0zrlWRDlPteGRsd+Duy4jtwFrnLLUbw3pVrBKQHy2WLqPwg2Z+/HoJCx1kpRwtovAk8iTNe0BgAYA0AYAbwAHguCvsNouoIuFroqrPbNA1x9pGVYIXyyk0+zPWpGX/wAnOjusL/3O0WT2bTt9mcK8t1ot1ogMNtoKajjPNsEQZn045rsyjKbySfZsNqRltc2qWqsoulC0C6WkmrpXY4u2jL4z+C9uQR6E6hq4rhQU9bTnMNRE2Zn4rhkfrwrm9VEVJYrjUTODYoqWV7yewBhXntsvkOntF6fo3wyVN0loohBQw4Mkh25yfktGRlx4L3uj5qhLc+yPO1sE2qNZVVVPRUslTVTRwQRDL5JHBrWjxJWWkvd31EdliabfbieNzqY/PkH/AAYz9Z3sTILFUXSoZcNSSMqqhp3Q0TP9WpvQPju/CPqWhVarqTfy4zznJR4Km36at1BP5WY3VVcffVlU8yyk+k+99Awrb9aXKReU5OTtmUpN8ihCTKMpWIVUespRDoy8OPbSPYPS7zR9JV4MnsWS17dLezTNTSPrqYTSSQt6vrm7sdY0k4znAAK0gm5IvHFuaNnqSnNL0Y3Omdzis74z6ocfsVtp9xOmrVn/AHKH7Nqx2rukHSlVpa8UdNeI6iaajljjEMT3BziwgDO3A9JUlk6StLU1htsE1ZUh8dLEx+KGYgEMAPEN48QsXiyOHHqfRR5OehcJNZaukHLy6JnrbC3KuFhLFrOywm51ddVyQ1FdcJqkxup5PNaThgzt+SB7Vdt1zph5/lmmZ4SBzT9IW8oS+h4eoxzc20maBQVlBS3GmfTVtNHUQOGCyRuR6u5c1LfbRW/6rdKKYnsZO0n2ZViDlu4cR3jiFFNHPUkZuP3X0kf3u2e62Qc4M7qmlH4BP8Y3wPEdi0trvFBeaQVVvqmTxZwSOBYe5wPFp8CgcVmtQaafWCprbNP5BdZInRukj4NqGkEbZByPPg7mCvS0vUZQ+WfdGsJKXaRb6bMl+1Nc77Sv6ujgpDbKOfbuEr95dJIAebQ4ADvwV3ii17B/F3mxVbR9/oZInH07XJvRrc23LRNDH1Ap56AGingAx1ckfA8PEYPrWuXlanPKWaTaPcxQSgkjJB3SFnBZpceOagp0Gm7zW1MdRf8AUc0wjeHto7czyaDIORuOd7x6SFq0LFZX6I1owVfAdO68EjRtt2oM7gOUdYwZz4b2fS1X3YuHpKi/0Jqa1gHXW6aGtjPcY5Gk/QSPWu0ODgHN5OGR6CvpukZnkw7X6HlavGozteoqEIXrHICEIQAIQhAAhCEACEIJwEACVAa53IEjvS7TjiWj+8FnLLjjyzSOKcuEIlB4pwY3tlaPb/4QWR9k7T/dIWT1WFfqRotJn/lYoKeCmBrRylYfWQpGtJ5YPoOUfiMUuJIUtPljzFjgVI0qLBHMEelSNVNozprknaeClbyC52lTNPALJlE7SpmqBpUrSspFonapGlQtKkaVky0TDknApjTwTxzUMpDgnhMCeFDKFQhCQHC5ROKkcVE7kuhGTInKJ5Ur1C5bRJZE4rI60xbvcrUTPNltdZH1jx/u8hEcrT4YIPhha1yy/SHj/J7f/mZ+s1LNFSxtMUHU0y0frTTcNzmts94pqerhfsdHUExZP4JcAHDxBVxBVU9UwPpqiGZh5OjkDh9BUU1DR19IxlbS09THsGWzRNeMY8QqCTo/0ZXbZ2WKhAdxa+mLowR3jY4Ar5NrH90ewmzTveyNu6R7WAcSXEBZ64a5sdHN5JSzuulwccMorcOukJ8ccG+kkKCPo10e14e6xwykHh10skn0OcQrZwsulqOJsVPTW+nlmZAxsEIbue84aMNHHimlj9LYWzDdIF1ud+c3SFppXwyzRxVFxnnI2QRO4hhweJJHHHdjvXVaLHBajLOZH1VfPxqKybjJKf8AtaOxo4BOrD/Cjdwey2Uv1nqzHJdW7bFRXB4mtyzeRxvsAQhVt+vEdhtT66SGSYh7I2RR43Pe44AGVmlbpHJFNukWLiGtL3ENa0ZJJwAFQVGtbJHMYKaaavnHOOhhdNj0kcPpXCyw1d5kFRqSczZO5tuhcW08XcDjjIfE8Fa0lVbIYoYqSSmije90UTISGhz282gDtGOKpbY/c9/T9DlJKWaVHEdR3icfvPS1WAeTqyeOEezJKaZNX1Zw6W0W1h7Y2PqHj24Csqe5UNVUy09PV0808RxJGyQFzeOOIXWUnla4VHqYui6Vd+TPP0sKw5u94udwzzjdN1Uf+BmF30lgs9Bg0lro4SOG5sQLvaeKmpLjT1tTVwwEuNJIIpHY4bsZIB7cdq7AonkycNno4dNggrxxRV6iG3S11awBo8jl4N4D3pU9md/mK3YJ/wBVi7fwAotQ8dNXX5pL9UqSxjNhtvjSw/UCLez9yuyy/sd2SfjH2proo3+/jY78ZoK4rNc23i1x1zIjE17nt2E5wWuLf2Lv58BzKh2nRqlCSsrKqwWWuB8ptdFKT2ugbn2gZXB+4y0RndReWUD+x1JVvZj0DJC46bV0LJGPr5oWU9XWzRwPc8N6qJgwHO7TuIOFcahuUlssMtfTFjnMMZBcMgtL2g/QVvWSLSvk5GtPli5OKf7FbJVXzTl1tcL7g65WytqG073VbWiWFx97hzeeePMdnitpjIKyerwBbaGf7zcqV/6QD9q1nIu8CnJ7ops+U6xghgzVjVKjj0S/qtYaspQODnUtT63Rlp+qt0vPdMSTxX7WlypaV1XUQupqeOma8MMhZHu4E8BncVbwdImnS/qbjVSWiqHvqe5Quhc31kbT6QVjmhKUrS+h16Z/lKzVoWYqOkTSUGA2+U9S8+9jpA6d7vABgK5zqPUV4AZYdPS0sTuHl14+4sHi2Iee714Wawz5fb3NtyDpIqD+5GS1xAOqbvKyhhb4ucC4+gNDiu5jQxjWNJ2tAaM9wGFRVrp6zpGoqarkbI602rrw5rdokmmdsc8DswGkDnzKvgvpuk4tmHd9TytZO50KhCF6xyIEIQgYIQhAAk5ngl9YS+hcWo1sMPblnZptFkz9+EJgDmfUEokxwDQPHGSkOAMk8FzVNfRUTGPqaqKFj3iNrnvABceQ9K8bLrM2X1pHt4tFhxd67nXzHEkpOCGEOGQUi5JW33OxJJdhcJMKOaphp+r66ZkfWPEbN7sbnHk0eKjFxojVeSirgNRvLDFvG7cBkjHfjiimwtHRtQW8EhkGSMjIGSM8lFJWU0LI3yzxsbI8RsJcPOceQHiUdw7HQ2SVvvXuHrThUSN54d6QuV9bSxyGN9VA2QHaWulaCD3YzlL5VAKl9OZoxMxnWOj3cQzONx8M9quMskeGZyhilykWEVUxxw8bD2HmF2M5ZHEdhVFHV0s79kNTBI7GcRyNcfoK7IJ3Qnvb2hdmHWzTrIefqOnwkt2Lkt2KULnhe2Ru5pyF0NXo7lJWjynFxdMlapWqJqkas5DiStTxzUbVJ2rNlDwnBMCeFDKHIQhICvconKVyiculGTIioXqVyidzWsSGQu5LK9Ih/g9v3zQ/WatU5ZTpG/m8vvzb/vaqn4GKPiNXV8LPUfNX/UKpej4BvR7p8Af7DGfoVzXH/NFV3eSv+oVUaA/m+0/8wi/UvkX4H7nsLxGjWT17/q1h/PlH9YrWLJa9J8jsZzyvlH9cpYvGipcFTVfzo3rwttJ+t6tFVVP86V8/N9J+tytV0S9PY8DVr81gs5rg/wCj0Y766lH6Vq0azWuD/mKmHfcKX7QJ4/EiNMvzY+46rvMlvuzaeto3xUs7wyCsa7c0vPxXDmw55LC1NVVW7WtxpaaN0lRC+WegiEReHSzBmeHIAAO4r0O+VfkNluFXkfcYHvHL32Dj15wvN6e/Xq1XWSJzx1tVIxj3uhdLO8xxN96zhwcTz7/QtcCTTaR9pqpbWotl5Nc6SLpMp46h9Ozq6fq2mFuNsz8ZDyG+cT2ceHBaDVd8bp+xTVQwah3mQN55ee30AZJ9Cyt6vVTXXMQ01LSvfS3KJwge9schcIs5kOeIDzz8Fr7oaWqsNS2tqqSPdC6J8znDq2Pc3HAk8OfpSnHvFtDxzbjOMWZKl1DVWS0+R0dr6t0MDamWouEm10nWOx1mxuScuPLPctHa6+7C/T2u5OpJXNpm1G+mY5ojJdt2HJOeWcrHVbRXT2plqFTdRFBDTVhp4XBj2xOD8iR2BxIx6loLJRapguNTXVrKFrquRplfLIXSCNvvWtDPNGAT61WSMafBOGc9yXdpf0NBf/g7dPmkv1SqyCO6vsFsdR3GloaZlDE6WWSDrHjDASRk4AwrS+jOnrl81l+qVXRW6S7aLoKJs5hZNSwCVwGSY9rdzR6RwXPjdL9zqyxbm6+hhbFeGw2cCiu9SbrUVfUU8UwPUtY+Ti8NxtJ7Tx4ZXoFrvc1XaJJJqfdcadz4ZqVjg0ulZzDc9hGD6CoLVpeGjomQVDhJ1Ne+sgDCQGk+9BHgupunKFt991x1wqM7tnWfc9+3bv2/K28FrkyY5GWHDlgl/n+M84qJqOh1ZRwTUNvs3ksrpJnbTUv85ufP4YPPA7icrRaoqaqenv5a977Y6gpZIHZJYXGQcWnl6VZSaTjOtHXhke6nqKeVlSHyc3uG0ADsGFJq+KKm0XLQwsLI3dVTwsbnAy9uB6MBU8kW40ZRwTUZuRLrXhpcu+TU0x/StWud79/pKyWtmgaPrjz6vq3H+7I1awu3+d8risl4V+54nXl+bF/Y5tD/AAq1fj7/AEv2K0V1uVJT3K1Wyqp+vdcpXxR7mtc1pYwvJIPZgLOaH+Fer/y9L9iuvUuTrzRTR/vFW72QY/as5U8r9v7F4PJiamCkpqXPk1PDCD96jaz9QVDrK5Vdtoba+jmdFLUXWlp3OHMsfJ5w9YytGOAWS16C6PTbB8a/0n0bj+xZY+8u5tJdjimbu6U7o75Fppm+2R5V0FTRv39JOo/wKKiZ7RIf2q5X1vTv+PE8bVeaxUIQu8wQIQhAwTJH7G527jyA7ynqMjdMM8mDPrP/AMLDUZPh43I30+H4uRQFaC1oBOT2lPCMBLhfKybk7Z9XCKgtqKHWnDRV5+aPXmr7fAycGmtsFVSQTVbIo3xiWJji6Pblu4EjAdxBXr1xooLlb6ihqWl0FQwxyBrsEg+KpJ9FWU2uSjpKKlp5HEuZM6nbN1ZJBOA/Ixw5clrjmoqjDNilN2iDQHUQ6dkpIGyh1NUyNnD4erDZHEOIDcnAAcAOK1efArOWrSNDboacTSy1VTDVureuJ6vMrgBna3hjAAwuqDTVspTSmKGUGlqH1MOZnnEj/fE8eI8FMtrd2XBSUUqM70hSTsuFhEVd1AdO8YETnFhwPugLc4IHmjh8bPYsDDWzi4U0lbXCCtfdKh1UG3UQ7HBpbnG09Xyxv45HBesP0hQ+TQ01PWXOkpYnPcYaarcwSFxyS48T9Kr4NBQxyNkfd64PjqpaqER7GiNzyc4yCScHGSfYtYTio0c+TDOUtyMjqGuqqbU18ZFI+OkqKWghrKyN290ELmgOcO/PAZ8Va6zjZBbLbZbfHQi3Q9RUMHWyNkeOs2DG1p4Eub52c8SVtm2C3+U1VQ+Iyz1cDaeoc9xPWsaMDI5Dh3Koq9EUUkNHT0VRJSU0BY2RnGV0jGP3sYHOPmgOz380lOPYp4ZU/uYt0VLcblT242+kNXWz0ktPLCwvLImFwnHWEBxIMfHdx4rrutW+s14KusZbjE2N9MB18wawNl2lz8NwTmQAtOW+K1U2iaee5PurrnWNuXX9bDUMIb1DMnMbWjzdpyc5HFOOjx7p1VZDcHRMkp5YaeJsLXdSZHB73EuJ3kuGePLPgnviT8KZntBwU9RqFs0VDBTTW6gdS1pihEe6oMpByAAM7WZ9a9KAwFnrNpCksNw8roqus+6R7amOSTeKh/PrHZ+Nz5LQjkssklJ9jowQlGNSJaeodBICOLe0d6u43Nexr2nLSOBWfXdbagsk6lx813vfAro0uZwe2XBy67Tb4748ouGqRqjapQvRZ4yHhSKMKRQyhwTwmBPCzZQ5CEJAV5UTgpSo3LpRkyFyhcOKmcoXrVEMhesn0jHHR5fPm3/e1ax6yXSP/N7e/wAgPrtVz8DJj4jWV/CyVXzV/wBmVU6BGOj/AE/8wi/Ura4fyJV/NZPsyqrQfwA0/wDMIfqr5B+W/c9leI0KyWvx/m6zHuvdF9da1ZLpBOLXZz3Xui+0SxeNFS4KmoH8KN++YUf/AHq0VZUfzoX/AMKKjH11Zrol6ex4Or81gszrj+R6Md9zpR+kWmWa1v8AyVbx33Wl+unj8aI03nR9yHV2Z6KmtjBl1fWRwkfgA73erDVwS6REuqZa+lnqqBogJbUwzZkfK5x3Z3Z80NwMclfXK7Wi3SB1wraSF7CS3rHjcOzgOarxquCq4Wq2XS4nsdFTFjD/AH34CcN6VRR9vmlpk92WSJqbSlohpOono4qxxc575qmNr5Hucckl2P1LtprNbaak8kgt9O2n39Z1XVgt3d+D2qvb+62v95S2+1Rnm6aQ1Mo9DW4b9Kf+491Zxu96uVf3xtk6iL/CzH60bZfqkcWXq2kxeFWzuqrrbbe0Cqr6SnAHBr5Wt4eAyqqTW+nGFo91GSlx2gQxvfx7uAVtR6VsNvO6mtFGxw+O6IOd7XZKoa3Udqul6sdvtxd5RFeoDGeqLWSAOIcWHk4DiCiOKEn6nLHrk5uscOw+6ahjqLNXRwWq9Sh9PIOsFvkDANp4knGAprBPqGawW5tFpOumZ5NEGyy1EUTHjaMOGTnBXpOosnTN24k5op+3/huXNo7ztF2HxoIPqBZ/EjstL1OiWrzOV2edUV31LdW1HkljoYvJ6h9PJ19cTh7Dhw4N710hutHHjSWGP/nyu/YuPTOo6Fl5u1ud1ofU3iqdFNs+5PJdkNDvlYGVtQtpVF+E8nN1XVxk1uMuabWLv6Swx/3ZnJPJdYsG4zWGoA/o+rljz6+OFqDjvRhTv+yMH1XVfzHnmpr7nTFyt13opbZWyU7urEh3xTEEHzJBwPLkcFb+ncX00RPMxtP0BPkijmj6uaNkjM52vaHDPoKUobW2kjLV62eqUXk5RzaH+Fervy9L9iuy/Df0h6QZ3NrX/o2hceh/hVq78vS/Yrsu53dJ2mG/Joq5/wBDAsn5r9v7Hp4PJiaxZTWeH3HSUXyr3G7/AAxyFatZPVhzqfRbO+6SO9kLllh8ZvPgrqPzukbVjs5wyiZ+iJ/ar3tVHbcO1tq6T+s00fsgb/5V52r7DQKtPE8XUu8jFQhC7DFAhCEDBDgPMweJ4lCYMCR3jg//AH2Lz+pL8g9HpjXx0SIQhfOn0ZDVQyVFLLFFUPp5HtLWzMaC5h7wDwXl9be6ql1f7kHXFU2nhhe+rqXwRYY8cmDAxniM+xemXGkNdb56QTzU/XMLOuhdtezPaD3rLM0lFb7/AGRtFRB1sp6epZUueQ7e54Ay/PFxOFtjcVyc+aMm/lIdQVt009puKpg1N5TUySfceupWSOqS4AMYwAgAZyc+KoqK73K1VFLaJtdW8OfFJNNLLCyUQyA8Y3OL85yTj0K+u+iaeKyU1PbKaSompq9k9O2WXPUMMjS9rc4w3A5elc9RZ7/PqOG7DTNkDYoZIjCapuJC9wO4+ZzGPpWicWjGampG5pt/ksQllbLJsG6RrdoeccwOzKWYubBIWMe9wY4tazG4nHADPDK5Z318ViklgpmG4inJZTtdlvW7eDQTjhlSxxyyWxkVZh874Q2bZ5oLi3zsY5ccrnr1Ou/Q8krL3qJtNqJtTPf3SUgbGze+KMQ5AcTIG4O7u29h4q8r9X1ts05fpJm17JwQ2l8oEe+F8g4NywnkMuGQOAC5qPQNdK26GK10VvNbJ1UbquY1ElPAWYdtIOCSe/vXTQaWvselb3a57fTsdJSdXF91bI6qqOO6UvPEZGAAeS6W40cUVkXYt7ZHXXJ1zgp75cKZ1KaeEucGSEuEQc5w3DgHbhkd4yrbR1dU3LSNtrayYzVEsRc95ABcdxHZ6FV0lNerIbxUU1oFdJVVUZjj8oZH5gha0uyfwhjHPtVxpS2z2fS1vt9Vt8ohixIGHIBJJwD61nNquxviTT7lyhAQsfU6REucHI5hIhMGrRo6WXrqeOTtI4+ldIVbaTmmPg8qzC9fHLdBNnzmeG3I0OAUmExqehmY4J4TQnBQyhyEISAryFGVK7koyuhGbIHc1C7mp3BRPHBaxZmyByyPSR/N5e/yDftGLXv5LIdJPDo8vX5Jg/SMVz8DJj4jV3L+Qqz5pJ9Qqs0L8AdP/m+H6oVjdOFhrvmkn1Cq7QvwB0/+b4fqhfIvy37ntLxGgWR6Q+FotR/tqi+0WuWR6Qv5GtZ7rzRH9Ipw+NDkuxVzcek7UXhSUY+h6s1Vy8ek3UnhTUY/6Xq0XVLheyPA1XmsFXXqzU1+t4oqt8rIxKyUOhftcHNORg9isUKU2naME2naKu3acs1rx5JbaaN3bIWBzz6XHJKtCCQASShCbbfIOTfIAYShIlCRJRaxrZ6PTkzaZ2yoqpGUkT/kOkdtz6hn6FWXWihtdJp+OjYGyUVzpWUwA4++2ux6Rkn2rQ3q0w3q1TUMznMD8FsjPfRuBy1w8QQs2LfeafV2lp7pdKerb7pCNkUVNsbkxvO92Scu4epbR7rng9fp2pxY8c4SXzSPUb+M6duoHLyOYf8AQ5U1kZUS9FlAykz5S6zNEO04O8w8MetXN746euY/qc31HLh0Wc6DsJ/s6H6gXGu0L+56HqeS2c011pdPWW1wS5oZoqqvcYi0QOYCS1xIHnucSML0okHkqWz/AAi1af7Yfx/5bFdLqyPceJrMssmTv6dhEqEKDkBIUqRAmc2h/hVq/wDLUv2K67kN3SpYB8m2Vh/6mBcmh/hXq78vS/Yrtq/O6WLWPkWaod7ZWBQ/G/b+x9Bg8mJq1ktS+frfRsfdU1UnsgP/AJWtWRvpz0k6Rb2Nhrn/AKNo/ascPi/Z/wDRvLuivsh3ao1g7+02t9kLAr7tVDp8ZvWrJPlXmQeyNgV8vs9H5EfY8PP5jFQhC6jNAhCEDBIeBz4YSpCMhZ5sayQcH6mmLI8c1Neg5CRudvelXyuXHLHJxkfWYcscsFKILMXXVMNo1dSWytnpaaimpHzGed+0h4dgDOcYKvrhXQ22hmrKjrOqibucI2F7ufYBxK83uOo7NXa6orhPRVk9vhoZIniW3PdiQuyPNIPtTxwvknNk2rs+5t6i71VRQxVWnqaluzHvLXOFUI2jHccHJzwwqK3at1FdpKxtFpukkFJN1ErxcQG7+0NO3jhTuqJ9QWZtLpV7bdSvmdFVSy0roXxtIyTGwgAk8srP2PS8kFRfYrBVyUlXbbg3yUveTHIDG3c2Qdod39i0UUkzGU5tqn2NfW1+qY6gto7FQzwhrTvkr9jt2BuGMdhyPHCqrRq6+XTUElsFjpHRwZFRU01YZI43YOG7sYznAx4q3v17prRZM3R/VzVEL42iKN72mTZxAwOWT2rn0XTii6PrZFPTujIpS+WMMw45yTwHHJHrUqqtot3vpMrH68qo7dLJNbIqer8pNPDCZ+sbIWStjlyQBjaXjHervTt7r7zJXistkdG2kndTEtqOsJkafOHIcBw49q82hs9K2mii9zLpSVU1xe6LyhjsGl6wSOfhxJy1kYHZkntWr6PDQCpvjaR9YXyVskrBP1mDDnzHef2njntPaqyQW3sjPFknKas08V463U1RZuoIMNKyp67dz3OIxjHhzVqFTQUu3WFVWeSVLd9FHF5QS3qnYcTtA57hn0K5HMLCVHVG6ZV6fvHu5bXVnUdSBPJDs3bveOLc58cK1VLpak8isxh8lqaYmpmeY6lzS/znk583hg54K6Q137BBtxViIQnMjdLI1jRkuOEd+EU3Stl1ambaQH5TiVYtUULGxxNYOTRhTNXrQjtikfOZZ75tjxyTkg4J4CGQKE4JoTxyUsoVCEJAcLgo3BTEKJwXQjMhcFC8LocOCiIWiIOZw4LI9JQ/g8vP5Nn2jFsXBZDpKH8Hl4/Ej+1Yqn4GSvEjTXf+QK/5pL9Qqv0QMaD0/wDm+H6gXfeuGn7j4Ucv2ZXDonhoWwfm+D6gXyb8t+57K8RerI9InCx2388UX2q1yyPSL/IVv/PFF9qpw+Yip8FS7+cvU/5GjH/Q5WqqufSRqk/gUf1HK1XU/T2X/R89q/OYJUBCRgCEIQAIQhAB2Kluw/0j0njn7rD7J6uuxU1046m0kP7U/wD8nq4cm2n82JuLzxsNxHfSTfUcq/Q5zoHT5P8A+uh+oFY3cZsdwH9Vl+o5Vmhjno/0/wDm+H6q5f4f7n0H6jMWb+XtWH+2JPqMV0qSyHN71Uf7Zl+oxXa6ZHz2fzJAhCFJkCQpUhQJnLof4V6u/LUv2K7Xnd0uQj5FhefbO3/wuPQ/wq1d+XpfsV1Ny7phl7m2BvqzUH/wofjl7f2PoMHkxNcspdG9b0n6cb97oK1/tMYWrWTndu6XLYwn3llncPXMwfsWWHl+zN5cFVpV/WS6if8AKvlV9G0fsWiWb0cP3pd3n495rHZ/5mP2LRr7TSqsMfY8TN5jFQkJwMrNzaplramSk05QG5SxuLZKl7+rpYj3F/xj4Nz6VrPJGCtkwxym6ijS5Rkd6zQsepa0brhqg02f6K2UzWBv99+XH6Er9NXaAdZRauuolHENq2xzxuPi3APsK5/xcbqjuXTc9WaRCobLfKieultF4gZTXeFu8NjJ6uoj++Rk9neOYV65wZwcQ0/hHC6I5IyVo4pQlF7Wg8Uo4jmAkBDnbQWl3cDk+xBHYeBWOfBjzqmaYNRkwO4i4LXccghLud8t3tSAnwPpS+Z27gfDivIy9NyR8Hc9nH1PFLx9mKSTzJPpTA0AkgAEnJwOZTiW44Oye7CGtLhwGVyS0+WPMWdkNTinxJCY4JcZOe1O6uT5DvYgRSHlG/1NKx2y+hrcfqM2jIOOISkk4BJPpKf1Mo5xP/wlHVSfe3/4SntkFxGcAjgn+Tzfen/4U4Us55Rn1kJ/Dk/QTyQXqRYCF0NoZzzDR6XKeO25xvl9TQtI4MkvQylqsMeZHAASQAMk8h3q5oKPycdY/wDjSOXyf/lSQUsUGCxnnfKPErqaMrsw6ZQe6XJ5up1ryLbDgc1StCY0KVoXQzjQ4JwTQE8BQwFCcEgCXCkYqEISGcjgo3BSnmmELZMzohI4KFwU5CjcFomJnO5ZHpKH8Ht4/Ej+1Yti4LIdJQ/g9u4/Bi+1Yqm/lZKXdF/fOGnLl8zl+zK49F8NDWD83QfUC677w03c/mU32ZXLo0Y0RYfzdB9mF8q/LfueuuS7WR6Rf5BoPC70X2oWuWR6Rfg/Q/nai+1CjD5iHPwlS3j0jas8PJB+jcrVVTOPSLq78ekH6Iq1XW/8/ofParzWKEICEjEEIQgAQhCABU1y+FOkh/aZ+xerlU1x+FmkR33F32L1UOTbT+bE3d1GbLX/ADWX6hVToM56PtPn+z4vqq3un8j13zaX6hVPoLj0e6f+YRfqXL/Cfue/+ozNi/lfVB/tqb6rVdqksJzdNTn+2p/1NV2uqXJ8/n82QIQhSZAkKVIUCZzaH+FWrvy9L9iuymG7pZuJx7yyQN9szyuLQ/wq1f8AlqX7Fdtu87pTvx+RbKNvtc8qJeKXt/4fQYPKiaxZM+d0wRH73Yj/ANVR/wDC1iydJ5/S5X/8OywAeuZxWWJd37HRPgqtFnfYZpO2S4Vjj/8A3etCszoA50fTuPN1RUu9sz1Yanukll01XV8PGeNgbCO+RxDW/SQvtML24Vf0PDmt02VVdLPqq61FmpZXw2ikdsuNRGcOmfz6hjuwfKI9C1FNSU9JTRU1NCyGCJu1kbBhrR3ALjsNpZY7JTW9nnGJuZZDzkkPF7ie8klWS8+c3J2z6TS6aOGC+odio79qWnspipmQSVlxqAeoo4ffOHa5x5Nb4lWlfWRW631NbOcRU8TpX+hoyVidP000kEl6r/OuVx+7Sn72w8WRjuAGPWtdPgeadegtXqPhRqPLIKy03fUNTTVd4uPkpgcXwQW0bDFkYI60+ccjgcYCeNF6fx91tzZnfKnle8n1lyZVXepu1RJbrA9vmHFRcCN0cP4LPlP+gK7o6cUtHFTiSSURsDd8jtznY7Se0r2MOHEu0UeJKcpO5FHJpTS8DsGgpoD3tmdGfbuCkgt9fb2GXT18nAb/ALNVy+UQO8OPnN9RXRU6csc001XV22kkked8kkrc+sk8kWllgppporOaFkrwHSR00jTkDtwD4pvFFumkiS907qFt5ZNBUQGkuVNgVNK45255Oae1h7CrxYHUDJKDqdQ0jP33bfPeBw62D+kYe/hxHcQt1FLHPCyaJ26ORoex3e0jIPsWDi4ycWYTgl3Q7CcOaE4BDRCBPa5w5OcPQUgCdjgs2kVbHBzz8d3tKky49p9qa0cFI0cVLSC2K0FStHgkaFK0LJ0WmPaMhSNCa0KZoWbZY5oUjQkaFIFk2UhQE9qaE9qhstDgnBIAnAKGMcAlQhSCBCEIGc5UZUpCYQtESREcVG5TEKNwWiZLOdwWP6Sx/B9dvxYvtmLZuash0ljHR9dP+T9sxVJ/IxJdy41AcaZup7qKb7Mrn0eMaKsX5vg+zap9RH/Ra7n+pTfUcodI/Auxfm6n+zavl35b9z1V4i5WR6Rfg5Rn+1aL7ULXLI9I3wbpfzpR/ahTh8xDn4Soi49IesD/AMWl+xKtlUQHPSFrH8tSj9CrddUuT57U+axQhAQkYghCEACEIQAdip6/4X6R+fyfYvVx2KnreOs9Ij+vS/YPVQ5NtP5sTd3Pjaa35tL9Qqn0D/N5p/5hH+pXNx/kysH9Xk+oVSaAP8Hmn/mMa5f4T9//AE9/9RmtP8a/Uh/tqo/U1XiotPEeV6jORj3bqf8AtV7jhnsHMrqlyeBqPNkCFXVl/s9vz5XdaKEj4r5259mcqv8A3ZWybIoIbjcT3UdFI8e0gD6URxylwjNQk+EaFIVRC6aiqf8AVNLSxNJ9/X1bIh/hbuKeLdrCq/jrjaLe08xTwPncPW8gLohos8uIj+G/UsdEfCrV35al+xTrdcKODpO1S+espomto6JmZJmt4gPJHE8xniqWlst/0xcnXiguU15lncPL6OZrIRO0NwCzHAPb2Z58l0VdwsVwqn1M/RrcqquccvdNQw+ce8vL8H0pZdFlhOnHlV2PYw5Y7Er4NDV9IGnYJvJqWsdc6s8G01sjNQ8/4eA9ZC5bA25VGq7tqWvtstrpZKKGnijq3t6wiMuc55DSQ0ce05XJT3jUcMJitGjrZbYfiiorWt9rYm/tUFXbNQahZ1GoLnSxW938ZQ2yNzBKPkvkcdxb4DGVWLp+V9oxr3HPU413bF0E0t0Rayfjxuk9TnuIP0pus29bR2mDOGy3ika7xG4nHtAWhijZFEyOJjWRsaGta0YDQBgALO67aWabFcGkmgq6esIbz2skG76CfYvoZx24dp5+OSeVP7ndqCgr6kU9daajq7hRlzmRPceqnaffRvHjjgewplp1Vb7iTTzP8huMZ2zUVU4MkY7wz74dxHNW1WJpaKcUUzYp3xu6mVzdzWuI80kdo5LjjtMNbQ0fu3R0VXXQxt3y9UCN45lpIyBnivMPqad/KVnSC4jQt0aP6RrIz4Bz2gpDEwRmEtDmbdmD2jGF0a2pJazRV3ihG6UU5laB2lhDv2Ljo6llbRQVUbg5k0bXtcO3IyvU6bTcjzOo+NFPeamaxWprLZSUsFMxp3zynbFTt/FHFzjngBzKh0lFenU09Zd6uWTyggwQyNDXMZx4kDkTnl2Y4rRSxRzMLJGNe082uGR7FSkVupblUUNHUyUlspH9XVVURxJNJjjGw/FAzxcurUTjg/Mk+30OPHjlkltidV7ZaKigdT3eanZASHFs03V+g8wVV6aZpehmfR2Wtp5pnkuwHh7gAOIDse99a0dHo/T9C7fHaaZ8vMyzt6559JflU1FFGdcahd1bGmBlNBEGtADWFhcQMd5OVxafqH4jOoqNHTn0UsMN0mXNRC2oppYHgFsjHMIPaCMKfQ0z6jQ9lkkOXilEZP4hLf1NUE0zaankneQGxMLyT3AZ/YujQkEkGhrM2Tg51P1hHdvcXj6HBduo8aPNyL5TQgJQEoCcAsbMEACeAgDinhqhsoVoUjQka1StCzbKSHNHFSNCRo4qVoWbZaFAUrQmtClaFlJloc0J4CQBSAcFm2WkKAnAJAngKGMAE4BAHFOUtjBKkSpAgQhCQyEhMI4KQppWiYiJwUZCmITCFaYqIXBY7pN/m+ufDth+2jW0cFjuk4D/ACfXLxdAP08aJP5WCXcsdS8NK3j5jP8AZlRaSGNGWL83U/2bVJqf4J3on/cZ/qFN0p8DrH+b6f7Nq+aflv3PSXJbrI9I3wZpvzpR/bBa4qh1ZZqm+2qnpKd8UeytgqHvlzjbG8OIGO04SxdpJsc+DLU/84WsT/WKYfoQrhVFMc6/1iR21NN9gFb5XVPk+e1PmyFCEjiGN3PIa3vdwCqavVVgoXFtReKJrx8Rsoe72NyUKLfBkk3wW6Fn26sp6kf5utd3uGeIMFE9rT/efgKUVOrKnPk+m4KVp5Orq5oP+GME/StYabLLhFLHIuspc55cVTCzarqf9YvtBRtz72joi84/GkPP1J37io6gf5yvt6rcjBaanqWH+7GB+tdMem5nz2KWL6ssKmspqRhdVVMEDe+aQM/WVlK7VdlOrNOTwVzaplJVSvm8kY6YtBic0cGg5yTjgtLTaK0zSO3x2WlfJw8+dpmcceL8q6ijjgbshYyJnyY2ho9gXVj6W14mXDbjkpLuU1x15LPbao0Glr5PGYX5lnibTsA2nJ845+hVGkrjrH9x1npqKkstJTx0jGsmq3ySyOHYSxoAHoytljjnPHvRhbw6Vhiqfc6JaybMXQaPvUb6x9XqeWHyqqkqXst9OyPJdjJ3OyRy5di7hoSzSYNc6vuBBz+/K2R4P90ED6FpsIwuuOlwx4iYObbsrKLT1mtwHkdpooPFkDc+3GfpVl8UNycDkM8AjCFuopcIVsAMBCEJiBJgJUIAEmEqMIE0HJRVVNDW0k9JUN3QTxujkHe1wwf1qXCMFDV9mNduDG2fUfuNps0FwjmqLpballt8niAMk7icRFoJ+M3Bz4Fai03SmvFuhrqUu6qUHzXjDmkHDmuHYQcghUep9HQ39zaqCVlPXNaGFz2kslaDkB4BBGDxDmkELm0zVz2SrGnK21w0gjp5K11VHWGRj27gHPJeNwy49pXlZcbg/se9o9ZvahJ+hszy5A+BXn1uYNP3qo07L5sLnOqLcXH38TjksHeWnPqWxtF4pb3Ruq6MSmnEjo2SPZtbKBzc3vbnt8FXazt1PW6YrZ5AWT0UTqqnmYPPikYCQR6cYPgngzPFPcjq1WFZcdoYOBB544qr0VI2nbdLO8/vqlrpZNvbJHIdzX+PPHqUMd0rX6eorlBQmrnmijkkhjeGnDm5cW55kdyqK256TvEsfuq11JVsGB5U19PIB3bhgEetelrsK1ONK6Z5OnzPBPdRtblqG0Wgfv8AuNPA7sYX5efQ0ZJWdszpK69Xm8+TzQU1Y6FsDZ27XuaxmC4t7ASeGVxUtfomzN30tRbI3/KjPWPPr4uKmkvV0uzTHY6F0THA/v6vYY2Dh8Vh853pPBc+k0UdPLe5W/sa6nWSzLa1SOm9tku88Om6QkzVuHVLm/0NMD5zj3Z96O/K9AZGyNjY42hrGgNa0dgAwB7FlOj9lCLRUFkUrLo2bZcjUu3SmYDtd2txxbjhg+la8Dit3Nze5nm5HfYAE8DKUBSNak2Z0NDVK0Ia1SNas2ykDQpWtSNapWtWTZaQNHFStCRoUgHFZtloUNUjQkaFI0LNspIUDgngJAE4KGyhQE4DgkCcFLGKEqAhSAJUiVIoEIQgCMhIQpOaaeapMkjwmOClITCFSAhIWL6U5I4uj6vMjwwOlp2gngM9czt7ORW3IUFTSwVdNLTVMLJoJWlkkcjctc08wQqfdULgzuoJLkbfi2W2luccu5k9NNP1XWRFvxHYIyc9vYqaC86nZTQ0lu0M+mZFGI2+V3GJkbABgAbck4ARBT3zQ7nUUNtrb5p8ZNI6lIfVUg+9Oa4jewdhByBzUv7oNS3HAtWjqqBp/prxOymaP7jdzj9C8Z6fIntUbOxZYv1E8h13ceFTd7TaIjzFDTOnkA7t0hxnxAT6fRNrpJ47ndK64XKpgcJBUXCsdsY4cchoIY3HoTTZNa1wBrtT0dvaecVsoQ4jw3ykn6EN6PrRM8S3ie43uVpyPdKqdIwf8sYb9C3hos0uzdexEs8VwZKiivV/1nqet09WUMdpnniAr5YnStke2MNIjAIDsccnkrxujLlUA+6Grbm/PNlFFHTDPpwTj1raMp4qeFkUMTIomDDWMaGtaO4AcAgtwvUx6XHFK1Zwzlcm6Mezo902HbqmimrnjjurqqSbj6CcfQrmjs9stzQKG3UlKB95gaz9QVm5vNMLV1wxwXCM22QOBPMkjxTcYUxCZhaqiGREcUmFIWpu1WmAwhIpMJuExDEqNqNqYqBCMYQgYIQhAAkISoQDES4QhMkMIwhCRQJHODWlziA0DJJ7AlTJY2zQyRPGWPaWOA7iMFD4GcFlv9s1BC+a11TZ2xvDXDaQWk8RkEZwew9q8yt8dkq7xd6mvs94ukvl8oo+qjkkZPEHcnHIaQHA8DwVq60SWaOKK70F2ZFSwCl91rLOcS07feiZjfOGBwJwVsbDcbALVTU1mr6N1HGwMjjjnHAc+IJznvzxXmZZudKR62jwRUtykgsr71PI+Wuoqe3UQYGU9GHB8jT8pxHAcOG0clYXGmFbbKukccNngkjJ9LSP2rrHLIBx3rJ65ugbafcWjkElzub20rIY3Avaxx89xA5ANzxPesaPWlKMMbtmRp7jPT6JsdygeWx0T4mVkbe2NuY3g+g4K2T2RVLBvbHNGRkbgHAj1rC0mn66nlvVvs9RFHE2rqKKphqy5wMZOY5QB8bYcY7cLaW+jZbrbTUTHueynibE1zubgBjK93TNyity9D55jo6OlhO6OmgjI7WRNafaAqitlvt0rKxth2dVaQHTh4z5VLgO6hvd5vEnvICvsHGQ3PcDwBK5dA1tLS6MqKuumhpZY66odXGV4aI5C/kSfwduEame1KMexPBTWC9UtZr+3TWmdkjLhSSMroW5Lo9g3MLx2EHLe/ivUGhQUD6KelbU0Bp3wTee2WnDdr89uRz9K6w1cal6v1MpOxGtUrWpWsT2tSciaEDVK1qVrVI1vBZtlpCNapGhK1qeBxWbZSQjRxUobxSNapA1ZtlpAAngIATgFDZSQoTgMoATgFLGACdhIlCkYBKhCTAEqEIGCEIQAxBS4RhNCobhMIUhTU0BEQmkKUhNIVpiaISMphapi1MwqRDRAWqNzV0FqY5q0TEc5aoy1dJaoy1WmS0cxamFq6S1Rlq0UiGjnLUzaugt8EzarUiaIC1MLV0FqYWqkxEJCbhTFqZtVJgM2pCFLhNI4p2IjLUm1SkJpCdgR7fFGE/ajanYDMIwn4RhFgMwjCfhGEWAzCMJ+EbUWAzCXCdhODUWBGBg5HAqsrdL2G5SOlrbLQTyO4l74G7j6xxVvtTsKJJPlDTa4Mq7o70q4nFq2+DKmZo9gfhWtr05Z7Lk22201M9ww57Gee4eLjxPtVsGpdqhQgnaQ3OTVNmS1BpurNa+92J7W3EsAqKWU4irGtHAE/FeBwDvUVRump9UWSrpY3yU1S3zJIpBtlppRxG4eBA48ivStizuo9Ji6SNudulbSXqFuGT482Zv3uUfGb3HmFUZ7O3ozSEvRmB8s05T2Omndc9QUeohvFfHBIallM5hAfJJG446skgjHHB4clM2joPd9zNQQww3MBs7SJCKWsaB5s7AeBIHfxCbO+6GK6UNfpOojvNVGadnkkBkjqAWkA9by2jPevTINOUVTp63W270dNXeTU8UbhNGHje1gBIz4hYp7H2dr7mjkVXRuzOi4JA0iKWpqJYRjH3N0ri31dvrWuaxOihZFEyKJjWRsbta1owAByAHYpWtwpTpGT7uxgapA1ODfBPDUmykhoapAClDU8NUNjoGtTw1K0YTwFm2UkIBhPAQAngKGXQAJwCAE5S2AAISgpcJBQgShGEqQwQhLhAAhCEhghCEAIkSoTGIkwnFIgQ0hNIUiaQmmFEZHBMwpcJCFSZLICEwtU5bxTHBUmKiJzVGWqcjgmFqtMlogLEwtXQWphaqUiWjmLEzYukt4JhatFIlo5ixNLF0lvBMLFSZO05i1NLF07U0sV7hUc21IW8VOWJNircKiHam7eK6NqaWlG4KIdqMKXak2KrCiIjijapdiNqLFRFtKTCl2pdqLHRFtS7VLtKNpyiw2kW1KApdmUuxLcG0i2pdnepQ1Z27RVFPUyTuqx1PlMb4gZtrmEtILRw80dvFYZ8/wo7qs6NNp/jz2XRfhh7AU7bjmshV1MsdPTDr6jzw4bopZHMaCSRg8nkccqzmraoMoGW6oLGSUr5N08W5ztvac8iVyR1932O6XSmkqlz/AGL3bwT2sPYCsZS1Fzt9HJ1FTEGeS+WndCHE5OMZK7b66USUz43T9c+na9zo5ywHgT70cO8+pL8ctrddyv8ASmsiipdjUgEDbnA7RlSNZ2YWCkfI6qicX1AIZ5gFUQ6PLi12XYOckeoKxkcamxWk9dUfdq7Y4unLn4yQRu4dgULWppuipdLaa+bk17WH5J9icG8cEe1ecNj8qcZhI5kYBb1T6uUnIPPcAfYtlpRjHWRsrGPZ1kjiQ6YycjjmfRyVY9V8R1RnqdB8CG67LlrQnbU4NTw1bWcKGtanhqc1vFPDVLYxoCcGp23glAUNlUIAnAJQ1KApsYAJ2EYQEgoTCchCVjQIQlCAESoQgAQhCABCEIARCEIAEIQmMQhJhOQgQ3CaQnpEwIyE0hSkJpCaYiIhNIUxCYQqTFRCWppYpy1NLVVk0QFqaWqYtSFqpSE0c+xNLMLo28Ehaq3E0cxamFi6dqaWqlIW05yxJsXRsSFvgq3C2nNtSFq6C1IWp7hUc+xJsC6Ng7km30p7hUQbAk2juXRsRsT3BRBtHck2hdGxGxG4dEOwI2eCn2lG0pbhUQ7UuxTbUuzwS3FUQhiy13oKieetd1E3XzTNhptrBtcwM4knsHE8VsNngnbOGFhnxrKqZ1aXUS08tyRgKqKtMjGyw1pihMQe8MBcwgEnAHA8Hc/Bd1VLUSVNJJT2+uljio3RBxhxu3N4cOzHatkGpwZ6VyrSJKrO19Suvk/+nnzorgaZ8XuXWgut7aQHqvjA5z6F3zOqKipoXMo6lsjKPa6N1M15HHacgkc1s9ieGo/C/cH1G/0HnDLZNHboq8wQGM+YRI0h24PdkYDTz5LupoaiGgskT6GTzJJKuQMackAcAc/G8Fumtwcjh6E7aoekS9SpdSclTR55SUsz6uloY4qumle97pYw54Y1pGW8eWc88LWaahkp7Q2CakfTSRvcHNec7nZ4uB7QVdAZGDyShqrHg+G7sx1Gslmjta/z/GNDU8NSgJ4C3bOKhuMJQE7CUBKxiAJcJcJVNjDCE5CQAEIQkAJUiVAwQhCABCEIAEIQgAQhCAEQhCABCEIAEIQmMEiVHNACJMJUIENITcKRJhMREQkwpNqNqdioh2pC1TbU0hNMVEO3wSFqlwgtVWFEBZwTSxT7UbU7Cjn2JC0DOcDxKn2rL9IPuwND3Nthp3z3CWMRNZGMvDXEBxaO8An/AOhPcKiTTeqbZqqhqK23dcKenmdC+SaPa0lvMtPaMcc+Kpouk/TU1op7mX1cdJPW+RCV8GGsk5kudnAbgg5z+1eN02q7pa9H1b6IVFBa2wC0U1KH7myVDgXTTOOMbgCeXymjsVbU1dJQdH9sit+r55qh07JZrQYvMp3ZJLskYJBA9qnex7T6oABxgg57lU2/UdmutVW0tBXxVFTQlwqImZzGQSDzGOYxlYOk1VSad0RfbzR6tqtTSQiOOPrYyBBI4EMz4Z4n8Ud6zukOjfX0Fi91bbqKO1G5RieaJ7HGRwOSN3mniQSfWn8QW09T0jq+26zoKmstsdQyKCbqXde0NJdgHhgnhxVrdLnQWagfXXKqjpqWMgPlkzgEnA5eJXgfRdp/Wd4stfLprUrLVTR1e2WIsJ3v2g7uDT2YC9OqaXUlh0HV0t9kq9RXGpnLI5KGASPhaW+a7a8AHaRnl2hHxGG06KvpR0ZTUc07L7TVDo2FwhizvfjsbkYymW/pU0bXUMVTJeYaN0gJMFTkSM444gAjx5rxy51lZO2os7TqGWumiLRSm3U+Tnsds84DxHFOoILvYrZQUVfBqCile/qo4hb6ctc4kkNYXnc5L4jHtR9AUupbHW2iW7U9zpn26JxbJU7trGEY4En0j2rtpbhQVtv90Kargmoy1zuvY8FmG5yd3Lhg+xeZXioqJeg6/wBPU2y4UUtNExr5K6nZC+oJlad+1vDuHqWHt+oK28dH+nOj6wOzXV7pfLHg4DIzK8hpPdjzneAA7U/iC2nuztU2N1nr7pS3CnrKahiMk5ppA/aAM47snsCks2o7XfLTS3GmqGxxVLNzI53tZIBkji3PDksPrOw2vR/REbBBcY7dFPIyKaqkhc8zuPnOztBILtvdgAYXmum39GdPrK7vukkrrTE+J1rkxLkkcyQBnn3pObQbT3+bUtFBrKn0u6Kc189Maprg0dWGDPM5znzT2KxuVyobPROrLlVxUlM0hplmdtaCeQyvELppCI9L1PQM1Fdyya2SVnlflQ61h887Gu7G8uHiVqdDVFvruhB1Vqsvr6OOSaSqM7nSuLWycM8cnHDHFLePaad3SXomP32paA/iucf1BRP6VtCs56ipz+Kx5/7V5dqi+9FFXpiuprBSxUVzdH9wl9znHzh8XLs4zyzzGV26W1h0ZUenqKO+W22y3NkYbNLDaS5riOR4j32MZxwzlLcx0e02e7UN/tcNyts/X0c2erk2kZwSDwPEcQVYbVwWGa21ljo6u0QsioKiMSwNZEIxtdxztHJWe1VYUMDU7anBqdhJyENDUoanYSgKdwxAEuEoS4SsBuE4BLhGErAEuEYQgYIQhAAhCEgBKkSoGCEIQAIQhAAhCEACEIQAiEIQAIQhAAhCEACEIQAIQkwmMEJUIEIhKhADcJC1OIQgCPCMKRIQnYqI8JMKQjgkwixMjws/reJ8+jrnTw3SC1zTwmKOqnkDGNLuGC7syMjv48Fo8Ksv2n7fqa0yWu6wGajkc1z2B5aSWnI4jjzTsDwFlLRUGhbzZH6ttV5jp7dLNSUNFBlsMocN0u/HF2HEcTniqO+xX1vRZYZKinsQthkj6iSBp8rJ87HWHu559S94qeizTDbFX261W6ntstXTupzVsYZJGtJGeLjk8u9VdB0H6NprfBDW0Lq2pYzElQZpIzIe/aHYHqSGd+nLdXVdquNLq2k04KeQx4jto2sc0cfume3IGPWs3eOjFlxuVfcGa+r6ds8j5RBHK0MYCc7R5/IcuS08XRTpOns1ztVHQzUtPcmRsqTHUOLnBjtzcbiccVR/5ANFfKun/qR/7UwPMujLRA1NZ6+pOq6yz9TVdV1UMgaJPNB3Hzhx44Xt9Db36e0FPb6WWXUU9NBJkdaBLUbiTtyC7BwSB6Fnf8gGiu+6f+pH/tVnTdENhoNO11loau508FbLHLJI2o88bMjAIA4EEgg5+hIDxA6euU7q42vS01vpKJpfWmluYfOxoBPnkvwOAPxVY22019Za7PetN2SmpHmoIirbxc4pnVLm5BZtkAA4gnzcfqXrFd0Q29tuiodPXOqsMJjfHV+Tee6ra7HCRxIzjj4cTwXfTdF+nG6Qo9OV1M6vp6TeY5pTtka55y4gt5dnsQkBntX3a6XnoTvtReLLNaqxsbWPie4FryJWeczt2nx+kcV5/TaNqqrohsOsLFuivFrMskhi99JG2Z5Dh3lv0jIXuendGUGnLJNaWS1FdRySl+yud1oa3hhgB4bRju8VfU9LBS07YKeCKGFucRxsDWjPPgOCYHkNw6Sfd7oeqb5b3QRXiklgjqInRskEb3SBpcGuBG1wJwcd47Fla66e4moekOvt5o2VDJqNsG6KN4w54DtrSCORPJe33XRlhvFpqbZNbYIaWpLOtFKwQudtduGS0Z5hZeo6DNDy0k0UVDPBK9hDJhUvc6M9hAJwfWkwPGLrYbE3VFxvFvt01Roy3VsVLVvZO4ueXZDntd3B3/b3r3WzUOjNB6RqblQVDI7LVbZ3SyTGZspxhu3PMn5KvLTo+zWjSjdNw0rZLcYyyVkoz1xd75zu8n6OGMYWfp+iLTcOm22F4qp6JtcK3EsuTkZ8wdzcHBxxPpQBkp+lX90Vb7l6D0qyvrHNz11XExjIx37e4d5IVhZ+iCoulyZeteXBtyqxxbRU4DII+3BwBkeAAHflXuoOhvSN/qxV+Sy2+owAXULxGDjgDtwRn0YVKegOzH/8i1Bj8uz/ANqAPU4IIaeBkFPEyKKNoayONoa1oHIADkFLhZ7RujKHRVrloKKoqakSzGZ81S4Oe4kAYyAOAA+krSYwiwGgJdqchKxUJhGAlwlQFDcJUqErCgQhCBghCEACEIQAIQhAAlSJUDBCEIAEIQgAQhCABCEIARCEIAEIQgAQhCABCEIAEIQgAQhCABCEJjBJ60ISEKgoQmAiRCECFwEYCEIATASFqEIANqMIQmAYSEIQgAxlG1CEALtRtQhFgG1ACEIAXCNqEJAGEuEIQAIQhACoQhIAQhCYAhCEgBCEIAEIQgAQhCABCEIAEqEIGCEIQAIQhAAhCEACEIQ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1750" name="AutoShape 6" descr="data:image/jpeg;base64,/9j/4AAQSkZJRgABAQEASABIAAD/2wBDAAgGBgcGBQgHBwcJCQgKDBQNDAsLDBkSEw8UHRofHh0aHBwgJC4nICIsIxwcKDcpLDAxNDQ0Hyc5PTgyPC4zNDL/2wBDAQkJCQwLDBgNDRgyIRwhMjIyMjIyMjIyMjIyMjIyMjIyMjIyMjIyMjIyMjIyMjIyMjIyMjIyMjIyMjIyMjIyMjL/wAARCAF3AfQDASIAAhEBAxEB/8QAHAAAAQUBAQEAAAAAAAAAAAAAAAECAwUGBAcI/8QAWBAAAQMDAgIFBQkJCwsEAwEAAQACAwQFEQYSITEHE0FRYRQicYGRFTI2QlJ0obKzI1NicnN1o7HBFiQnMzU3Q2RlgpIXJSY0RFRjg6LC0ZTS4fBGVZPD/8QAGgEAAwEBAQEAAAAAAAAAAAAAAAECAwQFBv/EADQRAAICAQMCBAQEBQUBAAAAAAABAhEDBBIxBSEyM0FxEyJRYRQjQoFDUpHB8BUkNLHRof/aAAwDAQACEQMRAD8A9/QhCABCEiAFykQhAAhIjKAFSIyjKADKMppKblOhWOJRlMJSZToLH5KbuSZTSVVCsfuSEqPKQuToGPJwEm5M3Ju5OhIlLk3cmb00uToLJdyNwUJck3p7RE25JuUO9G9PaFku5KHKDeEb0bRE5ck3KHf4o3hG0Cbcjcod/ijf4p7QJw5G5Qb0u9LaFk25LuUG9LvKNoybclDlDu4JQ5LaKybKUOUO7xShyVDsm3IySotyUOSodkqcCotyUOSoCXclUQKXKmgJcoymZRlFDJAUqYCl3JUMclTcpUgFQkQgBUIQgAQhCQAhCEACEIQAIQhACoQkQMEIQgARlIjKABISEZTSQmICUmUhKQlVQWBcjKYSkJVJCHEpCUwuTS5NIlsfvKaXJm9NLlSiFkm5N3KMuTS9UoktkhdwSblEXppeq2iJS5JuUJckLk9oiYuSblDvSF6e0LJt3ik3eKh3pNyraFk27xRv8VBuSbkbRWT7/FLu8Vz7/FG7xRtFZ0bvFG7xXPu8UbvFG0LOjd4pd2Fzh/ijcjaM6d570u7xXOHpd6naOzoD0of4rm3JwejaFnTuSh3iucOTg5TtCycPTty5w5ODkto7on3JQ5Q7k4O4KWilInDkocoQ5OBU0OyXcnZ8VFlOBSaHZID4p2VHlKCpoZICnA8FGClBU0MkByhNBS5SAdlCRLlAAhGUIAEIQkAIQhAAhCEACEJEDFKRCQlMBUwlCQlMVgSm5QSmFypIlikpu5IXJhcqSFY4uTS5NLkwuVpCbHFyaXJhemOeqUSbHlyaXKMuTC/irURORIXppeoy9NL1SiTZIXppdwUZf4ppeqURWSbikL+9Rb00vVbQsl34RvUO9JvVbRWSl6TeotyTcjaKyffwTd6i3I3J7Qsl3o3qHcl3I2hZLvRvUO5G7ijaFk+4JQ9Q7kByNoWTb04O8VBuRuU7QTOjel3rnDku9G0dnQHJweucOTg9S4js6A9OD1zhyeHKXEdnQHJwcucPT9/BRtHZOHJ4cuYPUjXKXEpMn3Jwcodyc0qaGmTgp2VCHJ4KhouyUFOyogU4FS0NEo4pUwckoKkZIChMynjikAqUJqUJAKhCEACEISAEIQgBEiVNJTQwJSIJTS5MlsCU0lBKYSqSACeCaSEhKY4q0hNikhMLkhKjc5WkTY4uTC5NLlGXK0iGPc5RFya53imFy0USbHlyYXJhcmFytRJZIXJpcoy5NLlVCseXJC5MJSEqkhWPLk0u4pmUm5VQD8pCUwuSEo2iH7kbkzKTcnQEmUhcmbkm5OgJNyNyjyjKKAk3IymZRlKgJNyA5R5Sg8UUBJuS7vAqLKXKKAl3I3KLKUFKgJtycHKDd2JcpUBOHJ4cucFODlNFWdAcnhy5w5ODlDiOzoDuKkDlzBykDlDiNMnDlI1y5geKkDlLRaZ0ByeHLnBTwVm0UdAcnAqAFSNKhopE4KUHiogU8FQ0USBKCmApwU0MkCVMTgcpAKlSJcpACEIQAIQhIBMppSEpCVQMHHgmEpHFNJVJCAlNJSEpriFaRLYhcoyUEqNzlokS2Bco3OQXKNzlokQ2KXKMuSOcoy5WoksVzlGXJpcmk8VqkRY4uTC7xSEphKpILHEpMlNykyqoQ4uSZTSU3KdAP3BNLuKblCdCHbkm5IhAC5SIQgAQhCABCEIAEIQgARkoQgBdyXcmoQA/KAUxLlAD8pcqMHilyEqGSZShxUeU4FJoCUFODlCHJwcpaGThye1xXO1ykBUtDRO1ykDlzhye0qGhnS1ykBXO0qQOWbRaZOHKQFc7SpAVm0WmTgp4KhBT2lZtFJkwKcCowU8FQ0UmSBOBUYKcCpGSZQmhOUgKhIlQAIQhAERKaSgnimuVpCGkppKUlMJVpEsa4qNxTnlROcrSExsj2tYXPc1rWgkknAAHMrEMv2pdUVTzpqKio7MHFsd1rGGQzkcCY4sjLc8ieBwi5ufre9z2Snlcyw0D9tymjdg1Uo4+TtPyRzefUtlFFHDEyKJjWRsaGsY0YDQOQA7AvO1mseP5YcnRhw7u8jIOn1nYHGWsiptQ0XNxoouoqYvERk7XjwBBVxab5b79Qitt9QJYt2xwI2vjcObXNPFrh3FXWMrN3fSFPW3B11ttZPabs4APqqXBbKByEsZ81/r4+Ky03UnF1l/qVl01+Et3OUZcqKy3WvdcayyXqOFtzo2Ml62DIjqYXEhsjQeLeIII7CrlxX0GOcZxUo8Hnzi4umLuTM8UhKaVskZilyTcm9ianQhxKblCFQAkSoQAiEITAEiVCAEQlQgBEJUIARCXCThx8BkpACFyMulvfKYm3CjdIOBYKhhPsyuv9qSaY6BCEqoQZQhCABCEIAEJUJAGUoKRCAH5SgqMJwSoLJMhPBUOU8FS0MlBKe08VEDxTmlS0NHS1ye0rnaVI1yzaKTOlpTwVA0qRpWTRZO0qUFQNKkBWbRSZMFI0qEOUgKzZaZKE4JjTwTgoZQ8FOBTAnBSxihOTQlSAVCRCAIEwlOJUbitESIT4qNxSuKjcVokSxrj4qh1jdpbHpC63KD+Pgp3GLhnzzhrT/icFduKyHSQS/Rz4gf46tpIiO8GdnD6E59otkx7ySLnTtmhsGn6K2xEnqYwZHnnJIeL3nxLiSrRDvfuxyyUBfKSk5SbZ7EVSBCEJFGNvrfJ+kawVAAAq6CrpHHtJbtkaPoKui7xVNrAj91GjsDMgrag/wB3qHZPo5K2zkL6rpXfAePq1WQXPFMcUEpq9U5AyjKEIAVHJCRMAQhRVVTBRUstVUytigiaXySPOA1o5kotICVCzTtZ0zKcVklpvUdsPE3CSiLYQDyceO4N8cJKnWtFC+pkgo6+roKR2yquFNDvggPbl2cnHbjOFh+Ix/zFvHP6GmQmRyMljbJG8PY4BzXA8CDxBT1unZAIQhAAhCEAclzuNPaLbUXCrftp4GF7yOJ9A8TwCrKDSldqdjK7VUj4qV4D4bNC8tYwHiOucOL3fg8AFHeIhedUWGwnzoOtdcatvYY4cbWn0vI9i9AGe1fP9V1soS+FBno6PCmtzKJ+iNKyQCF2nLVsHAAUrAfaBn6VRXHRUthpJ67SdbPSuhY6U26eQy00wHEtAcSWEjkQVu0hYJGljuThtPoPBeNi1GWEk4yOyeKMl3RlbVcI7taaS4xAiOphbK0E5xkZx6uXqXYs1oB+7RNuZ95EkH+CRzf2LSr7bFLdBM8SaqTQIQhWSCEIQAJcpEIAXKEiVAAjKEJCDKeHKNOBQMkB7U9rlECnAqWhk7XKRpUDTxUgKzaKJ2u4KVrlzAqVpWTRSZ0NOVK0rnaVM0rNotE49KkBUIKeCsmiiZpTwVECpGlQ0WiQFOCYE4KGUh4SpAQlUgCEIQBzO5qNxSuTCVsiGMceKicVI5ROK1SIbGOKx/SKS3STp/6OnraWeQ/JY2ZpcfQFrXFcdwbSOoKhtf1RozG4T9cfM2Y87dnswnKNxaEnTs79zX+exwc13EEdoQvP9KagjsmkjPVR3Kezitlits4pnyvFIPeOeBxDc5APaAFo7frXTN0IFJfKFzz/AEb5hG//AAuwV8rPDKMnXc9iMrReoUflMBj6wTxbPlbxj2qkq9a2Skr4aCGpNfXyPDW0tAOukHHiXY4NA5kkhRGEpcIe5FHHL7va8rbk0A0Vojdbqd3Y+ZxDpnD0eaz2q+JWZ0vM22S1mm6v7lcKWonna1w4VEL5C9srD8b32D3ELSE5X2OhhCOGKieHqG3N2GUIQuwwBIuO53i3WaDr7lWQ00Z5dY7Bd+KOZ9So3auqq0Zstgraph97PVkU0R8fO84j0BY5NRjx+Jl0zUpskjIYzJK9scY4l7yGges8FlDT6ruJJqbxSW2I/wBHb4N78flJP2BMZoy0Pk624NqLpPn+Mr53S/8AT70excWTqmKPaPcW6K5ZY1OttM0knVyXqlfJnGyAmV2fQwFZzU2rbdcaGki8juhtwroJK2Z9C9jBA124++55IHBaympKejYGUtPFAwcmxMDR9CrtXDrNH3kOJP7yl5n8ElcWTqUsnyV2Y4ZIqSpGn1s4HQWoHA87dOQR+IV0aeoKSLSttpI6aJlM6kYHRNaA07mDdw8cnPpVTfHuk6JK57zlzrGST49SFfWL4N2s/wBSh+zavHbcYV9z3F3ZgNHXSiorVJZamvgZU2yqmo9k0rWOLGPOw4J4jbha1rmyDMZDweRac5WMbZ7bX6w1ayut9LU4r43Drog4jdC08CfFSu0Rp7cXw2/yV5+PSzPiI/wkBe9j6nsioyR4uXYptGvSrHim1FYjvttb7r0g/wBjr34laO5kvb6HLvodY26oqW0da2e2VzuApq5nVlx/Bd713qK9DDrcWXh9yUl6GhQUv0elC6rJZS2Ug9KVz3nL22eAR+DTK7d9OFt1iqFoZ0oRuH9JZH7v7s7cfrW2Xx/U1/uZHtaTykCVnv2+kJErffBcCXc6XwedaEb1emjH8itq2/p3rSrO6MIFqroRzgulZG709c4/qIWiX3Wn8qPseBk8bBCELYgEIQgAQhCABCEIAUISIQAqRKhIBWp4UY5pwKQWSghPBUKkblSyiYKVvJQNKlaVm0NE7SpWlQNKlaVi0WmTtKkaVA08VM08llJGiZMFI1RNKkCzZSJBzTwoxyTwoZQ4JwTQU8KRghCEgONxURKkceKjct0ZETionFSPULitYolkZKyF+hbqHWNt03UEm3R0zrlWRDlPteGRsd+Duy4jtwFrnLLUbw3pVrBKQHy2WLqPwg2Z+/HoJCx1kpRwtovAk8iTNe0BgAYA0AYAbwAHguCvsNouoIuFroqrPbNA1x9pGVYIXyyk0+zPWpGX/wAnOjusL/3O0WT2bTt9mcK8t1ot1ogMNtoKajjPNsEQZn045rsyjKbySfZsNqRltc2qWqsoulC0C6WkmrpXY4u2jL4z+C9uQR6E6hq4rhQU9bTnMNRE2Zn4rhkfrwrm9VEVJYrjUTODYoqWV7yewBhXntsvkOntF6fo3wyVN0loohBQw4Mkh25yfktGRlx4L3uj5qhLc+yPO1sE2qNZVVVPRUslTVTRwQRDL5JHBrWjxJWWkvd31EdliabfbieNzqY/PkH/AAYz9Z3sTILFUXSoZcNSSMqqhp3Q0TP9WpvQPju/CPqWhVarqTfy4zznJR4Km36at1BP5WY3VVcffVlU8yyk+k+99Awrb9aXKReU5OTtmUpN8ihCTKMpWIVUespRDoy8OPbSPYPS7zR9JV4MnsWS17dLezTNTSPrqYTSSQt6vrm7sdY0k4znAAK0gm5IvHFuaNnqSnNL0Y3Omdzis74z6ocfsVtp9xOmrVn/AHKH7Nqx2rukHSlVpa8UdNeI6iaajljjEMT3BziwgDO3A9JUlk6StLU1htsE1ZUh8dLEx+KGYgEMAPEN48QsXiyOHHqfRR5OehcJNZaukHLy6JnrbC3KuFhLFrOywm51ddVyQ1FdcJqkxup5PNaThgzt+SB7Vdt1zph5/lmmZ4SBzT9IW8oS+h4eoxzc20maBQVlBS3GmfTVtNHUQOGCyRuR6u5c1LfbRW/6rdKKYnsZO0n2ZViDlu4cR3jiFFNHPUkZuP3X0kf3u2e62Qc4M7qmlH4BP8Y3wPEdi0trvFBeaQVVvqmTxZwSOBYe5wPFp8CgcVmtQaafWCprbNP5BdZInRukj4NqGkEbZByPPg7mCvS0vUZQ+WfdGsJKXaRb6bMl+1Nc77Sv6ujgpDbKOfbuEr95dJIAebQ4ADvwV3ii17B/F3mxVbR9/oZInH07XJvRrc23LRNDH1Ap56AGingAx1ckfA8PEYPrWuXlanPKWaTaPcxQSgkjJB3SFnBZpceOagp0Gm7zW1MdRf8AUc0wjeHto7czyaDIORuOd7x6SFq0LFZX6I1owVfAdO68EjRtt2oM7gOUdYwZz4b2fS1X3YuHpKi/0Jqa1gHXW6aGtjPcY5Gk/QSPWu0ODgHN5OGR6CvpukZnkw7X6HlavGozteoqEIXrHICEIQAIQhAAhCEACEIJwEACVAa53IEjvS7TjiWj+8FnLLjjyzSOKcuEIlB4pwY3tlaPb/4QWR9k7T/dIWT1WFfqRotJn/lYoKeCmBrRylYfWQpGtJ5YPoOUfiMUuJIUtPljzFjgVI0qLBHMEelSNVNozprknaeClbyC52lTNPALJlE7SpmqBpUrSspFonapGlQtKkaVky0TDknApjTwTxzUMpDgnhMCeFDKFQhCQHC5ROKkcVE7kuhGTInKJ5Ur1C5bRJZE4rI60xbvcrUTPNltdZH1jx/u8hEcrT4YIPhha1yy/SHj/J7f/mZ+s1LNFSxtMUHU0y0frTTcNzmts94pqerhfsdHUExZP4JcAHDxBVxBVU9UwPpqiGZh5OjkDh9BUU1DR19IxlbS09THsGWzRNeMY8QqCTo/0ZXbZ2WKhAdxa+mLowR3jY4Ar5NrH90ewmzTveyNu6R7WAcSXEBZ64a5sdHN5JSzuulwccMorcOukJ8ccG+kkKCPo10e14e6xwykHh10skn0OcQrZwsulqOJsVPTW+nlmZAxsEIbue84aMNHHimlj9LYWzDdIF1ud+c3SFppXwyzRxVFxnnI2QRO4hhweJJHHHdjvXVaLHBajLOZH1VfPxqKybjJKf8AtaOxo4BOrD/Cjdwey2Uv1nqzHJdW7bFRXB4mtyzeRxvsAQhVt+vEdhtT66SGSYh7I2RR43Pe44AGVmlbpHJFNukWLiGtL3ENa0ZJJwAFQVGtbJHMYKaaavnHOOhhdNj0kcPpXCyw1d5kFRqSczZO5tuhcW08XcDjjIfE8Fa0lVbIYoYqSSmije90UTISGhz282gDtGOKpbY/c9/T9DlJKWaVHEdR3icfvPS1WAeTqyeOEezJKaZNX1Zw6W0W1h7Y2PqHj24Csqe5UNVUy09PV0808RxJGyQFzeOOIXWUnla4VHqYui6Vd+TPP0sKw5u94udwzzjdN1Uf+BmF30lgs9Bg0lro4SOG5sQLvaeKmpLjT1tTVwwEuNJIIpHY4bsZIB7cdq7AonkycNno4dNggrxxRV6iG3S11awBo8jl4N4D3pU9md/mK3YJ/wBVi7fwAotQ8dNXX5pL9UqSxjNhtvjSw/UCLez9yuyy/sd2SfjH2proo3+/jY78ZoK4rNc23i1x1zIjE17nt2E5wWuLf2Lv58BzKh2nRqlCSsrKqwWWuB8ptdFKT2ugbn2gZXB+4y0RndReWUD+x1JVvZj0DJC46bV0LJGPr5oWU9XWzRwPc8N6qJgwHO7TuIOFcahuUlssMtfTFjnMMZBcMgtL2g/QVvWSLSvk5GtPli5OKf7FbJVXzTl1tcL7g65WytqG073VbWiWFx97hzeeePMdnitpjIKyerwBbaGf7zcqV/6QD9q1nIu8CnJ7ops+U6xghgzVjVKjj0S/qtYaspQODnUtT63Rlp+qt0vPdMSTxX7WlypaV1XUQupqeOma8MMhZHu4E8BncVbwdImnS/qbjVSWiqHvqe5Quhc31kbT6QVjmhKUrS+h16Z/lKzVoWYqOkTSUGA2+U9S8+9jpA6d7vABgK5zqPUV4AZYdPS0sTuHl14+4sHi2Iee714Wawz5fb3NtyDpIqD+5GS1xAOqbvKyhhb4ucC4+gNDiu5jQxjWNJ2tAaM9wGFRVrp6zpGoqarkbI602rrw5rdokmmdsc8DswGkDnzKvgvpuk4tmHd9TytZO50KhCF6xyIEIQgYIQhAAk5ngl9YS+hcWo1sMPblnZptFkz9+EJgDmfUEokxwDQPHGSkOAMk8FzVNfRUTGPqaqKFj3iNrnvABceQ9K8bLrM2X1pHt4tFhxd67nXzHEkpOCGEOGQUi5JW33OxJJdhcJMKOaphp+r66ZkfWPEbN7sbnHk0eKjFxojVeSirgNRvLDFvG7cBkjHfjiimwtHRtQW8EhkGSMjIGSM8lFJWU0LI3yzxsbI8RsJcPOceQHiUdw7HQ2SVvvXuHrThUSN54d6QuV9bSxyGN9VA2QHaWulaCD3YzlL5VAKl9OZoxMxnWOj3cQzONx8M9quMskeGZyhilykWEVUxxw8bD2HmF2M5ZHEdhVFHV0s79kNTBI7GcRyNcfoK7IJ3Qnvb2hdmHWzTrIefqOnwkt2Lkt2KULnhe2Ru5pyF0NXo7lJWjynFxdMlapWqJqkas5DiStTxzUbVJ2rNlDwnBMCeFDKHIQhICvconKVyiculGTIioXqVyidzWsSGQu5LK9Ih/g9v3zQ/WatU5ZTpG/m8vvzb/vaqn4GKPiNXV8LPUfNX/UKpej4BvR7p8Af7DGfoVzXH/NFV3eSv+oVUaA/m+0/8wi/UvkX4H7nsLxGjWT17/q1h/PlH9YrWLJa9J8jsZzyvlH9cpYvGipcFTVfzo3rwttJ+t6tFVVP86V8/N9J+tytV0S9PY8DVr81gs5rg/wCj0Y766lH6Vq0azWuD/mKmHfcKX7QJ4/EiNMvzY+46rvMlvuzaeto3xUs7wyCsa7c0vPxXDmw55LC1NVVW7WtxpaaN0lRC+WegiEReHSzBmeHIAAO4r0O+VfkNluFXkfcYHvHL32Dj15wvN6e/Xq1XWSJzx1tVIxj3uhdLO8xxN96zhwcTz7/QtcCTTaR9pqpbWotl5Nc6SLpMp46h9Ozq6fq2mFuNsz8ZDyG+cT2ceHBaDVd8bp+xTVQwah3mQN55ee30AZJ9Cyt6vVTXXMQ01LSvfS3KJwge9schcIs5kOeIDzz8Fr7oaWqsNS2tqqSPdC6J8znDq2Pc3HAk8OfpSnHvFtDxzbjOMWZKl1DVWS0+R0dr6t0MDamWouEm10nWOx1mxuScuPLPctHa6+7C/T2u5OpJXNpm1G+mY5ojJdt2HJOeWcrHVbRXT2plqFTdRFBDTVhp4XBj2xOD8iR2BxIx6loLJRapguNTXVrKFrquRplfLIXSCNvvWtDPNGAT61WSMafBOGc9yXdpf0NBf/g7dPmkv1SqyCO6vsFsdR3GloaZlDE6WWSDrHjDASRk4AwrS+jOnrl81l+qVXRW6S7aLoKJs5hZNSwCVwGSY9rdzR6RwXPjdL9zqyxbm6+hhbFeGw2cCiu9SbrUVfUU8UwPUtY+Ti8NxtJ7Tx4ZXoFrvc1XaJJJqfdcadz4ZqVjg0ulZzDc9hGD6CoLVpeGjomQVDhJ1Ne+sgDCQGk+9BHgupunKFt991x1wqM7tnWfc9+3bv2/K28FrkyY5GWHDlgl/n+M84qJqOh1ZRwTUNvs3ksrpJnbTUv85ufP4YPPA7icrRaoqaqenv5a977Y6gpZIHZJYXGQcWnl6VZSaTjOtHXhke6nqKeVlSHyc3uG0ADsGFJq+KKm0XLQwsLI3dVTwsbnAy9uB6MBU8kW40ZRwTUZuRLrXhpcu+TU0x/StWud79/pKyWtmgaPrjz6vq3H+7I1awu3+d8risl4V+54nXl+bF/Y5tD/AAq1fj7/AEv2K0V1uVJT3K1Wyqp+vdcpXxR7mtc1pYwvJIPZgLOaH+Fer/y9L9iuvUuTrzRTR/vFW72QY/as5U8r9v7F4PJiamCkpqXPk1PDCD96jaz9QVDrK5Vdtoba+jmdFLUXWlp3OHMsfJ5w9YytGOAWS16C6PTbB8a/0n0bj+xZY+8u5tJdjimbu6U7o75Fppm+2R5V0FTRv39JOo/wKKiZ7RIf2q5X1vTv+PE8bVeaxUIQu8wQIQhAwTJH7G527jyA7ynqMjdMM8mDPrP/AMLDUZPh43I30+H4uRQFaC1oBOT2lPCMBLhfKybk7Z9XCKgtqKHWnDRV5+aPXmr7fAycGmtsFVSQTVbIo3xiWJji6Pblu4EjAdxBXr1xooLlb6ihqWl0FQwxyBrsEg+KpJ9FWU2uSjpKKlp5HEuZM6nbN1ZJBOA/Ixw5clrjmoqjDNilN2iDQHUQ6dkpIGyh1NUyNnD4erDZHEOIDcnAAcAOK1efArOWrSNDboacTSy1VTDVureuJ6vMrgBna3hjAAwuqDTVspTSmKGUGlqH1MOZnnEj/fE8eI8FMtrd2XBSUUqM70hSTsuFhEVd1AdO8YETnFhwPugLc4IHmjh8bPYsDDWzi4U0lbXCCtfdKh1UG3UQ7HBpbnG09Xyxv45HBesP0hQ+TQ01PWXOkpYnPcYaarcwSFxyS48T9Kr4NBQxyNkfd64PjqpaqER7GiNzyc4yCScHGSfYtYTio0c+TDOUtyMjqGuqqbU18ZFI+OkqKWghrKyN290ELmgOcO/PAZ8Va6zjZBbLbZbfHQi3Q9RUMHWyNkeOs2DG1p4Eub52c8SVtm2C3+U1VQ+Iyz1cDaeoc9xPWsaMDI5Dh3Koq9EUUkNHT0VRJSU0BY2RnGV0jGP3sYHOPmgOz380lOPYp4ZU/uYt0VLcblT242+kNXWz0ktPLCwvLImFwnHWEBxIMfHdx4rrutW+s14KusZbjE2N9MB18wawNl2lz8NwTmQAtOW+K1U2iaee5PurrnWNuXX9bDUMIb1DMnMbWjzdpyc5HFOOjx7p1VZDcHRMkp5YaeJsLXdSZHB73EuJ3kuGePLPgnviT8KZntBwU9RqFs0VDBTTW6gdS1pihEe6oMpByAAM7WZ9a9KAwFnrNpCksNw8roqus+6R7amOSTeKh/PrHZ+Nz5LQjkssklJ9jowQlGNSJaeodBICOLe0d6u43Nexr2nLSOBWfXdbagsk6lx813vfAro0uZwe2XBy67Tb4748ouGqRqjapQvRZ4yHhSKMKRQyhwTwmBPCzZQ5CEJAV5UTgpSo3LpRkyFyhcOKmcoXrVEMhesn0jHHR5fPm3/e1ax6yXSP/N7e/wAgPrtVz8DJj4jWV/CyVXzV/wBmVU6BGOj/AE/8wi/Ura4fyJV/NZPsyqrQfwA0/wDMIfqr5B+W/c9leI0KyWvx/m6zHuvdF9da1ZLpBOLXZz3Xui+0SxeNFS4KmoH8KN++YUf/AHq0VZUfzoX/AMKKjH11Zrol6ex4Or81gszrj+R6Md9zpR+kWmWa1v8AyVbx33Wl+unj8aI03nR9yHV2Z6KmtjBl1fWRwkfgA73erDVwS6REuqZa+lnqqBogJbUwzZkfK5x3Z3Z80NwMclfXK7Wi3SB1wraSF7CS3rHjcOzgOarxquCq4Wq2XS4nsdFTFjD/AH34CcN6VRR9vmlpk92WSJqbSlohpOono4qxxc575qmNr5Hucckl2P1LtprNbaak8kgt9O2n39Z1XVgt3d+D2qvb+62v95S2+1Rnm6aQ1Mo9DW4b9Kf+491Zxu96uVf3xtk6iL/CzH60bZfqkcWXq2kxeFWzuqrrbbe0Cqr6SnAHBr5Wt4eAyqqTW+nGFo91GSlx2gQxvfx7uAVtR6VsNvO6mtFGxw+O6IOd7XZKoa3Udqul6sdvtxd5RFeoDGeqLWSAOIcWHk4DiCiOKEn6nLHrk5uscOw+6ahjqLNXRwWq9Sh9PIOsFvkDANp4knGAprBPqGawW5tFpOumZ5NEGyy1EUTHjaMOGTnBXpOosnTN24k5op+3/huXNo7ztF2HxoIPqBZ/EjstL1OiWrzOV2edUV31LdW1HkljoYvJ6h9PJ19cTh7Dhw4N710hutHHjSWGP/nyu/YuPTOo6Fl5u1ud1ofU3iqdFNs+5PJdkNDvlYGVtQtpVF+E8nN1XVxk1uMuabWLv6Swx/3ZnJPJdYsG4zWGoA/o+rljz6+OFqDjvRhTv+yMH1XVfzHnmpr7nTFyt13opbZWyU7urEh3xTEEHzJBwPLkcFb+ncX00RPMxtP0BPkijmj6uaNkjM52vaHDPoKUobW2kjLV62eqUXk5RzaH+Fervy9L9iuy/Df0h6QZ3NrX/o2hceh/hVq78vS/Yrsu53dJ2mG/Joq5/wBDAsn5r9v7Hp4PJiaxZTWeH3HSUXyr3G7/AAxyFatZPVhzqfRbO+6SO9kLllh8ZvPgrqPzukbVjs5wyiZ+iJ/ar3tVHbcO1tq6T+s00fsgb/5V52r7DQKtPE8XUu8jFQhC7DFAhCEDBDgPMweJ4lCYMCR3jg//AH2Lz+pL8g9HpjXx0SIQhfOn0ZDVQyVFLLFFUPp5HtLWzMaC5h7wDwXl9be6ql1f7kHXFU2nhhe+rqXwRYY8cmDAxniM+xemXGkNdb56QTzU/XMLOuhdtezPaD3rLM0lFb7/AGRtFRB1sp6epZUueQ7e54Ay/PFxOFtjcVyc+aMm/lIdQVt009puKpg1N5TUySfceupWSOqS4AMYwAgAZyc+KoqK73K1VFLaJtdW8OfFJNNLLCyUQyA8Y3OL85yTj0K+u+iaeKyU1PbKaSompq9k9O2WXPUMMjS9rc4w3A5elc9RZ7/PqOG7DTNkDYoZIjCapuJC9wO4+ZzGPpWicWjGampG5pt/ksQllbLJsG6RrdoeccwOzKWYubBIWMe9wY4tazG4nHADPDK5Z318ViklgpmG4inJZTtdlvW7eDQTjhlSxxyyWxkVZh874Q2bZ5oLi3zsY5ccrnr1Ou/Q8krL3qJtNqJtTPf3SUgbGze+KMQ5AcTIG4O7u29h4q8r9X1ts05fpJm17JwQ2l8oEe+F8g4NywnkMuGQOAC5qPQNdK26GK10VvNbJ1UbquY1ElPAWYdtIOCSe/vXTQaWvselb3a57fTsdJSdXF91bI6qqOO6UvPEZGAAeS6W40cUVkXYt7ZHXXJ1zgp75cKZ1KaeEucGSEuEQc5w3DgHbhkd4yrbR1dU3LSNtrayYzVEsRc95ABcdxHZ6FV0lNerIbxUU1oFdJVVUZjj8oZH5gha0uyfwhjHPtVxpS2z2fS1vt9Vt8ohixIGHIBJJwD61nNquxviTT7lyhAQsfU6REucHI5hIhMGrRo6WXrqeOTtI4+ldIVbaTmmPg8qzC9fHLdBNnzmeG3I0OAUmExqehmY4J4TQnBQyhyEISAryFGVK7koyuhGbIHc1C7mp3BRPHBaxZmyByyPSR/N5e/yDftGLXv5LIdJPDo8vX5Jg/SMVz8DJj4jV3L+Qqz5pJ9Qqs0L8AdP/m+H6oVjdOFhrvmkn1Cq7QvwB0/+b4fqhfIvy37ntLxGgWR6Q+FotR/tqi+0WuWR6Qv5GtZ7rzRH9Ipw+NDkuxVzcek7UXhSUY+h6s1Vy8ek3UnhTUY/6Xq0XVLheyPA1XmsFXXqzU1+t4oqt8rIxKyUOhftcHNORg9isUKU2naME2naKu3acs1rx5JbaaN3bIWBzz6XHJKtCCQASShCbbfIOTfIAYShIlCRJRaxrZ6PTkzaZ2yoqpGUkT/kOkdtz6hn6FWXWihtdJp+OjYGyUVzpWUwA4++2ux6Rkn2rQ3q0w3q1TUMznMD8FsjPfRuBy1w8QQs2LfeafV2lp7pdKerb7pCNkUVNsbkxvO92Scu4epbR7rng9fp2pxY8c4SXzSPUb+M6duoHLyOYf8AQ5U1kZUS9FlAykz5S6zNEO04O8w8MetXN746euY/qc31HLh0Wc6DsJ/s6H6gXGu0L+56HqeS2c011pdPWW1wS5oZoqqvcYi0QOYCS1xIHnucSML0okHkqWz/AAi1af7Yfx/5bFdLqyPceJrMssmTv6dhEqEKDkBIUqRAmc2h/hVq/wDLUv2K67kN3SpYB8m2Vh/6mBcmh/hXq78vS/Yrtq/O6WLWPkWaod7ZWBQ/G/b+x9Bg8mJq1ktS+frfRsfdU1UnsgP/AJWtWRvpz0k6Rb2Nhrn/AKNo/ascPi/Z/wDRvLuivsh3ao1g7+02t9kLAr7tVDp8ZvWrJPlXmQeyNgV8vs9H5EfY8PP5jFQhC6jNAhCEDBIeBz4YSpCMhZ5sayQcH6mmLI8c1Neg5CRudvelXyuXHLHJxkfWYcscsFKILMXXVMNo1dSWytnpaaimpHzGed+0h4dgDOcYKvrhXQ22hmrKjrOqibucI2F7ufYBxK83uOo7NXa6orhPRVk9vhoZIniW3PdiQuyPNIPtTxwvknNk2rs+5t6i71VRQxVWnqaluzHvLXOFUI2jHccHJzwwqK3at1FdpKxtFpukkFJN1ErxcQG7+0NO3jhTuqJ9QWZtLpV7bdSvmdFVSy0roXxtIyTGwgAk8srP2PS8kFRfYrBVyUlXbbg3yUveTHIDG3c2Qdod39i0UUkzGU5tqn2NfW1+qY6gto7FQzwhrTvkr9jt2BuGMdhyPHCqrRq6+XTUElsFjpHRwZFRU01YZI43YOG7sYznAx4q3v17prRZM3R/VzVEL42iKN72mTZxAwOWT2rn0XTii6PrZFPTujIpS+WMMw45yTwHHJHrUqqtot3vpMrH68qo7dLJNbIqer8pNPDCZ+sbIWStjlyQBjaXjHervTt7r7zJXistkdG2kndTEtqOsJkafOHIcBw49q82hs9K2mii9zLpSVU1xe6LyhjsGl6wSOfhxJy1kYHZkntWr6PDQCpvjaR9YXyVskrBP1mDDnzHef2njntPaqyQW3sjPFknKas08V463U1RZuoIMNKyp67dz3OIxjHhzVqFTQUu3WFVWeSVLd9FHF5QS3qnYcTtA57hn0K5HMLCVHVG6ZV6fvHu5bXVnUdSBPJDs3bveOLc58cK1VLpak8isxh8lqaYmpmeY6lzS/znk583hg54K6Q137BBtxViIQnMjdLI1jRkuOEd+EU3Stl1ambaQH5TiVYtUULGxxNYOTRhTNXrQjtikfOZZ75tjxyTkg4J4CGQKE4JoTxyUsoVCEJAcLgo3BTEKJwXQjMhcFC8LocOCiIWiIOZw4LI9JQ/g8vP5Nn2jFsXBZDpKH8Hl4/Ej+1Yqn4GSvEjTXf+QK/5pL9Qqv0QMaD0/wDm+H6gXfeuGn7j4Ucv2ZXDonhoWwfm+D6gXyb8t+57K8RerI9InCx2388UX2q1yyPSL/IVv/PFF9qpw+Yip8FS7+cvU/5GjH/Q5WqqufSRqk/gUf1HK1XU/T2X/R89q/OYJUBCRgCEIQAIQhAB2Kluw/0j0njn7rD7J6uuxU1046m0kP7U/wD8nq4cm2n82JuLzxsNxHfSTfUcq/Q5zoHT5P8A+uh+oFY3cZsdwH9Vl+o5Vmhjno/0/wDm+H6q5f4f7n0H6jMWb+XtWH+2JPqMV0qSyHN71Uf7Zl+oxXa6ZHz2fzJAhCFJkCQpUhQJnLof4V6u/LUv2K7Xnd0uQj5FhefbO3/wuPQ/wq1d+XpfsV1Ny7phl7m2BvqzUH/wofjl7f2PoMHkxNcspdG9b0n6cb97oK1/tMYWrWTndu6XLYwn3llncPXMwfsWWHl+zN5cFVpV/WS6if8AKvlV9G0fsWiWb0cP3pd3n495rHZ/5mP2LRr7TSqsMfY8TN5jFQkJwMrNzaplramSk05QG5SxuLZKl7+rpYj3F/xj4Nz6VrPJGCtkwxym6ijS5Rkd6zQsepa0brhqg02f6K2UzWBv99+XH6Er9NXaAdZRauuolHENq2xzxuPi3APsK5/xcbqjuXTc9WaRCobLfKieultF4gZTXeFu8NjJ6uoj++Rk9neOYV65wZwcQ0/hHC6I5IyVo4pQlF7Wg8Uo4jmAkBDnbQWl3cDk+xBHYeBWOfBjzqmaYNRkwO4i4LXccghLud8t3tSAnwPpS+Z27gfDivIy9NyR8Hc9nH1PFLx9mKSTzJPpTA0AkgAEnJwOZTiW44Oye7CGtLhwGVyS0+WPMWdkNTinxJCY4JcZOe1O6uT5DvYgRSHlG/1NKx2y+hrcfqM2jIOOISkk4BJPpKf1Mo5xP/wlHVSfe3/4SntkFxGcAjgn+Tzfen/4U4Us55Rn1kJ/Dk/QTyQXqRYCF0NoZzzDR6XKeO25xvl9TQtI4MkvQylqsMeZHAASQAMk8h3q5oKPycdY/wDjSOXyf/lSQUsUGCxnnfKPErqaMrsw6ZQe6XJ5up1ryLbDgc1StCY0KVoXQzjQ4JwTQE8BQwFCcEgCXCkYqEISGcjgo3BSnmmELZMzohI4KFwU5CjcFomJnO5ZHpKH8Ht4/Ej+1Yti4LIdJQ/g9u4/Bi+1Yqm/lZKXdF/fOGnLl8zl+zK49F8NDWD83QfUC677w03c/mU32ZXLo0Y0RYfzdB9mF8q/LfueuuS7WR6Rf5BoPC70X2oWuWR6Rfg/Q/nai+1CjD5iHPwlS3j0jas8PJB+jcrVVTOPSLq78ekH6Iq1XW/8/ofParzWKEICEjEEIQgAQhCABU1y+FOkh/aZ+xerlU1x+FmkR33F32L1UOTbT+bE3d1GbLX/ADWX6hVToM56PtPn+z4vqq3un8j13zaX6hVPoLj0e6f+YRfqXL/Cfue/+ozNi/lfVB/tqb6rVdqksJzdNTn+2p/1NV2uqXJ8/n82QIQhSZAkKVIUCZzaH+FWrvy9L9iuymG7pZuJx7yyQN9szyuLQ/wq1f8AlqX7Fdtu87pTvx+RbKNvtc8qJeKXt/4fQYPKiaxZM+d0wRH73Yj/ANVR/wDC1iydJ5/S5X/8OywAeuZxWWJd37HRPgqtFnfYZpO2S4Vjj/8A3etCszoA50fTuPN1RUu9sz1Yanukll01XV8PGeNgbCO+RxDW/SQvtML24Vf0PDmt02VVdLPqq61FmpZXw2ikdsuNRGcOmfz6hjuwfKI9C1FNSU9JTRU1NCyGCJu1kbBhrR3ALjsNpZY7JTW9nnGJuZZDzkkPF7ie8klWS8+c3J2z6TS6aOGC+odio79qWnspipmQSVlxqAeoo4ffOHa5x5Nb4lWlfWRW631NbOcRU8TpX+hoyVidP000kEl6r/OuVx+7Sn72w8WRjuAGPWtdPgeadegtXqPhRqPLIKy03fUNTTVd4uPkpgcXwQW0bDFkYI60+ccjgcYCeNF6fx91tzZnfKnle8n1lyZVXepu1RJbrA9vmHFRcCN0cP4LPlP+gK7o6cUtHFTiSSURsDd8jtznY7Se0r2MOHEu0UeJKcpO5FHJpTS8DsGgpoD3tmdGfbuCkgt9fb2GXT18nAb/ALNVy+UQO8OPnN9RXRU6csc001XV22kkked8kkrc+sk8kWllgppporOaFkrwHSR00jTkDtwD4pvFFumkiS907qFt5ZNBUQGkuVNgVNK45255Oae1h7CrxYHUDJKDqdQ0jP33bfPeBw62D+kYe/hxHcQt1FLHPCyaJ26ORoex3e0jIPsWDi4ycWYTgl3Q7CcOaE4BDRCBPa5w5OcPQUgCdjgs2kVbHBzz8d3tKky49p9qa0cFI0cVLSC2K0FStHgkaFK0LJ0WmPaMhSNCa0KZoWbZY5oUjQkaFIFk2UhQE9qaE9qhstDgnBIAnAKGMcAlQhSCBCEIGc5UZUpCYQtESREcVG5TEKNwWiZLOdwWP6Sx/B9dvxYvtmLZuash0ljHR9dP+T9sxVJ/IxJdy41AcaZup7qKb7Mrn0eMaKsX5vg+zap9RH/Ra7n+pTfUcodI/Auxfm6n+zavl35b9z1V4i5WR6Rfg5Rn+1aL7ULXLI9I3wbpfzpR/ahTh8xDn4Soi49IesD/AMWl+xKtlUQHPSFrH8tSj9CrddUuT57U+axQhAQkYghCEACEIQAdip6/4X6R+fyfYvVx2KnreOs9Ij+vS/YPVQ5NtP5sTd3Pjaa35tL9Qqn0D/N5p/5hH+pXNx/kysH9Xk+oVSaAP8Hmn/mMa5f4T9//AE9/9RmtP8a/Uh/tqo/U1XiotPEeV6jORj3bqf8AtV7jhnsHMrqlyeBqPNkCFXVl/s9vz5XdaKEj4r5259mcqv8A3ZWybIoIbjcT3UdFI8e0gD6URxylwjNQk+EaFIVRC6aiqf8AVNLSxNJ9/X1bIh/hbuKeLdrCq/jrjaLe08xTwPncPW8gLohos8uIj+G/UsdEfCrV35al+xTrdcKODpO1S+espomto6JmZJmt4gPJHE8xniqWlst/0xcnXiguU15lncPL6OZrIRO0NwCzHAPb2Z58l0VdwsVwqn1M/RrcqquccvdNQw+ce8vL8H0pZdFlhOnHlV2PYw5Y7Er4NDV9IGnYJvJqWsdc6s8G01sjNQ8/4eA9ZC5bA25VGq7tqWvtstrpZKKGnijq3t6wiMuc55DSQ0ce05XJT3jUcMJitGjrZbYfiiorWt9rYm/tUFXbNQahZ1GoLnSxW938ZQ2yNzBKPkvkcdxb4DGVWLp+V9oxr3HPU413bF0E0t0Rayfjxuk9TnuIP0pus29bR2mDOGy3ika7xG4nHtAWhijZFEyOJjWRsaGta0YDQBgALO67aWabFcGkmgq6esIbz2skG76CfYvoZx24dp5+OSeVP7ndqCgr6kU9daajq7hRlzmRPceqnaffRvHjjgewplp1Vb7iTTzP8huMZ2zUVU4MkY7wz74dxHNW1WJpaKcUUzYp3xu6mVzdzWuI80kdo5LjjtMNbQ0fu3R0VXXQxt3y9UCN45lpIyBnivMPqad/KVnSC4jQt0aP6RrIz4Bz2gpDEwRmEtDmbdmD2jGF0a2pJazRV3ihG6UU5laB2lhDv2Ljo6llbRQVUbg5k0bXtcO3IyvU6bTcjzOo+NFPeamaxWprLZSUsFMxp3zynbFTt/FHFzjngBzKh0lFenU09Zd6uWTyggwQyNDXMZx4kDkTnl2Y4rRSxRzMLJGNe082uGR7FSkVupblUUNHUyUlspH9XVVURxJNJjjGw/FAzxcurUTjg/Mk+30OPHjlkltidV7ZaKigdT3eanZASHFs03V+g8wVV6aZpehmfR2Wtp5pnkuwHh7gAOIDse99a0dHo/T9C7fHaaZ8vMyzt6559JflU1FFGdcahd1bGmBlNBEGtADWFhcQMd5OVxafqH4jOoqNHTn0UsMN0mXNRC2oppYHgFsjHMIPaCMKfQ0z6jQ9lkkOXilEZP4hLf1NUE0zaankneQGxMLyT3AZ/YujQkEkGhrM2Tg51P1hHdvcXj6HBduo8aPNyL5TQgJQEoCcAsbMEACeAgDinhqhsoVoUjQka1StCzbKSHNHFSNCRo4qVoWbZaFAUrQmtClaFlJloc0J4CQBSAcFm2WkKAnAJAngKGMAE4BAHFOUtjBKkSpAgQhCQyEhMI4KQppWiYiJwUZCmITCFaYqIXBY7pN/m+ufDth+2jW0cFjuk4D/ACfXLxdAP08aJP5WCXcsdS8NK3j5jP8AZlRaSGNGWL83U/2bVJqf4J3on/cZ/qFN0p8DrH+b6f7Nq+aflv3PSXJbrI9I3wZpvzpR/bBa4qh1ZZqm+2qnpKd8UeytgqHvlzjbG8OIGO04SxdpJsc+DLU/84WsT/WKYfoQrhVFMc6/1iR21NN9gFb5XVPk+e1PmyFCEjiGN3PIa3vdwCqavVVgoXFtReKJrx8Rsoe72NyUKLfBkk3wW6Fn26sp6kf5utd3uGeIMFE9rT/efgKUVOrKnPk+m4KVp5Orq5oP+GME/StYabLLhFLHIuspc55cVTCzarqf9YvtBRtz72joi84/GkPP1J37io6gf5yvt6rcjBaanqWH+7GB+tdMem5nz2KWL6ssKmspqRhdVVMEDe+aQM/WVlK7VdlOrNOTwVzaplJVSvm8kY6YtBic0cGg5yTjgtLTaK0zSO3x2WlfJw8+dpmcceL8q6ijjgbshYyJnyY2ho9gXVj6W14mXDbjkpLuU1x15LPbao0Glr5PGYX5lnibTsA2nJ845+hVGkrjrH9x1npqKkstJTx0jGsmq3ySyOHYSxoAHoytljjnPHvRhbw6Vhiqfc6JaybMXQaPvUb6x9XqeWHyqqkqXst9OyPJdjJ3OyRy5di7hoSzSYNc6vuBBz+/K2R4P90ED6FpsIwuuOlwx4iYObbsrKLT1mtwHkdpooPFkDc+3GfpVl8UNycDkM8AjCFuopcIVsAMBCEJiBJgJUIAEmEqMIE0HJRVVNDW0k9JUN3QTxujkHe1wwf1qXCMFDV9mNduDG2fUfuNps0FwjmqLpballt8niAMk7icRFoJ+M3Bz4Fai03SmvFuhrqUu6qUHzXjDmkHDmuHYQcghUep9HQ39zaqCVlPXNaGFz2kslaDkB4BBGDxDmkELm0zVz2SrGnK21w0gjp5K11VHWGRj27gHPJeNwy49pXlZcbg/se9o9ZvahJ+hszy5A+BXn1uYNP3qo07L5sLnOqLcXH38TjksHeWnPqWxtF4pb3Ruq6MSmnEjo2SPZtbKBzc3vbnt8FXazt1PW6YrZ5AWT0UTqqnmYPPikYCQR6cYPgngzPFPcjq1WFZcdoYOBB544qr0VI2nbdLO8/vqlrpZNvbJHIdzX+PPHqUMd0rX6eorlBQmrnmijkkhjeGnDm5cW55kdyqK256TvEsfuq11JVsGB5U19PIB3bhgEetelrsK1ONK6Z5OnzPBPdRtblqG0Wgfv8AuNPA7sYX5efQ0ZJWdszpK69Xm8+TzQU1Y6FsDZ27XuaxmC4t7ASeGVxUtfomzN30tRbI3/KjPWPPr4uKmkvV0uzTHY6F0THA/v6vYY2Dh8Vh853pPBc+k0UdPLe5W/sa6nWSzLa1SOm9tku88Om6QkzVuHVLm/0NMD5zj3Z96O/K9AZGyNjY42hrGgNa0dgAwB7FlOj9lCLRUFkUrLo2bZcjUu3SmYDtd2txxbjhg+la8Dit3Nze5nm5HfYAE8DKUBSNak2Z0NDVK0Ia1SNas2ykDQpWtSNapWtWTZaQNHFStCRoUgHFZtloUNUjQkaFI0LNspIUDgngJAE4KGyhQE4DgkCcFLGKEqAhSAJUiVIoEIQgCMhIQpOaaeapMkjwmOClITCFSAhIWL6U5I4uj6vMjwwOlp2gngM9czt7ORW3IUFTSwVdNLTVMLJoJWlkkcjctc08wQqfdULgzuoJLkbfi2W2luccu5k9NNP1XWRFvxHYIyc9vYqaC86nZTQ0lu0M+mZFGI2+V3GJkbABgAbck4ARBT3zQ7nUUNtrb5p8ZNI6lIfVUg+9Oa4jewdhByBzUv7oNS3HAtWjqqBp/prxOymaP7jdzj9C8Z6fIntUbOxZYv1E8h13ceFTd7TaIjzFDTOnkA7t0hxnxAT6fRNrpJ47ndK64XKpgcJBUXCsdsY4cchoIY3HoTTZNa1wBrtT0dvaecVsoQ4jw3ykn6EN6PrRM8S3ie43uVpyPdKqdIwf8sYb9C3hos0uzdexEs8VwZKiivV/1nqet09WUMdpnniAr5YnStke2MNIjAIDsccnkrxujLlUA+6Grbm/PNlFFHTDPpwTj1raMp4qeFkUMTIomDDWMaGtaO4AcAgtwvUx6XHFK1Zwzlcm6Mezo902HbqmimrnjjurqqSbj6CcfQrmjs9stzQKG3UlKB95gaz9QVm5vNMLV1wxwXCM22QOBPMkjxTcYUxCZhaqiGREcUmFIWpu1WmAwhIpMJuExDEqNqNqYqBCMYQgYIQhAAkISoQDES4QhMkMIwhCRQJHODWlziA0DJJ7AlTJY2zQyRPGWPaWOA7iMFD4GcFlv9s1BC+a11TZ2xvDXDaQWk8RkEZwew9q8yt8dkq7xd6mvs94ukvl8oo+qjkkZPEHcnHIaQHA8DwVq60SWaOKK70F2ZFSwCl91rLOcS07feiZjfOGBwJwVsbDcbALVTU1mr6N1HGwMjjjnHAc+IJznvzxXmZZudKR62jwRUtykgsr71PI+Wuoqe3UQYGU9GHB8jT8pxHAcOG0clYXGmFbbKukccNngkjJ9LSP2rrHLIBx3rJ65ugbafcWjkElzub20rIY3Avaxx89xA5ANzxPesaPWlKMMbtmRp7jPT6JsdygeWx0T4mVkbe2NuY3g+g4K2T2RVLBvbHNGRkbgHAj1rC0mn66nlvVvs9RFHE2rqKKphqy5wMZOY5QB8bYcY7cLaW+jZbrbTUTHueynibE1zubgBjK93TNyity9D55jo6OlhO6OmgjI7WRNafaAqitlvt0rKxth2dVaQHTh4z5VLgO6hvd5vEnvICvsHGQ3PcDwBK5dA1tLS6MqKuumhpZY66odXGV4aI5C/kSfwduEame1KMexPBTWC9UtZr+3TWmdkjLhSSMroW5Lo9g3MLx2EHLe/ivUGhQUD6KelbU0Bp3wTee2WnDdr89uRz9K6w1cal6v1MpOxGtUrWpWsT2tSciaEDVK1qVrVI1vBZtlpCNapGhK1qeBxWbZSQjRxUobxSNapA1ZtlpAAngIATgFDZSQoTgMoATgFLGACdhIlCkYBKhCTAEqEIGCEIQAxBS4RhNCobhMIUhTU0BEQmkKUhNIVpiaISMphapi1MwqRDRAWqNzV0FqY5q0TEc5aoy1dJaoy1WmS0cxamFq6S1Rlq0UiGjnLUzaugt8EzarUiaIC1MLV0FqYWqkxEJCbhTFqZtVJgM2pCFLhNI4p2IjLUm1SkJpCdgR7fFGE/ajanYDMIwn4RhFgMwjCfhGEWAzCMJ+EbUWAzCXCdhODUWBGBg5HAqsrdL2G5SOlrbLQTyO4l74G7j6xxVvtTsKJJPlDTa4Mq7o70q4nFq2+DKmZo9gfhWtr05Z7Lk22201M9ww57Gee4eLjxPtVsGpdqhQgnaQ3OTVNmS1BpurNa+92J7W3EsAqKWU4irGtHAE/FeBwDvUVRump9UWSrpY3yU1S3zJIpBtlppRxG4eBA48ivStizuo9Ji6SNudulbSXqFuGT482Zv3uUfGb3HmFUZ7O3ozSEvRmB8s05T2Omndc9QUeohvFfHBIallM5hAfJJG446skgjHHB4clM2joPd9zNQQww3MBs7SJCKWsaB5s7AeBIHfxCbO+6GK6UNfpOojvNVGadnkkBkjqAWkA9by2jPevTINOUVTp63W270dNXeTU8UbhNGHje1gBIz4hYp7H2dr7mjkVXRuzOi4JA0iKWpqJYRjH3N0ri31dvrWuaxOihZFEyKJjWRsbta1owAByAHYpWtwpTpGT7uxgapA1ODfBPDUmykhoapAClDU8NUNjoGtTw1K0YTwFm2UkIBhPAQAngKGXQAJwCAE5S2AAISgpcJBQgShGEqQwQhLhAAhCEhghCEAIkSoTGIkwnFIgQ0hNIUiaQmmFEZHBMwpcJCFSZLICEwtU5bxTHBUmKiJzVGWqcjgmFqtMlogLEwtXQWphaqUiWjmLEzYukt4JhatFIlo5ixNLF0lvBMLFSZO05i1NLF07U0sV7hUc21IW8VOWJNircKiHam7eK6NqaWlG4KIdqMKXak2KrCiIjijapdiNqLFRFtKTCl2pdqLHRFtS7VLtKNpyiw2kW1KApdmUuxLcG0i2pdnepQ1Z27RVFPUyTuqx1PlMb4gZtrmEtILRw80dvFYZ8/wo7qs6NNp/jz2XRfhh7AU7bjmshV1MsdPTDr6jzw4bopZHMaCSRg8nkccqzmraoMoGW6oLGSUr5N08W5ztvac8iVyR1932O6XSmkqlz/AGL3bwT2sPYCsZS1Fzt9HJ1FTEGeS+WndCHE5OMZK7b66USUz43T9c+na9zo5ywHgT70cO8+pL8ctrddyv8ASmsiipdjUgEDbnA7RlSNZ2YWCkfI6qicX1AIZ5gFUQ6PLi12XYOckeoKxkcamxWk9dUfdq7Y4unLn4yQRu4dgULWppuipdLaa+bk17WH5J9icG8cEe1ecNj8qcZhI5kYBb1T6uUnIPPcAfYtlpRjHWRsrGPZ1kjiQ6YycjjmfRyVY9V8R1RnqdB8CG67LlrQnbU4NTw1bWcKGtanhqc1vFPDVLYxoCcGp23glAUNlUIAnAJQ1KApsYAJ2EYQEgoTCchCVjQIQlCAESoQgAQhCABCEIARCEIAEIQmMQhJhOQgQ3CaQnpEwIyE0hSkJpCaYiIhNIUxCYQqTFRCWppYpy1NLVVk0QFqaWqYtSFqpSE0c+xNLMLo28Ehaq3E0cxamFi6dqaWqlIW05yxJsXRsSFvgq3C2nNtSFq6C1IWp7hUc+xJsC6Ng7km30p7hUQbAk2juXRsRsT3BRBtHck2hdGxGxG4dEOwI2eCn2lG0pbhUQ7UuxTbUuzwS3FUQhiy13oKieetd1E3XzTNhptrBtcwM4knsHE8VsNngnbOGFhnxrKqZ1aXUS08tyRgKqKtMjGyw1pihMQe8MBcwgEnAHA8Hc/Bd1VLUSVNJJT2+uljio3RBxhxu3N4cOzHatkGpwZ6VyrSJKrO19Suvk/+nnzorgaZ8XuXWgut7aQHqvjA5z6F3zOqKipoXMo6lsjKPa6N1M15HHacgkc1s9ieGo/C/cH1G/0HnDLZNHboq8wQGM+YRI0h24PdkYDTz5LupoaiGgskT6GTzJJKuQMackAcAc/G8Fumtwcjh6E7aoekS9SpdSclTR55SUsz6uloY4qumle97pYw54Y1pGW8eWc88LWaahkp7Q2CakfTSRvcHNec7nZ4uB7QVdAZGDyShqrHg+G7sx1Gslmjta/z/GNDU8NSgJ4C3bOKhuMJQE7CUBKxiAJcJcJVNjDCE5CQAEIQkAJUiVAwQhCABCEIAEIQgAQhCAEQhCABCEIAEIQmMEiVHNACJMJUIENITcKRJhMREQkwpNqNqdioh2pC1TbU0hNMVEO3wSFqlwgtVWFEBZwTSxT7UbU7Cjn2JC0DOcDxKn2rL9IPuwND3Nthp3z3CWMRNZGMvDXEBxaO8An/AOhPcKiTTeqbZqqhqK23dcKenmdC+SaPa0lvMtPaMcc+Kpouk/TU1op7mX1cdJPW+RCV8GGsk5kudnAbgg5z+1eN02q7pa9H1b6IVFBa2wC0U1KH7myVDgXTTOOMbgCeXymjsVbU1dJQdH9sit+r55qh07JZrQYvMp3ZJLskYJBA9qnex7T6oABxgg57lU2/UdmutVW0tBXxVFTQlwqImZzGQSDzGOYxlYOk1VSad0RfbzR6tqtTSQiOOPrYyBBI4EMz4Z4n8Ud6zukOjfX0Fi91bbqKO1G5RieaJ7HGRwOSN3mniQSfWn8QW09T0jq+26zoKmstsdQyKCbqXde0NJdgHhgnhxVrdLnQWagfXXKqjpqWMgPlkzgEnA5eJXgfRdp/Wd4stfLprUrLVTR1e2WIsJ3v2g7uDT2YC9OqaXUlh0HV0t9kq9RXGpnLI5KGASPhaW+a7a8AHaRnl2hHxGG06KvpR0ZTUc07L7TVDo2FwhizvfjsbkYymW/pU0bXUMVTJeYaN0gJMFTkSM444gAjx5rxy51lZO2os7TqGWumiLRSm3U+Tnsds84DxHFOoILvYrZQUVfBqCile/qo4hb6ctc4kkNYXnc5L4jHtR9AUupbHW2iW7U9zpn26JxbJU7trGEY4En0j2rtpbhQVtv90Kargmoy1zuvY8FmG5yd3Lhg+xeZXioqJeg6/wBPU2y4UUtNExr5K6nZC+oJlad+1vDuHqWHt+oK28dH+nOj6wOzXV7pfLHg4DIzK8hpPdjzneAA7U/iC2nuztU2N1nr7pS3CnrKahiMk5ppA/aAM47snsCks2o7XfLTS3GmqGxxVLNzI53tZIBkji3PDksPrOw2vR/REbBBcY7dFPIyKaqkhc8zuPnOztBILtvdgAYXmum39GdPrK7vukkrrTE+J1rkxLkkcyQBnn3pObQbT3+bUtFBrKn0u6Kc189Maprg0dWGDPM5znzT2KxuVyobPROrLlVxUlM0hplmdtaCeQyvELppCI9L1PQM1Fdyya2SVnlflQ61h887Gu7G8uHiVqdDVFvruhB1Vqsvr6OOSaSqM7nSuLWycM8cnHDHFLePaad3SXomP32paA/iucf1BRP6VtCs56ipz+Kx5/7V5dqi+9FFXpiuprBSxUVzdH9wl9znHzh8XLs4zyzzGV26W1h0ZUenqKO+W22y3NkYbNLDaS5riOR4j32MZxwzlLcx0e02e7UN/tcNyts/X0c2erk2kZwSDwPEcQVYbVwWGa21ljo6u0QsioKiMSwNZEIxtdxztHJWe1VYUMDU7anBqdhJyENDUoanYSgKdwxAEuEoS4SsBuE4BLhGErAEuEYQgYIQhAAhCEgBKkSoGCEIQAIQhAAhCEACEIQAiEIQAIQhAAhCEACEIQAIQkwmMEJUIEIhKhADcJC1OIQgCPCMKRIQnYqI8JMKQjgkwixMjws/reJ8+jrnTw3SC1zTwmKOqnkDGNLuGC7syMjv48Fo8Ksv2n7fqa0yWu6wGajkc1z2B5aSWnI4jjzTsDwFlLRUGhbzZH6ttV5jp7dLNSUNFBlsMocN0u/HF2HEcTniqO+xX1vRZYZKinsQthkj6iSBp8rJ87HWHu559S94qeizTDbFX261W6ntstXTupzVsYZJGtJGeLjk8u9VdB0H6NprfBDW0Lq2pYzElQZpIzIe/aHYHqSGd+nLdXVdquNLq2k04KeQx4jto2sc0cfume3IGPWs3eOjFlxuVfcGa+r6ds8j5RBHK0MYCc7R5/IcuS08XRTpOns1ztVHQzUtPcmRsqTHUOLnBjtzcbiccVR/5ANFfKun/qR/7UwPMujLRA1NZ6+pOq6yz9TVdV1UMgaJPNB3Hzhx44Xt9Db36e0FPb6WWXUU9NBJkdaBLUbiTtyC7BwSB6Fnf8gGiu+6f+pH/tVnTdENhoNO11loau508FbLHLJI2o88bMjAIA4EEgg5+hIDxA6euU7q42vS01vpKJpfWmluYfOxoBPnkvwOAPxVY22019Za7PetN2SmpHmoIirbxc4pnVLm5BZtkAA4gnzcfqXrFd0Q29tuiodPXOqsMJjfHV+Tee6ra7HCRxIzjj4cTwXfTdF+nG6Qo9OV1M6vp6TeY5pTtka55y4gt5dnsQkBntX3a6XnoTvtReLLNaqxsbWPie4FryJWeczt2nx+kcV5/TaNqqrohsOsLFuivFrMskhi99JG2Z5Dh3lv0jIXuendGUGnLJNaWS1FdRySl+yud1oa3hhgB4bRju8VfU9LBS07YKeCKGFucRxsDWjPPgOCYHkNw6Sfd7oeqb5b3QRXiklgjqInRskEb3SBpcGuBG1wJwcd47Fla66e4moekOvt5o2VDJqNsG6KN4w54DtrSCORPJe33XRlhvFpqbZNbYIaWpLOtFKwQudtduGS0Z5hZeo6DNDy0k0UVDPBK9hDJhUvc6M9hAJwfWkwPGLrYbE3VFxvFvt01Roy3VsVLVvZO4ueXZDntd3B3/b3r3WzUOjNB6RqblQVDI7LVbZ3SyTGZspxhu3PMn5KvLTo+zWjSjdNw0rZLcYyyVkoz1xd75zu8n6OGMYWfp+iLTcOm22F4qp6JtcK3EsuTkZ8wdzcHBxxPpQBkp+lX90Vb7l6D0qyvrHNz11XExjIx37e4d5IVhZ+iCoulyZeteXBtyqxxbRU4DII+3BwBkeAAHflXuoOhvSN/qxV+Sy2+owAXULxGDjgDtwRn0YVKegOzH/8i1Bj8uz/ANqAPU4IIaeBkFPEyKKNoayONoa1oHIADkFLhZ7RujKHRVrloKKoqakSzGZ81S4Oe4kAYyAOAA+krSYwiwGgJdqchKxUJhGAlwlQFDcJUqErCgQhCBghCEACEIQAIQhAAlSJUDBCEIAEIQgAQhCABCEIARCEIAEIQgAQhCABCEIAEIQgAQhCABCEJjBJ60ISEKgoQmAiRCECFwEYCEIATASFqEIANqMIQmAYSEIQgAxlG1CEALtRtQhFgG1ACEIAXCNqEJAGEuEIQAIQhACoQhIAQhCYAhCEgBCEIAEIQgAQhCABCEIAEqEIGCEIQAIQhAAhCEACEIQ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31751" name="Picture 8" descr="https://gimg2.baidu.com/image_search/src=http%3A%2F%2F5b0988e595225.cdn.sohucs.com%2Fimages%2F20180104%2Ff267b53a2b6a411e8b5a2c0264140a40.jpeg&amp;refer=http%3A%2F%2F5b0988e595225.cdn.sohucs.com&amp;app=2002&amp;size=f9999,10000&amp;q=a80&amp;n=0&amp;g=0n&amp;fmt=jpeg?sec=1637462728&amp;t=09037ddc6fe11332f0d22152f0cd830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357188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053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EBCF12F-E66C-4DD9-A4A4-662B5D44A54A}" type="slidenum">
              <a:rPr lang="en-US" altLang="zh-CN">
                <a:solidFill>
                  <a:srgbClr val="FFFF00"/>
                </a:solidFill>
              </a:rPr>
              <a:pPr/>
              <a:t>16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1341438"/>
            <a:ext cx="6408737" cy="2808287"/>
          </a:xfrm>
        </p:spPr>
        <p:txBody>
          <a:bodyPr/>
          <a:lstStyle/>
          <a:p>
            <a:pPr eaLnBrk="1" hangingPunct="1"/>
            <a:r>
              <a:rPr lang="zh-CN" altLang="en-US" sz="5400" b="1" dirty="0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 二 节 </a:t>
            </a:r>
            <a:br>
              <a:rPr lang="zh-CN" altLang="en-US" sz="5400" b="1" dirty="0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</a:br>
            <a:r>
              <a:rPr lang="zh-CN" altLang="en-US" sz="5400" b="1" dirty="0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水溶性维生素</a:t>
            </a:r>
            <a:br>
              <a:rPr lang="zh-CN" altLang="en-US" sz="5400" b="1" dirty="0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</a:br>
            <a:r>
              <a:rPr lang="en-US" altLang="zh-CN" b="1" dirty="0" smtClean="0">
                <a:solidFill>
                  <a:schemeClr val="tx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Water-soluble Vitamins</a:t>
            </a:r>
          </a:p>
        </p:txBody>
      </p:sp>
    </p:spTree>
    <p:extLst>
      <p:ext uri="{BB962C8B-B14F-4D97-AF65-F5344CB8AC3E}">
        <p14:creationId xmlns:p14="http://schemas.microsoft.com/office/powerpoint/2010/main" val="953846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967F256-64B1-4D17-8791-4F65C249B1CD}" type="slidenum">
              <a:rPr lang="en-US" altLang="zh-CN">
                <a:solidFill>
                  <a:srgbClr val="FFFF00"/>
                </a:solidFill>
              </a:rPr>
              <a:pPr/>
              <a:t>17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75778" name="Rectangle 2"/>
          <p:cNvSpPr>
            <a:spLocks noGrp="1" noChangeArrowheads="1"/>
          </p:cNvSpPr>
          <p:nvPr>
            <p:ph idx="1"/>
          </p:nvPr>
        </p:nvSpPr>
        <p:spPr>
          <a:xfrm>
            <a:off x="720725" y="1989138"/>
            <a:ext cx="7235825" cy="3024187"/>
          </a:xfrm>
        </p:spPr>
        <p:txBody>
          <a:bodyPr/>
          <a:lstStyle/>
          <a:p>
            <a:pPr marL="990600" lvl="1" indent="-365125" eaLnBrk="1" hangingPunct="1">
              <a:lnSpc>
                <a:spcPct val="110000"/>
              </a:lnSpc>
              <a:buSzPct val="65000"/>
              <a:buFont typeface="Wingdings" panose="05000000000000000000" pitchFamily="2" charset="2"/>
              <a:buChar char="Ø"/>
            </a:pPr>
            <a:r>
              <a:rPr lang="zh-CN" altLang="en-US" sz="3200" b="1" smtClean="0">
                <a:ea typeface="华文楷体" panose="02010600040101010101" pitchFamily="2" charset="-122"/>
              </a:rPr>
              <a:t>均溶于水、可由尿排出</a:t>
            </a:r>
          </a:p>
          <a:p>
            <a:pPr marL="990600" lvl="1" indent="-365125" eaLnBrk="1" hangingPunct="1">
              <a:lnSpc>
                <a:spcPct val="110000"/>
              </a:lnSpc>
              <a:buSzPct val="65000"/>
              <a:buFont typeface="Wingdings" panose="05000000000000000000" pitchFamily="2" charset="2"/>
              <a:buChar char="Ø"/>
            </a:pPr>
            <a:r>
              <a:rPr lang="zh-CN" altLang="en-US" sz="3200" b="1" smtClean="0">
                <a:ea typeface="华文楷体" panose="02010600040101010101" pitchFamily="2" charset="-122"/>
              </a:rPr>
              <a:t>体内储存很少、必须经常食入</a:t>
            </a:r>
          </a:p>
          <a:p>
            <a:pPr marL="990600" lvl="1" indent="-365125" eaLnBrk="1" hangingPunct="1">
              <a:lnSpc>
                <a:spcPct val="110000"/>
              </a:lnSpc>
              <a:buSzPct val="65000"/>
              <a:buFont typeface="Wingdings" panose="05000000000000000000" pitchFamily="2" charset="2"/>
              <a:buChar char="Ø"/>
            </a:pPr>
            <a:r>
              <a:rPr lang="zh-CN" altLang="en-US" sz="3200" b="1" smtClean="0">
                <a:ea typeface="华文楷体" panose="02010600040101010101" pitchFamily="2" charset="-122"/>
              </a:rPr>
              <a:t>包括</a:t>
            </a:r>
            <a:r>
              <a:rPr lang="en-US" altLang="zh-CN" sz="3200" b="1" smtClean="0">
                <a:ea typeface="华文楷体" panose="02010600040101010101" pitchFamily="2" charset="-122"/>
              </a:rPr>
              <a:t>B</a:t>
            </a:r>
            <a:r>
              <a:rPr lang="zh-CN" altLang="en-US" sz="3200" b="1" smtClean="0">
                <a:ea typeface="华文楷体" panose="02010600040101010101" pitchFamily="2" charset="-122"/>
              </a:rPr>
              <a:t>族维生素和维生素</a:t>
            </a:r>
            <a:r>
              <a:rPr lang="en-US" altLang="zh-CN" sz="3200" b="1" smtClean="0">
                <a:ea typeface="华文楷体" panose="02010600040101010101" pitchFamily="2" charset="-122"/>
              </a:rPr>
              <a:t>C</a:t>
            </a:r>
          </a:p>
          <a:p>
            <a:pPr marL="990600" lvl="1" indent="-365125" eaLnBrk="1" hangingPunct="1">
              <a:lnSpc>
                <a:spcPct val="110000"/>
              </a:lnSpc>
              <a:buSzPct val="65000"/>
              <a:buFont typeface="Wingdings" panose="05000000000000000000" pitchFamily="2" charset="2"/>
              <a:buChar char="Ø"/>
            </a:pPr>
            <a:r>
              <a:rPr lang="zh-CN" altLang="en-US" sz="3200" b="1" smtClean="0">
                <a:ea typeface="华文楷体" panose="02010600040101010101" pitchFamily="2" charset="-122"/>
              </a:rPr>
              <a:t>大多以辅酶形式参加物质代谢</a:t>
            </a:r>
            <a:r>
              <a:rPr lang="zh-CN" altLang="en-US" sz="3200" smtClean="0">
                <a:ea typeface="华文楷体" panose="02010600040101010101" pitchFamily="2" charset="-122"/>
              </a:rPr>
              <a:t> 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331913" y="908050"/>
            <a:ext cx="53292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4000" b="1">
                <a:solidFill>
                  <a:schemeClr val="tx1"/>
                </a:solidFill>
                <a:ea typeface="隶书" panose="02010509060101010101" pitchFamily="49" charset="-122"/>
              </a:rPr>
              <a:t>水溶性维生素的特点：</a:t>
            </a:r>
          </a:p>
        </p:txBody>
      </p:sp>
    </p:spTree>
    <p:extLst>
      <p:ext uri="{BB962C8B-B14F-4D97-AF65-F5344CB8AC3E}">
        <p14:creationId xmlns:p14="http://schemas.microsoft.com/office/powerpoint/2010/main" val="2458910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75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75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75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75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build="p" bldLvl="4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4819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6F764F01-00AF-4003-BE69-52CFFC92B78F}" type="slidenum">
              <a:rPr lang="en-US" altLang="zh-CN">
                <a:solidFill>
                  <a:srgbClr val="FFFF00"/>
                </a:solidFill>
              </a:rPr>
              <a:pPr/>
              <a:t>18</a:t>
            </a:fld>
            <a:endParaRPr lang="en-US" altLang="zh-CN">
              <a:solidFill>
                <a:srgbClr val="FFFF00"/>
              </a:solidFill>
            </a:endParaRPr>
          </a:p>
        </p:txBody>
      </p:sp>
      <p:pic>
        <p:nvPicPr>
          <p:cNvPr id="62466" name="Picture 2" descr="https://gimg2.baidu.com/image_search/src=http%3A%2F%2Fm.wendangwang.com%2Fpic%2F8dc6332cf07ccf6d0236bcc2%2F1-810-jpg_6-1080-0-0-1080.jpg&amp;refer=http%3A%2F%2Fm.wendangwang.com&amp;app=2002&amp;size=f9999,10000&amp;q=a80&amp;n=0&amp;g=0n&amp;fmt=jpeg?sec=1637462972&amp;t=47c4c7ec466a7524159bac3c3efaaba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9" t="20370" r="7639" b="2777"/>
          <a:stretch>
            <a:fillRect/>
          </a:stretch>
        </p:blipFill>
        <p:spPr bwMode="auto">
          <a:xfrm>
            <a:off x="285750" y="428625"/>
            <a:ext cx="8572500" cy="592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5254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B398F4F-A956-4801-BCCF-16BCED94C13E}" type="slidenum">
              <a:rPr lang="en-US" altLang="zh-CN">
                <a:solidFill>
                  <a:srgbClr val="FFFF00"/>
                </a:solidFill>
              </a:rPr>
              <a:pPr/>
              <a:t>19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35842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186488" cy="1143000"/>
          </a:xfrm>
        </p:spPr>
        <p:txBody>
          <a:bodyPr/>
          <a:lstStyle/>
          <a:p>
            <a:r>
              <a:rPr lang="zh-CN" altLang="en-US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一、维生素</a:t>
            </a:r>
            <a:r>
              <a:rPr lang="en-US" altLang="zh-CN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en-US" altLang="zh-CN" sz="4000" b="1" baseline="-25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（硫胺素）</a:t>
            </a:r>
          </a:p>
        </p:txBody>
      </p:sp>
      <p:sp>
        <p:nvSpPr>
          <p:cNvPr id="35843" name="AutoShape 2" descr="data:image/jpeg;base64,/9j/4AAQSkZJRgABAQEASABIAAD/2wBDAAgGBgcGBQgHBwcJCQgKDBQNDAsLDBkSEw8UHRofHh0aHBwgJC4nICIsIxwcKDcpLDAxNDQ0Hyc5PTgyPC4zNDL/2wBDAQkJCQwLDBgNDRgyIRwhMjIyMjIyMjIyMjIyMjIyMjIyMjIyMjIyMjIyMjIyMjIyMjIyMjIyMjIyMjIyMjIyMjL/wAARCAFNAfQDAREAAhEBAxEB/8QAGwAAAgMBAQEAAAAAAAAAAAAAAgMBBAUABgf/xABREAACAQMCAwQGBgQKCAYCAgMBAgMABBESIQUxQRMiUWEGFDJxgdEjkaGxweEVM0JSFiRTYmNygpLS8DRDc4OTwuLxJTVERaKyB/JUlFVkdP/EABsBAAIDAQEBAAAAAAAAAAAAAAECAAMEBQYH/8QAOBEAAgEDAwMCBAYBBAIDAQEBAAECAxEhBBIxE0FRBWEUIjKhQlJxkbHwgQYVI8Hh8TNi0SRDgv/aAAwDAQACEQMRAD8A9OlxbAYQIT/NQV13BnGVSIZmiGBlc88aRQ2h334I1xFi2E323Ao5ImNSRSMqIyB/NFVvHYdSb4YcZyc6YOnPG32Ut/Ya8vKGAJ+/BtucH8qHzeGGy/MggiH9qPPiN/wqXfgNl5JEcAUBmiGeg/7VLvwT5fJB7HQMaPfk/KpnwG8bckr2ROGEY/z7qmfAN0fITSW6EZRfDP8AkUFGTDviu4xJ7PSA4ix552+yg4TTwMqlMPteFDbC567GkaqjbqXkEHhLAkgH3ipasTdR7gi44Qj6QqYHltUUK7I6lBBNNwo4wY/hRtVJvpHNNwzHOM5/ncvtobagN9EU03DFYZA5Y2P501qgrlR7nF+GsMhhg9G/KpaqLuoMIHhwHNDv4Go1UGXSBf8ARm7dpHjlyNFOqB9JC2fhWknUuR4inXUEbpgA8P2UNHnyBprVBG6ZahfhqrhuyJzzyfxqucanKLqbpWG9tw1AcLbEY8fyqvbUfNyzdSXgR6zZF2AjgGegORT7Zle+mSbmyWMfqBt0qbZB6kbYB9btMDCxH4UdjYvUiSbq1Xkqf3dqmxh3oBru3J9lBn+YaZQYrmiRd2zE4079dJoOLIpkLcWxOSU5dVNRRDuIN1b8tSY5dam3wK5kdtANsxnIplFiuaWCfWIQQdA8Tjeo4EVSwPrdoW3KAfVUVJoDrRYXbWgHtJ9dTpyB1IM4Pbbd2OjtkFTgSJbVXICrnmMGg4zDugSZbfVlo8nlyzigozDeIszWKt7KDHkab52BSgglmspBt2Xuyd6R7kMtrLluOHkZIjGPFqrlKpYuhGn3LXacMzjXDjrkiqf+RFydMLtLDIC9kR4jf8KDdRhvTRJNmG5KD57Utqw26l5OzZAc4x02YVLVSbqQszWS5w6ct8HP40+2q+wOpSXcB76wVsG4X4Emj0qngV1oeRZvuHc2mGfjRVCo+UL14eTlueHMe5LnzBOKPTkBVIPkPXYtGNQ2A2yp3pXCY++lYlJLBmGlefghqbJgVSHYIyWTNnS+B/Rmpskg74EfxBRjc55ZU0NsybqYsnhzNvkbg7oRVkY1fIrnSJL8NDDJx8DQcKnkm6l4IMnDWz3+vnUUagHOm+wsx8NZc9qo+Jo/8gH0rcE44cF/Wgj+san/ACATpBdhYEbSEbA5yam6oTbTIW34cAMz5PvqXqB20hgh4dv9Kh8yal6pNtE+cNwziqjJ4ogwesWK6nUj4OS6TRw4dxZh/wCZxn/c1OpHwToyebheocUGf/EIsf7KopxD02uWD6lxQsQOJRDfkI6m6LF2yRws+Lf/AOUi+KUflJ8xHqXFxv8ApKLf+YfnU3xB02QbTi+R/wCJxfBD86m+IOkyTbcV2/8AEowR/Rn50VKL4J07EGHiw/8Ac4j7kPzqbl4JtYJi4wSR6+h/sfnR3RJsfk5YuLkYPEE+Mf50bxQu19w1tuL6sevwjHio+dByiwqm3m4zsuNAj/xK3z5KD+NKnDwHZNcMkQcZJ/8AMLf4oPnQ3Q8BUJ+SBb8W1YN/ag+aj50VKKGdKT7ndhxcH/TYCOpEf51N0RenLyT6vxfpexf8I/OpuiHpT5uF6vxnY+twk4/kT86G6PdEdOXkEx8Yzgzxf8D86l4PgGyfk4rxYLvcRD/cH503y9wbZruCf0uvKaLHnCfnUW0DUgs8YwCJYMeUJqfKRRm+4PZ8bODriAG/6k1PlRNkztPGcae3h93ZGpeLJsmu4WOMjnNDk/0JqWiRKYQfjYPduYx7oTQtEPzskNxvf+MxY/2JofKHbPywhLxpR/pcYP8AsTU+Vh2z9/2Ja44zgEXSk/7H86FohtP3/YHt+NZP8ajG/wDJH51LLwS0vf8AYJbjjiDPrq/8M/OhtQ1peX+xPrXHMf6au/8ARt86GyId0l3f7A+tca2/jiEn+iPzqbIsm+fl/sQ13xliNV3Gccvom+dRQigNzeW2MN7xbAX1uMj+ow/GmUUK2+4sTcQPtXER/st86NwJJdyTdcTCgLNbn3o3zqWTyw3fZgNecXUZD2uf6rfOm2oVtkG740djLbgHyNTagX9wouIcYiXCzwY95pJQQ0ZtfiCbiXE2Y6ntz/bNHbYjm2R6/wASXcern+0xqbUwqbSAN/xM8khPuLfKp00Lvb4GRcS4urdyOAHxy3yoOMOGx4ud8Dn4txyRQGFu2PFmFJtpruPeq+Su95xwMPoYGJ6gk/hRcqa8AVKq+Li343xaOdLc20Rc7nvMAo89qRTg3gd05xWWEOLcV14W2hJHMdoflRqbI8gpxnPgb+nuMROoayiUnOGU/lVKdNvkvdOtFX/6GtxrjxAJttsdW/6asUaXkqk6yXH2OHE+NHJ9UG46SH5U96XkrUavY4cY44pIFqunwLH5UrVN5GSr8X+wf6W40iDTZAjx1H5VP+JjNV13+wP6e40vOwX4sR+FFRpCuVfySvpBxcJj1WPV1Jc5+6g40/BFOt5IPHuKsx12cWf9r+VTZAl6nk4cf4kHB/R6HHhIMfdR2RJumho9JL8sAeDwnf8AeqKlcLrSAPpDenIPCIVHiH/Kj07dxXVbAHH7vrwuM++Sps9xVNjB6Q3Q2/Rdvj/ail6XuP1n7AyceuiO7w2If1ZRTqC4YrnJ5BXj13jvcPAz/TCj00L1JFr1m6OdUsgHmDvQsiXYYkuW9mVzv4mhgb5gBNeA5Lsem/lRsmK5TXDGLdXQyCWxnwNBxiMpzGC6mO7MuR100NsfAynLyT6zMNgQDnnj86FkHdLyE002Oe/PaPNB2DeXk7t58gjmPFKmHyS8vIPrMwO//wBKbbEXfMH1iYNsRjrkYNTbEnUmKaWZt2YdDuDTYF3S8ndvKm46/wA2haLBul5Ja6uMBVAxmoox8BdSXk4XsyrnIzjoKO0nVn5Rwu5HILNuP5tBxXdDKrPyc11LyEjDbwOKmxeCOrPyd67ckHErED7KnSj4B1p+RRu5+ZLHAzvRVKK4EdaXk4XsxJ7xG/upunEHWkMS+mKjLMaWVOI0asmNHEHUgAYx5VX0kOq5LcUl3BOBjlsKKooPXZH6RkIGGOBtjao6SD1iZOITOPq6CgqauDrN4RwvZzg6f/jRdNBU5+wwcQn54HT9ml6UQ9dhJxGYDcDrnANDooKrMZFfynbBPuGfwpXTSHVVhi8lGDoz8N6Dpqwyn7DPX2bYpjfHL8qTp+429+CPXBjPZnl+6KbZ7g6i8HetZI7pGOoWpsXknUXgX62SM6sjHVPyqbAbr8IaLsjIIVh5rS7LO6Y272+4OsO2exUjHRPyo2fkLd+EcDEQPoEJzz0D5VN0/JFt8C5OzLnTBGBtnKD5UVJ+QOKf4QWaMb9jH9Q+VNeXZlbjFcojEB3MC+/b5VLz8kSh3RJe1XDGD+6VoNz8jWpeAxNaJkdngZ670j63ksXQCFxZka+z6b71W41vJap0bEC7sVYAQoQTSqnWy9wVWo9khsNxFM6xw2TPI2+hUycUHCdvmkN1U8KJzXUMXtWwDBipB2I99BUpP8QXVjH8JTl4osTO3q65Khlz4UfhYv8AEB6xp8GXBcPFG7NAvaySF5Dsd8bD7vqrRToqCXzGWtXlUdlEZZyMiMWRiWb681TW+d2uXadOGWjmuDJcZWAEJk7/AL1ClQ8strV34LqcVkgjIKIXZskYq/oe5l+IsL/TM+olYYwN+dWfDX7lfxUl2OPFJSRnTg/sgCoqFlYV6nu0QeKrgaos7eAx9lFad+QfFp8oAcWRXYiFcnwB+dWKh5ZX8TnCOHFnYd3UBU6NiPUSON45JYuN/ED8anTSFdRvkkzO+CZEI6DSPlR2oG98I5GYMMMo2zyGc/VQsvAU5eRjFuesHP8ANqBALkdVPvUVLoDuwNSknZB/ZqAJBjBG0ecjpRvgIXdO+F+r8qAboWWXABkUbfyK7/bU/vcGf7YXpUt7a4z1iU/jTpqwjjIFYouYePH+yHzqXRNjJMSZ2kHPpGP8VS6JtYSooG8+Nv5I/wCKgwqL8kDTrx24O/7h+dRNeAZ8jlUlh9MhG23Zt86Dt4Cr/mGiM4OZQBk4+jPzofL4GSl5FvlMEzKSMf6o/OmSXgD3eQTMDydM+UZ+dHY+yBu9wWkh31XQ3O30X50NsvBN0fIDyRYOLjOP6H86lmuxHJeQHki2PrJG+P1P50Vd9hW4+RWuMxj+ME/7gfOjZ+CY8hF4d8T4P+xHzoNBwu/8BhY2A/jBH+6X50bvwBR9/shmiLWAJ2I/2a/Ohnkm1f2x3Ypr/XNg8x2a7/bU3f3JNn9wSEiztK2B4onzqN2/rDGF+P8AoEtCB3ZiDkckQj76l3x/+gUb/wBROlDvrkwc/srRTX9uBxa8/YhVjOQWfOwzoX50b/27F23f/o5oxzBY5B2KL86CY23+4D7PUMZPT9hRQchlHH/oJYFC51MDv0Wlb/uSKC8/wcIY1GzuT5Iuaa/sM427hLEAM9/P9VaDIkv6gwNLYGvz7opGOvb/AKDVBjJ14x+4KFu4b+5wVcnGv7B+FS7BgnQCvU7eI+VRqwyV+5yxgHdX+BHyoEsSEQ9H+OPlUuHb5C7BCPZf4FflUuibEwhGmrk55c8fKhuQyhYKNZIWymQd9w35Ur2sKUl2OkEkjkvk555YminZYYGm3lEdjEFP0a/Fj86F78kjFLggRxDPdTOfE/OpcNskEIq7RjGN/wDOalw7fYgwxjfsw3kBTKXcXZZ8C47f1i4FvFDrmZchFjyceJ8KkqkYq8mSNGU3aKLljwe7uOINBLZywwwspmcrpyv83xPuqirqobHtZfS0k1K8lg9VaWlrwyKW7tgTG8YJZTq2GTlfLyHOuZKtKSydKMFF4RkXkK8QaDi9vbPOJpIj2Ld0FWIGphz5b/VUjqpRViS08ZMdx/0aj4hbTzxzyi7IJXbUGAOQmOg6DFWQ1Li8lfw6a4MaXgC23BIL6Uk3MjDtEPJdjsPMY3NWdZ1JewI0lBcZKrxJAnbTLpGBpTqfhVsVd2RVKVk3LsZMk/a+yNI3xjrXQp0tqOdVruRBYqp+FXJJGWU2wHZycsV046b0ySQjv5BZuW55nfFEFmIaRFOSxPmSKZAa8gmZQDuQeY5ULoO0ZHOo5MwG3MfnQaCl4LEVwrft/ZStDZLkTI4OHzg77UrQyHrgEEMMDxBqssygGbf2hj3GpwBii2QfpMDHQGiRJh5Gd5D8FPzpRrHEqCO+ffpI/GiAkMAMfSHzx+dQl0NaWHALdpjH7h+VIpMu2ISZrY5Pe38VPyo7n5EcI34BEkCrs48NwRU3PuFRS4I7aHVkyLjc8z86N5WwTbH2O7a15doNvHP+Khul3JsiKM1vqBDgHPU4/wCan3SBtiMEkGR9LHge7/HSty8BtHyhgubfGO3i+OP8dC8lyg7U+GG4jwZMAovNgNh8dVLvu7ILpWy2VXmt9ODIG/qjP/NTpyQjUSs01v8AyhHez7J+dNul5E2rwC00BP68D+yfnU3yJsiKeaEf+ozv0T86Dk2FQiU5+KQw7doxA59w/OhuayN0lLCRfgnWRA4MgyM+wcDwGax/7nR37WbP9prKG6MQjchRhpnx/UNbYzbMcqaQiLiEk90IIJHLdWK4AFVajUKjHdIv0ukdaduwy6ciwfVe6J+RU7FcGuJL1mq5WjwdyHodLmRV4fOlwscKws+vcFJHON9yWxz8hnFYa2rrSlu3HRp6KhFbVEvSXNmCnYK+t2x9GxYDHMEnkau03qk4ytUeDHqfSoTj/wASyXo5nxgiYgZ5IflXoI1VJYaPPyouLymW4UXduynJONzGT+FFzzyhVFL8LD7NSFLQzdf9WflRUrfiQNqfZjBDEdyk/PGNH5VHN+UHYvDD7CPTtFcf3f8Apob35RNq8P7EraI2Pop8ee3/AC1OqwqlH3OaBF2MUv8AeHyqbm8kdNImOCGS4RGjkGt1XOsbZOKEpySuiRhFySZvt6KQgkLcPv5Vl+KnfJt+FhYX/BNea3O/iaPxTB8JEL+Cxxtcip8T7Eelb7nD0YPM3Cn36qnxRPhRi+jWMHtk+Ab50r1LfYi0qXcTe8DSytJblplYJvjBHXHPPnTU6znLaCpRjCO4wjPACxxBn+uT+FalFmRygju0icfqoyfJSfwqW8k3M4HO4h28oPnUsFOQep8bKR79C/jQ4C22Qe0Kk6thuT264H1CopZF23QOvCnMgO38v8hTZ/qFslz/ACbdpw3hs9uo9baSYqGIjkHdz1xzrFU1NSL+ZYN8NNGSwKtLO44PfyyosUiyhQZ9RVQB+yQTz32PKslet1ErGmjQ2NmvcSSxWU0sTNOxUyojbatuVZpeC+KyNs0jtrKDt5AuFwAXGFHP3U17RyBrOCtaqlxw4tBdZlly4kY5xk8gPClUosZ4Y31yGC5W0muJFlkGEyo38xgUd8WLtfJVNj6xdaxIXg06QXJ2PItjxP4edFSkn8vBHFWzyeWu+B30MpmI7Vnl0qiOdS7Z28sZrqafUU5YlyjmanTVIq8e5QMMi51EhxzWRcEH7/srpqV1g5UotYlyQykxaniOBj2DqH2VNzBtTK+FYEpJk+GcfYaa9gKK/CVZy8ZyQwGeZX5UVK5Nj5ZlzXK94a1O3jijwFJMqvcZbIb4g0HIdQTLNp2lxIsccUjsTgBRms1fVQoQ3ykkaqOldX5Yq56+w9HvV4lk4hNoJ3ESjJPvNeV13+pXHFFY+52tL6NHu7miqcNjUaLUsB1Y1wJevapyfzM6q9JpL8KG5sWOFt8g9NXKpD1/VxbtJgl6VR7xQDcNtZjmGTSxB7pxv8a6uj/1LNSUatmYNT6RBpuKaKMtkIjoYShhzwmfwr1dDWQrR3I4lXSOm7C+wiLHuyHr7H5VduZVsRKxx/ych88D5Ud7B0485OMQztbSfWKm9+wdi9yiRIBgven/AHi/4qsuvYr2/r9hTyOM/wDmOd+Tqfxo3Xt9yW/U5Xm5GTia7fu5/Gg7Psg3s7XY2OO+lGYm4ow6fQ/9VVylBYaRcqdR8NmhZcC4leJra7uoVzjEo0n6s1nnqqcfwovhpakuZM0E9EJM5k4tO3uX86retv8AhRYtJb8TLcXopbKfpbq8l98mB9lVS1MnwXR08Usmpb8KsbUfR266v3m3P1mqJScuS5JLguEKylSO7jlS2uE836R8HjuLbtoVm7SIexEwXtB4Vp09ZxeTNqqKksHi+wDH9VMf614orpb7q6f2OW4JYa+4LWsfIjSfO9Hyoqcv6henHx9yldQCMHAbbni8WjvkTpxXb7mDcorPgRyknr62pqqc207mmjTV01/J9At7OWVrA3Sho2TCmIkZIGxbzG/1142vJdRnraatBGAbiO44fHczuDcSMyOqT9mAVJBruel6qcn0H2OL6ppYx/51/IrgVxa8Onu1urgW8E64Ehm7Q+7blVvqOmq1Y7o9hfTNRSpvay5fScIma8tYLK4mu3TEbuSunIOG35nlj864UIpNueWd3dKVtmEWIrtuFejXC7yFk0pEuIgy79MAjOd/qPOklSk5p+Q9SO1le89NrYxh5LFWLgnZwuPLbnvmtkfS6lROSaMM/UacGo2Z3Brr9NyyXUtsTEBnaVt/q2retR8DRUE7s589J8bU6lsGnxLRw1kRreECRdS65Xz7vfXS0WqlqYnN12mjp5+xShuY5G3gs9vGZ627ZeWjApQXg0EeEKD6rab9e2aptl5Yd8fCLCtEUOLa0Pvmel2vyxlKPhDFeIEZh4eP94xobZe46lFdo/3/AAH6xAo3SyB8lZqGyTD1Iew21uIn4hbgm21GZAAkBH7Q60lWDUGWUailNcf4PoEskcKPLI6pGoJZmOAo8STXJfJ10ZkXpRwKaTQnF7MtnGDJjf41LDXNUEEAjcHkfGglYhNQh1Qhn8cbTwec6wns94rqx3h0q2irzStcqrO0Hmx4lp+Y9ebx7sKr+NdJQxmKOXvV/qBFwORnupD/AFwPuzRVO3hCb7+WSBJLjRaSP1y7MR+FG6XLQdspcQuMW1usEi0gQ/zgPxquVan3bGVGp+VIcsMyDvz2sYP7oHypepHsmOqbXMkiJJolTDXkjnoIhQs+yJJxX42zV9HbaRTPcvbTR6iFRpT3iAOo8M8qwaqqpPB0NNBR+U1dUh0tdyJIuk6wRgJg5zj6vOsjVzVhPAq0tUVzJG2q11ZEfNWZjnOenXblvS2sO5XH8QtlnswlzGjKp1bDKjf5GhVV1cWm7MrTW13cvbyQSRRxRvqkTs8s69MbgDFRQuNuSRcAjuW9YWQsuAMhcYIOffRcU3gW+BC2clsLqaSTOptYZRgkDHP6sUVBxyRZIVGvL7XgwtDJrUgg6wQVwR4YpYyu3YaSsrMz/SXh8swt3tITJJFlXGAcrjz5muhoqsabtLuc/WUpzjePY8lmB1LEmCRSMZBOfPyrspyVpLKOK1Hh4YqcSaN1jmH72Mn6xvUVg2n3yYV1MFJ0tJHvyV8gfXT7G1cCkrma0zvsXRv66UklZcGmLbdrjbaze9uUgiiiZ5Djuty86y6vVLTUnWkaqGn689kT6FaWVtwK1EUKL2/Nn5nNfMPUfUK2qrOU3/4Xg9ZpNLCMNsOP5Fz3LXLZbO22M5rBJuR0qdLYrFcvuAc45E1LFtkG8gVsryAGaCiIldHB8nJJxnfptTLDuRrsaQlhv4hBdIAeSt18q6Xp/qVXS1Lo5Or0UakWmZstpFDK0bWh2JAL3IGa+i6bVKvBSizydfSqlO1hfq0B29XhA65uhWjfLsU7If1gmC3B9i1Hkbg1N8ibIe37mNJJw0nu9qM+GN/srR/ylN6HgWF4e4PenA8gDmlc6qGUaElg3fR/0bsuJFpyZDDEwGliO83PHurHqK84pXNun01N5WT3cUaRqoQAADAAGBXOlJyd2dFK2Aj9YoXITjPKgQIZ61CEb5qEJ6VAoTcR649udC+SWR8v4pFZWnFbiN4XJD6hg+O/4116PVlC6kcWtGjCVpRECawIP8WkP9o1Zat+Yr3UO0P5Kt1JZMpAtG5dSam2r3n/AATfRXFP+TziTWqcVhzagASoTknlqFVVYVNr+a5rozptpRjY9dxfjyycbe34GsiXaOTcKV7iA5+HPB+FeQnDbJylweqp5ikY16bax9HbsyzGSUSAIunSC3PA65yTVukrTp1d0RdVThOGySuRecOgseM8Hs1zMZGR7o6saAxHPoPjW+fqFdqScsP9DHT9OoRaaj/Jpekktnwi6IhWSbiNzJohjO+BjOv4dPOudBSneV+DoOSilBFf0T9F7aC2k4nfOirKC0aMxLAePxqVqkqlo3BClGnlI0rbgvD/AEjudZslXhtsJF7SPIErjYkDOcD781o0061N3uZtRClLEkF6M8YsoYoLSEO7aQDHGpYrvzJ+dZKkZvLNe3FkbPHp7edLeOeFpVXLYCkFeW5NdP0mbjJ7ZWOL6pFSit0NxnQvwwHAs5AfKU16NOu/xfwcBx0y/B/Jowpw2RRm3nx/tKDdf832BbTfl+7HiHhoH6icZ/pKW9fz9h0tOvw/dh9jwwD9RMT/AF6F9R+ZBtpvy/dgsOGqM+qyE+clN/8A0fm/gF9NwofyMsntHv7YRWAU9sne1E47w3pKqqKD3T/gsoypufy07fueo9MX0eiPFGHWAj6yBXMXJ1VyV+F8B4Rfejlh6xw21fXax6j2YDHujrzqNsZyZSto5fRPj9nw9J5JeD8QYpCkhLGCQdAfA/55VCM9hUAdQIZvHnMfBZ2EfaEae7jOe8KtpK80r2Kq0nGDaVzxpvZR7Nii/wC5PyroKlTtmf3OW61S+IfYJLviGCEhxv8Asw4/ChsoefuP1NT4+wQbikuQW056ttSt6eIdurkBJaXbDM1ymPJifsqLUUl9KA9PWf1SOjtrVPpHbUOXf2yfLFTqVJYiHpU4ZkXrKCd2iurKCDskfcs2kHpkeOOfwrNWlKKy8mqhGLd4qyNySUtIy2zHXgBkBwNO+/LY+HWubfFkzoRRatu0t7ZUy8wC96YuNWcddqaPyxI1koiOSJykQX1abSwSIbRNzJGOYJOaRvySxpwyL2Aj0tsuQW5nzNFu6BbJSte3PE54mwkSRAppzvk9PIY+2gnnAZJWCuQ7XsyRyupWNQFXwPMfjSSdpWQ0Utt2FcwBoiZpZnVhoKxk5O+xH40/YW+cC4wkr3BaUlAVUBVKMDgEjPxFVqyyO22DFHdxrDDNcGftZWbUVIIXc6dtuo8M08ZPFhGeU4lBbNxO4jWLCK5WMr0x0+uuzRqSik0zkVacZytYxbyKW3bV38HcMORrdCcaiMMqcqTvYwb+5LAq6BzyyRyouk73iyyFVNWkigqwNy1J9tBSqReclmyk1dHrPQuxUXNxeAllRdI2xvz+VeM/1PrZT2Uf8v8AQ73pemjFOSNOaV3lYv1NeMSPW04pRVhIclueBnn5U1rljWCW264zyPjTJLgRDsMs0g0g5O340bJCXVkTCwDZLHRuSR1oxjm74FllWXIYlRXTSCo2PLJFI2r3QuxuOSxxNIJoYbp42YuCrEHG491ez/07qpOMoX/vc8r6pp4xd2igI7ckabOVjjox+Ven3y/McfZD8v8AIzsYxt6hL9vzodR/nD0o/kKErxElRAg23xGDSKdRcs0Sp0uyK62ltINZhfmT3cim+IqLCK/haTy0en9EwkM1xBGrKrKGw2eYrNqJynZs1UKcYJqJ6gDyrLc0BAZ6UCA6cHaoQkE5PKoQkHNQhJXl51CIVINSsp6ilbGPEekFqsd4suB9IMHONyP+4q+lJpWRnqRi3dmFPKI09pQceVW3uIkksGJe8WmiYqjA5Oc1HK3cKhuwNn4RPccJF+z6JguoRsuAwG5wfGubL1H/AJNhvXp6jDcuQOE3xu7fjN1EVi9a4gQshHeKkA/ZvWXUJb79jo0JXj+g30pFlw6yt7i3ImFtcLIwLZDuPPxGaqowldrySbxkL0NK3C8Q47daZDPIAInwQoG+cc/GpXx8oYu6uLPEBcemc3FmQwxW2pR2yFQy4wEXz6586K+WNvIUhnozxG3vbzi03E0VeFwiSfO/czgaQfuAHM1bCmpSVuSmvUcImvwL0hksfQa0h4Pw2Wad1OlSchFZiQCdycZxTTqxhKzK403UW5Fn0Ub0fh4KtvDBNFxRUCXSnZmkHPOTjGTt5UlWcbW7jRVS+BHGONpYoe2GO6Ru3P3g+dZYKTd4YNW1WtNDOGNacYVpLNY7hwgYgQ+z766Gn1uoh8jZztTotNL5rFtJLVGxJaRhxsRpxXWhqKslfccuWmpJ/SP7azYaRAg5+zkU/Xq/mF+HpP8ACWrcQEgdkx6d4nFB1qr4ZFQpflLIECNrWFc48KV1KjVmx1SprhFu2k1XEQGQDIuwGOoqp3fLLEl2Rpel4DeiPFB/QE/aKC5CjD4N6dcAtOA2MFxess8UCI6CJjggeQotBafgVZ3x9NvSGzuYFSDh3DZTLh5AZJX6d0chsKjVgnvMnO9KBHVCGfxt+z4TM3gV/wDsKMY73tFnNQW5nmDenGAen71XrSuxneqiBJd4AJlAH9bNPDTPuLLVR7CjfRhR3i3nirVpSmWr7ASXq80CDPjmrY0LclEtTfgpuzzMWYr06mr0tqwZ5Ny5PU+j11a23CDGbpVm1MezZh3cn9kH7vGuVrISUtx1tHUTjYs2sN2beM3FyjSop7RlQAOcdR0++udK08pWOl9OBqXIu+HRm0KlXwBKASABnUfE8qMVeKBK6ZEkTJCoh7RYtZV1zg6cYOD9tLOIYvyCsLx8PmmkmzKy4yTso6fE8/sqNfKC+QosW88oDAicCRWeTLOdhsOg5DbxpFK2AtYuR6lcxXrysRKzgEk93l02obHHLGU4tWQDTNb8OnuI1mu3RtSIjYdx0AJ2pk7LIGrvA2LtHslu7oiAy4kKPhuyBHs5GxNGURVLsHbyiFXMja1J1qC24XOB8KEWooMk5M8lxJrdOMXKDOnWQff1+2u3Tg5UjjVZqE3YF9HZcgVJ5GqZJrhmqD3LKPOcWhgYMDCoJ6gYNCNWrF/UWulSkuDHNnG37wx51b8VUirrIFpKTPYej6i29HZdPKSQg5O/+dq8H67qJT1cr9rHd0NGEVFIhyRyOxNcY7isAzAt9meVNYK4PQ8J4ZbzW3by5aNAzsWGNgOldrQ6KEqbqT7HI1eqmpbY9ypdx26CN4/ojIoOkjcr4/GqNZSpws4l1CU5XTzYoEh2xqOnOBtgfX4VzruWDWlZXDUxmRQwwB4g0HTfcW7tdGibphYty+iII26Gux6DVlLUKm/c43qMFCDmim3EW3OMdMEivcrTeWedepfZCm4m2o7KPfT/AA8Sv4uXgoypHEO/IN8DngVPnfYtTgu5X7S2GR2g3B/1gpenUebB6tNYubHo9PBHxmHRIhL9zAYb7VXUpztdoup1IXsme1NZC87VjlUIdnPWoQ7HWoQIVCE5OkigyIr6j1G9AY8z6SwOyRSLjKPg7eNWQdiqavk8rcWsrxnCg7VYpZE24PKcUtZIpSW0gE9SBRy8DJpHr4J4W9GLaYp2h7FVYZ2c8sV5jULZV4PQUvmgrHgVBtuK3cWbf1Zr0qOz2Ct/MHTwroTlvSfsUUqXTv7s9bZ3Nhe+itzwjicgWQyiRNSgGTBwVHuwKaLTV0LVUkyylhacMuI0tohGkMZZcNt9fU++sje55NUUtp7rh3BuHycKkiaOKc3CaZ3U51HG4z8eldCnSjsycytXlusjyHG/Rs8KMglSb9EtpHaawWBAIAbxxkjfntVE99J7l2NNNwrR2y5MSK1b0egmSwvZnllUPoij1hVJ9ogVmlVVR3aLVScI2TM2PgXG5Lk3bJLHfzD6KZG7RCwAwGA9nY7VpnVo7dkMoopwqRzLB6Cf0dfiXDo7i1uIr6+thpubaQDXkYzyP3VIU1Bb4Fsqyk9kmb3D/TG2s+CR2otEt75YiuIYwIwRsDj59aLqb8RjkpnQUWpylgzZeIPcydqYxJI/eZiSBn3V1/T9NUcP+XBxfUNZTjP/AIsliC5041QIw8mIroPRx/Mc/wCPl+U04uIwc3ilT+rg1U9DLsy1a+HdM5uJW+ggLcfZUWjqLwF6+n2TLNhfxSX9sgM2TKntKMcxSVNNOKuyylrKc5Wyjf8ATEgeiPFMnYwEfaKyR+o3LPAfALG0Ho7w4G2gOq2jJJjXclRudqEuQ3KvG/RW1uka84bEtnxSIaoZoO5kjfDAbEHlRRLmh6P8WXjXBobvGmT2Jkx7DjYj8fjQYDPPpZHJ6YQcCtI0mUhu3mDewwBOB0OOtQNjQ4+vacGlTlqZB/8AIU9KW2aZTWjvg4niXhl1bBNOP2l510o6iDwcmenqR4EiOVD+rQHPPFXKcH3KnTqLsAxn2yDj4Yp04+SqSknlEDtNedORnqc0XYFnyRqkzkE/CpZEuz1fopYhrSa8dleYvpjDb9mB18s5+quXrpy3bUjq6CC23bLjG5ub+44d6totDCxeUtgsxOML8OZPwrlOLsdZSyM4LFHFZQfRLqReyRY+S4J28vOhSlZZDVy8F5y8Mk7ox0qgLADI1b8vhTWvkURJBbm1nYLErFe8WGxONtXhuaV8BWGL4hBDDFHfsoMlvGSqs+Om+55bgb1XUStuQabeYsdHdS3EJkLJGijUXDDCqQDnemjJyRHFRdhd20TWBI3R23Vc5II6YoYeApNMuvDF+j0gMavEAilXGcgY+VXOyKc3Kc8cUl8LhsBEQxZB5kkHl9dVPDukWK7VrmHdcASzc3IcyRk4GvmpPjXShqXKG1GJ6Vb9zKk0WkEkLgczmonu4GsonnOKyQptuT/NGaPw9SWQx1FNYuYhvLfOcH6hUekmXR1UD1Po9NHPwGcYzolyB9XzrxPrtF09TK/ex2NDWU1G3uMchmwo5eHyriK9jsrGWCwCy6dOog8hvVzik8A3YuaVvxERWslpLl1cEkK2MfzcitdHVunB03wYqmmc5dSJVupzcSoWVQirgL4Cs+oruq0zTSp9NOzAJ7gKE93lnofxqlSsNbOQ51YESsc74I/Cmkrq7YtNr6UWNDy2Mqad3YDn4c66voUbard4OV6ot1JxRUHDXBOCBXvvilc8y9LI79HS9Dj4Zo/FRK/hJHmpEs8nM02NucQ+ddP5uyOX8neTASGxbftpwfKEfOpuqeCyMaTXJb4c9tacVtZ1nkxHKGJMXn76qrdSVN3RdRjBVFk+qtgscHauC0d1M4bUoSNODn6qhAhyqEJAyeVQgRIX2mAHnUAVZJ4EP6zJ8t6FgpmNx6AX3DJRCzEgau6MnY55VZQdpFWpW6B4f1ZWXuveEEcxD+ddbcvCOV0/dlS49GvXIyOyu/eYQM/bQ3J9kgxppPLbLvo9ZLw55rOaKVUYF0Z8HSRzwOmRXF9Z0u6HUjbB2/StS1LptcnkuO2Zg4fxq7bQ4a5/i7NsQ2RkgdDg865emk5zj+h1681Tg2FcmG6hs/Woe07VQTMpGM6c7D4Y99Wx+W6DK0sszuIcQ4h28NtNcaeHqMI3ZBXkA6auflk1ZSUNueSqpu33XB6H0Y9LJLKKL1GWBVlJ7e0O66umMnY4zvnfrVcpVKbb7DdKFRFnjvpM3pR6R8HsUEvYRTh5EUEI5xkbczjB3NCVVuk2xYUVTng1FHFOG31/LKhayLqks0RAZX0gjQvPAHMH4VncVs3F+5uVizZpcs901pf3EhkUgEFQVHIsTVF3HKGcYyxIscK4bDaR6oJWivypDTqSzOeYB6eH1Vp0+pkpRjLgx19PFKUolNbyee4MlxeAygaSVts9fHHjXq6enjZSUeTzNTU1G2nI047ohceuHb96Ij8K0qC8GZ1vf7DfXX049chI/nL/ANNHavAvUk+GcLhjsTZOfEgUNiXdh3X7IHUxb2LIjHIaR+NSy8sF3fhFywZm4ha5trbHbLuuMjf31VVVoOzZdSl/yLCN701IHofxIn+TH/2Fc2OGdhc3NDgqdnwLh6EYK20YI/sihLkDLrOsSmR2Cog1Mx5ADmTQQEeF9HrbiHEeDcZl4ZcLZrfX7NDKyk4TkxXHI+dOwk2PBLTgXpxwa0swdrOZ5ZG9p2Oe8aFxux6L0mWRuBSqhw/aR4OcftVdprdVbuDHqt3Se3k8fC/ExlBlx54at8oUGc6NXUx4LKS3q7SWgPuFUOjT/DM0qvV/FAhpwc9rFJH5acigqUk7xdyOtT/GrCjDFIDokA8uWatVSpH6il06c8oW1lJnlq65zVka8XjuUz08uVwX+B8Qj4fdlJ4XPrLrGGGBjfG+emTWbWUnNbomnSVOlLaz10amN5ZJAjhmGAFA0r7+vU/E1you513gpNbi3TNvK8UgY6VHeUE8gQOYqtxs8Fqd0OEksiKgkCyLvIF8cZ3z0pXJg2ok2sM3DpoQRLLOSxbnls8/hgfVR7C9yteaJLN7mWDtYhEYygXUfaGWxywMUksqw8cO5PBXe5te1QIICBoaSLQSo5bZpqatElRfMDcWsC38N1rmVATq0lgCoUg5GcYHuzSfiDe8TSvdbLD2BXdg2+T3evvOKumJArX9xa2Fh29y2IRIpyu+SDkfdTU4N4Qs5KOWI4492OEK0Ko4aUFhpzgHljxrRplGU9szNqJyjHdA8pMJpwFuriOME+wDn7BXVjGEfpRzJyqTfzysZt7b2KxkfTO3LOwFH/ll4Q0HRiu7PMTosbYW1d18dX5Urpzt9RpjUh2ibfoneBLmWxkiaFJwNBOcah0ryn+pdFKUVqE/px/f8na9Prxj8qRvvA8TMrDfkAo+2vG8HoVU3K5XbUE1LkD2S2cZoxbLcXsyAMBjnHTlQbyEMZ0af+4NCTASq9nKC588DG3hmihW9ysixZqZZkVsnIJ5ZqynG7KK0tqwBezwyOsSNcBI8gaF5nxr3/o/p8tPS3ySvI8j6jq1Wna7RWVoh/rLobeH512VB+EczdFd2EezztNNjzX86bY/CF3R8soNFDrIPbhth+sX8RWltFCwyvKCnsyTj/fj8BSY8Ft2+Beps/rZTq8Zh8qErWatYZOUWj6dw9+24dbSDJ1RKeeelcWovmZ2YfSiyRgZJFVjinuoE5yKfIb1CFd+JKP1UWfM1CFd7+eT2W056KKlrgYoiRjmRz8TTKEgOUYq5Vk4jZQkBp9TfuoCfuq6GnnPhFMtVSjyI/Tg1fxeHGP2nz+ArRHRNO9zNPXK1kjLNvES0pjDMx1E5fGfdWyMdqsY5S3ZsA6rp/VZ8hrH4U6fuJtT5RlMzLexer269vqwraXOD9lJXipUmp5RdppONRbeTG9JbI2NyIJIFuZrxs5kTuRkcgN8DJHPnXlKO2E2lwetqJ1KaXcqejsk9/x39HyQJbi6IaIAbwqFOSvmfPypqs1K7QadPpntJbHg/DQ0P6NjnZTqDHvMSOrZH21zHVd8F8VcRGnDFgJ9Xt442JmUBQ2gE8wR05/bSpyk8llrHkuE3Vv/AA3vZ7HDRQ27KucmPUWAOM+X3VucX0EjPdubR6kX0HD7K4Fwbia2LtMVMvedzgbnHux4VWppuxZKk0tyPLR8QhTisssFw0EpONce2x33xzFLsmldcFrW5WR6RLu/kt0VbuSRSN2jIB+JArqenz0sn80LM4XqFPUwXyTujQtpLkqMPcb/ANKf8Nd+MIJcHAdSb7/cuL2/d1SSZPjIflT7Y24+xXulfkdmbAwzn45/5aFojXkcpn3G/P8AaRT+FNaILshlmTOSn/CT5VLxWP8AslpP/wBDuHKf0padxSe3XJ0KOvkarrNbHYsopqornqfSbhEnHeBT8PhnWJ5CpDMuVODnBx41yTsrDuUoX9K4baOBLHhA7NQgc3D4IAxyx5USNIVNwLjXG8R8a4jDFZ5y1rZKRr8mY74o3ROD0lvbxWtvHbwRrHFGoVEXkAKV8gMd+GXcnptDxMqnqcdm0KsG72snliimEd6SADgzgnA7RNyuetX6b/5EzLqf/jZ4wQxMNX0ew/nLmunuaOUoReTuyUKAqod/2bgA1L/2xLJcHfSbKGuBtnGdQofKS8lwQzMzDtGB8dceDUslwS7fJIcI2wkxjku/2VHFSQyqOLF3P08ZVmK4IIyNJBByKVQsF1XI9TbcXXizGBUFvPp1Jl8rIc7gH8K5Gp0koPB1tNq4yXzE2UySzy/o+VezgZ4nVgSquMbDHgTvWTZODyjYqkZrA+K5ccQnkaCQMTHG/d2DDw8Rv9tVKTjJljjeKLCRXJ4pHO0y+rIhCoq97Xnc5/z1p05Xu+Ct2tYc9zFFBctqykZOsBCcHmcfXTSkmgJEpuwbkoBzr6np8alyAxPcSyyCSPdGxrXdSv4HxFBPJMIW8aLxaOeMEzFNGAdufP8Az40rfzIPYx/SOK+7s7BJoC+AEjICNnAJHXnzrq6OMG8nN1jqKN0YhuJCnZXNw3Z5P0aHV9nIV0Uor6OTm7pP/wCQOGLIJS1QLth522+rYUG79xoqzwgmVVBDcQhjPhBFn5UjvxyXJ+6M664cs4IE3EJSR+ymB99Br2RbGfuzCm4NLDMJEF0pXdSzqMUlSKnBwklZl1ObUk02erseIniFh6rcFYrseyxYHWPhXgvVfTJ6VNxzHt7ex6DSaqMmpMXNFIjiNkcbbk8q4ls2bO1CUWt1wmiSOJXUlskbj66kmosVVN7sCikaWGryI8aCTbxyNJpKzLkvD5UcOyqqYDanHXz+VaI0Kre2xlepgllkPIIYfVraORgfblXAJ929et9J9F2NVay/wee9Q9Sc24xFdhJoGGvPH2wa9Nf9PucXPuQ0U57qvdbHkVz9xqyNrCO9+WMWKQIv0so25G1zR/wCz/MzPdhgsWUnI/ZX5U+z2KuqvIuUoVzrwcbAKvP6qKi+yI5rm4lyRjSxbzCL8qmzyidZLhnp+B8SknsUtQ/ZyQqBlsDUMnHx8gK5mpouMrrg6um1EZqzeS1IUEgSWd2c8lGx+2syi/BqdSKKLcWsA+lGDHnkAt+VXLSVe6M71lJcO4D8U1BRGuckgh8qAOnKrI6N9yqWtXYWJropJm4K612IwujfoMffVvw0F2KfiZvuVhHh9TuH3zltJ/CrlTil9JS6s277jiwAwAP/AIj8KdQXgR1H3ZCOFOxKgncgD5U0oRYIza4YWtW0gseh5Cl22Dub7h5c575x8KOO6BkzL9WWSJ1LnDDOPypKsVsdi6lJqaEcei9au7aJlW3tlbtp5SmcaRkAeQzqJryUmlUaXJ7CNlC7Fei/Bjx/0jT0ggXseEW4eOI6u/cNjGoDGygk8+dalp1HDRknqcXTF+kfpLccN4zd8NgtEDQFCJDv2qnB5eG9ZJ6WMZGrTzco3ZlyX/DLfhsF7xoS3FxcnEkMeVWFM8gopaWndWbUMWDWrqla/cuejdvbekfFpPU41traYghcYfskwB7iTTKnJNRbGVVKl1LZG+knBOGWnGYOGXXEj6vLIJpUJK6I85ALeJP2A1op6ad7xMtTXQtaR6eH/wDH3oveWha1tY8SgFZ4pCWHmDkirZUnaxStTLkxb3gdxwDjdpbKjSW86OO2ChdeMd1sdd/jisUqUqUrrlcGuFWNam9wqHVHcyLFCXRWYDA6Z58q9bQ+aknNZPIahqNRxi8GnHGxOcHO2wB/w1dZGfc7jCSqEBct4ZPyqbfAd78gs8hlAwQM9M/Km2oR1Gd20h5hgf5rn7alrIm9l3h8jfpS1DasGdP9ZkHfwzVNb6GX0G+oj31cg7eTuVS5LHULkszudEBO/nUJcyPSXA4M2VDfSptWjTZqJGbVNKk2ePhKsNBUjbmGxmum1JLBy4yi+SdERYg6h4b5/Gh83cjcOwtYwceGPdTdgYHMGVQytjc90typB3wKLMwDPCpAxvjOfjTccFfuwHckk6HAyTgE4/GmQHL2Et2TxkMh5c9qm2y8jbsnovRrhEfBrI8VEzukimR1VjgDqpGcH7DnrXJrzlKpssdbT7VTuzft7qC+jhvbVw8M3dBbK5Hh7xvWGpTcZWNlOW6Nw7uaWJEVI+0JcamO2lepFVzdsDpN8GfG8dvxpOFRqJIbiB5nYtuG1AHPvB+w08KEnG4kqqv4NaVIAYY20knGCTv4ChsxdEUgY2bWI3UqGLMGHsgA/fQx3Gv3PP3V8/C/Sq6lnaRrV7dFUZHdxv3R575+Fb6elVSKceTFV1XTdmjK4jxy7vu2xM8Fm52Q9V8B+VdGjp4w7ZObX1E54TwZ8Vx2Sgw4jG/0jjLH3flV7juwzPGpZ/LyNRhIwLZduZabP3D8TQaQ0ZN8llJyAQGP9hQPuBP21W4likQzB3y0bPy9o5x9ZP3UGmWb/cnsk06uyjXbmScfcKrcfYdTXkU8SkrgQ4z01fOllT3K0lgsjV28MdFdTJ3dSlQM6SpP3muRV9B0818mGbYeq1Iv5hzXmuMRvFEVHJdGKxS/043hzNEPV4rNsiRxAwsBBDFHtzC5x9Zq6h/punF3lK6Ka/rMniKIeaWYZkCv45z92qu1p9FRoYpx/wC/5OfU1NSovnFhlyMpHjPgfnWx7nyUb0vA3V3cCNAANu7+dLZk3RJL6h+rUHr3cZ+2ikybl5A7XbuhSKawm4zRhcHTyP8AKfnV2TNdguXYAgkL/X/OigWuFhicop5/v4x9tSxG7DEuLhNPZsVK8sNv99LKMXyNGpNcC3uLoSaxJLr3BbtOh6c6Cp0ySq1WdbicczIdtsyfnRe3sSKmmWNdzqPkesv50tl3GvIBriRlwSxOP5Xl9tRRj2I5S7o5XfTvtgn/AFn50bAuwdZyx3wB+/8AnUskuQXfgiOSTByCd+Ws/Oi7Ai5J8D1LEZIYZGNn/OlwW3duAWZ8YwevtSUWl5BeXZEYDKAyI3iC2c/bQkk1Yick72EX1qnEIdNyFdMEYLDl4HxrMtHQUt1smt63UOO24UHH5eA8GSxgtIGWNiI2L4CA77r76p1Ok3LdFmjS6xblGaweKuIbu84pNcmRpbi6PffnpHLl0x06V5+tdX3Hq6Dhb5Mk3vCpeI8PFrLIqkMHDjA35cvOtHplCU5ykmc71avGnBRZ7mz4wLW1t7Wx4VBGLeJURy4yMDfkPHfnXSj6cnJuTORU9Ue1KKKd/DLxK/N3dQo8rAKdgRgZwPtrpUKUKStc5VevVqSvaw6ye54Y2bSRoc/sp7OfdjFSpRp1PqGpairT4YXEbi94i6G8maTSe4NgBn3Cq46Ois2uNPW12rJ2FRWwWNcRbYOcEVqv4wZdrlmQ9YlD4KkfVSttjKKOMSsNO2PhQTsRxQQiVX2UjfpijcO0WsRwSNZAGeeKNxWmOikuIpleMvlGDKc5pZJNWYYOSd7mh+neNBc9tJgD+TX5VUqFPwaPiavkhfSDjAcE3GRnYGNd/sqPT0/AFqq3kYOP8XAJMxzjYdmvypXQpD/E1jl9IeLBsCQHfrCN/sofDUXyRaqtcd/CLiqx5Jj5bDsh86X4aiyz4ushF7xm+v7X1edY9GoNlVwQRv408KFOEt0eSqpqKtSLizMWFjvpbcc8bVfuMyiwvV5Q7d1ufj+dFyQdkiPV5RudQ5bGpuiTZIbolAJGevSlvHsNZ9xOgjpnYCjdC2YXZSDbSfhmjdE+YWykNnHhzFRewHcZ2zpGUDEI25UHY0vTXPcsVWVrdjc4Zx6Dh/BYrcRM8kC6ACMKckkE1gqaXdUuzfT1ajT2rsUouMXkTkyM1wDsBKdhv5VbLRU5WKY62cble4vrma+F8XPbqRhlwNIHQCr40YKO0plXm5bmzQ4fxFf0sl7xF2MgXs1wvdCc+XjnGKy1aFlaCNVLU3d5Mc3F3/S8s9stxPB2YjWPAAI3OfLnVMdHHp7ZOxd8W994K5nX80t7em4kjhSXZQqr2jKAPAbD41qoxjSiknczVpSqO7wZ727Eh31DI2aXrv0HL761RmZHBk9gwYnSSRzLDfHu5/dR3g2E9iMBiNhyJ5D/AD8aW4do4xSLHqYFRjm/dH27/ZQfIbErE7tlWJGeagkbe/AqNhSuQYnO65Ox2z8hQuSzHLFL3Qdtx7Rf8SKRseKdiJLFpOTqMjnjf/7VN/sM6d+4huHuJd2zgnfB+dOqmLCOl7/YFbdk5MOn7J+dFzwBQsG4dzjwz45P20FtI1LsLCuraSQR7s0boW0g9LBOedj40bks+5y69QGo4z0z86lwWOJxjSuPHn86lwmQWlVsNOB7lPzrX8picmuQlkkZRi6PL900LIKkMHalQWuXIxzCGg0G7OLtkabk5HI6aFkS7CWRuRuAcfvD7qG1eAqRJucbC6PLcaaih7E6iXDI9aMad67xnfZRU2ewep5YaXukHVOGyOZTP40HTZFVXklLthnMqAf1AfxqOAVVGrdOST3DvzCD50u1DKbfBY7WTSXyujoCBt9tKooscmLF0yk5ZPD2aOxAVUYbkkZXTy/dobQ9QE3XeHeiG++cCpsuTqdzvXO/+tQDwwDU6ROqTNIJ0CkLjzRTn7aXp+WP1F2M1OGmK4e4iHfYY04UdcjrXO1PpsZ3lDk6uk9VlTtCf0jrPh4jj0z6VJ3YZGAfLen0uldCFnyU6vWqvUbXBcz2XdjZNIG7HTmtigjE6jGR3DMG+mjJ6d1ajgkKpld7qWJxrmAH9RfnVipordRoanEoSArSjB5kKvzpZUmNCqu479I2yjusuOXJTS9GTH60UceIW7A5C5PUgCj05IHUgwRdQgkApz/m/OpskTfEBr+LIBWMDyIz99TpyEdSJIvoTyVcDb2l+dTY13CqiG+vwIdTRDBGx1DH30uxvhjb0uTl4hE/LAGeWpaHTayw9SL4GwzI7fqiRnPNSB9tBx9xoy8ofLPHuShUctyPnSpMaUkkIju4Rt2m4/nDH30+xsTqRQLcSVSMSxtv1IOBUdKTI68TjxEO3sL47EZ+qooNAdW/Ba7aEQBgGMhHUKPuNI1IuU42EG8UMR2W/nj50/Tfkr63sK/SO+nSm227UeljIvWySt87R7Ire5gamxeSOpfsIN3IQNKoO9k8uVOqfe5W6meCRdSZ/VoeecYqbUHezpZLhe81vpzgciKkUm+QSk0soRNcTsissaEajjV0Pxp4xSfIjndAq9yY2f1eNgObKNJHh5UWo3yyKUvBzTXLYdYwQDk435DlQ2Jvkjm/Av12Z42VrZsKPaDZxU6S8g6kvAcV08o7kGC3s56jy/Oo6aXcdVG+w1JZlKKbZHL7qQvzqmcV3ZdCUlayNKWSZLP6EQtMN9OB3fgNs1ljJbrPg2Ti9mOTLaecqZApBcYzg6s9d61RlG/Jkam42sV5ZbgSaCGVV3wB7X4VdGUGjPKNRMV6zN2wlaeRGxjutlj5Z6VY4LwU9R92OjnxJrMr5HUt+PMml2ewyn7lgXimXJmlY88A0rgx1UXYY13n2tv68h+4UrgP1RnrBCalbT57Cl6Yep7nR384bIkA8DkfKpKklwho1n3ZYN/eNuk2Ry2XP4UnTV+Czq+GL9bvC6hmc79MUdkVwK6rfI0TzEEMsjHy/wC9DHA13a6AWeRXx2bb+Db/AH1NqF3tEtcEHHZEjyepYlzjchcZTp+91o7WHcrCnvVyMKeXQipZg6iPOt6K2+MlkH+7WmVZIPRl5OX0StSf1vu7tF6gnw18nD0RtNP63cc6X4knwrOHofbsMllI8cLU+JCtH3Ib0Pg1nuFvIBanxKJ8LYX/AAStQpZoZcZ27ooquI9MB/BW0IwPqI3qxV8CLTp8jF9EbbGdC58yDVb1FiyOkT4sGPRK32HYDw5KaX4pDfCnH0StgcmHPuUUPiYsb4VnfwWtwMCH/wCI+VFVkB0HYJPRi3bGYF/+NHrIVacaPRW20Em3xt1KUHXQ3wwD+ilrjJhA9+k0euhfh/Y5fRa0fOIdhtsq0HXGWnGN6JW4AHq4I8Dj8KXrpjPS+xX/AIKWwJ/ibbeYpuqhHQaJ/grbFSRbYPPOBU6yB0JWOHo3bb6ox4+wKdVFa4vRl3I/g5Zg7xpjzQVN78A6du538HLDn2MROeoFFTaB04skejthoAa2hBHh/wBqDqyGVCHgYvo3YsuRFCN/5vypHWa5LFp4vg5PRmy2HYxe/CH8KHWYfh12DPozaDfsof7ifKp1X2J0EuQf4O2oYn1eE/2F2ofEfqH4ePcJOAWu+LWHPjoWh17hVBdhn6Atyn+gwMcfuJQdbwx+jfk4+j1uY/8Ay+PGcEiNflQ6z8g+HXggejttsRYJt/RrQddd2Rafwjm4DZqctYJ8YxQWo9xvhvYn9C2K/wDt8PxQVOrJ5TCqEFyghwWzIAHDYT7kWh1J+Q9KHgn+D9uTn9GRHx7i1OrLyHoR8Bt6P2ejvWEJI59wbVW6sr8hdCn4A/g7aOwYWKn+wMU/XfkX4em+wQ9GLUYIs0/uip8S/JPhqfg5vRqLOBaxgf1R86HxKfIfhvykr6LwE4MEf9wVPiED4Z9yU9GbcA/xRc+Ogb/bQeoHWm9gj6MRMO9aJ9QP40OvFcBdBvkA+i1vgYtF58tI+dOtQ+zEemj3QaejESLtZjHXl86Dr35YVp0uESPRu3xgWIB3zsN/tper3uHpex38FrbRk2Y5b4A3qdZ+SdFeCU9FbXsyRaePLFTr+WSNBeDj6L2xUE2hAPM5FDr+43RXgn+DVkRkwEdOWfxpHUV+RtnhAfwXs9sQ4B9/zplUsBwXY7+DVpHhnhPXrv8AfR6i8g2eUcPRaxcBvV1x/WO/20/XqeSvoQf4UQ3o3YjKragY32Ofxo9WT5kR0YLG0UfR63JOiyYHxZ22+ANB1ZLmQYUYP8Ii89HIltnaNHV/HUeX11Q9TUvZM0LSUrXaM7+DjDDiZ3U741kfjTLUTXLF+Gpv8KHQ8Ct5CigTKxOB3zv9tOtVJ8srekh2RaX0bJ7o7dccgZGx99P8Ri5X8Mr2sWl9Fwq5ELEn+kb50Pifcf4VLsF+gXClSkwXkR2rfOoq0ubivTrwRH6PKGJaK4xy2lb50/Xl5EWmi+wJ4HCrHBm+Erf4qPWkT4eHkiTgcWNWqcefat/ioquxHp6fkEcFhI2lnx/tW+dHrMX4emCbhx7IH94GtKgZ+qwhJJp5KdugXlmg1FPLGUpNXCDuTkR436KN6Fo9ibn3JMroBkEDHIgihtQeo1/6JFwAdLAr55IqOAeo3/bAvdosZJYgY3OofKpss+Sb7r3AF0ZL2C21SIJdRB04yQM6R0yax160acPkeTVSpzlL5lgTcG7ju1EepoGxqYqvc339/jWelr3td+S2ektJW4Ju/W7K6hjaQtrY90b7eO1W6evUqP5lgStShT+ljNR1Y1e/vHn9Vb4owyvfuQJZDlRI+d8DUDRsn2AnLm5y3En8tIDjoeVDZEKqT7SCN1KcjtHPnU6UCdafkjtJCcBtwNyaloom+XJPaNq3bPnqFG0QXmxit01ZJ54cUjRZFvuNSVkYkE7H98UNg2+wbyBoxkAYxybnUUfAXMJSATjtOuQDmlsyKfsKkcBdhJjPX/tU2sjkV2cA5VX28j8qsZXYqyOW5MQMDnn5UVKwHd/1gCQqQO1HPrU3eRdrQatkAdquQOfjQ3IfZ3HgKxA7Rc+786m4jQ5CiD2xyHSq9xZZdhiSAjSXXn9lBgvYl7gRLksvid6hLnm7vjMs85WN27LOAFbGa4+t1ln06ZfTT5YMd4/NZW5eNczr1lktvc0ob2Yga3blzDVro+oPiYu7wXRePv8ASSYBH7Wc104OE0nAMankanEJAQTLKBjwzVjpxtwFVnfDLIviWB1tzHSh04eBnVlbkJ74JEXZyF5ElaDhFLOEL1JMpScfRX+iSVwN88qyVNZRiNukKX0jXOllkXbBz40sfUKLdhXJl9eKCTDEvpyMHmK3U5QmrxYt/I+O91J7RG3MrTOLuTeuBnblnJMh9rPKpYlwROwGksScE7A0dod6GGYgEa358qm0m4LtgVwWYHHvpdqG3MjtGGwY4z+9ijtQN8jllKn9cOQ/aqbYh3skzNnPadTtkUbIF7cAG4AOS/IDkaKimI5MW9xqydZByfCmUbCuXlkduVQYYnOOZFHamDe/JDXLE5y7bnqNtqKghXUYk3Tncdp05Yp9sRd8mctwwJysuxPnSyj4LIy8hrcORnvjcdBVLgnyWxm0sFc3TNqDMNlIwaPStlA6t8Mkxh9TDOQcEZxQclwFRfJVlCwQPK5wIxnlnGPxpJSilkshGUjdh4fdeppPIG7WQagIxlQD4nl9VZpVkpWNCo3VwEJYZU4GBvnwq7qJrBVtd8jSpZ8h9WM8qCb4I0uSNbAjDnO3SnUSuTfYgFgm0h5Y91OKEXfbEjZBz7I8KgP8gO8px9K3LqBUsgf5PO9tDn9QPLDmuntk+5zd0fyndrbkDEJXzElTbNdwXh4J12uxPaqM8tjQe5K7YEoN4uLM9qYXkjnlKpkMdAxnw51jq6yNPlXNdLRyqK6bQu0ujdTxFLsgTKTFG66WkPxHLFVVtfDbeCLqOhlutNsq3L3542LHtbeVXiMoZVB0aSOY22yRWb/cP+PbbJctE3UvfA29Ed/cxW11KYpA4kVe10iRgNsb8ue3lXNU3lo6Fk0BDP8A+Nnhsd0C3YF2i1ftE74/HFRXVpBsmrMC4gvLK5torOQSx3DFcs2BGB577V1KHqEYQe5HNq6Jznhlq6e8tHiRQZS+ckdMe+rafqNOX1Irqenzi/lYuDiIuUdQwyhwysoG9dCKi43Rie6Ls8B9qVG4jG3Q09vBWn5aA7XbmTnwNTIUl5IMrgZDyAEeIINTPgNl5GJcODkM+OhxQYVni47tZNu/Jn3UqsFxaxkdGXbJLnOTuVqbo9mBQn3Hpu30jrjyTNR5zYKi+5zzIg2eM+XZYpLN9vuMpe/2Kz3CkfrIj0HdI+O1K1bgdSvyxLXWnZHi3Pi1C0nzf7DbkuH/ACV5LlzkiVSP6xFMritvlfyylLfyxtnWOf8AKfOlfvf9h1d+P3FxcUmY41gn/ailvFZz+wXGXa37mpaXUkr6ACzHbHaCjJ7Vulj/AAIot4t9y+plGQA+f66/KqPjKD/EidKa4/6D7SVANiOuSy1aqsHlO/6XA4yXP8owfSPiElvZImrvSnTkMDgczyrPq62ym/cNOO6eTznauMgfs4I8wa8xJ3ZrY/1llTtE57EjxHWpdgtYuRX+dOM4pGmhbl604ipYLIvM9Kv09edJppiySksmmsgBGWQdT3vyr09OSrR3Iq3bQ57yK3h1ZVjnYBuf2UlWoqKc5di1SuZz3clwxZznwHQe6vParVzrO18FlkSuCNsb1k/Ug0xK8ahgC33CllFMKZatUWM6VOFbpqwDWrQV3TqqL4ZJK65LkcYJ9rHjiRW3r0+6NuP5KVFvh/wXkhbxcn+x86ilHwRwn5CMbZIIfbPRPnTKUXwv5A7+f4BUSbnMm381fnT/ACgTZADt/Kf8L86Foke5hFZMD2/+EfnU+UNp2OKNnJJG3SE/Opdf2wHF9wkVyRl2+MR+dRuPb/oKjJDhE5P6xcAdYjS/3sNk50csEMic/wCSO9RP+4A0/J3YyFQT2be+M0cLJLe/2Ie3BOSsWQekRqOfsTZ7/wAnFWXlFGNtu4aVDcf1ixry2UQb55GjYG5kx6nU5RfEZU0trcDJtlK5eNNRYoMA9Pmatj7spm7Bwwyi74C0jAib6W5J5DIJUY8PlXMrVNsrHUo07wuPurdLOPiDOFZprgyCRog2nbG3mOYztWCVds1qmkas1tFm3hSD1jJVu+QMrzzjYbZ8OlI5XmNawb2CWMN2ixa0mn1hAQCmrAOnP3VaqsoPAjpKRn21pPbWy+tXVoZ2fdEY4RfvJrU9VxYzfDtXuEsRE/ERKo1qkLxFtsjJHL3g1fGo5NW4KpwUVdgrKCNuyHP9gfOtVjLdhFwSD2qD3IvzqbfYG/3CDgDnGfMqvzqbfYO73MY30sjaWWIjOfZX5Vr6MfLMPxT8Bm8to0AltYSeXsDeldJrO6yLY6hSxtuzOfivDJL6KJYFWVwwXQvlv5Vh1Ek4YmaqKW76LFQAX6XaSM8FqswV02BC43cnng8seAzXISvyzorH08HX1lDdXS3buZYYl1B0YEoykEaPeNjjl8ajuixMdcvbcTuI5LKJpgcTLJ7AUEHbPn4Une4iKd1YW7iBbmO51zTKX1xBmCjOQCN1Xkc5o8DXLYsre0Rr6IjtZIwC7KGwobkudwajkFK5RubeaXjEz6UNtboGDxtg5IySFznbFACdmLj4ggubd5LklZ3KQ9puCnPIx12HPoaKQ1yuZZ7DiDpp9YiYdoz9nnGfGu5o9TT27ZOxyNTQk53SuWlvo5wGSFSP6tdCLi19RhlFp5iLaeHfuYJ8Caa3hkVvykdpCSBpbPk1RRk/pZLx8GzwzgcnEI+2UtBDn9ZIQAa4ut9ZhpvlVmzqab011le7SNhOG8Js4u1MrXb5xsSBXm9Z69Xmv+N2/Q7Wl9HhCVtv7jYb22CENYIBz2fFcn/cKspbpSf7/wDg6c/TYJYt+wVxJw9whSCdQwGSsnzrQvVq0Ppm/wBzP/tkJfUkIbhqXUBayuS0i80cYNdLTf6iqRt1lu+xz9T6RB/TgxLmCeGTRMyq/wC6Sc/dXqNLrqOpjuhk4mo0VSh9b/T3K45kkpn+uNq174t2MtnyrENGCNOkHI6EGmTSFlBtlS7sGeEYiAz44pd6fcZRa7HmJhLaXBV4AN+RHP6qqlKyeS9J+D0NndiJdEapGcblRufjXktXqqtSTUnwXqKS4LbXQUDtG2PgP84rCm7jXYx5MKrag8fQN+Brdp9bVo5gyqdOMlkyeL9lc+ryRKQqZyc5wcjatuq1qrwj57iUaSg20ZpAUrJjAHcYdPKsHJbca2AG21Y/ZHUeFGwBMber3EkZzpwACeo6VJcEaHlwiq2SCGBz5VXyhWj0vDbtngyJGGjfY7aetdf02rF7oz7FcnKLTiZt5xVr4tIWJQd1BsNvE1g1lVVKj28GmMm45YsT93K7jVt7qypoW2TTtTld2wM7knpTtAGrIsjFsEgdPCkd0SxE90tujTEDCDUAT4dKFJpVEw9rGbbekNxM2n1W1QDO2gn8a70vU9uEvv8A+CvYvCNWLjbjJ9UgbzAI/GjH1NvlNf5/8A2Lwi7FxOOVdWi1Db91tWa30tXCbspMR3XKQbXcTLki0XOOTMK1XflleH2R3rUIGCLc+9z86DUnzcKsuyJa7TGVgtyOmZD86ij+o114QqS8UDeG0xyxqJ/GjZeWS/siUukJXMVlz/ePzqbX5ZGvZF62eORgFjs9XQAsT9QpW7ctkSXGDYTg9241x8Pix07rCk6qfdlnSl4Qi6sJ4ATNaQRjG5YOKiqK/IHSklwim8SodhbMRsRqbam3X8ibWuyFtHG3MWo28GoXfuNZexKxxbgra8z+yxqXkD5b2wVHlWe5EMc8SBAGcxRFmO+AoGOZrPXrbLGmhRU7mj+i4OK8MgmMbQRTRlLqNmAeMq2x955Vz5aiV73N8aELWaNj1HReQi1RO1gCRTOVy7RAnAHuHWs0pSk78l0YqKshcECScRmu3ZZQ3cIPJQHOFApFktZcHYRXeZ7jVcnuoi5wvPGw8jUVk8vIru0c1vPcWUjvKpue7hkbADLyPXnyNHNncifYU0CLYo12YBKSDJ9H4dABSK9r3D3EcTtkuJ9blFEMkbZK5OcHCnNaKddxKJ0lJWKjXNtJbMI4LZXDlRIkgABHMEEbHyrpUJOWb3OfWW3Fhccmc9+LlyDp8q2szfp/I0S7c0/4i/4aGP6g3f8AWYmuyB2t5Qf6wrTar5Mm+j4ESXNrDJHIttK0i7quV32PPaqa0Z7XueC6hKnvW1ZFLKWZL2CykaONSOzYBGO24XPXz615+WHhnbtJ5ZThaDiywNLdNbLfRsssfaAPpAbCnw/OkvYKWAn121o8dnGj2ilipTQunfcBcjUAP8mg8hwBawLaWD/o/ick8d1B9HAq7EDqDzU/HAqNkdi8b95Jx2Gq4uI41WcTdxQpHPI/ayDyzmlvcXBh3IQcdSS6llUDEixRF9OQcHUBnfHLPOmivIX7F7iF1aiHXbSNERE2iWWMjWOWN+vOh3IZnYMzXJtsNaQxE20YGoPy1A55b8qJEVOFXk0Vrd2jyRmdxriLsc5xggnyxir5qlKSsipXV7ncB4vcRWYRJCozuTuCa7tChSqQSRy62prQk84NkcYuSQCsTeJK1Z8DHs8irX1Hykza4JE3EzJLdQQLaxLl2VdyfAVwfWNQtJDbTm1JnW9Og9Q904I0Z7ztiUOVjTZEQYUD3V4SpWdSd5s9bS0ypxW1FVBsV3AI2P41TK5qb8BgE46DkM0GLexIV8oobAbfPSjDwByVr2JOIVjVSdQOSB9m9PJRjnuKrzy+C3I9vxa39XvjiZdlm09ema26LXVNLPqU3n7f5OXq9BGcbWuv4PNTcEvFkaNTHhSRgtivfab1ijqKW62Tymo9JqU5JReGd+h7sICArHHRvyrQvUqHDf2Kv9tr2us/5FmwuRnMeada3TPuVvQaldjI4vwiS4hciJlddwR1ourQmrJjxoV4vKZjRTlUBLFXHPPMGvI6qlao7GvO3JpW9wLhCq41ciCayuLXJWwopQHETk6c4wD1qO6yKQ95FZ3ixyqWgfZx4+Y93OndnwFMO7sTbSmPAeGQZRujjxpqckyFaNMs2ObbHb7asuAq8RUjsJF3K91zn6vxpkrhFG6zEqnnnb8c0GgNGha3Dva3ManDGJhz8vypFJwldAtk63UDhhlbOlRnH3VXyx48GhaIi2cOpV9nbblio4kZpdt6s/q8bKhVQ8shXJyeQFaLJACd+3QBpNYJwJCuCrY5fGq5LuQwuKzu8EcCc5N2HUKOX1/hS0Y/M2yFGLCyA9T9vjV7SdwGzbMBHqffkKV5wAJpUkXSQA4OBnaik4u6bDdtWYyK4jtoWaWFJRjYliCPqroafVVZy2SdkGG1cq5Vk45aa9rTbPSQ11lTqriYHUpP6oDYeKWkgP0DjPhKedWqlXf4/sJKrp7fR9y9bPBd3CQxWlxJM5wqpISSakoVo8zEjUoS4iz3HDfQGJ0SfiJkhyMmJJcn4npWV6iSzc1uhSeNp6i0tuGcKjEdpAiY5sFyx+J3rnV/VKSbTlkvp6W3Csi0t7ETg5HvFUw9UoSdm/5LXQmhv0cqcgynoRXQhUjJbosplFrDR5jj3DIuHwm9gtI5Ig3fUg93PUeVX03Kbs5FFXbBXUbnmTxWE7eoxCtXw8/zGT4qD/AKnvbeWGSMWiJqBGpdiKjoO2ZEWpjfEStZ8QTtoVXhaz28bhCyMIwr4zlQdiRzwa5mpjGmsu509NJ1MpWPTcOnWaFraVBLFnuysQdeDspwdiD191c2+Mm62R8E6yq0cF24meQsxZQXJzuPhgD3UFJcINiwBKYwVk7FmbVhVxq956UUwvkmIZRpmj+kGdWVAYnl8KV28ZIVmuPUIHT1hMNqMUQBGw5qpAyTnxoOVkTbdhWM7T2lvezW4tchpJYpDnfAAI8s08WnkDVnZFlFiWWVZl70ja3UtkAjljy2oqyeQS4wVJYJ5JOyVYuxI1AhQcOTvnxz41fp6uyRVWhvjYoNFNENANrkbHKoD9orsxmpK/8A+nInGUXb/wDCVjuMcrT/AONPeP8Abldpf2xkloBg+pxjn+0wrTaf5jPvj+UoyTqTI8FkGaJc7yHHh1rDrKu2O1u5u0lNSe7gtTQ3sitCGtkHZ9o2kElSeYHQj31xmkjpXMDh2q2thaosTSKrwxvqyW0HOojHXOD7qFiXHQcPW6s5eGSTdyNAHXT2evUMswzvnOaDwTkKNp+FxC4vQkcUSdnpQ7BNsFgOR2HLNAl7g219fMyvFZxxm6IAQybaBnTJgDON+viKliWLNtw6/jS+mEqpPM57TUokVWVcZBIBwRg46USIr2li1/wKGBZFkti7OrnOqTOdWT0GSaDZYopmDDxWC2CJbQho4S1vM24XSDgEnxz+NOo4EZjcRht4eKyaLthKYXkI5bg5Cgee4okSNWThlvxa/to+GyRpHHGDJIgAwT+yR4ittGrODTTKqlCM1Y0X4ZPZlVbLJ+y+NmruQ1UZQv4ONU0jjPb5PdQovC/R+O0UKZZRqkz51829V1/Xqzl5/g9p6bpOmop9uf1M8KG042PKuGdy9giNJxjOPKhe4LJq5LKwOykBtx76PbIE1wFIrKinGAcgGi4yWRIyTb9gT9HuwBf7hSu7Y6+Z4IVSFJ6nr5U8eCOxF+DPw+C65uriJjkg48ffivS/6fq7a7hLhnnvWaSjG8Xx/wBmX69dIAI5M48a9j0Kb5R5rr1I4TLsN5cumXATzxWOtQpLg20a9V8mTxjixhBGlSPvrI6KXBrVZvDPG+pT8RvGlyYrf9pwOvgPOsuolCDM1d3NSC2sbddAiDH96RiSfwrC9zMrZ1xwy3nTCI8THkyMaaN0/mWBLmXf2fElh1q63KpvsMPgeXWroRhJ2QMnpfR/iNpxThaW05wAcDPOM++ss6bhO5Ys4OuLU2U7xuOux6EdDTwdwNWMO6LM0kK7nG3w3q1OwUZ153Ju57I2z7udNa+SNF3hU/0j537jH7DVdRcCs1rOFZuDousLl1H9bbOKqisjdgGuFhgOgE6DtnxqxgLUEyzx9oZV7V1AkWQkBsdc1HUTIHecUhsIRLNKrEsXVV5MwGAPd4mkinN2Iebtp5b++Ic5eQ5DHwrQ0oqyIaeFDZVSQNgT4D/OaCYCys2pQFVgu+TjlRVmAKIBpBIcFwce4UbEH3bLHE7aRsPCpTvuLKX1FG3hM8gPZKd/3BXSU2vxG/ZFr6T0HDeDC6uI7dLMO7bL3RV8a0u0iqVKHLifVuAejdlwKHMUS+sOO/Jjc+Q8BTOrNrJUqcE7xwPnnNxMUQns12Pma8rrtdKrVcIYijdTpqMMgHYVzak9t+5cgQ1Uqs3wEZHMY2VsZGcEeVbtHr5UZK+UVTp7kXZI0ubZo3AaORSrA+Br11KpuipxMUlizPCy2nD7dmDWsfdJB1Zxz86ujOs3a4rp0oZaKdxd20EcnZW0IkHdXKDGTy399XdKo1dsolWpJ2sZonimSzjjR0t4SzF8YLyZIckDwOPrrk101KzOlQknHB6SwmlksIUhYRySM+hdOFPnv51mawaPcONHF4qWuFycT3Lx6c43bSMdfH30qXYPYt3EKOG7CSOO4JJVpN8kbZxnw5UWvALhNJNGwR1zpIUMTqIXG7Ect/rocchQm0ubRjPbFZLeOFtxInZq2emTzNOmpCu6AabtJr3NrgJiNQGLNK2cqB000jxcJfUtLbRsyAOow4548RmrGrigRKzzxSAkYQAxlSO74NnrQTyCXBjcWiuJL5pbeNnidQe6Pr2ru6OpB00pPJyNVSqb24rBSCXYGPVpP+Ga2bqfkx9Op4EPNevIsaXM2SCSWjxgYquo4RjdRQ8Izk7OTMW8srvitixSV4uwlMbyRtpZkyCc+Gxrizk5ScmrHThhIO5FrHd25tbthCsiLI0eTpiI5E+HLx8aofJcybOa2mv29UWKQ2CCNkEg0srDOQfhUDYVKtrxi57OaL6eYtCUwcKFBOFOOo3zUCHxOH13Vw29YFHhBA1AdppIyCeuwFRPIgNkkKX01xw65iUIGEhdcL2YHsjPMA45csVApDZITH/GDxCZlmKSTaH2kU41EryAx9gqXGsBOYuGWLeof6FE+qVYBkICM7Y3GevhS5uROxhWUbyej0c8lrGbaO4Z2CuQ82HJy2R9ngKdOxHkrz29tPw6bi2jTfxsVWPILxeHvzTexBXCLuWfiM19HEqqwUaXHeLAbn6662j0anG8ngxanVSp4ijdjnmuLiIzOSFYYHQb9BWutTpwoyUMYZkpVZVKkXLyel4ksnrmog40rjHUYr5O4vufRNLKOywhFY7kE1Wy9y8FmIHPeQtnx6/5NGNr2KKjxdG1JBa21qxnjcdlEXUg/tHfFdmlpaKp/MsnLVSrOfydzOCx3HCo7uNX0yOcAnOiudXpdOKtwa4ycazg+xTfJBOCANztms6fzM1xsB2bEHGksMbnf4Yq1YQJSVy1LGY+AyysAw7aPu8uWx91db0qLlWhZ9/+mcb1GSSk34PO+vMC2LeMKoG25JOdhXulpk+ZHlnqX2j9jpr+67PSgQOP5OI93bkanw9BcsHxOo7fweV4tPdyzlXJLgBnZ1JC55ADHOkkqUVgsjOq/qL0lu9vZi2OkSxxhiVGAXO5B+vHwrz9W05thlK+GdwyeEo0Mqtr7QgK3U1U8CXuaTxGHJCQvkk9mq7n3GimBiGjaTvMoUsMqAd6lsimXdovC7o30KoIVbTdbZLeY8Mf551Za6sMmatpxSPiEMlv3G7PeKV99zyXHgayyi6crjpmPKOzuVLhVkGGJQbMufDpVtk1dERmXMGptC/vEZoxyTuW7QGLht1chY44xC2kMmpiCcZ++rowc2ooFzS4W4n4RE0LEZmBTqAfP4VkqXhK3cY7RmZUMkT6fa+i6/VVcptoDNGJRNq+gCqoYoCBvvtT23IVGHf8PbivHnSR0jhiwihegAyftzV0LQVkBt3N+x4dHHEuiKJWZMIGXLEeZoNoKCEVvbwLgQoTtpfck/hTbiGZfkuTqRwuSCEb2SPDyqYIBZ93kwY41apUOEH4mreUAdxK4MGiIhGdgWLAYxjfcfVV2nob2W0qjg7lXh/E7ppB9HGnkwrpw0UGrhnrpp4PsvoLwySPho4hdAGacdzC40p+dVypxg7IsjVnUV5Hq5m0Rsw6KTVNWbjCUkPFXkjJjxHCNXhvXiv/AI4ZOi8sAncnp41jnK4SB7OrceFVSVlcICysZlQAkkZx4Vmi5uorBaSVzVs3Jhw2xWvfekTctPtfYwV181zxN1xC0nkfXGMFjuOfOusqNePBndbTyVmZjm0vI/WYLeSSAEqyAhSWB5jqCpGcdarrampBOnIso6elL5ol1rSURNPa9j6xK4eRtHt9OY6nbcVz5ZN0UkatvAlr6rGQXaNmjRpW3PUkY5+FC9sB5Q68eGSQLOuo69QjBJ1EeOdgKVzRIrBSsWWNjHcW8gmZsDI16snmvkKkGuGPO/KNOWdI7hQrIHdcohIBPTO+/wAaZlXIvS0R1GOV0Xcx6w+SfDr40E83I7tWFXcsiTGYQOY0wBhz3geZXfbBpXJp3HSurFjCWsBEAVQyA6F/f8cnnTt2XAlruwUczymcOpIRjpAXB2A5ePXeilcViWfTAjExlwdJXtBkDzq+LaVhcFd+MWcUjxvMdSnBwMitkNJUkroyT1NKMrM8/cXLaVUMxLHSD2jjG/mK3ySs7oxQecMq3PCVfg7K80gJl+nw+knfGD5Yx9dcao83OlGNlZ5MuKCVIhw+CMJpQp2pI04HIY/eANVtDNiOOQ2c/B2tOELC1zkJH2eAyEEBiSOWOtBLOSJl+U/o2xtlWOQyQFYUkY6gMnSGby33oERKFDaGDikcIu5C3a90ASrnA088DcDyNCwEZ3GYXis7e2e3TQqqhjxq0tqHeY+G2BUyMhXEG9e9Hr2aB9U1zItrHawNgB9RVSW8N8+FGK8hl7AzWnEuEQm31hY5LbMjP3kaQZ1EnzGATStjxirXY+2GUjeeTPB1BZWEg3fmSf5obPl8KKA0jAvkmg4lKIW7S2uH7uogZwOeetaNPBVMPDKak3FXSNDhdkLW0Kq1sWLZZmIJyfjXepwVOO27OVUlKUnLBpI8yLkXFqpz+yv5UtSMGu49OU4tcHp7yQyWlpOunDRYLDqa+Za6kqdaUUrJN/ye39Plujdsph3I1ZO55VhaOi1G41dRODkY8elDhlckrYL928F/HH2wIVDolKk6nXGdsdc10lrIuCjNXsYYQnSk9nLBllhhsltYF0xKNXP6qy166mlCPBZCEpVHUlyUZXPZkbcudZ4YdjUkRr7rnIGrfvf52rS4srsrluZ+z4EWVlGJgxY7gY510fSY/wD9VOPbucj1KVoyaMCO8nwS1yg76bKnv8q92qNNf+2ebdWp2/gPt2kVlN7ISSdlRtt/IUHSpePuBVKnd/sjzvFlePiWprmXDMJFyCMjGCM9Dv8AZVFSnCzsi2M21lssX1u0hwqHTuVGoZJ8T4159Yk0UyyyvDFqjSSWEBVfUcnBAIxt1oysxEadjGE0q0pdC6hSxzSpNMJEiNHLCrJpIJAzvnvdKuv5A0RcWqsrrpG8j7eI2zVna6B3PJRJ+ieL3cIX6N0i0FhnAI2+I5UldbojGrcoLhUcnBa3JPjnVWWMrIYmKwZpizqACwYZI3BHQU9OVgMsXMMNlwnsZFYvIukBR4Z5/XXS0cZ33RF+V/UM9HOGyWtko0naTXhl9kEc/hisOqpTqarpU+e5a3FK4Ko8HEbi3UowTSFYDLMTzJB5ChPRdH6xJyjfDNO2jBlkVX7uk7g5xuOVBJJ4IiLKyL3ksjxY1qSviRp50X7gtkO4uDHMkMDAEhAXHQeAqpvOAmc1mkqqDGjYL46dRTXZDr1VTtFH8r0HlRuERFJouAcKNYQqDyJXmDWiLwKynfHtbop6nJLGuMntN2J8cV0NNTla6drl0XFRzE2+E8Ptbi5tom4cys7gA9qeuxzt4Z+qt66kVbcVy6cndxPu1uiw28ccYwiqAAKzs0K1sBSDWjKeRBFVVI7oOI8cZMvs9ONQyV+yvF1qfST3Lg6F7ihqIyeZ6eFc+WVdjI4qCcnnyzSKN+QjY0AIwMVsoUbNMRsXxe+ThnCXdi+uX6NQgy2/Ue4V7L07TOEP1OfXqLdk8MYrEKcm5BPPUFruxlP2OU6dL3EvLbWlvMY2kZJB9JHJHlWHjsdjWfU6ff8AMzTp66p4XBqcGf1iyR4xcaDGHDSDLnbK/wBZvLlXEnFxlY7EJqSujUBdpLaQsrzBwQTtlSBnONs9ceIqrO7JZ2O4na28kwMknYCEnQ7bAbb7nxFSSyGLsgywt5QkstslqoBXMh1KemOmMCmtYCG+tyXEUckcYWQSAYYDLJ1IBoXwC1jOv2KTO1oZUlDhwFJALDdsHwI5iqZSa4HSXcuQBNTziSbtbgrgMvdbbIA/dq6N2kKyy0lw0Gh44+12JcewTn76ZylcWyICSPMihGjQBiwGN+gGef8A2oxTbwLN2RgzXFvbT9hZymCOMFTojDDOck56muzp9KnFOSOTqNS1JqMhLC3d2droszHJJjOTW+LnFWSMElGTu2VBHIUz28Tc9jt+AoY7ly9mV3tpZbiNZFWXttSnvkhABkHnzyK5esj81orBu07aitzuylY29xbWq2vaCbW0rmSQElDq2X6t96xORoauVILi24TJHwq1iaa9SGSRScaWBOSXOxzkjl5UG8DxWC3JxB2ulF20c4ZMpEmEbWOuCd8edJusNa6OFvZ3lrJC8kAkZGdmU63APMY/eGceHhRFUX2IeRrTgUK3lqkNomkZLHtGUHuaieZ5ZAoXGUcGNwo8Tkjn4fP6taztdJJGpxrTX3sgdT0HhRAbHFXlT1Z+IRrJbRSFmGMaQNy2OvSq7ZCmyvLbG/vhcRq/6JuI++rLgPt3W05yAflTWsBsXeW0Nq/amJpIWgKll3XJOw/P3U9PMkSTVsncN4SlpaqxlyzDJCnAH2V6GCaikcqbi5XLJYRge2cfzj86lsjxaubvBp1vrV7DOmRO/ET8yTXkPXtHao6vZnc9O1O1bX2FyxtEx7QgNn2BvXk8t2R6aElNKwOpyRgdM+6htuNhIbqMShTzOSfjU4ZW4qWQSQUKs24plHN2TvghnDHKqMY7wHImmk12QYxavcNS040xxq0nd7uN9hirYzc2kkVOMabu2BxqQ28ENhGWZly0mjIGT516b0XS3l15cdjz3qGpWVbkzo2lUk4fOx3JOa9IkvJyG2/JbjD5BPbDPmfnRcfcTc12K/E7L1m2YDWTzAYsd/hR6afLF6ruY7kNEo7GPWuAS2diPjXnNVTdGplA3XEamjYu2QfEVRGSbFQUVyuRp0KQ2rCjqKuvcm4anEWYhZYGaNdgB76DsS5tLaJeQrJbvq0nJDDSQT4/OrIyXA208b6RQMOKtE4Cp2aYcLuSBsKSrOwbEyTSJHC7iE27DQXJwyb5IPQg0kKW+l8oUewtrKKe1juI44z2YwQRk5xsaWmrr3I1gyxbGfibmV1MUJwAYiSep399dmEVTo9TwKm0emsbXsoWlYENIN8REjH3VV6bTdpV5LMmR+7PPTwiLjdwugASx91hCVGav1sZSjcjfg1bPh0NjbPJdYUKpyNO2K47+TIYqxh3nHWB0WiYAGkuV3IxjHurLOs5PBG8lVJ5sCTCE7YBXlUjdZBe40zXMi923VMg7h8D6sVbuIE8PcPakA82KHcnHM5/CjchVhtpNTGNAVOTobln8K16aEqnAVYs2vCzGWaRURm56Zj8q7lOltSSf2LHK/Y3+Bw445ZDDae2Az2uR9WKecHa9xYyV7WPrkZygxyxWVmgk0LBTK08BY5TY9fOuVrtD1fnhyX06luSm0ZDldBz18BXmq2lnFtOJoU08nKh1Y0kny3o0tNKWFELmi4kIjQySMFVRk56Dxr0Oi9O22lU58GarVseF4zxZ+I8QLpI6RJ3Y1WUDbxx416OlTtGxyqlTc7GazyawO3mOf6VTVyS8FEpNYuDJbNcII2klKZUsCoIYZ3HPqNqMldWSInZ5Zox3TLxB3KS9jK3NAVMOAAuDuMbH6651fSStuR0aGqj9JrxXtu0k0MzsHjIJQAggk7HbmDXOqUZRV2b4VYywg4oluUklZ8hjiVZVyHXwIOw5++qlEsbBt5fWl7KFVkhWPEUjR5RmG2AT8Kl92ENwHw23eKeeRwArbsqppBIGMDO+PPrQitrdwSdxohwQ7OSBJjTj2RjcCo4ILkLt2ZBJEkWWjIDKxwCD1B/CopYwSSAJmjlM7N2lvHGQowc6upIG2KXbMDKim4l4kqy9rFZrEtw0gkIQkggoc89961UottWKJyVm2Z66NTFZ0ALHA9X/Ku9D6UmjiTtueRoxj/SB/8A1/yprPwLjz9jMQEYGk7+BIx9taMFCuitezkRsFUiQeyxOD8DzoOhGauTryi7XKE1m93xqwubK4RZYD2jySAk6cYKkdc5rhajS1KcnJrB2KGopzjhhW/DCeLXtz2n0xVTEUXLRpuGGPDPWsbzwa4NWESW7zwXDNes0pZgwEaswVTgAbbD50jQ6sVJruOO0teItazWkOdU7Qtlo8baNt8Z5+VMsuyFyslziUVx6tbyQu0KQyrIDMQwX3KTjO9B8huXI7bhvryXrsrokTSvOU1MxOOY5g4+PSiBiFSHiNxPGtwzQEMXjZzlkbYAE7gDfOOWaFsi3LMMzC3a1vTGsboYopMkmZAMHbGxxVlOnKo7QQkqkYK8mMVHubNYJ4gioNA0HcqOQPhtiupS9PUcsw1NZueB7RgL3AcAYA1V0Nq8mXq37CWRjuYid+eqo0h4zvydExt5llRdLpuO9WXVaWOppSpT4Zooal0pqSVzUe3S9VruByzAd+PPeU+Ir53rPT6ule1r/J6/R6+FSNkVDqEw5gahtXPR0k1tGTEtMcb4zQbyLDCyBhjJpbPfU78/jTwd+Q2VrnRR9q6xwguS2OW9O4J/TkEp7Vulg0F7PhcTsDquiCuc5CfnXX9L9MnqJXkrI4fqHqEbWMwwK82tlZmY7kn869rS00aUNkVhHnZ6ne7sNCquMKQB0/yauVEqeoY3UTjCtz6GrI07FU61+SSdjnUOXU02z2K3VXkyL+x1zGVGbOO8pOxrPqdEq8LPkTrpGPKioMhdDdG6GvLVdNUoStNGiM4y4ZWeKXUHLxFgdmKD7TSpjXFmG816jdE4/ZVcAfOmbBc1bS+kjKkkZTkwGGHzpoyvwMnku8T4enpLCkkBSHiEYwCPZkHh5H86koXzMdO/Bj2tjMna8Pu4wpbZlwDuOozUi5aSpd/SyNXLvozfS2N3Lwq5JLAdxse0vh7xWjU01TfWh9LDB3wbEcSLdSPglXfUNgDvW50/iNOoor/EWrieKG2Zm9rHMqDittGGxJWDNozrC0FxcniN53YIziNdABdvAVi1+oht2R5DGNsvgZxb9J8V2jREtwMiMEHPv865b9P1M8ywGU12PPSWU1vL9LblVB6AVnnp6lN2khLhR3EMcQVtmx1x86RRk+xLlmCK6vcLbwMVJxlVwv1mr4aepPCRLmpb+i8jnVcyouN8Kcn663UvT28yDa5rRcHghGmMacHGQ53+quvTpRpqyQyivJTueHqQcE7f0hq3BLJdzPEU1pcpNGSro4ZTqPOja6whbpdz6hwHjEXFLNZFIEmO+n7p6/CskotcmqDTWDX50gx1C5DtIO5pHBPkO5o4KByH1VFTinwRybPNekPFBIj2Nu4wdpXBH90VrpwzdmepUVrXPMdjvu7H+2DWlGRpEdgCQCWJBPMg0yQrRxgIG4B8cIKa68CuPudJaB0K7DIIyFwR7iKnIGrdyzZACSOEBIJX+jeQeywxu2/XbceO9cfWaeae5cHW0leFtvc1EuuyCR6uwLnuKRl2JOM+QJxv51z3jB0ItPJEscMVn2dhpZ1y6xsSMkdB4b86qkl+EaLd8llI5LmxZbgO7yKdelSoOc93Ply2p19OQXW4ONDb2sEOZGAGNbnWTtyJPLwyfCi+ETuQEW3hmmXMukZ0n2gaCjtVwylch3dbyJYlcxyq/aHbCkYIBHuO1WwhuwVSZQ7Zb2WC6t9Ty24KSQOf1qE7kYOM+HxFblRdPKMjqqasVJuySeRYpWaMN3SXb510abbirnPqL5uATnOz7f1z86bAtmZjNIq4ORjIAY5rTYyuTKEiOx1Mc8vjV0MIoqK+QX7QqRHhHUEAg4ztQnGMlZghOcZJrgm4tLS9e2GHWUbuwYg+ye6SOhJrgVtDOLbR3qWsptJFOa4uIby2jCAW6rpkuEGXIHTHUbb1icVFfNyaYyclcmW3i4hcRRWF2omeUOZdOVAUE8jsTsBijPTTprdINOrCeIlxBLDfI1ykc0ccZMjEaQoPM4Ge9tkeWaq2tuyGk7K7APDmvuILNazuEjIkZE2V/DOeYG9aHSqUoXaKoTjN2Q6Fyb+8imhjZE0rGY12Ax3gfjVkNFOpDcuWVT1UIOzIt7WYSK9zLrK91AOSL4V29PRVKPGTlVqrnLk0Vjwcb4935UzZEgWTJxljt+9ipbFwrkaIMDw6+0KUsQuSE7eYHgajIwkDwnVECCM7g4zVNahTrrbUV0X0604ZiXEvFMga5topGxs+kA1wdR/p+nOV6WP4OnR9VlGNpsWFspHyHnQHmMhq41X/AE7qE/lj9/8AwdKHrNNRsME1hDLr0TyMOQYgD7Kej/p3UN5Vv8ldT1qG21xJvMEiCNYA3MRjGfr6V2tL6BRpO9TL+xzdR6vOqtsSu7O/LlsPZrvRpxivlRyZ1ZTeSMHSMkc+WKZIrcmRg7k6WOOZp1YrbbYYwCMhcZ8aJM9ySFYE7Zx+9iohREgAYjByDzBphJFcxW86lJCRtyJpakFJWkrgTthFOfgtpI+YzIpz/q2/yKwT9M08s2sWKpJcCBwIsdru5wendrO/R6faQ6rSNOx4BDbHXIHfB9uRs/Zyq2noaFN2WWOnLl8BOBbufVYFAI6bZrU9LCpG0kGWosrRLcqR8UgUswgvY8FHJHe8j864es0boxd8xLadZTVu5hcYtJJoYuK2LZubVu8F8Qdx94rPoW5RlpavL4DUdmplhv43oaDUNah17pyM81PgQc1v9LjUp7qU+zFqyTalEOLhOqXtL13dRk6VGM+Vb9U6kab6SuxFJN/MaMoWfuckUBVQAgKPAf53qnSaDpPqVHeTJOsngZBEkUYC6jt4E10GvYVP3H6Ul9odQPZJpJRT5QyDitLZf9QufKKq3BeCxRQzskEhOJOf7pplhWJtSY9dBU/Qt8VoNtdx1bscBGWIEXXqtLYNwHhjKZ7LfH7lEjZWltFcj6IDJ/cposRs6zWXh9yJrfuMB+7sR4GlnHciRm4s9hY8etp1Cynsn66uR9xrLKk0aoVU+TUWWNxlXUjxBquxcV7nidnaA9rOoP7qnJ+oU0aUpcCSqRjyeev/AEia6Vo4G7GEjdsHUflWqFBxeTNU1Ca+UxBHATz61o4MuG7kGOIKcHfFRMDRBjGtsMNj401xNvuB2bAbMBnzqbkSzIYEMBnO/jRwwXaOjcR3Ku8Ql0ggJJkrk9cUk6SqKzHp1nTldGrA0l7bWfEHmAbQ7NGBgPhse/AH1c64leCjOx3KFVShdjzOjcSjVDEzOmSQGZ9J6ggEEHHPblVEaTZe6tuSFkjl4oJ/WGbsQNUZ1aTnO/hn5VHQayRVk8DGu4Y7VhFMzosgidoACyseWefiM1VJWLEyZZI47QxXOuaKdioDKAyedXU6EqiwUzqxg8laS7WBYZ7SOIpcKWEgUgnHd678vGtmm0938xjr13a8SkXZMaVIx4ZrpbE+TBuaWAA7MTlW8aayBubCwR+w3lvUwC5jvKWGST1xjfFaYqxllJsqtrB35eYqxMplcWupd8bHPLejgVN3H2yBpznOTz6YpJNNWLIJ3HPvGIMAIuQGxuKwz0dOpPezdHVzgrIRbWMEepU1AbaCAcril1dBVo2QdJV6b4LKwYaUNK7Ru2rQRsPr91ChpYU4ryNWrym3Yl8BsFnz5HFbLeTLdruQCh5A+IzRFeSRgsNmG+9G/uFRXgeWCKRk435iq/1ZZbwiEbLA5JwfCg37hivYsFjpIGR8KW6Lf8CpCWH7X1UceQP9ACe7+1y60f8AIosk5O7eHKogPccCQMd73ijf3BnwDpPMKenSmuhbMbhyRgMo8uVLgOSDrI2V8e80cdhbsFVYEjBz5010L8wwrIAObDzoYB8xIL5A7Mnnz5VMEz3BJOT9H9VMgXK7MWOdJOxzgUysVya8HakAAPUDPWpYl0EoTUQFwAcjaleBkkyyrrCmosVOMDNVv5i1fIivLds7nExOTnfHyqyMEiqc2ytr1KBryPfyp0kirLYwFTg5A38OtBjHWci2nECrMDa3Xddcey3l7/lXH9U014qvDmJq01R3cWc8MljeNGzscnY77joa2aOtGtSUu4lSm4yv5LPbTKmS7cjWjbEG+SVjg8hYkOeh54qWiLl8jx2gXIcjboTStotSYX0h21HpzzQurDLcEWk2wcc+WaF0HPcJWYPv1IoY8jJPwNUtjGRv5/lStryOr+DkJ7Zgxzgg4otryBJ+A9eDj3jFLdeQ58BayOhG+RzqK3kmfAGCTnG2OW9G6ARp1nA1cx1NS6I0cY2VSSsmnBO4NS6DtYOGLeydjzzRwI0ySkg2Grw2bFS6JZnBZEJ2b4NUTTA0wBrAGpN8eFNaIuRUjS5Pc60VtEe4UzsVxpIPTanQme4rck6lbnyHKi8dxf8ABIzjfUB91D9Rs9i5bzzKtuIwdMErOm3VtmB8jk1nqUqcuTVSrTjwWBe3EEHYwjsogMBUQDb31XDT00y6WoqPkRHNMkmY2YHlyxmrZ06clYqjOpF3LVtfzwzHtSqwkEuUUBmOAMeXv51kqaSD+k1U9VNX3Cbi4M82tSUVRpVef2+NX0aSpxsyitVlOV0CsrdmkYLBFJKjwJ506ikxd0zg7ciXPM0115Fs/ByySYx9J0xgCpeIM+Bi9qB/rOfgKX5Q2fgy8JKO6yDHTQRWm7RmtcrsdI0sUAxvmOnWRJJoUJFQ4LqR07lNYr3bXksR3aJ+ymMcyg3pHT8FsaxYS6tycssefND86TpyLFWj3sMXiNupBAjz4KlB0psK1FPyM/SVuTghfitI6LHVeL4JLQuRhNXnyqJNB+WRDdmu/ZYHvzipyTCIM0IIGSp692htDuQRvrdDsHztuRkUzptkVWI1b+DYqB79FVuk7jqskH69Gx2Ycs/q+tDpE6yAW+1HYZHIkqKPTt2J1Q/WC/ssu3TTQ2exOoKMs2R7B8e7TqCE3sBrqVA2CP7lHYvArqNdwG4gQpyd+mBTdO/YXreWD66C3tNy/dz+NHYxHV8HesZ/f5dAaOwnVbOF0xAy0i+9c0dpFU9yGucj2mPnihtA5+5wuicHVn3pUcPYin7hNcLqz0PkaGQ7gTPFneNSD/Mo5BuXgETxNt2SHA5aajViKS8FyAwk5Nuhxv7FVSu8IuhKKV7FW9vg7Y7KNcdAnT66enTaK6tVN8FQTxHc26nfxIq7a/JTePg5HTOrsFAxjA5VLPuyJrsiwCv8kmM9NudVu/kZW8HN6vJGyPCu+3P7aSUJSTT4GU1F8DjIk6RJJH2jx7FztmsWn0Toyk08M0uvGaWCwssKAg26Y8TWrZLyDfFdiRc24O9qnPOamyXkHUh4GxXtrjHq6EUjpT8lsa1PwPF1bnDC2Ub+FI6c78liqQ7I57+3U/6Onl3cUelJ9yOtBdiRxGFiMRx6duY5UHRkFaiHAz1+PB0rFgdSOlL0mN1kCvEoNWFMY25lKZ6eYq1MA/0nBpx9ED4YpejJDdeLFvxIK2VEI8wabo3EdcXLxVi3d7EMe7gg70yopZFdcW3EJtZIePblgbU3SXgR12C/FJyMa4weW1MqK8Cuu/JC30n78Z+OKnT9her7izfzaiNSEZ6UekvBOq/JPrshByTnyIqdJLsDqvyQOIlVYFWJ8dqmxE6p36QBG4Yt4aBvUdOxFUuEt6qnBAH9mpsZN53rqliCF2PhU2Mm9EfpBCdOmPPkQM/XQdNrJOonguJewxxklI/gV+dUypykXxqwigG4tEWxoH2Gm6LROvFkm/jK57NB4/5xU6cgurEj1+ADGhNx0Io9OfYTqw7hfpSEHASPGf3hih0ZchVaBy8WQbLGmB4EVOmxutEl+Mx9VT6xQ6LJ14+CI+MR8gq7dMip0mFV4lgcZAHsrQ6UhuvE+ZfwQvdO/EHB6/xg/Ouj1qZyehU9gW9Dr1zpN9IfM3BI++h16SD0a3scfQu+RcjiB36ds1T4imToVfYhfQ2/OP49gHp6wwo9en7g6Nb2HD0MvcjN3Ixx+zcP8qnxEPcboVvYFvQ+8GxuJzv0nah14A6VQJfRC9AI9auFx4zNR60AdGfLDT0Suw2Te3Oc7kTtQdWAVSmLl9Gbpf8A1lyQP/8AYejvgwuE/Agej04Yh7q6xnkJm3oboAVOXgb/AAYZwSLu7U/7Un8aiqLwP0rrkJPRiUrvf3I/3jbfbUdaPgVUX5+wweiMjqCOKS+7tT86X4iK7DrTyfEvsSPRKRQD+kpxtnHat86HxEPBHp5rv9iF9FZiT/4nPjPWVqPWj2RFQl+Yk+itznbiUu39M9RVqfgDoVPJH8GrlR/5lPn/AG70etT8A6M/JB4BOr4bicw2zvO1F1o9idCTJX0ZmlB0cTlP+9ap1o+AOhIh/R2RRvxOUEeM7ih14Lki002rkHgNzoyOJSkeU7Gj1oEenn2sM/g5dGMMvFJGOPZE7VOtBiuhNI5fRu6Iz+k5R/vzQdWJOjLsGfRq4IGeKy8uXbmm6kLB6U/J38GLlxk8VlJ8O2NDqx8A6NTyAfRW4OEW/uG35dswqdSHgnSqeSD6LXGoj16cYG+Z2oqUPBNlTyQvorcEHF9KNt/p2qdSC7AdKozv4KXQAHrs5Oek5AFTqwfYCpVA/wCC151vbjP/AP0Gp1aY3RqsE+jd0pwby6PT9eanUpsnTqBD0WuiDm7uf/7DUOtBYGVKoGfROULq9euD7pmpetALo1OxB9FnP/r7kH/bMaKqQ8E6VTi5H8GG5ev3Pwlaj1YeBelU8gr6NNkA8QucHwleo6kPBFSqeRw9Gu7k310SP6V6HWiN0pW5EN6NDJzeXH/EemVSL7CdKfkhPRpcE+vXPwlep1I+CdOXkevo4un/AEy7Of6V6HViMqb8kt6Oxj/3C6yOnavn7qHVj4D0n5Ab0dbcrd3Z8CZZPlTKrGwjpyvyB/B5iATNdkdT2r7VOpEDhIL+DrrjReXa+XavR6se5OnPsC3o1NIcm7uWI5fStU6tPwDp1fI0ejU+gr67cY6hpHpFWj4GdCfkWnozoIxc3JYeErCm6sfBOjPyM/gy0o+kuLkZGQDOx+zNK6iXGRlSl5DX0aSJtIv7zPUB2x99B1V4D0X+b7At6MxuSHv7sjoDI/zodVeCdKXn7HD0aK91Ly80joryfOiqse6F6NTtIqv6N6H1m7uFONtTsCftqxVaYkqVVYTLcXohLdJqa5utHQszgfaapqaujEup6OvN8kj0S0uRHf3D4G4RnP3Gk+MpvsWvQVF3IT0SZnK9vcMM7ASsD9RIplqqQr0lZHfwRjWTEt3Op8+1+dD4qHgHwk/zBt6IIy5W7uG6kASfOh8VDwMtHN/iA/geuoD1ib4sw/5qPxUPBPg6i7jV9CwMk3siqN95G/A0vxcPA3wc/wAwJ9DlRcm8uCfEGU/jR+JT4QPhX3kKPoizPp9ZmXbmWkH41b1V4KHSl+Yavoa3/wDKc/71/nQ6y8BVF/mD/gaT/wCql/4z/Oh1V4G6T8jzfyNkEZ35Zqzpor6zFm7bY+XjR2A6txRu8tjp1PhR2/3ANzf9YCXxAxnl1x+VSz/tg7v7ksLdliB588YoWDd9h8dxkDBHLfYUrUfAVKX9QyS4IPtAb/56ULR8BuylNxFowcOOXjUtDwTfJcMqfpBt3MmTnGARQtHwRTn5Cj4k5P63G3U/nQcY+Bt0vP8AA9OIsRjtSSfh+NLsj7fsMqsvP3La38pyO06df+9TZEHUf9YyO9myCJBj4fOo6cQqpPsN9cmO5IO2OQqdOIetIn1uU7gADyUUNi9w9Vvwct0OTBTz/Y/KhsXYKmRJcnT7K8h+x+VDZ+v7h3/2xiXcknaqrKgGdzo/KjKPytoaLvJLH7H0JeCWWhRHBHpK9F57eNcapVluw2dqFOO3KX7GFx7gbWULXNsqmJd5UIzpHiNvrq2hXSfzGXUUPynl/wBLxxnLGLG25H5VvwjE0/6i3DxZZm7jxYyRsOX2U8XErlvHjiajfKn+z+VPjsUqTTsC19rcHs15nbGPwp0LJu42O5Z17qRg46j8qmCJsMyEZASNd6NkRykR2rDGQucZ5ULLwDcwu0OobIMnw2+6ikG8mRrYHJCHbw5/ZUsK3JdxiTMBghNj4flSuCLIzduV+wZnfc/Rcv3fyobP7cO9kNe6LaS4wGiTJLJGcbDffTvVU6lKGJPJfClVmrov+q8QHC3vSsSgIJBGFydPPJOPCscdZTlNJGqWlnGOTNi4kzPoxFnPIYzj6q2txvlmRKecDP0i6g4CZ8lBx9lOoxfDKnUlezRK8QlDAkLz/dHypnS9xVVYfr8oUdxRtnOBS9NX5G6rthCmvpSx74545UyppeRXUZCX02CQ++OegUXBe4qqN8Bm6vHY4kzv4Chth3Qd1TsyDcXa4+k6Hwo/IS0zjdTA7sOflUsnwiXkLa5mzsw5fuipZdyXm+BguLtnxr5nwoXiFdV90M13PNmC5H7Q/Kkbj2LFCo+4cck+d5FJz1X/AKaSTja6X3HjCfkZ284H60A4322/+tK2rFihLyPjnbXu4574/wD1quTfZDx/UZ27cw/Q4wfypPm8DpRve40XrofbY7j9qklFvsWKUV3BfiGQCxJAB2Zzj76S0+xZeHcH19M6lEROd8KM/XRSqPDYH01mxi8f4rPLwmWNNidiwbvAZ3qT07tdhp6iKdkVOD3Bs20xSEgAYyM7f96Z0YuCSF6zU232NtOMy6RqClsHORmitHgSWrAn9JY4AqyHdmVQqjJOfAUZaZRi5N4QYaiU3tis/qMk4lKnEYLeXKRsrO+AN9u7v9dcrU6umo2pSuzq6XS1JSvVjZBScUMdw4j0FBjBYctq6GkpqdJOUsnO1lR06rjGOP8AIB4lcsgcSaVYZU4xn3VrhTpSe1WbMVSrVirvCFSXU7nLOzHP+ehq6NKK4M7qyeRGuXIyDy8Pyq3YipSbGhpBsD18KW1h7napdtzQwTJknONw+R/O6VrMVmV3CdRID7x8qOCW/UpSKrAn6Tn5H/lqXS8BUf1GWHD5L65jtreOR5XYAAqvypZ1VFbnYsp0XOSjk+mcG9DuH2EStPGtzccy7qMD3D51yquplKWDr0dLGCybrWNo6aGtoSvnGKzKpLyaHTjLDRg8X9D7O9iLWh9Vm6YJ0H3jp8K0UtVKGJcGWvolPMeT5xxThl7wq6MF4AjdGw2GHiDneujCcaiujkzhOk7PBUUD/wDkIOf7+aLiiKXuEAdyJlOPN6WyHTZKOQc9sg8e89NZMDbLMZD6T2qEEeLfKphYIm/JcjIXTiVcnfm3+Gg7DXfkZlQCWkXYc8n/AA1LIgInUPgunvP/AOtFxRExc9wgTZ4NhzyB/wAtKkh7v+szIZG4hxKOxjmQO+SSCMKo3J5eFVV6sKUNxo01GVadjfb0YhurPs1kZHeMMkmkahkbE15yfqdR1LdjvrQUow9zW9CePveWLcLvWC8TscxyIWGXUbBh9xq+Sb+byJFxasux6K5urdEK3RWMOdIEpADZ6AnY+6kvZ4G2prJ834H6H8Nv+L8SmeQXVnDdNHAiEaCOe5HPGcfCmq15rAtOjDlnsU4Dw+2hVI4OyVeWgLj6iKodWfLZbGnDixl8d4LALJrqIRrKnechAuV92DWvRalue2Xcw67TfLuirHmDGdmUKMnr/wDrXcSVzhXaWS3DEpwGMQ5dR8qey/qBuft+5bMIySBGDnPtA/hQsiNk+rBsE9ny/ex+FQH95CEA0DeEHzb8qia7/wABd+1v3FsiqO9JCOh3/Ki7ATnfBY4fBNxG7khtVRxEBrcsMLnl+zzrJqdTCgrs26fTVavBpWfAEiFwOING7L3tmwBH7tsda4Or9QnKVoYO5pdFThH58mlwywktODJaIFfTGyqrHC9cA/DYmsG6VWSlUZsltj8sFhGX6OzcU4jDc2F/axCzhiWJZEORL5e4Dblzq2pKF06UriRWGpovcPsuEcP4zeSR2scTlE1vp7q4zkAnlnY1Jamb+t4QOhBK6RmekaW7cSVrcRphBrIKqDk+Yru+mzbhuk8HF9QpWltiVo4s47yjfpIvyrqNnMSkMwAMEg4H7w/w0LIa7RWLAuRjfOB31/w021dilzkFEOey8uZkT5UXEaMnyA+vWABHjydNvsqbbiubJdljXU2MBeskfyoKIzmLiuQ9nJepA/YI+DIVj0nbxxVUpQ3WfJbGFVx3R4G2kc99EWUxwF1LRLKi5bzOBtviss9XCMtqRtp6SpON5Ox3C9F3wkLc3UcPFHdlMTRjuMCcrgbnlmqJ6xRkaIaNuOTQ4LwqCSMu9qZrwMRI9ymkDfYou/dPQ1RU1Lm7xL6WnjBWkNHCEluZrg3EESF9CxogYFhzwep8RjapT1EorJKtCMpYK1lwa/8AX7uK6ZVi7PVbEwgFxnBJGTjBxt51a9QnYqensnYpx+slyrQkkHBxCDj7a6EFFxvc5k51FJqw5klC/wCjjl+1CB+NMoQ8/f8A8C9Sp4+3/kUXYHSyRLlsbov+Kn6EGI9RNf8Ar/yLMjiMkGEbbYVfzpulEX4mYM0kioQ0pJ1DIUnlj3CmhTV+BJ1pPJU7ISBgzZTG4PhRqKLW0SnKW69zYtLG0t4MwAjlqZQzAfHTyrnWtKx1tylFXIhja6hNwrFbQA5mdMA79M/fWLXa+WnxHk2aPQRr/XwY15YqOKwTyqdETFiF7xGACufDPhWfVerxq0pQh4Nuh9GnTq755yerFytykUwjX2dUYwNhyrgb7q9juKntbiyjdRCaweOZEmmnGhoyQufcfLn8KEas6bvFhnRhJWccDoZNcECmQNYxrpMoIySMAb+H31r0utlSlvuZNRo6dZKFiJIgbjREXkU7qQOnmeVekoeo05R+bk83qPSqlOWEyRaPz0DOK2uqjnqhIcto2rcdfE0Oqhui+5wtCR7I+z50d5OkzBMuQe4COYxID/zVp2rt/wBmW/8AcFWeRu0B7FyPIj/FTJPz/IreeP4KrSgvj1eQb+/8aO0O+3KPfegtknq8/EHjKuW7JNQ3A5kj6x9Vc3VSadmdLSwW3cenluwHKR7sOdee1vqcaL2Qy/4OpToXV2VRO0ozrYEjI3rh/wC41ayvuszSqUUQkswBKyHYkb78qlLW6iDu5XC6UWBd29nxq2azvYdz7LA4IPQqfGu/6d6sqs9ssP8Akw6rSJxyfNON8Ik4HfG3uWHZt3o5MYDj6+fiK9PCq5o4M6XSdiiHhOwki/vAf81M93gW8fIeIf2pI8f1h/ipXgsUIsJWtOsiZx5H/mplKXYWVKnfI+KS21ZWSH7P8VM5S7ibIr6S04jdMrLH5D/Job5FipxfYy5rdZJgokiBOwBqOrPsx40IeD6FYejljFapptowQNLlkB1EczXn6moqzldSZ246elSW1RR5u99F7fg3pL69ZRhIbq0niKDksmjUMeGQDVdetKSSZdRpRi7o9SqRvaxyoO60asD5ECufUjc1JnzfhvC5rv0huOKRMfWbu5kltBkhIYQ2ntnxuckYVevurf1n01EpVKKluZu8R4VxSbiNnax8a4gFeKSScMwbVgqBpGML7VGFVywLKnbKC4d6PcR9Hmkl4bcg68EwzgFHx44wQfMUK9ac3klKlGCwPt/T+1TiZ4XxeyubO+yNKBDKknmpG5HwqlU5SV08D4vY0+LXjHh8vYWskgkQqWKnAB8uf2VZp4RjVUn2KdTeVNx8nkI4FA2XJ29//wBa9FGrdXPPugou1ywkW2kR/HB/w1Or7MnRXlD0jx7RA9+f8NP1PYTp+471fI2KHB8/lR6nsDp+4z1TUMhV+AY/8tTqeUHo34Ymwso4fSG2mvADb7qAVOAxGxORWXWTboyS/uTXoacVVR6XjXFYuE3lnHBbia5upAhVNu4P2mIB2GeZrzVV/iZ34LGDO421itzZXfE5gju/YwwlyA+rnkdR91YYzlKO6OTXBRvg17acTyXFpGzRukIKBkOnfK8/fVlOm5O8sXKqnycFTgnF4LT0eju7ySGE4JkRW2U55Acz+Oa0RpqP0srnLcFecZtrSGFp4phLxBgscIhJYbDII8QOdLKDs8jXTsWLi1s7q6ilniUG3XEWs4BGxJ59PCopygrIVwi2Is+C2l32t+ZWEdx3oo4mGlAfA9fH7K6FH1KrtSZhraCmm2jEWJ45JUwrBWK6ip3wf6td+lUlOKlI406ai3FMB4n1ElBjP7p/w1dF3KHG3cIRtpxoXl5/KhewdvuD2bhum3mR+FTd7A2+/wDIqC1PFnaAoq24JSSViceYXfnVFbU7MGmho+p8zH2vGbPiPCZuFXKxGRYmQkkLG6g6dQPj4gdRXJqu8mzr0b7UpFhbieW9tbY23ZvdOwTA2REGxOQOe9Z3I0oq+p2XE3n4e0XaXKE3EMjxFFJDYDK3XfwztR5B3Ne6s4ooo9XDA5mlWJkSTAw2cnO3hS2IZzzRejlvc3Ntw61SZGKw4fIGT7J22z1IoxbRGi/azy3PHHuL0sGWJTDldKKhGTjxydj7qZy7kS7GTwixn4rwh7pY44rpbko2V32bByPGtNLV1YxsZKujpylcsScOeEnSs88SqAZexGC3XYcsGttPVXVpGCrpFe6QhY4mfZgMHlhR9ma1KbthmXpR8E6EALe1tzxn8KLlIEUkRIq51a9K/wCfH5UVJizSZU0lkJVZJGVTgKuftO32UaknGLaBTipTSZo3EUsMcccTpNJMp/WM2dhuRvjG4rhv1KKUnJWa4O+vTpJx2SvfkC3nP6LlSGU9lbAooORy6Y+yvNV6k5Scz01KjThFQRRivBLLd3sQBkCgmNjjS6nGD4Ej7qzvc/qNLgoqxotPHw+Q3M0rCJwFAVT3WPu6EmjDmyKpXksdi7NFAbXSYmkkKHWpO426fgaveEURbbz2M9J1tbCyCRSSp2fZLCFA0nHM7+Ax5UjeC1wvN5HWguoQDEuq4kJ09qSFHhsPDPxoUKl52kGuk08nR294Jo47pYBIQxkdEJHPbGTnrXooerJNQs/3PPT9JUk2pfYssqL7Uluhzj6SBk+0V14VFOKkkcepScJOLawGIbrGUt4ZFPJkuSAftprwKtkvKPOm11Z/8NY4PTIrf1LfjMPSX5CrNZDm3DJ+X7JY1Oo/zA6S/I/uUTBB2hzw+6X4nP3VOo/zIbpr8jPp3omqxeikAiR01O50tzzqrg+q1nTpynfJ29FFWSsWkdmjDHn1Pur5xVqyk3JvJ2opJEDZD0G5HlVEajauFrJMcqCMOG7jHIPStNKpa1iNdhkmDgg89wRWmM+nNTiI43VjuJ8NTjnCGgY6ZcZjkx7DV7rQ6jdTjJ5ORqqG66WGfKZont7iSCe4t1ljYoyvHyI/s12YuLV9pxmmpWckd3sd2+tAPJf+mirflf3C9z4kvsKEkgb/AEu2P9n/AKabanmz/cF5cbl+w5Z3QHVdWn/DB/5aiS7Rf7sXK/Ev2DW7jAOq5sMeceP+Wmtf8L+4btfiX2O0i4JMM9hrH8wD48qSW1cotpqpJ4Z7P0f4+ksfZzXEcki4E2mQHs25Z8kbx6HnsRXA1EHSnhYO7SqKpG7d2bfEbaO8tjG7aDkMrD9kjkf89KzySkXwlY8Fwj0il4zPJ6N9g0XqpeKWdZAfolOMAcwTsM/jQdC3KHVRPg9hZcPjtkZgiq7YzjoAMKvuAGAPf41LJKxG2eb496RWXB/THhKXB09rHNFK5O0atp0k/wBoVKSdrokpI9U9zE5ETOA7boCfbHl40ajusgimngweI21ta8d4XxW4VAqM9uZj+x2gwpz0GdvjVUW08FjStc9KI43QrtnqvnVziuUVXusnnuOej8M0TXUFtG1yu5GPbHwI3rXpdRJSUZSsjDqtNBxcoxu/8nl1s7kkaeFpk+Kt866qnHvI5ThK/wBH8l+2sbof+2248z/+1N1af5mTo1PyoteoXTEg2VoMnq2PxqdaHl/sToz/ACorycPvZb63s0toI+1bGsOcKOp5/ZVVXURjBu5ZS00pys192aXEeBLwq/4dd2AEs6zKjRSHZ4yDqPkevwrh1vUJyTjJ4O1R0lODTjHP+TUaCS4WGSE9nKxICk5Cp12HM7D664zd8J4Ohu2opw8KggvruK5fVJP9KGfBfTtnSTyUHGwqSc4fL2GTUl8oVzeXV7w+5NlKGeylUSy+z2qgBnVdjvjbPjTwbcXJvgWyjKz7lfjnD7XiFhaRtG8UwIeEoo7rDfHu8RSKrLlPkO1Nu4d+1ze8Q4bbFGt5YG9YaYrlWAXSUU+erf4VY6mbBVNWvcfxK1M13w6e5CSRwO3cK82YYBx1wKm5/qDbELiElza2co4TF6wQSHiRxtt0/nVo0kaSqf8AI7GbVOTgmihwbhM/EeDJdtaRQPICVieR8jfHePQ7V3lrUmlGWPODky0id3Yz1juDIyvwmYBSQSrtzrfCopK+5HOnT2u21/csCMquTYXIx4Ow/CmuvzIXa/ysq3krIVhWzu+0lJCKJWyTj3Ud0EruS+xI05ylazJhvhaW9pwTTOlzNDqYMpOhf2m1cjj764tepvndHeoQ2RsyqbGRuHy8atZSmEFtZQhA6GPWO8QQc75OemKocmy5QVz0M1rarxZ72W5VEtrAhZBswLZDEn4AgeNVXGad8FaWTiE9ubiGFbe1htlWHt862AxksM7dcAb8s1LsZJXKtzxK6tuHXRjjuZpOxkde2YJFFp23wCc5z/d50VckrD+E8QaOyt7OK5hdpIwypdf65SN2VuvUkbmmfsKvcOwurm4mm4ZPYyJaxydpC8R5RfunngZzjxHuqLjIO+C1a2/CuApLN6yH9ZmAj1SZLMxwFUdd6KfgjVxsFwvC7J7zVMspOqe2lfUxcnBI8T59aelDfNRuV1Z9ODla5jy3/rF1JOkF8O0bJVG0qPqFdqmtsbXRw6tRzlezJWGeVBp4bIcj2pXY/fin3RX4iva3xH9xj2svZguLKDfYhgT9maKkm8XZHTlbNl/kQsdmkaXEt+ZIVYhxpIQe/wAs1yPUPUWk6VPEjs+n+mcVZ5QySZDZCDh7RRxqdMEoOrVnfK+I3868zOvNy2zyenpUEo3jgTeMklu4WKSEwuGnmPe5YO2OfSqJ7W7o0U04yzm5HCbb1a3ivJY2jQq7MpTDFjyJH17nxoNsavNTeyAxHDRqt7CJQTsxB0qSfZoxeeATillMucQuprIQuY2eUppEeDsM7k48KacmuSmjCM20mV7OaNru3iWaPs4YWI7w1MTtyHTGaCkh6kGlwWu2nW11IySTMxEZAxo35fAc6O/asFagnJ34B0fTQSySM9wznJBIGkDdfdTQqNiuK7cFmWJWDyRAgj2tHP3leRr0/p9SXTSkzzPqFKKm9qKRt45GJ7GbY4zBjSfr5e6uspvychwj3RmCwnwQNDbncOKv+JpPsUfC1fJWmsb5V2V8Dfut+dMq1FgdDULCKTDiCE7Tjwxmm30XwLKlqUj6D6ITvJ6NMspcPFMc6s7A4PWvOeu7ehJr2/k7fp74UuTQmJhkDfsOTq/mmvnFeO2V78nch82Cdm1Rs3cI2b31XCST2h4SYFgGS37CRN4yV36r0+ytFN3wCo87gYWNtI9tIWIzqjJ/d8KdNxe2QebWNu1H0I8Cc17j09W08Wcuv9R4D094fDa8RjvfVkZblTrJJHfX3Hw+6u7p5OWGzi6uEYu+255RZ7YAj9Hge6Vq0dOf5jMp0vyfcGSS1059UIPj2rUdlRfi+3/kO+j+T7lKe/t4h/oinP70rUyhO31fYm+mnZR+4PDQvGOJQ2kNiNcrBVKyt9e+aSrvpx3bi+ioVJbdp9e4b6P2XCbJY7eFA4XvSFQWbxya4tetOfc7FGlCC4Pnl16LXN16c8Ql4bLPZRQMhEkOFw7KCwHlvywefKl67cdslcthQUJXR7IW3EFsOyN864XAcIuR8MAfUKzvm6NCStY8BwW0n9EPTIyRifiUFz9HM0ad9CzAgnpzp+ruSVuBOntd78npuJ+lcsV1DZ29tcm4lOiNCmAW8M8sc9/KqnllsY+Si8XDbriz3HErCK/uyBGXCFxEByAU8xnOT1pJOUcJjbIs2U4YrWxjt4xGg7wh3Cfl9VYlUlfJa9vY8j6ST8bu75vRyETwwTQ65JJJdeUJwVAxkHIxuT9tb6DjZSZTNbsLBqejnHOKcIluuGcV1XUNjEsi3C7uIjtuP2sfX76tk9zwivbtjlmxxL094NbWYMN/FcTSjEaQd9s+JA3FSFKW/JVOS24PNWuiVRI898pxtrhIz1/ersQrxwml+5yKmnqJN3f7f+S5FJakgeu3PvMX51p3TtdRRktC9nNj2kso1Ej3Nw4G+AoX7zQ3VbfSgqNO/wBTCOtooOIWdtfIqyDTOEDBN8Z91YtTqNtNp2Zv02nUppq6PTPJd6hIjRy3Dp2ayMuFXbOrA+2vKdXqVNtsHounsjyBbW0tulu4uDK8epyxbAZm57dBnkOlVVWoysiyMU45EW9tfT3/AOkeJzIA0RRIox3U3G2Tz9/Wr3C/zSYm5R+WBckxaytb2dkJ0uwe2AfRpGMavy+VLlXSWGK85k+BV40tjZxT3boEtwS7+X4nltVCoyhK7Y8ZKd0hNxcPxa+4Vc2VwIoI3Zpvo++QV2Gf2RnGat6qldWIqbgndmnwy8guZp2Zy+hsoSMLo5ZU+/NXUbLJRUvexXOP0ncz57FAQuOWo43bzzsM+VZJyaqXbL4R+TbyJHGXsI5IZdP0ju0DlTgAnrjnXc9PoqtBSXY5urq9JtSMyOIsWccRVmZix1BhvXdilFW2nEmnKV95agWSL2b6IEj+dn7qm7/6EUX+dFCdbq34vb3kt9HJBGTrj7Qg4IxnlSztKFlFllO8Z5kivxt4+IzqbW8kzaxyGVbcDDRkDXrY7BSo+VcdM7LVyzwuX1awBCyL6/Pps0k7pMbbZC9NgTj3eNDbZD3yULiygilurQN2UFreIWkILsIwFfGDzXJf6jVTH5Vy/wCkPETHxjg4m4xaR2Etz9JERp1kAkEt1UEDbanSwJcs2t0LkyLHC7xTOR3tgsOTnHiTk/3qnALXFJP63ZR3jQG2l4czr2BwTD0DAcj3SNuoqN2DYs8NlY8LZb7iETXg1Pclcb4PUcwMY26VOUC2QGHrKXVvcoBMtuXkQbiHAJUA7bjAO3jUQzKUt9Hxnh9lNIoRoXinc8mjUqcg9ee1FXvgD4CF2JJ3Y8VkVC2VWNWwB08K7UF8itG7/U4dS+93lZDjJaOO9cXch6DGPvNWKE+yKpVIeStcT25Cx2tm0ksjaF7V8ZY+7FSd4R3TdhqW2pNRjG4VrGYL22tJkQM0GWVD3Q+TqPnkV4rVTdTUbot2Pbaens0+21gb+B3gHDkiEYjQu08S7RgbgDwY4rLaSbv2NFJrm4XDI4rjhwFwO1mluNRODhiOQPuxUpvc7NDahuFTHBYvRO9pd61WHQwCatycY73uPhTSpq2WJSlaSFu01k0Y0dsjsZAG6uCGG/QflQjugGVpp3xYv3kU4MT3FwgkOcYGy+Xu86NaDum2VUpRu0kUbXhEVrbRRq+dZJZiACc7kih08qRbKu27D0ltrUwwGV3a3XDuRnJJ2z5mjLahNsnd+Rr3KyyohhCqjjLEYO/I+7nQTWBVGyvcORGs7hZYCzROdJDHrzru6OpujtRx9XSt8zGtOkbsFQrk5IAI3rqQ325OVJQbPHiR+jHfwNdvavBwVUku4uWaULnLcse1Q6MH2G+IqLCZWkvrlc/SY68s0r08H2HWqqW5PYegd+1xLeWUzatcYdR7tj94rmeo6SE6bhbDOlodTKbu+x6ieHUjxHZyMDf6q+b6rTyinCXKPQ052tJFC37T1PPtOntAc/zrkKLlmBonZSzwWILhJmHRguWU1ooVFdFc4Nc8FmeDt0Cg4cEFT511Y6f4hxUeSnftVzUiTRGFHQYr2lGHThGHg505bm2ef9NlQej7TNHrMUqkD37fjWqlFylZMzV5qELtXPmqi1lfLxGPPga0uNeHDuY4y08+Y2GdhaBchi2375qp1dQaY0NKULnhtrLnCZYnbvGp1dQN0dMb/wD+POGwwcXuZijCVYMICc7E74/z1qutVquO2TwXUKVKLvFHvuI38NjZSXMzaIlXc9T7vOsLV1g03S5PnfAfSS9j4nfvPZSS293OZlCjvx7AAeYwBQlTaLoyTPQ3PpAixnTbXDHw7P8AOqG3ew6iuTDsp34pwHj3qsM8XEoWSdI5E0s2kh1x5EqwopYYZPKYfDIj6QLNdQTGFJ4w0LqoY6Tgtsf7p+NVxur3LJWtdHrbWxgtIiI1CgnLeJPmetLNNvkTdjBh2s3FL7jd9NZvCtjA/YqZMnUyjv4A32O1KqTeWPuiBdcNu4ePvxO5ZHjkVVXQPYIGOvicmntZATQpIEgl45xCQAIbURZPLCq5P3irFLKEmrqx4f0U4ULLsuwhE16ygvI+yoPM9B7tz9tWTqtqz4BCkkr9z6Db8PdFWaeYvJg6mVNKtnoBVV83HeVYxZOFQPduIHkWMHAU74+Ndanr6m22041T0+m5fUXYOE2apolndtQ3XPOml6hUSs0GHp1K/Jt2PH7a14bLZ26y3Bs49BKITyBwG8K5VWe5tvudGENtkgeBcKnt7iWKa+uJwsKhdZHM7kjbaubFJzaRsnLCLNpOlxdPw7WyzwrlyR7S8gQfGqXBOWeR23GO7sL4lBGwNnf3atA66kj9lnKnPMc+nhVjdkLBXd0Fwn1y1lme6KSxPui6e8h8260IVXTs2PXgp2SM3jIPpXbTWu0dqJAhYjvOynfT4DzpaleTe62BqVOMP1NTgti0PA4IYxGuiPTpzq92SeZxUxOG6IlSb3WkHbSC2hhMpVJYR2TLGMrJjkB4U0asFG4koOTwWBHDf2JeW3GvSRoO+DS5r0tyRLOnKxkS8L4hf2RnvOxt1gDFEGXJx1J88dPGur6XWenX6mL1Ggq/HYzoISuhZXMZYBgGGDg9a9HGrGeVk4EqTg7MslDo/wBIyMU6eeCtxfkyr0GMiRUjm076ZM4z44648Kk1ujgaEtktzyX14hwm3s41Mqus8qrOQcsBz7wHjgD4+FcKUHB2Z3oSU1eJN2lxxL0tsb6KWJLa2tj2ZA1mQyHc+QwNvfVci1AScNtrm+4tacQvk1doroskv0gBXbTjGMHl8arSuGTKPF4pJbWSDiCre3EDRzRQRoFYqgyGyfZZgG2PMYop5J2N2JpTxG1nuITEkltrjjO5DZ9lvPBHLxNO8cg54Ot2sbq8u7e3uI4+IL9I0Yk1CWPOysPfkY6bUvKsNYweNPY2VmnH7COIzQyid4mbJGdixA3IBwT7s+NBJ3B2Nuy4Rd2VuJIrhLvtCZJIpmznVudLc8b7ZzVjFuIuJIDBptbW7F2HKhSujTp3Ks2DtjOB16UjGXuXGtYb6zK3MQhmYZR421D6/CtFLUSpPBlraaFRZBXgkIQDt2wepNaVrq7/AAmX/b6C/EBPwWIASW9yyzx96NjuAfqqurqK1WDhKKyXafT0aM96kImlt2W3l7MPdR5DqF31da8xqqcqcuLHp9NJVI3vgr3T3UzzRM6WsUyjMpYZJ5EDw2xWdSb55NUYwhnksSwy2vDohZRiA5yWYZAwMY58zsKs2Ti+CpTjKbcncoXfGCLBXLd+8yqSsunDDkCOh2x76STk5WLqVGN/0NFUmE8ErE5mXS0bd3fmSB4+NCe4qvFJ27DY3uHu5AyArHhe8ck7Z+FRb5i7YpXXcb266lwnfB9hvDlkVbKW2OQbbleZ424fG8MK9tIQH6YPjnrg0HKM1ZBgpqeXgbdrLpt4VwwZhqGcbUs42DGzbbHWsayN27qyJFsEY7Z8a6ugm1g5uuhdXZU4hOvrZJWTBAxp5Yr0FGLlG55+rJRlZmJ2EZ6gbnpXXucLYhM0IwQrAeRJoqQrhnBTmtJNyG5DoDT70RU5XLnA7uThfGre87MiNG74GfZOx5++qNRtqQaNel3wqJ9j65JEkyLIhBUjIPiK8prdAqzulk79Kq4qxnG0lhuSyodD7tjpXlqnpeooVm1H5Wb414ShnkGSxla8imhUHLYkzsAKMPSasqqcFyTrpRaZqw2wj3zk/dXqdJoKeny+TBUq7uB9buP8lSR5700Bf0bmjXGp5EAz78/hV1KajMz6iPUhtR8yPDLgnZVGPA1r+MptGJaKpcdHwyUrudxVL1ML4NUdJNLJbg4TKT3tt6PxMVwifCyfLNS14a1s4mid45QCAynBFVyrqWLFsKEo5uVuLR3E6BprlmCnYO+1Vr9C9Jrk0eBw27WK9loeTSRJpO+c/dWepFmiFkaxsrd9yF92KzSiXKRgcXt7rhU6XvCozLfE6IoBylHUHwGN9XTb41xW1oZvcrMfwmazs7mS0t7SW3lY9s0LkFUDkk6DyK6s8uRPSi+Q9rFzjt/NbcMmeyQS3IQ9ntsGxzNJICRV9A8r6IWYkbVJl1lJ56w7Zz8a0JIWph2RscUC/o+4kI2SNpD/AGRn8KqkgxwzxnG7o3vopNY2TqJbtQ7yYJVEJBP2VKUXJ4DVkofM2V+GXsXbfxhkTSNgjbHYfWauqaWtbCK4ayhLuegN+10hjgyqY5k7n3UkYOOJEc1LMSpLbzxErbgkeCg12aDptXZx67qp4NH0ajNpJdvfJpdipSR/Dw+vesPqSVvlNeicn9Rp2l3CbjiMogX1ZmU9tgASHTg/Vj7a5MVKKbZ0lHODKRONF5OI29zELLsv4vblRqHLvascsZIX3UkmlByXJZFpyUWWLexkGeM28x7V4yxWQbOCBjV4HYcqzRV/mLZSX0MXfcObikkkt0FMyW4a1AH6tiDrI8TnA92KWUnYEHtDv7i8XgL+psjOseNb7nzBG3eot/KiyNnI2IZLeDhi6tMaooBzhcVoe3p5Rnd+pZFGytJOHQRiORyrue67Ftjk9ayK6V0XSalgrX/CriXg0sdrdzrIsvaxlXwX33U+I3NPGC2WYFNKdixDZWtvwl4YHMcgB7wO5fqfeazqV1d4JJtzDgeaWysDbuFMUo7RN9xuMeRB3+FbKdROKSKqkUpO5k8ev47viiLEmnsFMb6hjLZr1eghtp3fc85rp3ngorL0wMge6uhZGDc0Upmtmugt5P2UIAOFydRzjfG+Ko1O/ZaBq0ihKX/IL9Hk4fNc317cB9pDbwRooyVG23vJ+6uFub5O/ZLg27BrrgPBZJ7u3jfsEPZx68yMgbujAHtAHGB1FI3dk9xtjaCPjCXnEIVcLFriuQwIZmOSxzuGxgb8sGpwTLM3jt7MeCXHFY42N0JiDHAQxCq2ApPUEdf521RLJHxY1hPPxsWV32HqtuiNLLFN+uQkYAI6DGetNLLAsGDPdyR8UNvHLHbsZhHHNa22ohCASztuCNsY6UiLXwa95a2EHEog4Qz3MLLFKIxh1x3lJ6HBzn5Uz5K1lCbW9v7qDhc3o9H2VuSFuI3XKRxjmVJ/a22xsc0QNFjjXEopI45bDiJkmjmWWSNNL6lXOQSORxy86Rvuh4q6LsE0c0ztAjzQSoGBQbBjz93Q1E7yFkjkMKuYy+l15q2x+2uit67GFqD5HPgIWDoVxvvQbkxlCNsGBedjYcQhuolYk6iU/ZJxzPhXM18VtUzq+nt32JhyTR3ECwvpZ3GRgZC55GuBKV+MHbUHF3H3aGS3ihkk7V0dZUzsAybgnxHkatdWcUvmKYwi5ZMy2tOIGeBb2OLs0cyIQM6CDzx8fxpHh3WDROUNr2PJa4xPIeMxyRqGEEJXJJzlj02welGT+YqoxSp/qSYzdcPidO0jvw6LIxJGSuCQcbEEZ+urFJRV0hNtptPgO7lu5uOwQKpS3CfSsm/P4cvnU3bvqQ9NRjRcu4c89jcukVsrSwltMkiH2SN/r91VzlBKyFhTqJOUuex0UpureaVUkXUxCZO4wcZoWbyxn8rSY6KdbOy1XStLKy6ZNAyCeW/gK6fplF1p4OZ6jXVCLb7lOGfKYkjDEbAkDlXq1QdvlPIS1bUncpLxWcjAtRjnspNavhl+Yo+Lk/wnNfXbgaLHUxGx0E/hR6CSy8CvUzfEMjDccX0n+KKox/JgUjo0SxajUJcJFWRuKucqEOOgKCj0aAfiNRyrHrfRf0jmWNOH8SidW1aYpgO77m8PI1jr6far0zZQ1EpfWeyrG8OxrudUIdUIQzCNS7EAAZOTUUd2CNpZZ899MOK3HE5IbexinWCNizSY0hzyGPKttCjDmaOfXrz4gzzQteJciZSAesgG1alSort9jN1tQ+/3Cj4beMM94HHWX86dOksWEbrPLf3LCWN2o3PL+nX51N1PsgWq+fuH6vcEDWw8yZl+dFSinhEcaj5f8CpLTCkN2WCOsyn8abqf2wvSfn+ALG/uOGSaY2tpItWeyaVRjzBG4rPXhGpdmzT16lKyXB6G64nc8P4cJrXhlzcTMurs5JwAnhv8q4NRKM2j0EXuimL9E5rzifDjxPiK6Lu4kddAGOyRWKhB4cifPNZqlr4Lo34ZWsIkvOJ8I4tIcE3F6keegbUFH/xpab2hZa45PLYxySAdpKcJDEf23PIfXz8hUfI0FgyvRrilvwCZeDX02r1qXVC6qSdbe1nwDNkjNXRe4qqLB7k2s1xBJESUjkVk1ZwwBGNvOjt7CbrcC7L0fs+Gpi37YnYZkmd9XwJxRUVF3Fc5SVmeD4zw1IuKyxWZR4upUjCt1A36V2tPWTgtxw9VRtN7RNrb3EecNjw+nA/Gr99J8ooSrLhmtDPeJsLgbeM60nToePsWRq6hL6vug2e+eMhpFKnni4HzqKFC+F9iOrqGsy+5pcA4ncxWj2BtFeKDP0hmGSSc42zXG9UlGha3c7Pp+6svm7Fzh15ey8JjjmjhMziTQEzpCq2FB8Tj7q4rrKasdLpKMh3DYHt+ExQGdi8aASFtyDzOfLw8qkY3QJPJQtZrji6QX6QiK3tpC+hnzrxkbbZA3zvRi9z3IsmlBbe5qtZW/wCkFvUiIkKlWyu55b/Zj3U09u7cVRlJR2mNxuzh4rxbhjRSaoIpGFwEfK4x3Qccjq+wmqpzjLDL6TlCLZo8T4Vaz8OCkOrRjSmh2QjPTY7jyNOlGStEpjNqV2RwLhz2doJDePOzDUva7hQRsBRh8vIaktzKV7bRWkD8XexjS6XvNKvd1b472OdUzUnG7LabipOKHcKtJo5p0s7otKx7SYz5fSW3GkbAe7lT6a7K6zilkc/DrdOFXcbxxSyqGkdwMF5BuWJ5gnwrp6WdVVEuEc/Uxg4NmDazrox6iqjzLmvRbMZkcNzXDgKtpxBx12YQW8MkRVjqI6jHXFY9ZH/jwzZoppz+mxLraXViOHvMtvcRXwlilGVbScEEAb4IGN/fXMaudS9jWuW4dBw2ae9jSVIGzJq7788g77nnzFAl7lPjamKCGws7Sd4rxsTLkMFjJ77c9jg7dKDVwp2DMVpdcRtLS3mjNvatruBAh0k4OkE8s5GceVRILYV9FYTXXEX4hNbqyWuERpCuhMHGvkDk5232qMiKXo5ccRM9/ZXDSmO0x6rIkajVDyUnxJ5jyFGwOSxcWrX9/a3Ul1bXNnGr9nqyDHLjBLHbnyxSNZGXAq1Zmj/R0Kyx2ZVo4ZYpezOeqx+KgcvlRd+5CtaWt2t5NY2ojgsbdtAVIgpOPE/KhyiJ2NK6aaymW3t7qC1XQG0tnJPidtq6WnoU2rzTOZqKs72i0U5LW7uJS73EVw5/bEgOK6cKkIL6bf4OVKnOo7uV/wDIl+G38RDdlKAN8rv91WdWnJCKnVi72EQzXP6XsxMzPCWMZ1/ssRgfbt8a5vqdKPQbgso63pOoqRr2k+TTjEkd07E5iOoKuB5Y3+s14qd/q8ntb3Vu4q1jVOOJDIXeCVG7RWbIXwI+3I91Gm48slZy6e6PI3inEY4WNmJWe5RdarjAI3PMcuRFPNYEoU23ua5F3EzNZWrWbF5ioZ9hggjOPfVUmrW7jwjeb38FsT9hw1J5GkJdwJQq5KnlgjpVyxApkr1LINJ4o7QpJMHCNkEnvMDyPvyaEZq1iKEt+EVTqg4kggiTsZd372CpPLHvwarsr3Y9242ZN0bq0FxctpNsg1lE5t7j06e+mjCXIu6NsFy4VVtGV5o/pBhnY428q7PpVB9S7VzkeqV0qW3gy85JNtA8sf7+4ya9M213seVSj3jcpRyZO9xxBj/V/wCqtLXsjKmvLDdY3UgjiD79cY+00M+w3PkALGPasrph5yKPwpvm7NC//wDLYLJATgWEwPT6UfKipT8oHy/lZy2qDObGXx/XKPwoO77oaO1O6TPW8C9JWgiW0vYJ+zXZJS4cjyNYKulTzE6NHVLiSPWxXEE0QkjkVlPUGsbptYZtunlCLridnZqWnnQfzQcsfgN6aNKTElUjHk8fxn0lPEVktY7a5W26lTpZ/fty8q20dPt+a+TBW1an8iTMFLez5+oXnn9KPlWj5lw1+xltDvFjOwsR3jZXePASr8qi3+UM4w/K/wBwStoMYsrw/wBsfKp87/EgWivws7VbgnTw2Uj+kk+VTbNcyBugvw/uF2sIUj9GwL75z86G2f5gqVP8hXuJYih/iVt7jOf8VNtn+Z/sHdS/Kv3M+xW3n4tbRNYRhWlTOJiQN/fS1N8YP5i6i6TmrRPpXFoO14bdaMa1QsD5jf8ACvMV83PR03a1jC4ZeR2HAL5iMGzMsunxVsumPfkCs0MmmTyjznGhxCz4PwDhfDtK39qUupmIyIyATg+8sdvAU8O9xJc4K09/x6e8sEuBbvc3M4gWVNhCp9plTfJAzzJ58quUYsjbSweyi9HLVF78QdTyDnUT5nz86P0PBW5bjw/HOKekfo76RxcL4Pc3EsV0NdujMHA3IK4YHGD9lXQcJK5TJSUj3HDrfi0/DgnFuINLK64dYEEYHkCBk++qJSd8Fq224M/iXAeHWHDJ54rdMLhVUtp3zvvWzSznvSTMWrpw2OVjAiWDUALGHlv/ABn866q3v8X2OS+muY/c07aK3dNrJBg8xcHf7ae9RcyEtSfER3YW6f8Ao+nS450ydR9wONNfh+5o+j1ksgvZoz2GZAmkPrGw5n668/6rF1GlJ8XO76a1BNpcieGi7it+IrcXmHiuH3j5Jj93w6E+8156pGccRO4tkss9DaAwKJr1YxK4BJTJHLpmt0I7Ipz4MkvndolUcRnt7/sFgEVrcy6InfnnSS2R4HGBVW/amNs3JNh38F1BbqtpMZGaQExytgEZyRnoMZpJbk078jQcHe6KCA3nGLj9FpHEkP8ApbkZDyEbBR5dT7hvTOip3ceRlV2pKXBo8Gdu0njukKTghkVn1DSRzHxzTaaNrqRXXaxtKPEL+59YaOwDLYIWa4uVXKppPeVR165xy3pJ7nL5RoRja8i5Jd3HEOHPEIREHBUHnhehx026VXVrVJLbawY0oxe5sm1kvI+HyXwhWKTTvC25OnIzkc8gA4rboabi1fNzLqp2Ta4R5teIXU8ssxmuAXJYhYiB99eqp6enFJtZ/U87V1FWT5x+gR4hcjAFzc5xn2CPxq7pQKevU4uVtQueJCK7E01vcKsba0OlcOrAnJ5bVRqKO6Fo2NGmr2qXlc0oeJWNtGJYISzXM7Ri4K5Ltk4J6nbHliuNNWdjtxd89hc10HtbiPjltLNCEOtWUEuinaQKDkZ5+W9Vu9x7YwZPBrmx9Zs723v2nvbrKNbMoQrFn9zPMYB8/jTAN1rBUu547TNv603duoRh+0xkh/dvz5ctuoJ2GT2dlxDhUFtIe1jeWPV2mGPdbLZPjsQaBCOHzzSX819NGqQ3o0xAHOgR5AVvAkEnw50YPGSNMrXiW0nElncxzcPeKSBlYBlL4yCPPmM+6ll9QU8WZBIi4XZOVkjMb/xWDk00hUhQT067dBmnSuBsKaK/4Nw6J7q+gkvpmBcKmOm5/Otek0ynLPBi1eq6cbLkq+uBgS0VpIx9psbmuvGlsxG5x511N3lYUDEQCY1Pksu9P8xVeD/9hCSNMFe2j25gg/dS7W3kferYZK3T50meJxnlIoznypalGMlZoaFacZJxY+Ke4azEb4djK2lwBjG5xtXi/UKOyq6dNYPcen1VUh1JyyVp7JjbQvdXBSVSWMwbTv8AgBXPtbCOlGok7WwaaXNm/EjZxQx6mt8mUgajk4wG69TWlOMsGOUJpbmypLC9jPIY40cqucKN2bAwff0PjWObe+1jRF9SCuWuGwsyyzTSrMJcEFdgMDcY99XQjZMWrLKSVrFUQC5d0cY7PbUp3Jxt8azqm91y1VNqwCIJYpQbbBCoquHJLAjf69zvRkpLgkZRkvmNCHXiW2MZuW0lizEDAPIE9PCujo2lNbjDqrODcSkJHikCkJrXu4IaVh5b7V7GjTgo3jwzxlapPe1PkB5Lpm1AXRz1LhPsFaUoJGVuTZlLhlyYGbO+/wD2rRZmVTfgKMBsjsNs+AP/AC0rTGU/YaGRNvVzy6Bf8NLtG6h3bRAqGt23/q/4aPTb7g6yXYg3EWCBEg8iV/w0VSYOuglntxjNuPD9nH/1pXRfZh60e5ElyhTSIGVc8gVH/LRVFgdZPsBriLHVbjP7wAz8abY1wxHUXdBRtasTmFiB5r86WSlbkeLg8WGlrNMkQb8v2PlS7Gw7orsJY2+QyiNST5Z+6mtYVyg+BitbjmiN/aUfhQaYU4eAg0GgkRQjf95f8JpXF9xlKPZEAq2MCLA6Z/6KZJg3Lx/f2ETaHBwE9wP/AEUyFlJX/v8A+GNLCbeVJY1TUjBuQ5jfwqyVNzi0LGuoSUj6xZ3UXEuGJcg5EsfeA8cbj768rqKEoTcWer09aM4qcTxHGpHvrDgllb3DwSScSSCR42wSkeWJz12Cn34rNSozzg0zqRxk3CsIunQMZD7RGMn3k+PvoqnkN8ZMG44haSel/BrKNQ8pnLyN0QaWwpPiTj6q0w083DdYqnqae7Zc92GBGSenhWeSbwGOMnj7WW3vfT24klK4srQRRZ/eZsvj3DFNHTVFBOxOtCUmkz1jzQxIHYkL442qyNGT4Qs6kY/UzyfHOIPfy9hbAGFfabfvHwGx2rpaXSbfnkzk6zWKXywyilHFNEcCMEHfcHf/AONdCMYpcnNdST7fcspIykA2Yz4kH/DQcG+X9hlO3EfuMcuQD6sBgdAf8NDbbuN1G1lfcKC8ubYusMbRBzltO2Tjn7NVz01OpmX3Q8NVUgrR/ki2tL7iE5SJ9FvrU3C6yCwPPpucVh1qpUo2SVzo6KVWo7t/c1uMGThnC2ks3a5lgICwHJXfAw2MkAZ38MVwHSvKzeGdmNR90O4i5biFlaaA8iEuyA88DdsnwzVFaF5YL6btFt9zPvrt5/SHh9oIph2bGYlsaXQcxz9x+FUxi912OlFRbNTIj4zO9vOih0QMoXIYjPPG4Iz9VWxe2TsxErxWBdtfqOLzWtxPBJNtIiRndUxyOfPry3po3XzMSfBatopJb6dmYLbggJGNiSRkkmrKcHuuxZysrGXxODjcFpc2/DjDI8SaopHJ1spHIjlkePXFaH0eZIo3T8lniBmt/RNBJfL2ioqswUDtOh8cVf6coTmmuDNrpOMHcwYpFCBQ8WNsdwH/AJa9I4+55/crW5FuxyNLKzb8k/6adRxcrvkXcxNNGUc4J6hMf8tFXA2r3HRXo4fNwqeG2EnaH1F01ECI7YcZ6Hf7q5FbSyUmzt0dZBxSLV/a3kN8OIaollRCrOTjYH2TnYr+PvrluLvlnV3LsYiy3XDHtr+6U3kut0Qu6+w3RSMkgHGB4HyprgNPhxjTiM808c63d2RO0LnWmgjGlc40kdTj30rIXrXiNhZlIo4fV4JG+hfSCkhO+MjbOc+ZqRVyNFLifCp7T0curbh9+6KZPWIWTdlc81P80nH1mmUbA3XLUNs/CvR7snhW4uSFe5OrdlGNeM+ece6o2Ly7gWvEYTaz2azgTK7Q2RBJkOc4YE753OTV0YS23ElON7XEcYiitJLSISO0+g9qzNqJGwGcnnsa6vp8W48HG9Tkk1kzhLg7NzHX/vXS2exyd4PaMRvyBPLf8abaib2QZQo6ZwM5Gam0m47tUUkEsDnqNqXaTcFr7XTHFJh3YKp1YAJOM7Vl1cIqnKUo3NujqTdWMYysb9zapeP6vdIswuFYDbGcDceXjXiOhOpJzisHvI1o04qMnkdBbB5Z5YiBPEwXJGQTpGCfgeVBUXH9RuqmrFQcQWTjTWMaYnHelJ20jA5DrnxqT01T6nHDCqtNfKpcGgth6p+pkxbj2kB1ZYnnSdLbyxetueeQo1j9QWFFVWc4HTfxHnTqG75UsgcrS3N4KLZtp47XUfW5QNTY2zj7z0p/9vqyh1EhJa6iqmyTCic2VzeXKuGAULoOy88/Xkmr9HpKjrWlHBRrNTTjRc4u7KL3Uk0x1Svux21kD7K9hCChFJHjqlWU5ty5FOkZIJ7PJHUMaIufJkqzYBZSB5j8q1swXYYI5qucnwG/2UrGTDxhQAgG25wP8NLcdXIePdTpBPvz+FMmhZRfIrLBAOybz5GmuhMjE1KNo+Z64+dLaIyTQ53AjUaAG8gKVLPIzlgWZAcKUOc+Ap1byI35OV/AMNjttio437k/vITS7ex16H86Cj7hu/6xYcmTCq3mBt+NM7Cq9yyXGQMSDbcA/wDVVZd+hPaSBhpR8cs5x/zUHYmX/wCyWnCjBXJ8z+dRJ35JKaWP+xIkEupdLDptjn9dHPdiXT5BYKNyJDt1P50eeAPGGWbHic1ksqQSOEkGGUgEDzG+xqqpQjN3kX0dTKnG0WVjMS8DvJKxh3Qk+zj3NQ6EbNW5C9RK6bfBbl4vLdKVd9IPRUwT8dVVR0UYvci6XqNSUdrZS0QFwyqyuNwwbcEdfaq/Y7WZmVXN8/ua59Jbg2pgEQ1n2pcgE+4Z51jfp8N10ze/UqjjYyouyQlkhw+chl0g59/jWrowtYxdWV92RjXDOQHWU/1mz+FNGjDsiSrzfdiWlHIx7e8bfZViiiiU5BpPGBhrfUAPL5VHF+QqpbsSJEDauyAX4fKi4vyHqewKXMesnsdQAydh8qGzF7g6ivlDBLGxysIBJ64/w0u3/I27OC/w3iz8LMrC2SRZBupbTyzjG3nWTU6KNf2Nem1s6HYu8L47bwPcvcgRNLN2uYlJ1ZUDfzGK5lb0ed10/wCTp0vVof8A+g7hM1hcmK9updF3G74Zn9lSTgAnpg8ulYK/p1WFTg20PUadWnyWrMWfEZLe/lmR7i3ZwroSqjJwcrnqAOdUvTThO0ol61EJxvGR5u549xFONM8MVuttLKI32JBOca+eeVdKfpEJUep3MEfU31en2PU3NpYcP7firKpulj0NKebL0X7BiuTQpSnLpHQq1lCG++CvwDjQ4gkz3Ma20qsQI+0Dal6HPXr7q2VNDUoZ5TM9PXU6uEwbj0nhtZ7i2gieRkYhZdQKk/Hwzj4Vr0/pUp/NJmSt6lTjJxSyedm4jNPbpHLPrRM4BVef112KOkpUswRya2uqVsSOSfbAILbbED51fYzxk2F2iltRC53x3AaDiMmE0iaM6owdv9WKiiwtiA0ZB7Qrg77IPsqOLf8AWLGajlf9FuHi11Ncw2TNE6S51Syn2cDPTrXO1OgVrxOnpPUHxMvW8NnOwmiZZDG+Fd2CuWHN8chnf4HzrmPTVI8o60dRTlwyrFcxXfE4uxYQR2gYt2gLK6uCCADTT01SH1IWOqpTdoyJs2gsJP0ZbiMwBTJAwOVhffYZ5Y5ip8NVtfaT4qkpbHLJaj4nZzRSpdM5IwYpFwd+jY8c+PhWmOgnfJmn6hTTwynPxCSckLLhHjEb9wb7HJG+2fDpWunooJfMYq2vm38jwVdYS7hudKdvCyurBANwMeO+1ao0IbdtjG9RUc97YEsjTSFpO87MSWPWracVTW2JVVnKrLdIWNDD2FGNx/nNPdle046AxOR7Xh+dS4u0AxjA35DwqXJtJaJWTkDv4VEwuNyrJG2xDb8vdTPbJWYFeLvHkI394zdrJOXZNlZjuKrjp6MVaMS56qvLmRbtOMXcUUwD47bds94k4xn38qz1dFRbTtk1UfUK6i43BsrowXHaqBrIwD4A9OtCtSi4qNsDaetLe33LqXtxal2jAKtsdbFlGPDlvWGWioVXZrg3R1tellO9ys/E7uW3MbYIY6idOGJznnV9H0/T05qaWSit6lqKkXTKzTzdtqkLlidi53reowcbJWOZKpU3Xbux0XavFuxyd8CmcUuApyaabLCxOWzuTq56T4e6lcrKxFFkvAw097p/JH5VX1P0+w239f2ZUlggTAMhG2PZPzq5SbRTKCXByRw49o4B65o3YqUUhWhXOBIp237xpldAVnwOChAe8PhJQu2NZLkgaN+8P75oZDaIR0DIBP8AfxipdhbiBlWGnn59pvUs+Rbx4DVFAyAwzufpD8qF7hSt2uNggebVpidiv9L+VLKTQ8Y37CTpBKkPnw7Tl9lMk2VuyeUEkThgVkYf2zn7qLlcZQkgzHJneSUHPV6RjWkTKsugHtpBv1k/KpGSXIJKQvs2fCiZs7ftn5U17K4u1sP1eaM5L7k/vn5UFNDKE0hcltcKAS2R/tDRVRCuMwFUrnU+CNz9KRt9VFsCusNBmBipYoSvQmTP4UN1u4XH2K7iMN+1nO+GPyp079yt2XYmDsw2NTDOf2yPwoSQYtFjQGGQSc/0p+VJctt7BrbEk9B49qaVyyFRwJkthn21JG+8n500ZMrnC4tbYDALpz3y4OPtp97sIqa8hyWiYGHQAeDfnQ3sZ0kwfVMoAsiEk8+0/OoqlgOjc71LQA2tMcjqc4ourdgVFoKO1DHZ48+/NBzXcZU2xosJZOfZjHJuQpOpFFioyJewP7ciA+JB+VHrIDoMrdnFGSO1UjlyPyp5Xllortbl2GiNU3EpAO5wCPwpZLc8xGi2l8siY4lkUFZDtt7PSg244sPFXyNaVnVYnld0TZQRsPtqqNGEXuSyWOrJxcWxLJHnnkHmMCrrvuilqKdkyMrp0qwwOYGKKv2Bi92QqhsgEA9c4GKLkxdlsBrFkM7SKT7x86Vy8jqn7ndoV7onyvlUSTFt/wDYMgMoxPqO3M8qXh8DWx9Qpo2Bz2yk7/tGnQsk0CAzrgyA+ABqZBHzc7ExYAMR1yRiptTVmibpxfIQjLOC0wxy3IFB2atYMVLsxh0BSDKc56f96XPgsbTzfIoEjP05YYx50SrKY6OZSQpmYb+I/E0LFili1wu1gD4LuSdv871LPsFtLlktLArdyRt9+nzqJSYHKPYATw74dhtuMfnR2MVyyC00BGQ7k5/dHzopEcoEa4XG7uPABR86nALxD7NAO52rf7uo2xlbsKkUL7QcDGN1FRMDRXdI3bAB+K0XKwIwbY1YoSWVcqcADONqzSqdzZCkTcBAAka98rjURy86zubk7GtQUEmZVlPd2nEWLIzQ5yYwAQo5E1Tsmm7GjfCyuemBtJbcSRRuQRy5ZqRdSL+YWcKUo/KKSWItpjtTqPhjFak5pXcjI3B4jEsKGVRiyf8AvClU1+YOxr8Ia3WkgGxfnn2vypt11hgz4GniYG36PO38/wDKl2+4bvweA9a9ImP+hrv4Tn5V0FO3ZHO6V+7C7f0jOB6r5frz8qm9eEToS7NnA+kYP+iJvv8Arz8qPVXsT4Z+WA0nGw3ehgU9f4yft2qdV+wHp0s3ZBuuMjfs7fPnc/lR6vsDoryyVuuOOQNFseu9x+VB1LdhlQ3cy/glpuNBx9Hap4abnH4UHW7WJ8N33MlrrjTLgm3YY3/jTH8KiqJdidD/AO7OjueOKhVPVwCcY9Zb5UHWj4DHTYtvZwueOQrnNqFPT1g/Kl6sfyjfDSX4mQt3xgHYWxIPSY/KmdW/4QLTtcSCN3xqZ8skDEciZj8qXrRWGg/DNu+5nPe8dIwywluQ/jB+VFVY9rAenl+Zg+u8e5COLf8ApzRdSPhA+Hk8bmCZ+Nsd+wJ8DcEVFVj+VE+FfeTJF1xoZwLcb9LhqnUXgPwz/MyVveNYxpgK/wC3ah1l4B8M/LI9a4uoI7K3HTaU1FVX5QfCtd2Et3xZiAVgx5Snp8KPWS/CN8N/9mHHNxgagkVv/wAY0r1C8DQ0meRnrfHQAAsCjynak6sfAfhZr8TBN5x1hp1LtzAmaj1qa/CD4ap5YPrXFhuRC3vlaj8RF9ifCT7skX3Fc4EEO39K3yodeI60su4Ml5xPdmjhXzErb00a8RJ6ZvhiG4nxOCFpQqMOumQ8vqoyrJLgENLJu24h+OcWXGYVKkZB7Q4P2VV8THmxb8HO9rhw8a4kWUNDAuU1Bu1PjjpuDRVdSI9LOPcv/pDiwIOi3K+PaN1+FK9RHiwVpZPmQQveKNsYbXO/tSSUvXj4LPhDkm4sH3S1Pud6D1KYFo7DC3Eic9jbHpvI9FaheCfB97ndrxYLhEtUJ662NR6iPhgWln5OWDjMmWD2mB+0S9D4peGH4F83LMNtxcDUxsHxy1OwNB6qPhhWiflB+q8SZcmOwJPPEjUvxvsPL0+/ckcN4ihBZ7JAT4ucVPjo90L/ALbLygxwy8kwEubE/wB+nWsi+UI/T5eQo+B8VLnTNaDfwemesjbgT4Cfkc3C+MxjSJ4B0OFek+Jh4LPhKkV9RUPCuJMza7mD+6xH31b8QvBV8JLySnDOIu5UXNsCOmhvnU+IXgHwsr2uN/RHETHtdwb/AMxvnSvVLwP8JPyA3BOIpyurff8AmH50y1K8CfBS8ixwbiLbPNCCOpiP+Kj8XFdifBSfcsx8A4gEIW+g6bCA/wCKqfjPYsWhsssrtwTiQcj1uDwyYSPxp1q1bgreifkg8B4kDk3UR/3JP40y1V+ED4Lyd+g+ItGT61FgeEBx99T4nIXolYhOAcQZD/GY+nKA/Oo9SL8EWYuBX6oMT258dVtkj62quWpu+C6OkilwLbhHEkkz29oADzFoPnU6t1lMZUFF3SQDcK4lcthrxNQ2AEGPxoKoo8jODn4HxejXE+zOL5Qee8A+dK60W+Bo0WlyV/0BxMuy+vqP9yv+KiprwL035FtwDiaPvfD39ivzo9WLwDpTWTjwLiTvq9fGdOM9ivL66RbUPJVJK1yV9GuISxsn6RfSWBIESDl8akpoMYVEuQ29HOJhgFv325YjT51FVj3FdGp5IXgnFhgfpBhv/Jr86PUpg6NTyMPo/wAWBA/SBx4hF+dHq0/BHSqeRi8A4pqB/STjAx7KfOj1Y9kToy/MceA8Wz/5rJ/cX51OpDwTpT/My3Hwx1bPrJ5/ya0W14Ity7hHhzkZ9ZPP+TWpZeAfNfk48LMh0tcMRp2GhaisuwGn5I/QmsAm6fc/uDwo7gbL9yG4LpIX1pyP6i0VUG6fuQvCAsYcXD7dNK/Kl3i7MFmPhI0qxuGJ57ovypXUawi1UVyKl4dhwfWH+CqPwo7mwShYg2mI8CeQdeS/KjuFULkNw8nANzIR5qvypHUY/SVuRP6KUtvPJvvyX5U3UaGWlj5HrwyNA30022/MfKklVkFUYxYqbh0TYy8h/tUFVl2I6UQV4XbYBIYnzNB1JDqjBK5x4dbggkE58cUOpJE6UH2JPD7RCfogaHUl5IqNPwGLC15CLFTqS8jdKC7BDhdszElSMb7Gp1JeSdOPgYnCbYg+1z8aHUl5G6ULcCn4bHG/ddx150VNsXpJcE/o+PBbUfqpbjbUJaKOFSQGz45qXYdqBjSKTJZGOd/aqbmTamAIY2bABA99NfAlkGyRxhiV1DwOKibJZCxDbdmXMGdtwW2O9VynJ4uNCnHmxW4csTrJEY+7FIVXfkvhWWo2jXTSK13aRW8iTxAqSSCPgfxFWaNuUmmJrUowTSGp9JIgJO4B5+VdScEo4ORCrJsuRvG5DCMjc7B6xPk6SS23HKUIOpNW4G7GlvbgO1Mh+w1FexPP981N7BtQ6OCCRc9kQQBvqqOchlCIbW8OR3N8451N8vJNkQGiiAyUO/nU3MDgkQ0ESuQVbA8GxTOTA0hyxwyYzG3980jkxlFDPV4gcKGGP5xp1NglCJ3YIo1989cayPxpt7KnCIDJESyFGPLcyN1+NHexXTiwY4ISFHZndc+2fnTdSQnRh4CEEC6SYs8/2yN6nUkTpQXYhTGDkRDltkk1NzJsiC5i3+iGx/eNHcw7Ih6oliDCHB/rGpfINqSOSaJpCOwxj+eaDGSQeISrHsFO3Umhud7EcIg5jK92FVHhk0ybE2IHXGEJ7L/5GjdgsjtUa8ohk+JNC4bIKOSNjp7FcY8aIIoACNyR2ePjRUmBxVyVSMbaBjGedRtkUUGJY9JxAmx99LcfagNceA3YICF6VHkiSRwuBqH0a70z4FDEwC57NMeFIMkNSVM7QqMeFLJjEm6DOB2SjANFIBIuf6JNsdKDQSWm7pxHENs+zUSACtwSSDHHsfDyo2IhbXO/6pPqo2C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5844" name="AutoShape 4" descr="data:image/jpeg;base64,/9j/4AAQSkZJRgABAQEASABIAAD/2wBDAAgGBgcGBQgHBwcJCQgKDBQNDAsLDBkSEw8UHRofHh0aHBwgJC4nICIsIxwcKDcpLDAxNDQ0Hyc5PTgyPC4zNDL/2wBDAQkJCQwLDBgNDRgyIRwhMjIyMjIyMjIyMjIyMjIyMjIyMjIyMjIyMjIyMjIyMjIyMjIyMjIyMjIyMjIyMjIyMjL/wAARCAFNAfQDAREAAhEBAxEB/8QAGwAAAgMBAQEAAAAAAAAAAAAAAgMBBAUABgf/xABREAACAQMCAwQGBgQKCAYCAgMBAgMABBESIQUxQRMiUWEGFDJxgdEjkaGxweEVM0JSFiRTYmNygpLS8DRDc4OTwuLxJTVERaKyB/JUlFVkdP/EABsBAAIDAQEBAAAAAAAAAAAAAAECAAMEBQYH/8QAOBEAAgEDAwMCBAYBBAIDAQEBAAECAxEhBBIxE0FRBWEUIjKhQlJxkbHwgQYVI8Hh8TNi0SRDgv/aAAwDAQACEQMRAD8A9OlxbAYQIT/NQV13BnGVSIZmiGBlc88aRQ2h334I1xFi2E323Ao5ImNSRSMqIyB/NFVvHYdSb4YcZyc6YOnPG32Ut/Ya8vKGAJ+/BtucH8qHzeGGy/MggiH9qPPiN/wqXfgNl5JEcAUBmiGeg/7VLvwT5fJB7HQMaPfk/KpnwG8bckr2ROGEY/z7qmfAN0fITSW6EZRfDP8AkUFGTDviu4xJ7PSA4ix552+yg4TTwMqlMPteFDbC567GkaqjbqXkEHhLAkgH3ipasTdR7gi44Qj6QqYHltUUK7I6lBBNNwo4wY/hRtVJvpHNNwzHOM5/ncvtobagN9EU03DFYZA5Y2P501qgrlR7nF+GsMhhg9G/KpaqLuoMIHhwHNDv4Go1UGXSBf8ARm7dpHjlyNFOqB9JC2fhWknUuR4inXUEbpgA8P2UNHnyBprVBG6ZahfhqrhuyJzzyfxqucanKLqbpWG9tw1AcLbEY8fyqvbUfNyzdSXgR6zZF2AjgGegORT7Zle+mSbmyWMfqBt0qbZB6kbYB9btMDCxH4UdjYvUiSbq1Xkqf3dqmxh3oBru3J9lBn+YaZQYrmiRd2zE4079dJoOLIpkLcWxOSU5dVNRRDuIN1b8tSY5dam3wK5kdtANsxnIplFiuaWCfWIQQdA8Tjeo4EVSwPrdoW3KAfVUVJoDrRYXbWgHtJ9dTpyB1IM4Pbbd2OjtkFTgSJbVXICrnmMGg4zDugSZbfVlo8nlyzigozDeIszWKt7KDHkab52BSgglmspBt2Xuyd6R7kMtrLluOHkZIjGPFqrlKpYuhGn3LXacMzjXDjrkiqf+RFydMLtLDIC9kR4jf8KDdRhvTRJNmG5KD57Utqw26l5OzZAc4x02YVLVSbqQszWS5w6ct8HP40+2q+wOpSXcB76wVsG4X4Emj0qngV1oeRZvuHc2mGfjRVCo+UL14eTlueHMe5LnzBOKPTkBVIPkPXYtGNQ2A2yp3pXCY++lYlJLBmGlefghqbJgVSHYIyWTNnS+B/Rmpskg74EfxBRjc55ZU0NsybqYsnhzNvkbg7oRVkY1fIrnSJL8NDDJx8DQcKnkm6l4IMnDWz3+vnUUagHOm+wsx8NZc9qo+Jo/8gH0rcE44cF/Wgj+san/ACATpBdhYEbSEbA5yam6oTbTIW34cAMz5PvqXqB20hgh4dv9Kh8yal6pNtE+cNwziqjJ4ogwesWK6nUj4OS6TRw4dxZh/wCZxn/c1OpHwToyebheocUGf/EIsf7KopxD02uWD6lxQsQOJRDfkI6m6LF2yRws+Lf/AOUi+KUflJ8xHqXFxv8ApKLf+YfnU3xB02QbTi+R/wCJxfBD86m+IOkyTbcV2/8AEowR/Rn50VKL4J07EGHiw/8Ac4j7kPzqbl4JtYJi4wSR6+h/sfnR3RJsfk5YuLkYPEE+Mf50bxQu19w1tuL6sevwjHio+dByiwqm3m4zsuNAj/xK3z5KD+NKnDwHZNcMkQcZJ/8AMLf4oPnQ3Q8BUJ+SBb8W1YN/ag+aj50VKKGdKT7ndhxcH/TYCOpEf51N0RenLyT6vxfpexf8I/OpuiHpT5uF6vxnY+twk4/kT86G6PdEdOXkEx8Yzgzxf8D86l4PgGyfk4rxYLvcRD/cH503y9wbZruCf0uvKaLHnCfnUW0DUgs8YwCJYMeUJqfKRRm+4PZ8bODriAG/6k1PlRNkztPGcae3h93ZGpeLJsmu4WOMjnNDk/0JqWiRKYQfjYPduYx7oTQtEPzskNxvf+MxY/2JofKHbPywhLxpR/pcYP8AsTU+Vh2z9/2Ja44zgEXSk/7H86FohtP3/YHt+NZP8ajG/wDJH51LLwS0vf8AYJbjjiDPrq/8M/OhtQ1peX+xPrXHMf6au/8ARt86GyId0l3f7A+tca2/jiEn+iPzqbIsm+fl/sQ13xliNV3Gccvom+dRQigNzeW2MN7xbAX1uMj+ow/GmUUK2+4sTcQPtXER/st86NwJJdyTdcTCgLNbn3o3zqWTyw3fZgNecXUZD2uf6rfOm2oVtkG740djLbgHyNTagX9wouIcYiXCzwY95pJQQ0ZtfiCbiXE2Y6ntz/bNHbYjm2R6/wASXcern+0xqbUwqbSAN/xM8khPuLfKp00Lvb4GRcS4urdyOAHxy3yoOMOGx4ud8Dn4txyRQGFu2PFmFJtpruPeq+Su95xwMPoYGJ6gk/hRcqa8AVKq+Li343xaOdLc20Rc7nvMAo89qRTg3gd05xWWEOLcV14W2hJHMdoflRqbI8gpxnPgb+nuMROoayiUnOGU/lVKdNvkvdOtFX/6GtxrjxAJttsdW/6asUaXkqk6yXH2OHE+NHJ9UG46SH5U96XkrUavY4cY44pIFqunwLH5UrVN5GSr8X+wf6W40iDTZAjx1H5VP+JjNV13+wP6e40vOwX4sR+FFRpCuVfySvpBxcJj1WPV1Jc5+6g40/BFOt5IPHuKsx12cWf9r+VTZAl6nk4cf4kHB/R6HHhIMfdR2RJumho9JL8sAeDwnf8AeqKlcLrSAPpDenIPCIVHiH/Kj07dxXVbAHH7vrwuM++Sps9xVNjB6Q3Q2/Rdvj/ail6XuP1n7AyceuiO7w2If1ZRTqC4YrnJ5BXj13jvcPAz/TCj00L1JFr1m6OdUsgHmDvQsiXYYkuW9mVzv4mhgb5gBNeA5Lsem/lRsmK5TXDGLdXQyCWxnwNBxiMpzGC6mO7MuR100NsfAynLyT6zMNgQDnnj86FkHdLyE002Oe/PaPNB2DeXk7t58gjmPFKmHyS8vIPrMwO//wBKbbEXfMH1iYNsRjrkYNTbEnUmKaWZt2YdDuDTYF3S8ndvKm46/wA2haLBul5Ja6uMBVAxmoox8BdSXk4XsyrnIzjoKO0nVn5Rwu5HILNuP5tBxXdDKrPyc11LyEjDbwOKmxeCOrPyd67ckHErED7KnSj4B1p+RRu5+ZLHAzvRVKK4EdaXk4XsxJ7xG/upunEHWkMS+mKjLMaWVOI0asmNHEHUgAYx5VX0kOq5LcUl3BOBjlsKKooPXZH6RkIGGOBtjao6SD1iZOITOPq6CgqauDrN4RwvZzg6f/jRdNBU5+wwcQn54HT9ml6UQ9dhJxGYDcDrnANDooKrMZFfynbBPuGfwpXTSHVVhi8lGDoz8N6Dpqwyn7DPX2bYpjfHL8qTp+429+CPXBjPZnl+6KbZ7g6i8HetZI7pGOoWpsXknUXgX62SM6sjHVPyqbAbr8IaLsjIIVh5rS7LO6Y272+4OsO2exUjHRPyo2fkLd+EcDEQPoEJzz0D5VN0/JFt8C5OzLnTBGBtnKD5UVJ+QOKf4QWaMb9jH9Q+VNeXZlbjFcojEB3MC+/b5VLz8kSh3RJe1XDGD+6VoNz8jWpeAxNaJkdngZ670j63ksXQCFxZka+z6b71W41vJap0bEC7sVYAQoQTSqnWy9wVWo9khsNxFM6xw2TPI2+hUycUHCdvmkN1U8KJzXUMXtWwDBipB2I99BUpP8QXVjH8JTl4osTO3q65Khlz4UfhYv8AEB6xp8GXBcPFG7NAvaySF5Dsd8bD7vqrRToqCXzGWtXlUdlEZZyMiMWRiWb681TW+d2uXadOGWjmuDJcZWAEJk7/AL1ClQ8strV34LqcVkgjIKIXZskYq/oe5l+IsL/TM+olYYwN+dWfDX7lfxUl2OPFJSRnTg/sgCoqFlYV6nu0QeKrgaos7eAx9lFad+QfFp8oAcWRXYiFcnwB+dWKh5ZX8TnCOHFnYd3UBU6NiPUSON45JYuN/ED8anTSFdRvkkzO+CZEI6DSPlR2oG98I5GYMMMo2zyGc/VQsvAU5eRjFuesHP8ANqBALkdVPvUVLoDuwNSknZB/ZqAJBjBG0ecjpRvgIXdO+F+r8qAboWWXABkUbfyK7/bU/vcGf7YXpUt7a4z1iU/jTpqwjjIFYouYePH+yHzqXRNjJMSZ2kHPpGP8VS6JtYSooG8+Nv5I/wCKgwqL8kDTrx24O/7h+dRNeAZ8jlUlh9MhG23Zt86Dt4Cr/mGiM4OZQBk4+jPzofL4GSl5FvlMEzKSMf6o/OmSXgD3eQTMDydM+UZ+dHY+yBu9wWkh31XQ3O30X50NsvBN0fIDyRYOLjOP6H86lmuxHJeQHki2PrJG+P1P50Vd9hW4+RWuMxj+ME/7gfOjZ+CY8hF4d8T4P+xHzoNBwu/8BhY2A/jBH+6X50bvwBR9/shmiLWAJ2I/2a/Ohnkm1f2x3Ypr/XNg8x2a7/bU3f3JNn9wSEiztK2B4onzqN2/rDGF+P8AoEtCB3ZiDkckQj76l3x/+gUb/wBROlDvrkwc/srRTX9uBxa8/YhVjOQWfOwzoX50b/27F23f/o5oxzBY5B2KL86CY23+4D7PUMZPT9hRQchlHH/oJYFC51MDv0Wlb/uSKC8/wcIY1GzuT5Iuaa/sM427hLEAM9/P9VaDIkv6gwNLYGvz7opGOvb/AKDVBjJ14x+4KFu4b+5wVcnGv7B+FS7BgnQCvU7eI+VRqwyV+5yxgHdX+BHyoEsSEQ9H+OPlUuHb5C7BCPZf4FflUuibEwhGmrk55c8fKhuQyhYKNZIWymQd9w35Ur2sKUl2OkEkjkvk555YminZYYGm3lEdjEFP0a/Fj86F78kjFLggRxDPdTOfE/OpcNskEIq7RjGN/wDOalw7fYgwxjfsw3kBTKXcXZZ8C47f1i4FvFDrmZchFjyceJ8KkqkYq8mSNGU3aKLljwe7uOINBLZywwwspmcrpyv83xPuqirqobHtZfS0k1K8lg9VaWlrwyKW7tgTG8YJZTq2GTlfLyHOuZKtKSydKMFF4RkXkK8QaDi9vbPOJpIj2Ld0FWIGphz5b/VUjqpRViS08ZMdx/0aj4hbTzxzyi7IJXbUGAOQmOg6DFWQ1Li8lfw6a4MaXgC23BIL6Uk3MjDtEPJdjsPMY3NWdZ1JewI0lBcZKrxJAnbTLpGBpTqfhVsVd2RVKVk3LsZMk/a+yNI3xjrXQp0tqOdVruRBYqp+FXJJGWU2wHZycsV046b0ySQjv5BZuW55nfFEFmIaRFOSxPmSKZAa8gmZQDuQeY5ULoO0ZHOo5MwG3MfnQaCl4LEVwrft/ZStDZLkTI4OHzg77UrQyHrgEEMMDxBqssygGbf2hj3GpwBii2QfpMDHQGiRJh5Gd5D8FPzpRrHEqCO+ffpI/GiAkMAMfSHzx+dQl0NaWHALdpjH7h+VIpMu2ISZrY5Pe38VPyo7n5EcI34BEkCrs48NwRU3PuFRS4I7aHVkyLjc8z86N5WwTbH2O7a15doNvHP+Khul3JsiKM1vqBDgHPU4/wCan3SBtiMEkGR9LHge7/HSty8BtHyhgubfGO3i+OP8dC8lyg7U+GG4jwZMAovNgNh8dVLvu7ILpWy2VXmt9ODIG/qjP/NTpyQjUSs01v8AyhHez7J+dNul5E2rwC00BP68D+yfnU3yJsiKeaEf+ozv0T86Dk2FQiU5+KQw7doxA59w/OhuayN0lLCRfgnWRA4MgyM+wcDwGax/7nR37WbP9prKG6MQjchRhpnx/UNbYzbMcqaQiLiEk90IIJHLdWK4AFVajUKjHdIv0ukdaduwy6ciwfVe6J+RU7FcGuJL1mq5WjwdyHodLmRV4fOlwscKws+vcFJHON9yWxz8hnFYa2rrSlu3HRp6KhFbVEvSXNmCnYK+t2x9GxYDHMEnkau03qk4ytUeDHqfSoTj/wASyXo5nxgiYgZ5IflXoI1VJYaPPyouLymW4UXduynJONzGT+FFzzyhVFL8LD7NSFLQzdf9WflRUrfiQNqfZjBDEdyk/PGNH5VHN+UHYvDD7CPTtFcf3f8Apob35RNq8P7EraI2Pop8ee3/AC1OqwqlH3OaBF2MUv8AeHyqbm8kdNImOCGS4RGjkGt1XOsbZOKEpySuiRhFySZvt6KQgkLcPv5Vl+KnfJt+FhYX/BNea3O/iaPxTB8JEL+Cxxtcip8T7Eelb7nD0YPM3Cn36qnxRPhRi+jWMHtk+Ab50r1LfYi0qXcTe8DSytJblplYJvjBHXHPPnTU6znLaCpRjCO4wjPACxxBn+uT+FalFmRygju0icfqoyfJSfwqW8k3M4HO4h28oPnUsFOQep8bKR79C/jQ4C22Qe0Kk6thuT264H1CopZF23QOvCnMgO38v8hTZ/qFslz/ACbdpw3hs9uo9baSYqGIjkHdz1xzrFU1NSL+ZYN8NNGSwKtLO44PfyyosUiyhQZ9RVQB+yQTz32PKslet1ErGmjQ2NmvcSSxWU0sTNOxUyojbatuVZpeC+KyNs0jtrKDt5AuFwAXGFHP3U17RyBrOCtaqlxw4tBdZlly4kY5xk8gPClUosZ4Y31yGC5W0muJFlkGEyo38xgUd8WLtfJVNj6xdaxIXg06QXJ2PItjxP4edFSkn8vBHFWzyeWu+B30MpmI7Vnl0qiOdS7Z28sZrqafUU5YlyjmanTVIq8e5QMMi51EhxzWRcEH7/srpqV1g5UotYlyQykxaniOBj2DqH2VNzBtTK+FYEpJk+GcfYaa9gKK/CVZy8ZyQwGeZX5UVK5Nj5ZlzXK94a1O3jijwFJMqvcZbIb4g0HIdQTLNp2lxIsccUjsTgBRms1fVQoQ3ykkaqOldX5Yq56+w9HvV4lk4hNoJ3ESjJPvNeV13+pXHFFY+52tL6NHu7miqcNjUaLUsB1Y1wJevapyfzM6q9JpL8KG5sWOFt8g9NXKpD1/VxbtJgl6VR7xQDcNtZjmGTSxB7pxv8a6uj/1LNSUatmYNT6RBpuKaKMtkIjoYShhzwmfwr1dDWQrR3I4lXSOm7C+wiLHuyHr7H5VduZVsRKxx/ych88D5Ud7B0485OMQztbSfWKm9+wdi9yiRIBgven/AHi/4qsuvYr2/r9hTyOM/wDmOd+Tqfxo3Xt9yW/U5Xm5GTia7fu5/Gg7Psg3s7XY2OO+lGYm4ow6fQ/9VVylBYaRcqdR8NmhZcC4leJra7uoVzjEo0n6s1nnqqcfwovhpakuZM0E9EJM5k4tO3uX86retv8AhRYtJb8TLcXopbKfpbq8l98mB9lVS1MnwXR08Usmpb8KsbUfR266v3m3P1mqJScuS5JLguEKylSO7jlS2uE836R8HjuLbtoVm7SIexEwXtB4Vp09ZxeTNqqKksHi+wDH9VMf614orpb7q6f2OW4JYa+4LWsfIjSfO9Hyoqcv6henHx9yldQCMHAbbni8WjvkTpxXb7mDcorPgRyknr62pqqc207mmjTV01/J9At7OWVrA3Sho2TCmIkZIGxbzG/1142vJdRnraatBGAbiO44fHczuDcSMyOqT9mAVJBruel6qcn0H2OL6ppYx/51/IrgVxa8Onu1urgW8E64Ehm7Q+7blVvqOmq1Y7o9hfTNRSpvay5fScIma8tYLK4mu3TEbuSunIOG35nlj864UIpNueWd3dKVtmEWIrtuFejXC7yFk0pEuIgy79MAjOd/qPOklSk5p+Q9SO1le89NrYxh5LFWLgnZwuPLbnvmtkfS6lROSaMM/UacGo2Z3Brr9NyyXUtsTEBnaVt/q2retR8DRUE7s589J8bU6lsGnxLRw1kRreECRdS65Xz7vfXS0WqlqYnN12mjp5+xShuY5G3gs9vGZ627ZeWjApQXg0EeEKD6rab9e2aptl5Yd8fCLCtEUOLa0Pvmel2vyxlKPhDFeIEZh4eP94xobZe46lFdo/3/AAH6xAo3SyB8lZqGyTD1Iew21uIn4hbgm21GZAAkBH7Q60lWDUGWUailNcf4PoEskcKPLI6pGoJZmOAo8STXJfJ10ZkXpRwKaTQnF7MtnGDJjf41LDXNUEEAjcHkfGglYhNQh1Qhn8cbTwec6wns94rqx3h0q2irzStcqrO0Hmx4lp+Y9ebx7sKr+NdJQxmKOXvV/qBFwORnupD/AFwPuzRVO3hCb7+WSBJLjRaSP1y7MR+FG6XLQdspcQuMW1usEi0gQ/zgPxquVan3bGVGp+VIcsMyDvz2sYP7oHypepHsmOqbXMkiJJolTDXkjnoIhQs+yJJxX42zV9HbaRTPcvbTR6iFRpT3iAOo8M8qwaqqpPB0NNBR+U1dUh0tdyJIuk6wRgJg5zj6vOsjVzVhPAq0tUVzJG2q11ZEfNWZjnOenXblvS2sO5XH8QtlnswlzGjKp1bDKjf5GhVV1cWm7MrTW13cvbyQSRRxRvqkTs8s69MbgDFRQuNuSRcAjuW9YWQsuAMhcYIOffRcU3gW+BC2clsLqaSTOptYZRgkDHP6sUVBxyRZIVGvL7XgwtDJrUgg6wQVwR4YpYyu3YaSsrMz/SXh8swt3tITJJFlXGAcrjz5muhoqsabtLuc/WUpzjePY8lmB1LEmCRSMZBOfPyrspyVpLKOK1Hh4YqcSaN1jmH72Mn6xvUVg2n3yYV1MFJ0tJHvyV8gfXT7G1cCkrma0zvsXRv66UklZcGmLbdrjbaze9uUgiiiZ5Djuty86y6vVLTUnWkaqGn689kT6FaWVtwK1EUKL2/Nn5nNfMPUfUK2qrOU3/4Xg9ZpNLCMNsOP5Fz3LXLZbO22M5rBJuR0qdLYrFcvuAc45E1LFtkG8gVsryAGaCiIldHB8nJJxnfptTLDuRrsaQlhv4hBdIAeSt18q6Xp/qVXS1Lo5Or0UakWmZstpFDK0bWh2JAL3IGa+i6bVKvBSizydfSqlO1hfq0B29XhA65uhWjfLsU7If1gmC3B9i1Hkbg1N8ibIe37mNJJw0nu9qM+GN/srR/ylN6HgWF4e4PenA8gDmlc6qGUaElg3fR/0bsuJFpyZDDEwGliO83PHurHqK84pXNun01N5WT3cUaRqoQAADAAGBXOlJyd2dFK2Aj9YoXITjPKgQIZ61CEb5qEJ6VAoTcR649udC+SWR8v4pFZWnFbiN4XJD6hg+O/4116PVlC6kcWtGjCVpRECawIP8WkP9o1Zat+Yr3UO0P5Kt1JZMpAtG5dSam2r3n/AATfRXFP+TziTWqcVhzagASoTknlqFVVYVNr+a5rozptpRjY9dxfjyycbe34GsiXaOTcKV7iA5+HPB+FeQnDbJylweqp5ikY16bax9HbsyzGSUSAIunSC3PA65yTVukrTp1d0RdVThOGySuRecOgseM8Hs1zMZGR7o6saAxHPoPjW+fqFdqScsP9DHT9OoRaaj/Jpekktnwi6IhWSbiNzJohjO+BjOv4dPOudBSneV+DoOSilBFf0T9F7aC2k4nfOirKC0aMxLAePxqVqkqlo3BClGnlI0rbgvD/AEjudZslXhtsJF7SPIErjYkDOcD781o0061N3uZtRClLEkF6M8YsoYoLSEO7aQDHGpYrvzJ+dZKkZvLNe3FkbPHp7edLeOeFpVXLYCkFeW5NdP0mbjJ7ZWOL6pFSit0NxnQvwwHAs5AfKU16NOu/xfwcBx0y/B/Jowpw2RRm3nx/tKDdf832BbTfl+7HiHhoH6icZ/pKW9fz9h0tOvw/dh9jwwD9RMT/AF6F9R+ZBtpvy/dgsOGqM+qyE+clN/8A0fm/gF9NwofyMsntHv7YRWAU9sne1E47w3pKqqKD3T/gsoypufy07fueo9MX0eiPFGHWAj6yBXMXJ1VyV+F8B4Rfejlh6xw21fXax6j2YDHujrzqNsZyZSto5fRPj9nw9J5JeD8QYpCkhLGCQdAfA/55VCM9hUAdQIZvHnMfBZ2EfaEae7jOe8KtpK80r2Kq0nGDaVzxpvZR7Nii/wC5PyroKlTtmf3OW61S+IfYJLviGCEhxv8Asw4/ChsoefuP1NT4+wQbikuQW056ttSt6eIdurkBJaXbDM1ymPJifsqLUUl9KA9PWf1SOjtrVPpHbUOXf2yfLFTqVJYiHpU4ZkXrKCd2iurKCDskfcs2kHpkeOOfwrNWlKKy8mqhGLd4qyNySUtIy2zHXgBkBwNO+/LY+HWubfFkzoRRatu0t7ZUy8wC96YuNWcddqaPyxI1koiOSJykQX1abSwSIbRNzJGOYJOaRvySxpwyL2Aj0tsuQW5nzNFu6BbJSte3PE54mwkSRAppzvk9PIY+2gnnAZJWCuQ7XsyRyupWNQFXwPMfjSSdpWQ0Utt2FcwBoiZpZnVhoKxk5O+xH40/YW+cC4wkr3BaUlAVUBVKMDgEjPxFVqyyO22DFHdxrDDNcGftZWbUVIIXc6dtuo8M08ZPFhGeU4lBbNxO4jWLCK5WMr0x0+uuzRqSik0zkVacZytYxbyKW3bV38HcMORrdCcaiMMqcqTvYwb+5LAq6BzyyRyouk73iyyFVNWkigqwNy1J9tBSqReclmyk1dHrPQuxUXNxeAllRdI2xvz+VeM/1PrZT2Uf8v8AQ73pemjFOSNOaV3lYv1NeMSPW04pRVhIclueBnn5U1rljWCW264zyPjTJLgRDsMs0g0g5O340bJCXVkTCwDZLHRuSR1oxjm74FllWXIYlRXTSCo2PLJFI2r3QuxuOSxxNIJoYbp42YuCrEHG491ez/07qpOMoX/vc8r6pp4xd2igI7ckabOVjjox+Ven3y/McfZD8v8AIzsYxt6hL9vzodR/nD0o/kKErxElRAg23xGDSKdRcs0Sp0uyK62ltINZhfmT3cim+IqLCK/haTy0en9EwkM1xBGrKrKGw2eYrNqJynZs1UKcYJqJ6gDyrLc0BAZ6UCA6cHaoQkE5PKoQkHNQhJXl51CIVINSsp6ilbGPEekFqsd4suB9IMHONyP+4q+lJpWRnqRi3dmFPKI09pQceVW3uIkksGJe8WmiYqjA5Oc1HK3cKhuwNn4RPccJF+z6JguoRsuAwG5wfGubL1H/AJNhvXp6jDcuQOE3xu7fjN1EVi9a4gQshHeKkA/ZvWXUJb79jo0JXj+g30pFlw6yt7i3ImFtcLIwLZDuPPxGaqowldrySbxkL0NK3C8Q47daZDPIAInwQoG+cc/GpXx8oYu6uLPEBcemc3FmQwxW2pR2yFQy4wEXz6586K+WNvIUhnozxG3vbzi03E0VeFwiSfO/czgaQfuAHM1bCmpSVuSmvUcImvwL0hksfQa0h4Pw2Wad1OlSchFZiQCdycZxTTqxhKzK403UW5Fn0Ub0fh4KtvDBNFxRUCXSnZmkHPOTjGTt5UlWcbW7jRVS+BHGONpYoe2GO6Ru3P3g+dZYKTd4YNW1WtNDOGNacYVpLNY7hwgYgQ+z766Gn1uoh8jZztTotNL5rFtJLVGxJaRhxsRpxXWhqKslfccuWmpJ/SP7azYaRAg5+zkU/Xq/mF+HpP8ACWrcQEgdkx6d4nFB1qr4ZFQpflLIECNrWFc48KV1KjVmx1SprhFu2k1XEQGQDIuwGOoqp3fLLEl2Rpel4DeiPFB/QE/aKC5CjD4N6dcAtOA2MFxess8UCI6CJjggeQotBafgVZ3x9NvSGzuYFSDh3DZTLh5AZJX6d0chsKjVgnvMnO9KBHVCGfxt+z4TM3gV/wDsKMY73tFnNQW5nmDenGAen71XrSuxneqiBJd4AJlAH9bNPDTPuLLVR7CjfRhR3i3nirVpSmWr7ASXq80CDPjmrY0LclEtTfgpuzzMWYr06mr0tqwZ5Ny5PU+j11a23CDGbpVm1MezZh3cn9kH7vGuVrISUtx1tHUTjYs2sN2beM3FyjSop7RlQAOcdR0++udK08pWOl9OBqXIu+HRm0KlXwBKASABnUfE8qMVeKBK6ZEkTJCoh7RYtZV1zg6cYOD9tLOIYvyCsLx8PmmkmzKy4yTso6fE8/sqNfKC+QosW88oDAicCRWeTLOdhsOg5DbxpFK2AtYuR6lcxXrysRKzgEk93l02obHHLGU4tWQDTNb8OnuI1mu3RtSIjYdx0AJ2pk7LIGrvA2LtHslu7oiAy4kKPhuyBHs5GxNGURVLsHbyiFXMja1J1qC24XOB8KEWooMk5M8lxJrdOMXKDOnWQff1+2u3Tg5UjjVZqE3YF9HZcgVJ5GqZJrhmqD3LKPOcWhgYMDCoJ6gYNCNWrF/UWulSkuDHNnG37wx51b8VUirrIFpKTPYej6i29HZdPKSQg5O/+dq8H67qJT1cr9rHd0NGEVFIhyRyOxNcY7isAzAt9meVNYK4PQ8J4ZbzW3by5aNAzsWGNgOldrQ6KEqbqT7HI1eqmpbY9ypdx26CN4/ojIoOkjcr4/GqNZSpws4l1CU5XTzYoEh2xqOnOBtgfX4VzruWDWlZXDUxmRQwwB4g0HTfcW7tdGibphYty+iII26Gux6DVlLUKm/c43qMFCDmim3EW3OMdMEivcrTeWedepfZCm4m2o7KPfT/AA8Sv4uXgoypHEO/IN8DngVPnfYtTgu5X7S2GR2g3B/1gpenUebB6tNYubHo9PBHxmHRIhL9zAYb7VXUpztdoup1IXsme1NZC87VjlUIdnPWoQ7HWoQIVCE5OkigyIr6j1G9AY8z6SwOyRSLjKPg7eNWQdiqavk8rcWsrxnCg7VYpZE24PKcUtZIpSW0gE9SBRy8DJpHr4J4W9GLaYp2h7FVYZ2c8sV5jULZV4PQUvmgrHgVBtuK3cWbf1Zr0qOz2Ct/MHTwroTlvSfsUUqXTv7s9bZ3Nhe+itzwjicgWQyiRNSgGTBwVHuwKaLTV0LVUkyylhacMuI0tohGkMZZcNt9fU++sje55NUUtp7rh3BuHycKkiaOKc3CaZ3U51HG4z8eldCnSjsycytXlusjyHG/Rs8KMglSb9EtpHaawWBAIAbxxkjfntVE99J7l2NNNwrR2y5MSK1b0egmSwvZnllUPoij1hVJ9ogVmlVVR3aLVScI2TM2PgXG5Lk3bJLHfzD6KZG7RCwAwGA9nY7VpnVo7dkMoopwqRzLB6Cf0dfiXDo7i1uIr6+thpubaQDXkYzyP3VIU1Bb4Fsqyk9kmb3D/TG2s+CR2otEt75YiuIYwIwRsDj59aLqb8RjkpnQUWpylgzZeIPcydqYxJI/eZiSBn3V1/T9NUcP+XBxfUNZTjP/AIsliC5041QIw8mIroPRx/Mc/wCPl+U04uIwc3ilT+rg1U9DLsy1a+HdM5uJW+ggLcfZUWjqLwF6+n2TLNhfxSX9sgM2TKntKMcxSVNNOKuyylrKc5Wyjf8ATEgeiPFMnYwEfaKyR+o3LPAfALG0Ho7w4G2gOq2jJJjXclRudqEuQ3KvG/RW1uka84bEtnxSIaoZoO5kjfDAbEHlRRLmh6P8WXjXBobvGmT2Jkx7DjYj8fjQYDPPpZHJ6YQcCtI0mUhu3mDewwBOB0OOtQNjQ4+vacGlTlqZB/8AIU9KW2aZTWjvg4niXhl1bBNOP2l510o6iDwcmenqR4EiOVD+rQHPPFXKcH3KnTqLsAxn2yDj4Yp04+SqSknlEDtNedORnqc0XYFnyRqkzkE/CpZEuz1fopYhrSa8dleYvpjDb9mB18s5+quXrpy3bUjq6CC23bLjG5ub+44d6totDCxeUtgsxOML8OZPwrlOLsdZSyM4LFHFZQfRLqReyRY+S4J28vOhSlZZDVy8F5y8Mk7ox0qgLADI1b8vhTWvkURJBbm1nYLErFe8WGxONtXhuaV8BWGL4hBDDFHfsoMlvGSqs+Om+55bgb1XUStuQabeYsdHdS3EJkLJGijUXDDCqQDnemjJyRHFRdhd20TWBI3R23Vc5II6YoYeApNMuvDF+j0gMavEAilXGcgY+VXOyKc3Kc8cUl8LhsBEQxZB5kkHl9dVPDukWK7VrmHdcASzc3IcyRk4GvmpPjXShqXKG1GJ6Vb9zKk0WkEkLgczmonu4GsonnOKyQptuT/NGaPw9SWQx1FNYuYhvLfOcH6hUekmXR1UD1Po9NHPwGcYzolyB9XzrxPrtF09TK/ex2NDWU1G3uMchmwo5eHyriK9jsrGWCwCy6dOog8hvVzik8A3YuaVvxERWslpLl1cEkK2MfzcitdHVunB03wYqmmc5dSJVupzcSoWVQirgL4Cs+oruq0zTSp9NOzAJ7gKE93lnofxqlSsNbOQ51YESsc74I/Cmkrq7YtNr6UWNDy2Mqad3YDn4c66voUbard4OV6ot1JxRUHDXBOCBXvvilc8y9LI79HS9Dj4Zo/FRK/hJHmpEs8nM02NucQ+ddP5uyOX8neTASGxbftpwfKEfOpuqeCyMaTXJb4c9tacVtZ1nkxHKGJMXn76qrdSVN3RdRjBVFk+qtgscHauC0d1M4bUoSNODn6qhAhyqEJAyeVQgRIX2mAHnUAVZJ4EP6zJ8t6FgpmNx6AX3DJRCzEgau6MnY55VZQdpFWpW6B4f1ZWXuveEEcxD+ddbcvCOV0/dlS49GvXIyOyu/eYQM/bQ3J9kgxppPLbLvo9ZLw55rOaKVUYF0Z8HSRzwOmRXF9Z0u6HUjbB2/StS1LptcnkuO2Zg4fxq7bQ4a5/i7NsQ2RkgdDg865emk5zj+h1681Tg2FcmG6hs/Woe07VQTMpGM6c7D4Y99Wx+W6DK0sszuIcQ4h28NtNcaeHqMI3ZBXkA6auflk1ZSUNueSqpu33XB6H0Y9LJLKKL1GWBVlJ7e0O66umMnY4zvnfrVcpVKbb7DdKFRFnjvpM3pR6R8HsUEvYRTh5EUEI5xkbczjB3NCVVuk2xYUVTng1FHFOG31/LKhayLqks0RAZX0gjQvPAHMH4VncVs3F+5uVizZpcs901pf3EhkUgEFQVHIsTVF3HKGcYyxIscK4bDaR6oJWivypDTqSzOeYB6eH1Vp0+pkpRjLgx19PFKUolNbyee4MlxeAygaSVts9fHHjXq6enjZSUeTzNTU1G2nI047ohceuHb96Ij8K0qC8GZ1vf7DfXX049chI/nL/ANNHavAvUk+GcLhjsTZOfEgUNiXdh3X7IHUxb2LIjHIaR+NSy8sF3fhFywZm4ha5trbHbLuuMjf31VVVoOzZdSl/yLCN701IHofxIn+TH/2Fc2OGdhc3NDgqdnwLh6EYK20YI/sihLkDLrOsSmR2Cog1Mx5ADmTQQEeF9HrbiHEeDcZl4ZcLZrfX7NDKyk4TkxXHI+dOwk2PBLTgXpxwa0swdrOZ5ZG9p2Oe8aFxux6L0mWRuBSqhw/aR4OcftVdprdVbuDHqt3Se3k8fC/ExlBlx54at8oUGc6NXUx4LKS3q7SWgPuFUOjT/DM0qvV/FAhpwc9rFJH5acigqUk7xdyOtT/GrCjDFIDokA8uWatVSpH6il06c8oW1lJnlq65zVka8XjuUz08uVwX+B8Qj4fdlJ4XPrLrGGGBjfG+emTWbWUnNbomnSVOlLaz10amN5ZJAjhmGAFA0r7+vU/E1you513gpNbi3TNvK8UgY6VHeUE8gQOYqtxs8Fqd0OEksiKgkCyLvIF8cZ3z0pXJg2ok2sM3DpoQRLLOSxbnls8/hgfVR7C9yteaJLN7mWDtYhEYygXUfaGWxywMUksqw8cO5PBXe5te1QIICBoaSLQSo5bZpqatElRfMDcWsC38N1rmVATq0lgCoUg5GcYHuzSfiDe8TSvdbLD2BXdg2+T3evvOKumJArX9xa2Fh29y2IRIpyu+SDkfdTU4N4Qs5KOWI4492OEK0Ko4aUFhpzgHljxrRplGU9szNqJyjHdA8pMJpwFuriOME+wDn7BXVjGEfpRzJyqTfzysZt7b2KxkfTO3LOwFH/ll4Q0HRiu7PMTosbYW1d18dX5Urpzt9RpjUh2ibfoneBLmWxkiaFJwNBOcah0ryn+pdFKUVqE/px/f8na9Prxj8qRvvA8TMrDfkAo+2vG8HoVU3K5XbUE1LkD2S2cZoxbLcXsyAMBjnHTlQbyEMZ0af+4NCTASq9nKC588DG3hmihW9ysixZqZZkVsnIJ5ZqynG7KK0tqwBezwyOsSNcBI8gaF5nxr3/o/p8tPS3ySvI8j6jq1Wna7RWVoh/rLobeH512VB+EczdFd2EezztNNjzX86bY/CF3R8soNFDrIPbhth+sX8RWltFCwyvKCnsyTj/fj8BSY8Ft2+Beps/rZTq8Zh8qErWatYZOUWj6dw9+24dbSDJ1RKeeelcWovmZ2YfSiyRgZJFVjinuoE5yKfIb1CFd+JKP1UWfM1CFd7+eT2W056KKlrgYoiRjmRz8TTKEgOUYq5Vk4jZQkBp9TfuoCfuq6GnnPhFMtVSjyI/Tg1fxeHGP2nz+ArRHRNO9zNPXK1kjLNvES0pjDMx1E5fGfdWyMdqsY5S3ZsA6rp/VZ8hrH4U6fuJtT5RlMzLexer269vqwraXOD9lJXipUmp5RdppONRbeTG9JbI2NyIJIFuZrxs5kTuRkcgN8DJHPnXlKO2E2lwetqJ1KaXcqejsk9/x39HyQJbi6IaIAbwqFOSvmfPypqs1K7QadPpntJbHg/DQ0P6NjnZTqDHvMSOrZH21zHVd8F8VcRGnDFgJ9Xt442JmUBQ2gE8wR05/bSpyk8llrHkuE3Vv/AA3vZ7HDRQ27KucmPUWAOM+X3VucX0EjPdubR6kX0HD7K4Fwbia2LtMVMvedzgbnHux4VWppuxZKk0tyPLR8QhTisssFw0EpONce2x33xzFLsmldcFrW5WR6RLu/kt0VbuSRSN2jIB+JArqenz0sn80LM4XqFPUwXyTujQtpLkqMPcb/ANKf8Nd+MIJcHAdSb7/cuL2/d1SSZPjIflT7Y24+xXulfkdmbAwzn45/5aFojXkcpn3G/P8AaRT+FNaILshlmTOSn/CT5VLxWP8AslpP/wBDuHKf0padxSe3XJ0KOvkarrNbHYsopqornqfSbhEnHeBT8PhnWJ5CpDMuVODnBx41yTsrDuUoX9K4baOBLHhA7NQgc3D4IAxyx5USNIVNwLjXG8R8a4jDFZ5y1rZKRr8mY74o3ROD0lvbxWtvHbwRrHFGoVEXkAKV8gMd+GXcnptDxMqnqcdm0KsG72snliimEd6SADgzgnA7RNyuetX6b/5EzLqf/jZ4wQxMNX0ew/nLmunuaOUoReTuyUKAqod/2bgA1L/2xLJcHfSbKGuBtnGdQofKS8lwQzMzDtGB8dceDUslwS7fJIcI2wkxjku/2VHFSQyqOLF3P08ZVmK4IIyNJBByKVQsF1XI9TbcXXizGBUFvPp1Jl8rIc7gH8K5Gp0koPB1tNq4yXzE2UySzy/o+VezgZ4nVgSquMbDHgTvWTZODyjYqkZrA+K5ccQnkaCQMTHG/d2DDw8Rv9tVKTjJljjeKLCRXJ4pHO0y+rIhCoq97Xnc5/z1p05Xu+Ct2tYc9zFFBctqykZOsBCcHmcfXTSkmgJEpuwbkoBzr6np8alyAxPcSyyCSPdGxrXdSv4HxFBPJMIW8aLxaOeMEzFNGAdufP8Az40rfzIPYx/SOK+7s7BJoC+AEjICNnAJHXnzrq6OMG8nN1jqKN0YhuJCnZXNw3Z5P0aHV9nIV0Uor6OTm7pP/wCQOGLIJS1QLth522+rYUG79xoqzwgmVVBDcQhjPhBFn5UjvxyXJ+6M664cs4IE3EJSR+ymB99Br2RbGfuzCm4NLDMJEF0pXdSzqMUlSKnBwklZl1ObUk02erseIniFh6rcFYrseyxYHWPhXgvVfTJ6VNxzHt7ex6DSaqMmpMXNFIjiNkcbbk8q4ls2bO1CUWt1wmiSOJXUlskbj66kmosVVN7sCikaWGryI8aCTbxyNJpKzLkvD5UcOyqqYDanHXz+VaI0Kre2xlepgllkPIIYfVraORgfblXAJ929et9J9F2NVay/wee9Q9Sc24xFdhJoGGvPH2wa9Nf9PucXPuQ0U57qvdbHkVz9xqyNrCO9+WMWKQIv0so25G1zR/wCz/MzPdhgsWUnI/ZX5U+z2KuqvIuUoVzrwcbAKvP6qKi+yI5rm4lyRjSxbzCL8qmzyidZLhnp+B8SknsUtQ/ZyQqBlsDUMnHx8gK5mpouMrrg6um1EZqzeS1IUEgSWd2c8lGx+2syi/BqdSKKLcWsA+lGDHnkAt+VXLSVe6M71lJcO4D8U1BRGuckgh8qAOnKrI6N9yqWtXYWJropJm4K612IwujfoMffVvw0F2KfiZvuVhHh9TuH3zltJ/CrlTil9JS6s277jiwAwAP/AIj8KdQXgR1H3ZCOFOxKgncgD5U0oRYIza4YWtW0gseh5Cl22Dub7h5c575x8KOO6BkzL9WWSJ1LnDDOPypKsVsdi6lJqaEcei9au7aJlW3tlbtp5SmcaRkAeQzqJryUmlUaXJ7CNlC7Fei/Bjx/0jT0ggXseEW4eOI6u/cNjGoDGygk8+dalp1HDRknqcXTF+kfpLccN4zd8NgtEDQFCJDv2qnB5eG9ZJ6WMZGrTzco3ZlyX/DLfhsF7xoS3FxcnEkMeVWFM8gopaWndWbUMWDWrqla/cuejdvbekfFpPU41traYghcYfskwB7iTTKnJNRbGVVKl1LZG+knBOGWnGYOGXXEj6vLIJpUJK6I85ALeJP2A1op6ad7xMtTXQtaR6eH/wDH3oveWha1tY8SgFZ4pCWHmDkirZUnaxStTLkxb3gdxwDjdpbKjSW86OO2ChdeMd1sdd/jisUqUqUrrlcGuFWNam9wqHVHcyLFCXRWYDA6Z58q9bQ+aknNZPIahqNRxi8GnHGxOcHO2wB/w1dZGfc7jCSqEBct4ZPyqbfAd78gs8hlAwQM9M/Km2oR1Gd20h5hgf5rn7alrIm9l3h8jfpS1DasGdP9ZkHfwzVNb6GX0G+oj31cg7eTuVS5LHULkszudEBO/nUJcyPSXA4M2VDfSptWjTZqJGbVNKk2ePhKsNBUjbmGxmum1JLBy4yi+SdERYg6h4b5/Gh83cjcOwtYwceGPdTdgYHMGVQytjc90typB3wKLMwDPCpAxvjOfjTccFfuwHckk6HAyTgE4/GmQHL2Et2TxkMh5c9qm2y8jbsnovRrhEfBrI8VEzukimR1VjgDqpGcH7DnrXJrzlKpssdbT7VTuzft7qC+jhvbVw8M3dBbK5Hh7xvWGpTcZWNlOW6Nw7uaWJEVI+0JcamO2lepFVzdsDpN8GfG8dvxpOFRqJIbiB5nYtuG1AHPvB+w08KEnG4kqqv4NaVIAYY20knGCTv4ChsxdEUgY2bWI3UqGLMGHsgA/fQx3Gv3PP3V8/C/Sq6lnaRrV7dFUZHdxv3R575+Fb6elVSKceTFV1XTdmjK4jxy7vu2xM8Fm52Q9V8B+VdGjp4w7ZObX1E54TwZ8Vx2Sgw4jG/0jjLH3flV7juwzPGpZ/LyNRhIwLZduZabP3D8TQaQ0ZN8llJyAQGP9hQPuBP21W4likQzB3y0bPy9o5x9ZP3UGmWb/cnsk06uyjXbmScfcKrcfYdTXkU8SkrgQ4z01fOllT3K0lgsjV28MdFdTJ3dSlQM6SpP3muRV9B0818mGbYeq1Iv5hzXmuMRvFEVHJdGKxS/043hzNEPV4rNsiRxAwsBBDFHtzC5x9Zq6h/punF3lK6Ka/rMniKIeaWYZkCv45z92qu1p9FRoYpx/wC/5OfU1NSovnFhlyMpHjPgfnWx7nyUb0vA3V3cCNAANu7+dLZk3RJL6h+rUHr3cZ+2ikybl5A7XbuhSKawm4zRhcHTyP8AKfnV2TNdguXYAgkL/X/OigWuFhicop5/v4x9tSxG7DEuLhNPZsVK8sNv99LKMXyNGpNcC3uLoSaxJLr3BbtOh6c6Cp0ySq1WdbicczIdtsyfnRe3sSKmmWNdzqPkesv50tl3GvIBriRlwSxOP5Xl9tRRj2I5S7o5XfTvtgn/AFn50bAuwdZyx3wB+/8AnUskuQXfgiOSTByCd+Ws/Oi7Ai5J8D1LEZIYZGNn/OlwW3duAWZ8YwevtSUWl5BeXZEYDKAyI3iC2c/bQkk1Yick72EX1qnEIdNyFdMEYLDl4HxrMtHQUt1smt63UOO24UHH5eA8GSxgtIGWNiI2L4CA77r76p1Ok3LdFmjS6xblGaweKuIbu84pNcmRpbi6PffnpHLl0x06V5+tdX3Hq6Dhb5Mk3vCpeI8PFrLIqkMHDjA35cvOtHplCU5ykmc71avGnBRZ7mz4wLW1t7Wx4VBGLeJURy4yMDfkPHfnXSj6cnJuTORU9Ue1KKKd/DLxK/N3dQo8rAKdgRgZwPtrpUKUKStc5VevVqSvaw6ye54Y2bSRoc/sp7OfdjFSpRp1PqGpairT4YXEbi94i6G8maTSe4NgBn3Cq46Ois2uNPW12rJ2FRWwWNcRbYOcEVqv4wZdrlmQ9YlD4KkfVSttjKKOMSsNO2PhQTsRxQQiVX2UjfpijcO0WsRwSNZAGeeKNxWmOikuIpleMvlGDKc5pZJNWYYOSd7mh+neNBc9tJgD+TX5VUqFPwaPiavkhfSDjAcE3GRnYGNd/sqPT0/AFqq3kYOP8XAJMxzjYdmvypXQpD/E1jl9IeLBsCQHfrCN/sofDUXyRaqtcd/CLiqx5Jj5bDsh86X4aiyz4ushF7xm+v7X1edY9GoNlVwQRv408KFOEt0eSqpqKtSLizMWFjvpbcc8bVfuMyiwvV5Q7d1ufj+dFyQdkiPV5RudQ5bGpuiTZIbolAJGevSlvHsNZ9xOgjpnYCjdC2YXZSDbSfhmjdE+YWykNnHhzFRewHcZ2zpGUDEI25UHY0vTXPcsVWVrdjc4Zx6Dh/BYrcRM8kC6ACMKckkE1gqaXdUuzfT1ajT2rsUouMXkTkyM1wDsBKdhv5VbLRU5WKY62cble4vrma+F8XPbqRhlwNIHQCr40YKO0plXm5bmzQ4fxFf0sl7xF2MgXs1wvdCc+XjnGKy1aFlaCNVLU3d5Mc3F3/S8s9stxPB2YjWPAAI3OfLnVMdHHp7ZOxd8W994K5nX80t7em4kjhSXZQqr2jKAPAbD41qoxjSiknczVpSqO7wZ727Eh31DI2aXrv0HL761RmZHBk9gwYnSSRzLDfHu5/dR3g2E9iMBiNhyJ5D/AD8aW4do4xSLHqYFRjm/dH27/ZQfIbErE7tlWJGeagkbe/AqNhSuQYnO65Ox2z8hQuSzHLFL3Qdtx7Rf8SKRseKdiJLFpOTqMjnjf/7VN/sM6d+4huHuJd2zgnfB+dOqmLCOl7/YFbdk5MOn7J+dFzwBQsG4dzjwz45P20FtI1LsLCuraSQR7s0boW0g9LBOedj40bks+5y69QGo4z0z86lwWOJxjSuPHn86lwmQWlVsNOB7lPzrX8picmuQlkkZRi6PL900LIKkMHalQWuXIxzCGg0G7OLtkabk5HI6aFkS7CWRuRuAcfvD7qG1eAqRJucbC6PLcaaih7E6iXDI9aMad67xnfZRU2ewep5YaXukHVOGyOZTP40HTZFVXklLthnMqAf1AfxqOAVVGrdOST3DvzCD50u1DKbfBY7WTSXyujoCBt9tKooscmLF0yk5ZPD2aOxAVUYbkkZXTy/dobQ9QE3XeHeiG++cCpsuTqdzvXO/+tQDwwDU6ROqTNIJ0CkLjzRTn7aXp+WP1F2M1OGmK4e4iHfYY04UdcjrXO1PpsZ3lDk6uk9VlTtCf0jrPh4jj0z6VJ3YZGAfLen0uldCFnyU6vWqvUbXBcz2XdjZNIG7HTmtigjE6jGR3DMG+mjJ6d1ajgkKpld7qWJxrmAH9RfnVipordRoanEoSArSjB5kKvzpZUmNCqu479I2yjusuOXJTS9GTH60UceIW7A5C5PUgCj05IHUgwRdQgkApz/m/OpskTfEBr+LIBWMDyIz99TpyEdSJIvoTyVcDb2l+dTY13CqiG+vwIdTRDBGx1DH30uxvhjb0uTl4hE/LAGeWpaHTayw9SL4GwzI7fqiRnPNSB9tBx9xoy8ofLPHuShUctyPnSpMaUkkIju4Rt2m4/nDH30+xsTqRQLcSVSMSxtv1IOBUdKTI68TjxEO3sL47EZ+qooNAdW/Ba7aEQBgGMhHUKPuNI1IuU42EG8UMR2W/nj50/Tfkr63sK/SO+nSm227UeljIvWySt87R7Ire5gamxeSOpfsIN3IQNKoO9k8uVOqfe5W6meCRdSZ/VoeecYqbUHezpZLhe81vpzgciKkUm+QSk0soRNcTsissaEajjV0Pxp4xSfIjndAq9yY2f1eNgObKNJHh5UWo3yyKUvBzTXLYdYwQDk435DlQ2Jvkjm/Av12Z42VrZsKPaDZxU6S8g6kvAcV08o7kGC3s56jy/Oo6aXcdVG+w1JZlKKbZHL7qQvzqmcV3ZdCUlayNKWSZLP6EQtMN9OB3fgNs1ljJbrPg2Ti9mOTLaecqZApBcYzg6s9d61RlG/Jkam42sV5ZbgSaCGVV3wB7X4VdGUGjPKNRMV6zN2wlaeRGxjutlj5Z6VY4LwU9R92OjnxJrMr5HUt+PMml2ewyn7lgXimXJmlY88A0rgx1UXYY13n2tv68h+4UrgP1RnrBCalbT57Cl6Yep7nR384bIkA8DkfKpKklwho1n3ZYN/eNuk2Ry2XP4UnTV+Czq+GL9bvC6hmc79MUdkVwK6rfI0TzEEMsjHy/wC9DHA13a6AWeRXx2bb+Db/AH1NqF3tEtcEHHZEjyepYlzjchcZTp+91o7WHcrCnvVyMKeXQipZg6iPOt6K2+MlkH+7WmVZIPRl5OX0StSf1vu7tF6gnw18nD0RtNP63cc6X4knwrOHofbsMllI8cLU+JCtH3Ib0Pg1nuFvIBanxKJ8LYX/AAStQpZoZcZ27ooquI9MB/BW0IwPqI3qxV8CLTp8jF9EbbGdC58yDVb1FiyOkT4sGPRK32HYDw5KaX4pDfCnH0StgcmHPuUUPiYsb4VnfwWtwMCH/wCI+VFVkB0HYJPRi3bGYF/+NHrIVacaPRW20Em3xt1KUHXQ3wwD+ilrjJhA9+k0euhfh/Y5fRa0fOIdhtsq0HXGWnGN6JW4AHq4I8Dj8KXrpjPS+xX/AIKWwJ/ibbeYpuqhHQaJ/grbFSRbYPPOBU6yB0JWOHo3bb6ox4+wKdVFa4vRl3I/g5Zg7xpjzQVN78A6du538HLDn2MROeoFFTaB04skejthoAa2hBHh/wBqDqyGVCHgYvo3YsuRFCN/5vypHWa5LFp4vg5PRmy2HYxe/CH8KHWYfh12DPozaDfsof7ifKp1X2J0EuQf4O2oYn1eE/2F2ofEfqH4ePcJOAWu+LWHPjoWh17hVBdhn6Atyn+gwMcfuJQdbwx+jfk4+j1uY/8Ay+PGcEiNflQ6z8g+HXggejttsRYJt/RrQddd2Rafwjm4DZqctYJ8YxQWo9xvhvYn9C2K/wDt8PxQVOrJ5TCqEFyghwWzIAHDYT7kWh1J+Q9KHgn+D9uTn9GRHx7i1OrLyHoR8Bt6P2ejvWEJI59wbVW6sr8hdCn4A/g7aOwYWKn+wMU/XfkX4em+wQ9GLUYIs0/uip8S/JPhqfg5vRqLOBaxgf1R86HxKfIfhvykr6LwE4MEf9wVPiED4Z9yU9GbcA/xRc+Ogb/bQeoHWm9gj6MRMO9aJ9QP40OvFcBdBvkA+i1vgYtF58tI+dOtQ+zEemj3QaejESLtZjHXl86Dr35YVp0uESPRu3xgWIB3zsN/tper3uHpex38FrbRk2Y5b4A3qdZ+SdFeCU9FbXsyRaePLFTr+WSNBeDj6L2xUE2hAPM5FDr+43RXgn+DVkRkwEdOWfxpHUV+RtnhAfwXs9sQ4B9/zplUsBwXY7+DVpHhnhPXrv8AfR6i8g2eUcPRaxcBvV1x/WO/20/XqeSvoQf4UQ3o3YjKragY32Ofxo9WT5kR0YLG0UfR63JOiyYHxZ22+ANB1ZLmQYUYP8Ii89HIltnaNHV/HUeX11Q9TUvZM0LSUrXaM7+DjDDiZ3U741kfjTLUTXLF+Gpv8KHQ8Ct5CigTKxOB3zv9tOtVJ8srekh2RaX0bJ7o7dccgZGx99P8Ri5X8Mr2sWl9Fwq5ELEn+kb50Pifcf4VLsF+gXClSkwXkR2rfOoq0ubivTrwRH6PKGJaK4xy2lb50/Xl5EWmi+wJ4HCrHBm+Erf4qPWkT4eHkiTgcWNWqcefat/ioquxHp6fkEcFhI2lnx/tW+dHrMX4emCbhx7IH94GtKgZ+qwhJJp5KdugXlmg1FPLGUpNXCDuTkR436KN6Fo9ibn3JMroBkEDHIgihtQeo1/6JFwAdLAr55IqOAeo3/bAvdosZJYgY3OofKpss+Sb7r3AF0ZL2C21SIJdRB04yQM6R0yax160acPkeTVSpzlL5lgTcG7ju1EepoGxqYqvc339/jWelr3td+S2ektJW4Ju/W7K6hjaQtrY90b7eO1W6evUqP5lgStShT+ljNR1Y1e/vHn9Vb4owyvfuQJZDlRI+d8DUDRsn2AnLm5y3En8tIDjoeVDZEKqT7SCN1KcjtHPnU6UCdafkjtJCcBtwNyaloom+XJPaNq3bPnqFG0QXmxit01ZJ54cUjRZFvuNSVkYkE7H98UNg2+wbyBoxkAYxybnUUfAXMJSATjtOuQDmlsyKfsKkcBdhJjPX/tU2sjkV2cA5VX28j8qsZXYqyOW5MQMDnn5UVKwHd/1gCQqQO1HPrU3eRdrQatkAdquQOfjQ3IfZ3HgKxA7Rc+786m4jQ5CiD2xyHSq9xZZdhiSAjSXXn9lBgvYl7gRLksvid6hLnm7vjMs85WN27LOAFbGa4+t1ln06ZfTT5YMd4/NZW5eNczr1lktvc0ob2Yga3blzDVro+oPiYu7wXRePv8ASSYBH7Wc104OE0nAMankanEJAQTLKBjwzVjpxtwFVnfDLIviWB1tzHSh04eBnVlbkJ74JEXZyF5ElaDhFLOEL1JMpScfRX+iSVwN88qyVNZRiNukKX0jXOllkXbBz40sfUKLdhXJl9eKCTDEvpyMHmK3U5QmrxYt/I+O91J7RG3MrTOLuTeuBnblnJMh9rPKpYlwROwGksScE7A0dod6GGYgEa358qm0m4LtgVwWYHHvpdqG3MjtGGwY4z+9ijtQN8jllKn9cOQ/aqbYh3skzNnPadTtkUbIF7cAG4AOS/IDkaKimI5MW9xqydZByfCmUbCuXlkduVQYYnOOZFHamDe/JDXLE5y7bnqNtqKghXUYk3Tncdp05Yp9sRd8mctwwJysuxPnSyj4LIy8hrcORnvjcdBVLgnyWxm0sFc3TNqDMNlIwaPStlA6t8Mkxh9TDOQcEZxQclwFRfJVlCwQPK5wIxnlnGPxpJSilkshGUjdh4fdeppPIG7WQagIxlQD4nl9VZpVkpWNCo3VwEJYZU4GBvnwq7qJrBVtd8jSpZ8h9WM8qCb4I0uSNbAjDnO3SnUSuTfYgFgm0h5Y91OKEXfbEjZBz7I8KgP8gO8px9K3LqBUsgf5PO9tDn9QPLDmuntk+5zd0fyndrbkDEJXzElTbNdwXh4J12uxPaqM8tjQe5K7YEoN4uLM9qYXkjnlKpkMdAxnw51jq6yNPlXNdLRyqK6bQu0ujdTxFLsgTKTFG66WkPxHLFVVtfDbeCLqOhlutNsq3L3542LHtbeVXiMoZVB0aSOY22yRWb/cP+PbbJctE3UvfA29Ed/cxW11KYpA4kVe10iRgNsb8ue3lXNU3lo6Fk0BDP8A+Nnhsd0C3YF2i1ftE74/HFRXVpBsmrMC4gvLK5torOQSx3DFcs2BGB577V1KHqEYQe5HNq6Jznhlq6e8tHiRQZS+ckdMe+rafqNOX1Irqenzi/lYuDiIuUdQwyhwysoG9dCKi43Rie6Ls8B9qVG4jG3Q09vBWn5aA7XbmTnwNTIUl5IMrgZDyAEeIINTPgNl5GJcODkM+OhxQYVni47tZNu/Jn3UqsFxaxkdGXbJLnOTuVqbo9mBQn3Hpu30jrjyTNR5zYKi+5zzIg2eM+XZYpLN9vuMpe/2Kz3CkfrIj0HdI+O1K1bgdSvyxLXWnZHi3Pi1C0nzf7DbkuH/ACV5LlzkiVSP6xFMritvlfyylLfyxtnWOf8AKfOlfvf9h1d+P3FxcUmY41gn/ailvFZz+wXGXa37mpaXUkr6ACzHbHaCjJ7Vulj/AAIot4t9y+plGQA+f66/KqPjKD/EidKa4/6D7SVANiOuSy1aqsHlO/6XA4yXP8owfSPiElvZImrvSnTkMDgczyrPq62ym/cNOO6eTznauMgfs4I8wa8xJ3ZrY/1llTtE57EjxHWpdgtYuRX+dOM4pGmhbl604ipYLIvM9Kv09edJppiySksmmsgBGWQdT3vyr09OSrR3Iq3bQ57yK3h1ZVjnYBuf2UlWoqKc5di1SuZz3clwxZznwHQe6vParVzrO18FlkSuCNsb1k/Ug0xK8ahgC33CllFMKZatUWM6VOFbpqwDWrQV3TqqL4ZJK65LkcYJ9rHjiRW3r0+6NuP5KVFvh/wXkhbxcn+x86ilHwRwn5CMbZIIfbPRPnTKUXwv5A7+f4BUSbnMm381fnT/ACgTZADt/Kf8L86Foke5hFZMD2/+EfnU+UNp2OKNnJJG3SE/Opdf2wHF9wkVyRl2+MR+dRuPb/oKjJDhE5P6xcAdYjS/3sNk50csEMic/wCSO9RP+4A0/J3YyFQT2be+M0cLJLe/2Ie3BOSsWQekRqOfsTZ7/wAnFWXlFGNtu4aVDcf1ixry2UQb55GjYG5kx6nU5RfEZU0trcDJtlK5eNNRYoMA9Pmatj7spm7Bwwyi74C0jAib6W5J5DIJUY8PlXMrVNsrHUo07wuPurdLOPiDOFZprgyCRog2nbG3mOYztWCVds1qmkas1tFm3hSD1jJVu+QMrzzjYbZ8OlI5XmNawb2CWMN2ixa0mn1hAQCmrAOnP3VaqsoPAjpKRn21pPbWy+tXVoZ2fdEY4RfvJrU9VxYzfDtXuEsRE/ERKo1qkLxFtsjJHL3g1fGo5NW4KpwUVdgrKCNuyHP9gfOtVjLdhFwSD2qD3IvzqbfYG/3CDgDnGfMqvzqbfYO73MY30sjaWWIjOfZX5Vr6MfLMPxT8Bm8to0AltYSeXsDeldJrO6yLY6hSxtuzOfivDJL6KJYFWVwwXQvlv5Vh1Ek4YmaqKW76LFQAX6XaSM8FqswV02BC43cnng8seAzXISvyzorH08HX1lDdXS3buZYYl1B0YEoykEaPeNjjl8ajuixMdcvbcTuI5LKJpgcTLJ7AUEHbPn4Une4iKd1YW7iBbmO51zTKX1xBmCjOQCN1Xkc5o8DXLYsre0Rr6IjtZIwC7KGwobkudwajkFK5RubeaXjEz6UNtboGDxtg5IySFznbFACdmLj4ggubd5LklZ3KQ9puCnPIx12HPoaKQ1yuZZ7DiDpp9YiYdoz9nnGfGu5o9TT27ZOxyNTQk53SuWlvo5wGSFSP6tdCLi19RhlFp5iLaeHfuYJ8Caa3hkVvykdpCSBpbPk1RRk/pZLx8GzwzgcnEI+2UtBDn9ZIQAa4ut9ZhpvlVmzqab011le7SNhOG8Js4u1MrXb5xsSBXm9Z69Xmv+N2/Q7Wl9HhCVtv7jYb22CENYIBz2fFcn/cKspbpSf7/wDg6c/TYJYt+wVxJw9whSCdQwGSsnzrQvVq0Ppm/wBzP/tkJfUkIbhqXUBayuS0i80cYNdLTf6iqRt1lu+xz9T6RB/TgxLmCeGTRMyq/wC6Sc/dXqNLrqOpjuhk4mo0VSh9b/T3K45kkpn+uNq174t2MtnyrENGCNOkHI6EGmTSFlBtlS7sGeEYiAz44pd6fcZRa7HmJhLaXBV4AN+RHP6qqlKyeS9J+D0NndiJdEapGcblRufjXktXqqtSTUnwXqKS4LbXQUDtG2PgP84rCm7jXYx5MKrag8fQN+Brdp9bVo5gyqdOMlkyeL9lc+ryRKQqZyc5wcjatuq1qrwj57iUaSg20ZpAUrJjAHcYdPKsHJbca2AG21Y/ZHUeFGwBMber3EkZzpwACeo6VJcEaHlwiq2SCGBz5VXyhWj0vDbtngyJGGjfY7aetdf02rF7oz7FcnKLTiZt5xVr4tIWJQd1BsNvE1g1lVVKj28GmMm45YsT93K7jVt7qypoW2TTtTld2wM7knpTtAGrIsjFsEgdPCkd0SxE90tujTEDCDUAT4dKFJpVEw9rGbbekNxM2n1W1QDO2gn8a70vU9uEvv8A+CvYvCNWLjbjJ9UgbzAI/GjH1NvlNf5/8A2Lwi7FxOOVdWi1Db91tWa30tXCbspMR3XKQbXcTLki0XOOTMK1XflleH2R3rUIGCLc+9z86DUnzcKsuyJa7TGVgtyOmZD86ij+o114QqS8UDeG0xyxqJ/GjZeWS/siUukJXMVlz/ePzqbX5ZGvZF62eORgFjs9XQAsT9QpW7ctkSXGDYTg9241x8Pix07rCk6qfdlnSl4Qi6sJ4ATNaQRjG5YOKiqK/IHSklwim8SodhbMRsRqbam3X8ibWuyFtHG3MWo28GoXfuNZexKxxbgra8z+yxqXkD5b2wVHlWe5EMc8SBAGcxRFmO+AoGOZrPXrbLGmhRU7mj+i4OK8MgmMbQRTRlLqNmAeMq2x955Vz5aiV73N8aELWaNj1HReQi1RO1gCRTOVy7RAnAHuHWs0pSk78l0YqKshcECScRmu3ZZQ3cIPJQHOFApFktZcHYRXeZ7jVcnuoi5wvPGw8jUVk8vIru0c1vPcWUjvKpue7hkbADLyPXnyNHNncifYU0CLYo12YBKSDJ9H4dABSK9r3D3EcTtkuJ9blFEMkbZK5OcHCnNaKddxKJ0lJWKjXNtJbMI4LZXDlRIkgABHMEEbHyrpUJOWb3OfWW3Fhccmc9+LlyDp8q2szfp/I0S7c0/4i/4aGP6g3f8AWYmuyB2t5Qf6wrTar5Mm+j4ESXNrDJHIttK0i7quV32PPaqa0Z7XueC6hKnvW1ZFLKWZL2CykaONSOzYBGO24XPXz615+WHhnbtJ5ZThaDiywNLdNbLfRsssfaAPpAbCnw/OkvYKWAn121o8dnGj2ilipTQunfcBcjUAP8mg8hwBawLaWD/o/ick8d1B9HAq7EDqDzU/HAqNkdi8b95Jx2Gq4uI41WcTdxQpHPI/ayDyzmlvcXBh3IQcdSS6llUDEixRF9OQcHUBnfHLPOmivIX7F7iF1aiHXbSNERE2iWWMjWOWN+vOh3IZnYMzXJtsNaQxE20YGoPy1A55b8qJEVOFXk0Vrd2jyRmdxriLsc5xggnyxir5qlKSsipXV7ncB4vcRWYRJCozuTuCa7tChSqQSRy62prQk84NkcYuSQCsTeJK1Z8DHs8irX1Hykza4JE3EzJLdQQLaxLl2VdyfAVwfWNQtJDbTm1JnW9Og9Q904I0Z7ztiUOVjTZEQYUD3V4SpWdSd5s9bS0ypxW1FVBsV3AI2P41TK5qb8BgE46DkM0GLexIV8oobAbfPSjDwByVr2JOIVjVSdQOSB9m9PJRjnuKrzy+C3I9vxa39XvjiZdlm09ema26LXVNLPqU3n7f5OXq9BGcbWuv4PNTcEvFkaNTHhSRgtivfab1ijqKW62Tymo9JqU5JReGd+h7sICArHHRvyrQvUqHDf2Kv9tr2us/5FmwuRnMeada3TPuVvQaldjI4vwiS4hciJlddwR1ourQmrJjxoV4vKZjRTlUBLFXHPPMGvI6qlao7GvO3JpW9wLhCq41ciCayuLXJWwopQHETk6c4wD1qO6yKQ95FZ3ixyqWgfZx4+Y93OndnwFMO7sTbSmPAeGQZRujjxpqckyFaNMs2ObbHb7asuAq8RUjsJF3K91zn6vxpkrhFG6zEqnnnb8c0GgNGha3Dva3ManDGJhz8vypFJwldAtk63UDhhlbOlRnH3VXyx48GhaIi2cOpV9nbblio4kZpdt6s/q8bKhVQ8shXJyeQFaLJACd+3QBpNYJwJCuCrY5fGq5LuQwuKzu8EcCc5N2HUKOX1/hS0Y/M2yFGLCyA9T9vjV7SdwGzbMBHqffkKV5wAJpUkXSQA4OBnaik4u6bDdtWYyK4jtoWaWFJRjYliCPqroafVVZy2SdkGG1cq5Vk45aa9rTbPSQ11lTqriYHUpP6oDYeKWkgP0DjPhKedWqlXf4/sJKrp7fR9y9bPBd3CQxWlxJM5wqpISSakoVo8zEjUoS4iz3HDfQGJ0SfiJkhyMmJJcn4npWV6iSzc1uhSeNp6i0tuGcKjEdpAiY5sFyx+J3rnV/VKSbTlkvp6W3Csi0t7ETg5HvFUw9UoSdm/5LXQmhv0cqcgynoRXQhUjJbosplFrDR5jj3DIuHwm9gtI5Ig3fUg93PUeVX03Kbs5FFXbBXUbnmTxWE7eoxCtXw8/zGT4qD/AKnvbeWGSMWiJqBGpdiKjoO2ZEWpjfEStZ8QTtoVXhaz28bhCyMIwr4zlQdiRzwa5mpjGmsu509NJ1MpWPTcOnWaFraVBLFnuysQdeDspwdiD191c2+Mm62R8E6yq0cF24meQsxZQXJzuPhgD3UFJcINiwBKYwVk7FmbVhVxq956UUwvkmIZRpmj+kGdWVAYnl8KV28ZIVmuPUIHT1hMNqMUQBGw5qpAyTnxoOVkTbdhWM7T2lvezW4tchpJYpDnfAAI8s08WnkDVnZFlFiWWVZl70ja3UtkAjljy2oqyeQS4wVJYJ5JOyVYuxI1AhQcOTvnxz41fp6uyRVWhvjYoNFNENANrkbHKoD9orsxmpK/8A+nInGUXb/wDCVjuMcrT/AONPeP8Abldpf2xkloBg+pxjn+0wrTaf5jPvj+UoyTqTI8FkGaJc7yHHh1rDrKu2O1u5u0lNSe7gtTQ3sitCGtkHZ9o2kElSeYHQj31xmkjpXMDh2q2thaosTSKrwxvqyW0HOojHXOD7qFiXHQcPW6s5eGSTdyNAHXT2evUMswzvnOaDwTkKNp+FxC4vQkcUSdnpQ7BNsFgOR2HLNAl7g219fMyvFZxxm6IAQybaBnTJgDON+viKliWLNtw6/jS+mEqpPM57TUokVWVcZBIBwRg46USIr2li1/wKGBZFkti7OrnOqTOdWT0GSaDZYopmDDxWC2CJbQho4S1vM24XSDgEnxz+NOo4EZjcRht4eKyaLthKYXkI5bg5Cgee4okSNWThlvxa/to+GyRpHHGDJIgAwT+yR4ittGrODTTKqlCM1Y0X4ZPZlVbLJ+y+NmruQ1UZQv4ONU0jjPb5PdQovC/R+O0UKZZRqkz51829V1/Xqzl5/g9p6bpOmop9uf1M8KG042PKuGdy9giNJxjOPKhe4LJq5LKwOykBtx76PbIE1wFIrKinGAcgGi4yWRIyTb9gT9HuwBf7hSu7Y6+Z4IVSFJ6nr5U8eCOxF+DPw+C65uriJjkg48ffivS/6fq7a7hLhnnvWaSjG8Xx/wBmX69dIAI5M48a9j0Kb5R5rr1I4TLsN5cumXATzxWOtQpLg20a9V8mTxjixhBGlSPvrI6KXBrVZvDPG+pT8RvGlyYrf9pwOvgPOsuolCDM1d3NSC2sbddAiDH96RiSfwrC9zMrZ1xwy3nTCI8THkyMaaN0/mWBLmXf2fElh1q63KpvsMPgeXWroRhJ2QMnpfR/iNpxThaW05wAcDPOM++ss6bhO5Ys4OuLU2U7xuOux6EdDTwdwNWMO6LM0kK7nG3w3q1OwUZ153Ju57I2z7udNa+SNF3hU/0j537jH7DVdRcCs1rOFZuDousLl1H9bbOKqisjdgGuFhgOgE6DtnxqxgLUEyzx9oZV7V1AkWQkBsdc1HUTIHecUhsIRLNKrEsXVV5MwGAPd4mkinN2Iebtp5b++Ic5eQ5DHwrQ0oqyIaeFDZVSQNgT4D/OaCYCys2pQFVgu+TjlRVmAKIBpBIcFwce4UbEH3bLHE7aRsPCpTvuLKX1FG3hM8gPZKd/3BXSU2vxG/ZFr6T0HDeDC6uI7dLMO7bL3RV8a0u0iqVKHLifVuAejdlwKHMUS+sOO/Jjc+Q8BTOrNrJUqcE7xwPnnNxMUQns12Pma8rrtdKrVcIYijdTpqMMgHYVzak9t+5cgQ1Uqs3wEZHMY2VsZGcEeVbtHr5UZK+UVTp7kXZI0ubZo3AaORSrA+Br11KpuipxMUlizPCy2nD7dmDWsfdJB1Zxz86ujOs3a4rp0oZaKdxd20EcnZW0IkHdXKDGTy399XdKo1dsolWpJ2sZonimSzjjR0t4SzF8YLyZIckDwOPrrk101KzOlQknHB6SwmlksIUhYRySM+hdOFPnv51mawaPcONHF4qWuFycT3Lx6c43bSMdfH30qXYPYt3EKOG7CSOO4JJVpN8kbZxnw5UWvALhNJNGwR1zpIUMTqIXG7Ect/rocchQm0ubRjPbFZLeOFtxInZq2emTzNOmpCu6AabtJr3NrgJiNQGLNK2cqB000jxcJfUtLbRsyAOow4548RmrGrigRKzzxSAkYQAxlSO74NnrQTyCXBjcWiuJL5pbeNnidQe6Pr2ru6OpB00pPJyNVSqb24rBSCXYGPVpP+Ga2bqfkx9Op4EPNevIsaXM2SCSWjxgYquo4RjdRQ8Izk7OTMW8srvitixSV4uwlMbyRtpZkyCc+Gxrizk5ScmrHThhIO5FrHd25tbthCsiLI0eTpiI5E+HLx8aofJcybOa2mv29UWKQ2CCNkEg0srDOQfhUDYVKtrxi57OaL6eYtCUwcKFBOFOOo3zUCHxOH13Vw29YFHhBA1AdppIyCeuwFRPIgNkkKX01xw65iUIGEhdcL2YHsjPMA45csVApDZITH/GDxCZlmKSTaH2kU41EryAx9gqXGsBOYuGWLeof6FE+qVYBkICM7Y3GevhS5uROxhWUbyej0c8lrGbaO4Z2CuQ82HJy2R9ngKdOxHkrz29tPw6bi2jTfxsVWPILxeHvzTexBXCLuWfiM19HEqqwUaXHeLAbn6662j0anG8ngxanVSp4ijdjnmuLiIzOSFYYHQb9BWutTpwoyUMYZkpVZVKkXLyel4ksnrmog40rjHUYr5O4vufRNLKOywhFY7kE1Wy9y8FmIHPeQtnx6/5NGNr2KKjxdG1JBa21qxnjcdlEXUg/tHfFdmlpaKp/MsnLVSrOfydzOCx3HCo7uNX0yOcAnOiudXpdOKtwa4ycazg+xTfJBOCANztms6fzM1xsB2bEHGksMbnf4Yq1YQJSVy1LGY+AyysAw7aPu8uWx91db0qLlWhZ9/+mcb1GSSk34PO+vMC2LeMKoG25JOdhXulpk+ZHlnqX2j9jpr+67PSgQOP5OI93bkanw9BcsHxOo7fweV4tPdyzlXJLgBnZ1JC55ADHOkkqUVgsjOq/qL0lu9vZi2OkSxxhiVGAXO5B+vHwrz9W05thlK+GdwyeEo0Mqtr7QgK3U1U8CXuaTxGHJCQvkk9mq7n3GimBiGjaTvMoUsMqAd6lsimXdovC7o30KoIVbTdbZLeY8Mf551Za6sMmatpxSPiEMlv3G7PeKV99zyXHgayyi6crjpmPKOzuVLhVkGGJQbMufDpVtk1dERmXMGptC/vEZoxyTuW7QGLht1chY44xC2kMmpiCcZ++rowc2ooFzS4W4n4RE0LEZmBTqAfP4VkqXhK3cY7RmZUMkT6fa+i6/VVcptoDNGJRNq+gCqoYoCBvvtT23IVGHf8PbivHnSR0jhiwihegAyftzV0LQVkBt3N+x4dHHEuiKJWZMIGXLEeZoNoKCEVvbwLgQoTtpfck/hTbiGZfkuTqRwuSCEb2SPDyqYIBZ93kwY41apUOEH4mreUAdxK4MGiIhGdgWLAYxjfcfVV2nob2W0qjg7lXh/E7ppB9HGnkwrpw0UGrhnrpp4PsvoLwySPho4hdAGacdzC40p+dVypxg7IsjVnUV5Hq5m0Rsw6KTVNWbjCUkPFXkjJjxHCNXhvXiv/AI4ZOi8sAncnp41jnK4SB7OrceFVSVlcICysZlQAkkZx4Vmi5uorBaSVzVs3Jhw2xWvfekTctPtfYwV181zxN1xC0nkfXGMFjuOfOusqNePBndbTyVmZjm0vI/WYLeSSAEqyAhSWB5jqCpGcdarrampBOnIso6elL5ol1rSURNPa9j6xK4eRtHt9OY6nbcVz5ZN0UkatvAlr6rGQXaNmjRpW3PUkY5+FC9sB5Q68eGSQLOuo69QjBJ1EeOdgKVzRIrBSsWWNjHcW8gmZsDI16snmvkKkGuGPO/KNOWdI7hQrIHdcohIBPTO+/wAaZlXIvS0R1GOV0Xcx6w+SfDr40E83I7tWFXcsiTGYQOY0wBhz3geZXfbBpXJp3HSurFjCWsBEAVQyA6F/f8cnnTt2XAlruwUczymcOpIRjpAXB2A5ePXeilcViWfTAjExlwdJXtBkDzq+LaVhcFd+MWcUjxvMdSnBwMitkNJUkroyT1NKMrM8/cXLaVUMxLHSD2jjG/mK3ySs7oxQecMq3PCVfg7K80gJl+nw+knfGD5Yx9dcao83OlGNlZ5MuKCVIhw+CMJpQp2pI04HIY/eANVtDNiOOQ2c/B2tOELC1zkJH2eAyEEBiSOWOtBLOSJl+U/o2xtlWOQyQFYUkY6gMnSGby33oERKFDaGDikcIu5C3a90ASrnA088DcDyNCwEZ3GYXis7e2e3TQqqhjxq0tqHeY+G2BUyMhXEG9e9Hr2aB9U1zItrHawNgB9RVSW8N8+FGK8hl7AzWnEuEQm31hY5LbMjP3kaQZ1EnzGATStjxirXY+2GUjeeTPB1BZWEg3fmSf5obPl8KKA0jAvkmg4lKIW7S2uH7uogZwOeetaNPBVMPDKak3FXSNDhdkLW0Kq1sWLZZmIJyfjXepwVOO27OVUlKUnLBpI8yLkXFqpz+yv5UtSMGu49OU4tcHp7yQyWlpOunDRYLDqa+Za6kqdaUUrJN/ye39Plujdsph3I1ZO55VhaOi1G41dRODkY8elDhlckrYL928F/HH2wIVDolKk6nXGdsdc10lrIuCjNXsYYQnSk9nLBllhhsltYF0xKNXP6qy166mlCPBZCEpVHUlyUZXPZkbcudZ4YdjUkRr7rnIGrfvf52rS4srsrluZ+z4EWVlGJgxY7gY510fSY/wD9VOPbucj1KVoyaMCO8nwS1yg76bKnv8q92qNNf+2ebdWp2/gPt2kVlN7ISSdlRtt/IUHSpePuBVKnd/sjzvFlePiWprmXDMJFyCMjGCM9Dv8AZVFSnCzsi2M21lssX1u0hwqHTuVGoZJ8T4159Yk0UyyyvDFqjSSWEBVfUcnBAIxt1oysxEadjGE0q0pdC6hSxzSpNMJEiNHLCrJpIJAzvnvdKuv5A0RcWqsrrpG8j7eI2zVna6B3PJRJ+ieL3cIX6N0i0FhnAI2+I5UldbojGrcoLhUcnBa3JPjnVWWMrIYmKwZpizqACwYZI3BHQU9OVgMsXMMNlwnsZFYvIukBR4Z5/XXS0cZ33RF+V/UM9HOGyWtko0naTXhl9kEc/hisOqpTqarpU+e5a3FK4Ko8HEbi3UowTSFYDLMTzJB5ChPRdH6xJyjfDNO2jBlkVX7uk7g5xuOVBJJ4IiLKyL3ksjxY1qSviRp50X7gtkO4uDHMkMDAEhAXHQeAqpvOAmc1mkqqDGjYL46dRTXZDr1VTtFH8r0HlRuERFJouAcKNYQqDyJXmDWiLwKynfHtbop6nJLGuMntN2J8cV0NNTla6drl0XFRzE2+E8Ptbi5tom4cys7gA9qeuxzt4Z+qt66kVbcVy6cndxPu1uiw28ccYwiqAAKzs0K1sBSDWjKeRBFVVI7oOI8cZMvs9ONQyV+yvF1qfST3Lg6F7ihqIyeZ6eFc+WVdjI4qCcnnyzSKN+QjY0AIwMVsoUbNMRsXxe+ThnCXdi+uX6NQgy2/Ue4V7L07TOEP1OfXqLdk8MYrEKcm5BPPUFruxlP2OU6dL3EvLbWlvMY2kZJB9JHJHlWHjsdjWfU6ff8AMzTp66p4XBqcGf1iyR4xcaDGHDSDLnbK/wBZvLlXEnFxlY7EJqSujUBdpLaQsrzBwQTtlSBnONs9ceIqrO7JZ2O4na28kwMknYCEnQ7bAbb7nxFSSyGLsgywt5QkstslqoBXMh1KemOmMCmtYCG+tyXEUckcYWQSAYYDLJ1IBoXwC1jOv2KTO1oZUlDhwFJALDdsHwI5iqZSa4HSXcuQBNTziSbtbgrgMvdbbIA/dq6N2kKyy0lw0Gh44+12JcewTn76ZylcWyICSPMihGjQBiwGN+gGef8A2oxTbwLN2RgzXFvbT9hZymCOMFTojDDOck56muzp9KnFOSOTqNS1JqMhLC3d2droszHJJjOTW+LnFWSMElGTu2VBHIUz28Tc9jt+AoY7ly9mV3tpZbiNZFWXttSnvkhABkHnzyK5esj81orBu07aitzuylY29xbWq2vaCbW0rmSQElDq2X6t96xORoauVILi24TJHwq1iaa9SGSRScaWBOSXOxzkjl5UG8DxWC3JxB2ulF20c4ZMpEmEbWOuCd8edJusNa6OFvZ3lrJC8kAkZGdmU63APMY/eGceHhRFUX2IeRrTgUK3lqkNomkZLHtGUHuaieZ5ZAoXGUcGNwo8Tkjn4fP6taztdJJGpxrTX3sgdT0HhRAbHFXlT1Z+IRrJbRSFmGMaQNy2OvSq7ZCmyvLbG/vhcRq/6JuI++rLgPt3W05yAflTWsBsXeW0Nq/amJpIWgKll3XJOw/P3U9PMkSTVsncN4SlpaqxlyzDJCnAH2V6GCaikcqbi5XLJYRge2cfzj86lsjxaubvBp1vrV7DOmRO/ET8yTXkPXtHao6vZnc9O1O1bX2FyxtEx7QgNn2BvXk8t2R6aElNKwOpyRgdM+6htuNhIbqMShTzOSfjU4ZW4qWQSQUKs24plHN2TvghnDHKqMY7wHImmk12QYxavcNS040xxq0nd7uN9hirYzc2kkVOMabu2BxqQ28ENhGWZly0mjIGT516b0XS3l15cdjz3qGpWVbkzo2lUk4fOx3JOa9IkvJyG2/JbjD5BPbDPmfnRcfcTc12K/E7L1m2YDWTzAYsd/hR6afLF6ruY7kNEo7GPWuAS2diPjXnNVTdGplA3XEamjYu2QfEVRGSbFQUVyuRp0KQ2rCjqKuvcm4anEWYhZYGaNdgB76DsS5tLaJeQrJbvq0nJDDSQT4/OrIyXA208b6RQMOKtE4Cp2aYcLuSBsKSrOwbEyTSJHC7iE27DQXJwyb5IPQg0kKW+l8oUewtrKKe1juI44z2YwQRk5xsaWmrr3I1gyxbGfibmV1MUJwAYiSep399dmEVTo9TwKm0emsbXsoWlYENIN8REjH3VV6bTdpV5LMmR+7PPTwiLjdwugASx91hCVGav1sZSjcjfg1bPh0NjbPJdYUKpyNO2K47+TIYqxh3nHWB0WiYAGkuV3IxjHurLOs5PBG8lVJ5sCTCE7YBXlUjdZBe40zXMi923VMg7h8D6sVbuIE8PcPakA82KHcnHM5/CjchVhtpNTGNAVOTobln8K16aEqnAVYs2vCzGWaRURm56Zj8q7lOltSSf2LHK/Y3+Bw445ZDDae2Az2uR9WKecHa9xYyV7WPrkZygxyxWVmgk0LBTK08BY5TY9fOuVrtD1fnhyX06luSm0ZDldBz18BXmq2lnFtOJoU08nKh1Y0kny3o0tNKWFELmi4kIjQySMFVRk56Dxr0Oi9O22lU58GarVseF4zxZ+I8QLpI6RJ3Y1WUDbxx416OlTtGxyqlTc7GazyawO3mOf6VTVyS8FEpNYuDJbNcII2klKZUsCoIYZ3HPqNqMldWSInZ5Zox3TLxB3KS9jK3NAVMOAAuDuMbH6651fSStuR0aGqj9JrxXtu0k0MzsHjIJQAggk7HbmDXOqUZRV2b4VYywg4oluUklZ8hjiVZVyHXwIOw5++qlEsbBt5fWl7KFVkhWPEUjR5RmG2AT8Kl92ENwHw23eKeeRwArbsqppBIGMDO+PPrQitrdwSdxohwQ7OSBJjTj2RjcCo4ILkLt2ZBJEkWWjIDKxwCD1B/CopYwSSAJmjlM7N2lvHGQowc6upIG2KXbMDKim4l4kqy9rFZrEtw0gkIQkggoc89961UottWKJyVm2Z66NTFZ0ALHA9X/Ku9D6UmjiTtueRoxj/SB/8A1/yprPwLjz9jMQEYGk7+BIx9taMFCuitezkRsFUiQeyxOD8DzoOhGauTryi7XKE1m93xqwubK4RZYD2jySAk6cYKkdc5rhajS1KcnJrB2KGopzjhhW/DCeLXtz2n0xVTEUXLRpuGGPDPWsbzwa4NWESW7zwXDNes0pZgwEaswVTgAbbD50jQ6sVJruOO0teItazWkOdU7Qtlo8baNt8Z5+VMsuyFyslziUVx6tbyQu0KQyrIDMQwX3KTjO9B8huXI7bhvryXrsrokTSvOU1MxOOY5g4+PSiBiFSHiNxPGtwzQEMXjZzlkbYAE7gDfOOWaFsi3LMMzC3a1vTGsboYopMkmZAMHbGxxVlOnKo7QQkqkYK8mMVHubNYJ4gioNA0HcqOQPhtiupS9PUcsw1NZueB7RgL3AcAYA1V0Nq8mXq37CWRjuYid+eqo0h4zvydExt5llRdLpuO9WXVaWOppSpT4Zooal0pqSVzUe3S9VruByzAd+PPeU+Ir53rPT6ule1r/J6/R6+FSNkVDqEw5gahtXPR0k1tGTEtMcb4zQbyLDCyBhjJpbPfU78/jTwd+Q2VrnRR9q6xwguS2OW9O4J/TkEp7Vulg0F7PhcTsDquiCuc5CfnXX9L9MnqJXkrI4fqHqEbWMwwK82tlZmY7kn869rS00aUNkVhHnZ6ne7sNCquMKQB0/yauVEqeoY3UTjCtz6GrI07FU61+SSdjnUOXU02z2K3VXkyL+x1zGVGbOO8pOxrPqdEq8LPkTrpGPKioMhdDdG6GvLVdNUoStNGiM4y4ZWeKXUHLxFgdmKD7TSpjXFmG816jdE4/ZVcAfOmbBc1bS+kjKkkZTkwGGHzpoyvwMnku8T4enpLCkkBSHiEYwCPZkHh5H86koXzMdO/Bj2tjMna8Pu4wpbZlwDuOozUi5aSpd/SyNXLvozfS2N3Lwq5JLAdxse0vh7xWjU01TfWh9LDB3wbEcSLdSPglXfUNgDvW50/iNOoor/EWrieKG2Zm9rHMqDittGGxJWDNozrC0FxcniN53YIziNdABdvAVi1+oht2R5DGNsvgZxb9J8V2jREtwMiMEHPv865b9P1M8ywGU12PPSWU1vL9LblVB6AVnnp6lN2khLhR3EMcQVtmx1x86RRk+xLlmCK6vcLbwMVJxlVwv1mr4aepPCRLmpb+i8jnVcyouN8Kcn663UvT28yDa5rRcHghGmMacHGQ53+quvTpRpqyQyivJTueHqQcE7f0hq3BLJdzPEU1pcpNGSro4ZTqPOja6whbpdz6hwHjEXFLNZFIEmO+n7p6/CskotcmqDTWDX50gx1C5DtIO5pHBPkO5o4KByH1VFTinwRybPNekPFBIj2Nu4wdpXBH90VrpwzdmepUVrXPMdjvu7H+2DWlGRpEdgCQCWJBPMg0yQrRxgIG4B8cIKa68CuPudJaB0K7DIIyFwR7iKnIGrdyzZACSOEBIJX+jeQeywxu2/XbceO9cfWaeae5cHW0leFtvc1EuuyCR6uwLnuKRl2JOM+QJxv51z3jB0ItPJEscMVn2dhpZ1y6xsSMkdB4b86qkl+EaLd8llI5LmxZbgO7yKdelSoOc93Ply2p19OQXW4ONDb2sEOZGAGNbnWTtyJPLwyfCi+ETuQEW3hmmXMukZ0n2gaCjtVwylch3dbyJYlcxyq/aHbCkYIBHuO1WwhuwVSZQ7Zb2WC6t9Ty24KSQOf1qE7kYOM+HxFblRdPKMjqqasVJuySeRYpWaMN3SXb510abbirnPqL5uATnOz7f1z86bAtmZjNIq4ORjIAY5rTYyuTKEiOx1Mc8vjV0MIoqK+QX7QqRHhHUEAg4ztQnGMlZghOcZJrgm4tLS9e2GHWUbuwYg+ye6SOhJrgVtDOLbR3qWsptJFOa4uIby2jCAW6rpkuEGXIHTHUbb1icVFfNyaYyclcmW3i4hcRRWF2omeUOZdOVAUE8jsTsBijPTTprdINOrCeIlxBLDfI1ykc0ccZMjEaQoPM4Ge9tkeWaq2tuyGk7K7APDmvuILNazuEjIkZE2V/DOeYG9aHSqUoXaKoTjN2Q6Fyb+8imhjZE0rGY12Ax3gfjVkNFOpDcuWVT1UIOzIt7WYSK9zLrK91AOSL4V29PRVKPGTlVqrnLk0Vjwcb4935UzZEgWTJxljt+9ipbFwrkaIMDw6+0KUsQuSE7eYHgajIwkDwnVECCM7g4zVNahTrrbUV0X0604ZiXEvFMga5topGxs+kA1wdR/p+nOV6WP4OnR9VlGNpsWFspHyHnQHmMhq41X/AE7qE/lj9/8AwdKHrNNRsME1hDLr0TyMOQYgD7Kej/p3UN5Vv8ldT1qG21xJvMEiCNYA3MRjGfr6V2tL6BRpO9TL+xzdR6vOqtsSu7O/LlsPZrvRpxivlRyZ1ZTeSMHSMkc+WKZIrcmRg7k6WOOZp1YrbbYYwCMhcZ8aJM9ySFYE7Zx+9iohREgAYjByDzBphJFcxW86lJCRtyJpakFJWkrgTthFOfgtpI+YzIpz/q2/yKwT9M08s2sWKpJcCBwIsdru5wendrO/R6faQ6rSNOx4BDbHXIHfB9uRs/Zyq2noaFN2WWOnLl8BOBbufVYFAI6bZrU9LCpG0kGWosrRLcqR8UgUswgvY8FHJHe8j864es0boxd8xLadZTVu5hcYtJJoYuK2LZubVu8F8Qdx94rPoW5RlpavL4DUdmplhv43oaDUNah17pyM81PgQc1v9LjUp7qU+zFqyTalEOLhOqXtL13dRk6VGM+Vb9U6kab6SuxFJN/MaMoWfuckUBVQAgKPAf53qnSaDpPqVHeTJOsngZBEkUYC6jt4E10GvYVP3H6Ul9odQPZJpJRT5QyDitLZf9QufKKq3BeCxRQzskEhOJOf7pplhWJtSY9dBU/Qt8VoNtdx1bscBGWIEXXqtLYNwHhjKZ7LfH7lEjZWltFcj6IDJ/cposRs6zWXh9yJrfuMB+7sR4GlnHciRm4s9hY8etp1Cynsn66uR9xrLKk0aoVU+TUWWNxlXUjxBquxcV7nidnaA9rOoP7qnJ+oU0aUpcCSqRjyeev/AEia6Vo4G7GEjdsHUflWqFBxeTNU1Ca+UxBHATz61o4MuG7kGOIKcHfFRMDRBjGtsMNj401xNvuB2bAbMBnzqbkSzIYEMBnO/jRwwXaOjcR3Ku8Ql0ggJJkrk9cUk6SqKzHp1nTldGrA0l7bWfEHmAbQ7NGBgPhse/AH1c64leCjOx3KFVShdjzOjcSjVDEzOmSQGZ9J6ggEEHHPblVEaTZe6tuSFkjl4oJ/WGbsQNUZ1aTnO/hn5VHQayRVk8DGu4Y7VhFMzosgidoACyseWefiM1VJWLEyZZI47QxXOuaKdioDKAyedXU6EqiwUzqxg8laS7WBYZ7SOIpcKWEgUgnHd678vGtmm0938xjr13a8SkXZMaVIx4ZrpbE+TBuaWAA7MTlW8aayBubCwR+w3lvUwC5jvKWGST1xjfFaYqxllJsqtrB35eYqxMplcWupd8bHPLejgVN3H2yBpznOTz6YpJNNWLIJ3HPvGIMAIuQGxuKwz0dOpPezdHVzgrIRbWMEepU1AbaCAcril1dBVo2QdJV6b4LKwYaUNK7Ru2rQRsPr91ChpYU4ryNWrym3Yl8BsFnz5HFbLeTLdruQCh5A+IzRFeSRgsNmG+9G/uFRXgeWCKRk435iq/1ZZbwiEbLA5JwfCg37hivYsFjpIGR8KW6Lf8CpCWH7X1UceQP9ACe7+1y60f8AIosk5O7eHKogPccCQMd73ijf3BnwDpPMKenSmuhbMbhyRgMo8uVLgOSDrI2V8e80cdhbsFVYEjBz5010L8wwrIAObDzoYB8xIL5A7Mnnz5VMEz3BJOT9H9VMgXK7MWOdJOxzgUysVya8HakAAPUDPWpYl0EoTUQFwAcjaleBkkyyrrCmosVOMDNVv5i1fIivLds7nExOTnfHyqyMEiqc2ytr1KBryPfyp0kirLYwFTg5A38OtBjHWci2nECrMDa3Xddcey3l7/lXH9U014qvDmJq01R3cWc8MljeNGzscnY77joa2aOtGtSUu4lSm4yv5LPbTKmS7cjWjbEG+SVjg8hYkOeh54qWiLl8jx2gXIcjboTStotSYX0h21HpzzQurDLcEWk2wcc+WaF0HPcJWYPv1IoY8jJPwNUtjGRv5/lStryOr+DkJ7Zgxzgg4otryBJ+A9eDj3jFLdeQ58BayOhG+RzqK3kmfAGCTnG2OW9G6ARp1nA1cx1NS6I0cY2VSSsmnBO4NS6DtYOGLeydjzzRwI0ySkg2Grw2bFS6JZnBZEJ2b4NUTTA0wBrAGpN8eFNaIuRUjS5Pc60VtEe4UzsVxpIPTanQme4rck6lbnyHKi8dxf8ABIzjfUB91D9Rs9i5bzzKtuIwdMErOm3VtmB8jk1nqUqcuTVSrTjwWBe3EEHYwjsogMBUQDb31XDT00y6WoqPkRHNMkmY2YHlyxmrZ06clYqjOpF3LVtfzwzHtSqwkEuUUBmOAMeXv51kqaSD+k1U9VNX3Cbi4M82tSUVRpVef2+NX0aSpxsyitVlOV0CsrdmkYLBFJKjwJ506ikxd0zg7ciXPM0115Fs/ByySYx9J0xgCpeIM+Bi9qB/rOfgKX5Q2fgy8JKO6yDHTQRWm7RmtcrsdI0sUAxvmOnWRJJoUJFQ4LqR07lNYr3bXksR3aJ+ymMcyg3pHT8FsaxYS6tycssefND86TpyLFWj3sMXiNupBAjz4KlB0psK1FPyM/SVuTghfitI6LHVeL4JLQuRhNXnyqJNB+WRDdmu/ZYHvzipyTCIM0IIGSp692htDuQRvrdDsHztuRkUzptkVWI1b+DYqB79FVuk7jqskH69Gx2Ycs/q+tDpE6yAW+1HYZHIkqKPTt2J1Q/WC/ssu3TTQ2exOoKMs2R7B8e7TqCE3sBrqVA2CP7lHYvArqNdwG4gQpyd+mBTdO/YXreWD66C3tNy/dz+NHYxHV8HesZ/f5dAaOwnVbOF0xAy0i+9c0dpFU9yGucj2mPnihtA5+5wuicHVn3pUcPYin7hNcLqz0PkaGQ7gTPFneNSD/Mo5BuXgETxNt2SHA5aajViKS8FyAwk5Nuhxv7FVSu8IuhKKV7FW9vg7Y7KNcdAnT66enTaK6tVN8FQTxHc26nfxIq7a/JTePg5HTOrsFAxjA5VLPuyJrsiwCv8kmM9NudVu/kZW8HN6vJGyPCu+3P7aSUJSTT4GU1F8DjIk6RJJH2jx7FztmsWn0Toyk08M0uvGaWCwssKAg26Y8TWrZLyDfFdiRc24O9qnPOamyXkHUh4GxXtrjHq6EUjpT8lsa1PwPF1bnDC2Ub+FI6c78liqQ7I57+3U/6Onl3cUelJ9yOtBdiRxGFiMRx6duY5UHRkFaiHAz1+PB0rFgdSOlL0mN1kCvEoNWFMY25lKZ6eYq1MA/0nBpx9ED4YpejJDdeLFvxIK2VEI8wabo3EdcXLxVi3d7EMe7gg70yopZFdcW3EJtZIePblgbU3SXgR12C/FJyMa4weW1MqK8Cuu/JC30n78Z+OKnT9her7izfzaiNSEZ6UekvBOq/JPrshByTnyIqdJLsDqvyQOIlVYFWJ8dqmxE6p36QBG4Yt4aBvUdOxFUuEt6qnBAH9mpsZN53rqliCF2PhU2Mm9EfpBCdOmPPkQM/XQdNrJOonguJewxxklI/gV+dUypykXxqwigG4tEWxoH2Gm6LROvFkm/jK57NB4/5xU6cgurEj1+ADGhNx0Io9OfYTqw7hfpSEHASPGf3hih0ZchVaBy8WQbLGmB4EVOmxutEl+Mx9VT6xQ6LJ14+CI+MR8gq7dMip0mFV4lgcZAHsrQ6UhuvE+ZfwQvdO/EHB6/xg/Ouj1qZyehU9gW9Dr1zpN9IfM3BI++h16SD0a3scfQu+RcjiB36ds1T4imToVfYhfQ2/OP49gHp6wwo9en7g6Nb2HD0MvcjN3Ixx+zcP8qnxEPcboVvYFvQ+8GxuJzv0nah14A6VQJfRC9AI9auFx4zNR60AdGfLDT0Suw2Te3Oc7kTtQdWAVSmLl9Gbpf8A1lyQP/8AYejvgwuE/Agej04Yh7q6xnkJm3oboAVOXgb/AAYZwSLu7U/7Un8aiqLwP0rrkJPRiUrvf3I/3jbfbUdaPgVUX5+wweiMjqCOKS+7tT86X4iK7DrTyfEvsSPRKRQD+kpxtnHat86HxEPBHp5rv9iF9FZiT/4nPjPWVqPWj2RFQl+Yk+itznbiUu39M9RVqfgDoVPJH8GrlR/5lPn/AG70etT8A6M/JB4BOr4bicw2zvO1F1o9idCTJX0ZmlB0cTlP+9ap1o+AOhIh/R2RRvxOUEeM7ih14Lki002rkHgNzoyOJSkeU7Gj1oEenn2sM/g5dGMMvFJGOPZE7VOtBiuhNI5fRu6Iz+k5R/vzQdWJOjLsGfRq4IGeKy8uXbmm6kLB6U/J38GLlxk8VlJ8O2NDqx8A6NTyAfRW4OEW/uG35dswqdSHgnSqeSD6LXGoj16cYG+Z2oqUPBNlTyQvorcEHF9KNt/p2qdSC7AdKozv4KXQAHrs5Oek5AFTqwfYCpVA/wCC151vbjP/AP0Gp1aY3RqsE+jd0pwby6PT9eanUpsnTqBD0WuiDm7uf/7DUOtBYGVKoGfROULq9euD7pmpetALo1OxB9FnP/r7kH/bMaKqQ8E6VTi5H8GG5ev3Pwlaj1YeBelU8gr6NNkA8QucHwleo6kPBFSqeRw9Gu7k310SP6V6HWiN0pW5EN6NDJzeXH/EemVSL7CdKfkhPRpcE+vXPwlep1I+CdOXkevo4un/AEy7Of6V6HViMqb8kt6Oxj/3C6yOnavn7qHVj4D0n5Ab0dbcrd3Z8CZZPlTKrGwjpyvyB/B5iATNdkdT2r7VOpEDhIL+DrrjReXa+XavR6se5OnPsC3o1NIcm7uWI5fStU6tPwDp1fI0ejU+gr67cY6hpHpFWj4GdCfkWnozoIxc3JYeErCm6sfBOjPyM/gy0o+kuLkZGQDOx+zNK6iXGRlSl5DX0aSJtIv7zPUB2x99B1V4D0X+b7At6MxuSHv7sjoDI/zodVeCdKXn7HD0aK91Ly80joryfOiqse6F6NTtIqv6N6H1m7uFONtTsCftqxVaYkqVVYTLcXohLdJqa5utHQszgfaapqaujEup6OvN8kj0S0uRHf3D4G4RnP3Gk+MpvsWvQVF3IT0SZnK9vcMM7ASsD9RIplqqQr0lZHfwRjWTEt3Op8+1+dD4qHgHwk/zBt6IIy5W7uG6kASfOh8VDwMtHN/iA/geuoD1ib4sw/5qPxUPBPg6i7jV9CwMk3siqN95G/A0vxcPA3wc/wAwJ9DlRcm8uCfEGU/jR+JT4QPhX3kKPoizPp9ZmXbmWkH41b1V4KHSl+Yavoa3/wDKc/71/nQ6y8BVF/mD/gaT/wCql/4z/Oh1V4G6T8jzfyNkEZ35Zqzpor6zFm7bY+XjR2A6txRu8tjp1PhR2/3ANzf9YCXxAxnl1x+VSz/tg7v7ksLdliB588YoWDd9h8dxkDBHLfYUrUfAVKX9QyS4IPtAb/56ULR8BuylNxFowcOOXjUtDwTfJcMqfpBt3MmTnGARQtHwRTn5Cj4k5P63G3U/nQcY+Bt0vP8AA9OIsRjtSSfh+NLsj7fsMqsvP3La38pyO06df+9TZEHUf9YyO9myCJBj4fOo6cQqpPsN9cmO5IO2OQqdOIetIn1uU7gADyUUNi9w9Vvwct0OTBTz/Y/KhsXYKmRJcnT7K8h+x+VDZ+v7h3/2xiXcknaqrKgGdzo/KjKPytoaLvJLH7H0JeCWWhRHBHpK9F57eNcapVluw2dqFOO3KX7GFx7gbWULXNsqmJd5UIzpHiNvrq2hXSfzGXUUPynl/wBLxxnLGLG25H5VvwjE0/6i3DxZZm7jxYyRsOX2U8XErlvHjiajfKn+z+VPjsUqTTsC19rcHs15nbGPwp0LJu42O5Z17qRg46j8qmCJsMyEZASNd6NkRykR2rDGQucZ5ULLwDcwu0OobIMnw2+6ikG8mRrYHJCHbw5/ZUsK3JdxiTMBghNj4flSuCLIzduV+wZnfc/Rcv3fyobP7cO9kNe6LaS4wGiTJLJGcbDffTvVU6lKGJPJfClVmrov+q8QHC3vSsSgIJBGFydPPJOPCscdZTlNJGqWlnGOTNi4kzPoxFnPIYzj6q2txvlmRKecDP0i6g4CZ8lBx9lOoxfDKnUlezRK8QlDAkLz/dHypnS9xVVYfr8oUdxRtnOBS9NX5G6rthCmvpSx74545UyppeRXUZCX02CQ++OegUXBe4qqN8Bm6vHY4kzv4Chth3Qd1TsyDcXa4+k6Hwo/IS0zjdTA7sOflUsnwiXkLa5mzsw5fuipZdyXm+BguLtnxr5nwoXiFdV90M13PNmC5H7Q/Kkbj2LFCo+4cck+d5FJz1X/AKaSTja6X3HjCfkZ284H60A4322/+tK2rFihLyPjnbXu4574/wD1quTfZDx/UZ27cw/Q4wfypPm8DpRve40XrofbY7j9qklFvsWKUV3BfiGQCxJAB2Zzj76S0+xZeHcH19M6lEROd8KM/XRSqPDYH01mxi8f4rPLwmWNNidiwbvAZ3qT07tdhp6iKdkVOD3Bs20xSEgAYyM7f96Z0YuCSF6zU232NtOMy6RqClsHORmitHgSWrAn9JY4AqyHdmVQqjJOfAUZaZRi5N4QYaiU3tis/qMk4lKnEYLeXKRsrO+AN9u7v9dcrU6umo2pSuzq6XS1JSvVjZBScUMdw4j0FBjBYctq6GkpqdJOUsnO1lR06rjGOP8AIB4lcsgcSaVYZU4xn3VrhTpSe1WbMVSrVirvCFSXU7nLOzHP+ehq6NKK4M7qyeRGuXIyDy8Pyq3YipSbGhpBsD18KW1h7napdtzQwTJknONw+R/O6VrMVmV3CdRID7x8qOCW/UpSKrAn6Tn5H/lqXS8BUf1GWHD5L65jtreOR5XYAAqvypZ1VFbnYsp0XOSjk+mcG9DuH2EStPGtzccy7qMD3D51yquplKWDr0dLGCybrWNo6aGtoSvnGKzKpLyaHTjLDRg8X9D7O9iLWh9Vm6YJ0H3jp8K0UtVKGJcGWvolPMeT5xxThl7wq6MF4AjdGw2GHiDneujCcaiujkzhOk7PBUUD/wDkIOf7+aLiiKXuEAdyJlOPN6WyHTZKOQc9sg8e89NZMDbLMZD6T2qEEeLfKphYIm/JcjIXTiVcnfm3+Gg7DXfkZlQCWkXYc8n/AA1LIgInUPgunvP/AOtFxRExc9wgTZ4NhzyB/wAtKkh7v+szIZG4hxKOxjmQO+SSCMKo3J5eFVV6sKUNxo01GVadjfb0YhurPs1kZHeMMkmkahkbE15yfqdR1LdjvrQUow9zW9CePveWLcLvWC8TscxyIWGXUbBh9xq+Sb+byJFxasux6K5urdEK3RWMOdIEpADZ6AnY+6kvZ4G2prJ834H6H8Nv+L8SmeQXVnDdNHAiEaCOe5HPGcfCmq15rAtOjDlnsU4Dw+2hVI4OyVeWgLj6iKodWfLZbGnDixl8d4LALJrqIRrKnechAuV92DWvRalue2Xcw67TfLuirHmDGdmUKMnr/wDrXcSVzhXaWS3DEpwGMQ5dR8qey/qBuft+5bMIySBGDnPtA/hQsiNk+rBsE9ny/ex+FQH95CEA0DeEHzb8qia7/wABd+1v3FsiqO9JCOh3/Ki7ATnfBY4fBNxG7khtVRxEBrcsMLnl+zzrJqdTCgrs26fTVavBpWfAEiFwOING7L3tmwBH7tsda4Or9QnKVoYO5pdFThH58mlwywktODJaIFfTGyqrHC9cA/DYmsG6VWSlUZsltj8sFhGX6OzcU4jDc2F/axCzhiWJZEORL5e4Dblzq2pKF06UriRWGpovcPsuEcP4zeSR2scTlE1vp7q4zkAnlnY1Jamb+t4QOhBK6RmekaW7cSVrcRphBrIKqDk+Yru+mzbhuk8HF9QpWltiVo4s47yjfpIvyrqNnMSkMwAMEg4H7w/w0LIa7RWLAuRjfOB31/w021dilzkFEOey8uZkT5UXEaMnyA+vWABHjydNvsqbbiubJdljXU2MBeskfyoKIzmLiuQ9nJepA/YI+DIVj0nbxxVUpQ3WfJbGFVx3R4G2kc99EWUxwF1LRLKi5bzOBtviss9XCMtqRtp6SpON5Ox3C9F3wkLc3UcPFHdlMTRjuMCcrgbnlmqJ6xRkaIaNuOTQ4LwqCSMu9qZrwMRI9ymkDfYou/dPQ1RU1Lm7xL6WnjBWkNHCEluZrg3EESF9CxogYFhzwep8RjapT1EorJKtCMpYK1lwa/8AX7uK6ZVi7PVbEwgFxnBJGTjBxt51a9QnYqensnYpx+slyrQkkHBxCDj7a6EFFxvc5k51FJqw5klC/wCjjl+1CB+NMoQ8/f8A8C9Sp4+3/kUXYHSyRLlsbov+Kn6EGI9RNf8Ar/yLMjiMkGEbbYVfzpulEX4mYM0kioQ0pJ1DIUnlj3CmhTV+BJ1pPJU7ISBgzZTG4PhRqKLW0SnKW69zYtLG0t4MwAjlqZQzAfHTyrnWtKx1tylFXIhja6hNwrFbQA5mdMA79M/fWLXa+WnxHk2aPQRr/XwY15YqOKwTyqdETFiF7xGACufDPhWfVerxq0pQh4Nuh9GnTq755yerFytykUwjX2dUYwNhyrgb7q9juKntbiyjdRCaweOZEmmnGhoyQufcfLn8KEas6bvFhnRhJWccDoZNcECmQNYxrpMoIySMAb+H31r0utlSlvuZNRo6dZKFiJIgbjREXkU7qQOnmeVekoeo05R+bk83qPSqlOWEyRaPz0DOK2uqjnqhIcto2rcdfE0Oqhui+5wtCR7I+z50d5OkzBMuQe4COYxID/zVp2rt/wBmW/8AcFWeRu0B7FyPIj/FTJPz/IreeP4KrSgvj1eQb+/8aO0O+3KPfegtknq8/EHjKuW7JNQ3A5kj6x9Vc3VSadmdLSwW3cenluwHKR7sOdee1vqcaL2Qy/4OpToXV2VRO0ozrYEjI3rh/wC41ayvuszSqUUQkswBKyHYkb78qlLW6iDu5XC6UWBd29nxq2azvYdz7LA4IPQqfGu/6d6sqs9ssP8Akw6rSJxyfNON8Ik4HfG3uWHZt3o5MYDj6+fiK9PCq5o4M6XSdiiHhOwki/vAf81M93gW8fIeIf2pI8f1h/ipXgsUIsJWtOsiZx5H/mplKXYWVKnfI+KS21ZWSH7P8VM5S7ibIr6S04jdMrLH5D/Job5FipxfYy5rdZJgokiBOwBqOrPsx40IeD6FYejljFapptowQNLlkB1EczXn6moqzldSZ246elSW1RR5u99F7fg3pL69ZRhIbq0niKDksmjUMeGQDVdetKSSZdRpRi7o9SqRvaxyoO60asD5ECufUjc1JnzfhvC5rv0huOKRMfWbu5kltBkhIYQ2ntnxuckYVevurf1n01EpVKKluZu8R4VxSbiNnax8a4gFeKSScMwbVgqBpGML7VGFVywLKnbKC4d6PcR9Hmkl4bcg68EwzgFHx44wQfMUK9ac3klKlGCwPt/T+1TiZ4XxeyubO+yNKBDKknmpG5HwqlU5SV08D4vY0+LXjHh8vYWskgkQqWKnAB8uf2VZp4RjVUn2KdTeVNx8nkI4FA2XJ29//wBa9FGrdXPPugou1ywkW2kR/HB/w1Or7MnRXlD0jx7RA9+f8NP1PYTp+471fI2KHB8/lR6nsDp+4z1TUMhV+AY/8tTqeUHo34Ymwso4fSG2mvADb7qAVOAxGxORWXWTboyS/uTXoacVVR6XjXFYuE3lnHBbia5upAhVNu4P2mIB2GeZrzVV/iZ34LGDO421itzZXfE5gju/YwwlyA+rnkdR91YYzlKO6OTXBRvg17acTyXFpGzRukIKBkOnfK8/fVlOm5O8sXKqnycFTgnF4LT0eju7ySGE4JkRW2U55Acz+Oa0RpqP0srnLcFecZtrSGFp4phLxBgscIhJYbDII8QOdLKDs8jXTsWLi1s7q6ilniUG3XEWs4BGxJ59PCopygrIVwi2Is+C2l32t+ZWEdx3oo4mGlAfA9fH7K6FH1KrtSZhraCmm2jEWJ45JUwrBWK6ip3wf6td+lUlOKlI406ai3FMB4n1ElBjP7p/w1dF3KHG3cIRtpxoXl5/KhewdvuD2bhum3mR+FTd7A2+/wDIqC1PFnaAoq24JSSViceYXfnVFbU7MGmho+p8zH2vGbPiPCZuFXKxGRYmQkkLG6g6dQPj4gdRXJqu8mzr0b7UpFhbieW9tbY23ZvdOwTA2REGxOQOe9Z3I0oq+p2XE3n4e0XaXKE3EMjxFFJDYDK3XfwztR5B3Ne6s4ooo9XDA5mlWJkSTAw2cnO3hS2IZzzRejlvc3Ntw61SZGKw4fIGT7J22z1IoxbRGi/azy3PHHuL0sGWJTDldKKhGTjxydj7qZy7kS7GTwixn4rwh7pY44rpbko2V32bByPGtNLV1YxsZKujpylcsScOeEnSs88SqAZexGC3XYcsGttPVXVpGCrpFe6QhY4mfZgMHlhR9ma1KbthmXpR8E6EALe1tzxn8KLlIEUkRIq51a9K/wCfH5UVJizSZU0lkJVZJGVTgKuftO32UaknGLaBTipTSZo3EUsMcccTpNJMp/WM2dhuRvjG4rhv1KKUnJWa4O+vTpJx2SvfkC3nP6LlSGU9lbAooORy6Y+yvNV6k5Scz01KjThFQRRivBLLd3sQBkCgmNjjS6nGD4Ej7qzvc/qNLgoqxotPHw+Q3M0rCJwFAVT3WPu6EmjDmyKpXksdi7NFAbXSYmkkKHWpO426fgaveEURbbz2M9J1tbCyCRSSp2fZLCFA0nHM7+Ax5UjeC1wvN5HWguoQDEuq4kJ09qSFHhsPDPxoUKl52kGuk08nR294Jo47pYBIQxkdEJHPbGTnrXooerJNQs/3PPT9JUk2pfYssqL7Uluhzj6SBk+0V14VFOKkkcepScJOLawGIbrGUt4ZFPJkuSAftprwKtkvKPOm11Z/8NY4PTIrf1LfjMPSX5CrNZDm3DJ+X7JY1Oo/zA6S/I/uUTBB2hzw+6X4nP3VOo/zIbpr8jPp3omqxeikAiR01O50tzzqrg+q1nTpynfJ29FFWSsWkdmjDHn1Pur5xVqyk3JvJ2opJEDZD0G5HlVEajauFrJMcqCMOG7jHIPStNKpa1iNdhkmDgg89wRWmM+nNTiI43VjuJ8NTjnCGgY6ZcZjkx7DV7rQ6jdTjJ5ORqqG66WGfKZont7iSCe4t1ljYoyvHyI/s12YuLV9pxmmpWckd3sd2+tAPJf+mirflf3C9z4kvsKEkgb/AEu2P9n/AKabanmz/cF5cbl+w5Z3QHVdWn/DB/5aiS7Rf7sXK/Ev2DW7jAOq5sMeceP+Wmtf8L+4btfiX2O0i4JMM9hrH8wD48qSW1cotpqpJ4Z7P0f4+ksfZzXEcki4E2mQHs25Z8kbx6HnsRXA1EHSnhYO7SqKpG7d2bfEbaO8tjG7aDkMrD9kjkf89KzySkXwlY8Fwj0il4zPJ6N9g0XqpeKWdZAfolOMAcwTsM/jQdC3KHVRPg9hZcPjtkZgiq7YzjoAMKvuAGAPf41LJKxG2eb496RWXB/THhKXB09rHNFK5O0atp0k/wBoVKSdrokpI9U9zE5ETOA7boCfbHl40ajusgimngweI21ta8d4XxW4VAqM9uZj+x2gwpz0GdvjVUW08FjStc9KI43QrtnqvnVziuUVXusnnuOej8M0TXUFtG1yu5GPbHwI3rXpdRJSUZSsjDqtNBxcoxu/8nl1s7kkaeFpk+Kt866qnHvI5ThK/wBH8l+2sbof+2248z/+1N1af5mTo1PyoteoXTEg2VoMnq2PxqdaHl/sToz/ACorycPvZb63s0toI+1bGsOcKOp5/ZVVXURjBu5ZS00pys192aXEeBLwq/4dd2AEs6zKjRSHZ4yDqPkevwrh1vUJyTjJ4O1R0lODTjHP+TUaCS4WGSE9nKxICk5Cp12HM7D664zd8J4Ohu2opw8KggvruK5fVJP9KGfBfTtnSTyUHGwqSc4fL2GTUl8oVzeXV7w+5NlKGeylUSy+z2qgBnVdjvjbPjTwbcXJvgWyjKz7lfjnD7XiFhaRtG8UwIeEoo7rDfHu8RSKrLlPkO1Nu4d+1ze8Q4bbFGt5YG9YaYrlWAXSUU+erf4VY6mbBVNWvcfxK1M13w6e5CSRwO3cK82YYBx1wKm5/qDbELiElza2co4TF6wQSHiRxtt0/nVo0kaSqf8AI7GbVOTgmihwbhM/EeDJdtaRQPICVieR8jfHePQ7V3lrUmlGWPODky0id3Yz1juDIyvwmYBSQSrtzrfCopK+5HOnT2u21/csCMquTYXIx4Ow/CmuvzIXa/ysq3krIVhWzu+0lJCKJWyTj3Ud0EruS+xI05ylazJhvhaW9pwTTOlzNDqYMpOhf2m1cjj764tepvndHeoQ2RsyqbGRuHy8atZSmEFtZQhA6GPWO8QQc75OemKocmy5QVz0M1rarxZ72W5VEtrAhZBswLZDEn4AgeNVXGad8FaWTiE9ubiGFbe1htlWHt862AxksM7dcAb8s1LsZJXKtzxK6tuHXRjjuZpOxkde2YJFFp23wCc5z/d50VckrD+E8QaOyt7OK5hdpIwypdf65SN2VuvUkbmmfsKvcOwurm4mm4ZPYyJaxydpC8R5RfunngZzjxHuqLjIO+C1a2/CuApLN6yH9ZmAj1SZLMxwFUdd6KfgjVxsFwvC7J7zVMspOqe2lfUxcnBI8T59aelDfNRuV1Z9ODla5jy3/rF1JOkF8O0bJVG0qPqFdqmtsbXRw6tRzlezJWGeVBp4bIcj2pXY/fin3RX4iva3xH9xj2svZguLKDfYhgT9maKkm8XZHTlbNl/kQsdmkaXEt+ZIVYhxpIQe/wAs1yPUPUWk6VPEjs+n+mcVZ5QySZDZCDh7RRxqdMEoOrVnfK+I3868zOvNy2zyenpUEo3jgTeMklu4WKSEwuGnmPe5YO2OfSqJ7W7o0U04yzm5HCbb1a3ivJY2jQq7MpTDFjyJH17nxoNsavNTeyAxHDRqt7CJQTsxB0qSfZoxeeATillMucQuprIQuY2eUppEeDsM7k48KacmuSmjCM20mV7OaNru3iWaPs4YWI7w1MTtyHTGaCkh6kGlwWu2nW11IySTMxEZAxo35fAc6O/asFagnJ34B0fTQSySM9wznJBIGkDdfdTQqNiuK7cFmWJWDyRAgj2tHP3leRr0/p9SXTSkzzPqFKKm9qKRt45GJ7GbY4zBjSfr5e6uspvychwj3RmCwnwQNDbncOKv+JpPsUfC1fJWmsb5V2V8Dfut+dMq1FgdDULCKTDiCE7Tjwxmm30XwLKlqUj6D6ITvJ6NMspcPFMc6s7A4PWvOeu7ehJr2/k7fp74UuTQmJhkDfsOTq/mmvnFeO2V78nch82Cdm1Rs3cI2b31XCST2h4SYFgGS37CRN4yV36r0+ytFN3wCo87gYWNtI9tIWIzqjJ/d8KdNxe2QebWNu1H0I8Cc17j09W08Wcuv9R4D094fDa8RjvfVkZblTrJJHfX3Hw+6u7p5OWGzi6uEYu+255RZ7YAj9Hge6Vq0dOf5jMp0vyfcGSS1059UIPj2rUdlRfi+3/kO+j+T7lKe/t4h/oinP70rUyhO31fYm+mnZR+4PDQvGOJQ2kNiNcrBVKyt9e+aSrvpx3bi+ioVJbdp9e4b6P2XCbJY7eFA4XvSFQWbxya4tetOfc7FGlCC4Pnl16LXN16c8Ql4bLPZRQMhEkOFw7KCwHlvywefKl67cdslcthQUJXR7IW3EFsOyN864XAcIuR8MAfUKzvm6NCStY8BwW0n9EPTIyRifiUFz9HM0ad9CzAgnpzp+ruSVuBOntd78npuJ+lcsV1DZ29tcm4lOiNCmAW8M8sc9/KqnllsY+Si8XDbriz3HErCK/uyBGXCFxEByAU8xnOT1pJOUcJjbIs2U4YrWxjt4xGg7wh3Cfl9VYlUlfJa9vY8j6ST8bu75vRyETwwTQ65JJJdeUJwVAxkHIxuT9tb6DjZSZTNbsLBqejnHOKcIluuGcV1XUNjEsi3C7uIjtuP2sfX76tk9zwivbtjlmxxL094NbWYMN/FcTSjEaQd9s+JA3FSFKW/JVOS24PNWuiVRI898pxtrhIz1/ersQrxwml+5yKmnqJN3f7f+S5FJakgeu3PvMX51p3TtdRRktC9nNj2kso1Ej3Nw4G+AoX7zQ3VbfSgqNO/wBTCOtooOIWdtfIqyDTOEDBN8Z91YtTqNtNp2Zv02nUppq6PTPJd6hIjRy3Dp2ayMuFXbOrA+2vKdXqVNtsHounsjyBbW0tulu4uDK8epyxbAZm57dBnkOlVVWoysiyMU45EW9tfT3/AOkeJzIA0RRIox3U3G2Tz9/Wr3C/zSYm5R+WBckxaytb2dkJ0uwe2AfRpGMavy+VLlXSWGK85k+BV40tjZxT3boEtwS7+X4nltVCoyhK7Y8ZKd0hNxcPxa+4Vc2VwIoI3Zpvo++QV2Gf2RnGat6qldWIqbgndmnwy8guZp2Zy+hsoSMLo5ZU+/NXUbLJRUvexXOP0ncz57FAQuOWo43bzzsM+VZJyaqXbL4R+TbyJHGXsI5IZdP0ju0DlTgAnrjnXc9PoqtBSXY5urq9JtSMyOIsWccRVmZix1BhvXdilFW2nEmnKV95agWSL2b6IEj+dn7qm7/6EUX+dFCdbq34vb3kt9HJBGTrj7Qg4IxnlSztKFlFllO8Z5kivxt4+IzqbW8kzaxyGVbcDDRkDXrY7BSo+VcdM7LVyzwuX1awBCyL6/Pps0k7pMbbZC9NgTj3eNDbZD3yULiygilurQN2UFreIWkILsIwFfGDzXJf6jVTH5Vy/wCkPETHxjg4m4xaR2Etz9JERp1kAkEt1UEDbanSwJcs2t0LkyLHC7xTOR3tgsOTnHiTk/3qnALXFJP63ZR3jQG2l4czr2BwTD0DAcj3SNuoqN2DYs8NlY8LZb7iETXg1Pclcb4PUcwMY26VOUC2QGHrKXVvcoBMtuXkQbiHAJUA7bjAO3jUQzKUt9Hxnh9lNIoRoXinc8mjUqcg9ee1FXvgD4CF2JJ3Y8VkVC2VWNWwB08K7UF8itG7/U4dS+93lZDjJaOO9cXch6DGPvNWKE+yKpVIeStcT25Cx2tm0ksjaF7V8ZY+7FSd4R3TdhqW2pNRjG4VrGYL22tJkQM0GWVD3Q+TqPnkV4rVTdTUbot2Pbaens0+21gb+B3gHDkiEYjQu08S7RgbgDwY4rLaSbv2NFJrm4XDI4rjhwFwO1mluNRODhiOQPuxUpvc7NDahuFTHBYvRO9pd61WHQwCatycY73uPhTSpq2WJSlaSFu01k0Y0dsjsZAG6uCGG/QflQjugGVpp3xYv3kU4MT3FwgkOcYGy+Xu86NaDum2VUpRu0kUbXhEVrbRRq+dZJZiACc7kih08qRbKu27D0ltrUwwGV3a3XDuRnJJ2z5mjLahNsnd+Rr3KyyohhCqjjLEYO/I+7nQTWBVGyvcORGs7hZYCzROdJDHrzru6OpujtRx9XSt8zGtOkbsFQrk5IAI3rqQ325OVJQbPHiR+jHfwNdvavBwVUku4uWaULnLcse1Q6MH2G+IqLCZWkvrlc/SY68s0r08H2HWqqW5PYegd+1xLeWUzatcYdR7tj94rmeo6SE6bhbDOlodTKbu+x6ieHUjxHZyMDf6q+b6rTyinCXKPQ052tJFC37T1PPtOntAc/zrkKLlmBonZSzwWILhJmHRguWU1ooVFdFc4Nc8FmeDt0Cg4cEFT511Y6f4hxUeSnftVzUiTRGFHQYr2lGHThGHg505bm2ef9NlQej7TNHrMUqkD37fjWqlFylZMzV5qELtXPmqi1lfLxGPPga0uNeHDuY4y08+Y2GdhaBchi2375qp1dQaY0NKULnhtrLnCZYnbvGp1dQN0dMb/wD+POGwwcXuZijCVYMICc7E74/z1qutVquO2TwXUKVKLvFHvuI38NjZSXMzaIlXc9T7vOsLV1g03S5PnfAfSS9j4nfvPZSS293OZlCjvx7AAeYwBQlTaLoyTPQ3PpAixnTbXDHw7P8AOqG3ew6iuTDsp34pwHj3qsM8XEoWSdI5E0s2kh1x5EqwopYYZPKYfDIj6QLNdQTGFJ4w0LqoY6Tgtsf7p+NVxur3LJWtdHrbWxgtIiI1CgnLeJPmetLNNvkTdjBh2s3FL7jd9NZvCtjA/YqZMnUyjv4A32O1KqTeWPuiBdcNu4ePvxO5ZHjkVVXQPYIGOvicmntZATQpIEgl45xCQAIbURZPLCq5P3irFLKEmrqx4f0U4ULLsuwhE16ygvI+yoPM9B7tz9tWTqtqz4BCkkr9z6Db8PdFWaeYvJg6mVNKtnoBVV83HeVYxZOFQPduIHkWMHAU74+Ndanr6m22041T0+m5fUXYOE2apolndtQ3XPOml6hUSs0GHp1K/Jt2PH7a14bLZ26y3Bs49BKITyBwG8K5VWe5tvudGENtkgeBcKnt7iWKa+uJwsKhdZHM7kjbaubFJzaRsnLCLNpOlxdPw7WyzwrlyR7S8gQfGqXBOWeR23GO7sL4lBGwNnf3atA66kj9lnKnPMc+nhVjdkLBXd0Fwn1y1lme6KSxPui6e8h8260IVXTs2PXgp2SM3jIPpXbTWu0dqJAhYjvOynfT4DzpaleTe62BqVOMP1NTgti0PA4IYxGuiPTpzq92SeZxUxOG6IlSb3WkHbSC2hhMpVJYR2TLGMrJjkB4U0asFG4koOTwWBHDf2JeW3GvSRoO+DS5r0tyRLOnKxkS8L4hf2RnvOxt1gDFEGXJx1J88dPGur6XWenX6mL1Ggq/HYzoISuhZXMZYBgGGDg9a9HGrGeVk4EqTg7MslDo/wBIyMU6eeCtxfkyr0GMiRUjm076ZM4z44648Kk1ujgaEtktzyX14hwm3s41Mqus8qrOQcsBz7wHjgD4+FcKUHB2Z3oSU1eJN2lxxL0tsb6KWJLa2tj2ZA1mQyHc+QwNvfVci1AScNtrm+4tacQvk1doroskv0gBXbTjGMHl8arSuGTKPF4pJbWSDiCre3EDRzRQRoFYqgyGyfZZgG2PMYop5J2N2JpTxG1nuITEkltrjjO5DZ9lvPBHLxNO8cg54Ot2sbq8u7e3uI4+IL9I0Yk1CWPOysPfkY6bUvKsNYweNPY2VmnH7COIzQyid4mbJGdixA3IBwT7s+NBJ3B2Nuy4Rd2VuJIrhLvtCZJIpmznVudLc8b7ZzVjFuIuJIDBptbW7F2HKhSujTp3Ks2DtjOB16UjGXuXGtYb6zK3MQhmYZR421D6/CtFLUSpPBlraaFRZBXgkIQDt2wepNaVrq7/AAmX/b6C/EBPwWIASW9yyzx96NjuAfqqurqK1WDhKKyXafT0aM96kImlt2W3l7MPdR5DqF31da8xqqcqcuLHp9NJVI3vgr3T3UzzRM6WsUyjMpYZJ5EDw2xWdSb55NUYwhnksSwy2vDohZRiA5yWYZAwMY58zsKs2Ti+CpTjKbcncoXfGCLBXLd+8yqSsunDDkCOh2x76STk5WLqVGN/0NFUmE8ErE5mXS0bd3fmSB4+NCe4qvFJ27DY3uHu5AyArHhe8ck7Z+FRb5i7YpXXcb266lwnfB9hvDlkVbKW2OQbbleZ424fG8MK9tIQH6YPjnrg0HKM1ZBgpqeXgbdrLpt4VwwZhqGcbUs42DGzbbHWsayN27qyJFsEY7Z8a6ugm1g5uuhdXZU4hOvrZJWTBAxp5Yr0FGLlG55+rJRlZmJ2EZ6gbnpXXucLYhM0IwQrAeRJoqQrhnBTmtJNyG5DoDT70RU5XLnA7uThfGre87MiNG74GfZOx5++qNRtqQaNel3wqJ9j65JEkyLIhBUjIPiK8prdAqzulk79Kq4qxnG0lhuSyodD7tjpXlqnpeooVm1H5Wb414ShnkGSxla8imhUHLYkzsAKMPSasqqcFyTrpRaZqw2wj3zk/dXqdJoKeny+TBUq7uB9buP8lSR5700Bf0bmjXGp5EAz78/hV1KajMz6iPUhtR8yPDLgnZVGPA1r+MptGJaKpcdHwyUrudxVL1ML4NUdJNLJbg4TKT3tt6PxMVwifCyfLNS14a1s4mid45QCAynBFVyrqWLFsKEo5uVuLR3E6BprlmCnYO+1Vr9C9Jrk0eBw27WK9loeTSRJpO+c/dWepFmiFkaxsrd9yF92KzSiXKRgcXt7rhU6XvCozLfE6IoBylHUHwGN9XTb41xW1oZvcrMfwmazs7mS0t7SW3lY9s0LkFUDkk6DyK6s8uRPSi+Q9rFzjt/NbcMmeyQS3IQ9ntsGxzNJICRV9A8r6IWYkbVJl1lJ56w7Zz8a0JIWph2RscUC/o+4kI2SNpD/AGRn8KqkgxwzxnG7o3vopNY2TqJbtQ7yYJVEJBP2VKUXJ4DVkofM2V+GXsXbfxhkTSNgjbHYfWauqaWtbCK4ayhLuegN+10hjgyqY5k7n3UkYOOJEc1LMSpLbzxErbgkeCg12aDptXZx67qp4NH0ajNpJdvfJpdipSR/Dw+vesPqSVvlNeicn9Rp2l3CbjiMogX1ZmU9tgASHTg/Vj7a5MVKKbZ0lHODKRONF5OI29zELLsv4vblRqHLvascsZIX3UkmlByXJZFpyUWWLexkGeM28x7V4yxWQbOCBjV4HYcqzRV/mLZSX0MXfcObikkkt0FMyW4a1AH6tiDrI8TnA92KWUnYEHtDv7i8XgL+psjOseNb7nzBG3eot/KiyNnI2IZLeDhi6tMaooBzhcVoe3p5Rnd+pZFGytJOHQRiORyrue67Ftjk9ayK6V0XSalgrX/CriXg0sdrdzrIsvaxlXwX33U+I3NPGC2WYFNKdixDZWtvwl4YHMcgB7wO5fqfeazqV1d4JJtzDgeaWysDbuFMUo7RN9xuMeRB3+FbKdROKSKqkUpO5k8ev47viiLEmnsFMb6hjLZr1eghtp3fc85rp3ngorL0wMge6uhZGDc0Upmtmugt5P2UIAOFydRzjfG+Ko1O/ZaBq0ihKX/IL9Hk4fNc317cB9pDbwRooyVG23vJ+6uFub5O/ZLg27BrrgPBZJ7u3jfsEPZx68yMgbujAHtAHGB1FI3dk9xtjaCPjCXnEIVcLFriuQwIZmOSxzuGxgb8sGpwTLM3jt7MeCXHFY42N0JiDHAQxCq2ApPUEdf521RLJHxY1hPPxsWV32HqtuiNLLFN+uQkYAI6DGetNLLAsGDPdyR8UNvHLHbsZhHHNa22ohCASztuCNsY6UiLXwa95a2EHEog4Qz3MLLFKIxh1x3lJ6HBzn5Uz5K1lCbW9v7qDhc3o9H2VuSFuI3XKRxjmVJ/a22xsc0QNFjjXEopI45bDiJkmjmWWSNNL6lXOQSORxy86Rvuh4q6LsE0c0ztAjzQSoGBQbBjz93Q1E7yFkjkMKuYy+l15q2x+2uit67GFqD5HPgIWDoVxvvQbkxlCNsGBedjYcQhuolYk6iU/ZJxzPhXM18VtUzq+nt32JhyTR3ECwvpZ3GRgZC55GuBKV+MHbUHF3H3aGS3ihkk7V0dZUzsAybgnxHkatdWcUvmKYwi5ZMy2tOIGeBb2OLs0cyIQM6CDzx8fxpHh3WDROUNr2PJa4xPIeMxyRqGEEJXJJzlj02welGT+YqoxSp/qSYzdcPidO0jvw6LIxJGSuCQcbEEZ+urFJRV0hNtptPgO7lu5uOwQKpS3CfSsm/P4cvnU3bvqQ9NRjRcu4c89jcukVsrSwltMkiH2SN/r91VzlBKyFhTqJOUuex0UpureaVUkXUxCZO4wcZoWbyxn8rSY6KdbOy1XStLKy6ZNAyCeW/gK6fplF1p4OZ6jXVCLb7lOGfKYkjDEbAkDlXq1QdvlPIS1bUncpLxWcjAtRjnspNavhl+Yo+Lk/wnNfXbgaLHUxGx0E/hR6CSy8CvUzfEMjDccX0n+KKox/JgUjo0SxajUJcJFWRuKucqEOOgKCj0aAfiNRyrHrfRf0jmWNOH8SidW1aYpgO77m8PI1jr6far0zZQ1EpfWeyrG8OxrudUIdUIQzCNS7EAAZOTUUd2CNpZZ899MOK3HE5IbexinWCNizSY0hzyGPKttCjDmaOfXrz4gzzQteJciZSAesgG1alSort9jN1tQ+/3Cj4beMM94HHWX86dOksWEbrPLf3LCWN2o3PL+nX51N1PsgWq+fuH6vcEDWw8yZl+dFSinhEcaj5f8CpLTCkN2WCOsyn8abqf2wvSfn+ALG/uOGSaY2tpItWeyaVRjzBG4rPXhGpdmzT16lKyXB6G64nc8P4cJrXhlzcTMurs5JwAnhv8q4NRKM2j0EXuimL9E5rzifDjxPiK6Lu4kddAGOyRWKhB4cifPNZqlr4Lo34ZWsIkvOJ8I4tIcE3F6keegbUFH/xpab2hZa45PLYxySAdpKcJDEf23PIfXz8hUfI0FgyvRrilvwCZeDX02r1qXVC6qSdbe1nwDNkjNXRe4qqLB7k2s1xBJESUjkVk1ZwwBGNvOjt7CbrcC7L0fs+Gpi37YnYZkmd9XwJxRUVF3Fc5SVmeD4zw1IuKyxWZR4upUjCt1A36V2tPWTgtxw9VRtN7RNrb3EecNjw+nA/Gr99J8ooSrLhmtDPeJsLgbeM60nToePsWRq6hL6vug2e+eMhpFKnni4HzqKFC+F9iOrqGsy+5pcA4ncxWj2BtFeKDP0hmGSSc42zXG9UlGha3c7Pp+6svm7Fzh15ey8JjjmjhMziTQEzpCq2FB8Tj7q4rrKasdLpKMh3DYHt+ExQGdi8aASFtyDzOfLw8qkY3QJPJQtZrji6QX6QiK3tpC+hnzrxkbbZA3zvRi9z3IsmlBbe5qtZW/wCkFvUiIkKlWyu55b/Zj3U09u7cVRlJR2mNxuzh4rxbhjRSaoIpGFwEfK4x3Qccjq+wmqpzjLDL6TlCLZo8T4Vaz8OCkOrRjSmh2QjPTY7jyNOlGStEpjNqV2RwLhz2doJDePOzDUva7hQRsBRh8vIaktzKV7bRWkD8XexjS6XvNKvd1b472OdUzUnG7LabipOKHcKtJo5p0s7otKx7SYz5fSW3GkbAe7lT6a7K6zilkc/DrdOFXcbxxSyqGkdwMF5BuWJ5gnwrp6WdVVEuEc/Uxg4NmDazrox6iqjzLmvRbMZkcNzXDgKtpxBx12YQW8MkRVjqI6jHXFY9ZH/jwzZoppz+mxLraXViOHvMtvcRXwlilGVbScEEAb4IGN/fXMaudS9jWuW4dBw2ae9jSVIGzJq7788g77nnzFAl7lPjamKCGws7Sd4rxsTLkMFjJ77c9jg7dKDVwp2DMVpdcRtLS3mjNvatruBAh0k4OkE8s5GceVRILYV9FYTXXEX4hNbqyWuERpCuhMHGvkDk5232qMiKXo5ccRM9/ZXDSmO0x6rIkajVDyUnxJ5jyFGwOSxcWrX9/a3Ul1bXNnGr9nqyDHLjBLHbnyxSNZGXAq1Zmj/R0Kyx2ZVo4ZYpezOeqx+KgcvlRd+5CtaWt2t5NY2ojgsbdtAVIgpOPE/KhyiJ2NK6aaymW3t7qC1XQG0tnJPidtq6WnoU2rzTOZqKs72i0U5LW7uJS73EVw5/bEgOK6cKkIL6bf4OVKnOo7uV/wDIl+G38RDdlKAN8rv91WdWnJCKnVi72EQzXP6XsxMzPCWMZ1/ssRgfbt8a5vqdKPQbgso63pOoqRr2k+TTjEkd07E5iOoKuB5Y3+s14qd/q8ntb3Vu4q1jVOOJDIXeCVG7RWbIXwI+3I91Gm48slZy6e6PI3inEY4WNmJWe5RdarjAI3PMcuRFPNYEoU23ua5F3EzNZWrWbF5ioZ9hggjOPfVUmrW7jwjeb38FsT9hw1J5GkJdwJQq5KnlgjpVyxApkr1LINJ4o7QpJMHCNkEnvMDyPvyaEZq1iKEt+EVTqg4kggiTsZd372CpPLHvwarsr3Y9242ZN0bq0FxctpNsg1lE5t7j06e+mjCXIu6NsFy4VVtGV5o/pBhnY428q7PpVB9S7VzkeqV0qW3gy85JNtA8sf7+4ya9M213seVSj3jcpRyZO9xxBj/V/wCqtLXsjKmvLDdY3UgjiD79cY+00M+w3PkALGPasrph5yKPwpvm7NC//wDLYLJATgWEwPT6UfKipT8oHy/lZy2qDObGXx/XKPwoO77oaO1O6TPW8C9JWgiW0vYJ+zXZJS4cjyNYKulTzE6NHVLiSPWxXEE0QkjkVlPUGsbptYZtunlCLridnZqWnnQfzQcsfgN6aNKTElUjHk8fxn0lPEVktY7a5W26lTpZ/fty8q20dPt+a+TBW1an8iTMFLez5+oXnn9KPlWj5lw1+xltDvFjOwsR3jZXePASr8qi3+UM4w/K/wBwStoMYsrw/wBsfKp87/EgWivws7VbgnTw2Uj+kk+VTbNcyBugvw/uF2sIUj9GwL75z86G2f5gqVP8hXuJYih/iVt7jOf8VNtn+Z/sHdS/Kv3M+xW3n4tbRNYRhWlTOJiQN/fS1N8YP5i6i6TmrRPpXFoO14bdaMa1QsD5jf8ACvMV83PR03a1jC4ZeR2HAL5iMGzMsunxVsumPfkCs0MmmTyjznGhxCz4PwDhfDtK39qUupmIyIyATg+8sdvAU8O9xJc4K09/x6e8sEuBbvc3M4gWVNhCp9plTfJAzzJ58quUYsjbSweyi9HLVF78QdTyDnUT5nz86P0PBW5bjw/HOKekfo76RxcL4Pc3EsV0NdujMHA3IK4YHGD9lXQcJK5TJSUj3HDrfi0/DgnFuINLK64dYEEYHkCBk++qJSd8Fq224M/iXAeHWHDJ54rdMLhVUtp3zvvWzSznvSTMWrpw2OVjAiWDUALGHlv/ABn866q3v8X2OS+muY/c07aK3dNrJBg8xcHf7ae9RcyEtSfER3YW6f8Ao+nS450ydR9wONNfh+5o+j1ksgvZoz2GZAmkPrGw5n668/6rF1GlJ8XO76a1BNpcieGi7it+IrcXmHiuH3j5Jj93w6E+8156pGccRO4tkss9DaAwKJr1YxK4BJTJHLpmt0I7Ipz4MkvndolUcRnt7/sFgEVrcy6InfnnSS2R4HGBVW/amNs3JNh38F1BbqtpMZGaQExytgEZyRnoMZpJbk078jQcHe6KCA3nGLj9FpHEkP8ApbkZDyEbBR5dT7hvTOip3ceRlV2pKXBo8Gdu0njukKTghkVn1DSRzHxzTaaNrqRXXaxtKPEL+59YaOwDLYIWa4uVXKppPeVR165xy3pJ7nL5RoRja8i5Jd3HEOHPEIREHBUHnhehx026VXVrVJLbawY0oxe5sm1kvI+HyXwhWKTTvC25OnIzkc8gA4rboabi1fNzLqp2Ta4R5teIXU8ssxmuAXJYhYiB99eqp6enFJtZ/U87V1FWT5x+gR4hcjAFzc5xn2CPxq7pQKevU4uVtQueJCK7E01vcKsba0OlcOrAnJ5bVRqKO6Fo2NGmr2qXlc0oeJWNtGJYISzXM7Ri4K5Ltk4J6nbHliuNNWdjtxd89hc10HtbiPjltLNCEOtWUEuinaQKDkZ5+W9Vu9x7YwZPBrmx9Zs723v2nvbrKNbMoQrFn9zPMYB8/jTAN1rBUu547TNv603duoRh+0xkh/dvz5ctuoJ2GT2dlxDhUFtIe1jeWPV2mGPdbLZPjsQaBCOHzzSX819NGqQ3o0xAHOgR5AVvAkEnw50YPGSNMrXiW0nElncxzcPeKSBlYBlL4yCPPmM+6ll9QU8WZBIi4XZOVkjMb/xWDk00hUhQT067dBmnSuBsKaK/4Nw6J7q+gkvpmBcKmOm5/Otek0ynLPBi1eq6cbLkq+uBgS0VpIx9psbmuvGlsxG5x511N3lYUDEQCY1Pksu9P8xVeD/9hCSNMFe2j25gg/dS7W3kferYZK3T50meJxnlIoznypalGMlZoaFacZJxY+Ke4azEb4djK2lwBjG5xtXi/UKOyq6dNYPcen1VUh1JyyVp7JjbQvdXBSVSWMwbTv8AgBXPtbCOlGok7WwaaXNm/EjZxQx6mt8mUgajk4wG69TWlOMsGOUJpbmypLC9jPIY40cqucKN2bAwff0PjWObe+1jRF9SCuWuGwsyyzTSrMJcEFdgMDcY99XQjZMWrLKSVrFUQC5d0cY7PbUp3Jxt8azqm91y1VNqwCIJYpQbbBCoquHJLAjf69zvRkpLgkZRkvmNCHXiW2MZuW0lizEDAPIE9PCujo2lNbjDqrODcSkJHikCkJrXu4IaVh5b7V7GjTgo3jwzxlapPe1PkB5Lpm1AXRz1LhPsFaUoJGVuTZlLhlyYGbO+/wD2rRZmVTfgKMBsjsNs+AP/AC0rTGU/YaGRNvVzy6Bf8NLtG6h3bRAqGt23/q/4aPTb7g6yXYg3EWCBEg8iV/w0VSYOuglntxjNuPD9nH/1pXRfZh60e5ElyhTSIGVc8gVH/LRVFgdZPsBriLHVbjP7wAz8abY1wxHUXdBRtasTmFiB5r86WSlbkeLg8WGlrNMkQb8v2PlS7Gw7orsJY2+QyiNST5Z+6mtYVyg+BitbjmiN/aUfhQaYU4eAg0GgkRQjf95f8JpXF9xlKPZEAq2MCLA6Z/6KZJg3Lx/f2ETaHBwE9wP/AEUyFlJX/v8A+GNLCbeVJY1TUjBuQ5jfwqyVNzi0LGuoSUj6xZ3UXEuGJcg5EsfeA8cbj768rqKEoTcWer09aM4qcTxHGpHvrDgllb3DwSScSSCR42wSkeWJz12Cn34rNSozzg0zqRxk3CsIunQMZD7RGMn3k+PvoqnkN8ZMG44haSel/BrKNQ8pnLyN0QaWwpPiTj6q0w083DdYqnqae7Zc92GBGSenhWeSbwGOMnj7WW3vfT24klK4srQRRZ/eZsvj3DFNHTVFBOxOtCUmkz1jzQxIHYkL442qyNGT4Qs6kY/UzyfHOIPfy9hbAGFfabfvHwGx2rpaXSbfnkzk6zWKXywyilHFNEcCMEHfcHf/AONdCMYpcnNdST7fcspIykA2Yz4kH/DQcG+X9hlO3EfuMcuQD6sBgdAf8NDbbuN1G1lfcKC8ubYusMbRBzltO2Tjn7NVz01OpmX3Q8NVUgrR/ki2tL7iE5SJ9FvrU3C6yCwPPpucVh1qpUo2SVzo6KVWo7t/c1uMGThnC2ks3a5lgICwHJXfAw2MkAZ38MVwHSvKzeGdmNR90O4i5biFlaaA8iEuyA88DdsnwzVFaF5YL6btFt9zPvrt5/SHh9oIph2bGYlsaXQcxz9x+FUxi912OlFRbNTIj4zO9vOih0QMoXIYjPPG4Iz9VWxe2TsxErxWBdtfqOLzWtxPBJNtIiRndUxyOfPry3po3XzMSfBatopJb6dmYLbggJGNiSRkkmrKcHuuxZysrGXxODjcFpc2/DjDI8SaopHJ1spHIjlkePXFaH0eZIo3T8lniBmt/RNBJfL2ioqswUDtOh8cVf6coTmmuDNrpOMHcwYpFCBQ8WNsdwH/AJa9I4+55/crW5FuxyNLKzb8k/6adRxcrvkXcxNNGUc4J6hMf8tFXA2r3HRXo4fNwqeG2EnaH1F01ECI7YcZ6Hf7q5FbSyUmzt0dZBxSLV/a3kN8OIaollRCrOTjYH2TnYr+PvrluLvlnV3LsYiy3XDHtr+6U3kut0Qu6+w3RSMkgHGB4HyprgNPhxjTiM808c63d2RO0LnWmgjGlc40kdTj30rIXrXiNhZlIo4fV4JG+hfSCkhO+MjbOc+ZqRVyNFLifCp7T0curbh9+6KZPWIWTdlc81P80nH1mmUbA3XLUNs/CvR7snhW4uSFe5OrdlGNeM+ece6o2Ly7gWvEYTaz2azgTK7Q2RBJkOc4YE753OTV0YS23ElON7XEcYiitJLSISO0+g9qzNqJGwGcnnsa6vp8W48HG9Tkk1kzhLg7NzHX/vXS2exyd4PaMRvyBPLf8abaib2QZQo6ZwM5Gam0m47tUUkEsDnqNqXaTcFr7XTHFJh3YKp1YAJOM7Vl1cIqnKUo3NujqTdWMYysb9zapeP6vdIswuFYDbGcDceXjXiOhOpJzisHvI1o04qMnkdBbB5Z5YiBPEwXJGQTpGCfgeVBUXH9RuqmrFQcQWTjTWMaYnHelJ20jA5DrnxqT01T6nHDCqtNfKpcGgth6p+pkxbj2kB1ZYnnSdLbyxetueeQo1j9QWFFVWc4HTfxHnTqG75UsgcrS3N4KLZtp47XUfW5QNTY2zj7z0p/9vqyh1EhJa6iqmyTCic2VzeXKuGAULoOy88/Xkmr9HpKjrWlHBRrNTTjRc4u7KL3Uk0x1Svux21kD7K9hCChFJHjqlWU5ty5FOkZIJ7PJHUMaIufJkqzYBZSB5j8q1swXYYI5qucnwG/2UrGTDxhQAgG25wP8NLcdXIePdTpBPvz+FMmhZRfIrLBAOybz5GmuhMjE1KNo+Z64+dLaIyTQ53AjUaAG8gKVLPIzlgWZAcKUOc+Ap1byI35OV/AMNjttio437k/vITS7ex16H86Cj7hu/6xYcmTCq3mBt+NM7Cq9yyXGQMSDbcA/wDVVZd+hPaSBhpR8cs5x/zUHYmX/wCyWnCjBXJ8z+dRJ35JKaWP+xIkEupdLDptjn9dHPdiXT5BYKNyJDt1P50eeAPGGWbHic1ksqQSOEkGGUgEDzG+xqqpQjN3kX0dTKnG0WVjMS8DvJKxh3Qk+zj3NQ6EbNW5C9RK6bfBbl4vLdKVd9IPRUwT8dVVR0UYvci6XqNSUdrZS0QFwyqyuNwwbcEdfaq/Y7WZmVXN8/ua59Jbg2pgEQ1n2pcgE+4Z51jfp8N10ze/UqjjYyouyQlkhw+chl0g59/jWrowtYxdWV92RjXDOQHWU/1mz+FNGjDsiSrzfdiWlHIx7e8bfZViiiiU5BpPGBhrfUAPL5VHF+QqpbsSJEDauyAX4fKi4vyHqewKXMesnsdQAydh8qGzF7g6ivlDBLGxysIBJ64/w0u3/I27OC/w3iz8LMrC2SRZBupbTyzjG3nWTU6KNf2Nem1s6HYu8L47bwPcvcgRNLN2uYlJ1ZUDfzGK5lb0ed10/wCTp0vVof8A+g7hM1hcmK9updF3G74Zn9lSTgAnpg8ulYK/p1WFTg20PUadWnyWrMWfEZLe/lmR7i3ZwroSqjJwcrnqAOdUvTThO0ol61EJxvGR5u549xFONM8MVuttLKI32JBOca+eeVdKfpEJUep3MEfU31en2PU3NpYcP7firKpulj0NKebL0X7BiuTQpSnLpHQq1lCG++CvwDjQ4gkz3Ma20qsQI+0Dal6HPXr7q2VNDUoZ5TM9PXU6uEwbj0nhtZ7i2gieRkYhZdQKk/Hwzj4Vr0/pUp/NJmSt6lTjJxSyedm4jNPbpHLPrRM4BVef112KOkpUswRya2uqVsSOSfbAILbbED51fYzxk2F2iltRC53x3AaDiMmE0iaM6owdv9WKiiwtiA0ZB7Qrg77IPsqOLf8AWLGajlf9FuHi11Ncw2TNE6S51Syn2cDPTrXO1OgVrxOnpPUHxMvW8NnOwmiZZDG+Fd2CuWHN8chnf4HzrmPTVI8o60dRTlwyrFcxXfE4uxYQR2gYt2gLK6uCCADTT01SH1IWOqpTdoyJs2gsJP0ZbiMwBTJAwOVhffYZ5Y5ip8NVtfaT4qkpbHLJaj4nZzRSpdM5IwYpFwd+jY8c+PhWmOgnfJmn6hTTwynPxCSckLLhHjEb9wb7HJG+2fDpWunooJfMYq2vm38jwVdYS7hudKdvCyurBANwMeO+1ao0IbdtjG9RUc97YEsjTSFpO87MSWPWracVTW2JVVnKrLdIWNDD2FGNx/nNPdle046AxOR7Xh+dS4u0AxjA35DwqXJtJaJWTkDv4VEwuNyrJG2xDb8vdTPbJWYFeLvHkI394zdrJOXZNlZjuKrjp6MVaMS56qvLmRbtOMXcUUwD47bds94k4xn38qz1dFRbTtk1UfUK6i43BsrowXHaqBrIwD4A9OtCtSi4qNsDaetLe33LqXtxal2jAKtsdbFlGPDlvWGWioVXZrg3R1tellO9ys/E7uW3MbYIY6idOGJznnV9H0/T05qaWSit6lqKkXTKzTzdtqkLlidi53reowcbJWOZKpU3Xbux0XavFuxyd8CmcUuApyaabLCxOWzuTq56T4e6lcrKxFFkvAw097p/JH5VX1P0+w239f2ZUlggTAMhG2PZPzq5SbRTKCXByRw49o4B65o3YqUUhWhXOBIp237xpldAVnwOChAe8PhJQu2NZLkgaN+8P75oZDaIR0DIBP8AfxipdhbiBlWGnn59pvUs+Rbx4DVFAyAwzufpD8qF7hSt2uNggebVpidiv9L+VLKTQ8Y37CTpBKkPnw7Tl9lMk2VuyeUEkThgVkYf2zn7qLlcZQkgzHJneSUHPV6RjWkTKsugHtpBv1k/KpGSXIJKQvs2fCiZs7ftn5U17K4u1sP1eaM5L7k/vn5UFNDKE0hcltcKAS2R/tDRVRCuMwFUrnU+CNz9KRt9VFsCusNBmBipYoSvQmTP4UN1u4XH2K7iMN+1nO+GPyp079yt2XYmDsw2NTDOf2yPwoSQYtFjQGGQSc/0p+VJctt7BrbEk9B49qaVyyFRwJkthn21JG+8n500ZMrnC4tbYDALpz3y4OPtp97sIqa8hyWiYGHQAeDfnQ3sZ0kwfVMoAsiEk8+0/OoqlgOjc71LQA2tMcjqc4ourdgVFoKO1DHZ48+/NBzXcZU2xosJZOfZjHJuQpOpFFioyJewP7ciA+JB+VHrIDoMrdnFGSO1UjlyPyp5Xllortbl2GiNU3EpAO5wCPwpZLc8xGi2l8siY4lkUFZDtt7PSg244sPFXyNaVnVYnld0TZQRsPtqqNGEXuSyWOrJxcWxLJHnnkHmMCrrvuilqKdkyMrp0qwwOYGKKv2Bi92QqhsgEA9c4GKLkxdlsBrFkM7SKT7x86Vy8jqn7ndoV7onyvlUSTFt/wDYMgMoxPqO3M8qXh8DWx9Qpo2Bz2yk7/tGnQsk0CAzrgyA+ABqZBHzc7ExYAMR1yRiptTVmibpxfIQjLOC0wxy3IFB2atYMVLsxh0BSDKc56f96XPgsbTzfIoEjP05YYx50SrKY6OZSQpmYb+I/E0LFili1wu1gD4LuSdv871LPsFtLlktLArdyRt9+nzqJSYHKPYATw74dhtuMfnR2MVyyC00BGQ7k5/dHzopEcoEa4XG7uPABR86nALxD7NAO52rf7uo2xlbsKkUL7QcDGN1FRMDRXdI3bAB+K0XKwIwbY1YoSWVcqcADONqzSqdzZCkTcBAAka98rjURy86zubk7GtQUEmZVlPd2nEWLIzQ5yYwAQo5E1Tsmm7GjfCyuemBtJbcSRRuQRy5ZqRdSL+YWcKUo/KKSWItpjtTqPhjFak5pXcjI3B4jEsKGVRiyf8AvClU1+YOxr8Ia3WkgGxfnn2vypt11hgz4GniYG36PO38/wDKl2+4bvweA9a9ImP+hrv4Tn5V0FO3ZHO6V+7C7f0jOB6r5frz8qm9eEToS7NnA+kYP+iJvv8Arz8qPVXsT4Z+WA0nGw3ehgU9f4yft2qdV+wHp0s3ZBuuMjfs7fPnc/lR6vsDoryyVuuOOQNFseu9x+VB1LdhlQ3cy/glpuNBx9Hap4abnH4UHW7WJ8N33MlrrjTLgm3YY3/jTH8KiqJdidD/AO7OjueOKhVPVwCcY9Zb5UHWj4DHTYtvZwueOQrnNqFPT1g/Kl6sfyjfDSX4mQt3xgHYWxIPSY/KmdW/4QLTtcSCN3xqZ8skDEciZj8qXrRWGg/DNu+5nPe8dIwywluQ/jB+VFVY9rAenl+Zg+u8e5COLf8ApzRdSPhA+Hk8bmCZ+Nsd+wJ8DcEVFVj+VE+FfeTJF1xoZwLcb9LhqnUXgPwz/MyVveNYxpgK/wC3ah1l4B8M/LI9a4uoI7K3HTaU1FVX5QfCtd2Et3xZiAVgx5Snp8KPWS/CN8N/9mHHNxgagkVv/wAY0r1C8DQ0meRnrfHQAAsCjynak6sfAfhZr8TBN5x1hp1LtzAmaj1qa/CD4ap5YPrXFhuRC3vlaj8RF9ifCT7skX3Fc4EEO39K3yodeI60su4Ml5xPdmjhXzErb00a8RJ6ZvhiG4nxOCFpQqMOumQ8vqoyrJLgENLJu24h+OcWXGYVKkZB7Q4P2VV8THmxb8HO9rhw8a4kWUNDAuU1Bu1PjjpuDRVdSI9LOPcv/pDiwIOi3K+PaN1+FK9RHiwVpZPmQQveKNsYbXO/tSSUvXj4LPhDkm4sH3S1Pud6D1KYFo7DC3Eic9jbHpvI9FaheCfB97ndrxYLhEtUJ662NR6iPhgWln5OWDjMmWD2mB+0S9D4peGH4F83LMNtxcDUxsHxy1OwNB6qPhhWiflB+q8SZcmOwJPPEjUvxvsPL0+/ckcN4ihBZ7JAT4ucVPjo90L/ALbLygxwy8kwEubE/wB+nWsi+UI/T5eQo+B8VLnTNaDfwemesjbgT4Cfkc3C+MxjSJ4B0OFek+Jh4LPhKkV9RUPCuJMza7mD+6xH31b8QvBV8JLySnDOIu5UXNsCOmhvnU+IXgHwsr2uN/RHETHtdwb/AMxvnSvVLwP8JPyA3BOIpyurff8AmH50y1K8CfBS8ixwbiLbPNCCOpiP+Kj8XFdifBSfcsx8A4gEIW+g6bCA/wCKqfjPYsWhsssrtwTiQcj1uDwyYSPxp1q1bgreifkg8B4kDk3UR/3JP40y1V+ED4Lyd+g+ItGT61FgeEBx99T4nIXolYhOAcQZD/GY+nKA/Oo9SL8EWYuBX6oMT258dVtkj62quWpu+C6OkilwLbhHEkkz29oADzFoPnU6t1lMZUFF3SQDcK4lcthrxNQ2AEGPxoKoo8jODn4HxejXE+zOL5Qee8A+dK60W+Bo0WlyV/0BxMuy+vqP9yv+KiprwL035FtwDiaPvfD39ivzo9WLwDpTWTjwLiTvq9fGdOM9ivL66RbUPJVJK1yV9GuISxsn6RfSWBIESDl8akpoMYVEuQ29HOJhgFv325YjT51FVj3FdGp5IXgnFhgfpBhv/Jr86PUpg6NTyMPo/wAWBA/SBx4hF+dHq0/BHSqeRi8A4pqB/STjAx7KfOj1Y9kToy/MceA8Wz/5rJ/cX51OpDwTpT/My3Hwx1bPrJ5/ya0W14Ity7hHhzkZ9ZPP+TWpZeAfNfk48LMh0tcMRp2GhaisuwGn5I/QmsAm6fc/uDwo7gbL9yG4LpIX1pyP6i0VUG6fuQvCAsYcXD7dNK/Kl3i7MFmPhI0qxuGJ57ovypXUawi1UVyKl4dhwfWH+CqPwo7mwShYg2mI8CeQdeS/KjuFULkNw8nANzIR5qvypHUY/SVuRP6KUtvPJvvyX5U3UaGWlj5HrwyNA30022/MfKklVkFUYxYqbh0TYy8h/tUFVl2I6UQV4XbYBIYnzNB1JDqjBK5x4dbggkE58cUOpJE6UH2JPD7RCfogaHUl5IqNPwGLC15CLFTqS8jdKC7BDhdszElSMb7Gp1JeSdOPgYnCbYg+1z8aHUl5G6ULcCn4bHG/ddx150VNsXpJcE/o+PBbUfqpbjbUJaKOFSQGz45qXYdqBjSKTJZGOd/aqbmTamAIY2bABA99NfAlkGyRxhiV1DwOKibJZCxDbdmXMGdtwW2O9VynJ4uNCnHmxW4csTrJEY+7FIVXfkvhWWo2jXTSK13aRW8iTxAqSSCPgfxFWaNuUmmJrUowTSGp9JIgJO4B5+VdScEo4ORCrJsuRvG5DCMjc7B6xPk6SS23HKUIOpNW4G7GlvbgO1Mh+w1FexPP981N7BtQ6OCCRc9kQQBvqqOchlCIbW8OR3N8451N8vJNkQGiiAyUO/nU3MDgkQ0ESuQVbA8GxTOTA0hyxwyYzG3980jkxlFDPV4gcKGGP5xp1NglCJ3YIo1989cayPxpt7KnCIDJESyFGPLcyN1+NHexXTiwY4ISFHZndc+2fnTdSQnRh4CEEC6SYs8/2yN6nUkTpQXYhTGDkRDltkk1NzJsiC5i3+iGx/eNHcw7Ih6oliDCHB/rGpfINqSOSaJpCOwxj+eaDGSQeISrHsFO3Umhud7EcIg5jK92FVHhk0ybE2IHXGEJ7L/5GjdgsjtUa8ohk+JNC4bIKOSNjp7FcY8aIIoACNyR2ePjRUmBxVyVSMbaBjGedRtkUUGJY9JxAmx99LcfagNceA3YICF6VHkiSRwuBqH0a70z4FDEwC57NMeFIMkNSVM7QqMeFLJjEm6DOB2SjANFIBIuf6JNsdKDQSWm7pxHENs+zUSACtwSSDHHsfDyo2IhbXO/6pPqo2C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64518" name="Picture 6" descr="https://gimg2.baidu.com/image_search/src=http%3A%2F%2Finews.gtimg.com%2Fnewsapp_match%2F0%2F10637586600%2F0.jpg&amp;refer=http%3A%2F%2Finews.gtimg.com&amp;app=2002&amp;size=f9999,10000&amp;q=a80&amp;n=0&amp;g=0n&amp;fmt=jpeg?sec=1637463326&amp;t=b9c84409164f119452e16c2be7a24b5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428750"/>
            <a:ext cx="7620000" cy="507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55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9F1D2044-F265-4ECB-B49B-59F1D5CD4047}" type="slidenum">
              <a:rPr lang="en-US" altLang="zh-CN">
                <a:solidFill>
                  <a:schemeClr val="tx1"/>
                </a:solidFill>
              </a:rPr>
              <a:pPr/>
              <a:t>2</a:t>
            </a:fld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1052513"/>
            <a:ext cx="8208963" cy="1655762"/>
          </a:xfrm>
        </p:spPr>
        <p:txBody>
          <a:bodyPr/>
          <a:lstStyle/>
          <a:p>
            <a:pPr marL="179388" lvl="1" indent="719138" algn="just" eaLnBrk="1" hangingPunct="1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是机体维持正常功能所必需；</a:t>
            </a:r>
          </a:p>
          <a:p>
            <a:pPr marL="179388" lvl="1" indent="719138" algn="just" eaLnBrk="1" hangingPunct="1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体内不能合成或合成量很少；</a:t>
            </a:r>
          </a:p>
          <a:p>
            <a:pPr marL="179388" lvl="1" indent="719138" algn="just" eaLnBrk="1" hangingPunct="1">
              <a:lnSpc>
                <a:spcPct val="105000"/>
              </a:lnSpc>
              <a:spcBef>
                <a:spcPct val="0"/>
              </a:spcBef>
              <a:buFontTx/>
              <a:buNone/>
            </a:pPr>
            <a:r>
              <a:rPr lang="zh-CN" altLang="en-US" b="1" dirty="0" smtClean="0">
                <a:latin typeface="楷体_GB2312" pitchFamily="49" charset="-122"/>
                <a:ea typeface="楷体_GB2312" pitchFamily="49" charset="-122"/>
              </a:rPr>
              <a:t>必须由食物供给的一组低分子量有机物质。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619250" y="3429000"/>
            <a:ext cx="661511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脂溶性维生素</a:t>
            </a:r>
            <a:r>
              <a:rPr lang="zh-CN" altLang="en-US" sz="28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(lipid-soluble vitamin)</a:t>
            </a:r>
          </a:p>
          <a:p>
            <a:pPr eaLnBrk="1" hangingPunct="1"/>
            <a:r>
              <a:rPr lang="en-US" altLang="zh-CN" sz="2800" b="1">
                <a:solidFill>
                  <a:schemeClr val="tx1"/>
                </a:solidFill>
                <a:ea typeface="楷体_GB2312" pitchFamily="49" charset="-122"/>
              </a:rPr>
              <a:t>       A</a:t>
            </a:r>
            <a:r>
              <a:rPr lang="zh-CN" altLang="en-US" sz="2800" b="1">
                <a:solidFill>
                  <a:schemeClr val="tx1"/>
                </a:solidFill>
                <a:ea typeface="楷体_GB2312" pitchFamily="49" charset="-122"/>
              </a:rPr>
              <a:t>、</a:t>
            </a:r>
            <a:r>
              <a:rPr lang="en-US" altLang="zh-CN" sz="2800" b="1">
                <a:solidFill>
                  <a:schemeClr val="tx1"/>
                </a:solidFill>
                <a:ea typeface="楷体_GB2312" pitchFamily="49" charset="-122"/>
              </a:rPr>
              <a:t>D</a:t>
            </a:r>
            <a:r>
              <a:rPr lang="zh-CN" altLang="en-US" sz="2800" b="1">
                <a:solidFill>
                  <a:schemeClr val="tx1"/>
                </a:solidFill>
                <a:ea typeface="楷体_GB2312" pitchFamily="49" charset="-122"/>
              </a:rPr>
              <a:t>、</a:t>
            </a:r>
            <a:r>
              <a:rPr lang="en-US" altLang="zh-CN" sz="2800" b="1">
                <a:solidFill>
                  <a:schemeClr val="tx1"/>
                </a:solidFill>
                <a:ea typeface="楷体_GB2312" pitchFamily="49" charset="-122"/>
              </a:rPr>
              <a:t>E</a:t>
            </a:r>
            <a:r>
              <a:rPr lang="zh-CN" altLang="en-US" sz="2800" b="1">
                <a:solidFill>
                  <a:schemeClr val="tx1"/>
                </a:solidFill>
                <a:ea typeface="楷体_GB2312" pitchFamily="49" charset="-122"/>
              </a:rPr>
              <a:t>、</a:t>
            </a:r>
            <a:r>
              <a:rPr lang="en-US" altLang="zh-CN" sz="2800" b="1">
                <a:solidFill>
                  <a:schemeClr val="tx1"/>
                </a:solidFill>
                <a:ea typeface="楷体_GB2312" pitchFamily="49" charset="-122"/>
              </a:rPr>
              <a:t>K</a:t>
            </a:r>
            <a:r>
              <a:rPr lang="zh-CN" altLang="en-US" sz="2800" b="1">
                <a:solidFill>
                  <a:schemeClr val="tx1"/>
                </a:solidFill>
                <a:ea typeface="楷体_GB2312" pitchFamily="49" charset="-122"/>
              </a:rPr>
              <a:t>。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11188" y="5416550"/>
            <a:ext cx="3529012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维生素缺乏症</a:t>
            </a: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11188" y="476250"/>
            <a:ext cx="43211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维生素</a:t>
            </a:r>
            <a:r>
              <a:rPr lang="en-US" altLang="zh-CN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(vitamin)</a:t>
            </a:r>
            <a:r>
              <a:rPr lang="zh-CN" altLang="en-US" sz="3200" b="1" dirty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？</a:t>
            </a:r>
          </a:p>
        </p:txBody>
      </p:sp>
      <p:sp>
        <p:nvSpPr>
          <p:cNvPr id="16390" name="Rectangle 3"/>
          <p:cNvSpPr>
            <a:spLocks noChangeArrowheads="1"/>
          </p:cNvSpPr>
          <p:nvPr/>
        </p:nvSpPr>
        <p:spPr bwMode="auto">
          <a:xfrm>
            <a:off x="611188" y="2852738"/>
            <a:ext cx="43211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维生素分为：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619250" y="4365625"/>
            <a:ext cx="661511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水溶性维生素</a:t>
            </a:r>
            <a:r>
              <a:rPr lang="zh-CN" altLang="en-US" sz="28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(water-soluble vitamin)</a:t>
            </a:r>
          </a:p>
          <a:p>
            <a:pPr eaLnBrk="1" hangingPunct="1"/>
            <a:r>
              <a:rPr lang="en-US" altLang="zh-CN" sz="2800" b="1">
                <a:solidFill>
                  <a:schemeClr val="tx1"/>
                </a:solidFill>
                <a:ea typeface="楷体_GB2312" pitchFamily="49" charset="-122"/>
              </a:rPr>
              <a:t>       B</a:t>
            </a:r>
            <a:r>
              <a:rPr lang="zh-CN" altLang="en-US" sz="2800" b="1">
                <a:solidFill>
                  <a:schemeClr val="tx1"/>
                </a:solidFill>
                <a:ea typeface="楷体_GB2312" pitchFamily="49" charset="-122"/>
              </a:rPr>
              <a:t>族及</a:t>
            </a:r>
            <a:r>
              <a:rPr lang="en-US" altLang="zh-CN" sz="2800" b="1">
                <a:solidFill>
                  <a:schemeClr val="tx1"/>
                </a:solidFill>
                <a:ea typeface="楷体_GB2312" pitchFamily="49" charset="-122"/>
              </a:rPr>
              <a:t>C</a:t>
            </a:r>
            <a:r>
              <a:rPr lang="zh-CN" altLang="en-US" sz="2800" b="1">
                <a:solidFill>
                  <a:schemeClr val="tx1"/>
                </a:solidFill>
                <a:ea typeface="楷体_GB2312" pitchFamily="49" charset="-122"/>
              </a:rPr>
              <a:t>等</a:t>
            </a:r>
          </a:p>
        </p:txBody>
      </p:sp>
    </p:spTree>
    <p:extLst>
      <p:ext uri="{BB962C8B-B14F-4D97-AF65-F5344CB8AC3E}">
        <p14:creationId xmlns:p14="http://schemas.microsoft.com/office/powerpoint/2010/main" val="151568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1000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4102" grpId="0"/>
      <p:bldP spid="2" grpId="0"/>
      <p:bldP spid="4098" grpId="0"/>
      <p:bldP spid="410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88A5DA8-FBED-4E0D-86C3-4AF618414B5C}" type="slidenum">
              <a:rPr lang="en-US" altLang="zh-CN">
                <a:solidFill>
                  <a:srgbClr val="FFFF00"/>
                </a:solidFill>
              </a:rPr>
              <a:pPr/>
              <a:t>20</a:t>
            </a:fld>
            <a:endParaRPr lang="en-US" altLang="zh-CN">
              <a:solidFill>
                <a:srgbClr val="FFFF00"/>
              </a:solidFill>
            </a:endParaRPr>
          </a:p>
        </p:txBody>
      </p:sp>
      <p:graphicFrame>
        <p:nvGraphicFramePr>
          <p:cNvPr id="76802" name="Object 2">
            <a:hlinkClick r:id="" action="ppaction://ole?verb=1"/>
          </p:cNvPr>
          <p:cNvGraphicFramePr>
            <a:graphicFrameLocks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394372977"/>
              </p:ext>
            </p:extLst>
          </p:nvPr>
        </p:nvGraphicFramePr>
        <p:xfrm>
          <a:off x="4356100" y="1773239"/>
          <a:ext cx="20447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r:id="rId3" imgW="0" imgH="0" progId="PowerPoint.Show.8">
                  <p:embed/>
                </p:oleObj>
              </mc:Choice>
              <mc:Fallback>
                <p:oleObj r:id="rId3" imgW="0" imgH="0" progId="PowerPoint.Show.8">
                  <p:embed/>
                  <p:pic>
                    <p:nvPicPr>
                      <p:cNvPr id="76802" name="Object 2">
                        <a:hlinkClick r:id="" action="ppaction://ole?verb=1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100" y="1773239"/>
                        <a:ext cx="2044700" cy="1295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803" name="Rectangle 3"/>
          <p:cNvSpPr>
            <a:spLocks noChangeArrowheads="1"/>
          </p:cNvSpPr>
          <p:nvPr/>
        </p:nvSpPr>
        <p:spPr bwMode="auto">
          <a:xfrm>
            <a:off x="1285875" y="3860800"/>
            <a:ext cx="4222750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ea typeface="楷体_GB2312" pitchFamily="49" charset="-122"/>
              </a:rPr>
              <a:t>生化作用及缺乏症</a:t>
            </a:r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1260475" y="1773238"/>
            <a:ext cx="3455988" cy="661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ea typeface="楷体_GB2312" pitchFamily="49" charset="-122"/>
              </a:rPr>
              <a:t>结构及活性型</a:t>
            </a:r>
          </a:p>
        </p:txBody>
      </p:sp>
      <p:graphicFrame>
        <p:nvGraphicFramePr>
          <p:cNvPr id="76805" name="Object 5">
            <a:hlinkClick r:id="" action="ppaction://ole?verb=1"/>
          </p:cNvPr>
          <p:cNvGraphicFramePr>
            <a:graphicFrameLocks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93951402"/>
              </p:ext>
            </p:extLst>
          </p:nvPr>
        </p:nvGraphicFramePr>
        <p:xfrm>
          <a:off x="5221288" y="4149724"/>
          <a:ext cx="1941512" cy="141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5" r:id="rId5" imgW="0" imgH="0" progId="PowerPoint.Show.8">
                  <p:embed/>
                </p:oleObj>
              </mc:Choice>
              <mc:Fallback>
                <p:oleObj r:id="rId5" imgW="0" imgH="0" progId="PowerPoint.Show.8">
                  <p:embed/>
                  <p:pic>
                    <p:nvPicPr>
                      <p:cNvPr id="76805" name="Object 5">
                        <a:hlinkClick r:id="" action="ppaction://ole?verb=1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1288" y="4149724"/>
                        <a:ext cx="1941512" cy="14128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500063"/>
            <a:ext cx="7272338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一、维生素</a:t>
            </a:r>
            <a:r>
              <a:rPr lang="en-US" altLang="zh-CN" sz="40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en-US" altLang="zh-CN" sz="4000" b="1" baseline="-25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40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（硫胺素）</a:t>
            </a:r>
          </a:p>
        </p:txBody>
      </p:sp>
    </p:spTree>
    <p:extLst>
      <p:ext uri="{BB962C8B-B14F-4D97-AF65-F5344CB8AC3E}">
        <p14:creationId xmlns:p14="http://schemas.microsoft.com/office/powerpoint/2010/main" val="2707160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76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10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/>
      <p:bldP spid="7680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B381629-5CC1-4EE7-8687-6C2785817BB1}" type="slidenum">
              <a:rPr lang="en-US" altLang="zh-CN">
                <a:solidFill>
                  <a:srgbClr val="FFFF00"/>
                </a:solidFill>
              </a:rPr>
              <a:pPr/>
              <a:t>21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37893" name="Rectangle 6"/>
          <p:cNvSpPr>
            <a:spLocks noGrp="1" noChangeArrowheads="1"/>
          </p:cNvSpPr>
          <p:nvPr>
            <p:ph type="title"/>
          </p:nvPr>
        </p:nvSpPr>
        <p:spPr>
          <a:xfrm>
            <a:off x="857250" y="214313"/>
            <a:ext cx="6715125" cy="1143000"/>
          </a:xfrm>
        </p:spPr>
        <p:txBody>
          <a:bodyPr/>
          <a:lstStyle/>
          <a:p>
            <a:r>
              <a:rPr lang="zh-CN" altLang="en-US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二、维生素</a:t>
            </a:r>
            <a:r>
              <a:rPr lang="en-US" altLang="zh-CN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en-US" altLang="zh-CN" sz="4000" b="1" baseline="-25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（核黄素）</a:t>
            </a:r>
          </a:p>
        </p:txBody>
      </p:sp>
      <p:pic>
        <p:nvPicPr>
          <p:cNvPr id="65538" name="Picture 2" descr="https://gimg2.baidu.com/image_search/src=http%3A%2F%2Fp8.itc.cn%2Fq_70%2Fimages03%2F20201130%2Feee39136587f4f36a9756de75db3a968.jpeg&amp;refer=http%3A%2F%2Fp8.itc.cn&amp;app=2002&amp;size=f9999,10000&amp;q=a80&amp;n=0&amp;g=0n&amp;fmt=jpeg?sec=1637463550&amp;t=c6c06fe6482547393f44ee53dd817f9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571625"/>
            <a:ext cx="60960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3467657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灯片编号占位符 7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39F4103-A754-46C8-B9F0-D3B12D28DFEF}" type="slidenum">
              <a:rPr lang="en-US" altLang="zh-CN">
                <a:solidFill>
                  <a:srgbClr val="FFFF00"/>
                </a:solidFill>
              </a:rPr>
              <a:pPr/>
              <a:t>22</a:t>
            </a:fld>
            <a:endParaRPr lang="en-US" altLang="zh-CN">
              <a:solidFill>
                <a:srgbClr val="FFFF00"/>
              </a:solidFill>
            </a:endParaRPr>
          </a:p>
        </p:txBody>
      </p:sp>
      <p:graphicFrame>
        <p:nvGraphicFramePr>
          <p:cNvPr id="77826" name="Object 2">
            <a:hlinkClick r:id="" action="ppaction://ole?verb=1"/>
          </p:cNvPr>
          <p:cNvGraphicFramePr>
            <a:graphicFrameLocks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90283853"/>
              </p:ext>
            </p:extLst>
          </p:nvPr>
        </p:nvGraphicFramePr>
        <p:xfrm>
          <a:off x="4962525" y="1570039"/>
          <a:ext cx="1819275" cy="111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4" r:id="rId3" imgW="0" imgH="0" progId="PowerPoint.Show.8">
                  <p:embed/>
                </p:oleObj>
              </mc:Choice>
              <mc:Fallback>
                <p:oleObj r:id="rId3" imgW="0" imgH="0" progId="PowerPoint.Show.8">
                  <p:embed/>
                  <p:pic>
                    <p:nvPicPr>
                      <p:cNvPr id="77826" name="Object 2">
                        <a:hlinkClick r:id="" action="ppaction://ole?verb=1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2525" y="1570039"/>
                        <a:ext cx="1819275" cy="111601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29" name="Object 5">
            <a:hlinkClick r:id="" action="ppaction://ole?verb=1"/>
          </p:cNvPr>
          <p:cNvGraphicFramePr>
            <a:graphicFrameLocks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776063007"/>
              </p:ext>
            </p:extLst>
          </p:nvPr>
        </p:nvGraphicFramePr>
        <p:xfrm>
          <a:off x="4932363" y="4652963"/>
          <a:ext cx="1849437" cy="11369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5" r:id="rId5" imgW="0" imgH="0" progId="PowerPoint.Show.8">
                  <p:embed/>
                </p:oleObj>
              </mc:Choice>
              <mc:Fallback>
                <p:oleObj r:id="rId5" imgW="0" imgH="0" progId="PowerPoint.Show.8">
                  <p:embed/>
                  <p:pic>
                    <p:nvPicPr>
                      <p:cNvPr id="77829" name="Object 5">
                        <a:hlinkClick r:id="" action="ppaction://ole?verb=1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4652963"/>
                        <a:ext cx="1849437" cy="113699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1258888" y="4365625"/>
            <a:ext cx="4105275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ea typeface="楷体_GB2312" pitchFamily="49" charset="-122"/>
              </a:rPr>
              <a:t>生化作用及缺乏症</a:t>
            </a:r>
          </a:p>
        </p:txBody>
      </p:sp>
      <p:sp>
        <p:nvSpPr>
          <p:cNvPr id="38917" name="Rectangle 6"/>
          <p:cNvSpPr>
            <a:spLocks noChangeArrowheads="1"/>
          </p:cNvSpPr>
          <p:nvPr/>
        </p:nvSpPr>
        <p:spPr bwMode="auto">
          <a:xfrm>
            <a:off x="0" y="620713"/>
            <a:ext cx="7272338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二、维生素</a:t>
            </a:r>
            <a:r>
              <a:rPr lang="en-US" altLang="zh-CN" sz="40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en-US" altLang="zh-CN" sz="4000" b="1" baseline="-25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40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（核黄素）</a:t>
            </a:r>
          </a:p>
        </p:txBody>
      </p:sp>
      <p:sp>
        <p:nvSpPr>
          <p:cNvPr id="77831" name="Rectangle 7"/>
          <p:cNvSpPr>
            <a:spLocks noChangeArrowheads="1"/>
          </p:cNvSpPr>
          <p:nvPr/>
        </p:nvSpPr>
        <p:spPr bwMode="auto">
          <a:xfrm>
            <a:off x="1258888" y="1557338"/>
            <a:ext cx="3457575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维生素</a:t>
            </a:r>
            <a:r>
              <a:rPr lang="en-US" altLang="zh-CN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en-US" altLang="zh-CN" sz="3200" b="1" baseline="-25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的结构</a:t>
            </a:r>
          </a:p>
        </p:txBody>
      </p:sp>
      <p:sp>
        <p:nvSpPr>
          <p:cNvPr id="77832" name="Rectangle 8"/>
          <p:cNvSpPr>
            <a:spLocks noChangeArrowheads="1"/>
          </p:cNvSpPr>
          <p:nvPr/>
        </p:nvSpPr>
        <p:spPr bwMode="auto">
          <a:xfrm>
            <a:off x="1258888" y="2924175"/>
            <a:ext cx="3889375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维生素</a:t>
            </a:r>
            <a:r>
              <a:rPr lang="en-US" altLang="zh-CN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en-US" altLang="zh-CN" sz="3200" b="1" baseline="-25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的活性型</a:t>
            </a:r>
          </a:p>
        </p:txBody>
      </p:sp>
      <p:graphicFrame>
        <p:nvGraphicFramePr>
          <p:cNvPr id="77839" name="Object 15">
            <a:hlinkClick r:id="" action="ppaction://ole?verb=1"/>
          </p:cNvPr>
          <p:cNvGraphicFramePr>
            <a:graphicFrameLocks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2203559983"/>
              </p:ext>
            </p:extLst>
          </p:nvPr>
        </p:nvGraphicFramePr>
        <p:xfrm>
          <a:off x="4932363" y="3178175"/>
          <a:ext cx="1925637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6" r:id="rId7" imgW="0" imgH="0" progId="PowerPoint.Show.8">
                  <p:embed/>
                </p:oleObj>
              </mc:Choice>
              <mc:Fallback>
                <p:oleObj r:id="rId7" imgW="0" imgH="0" progId="PowerPoint.Show.8">
                  <p:embed/>
                  <p:pic>
                    <p:nvPicPr>
                      <p:cNvPr id="77839" name="Object 15">
                        <a:hlinkClick r:id="" action="ppaction://ole?verb=1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3178175"/>
                        <a:ext cx="1925637" cy="9699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5248580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77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77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5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/>
      <p:bldP spid="77831" grpId="0"/>
      <p:bldP spid="7783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内容占位符 2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9938" name="内容占位符 3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9939" name="内容占位符 4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9940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2B4AFFF-ABA8-4E09-8FDA-D7945B0588BD}" type="slidenum">
              <a:rPr lang="en-US" altLang="zh-CN">
                <a:solidFill>
                  <a:srgbClr val="FFFF00"/>
                </a:solidFill>
              </a:rPr>
              <a:pPr/>
              <a:t>23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39941" name="Rectangle 6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6143625" cy="1143000"/>
          </a:xfrm>
        </p:spPr>
        <p:txBody>
          <a:bodyPr/>
          <a:lstStyle/>
          <a:p>
            <a:r>
              <a:rPr lang="zh-CN" altLang="en-US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二、维生素</a:t>
            </a:r>
            <a:r>
              <a:rPr lang="en-US" altLang="zh-CN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en-US" altLang="zh-CN" sz="4000" b="1" baseline="-25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缺乏症</a:t>
            </a:r>
          </a:p>
        </p:txBody>
      </p:sp>
      <p:pic>
        <p:nvPicPr>
          <p:cNvPr id="7" name="Picture 12" descr="https://gimg2.baidu.com/image_search/src=http%3A%2F%2Fimg.leha.com%2Feditor%2F55adc44ac6f76.jpg&amp;refer=http%3A%2F%2Fimg.leha.com&amp;app=2002&amp;size=f9999,10000&amp;q=a80&amp;n=0&amp;g=0n&amp;fmt=jpeg?sec=1637463597&amp;t=db696bfbddab829d71ec53d101c889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571625"/>
            <a:ext cx="476250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6" name="Picture 2" descr="https://img1.baidu.com/it/u=3594477799,750952030&amp;fm=224&amp;fmt=auto&amp;gp=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1571625"/>
            <a:ext cx="47625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6942594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C11BAD50-6EAF-4ED3-BB4D-037593C7DA1C}" type="slidenum">
              <a:rPr lang="en-US" altLang="zh-CN">
                <a:solidFill>
                  <a:srgbClr val="FFFF00"/>
                </a:solidFill>
              </a:rPr>
              <a:pPr/>
              <a:t>24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title"/>
          </p:nvPr>
        </p:nvSpPr>
        <p:spPr>
          <a:xfrm>
            <a:off x="285750" y="142875"/>
            <a:ext cx="8858250" cy="1143000"/>
          </a:xfrm>
        </p:spPr>
        <p:txBody>
          <a:bodyPr/>
          <a:lstStyle/>
          <a:p>
            <a:r>
              <a:rPr lang="zh-CN" altLang="en-US" sz="4000" b="1" dirty="0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三、维生素</a:t>
            </a:r>
            <a:r>
              <a:rPr lang="en-US" altLang="zh-CN" sz="4000" b="1" dirty="0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B3</a:t>
            </a:r>
            <a:r>
              <a:rPr lang="zh-CN" altLang="en-US" sz="4000" b="1" dirty="0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（</a:t>
            </a:r>
            <a:r>
              <a:rPr lang="en-US" altLang="zh-CN" sz="4000" b="1" dirty="0" smtClean="0">
                <a:solidFill>
                  <a:schemeClr val="tx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PP</a:t>
            </a:r>
            <a:r>
              <a:rPr lang="zh-CN" altLang="en-US" sz="4000" b="1" dirty="0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）（抗赖皮病因子）</a:t>
            </a:r>
          </a:p>
        </p:txBody>
      </p:sp>
      <p:pic>
        <p:nvPicPr>
          <p:cNvPr id="68610" name="Picture 2" descr="https://gimg2.baidu.com/image_search/src=http%3A%2F%2Fshihuo.hupucdn.com%2Fucditor%2F20171214%2F1300x1390_5aa3e268b80d066cfa2b8803f56ef863.jpeg%3FimageView2%2F2%2Fw%2F700%2Finterlace%2F1%257cimageMogr2%2Fformat%2Fjpg&amp;refer=http%3A%2F%2Fshihuo.hupucdn.com&amp;app=2002&amp;size=f9999,10000&amp;q=a80&amp;n=0&amp;g=0n&amp;fmt=jpeg?sec=1637463992&amp;t=e2ecc7eb791dc800c9970a7366d8b5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12" b="6750"/>
          <a:stretch>
            <a:fillRect/>
          </a:stretch>
        </p:blipFill>
        <p:spPr bwMode="auto">
          <a:xfrm>
            <a:off x="1857375" y="1285875"/>
            <a:ext cx="5168900" cy="492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8177746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灯片编号占位符 7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85A0853-7C5A-49DE-ADE3-E1CA0B2046D7}" type="slidenum">
              <a:rPr lang="en-US" altLang="zh-CN">
                <a:solidFill>
                  <a:schemeClr val="tx1"/>
                </a:solidFill>
              </a:rPr>
              <a:pPr/>
              <a:t>25</a:t>
            </a:fld>
            <a:endParaRPr lang="en-US" altLang="zh-CN">
              <a:solidFill>
                <a:schemeClr val="tx1"/>
              </a:solidFill>
            </a:endParaRPr>
          </a:p>
        </p:txBody>
      </p:sp>
      <p:graphicFrame>
        <p:nvGraphicFramePr>
          <p:cNvPr id="81923" name="Object 3">
            <a:hlinkClick r:id="" action="ppaction://ole?verb=1"/>
          </p:cNvPr>
          <p:cNvGraphicFramePr>
            <a:graphicFrameLocks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310572078"/>
              </p:ext>
            </p:extLst>
          </p:nvPr>
        </p:nvGraphicFramePr>
        <p:xfrm>
          <a:off x="5003800" y="4508500"/>
          <a:ext cx="1701800" cy="1154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8" r:id="rId3" imgW="0" imgH="0" progId="PowerPoint.Show.8">
                  <p:embed/>
                </p:oleObj>
              </mc:Choice>
              <mc:Fallback>
                <p:oleObj r:id="rId3" imgW="0" imgH="0" progId="PowerPoint.Show.8">
                  <p:embed/>
                  <p:pic>
                    <p:nvPicPr>
                      <p:cNvPr id="81923" name="Object 3">
                        <a:hlinkClick r:id="" action="ppaction://ole?verb=1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4508500"/>
                        <a:ext cx="1701800" cy="115411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1258888" y="4508500"/>
            <a:ext cx="4033837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ea typeface="楷体_GB2312" pitchFamily="49" charset="-122"/>
              </a:rPr>
              <a:t>生化作用及缺乏症</a:t>
            </a:r>
          </a:p>
        </p:txBody>
      </p:sp>
      <p:sp>
        <p:nvSpPr>
          <p:cNvPr id="41988" name="Rectangle 5"/>
          <p:cNvSpPr>
            <a:spLocks noChangeArrowheads="1"/>
          </p:cNvSpPr>
          <p:nvPr/>
        </p:nvSpPr>
        <p:spPr bwMode="auto">
          <a:xfrm>
            <a:off x="287338" y="606425"/>
            <a:ext cx="8570912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 b="1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三、维生素</a:t>
            </a:r>
            <a:r>
              <a:rPr lang="en-US" altLang="zh-CN" sz="4000" b="1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B3</a:t>
            </a:r>
            <a:r>
              <a:rPr lang="zh-CN" altLang="en-US" sz="4000" b="1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（</a:t>
            </a:r>
            <a:r>
              <a:rPr lang="en-US" altLang="zh-CN" sz="4000" b="1">
                <a:solidFill>
                  <a:schemeClr val="tx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PP</a:t>
            </a:r>
            <a:r>
              <a:rPr lang="zh-CN" altLang="en-US" sz="4000" b="1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）（抗赖皮病因子）</a:t>
            </a:r>
          </a:p>
        </p:txBody>
      </p:sp>
      <p:sp>
        <p:nvSpPr>
          <p:cNvPr id="81927" name="Rectangle 7"/>
          <p:cNvSpPr>
            <a:spLocks noChangeArrowheads="1"/>
          </p:cNvSpPr>
          <p:nvPr/>
        </p:nvSpPr>
        <p:spPr bwMode="auto">
          <a:xfrm>
            <a:off x="1258888" y="2997200"/>
            <a:ext cx="4105275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维生素</a:t>
            </a:r>
            <a:r>
              <a:rPr lang="en-US" altLang="zh-CN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PP</a:t>
            </a:r>
            <a:r>
              <a:rPr lang="zh-CN" altLang="en-US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的活性型</a:t>
            </a:r>
          </a:p>
        </p:txBody>
      </p:sp>
      <p:graphicFrame>
        <p:nvGraphicFramePr>
          <p:cNvPr id="81928" name="Object 8">
            <a:hlinkClick r:id="" action="ppaction://ole?verb=1"/>
          </p:cNvPr>
          <p:cNvGraphicFramePr>
            <a:graphicFrameLocks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2119232856"/>
              </p:ext>
            </p:extLst>
          </p:nvPr>
        </p:nvGraphicFramePr>
        <p:xfrm>
          <a:off x="5076825" y="3119439"/>
          <a:ext cx="1628775" cy="11033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r:id="rId5" imgW="0" imgH="0" progId="PowerPoint.Show.8">
                  <p:embed/>
                </p:oleObj>
              </mc:Choice>
              <mc:Fallback>
                <p:oleObj r:id="rId5" imgW="0" imgH="0" progId="PowerPoint.Show.8">
                  <p:embed/>
                  <p:pic>
                    <p:nvPicPr>
                      <p:cNvPr id="81928" name="Object 8">
                        <a:hlinkClick r:id="" action="ppaction://ole?verb=1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3119439"/>
                        <a:ext cx="1628775" cy="1103311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1258888" y="1700213"/>
            <a:ext cx="4826000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维生素</a:t>
            </a:r>
            <a:r>
              <a:rPr lang="en-US" altLang="zh-CN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PP</a:t>
            </a:r>
            <a:r>
              <a:rPr lang="zh-CN" altLang="en-US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的结构、种类</a:t>
            </a:r>
          </a:p>
        </p:txBody>
      </p:sp>
      <p:graphicFrame>
        <p:nvGraphicFramePr>
          <p:cNvPr id="81922" name="Object 2">
            <a:hlinkClick r:id="" action="ppaction://ole?verb=1"/>
          </p:cNvPr>
          <p:cNvGraphicFramePr>
            <a:graphicFrameLocks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93798476"/>
              </p:ext>
            </p:extLst>
          </p:nvPr>
        </p:nvGraphicFramePr>
        <p:xfrm>
          <a:off x="5940425" y="1700214"/>
          <a:ext cx="1450975" cy="113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0" r:id="rId7" imgW="0" imgH="0" progId="PowerPoint.Show.8">
                  <p:embed/>
                </p:oleObj>
              </mc:Choice>
              <mc:Fallback>
                <p:oleObj r:id="rId7" imgW="0" imgH="0" progId="PowerPoint.Show.8">
                  <p:embed/>
                  <p:pic>
                    <p:nvPicPr>
                      <p:cNvPr id="81922" name="Object 2">
                        <a:hlinkClick r:id="" action="ppaction://ole?verb=1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425" y="1700214"/>
                        <a:ext cx="1450975" cy="11303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06805155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1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1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4" grpId="0"/>
      <p:bldP spid="81927" grpId="0"/>
      <p:bldP spid="8192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61F6129-CA6C-41F7-B9B9-EFD915DBBF29}" type="slidenum">
              <a:rPr lang="en-US" altLang="zh-CN">
                <a:solidFill>
                  <a:srgbClr val="FFFF00"/>
                </a:solidFill>
              </a:rPr>
              <a:pPr/>
              <a:t>26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757738" cy="1143000"/>
          </a:xfrm>
        </p:spPr>
        <p:txBody>
          <a:bodyPr/>
          <a:lstStyle/>
          <a:p>
            <a:r>
              <a:rPr lang="zh-CN" altLang="en-US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四、维生素</a:t>
            </a:r>
            <a:r>
              <a:rPr lang="en-US" altLang="zh-CN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en-US" altLang="zh-CN" sz="4000" b="1" baseline="-25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lang="en-US" altLang="zh-CN" sz="40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0658" name="Picture 2" descr="https://gimg2.baidu.com/image_search/src=http%3A%2F%2Fwww.faxingzhan.com%2Fuploads%2F200605%2F77_164052_1.jpg&amp;refer=http%3A%2F%2Fwww.faxingzhan.com&amp;app=2002&amp;size=f9999,10000&amp;q=a80&amp;n=0&amp;g=0n&amp;fmt=jpeg?sec=1637472686&amp;t=909fffdb7cdab611cd3761cd0927fcf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2000250"/>
            <a:ext cx="5057775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358209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灯片编号占位符 7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00CECA0F-0B61-4B92-BDD5-3FAC69BA39D1}" type="slidenum">
              <a:rPr lang="en-US" altLang="zh-CN">
                <a:solidFill>
                  <a:srgbClr val="FFFF00"/>
                </a:solidFill>
              </a:rPr>
              <a:pPr/>
              <a:t>27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1331913" y="3860800"/>
            <a:ext cx="4248150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ea typeface="楷体_GB2312" pitchFamily="49" charset="-122"/>
              </a:rPr>
              <a:t>生化作用及缺乏症</a:t>
            </a:r>
          </a:p>
        </p:txBody>
      </p:sp>
      <p:sp>
        <p:nvSpPr>
          <p:cNvPr id="44035" name="Rectangle 5"/>
          <p:cNvSpPr>
            <a:spLocks noChangeArrowheads="1"/>
          </p:cNvSpPr>
          <p:nvPr/>
        </p:nvSpPr>
        <p:spPr bwMode="auto">
          <a:xfrm>
            <a:off x="684213" y="765175"/>
            <a:ext cx="41402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四、维生素</a:t>
            </a:r>
            <a:r>
              <a:rPr lang="en-US" altLang="zh-CN" sz="40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en-US" altLang="zh-CN" sz="4000" b="1" baseline="-25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lang="en-US" altLang="zh-CN" sz="4000" b="1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82946" name="Object 2">
            <a:hlinkClick r:id="" action="ppaction://ole?verb=1"/>
          </p:cNvPr>
          <p:cNvGraphicFramePr>
            <a:graphicFrameLocks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51144040"/>
              </p:ext>
            </p:extLst>
          </p:nvPr>
        </p:nvGraphicFramePr>
        <p:xfrm>
          <a:off x="6300788" y="1524000"/>
          <a:ext cx="1928812" cy="1490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6" r:id="rId3" imgW="0" imgH="0" progId="PowerPoint.Show.8">
                  <p:embed/>
                </p:oleObj>
              </mc:Choice>
              <mc:Fallback>
                <p:oleObj r:id="rId3" imgW="0" imgH="0" progId="PowerPoint.Show.8">
                  <p:embed/>
                  <p:pic>
                    <p:nvPicPr>
                      <p:cNvPr id="82946" name="Object 2">
                        <a:hlinkClick r:id="" action="ppaction://ole?verb=1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1524000"/>
                        <a:ext cx="1928812" cy="14906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950" name="Rectangle 6"/>
          <p:cNvSpPr>
            <a:spLocks noChangeArrowheads="1"/>
          </p:cNvSpPr>
          <p:nvPr/>
        </p:nvSpPr>
        <p:spPr bwMode="auto">
          <a:xfrm>
            <a:off x="1258888" y="1700213"/>
            <a:ext cx="5184775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维生素</a:t>
            </a:r>
            <a:r>
              <a:rPr lang="en-US" altLang="zh-CN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en-US" altLang="zh-CN" sz="3200" b="1" baseline="-2500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的结构及活性型</a:t>
            </a:r>
          </a:p>
        </p:txBody>
      </p:sp>
      <p:graphicFrame>
        <p:nvGraphicFramePr>
          <p:cNvPr id="82947" name="Object 3">
            <a:hlinkClick r:id="" action="ppaction://ole?verb=1"/>
          </p:cNvPr>
          <p:cNvGraphicFramePr>
            <a:graphicFrameLocks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244761128"/>
              </p:ext>
            </p:extLst>
          </p:nvPr>
        </p:nvGraphicFramePr>
        <p:xfrm>
          <a:off x="5292725" y="3733800"/>
          <a:ext cx="2022475" cy="1423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7" r:id="rId5" imgW="0" imgH="0" progId="PowerPoint.Show.8">
                  <p:embed/>
                </p:oleObj>
              </mc:Choice>
              <mc:Fallback>
                <p:oleObj r:id="rId5" imgW="0" imgH="0" progId="PowerPoint.Show.8">
                  <p:embed/>
                  <p:pic>
                    <p:nvPicPr>
                      <p:cNvPr id="82947" name="Object 3">
                        <a:hlinkClick r:id="" action="ppaction://ole?verb=1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3733800"/>
                        <a:ext cx="2022475" cy="142398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8723958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8" grpId="0"/>
      <p:bldP spid="8295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BE7A69DD-0C05-4D94-89DD-84A9EED3733D}" type="slidenum">
              <a:rPr lang="en-US" altLang="zh-CN">
                <a:solidFill>
                  <a:srgbClr val="FFFF00"/>
                </a:solidFill>
              </a:rPr>
              <a:pPr/>
              <a:t>28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5400675" cy="1143000"/>
          </a:xfrm>
        </p:spPr>
        <p:txBody>
          <a:bodyPr/>
          <a:lstStyle/>
          <a:p>
            <a:r>
              <a:rPr lang="zh-CN" altLang="en-US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五、泛酸（</a:t>
            </a:r>
            <a:r>
              <a:rPr lang="en-US" altLang="zh-CN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B5</a:t>
            </a:r>
            <a:r>
              <a:rPr lang="zh-CN" altLang="en-US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遍多酸）</a:t>
            </a:r>
          </a:p>
        </p:txBody>
      </p:sp>
      <p:pic>
        <p:nvPicPr>
          <p:cNvPr id="45062" name="Picture 2" descr="https://gimg2.baidu.com/image_search/src=http%3A%2F%2Ftuofaren.com%2Fuploads%2F1578646125724.jpg&amp;refer=http%3A%2F%2Ftuofaren.com&amp;app=2002&amp;size=f9999,10000&amp;q=a80&amp;n=0&amp;g=0n&amp;fmt=jpeg?sec=1637472921&amp;t=80436da2fcb84cfac39db974c60a3b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1643063"/>
            <a:ext cx="616267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3219886"/>
      </p:ext>
    </p:extLst>
  </p:cSld>
  <p:clrMapOvr>
    <a:masterClrMapping/>
  </p:clrMapOvr>
  <p:transition>
    <p:random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灯片编号占位符 7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2A6E830-4BEB-4B85-A103-5F483909A3A1}" type="slidenum">
              <a:rPr lang="en-US" altLang="zh-CN">
                <a:solidFill>
                  <a:srgbClr val="FFFF00"/>
                </a:solidFill>
              </a:rPr>
              <a:pPr/>
              <a:t>29</a:t>
            </a:fld>
            <a:endParaRPr lang="en-US" altLang="zh-CN">
              <a:solidFill>
                <a:srgbClr val="FFFF00"/>
              </a:solidFill>
            </a:endParaRPr>
          </a:p>
        </p:txBody>
      </p:sp>
      <p:graphicFrame>
        <p:nvGraphicFramePr>
          <p:cNvPr id="83970" name="Object 2">
            <a:hlinkClick r:id="" action="ppaction://ole?verb=1"/>
          </p:cNvPr>
          <p:cNvGraphicFramePr>
            <a:graphicFrameLocks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08585866"/>
              </p:ext>
            </p:extLst>
          </p:nvPr>
        </p:nvGraphicFramePr>
        <p:xfrm>
          <a:off x="5580063" y="1600200"/>
          <a:ext cx="2520950" cy="188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r:id="rId3" imgW="0" imgH="0" progId="PowerPoint.Show.8">
                  <p:embed/>
                </p:oleObj>
              </mc:Choice>
              <mc:Fallback>
                <p:oleObj r:id="rId3" imgW="0" imgH="0" progId="PowerPoint.Show.8">
                  <p:embed/>
                  <p:pic>
                    <p:nvPicPr>
                      <p:cNvPr id="83970" name="Object 2">
                        <a:hlinkClick r:id="" action="ppaction://ole?verb=1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1600200"/>
                        <a:ext cx="2520950" cy="18875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1258888" y="3357563"/>
            <a:ext cx="4032250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ea typeface="楷体_GB2312" pitchFamily="49" charset="-122"/>
              </a:rPr>
              <a:t>生化作用及缺乏症</a:t>
            </a:r>
          </a:p>
        </p:txBody>
      </p:sp>
      <p:sp>
        <p:nvSpPr>
          <p:cNvPr id="83974" name="Rectangle 6"/>
          <p:cNvSpPr>
            <a:spLocks noChangeArrowheads="1"/>
          </p:cNvSpPr>
          <p:nvPr/>
        </p:nvSpPr>
        <p:spPr bwMode="auto">
          <a:xfrm>
            <a:off x="1258888" y="1700213"/>
            <a:ext cx="4537075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泛酸的结构及活性型</a:t>
            </a:r>
          </a:p>
        </p:txBody>
      </p:sp>
      <p:sp>
        <p:nvSpPr>
          <p:cNvPr id="46085" name="Rectangle 7"/>
          <p:cNvSpPr>
            <a:spLocks noChangeArrowheads="1"/>
          </p:cNvSpPr>
          <p:nvPr/>
        </p:nvSpPr>
        <p:spPr bwMode="auto">
          <a:xfrm>
            <a:off x="755650" y="750888"/>
            <a:ext cx="57975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五、泛酸（</a:t>
            </a:r>
            <a:r>
              <a:rPr lang="en-US" altLang="zh-CN" sz="40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B5</a:t>
            </a:r>
            <a:r>
              <a:rPr lang="zh-CN" altLang="en-US" sz="40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遍多酸）</a:t>
            </a:r>
          </a:p>
        </p:txBody>
      </p:sp>
      <p:sp>
        <p:nvSpPr>
          <p:cNvPr id="83976" name="Rectangle 8"/>
          <p:cNvSpPr>
            <a:spLocks noChangeArrowheads="1"/>
          </p:cNvSpPr>
          <p:nvPr/>
        </p:nvSpPr>
        <p:spPr bwMode="auto">
          <a:xfrm>
            <a:off x="1547813" y="4076700"/>
            <a:ext cx="65532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SzPct val="65000"/>
              <a:buFont typeface="Wingdings" panose="05000000000000000000" pitchFamily="2" charset="2"/>
              <a:buChar char="Ø"/>
            </a:pPr>
            <a:r>
              <a:rPr lang="zh-CN" altLang="en-US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泛酸的活性型</a:t>
            </a:r>
            <a:r>
              <a:rPr lang="en-US" altLang="zh-CN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CoA</a:t>
            </a:r>
            <a:r>
              <a:rPr lang="zh-CN" altLang="en-US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en-US" altLang="zh-CN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ACP</a:t>
            </a:r>
            <a:r>
              <a:rPr lang="zh-CN" altLang="en-US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构成酰基转移酶的辅酶，参与酰基的转移作用。</a:t>
            </a:r>
          </a:p>
          <a:p>
            <a:pPr eaLnBrk="1" hangingPunct="1">
              <a:buSzPct val="65000"/>
              <a:buFont typeface="Wingdings" panose="05000000000000000000" pitchFamily="2" charset="2"/>
              <a:buChar char="Ø"/>
            </a:pPr>
            <a:r>
              <a:rPr lang="zh-CN" altLang="en-US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很少见缺乏症。</a:t>
            </a:r>
          </a:p>
        </p:txBody>
      </p:sp>
    </p:spTree>
    <p:extLst>
      <p:ext uri="{BB962C8B-B14F-4D97-AF65-F5344CB8AC3E}">
        <p14:creationId xmlns:p14="http://schemas.microsoft.com/office/powerpoint/2010/main" val="978017643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839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1000"/>
                                        <p:tgtEl>
                                          <p:spTgt spid="839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2" grpId="0"/>
      <p:bldP spid="83974" grpId="0"/>
      <p:bldP spid="8397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6331181-8758-4137-B909-79A10ECC5684}" type="slidenum">
              <a:rPr lang="en-US" altLang="zh-CN">
                <a:solidFill>
                  <a:srgbClr val="FFFF00"/>
                </a:solidFill>
              </a:rPr>
              <a:pPr/>
              <a:t>3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1052513"/>
            <a:ext cx="7343775" cy="3960812"/>
          </a:xfrm>
        </p:spPr>
        <p:txBody>
          <a:bodyPr/>
          <a:lstStyle/>
          <a:p>
            <a:pPr eaLnBrk="1" hangingPunct="1"/>
            <a:r>
              <a:rPr lang="zh-CN" altLang="en-US" sz="5400" b="1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第 一 节  </a:t>
            </a:r>
            <a:br>
              <a:rPr lang="zh-CN" altLang="en-US" sz="5400" b="1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</a:br>
            <a:r>
              <a:rPr lang="zh-CN" altLang="en-US" sz="5400" b="1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脂溶性维生素</a:t>
            </a:r>
            <a:br>
              <a:rPr lang="zh-CN" altLang="en-US" sz="5400" b="1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</a:br>
            <a:r>
              <a:rPr lang="zh-CN" altLang="en-US" sz="4800" b="1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  <a:r>
              <a:rPr lang="en-US" altLang="zh-CN" sz="4800" b="1" smtClean="0">
                <a:solidFill>
                  <a:schemeClr val="tx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Lipid-soluble Vitamins</a:t>
            </a:r>
          </a:p>
        </p:txBody>
      </p:sp>
    </p:spTree>
    <p:extLst>
      <p:ext uri="{BB962C8B-B14F-4D97-AF65-F5344CB8AC3E}">
        <p14:creationId xmlns:p14="http://schemas.microsoft.com/office/powerpoint/2010/main" val="222734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7D441E6-01F9-466A-BD10-AE76D311E745}" type="slidenum">
              <a:rPr lang="en-US" altLang="zh-CN">
                <a:solidFill>
                  <a:srgbClr val="FFFF00"/>
                </a:solidFill>
              </a:rPr>
              <a:pPr/>
              <a:t>30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47106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244475"/>
            <a:ext cx="3971925" cy="1143000"/>
          </a:xfrm>
        </p:spPr>
        <p:txBody>
          <a:bodyPr/>
          <a:lstStyle/>
          <a:p>
            <a:r>
              <a:rPr lang="zh-CN" altLang="en-US" sz="4000" b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六、生物素</a:t>
            </a:r>
            <a:r>
              <a:rPr lang="en-US" altLang="zh-CN" sz="4000" b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B7</a:t>
            </a:r>
          </a:p>
        </p:txBody>
      </p:sp>
      <p:pic>
        <p:nvPicPr>
          <p:cNvPr id="73730" name="Picture 2" descr="https://gimg2.baidu.com/image_search/src=http%3A%2F%2F5b0988e595225.cdn.sohucs.com%2Fimages%2F20171201%2Fd388407e5e61442ab48d2137116de305.jpeg&amp;refer=http%3A%2F%2F5b0988e595225.cdn.sohucs.com&amp;app=2002&amp;size=f9999,10000&amp;q=a80&amp;n=0&amp;g=0n&amp;fmt=jpeg?sec=1637473090&amp;t=a056665ce87a1b8ead8d3a52fd99ab5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571625"/>
            <a:ext cx="4643438" cy="448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228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AB0A2450-9705-4F12-B53B-EB61FE2A9B1D}" type="slidenum">
              <a:rPr lang="en-US" altLang="zh-CN">
                <a:solidFill>
                  <a:schemeClr val="tx1"/>
                </a:solidFill>
              </a:rPr>
              <a:pPr/>
              <a:t>31</a:t>
            </a:fld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1260475" y="4221163"/>
            <a:ext cx="4391025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ea typeface="楷体_GB2312" pitchFamily="49" charset="-122"/>
              </a:rPr>
              <a:t>生化作用及缺乏症</a:t>
            </a:r>
          </a:p>
        </p:txBody>
      </p:sp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1258888" y="836613"/>
            <a:ext cx="4826000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生物素的结构及活性型</a:t>
            </a:r>
          </a:p>
        </p:txBody>
      </p:sp>
      <p:sp>
        <p:nvSpPr>
          <p:cNvPr id="48132" name="Rectangle 5"/>
          <p:cNvSpPr>
            <a:spLocks noChangeArrowheads="1"/>
          </p:cNvSpPr>
          <p:nvPr/>
        </p:nvSpPr>
        <p:spPr bwMode="auto">
          <a:xfrm>
            <a:off x="684213" y="317500"/>
            <a:ext cx="43561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六、生物素</a:t>
            </a:r>
            <a:r>
              <a:rPr lang="en-US" altLang="zh-CN" sz="40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B7</a:t>
            </a:r>
          </a:p>
        </p:txBody>
      </p:sp>
      <p:sp>
        <p:nvSpPr>
          <p:cNvPr id="84998" name="Rectangle 6"/>
          <p:cNvSpPr>
            <a:spLocks noChangeArrowheads="1"/>
          </p:cNvSpPr>
          <p:nvPr/>
        </p:nvSpPr>
        <p:spPr bwMode="auto">
          <a:xfrm>
            <a:off x="1474788" y="4797425"/>
            <a:ext cx="6913562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SzPct val="65000"/>
              <a:buFont typeface="Wingdings" panose="05000000000000000000" pitchFamily="2" charset="2"/>
              <a:buChar char="Ø"/>
            </a:pPr>
            <a:r>
              <a:rPr lang="zh-CN" altLang="en-US" sz="2800" b="1">
                <a:solidFill>
                  <a:schemeClr val="tx1"/>
                </a:solidFill>
                <a:ea typeface="楷体_GB2312" pitchFamily="49" charset="-122"/>
              </a:rPr>
              <a:t>生物素是体内多种羧化酶的辅酶，参与</a:t>
            </a:r>
            <a:r>
              <a:rPr lang="en-US" altLang="zh-CN" sz="2800" b="1">
                <a:solidFill>
                  <a:schemeClr val="tx1"/>
                </a:solidFill>
                <a:ea typeface="楷体_GB2312" pitchFamily="49" charset="-122"/>
              </a:rPr>
              <a:t>CO</a:t>
            </a:r>
            <a:r>
              <a:rPr lang="en-US" altLang="zh-CN" sz="2800" b="1" baseline="-25000">
                <a:solidFill>
                  <a:schemeClr val="tx1"/>
                </a:solidFill>
                <a:ea typeface="楷体_GB2312" pitchFamily="49" charset="-122"/>
              </a:rPr>
              <a:t>2</a:t>
            </a:r>
            <a:r>
              <a:rPr lang="zh-CN" altLang="en-US" sz="2800" b="1">
                <a:solidFill>
                  <a:schemeClr val="tx1"/>
                </a:solidFill>
                <a:ea typeface="楷体_GB2312" pitchFamily="49" charset="-122"/>
              </a:rPr>
              <a:t>的羧化过程。</a:t>
            </a:r>
          </a:p>
          <a:p>
            <a:pPr eaLnBrk="1" hangingPunct="1">
              <a:buSzPct val="65000"/>
              <a:buFont typeface="Wingdings" panose="05000000000000000000" pitchFamily="2" charset="2"/>
              <a:buChar char="Ø"/>
            </a:pPr>
            <a:r>
              <a:rPr lang="zh-CN" altLang="en-US" sz="2800" b="1">
                <a:solidFill>
                  <a:schemeClr val="tx1"/>
                </a:solidFill>
                <a:ea typeface="楷体_GB2312" pitchFamily="49" charset="-122"/>
              </a:rPr>
              <a:t>很少出现缺乏症。</a:t>
            </a:r>
          </a:p>
        </p:txBody>
      </p:sp>
      <p:sp>
        <p:nvSpPr>
          <p:cNvPr id="85004" name="Text Box 12"/>
          <p:cNvSpPr txBox="1">
            <a:spLocks noChangeArrowheads="1"/>
          </p:cNvSpPr>
          <p:nvPr/>
        </p:nvSpPr>
        <p:spPr bwMode="auto">
          <a:xfrm>
            <a:off x="4140200" y="1651000"/>
            <a:ext cx="3744913" cy="795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zh-CN" altLang="en-US" sz="2800" b="1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与酶蛋白的赖氨酸残基</a:t>
            </a:r>
            <a:r>
              <a:rPr lang="en-US" altLang="zh-CN" sz="2800" b="1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ε-</a:t>
            </a:r>
            <a:r>
              <a:rPr lang="zh-CN" altLang="en-US" sz="2800" b="1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氨基结合成生物胞素</a:t>
            </a:r>
          </a:p>
        </p:txBody>
      </p:sp>
      <p:sp>
        <p:nvSpPr>
          <p:cNvPr id="85005" name="Line 13"/>
          <p:cNvSpPr>
            <a:spLocks noChangeShapeType="1"/>
          </p:cNvSpPr>
          <p:nvPr/>
        </p:nvSpPr>
        <p:spPr bwMode="auto">
          <a:xfrm flipV="1">
            <a:off x="5222875" y="2373313"/>
            <a:ext cx="0" cy="8651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620838" y="1552575"/>
            <a:ext cx="6480175" cy="2449513"/>
            <a:chOff x="1021" y="1071"/>
            <a:chExt cx="4082" cy="1543"/>
          </a:xfrm>
        </p:grpSpPr>
        <p:sp>
          <p:nvSpPr>
            <p:cNvPr id="48137" name="Rectangle 11"/>
            <p:cNvSpPr>
              <a:spLocks noChangeArrowheads="1"/>
            </p:cNvSpPr>
            <p:nvPr/>
          </p:nvSpPr>
          <p:spPr bwMode="auto">
            <a:xfrm>
              <a:off x="1021" y="1071"/>
              <a:ext cx="4082" cy="15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chemeClr val="tx1"/>
                </a:solidFill>
              </a:endParaRPr>
            </a:p>
          </p:txBody>
        </p:sp>
        <p:graphicFrame>
          <p:nvGraphicFramePr>
            <p:cNvPr id="48138" name="Object 7"/>
            <p:cNvGraphicFramePr>
              <a:graphicFrameLocks/>
            </p:cNvGraphicFramePr>
            <p:nvPr/>
          </p:nvGraphicFramePr>
          <p:xfrm>
            <a:off x="1217" y="1086"/>
            <a:ext cx="2508" cy="15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48" r:id="rId3" imgW="0" imgH="0" progId="ChemWindow.Document">
                    <p:embed/>
                  </p:oleObj>
                </mc:Choice>
                <mc:Fallback>
                  <p:oleObj r:id="rId3" imgW="0" imgH="0" progId="ChemWindow.Document">
                    <p:embed/>
                    <p:pic>
                      <p:nvPicPr>
                        <p:cNvPr id="48138" name="Object 7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7" y="1086"/>
                          <a:ext cx="2508" cy="15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605192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85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1000"/>
                                        <p:tgtEl>
                                          <p:spTgt spid="85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1000"/>
                                        <p:tgtEl>
                                          <p:spTgt spid="84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1000"/>
                                        <p:tgtEl>
                                          <p:spTgt spid="849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1000"/>
                                        <p:tgtEl>
                                          <p:spTgt spid="849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/>
      <p:bldP spid="84996" grpId="0"/>
      <p:bldP spid="84998" grpId="0" build="p"/>
      <p:bldP spid="8500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921999F-E7B5-445E-B23B-4125160FF448}" type="slidenum">
              <a:rPr lang="en-US" altLang="zh-CN">
                <a:solidFill>
                  <a:srgbClr val="FFFF00"/>
                </a:solidFill>
              </a:rPr>
              <a:pPr/>
              <a:t>32</a:t>
            </a:fld>
            <a:endParaRPr lang="en-US" altLang="zh-CN">
              <a:solidFill>
                <a:srgbClr val="FFFF00"/>
              </a:solidFill>
            </a:endParaRPr>
          </a:p>
        </p:txBody>
      </p:sp>
      <p:pic>
        <p:nvPicPr>
          <p:cNvPr id="72706" name="Picture 2" descr="https://gimg2.baidu.com/image_search/src=http%3A%2F%2Fn2.hdfimg.com%2Fg1%2FM00%2F0A%2FAA%2Fx4YBAFwGFTuAJP1wAAFtWoJegro622.jpg%3F_ms_%3D912e&amp;refer=http%3A%2F%2Fn2.hdfimg.com&amp;app=2002&amp;size=f9999,10000&amp;q=a80&amp;n=0&amp;g=0n&amp;fmt=jpeg?sec=1637472997&amp;t=18005179e5b3b64d2407d44f269d2f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8"/>
          <a:stretch>
            <a:fillRect/>
          </a:stretch>
        </p:blipFill>
        <p:spPr bwMode="auto">
          <a:xfrm>
            <a:off x="642938" y="500063"/>
            <a:ext cx="7866062" cy="578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336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D515C6C-2AFA-4A9C-BC11-E162D78CF0C0}" type="slidenum">
              <a:rPr lang="en-US" altLang="zh-CN">
                <a:solidFill>
                  <a:srgbClr val="FFFF00"/>
                </a:solidFill>
              </a:rPr>
              <a:pPr/>
              <a:t>33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50178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010400" cy="1143000"/>
          </a:xfrm>
        </p:spPr>
        <p:txBody>
          <a:bodyPr/>
          <a:lstStyle/>
          <a:p>
            <a:r>
              <a:rPr lang="zh-CN" altLang="en-US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七、叶酸</a:t>
            </a:r>
            <a:r>
              <a:rPr lang="en-US" altLang="zh-CN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B11(folic acid)</a:t>
            </a:r>
          </a:p>
        </p:txBody>
      </p:sp>
      <p:pic>
        <p:nvPicPr>
          <p:cNvPr id="74754" name="Picture 2" descr="https://gimg2.baidu.com/image_search/src=http%3A%2F%2Fn.sinaimg.cn%2Fsinacn11%2F624%2Fw640h784%2F20180721%2F0ae5-hfqtahi1812783.jpg&amp;refer=http%3A%2F%2Fn.sinaimg.cn&amp;app=2002&amp;size=f9999,10000&amp;q=a80&amp;n=0&amp;g=0n&amp;fmt=jpeg?sec=1637473210&amp;t=7892cf7a09bde898d9001d4f0a2e89d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1357313"/>
            <a:ext cx="4238625" cy="519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973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灯片编号占位符 7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BBDC6CC-8A08-4996-8651-38277283BD8A}" type="slidenum">
              <a:rPr lang="en-US" altLang="zh-CN">
                <a:solidFill>
                  <a:schemeClr val="tx1"/>
                </a:solidFill>
              </a:rPr>
              <a:pPr/>
              <a:t>34</a:t>
            </a:fld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1258888" y="3357563"/>
            <a:ext cx="4321175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ea typeface="楷体_GB2312" pitchFamily="49" charset="-122"/>
              </a:rPr>
              <a:t>生化作用及缺乏症</a:t>
            </a:r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1258888" y="1700213"/>
            <a:ext cx="4681537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叶酸的结构及活性型</a:t>
            </a:r>
          </a:p>
        </p:txBody>
      </p:sp>
      <p:sp>
        <p:nvSpPr>
          <p:cNvPr id="51204" name="Rectangle 5"/>
          <p:cNvSpPr>
            <a:spLocks noChangeArrowheads="1"/>
          </p:cNvSpPr>
          <p:nvPr/>
        </p:nvSpPr>
        <p:spPr bwMode="auto">
          <a:xfrm>
            <a:off x="755650" y="750888"/>
            <a:ext cx="67945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七、叶酸</a:t>
            </a:r>
            <a:r>
              <a:rPr lang="en-US" altLang="zh-CN" sz="40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B11(folic acid)</a:t>
            </a:r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1547813" y="4076700"/>
            <a:ext cx="6696075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SzPct val="65000"/>
              <a:buFont typeface="Wingdings" panose="05000000000000000000" pitchFamily="2" charset="2"/>
              <a:buChar char="Ø"/>
            </a:pPr>
            <a:r>
              <a:rPr lang="zh-CN" altLang="en-US"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叶酸的活性型</a:t>
            </a:r>
            <a:r>
              <a:rPr lang="en-US" altLang="zh-CN"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FH</a:t>
            </a:r>
            <a:r>
              <a:rPr lang="en-US" altLang="zh-CN" sz="2800" b="1" baseline="-250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4</a:t>
            </a:r>
            <a:r>
              <a:rPr lang="zh-CN" altLang="en-US"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是体内一碳单位转移酶的辅酶，参与一碳单位的转移。</a:t>
            </a:r>
            <a:r>
              <a: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</a:p>
          <a:p>
            <a:pPr eaLnBrk="1" hangingPunct="1">
              <a:lnSpc>
                <a:spcPct val="120000"/>
              </a:lnSpc>
              <a:buSzPct val="65000"/>
              <a:buFont typeface="Wingdings" panose="05000000000000000000" pitchFamily="2" charset="2"/>
              <a:buChar char="Ø"/>
            </a:pPr>
            <a:r>
              <a:rPr lang="zh-CN" altLang="en-US"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缺乏时可引起巨幼红细胞贫血。</a:t>
            </a:r>
          </a:p>
        </p:txBody>
      </p:sp>
      <p:graphicFrame>
        <p:nvGraphicFramePr>
          <p:cNvPr id="87042" name="Object 2">
            <a:hlinkClick r:id="" action="ppaction://ole?verb=1"/>
          </p:cNvPr>
          <p:cNvGraphicFramePr>
            <a:graphicFrameLocks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47815863"/>
              </p:ext>
            </p:extLst>
          </p:nvPr>
        </p:nvGraphicFramePr>
        <p:xfrm>
          <a:off x="5580063" y="1700213"/>
          <a:ext cx="2663825" cy="183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r:id="rId3" imgW="0" imgH="0" progId="PowerPoint.Show.8">
                  <p:embed/>
                </p:oleObj>
              </mc:Choice>
              <mc:Fallback>
                <p:oleObj r:id="rId3" imgW="0" imgH="0" progId="PowerPoint.Show.8">
                  <p:embed/>
                  <p:pic>
                    <p:nvPicPr>
                      <p:cNvPr id="87042" name="Object 2">
                        <a:hlinkClick r:id="" action="ppaction://ole?verb=1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1700213"/>
                        <a:ext cx="2663825" cy="18383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52137410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7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8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1000"/>
                                        <p:tgtEl>
                                          <p:spTgt spid="870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1000"/>
                                        <p:tgtEl>
                                          <p:spTgt spid="870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/>
      <p:bldP spid="87044" grpId="0"/>
      <p:bldP spid="87046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DB719E-5F13-439C-81B9-960082CC3490}" type="slidenum">
              <a:rPr lang="en-US" altLang="zh-CN">
                <a:solidFill>
                  <a:srgbClr val="FFFF00"/>
                </a:solidFill>
              </a:rPr>
              <a:pPr/>
              <a:t>35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472238" cy="1143000"/>
          </a:xfrm>
        </p:spPr>
        <p:txBody>
          <a:bodyPr/>
          <a:lstStyle/>
          <a:p>
            <a:r>
              <a:rPr lang="zh-CN" alt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八、维生素</a:t>
            </a:r>
            <a:r>
              <a:rPr lang="en-US" altLang="zh-CN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en-US" altLang="zh-CN" sz="4000" b="1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（钴胺素）</a:t>
            </a:r>
          </a:p>
        </p:txBody>
      </p:sp>
      <p:pic>
        <p:nvPicPr>
          <p:cNvPr id="52227" name="Picture 2" descr="https://gimg2.baidu.com/image_search/src=http%3A%2F%2Fdingyue.ws.126.net%2F2021%2F0719%2F181947abg00qwh57y00bwc000fu009wc.gif&amp;refer=http%3A%2F%2Fdingyue.ws.126.net&amp;app=2002&amp;size=f9999,10000&amp;q=a80&amp;n=0&amp;g=0n&amp;fmt=jpeg?sec=1637473350&amp;t=d9c4d1db0cdf0d26050ff65bd19a11a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2000250"/>
            <a:ext cx="5429250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171932"/>
      </p:ext>
    </p:extLst>
  </p:cSld>
  <p:clrMapOvr>
    <a:masterClrMapping/>
  </p:clrMapOvr>
  <p:transition>
    <p:random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灯片编号占位符 7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C29A4059-1699-414D-A827-BB1FDC857F28}" type="slidenum">
              <a:rPr lang="en-US" altLang="zh-CN">
                <a:solidFill>
                  <a:schemeClr val="tx1"/>
                </a:solidFill>
              </a:rPr>
              <a:pPr/>
              <a:t>36</a:t>
            </a:fld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1187450" y="3533775"/>
            <a:ext cx="4392613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ea typeface="楷体_GB2312" pitchFamily="49" charset="-122"/>
              </a:rPr>
              <a:t>生化作用及缺乏症</a:t>
            </a:r>
          </a:p>
        </p:txBody>
      </p:sp>
      <p:sp>
        <p:nvSpPr>
          <p:cNvPr id="88068" name="Rectangle 4"/>
          <p:cNvSpPr>
            <a:spLocks noChangeArrowheads="1"/>
          </p:cNvSpPr>
          <p:nvPr/>
        </p:nvSpPr>
        <p:spPr bwMode="auto">
          <a:xfrm>
            <a:off x="1187450" y="1479550"/>
            <a:ext cx="4249738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结构及活性型</a:t>
            </a:r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539750" y="606425"/>
            <a:ext cx="6553200" cy="590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八、</a:t>
            </a:r>
            <a:r>
              <a:rPr lang="zh-CN" altLang="en-US" sz="40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维生素</a:t>
            </a:r>
            <a:r>
              <a:rPr lang="en-US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en-US" altLang="zh-CN" sz="4000" b="1" baseline="-25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40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（钴胺素）</a:t>
            </a:r>
          </a:p>
        </p:txBody>
      </p:sp>
      <p:sp>
        <p:nvSpPr>
          <p:cNvPr id="88070" name="Rectangle 6"/>
          <p:cNvSpPr>
            <a:spLocks noChangeArrowheads="1"/>
          </p:cNvSpPr>
          <p:nvPr/>
        </p:nvSpPr>
        <p:spPr bwMode="auto">
          <a:xfrm>
            <a:off x="1476375" y="4183063"/>
            <a:ext cx="72009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SzPct val="65000"/>
              <a:buFont typeface="Wingdings" panose="05000000000000000000" pitchFamily="2" charset="2"/>
              <a:buChar char="Ø"/>
            </a:pPr>
            <a:r>
              <a:rPr lang="zh-CN" altLang="en-US"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作为甲基转移酶的辅基，参与甲基的转移。</a:t>
            </a:r>
            <a:r>
              <a: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</a:p>
          <a:p>
            <a:pPr eaLnBrk="1" hangingPunct="1">
              <a:lnSpc>
                <a:spcPct val="120000"/>
              </a:lnSpc>
              <a:buSzPct val="65000"/>
              <a:buFont typeface="Wingdings" panose="05000000000000000000" pitchFamily="2" charset="2"/>
              <a:buChar char="Ø"/>
            </a:pPr>
            <a:r>
              <a:rPr lang="zh-CN" altLang="en-US" sz="28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缺乏时可引起巨幼红细胞贫血、髓鞘病变。</a:t>
            </a:r>
          </a:p>
        </p:txBody>
      </p:sp>
      <p:sp>
        <p:nvSpPr>
          <p:cNvPr id="88071" name="Rectangle 7"/>
          <p:cNvSpPr>
            <a:spLocks noChangeArrowheads="1"/>
          </p:cNvSpPr>
          <p:nvPr/>
        </p:nvSpPr>
        <p:spPr bwMode="auto">
          <a:xfrm>
            <a:off x="1403350" y="2095500"/>
            <a:ext cx="7272338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SzPct val="65000"/>
              <a:buFont typeface="Wingdings" panose="05000000000000000000" pitchFamily="2" charset="2"/>
              <a:buChar char="Ø"/>
            </a:pPr>
            <a:r>
              <a:rPr lang="zh-CN" altLang="en-US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结构复杂，是唯一含金属元素的维生素。</a:t>
            </a:r>
          </a:p>
          <a:p>
            <a:pPr eaLnBrk="1" hangingPunct="1">
              <a:lnSpc>
                <a:spcPct val="120000"/>
              </a:lnSpc>
              <a:buSzPct val="65000"/>
              <a:buFont typeface="Wingdings" panose="05000000000000000000" pitchFamily="2" charset="2"/>
              <a:buChar char="Ø"/>
            </a:pPr>
            <a:r>
              <a:rPr lang="zh-CN" altLang="en-US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活性型为甲基钴胺素和</a:t>
            </a:r>
            <a:r>
              <a:rPr lang="en-US" altLang="zh-CN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en-US" altLang="zh-CN" sz="2800" b="1">
                <a:solidFill>
                  <a:schemeClr val="tx1"/>
                </a:solidFill>
                <a:ea typeface="楷体_GB2312" pitchFamily="49" charset="-122"/>
              </a:rPr>
              <a:t>'</a:t>
            </a:r>
            <a:r>
              <a:rPr lang="en-US" altLang="zh-CN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-</a:t>
            </a:r>
            <a:r>
              <a:rPr lang="zh-CN" altLang="en-US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脱氧腺苷钴胺素。</a:t>
            </a:r>
          </a:p>
        </p:txBody>
      </p:sp>
    </p:spTree>
    <p:extLst>
      <p:ext uri="{BB962C8B-B14F-4D97-AF65-F5344CB8AC3E}">
        <p14:creationId xmlns:p14="http://schemas.microsoft.com/office/powerpoint/2010/main" val="2853882345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1000"/>
                                        <p:tgtEl>
                                          <p:spTgt spid="880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1000"/>
                                        <p:tgtEl>
                                          <p:spTgt spid="88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88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1000"/>
                                        <p:tgtEl>
                                          <p:spTgt spid="88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1000"/>
                                        <p:tgtEl>
                                          <p:spTgt spid="880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/>
      <p:bldP spid="88068" grpId="0"/>
      <p:bldP spid="88070" grpId="0" build="p"/>
      <p:bldP spid="88071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C0CBC53-950D-47C6-BCF2-8048AE2147BD}" type="slidenum">
              <a:rPr lang="en-US" altLang="zh-CN">
                <a:solidFill>
                  <a:srgbClr val="FFFF00"/>
                </a:solidFill>
              </a:rPr>
              <a:pPr/>
              <a:t>37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615113" cy="1143000"/>
          </a:xfrm>
        </p:spPr>
        <p:txBody>
          <a:bodyPr/>
          <a:lstStyle/>
          <a:p>
            <a:r>
              <a:rPr lang="zh-CN" altLang="en-US" sz="4000" b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九、维生素</a:t>
            </a:r>
            <a:r>
              <a:rPr lang="en-US" altLang="zh-CN" sz="4000" b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 /</a:t>
            </a:r>
            <a:r>
              <a:rPr lang="en-US" altLang="zh-CN" sz="4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L-</a:t>
            </a:r>
            <a:r>
              <a:rPr lang="zh-CN" altLang="en-US" sz="4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抗坏血酸</a:t>
            </a:r>
            <a:endParaRPr lang="zh-CN" altLang="en-US" sz="400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4275" name="AutoShape 2" descr="https://gimg2.baidu.com/image_search/src=http%3A%2F%2F5b0988e595225.cdn.sohucs.com%2Fq_70%2Cc_zoom%2Cw_640%2Fimages%2F20180626%2Fa90ec407ff584c87992360ea7e6f2e0c.jpeg&amp;refer=http%3A%2F%2F5b0988e595225.cdn.sohucs.com&amp;app=2002&amp;size=f9999,10000&amp;q=a80&amp;n=0&amp;g=0n&amp;fmt=jpeg?sec=1637473470&amp;t=b5d62732dec5c7d9ed83ba76d1833ff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4276" name="AutoShape 4" descr="https://gimg2.baidu.com/image_search/src=http%3A%2F%2F5b0988e595225.cdn.sohucs.com%2Fq_70%2Cc_zoom%2Cw_640%2Fimages%2F20180626%2Fa90ec407ff584c87992360ea7e6f2e0c.jpeg&amp;refer=http%3A%2F%2F5b0988e595225.cdn.sohucs.com&amp;app=2002&amp;size=f9999,10000&amp;q=a80&amp;n=0&amp;g=0n&amp;fmt=jpeg?sec=1637473470&amp;t=b5d62732dec5c7d9ed83ba76d1833ff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76808" name="Picture 8" descr="https://gimg2.baidu.com/image_search/src=http%3A%2F%2Ftuofaren.com%2Fuploads%2F1578626514221.jpg&amp;refer=http%3A%2F%2Ftuofaren.com&amp;app=2002&amp;size=f9999,10000&amp;q=a80&amp;n=0&amp;g=0n&amp;fmt=jpeg?sec=1637473586&amp;t=98b8622e3e9de1a7f9cdc8d3ffc457b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1714500"/>
            <a:ext cx="616267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6362887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6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灯片编号占位符 7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C5A51DE7-F165-4117-A782-98AF661D9216}" type="slidenum">
              <a:rPr lang="en-US" altLang="zh-CN">
                <a:solidFill>
                  <a:schemeClr val="tx1"/>
                </a:solidFill>
              </a:rPr>
              <a:pPr/>
              <a:t>38</a:t>
            </a:fld>
            <a:endParaRPr lang="en-US" altLang="zh-CN">
              <a:solidFill>
                <a:schemeClr val="tx1"/>
              </a:solidFill>
            </a:endParaRPr>
          </a:p>
        </p:txBody>
      </p:sp>
      <p:graphicFrame>
        <p:nvGraphicFramePr>
          <p:cNvPr id="90114" name="Object 2">
            <a:hlinkClick r:id="" action="ppaction://ole?verb=1"/>
          </p:cNvPr>
          <p:cNvGraphicFramePr>
            <a:graphicFrameLocks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4107335"/>
              </p:ext>
            </p:extLst>
          </p:nvPr>
        </p:nvGraphicFramePr>
        <p:xfrm>
          <a:off x="5562600" y="1798047"/>
          <a:ext cx="1811337" cy="159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r:id="rId3" imgW="0" imgH="0" progId="PowerPoint.Show.8">
                  <p:embed/>
                </p:oleObj>
              </mc:Choice>
              <mc:Fallback>
                <p:oleObj r:id="rId3" imgW="0" imgH="0" progId="PowerPoint.Show.8">
                  <p:embed/>
                  <p:pic>
                    <p:nvPicPr>
                      <p:cNvPr id="90114" name="Object 2">
                        <a:hlinkClick r:id="" action="ppaction://ole?verb=1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1798047"/>
                        <a:ext cx="1811337" cy="159226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115" name="Rectangle 3"/>
          <p:cNvSpPr>
            <a:spLocks noChangeArrowheads="1"/>
          </p:cNvSpPr>
          <p:nvPr/>
        </p:nvSpPr>
        <p:spPr bwMode="auto">
          <a:xfrm>
            <a:off x="1260475" y="3213100"/>
            <a:ext cx="4535488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ea typeface="楷体_GB2312" pitchFamily="49" charset="-122"/>
              </a:rPr>
              <a:t>生化作用及缺乏症</a:t>
            </a:r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1258888" y="1700213"/>
            <a:ext cx="4752975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结构、活性型及转变</a:t>
            </a:r>
          </a:p>
        </p:txBody>
      </p:sp>
      <p:sp>
        <p:nvSpPr>
          <p:cNvPr id="90117" name="Rectangle 5"/>
          <p:cNvSpPr>
            <a:spLocks noChangeArrowheads="1"/>
          </p:cNvSpPr>
          <p:nvPr/>
        </p:nvSpPr>
        <p:spPr bwMode="auto">
          <a:xfrm>
            <a:off x="684213" y="765175"/>
            <a:ext cx="6840537" cy="590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九、维生素</a:t>
            </a:r>
            <a:r>
              <a:rPr lang="en-US" altLang="zh-CN" sz="4000" b="1">
                <a:solidFill>
                  <a:schemeClr val="tx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C /</a:t>
            </a:r>
            <a:r>
              <a:rPr lang="en-US" altLang="zh-CN" sz="40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方正舒体" panose="02010601030101010101" pitchFamily="2" charset="-122"/>
                <a:ea typeface="方正舒体" panose="02010601030101010101" pitchFamily="2" charset="-122"/>
              </a:rPr>
              <a:t>L-</a:t>
            </a:r>
            <a:r>
              <a:rPr lang="zh-CN" altLang="en-US" sz="40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抗坏血酸</a:t>
            </a:r>
            <a:endParaRPr lang="zh-CN" altLang="en-US" sz="4000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0118" name="Rectangle 6"/>
          <p:cNvSpPr>
            <a:spLocks noChangeArrowheads="1"/>
          </p:cNvSpPr>
          <p:nvPr/>
        </p:nvSpPr>
        <p:spPr bwMode="auto">
          <a:xfrm>
            <a:off x="1476375" y="3762375"/>
            <a:ext cx="5761038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SzPct val="65000"/>
              <a:buFont typeface="Wingdings" panose="05000000000000000000" pitchFamily="2" charset="2"/>
              <a:buChar char="Ø"/>
            </a:pPr>
            <a:r>
              <a:rPr lang="zh-CN" altLang="en-US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抗氧化作用</a:t>
            </a:r>
          </a:p>
          <a:p>
            <a:pPr eaLnBrk="1" hangingPunct="1">
              <a:lnSpc>
                <a:spcPct val="120000"/>
              </a:lnSpc>
              <a:buSzPct val="65000"/>
              <a:buFont typeface="Wingdings" panose="05000000000000000000" pitchFamily="2" charset="2"/>
              <a:buChar char="Ø"/>
            </a:pPr>
            <a:r>
              <a:rPr lang="zh-CN" altLang="en-US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参与体内羟化反应</a:t>
            </a:r>
          </a:p>
          <a:p>
            <a:pPr eaLnBrk="1" hangingPunct="1">
              <a:lnSpc>
                <a:spcPct val="120000"/>
              </a:lnSpc>
              <a:buSzPct val="65000"/>
              <a:buFont typeface="Wingdings" panose="05000000000000000000" pitchFamily="2" charset="2"/>
              <a:buChar char="Ø"/>
            </a:pPr>
            <a:r>
              <a:rPr lang="zh-CN" altLang="en-US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抗病毒作用</a:t>
            </a:r>
          </a:p>
          <a:p>
            <a:pPr eaLnBrk="1" hangingPunct="1">
              <a:lnSpc>
                <a:spcPct val="120000"/>
              </a:lnSpc>
              <a:buSzPct val="65000"/>
              <a:buFont typeface="Wingdings" panose="05000000000000000000" pitchFamily="2" charset="2"/>
              <a:buChar char="Ø"/>
            </a:pPr>
            <a:r>
              <a:rPr lang="zh-CN" altLang="en-US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维生素</a:t>
            </a:r>
            <a:r>
              <a:rPr lang="en-US" altLang="zh-CN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C</a:t>
            </a:r>
            <a:r>
              <a:rPr lang="zh-CN" altLang="en-US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缺乏时可引起坏血病</a:t>
            </a:r>
          </a:p>
        </p:txBody>
      </p:sp>
    </p:spTree>
    <p:extLst>
      <p:ext uri="{BB962C8B-B14F-4D97-AF65-F5344CB8AC3E}">
        <p14:creationId xmlns:p14="http://schemas.microsoft.com/office/powerpoint/2010/main" val="4023477490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10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90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1000"/>
                                        <p:tgtEl>
                                          <p:spTgt spid="90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1000"/>
                                        <p:tgtEl>
                                          <p:spTgt spid="90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" dur="1000"/>
                                        <p:tgtEl>
                                          <p:spTgt spid="90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1000"/>
                                        <p:tgtEl>
                                          <p:spTgt spid="901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/>
      <p:bldP spid="90116" grpId="0"/>
      <p:bldP spid="90118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C0B1DF58-5FFD-4696-943D-23D4555C07EC}" type="slidenum">
              <a:rPr lang="en-US" altLang="zh-CN">
                <a:solidFill>
                  <a:srgbClr val="FFFF00"/>
                </a:solidFill>
              </a:rPr>
              <a:pPr/>
              <a:t>39</a:t>
            </a:fld>
            <a:endParaRPr lang="en-US" altLang="zh-CN">
              <a:solidFill>
                <a:srgbClr val="FFFF00"/>
              </a:solidFill>
            </a:endParaRPr>
          </a:p>
        </p:txBody>
      </p:sp>
      <p:pic>
        <p:nvPicPr>
          <p:cNvPr id="56325" name="Picture 2" descr="https://gimg2.baidu.com/image_search/src=http%3A%2F%2Fimg03.mmbang.info%2Fweb%2F2018%2F08%2F14%2F5b7253fb2136b490940273antey4.jpeg&amp;refer=http%3A%2F%2Fimg03.mmbang.info&amp;app=2002&amp;size=f9999,10000&amp;q=a80&amp;n=0&amp;g=0n&amp;fmt=jpeg?sec=1637473641&amp;t=878b0e731f2a62c9eeea6a912a7a219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1571625"/>
            <a:ext cx="5715000" cy="456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6" name="Rectangle 5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4857750" cy="1143000"/>
          </a:xfrm>
        </p:spPr>
        <p:txBody>
          <a:bodyPr/>
          <a:lstStyle/>
          <a:p>
            <a:r>
              <a:rPr lang="zh-CN" altLang="en-US" sz="4000" b="1" dirty="0" smtClean="0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维生素</a:t>
            </a:r>
            <a:r>
              <a:rPr lang="en-US" altLang="zh-CN" sz="4000" b="1" dirty="0" smtClean="0">
                <a:solidFill>
                  <a:schemeClr val="tx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C </a:t>
            </a:r>
            <a:r>
              <a:rPr lang="zh-CN" altLang="en-US" sz="4000" b="1" dirty="0" smtClean="0">
                <a:solidFill>
                  <a:schemeClr val="tx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缺乏症</a:t>
            </a:r>
            <a:endParaRPr lang="zh-CN" altLang="en-US" sz="4000" dirty="0" smtClean="0">
              <a:solidFill>
                <a:schemeClr val="tx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7026436"/>
      </p:ext>
    </p:extLst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0A6DC6E-97A9-4DE3-8A1E-76A3E787CF0D}" type="slidenum">
              <a:rPr lang="en-US" altLang="zh-CN">
                <a:solidFill>
                  <a:schemeClr val="tx1"/>
                </a:solidFill>
              </a:rPr>
              <a:pPr/>
              <a:t>4</a:t>
            </a:fld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idx="1"/>
          </p:nvPr>
        </p:nvSpPr>
        <p:spPr>
          <a:xfrm>
            <a:off x="0" y="1989138"/>
            <a:ext cx="8893175" cy="3887787"/>
          </a:xfrm>
        </p:spPr>
        <p:txBody>
          <a:bodyPr/>
          <a:lstStyle/>
          <a:p>
            <a:pPr marL="990600" lvl="1" indent="-365125" eaLnBrk="1" hangingPunct="1">
              <a:lnSpc>
                <a:spcPct val="110000"/>
              </a:lnSpc>
              <a:buSzPct val="65000"/>
              <a:buFont typeface="Wingdings" panose="05000000000000000000" pitchFamily="2" charset="2"/>
              <a:buChar char="Ø"/>
            </a:pPr>
            <a:r>
              <a:rPr lang="zh-CN" altLang="en-US" sz="3200" b="1" smtClean="0">
                <a:ea typeface="华文楷体" panose="02010600040101010101" pitchFamily="2" charset="-122"/>
              </a:rPr>
              <a:t>均为亲脂性的非极性分子或衍生物</a:t>
            </a:r>
          </a:p>
          <a:p>
            <a:pPr marL="990600" lvl="1" indent="-365125" eaLnBrk="1" hangingPunct="1">
              <a:lnSpc>
                <a:spcPct val="110000"/>
              </a:lnSpc>
              <a:buSzPct val="65000"/>
              <a:buFont typeface="Wingdings" panose="05000000000000000000" pitchFamily="2" charset="2"/>
              <a:buChar char="Ø"/>
            </a:pPr>
            <a:r>
              <a:rPr lang="zh-CN" altLang="en-US" sz="3200" b="1" smtClean="0">
                <a:ea typeface="华文楷体" panose="02010600040101010101" pitchFamily="2" charset="-122"/>
              </a:rPr>
              <a:t>不溶于水，溶于脂类及脂肪溶剂</a:t>
            </a:r>
          </a:p>
          <a:p>
            <a:pPr marL="990600" lvl="1" indent="-365125" eaLnBrk="1" hangingPunct="1">
              <a:lnSpc>
                <a:spcPct val="110000"/>
              </a:lnSpc>
              <a:buSzPct val="65000"/>
              <a:buFont typeface="Wingdings" panose="05000000000000000000" pitchFamily="2" charset="2"/>
              <a:buChar char="Ø"/>
            </a:pPr>
            <a:r>
              <a:rPr lang="zh-CN" altLang="en-US" sz="3200" b="1" smtClean="0">
                <a:ea typeface="华文楷体" panose="02010600040101010101" pitchFamily="2" charset="-122"/>
              </a:rPr>
              <a:t>食物中的脂溶性维生素与脂类共存，伴随吸收。</a:t>
            </a:r>
          </a:p>
          <a:p>
            <a:pPr marL="990600" lvl="1" indent="-365125" eaLnBrk="1" hangingPunct="1">
              <a:lnSpc>
                <a:spcPct val="110000"/>
              </a:lnSpc>
              <a:buSzPct val="65000"/>
              <a:buFont typeface="Wingdings" panose="05000000000000000000" pitchFamily="2" charset="2"/>
              <a:buChar char="Ø"/>
            </a:pPr>
            <a:r>
              <a:rPr lang="zh-CN" altLang="en-US" sz="3200" b="1" smtClean="0">
                <a:ea typeface="华文楷体" panose="02010600040101010101" pitchFamily="2" charset="-122"/>
              </a:rPr>
              <a:t>吸收后在血液与脂蛋白及某些特殊结合蛋白特异结合而运输</a:t>
            </a:r>
            <a:r>
              <a:rPr lang="zh-CN" altLang="en-US" sz="3200" smtClean="0">
                <a:ea typeface="华文楷体" panose="02010600040101010101" pitchFamily="2" charset="-122"/>
              </a:rPr>
              <a:t> </a:t>
            </a:r>
          </a:p>
        </p:txBody>
      </p:sp>
      <p:sp>
        <p:nvSpPr>
          <p:cNvPr id="19459" name="Rectangle 0"/>
          <p:cNvSpPr>
            <a:spLocks noChangeArrowheads="1"/>
          </p:cNvSpPr>
          <p:nvPr/>
        </p:nvSpPr>
        <p:spPr bwMode="auto">
          <a:xfrm>
            <a:off x="539750" y="908050"/>
            <a:ext cx="53292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4000" b="1">
                <a:solidFill>
                  <a:schemeClr val="tx1"/>
                </a:solidFill>
                <a:ea typeface="隶书" panose="02010509060101010101" pitchFamily="49" charset="-122"/>
              </a:rPr>
              <a:t>脂溶性维生素的特点：</a:t>
            </a:r>
          </a:p>
        </p:txBody>
      </p:sp>
    </p:spTree>
    <p:extLst>
      <p:ext uri="{BB962C8B-B14F-4D97-AF65-F5344CB8AC3E}">
        <p14:creationId xmlns:p14="http://schemas.microsoft.com/office/powerpoint/2010/main" val="1946593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1000"/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 bldLvl="4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5F97D125-F2F1-4DFE-81F3-2367B04269C5}" type="slidenum">
              <a:rPr lang="en-US" altLang="zh-CN">
                <a:solidFill>
                  <a:schemeClr val="tx1"/>
                </a:solidFill>
              </a:rPr>
              <a:pPr/>
              <a:t>40</a:t>
            </a:fld>
            <a:endParaRPr lang="en-US" altLang="zh-CN">
              <a:solidFill>
                <a:schemeClr val="tx1"/>
              </a:solidFill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563938" y="1135063"/>
            <a:ext cx="4968875" cy="3660775"/>
            <a:chOff x="2245" y="715"/>
            <a:chExt cx="3130" cy="2306"/>
          </a:xfrm>
        </p:grpSpPr>
        <p:sp>
          <p:nvSpPr>
            <p:cNvPr id="57360" name="Rectangle 6"/>
            <p:cNvSpPr>
              <a:spLocks noChangeArrowheads="1"/>
            </p:cNvSpPr>
            <p:nvPr/>
          </p:nvSpPr>
          <p:spPr bwMode="auto">
            <a:xfrm>
              <a:off x="2245" y="753"/>
              <a:ext cx="3130" cy="226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chemeClr val="tx1"/>
                </a:solidFill>
              </a:endParaRPr>
            </a:p>
          </p:txBody>
        </p:sp>
        <p:graphicFrame>
          <p:nvGraphicFramePr>
            <p:cNvPr id="57361" name="Object 8"/>
            <p:cNvGraphicFramePr>
              <a:graphicFrameLocks/>
            </p:cNvGraphicFramePr>
            <p:nvPr/>
          </p:nvGraphicFramePr>
          <p:xfrm>
            <a:off x="2562" y="715"/>
            <a:ext cx="2722" cy="10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26" r:id="rId3" imgW="0" imgH="0" progId="ChemWindow.Document">
                    <p:embed/>
                  </p:oleObj>
                </mc:Choice>
                <mc:Fallback>
                  <p:oleObj r:id="rId3" imgW="0" imgH="0" progId="ChemWindow.Document">
                    <p:embed/>
                    <p:pic>
                      <p:nvPicPr>
                        <p:cNvPr id="57361" name="Object 8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62" y="715"/>
                          <a:ext cx="2722" cy="109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3186" name="Rectangle 2"/>
          <p:cNvSpPr>
            <a:spLocks noChangeArrowheads="1"/>
          </p:cNvSpPr>
          <p:nvPr/>
        </p:nvSpPr>
        <p:spPr bwMode="auto">
          <a:xfrm>
            <a:off x="1116013" y="4697413"/>
            <a:ext cx="2663825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ea typeface="楷体_GB2312" pitchFamily="49" charset="-122"/>
              </a:rPr>
              <a:t>生化作用</a:t>
            </a:r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1112838" y="908050"/>
            <a:ext cx="3025775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结构及转变</a:t>
            </a:r>
          </a:p>
        </p:txBody>
      </p:sp>
      <p:sp>
        <p:nvSpPr>
          <p:cNvPr id="57349" name="Rectangle 4"/>
          <p:cNvSpPr>
            <a:spLocks noChangeArrowheads="1"/>
          </p:cNvSpPr>
          <p:nvPr/>
        </p:nvSpPr>
        <p:spPr bwMode="auto">
          <a:xfrm>
            <a:off x="539750" y="260350"/>
            <a:ext cx="6840538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十、</a:t>
            </a:r>
            <a:r>
              <a:rPr lang="en-US" altLang="zh-CN" sz="4000" b="1">
                <a:solidFill>
                  <a:schemeClr val="tx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α</a:t>
            </a:r>
            <a:r>
              <a:rPr lang="zh-CN" altLang="en-US" sz="4000" b="1">
                <a:solidFill>
                  <a:schemeClr val="tx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硫辛酸</a:t>
            </a:r>
            <a:r>
              <a:rPr lang="en-US" altLang="zh-CN" sz="4400" b="1">
                <a:solidFill>
                  <a:schemeClr val="tx1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(lipoic acid)</a:t>
            </a:r>
          </a:p>
        </p:txBody>
      </p:sp>
      <p:sp>
        <p:nvSpPr>
          <p:cNvPr id="93189" name="Rectangle 5"/>
          <p:cNvSpPr>
            <a:spLocks noChangeArrowheads="1"/>
          </p:cNvSpPr>
          <p:nvPr/>
        </p:nvSpPr>
        <p:spPr bwMode="auto">
          <a:xfrm>
            <a:off x="1404938" y="5300663"/>
            <a:ext cx="748823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SzPct val="65000"/>
              <a:buFont typeface="Wingdings" panose="05000000000000000000" pitchFamily="2" charset="2"/>
              <a:buChar char="Ø"/>
            </a:pPr>
            <a:r>
              <a:rPr lang="zh-CN" altLang="en-US" sz="2800" b="1">
                <a:solidFill>
                  <a:schemeClr val="tx1"/>
                </a:solidFill>
                <a:ea typeface="楷体_GB2312" pitchFamily="49" charset="-122"/>
              </a:rPr>
              <a:t>递氢、转酰基作用</a:t>
            </a:r>
            <a:r>
              <a:rPr lang="en-US" altLang="zh-CN" sz="2800" b="1">
                <a:solidFill>
                  <a:schemeClr val="tx1"/>
                </a:solidFill>
                <a:ea typeface="楷体_GB2312" pitchFamily="49" charset="-122"/>
              </a:rPr>
              <a:t>,</a:t>
            </a:r>
            <a:r>
              <a:rPr lang="zh-CN" altLang="en-US" sz="2800" b="1">
                <a:solidFill>
                  <a:schemeClr val="tx1"/>
                </a:solidFill>
                <a:ea typeface="楷体_GB2312" pitchFamily="49" charset="-122"/>
              </a:rPr>
              <a:t>被称之为万能的抗氧化剂。</a:t>
            </a:r>
          </a:p>
          <a:p>
            <a:pPr eaLnBrk="1" hangingPunct="1">
              <a:buSzPct val="65000"/>
              <a:buFont typeface="Wingdings" panose="05000000000000000000" pitchFamily="2" charset="2"/>
              <a:buChar char="Ø"/>
            </a:pPr>
            <a:r>
              <a:rPr lang="zh-CN" altLang="en-US" sz="2800" b="1">
                <a:solidFill>
                  <a:schemeClr val="tx1"/>
                </a:solidFill>
                <a:ea typeface="楷体_GB2312" pitchFamily="49" charset="-122"/>
              </a:rPr>
              <a:t>人类未发现缺乏症。</a:t>
            </a:r>
          </a:p>
        </p:txBody>
      </p:sp>
      <p:graphicFrame>
        <p:nvGraphicFramePr>
          <p:cNvPr id="13314" name="Object 7"/>
          <p:cNvGraphicFramePr>
            <a:graphicFrameLocks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2476592"/>
              </p:ext>
            </p:extLst>
          </p:nvPr>
        </p:nvGraphicFramePr>
        <p:xfrm>
          <a:off x="3995738" y="3213100"/>
          <a:ext cx="4537075" cy="165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7" r:id="rId5" imgW="0" imgH="0" progId="ChemWindow.Document">
                  <p:embed/>
                </p:oleObj>
              </mc:Choice>
              <mc:Fallback>
                <p:oleObj r:id="rId5" imgW="0" imgH="0" progId="ChemWindow.Document">
                  <p:embed/>
                  <p:pic>
                    <p:nvPicPr>
                      <p:cNvPr id="13314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8" y="3213100"/>
                        <a:ext cx="4537075" cy="165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5219700" y="2622550"/>
            <a:ext cx="936625" cy="560388"/>
            <a:chOff x="1066" y="2467"/>
            <a:chExt cx="590" cy="453"/>
          </a:xfrm>
        </p:grpSpPr>
        <p:sp>
          <p:nvSpPr>
            <p:cNvPr id="57358" name="Line 10"/>
            <p:cNvSpPr>
              <a:spLocks noChangeShapeType="1"/>
            </p:cNvSpPr>
            <p:nvPr/>
          </p:nvSpPr>
          <p:spPr bwMode="auto">
            <a:xfrm>
              <a:off x="1532" y="2467"/>
              <a:ext cx="0" cy="45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59" name="Text Box 11"/>
            <p:cNvSpPr txBox="1">
              <a:spLocks noChangeArrowheads="1"/>
            </p:cNvSpPr>
            <p:nvPr/>
          </p:nvSpPr>
          <p:spPr bwMode="auto">
            <a:xfrm>
              <a:off x="1066" y="2523"/>
              <a:ext cx="590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</a:rPr>
                <a:t>+2H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6083300" y="2603500"/>
            <a:ext cx="790575" cy="560388"/>
            <a:chOff x="2064" y="2568"/>
            <a:chExt cx="498" cy="453"/>
          </a:xfrm>
        </p:grpSpPr>
        <p:sp>
          <p:nvSpPr>
            <p:cNvPr id="57356" name="Line 13"/>
            <p:cNvSpPr>
              <a:spLocks noChangeShapeType="1"/>
            </p:cNvSpPr>
            <p:nvPr/>
          </p:nvSpPr>
          <p:spPr bwMode="auto">
            <a:xfrm flipV="1">
              <a:off x="2064" y="2568"/>
              <a:ext cx="0" cy="45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357" name="Text Box 14"/>
            <p:cNvSpPr txBox="1">
              <a:spLocks noChangeArrowheads="1"/>
            </p:cNvSpPr>
            <p:nvPr/>
          </p:nvSpPr>
          <p:spPr bwMode="auto">
            <a:xfrm>
              <a:off x="2064" y="2637"/>
              <a:ext cx="498" cy="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zh-CN" sz="2400" b="1">
                  <a:solidFill>
                    <a:schemeClr val="tx1"/>
                  </a:solidFill>
                </a:rPr>
                <a:t>-2H</a:t>
              </a:r>
            </a:p>
          </p:txBody>
        </p:sp>
      </p:grpSp>
      <p:sp>
        <p:nvSpPr>
          <p:cNvPr id="93201" name="Text Box 17"/>
          <p:cNvSpPr txBox="1">
            <a:spLocks noChangeArrowheads="1"/>
          </p:cNvSpPr>
          <p:nvPr/>
        </p:nvSpPr>
        <p:spPr bwMode="auto">
          <a:xfrm>
            <a:off x="3563938" y="1273175"/>
            <a:ext cx="477837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zh-CN" altLang="en-US" sz="2800" b="1">
                <a:solidFill>
                  <a:schemeClr val="tx1"/>
                </a:solidFill>
                <a:ea typeface="隶书" panose="02010509060101010101" pitchFamily="49" charset="-122"/>
              </a:rPr>
              <a:t>氧化型</a:t>
            </a:r>
          </a:p>
        </p:txBody>
      </p:sp>
      <p:sp>
        <p:nvSpPr>
          <p:cNvPr id="93202" name="Rectangle 18"/>
          <p:cNvSpPr>
            <a:spLocks noChangeArrowheads="1"/>
          </p:cNvSpPr>
          <p:nvPr/>
        </p:nvSpPr>
        <p:spPr bwMode="auto">
          <a:xfrm>
            <a:off x="3563938" y="3465513"/>
            <a:ext cx="503237" cy="111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zh-CN" altLang="en-US" sz="2800" b="1">
                <a:solidFill>
                  <a:schemeClr val="tx1"/>
                </a:solidFill>
                <a:ea typeface="隶书" panose="02010509060101010101" pitchFamily="49" charset="-122"/>
              </a:rPr>
              <a:t>还原型</a:t>
            </a:r>
          </a:p>
        </p:txBody>
      </p:sp>
    </p:spTree>
    <p:extLst>
      <p:ext uri="{BB962C8B-B14F-4D97-AF65-F5344CB8AC3E}">
        <p14:creationId xmlns:p14="http://schemas.microsoft.com/office/powerpoint/2010/main" val="1962631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93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1000"/>
                                        <p:tgtEl>
                                          <p:spTgt spid="93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0" dur="1000"/>
                                        <p:tgtEl>
                                          <p:spTgt spid="93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10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1000"/>
                                        <p:tgtEl>
                                          <p:spTgt spid="93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9" dur="1000"/>
                                        <p:tgtEl>
                                          <p:spTgt spid="93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  <p:bldP spid="93187" grpId="0"/>
      <p:bldP spid="93189" grpId="0" build="p"/>
      <p:bldP spid="93201" grpId="0"/>
      <p:bldP spid="9320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7829550" cy="4114800"/>
          </a:xfrm>
        </p:spPr>
        <p:txBody>
          <a:bodyPr/>
          <a:lstStyle/>
          <a:p>
            <a:r>
              <a:rPr lang="zh-CN" altLang="en-US" dirty="0" smtClean="0"/>
              <a:t>硫辛酸是一种抗氧化剂，也是主要用于糖尿病周围神经病变的一个药物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硫辛酸是一种丙酮酸脱氢酶复合物，是酮戊二酸和氨基酸氢化酶复合物的辅助因子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可以抑制神经组织的氧化，抑制葡萄糖或半乳糖转化为山梨醇。</a:t>
            </a:r>
          </a:p>
        </p:txBody>
      </p:sp>
      <p:sp>
        <p:nvSpPr>
          <p:cNvPr id="58370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2AB7F70-4404-43C9-9080-54EC0CA9BB5A}" type="slidenum">
              <a:rPr lang="en-US" altLang="zh-CN">
                <a:solidFill>
                  <a:srgbClr val="FFFF00"/>
                </a:solidFill>
              </a:rPr>
              <a:pPr/>
              <a:t>41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58371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72363" cy="1143000"/>
          </a:xfrm>
        </p:spPr>
        <p:txBody>
          <a:bodyPr/>
          <a:lstStyle/>
          <a:p>
            <a:r>
              <a:rPr lang="zh-CN" altLang="en-US" sz="4000" b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十、</a:t>
            </a:r>
            <a:r>
              <a:rPr lang="en-US" altLang="zh-CN" sz="4000" b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α</a:t>
            </a:r>
            <a:r>
              <a:rPr lang="zh-CN" altLang="en-US" sz="4000" b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硫辛酸</a:t>
            </a:r>
            <a:r>
              <a:rPr lang="en-US" altLang="zh-CN" sz="4000" b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(lipoic acid)</a:t>
            </a:r>
          </a:p>
        </p:txBody>
      </p:sp>
    </p:spTree>
    <p:extLst>
      <p:ext uri="{BB962C8B-B14F-4D97-AF65-F5344CB8AC3E}">
        <p14:creationId xmlns:p14="http://schemas.microsoft.com/office/powerpoint/2010/main" val="661834614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08F8667-7A9F-495D-9E8A-BBBEB921A2CE}" type="slidenum">
              <a:rPr lang="en-US" altLang="zh-CN">
                <a:solidFill>
                  <a:srgbClr val="FFFF00"/>
                </a:solidFill>
              </a:rPr>
              <a:pPr/>
              <a:t>42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1552575" y="1412875"/>
            <a:ext cx="5827713" cy="25923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92075" tIns="46038" rIns="92075" bIns="46038" anchor="ctr"/>
          <a:lstStyle/>
          <a:p>
            <a:pPr algn="ctr" eaLnBrk="1" hangingPunct="1">
              <a:defRPr/>
            </a:pPr>
            <a:r>
              <a:rPr lang="zh-CN" altLang="en-US" sz="5400" b="1">
                <a:latin typeface="隶书" pitchFamily="49" charset="-122"/>
                <a:ea typeface="隶书" pitchFamily="49" charset="-122"/>
              </a:rPr>
              <a:t>第 三 节 </a:t>
            </a:r>
            <a:br>
              <a:rPr lang="zh-CN" altLang="en-US" sz="5400" b="1">
                <a:latin typeface="隶书" pitchFamily="49" charset="-122"/>
                <a:ea typeface="隶书" pitchFamily="49" charset="-122"/>
              </a:rPr>
            </a:br>
            <a:r>
              <a:rPr lang="zh-CN" altLang="en-US" sz="5400" b="1">
                <a:latin typeface="隶书" pitchFamily="49" charset="-122"/>
                <a:ea typeface="隶书" pitchFamily="49" charset="-122"/>
              </a:rPr>
              <a:t> 微 量 元 素</a:t>
            </a:r>
            <a:r>
              <a:rPr kumimoji="1" lang="en-US" altLang="zh-CN" sz="5400" b="1">
                <a:latin typeface="方正舒体" pitchFamily="2" charset="-122"/>
                <a:ea typeface="方正舒体" pitchFamily="2" charset="-122"/>
              </a:rPr>
              <a:t>Microelement</a:t>
            </a:r>
          </a:p>
        </p:txBody>
      </p:sp>
    </p:spTree>
    <p:extLst>
      <p:ext uri="{BB962C8B-B14F-4D97-AF65-F5344CB8AC3E}">
        <p14:creationId xmlns:p14="http://schemas.microsoft.com/office/powerpoint/2010/main" val="73242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193003755751731371359082205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341438"/>
            <a:ext cx="523875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5" descr="wKhQtlNhZmGEXtTtAAAAALgzSo479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404813"/>
            <a:ext cx="7272337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2848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2840678-E2AD-4858-AD36-89EBC862EECE}" type="slidenum">
              <a:rPr lang="en-US" altLang="zh-CN">
                <a:solidFill>
                  <a:srgbClr val="FFFF00"/>
                </a:solidFill>
              </a:rPr>
              <a:pPr/>
              <a:t>44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1116013" y="3573463"/>
            <a:ext cx="2663825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ea typeface="楷体_GB2312" pitchFamily="49" charset="-122"/>
              </a:rPr>
              <a:t>主要包括：</a:t>
            </a:r>
          </a:p>
        </p:txBody>
      </p:sp>
      <p:sp>
        <p:nvSpPr>
          <p:cNvPr id="94214" name="Rectangle 6"/>
          <p:cNvSpPr>
            <a:spLocks noChangeArrowheads="1"/>
          </p:cNvSpPr>
          <p:nvPr/>
        </p:nvSpPr>
        <p:spPr bwMode="auto">
          <a:xfrm>
            <a:off x="1112838" y="908050"/>
            <a:ext cx="3025775" cy="64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20000"/>
              </a:spcBef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微量元素？</a:t>
            </a:r>
          </a:p>
        </p:txBody>
      </p:sp>
      <p:sp>
        <p:nvSpPr>
          <p:cNvPr id="94227" name="Rectangle 19"/>
          <p:cNvSpPr>
            <a:spLocks noChangeArrowheads="1"/>
          </p:cNvSpPr>
          <p:nvPr/>
        </p:nvSpPr>
        <p:spPr bwMode="auto">
          <a:xfrm>
            <a:off x="2124075" y="1676400"/>
            <a:ext cx="5400675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buClr>
                <a:schemeClr val="tx2"/>
              </a:buClr>
              <a:buSzPct val="75000"/>
              <a:buFont typeface="Wingdings" panose="05000000000000000000" pitchFamily="2" charset="2"/>
              <a:buNone/>
            </a:pPr>
            <a:r>
              <a:rPr lang="zh-CN" altLang="en-US" sz="2800" b="1">
                <a:solidFill>
                  <a:schemeClr val="tx1"/>
                </a:solidFill>
                <a:latin typeface="Times New Roman" panose="02020603050405020304" pitchFamily="18" charset="0"/>
                <a:ea typeface="华文楷体" panose="02010600040101010101" pitchFamily="2" charset="-122"/>
              </a:rPr>
              <a:t>是指人体中每日的需要量在</a:t>
            </a:r>
            <a:r>
              <a:rPr lang="en-US" altLang="zh-CN" sz="2800" b="1">
                <a:solidFill>
                  <a:schemeClr val="tx1"/>
                </a:solidFill>
                <a:latin typeface="Times New Roman" panose="02020603050405020304" pitchFamily="18" charset="0"/>
                <a:ea typeface="华文楷体" panose="02010600040101010101" pitchFamily="2" charset="-122"/>
              </a:rPr>
              <a:t>100㎎</a:t>
            </a:r>
            <a:r>
              <a:rPr lang="zh-CN" altLang="en-US" sz="2800" b="1">
                <a:solidFill>
                  <a:schemeClr val="tx1"/>
                </a:solidFill>
                <a:latin typeface="Times New Roman" panose="02020603050405020304" pitchFamily="18" charset="0"/>
                <a:ea typeface="华文楷体" panose="02010600040101010101" pitchFamily="2" charset="-122"/>
              </a:rPr>
              <a:t>以下的元素，作用十分重要。</a:t>
            </a:r>
            <a:r>
              <a:rPr lang="zh-CN" altLang="en-US" sz="2800">
                <a:solidFill>
                  <a:schemeClr val="tx1"/>
                </a:solidFill>
                <a:latin typeface="Times New Roman" panose="02020603050405020304" pitchFamily="18" charset="0"/>
                <a:ea typeface="华文楷体" panose="02010600040101010101" pitchFamily="2" charset="-122"/>
              </a:rPr>
              <a:t>            </a:t>
            </a:r>
          </a:p>
        </p:txBody>
      </p:sp>
      <p:sp>
        <p:nvSpPr>
          <p:cNvPr id="94228" name="Rectangle 20"/>
          <p:cNvSpPr>
            <a:spLocks noChangeArrowheads="1"/>
          </p:cNvSpPr>
          <p:nvPr/>
        </p:nvSpPr>
        <p:spPr bwMode="auto">
          <a:xfrm>
            <a:off x="2124075" y="4221163"/>
            <a:ext cx="5472113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10000"/>
              </a:lnSpc>
            </a:pPr>
            <a:r>
              <a:rPr lang="zh-CN" altLang="en-US" sz="2800" b="1">
                <a:solidFill>
                  <a:schemeClr val="tx1"/>
                </a:solidFill>
                <a:ea typeface="华文楷体" panose="02010600040101010101" pitchFamily="2" charset="-122"/>
              </a:rPr>
              <a:t>铁、碘、铜、锌、锰、硒、氟、钼、钴、铬等。</a:t>
            </a:r>
          </a:p>
        </p:txBody>
      </p:sp>
    </p:spTree>
    <p:extLst>
      <p:ext uri="{BB962C8B-B14F-4D97-AF65-F5344CB8AC3E}">
        <p14:creationId xmlns:p14="http://schemas.microsoft.com/office/powerpoint/2010/main" val="369514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10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94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10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1000"/>
                                        <p:tgtEl>
                                          <p:spTgt spid="94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3" grpId="0"/>
      <p:bldP spid="94214" grpId="0"/>
      <p:bldP spid="94227" grpId="0"/>
      <p:bldP spid="9422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2ACCDB5-AC7B-473C-B6D9-30114E0D7FAE}" type="slidenum">
              <a:rPr lang="en-US" altLang="zh-CN">
                <a:solidFill>
                  <a:srgbClr val="FFFF00"/>
                </a:solidFill>
              </a:rPr>
              <a:pPr/>
              <a:t>5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758113" cy="1082675"/>
          </a:xfrm>
        </p:spPr>
        <p:txBody>
          <a:bodyPr/>
          <a:lstStyle/>
          <a:p>
            <a:pPr eaLnBrk="1" hangingPunct="1"/>
            <a:r>
              <a:rPr lang="zh-CN" altLang="en-US" sz="4000" i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en-US" sz="40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维生素</a:t>
            </a:r>
            <a:r>
              <a:rPr lang="en-US" altLang="zh-CN" sz="40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r>
              <a:rPr lang="zh-CN" altLang="en-US" sz="40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（抗干眼病维生素）</a:t>
            </a:r>
          </a:p>
        </p:txBody>
      </p:sp>
      <p:pic>
        <p:nvPicPr>
          <p:cNvPr id="55298" name="Picture 2" descr="https://gimg2.baidu.com/image_search/src=http%3A%2F%2F5b0988e595225.cdn.sohucs.com%2Fq_70%2Cc_zoom%2Cw_640%2Fimages%2F20190806%2F93b58374bd8844ebba78598b5bea6fae.jpeg&amp;refer=http%3A%2F%2F5b0988e595225.cdn.sohucs.com&amp;app=2002&amp;size=f9999,10000&amp;q=a80&amp;n=0&amp;g=0n&amp;fmt=jpeg?sec=1637460663&amp;t=0bc3ddff263d0013ce764b6643abadb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1428750"/>
            <a:ext cx="7215187" cy="504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297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05A89524-BCDD-422C-8522-6E8434D5F7C4}" type="slidenum">
              <a:rPr lang="en-US" altLang="zh-CN">
                <a:solidFill>
                  <a:srgbClr val="FFFF00"/>
                </a:solidFill>
              </a:rPr>
              <a:pPr/>
              <a:t>6</a:t>
            </a:fld>
            <a:endParaRPr lang="en-US" altLang="zh-CN">
              <a:solidFill>
                <a:srgbClr val="FFFF00"/>
              </a:solidFill>
            </a:endParaRPr>
          </a:p>
        </p:txBody>
      </p:sp>
      <p:graphicFrame>
        <p:nvGraphicFramePr>
          <p:cNvPr id="21506" name="Object 1">
            <a:hlinkClick r:id="" action="ppaction://ole?verb=1"/>
          </p:cNvPr>
          <p:cNvGraphicFramePr>
            <a:graphicFrameLocks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62159892"/>
              </p:ext>
            </p:extLst>
          </p:nvPr>
        </p:nvGraphicFramePr>
        <p:xfrm>
          <a:off x="5500688" y="1643063"/>
          <a:ext cx="1076325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r:id="rId4" imgW="0" imgH="0" progId="PowerPoint.Show.8">
                  <p:embed/>
                </p:oleObj>
              </mc:Choice>
              <mc:Fallback>
                <p:oleObj r:id="rId4" imgW="0" imgH="0" progId="PowerPoint.Show.8">
                  <p:embed/>
                  <p:pic>
                    <p:nvPicPr>
                      <p:cNvPr id="21506" name="Object 1">
                        <a:hlinkClick r:id="" action="ppaction://ole?verb=1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88" y="1643063"/>
                        <a:ext cx="1076325" cy="8064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8" name="Rectangle 0"/>
          <p:cNvSpPr>
            <a:spLocks noChangeArrowheads="1"/>
          </p:cNvSpPr>
          <p:nvPr/>
        </p:nvSpPr>
        <p:spPr bwMode="auto">
          <a:xfrm>
            <a:off x="928688" y="1143000"/>
            <a:ext cx="45354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ea typeface="楷体_GB2312" pitchFamily="49" charset="-122"/>
              </a:rPr>
              <a:t>化学结构与存在形式：</a:t>
            </a:r>
            <a:endParaRPr lang="zh-CN" altLang="en-US" sz="3200" b="1">
              <a:solidFill>
                <a:schemeClr val="tx1"/>
              </a:solidFill>
              <a:latin typeface="隶书" panose="02010509060101010101" pitchFamily="49" charset="-122"/>
              <a:ea typeface="楷体_GB2312" pitchFamily="49" charset="-122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071563" y="2643188"/>
            <a:ext cx="42481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ea typeface="楷体_GB2312" pitchFamily="49" charset="-122"/>
              </a:rPr>
              <a:t>生化作用及缺乏症</a:t>
            </a:r>
            <a:r>
              <a:rPr lang="en-US" altLang="zh-CN" sz="3200" b="1">
                <a:solidFill>
                  <a:schemeClr val="tx1"/>
                </a:solidFill>
                <a:ea typeface="楷体_GB2312" pitchFamily="49" charset="-122"/>
              </a:rPr>
              <a:t>: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250825" y="3471863"/>
            <a:ext cx="5976938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2" eaLnBrk="1" hangingPunct="1">
              <a:lnSpc>
                <a:spcPct val="120000"/>
              </a:lnSpc>
              <a:buSzPct val="65000"/>
              <a:buFont typeface="Wingdings" panose="05000000000000000000" pitchFamily="2" charset="2"/>
              <a:buChar char="Ø"/>
            </a:pPr>
            <a:r>
              <a:rPr lang="zh-CN" altLang="en-US" sz="28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构成视觉细胞内的感光物质</a:t>
            </a:r>
            <a:endParaRPr lang="zh-CN" altLang="en-US" sz="280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250825" y="4076700"/>
            <a:ext cx="8208963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2" eaLnBrk="1" hangingPunct="1">
              <a:lnSpc>
                <a:spcPct val="130000"/>
              </a:lnSpc>
              <a:buSzPct val="65000"/>
              <a:buFont typeface="Wingdings" panose="05000000000000000000" pitchFamily="2" charset="2"/>
              <a:buChar char="Ø"/>
            </a:pPr>
            <a:r>
              <a:rPr lang="zh-CN" altLang="en-US" sz="2800" b="1">
                <a:solidFill>
                  <a:schemeClr val="tx1"/>
                </a:solidFill>
                <a:ea typeface="楷体_GB2312" pitchFamily="49" charset="-122"/>
              </a:rPr>
              <a:t>参与糖蛋白的合成</a:t>
            </a:r>
          </a:p>
          <a:p>
            <a:pPr lvl="2" eaLnBrk="1" hangingPunct="1">
              <a:lnSpc>
                <a:spcPct val="130000"/>
              </a:lnSpc>
              <a:buSzPct val="65000"/>
              <a:buFont typeface="Wingdings" panose="05000000000000000000" pitchFamily="2" charset="2"/>
              <a:buChar char="Ø"/>
            </a:pPr>
            <a:r>
              <a:rPr lang="zh-CN" altLang="en-US" sz="2800" b="1">
                <a:solidFill>
                  <a:schemeClr val="tx1"/>
                </a:solidFill>
                <a:ea typeface="楷体_GB2312" pitchFamily="49" charset="-122"/>
              </a:rPr>
              <a:t>其他作用</a:t>
            </a:r>
          </a:p>
          <a:p>
            <a:pPr lvl="2" eaLnBrk="1" hangingPunct="1">
              <a:lnSpc>
                <a:spcPct val="130000"/>
              </a:lnSpc>
              <a:buSzPct val="65000"/>
              <a:buFont typeface="Wingdings" panose="05000000000000000000" pitchFamily="2" charset="2"/>
              <a:buChar char="Ø"/>
            </a:pPr>
            <a:r>
              <a:rPr lang="zh-CN" altLang="en-US" sz="2800" b="1">
                <a:solidFill>
                  <a:schemeClr val="tx1"/>
                </a:solidFill>
                <a:ea typeface="楷体_GB2312" pitchFamily="49" charset="-122"/>
              </a:rPr>
              <a:t>缺乏时引起夜盲症，干眼病，皮肤干燥等。</a:t>
            </a:r>
          </a:p>
        </p:txBody>
      </p:sp>
      <p:graphicFrame>
        <p:nvGraphicFramePr>
          <p:cNvPr id="21511" name="Object 8">
            <a:hlinkClick r:id="" action="ppaction://ole?verb=1"/>
          </p:cNvPr>
          <p:cNvGraphicFramePr>
            <a:graphicFrameLocks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40719253"/>
              </p:ext>
            </p:extLst>
          </p:nvPr>
        </p:nvGraphicFramePr>
        <p:xfrm>
          <a:off x="5867400" y="3429000"/>
          <a:ext cx="1074738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r:id="rId6" imgW="0" imgH="0" progId="PowerPoint.Show.8">
                  <p:embed/>
                </p:oleObj>
              </mc:Choice>
              <mc:Fallback>
                <p:oleObj r:id="rId6" imgW="0" imgH="0" progId="PowerPoint.Show.8">
                  <p:embed/>
                  <p:pic>
                    <p:nvPicPr>
                      <p:cNvPr id="21511" name="Object 8">
                        <a:hlinkClick r:id="" action="ppaction://ole?verb=1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3429000"/>
                        <a:ext cx="1074738" cy="8064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3611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7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71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71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" grpId="0"/>
      <p:bldP spid="7172" grpId="0"/>
      <p:bldP spid="7174" grpId="0"/>
      <p:bldP spid="7175" grpId="0" build="p" bldLvl="3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971925" cy="1143000"/>
          </a:xfrm>
        </p:spPr>
        <p:txBody>
          <a:bodyPr/>
          <a:lstStyle/>
          <a:p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维生素</a:t>
            </a:r>
            <a:r>
              <a:rPr lang="en-US" altLang="zh-CN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缺乏症</a:t>
            </a:r>
            <a:endParaRPr lang="zh-CN" altLang="en-US" sz="36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555" name="内容占位符 3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355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2E882E38-958B-4CD3-B4E6-872227752406}" type="slidenum">
              <a:rPr lang="en-US" altLang="zh-CN">
                <a:solidFill>
                  <a:srgbClr val="FFFF00"/>
                </a:solidFill>
              </a:rPr>
              <a:pPr/>
              <a:t>7</a:t>
            </a:fld>
            <a:endParaRPr lang="en-US" altLang="zh-CN">
              <a:solidFill>
                <a:srgbClr val="FFFF00"/>
              </a:solidFill>
            </a:endParaRPr>
          </a:p>
        </p:txBody>
      </p:sp>
      <p:pic>
        <p:nvPicPr>
          <p:cNvPr id="6" name="Picture 12" descr="https://gimg2.baidu.com/image_search/src=http%3A%2F%2Fnews.zx123.cn%2Fuploadfile%2Fnews69%2Fa39f8938ad5011e78c4500163e010ef1.jpg&amp;refer=http%3A%2F%2Fnews.zx123.cn&amp;app=2002&amp;size=f9999,10000&amp;q=a80&amp;n=0&amp;g=0n&amp;fmt=jpeg?sec=1637460421&amp;t=b1338c2039c8156a5901836ea09181f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1571625"/>
            <a:ext cx="7164387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678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内容占位符 2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4578" name="内容占位符 3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4579" name="内容占位符 4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4580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CFA9EB1-B3B1-4BE5-A3D2-9853C33B105D}" type="slidenum">
              <a:rPr lang="en-US" altLang="zh-CN">
                <a:solidFill>
                  <a:srgbClr val="FFFF00"/>
                </a:solidFill>
              </a:rPr>
              <a:pPr/>
              <a:t>8</a:t>
            </a:fld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 、维生素</a:t>
            </a:r>
            <a:r>
              <a:rPr lang="en-US" altLang="zh-CN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r>
              <a:rPr lang="zh-CN" altLang="en-US" sz="4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（抗佝偻病维生素）</a:t>
            </a:r>
          </a:p>
        </p:txBody>
      </p:sp>
      <p:pic>
        <p:nvPicPr>
          <p:cNvPr id="24582" name="Picture 2" descr="http://5b0988e595225.cdn.sohucs.com/images/20180327/011468013f724873bcebcda481027a9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6" t="7526" r="4788" b="9698"/>
          <a:stretch>
            <a:fillRect/>
          </a:stretch>
        </p:blipFill>
        <p:spPr bwMode="auto">
          <a:xfrm>
            <a:off x="1071563" y="1571625"/>
            <a:ext cx="7643812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4741228"/>
      </p:ext>
    </p:extLst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灯片编号占位符 7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5FCF2065-2B12-4732-AED6-6852A1026BEF}" type="slidenum">
              <a:rPr lang="en-US" altLang="zh-CN">
                <a:solidFill>
                  <a:srgbClr val="FFFF00"/>
                </a:solidFill>
              </a:rPr>
              <a:pPr/>
              <a:t>9</a:t>
            </a:fld>
            <a:endParaRPr lang="en-US" altLang="zh-CN">
              <a:solidFill>
                <a:srgbClr val="FFFF00"/>
              </a:solidFill>
            </a:endParaRPr>
          </a:p>
        </p:txBody>
      </p:sp>
      <p:graphicFrame>
        <p:nvGraphicFramePr>
          <p:cNvPr id="67586" name="Object 2">
            <a:hlinkClick r:id="" action="ppaction://ole?verb=1"/>
          </p:cNvPr>
          <p:cNvGraphicFramePr>
            <a:graphicFrameLocks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09991008"/>
              </p:ext>
            </p:extLst>
          </p:nvPr>
        </p:nvGraphicFramePr>
        <p:xfrm>
          <a:off x="4564063" y="3189288"/>
          <a:ext cx="1087437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r:id="rId3" imgW="0" imgH="0" progId="PowerPoint.Show.8">
                  <p:embed/>
                </p:oleObj>
              </mc:Choice>
              <mc:Fallback>
                <p:oleObj r:id="rId3" imgW="0" imgH="0" progId="PowerPoint.Show.8">
                  <p:embed/>
                  <p:pic>
                    <p:nvPicPr>
                      <p:cNvPr id="67586" name="Object 2">
                        <a:hlinkClick r:id="" action="ppaction://ole?verb=1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4063" y="3189288"/>
                        <a:ext cx="1087437" cy="8159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591" name="Object 7">
            <a:hlinkClick r:id="" action="ppaction://ole?verb=1"/>
          </p:cNvPr>
          <p:cNvGraphicFramePr>
            <a:graphicFrameLocks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772925890"/>
              </p:ext>
            </p:extLst>
          </p:nvPr>
        </p:nvGraphicFramePr>
        <p:xfrm>
          <a:off x="5927725" y="1817688"/>
          <a:ext cx="1092200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r:id="rId5" imgW="0" imgH="0" progId="PowerPoint.Show.8">
                  <p:embed/>
                </p:oleObj>
              </mc:Choice>
              <mc:Fallback>
                <p:oleObj r:id="rId5" imgW="0" imgH="0" progId="PowerPoint.Show.8">
                  <p:embed/>
                  <p:pic>
                    <p:nvPicPr>
                      <p:cNvPr id="67591" name="Object 7">
                        <a:hlinkClick r:id="" action="ppaction://ole?verb=1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7725" y="1817688"/>
                        <a:ext cx="1092200" cy="8191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584" name="Text Box 0"/>
          <p:cNvSpPr txBox="1">
            <a:spLocks noChangeArrowheads="1"/>
          </p:cNvSpPr>
          <p:nvPr/>
        </p:nvSpPr>
        <p:spPr bwMode="auto">
          <a:xfrm>
            <a:off x="922338" y="1674813"/>
            <a:ext cx="5018087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基本结构和代谢转变：</a:t>
            </a: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963613" y="3068638"/>
            <a:ext cx="3824287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种类和活性型：</a:t>
            </a: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936625" y="4483100"/>
            <a:ext cx="47879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65000"/>
              <a:buFont typeface="Wingdings" panose="05000000000000000000" pitchFamily="2" charset="2"/>
              <a:buChar char="l"/>
            </a:pPr>
            <a:r>
              <a:rPr lang="zh-CN" altLang="en-US" sz="3200" b="1">
                <a:solidFill>
                  <a:schemeClr val="tx1"/>
                </a:solidFill>
                <a:ea typeface="楷体_GB2312" pitchFamily="49" charset="-122"/>
              </a:rPr>
              <a:t>生化作用及缺乏症：</a:t>
            </a:r>
            <a:endParaRPr lang="zh-CN" altLang="en-US" sz="4800" b="1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graphicFrame>
        <p:nvGraphicFramePr>
          <p:cNvPr id="67593" name="Object 9">
            <a:hlinkClick r:id="" action="ppaction://ole?verb=1"/>
          </p:cNvPr>
          <p:cNvGraphicFramePr>
            <a:graphicFrameLocks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3110253693"/>
              </p:ext>
            </p:extLst>
          </p:nvPr>
        </p:nvGraphicFramePr>
        <p:xfrm>
          <a:off x="5364163" y="4625975"/>
          <a:ext cx="1092200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r:id="rId7" imgW="0" imgH="0" progId="PowerPoint.Show.8">
                  <p:embed/>
                </p:oleObj>
              </mc:Choice>
              <mc:Fallback>
                <p:oleObj r:id="rId7" imgW="0" imgH="0" progId="PowerPoint.Show.8">
                  <p:embed/>
                  <p:pic>
                    <p:nvPicPr>
                      <p:cNvPr id="67593" name="Object 9">
                        <a:hlinkClick r:id="" action="ppaction://ole?verb=1"/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163" y="4625975"/>
                        <a:ext cx="1092200" cy="8191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3855097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7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7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7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7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4" grpId="0"/>
      <p:bldP spid="67588" grpId="0"/>
      <p:bldP spid="67590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1938</TotalTime>
  <Words>900</Words>
  <Application>Microsoft Office PowerPoint</Application>
  <PresentationFormat>全屏显示(4:3)</PresentationFormat>
  <Paragraphs>165</Paragraphs>
  <Slides>44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44</vt:i4>
      </vt:variant>
    </vt:vector>
  </HeadingPairs>
  <TitlesOfParts>
    <vt:vector size="56" baseType="lpstr">
      <vt:lpstr>方正舒体</vt:lpstr>
      <vt:lpstr>黑体</vt:lpstr>
      <vt:lpstr>华文楷体</vt:lpstr>
      <vt:lpstr>楷体_GB2312</vt:lpstr>
      <vt:lpstr>隶书</vt:lpstr>
      <vt:lpstr>宋体</vt:lpstr>
      <vt:lpstr>Arial</vt:lpstr>
      <vt:lpstr>Times New Roman</vt:lpstr>
      <vt:lpstr>Wingdings</vt:lpstr>
      <vt:lpstr>第一PPT模板网-WWW.1PPT.COM</vt:lpstr>
      <vt:lpstr>PowerPoint.Show.8</vt:lpstr>
      <vt:lpstr>ChemWindow.Document</vt:lpstr>
      <vt:lpstr>第 七 章    维生素化学  Vitamins and Microelements</vt:lpstr>
      <vt:lpstr>PowerPoint 演示文稿</vt:lpstr>
      <vt:lpstr>第 一 节   脂溶性维生素  Lipid-soluble Vitamins</vt:lpstr>
      <vt:lpstr>PowerPoint 演示文稿</vt:lpstr>
      <vt:lpstr>一、维生素A（抗干眼病维生素）</vt:lpstr>
      <vt:lpstr>PowerPoint 演示文稿</vt:lpstr>
      <vt:lpstr>维生素A缺乏症</vt:lpstr>
      <vt:lpstr>二 、维生素D（抗佝偻病维生素）</vt:lpstr>
      <vt:lpstr>PowerPoint 演示文稿</vt:lpstr>
      <vt:lpstr>维生素D缺乏症</vt:lpstr>
      <vt:lpstr>三、维生素E（生育酚）</vt:lpstr>
      <vt:lpstr>三、维生素E（生育酚）</vt:lpstr>
      <vt:lpstr>四、维生素K（凝血维生素）</vt:lpstr>
      <vt:lpstr>PowerPoint 演示文稿</vt:lpstr>
      <vt:lpstr>PowerPoint 演示文稿</vt:lpstr>
      <vt:lpstr>第 二 节  水溶性维生素 Water-soluble Vitamins</vt:lpstr>
      <vt:lpstr>PowerPoint 演示文稿</vt:lpstr>
      <vt:lpstr>PowerPoint 演示文稿</vt:lpstr>
      <vt:lpstr>一、维生素B1（硫胺素）</vt:lpstr>
      <vt:lpstr>PowerPoint 演示文稿</vt:lpstr>
      <vt:lpstr>二、维生素B2（核黄素）</vt:lpstr>
      <vt:lpstr>PowerPoint 演示文稿</vt:lpstr>
      <vt:lpstr>二、维生素B2缺乏症</vt:lpstr>
      <vt:lpstr>三、维生素B3（PP）（抗赖皮病因子）</vt:lpstr>
      <vt:lpstr>PowerPoint 演示文稿</vt:lpstr>
      <vt:lpstr>四、维生素B6</vt:lpstr>
      <vt:lpstr>PowerPoint 演示文稿</vt:lpstr>
      <vt:lpstr>五、泛酸（B5遍多酸）</vt:lpstr>
      <vt:lpstr>PowerPoint 演示文稿</vt:lpstr>
      <vt:lpstr>六、生物素B7</vt:lpstr>
      <vt:lpstr>PowerPoint 演示文稿</vt:lpstr>
      <vt:lpstr>PowerPoint 演示文稿</vt:lpstr>
      <vt:lpstr>七、叶酸B11(folic acid)</vt:lpstr>
      <vt:lpstr>PowerPoint 演示文稿</vt:lpstr>
      <vt:lpstr>八、维生素B12（钴胺素）</vt:lpstr>
      <vt:lpstr>PowerPoint 演示文稿</vt:lpstr>
      <vt:lpstr>九、维生素C /L-抗坏血酸</vt:lpstr>
      <vt:lpstr>PowerPoint 演示文稿</vt:lpstr>
      <vt:lpstr>维生素C 缺乏症</vt:lpstr>
      <vt:lpstr>PowerPoint 演示文稿</vt:lpstr>
      <vt:lpstr>十、α硫辛酸(lipoic acid)</vt:lpstr>
      <vt:lpstr>PowerPoint 演示文稿</vt:lpstr>
      <vt:lpstr>PowerPoint 演示文稿</vt:lpstr>
      <vt:lpstr>PowerPoint 演示文稿</vt:lpstr>
    </vt:vector>
  </TitlesOfParts>
  <Manager>第一PPT模板网-WWW.1PPT.COM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panghb</cp:lastModifiedBy>
  <cp:revision>213</cp:revision>
  <cp:lastPrinted>1601-01-01T00:00:00Z</cp:lastPrinted>
  <dcterms:created xsi:type="dcterms:W3CDTF">2016-08-15T07:12:23Z</dcterms:created>
  <dcterms:modified xsi:type="dcterms:W3CDTF">2022-10-08T03:05:42Z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