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av" ContentType="audio/x-wav"/>
  <Default Extension="vml" ContentType="application/vnd.openxmlformats-officedocument.vmlDrawin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1.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425" r:id="rId2"/>
    <p:sldId id="388" r:id="rId3"/>
    <p:sldId id="389" r:id="rId4"/>
    <p:sldId id="395" r:id="rId5"/>
    <p:sldId id="391" r:id="rId6"/>
    <p:sldId id="393" r:id="rId7"/>
    <p:sldId id="392" r:id="rId8"/>
    <p:sldId id="396" r:id="rId9"/>
    <p:sldId id="399" r:id="rId10"/>
    <p:sldId id="398" r:id="rId11"/>
    <p:sldId id="397" r:id="rId12"/>
    <p:sldId id="316" r:id="rId13"/>
    <p:sldId id="318" r:id="rId14"/>
    <p:sldId id="378" r:id="rId15"/>
    <p:sldId id="400" r:id="rId16"/>
    <p:sldId id="364" r:id="rId17"/>
    <p:sldId id="361" r:id="rId18"/>
    <p:sldId id="380" r:id="rId19"/>
    <p:sldId id="379" r:id="rId20"/>
    <p:sldId id="320" r:id="rId21"/>
    <p:sldId id="321" r:id="rId22"/>
    <p:sldId id="322" r:id="rId23"/>
    <p:sldId id="386" r:id="rId24"/>
    <p:sldId id="323" r:id="rId25"/>
    <p:sldId id="324" r:id="rId26"/>
    <p:sldId id="325" r:id="rId27"/>
    <p:sldId id="326" r:id="rId28"/>
    <p:sldId id="327" r:id="rId29"/>
    <p:sldId id="328" r:id="rId30"/>
    <p:sldId id="367" r:id="rId31"/>
    <p:sldId id="331" r:id="rId32"/>
    <p:sldId id="330" r:id="rId33"/>
    <p:sldId id="334" r:id="rId34"/>
    <p:sldId id="358" r:id="rId35"/>
    <p:sldId id="381" r:id="rId36"/>
    <p:sldId id="355" r:id="rId37"/>
    <p:sldId id="371" r:id="rId38"/>
    <p:sldId id="368" r:id="rId39"/>
    <p:sldId id="384" r:id="rId40"/>
    <p:sldId id="343" r:id="rId41"/>
    <p:sldId id="385" r:id="rId42"/>
    <p:sldId id="383" r:id="rId43"/>
    <p:sldId id="348" r:id="rId44"/>
    <p:sldId id="349" r:id="rId45"/>
    <p:sldId id="401" r:id="rId46"/>
    <p:sldId id="402" r:id="rId47"/>
    <p:sldId id="403" r:id="rId48"/>
    <p:sldId id="404" r:id="rId49"/>
    <p:sldId id="405" r:id="rId50"/>
    <p:sldId id="406" r:id="rId51"/>
    <p:sldId id="407" r:id="rId52"/>
    <p:sldId id="408" r:id="rId53"/>
    <p:sldId id="409" r:id="rId54"/>
    <p:sldId id="410" r:id="rId55"/>
    <p:sldId id="411" r:id="rId56"/>
    <p:sldId id="412" r:id="rId57"/>
    <p:sldId id="413" r:id="rId58"/>
    <p:sldId id="414" r:id="rId59"/>
    <p:sldId id="415" r:id="rId60"/>
    <p:sldId id="416" r:id="rId61"/>
    <p:sldId id="417" r:id="rId62"/>
    <p:sldId id="418" r:id="rId63"/>
    <p:sldId id="419" r:id="rId64"/>
    <p:sldId id="420" r:id="rId65"/>
    <p:sldId id="421" r:id="rId66"/>
    <p:sldId id="422" r:id="rId67"/>
    <p:sldId id="423" r:id="rId68"/>
    <p:sldId id="424" r:id="rId69"/>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CFD0"/>
    <a:srgbClr val="15BDA3"/>
    <a:srgbClr val="17BCA3"/>
    <a:srgbClr val="16BDA1"/>
    <a:srgbClr val="70E3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506" autoAdjust="0"/>
  </p:normalViewPr>
  <p:slideViewPr>
    <p:cSldViewPr>
      <p:cViewPr varScale="1">
        <p:scale>
          <a:sx n="59" d="100"/>
          <a:sy n="59" d="100"/>
        </p:scale>
        <p:origin x="940" y="44"/>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image" Target="../media/image47.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image" Target="../media/image49.emf"/><Relationship Id="rId4" Type="http://schemas.openxmlformats.org/officeDocument/2006/relationships/image" Target="../media/image52.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image" Target="../media/image28.emf"/><Relationship Id="rId4" Type="http://schemas.openxmlformats.org/officeDocument/2006/relationships/image" Target="../media/image3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image" Target="../media/image36.emf"/><Relationship Id="rId4" Type="http://schemas.openxmlformats.org/officeDocument/2006/relationships/image" Target="../media/image3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image" Target="../media/image41.emf"/><Relationship Id="rId4" Type="http://schemas.openxmlformats.org/officeDocument/2006/relationships/image" Target="../media/image4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5325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5325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325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325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5325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D9769934-04C1-43D7-9792-4E90942E902B}" type="slidenum">
              <a:rPr lang="en-US" altLang="zh-CN"/>
              <a:pPr/>
              <a:t>‹#›</a:t>
            </a:fld>
            <a:endParaRPr lang="en-US" altLang="zh-CN"/>
          </a:p>
        </p:txBody>
      </p:sp>
    </p:spTree>
    <p:extLst>
      <p:ext uri="{BB962C8B-B14F-4D97-AF65-F5344CB8AC3E}">
        <p14:creationId xmlns:p14="http://schemas.microsoft.com/office/powerpoint/2010/main" val="375536027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7086BD19-3A1F-4058-9DED-5055031218A8}" type="slidenum">
              <a:rPr lang="zh-CN" altLang="en-US" smtClean="0"/>
              <a:pPr>
                <a:defRPr/>
              </a:pPr>
              <a:t>1</a:t>
            </a:fld>
            <a:endParaRPr lang="zh-CN" altLang="en-US"/>
          </a:p>
        </p:txBody>
      </p:sp>
    </p:spTree>
    <p:extLst>
      <p:ext uri="{BB962C8B-B14F-4D97-AF65-F5344CB8AC3E}">
        <p14:creationId xmlns:p14="http://schemas.microsoft.com/office/powerpoint/2010/main" val="4046266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zh-CN" dirty="0" smtClean="0"/>
              <a:t>《</a:t>
            </a:r>
            <a:r>
              <a:rPr lang="zh-CN" altLang="en-US" dirty="0" smtClean="0"/>
              <a:t>等着我</a:t>
            </a:r>
            <a:r>
              <a:rPr lang="en-US" altLang="zh-CN" dirty="0" smtClean="0"/>
              <a:t>》</a:t>
            </a:r>
            <a:r>
              <a:rPr lang="zh-CN" altLang="en-US" dirty="0" smtClean="0"/>
              <a:t>是由央视综合频道推出的大型公益寻人节目</a:t>
            </a:r>
            <a:r>
              <a:rPr lang="en-US" altLang="zh-CN" dirty="0" smtClean="0"/>
              <a:t>,</a:t>
            </a:r>
          </a:p>
          <a:p>
            <a:endParaRPr lang="en-US" altLang="zh-CN" sz="1200" b="0" i="0" kern="1200" dirty="0" smtClean="0">
              <a:solidFill>
                <a:schemeClr val="tx1"/>
              </a:solidFill>
              <a:effectLst/>
              <a:latin typeface="Arial" charset="0"/>
              <a:ea typeface="+mn-ea"/>
              <a:cs typeface="+mn-cs"/>
            </a:endParaRPr>
          </a:p>
          <a:p>
            <a:r>
              <a:rPr lang="zh-CN" altLang="en-US" sz="1200" b="0" i="0" kern="1200" dirty="0" smtClean="0">
                <a:solidFill>
                  <a:schemeClr val="tx1"/>
                </a:solidFill>
                <a:effectLst/>
                <a:latin typeface="Arial" charset="0"/>
                <a:ea typeface="+mn-ea"/>
                <a:cs typeface="+mn-cs"/>
              </a:rPr>
              <a:t>至</a:t>
            </a:r>
            <a:r>
              <a:rPr lang="en-US" altLang="zh-CN" sz="1200" b="0" i="0" kern="1200" dirty="0" smtClean="0">
                <a:solidFill>
                  <a:schemeClr val="tx1"/>
                </a:solidFill>
                <a:effectLst/>
                <a:latin typeface="Arial" charset="0"/>
                <a:ea typeface="+mn-ea"/>
                <a:cs typeface="+mn-cs"/>
              </a:rPr>
              <a:t>2021</a:t>
            </a:r>
            <a:r>
              <a:rPr lang="zh-CN" altLang="en-US" sz="1200" b="0" i="0" kern="1200" dirty="0" smtClean="0">
                <a:solidFill>
                  <a:schemeClr val="tx1"/>
                </a:solidFill>
                <a:effectLst/>
                <a:latin typeface="Arial" charset="0"/>
                <a:ea typeface="+mn-ea"/>
                <a:cs typeface="+mn-cs"/>
              </a:rPr>
              <a:t>年底，</a:t>
            </a:r>
            <a:r>
              <a:rPr lang="zh-CN" altLang="en-US" sz="1200" b="1" i="0" kern="1200" dirty="0" smtClean="0">
                <a:solidFill>
                  <a:schemeClr val="tx1"/>
                </a:solidFill>
                <a:effectLst/>
                <a:latin typeface="Arial" charset="0"/>
                <a:ea typeface="+mn-ea"/>
                <a:cs typeface="+mn-cs"/>
              </a:rPr>
              <a:t>已经帮助超过</a:t>
            </a:r>
            <a:r>
              <a:rPr lang="en-US" altLang="zh-CN" sz="1200" b="1" i="0" kern="1200" dirty="0" smtClean="0">
                <a:solidFill>
                  <a:schemeClr val="tx1"/>
                </a:solidFill>
                <a:effectLst/>
                <a:latin typeface="Arial" charset="0"/>
                <a:ea typeface="+mn-ea"/>
                <a:cs typeface="+mn-cs"/>
              </a:rPr>
              <a:t>19000</a:t>
            </a:r>
            <a:r>
              <a:rPr lang="zh-CN" altLang="en-US" sz="1200" b="1" i="0" kern="1200" dirty="0" smtClean="0">
                <a:solidFill>
                  <a:schemeClr val="tx1"/>
                </a:solidFill>
                <a:effectLst/>
                <a:latin typeface="Arial" charset="0"/>
                <a:ea typeface="+mn-ea"/>
                <a:cs typeface="+mn-cs"/>
              </a:rPr>
              <a:t>个家庭实现了团圆梦</a:t>
            </a:r>
            <a:r>
              <a:rPr lang="zh-CN" altLang="en-US" sz="1200" b="0" i="0" kern="1200" dirty="0" smtClean="0">
                <a:solidFill>
                  <a:schemeClr val="tx1"/>
                </a:solidFill>
                <a:effectLst/>
                <a:latin typeface="Arial" charset="0"/>
                <a:ea typeface="+mn-ea"/>
                <a:cs typeface="+mn-cs"/>
              </a:rPr>
              <a:t>。寻亲的证据主要是依据核酸序列得到的亲子鉴定结果。</a:t>
            </a:r>
            <a:endParaRPr lang="en-US" altLang="zh-CN" sz="1200" b="0" i="0" kern="1200" dirty="0" smtClean="0">
              <a:solidFill>
                <a:schemeClr val="tx1"/>
              </a:solidFill>
              <a:effectLst/>
              <a:latin typeface="Arial" charset="0"/>
              <a:ea typeface="+mn-ea"/>
              <a:cs typeface="+mn-cs"/>
            </a:endParaRPr>
          </a:p>
          <a:p>
            <a:endParaRPr lang="en-US" altLang="zh-CN" sz="1200" b="0" i="0" kern="1200" dirty="0" smtClean="0">
              <a:solidFill>
                <a:schemeClr val="tx1"/>
              </a:solidFill>
              <a:effectLst/>
              <a:latin typeface="Arial" charset="0"/>
              <a:ea typeface="+mn-ea"/>
              <a:cs typeface="+mn-cs"/>
            </a:endParaRPr>
          </a:p>
          <a:p>
            <a:endParaRPr lang="en-US" altLang="zh-CN" sz="1200" b="0" i="0" kern="1200" dirty="0" smtClean="0">
              <a:solidFill>
                <a:schemeClr val="tx1"/>
              </a:solidFill>
              <a:effectLst/>
              <a:latin typeface="Arial" charset="0"/>
              <a:ea typeface="+mn-ea"/>
              <a:cs typeface="+mn-cs"/>
            </a:endParaRPr>
          </a:p>
          <a:p>
            <a:endParaRPr lang="en-US" altLang="zh-CN" sz="1200" b="0" i="0" kern="1200" dirty="0" smtClean="0">
              <a:solidFill>
                <a:schemeClr val="tx1"/>
              </a:solidFill>
              <a:effectLst/>
              <a:latin typeface="Arial" charset="0"/>
              <a:ea typeface="+mn-ea"/>
              <a:cs typeface="+mn-cs"/>
            </a:endParaRPr>
          </a:p>
          <a:p>
            <a:endParaRPr lang="en-US" altLang="zh-CN" sz="1200" b="0" i="0" kern="1200" dirty="0" smtClean="0">
              <a:solidFill>
                <a:schemeClr val="tx1"/>
              </a:solidFill>
              <a:effectLst/>
              <a:latin typeface="Arial" charset="0"/>
              <a:ea typeface="+mn-ea"/>
              <a:cs typeface="+mn-cs"/>
            </a:endParaRPr>
          </a:p>
          <a:p>
            <a:endParaRPr lang="en-US" altLang="zh-CN" sz="1200" b="0" i="0" kern="1200" dirty="0" smtClean="0">
              <a:solidFill>
                <a:schemeClr val="tx1"/>
              </a:solidFill>
              <a:effectLst/>
              <a:latin typeface="Arial" charset="0"/>
              <a:ea typeface="+mn-ea"/>
              <a:cs typeface="+mn-cs"/>
            </a:endParaRPr>
          </a:p>
          <a:p>
            <a:endParaRPr lang="zh-CN" altLang="en-US" dirty="0" smtClean="0"/>
          </a:p>
        </p:txBody>
      </p:sp>
      <p:sp>
        <p:nvSpPr>
          <p:cNvPr id="4" name="灯片编号占位符 3"/>
          <p:cNvSpPr>
            <a:spLocks noGrp="1"/>
          </p:cNvSpPr>
          <p:nvPr>
            <p:ph type="sldNum" sz="quarter" idx="5"/>
          </p:nvPr>
        </p:nvSpPr>
        <p:spPr/>
        <p:txBody>
          <a:bodyPr/>
          <a:lstStyle/>
          <a:p>
            <a:pPr>
              <a:defRPr/>
            </a:pPr>
            <a:fld id="{D87D2AC7-D273-4160-B53A-2839FF63CC58}" type="slidenum">
              <a:rPr lang="zh-CN" altLang="en-US" smtClean="0"/>
              <a:pPr>
                <a:defRPr/>
              </a:pPr>
              <a:t>13</a:t>
            </a:fld>
            <a:endParaRPr lang="zh-CN" altLang="en-US"/>
          </a:p>
        </p:txBody>
      </p:sp>
    </p:spTree>
    <p:extLst>
      <p:ext uri="{BB962C8B-B14F-4D97-AF65-F5344CB8AC3E}">
        <p14:creationId xmlns:p14="http://schemas.microsoft.com/office/powerpoint/2010/main" val="2924412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sz="1200" b="0" i="0" kern="1200" dirty="0" smtClean="0">
              <a:solidFill>
                <a:schemeClr val="tx1"/>
              </a:solidFill>
              <a:effectLst/>
              <a:latin typeface="Arial" charset="0"/>
              <a:ea typeface="+mn-ea"/>
              <a:cs typeface="+mn-cs"/>
            </a:endParaRPr>
          </a:p>
          <a:p>
            <a:r>
              <a:rPr lang="zh-CN" altLang="en-US" sz="1200" b="0" i="0" kern="1200" dirty="0" smtClean="0">
                <a:solidFill>
                  <a:schemeClr val="tx1"/>
                </a:solidFill>
                <a:effectLst/>
                <a:latin typeface="Arial" charset="0"/>
                <a:ea typeface="+mn-ea"/>
                <a:cs typeface="+mn-cs"/>
              </a:rPr>
              <a:t>这一幕大家非常熟悉。自新冠疫情发生以来，我们几乎每个一段时间甚至每天都需要进行核酸检测。</a:t>
            </a:r>
            <a:endParaRPr lang="en-US" altLang="zh-CN" sz="1200" b="0" i="0" kern="1200" dirty="0" smtClean="0">
              <a:solidFill>
                <a:schemeClr val="tx1"/>
              </a:solidFill>
              <a:effectLst/>
              <a:latin typeface="Arial" charset="0"/>
              <a:ea typeface="+mn-ea"/>
              <a:cs typeface="+mn-cs"/>
            </a:endParaRPr>
          </a:p>
          <a:p>
            <a:endParaRPr lang="en-US" altLang="zh-CN" sz="1200" b="0" i="0" kern="1200" dirty="0" smtClean="0">
              <a:solidFill>
                <a:schemeClr val="tx1"/>
              </a:solidFill>
              <a:effectLst/>
              <a:latin typeface="Arial" charset="0"/>
              <a:ea typeface="+mn-ea"/>
              <a:cs typeface="+mn-cs"/>
            </a:endParaRPr>
          </a:p>
          <a:p>
            <a:r>
              <a:rPr lang="zh-CN" altLang="en-US" sz="1200" b="0" i="0" kern="1200" dirty="0" smtClean="0">
                <a:solidFill>
                  <a:schemeClr val="tx1"/>
                </a:solidFill>
                <a:effectLst/>
                <a:latin typeface="Arial" charset="0"/>
                <a:ea typeface="+mn-ea"/>
                <a:cs typeface="+mn-cs"/>
              </a:rPr>
              <a:t>如果说核酸检测回答了“是否感染了新冠病毒”这个问题，</a:t>
            </a:r>
            <a:endParaRPr lang="en-US" altLang="zh-CN" sz="1200" b="0" i="0" kern="1200" dirty="0" smtClean="0">
              <a:solidFill>
                <a:schemeClr val="tx1"/>
              </a:solidFill>
              <a:effectLst/>
              <a:latin typeface="Arial" charset="0"/>
              <a:ea typeface="+mn-ea"/>
              <a:cs typeface="+mn-cs"/>
            </a:endParaRPr>
          </a:p>
          <a:p>
            <a:r>
              <a:rPr lang="zh-CN" altLang="en-US" sz="1200" b="0" i="0" kern="1200" dirty="0" smtClean="0">
                <a:solidFill>
                  <a:schemeClr val="tx1"/>
                </a:solidFill>
                <a:effectLst/>
                <a:latin typeface="Arial" charset="0"/>
                <a:ea typeface="+mn-ea"/>
                <a:cs typeface="+mn-cs"/>
              </a:rPr>
              <a:t>那么基因测序就能够准确锁定感染的新冠病毒属于哪个“分型”，从病原学的角度更准确地认定病毒的来源，为流调溯源提供最真实的证据。</a:t>
            </a:r>
            <a:endParaRPr lang="en-US" altLang="zh-CN" sz="1200" b="0" i="0" kern="1200" dirty="0" smtClean="0">
              <a:solidFill>
                <a:schemeClr val="tx1"/>
              </a:solidFill>
              <a:effectLst/>
              <a:latin typeface="Arial" charset="0"/>
              <a:ea typeface="+mn-ea"/>
              <a:cs typeface="+mn-cs"/>
            </a:endParaRPr>
          </a:p>
          <a:p>
            <a:endParaRPr lang="en-US" altLang="zh-CN" sz="1200" b="0" i="0" kern="1200" dirty="0" smtClean="0">
              <a:solidFill>
                <a:schemeClr val="tx1"/>
              </a:solidFill>
              <a:effectLst/>
              <a:latin typeface="Arial" charset="0"/>
              <a:ea typeface="+mn-ea"/>
              <a:cs typeface="+mn-cs"/>
            </a:endParaRPr>
          </a:p>
          <a:p>
            <a:r>
              <a:rPr lang="zh-CN" altLang="en-US" sz="1200" b="0" i="0" kern="1200" dirty="0" smtClean="0">
                <a:solidFill>
                  <a:schemeClr val="tx1"/>
                </a:solidFill>
                <a:effectLst/>
                <a:latin typeface="Arial" charset="0"/>
                <a:ea typeface="+mn-ea"/>
                <a:cs typeface="+mn-cs"/>
              </a:rPr>
              <a:t>那么核酸的结构是什么？如何对核酸进行测序呢？</a:t>
            </a:r>
            <a:endParaRPr lang="en-US" altLang="zh-CN" sz="1200" b="0" i="0" kern="1200" dirty="0" smtClean="0">
              <a:solidFill>
                <a:schemeClr val="tx1"/>
              </a:solidFill>
              <a:effectLst/>
              <a:latin typeface="Arial" charset="0"/>
              <a:ea typeface="+mn-ea"/>
              <a:cs typeface="+mn-cs"/>
            </a:endParaRPr>
          </a:p>
          <a:p>
            <a:endParaRPr lang="en-US" altLang="zh-CN" sz="1200" b="0" i="0" kern="1200" dirty="0" smtClean="0">
              <a:solidFill>
                <a:schemeClr val="tx1"/>
              </a:solidFill>
              <a:effectLst/>
              <a:latin typeface="Arial" charset="0"/>
              <a:ea typeface="+mn-ea"/>
              <a:cs typeface="+mn-cs"/>
            </a:endParaRPr>
          </a:p>
          <a:p>
            <a:endParaRPr lang="en-US" altLang="zh-CN" sz="1200" b="0" i="0" kern="1200" dirty="0" smtClean="0">
              <a:solidFill>
                <a:schemeClr val="tx1"/>
              </a:solidFill>
              <a:effectLst/>
              <a:latin typeface="Arial" charset="0"/>
              <a:ea typeface="+mn-ea"/>
              <a:cs typeface="+mn-cs"/>
            </a:endParaRPr>
          </a:p>
          <a:p>
            <a:endParaRPr lang="en-US" altLang="zh-CN" sz="1200" b="0" i="0" kern="1200" dirty="0" smtClean="0">
              <a:solidFill>
                <a:schemeClr val="tx1"/>
              </a:solidFill>
              <a:effectLst/>
              <a:latin typeface="Arial" charset="0"/>
              <a:ea typeface="+mn-ea"/>
              <a:cs typeface="+mn-cs"/>
            </a:endParaRPr>
          </a:p>
          <a:p>
            <a:endParaRPr lang="en-US" altLang="zh-CN" sz="1200" b="0" i="0" kern="1200" dirty="0" smtClean="0">
              <a:solidFill>
                <a:schemeClr val="tx1"/>
              </a:solidFill>
              <a:effectLst/>
              <a:latin typeface="Arial" charset="0"/>
              <a:ea typeface="+mn-ea"/>
              <a:cs typeface="+mn-cs"/>
            </a:endParaRPr>
          </a:p>
          <a:p>
            <a:endParaRPr lang="en-US" altLang="zh-CN" sz="1200" b="0" i="0" kern="1200" dirty="0" smtClean="0">
              <a:solidFill>
                <a:schemeClr val="tx1"/>
              </a:solidFill>
              <a:effectLst/>
              <a:latin typeface="Arial" charset="0"/>
              <a:ea typeface="+mn-ea"/>
              <a:cs typeface="+mn-cs"/>
            </a:endParaRPr>
          </a:p>
          <a:p>
            <a:endParaRPr lang="zh-CN" altLang="en-US" dirty="0" smtClean="0"/>
          </a:p>
        </p:txBody>
      </p:sp>
      <p:sp>
        <p:nvSpPr>
          <p:cNvPr id="4" name="灯片编号占位符 3"/>
          <p:cNvSpPr>
            <a:spLocks noGrp="1"/>
          </p:cNvSpPr>
          <p:nvPr>
            <p:ph type="sldNum" sz="quarter" idx="5"/>
          </p:nvPr>
        </p:nvSpPr>
        <p:spPr/>
        <p:txBody>
          <a:bodyPr/>
          <a:lstStyle/>
          <a:p>
            <a:pPr>
              <a:defRPr/>
            </a:pPr>
            <a:fld id="{D87D2AC7-D273-4160-B53A-2839FF63CC58}" type="slidenum">
              <a:rPr lang="zh-CN" altLang="en-US" smtClean="0"/>
              <a:pPr>
                <a:defRPr/>
              </a:pPr>
              <a:t>14</a:t>
            </a:fld>
            <a:endParaRPr lang="zh-CN" altLang="en-US"/>
          </a:p>
        </p:txBody>
      </p:sp>
    </p:spTree>
    <p:extLst>
      <p:ext uri="{BB962C8B-B14F-4D97-AF65-F5344CB8AC3E}">
        <p14:creationId xmlns:p14="http://schemas.microsoft.com/office/powerpoint/2010/main" val="1557928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先让学生创建腾讯会议室，设我为联名主席，</a:t>
            </a:r>
            <a:endParaRPr lang="en-US" altLang="zh-CN" dirty="0" smtClean="0"/>
          </a:p>
          <a:p>
            <a:r>
              <a:rPr lang="zh-CN" altLang="en-US" dirty="0" smtClean="0"/>
              <a:t>打开学习通，手机投屏</a:t>
            </a:r>
            <a:endParaRPr lang="en-US" altLang="zh-CN" dirty="0" smtClean="0"/>
          </a:p>
          <a:p>
            <a:endParaRPr lang="en-US" altLang="zh-CN" dirty="0" smtClean="0"/>
          </a:p>
          <a:p>
            <a:r>
              <a:rPr lang="zh-CN" altLang="en-US" dirty="0" smtClean="0"/>
              <a:t>学习通课前十分钟签到。</a:t>
            </a:r>
            <a:endParaRPr lang="en-US" altLang="zh-CN" dirty="0" smtClean="0"/>
          </a:p>
          <a:p>
            <a:endParaRPr lang="en-US" altLang="zh-CN" dirty="0" smtClean="0"/>
          </a:p>
          <a:p>
            <a:r>
              <a:rPr lang="zh-CN" altLang="en-US" dirty="0" smtClean="0"/>
              <a:t>同学们好，下面我们开始上课。</a:t>
            </a:r>
            <a:endParaRPr lang="zh-CN" altLang="en-US" dirty="0"/>
          </a:p>
        </p:txBody>
      </p:sp>
      <p:sp>
        <p:nvSpPr>
          <p:cNvPr id="4" name="灯片编号占位符 3"/>
          <p:cNvSpPr>
            <a:spLocks noGrp="1"/>
          </p:cNvSpPr>
          <p:nvPr>
            <p:ph type="sldNum" sz="quarter" idx="10"/>
          </p:nvPr>
        </p:nvSpPr>
        <p:spPr/>
        <p:txBody>
          <a:bodyPr/>
          <a:lstStyle/>
          <a:p>
            <a:pPr>
              <a:defRPr/>
            </a:pPr>
            <a:fld id="{7086BD19-3A1F-4058-9DED-5055031218A8}" type="slidenum">
              <a:rPr lang="zh-CN" altLang="en-US" smtClean="0"/>
              <a:pPr>
                <a:defRPr/>
              </a:pPr>
              <a:t>15</a:t>
            </a:fld>
            <a:endParaRPr lang="zh-CN" altLang="en-US"/>
          </a:p>
        </p:txBody>
      </p:sp>
    </p:spTree>
    <p:extLst>
      <p:ext uri="{BB962C8B-B14F-4D97-AF65-F5344CB8AC3E}">
        <p14:creationId xmlns:p14="http://schemas.microsoft.com/office/powerpoint/2010/main" val="4833292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本次课的内容主要包括</a:t>
            </a:r>
            <a:endParaRPr lang="zh-CN" altLang="en-US" dirty="0"/>
          </a:p>
        </p:txBody>
      </p:sp>
      <p:sp>
        <p:nvSpPr>
          <p:cNvPr id="4" name="灯片编号占位符 3"/>
          <p:cNvSpPr>
            <a:spLocks noGrp="1"/>
          </p:cNvSpPr>
          <p:nvPr>
            <p:ph type="sldNum" sz="quarter" idx="10"/>
          </p:nvPr>
        </p:nvSpPr>
        <p:spPr/>
        <p:txBody>
          <a:bodyPr/>
          <a:lstStyle/>
          <a:p>
            <a:pPr>
              <a:defRPr/>
            </a:pPr>
            <a:fld id="{7086BD19-3A1F-4058-9DED-5055031218A8}" type="slidenum">
              <a:rPr lang="zh-CN" altLang="en-US" smtClean="0"/>
              <a:pPr>
                <a:defRPr/>
              </a:pPr>
              <a:t>16</a:t>
            </a:fld>
            <a:endParaRPr lang="zh-CN" altLang="en-US"/>
          </a:p>
        </p:txBody>
      </p:sp>
    </p:spTree>
    <p:extLst>
      <p:ext uri="{BB962C8B-B14F-4D97-AF65-F5344CB8AC3E}">
        <p14:creationId xmlns:p14="http://schemas.microsoft.com/office/powerpoint/2010/main" val="3949661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7086BD19-3A1F-4058-9DED-5055031218A8}" type="slidenum">
              <a:rPr lang="zh-CN" altLang="en-US" smtClean="0"/>
              <a:pPr>
                <a:defRPr/>
              </a:pPr>
              <a:t>17</a:t>
            </a:fld>
            <a:endParaRPr lang="zh-CN" altLang="en-US"/>
          </a:p>
        </p:txBody>
      </p:sp>
    </p:spTree>
    <p:extLst>
      <p:ext uri="{BB962C8B-B14F-4D97-AF65-F5344CB8AC3E}">
        <p14:creationId xmlns:p14="http://schemas.microsoft.com/office/powerpoint/2010/main" val="40645530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核酸是一种线形多聚核苷酸，基本组成单位是核苷酸。</a:t>
            </a:r>
          </a:p>
          <a:p>
            <a:r>
              <a:rPr lang="zh-CN" altLang="en-US" dirty="0" smtClean="0"/>
              <a:t>核苷酸一类由嘌呤碱或嘧啶碱、核糖或脱氧核糖以及磷酸三种物质组成的化合物</a:t>
            </a:r>
          </a:p>
          <a:p>
            <a:r>
              <a:rPr lang="zh-CN" altLang="en-US" dirty="0" smtClean="0"/>
              <a:t>核苷酸是由碱基、戊糖以及磷酸三种物质组成的化合物。</a:t>
            </a:r>
          </a:p>
          <a:p>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18</a:t>
            </a:fld>
            <a:endParaRPr lang="en-US" altLang="zh-CN"/>
          </a:p>
        </p:txBody>
      </p:sp>
    </p:spTree>
    <p:extLst>
      <p:ext uri="{BB962C8B-B14F-4D97-AF65-F5344CB8AC3E}">
        <p14:creationId xmlns:p14="http://schemas.microsoft.com/office/powerpoint/2010/main" val="28583618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20</a:t>
            </a:fld>
            <a:endParaRPr lang="en-US" altLang="zh-CN"/>
          </a:p>
        </p:txBody>
      </p:sp>
    </p:spTree>
    <p:extLst>
      <p:ext uri="{BB962C8B-B14F-4D97-AF65-F5344CB8AC3E}">
        <p14:creationId xmlns:p14="http://schemas.microsoft.com/office/powerpoint/2010/main" val="14306550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21</a:t>
            </a:fld>
            <a:endParaRPr lang="en-US" altLang="zh-CN"/>
          </a:p>
        </p:txBody>
      </p:sp>
    </p:spTree>
    <p:extLst>
      <p:ext uri="{BB962C8B-B14F-4D97-AF65-F5344CB8AC3E}">
        <p14:creationId xmlns:p14="http://schemas.microsoft.com/office/powerpoint/2010/main" val="2958677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互动 </a:t>
            </a:r>
          </a:p>
          <a:p>
            <a:endParaRPr lang="zh-CN" altLang="en-US" dirty="0" smtClean="0"/>
          </a:p>
          <a:p>
            <a:r>
              <a:rPr lang="en-US" altLang="zh-CN" dirty="0" smtClean="0"/>
              <a:t>1.</a:t>
            </a:r>
            <a:r>
              <a:rPr lang="zh-CN" altLang="en-US" dirty="0" smtClean="0"/>
              <a:t>可用于测量生物样品中核酸含量的元素是：</a:t>
            </a:r>
          </a:p>
          <a:p>
            <a:r>
              <a:rPr lang="en-US" altLang="zh-CN" dirty="0" smtClean="0"/>
              <a:t>A.</a:t>
            </a:r>
            <a:r>
              <a:rPr lang="zh-CN" altLang="en-US" dirty="0" smtClean="0"/>
              <a:t>碳    </a:t>
            </a:r>
            <a:r>
              <a:rPr lang="en-US" altLang="zh-CN" dirty="0" smtClean="0"/>
              <a:t>B.</a:t>
            </a:r>
            <a:r>
              <a:rPr lang="zh-CN" altLang="en-US" dirty="0" smtClean="0"/>
              <a:t>氢    </a:t>
            </a:r>
            <a:r>
              <a:rPr lang="en-US" altLang="zh-CN" dirty="0" smtClean="0"/>
              <a:t>C.</a:t>
            </a:r>
            <a:r>
              <a:rPr lang="zh-CN" altLang="en-US" dirty="0" smtClean="0"/>
              <a:t>氧    </a:t>
            </a:r>
            <a:r>
              <a:rPr lang="en-US" altLang="zh-CN" dirty="0" smtClean="0"/>
              <a:t>D.</a:t>
            </a:r>
            <a:r>
              <a:rPr lang="zh-CN" altLang="en-US" dirty="0" smtClean="0"/>
              <a:t>磷    </a:t>
            </a:r>
            <a:r>
              <a:rPr lang="en-US" altLang="zh-CN" dirty="0" smtClean="0"/>
              <a:t>E.</a:t>
            </a:r>
            <a:r>
              <a:rPr lang="zh-CN" altLang="en-US" dirty="0" smtClean="0"/>
              <a:t>氮</a:t>
            </a:r>
          </a:p>
          <a:p>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22</a:t>
            </a:fld>
            <a:endParaRPr lang="en-US" altLang="zh-CN"/>
          </a:p>
        </p:txBody>
      </p:sp>
    </p:spTree>
    <p:extLst>
      <p:ext uri="{BB962C8B-B14F-4D97-AF65-F5344CB8AC3E}">
        <p14:creationId xmlns:p14="http://schemas.microsoft.com/office/powerpoint/2010/main" val="40161286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zh-CN" altLang="en-US" sz="1200" kern="1200" dirty="0" smtClean="0">
                <a:solidFill>
                  <a:schemeClr val="tx1"/>
                </a:solidFill>
                <a:effectLst/>
                <a:latin typeface="Arial" charset="0"/>
                <a:ea typeface="+mn-ea"/>
                <a:cs typeface="+mn-cs"/>
              </a:rPr>
              <a:t>核酸的多核苷酸链可以用简写法表示。一种是线条式，用</a:t>
            </a:r>
            <a:r>
              <a:rPr lang="en-US" altLang="zh-CN" sz="1200" kern="1200" dirty="0" smtClean="0">
                <a:solidFill>
                  <a:schemeClr val="tx1"/>
                </a:solidFill>
                <a:effectLst/>
                <a:latin typeface="Arial" charset="0"/>
                <a:ea typeface="+mn-ea"/>
                <a:cs typeface="+mn-cs"/>
              </a:rPr>
              <a:t>ACGT</a:t>
            </a:r>
            <a:r>
              <a:rPr lang="zh-CN" altLang="en-US" sz="1200" kern="1200" dirty="0" smtClean="0">
                <a:solidFill>
                  <a:schemeClr val="tx1"/>
                </a:solidFill>
                <a:effectLst/>
                <a:latin typeface="Arial" charset="0"/>
                <a:ea typeface="+mn-ea"/>
                <a:cs typeface="+mn-cs"/>
              </a:rPr>
              <a:t>表示碱基，竖线代表戊糖，</a:t>
            </a:r>
            <a:r>
              <a:rPr lang="en-US" altLang="zh-CN" sz="1200" kern="1200" dirty="0" smtClean="0">
                <a:solidFill>
                  <a:schemeClr val="tx1"/>
                </a:solidFill>
                <a:effectLst/>
                <a:latin typeface="Arial" charset="0"/>
                <a:ea typeface="+mn-ea"/>
                <a:cs typeface="+mn-cs"/>
              </a:rPr>
              <a:t>P</a:t>
            </a:r>
            <a:r>
              <a:rPr lang="zh-CN" altLang="en-US" sz="1200" kern="1200" dirty="0" smtClean="0">
                <a:solidFill>
                  <a:schemeClr val="tx1"/>
                </a:solidFill>
                <a:effectLst/>
                <a:latin typeface="Arial" charset="0"/>
                <a:ea typeface="+mn-ea"/>
                <a:cs typeface="+mn-cs"/>
              </a:rPr>
              <a:t>代表磷酸基团，</a:t>
            </a:r>
            <a:r>
              <a:rPr lang="en-US" altLang="zh-CN" sz="1200" kern="1200" dirty="0" smtClean="0">
                <a:solidFill>
                  <a:schemeClr val="tx1"/>
                </a:solidFill>
                <a:effectLst/>
                <a:latin typeface="Arial" charset="0"/>
                <a:ea typeface="+mn-ea"/>
                <a:cs typeface="+mn-cs"/>
              </a:rPr>
              <a:t>3</a:t>
            </a:r>
            <a:r>
              <a:rPr lang="en-US" altLang="zh-CN" sz="1200" kern="1200" baseline="0" dirty="0" smtClean="0">
                <a:solidFill>
                  <a:schemeClr val="tx1"/>
                </a:solidFill>
                <a:effectLst/>
                <a:latin typeface="Arial" charset="0"/>
                <a:ea typeface="+mn-ea"/>
                <a:cs typeface="+mn-cs"/>
              </a:rPr>
              <a:t>  5</a:t>
            </a:r>
            <a:r>
              <a:rPr lang="zh-CN" altLang="en-US" sz="1200" kern="1200" baseline="0" dirty="0" smtClean="0">
                <a:solidFill>
                  <a:schemeClr val="tx1"/>
                </a:solidFill>
                <a:effectLst/>
                <a:latin typeface="Arial" charset="0"/>
                <a:ea typeface="+mn-ea"/>
                <a:cs typeface="+mn-cs"/>
              </a:rPr>
              <a:t>分别代表戊糖的</a:t>
            </a:r>
            <a:r>
              <a:rPr lang="en-US" altLang="zh-CN" sz="1200" kern="1200" baseline="0" dirty="0" smtClean="0">
                <a:solidFill>
                  <a:schemeClr val="tx1"/>
                </a:solidFill>
                <a:effectLst/>
                <a:latin typeface="Arial" charset="0"/>
                <a:ea typeface="+mn-ea"/>
                <a:cs typeface="+mn-cs"/>
              </a:rPr>
              <a:t>3 </a:t>
            </a:r>
            <a:r>
              <a:rPr lang="zh-CN" altLang="en-US" sz="1200" kern="1200" baseline="0" dirty="0" smtClean="0">
                <a:solidFill>
                  <a:schemeClr val="tx1"/>
                </a:solidFill>
                <a:effectLst/>
                <a:latin typeface="Arial" charset="0"/>
                <a:ea typeface="+mn-ea"/>
                <a:cs typeface="+mn-cs"/>
              </a:rPr>
              <a:t>羟基和</a:t>
            </a:r>
            <a:r>
              <a:rPr lang="en-US" altLang="zh-CN" sz="1200" kern="1200" baseline="0" dirty="0" smtClean="0">
                <a:solidFill>
                  <a:schemeClr val="tx1"/>
                </a:solidFill>
                <a:effectLst/>
                <a:latin typeface="Arial" charset="0"/>
                <a:ea typeface="+mn-ea"/>
                <a:cs typeface="+mn-cs"/>
              </a:rPr>
              <a:t>5</a:t>
            </a:r>
            <a:r>
              <a:rPr lang="zh-CN" altLang="en-US" sz="1200" kern="1200" baseline="0" dirty="0" smtClean="0">
                <a:solidFill>
                  <a:schemeClr val="tx1"/>
                </a:solidFill>
                <a:effectLst/>
                <a:latin typeface="Arial" charset="0"/>
                <a:ea typeface="+mn-ea"/>
                <a:cs typeface="+mn-cs"/>
              </a:rPr>
              <a:t>‘羟基。另一种是文字式，</a:t>
            </a:r>
            <a:endParaRPr lang="zh-CN" altLang="zh-CN" sz="1200" kern="1200" dirty="0" smtClean="0">
              <a:solidFill>
                <a:schemeClr val="tx1"/>
              </a:solidFill>
              <a:effectLst/>
              <a:latin typeface="Arial" charset="0"/>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24</a:t>
            </a:fld>
            <a:endParaRPr lang="en-US" altLang="zh-CN"/>
          </a:p>
        </p:txBody>
      </p:sp>
    </p:spTree>
    <p:extLst>
      <p:ext uri="{BB962C8B-B14F-4D97-AF65-F5344CB8AC3E}">
        <p14:creationId xmlns:p14="http://schemas.microsoft.com/office/powerpoint/2010/main" val="1807623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7086BD19-3A1F-4058-9DED-5055031218A8}" type="slidenum">
              <a:rPr lang="zh-CN" altLang="en-US" smtClean="0"/>
              <a:pPr>
                <a:defRPr/>
              </a:pPr>
              <a:t>2</a:t>
            </a:fld>
            <a:endParaRPr lang="zh-CN" altLang="en-US"/>
          </a:p>
        </p:txBody>
      </p:sp>
    </p:spTree>
    <p:extLst>
      <p:ext uri="{BB962C8B-B14F-4D97-AF65-F5344CB8AC3E}">
        <p14:creationId xmlns:p14="http://schemas.microsoft.com/office/powerpoint/2010/main" val="10965992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核酸外切酶（</a:t>
            </a:r>
            <a:r>
              <a:rPr lang="en-US" altLang="zh-CN" dirty="0" smtClean="0"/>
              <a:t>exonuclease</a:t>
            </a:r>
            <a:r>
              <a:rPr lang="zh-CN" altLang="en-US" dirty="0" smtClean="0"/>
              <a:t>）是具有从分子链的末端顺次水解磷酸二酯键而生成单核苷酸作用的酶，</a:t>
            </a:r>
            <a:endParaRPr lang="en-US" altLang="zh-CN" dirty="0" smtClean="0"/>
          </a:p>
          <a:p>
            <a:r>
              <a:rPr lang="zh-CN" altLang="en-US" dirty="0" smtClean="0"/>
              <a:t>大致分为水解磷酸二酯键的</a:t>
            </a:r>
            <a:r>
              <a:rPr lang="en-US" altLang="zh-CN" dirty="0" smtClean="0"/>
              <a:t>3′</a:t>
            </a:r>
            <a:r>
              <a:rPr lang="zh-CN" altLang="en-US" dirty="0" smtClean="0"/>
              <a:t>端生成</a:t>
            </a:r>
            <a:r>
              <a:rPr lang="en-US" altLang="zh-CN" dirty="0" smtClean="0"/>
              <a:t>5′-</a:t>
            </a:r>
            <a:r>
              <a:rPr lang="zh-CN" altLang="en-US" dirty="0" smtClean="0"/>
              <a:t>单核苷酸的酶， 如</a:t>
            </a:r>
            <a:r>
              <a:rPr lang="en-US" altLang="zh-CN" dirty="0" err="1" smtClean="0"/>
              <a:t>BamHI</a:t>
            </a:r>
            <a:endParaRPr lang="en-US" altLang="zh-CN" dirty="0" smtClean="0"/>
          </a:p>
          <a:p>
            <a:r>
              <a:rPr lang="zh-CN" altLang="en-US" dirty="0" smtClean="0"/>
              <a:t>及水解</a:t>
            </a:r>
            <a:r>
              <a:rPr lang="en-US" altLang="zh-CN" dirty="0" smtClean="0"/>
              <a:t>5′</a:t>
            </a:r>
            <a:r>
              <a:rPr lang="zh-CN" altLang="en-US" dirty="0" smtClean="0"/>
              <a:t>端生成</a:t>
            </a:r>
            <a:r>
              <a:rPr lang="en-US" altLang="zh-CN" dirty="0" smtClean="0"/>
              <a:t>3′-</a:t>
            </a:r>
            <a:r>
              <a:rPr lang="zh-CN" altLang="en-US" dirty="0" smtClean="0"/>
              <a:t>单核苷酸的酶  如</a:t>
            </a:r>
            <a:r>
              <a:rPr lang="en-US" altLang="zh-CN" dirty="0" err="1" smtClean="0"/>
              <a:t>PstI</a:t>
            </a:r>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26</a:t>
            </a:fld>
            <a:endParaRPr lang="en-US" altLang="zh-CN"/>
          </a:p>
        </p:txBody>
      </p:sp>
    </p:spTree>
    <p:extLst>
      <p:ext uri="{BB962C8B-B14F-4D97-AF65-F5344CB8AC3E}">
        <p14:creationId xmlns:p14="http://schemas.microsoft.com/office/powerpoint/2010/main" val="32570735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核酸内切酶是指可水解分子链内部磷酸二酯键生成寡核苷酸的酶，</a:t>
            </a:r>
            <a:endParaRPr lang="en-US" altLang="zh-CN" dirty="0" smtClean="0"/>
          </a:p>
          <a:p>
            <a:endParaRPr lang="en-US" altLang="zh-CN" dirty="0" smtClean="0"/>
          </a:p>
          <a:p>
            <a:r>
              <a:rPr lang="zh-CN" altLang="en-US" dirty="0" smtClean="0"/>
              <a:t>限制性内切酶是一种能够识别双链 </a:t>
            </a:r>
            <a:r>
              <a:rPr lang="en-US" altLang="zh-CN" dirty="0" smtClean="0"/>
              <a:t>DNA </a:t>
            </a:r>
            <a:r>
              <a:rPr lang="zh-CN" altLang="en-US" dirty="0" smtClean="0"/>
              <a:t>分子中特定核苷酸序列，并在特定位置切割 </a:t>
            </a:r>
            <a:r>
              <a:rPr lang="en-US" altLang="zh-CN" dirty="0" smtClean="0"/>
              <a:t>DNA </a:t>
            </a:r>
            <a:r>
              <a:rPr lang="zh-CN" altLang="en-US" dirty="0" smtClean="0"/>
              <a:t>链中的磷酸二酯键的一类酶，简称限制酶。二类限制性内切酶可以识别回文序列。</a:t>
            </a:r>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27</a:t>
            </a:fld>
            <a:endParaRPr lang="en-US" altLang="zh-CN"/>
          </a:p>
        </p:txBody>
      </p:sp>
    </p:spTree>
    <p:extLst>
      <p:ext uri="{BB962C8B-B14F-4D97-AF65-F5344CB8AC3E}">
        <p14:creationId xmlns:p14="http://schemas.microsoft.com/office/powerpoint/2010/main" val="26189137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28</a:t>
            </a:fld>
            <a:endParaRPr lang="en-US" altLang="zh-CN"/>
          </a:p>
        </p:txBody>
      </p:sp>
    </p:spTree>
    <p:extLst>
      <p:ext uri="{BB962C8B-B14F-4D97-AF65-F5344CB8AC3E}">
        <p14:creationId xmlns:p14="http://schemas.microsoft.com/office/powerpoint/2010/main" val="7354166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互动：</a:t>
            </a:r>
            <a:endParaRPr lang="en-US" altLang="zh-CN" dirty="0" smtClean="0"/>
          </a:p>
          <a:p>
            <a:endParaRPr lang="en-US" altLang="zh-CN" dirty="0" smtClean="0"/>
          </a:p>
          <a:p>
            <a:r>
              <a:rPr lang="zh-CN" altLang="en-US" dirty="0" smtClean="0"/>
              <a:t>单项选择题</a:t>
            </a:r>
            <a:endParaRPr lang="en-US" altLang="zh-CN" dirty="0" smtClean="0"/>
          </a:p>
          <a:p>
            <a:endParaRPr lang="en-US" altLang="zh-CN" dirty="0" smtClean="0"/>
          </a:p>
          <a:p>
            <a:r>
              <a:rPr lang="zh-CN" altLang="en-US" dirty="0" smtClean="0"/>
              <a:t>下列</a:t>
            </a:r>
            <a:r>
              <a:rPr lang="en-US" altLang="zh-CN" dirty="0" smtClean="0"/>
              <a:t>DNA</a:t>
            </a:r>
            <a:r>
              <a:rPr lang="zh-CN" altLang="en-US" dirty="0" smtClean="0"/>
              <a:t>列属于文结构的是</a:t>
            </a:r>
            <a:r>
              <a:rPr lang="en-US" altLang="zh-CN" dirty="0" smtClean="0"/>
              <a:t>( )</a:t>
            </a:r>
            <a:r>
              <a:rPr lang="zh-CN" altLang="en-US" dirty="0" smtClean="0"/>
              <a:t>。</a:t>
            </a:r>
            <a:endParaRPr lang="en-US" altLang="zh-CN" dirty="0" smtClean="0"/>
          </a:p>
          <a:p>
            <a:r>
              <a:rPr lang="en-US" altLang="zh-CN" dirty="0" smtClean="0"/>
              <a:t>A.GAAACTGCTGTTTC</a:t>
            </a:r>
          </a:p>
          <a:p>
            <a:r>
              <a:rPr lang="en-US" altLang="zh-CN" dirty="0" smtClean="0"/>
              <a:t>B.GAAACTGGTCAAAG</a:t>
            </a:r>
          </a:p>
          <a:p>
            <a:r>
              <a:rPr lang="en-US" altLang="zh-CN" dirty="0" smtClean="0"/>
              <a:t>C.GAAACTGGTCTTTC</a:t>
            </a:r>
          </a:p>
          <a:p>
            <a:r>
              <a:rPr lang="en-US" altLang="zh-CN" dirty="0" smtClean="0"/>
              <a:t>D.GAAACTGCAGTT TC</a:t>
            </a:r>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29</a:t>
            </a:fld>
            <a:endParaRPr lang="en-US" altLang="zh-CN"/>
          </a:p>
        </p:txBody>
      </p:sp>
    </p:spTree>
    <p:extLst>
      <p:ext uri="{BB962C8B-B14F-4D97-AF65-F5344CB8AC3E}">
        <p14:creationId xmlns:p14="http://schemas.microsoft.com/office/powerpoint/2010/main" val="3735216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7086BD19-3A1F-4058-9DED-5055031218A8}" type="slidenum">
              <a:rPr lang="zh-CN" altLang="en-US" smtClean="0"/>
              <a:pPr>
                <a:defRPr/>
              </a:pPr>
              <a:t>30</a:t>
            </a:fld>
            <a:endParaRPr lang="zh-CN" altLang="en-US"/>
          </a:p>
        </p:txBody>
      </p:sp>
    </p:spTree>
    <p:extLst>
      <p:ext uri="{BB962C8B-B14F-4D97-AF65-F5344CB8AC3E}">
        <p14:creationId xmlns:p14="http://schemas.microsoft.com/office/powerpoint/2010/main" val="23043934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视频</a:t>
            </a:r>
            <a:r>
              <a:rPr lang="en-US" altLang="zh-CN" dirty="0" smtClean="0"/>
              <a:t>1min  15s</a:t>
            </a:r>
          </a:p>
          <a:p>
            <a:endParaRPr lang="en-US" altLang="zh-CN" dirty="0" smtClean="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31</a:t>
            </a:fld>
            <a:endParaRPr lang="en-US" altLang="zh-CN"/>
          </a:p>
        </p:txBody>
      </p:sp>
    </p:spTree>
    <p:extLst>
      <p:ext uri="{BB962C8B-B14F-4D97-AF65-F5344CB8AC3E}">
        <p14:creationId xmlns:p14="http://schemas.microsoft.com/office/powerpoint/2010/main" val="7995341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马克萨姆</a:t>
            </a:r>
            <a:r>
              <a:rPr lang="en-US" altLang="zh-CN" dirty="0" smtClean="0"/>
              <a:t>-</a:t>
            </a:r>
            <a:r>
              <a:rPr lang="zh-CN" altLang="en-US" dirty="0" smtClean="0"/>
              <a:t>吉尔伯特法是指马克萨姆</a:t>
            </a:r>
            <a:r>
              <a:rPr lang="en-US" altLang="zh-CN" dirty="0" smtClean="0"/>
              <a:t>(A. </a:t>
            </a:r>
            <a:r>
              <a:rPr lang="en-US" altLang="zh-CN" dirty="0" err="1" smtClean="0"/>
              <a:t>Maxam</a:t>
            </a:r>
            <a:r>
              <a:rPr lang="en-US" altLang="zh-CN" dirty="0" smtClean="0"/>
              <a:t>)</a:t>
            </a:r>
            <a:r>
              <a:rPr lang="zh-CN" altLang="en-US" dirty="0" smtClean="0"/>
              <a:t>和吉尔伯特（</a:t>
            </a:r>
            <a:r>
              <a:rPr lang="en-US" altLang="zh-CN" dirty="0" smtClean="0"/>
              <a:t>W. Gilbert</a:t>
            </a:r>
            <a:r>
              <a:rPr lang="zh-CN" altLang="en-US" dirty="0" smtClean="0"/>
              <a:t>）于</a:t>
            </a:r>
            <a:r>
              <a:rPr lang="en-US" altLang="zh-CN" dirty="0" smtClean="0"/>
              <a:t>1977</a:t>
            </a:r>
            <a:r>
              <a:rPr lang="zh-CN" altLang="en-US" dirty="0" smtClean="0"/>
              <a:t>年发明的</a:t>
            </a:r>
            <a:r>
              <a:rPr lang="en-US" altLang="zh-CN" dirty="0" smtClean="0"/>
              <a:t>DNA</a:t>
            </a:r>
            <a:r>
              <a:rPr lang="zh-CN" altLang="en-US" dirty="0" smtClean="0"/>
              <a:t>碱基序列测序方法。即将单链</a:t>
            </a:r>
            <a:r>
              <a:rPr lang="en-US" altLang="zh-CN" dirty="0" smtClean="0"/>
              <a:t>DNA 5′</a:t>
            </a:r>
            <a:r>
              <a:rPr lang="zh-CN" altLang="en-US" dirty="0" smtClean="0"/>
              <a:t>端作放射性标记，用几组与碱基发生专一性反应的化学试剂分别修饰碱基，在修饰碱基特异部位随机断裂</a:t>
            </a:r>
            <a:r>
              <a:rPr lang="en-US" altLang="zh-CN" dirty="0" smtClean="0"/>
              <a:t>DNA</a:t>
            </a:r>
            <a:r>
              <a:rPr lang="zh-CN" altLang="en-US" dirty="0" smtClean="0"/>
              <a:t>链，凝胶电泳将</a:t>
            </a:r>
            <a:r>
              <a:rPr lang="en-US" altLang="zh-CN" dirty="0" smtClean="0"/>
              <a:t>DNA</a:t>
            </a:r>
            <a:r>
              <a:rPr lang="zh-CN" altLang="en-US" dirty="0" smtClean="0"/>
              <a:t>链按长短分开，放射自显影显示电泳区带，直接读出核苷酸序列。此法也适用于</a:t>
            </a:r>
            <a:r>
              <a:rPr lang="en-US" altLang="zh-CN" dirty="0" smtClean="0"/>
              <a:t>RNA</a:t>
            </a:r>
            <a:r>
              <a:rPr lang="zh-CN" altLang="en-US" dirty="0" smtClean="0"/>
              <a:t>的测序。</a:t>
            </a:r>
          </a:p>
          <a:p>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32</a:t>
            </a:fld>
            <a:endParaRPr lang="en-US" altLang="zh-CN"/>
          </a:p>
        </p:txBody>
      </p:sp>
    </p:spTree>
    <p:extLst>
      <p:ext uri="{BB962C8B-B14F-4D97-AF65-F5344CB8AC3E}">
        <p14:creationId xmlns:p14="http://schemas.microsoft.com/office/powerpoint/2010/main" val="2913535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视频</a:t>
            </a:r>
            <a:r>
              <a:rPr lang="en-US" altLang="zh-CN" dirty="0" smtClean="0"/>
              <a:t>2min</a:t>
            </a:r>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34</a:t>
            </a:fld>
            <a:endParaRPr lang="en-US" altLang="zh-CN"/>
          </a:p>
        </p:txBody>
      </p:sp>
    </p:spTree>
    <p:extLst>
      <p:ext uri="{BB962C8B-B14F-4D97-AF65-F5344CB8AC3E}">
        <p14:creationId xmlns:p14="http://schemas.microsoft.com/office/powerpoint/2010/main" val="40567279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随着社会的进步，生物信息技术越来越发达，测序技术发展的也如日中天。</a:t>
            </a:r>
            <a:endParaRPr lang="en-US" altLang="zh-CN" dirty="0" smtClean="0"/>
          </a:p>
          <a:p>
            <a:endParaRPr lang="en-US" altLang="zh-CN" dirty="0" smtClean="0"/>
          </a:p>
          <a:p>
            <a:r>
              <a:rPr lang="zh-CN" altLang="en-US" dirty="0" smtClean="0"/>
              <a:t>从</a:t>
            </a:r>
            <a:r>
              <a:rPr lang="en-US" altLang="zh-CN" dirty="0" smtClean="0"/>
              <a:t>1977</a:t>
            </a:r>
            <a:r>
              <a:rPr lang="zh-CN" altLang="en-US" dirty="0" smtClean="0"/>
              <a:t>年第一代</a:t>
            </a:r>
            <a:r>
              <a:rPr lang="en-US" altLang="zh-CN" dirty="0" smtClean="0"/>
              <a:t>DNA</a:t>
            </a:r>
            <a:r>
              <a:rPr lang="zh-CN" altLang="en-US" dirty="0" smtClean="0"/>
              <a:t>测序技术（</a:t>
            </a:r>
            <a:r>
              <a:rPr lang="en-US" altLang="zh-CN" dirty="0" smtClean="0"/>
              <a:t>Sanger</a:t>
            </a:r>
            <a:r>
              <a:rPr lang="zh-CN" altLang="en-US" dirty="0" smtClean="0"/>
              <a:t>法），发展至今四十多年时间，测序技术已取得了相当大的发展，</a:t>
            </a:r>
            <a:endParaRPr lang="en-US" altLang="zh-CN" dirty="0" smtClean="0"/>
          </a:p>
          <a:p>
            <a:r>
              <a:rPr lang="zh-CN" altLang="en-US" dirty="0" smtClean="0"/>
              <a:t>从第一代到第三代乃至第四代，测序读长从长到短，再从短到长。</a:t>
            </a:r>
            <a:endParaRPr lang="en-US" altLang="zh-CN" dirty="0" smtClean="0"/>
          </a:p>
          <a:p>
            <a:r>
              <a:rPr lang="zh-CN" altLang="en-US" dirty="0" smtClean="0"/>
              <a:t>值得一提的是，我国是继美、英、德、日、法之后第六个参与该计划的国家，也是唯一的发展中国家。我国作为唯一</a:t>
            </a:r>
            <a:r>
              <a:rPr lang="en-US" altLang="zh-CN" dirty="0" smtClean="0"/>
              <a:t>.</a:t>
            </a:r>
            <a:r>
              <a:rPr lang="zh-CN" altLang="en-US" dirty="0" smtClean="0"/>
              <a:t>的发展中国家参与国际重大科技合作研究项目一人类基因组计划，完成了</a:t>
            </a:r>
            <a:r>
              <a:rPr lang="en-US" altLang="zh-CN" dirty="0" smtClean="0"/>
              <a:t>3</a:t>
            </a:r>
            <a:r>
              <a:rPr lang="zh-CN" altLang="en-US" dirty="0" smtClean="0"/>
              <a:t>号染色体短臂</a:t>
            </a:r>
            <a:r>
              <a:rPr lang="en-US" altLang="zh-CN" dirty="0" smtClean="0"/>
              <a:t>3000</a:t>
            </a:r>
            <a:r>
              <a:rPr lang="zh-CN" altLang="en-US" dirty="0" smtClean="0"/>
              <a:t>万碱基对的测序任务。</a:t>
            </a:r>
            <a:endParaRPr lang="en-US" altLang="zh-CN" dirty="0" smtClean="0"/>
          </a:p>
          <a:p>
            <a:endParaRPr lang="en-US" altLang="zh-CN" dirty="0" smtClean="0"/>
          </a:p>
          <a:p>
            <a:r>
              <a:rPr lang="zh-CN" altLang="en-US" dirty="0" smtClean="0"/>
              <a:t>虽然就当前形势看来第二代短读长测序技术在全球测序市场上仍然占有着绝对的优势位置，但第三和第四代测序技术也已在这一两年的时间中快速发展着。</a:t>
            </a:r>
            <a:endParaRPr lang="en-US" altLang="zh-CN" dirty="0" smtClean="0"/>
          </a:p>
          <a:p>
            <a:r>
              <a:rPr lang="zh-CN" altLang="en-US" dirty="0" smtClean="0"/>
              <a:t>测序技术的每一次变革，也都对基因组研究，疾病医疗研究，药物研发，育种等领域产生巨大的推动作用。</a:t>
            </a:r>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36</a:t>
            </a:fld>
            <a:endParaRPr lang="en-US" altLang="zh-CN"/>
          </a:p>
        </p:txBody>
      </p:sp>
    </p:spTree>
    <p:extLst>
      <p:ext uri="{BB962C8B-B14F-4D97-AF65-F5344CB8AC3E}">
        <p14:creationId xmlns:p14="http://schemas.microsoft.com/office/powerpoint/2010/main" val="6470070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smtClean="0"/>
              <a:t>2016</a:t>
            </a:r>
            <a:r>
              <a:rPr lang="zh-CN" altLang="en-US" dirty="0" smtClean="0"/>
              <a:t>年</a:t>
            </a:r>
            <a:r>
              <a:rPr lang="en-US" altLang="zh-CN" dirty="0" smtClean="0"/>
              <a:t>9</a:t>
            </a:r>
            <a:r>
              <a:rPr lang="zh-CN" altLang="en-US" dirty="0" smtClean="0"/>
              <a:t>月</a:t>
            </a:r>
            <a:r>
              <a:rPr lang="en-US" altLang="zh-CN" dirty="0" smtClean="0"/>
              <a:t>22</a:t>
            </a:r>
            <a:r>
              <a:rPr lang="zh-CN" altLang="en-US" dirty="0" smtClean="0"/>
              <a:t>日，中国首个国家基因库宣布正式对外运营。这是继美国、日本和欧盟之后，全球第四个建成的国家级基因库，也是目前为止世界最大的基因库。</a:t>
            </a:r>
            <a:endParaRPr lang="en-US" altLang="zh-CN" dirty="0" smtClean="0"/>
          </a:p>
          <a:p>
            <a:endParaRPr lang="en-US" altLang="zh-CN" dirty="0" smtClean="0"/>
          </a:p>
          <a:p>
            <a:endParaRPr lang="en-US" altLang="zh-CN" dirty="0" smtClean="0"/>
          </a:p>
          <a:p>
            <a:r>
              <a:rPr lang="zh-CN" altLang="en-US" dirty="0" smtClean="0"/>
              <a:t>其他三大国家数据库以保存数据为主要功能</a:t>
            </a:r>
            <a:endParaRPr lang="en-US" altLang="zh-CN" dirty="0" smtClean="0"/>
          </a:p>
          <a:p>
            <a:endParaRPr lang="en-US" altLang="zh-CN" dirty="0" smtClean="0"/>
          </a:p>
          <a:p>
            <a:r>
              <a:rPr lang="zh-CN" altLang="en-US" dirty="0" smtClean="0"/>
              <a:t>深圳国家数据库不仅有数字化平台积累别人产生的数据，还可以保存样品等，是一个综合的数据库。</a:t>
            </a:r>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37</a:t>
            </a:fld>
            <a:endParaRPr lang="en-US" altLang="zh-CN"/>
          </a:p>
        </p:txBody>
      </p:sp>
    </p:spTree>
    <p:extLst>
      <p:ext uri="{BB962C8B-B14F-4D97-AF65-F5344CB8AC3E}">
        <p14:creationId xmlns:p14="http://schemas.microsoft.com/office/powerpoint/2010/main" val="2015127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3</a:t>
            </a:fld>
            <a:endParaRPr lang="en-US" altLang="zh-CN"/>
          </a:p>
        </p:txBody>
      </p:sp>
    </p:spTree>
    <p:extLst>
      <p:ext uri="{BB962C8B-B14F-4D97-AF65-F5344CB8AC3E}">
        <p14:creationId xmlns:p14="http://schemas.microsoft.com/office/powerpoint/2010/main" val="19760888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eaLnBrk="1" hangingPunct="1">
              <a:spcBef>
                <a:spcPct val="0"/>
              </a:spcBef>
            </a:pPr>
            <a:r>
              <a:rPr lang="zh-CN" altLang="en-US" sz="1200" b="0" i="0" kern="1200" dirty="0" smtClean="0">
                <a:solidFill>
                  <a:schemeClr val="tx1"/>
                </a:solidFill>
                <a:effectLst/>
                <a:latin typeface="Arial" charset="0"/>
                <a:ea typeface="+mn-ea"/>
                <a:cs typeface="+mn-cs"/>
              </a:rPr>
              <a:t>基因测序技术自诞生以来，在临床和科研上有着广泛的应用，在疾病预防、肿瘤防控、司法鉴定、分子育种等与人们生命和生活息息相关的多个领域的价值有目共睹，在新冠疫情防控中，无论最早的病毒基因组序列的破译还是后续病毒变异信息的实时监测，基因测序都体现出巨大的技术价值和作用。</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pPr>
              <a:defRPr/>
            </a:pPr>
            <a:fld id="{7086BD19-3A1F-4058-9DED-5055031218A8}" type="slidenum">
              <a:rPr lang="zh-CN" altLang="en-US" smtClean="0"/>
              <a:pPr>
                <a:defRPr/>
              </a:pPr>
              <a:t>38</a:t>
            </a:fld>
            <a:endParaRPr lang="zh-CN" altLang="en-US"/>
          </a:p>
        </p:txBody>
      </p:sp>
    </p:spTree>
    <p:extLst>
      <p:ext uri="{BB962C8B-B14F-4D97-AF65-F5344CB8AC3E}">
        <p14:creationId xmlns:p14="http://schemas.microsoft.com/office/powerpoint/2010/main" val="1427077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我是否携带了遗传病基因？能否传给下一代？我是哪种高血压类型？我是否会因为工作繁忙而猝死？我不能用那些药物？特别是新生儿的筛查。运用基因测序手段，及时检测致病位点明确的单基因遗传病，</a:t>
            </a:r>
          </a:p>
          <a:p>
            <a:pPr eaLnBrk="1" hangingPunct="1">
              <a:spcBef>
                <a:spcPct val="0"/>
              </a:spcBef>
            </a:pPr>
            <a:endParaRPr lang="zh-CN" altLang="en-US" dirty="0" smtClean="0"/>
          </a:p>
          <a:p>
            <a:pPr eaLnBrk="1" hangingPunct="1">
              <a:spcBef>
                <a:spcPct val="0"/>
              </a:spcBef>
            </a:pPr>
            <a:endParaRPr lang="zh-CN" altLang="en-US" dirty="0" smtClean="0"/>
          </a:p>
          <a:p>
            <a:pPr eaLnBrk="1" hangingPunct="1">
              <a:spcBef>
                <a:spcPct val="0"/>
              </a:spcBef>
            </a:pPr>
            <a:endParaRPr lang="zh-CN" altLang="en-US" dirty="0" smtClean="0"/>
          </a:p>
          <a:p>
            <a:pPr eaLnBrk="1" hangingPunct="1">
              <a:spcBef>
                <a:spcPct val="0"/>
              </a:spcBef>
            </a:pPr>
            <a:endParaRPr lang="zh-CN" altLang="en-US" dirty="0" smtClean="0"/>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fontAlgn="base">
              <a:spcBef>
                <a:spcPct val="0"/>
              </a:spcBef>
              <a:spcAft>
                <a:spcPct val="0"/>
              </a:spcAft>
            </a:pPr>
            <a:fld id="{018A687F-435C-40E7-8EF3-E5D661026878}" type="slidenum">
              <a:rPr lang="en-US" altLang="zh-CN" smtClean="0">
                <a:latin typeface="Arial" panose="020B0604020202020204" pitchFamily="34" charset="0"/>
                <a:ea typeface="宋体" panose="02010600030101010101" pitchFamily="2" charset="-122"/>
              </a:rPr>
              <a:pPr fontAlgn="base">
                <a:spcBef>
                  <a:spcPct val="0"/>
                </a:spcBef>
                <a:spcAft>
                  <a:spcPct val="0"/>
                </a:spcAft>
              </a:pPr>
              <a:t>39</a:t>
            </a:fld>
            <a:endParaRPr lang="en-US" altLang="zh-CN" smtClean="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9392337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对于患者来说，可以通过基因检测，了解自己的病症与自身基因变异的关系，从而获得最佳的治疗方案。协助医生选择合适靶向药物，评估化疗药物的毒副作用，制定最佳治疗方案</a:t>
            </a:r>
            <a:endParaRPr lang="en-US" altLang="zh-CN" dirty="0" smtClean="0"/>
          </a:p>
          <a:p>
            <a:pPr eaLnBrk="1" hangingPunct="1">
              <a:spcBef>
                <a:spcPct val="0"/>
              </a:spcBef>
            </a:pPr>
            <a:endParaRPr lang="en-US" altLang="zh-CN" dirty="0" smtClean="0"/>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fontAlgn="base">
              <a:spcBef>
                <a:spcPct val="0"/>
              </a:spcBef>
              <a:spcAft>
                <a:spcPct val="0"/>
              </a:spcAft>
            </a:pPr>
            <a:fld id="{018A687F-435C-40E7-8EF3-E5D661026878}" type="slidenum">
              <a:rPr lang="en-US" altLang="zh-CN" smtClean="0">
                <a:latin typeface="Arial" panose="020B0604020202020204" pitchFamily="34" charset="0"/>
                <a:ea typeface="宋体" panose="02010600030101010101" pitchFamily="2" charset="-122"/>
              </a:rPr>
              <a:pPr fontAlgn="base">
                <a:spcBef>
                  <a:spcPct val="0"/>
                </a:spcBef>
                <a:spcAft>
                  <a:spcPct val="0"/>
                </a:spcAft>
              </a:pPr>
              <a:t>40</a:t>
            </a:fld>
            <a:endParaRPr lang="en-US" altLang="zh-CN" smtClean="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5977006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41</a:t>
            </a:fld>
            <a:endParaRPr lang="en-US" altLang="zh-CN"/>
          </a:p>
        </p:txBody>
      </p:sp>
    </p:spTree>
    <p:extLst>
      <p:ext uri="{BB962C8B-B14F-4D97-AF65-F5344CB8AC3E}">
        <p14:creationId xmlns:p14="http://schemas.microsoft.com/office/powerpoint/2010/main" val="12634863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随着测序成本降低和已知基因组序列物种的增多</a:t>
            </a:r>
            <a:r>
              <a:rPr lang="en-US" altLang="zh-CN" dirty="0" smtClean="0"/>
              <a:t>,</a:t>
            </a:r>
            <a:r>
              <a:rPr lang="zh-CN" altLang="en-US" dirty="0" smtClean="0"/>
              <a:t>全基因组重测序已经成为动植物分子育种最为迅速有效的方法之一。利用全基因组重测序技术有助于快速发现与动植物重要性状相关的遗传变异，应用于分子育种中，缩短育种周期。</a:t>
            </a:r>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fontAlgn="base">
              <a:spcBef>
                <a:spcPct val="0"/>
              </a:spcBef>
              <a:spcAft>
                <a:spcPct val="0"/>
              </a:spcAft>
            </a:pPr>
            <a:fld id="{018A687F-435C-40E7-8EF3-E5D661026878}" type="slidenum">
              <a:rPr lang="en-US" altLang="zh-CN" smtClean="0">
                <a:latin typeface="Arial" panose="020B0604020202020204" pitchFamily="34" charset="0"/>
                <a:ea typeface="宋体" panose="02010600030101010101" pitchFamily="2" charset="-122"/>
              </a:rPr>
              <a:pPr fontAlgn="base">
                <a:spcBef>
                  <a:spcPct val="0"/>
                </a:spcBef>
                <a:spcAft>
                  <a:spcPct val="0"/>
                </a:spcAft>
              </a:pPr>
              <a:t>42</a:t>
            </a:fld>
            <a:endParaRPr lang="en-US" altLang="zh-CN" smtClean="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41881522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fontAlgn="base">
              <a:spcBef>
                <a:spcPct val="0"/>
              </a:spcBef>
              <a:spcAft>
                <a:spcPct val="0"/>
              </a:spcAft>
            </a:pPr>
            <a:fld id="{34793F99-B0DB-46DD-BF73-D7CB40CAE98B}" type="slidenum">
              <a:rPr lang="en-US" altLang="zh-CN" smtClean="0">
                <a:latin typeface="Arial" panose="020B0604020202020204" pitchFamily="34" charset="0"/>
                <a:ea typeface="宋体" panose="02010600030101010101" pitchFamily="2" charset="-122"/>
              </a:rPr>
              <a:pPr fontAlgn="base">
                <a:spcBef>
                  <a:spcPct val="0"/>
                </a:spcBef>
                <a:spcAft>
                  <a:spcPct val="0"/>
                </a:spcAft>
              </a:pPr>
              <a:t>43</a:t>
            </a:fld>
            <a:endParaRPr lang="en-US" altLang="zh-CN" smtClean="0">
              <a:latin typeface="Arial" panose="020B0604020202020204" pitchFamily="34" charset="0"/>
              <a:ea typeface="宋体" panose="02010600030101010101" pitchFamily="2" charset="-122"/>
            </a:endParaRPr>
          </a:p>
        </p:txBody>
      </p:sp>
      <p:sp>
        <p:nvSpPr>
          <p:cNvPr id="45059"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Tree>
    <p:extLst>
      <p:ext uri="{BB962C8B-B14F-4D97-AF65-F5344CB8AC3E}">
        <p14:creationId xmlns:p14="http://schemas.microsoft.com/office/powerpoint/2010/main" val="14216416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fontAlgn="base">
              <a:spcBef>
                <a:spcPct val="0"/>
              </a:spcBef>
              <a:spcAft>
                <a:spcPct val="0"/>
              </a:spcAft>
            </a:pPr>
            <a:fld id="{24F52F5A-A42F-4A54-A115-E4CDF6AB5CDB}" type="slidenum">
              <a:rPr lang="en-US" altLang="zh-CN" smtClean="0">
                <a:latin typeface="Arial" panose="020B0604020202020204" pitchFamily="34" charset="0"/>
                <a:ea typeface="宋体" panose="02010600030101010101" pitchFamily="2" charset="-122"/>
              </a:rPr>
              <a:pPr fontAlgn="base">
                <a:spcBef>
                  <a:spcPct val="0"/>
                </a:spcBef>
                <a:spcAft>
                  <a:spcPct val="0"/>
                </a:spcAft>
              </a:pPr>
              <a:t>44</a:t>
            </a:fld>
            <a:endParaRPr lang="en-US" altLang="zh-CN" smtClean="0">
              <a:latin typeface="Arial" panose="020B0604020202020204" pitchFamily="34" charset="0"/>
              <a:ea typeface="宋体" panose="02010600030101010101" pitchFamily="2" charset="-122"/>
            </a:endParaRPr>
          </a:p>
        </p:txBody>
      </p:sp>
      <p:sp>
        <p:nvSpPr>
          <p:cNvPr id="47107"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本节课的作业</a:t>
            </a:r>
          </a:p>
          <a:p>
            <a:pPr eaLnBrk="1" hangingPunct="1">
              <a:spcBef>
                <a:spcPct val="0"/>
              </a:spcBef>
            </a:pPr>
            <a:endParaRPr lang="zh-CN" altLang="en-US" smtClean="0"/>
          </a:p>
          <a:p>
            <a:pPr eaLnBrk="1" hangingPunct="1">
              <a:spcBef>
                <a:spcPct val="0"/>
              </a:spcBef>
            </a:pPr>
            <a:endParaRPr lang="en-US" altLang="zh-CN" smtClean="0"/>
          </a:p>
        </p:txBody>
      </p:sp>
    </p:spTree>
    <p:extLst>
      <p:ext uri="{BB962C8B-B14F-4D97-AF65-F5344CB8AC3E}">
        <p14:creationId xmlns:p14="http://schemas.microsoft.com/office/powerpoint/2010/main" val="19739315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DDD24098-B240-4582-96AE-71E2E62E41B9}" type="slidenum">
              <a:rPr lang="zh-CN" altLang="en-US" sz="1200" b="0">
                <a:solidFill>
                  <a:schemeClr val="tx1"/>
                </a:solidFill>
                <a:latin typeface="Times New Roman" panose="02020603050405020304" pitchFamily="18" charset="0"/>
                <a:ea typeface="宋体" panose="02010600030101010101" pitchFamily="2" charset="-122"/>
              </a:rPr>
              <a:pPr/>
              <a:t>49</a:t>
            </a:fld>
            <a:endParaRPr lang="en-US" altLang="zh-CN" sz="1200" b="0">
              <a:solidFill>
                <a:schemeClr val="tx1"/>
              </a:solidFill>
              <a:latin typeface="Times New Roman" panose="02020603050405020304" pitchFamily="18" charset="0"/>
              <a:ea typeface="宋体" panose="02010600030101010101" pitchFamily="2" charset="-122"/>
            </a:endParaRPr>
          </a:p>
        </p:txBody>
      </p:sp>
      <p:sp>
        <p:nvSpPr>
          <p:cNvPr id="72707" name="Rectangle 2"/>
          <p:cNvSpPr>
            <a:spLocks noGrp="1" noRot="1" noChangeAspect="1" noChangeArrowheads="1" noTextEdit="1"/>
          </p:cNvSpPr>
          <p:nvPr>
            <p:ph type="sldImg"/>
          </p:nvPr>
        </p:nvSpPr>
        <p:spPr>
          <a:solidFill>
            <a:srgbClr val="FFFFFF"/>
          </a:solidFill>
          <a:ln/>
        </p:spPr>
      </p:sp>
      <p:sp>
        <p:nvSpPr>
          <p:cNvPr id="727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zh-CN" altLang="en-US" smtClean="0"/>
          </a:p>
        </p:txBody>
      </p:sp>
    </p:spTree>
    <p:extLst>
      <p:ext uri="{BB962C8B-B14F-4D97-AF65-F5344CB8AC3E}">
        <p14:creationId xmlns:p14="http://schemas.microsoft.com/office/powerpoint/2010/main" val="20274634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4</a:t>
            </a:fld>
            <a:endParaRPr lang="en-US" altLang="zh-CN"/>
          </a:p>
        </p:txBody>
      </p:sp>
    </p:spTree>
    <p:extLst>
      <p:ext uri="{BB962C8B-B14F-4D97-AF65-F5344CB8AC3E}">
        <p14:creationId xmlns:p14="http://schemas.microsoft.com/office/powerpoint/2010/main" val="37528900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5</a:t>
            </a:fld>
            <a:endParaRPr lang="en-US" altLang="zh-CN"/>
          </a:p>
        </p:txBody>
      </p:sp>
    </p:spTree>
    <p:extLst>
      <p:ext uri="{BB962C8B-B14F-4D97-AF65-F5344CB8AC3E}">
        <p14:creationId xmlns:p14="http://schemas.microsoft.com/office/powerpoint/2010/main" val="38032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6</a:t>
            </a:fld>
            <a:endParaRPr lang="en-US" altLang="zh-CN"/>
          </a:p>
        </p:txBody>
      </p:sp>
    </p:spTree>
    <p:extLst>
      <p:ext uri="{BB962C8B-B14F-4D97-AF65-F5344CB8AC3E}">
        <p14:creationId xmlns:p14="http://schemas.microsoft.com/office/powerpoint/2010/main" val="1085601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8</a:t>
            </a:fld>
            <a:endParaRPr lang="en-US" altLang="zh-CN"/>
          </a:p>
        </p:txBody>
      </p:sp>
    </p:spTree>
    <p:extLst>
      <p:ext uri="{BB962C8B-B14F-4D97-AF65-F5344CB8AC3E}">
        <p14:creationId xmlns:p14="http://schemas.microsoft.com/office/powerpoint/2010/main" val="20613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769934-04C1-43D7-9792-4E90942E902B}" type="slidenum">
              <a:rPr lang="en-US" altLang="zh-CN" smtClean="0"/>
              <a:pPr/>
              <a:t>11</a:t>
            </a:fld>
            <a:endParaRPr lang="en-US" altLang="zh-CN"/>
          </a:p>
        </p:txBody>
      </p:sp>
    </p:spTree>
    <p:extLst>
      <p:ext uri="{BB962C8B-B14F-4D97-AF65-F5344CB8AC3E}">
        <p14:creationId xmlns:p14="http://schemas.microsoft.com/office/powerpoint/2010/main" val="1803103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先让学生创建腾讯会议室，设我为联名主席，</a:t>
            </a:r>
            <a:endParaRPr lang="en-US" altLang="zh-CN" dirty="0" smtClean="0"/>
          </a:p>
          <a:p>
            <a:r>
              <a:rPr lang="zh-CN" altLang="en-US" dirty="0" smtClean="0"/>
              <a:t>打开学习通，手机投屏</a:t>
            </a:r>
            <a:endParaRPr lang="en-US" altLang="zh-CN" dirty="0" smtClean="0"/>
          </a:p>
          <a:p>
            <a:endParaRPr lang="en-US" altLang="zh-CN" dirty="0" smtClean="0"/>
          </a:p>
          <a:p>
            <a:r>
              <a:rPr lang="zh-CN" altLang="en-US" dirty="0" smtClean="0"/>
              <a:t>学习通课前十分钟签到。</a:t>
            </a:r>
            <a:endParaRPr lang="en-US" altLang="zh-CN" dirty="0" smtClean="0"/>
          </a:p>
          <a:p>
            <a:endParaRPr lang="en-US" altLang="zh-CN" dirty="0" smtClean="0"/>
          </a:p>
          <a:p>
            <a:r>
              <a:rPr lang="zh-CN" altLang="en-US" dirty="0" smtClean="0"/>
              <a:t>同学们好，下面我们开始上课。</a:t>
            </a:r>
            <a:endParaRPr lang="zh-CN" altLang="en-US" dirty="0"/>
          </a:p>
        </p:txBody>
      </p:sp>
      <p:sp>
        <p:nvSpPr>
          <p:cNvPr id="4" name="灯片编号占位符 3"/>
          <p:cNvSpPr>
            <a:spLocks noGrp="1"/>
          </p:cNvSpPr>
          <p:nvPr>
            <p:ph type="sldNum" sz="quarter" idx="10"/>
          </p:nvPr>
        </p:nvSpPr>
        <p:spPr/>
        <p:txBody>
          <a:bodyPr/>
          <a:lstStyle/>
          <a:p>
            <a:pPr>
              <a:defRPr/>
            </a:pPr>
            <a:fld id="{7086BD19-3A1F-4058-9DED-5055031218A8}" type="slidenum">
              <a:rPr lang="zh-CN" altLang="en-US" smtClean="0"/>
              <a:pPr>
                <a:defRPr/>
              </a:pPr>
              <a:t>12</a:t>
            </a:fld>
            <a:endParaRPr lang="zh-CN" altLang="en-US"/>
          </a:p>
        </p:txBody>
      </p:sp>
    </p:spTree>
    <p:extLst>
      <p:ext uri="{BB962C8B-B14F-4D97-AF65-F5344CB8AC3E}">
        <p14:creationId xmlns:p14="http://schemas.microsoft.com/office/powerpoint/2010/main" val="14785938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6A4FAEF-A731-48F4-ABC1-77C7646E58EE}" type="slidenum">
              <a:rPr lang="en-US" altLang="zh-CN"/>
              <a:pPr/>
              <a:t>‹#›</a:t>
            </a:fld>
            <a:endParaRPr lang="en-US" altLang="zh-CN"/>
          </a:p>
        </p:txBody>
      </p:sp>
    </p:spTree>
    <p:extLst>
      <p:ext uri="{BB962C8B-B14F-4D97-AF65-F5344CB8AC3E}">
        <p14:creationId xmlns:p14="http://schemas.microsoft.com/office/powerpoint/2010/main" val="4954452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8259D59-25D4-4EA0-95B0-4D2358ED05FC}" type="slidenum">
              <a:rPr lang="en-US" altLang="zh-CN"/>
              <a:pPr/>
              <a:t>‹#›</a:t>
            </a:fld>
            <a:endParaRPr lang="en-US" altLang="zh-CN"/>
          </a:p>
        </p:txBody>
      </p:sp>
    </p:spTree>
    <p:extLst>
      <p:ext uri="{BB962C8B-B14F-4D97-AF65-F5344CB8AC3E}">
        <p14:creationId xmlns:p14="http://schemas.microsoft.com/office/powerpoint/2010/main" val="37116521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57C07C6-9012-48C9-B711-6FEF2EF63A94}" type="slidenum">
              <a:rPr lang="en-US" altLang="zh-CN"/>
              <a:pPr/>
              <a:t>‹#›</a:t>
            </a:fld>
            <a:endParaRPr lang="en-US" altLang="zh-CN"/>
          </a:p>
        </p:txBody>
      </p:sp>
    </p:spTree>
    <p:extLst>
      <p:ext uri="{BB962C8B-B14F-4D97-AF65-F5344CB8AC3E}">
        <p14:creationId xmlns:p14="http://schemas.microsoft.com/office/powerpoint/2010/main" val="28188760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7"/>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8"/>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11"/>
          <p:cNvSpPr>
            <a:spLocks noGrp="1" noChangeArrowheads="1"/>
          </p:cNvSpPr>
          <p:nvPr>
            <p:ph type="sldNum" sz="quarter" idx="12"/>
          </p:nvPr>
        </p:nvSpPr>
        <p:spPr>
          <a:ln/>
        </p:spPr>
        <p:txBody>
          <a:bodyPr/>
          <a:lstStyle>
            <a:lvl1pPr>
              <a:defRPr/>
            </a:lvl1pPr>
          </a:lstStyle>
          <a:p>
            <a:fld id="{05FFB260-B4D1-48EF-AE49-974648A3A90A}" type="slidenum">
              <a:rPr lang="zh-CN" altLang="en-US"/>
              <a:pPr/>
              <a:t>‹#›</a:t>
            </a:fld>
            <a:endParaRPr lang="en-US" altLang="zh-CN" sz="1400"/>
          </a:p>
        </p:txBody>
      </p:sp>
    </p:spTree>
    <p:extLst>
      <p:ext uri="{BB962C8B-B14F-4D97-AF65-F5344CB8AC3E}">
        <p14:creationId xmlns:p14="http://schemas.microsoft.com/office/powerpoint/2010/main" val="1092208549"/>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248503A-7B00-41DA-8940-0DFA1CA74755}" type="slidenum">
              <a:rPr lang="en-US" altLang="zh-CN"/>
              <a:pPr/>
              <a:t>‹#›</a:t>
            </a:fld>
            <a:endParaRPr lang="en-US" altLang="zh-CN"/>
          </a:p>
        </p:txBody>
      </p:sp>
    </p:spTree>
    <p:extLst>
      <p:ext uri="{BB962C8B-B14F-4D97-AF65-F5344CB8AC3E}">
        <p14:creationId xmlns:p14="http://schemas.microsoft.com/office/powerpoint/2010/main" val="4048796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982D67C-29A1-42D1-B5D9-E716DAD4D5C9}" type="slidenum">
              <a:rPr lang="en-US" altLang="zh-CN"/>
              <a:pPr/>
              <a:t>‹#›</a:t>
            </a:fld>
            <a:endParaRPr lang="en-US" altLang="zh-CN"/>
          </a:p>
        </p:txBody>
      </p:sp>
    </p:spTree>
    <p:extLst>
      <p:ext uri="{BB962C8B-B14F-4D97-AF65-F5344CB8AC3E}">
        <p14:creationId xmlns:p14="http://schemas.microsoft.com/office/powerpoint/2010/main" val="2411263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CEAC690-EB89-417C-B0FE-E557AE3DF4D3}" type="slidenum">
              <a:rPr lang="en-US" altLang="zh-CN"/>
              <a:pPr/>
              <a:t>‹#›</a:t>
            </a:fld>
            <a:endParaRPr lang="en-US" altLang="zh-CN"/>
          </a:p>
        </p:txBody>
      </p:sp>
    </p:spTree>
    <p:extLst>
      <p:ext uri="{BB962C8B-B14F-4D97-AF65-F5344CB8AC3E}">
        <p14:creationId xmlns:p14="http://schemas.microsoft.com/office/powerpoint/2010/main" val="33857241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3961CD9-1864-4C13-9635-B42754748A3C}" type="slidenum">
              <a:rPr lang="en-US" altLang="zh-CN"/>
              <a:pPr/>
              <a:t>‹#›</a:t>
            </a:fld>
            <a:endParaRPr lang="en-US" altLang="zh-CN"/>
          </a:p>
        </p:txBody>
      </p:sp>
    </p:spTree>
    <p:extLst>
      <p:ext uri="{BB962C8B-B14F-4D97-AF65-F5344CB8AC3E}">
        <p14:creationId xmlns:p14="http://schemas.microsoft.com/office/powerpoint/2010/main" val="31791531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2C298E94-21ED-4B16-BD51-BC4A86ADB9A0}" type="slidenum">
              <a:rPr lang="en-US" altLang="zh-CN"/>
              <a:pPr/>
              <a:t>‹#›</a:t>
            </a:fld>
            <a:endParaRPr lang="en-US" altLang="zh-CN"/>
          </a:p>
        </p:txBody>
      </p:sp>
    </p:spTree>
    <p:extLst>
      <p:ext uri="{BB962C8B-B14F-4D97-AF65-F5344CB8AC3E}">
        <p14:creationId xmlns:p14="http://schemas.microsoft.com/office/powerpoint/2010/main" val="1922707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1EFC0B43-9C85-4800-8724-C62F8F19E891}" type="slidenum">
              <a:rPr lang="en-US" altLang="zh-CN"/>
              <a:pPr/>
              <a:t>‹#›</a:t>
            </a:fld>
            <a:endParaRPr lang="en-US" altLang="zh-CN"/>
          </a:p>
        </p:txBody>
      </p:sp>
    </p:spTree>
    <p:extLst>
      <p:ext uri="{BB962C8B-B14F-4D97-AF65-F5344CB8AC3E}">
        <p14:creationId xmlns:p14="http://schemas.microsoft.com/office/powerpoint/2010/main" val="14912014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CC16715-B7F7-4064-B570-2A3495048B06}" type="slidenum">
              <a:rPr lang="en-US" altLang="zh-CN"/>
              <a:pPr/>
              <a:t>‹#›</a:t>
            </a:fld>
            <a:endParaRPr lang="en-US" altLang="zh-CN"/>
          </a:p>
        </p:txBody>
      </p:sp>
    </p:spTree>
    <p:extLst>
      <p:ext uri="{BB962C8B-B14F-4D97-AF65-F5344CB8AC3E}">
        <p14:creationId xmlns:p14="http://schemas.microsoft.com/office/powerpoint/2010/main" val="21643253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7DBFB6B-4053-4BED-A8A8-F4DFFED82D7C}" type="slidenum">
              <a:rPr lang="en-US" altLang="zh-CN"/>
              <a:pPr/>
              <a:t>‹#›</a:t>
            </a:fld>
            <a:endParaRPr lang="en-US" altLang="zh-CN"/>
          </a:p>
        </p:txBody>
      </p:sp>
    </p:spTree>
    <p:extLst>
      <p:ext uri="{BB962C8B-B14F-4D97-AF65-F5344CB8AC3E}">
        <p14:creationId xmlns:p14="http://schemas.microsoft.com/office/powerpoint/2010/main" val="12584198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1A085FB6-5EC1-440B-9E35-37325351696C}"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0.wmf"/><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2.png"/><Relationship Id="rId4" Type="http://schemas.openxmlformats.org/officeDocument/2006/relationships/notesSlide" Target="../notesSlides/notesSlide25.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4.png"/><Relationship Id="rId4" Type="http://schemas.openxmlformats.org/officeDocument/2006/relationships/notesSlide" Target="../notesSlides/notesSlide27.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27.emf"/><Relationship Id="rId5" Type="http://schemas.openxmlformats.org/officeDocument/2006/relationships/oleObject" Target="../embeddings/oleObject3.bin"/><Relationship Id="rId4" Type="http://schemas.openxmlformats.org/officeDocument/2006/relationships/image" Target="../media/image26.emf"/></Relationships>
</file>

<file path=ppt/slides/_rels/slide46.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29.emf"/><Relationship Id="rId5" Type="http://schemas.openxmlformats.org/officeDocument/2006/relationships/oleObject" Target="../embeddings/oleObject5.bin"/><Relationship Id="rId10" Type="http://schemas.openxmlformats.org/officeDocument/2006/relationships/image" Target="../media/image31.emf"/><Relationship Id="rId4" Type="http://schemas.openxmlformats.org/officeDocument/2006/relationships/image" Target="../media/image28.emf"/><Relationship Id="rId9" Type="http://schemas.openxmlformats.org/officeDocument/2006/relationships/oleObject" Target="../embeddings/oleObject7.bin"/></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2.xml"/><Relationship Id="rId1" Type="http://schemas.openxmlformats.org/officeDocument/2006/relationships/vmlDrawing" Target="../drawings/vmlDrawing4.vml"/><Relationship Id="rId4" Type="http://schemas.openxmlformats.org/officeDocument/2006/relationships/image" Target="../media/image32.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33.emf"/></Relationships>
</file>

<file path=ppt/slides/_rels/slide5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35.em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12.xml"/><Relationship Id="rId1" Type="http://schemas.openxmlformats.org/officeDocument/2006/relationships/vmlDrawing" Target="../drawings/vmlDrawing7.vml"/><Relationship Id="rId6" Type="http://schemas.openxmlformats.org/officeDocument/2006/relationships/image" Target="../media/image37.emf"/><Relationship Id="rId5" Type="http://schemas.openxmlformats.org/officeDocument/2006/relationships/oleObject" Target="../embeddings/oleObject12.bin"/><Relationship Id="rId10" Type="http://schemas.openxmlformats.org/officeDocument/2006/relationships/image" Target="../media/image39.emf"/><Relationship Id="rId4" Type="http://schemas.openxmlformats.org/officeDocument/2006/relationships/image" Target="../media/image36.emf"/><Relationship Id="rId9" Type="http://schemas.openxmlformats.org/officeDocument/2006/relationships/oleObject" Target="../embeddings/oleObject14.bin"/></Relationships>
</file>

<file path=ppt/slides/_rels/slide5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12.xml"/><Relationship Id="rId1" Type="http://schemas.openxmlformats.org/officeDocument/2006/relationships/vmlDrawing" Target="../drawings/vmlDrawing8.vml"/><Relationship Id="rId4" Type="http://schemas.openxmlformats.org/officeDocument/2006/relationships/image" Target="../media/image40.emf"/></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8" Type="http://schemas.openxmlformats.org/officeDocument/2006/relationships/image" Target="../media/image43.emf"/><Relationship Id="rId3" Type="http://schemas.openxmlformats.org/officeDocument/2006/relationships/oleObject" Target="../embeddings/oleObject16.bin"/><Relationship Id="rId7"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42.emf"/><Relationship Id="rId5" Type="http://schemas.openxmlformats.org/officeDocument/2006/relationships/oleObject" Target="../embeddings/oleObject17.bin"/><Relationship Id="rId10" Type="http://schemas.openxmlformats.org/officeDocument/2006/relationships/image" Target="../media/image44.emf"/><Relationship Id="rId4" Type="http://schemas.openxmlformats.org/officeDocument/2006/relationships/image" Target="../media/image41.emf"/><Relationship Id="rId9" Type="http://schemas.openxmlformats.org/officeDocument/2006/relationships/oleObject" Target="../embeddings/oleObject19.bin"/></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image" Target="../media/image45.emf"/></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46.emf"/></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48.emf"/><Relationship Id="rId5" Type="http://schemas.openxmlformats.org/officeDocument/2006/relationships/oleObject" Target="../embeddings/oleObject23.bin"/><Relationship Id="rId4" Type="http://schemas.openxmlformats.org/officeDocument/2006/relationships/image" Target="../media/image47.emf"/></Relationships>
</file>

<file path=ppt/slides/_rels/slide68.xml.rels><?xml version="1.0" encoding="UTF-8" standalone="yes"?>
<Relationships xmlns="http://schemas.openxmlformats.org/package/2006/relationships"><Relationship Id="rId8" Type="http://schemas.openxmlformats.org/officeDocument/2006/relationships/image" Target="../media/image51.emf"/><Relationship Id="rId3" Type="http://schemas.openxmlformats.org/officeDocument/2006/relationships/oleObject" Target="../embeddings/oleObject24.bin"/><Relationship Id="rId7" Type="http://schemas.openxmlformats.org/officeDocument/2006/relationships/oleObject" Target="../embeddings/oleObject26.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50.emf"/><Relationship Id="rId5" Type="http://schemas.openxmlformats.org/officeDocument/2006/relationships/oleObject" Target="../embeddings/oleObject25.bin"/><Relationship Id="rId10" Type="http://schemas.openxmlformats.org/officeDocument/2006/relationships/image" Target="../media/image52.emf"/><Relationship Id="rId4" Type="http://schemas.openxmlformats.org/officeDocument/2006/relationships/image" Target="../media/image49.emf"/><Relationship Id="rId9" Type="http://schemas.openxmlformats.org/officeDocument/2006/relationships/oleObject" Target="../embeddings/oleObject27.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370264" y="2705100"/>
            <a:ext cx="5451475" cy="1447800"/>
          </a:xfrm>
          <a:prstGeom prst="rect">
            <a:avLst/>
          </a:prstGeom>
          <a:noFill/>
        </p:spPr>
        <p:txBody>
          <a:bodyPr>
            <a:spAutoFit/>
          </a:bodyPr>
          <a:lstStyle/>
          <a:p>
            <a:pPr algn="ctr" fontAlgn="auto">
              <a:spcBef>
                <a:spcPts val="0"/>
              </a:spcBef>
              <a:spcAft>
                <a:spcPts val="0"/>
              </a:spcAft>
              <a:defRPr/>
            </a:pPr>
            <a:r>
              <a:rPr lang="zh-CN" altLang="en-US" sz="7200" b="1" spc="300" dirty="0">
                <a:solidFill>
                  <a:schemeClr val="bg1"/>
                </a:solidFill>
                <a:latin typeface="微软雅黑" panose="020B0503020204020204" pitchFamily="34" charset="-122"/>
                <a:ea typeface="微软雅黑" panose="020B0503020204020204" pitchFamily="34" charset="-122"/>
              </a:rPr>
              <a:t>我们毕业啦</a:t>
            </a:r>
            <a:endParaRPr lang="en-US" altLang="zh-CN" sz="7200" b="1" spc="300" dirty="0">
              <a:solidFill>
                <a:schemeClr val="bg1"/>
              </a:solidFill>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1600" b="1" spc="300" dirty="0">
                <a:solidFill>
                  <a:schemeClr val="bg1"/>
                </a:solidFill>
                <a:latin typeface="微软雅黑" panose="020B0503020204020204" pitchFamily="34" charset="-122"/>
                <a:ea typeface="微软雅黑" panose="020B0503020204020204" pitchFamily="34" charset="-122"/>
              </a:rPr>
              <a:t>其实是答辩的标题地方</a:t>
            </a:r>
            <a:endParaRPr lang="en-US" altLang="zh-CN" sz="1600" b="1" spc="3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886200" y="4495800"/>
            <a:ext cx="4038600" cy="707886"/>
          </a:xfrm>
          <a:prstGeom prst="rect">
            <a:avLst/>
          </a:prstGeom>
          <a:noFill/>
        </p:spPr>
        <p:txBody>
          <a:bodyPr wrap="square">
            <a:spAutoFit/>
          </a:bodyPr>
          <a:lstStyle/>
          <a:p>
            <a:pPr fontAlgn="auto">
              <a:spcBef>
                <a:spcPts val="0"/>
              </a:spcBef>
              <a:spcAft>
                <a:spcPts val="0"/>
              </a:spcAft>
              <a:defRPr/>
            </a:pPr>
            <a:r>
              <a:rPr lang="zh-CN" altLang="en-US" sz="4000" b="1" spc="300" dirty="0">
                <a:latin typeface="黑体" panose="02010609060101010101" pitchFamily="49" charset="-122"/>
                <a:ea typeface="黑体" panose="02010609060101010101" pitchFamily="49" charset="-122"/>
              </a:rPr>
              <a:t>授课人：逄洪波</a:t>
            </a:r>
            <a:endParaRPr lang="zh-HK" altLang="en-US" sz="4000" b="1" spc="300" dirty="0">
              <a:latin typeface="黑体" panose="02010609060101010101" pitchFamily="49" charset="-122"/>
              <a:ea typeface="黑体" panose="02010609060101010101" pitchFamily="49" charset="-122"/>
            </a:endParaRPr>
          </a:p>
        </p:txBody>
      </p:sp>
      <p:pic>
        <p:nvPicPr>
          <p:cNvPr id="5126" name="Picture 2" descr="http://g.hiphotos.baidu.com/baike/w%3D268/sign=d00dbe4bc91349547e1eef626e4c92dd/3ac79f3df8dcd1003473feeb708b4710b8122f0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197325"/>
            <a:ext cx="1770062" cy="15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1714500" y="1467048"/>
            <a:ext cx="8763000" cy="1323439"/>
          </a:xfrm>
          <a:prstGeom prst="rect">
            <a:avLst/>
          </a:prstGeom>
          <a:noFill/>
        </p:spPr>
        <p:txBody>
          <a:bodyPr wrap="square">
            <a:spAutoFit/>
          </a:bodyPr>
          <a:lstStyle/>
          <a:p>
            <a:pPr algn="ctr" fontAlgn="auto">
              <a:spcBef>
                <a:spcPts val="0"/>
              </a:spcBef>
              <a:spcAft>
                <a:spcPts val="0"/>
              </a:spcAft>
              <a:defRPr/>
            </a:pPr>
            <a:r>
              <a:rPr lang="zh-CN" altLang="en-US" sz="8000" b="1" spc="300" dirty="0">
                <a:latin typeface="黑体" panose="02010609060101010101" pitchFamily="49" charset="-122"/>
                <a:ea typeface="黑体" panose="02010609060101010101" pitchFamily="49" charset="-122"/>
              </a:rPr>
              <a:t>第五章 核酸</a:t>
            </a:r>
            <a:r>
              <a:rPr lang="zh-CN" altLang="en-US" sz="8000" b="1" spc="300" dirty="0" smtClean="0">
                <a:latin typeface="黑体" panose="02010609060101010101" pitchFamily="49" charset="-122"/>
                <a:ea typeface="黑体" panose="02010609060101010101" pitchFamily="49" charset="-122"/>
              </a:rPr>
              <a:t>化学</a:t>
            </a:r>
          </a:p>
        </p:txBody>
      </p:sp>
      <p:pic>
        <p:nvPicPr>
          <p:cNvPr id="45058" name="Picture 2" descr="https://gimg2.baidu.com/image_search/src=http%3A%2F%2Fxqimg.imedao.com%2F170ad07f58211bc83fe19466.jpg%21custom660.jpg&amp;refer=http%3A%2F%2Fxqimg.imedao.com&amp;app=2002&amp;size=f9999,10000&amp;q=a80&amp;n=0&amp;g=0n&amp;fmt=auto?sec=1665968682&amp;t=dc6f654b00086fefaf7a478da00edb9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9200" y="4429760"/>
            <a:ext cx="3100277" cy="2221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71516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14400" y="1371600"/>
            <a:ext cx="10744200" cy="5016758"/>
          </a:xfrm>
          <a:prstGeom prst="rect">
            <a:avLst/>
          </a:prstGeom>
        </p:spPr>
        <p:txBody>
          <a:bodyPr wrap="square">
            <a:spAutoFit/>
          </a:bodyPr>
          <a:lstStyle/>
          <a:p>
            <a:r>
              <a:rPr lang="en-US" altLang="zh-CN" sz="3200" dirty="0" smtClean="0">
                <a:latin typeface="Times New Roman" panose="02020603050405020304" pitchFamily="18" charset="0"/>
                <a:cs typeface="Times New Roman" panose="02020603050405020304" pitchFamily="18" charset="0"/>
              </a:rPr>
              <a:t>• </a:t>
            </a:r>
            <a:r>
              <a:rPr lang="zh-CN" altLang="en-US" sz="3200" dirty="0">
                <a:latin typeface="Times New Roman" panose="02020603050405020304" pitchFamily="18" charset="0"/>
                <a:cs typeface="Times New Roman" panose="02020603050405020304" pitchFamily="18" charset="0"/>
              </a:rPr>
              <a:t>参与合成蛋白质的核糖核酸（</a:t>
            </a:r>
            <a:r>
              <a:rPr lang="en-US" altLang="zh-CN" sz="3200" dirty="0">
                <a:latin typeface="Times New Roman" panose="02020603050405020304" pitchFamily="18" charset="0"/>
                <a:cs typeface="Times New Roman" panose="02020603050405020304" pitchFamily="18" charset="0"/>
              </a:rPr>
              <a:t>RNA</a:t>
            </a:r>
            <a:r>
              <a:rPr lang="zh-CN" altLang="en-US" sz="3200" dirty="0">
                <a:latin typeface="Times New Roman" panose="02020603050405020304" pitchFamily="18" charset="0"/>
                <a:cs typeface="Times New Roman" panose="02020603050405020304" pitchFamily="18" charset="0"/>
              </a:rPr>
              <a:t>）有三类：</a:t>
            </a:r>
          </a:p>
          <a:p>
            <a:r>
              <a:rPr lang="en-US" altLang="zh-CN" sz="3200" dirty="0">
                <a:latin typeface="Times New Roman" panose="02020603050405020304" pitchFamily="18" charset="0"/>
                <a:cs typeface="Times New Roman" panose="02020603050405020304" pitchFamily="18" charset="0"/>
              </a:rPr>
              <a:t>• 1</a:t>
            </a:r>
            <a:r>
              <a:rPr lang="zh-CN" altLang="en-US" sz="3200" dirty="0">
                <a:latin typeface="Times New Roman" panose="02020603050405020304" pitchFamily="18" charset="0"/>
                <a:cs typeface="Times New Roman" panose="02020603050405020304" pitchFamily="18" charset="0"/>
              </a:rPr>
              <a:t>、转移</a:t>
            </a:r>
            <a:r>
              <a:rPr lang="en-US" altLang="zh-CN" sz="3200" dirty="0">
                <a:latin typeface="Times New Roman" panose="02020603050405020304" pitchFamily="18" charset="0"/>
                <a:cs typeface="Times New Roman" panose="02020603050405020304" pitchFamily="18" charset="0"/>
              </a:rPr>
              <a:t>RNA</a:t>
            </a:r>
            <a:r>
              <a:rPr lang="zh-CN" altLang="en-US" sz="3200" dirty="0">
                <a:latin typeface="Times New Roman" panose="02020603050405020304" pitchFamily="18" charset="0"/>
                <a:cs typeface="Times New Roman" panose="02020603050405020304" pitchFamily="18" charset="0"/>
              </a:rPr>
              <a:t>（</a:t>
            </a:r>
            <a:r>
              <a:rPr lang="en-US" altLang="zh-CN" sz="3200" dirty="0" err="1">
                <a:latin typeface="Times New Roman" panose="02020603050405020304" pitchFamily="18" charset="0"/>
                <a:cs typeface="Times New Roman" panose="02020603050405020304" pitchFamily="18" charset="0"/>
              </a:rPr>
              <a:t>tranfer</a:t>
            </a:r>
            <a:r>
              <a:rPr lang="en-US" altLang="zh-CN" sz="3200" dirty="0">
                <a:latin typeface="Times New Roman" panose="02020603050405020304" pitchFamily="18" charset="0"/>
                <a:cs typeface="Times New Roman" panose="02020603050405020304" pitchFamily="18" charset="0"/>
              </a:rPr>
              <a:t> RNA</a:t>
            </a:r>
            <a:r>
              <a:rPr lang="zh-CN" altLang="en-US" sz="3200" dirty="0">
                <a:latin typeface="Times New Roman" panose="02020603050405020304" pitchFamily="18" charset="0"/>
                <a:cs typeface="Times New Roman" panose="02020603050405020304" pitchFamily="18" charset="0"/>
              </a:rPr>
              <a:t>）占总</a:t>
            </a:r>
            <a:r>
              <a:rPr lang="en-US" altLang="zh-CN" sz="3200" dirty="0">
                <a:latin typeface="Times New Roman" panose="02020603050405020304" pitchFamily="18" charset="0"/>
                <a:cs typeface="Times New Roman" panose="02020603050405020304" pitchFamily="18" charset="0"/>
              </a:rPr>
              <a:t>RNA16</a:t>
            </a:r>
            <a:r>
              <a:rPr lang="zh-CN" altLang="en-US" sz="3200" dirty="0">
                <a:latin typeface="Times New Roman" panose="02020603050405020304" pitchFamily="18" charset="0"/>
                <a:cs typeface="Times New Roman" panose="02020603050405020304" pitchFamily="18" charset="0"/>
              </a:rPr>
              <a:t>％</a:t>
            </a:r>
          </a:p>
          <a:p>
            <a:r>
              <a:rPr lang="en-US" altLang="zh-CN" sz="3200" dirty="0">
                <a:latin typeface="Times New Roman" panose="02020603050405020304" pitchFamily="18" charset="0"/>
                <a:cs typeface="Times New Roman" panose="02020603050405020304" pitchFamily="18" charset="0"/>
              </a:rPr>
              <a:t>• 2</a:t>
            </a:r>
            <a:r>
              <a:rPr lang="zh-CN" altLang="en-US" sz="3200" dirty="0">
                <a:latin typeface="Times New Roman" panose="02020603050405020304" pitchFamily="18" charset="0"/>
                <a:cs typeface="Times New Roman" panose="02020603050405020304" pitchFamily="18" charset="0"/>
              </a:rPr>
              <a:t>、核糖体</a:t>
            </a:r>
            <a:r>
              <a:rPr lang="en-US" altLang="zh-CN" sz="3200" dirty="0">
                <a:latin typeface="Times New Roman" panose="02020603050405020304" pitchFamily="18" charset="0"/>
                <a:cs typeface="Times New Roman" panose="02020603050405020304" pitchFamily="18" charset="0"/>
              </a:rPr>
              <a:t>RNA</a:t>
            </a:r>
            <a:r>
              <a:rPr lang="zh-CN" altLang="en-US" sz="3200" dirty="0">
                <a:latin typeface="Times New Roman" panose="02020603050405020304" pitchFamily="18" charset="0"/>
                <a:cs typeface="Times New Roman" panose="02020603050405020304" pitchFamily="18" charset="0"/>
              </a:rPr>
              <a:t>（</a:t>
            </a:r>
            <a:r>
              <a:rPr lang="en-US" altLang="zh-CN" sz="3200" dirty="0" err="1">
                <a:latin typeface="Times New Roman" panose="02020603050405020304" pitchFamily="18" charset="0"/>
                <a:cs typeface="Times New Roman" panose="02020603050405020304" pitchFamily="18" charset="0"/>
              </a:rPr>
              <a:t>ribosomalRNA</a:t>
            </a:r>
            <a:r>
              <a:rPr lang="zh-CN" altLang="en-US" sz="3200" dirty="0">
                <a:latin typeface="Times New Roman" panose="02020603050405020304" pitchFamily="18" charset="0"/>
                <a:cs typeface="Times New Roman" panose="02020603050405020304" pitchFamily="18" charset="0"/>
              </a:rPr>
              <a:t>）占总</a:t>
            </a:r>
            <a:r>
              <a:rPr lang="en-US" altLang="zh-CN" sz="3200" dirty="0">
                <a:latin typeface="Times New Roman" panose="02020603050405020304" pitchFamily="18" charset="0"/>
                <a:cs typeface="Times New Roman" panose="02020603050405020304" pitchFamily="18" charset="0"/>
              </a:rPr>
              <a:t>RNA</a:t>
            </a:r>
            <a:r>
              <a:rPr lang="zh-CN" altLang="en-US" sz="3200" dirty="0">
                <a:latin typeface="Times New Roman" panose="02020603050405020304" pitchFamily="18" charset="0"/>
                <a:cs typeface="Times New Roman" panose="02020603050405020304" pitchFamily="18" charset="0"/>
              </a:rPr>
              <a:t>的</a:t>
            </a:r>
            <a:r>
              <a:rPr lang="en-US" altLang="zh-CN" sz="3200" dirty="0">
                <a:latin typeface="Times New Roman" panose="02020603050405020304" pitchFamily="18" charset="0"/>
                <a:cs typeface="Times New Roman" panose="02020603050405020304" pitchFamily="18" charset="0"/>
              </a:rPr>
              <a:t>80</a:t>
            </a:r>
            <a:r>
              <a:rPr lang="zh-CN" altLang="en-US" sz="3200" dirty="0">
                <a:latin typeface="Times New Roman" panose="02020603050405020304" pitchFamily="18" charset="0"/>
                <a:cs typeface="Times New Roman" panose="02020603050405020304" pitchFamily="18" charset="0"/>
              </a:rPr>
              <a:t>％</a:t>
            </a:r>
          </a:p>
          <a:p>
            <a:r>
              <a:rPr lang="zh-CN" altLang="en-US" sz="3200" dirty="0" smtClean="0">
                <a:latin typeface="Times New Roman" panose="02020603050405020304" pitchFamily="18" charset="0"/>
                <a:cs typeface="Times New Roman" panose="02020603050405020304" pitchFamily="18" charset="0"/>
              </a:rPr>
              <a:t>              原核生物 </a:t>
            </a:r>
            <a:r>
              <a:rPr lang="en-US" altLang="zh-CN" sz="3200" dirty="0">
                <a:latin typeface="Times New Roman" panose="02020603050405020304" pitchFamily="18" charset="0"/>
                <a:cs typeface="Times New Roman" panose="02020603050405020304" pitchFamily="18" charset="0"/>
              </a:rPr>
              <a:t>5S</a:t>
            </a:r>
            <a:r>
              <a:rPr lang="zh-CN" altLang="en-US" sz="3200" dirty="0">
                <a:latin typeface="Times New Roman" panose="02020603050405020304" pitchFamily="18" charset="0"/>
                <a:cs typeface="Times New Roman" panose="02020603050405020304" pitchFamily="18" charset="0"/>
              </a:rPr>
              <a:t>、</a:t>
            </a:r>
            <a:r>
              <a:rPr lang="en-US" altLang="zh-CN" sz="3200" dirty="0">
                <a:latin typeface="Times New Roman" panose="02020603050405020304" pitchFamily="18" charset="0"/>
                <a:cs typeface="Times New Roman" panose="02020603050405020304" pitchFamily="18" charset="0"/>
              </a:rPr>
              <a:t>16S</a:t>
            </a:r>
            <a:r>
              <a:rPr lang="zh-CN" altLang="en-US" sz="3200" dirty="0">
                <a:latin typeface="Times New Roman" panose="02020603050405020304" pitchFamily="18" charset="0"/>
                <a:cs typeface="Times New Roman" panose="02020603050405020304" pitchFamily="18" charset="0"/>
              </a:rPr>
              <a:t>、</a:t>
            </a:r>
            <a:r>
              <a:rPr lang="en-US" altLang="zh-CN" sz="3200" dirty="0">
                <a:latin typeface="Times New Roman" panose="02020603050405020304" pitchFamily="18" charset="0"/>
                <a:cs typeface="Times New Roman" panose="02020603050405020304" pitchFamily="18" charset="0"/>
              </a:rPr>
              <a:t>23S </a:t>
            </a:r>
            <a:r>
              <a:rPr lang="zh-CN" altLang="en-US" sz="3200" dirty="0">
                <a:latin typeface="Times New Roman" panose="02020603050405020304" pitchFamily="18" charset="0"/>
                <a:cs typeface="Times New Roman" panose="02020603050405020304" pitchFamily="18" charset="0"/>
              </a:rPr>
              <a:t>三种 </a:t>
            </a:r>
            <a:r>
              <a:rPr lang="en-US" altLang="zh-CN" sz="3200" dirty="0" err="1">
                <a:latin typeface="Times New Roman" panose="02020603050405020304" pitchFamily="18" charset="0"/>
                <a:cs typeface="Times New Roman" panose="02020603050405020304" pitchFamily="18" charset="0"/>
              </a:rPr>
              <a:t>rRNA</a:t>
            </a:r>
            <a:endParaRPr lang="en-US" altLang="zh-CN" sz="3200" dirty="0">
              <a:latin typeface="Times New Roman" panose="02020603050405020304" pitchFamily="18" charset="0"/>
              <a:cs typeface="Times New Roman" panose="02020603050405020304" pitchFamily="18" charset="0"/>
            </a:endParaRPr>
          </a:p>
          <a:p>
            <a:r>
              <a:rPr lang="zh-CN" altLang="en-US" sz="3200" dirty="0" smtClean="0">
                <a:latin typeface="Times New Roman" panose="02020603050405020304" pitchFamily="18" charset="0"/>
                <a:cs typeface="Times New Roman" panose="02020603050405020304" pitchFamily="18" charset="0"/>
              </a:rPr>
              <a:t>              真核生物 </a:t>
            </a:r>
            <a:r>
              <a:rPr lang="en-US" altLang="zh-CN" sz="3200" dirty="0">
                <a:latin typeface="Times New Roman" panose="02020603050405020304" pitchFamily="18" charset="0"/>
                <a:cs typeface="Times New Roman" panose="02020603050405020304" pitchFamily="18" charset="0"/>
              </a:rPr>
              <a:t>5S</a:t>
            </a:r>
            <a:r>
              <a:rPr lang="zh-CN" altLang="en-US" sz="3200" dirty="0">
                <a:latin typeface="Times New Roman" panose="02020603050405020304" pitchFamily="18" charset="0"/>
                <a:cs typeface="Times New Roman" panose="02020603050405020304" pitchFamily="18" charset="0"/>
              </a:rPr>
              <a:t>、</a:t>
            </a:r>
            <a:r>
              <a:rPr lang="en-US" altLang="zh-CN" sz="3200" dirty="0">
                <a:latin typeface="Times New Roman" panose="02020603050405020304" pitchFamily="18" charset="0"/>
                <a:cs typeface="Times New Roman" panose="02020603050405020304" pitchFamily="18" charset="0"/>
              </a:rPr>
              <a:t>18S</a:t>
            </a:r>
            <a:r>
              <a:rPr lang="zh-CN" altLang="en-US" sz="3200" dirty="0">
                <a:latin typeface="Times New Roman" panose="02020603050405020304" pitchFamily="18" charset="0"/>
                <a:cs typeface="Times New Roman" panose="02020603050405020304" pitchFamily="18" charset="0"/>
              </a:rPr>
              <a:t>、</a:t>
            </a:r>
            <a:r>
              <a:rPr lang="en-US" altLang="zh-CN" sz="3200" dirty="0">
                <a:latin typeface="Times New Roman" panose="02020603050405020304" pitchFamily="18" charset="0"/>
                <a:cs typeface="Times New Roman" panose="02020603050405020304" pitchFamily="18" charset="0"/>
              </a:rPr>
              <a:t>28S </a:t>
            </a:r>
            <a:r>
              <a:rPr lang="zh-CN" altLang="en-US" sz="3200" dirty="0">
                <a:latin typeface="Times New Roman" panose="02020603050405020304" pitchFamily="18" charset="0"/>
                <a:cs typeface="Times New Roman" panose="02020603050405020304" pitchFamily="18" charset="0"/>
              </a:rPr>
              <a:t>三种 </a:t>
            </a:r>
            <a:r>
              <a:rPr lang="en-US" altLang="zh-CN" sz="3200" dirty="0" err="1">
                <a:latin typeface="Times New Roman" panose="02020603050405020304" pitchFamily="18" charset="0"/>
                <a:cs typeface="Times New Roman" panose="02020603050405020304" pitchFamily="18" charset="0"/>
              </a:rPr>
              <a:t>rRNA</a:t>
            </a:r>
            <a:endParaRPr lang="en-US" altLang="zh-CN" sz="3200" dirty="0">
              <a:latin typeface="Times New Roman" panose="02020603050405020304" pitchFamily="18" charset="0"/>
              <a:cs typeface="Times New Roman" panose="02020603050405020304" pitchFamily="18" charset="0"/>
            </a:endParaRPr>
          </a:p>
          <a:p>
            <a:r>
              <a:rPr lang="zh-CN" altLang="en-US" sz="3200" dirty="0" smtClean="0">
                <a:latin typeface="Times New Roman" panose="02020603050405020304" pitchFamily="18" charset="0"/>
                <a:cs typeface="Times New Roman" panose="02020603050405020304" pitchFamily="18" charset="0"/>
              </a:rPr>
              <a:t>              哺乳动物</a:t>
            </a:r>
            <a:r>
              <a:rPr lang="zh-CN" altLang="en-US" sz="3200" dirty="0">
                <a:latin typeface="Times New Roman" panose="02020603050405020304" pitchFamily="18" charset="0"/>
                <a:cs typeface="Times New Roman" panose="02020603050405020304" pitchFamily="18" charset="0"/>
              </a:rPr>
              <a:t>还有另一种</a:t>
            </a:r>
            <a:r>
              <a:rPr lang="en-US" altLang="zh-CN" sz="3200" dirty="0">
                <a:latin typeface="Times New Roman" panose="02020603050405020304" pitchFamily="18" charset="0"/>
                <a:cs typeface="Times New Roman" panose="02020603050405020304" pitchFamily="18" charset="0"/>
              </a:rPr>
              <a:t>5.85S </a:t>
            </a:r>
            <a:r>
              <a:rPr lang="en-US" altLang="zh-CN" sz="3200" dirty="0" err="1">
                <a:latin typeface="Times New Roman" panose="02020603050405020304" pitchFamily="18" charset="0"/>
                <a:cs typeface="Times New Roman" panose="02020603050405020304" pitchFamily="18" charset="0"/>
              </a:rPr>
              <a:t>rRNA</a:t>
            </a:r>
            <a:endParaRPr lang="en-US" altLang="zh-CN" sz="3200" dirty="0">
              <a:latin typeface="Times New Roman" panose="02020603050405020304" pitchFamily="18" charset="0"/>
              <a:cs typeface="Times New Roman" panose="02020603050405020304" pitchFamily="18" charset="0"/>
            </a:endParaRPr>
          </a:p>
          <a:p>
            <a:r>
              <a:rPr lang="en-US" altLang="zh-CN" sz="3200" dirty="0">
                <a:latin typeface="Times New Roman" panose="02020603050405020304" pitchFamily="18" charset="0"/>
                <a:cs typeface="Times New Roman" panose="02020603050405020304" pitchFamily="18" charset="0"/>
              </a:rPr>
              <a:t>• 3</a:t>
            </a:r>
            <a:r>
              <a:rPr lang="zh-CN" altLang="en-US" sz="3200" dirty="0">
                <a:latin typeface="Times New Roman" panose="02020603050405020304" pitchFamily="18" charset="0"/>
                <a:cs typeface="Times New Roman" panose="02020603050405020304" pitchFamily="18" charset="0"/>
              </a:rPr>
              <a:t>、信使</a:t>
            </a:r>
            <a:r>
              <a:rPr lang="en-US" altLang="zh-CN" sz="3200" dirty="0">
                <a:latin typeface="Times New Roman" panose="02020603050405020304" pitchFamily="18" charset="0"/>
                <a:cs typeface="Times New Roman" panose="02020603050405020304" pitchFamily="18" charset="0"/>
              </a:rPr>
              <a:t>RNA</a:t>
            </a:r>
            <a:r>
              <a:rPr lang="zh-CN" altLang="en-US" sz="3200" dirty="0">
                <a:latin typeface="Times New Roman" panose="02020603050405020304" pitchFamily="18" charset="0"/>
                <a:cs typeface="Times New Roman" panose="02020603050405020304" pitchFamily="18" charset="0"/>
              </a:rPr>
              <a:t>（</a:t>
            </a:r>
            <a:r>
              <a:rPr lang="en-US" altLang="zh-CN" sz="3200" dirty="0" err="1">
                <a:latin typeface="Times New Roman" panose="02020603050405020304" pitchFamily="18" charset="0"/>
                <a:cs typeface="Times New Roman" panose="02020603050405020304" pitchFamily="18" charset="0"/>
              </a:rPr>
              <a:t>messengerRNA</a:t>
            </a:r>
            <a:r>
              <a:rPr lang="zh-CN" altLang="en-US" sz="3200" dirty="0">
                <a:latin typeface="Times New Roman" panose="02020603050405020304" pitchFamily="18" charset="0"/>
                <a:cs typeface="Times New Roman" panose="02020603050405020304" pitchFamily="18" charset="0"/>
              </a:rPr>
              <a:t>）占总</a:t>
            </a:r>
            <a:r>
              <a:rPr lang="en-US" altLang="zh-CN" sz="3200" dirty="0">
                <a:latin typeface="Times New Roman" panose="02020603050405020304" pitchFamily="18" charset="0"/>
                <a:cs typeface="Times New Roman" panose="02020603050405020304" pitchFamily="18" charset="0"/>
              </a:rPr>
              <a:t>RNA4</a:t>
            </a:r>
            <a:r>
              <a:rPr lang="zh-CN" altLang="en-US" sz="3200" dirty="0">
                <a:latin typeface="Times New Roman" panose="02020603050405020304" pitchFamily="18" charset="0"/>
                <a:cs typeface="Times New Roman" panose="02020603050405020304" pitchFamily="18" charset="0"/>
              </a:rPr>
              <a:t>－</a:t>
            </a:r>
            <a:r>
              <a:rPr lang="en-US" altLang="zh-CN" sz="3200" dirty="0">
                <a:latin typeface="Times New Roman" panose="02020603050405020304" pitchFamily="18" charset="0"/>
                <a:cs typeface="Times New Roman" panose="02020603050405020304" pitchFamily="18" charset="0"/>
              </a:rPr>
              <a:t>5</a:t>
            </a:r>
            <a:r>
              <a:rPr lang="zh-CN" altLang="en-US" sz="3200" dirty="0">
                <a:latin typeface="Times New Roman" panose="02020603050405020304" pitchFamily="18" charset="0"/>
                <a:cs typeface="Times New Roman" panose="02020603050405020304" pitchFamily="18" charset="0"/>
              </a:rPr>
              <a:t>％</a:t>
            </a:r>
          </a:p>
          <a:p>
            <a:r>
              <a:rPr lang="en-US" altLang="zh-CN" sz="3200" dirty="0" smtClean="0">
                <a:latin typeface="Times New Roman" panose="02020603050405020304" pitchFamily="18" charset="0"/>
                <a:cs typeface="Times New Roman" panose="02020603050405020304" pitchFamily="18" charset="0"/>
              </a:rPr>
              <a:t>             </a:t>
            </a:r>
            <a:r>
              <a:rPr lang="zh-CN" altLang="en-US" sz="3200" dirty="0">
                <a:latin typeface="Times New Roman" panose="02020603050405020304" pitchFamily="18" charset="0"/>
                <a:cs typeface="Times New Roman" panose="02020603050405020304" pitchFamily="18" charset="0"/>
              </a:rPr>
              <a:t>原核生物：一条</a:t>
            </a:r>
            <a:r>
              <a:rPr lang="en-US" altLang="zh-CN" sz="3200" dirty="0">
                <a:latin typeface="Times New Roman" panose="02020603050405020304" pitchFamily="18" charset="0"/>
                <a:cs typeface="Times New Roman" panose="02020603050405020304" pitchFamily="18" charset="0"/>
              </a:rPr>
              <a:t>mRNA</a:t>
            </a:r>
            <a:r>
              <a:rPr lang="zh-CN" altLang="en-US" sz="3200" dirty="0">
                <a:latin typeface="Times New Roman" panose="02020603050405020304" pitchFamily="18" charset="0"/>
                <a:cs typeface="Times New Roman" panose="02020603050405020304" pitchFamily="18" charset="0"/>
              </a:rPr>
              <a:t>链</a:t>
            </a:r>
          </a:p>
          <a:p>
            <a:r>
              <a:rPr lang="en-US" altLang="zh-CN" sz="3200" dirty="0" smtClean="0">
                <a:latin typeface="Times New Roman" panose="02020603050405020304" pitchFamily="18" charset="0"/>
                <a:cs typeface="Times New Roman" panose="02020603050405020304" pitchFamily="18" charset="0"/>
              </a:rPr>
              <a:t>             </a:t>
            </a:r>
            <a:r>
              <a:rPr lang="zh-CN" altLang="en-US" sz="3200" dirty="0">
                <a:latin typeface="Times New Roman" panose="02020603050405020304" pitchFamily="18" charset="0"/>
                <a:cs typeface="Times New Roman" panose="02020603050405020304" pitchFamily="18" charset="0"/>
              </a:rPr>
              <a:t>真核生物：在</a:t>
            </a:r>
            <a:r>
              <a:rPr lang="en-US" altLang="zh-CN" sz="3200" dirty="0">
                <a:latin typeface="Times New Roman" panose="02020603050405020304" pitchFamily="18" charset="0"/>
                <a:cs typeface="Times New Roman" panose="02020603050405020304" pitchFamily="18" charset="0"/>
              </a:rPr>
              <a:t>mRNA</a:t>
            </a:r>
            <a:r>
              <a:rPr lang="zh-CN" altLang="en-US" sz="3200" dirty="0">
                <a:latin typeface="Times New Roman" panose="02020603050405020304" pitchFamily="18" charset="0"/>
                <a:cs typeface="Times New Roman" panose="02020603050405020304" pitchFamily="18" charset="0"/>
              </a:rPr>
              <a:t>分子的</a:t>
            </a:r>
            <a:r>
              <a:rPr lang="en-US" altLang="zh-CN" sz="3200" dirty="0">
                <a:latin typeface="Times New Roman" panose="02020603050405020304" pitchFamily="18" charset="0"/>
                <a:cs typeface="Times New Roman" panose="02020603050405020304" pitchFamily="18" charset="0"/>
              </a:rPr>
              <a:t>3‘</a:t>
            </a:r>
            <a:r>
              <a:rPr lang="zh-CN" altLang="en-US" sz="3200" dirty="0">
                <a:latin typeface="Times New Roman" panose="02020603050405020304" pitchFamily="18" charset="0"/>
                <a:cs typeface="Times New Roman" panose="02020603050405020304" pitchFamily="18" charset="0"/>
              </a:rPr>
              <a:t>端有一个</a:t>
            </a:r>
            <a:r>
              <a:rPr lang="en-US" altLang="zh-CN" sz="3200" dirty="0" err="1">
                <a:latin typeface="Times New Roman" panose="02020603050405020304" pitchFamily="18" charset="0"/>
                <a:cs typeface="Times New Roman" panose="02020603050405020304" pitchFamily="18" charset="0"/>
              </a:rPr>
              <a:t>PolyA</a:t>
            </a:r>
            <a:r>
              <a:rPr lang="zh-CN" altLang="en-US" sz="3200" dirty="0">
                <a:latin typeface="Times New Roman" panose="02020603050405020304" pitchFamily="18" charset="0"/>
                <a:cs typeface="Times New Roman" panose="02020603050405020304" pitchFamily="18" charset="0"/>
              </a:rPr>
              <a:t>结构，大约含有</a:t>
            </a:r>
            <a:r>
              <a:rPr lang="en-US" altLang="zh-CN" sz="3200" dirty="0">
                <a:latin typeface="Times New Roman" panose="02020603050405020304" pitchFamily="18" charset="0"/>
                <a:cs typeface="Times New Roman" panose="02020603050405020304" pitchFamily="18" charset="0"/>
              </a:rPr>
              <a:t>200</a:t>
            </a:r>
            <a:r>
              <a:rPr lang="zh-CN" altLang="en-US" sz="3200" dirty="0" smtClean="0">
                <a:latin typeface="Times New Roman" panose="02020603050405020304" pitchFamily="18" charset="0"/>
                <a:cs typeface="Times New Roman" panose="02020603050405020304" pitchFamily="18" charset="0"/>
              </a:rPr>
              <a:t>个腺苷酸</a:t>
            </a:r>
            <a:r>
              <a:rPr lang="zh-CN" altLang="en-US" sz="3200" dirty="0">
                <a:latin typeface="Times New Roman" panose="02020603050405020304" pitchFamily="18" charset="0"/>
                <a:cs typeface="Times New Roman" panose="02020603050405020304" pitchFamily="18" charset="0"/>
              </a:rPr>
              <a:t>。</a:t>
            </a:r>
            <a:r>
              <a:rPr lang="en-US" altLang="zh-CN" sz="3200" dirty="0">
                <a:latin typeface="Times New Roman" panose="02020603050405020304" pitchFamily="18" charset="0"/>
                <a:cs typeface="Times New Roman" panose="02020603050405020304" pitchFamily="18" charset="0"/>
              </a:rPr>
              <a:t>5’</a:t>
            </a:r>
            <a:r>
              <a:rPr lang="zh-CN" altLang="en-US" sz="3200" dirty="0">
                <a:latin typeface="Times New Roman" panose="02020603050405020304" pitchFamily="18" charset="0"/>
                <a:cs typeface="Times New Roman" panose="02020603050405020304" pitchFamily="18" charset="0"/>
              </a:rPr>
              <a:t>端有一个帽子结构</a:t>
            </a:r>
          </a:p>
        </p:txBody>
      </p:sp>
      <p:sp>
        <p:nvSpPr>
          <p:cNvPr id="5" name="矩形 4"/>
          <p:cNvSpPr/>
          <p:nvPr/>
        </p:nvSpPr>
        <p:spPr>
          <a:xfrm>
            <a:off x="304800" y="533400"/>
            <a:ext cx="5354351" cy="646331"/>
          </a:xfrm>
          <a:prstGeom prst="rect">
            <a:avLst/>
          </a:prstGeom>
        </p:spPr>
        <p:txBody>
          <a:bodyPr wrap="none">
            <a:spAutoFit/>
          </a:bodyPr>
          <a:lstStyle/>
          <a:p>
            <a:r>
              <a:rPr lang="zh-CN" altLang="en-US" sz="3600" b="1" dirty="0"/>
              <a:t>（二）核糖核酸（</a:t>
            </a:r>
            <a:r>
              <a:rPr lang="en-US" altLang="zh-CN" sz="3600" b="1" dirty="0"/>
              <a:t>RNA</a:t>
            </a:r>
            <a:r>
              <a:rPr lang="zh-CN" altLang="en-US" sz="3600" b="1" dirty="0"/>
              <a:t>）</a:t>
            </a:r>
          </a:p>
        </p:txBody>
      </p:sp>
    </p:spTree>
    <p:extLst>
      <p:ext uri="{BB962C8B-B14F-4D97-AF65-F5344CB8AC3E}">
        <p14:creationId xmlns:p14="http://schemas.microsoft.com/office/powerpoint/2010/main" val="5926373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  要  内  容</a:t>
            </a:r>
            <a:endParaRPr lang="zh-CN" altLang="en-US" dirty="0"/>
          </a:p>
        </p:txBody>
      </p:sp>
      <p:sp>
        <p:nvSpPr>
          <p:cNvPr id="3" name="内容占位符 2"/>
          <p:cNvSpPr>
            <a:spLocks noGrp="1"/>
          </p:cNvSpPr>
          <p:nvPr>
            <p:ph idx="1"/>
          </p:nvPr>
        </p:nvSpPr>
        <p:spPr/>
        <p:txBody>
          <a:bodyPr/>
          <a:lstStyle/>
          <a:p>
            <a:pPr>
              <a:buFont typeface="Wingdings" panose="05000000000000000000" pitchFamily="2" charset="2"/>
              <a:buChar char="Ø"/>
            </a:pPr>
            <a:r>
              <a:rPr lang="zh-CN" altLang="en-US" dirty="0" smtClean="0">
                <a:solidFill>
                  <a:schemeClr val="bg1">
                    <a:lumMod val="85000"/>
                  </a:schemeClr>
                </a:solidFill>
              </a:rPr>
              <a:t>核酸的发现和研究简史</a:t>
            </a:r>
            <a:endParaRPr lang="en-US" altLang="zh-CN" dirty="0" smtClean="0">
              <a:solidFill>
                <a:schemeClr val="bg1">
                  <a:lumMod val="85000"/>
                </a:schemeClr>
              </a:solidFill>
            </a:endParaRPr>
          </a:p>
          <a:p>
            <a:pPr>
              <a:buFont typeface="Wingdings" panose="05000000000000000000" pitchFamily="2" charset="2"/>
              <a:buChar char="Ø"/>
            </a:pPr>
            <a:endParaRPr lang="en-US" altLang="zh-CN" dirty="0"/>
          </a:p>
          <a:p>
            <a:pPr>
              <a:buFont typeface="Wingdings" panose="05000000000000000000" pitchFamily="2" charset="2"/>
              <a:buChar char="Ø"/>
            </a:pPr>
            <a:r>
              <a:rPr lang="zh-CN" altLang="en-US" dirty="0" smtClean="0">
                <a:solidFill>
                  <a:schemeClr val="bg1">
                    <a:lumMod val="85000"/>
                  </a:schemeClr>
                </a:solidFill>
              </a:rPr>
              <a:t>核酸种类、分布及生物学功能</a:t>
            </a:r>
            <a:endParaRPr lang="en-US" altLang="zh-CN" dirty="0" smtClean="0">
              <a:solidFill>
                <a:schemeClr val="bg1">
                  <a:lumMod val="85000"/>
                </a:schemeClr>
              </a:solidFill>
            </a:endParaRPr>
          </a:p>
          <a:p>
            <a:pPr>
              <a:buFont typeface="Wingdings" panose="05000000000000000000" pitchFamily="2" charset="2"/>
              <a:buChar char="Ø"/>
            </a:pPr>
            <a:endParaRPr lang="en-US" altLang="zh-CN" dirty="0" smtClean="0">
              <a:solidFill>
                <a:schemeClr val="bg1">
                  <a:lumMod val="85000"/>
                </a:schemeClr>
              </a:solidFill>
            </a:endParaRPr>
          </a:p>
          <a:p>
            <a:pPr>
              <a:buFont typeface="Wingdings" panose="05000000000000000000" pitchFamily="2" charset="2"/>
              <a:buChar char="Ø"/>
            </a:pPr>
            <a:r>
              <a:rPr lang="zh-CN" altLang="en-US" dirty="0" smtClean="0"/>
              <a:t>核酸的前沿发展</a:t>
            </a:r>
            <a:endParaRPr lang="en-US" altLang="zh-CN" dirty="0" smtClean="0"/>
          </a:p>
          <a:p>
            <a:pPr marL="0" indent="0">
              <a:buNone/>
            </a:pPr>
            <a:endParaRPr lang="zh-CN" altLang="en-US" dirty="0"/>
          </a:p>
        </p:txBody>
      </p:sp>
    </p:spTree>
    <p:extLst>
      <p:ext uri="{BB962C8B-B14F-4D97-AF65-F5344CB8AC3E}">
        <p14:creationId xmlns:p14="http://schemas.microsoft.com/office/powerpoint/2010/main" val="14274166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370264" y="2705100"/>
            <a:ext cx="5451475" cy="1447800"/>
          </a:xfrm>
          <a:prstGeom prst="rect">
            <a:avLst/>
          </a:prstGeom>
          <a:noFill/>
        </p:spPr>
        <p:txBody>
          <a:bodyPr>
            <a:spAutoFit/>
          </a:bodyPr>
          <a:lstStyle/>
          <a:p>
            <a:pPr algn="ctr" fontAlgn="auto">
              <a:spcBef>
                <a:spcPts val="0"/>
              </a:spcBef>
              <a:spcAft>
                <a:spcPts val="0"/>
              </a:spcAft>
              <a:defRPr/>
            </a:pPr>
            <a:r>
              <a:rPr lang="zh-CN" altLang="en-US" sz="7200" b="1" spc="300" dirty="0">
                <a:solidFill>
                  <a:schemeClr val="bg1"/>
                </a:solidFill>
                <a:latin typeface="微软雅黑" panose="020B0503020204020204" pitchFamily="34" charset="-122"/>
                <a:ea typeface="微软雅黑" panose="020B0503020204020204" pitchFamily="34" charset="-122"/>
              </a:rPr>
              <a:t>我们毕业啦</a:t>
            </a:r>
            <a:endParaRPr lang="en-US" altLang="zh-CN" sz="7200" b="1" spc="300" dirty="0">
              <a:solidFill>
                <a:schemeClr val="bg1"/>
              </a:solidFill>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1600" b="1" spc="300" dirty="0">
                <a:solidFill>
                  <a:schemeClr val="bg1"/>
                </a:solidFill>
                <a:latin typeface="微软雅黑" panose="020B0503020204020204" pitchFamily="34" charset="-122"/>
                <a:ea typeface="微软雅黑" panose="020B0503020204020204" pitchFamily="34" charset="-122"/>
              </a:rPr>
              <a:t>其实是答辩的标题地方</a:t>
            </a:r>
            <a:endParaRPr lang="en-US" altLang="zh-CN" sz="1600" b="1" spc="3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886200" y="4495800"/>
            <a:ext cx="4038600" cy="707886"/>
          </a:xfrm>
          <a:prstGeom prst="rect">
            <a:avLst/>
          </a:prstGeom>
          <a:noFill/>
        </p:spPr>
        <p:txBody>
          <a:bodyPr wrap="square">
            <a:spAutoFit/>
          </a:bodyPr>
          <a:lstStyle/>
          <a:p>
            <a:pPr fontAlgn="auto">
              <a:spcBef>
                <a:spcPts val="0"/>
              </a:spcBef>
              <a:spcAft>
                <a:spcPts val="0"/>
              </a:spcAft>
              <a:defRPr/>
            </a:pPr>
            <a:r>
              <a:rPr lang="zh-CN" altLang="en-US" sz="4000" b="1" spc="300" dirty="0">
                <a:latin typeface="黑体" panose="02010609060101010101" pitchFamily="49" charset="-122"/>
                <a:ea typeface="黑体" panose="02010609060101010101" pitchFamily="49" charset="-122"/>
              </a:rPr>
              <a:t>授课人：逄洪波</a:t>
            </a:r>
            <a:endParaRPr lang="zh-HK" altLang="en-US" sz="4000" b="1" spc="300" dirty="0">
              <a:latin typeface="黑体" panose="02010609060101010101" pitchFamily="49" charset="-122"/>
              <a:ea typeface="黑体" panose="02010609060101010101" pitchFamily="49" charset="-122"/>
            </a:endParaRPr>
          </a:p>
        </p:txBody>
      </p:sp>
      <p:pic>
        <p:nvPicPr>
          <p:cNvPr id="5126" name="Picture 2" descr="http://g.hiphotos.baidu.com/baike/w%3D268/sign=d00dbe4bc91349547e1eef626e4c92dd/3ac79f3df8dcd1003473feeb708b4710b8122f0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197325"/>
            <a:ext cx="1770062" cy="15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228600" y="1467048"/>
            <a:ext cx="11582400" cy="2308324"/>
          </a:xfrm>
          <a:prstGeom prst="rect">
            <a:avLst/>
          </a:prstGeom>
          <a:noFill/>
        </p:spPr>
        <p:txBody>
          <a:bodyPr wrap="square">
            <a:spAutoFit/>
          </a:bodyPr>
          <a:lstStyle/>
          <a:p>
            <a:pPr algn="ctr" fontAlgn="auto">
              <a:spcBef>
                <a:spcPts val="0"/>
              </a:spcBef>
              <a:spcAft>
                <a:spcPts val="0"/>
              </a:spcAft>
              <a:defRPr/>
            </a:pPr>
            <a:r>
              <a:rPr lang="zh-CN" altLang="en-US" sz="8000" b="1" spc="300" dirty="0">
                <a:latin typeface="黑体" panose="02010609060101010101" pitchFamily="49" charset="-122"/>
                <a:ea typeface="黑体" panose="02010609060101010101" pitchFamily="49" charset="-122"/>
              </a:rPr>
              <a:t>第五章 核酸化学</a:t>
            </a:r>
            <a:endParaRPr lang="en-US" altLang="zh-CN" sz="8000" b="1" spc="300" dirty="0">
              <a:latin typeface="黑体" panose="02010609060101010101" pitchFamily="49" charset="-122"/>
              <a:ea typeface="黑体" panose="02010609060101010101" pitchFamily="49" charset="-122"/>
            </a:endParaRPr>
          </a:p>
          <a:p>
            <a:pPr algn="ctr" fontAlgn="auto">
              <a:spcBef>
                <a:spcPts val="1200"/>
              </a:spcBef>
              <a:spcAft>
                <a:spcPts val="0"/>
              </a:spcAft>
              <a:defRPr/>
            </a:pPr>
            <a:r>
              <a:rPr lang="zh-CN" altLang="en-US" sz="5400" b="1" spc="300" dirty="0">
                <a:latin typeface="黑体" panose="02010609060101010101" pitchFamily="49" charset="-122"/>
                <a:ea typeface="黑体" panose="02010609060101010101" pitchFamily="49" charset="-122"/>
              </a:rPr>
              <a:t>第</a:t>
            </a:r>
            <a:r>
              <a:rPr lang="en-US" altLang="zh-CN" sz="5400" b="1" spc="300" dirty="0">
                <a:latin typeface="黑体" panose="02010609060101010101" pitchFamily="49" charset="-122"/>
                <a:ea typeface="黑体" panose="02010609060101010101" pitchFamily="49" charset="-122"/>
              </a:rPr>
              <a:t>2</a:t>
            </a:r>
            <a:r>
              <a:rPr lang="zh-CN" altLang="en-US" sz="5400" b="1" spc="300" dirty="0">
                <a:latin typeface="黑体" panose="02010609060101010101" pitchFamily="49" charset="-122"/>
                <a:ea typeface="黑体" panose="02010609060101010101" pitchFamily="49" charset="-122"/>
              </a:rPr>
              <a:t>节 核酸的</a:t>
            </a:r>
            <a:r>
              <a:rPr lang="zh-CN" altLang="en-US" sz="5400" b="1" spc="300" dirty="0" smtClean="0">
                <a:latin typeface="黑体" panose="02010609060101010101" pitchFamily="49" charset="-122"/>
                <a:ea typeface="黑体" panose="02010609060101010101" pitchFamily="49" charset="-122"/>
              </a:rPr>
              <a:t>一级结构及序列测定</a:t>
            </a:r>
            <a:endParaRPr lang="en-US" altLang="zh-CN" sz="5400" b="1" spc="300" dirty="0">
              <a:latin typeface="黑体" panose="02010609060101010101" pitchFamily="49" charset="-122"/>
              <a:ea typeface="黑体" panose="02010609060101010101" pitchFamily="49" charset="-122"/>
            </a:endParaRPr>
          </a:p>
        </p:txBody>
      </p:sp>
      <p:pic>
        <p:nvPicPr>
          <p:cNvPr id="45058" name="Picture 2" descr="https://gimg2.baidu.com/image_search/src=http%3A%2F%2Fxqimg.imedao.com%2F170ad07f58211bc83fe19466.jpg%21custom660.jpg&amp;refer=http%3A%2F%2Fxqimg.imedao.com&amp;app=2002&amp;size=f9999,10000&amp;q=a80&amp;n=0&amp;g=0n&amp;fmt=auto?sec=1665968682&amp;t=dc6f654b00086fefaf7a478da00edb9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9200" y="4429760"/>
            <a:ext cx="3100277" cy="2221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1615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descr="https://gimg2.baidu.com/image_search/src=http%3A%2F%2Fwww.jinshiyuan.com.cn%2Fupload%2Fimage%2F20190118%2F20190118134036_93935.jpg&amp;refer=http%3A%2F%2Fwww.jinshiyuan.com.cn&amp;app=2002&amp;size=f9999,10000&amp;q=a80&amp;n=0&amp;g=0n&amp;fmt=auto?sec=1665819021&amp;t=954c41543e8097bb6d61f29707a02bf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1" y="685799"/>
            <a:ext cx="4558252" cy="28261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2438400" y="3657600"/>
            <a:ext cx="2656496" cy="584775"/>
          </a:xfrm>
          <a:prstGeom prst="rect">
            <a:avLst/>
          </a:prstGeom>
          <a:noFill/>
        </p:spPr>
        <p:txBody>
          <a:bodyPr wrap="none" rtlCol="0">
            <a:spAutoFit/>
          </a:bodyPr>
          <a:lstStyle/>
          <a:p>
            <a:r>
              <a:rPr lang="zh-CN" altLang="en-US" sz="3200" b="1" dirty="0">
                <a:latin typeface="黑体" panose="02010609060101010101" pitchFamily="49" charset="-122"/>
                <a:ea typeface="黑体" panose="02010609060101010101" pitchFamily="49" charset="-122"/>
              </a:rPr>
              <a:t>公益寻人节目</a:t>
            </a:r>
          </a:p>
        </p:txBody>
      </p:sp>
      <p:pic>
        <p:nvPicPr>
          <p:cNvPr id="46084" name="Picture 4" descr="https://gimg2.baidu.com/image_search/src=http%3A%2F%2Fp1.toutiaoimg.com%2Flarge%2Ftos-cn-i-0022%2F4495893100014ba49ba90a009ee1259c&amp;refer=http%3A%2F%2Fp1.toutiaoimg.com&amp;app=2002&amp;size=f9999,10000&amp;q=a80&amp;n=0&amp;g=0n&amp;fmt=auto?sec=1665969089&amp;t=0d77727df65f4bc9f80ffc3e4f5c8964"/>
          <p:cNvPicPr>
            <a:picLocks noChangeAspect="1" noChangeArrowheads="1"/>
          </p:cNvPicPr>
          <p:nvPr/>
        </p:nvPicPr>
        <p:blipFill rotWithShape="1">
          <a:blip r:embed="rId4">
            <a:extLst>
              <a:ext uri="{28A0092B-C50C-407E-A947-70E740481C1C}">
                <a14:useLocalDpi xmlns:a14="http://schemas.microsoft.com/office/drawing/2010/main" val="0"/>
              </a:ext>
            </a:extLst>
          </a:blip>
          <a:srcRect b="-808"/>
          <a:stretch/>
        </p:blipFill>
        <p:spPr bwMode="auto">
          <a:xfrm>
            <a:off x="6450692" y="2015999"/>
            <a:ext cx="3302907" cy="3699001"/>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6781918" y="5708515"/>
            <a:ext cx="3894015" cy="584775"/>
          </a:xfrm>
          <a:prstGeom prst="rect">
            <a:avLst/>
          </a:prstGeom>
          <a:noFill/>
        </p:spPr>
        <p:txBody>
          <a:bodyPr wrap="none" rtlCol="0">
            <a:spAutoFit/>
          </a:bodyPr>
          <a:lstStyle>
            <a:defPPr>
              <a:defRPr lang="zh-CN"/>
            </a:defPPr>
            <a:lvl1pPr>
              <a:defRPr sz="2800">
                <a:latin typeface="黑体" panose="02010609060101010101" pitchFamily="49" charset="-122"/>
                <a:ea typeface="黑体" panose="02010609060101010101" pitchFamily="49" charset="-122"/>
              </a:defRPr>
            </a:lvl1pPr>
          </a:lstStyle>
          <a:p>
            <a:r>
              <a:rPr lang="zh-CN" altLang="en-US" sz="3200" b="1" dirty="0"/>
              <a:t>核酸序列  亲子鉴定</a:t>
            </a:r>
          </a:p>
        </p:txBody>
      </p:sp>
    </p:spTree>
    <p:extLst>
      <p:ext uri="{BB962C8B-B14F-4D97-AF65-F5344CB8AC3E}">
        <p14:creationId xmlns:p14="http://schemas.microsoft.com/office/powerpoint/2010/main" val="14536825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174"/>
                                        </p:tgtEl>
                                        <p:attrNameLst>
                                          <p:attrName>style.visibility</p:attrName>
                                        </p:attrNameLst>
                                      </p:cBhvr>
                                      <p:to>
                                        <p:strVal val="visible"/>
                                      </p:to>
                                    </p:set>
                                    <p:animEffect transition="in" filter="wipe(up)">
                                      <p:cBhvr>
                                        <p:cTn id="7" dur="500"/>
                                        <p:tgtEl>
                                          <p:spTgt spid="717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par>
                                <p:cTn id="16" presetID="22" presetClass="entr" presetSubtype="4" fill="hold" nodeType="withEffect">
                                  <p:stCondLst>
                                    <p:cond delay="0"/>
                                  </p:stCondLst>
                                  <p:childTnLst>
                                    <p:set>
                                      <p:cBhvr>
                                        <p:cTn id="17" dur="1" fill="hold">
                                          <p:stCondLst>
                                            <p:cond delay="0"/>
                                          </p:stCondLst>
                                        </p:cTn>
                                        <p:tgtEl>
                                          <p:spTgt spid="46084"/>
                                        </p:tgtEl>
                                        <p:attrNameLst>
                                          <p:attrName>style.visibility</p:attrName>
                                        </p:attrNameLst>
                                      </p:cBhvr>
                                      <p:to>
                                        <p:strVal val="visible"/>
                                      </p:to>
                                    </p:set>
                                    <p:animEffect transition="in" filter="wipe(down)">
                                      <p:cBhvr>
                                        <p:cTn id="18" dur="500"/>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s://gimg2.baidu.com/image_search/src=http%3A%2F%2Fn.sinaimg.cn%2Fsinakd2020413s%2F572%2Fw808h564%2F20200413%2F4ec3-isehnni9010743.png&amp;refer=http%3A%2F%2Fn.sinaimg.cn&amp;app=2002&amp;size=f9999,10000&amp;q=a80&amp;n=0&amp;g=0n&amp;fmt=auto?sec=1665968618&amp;t=94cf3db1c54519e0507e8f132ce8836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6252" y="2705021"/>
            <a:ext cx="4636948" cy="323668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s://img2.baidu.com/it/u=4164232322,452342500&amp;fm=253&amp;fmt=auto&amp;app=120&amp;f=JPEG?w=660&amp;h=49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600" y="510252"/>
            <a:ext cx="3810000" cy="285750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p:cNvSpPr txBox="1"/>
          <p:nvPr/>
        </p:nvSpPr>
        <p:spPr>
          <a:xfrm>
            <a:off x="3124200" y="3379102"/>
            <a:ext cx="1828800" cy="584775"/>
          </a:xfrm>
          <a:prstGeom prst="rect">
            <a:avLst/>
          </a:prstGeom>
          <a:noFill/>
        </p:spPr>
        <p:txBody>
          <a:bodyPr wrap="square" rtlCol="0">
            <a:spAutoFit/>
          </a:bodyPr>
          <a:lstStyle/>
          <a:p>
            <a:r>
              <a:rPr lang="zh-CN" altLang="en-US" sz="3200" b="1" dirty="0">
                <a:latin typeface="黑体" panose="02010609060101010101" pitchFamily="49" charset="-122"/>
                <a:ea typeface="黑体" panose="02010609060101010101" pitchFamily="49" charset="-122"/>
              </a:rPr>
              <a:t>核酸检测</a:t>
            </a:r>
            <a:endParaRPr lang="en-US" altLang="zh-CN" sz="3200" b="1" dirty="0">
              <a:latin typeface="黑体" panose="02010609060101010101" pitchFamily="49" charset="-122"/>
              <a:ea typeface="黑体" panose="02010609060101010101" pitchFamily="49" charset="-122"/>
            </a:endParaRPr>
          </a:p>
        </p:txBody>
      </p:sp>
      <p:sp>
        <p:nvSpPr>
          <p:cNvPr id="3" name="矩形 2"/>
          <p:cNvSpPr/>
          <p:nvPr/>
        </p:nvSpPr>
        <p:spPr>
          <a:xfrm>
            <a:off x="4648200" y="5843610"/>
            <a:ext cx="6340198" cy="584775"/>
          </a:xfrm>
          <a:prstGeom prst="rect">
            <a:avLst/>
          </a:prstGeom>
        </p:spPr>
        <p:txBody>
          <a:bodyPr wrap="none">
            <a:spAutoFit/>
          </a:bodyPr>
          <a:lstStyle/>
          <a:p>
            <a:pPr algn="ctr"/>
            <a:r>
              <a:rPr lang="zh-CN" altLang="en-US" sz="3200" b="1" dirty="0">
                <a:solidFill>
                  <a:srgbClr val="373535"/>
                </a:solidFill>
                <a:latin typeface="Microsoft YaHei" panose="020B0503020204020204" pitchFamily="34" charset="-122"/>
                <a:ea typeface="Microsoft YaHei" panose="020B0503020204020204" pitchFamily="34" charset="-122"/>
              </a:rPr>
              <a:t>基因测序，精准“解码”新冠病毒</a:t>
            </a:r>
          </a:p>
        </p:txBody>
      </p:sp>
    </p:spTree>
    <p:extLst>
      <p:ext uri="{BB962C8B-B14F-4D97-AF65-F5344CB8AC3E}">
        <p14:creationId xmlns:p14="http://schemas.microsoft.com/office/powerpoint/2010/main" val="34741759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4034"/>
                                        </p:tgtEl>
                                        <p:attrNameLst>
                                          <p:attrName>style.visibility</p:attrName>
                                        </p:attrNameLst>
                                      </p:cBhvr>
                                      <p:to>
                                        <p:strVal val="visible"/>
                                      </p:to>
                                    </p:set>
                                    <p:animEffect transition="in" filter="wipe(left)">
                                      <p:cBhvr>
                                        <p:cTn id="15" dur="500"/>
                                        <p:tgtEl>
                                          <p:spTgt spid="4403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370264" y="2705100"/>
            <a:ext cx="5451475" cy="1447800"/>
          </a:xfrm>
          <a:prstGeom prst="rect">
            <a:avLst/>
          </a:prstGeom>
          <a:noFill/>
        </p:spPr>
        <p:txBody>
          <a:bodyPr>
            <a:spAutoFit/>
          </a:bodyPr>
          <a:lstStyle/>
          <a:p>
            <a:pPr algn="ctr" fontAlgn="auto">
              <a:spcBef>
                <a:spcPts val="0"/>
              </a:spcBef>
              <a:spcAft>
                <a:spcPts val="0"/>
              </a:spcAft>
              <a:defRPr/>
            </a:pPr>
            <a:r>
              <a:rPr lang="zh-CN" altLang="en-US" sz="7200" b="1" spc="300" dirty="0">
                <a:solidFill>
                  <a:schemeClr val="bg1"/>
                </a:solidFill>
                <a:latin typeface="微软雅黑" panose="020B0503020204020204" pitchFamily="34" charset="-122"/>
                <a:ea typeface="微软雅黑" panose="020B0503020204020204" pitchFamily="34" charset="-122"/>
              </a:rPr>
              <a:t>我们毕业啦</a:t>
            </a:r>
            <a:endParaRPr lang="en-US" altLang="zh-CN" sz="7200" b="1" spc="300" dirty="0">
              <a:solidFill>
                <a:schemeClr val="bg1"/>
              </a:solidFill>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1600" b="1" spc="300" dirty="0">
                <a:solidFill>
                  <a:schemeClr val="bg1"/>
                </a:solidFill>
                <a:latin typeface="微软雅黑" panose="020B0503020204020204" pitchFamily="34" charset="-122"/>
                <a:ea typeface="微软雅黑" panose="020B0503020204020204" pitchFamily="34" charset="-122"/>
              </a:rPr>
              <a:t>其实是答辩的标题地方</a:t>
            </a:r>
            <a:endParaRPr lang="en-US" altLang="zh-CN" sz="1600" b="1" spc="3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886200" y="4495800"/>
            <a:ext cx="4038600" cy="707886"/>
          </a:xfrm>
          <a:prstGeom prst="rect">
            <a:avLst/>
          </a:prstGeom>
          <a:noFill/>
        </p:spPr>
        <p:txBody>
          <a:bodyPr wrap="square">
            <a:spAutoFit/>
          </a:bodyPr>
          <a:lstStyle/>
          <a:p>
            <a:pPr fontAlgn="auto">
              <a:spcBef>
                <a:spcPts val="0"/>
              </a:spcBef>
              <a:spcAft>
                <a:spcPts val="0"/>
              </a:spcAft>
              <a:defRPr/>
            </a:pPr>
            <a:r>
              <a:rPr lang="zh-CN" altLang="en-US" sz="4000" b="1" spc="300" dirty="0">
                <a:latin typeface="黑体" panose="02010609060101010101" pitchFamily="49" charset="-122"/>
                <a:ea typeface="黑体" panose="02010609060101010101" pitchFamily="49" charset="-122"/>
              </a:rPr>
              <a:t>授课人：逄洪波</a:t>
            </a:r>
            <a:endParaRPr lang="zh-HK" altLang="en-US" sz="4000" b="1" spc="300" dirty="0">
              <a:latin typeface="黑体" panose="02010609060101010101" pitchFamily="49" charset="-122"/>
              <a:ea typeface="黑体" panose="02010609060101010101" pitchFamily="49" charset="-122"/>
            </a:endParaRPr>
          </a:p>
        </p:txBody>
      </p:sp>
      <p:pic>
        <p:nvPicPr>
          <p:cNvPr id="5126" name="Picture 2" descr="http://g.hiphotos.baidu.com/baike/w%3D268/sign=d00dbe4bc91349547e1eef626e4c92dd/3ac79f3df8dcd1003473feeb708b4710b8122f0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197325"/>
            <a:ext cx="1770062" cy="15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228600" y="1467048"/>
            <a:ext cx="11582400" cy="2308324"/>
          </a:xfrm>
          <a:prstGeom prst="rect">
            <a:avLst/>
          </a:prstGeom>
          <a:noFill/>
        </p:spPr>
        <p:txBody>
          <a:bodyPr wrap="square">
            <a:spAutoFit/>
          </a:bodyPr>
          <a:lstStyle/>
          <a:p>
            <a:pPr algn="ctr" fontAlgn="auto">
              <a:spcBef>
                <a:spcPts val="0"/>
              </a:spcBef>
              <a:spcAft>
                <a:spcPts val="0"/>
              </a:spcAft>
              <a:defRPr/>
            </a:pPr>
            <a:r>
              <a:rPr lang="zh-CN" altLang="en-US" sz="8000" b="1" spc="300" dirty="0">
                <a:latin typeface="黑体" panose="02010609060101010101" pitchFamily="49" charset="-122"/>
                <a:ea typeface="黑体" panose="02010609060101010101" pitchFamily="49" charset="-122"/>
              </a:rPr>
              <a:t>第五章 核酸化学</a:t>
            </a:r>
            <a:endParaRPr lang="en-US" altLang="zh-CN" sz="8000" b="1" spc="300" dirty="0">
              <a:latin typeface="黑体" panose="02010609060101010101" pitchFamily="49" charset="-122"/>
              <a:ea typeface="黑体" panose="02010609060101010101" pitchFamily="49" charset="-122"/>
            </a:endParaRPr>
          </a:p>
          <a:p>
            <a:pPr algn="ctr" fontAlgn="auto">
              <a:spcBef>
                <a:spcPts val="1200"/>
              </a:spcBef>
              <a:spcAft>
                <a:spcPts val="0"/>
              </a:spcAft>
              <a:defRPr/>
            </a:pPr>
            <a:r>
              <a:rPr lang="zh-CN" altLang="en-US" sz="5400" b="1" spc="300" dirty="0">
                <a:latin typeface="黑体" panose="02010609060101010101" pitchFamily="49" charset="-122"/>
                <a:ea typeface="黑体" panose="02010609060101010101" pitchFamily="49" charset="-122"/>
              </a:rPr>
              <a:t>第</a:t>
            </a:r>
            <a:r>
              <a:rPr lang="en-US" altLang="zh-CN" sz="5400" b="1" spc="300" dirty="0">
                <a:latin typeface="黑体" panose="02010609060101010101" pitchFamily="49" charset="-122"/>
                <a:ea typeface="黑体" panose="02010609060101010101" pitchFamily="49" charset="-122"/>
              </a:rPr>
              <a:t>2</a:t>
            </a:r>
            <a:r>
              <a:rPr lang="zh-CN" altLang="en-US" sz="5400" b="1" spc="300" dirty="0">
                <a:latin typeface="黑体" panose="02010609060101010101" pitchFamily="49" charset="-122"/>
                <a:ea typeface="黑体" panose="02010609060101010101" pitchFamily="49" charset="-122"/>
              </a:rPr>
              <a:t>节 核酸的</a:t>
            </a:r>
            <a:r>
              <a:rPr lang="zh-CN" altLang="en-US" sz="5400" b="1" spc="300" dirty="0" smtClean="0">
                <a:latin typeface="黑体" panose="02010609060101010101" pitchFamily="49" charset="-122"/>
                <a:ea typeface="黑体" panose="02010609060101010101" pitchFamily="49" charset="-122"/>
              </a:rPr>
              <a:t>一级结构及序列测定</a:t>
            </a:r>
            <a:endParaRPr lang="en-US" altLang="zh-CN" sz="5400" b="1" spc="300" dirty="0">
              <a:latin typeface="黑体" panose="02010609060101010101" pitchFamily="49" charset="-122"/>
              <a:ea typeface="黑体" panose="02010609060101010101" pitchFamily="49" charset="-122"/>
            </a:endParaRPr>
          </a:p>
        </p:txBody>
      </p:sp>
      <p:pic>
        <p:nvPicPr>
          <p:cNvPr id="45058" name="Picture 2" descr="https://gimg2.baidu.com/image_search/src=http%3A%2F%2Fxqimg.imedao.com%2F170ad07f58211bc83fe19466.jpg%21custom660.jpg&amp;refer=http%3A%2F%2Fxqimg.imedao.com&amp;app=2002&amp;size=f9999,10000&amp;q=a80&amp;n=0&amp;g=0n&amp;fmt=auto?sec=1665968682&amp;t=dc6f654b00086fefaf7a478da00edb9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9200" y="4429760"/>
            <a:ext cx="3100277" cy="2221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3127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p:nvPr/>
        </p:nvCxnSpPr>
        <p:spPr>
          <a:xfrm>
            <a:off x="14597063" y="1550989"/>
            <a:ext cx="0" cy="36353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195045" y="1782873"/>
            <a:ext cx="6118225" cy="523875"/>
          </a:xfrm>
          <a:prstGeom prst="rect">
            <a:avLst/>
          </a:prstGeom>
          <a:noFill/>
        </p:spPr>
        <p:txBody>
          <a:bodyPr>
            <a:spAutoFit/>
          </a:bodyPr>
          <a:lstStyle/>
          <a:p>
            <a:pPr fontAlgn="auto">
              <a:spcBef>
                <a:spcPts val="0"/>
              </a:spcBef>
              <a:spcAft>
                <a:spcPts val="0"/>
              </a:spcAft>
              <a:defRPr/>
            </a:pPr>
            <a:r>
              <a:rPr lang="en-US" altLang="zh-CN" sz="2800" b="1" spc="300" dirty="0">
                <a:latin typeface="微软雅黑" panose="020B0503020204020204" pitchFamily="34" charset="-122"/>
                <a:ea typeface="微软雅黑" panose="020B0503020204020204" pitchFamily="34" charset="-122"/>
              </a:rPr>
              <a:t>1. </a:t>
            </a:r>
            <a:r>
              <a:rPr lang="zh-CN" altLang="en-US" sz="2800" b="1" spc="300" dirty="0">
                <a:latin typeface="微软雅黑" panose="020B0503020204020204" pitchFamily="34" charset="-122"/>
                <a:ea typeface="微软雅黑" panose="020B0503020204020204" pitchFamily="34" charset="-122"/>
              </a:rPr>
              <a:t>核酸的一级结构概述</a:t>
            </a:r>
            <a:endParaRPr lang="zh-HK" altLang="en-US" sz="2800" b="1" spc="300"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3195044" y="2514600"/>
            <a:ext cx="5900738" cy="2231380"/>
          </a:xfrm>
          <a:prstGeom prst="rect">
            <a:avLst/>
          </a:prstGeom>
          <a:noFill/>
        </p:spPr>
        <p:txBody>
          <a:bodyPr>
            <a:spAutoFit/>
          </a:bodyPr>
          <a:lstStyle/>
          <a:p>
            <a:pPr fontAlgn="auto">
              <a:spcBef>
                <a:spcPts val="1200"/>
              </a:spcBef>
              <a:spcAft>
                <a:spcPts val="1200"/>
              </a:spcAft>
              <a:defRPr/>
            </a:pPr>
            <a:r>
              <a:rPr lang="en-US" altLang="zh-CN" sz="2800" b="1" spc="300" dirty="0">
                <a:latin typeface="微软雅黑" panose="020B0503020204020204" pitchFamily="34" charset="-122"/>
                <a:ea typeface="微软雅黑" panose="020B0503020204020204" pitchFamily="34" charset="-122"/>
              </a:rPr>
              <a:t>2. </a:t>
            </a:r>
            <a:r>
              <a:rPr lang="zh-CN" altLang="en-US" sz="2800" b="1" spc="300" dirty="0">
                <a:latin typeface="微软雅黑" panose="020B0503020204020204" pitchFamily="34" charset="-122"/>
                <a:ea typeface="微软雅黑" panose="020B0503020204020204" pitchFamily="34" charset="-122"/>
              </a:rPr>
              <a:t>核酸一级结构的测定方法</a:t>
            </a:r>
            <a:endParaRPr lang="en-US" altLang="zh-CN" sz="2800" b="1" spc="300" dirty="0">
              <a:latin typeface="微软雅黑" panose="020B0503020204020204" pitchFamily="34" charset="-122"/>
              <a:ea typeface="微软雅黑" panose="020B0503020204020204" pitchFamily="34" charset="-122"/>
            </a:endParaRPr>
          </a:p>
          <a:p>
            <a:pPr fontAlgn="auto">
              <a:spcBef>
                <a:spcPts val="1200"/>
              </a:spcBef>
              <a:spcAft>
                <a:spcPts val="1200"/>
              </a:spcAft>
              <a:defRPr/>
            </a:pPr>
            <a:r>
              <a:rPr lang="en-US" altLang="zh-HK" sz="2800" b="1" spc="300" dirty="0">
                <a:latin typeface="微软雅黑" panose="020B0503020204020204" pitchFamily="34" charset="-122"/>
                <a:ea typeface="微软雅黑" panose="020B0503020204020204" pitchFamily="34" charset="-122"/>
              </a:rPr>
              <a:t>       </a:t>
            </a:r>
            <a:r>
              <a:rPr lang="en-US" altLang="zh-HK" sz="2800" b="1" spc="300" dirty="0" err="1">
                <a:latin typeface="微软雅黑" panose="020B0503020204020204" pitchFamily="34" charset="-122"/>
                <a:ea typeface="微软雅黑" panose="020B0503020204020204" pitchFamily="34" charset="-122"/>
              </a:rPr>
              <a:t>Maxam-Gillbert</a:t>
            </a:r>
            <a:r>
              <a:rPr lang="en-US" altLang="zh-HK" sz="2800" b="1" spc="300" dirty="0">
                <a:latin typeface="微软雅黑" panose="020B0503020204020204" pitchFamily="34" charset="-122"/>
                <a:ea typeface="微软雅黑" panose="020B0503020204020204" pitchFamily="34" charset="-122"/>
              </a:rPr>
              <a:t> </a:t>
            </a:r>
            <a:r>
              <a:rPr lang="zh-CN" altLang="en-US" sz="2800" b="1" spc="300" dirty="0">
                <a:latin typeface="微软雅黑" panose="020B0503020204020204" pitchFamily="34" charset="-122"/>
                <a:ea typeface="微软雅黑" panose="020B0503020204020204" pitchFamily="34" charset="-122"/>
              </a:rPr>
              <a:t>法</a:t>
            </a:r>
            <a:endParaRPr lang="en-US" altLang="zh-HK" sz="2800" b="1" spc="300" dirty="0">
              <a:latin typeface="微软雅黑" panose="020B0503020204020204" pitchFamily="34" charset="-122"/>
              <a:ea typeface="微软雅黑" panose="020B0503020204020204" pitchFamily="34" charset="-122"/>
            </a:endParaRPr>
          </a:p>
          <a:p>
            <a:pPr fontAlgn="auto">
              <a:spcBef>
                <a:spcPts val="3000"/>
              </a:spcBef>
              <a:spcAft>
                <a:spcPts val="1200"/>
              </a:spcAft>
              <a:defRPr/>
            </a:pPr>
            <a:r>
              <a:rPr lang="en-US" altLang="zh-HK" sz="2800" b="1" spc="300" dirty="0">
                <a:latin typeface="微软雅黑" panose="020B0503020204020204" pitchFamily="34" charset="-122"/>
                <a:ea typeface="微软雅黑" panose="020B0503020204020204" pitchFamily="34" charset="-122"/>
              </a:rPr>
              <a:t>       S</a:t>
            </a:r>
            <a:r>
              <a:rPr lang="en-US" altLang="zh-CN" sz="2800" b="1" spc="300" dirty="0">
                <a:latin typeface="微软雅黑" panose="020B0503020204020204" pitchFamily="34" charset="-122"/>
                <a:ea typeface="微软雅黑" panose="020B0503020204020204" pitchFamily="34" charset="-122"/>
              </a:rPr>
              <a:t>anger </a:t>
            </a:r>
            <a:r>
              <a:rPr lang="zh-CN" altLang="en-US" sz="2800" b="1" spc="300" dirty="0">
                <a:latin typeface="微软雅黑" panose="020B0503020204020204" pitchFamily="34" charset="-122"/>
                <a:ea typeface="微软雅黑" panose="020B0503020204020204" pitchFamily="34" charset="-122"/>
              </a:rPr>
              <a:t>法</a:t>
            </a:r>
            <a:endParaRPr lang="en-US" altLang="zh-CN" sz="2800" b="1" spc="300" dirty="0">
              <a:latin typeface="微软雅黑" panose="020B0503020204020204" pitchFamily="34" charset="-122"/>
              <a:ea typeface="微软雅黑" panose="020B0503020204020204" pitchFamily="34" charset="-122"/>
            </a:endParaRPr>
          </a:p>
        </p:txBody>
      </p:sp>
      <p:sp>
        <p:nvSpPr>
          <p:cNvPr id="7" name="Text Box 3"/>
          <p:cNvSpPr txBox="1">
            <a:spLocks noChangeArrowheads="1"/>
          </p:cNvSpPr>
          <p:nvPr/>
        </p:nvSpPr>
        <p:spPr bwMode="auto">
          <a:xfrm>
            <a:off x="3516508" y="494676"/>
            <a:ext cx="447430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4800" b="1" dirty="0">
                <a:latin typeface="微软雅黑" panose="020B0503020204020204" pitchFamily="34" charset="-122"/>
                <a:ea typeface="微软雅黑" panose="020B0503020204020204" pitchFamily="34" charset="-122"/>
              </a:rPr>
              <a:t> </a:t>
            </a:r>
            <a:r>
              <a:rPr lang="zh-CN" altLang="en-US" sz="4800" b="1" dirty="0">
                <a:latin typeface="微软雅黑" panose="020B0503020204020204" pitchFamily="34" charset="-122"/>
                <a:ea typeface="微软雅黑" panose="020B0503020204020204" pitchFamily="34" charset="-122"/>
              </a:rPr>
              <a:t>主 </a:t>
            </a:r>
            <a:r>
              <a:rPr lang="zh-CN" altLang="en-US" sz="4800" b="1" dirty="0" smtClean="0">
                <a:latin typeface="微软雅黑" panose="020B0503020204020204" pitchFamily="34" charset="-122"/>
                <a:ea typeface="微软雅黑" panose="020B0503020204020204" pitchFamily="34" charset="-122"/>
              </a:rPr>
              <a:t>  要   内   容</a:t>
            </a:r>
            <a:endParaRPr lang="zh-CN" altLang="en-US" sz="4800" b="1" dirty="0">
              <a:latin typeface="微软雅黑" panose="020B0503020204020204" pitchFamily="34" charset="-122"/>
              <a:ea typeface="微软雅黑" panose="020B0503020204020204" pitchFamily="34" charset="-122"/>
            </a:endParaRPr>
          </a:p>
        </p:txBody>
      </p:sp>
      <p:sp>
        <p:nvSpPr>
          <p:cNvPr id="2" name="左大括号 1"/>
          <p:cNvSpPr/>
          <p:nvPr/>
        </p:nvSpPr>
        <p:spPr>
          <a:xfrm>
            <a:off x="3810000" y="3429000"/>
            <a:ext cx="381000" cy="1066800"/>
          </a:xfrm>
          <a:prstGeom prst="leftBrace">
            <a:avLst/>
          </a:prstGeom>
          <a:ln w="38100">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3" name="文本框 2"/>
          <p:cNvSpPr txBox="1"/>
          <p:nvPr/>
        </p:nvSpPr>
        <p:spPr>
          <a:xfrm>
            <a:off x="3201518" y="4953000"/>
            <a:ext cx="5104282" cy="523220"/>
          </a:xfrm>
          <a:prstGeom prst="rect">
            <a:avLst/>
          </a:prstGeom>
          <a:noFill/>
        </p:spPr>
        <p:txBody>
          <a:bodyPr>
            <a:spAutoFit/>
          </a:bodyPr>
          <a:lstStyle>
            <a:defPPr>
              <a:defRPr lang="zh-CN"/>
            </a:defPPr>
            <a:lvl1pPr eaLnBrk="1" fontAlgn="auto" hangingPunct="1">
              <a:spcBef>
                <a:spcPts val="1200"/>
              </a:spcBef>
              <a:spcAft>
                <a:spcPts val="1200"/>
              </a:spcAft>
              <a:defRPr sz="2800" b="1" spc="300">
                <a:solidFill>
                  <a:schemeClr val="bg1">
                    <a:lumMod val="75000"/>
                  </a:schemeClr>
                </a:solidFill>
                <a:latin typeface="微软雅黑" panose="020B0503020204020204" pitchFamily="34" charset="-122"/>
                <a:ea typeface="微软雅黑" panose="020B0503020204020204" pitchFamily="34" charset="-122"/>
              </a:defRPr>
            </a:lvl1pPr>
          </a:lstStyle>
          <a:p>
            <a:r>
              <a:rPr lang="en-US" altLang="zh-CN" dirty="0">
                <a:solidFill>
                  <a:schemeClr val="tx1"/>
                </a:solidFill>
              </a:rPr>
              <a:t>3. </a:t>
            </a:r>
            <a:r>
              <a:rPr lang="zh-CN" altLang="en-US" dirty="0">
                <a:solidFill>
                  <a:schemeClr val="tx1"/>
                </a:solidFill>
              </a:rPr>
              <a:t>一级结构测定的实际应用</a:t>
            </a:r>
          </a:p>
        </p:txBody>
      </p:sp>
    </p:spTree>
    <p:extLst>
      <p:ext uri="{BB962C8B-B14F-4D97-AF65-F5344CB8AC3E}">
        <p14:creationId xmlns:p14="http://schemas.microsoft.com/office/powerpoint/2010/main" val="15649195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p:nvPr/>
        </p:nvCxnSpPr>
        <p:spPr>
          <a:xfrm>
            <a:off x="14597063" y="1550989"/>
            <a:ext cx="0" cy="36353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195045" y="1782873"/>
            <a:ext cx="6118225" cy="523875"/>
          </a:xfrm>
          <a:prstGeom prst="rect">
            <a:avLst/>
          </a:prstGeom>
          <a:noFill/>
        </p:spPr>
        <p:txBody>
          <a:bodyPr>
            <a:spAutoFit/>
          </a:bodyPr>
          <a:lstStyle/>
          <a:p>
            <a:pPr fontAlgn="auto">
              <a:spcBef>
                <a:spcPts val="0"/>
              </a:spcBef>
              <a:spcAft>
                <a:spcPts val="0"/>
              </a:spcAft>
              <a:defRPr/>
            </a:pPr>
            <a:r>
              <a:rPr lang="en-US" altLang="zh-CN" sz="2800" b="1" spc="300" dirty="0">
                <a:latin typeface="微软雅黑" panose="020B0503020204020204" pitchFamily="34" charset="-122"/>
                <a:ea typeface="微软雅黑" panose="020B0503020204020204" pitchFamily="34" charset="-122"/>
              </a:rPr>
              <a:t>1. </a:t>
            </a:r>
            <a:r>
              <a:rPr lang="zh-CN" altLang="en-US" sz="2800" b="1" spc="300" dirty="0">
                <a:latin typeface="微软雅黑" panose="020B0503020204020204" pitchFamily="34" charset="-122"/>
                <a:ea typeface="微软雅黑" panose="020B0503020204020204" pitchFamily="34" charset="-122"/>
              </a:rPr>
              <a:t>核酸的一级结构概述</a:t>
            </a:r>
            <a:endParaRPr lang="zh-HK" altLang="en-US" sz="2800" b="1" spc="300"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3195044" y="2514600"/>
            <a:ext cx="5900738" cy="2231380"/>
          </a:xfrm>
          <a:prstGeom prst="rect">
            <a:avLst/>
          </a:prstGeom>
          <a:noFill/>
        </p:spPr>
        <p:txBody>
          <a:bodyPr>
            <a:spAutoFit/>
          </a:bodyPr>
          <a:lstStyle/>
          <a:p>
            <a:pPr fontAlgn="auto">
              <a:spcBef>
                <a:spcPts val="1200"/>
              </a:spcBef>
              <a:spcAft>
                <a:spcPts val="1200"/>
              </a:spcAft>
              <a:defRPr/>
            </a:pPr>
            <a:r>
              <a:rPr lang="en-US" altLang="zh-CN" sz="2800" b="1" spc="300" dirty="0">
                <a:solidFill>
                  <a:schemeClr val="bg1">
                    <a:lumMod val="75000"/>
                  </a:schemeClr>
                </a:solidFill>
                <a:latin typeface="微软雅黑" panose="020B0503020204020204" pitchFamily="34" charset="-122"/>
                <a:ea typeface="微软雅黑" panose="020B0503020204020204" pitchFamily="34" charset="-122"/>
              </a:rPr>
              <a:t>2. </a:t>
            </a:r>
            <a:r>
              <a:rPr lang="zh-CN" altLang="en-US" sz="2800" b="1" spc="300" dirty="0">
                <a:solidFill>
                  <a:schemeClr val="bg1">
                    <a:lumMod val="75000"/>
                  </a:schemeClr>
                </a:solidFill>
                <a:latin typeface="微软雅黑" panose="020B0503020204020204" pitchFamily="34" charset="-122"/>
                <a:ea typeface="微软雅黑" panose="020B0503020204020204" pitchFamily="34" charset="-122"/>
              </a:rPr>
              <a:t>核酸一级结构的测定方法</a:t>
            </a:r>
            <a:endParaRPr lang="en-US" altLang="zh-CN" sz="2800" b="1" spc="300" dirty="0">
              <a:solidFill>
                <a:schemeClr val="bg1">
                  <a:lumMod val="75000"/>
                </a:schemeClr>
              </a:solidFill>
              <a:latin typeface="微软雅黑" panose="020B0503020204020204" pitchFamily="34" charset="-122"/>
              <a:ea typeface="微软雅黑" panose="020B0503020204020204" pitchFamily="34" charset="-122"/>
            </a:endParaRPr>
          </a:p>
          <a:p>
            <a:pPr fontAlgn="auto">
              <a:spcBef>
                <a:spcPts val="1200"/>
              </a:spcBef>
              <a:spcAft>
                <a:spcPts val="1200"/>
              </a:spcAft>
              <a:defRPr/>
            </a:pPr>
            <a:r>
              <a:rPr lang="en-US" altLang="zh-HK" sz="2800" b="1" spc="300" dirty="0">
                <a:solidFill>
                  <a:schemeClr val="bg1">
                    <a:lumMod val="75000"/>
                  </a:schemeClr>
                </a:solidFill>
                <a:latin typeface="微软雅黑" panose="020B0503020204020204" pitchFamily="34" charset="-122"/>
                <a:ea typeface="微软雅黑" panose="020B0503020204020204" pitchFamily="34" charset="-122"/>
              </a:rPr>
              <a:t>       </a:t>
            </a:r>
            <a:r>
              <a:rPr lang="en-US" altLang="zh-HK" sz="2800" b="1" spc="300" dirty="0" err="1">
                <a:solidFill>
                  <a:schemeClr val="bg1">
                    <a:lumMod val="75000"/>
                  </a:schemeClr>
                </a:solidFill>
                <a:latin typeface="微软雅黑" panose="020B0503020204020204" pitchFamily="34" charset="-122"/>
                <a:ea typeface="微软雅黑" panose="020B0503020204020204" pitchFamily="34" charset="-122"/>
              </a:rPr>
              <a:t>Maxam-Gillbert</a:t>
            </a:r>
            <a:r>
              <a:rPr lang="en-US" altLang="zh-HK" sz="2800" b="1" spc="300" dirty="0">
                <a:solidFill>
                  <a:schemeClr val="bg1">
                    <a:lumMod val="75000"/>
                  </a:schemeClr>
                </a:solidFill>
                <a:latin typeface="微软雅黑" panose="020B0503020204020204" pitchFamily="34" charset="-122"/>
                <a:ea typeface="微软雅黑" panose="020B0503020204020204" pitchFamily="34" charset="-122"/>
              </a:rPr>
              <a:t> </a:t>
            </a:r>
            <a:r>
              <a:rPr lang="zh-CN" altLang="en-US" sz="2800" b="1" spc="300" dirty="0">
                <a:solidFill>
                  <a:schemeClr val="bg1">
                    <a:lumMod val="75000"/>
                  </a:schemeClr>
                </a:solidFill>
                <a:latin typeface="微软雅黑" panose="020B0503020204020204" pitchFamily="34" charset="-122"/>
                <a:ea typeface="微软雅黑" panose="020B0503020204020204" pitchFamily="34" charset="-122"/>
              </a:rPr>
              <a:t>法</a:t>
            </a:r>
            <a:endParaRPr lang="en-US" altLang="zh-HK" sz="2800" b="1" spc="300" dirty="0">
              <a:solidFill>
                <a:schemeClr val="bg1">
                  <a:lumMod val="75000"/>
                </a:schemeClr>
              </a:solidFill>
              <a:latin typeface="微软雅黑" panose="020B0503020204020204" pitchFamily="34" charset="-122"/>
              <a:ea typeface="微软雅黑" panose="020B0503020204020204" pitchFamily="34" charset="-122"/>
            </a:endParaRPr>
          </a:p>
          <a:p>
            <a:pPr fontAlgn="auto">
              <a:spcBef>
                <a:spcPts val="3000"/>
              </a:spcBef>
              <a:spcAft>
                <a:spcPts val="1200"/>
              </a:spcAft>
              <a:defRPr/>
            </a:pPr>
            <a:r>
              <a:rPr lang="en-US" altLang="zh-HK" sz="2800" b="1" spc="300" dirty="0">
                <a:solidFill>
                  <a:schemeClr val="bg1">
                    <a:lumMod val="75000"/>
                  </a:schemeClr>
                </a:solidFill>
                <a:latin typeface="微软雅黑" panose="020B0503020204020204" pitchFamily="34" charset="-122"/>
                <a:ea typeface="微软雅黑" panose="020B0503020204020204" pitchFamily="34" charset="-122"/>
              </a:rPr>
              <a:t>       S</a:t>
            </a:r>
            <a:r>
              <a:rPr lang="en-US" altLang="zh-CN" sz="2800" b="1" spc="300" dirty="0">
                <a:solidFill>
                  <a:schemeClr val="bg1">
                    <a:lumMod val="75000"/>
                  </a:schemeClr>
                </a:solidFill>
                <a:latin typeface="微软雅黑" panose="020B0503020204020204" pitchFamily="34" charset="-122"/>
                <a:ea typeface="微软雅黑" panose="020B0503020204020204" pitchFamily="34" charset="-122"/>
              </a:rPr>
              <a:t>anger </a:t>
            </a:r>
            <a:r>
              <a:rPr lang="zh-CN" altLang="en-US" sz="2800" b="1" spc="300" dirty="0">
                <a:solidFill>
                  <a:schemeClr val="bg1">
                    <a:lumMod val="75000"/>
                  </a:schemeClr>
                </a:solidFill>
                <a:latin typeface="微软雅黑" panose="020B0503020204020204" pitchFamily="34" charset="-122"/>
                <a:ea typeface="微软雅黑" panose="020B0503020204020204" pitchFamily="34" charset="-122"/>
              </a:rPr>
              <a:t>法</a:t>
            </a:r>
            <a:endParaRPr lang="en-US" altLang="zh-CN" sz="2800" b="1" spc="3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7" name="Text Box 3"/>
          <p:cNvSpPr txBox="1">
            <a:spLocks noChangeArrowheads="1"/>
          </p:cNvSpPr>
          <p:nvPr/>
        </p:nvSpPr>
        <p:spPr bwMode="auto">
          <a:xfrm>
            <a:off x="3772711" y="432452"/>
            <a:ext cx="447430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4800" b="1" dirty="0">
                <a:latin typeface="微软雅黑" panose="020B0503020204020204" pitchFamily="34" charset="-122"/>
                <a:ea typeface="微软雅黑" panose="020B0503020204020204" pitchFamily="34" charset="-122"/>
              </a:rPr>
              <a:t> </a:t>
            </a:r>
            <a:r>
              <a:rPr lang="zh-CN" altLang="en-US" sz="4800" b="1" dirty="0" smtClean="0">
                <a:latin typeface="微软雅黑" panose="020B0503020204020204" pitchFamily="34" charset="-122"/>
                <a:ea typeface="微软雅黑" panose="020B0503020204020204" pitchFamily="34" charset="-122"/>
              </a:rPr>
              <a:t>主   </a:t>
            </a:r>
            <a:r>
              <a:rPr lang="zh-CN" altLang="en-US" sz="4800" b="1" dirty="0">
                <a:latin typeface="微软雅黑" panose="020B0503020204020204" pitchFamily="34" charset="-122"/>
                <a:ea typeface="微软雅黑" panose="020B0503020204020204" pitchFamily="34" charset="-122"/>
              </a:rPr>
              <a:t>要 </a:t>
            </a:r>
            <a:r>
              <a:rPr lang="zh-CN" altLang="en-US" sz="4800" b="1" dirty="0" smtClean="0">
                <a:latin typeface="微软雅黑" panose="020B0503020204020204" pitchFamily="34" charset="-122"/>
                <a:ea typeface="微软雅黑" panose="020B0503020204020204" pitchFamily="34" charset="-122"/>
              </a:rPr>
              <a:t>  内   </a:t>
            </a:r>
            <a:r>
              <a:rPr lang="zh-CN" altLang="en-US" sz="4800" b="1" dirty="0">
                <a:latin typeface="微软雅黑" panose="020B0503020204020204" pitchFamily="34" charset="-122"/>
                <a:ea typeface="微软雅黑" panose="020B0503020204020204" pitchFamily="34" charset="-122"/>
              </a:rPr>
              <a:t>容</a:t>
            </a:r>
          </a:p>
        </p:txBody>
      </p:sp>
      <p:sp>
        <p:nvSpPr>
          <p:cNvPr id="2" name="左大括号 1"/>
          <p:cNvSpPr/>
          <p:nvPr/>
        </p:nvSpPr>
        <p:spPr>
          <a:xfrm>
            <a:off x="3810000" y="3429000"/>
            <a:ext cx="381000" cy="1066800"/>
          </a:xfrm>
          <a:prstGeom prst="leftBrace">
            <a:avLst/>
          </a:prstGeom>
          <a:ln w="38100">
            <a:solidFill>
              <a:schemeClr val="bg1">
                <a:lumMod val="6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solidFill>
                <a:schemeClr val="bg1">
                  <a:lumMod val="75000"/>
                </a:schemeClr>
              </a:solidFill>
            </a:endParaRPr>
          </a:p>
        </p:txBody>
      </p:sp>
      <p:sp>
        <p:nvSpPr>
          <p:cNvPr id="3" name="文本框 2"/>
          <p:cNvSpPr txBox="1"/>
          <p:nvPr/>
        </p:nvSpPr>
        <p:spPr>
          <a:xfrm>
            <a:off x="3201518" y="4953000"/>
            <a:ext cx="5104282" cy="523220"/>
          </a:xfrm>
          <a:prstGeom prst="rect">
            <a:avLst/>
          </a:prstGeom>
          <a:noFill/>
        </p:spPr>
        <p:txBody>
          <a:bodyPr>
            <a:spAutoFit/>
          </a:bodyPr>
          <a:lstStyle>
            <a:defPPr>
              <a:defRPr lang="zh-CN"/>
            </a:defPPr>
            <a:lvl1pPr eaLnBrk="1" fontAlgn="auto" hangingPunct="1">
              <a:spcBef>
                <a:spcPts val="1200"/>
              </a:spcBef>
              <a:spcAft>
                <a:spcPts val="1200"/>
              </a:spcAft>
              <a:defRPr sz="2800" b="1" spc="300">
                <a:solidFill>
                  <a:schemeClr val="bg1">
                    <a:lumMod val="75000"/>
                  </a:schemeClr>
                </a:solidFill>
                <a:latin typeface="微软雅黑" panose="020B0503020204020204" pitchFamily="34" charset="-122"/>
                <a:ea typeface="微软雅黑" panose="020B0503020204020204" pitchFamily="34" charset="-122"/>
              </a:defRPr>
            </a:lvl1pPr>
          </a:lstStyle>
          <a:p>
            <a:r>
              <a:rPr lang="en-US" altLang="zh-CN" dirty="0"/>
              <a:t>3. </a:t>
            </a:r>
            <a:r>
              <a:rPr lang="zh-CN" altLang="en-US" dirty="0"/>
              <a:t>一级结构测定的实际应用</a:t>
            </a:r>
          </a:p>
        </p:txBody>
      </p:sp>
    </p:spTree>
    <p:extLst>
      <p:ext uri="{BB962C8B-B14F-4D97-AF65-F5344CB8AC3E}">
        <p14:creationId xmlns:p14="http://schemas.microsoft.com/office/powerpoint/2010/main" val="40487145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7207250" y="1621254"/>
            <a:ext cx="1250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kumimoji="1"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kumimoji="1"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kumimoji="1"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kumimoji="1"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r>
              <a:rPr lang="zh-CN" altLang="en-US" sz="2400">
                <a:solidFill>
                  <a:srgbClr val="061BBA"/>
                </a:solidFill>
                <a:latin typeface="黑体" panose="02010609060101010101" pitchFamily="49" charset="-122"/>
              </a:rPr>
              <a:t>碱基</a:t>
            </a:r>
          </a:p>
        </p:txBody>
      </p:sp>
      <p:sp>
        <p:nvSpPr>
          <p:cNvPr id="3" name="Rectangle 7"/>
          <p:cNvSpPr>
            <a:spLocks noChangeArrowheads="1"/>
          </p:cNvSpPr>
          <p:nvPr/>
        </p:nvSpPr>
        <p:spPr bwMode="auto">
          <a:xfrm>
            <a:off x="7243762" y="2688797"/>
            <a:ext cx="985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kumimoji="1"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kumimoji="1"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kumimoji="1"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kumimoji="1"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r>
              <a:rPr lang="zh-CN" altLang="en-US" sz="2400" dirty="0">
                <a:solidFill>
                  <a:srgbClr val="061BBA"/>
                </a:solidFill>
                <a:latin typeface="黑体" panose="02010609060101010101" pitchFamily="49" charset="-122"/>
              </a:rPr>
              <a:t>戊糖</a:t>
            </a:r>
          </a:p>
        </p:txBody>
      </p:sp>
      <p:sp>
        <p:nvSpPr>
          <p:cNvPr id="4" name="Rectangle 8"/>
          <p:cNvSpPr>
            <a:spLocks noChangeArrowheads="1"/>
          </p:cNvSpPr>
          <p:nvPr/>
        </p:nvSpPr>
        <p:spPr bwMode="auto">
          <a:xfrm>
            <a:off x="5851525" y="3244473"/>
            <a:ext cx="12128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kumimoji="1"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kumimoji="1"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kumimoji="1"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kumimoji="1"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r>
              <a:rPr lang="zh-CN" altLang="en-US" sz="2400">
                <a:solidFill>
                  <a:srgbClr val="061BBA"/>
                </a:solidFill>
                <a:latin typeface="黑体" panose="02010609060101010101" pitchFamily="49" charset="-122"/>
              </a:rPr>
              <a:t>磷酸</a:t>
            </a:r>
          </a:p>
        </p:txBody>
      </p:sp>
      <p:sp>
        <p:nvSpPr>
          <p:cNvPr id="5" name="Rectangle 1024"/>
          <p:cNvSpPr>
            <a:spLocks noChangeArrowheads="1"/>
          </p:cNvSpPr>
          <p:nvPr/>
        </p:nvSpPr>
        <p:spPr bwMode="auto">
          <a:xfrm>
            <a:off x="4191001" y="2712660"/>
            <a:ext cx="11080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kumimoji="1"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kumimoji="1"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kumimoji="1"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kumimoji="1"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r>
              <a:rPr lang="zh-CN" altLang="en-US" sz="2400" dirty="0">
                <a:latin typeface="黑体" panose="02010609060101010101" pitchFamily="49" charset="-122"/>
              </a:rPr>
              <a:t>核苷酸</a:t>
            </a:r>
          </a:p>
        </p:txBody>
      </p:sp>
      <p:sp>
        <p:nvSpPr>
          <p:cNvPr id="6" name="Rectangle 1025"/>
          <p:cNvSpPr>
            <a:spLocks noChangeArrowheads="1"/>
          </p:cNvSpPr>
          <p:nvPr/>
        </p:nvSpPr>
        <p:spPr bwMode="auto">
          <a:xfrm>
            <a:off x="5851525" y="2164973"/>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kumimoji="1"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kumimoji="1"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kumimoji="1"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kumimoji="1"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r>
              <a:rPr lang="zh-CN" altLang="en-US" sz="2400">
                <a:latin typeface="黑体" panose="02010609060101010101" pitchFamily="49" charset="-122"/>
              </a:rPr>
              <a:t>核苷</a:t>
            </a:r>
          </a:p>
        </p:txBody>
      </p:sp>
      <p:sp>
        <p:nvSpPr>
          <p:cNvPr id="7" name="Line 1026"/>
          <p:cNvSpPr>
            <a:spLocks noChangeShapeType="1"/>
          </p:cNvSpPr>
          <p:nvPr/>
        </p:nvSpPr>
        <p:spPr bwMode="auto">
          <a:xfrm>
            <a:off x="5257800" y="2999997"/>
            <a:ext cx="28733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Line 1027"/>
          <p:cNvSpPr>
            <a:spLocks noChangeShapeType="1"/>
          </p:cNvSpPr>
          <p:nvPr/>
        </p:nvSpPr>
        <p:spPr bwMode="auto">
          <a:xfrm flipV="1">
            <a:off x="5562600" y="2452310"/>
            <a:ext cx="0" cy="1079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Line 1028"/>
          <p:cNvSpPr>
            <a:spLocks noChangeShapeType="1"/>
          </p:cNvSpPr>
          <p:nvPr/>
        </p:nvSpPr>
        <p:spPr bwMode="auto">
          <a:xfrm>
            <a:off x="5562601" y="2452310"/>
            <a:ext cx="2889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1029"/>
          <p:cNvSpPr>
            <a:spLocks noChangeShapeType="1"/>
          </p:cNvSpPr>
          <p:nvPr/>
        </p:nvSpPr>
        <p:spPr bwMode="auto">
          <a:xfrm>
            <a:off x="5562601" y="3533397"/>
            <a:ext cx="2889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Rectangle 1035"/>
          <p:cNvSpPr>
            <a:spLocks noChangeArrowheads="1"/>
          </p:cNvSpPr>
          <p:nvPr/>
        </p:nvSpPr>
        <p:spPr bwMode="auto">
          <a:xfrm>
            <a:off x="2649537" y="2725360"/>
            <a:ext cx="1295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kumimoji="1"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kumimoji="1"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kumimoji="1"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kumimoji="1"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r>
              <a:rPr lang="zh-CN" altLang="en-US" sz="2400">
                <a:latin typeface="黑体" panose="02010609060101010101" pitchFamily="49" charset="-122"/>
              </a:rPr>
              <a:t>核酸</a:t>
            </a:r>
          </a:p>
        </p:txBody>
      </p:sp>
      <p:sp>
        <p:nvSpPr>
          <p:cNvPr id="12" name="Line 1046"/>
          <p:cNvSpPr>
            <a:spLocks noChangeShapeType="1"/>
          </p:cNvSpPr>
          <p:nvPr/>
        </p:nvSpPr>
        <p:spPr bwMode="auto">
          <a:xfrm>
            <a:off x="3429001" y="2980947"/>
            <a:ext cx="719137"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 name="Line 1047"/>
          <p:cNvSpPr>
            <a:spLocks noChangeShapeType="1"/>
          </p:cNvSpPr>
          <p:nvPr/>
        </p:nvSpPr>
        <p:spPr bwMode="auto">
          <a:xfrm>
            <a:off x="6632573" y="2425322"/>
            <a:ext cx="28733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1048"/>
          <p:cNvSpPr>
            <a:spLocks noChangeShapeType="1"/>
          </p:cNvSpPr>
          <p:nvPr/>
        </p:nvSpPr>
        <p:spPr bwMode="auto">
          <a:xfrm flipV="1">
            <a:off x="6919911" y="1877635"/>
            <a:ext cx="0" cy="1079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Line 1049"/>
          <p:cNvSpPr>
            <a:spLocks noChangeShapeType="1"/>
          </p:cNvSpPr>
          <p:nvPr/>
        </p:nvSpPr>
        <p:spPr bwMode="auto">
          <a:xfrm>
            <a:off x="6919912" y="1877635"/>
            <a:ext cx="2889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 name="Line 1050"/>
          <p:cNvSpPr>
            <a:spLocks noChangeShapeType="1"/>
          </p:cNvSpPr>
          <p:nvPr/>
        </p:nvSpPr>
        <p:spPr bwMode="auto">
          <a:xfrm>
            <a:off x="6919912" y="2958722"/>
            <a:ext cx="2889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 name="Text Box 1051"/>
          <p:cNvSpPr txBox="1">
            <a:spLocks noChangeArrowheads="1"/>
          </p:cNvSpPr>
          <p:nvPr/>
        </p:nvSpPr>
        <p:spPr bwMode="auto">
          <a:xfrm>
            <a:off x="2471738" y="4447798"/>
            <a:ext cx="7129462"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kumimoji="1"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kumimoji="1"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kumimoji="1"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kumimoji="1"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9pPr>
          </a:lstStyle>
          <a:p>
            <a:pPr>
              <a:lnSpc>
                <a:spcPts val="3600"/>
              </a:lnSpc>
              <a:spcBef>
                <a:spcPct val="50000"/>
              </a:spcBef>
              <a:buNone/>
            </a:pPr>
            <a:r>
              <a:rPr lang="en-US" altLang="zh-CN" sz="2600">
                <a:latin typeface="黑体" panose="02010609060101010101" pitchFamily="49" charset="-122"/>
              </a:rPr>
              <a:t>DNA</a:t>
            </a:r>
            <a:r>
              <a:rPr lang="zh-CN" altLang="en-US" sz="2600">
                <a:latin typeface="黑体" panose="02010609060101010101" pitchFamily="49" charset="-122"/>
              </a:rPr>
              <a:t>的基本组成单位是</a:t>
            </a:r>
            <a:r>
              <a:rPr lang="zh-CN" altLang="en-US" sz="2600">
                <a:solidFill>
                  <a:srgbClr val="C00000"/>
                </a:solidFill>
                <a:latin typeface="黑体" panose="02010609060101010101" pitchFamily="49" charset="-122"/>
              </a:rPr>
              <a:t>脱氧核糖核苷酸 </a:t>
            </a:r>
          </a:p>
          <a:p>
            <a:pPr>
              <a:lnSpc>
                <a:spcPts val="3600"/>
              </a:lnSpc>
              <a:spcBef>
                <a:spcPct val="50000"/>
              </a:spcBef>
              <a:buNone/>
            </a:pPr>
            <a:r>
              <a:rPr lang="en-US" altLang="zh-CN" sz="2600">
                <a:latin typeface="黑体" panose="02010609060101010101" pitchFamily="49" charset="-122"/>
              </a:rPr>
              <a:t>RNA</a:t>
            </a:r>
            <a:r>
              <a:rPr lang="zh-CN" altLang="en-US" sz="2600">
                <a:latin typeface="黑体" panose="02010609060101010101" pitchFamily="49" charset="-122"/>
              </a:rPr>
              <a:t>的基本组成单位是</a:t>
            </a:r>
            <a:r>
              <a:rPr lang="zh-CN" altLang="en-US" sz="2600">
                <a:solidFill>
                  <a:srgbClr val="C00000"/>
                </a:solidFill>
                <a:latin typeface="黑体" panose="02010609060101010101" pitchFamily="49" charset="-122"/>
              </a:rPr>
              <a:t>核糖核苷酸</a:t>
            </a:r>
          </a:p>
        </p:txBody>
      </p:sp>
      <p:sp>
        <p:nvSpPr>
          <p:cNvPr id="18" name="椭圆 17"/>
          <p:cNvSpPr/>
          <p:nvPr/>
        </p:nvSpPr>
        <p:spPr>
          <a:xfrm>
            <a:off x="7267574" y="2615822"/>
            <a:ext cx="760413" cy="571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TextBox 19"/>
          <p:cNvSpPr txBox="1">
            <a:spLocks noChangeArrowheads="1"/>
          </p:cNvSpPr>
          <p:nvPr/>
        </p:nvSpPr>
        <p:spPr bwMode="auto">
          <a:xfrm>
            <a:off x="2471738" y="3877885"/>
            <a:ext cx="42862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kumimoji="1"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kumimoji="1"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kumimoji="1"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kumimoji="1"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r>
              <a:rPr lang="zh-CN" altLang="en-US" sz="2400">
                <a:solidFill>
                  <a:srgbClr val="FF0000"/>
                </a:solidFill>
                <a:latin typeface="黑体" panose="02010609060101010101" pitchFamily="49" charset="-122"/>
              </a:rPr>
              <a:t>根据戊糖的不同而取名：</a:t>
            </a:r>
          </a:p>
        </p:txBody>
      </p:sp>
      <p:sp>
        <p:nvSpPr>
          <p:cNvPr id="20" name="矩形 19"/>
          <p:cNvSpPr/>
          <p:nvPr/>
        </p:nvSpPr>
        <p:spPr>
          <a:xfrm>
            <a:off x="114300" y="87015"/>
            <a:ext cx="11963400" cy="623887"/>
          </a:xfrm>
          <a:prstGeom prst="rect">
            <a:avLst/>
          </a:prstGeom>
          <a:solidFill>
            <a:srgbClr val="17BCA3"/>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a:p>
        </p:txBody>
      </p:sp>
      <p:sp>
        <p:nvSpPr>
          <p:cNvPr id="21" name="矩形 20"/>
          <p:cNvSpPr/>
          <p:nvPr/>
        </p:nvSpPr>
        <p:spPr>
          <a:xfrm>
            <a:off x="838200" y="76200"/>
            <a:ext cx="1847700" cy="499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sz="3200"/>
          </a:p>
        </p:txBody>
      </p:sp>
      <p:sp>
        <p:nvSpPr>
          <p:cNvPr id="22" name="文本框 21"/>
          <p:cNvSpPr txBox="1"/>
          <p:nvPr/>
        </p:nvSpPr>
        <p:spPr>
          <a:xfrm>
            <a:off x="939008" y="24825"/>
            <a:ext cx="1643062" cy="584775"/>
          </a:xfrm>
          <a:prstGeom prst="rect">
            <a:avLst/>
          </a:prstGeom>
          <a:noFill/>
        </p:spPr>
        <p:txBody>
          <a:bodyPr>
            <a:spAutoFit/>
          </a:bodyPr>
          <a:lstStyle/>
          <a:p>
            <a:pPr algn="ctr" fontAlgn="auto">
              <a:spcBef>
                <a:spcPts val="0"/>
              </a:spcBef>
              <a:spcAft>
                <a:spcPts val="0"/>
              </a:spcAft>
              <a:defRPr/>
            </a:pPr>
            <a:r>
              <a:rPr lang="zh-CN" altLang="en-US" sz="3200" b="1" spc="300" dirty="0" smtClean="0">
                <a:latin typeface="微软雅黑" panose="020B0503020204020204" pitchFamily="34" charset="-122"/>
                <a:ea typeface="微软雅黑" panose="020B0503020204020204" pitchFamily="34" charset="-122"/>
              </a:rPr>
              <a:t>定  义</a:t>
            </a:r>
            <a:endParaRPr lang="zh-HK" altLang="en-US" sz="3200" b="1" spc="3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3261892" y="24825"/>
            <a:ext cx="2453108"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书 写 方 法</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2971800" y="104972"/>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867400" y="87015"/>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15400" y="138113"/>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14300" y="609600"/>
            <a:ext cx="119634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6400800" y="65442"/>
            <a:ext cx="2152647"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核 酸 酶</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9448650" y="65442"/>
            <a:ext cx="2038350" cy="584775"/>
          </a:xfrm>
          <a:prstGeom prst="rect">
            <a:avLst/>
          </a:prstGeom>
          <a:noFill/>
        </p:spPr>
        <p:txBody>
          <a:bodyPr>
            <a:spAutoFit/>
          </a:bodyPr>
          <a:lstStyle/>
          <a:p>
            <a:pPr algn="ctr" fontAlgn="auto">
              <a:spcBef>
                <a:spcPts val="0"/>
              </a:spcBef>
              <a:spcAft>
                <a:spcPts val="0"/>
              </a:spcAft>
              <a:defRPr/>
            </a:pPr>
            <a:r>
              <a:rPr lang="zh-CN" altLang="en-US" sz="3200" b="1" spc="300" dirty="0">
                <a:solidFill>
                  <a:schemeClr val="bg1"/>
                </a:solidFill>
                <a:latin typeface="微软雅黑" panose="020B0503020204020204" pitchFamily="34" charset="-122"/>
                <a:ea typeface="微软雅黑" panose="020B0503020204020204" pitchFamily="34" charset="-122"/>
              </a:rPr>
              <a:t>回文序列</a:t>
            </a:r>
          </a:p>
        </p:txBody>
      </p:sp>
      <p:sp>
        <p:nvSpPr>
          <p:cNvPr id="30" name="矩形 29"/>
          <p:cNvSpPr/>
          <p:nvPr/>
        </p:nvSpPr>
        <p:spPr>
          <a:xfrm>
            <a:off x="1718469" y="980283"/>
            <a:ext cx="8636000" cy="461665"/>
          </a:xfrm>
          <a:prstGeom prst="rect">
            <a:avLst/>
          </a:prstGeom>
        </p:spPr>
        <p:txBody>
          <a:bodyPr wrap="square">
            <a:spAutoFit/>
          </a:bodyPr>
          <a:lstStyle/>
          <a:p>
            <a:r>
              <a:rPr lang="zh-CN" altLang="en-US" sz="2400" dirty="0">
                <a:latin typeface="黑体" panose="02010609060101010101" pitchFamily="49" charset="-122"/>
                <a:ea typeface="黑体" panose="02010609060101010101" pitchFamily="49" charset="-122"/>
              </a:rPr>
              <a:t>    </a:t>
            </a:r>
            <a:endParaRPr lang="en-US" altLang="zh-CN" sz="2400" dirty="0">
              <a:latin typeface="黑体" panose="02010609060101010101" pitchFamily="49" charset="-122"/>
              <a:ea typeface="黑体" panose="02010609060101010101" pitchFamily="49" charset="-122"/>
            </a:endParaRPr>
          </a:p>
        </p:txBody>
      </p:sp>
      <p:sp>
        <p:nvSpPr>
          <p:cNvPr id="31" name="矩形 30"/>
          <p:cNvSpPr/>
          <p:nvPr/>
        </p:nvSpPr>
        <p:spPr>
          <a:xfrm>
            <a:off x="8516939" y="1312396"/>
            <a:ext cx="800219" cy="1138773"/>
          </a:xfrm>
          <a:prstGeom prst="rect">
            <a:avLst/>
          </a:prstGeom>
        </p:spPr>
        <p:txBody>
          <a:bodyPr wrap="none">
            <a:spAutoFit/>
          </a:bodyPr>
          <a:lstStyle/>
          <a:p>
            <a:r>
              <a:rPr lang="zh-CN" altLang="en-US" sz="2400" dirty="0">
                <a:latin typeface="黑体" panose="02010609060101010101" pitchFamily="49" charset="-122"/>
                <a:ea typeface="黑体" panose="02010609060101010101" pitchFamily="49" charset="-122"/>
              </a:rPr>
              <a:t>嘌呤</a:t>
            </a:r>
            <a:endParaRPr lang="en-US" altLang="zh-CN" sz="2400" dirty="0">
              <a:latin typeface="黑体" panose="02010609060101010101" pitchFamily="49" charset="-122"/>
              <a:ea typeface="黑体" panose="02010609060101010101" pitchFamily="49" charset="-122"/>
            </a:endParaRPr>
          </a:p>
          <a:p>
            <a:endParaRPr lang="en-US" altLang="zh-CN" sz="2000" dirty="0">
              <a:latin typeface="黑体" panose="02010609060101010101" pitchFamily="49" charset="-122"/>
              <a:ea typeface="黑体" panose="02010609060101010101" pitchFamily="49" charset="-122"/>
            </a:endParaRPr>
          </a:p>
          <a:p>
            <a:r>
              <a:rPr lang="zh-CN" altLang="en-US" sz="2400" dirty="0">
                <a:latin typeface="黑体" panose="02010609060101010101" pitchFamily="49" charset="-122"/>
                <a:ea typeface="黑体" panose="02010609060101010101" pitchFamily="49" charset="-122"/>
              </a:rPr>
              <a:t>嘧啶</a:t>
            </a:r>
            <a:endParaRPr lang="zh-CN" altLang="en-US" sz="2400" dirty="0"/>
          </a:p>
        </p:txBody>
      </p:sp>
      <p:sp>
        <p:nvSpPr>
          <p:cNvPr id="32" name="Line 1047"/>
          <p:cNvSpPr>
            <a:spLocks noChangeShapeType="1"/>
          </p:cNvSpPr>
          <p:nvPr/>
        </p:nvSpPr>
        <p:spPr bwMode="auto">
          <a:xfrm>
            <a:off x="7942262" y="1877635"/>
            <a:ext cx="28733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 name="Line 1048"/>
          <p:cNvSpPr>
            <a:spLocks noChangeShapeType="1"/>
          </p:cNvSpPr>
          <p:nvPr/>
        </p:nvSpPr>
        <p:spPr bwMode="auto">
          <a:xfrm flipH="1" flipV="1">
            <a:off x="8229598" y="1524000"/>
            <a:ext cx="0" cy="7620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 name="Line 1049"/>
          <p:cNvSpPr>
            <a:spLocks noChangeShapeType="1"/>
          </p:cNvSpPr>
          <p:nvPr/>
        </p:nvSpPr>
        <p:spPr bwMode="auto">
          <a:xfrm>
            <a:off x="8229601" y="1524000"/>
            <a:ext cx="2889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5" name="Line 1050"/>
          <p:cNvSpPr>
            <a:spLocks noChangeShapeType="1"/>
          </p:cNvSpPr>
          <p:nvPr/>
        </p:nvSpPr>
        <p:spPr bwMode="auto">
          <a:xfrm>
            <a:off x="8229600" y="2286000"/>
            <a:ext cx="2889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7" name="矩形 36"/>
          <p:cNvSpPr/>
          <p:nvPr/>
        </p:nvSpPr>
        <p:spPr>
          <a:xfrm>
            <a:off x="8553447" y="2412244"/>
            <a:ext cx="1415772" cy="1077218"/>
          </a:xfrm>
          <a:prstGeom prst="rect">
            <a:avLst/>
          </a:prstGeom>
        </p:spPr>
        <p:txBody>
          <a:bodyPr wrap="none">
            <a:spAutoFit/>
          </a:bodyPr>
          <a:lstStyle/>
          <a:p>
            <a:r>
              <a:rPr lang="zh-CN" altLang="en-US" sz="2400" dirty="0">
                <a:latin typeface="黑体" panose="02010609060101010101" pitchFamily="49" charset="-122"/>
                <a:ea typeface="黑体" panose="02010609060101010101" pitchFamily="49" charset="-122"/>
              </a:rPr>
              <a:t>核糖</a:t>
            </a:r>
            <a:endParaRPr lang="en-US" altLang="zh-CN" sz="2400" dirty="0">
              <a:latin typeface="黑体" panose="02010609060101010101" pitchFamily="49" charset="-122"/>
              <a:ea typeface="黑体" panose="02010609060101010101" pitchFamily="49" charset="-122"/>
            </a:endParaRPr>
          </a:p>
          <a:p>
            <a:endParaRPr lang="en-US" altLang="zh-CN" sz="1400" dirty="0">
              <a:latin typeface="黑体" panose="02010609060101010101" pitchFamily="49" charset="-122"/>
              <a:ea typeface="黑体" panose="02010609060101010101" pitchFamily="49" charset="-122"/>
            </a:endParaRPr>
          </a:p>
          <a:p>
            <a:r>
              <a:rPr lang="zh-CN" altLang="en-US" sz="2400" dirty="0">
                <a:latin typeface="黑体" panose="02010609060101010101" pitchFamily="49" charset="-122"/>
                <a:ea typeface="黑体" panose="02010609060101010101" pitchFamily="49" charset="-122"/>
              </a:rPr>
              <a:t>脱氧核糖</a:t>
            </a:r>
          </a:p>
        </p:txBody>
      </p:sp>
      <p:sp>
        <p:nvSpPr>
          <p:cNvPr id="38" name="Line 1047"/>
          <p:cNvSpPr>
            <a:spLocks noChangeShapeType="1"/>
          </p:cNvSpPr>
          <p:nvPr/>
        </p:nvSpPr>
        <p:spPr bwMode="auto">
          <a:xfrm>
            <a:off x="8026400" y="2944435"/>
            <a:ext cx="28733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 name="Line 1048"/>
          <p:cNvSpPr>
            <a:spLocks noChangeShapeType="1"/>
          </p:cNvSpPr>
          <p:nvPr/>
        </p:nvSpPr>
        <p:spPr bwMode="auto">
          <a:xfrm flipH="1" flipV="1">
            <a:off x="8313736" y="2590800"/>
            <a:ext cx="0" cy="7620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 name="Line 1049"/>
          <p:cNvSpPr>
            <a:spLocks noChangeShapeType="1"/>
          </p:cNvSpPr>
          <p:nvPr/>
        </p:nvSpPr>
        <p:spPr bwMode="auto">
          <a:xfrm>
            <a:off x="8313739" y="2590800"/>
            <a:ext cx="2889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1" name="Line 1050"/>
          <p:cNvSpPr>
            <a:spLocks noChangeShapeType="1"/>
          </p:cNvSpPr>
          <p:nvPr/>
        </p:nvSpPr>
        <p:spPr bwMode="auto">
          <a:xfrm>
            <a:off x="8313738" y="3352800"/>
            <a:ext cx="2889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6" name="矩形 35"/>
          <p:cNvSpPr/>
          <p:nvPr/>
        </p:nvSpPr>
        <p:spPr>
          <a:xfrm>
            <a:off x="4065646" y="3120130"/>
            <a:ext cx="1410963" cy="369332"/>
          </a:xfrm>
          <a:prstGeom prst="rect">
            <a:avLst/>
          </a:prstGeom>
        </p:spPr>
        <p:txBody>
          <a:bodyPr wrap="none">
            <a:spAutoFit/>
          </a:bodyPr>
          <a:lstStyle/>
          <a:p>
            <a:pPr algn="ctr" fontAlgn="auto">
              <a:spcBef>
                <a:spcPts val="0"/>
              </a:spcBef>
              <a:spcAft>
                <a:spcPts val="0"/>
              </a:spcAft>
              <a:defRPr/>
            </a:pPr>
            <a:r>
              <a:rPr lang="en-US" altLang="zh-CN" b="1" dirty="0">
                <a:latin typeface="微软雅黑" panose="020B0503020204020204" pitchFamily="34" charset="-122"/>
                <a:ea typeface="微软雅黑" panose="020B0503020204020204" pitchFamily="34" charset="-122"/>
              </a:rPr>
              <a:t>nucleotide</a:t>
            </a:r>
            <a:endParaRPr lang="zh-CN" altLang="en-US" b="1" dirty="0">
              <a:latin typeface="微软雅黑" panose="020B0503020204020204" pitchFamily="34" charset="-122"/>
              <a:ea typeface="微软雅黑" panose="020B0503020204020204" pitchFamily="34" charset="-122"/>
            </a:endParaRPr>
          </a:p>
        </p:txBody>
      </p:sp>
      <p:sp>
        <p:nvSpPr>
          <p:cNvPr id="42" name="矩形 41"/>
          <p:cNvSpPr/>
          <p:nvPr/>
        </p:nvSpPr>
        <p:spPr>
          <a:xfrm>
            <a:off x="5435392" y="1932738"/>
            <a:ext cx="1428596" cy="369332"/>
          </a:xfrm>
          <a:prstGeom prst="rect">
            <a:avLst/>
          </a:prstGeom>
        </p:spPr>
        <p:txBody>
          <a:bodyPr wrap="none">
            <a:spAutoFit/>
          </a:bodyPr>
          <a:lstStyle/>
          <a:p>
            <a:r>
              <a:rPr lang="en-US" altLang="zh-CN" b="1" dirty="0">
                <a:latin typeface="微软雅黑" panose="020B0503020204020204" pitchFamily="34" charset="-122"/>
                <a:ea typeface="微软雅黑" panose="020B0503020204020204" pitchFamily="34" charset="-122"/>
              </a:rPr>
              <a:t>nucleoside</a:t>
            </a:r>
            <a:endParaRPr lang="zh-CN" altLang="en-US" b="1" dirty="0">
              <a:latin typeface="微软雅黑" panose="020B0503020204020204" pitchFamily="34" charset="-122"/>
              <a:ea typeface="微软雅黑" panose="020B0503020204020204" pitchFamily="34" charset="-122"/>
            </a:endParaRPr>
          </a:p>
        </p:txBody>
      </p:sp>
      <p:sp>
        <p:nvSpPr>
          <p:cNvPr id="43" name="矩形 42"/>
          <p:cNvSpPr/>
          <p:nvPr/>
        </p:nvSpPr>
        <p:spPr>
          <a:xfrm>
            <a:off x="2307412" y="2486719"/>
            <a:ext cx="1535998" cy="369332"/>
          </a:xfrm>
          <a:prstGeom prst="rect">
            <a:avLst/>
          </a:prstGeom>
        </p:spPr>
        <p:txBody>
          <a:bodyPr wrap="none">
            <a:spAutoFit/>
          </a:bodyPr>
          <a:lstStyle/>
          <a:p>
            <a:pPr algn="ctr" fontAlgn="auto">
              <a:spcBef>
                <a:spcPts val="0"/>
              </a:spcBef>
              <a:spcAft>
                <a:spcPts val="0"/>
              </a:spcAft>
            </a:pPr>
            <a:r>
              <a:rPr lang="en-US" altLang="zh-CN" b="1" dirty="0">
                <a:latin typeface="微软雅黑" panose="020B0503020204020204" pitchFamily="34" charset="-122"/>
                <a:ea typeface="微软雅黑" panose="020B0503020204020204" pitchFamily="34" charset="-122"/>
              </a:rPr>
              <a:t>nucleic acid</a:t>
            </a:r>
            <a:endParaRPr lang="zh-CN" altLang="en-US"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85544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2200239" y="4068237"/>
            <a:ext cx="2935286" cy="2192336"/>
            <a:chOff x="3340101" y="3166330"/>
            <a:chExt cx="2935370" cy="2193070"/>
          </a:xfrm>
        </p:grpSpPr>
        <p:grpSp>
          <p:nvGrpSpPr>
            <p:cNvPr id="3" name="Group 47"/>
            <p:cNvGrpSpPr>
              <a:grpSpLocks/>
            </p:cNvGrpSpPr>
            <p:nvPr/>
          </p:nvGrpSpPr>
          <p:grpSpPr bwMode="auto">
            <a:xfrm>
              <a:off x="3340101" y="3370263"/>
              <a:ext cx="2760664" cy="1989137"/>
              <a:chOff x="1725" y="2146"/>
              <a:chExt cx="1739" cy="1253"/>
            </a:xfrm>
          </p:grpSpPr>
          <p:sp>
            <p:nvSpPr>
              <p:cNvPr id="9" name="Rectangle 48"/>
              <p:cNvSpPr>
                <a:spLocks noChangeArrowheads="1"/>
              </p:cNvSpPr>
              <p:nvPr/>
            </p:nvSpPr>
            <p:spPr bwMode="auto">
              <a:xfrm>
                <a:off x="1872" y="2146"/>
                <a:ext cx="0" cy="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solidFill>
                    <a:srgbClr val="008000"/>
                  </a:solidFill>
                  <a:latin typeface="Batang" panose="02030600000101010101" pitchFamily="18" charset="-127"/>
                  <a:ea typeface="Batang" panose="02030600000101010101" pitchFamily="18" charset="-127"/>
                </a:endParaRPr>
              </a:p>
            </p:txBody>
          </p:sp>
          <p:sp>
            <p:nvSpPr>
              <p:cNvPr id="10" name="Rectangle 49"/>
              <p:cNvSpPr>
                <a:spLocks noChangeArrowheads="1"/>
              </p:cNvSpPr>
              <p:nvPr/>
            </p:nvSpPr>
            <p:spPr bwMode="auto">
              <a:xfrm>
                <a:off x="1725" y="2146"/>
                <a:ext cx="0" cy="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solidFill>
                    <a:srgbClr val="008000"/>
                  </a:solidFill>
                  <a:latin typeface="Batang" panose="02030600000101010101" pitchFamily="18" charset="-127"/>
                  <a:ea typeface="Batang" panose="02030600000101010101" pitchFamily="18" charset="-127"/>
                </a:endParaRPr>
              </a:p>
            </p:txBody>
          </p:sp>
          <p:sp>
            <p:nvSpPr>
              <p:cNvPr id="11" name="Rectangle 50"/>
              <p:cNvSpPr>
                <a:spLocks noChangeArrowheads="1"/>
              </p:cNvSpPr>
              <p:nvPr/>
            </p:nvSpPr>
            <p:spPr bwMode="auto">
              <a:xfrm>
                <a:off x="2862" y="2342"/>
                <a:ext cx="16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100000"/>
                    </a:solidFill>
                    <a:latin typeface="Batang" panose="02030600000101010101" pitchFamily="18" charset="-127"/>
                    <a:ea typeface="Batang" panose="02030600000101010101" pitchFamily="18" charset="-127"/>
                  </a:rPr>
                  <a:t>O</a:t>
                </a:r>
                <a:endParaRPr lang="en-US" altLang="zh-CN" sz="1800">
                  <a:latin typeface="Batang" panose="02030600000101010101" pitchFamily="18" charset="-127"/>
                  <a:ea typeface="Batang" panose="02030600000101010101" pitchFamily="18" charset="-127"/>
                </a:endParaRPr>
              </a:p>
            </p:txBody>
          </p:sp>
          <p:sp>
            <p:nvSpPr>
              <p:cNvPr id="12" name="Rectangle 51"/>
              <p:cNvSpPr>
                <a:spLocks noChangeArrowheads="1"/>
              </p:cNvSpPr>
              <p:nvPr/>
            </p:nvSpPr>
            <p:spPr bwMode="auto">
              <a:xfrm>
                <a:off x="2244" y="2149"/>
                <a:ext cx="30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100000"/>
                    </a:solidFill>
                    <a:latin typeface="Batang" panose="02030600000101010101" pitchFamily="18" charset="-127"/>
                    <a:ea typeface="Batang" panose="02030600000101010101" pitchFamily="18" charset="-127"/>
                  </a:rPr>
                  <a:t>CH</a:t>
                </a:r>
                <a:endParaRPr lang="en-US" altLang="zh-CN" sz="1800">
                  <a:latin typeface="Batang" panose="02030600000101010101" pitchFamily="18" charset="-127"/>
                  <a:ea typeface="Batang" panose="02030600000101010101" pitchFamily="18" charset="-127"/>
                </a:endParaRPr>
              </a:p>
            </p:txBody>
          </p:sp>
          <p:sp>
            <p:nvSpPr>
              <p:cNvPr id="13" name="Rectangle 52"/>
              <p:cNvSpPr>
                <a:spLocks noChangeArrowheads="1"/>
              </p:cNvSpPr>
              <p:nvPr/>
            </p:nvSpPr>
            <p:spPr bwMode="auto">
              <a:xfrm>
                <a:off x="2542" y="2246"/>
                <a:ext cx="82"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100">
                    <a:solidFill>
                      <a:srgbClr val="100000"/>
                    </a:solidFill>
                    <a:latin typeface="Batang" panose="02030600000101010101" pitchFamily="18" charset="-127"/>
                    <a:ea typeface="Batang" panose="02030600000101010101" pitchFamily="18" charset="-127"/>
                  </a:rPr>
                  <a:t>2</a:t>
                </a:r>
                <a:endParaRPr lang="en-US" altLang="zh-CN" sz="1800">
                  <a:latin typeface="Batang" panose="02030600000101010101" pitchFamily="18" charset="-127"/>
                  <a:ea typeface="Batang" panose="02030600000101010101" pitchFamily="18" charset="-127"/>
                </a:endParaRPr>
              </a:p>
            </p:txBody>
          </p:sp>
          <p:sp>
            <p:nvSpPr>
              <p:cNvPr id="14" name="Rectangle 53"/>
              <p:cNvSpPr>
                <a:spLocks noChangeArrowheads="1"/>
              </p:cNvSpPr>
              <p:nvPr/>
            </p:nvSpPr>
            <p:spPr bwMode="auto">
              <a:xfrm>
                <a:off x="3125" y="3147"/>
                <a:ext cx="16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dirty="0">
                    <a:solidFill>
                      <a:srgbClr val="100000"/>
                    </a:solidFill>
                    <a:latin typeface="Batang" panose="02030600000101010101" pitchFamily="18" charset="-127"/>
                    <a:ea typeface="Batang" panose="02030600000101010101" pitchFamily="18" charset="-127"/>
                  </a:rPr>
                  <a:t>O</a:t>
                </a:r>
                <a:endParaRPr lang="en-US" altLang="zh-CN" sz="1800" dirty="0">
                  <a:latin typeface="Batang" panose="02030600000101010101" pitchFamily="18" charset="-127"/>
                  <a:ea typeface="Batang" panose="02030600000101010101" pitchFamily="18" charset="-127"/>
                </a:endParaRPr>
              </a:p>
            </p:txBody>
          </p:sp>
          <p:sp>
            <p:nvSpPr>
              <p:cNvPr id="15" name="Rectangle 54"/>
              <p:cNvSpPr>
                <a:spLocks noChangeArrowheads="1"/>
              </p:cNvSpPr>
              <p:nvPr/>
            </p:nvSpPr>
            <p:spPr bwMode="auto">
              <a:xfrm>
                <a:off x="3297" y="3147"/>
                <a:ext cx="16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dirty="0">
                    <a:solidFill>
                      <a:srgbClr val="100000"/>
                    </a:solidFill>
                    <a:latin typeface="Batang" panose="02030600000101010101" pitchFamily="18" charset="-127"/>
                    <a:ea typeface="Batang" panose="02030600000101010101" pitchFamily="18" charset="-127"/>
                  </a:rPr>
                  <a:t>H</a:t>
                </a:r>
                <a:endParaRPr lang="en-US" altLang="zh-CN" sz="1800" dirty="0">
                  <a:latin typeface="Batang" panose="02030600000101010101" pitchFamily="18" charset="-127"/>
                  <a:ea typeface="Batang" panose="02030600000101010101" pitchFamily="18" charset="-127"/>
                </a:endParaRPr>
              </a:p>
            </p:txBody>
          </p:sp>
          <p:sp>
            <p:nvSpPr>
              <p:cNvPr id="16" name="Rectangle 55"/>
              <p:cNvSpPr>
                <a:spLocks noChangeArrowheads="1"/>
              </p:cNvSpPr>
              <p:nvPr/>
            </p:nvSpPr>
            <p:spPr bwMode="auto">
              <a:xfrm>
                <a:off x="2590" y="3147"/>
                <a:ext cx="16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100000"/>
                    </a:solidFill>
                    <a:latin typeface="Batang" panose="02030600000101010101" pitchFamily="18" charset="-127"/>
                    <a:ea typeface="Batang" panose="02030600000101010101" pitchFamily="18" charset="-127"/>
                  </a:rPr>
                  <a:t>O</a:t>
                </a:r>
                <a:endParaRPr lang="en-US" altLang="zh-CN" sz="1800">
                  <a:latin typeface="Batang" panose="02030600000101010101" pitchFamily="18" charset="-127"/>
                  <a:ea typeface="Batang" panose="02030600000101010101" pitchFamily="18" charset="-127"/>
                </a:endParaRPr>
              </a:p>
            </p:txBody>
          </p:sp>
          <p:sp>
            <p:nvSpPr>
              <p:cNvPr id="17" name="Rectangle 56"/>
              <p:cNvSpPr>
                <a:spLocks noChangeArrowheads="1"/>
              </p:cNvSpPr>
              <p:nvPr/>
            </p:nvSpPr>
            <p:spPr bwMode="auto">
              <a:xfrm>
                <a:off x="2763" y="3147"/>
                <a:ext cx="16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100000"/>
                    </a:solidFill>
                    <a:latin typeface="Batang" panose="02030600000101010101" pitchFamily="18" charset="-127"/>
                    <a:ea typeface="Batang" panose="02030600000101010101" pitchFamily="18" charset="-127"/>
                  </a:rPr>
                  <a:t>H</a:t>
                </a:r>
                <a:endParaRPr lang="en-US" altLang="zh-CN" sz="1800">
                  <a:latin typeface="Batang" panose="02030600000101010101" pitchFamily="18" charset="-127"/>
                  <a:ea typeface="Batang" panose="02030600000101010101" pitchFamily="18" charset="-127"/>
                </a:endParaRPr>
              </a:p>
            </p:txBody>
          </p:sp>
          <p:sp>
            <p:nvSpPr>
              <p:cNvPr id="18" name="Freeform 57"/>
              <p:cNvSpPr>
                <a:spLocks/>
              </p:cNvSpPr>
              <p:nvPr/>
            </p:nvSpPr>
            <p:spPr bwMode="auto">
              <a:xfrm>
                <a:off x="3178" y="2638"/>
                <a:ext cx="196" cy="323"/>
              </a:xfrm>
              <a:custGeom>
                <a:avLst/>
                <a:gdLst>
                  <a:gd name="T0" fmla="*/ 1220 w 178"/>
                  <a:gd name="T1" fmla="*/ 0 h 362"/>
                  <a:gd name="T2" fmla="*/ 1220 w 178"/>
                  <a:gd name="T3" fmla="*/ 0 h 362"/>
                  <a:gd name="T4" fmla="*/ 0 w 178"/>
                  <a:gd name="T5" fmla="*/ 28 h 362"/>
                  <a:gd name="T6" fmla="*/ 163 w 178"/>
                  <a:gd name="T7" fmla="*/ 32 h 362"/>
                  <a:gd name="T8" fmla="*/ 351 w 178"/>
                  <a:gd name="T9" fmla="*/ 37 h 362"/>
                  <a:gd name="T10" fmla="*/ 1220 w 178"/>
                  <a:gd name="T11" fmla="*/ 0 h 362"/>
                  <a:gd name="T12" fmla="*/ 1220 w 178"/>
                  <a:gd name="T13" fmla="*/ 0 h 362"/>
                  <a:gd name="T14" fmla="*/ 0 60000 65536"/>
                  <a:gd name="T15" fmla="*/ 0 60000 65536"/>
                  <a:gd name="T16" fmla="*/ 0 60000 65536"/>
                  <a:gd name="T17" fmla="*/ 0 60000 65536"/>
                  <a:gd name="T18" fmla="*/ 0 60000 65536"/>
                  <a:gd name="T19" fmla="*/ 0 60000 65536"/>
                  <a:gd name="T20" fmla="*/ 0 60000 65536"/>
                  <a:gd name="T21" fmla="*/ 0 w 178"/>
                  <a:gd name="T22" fmla="*/ 0 h 362"/>
                  <a:gd name="T23" fmla="*/ 178 w 178"/>
                  <a:gd name="T24" fmla="*/ 362 h 3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 h="362">
                    <a:moveTo>
                      <a:pt x="178" y="0"/>
                    </a:moveTo>
                    <a:lnTo>
                      <a:pt x="178" y="0"/>
                    </a:lnTo>
                    <a:lnTo>
                      <a:pt x="0" y="272"/>
                    </a:lnTo>
                    <a:lnTo>
                      <a:pt x="24" y="315"/>
                    </a:lnTo>
                    <a:lnTo>
                      <a:pt x="52" y="362"/>
                    </a:lnTo>
                    <a:lnTo>
                      <a:pt x="178" y="0"/>
                    </a:lnTo>
                    <a:close/>
                  </a:path>
                </a:pathLst>
              </a:custGeom>
              <a:solidFill>
                <a:srgbClr val="000000"/>
              </a:solidFill>
              <a:ln w="9525">
                <a:solidFill>
                  <a:srgbClr val="008000"/>
                </a:solidFill>
                <a:round/>
                <a:headEnd/>
                <a:tailEnd/>
              </a:ln>
            </p:spPr>
            <p:txBody>
              <a:bodyPr/>
              <a:lstStyle/>
              <a:p>
                <a:endParaRPr lang="zh-CN" altLang="en-US"/>
              </a:p>
            </p:txBody>
          </p:sp>
          <p:sp>
            <p:nvSpPr>
              <p:cNvPr id="19" name="Freeform 58"/>
              <p:cNvSpPr>
                <a:spLocks/>
              </p:cNvSpPr>
              <p:nvPr/>
            </p:nvSpPr>
            <p:spPr bwMode="auto">
              <a:xfrm>
                <a:off x="3178" y="2638"/>
                <a:ext cx="196" cy="323"/>
              </a:xfrm>
              <a:custGeom>
                <a:avLst/>
                <a:gdLst>
                  <a:gd name="T0" fmla="*/ 1220 w 178"/>
                  <a:gd name="T1" fmla="*/ 0 h 362"/>
                  <a:gd name="T2" fmla="*/ 1220 w 178"/>
                  <a:gd name="T3" fmla="*/ 0 h 362"/>
                  <a:gd name="T4" fmla="*/ 0 w 178"/>
                  <a:gd name="T5" fmla="*/ 28 h 362"/>
                  <a:gd name="T6" fmla="*/ 163 w 178"/>
                  <a:gd name="T7" fmla="*/ 32 h 362"/>
                  <a:gd name="T8" fmla="*/ 351 w 178"/>
                  <a:gd name="T9" fmla="*/ 37 h 362"/>
                  <a:gd name="T10" fmla="*/ 1220 w 178"/>
                  <a:gd name="T11" fmla="*/ 0 h 362"/>
                  <a:gd name="T12" fmla="*/ 1220 w 178"/>
                  <a:gd name="T13" fmla="*/ 0 h 362"/>
                  <a:gd name="T14" fmla="*/ 0 60000 65536"/>
                  <a:gd name="T15" fmla="*/ 0 60000 65536"/>
                  <a:gd name="T16" fmla="*/ 0 60000 65536"/>
                  <a:gd name="T17" fmla="*/ 0 60000 65536"/>
                  <a:gd name="T18" fmla="*/ 0 60000 65536"/>
                  <a:gd name="T19" fmla="*/ 0 60000 65536"/>
                  <a:gd name="T20" fmla="*/ 0 60000 65536"/>
                  <a:gd name="T21" fmla="*/ 0 w 178"/>
                  <a:gd name="T22" fmla="*/ 0 h 362"/>
                  <a:gd name="T23" fmla="*/ 178 w 178"/>
                  <a:gd name="T24" fmla="*/ 362 h 3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 h="362">
                    <a:moveTo>
                      <a:pt x="178" y="0"/>
                    </a:moveTo>
                    <a:lnTo>
                      <a:pt x="178" y="0"/>
                    </a:lnTo>
                    <a:lnTo>
                      <a:pt x="0" y="272"/>
                    </a:lnTo>
                    <a:lnTo>
                      <a:pt x="24" y="315"/>
                    </a:lnTo>
                    <a:lnTo>
                      <a:pt x="52" y="362"/>
                    </a:lnTo>
                    <a:lnTo>
                      <a:pt x="178" y="0"/>
                    </a:lnTo>
                  </a:path>
                </a:pathLst>
              </a:custGeom>
              <a:solidFill>
                <a:srgbClr val="008000"/>
              </a:solidFill>
              <a:ln w="6350">
                <a:solidFill>
                  <a:srgbClr val="008000"/>
                </a:solidFill>
                <a:prstDash val="solid"/>
                <a:round/>
                <a:headEnd/>
                <a:tailEnd/>
              </a:ln>
            </p:spPr>
            <p:txBody>
              <a:bodyPr/>
              <a:lstStyle/>
              <a:p>
                <a:endParaRPr lang="zh-CN" altLang="en-US"/>
              </a:p>
            </p:txBody>
          </p:sp>
          <p:sp>
            <p:nvSpPr>
              <p:cNvPr id="20" name="Line 59"/>
              <p:cNvSpPr>
                <a:spLocks noChangeShapeType="1"/>
              </p:cNvSpPr>
              <p:nvPr/>
            </p:nvSpPr>
            <p:spPr bwMode="auto">
              <a:xfrm flipH="1" flipV="1">
                <a:off x="3051" y="2483"/>
                <a:ext cx="323" cy="155"/>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Freeform 60"/>
              <p:cNvSpPr>
                <a:spLocks/>
              </p:cNvSpPr>
              <p:nvPr/>
            </p:nvSpPr>
            <p:spPr bwMode="auto">
              <a:xfrm>
                <a:off x="2640" y="2880"/>
                <a:ext cx="591" cy="96"/>
              </a:xfrm>
              <a:custGeom>
                <a:avLst/>
                <a:gdLst>
                  <a:gd name="T0" fmla="*/ 151 w 540"/>
                  <a:gd name="T1" fmla="*/ 154 h 90"/>
                  <a:gd name="T2" fmla="*/ 0 w 540"/>
                  <a:gd name="T3" fmla="*/ 311 h 90"/>
                  <a:gd name="T4" fmla="*/ 3287 w 540"/>
                  <a:gd name="T5" fmla="*/ 326 h 90"/>
                  <a:gd name="T6" fmla="*/ 3109 w 540"/>
                  <a:gd name="T7" fmla="*/ 154 h 90"/>
                  <a:gd name="T8" fmla="*/ 2965 w 540"/>
                  <a:gd name="T9" fmla="*/ 0 h 90"/>
                  <a:gd name="T10" fmla="*/ 320 w 540"/>
                  <a:gd name="T11" fmla="*/ 0 h 90"/>
                  <a:gd name="T12" fmla="*/ 151 w 540"/>
                  <a:gd name="T13" fmla="*/ 154 h 90"/>
                  <a:gd name="T14" fmla="*/ 0 60000 65536"/>
                  <a:gd name="T15" fmla="*/ 0 60000 65536"/>
                  <a:gd name="T16" fmla="*/ 0 60000 65536"/>
                  <a:gd name="T17" fmla="*/ 0 60000 65536"/>
                  <a:gd name="T18" fmla="*/ 0 60000 65536"/>
                  <a:gd name="T19" fmla="*/ 0 60000 65536"/>
                  <a:gd name="T20" fmla="*/ 0 60000 65536"/>
                  <a:gd name="T21" fmla="*/ 0 w 540"/>
                  <a:gd name="T22" fmla="*/ 0 h 90"/>
                  <a:gd name="T23" fmla="*/ 540 w 540"/>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0" h="90">
                    <a:moveTo>
                      <a:pt x="25" y="43"/>
                    </a:moveTo>
                    <a:lnTo>
                      <a:pt x="0" y="86"/>
                    </a:lnTo>
                    <a:lnTo>
                      <a:pt x="540" y="90"/>
                    </a:lnTo>
                    <a:lnTo>
                      <a:pt x="512" y="43"/>
                    </a:lnTo>
                    <a:lnTo>
                      <a:pt x="488" y="0"/>
                    </a:lnTo>
                    <a:lnTo>
                      <a:pt x="53" y="0"/>
                    </a:lnTo>
                    <a:lnTo>
                      <a:pt x="25" y="43"/>
                    </a:lnTo>
                  </a:path>
                </a:pathLst>
              </a:custGeom>
              <a:solidFill>
                <a:srgbClr val="008000"/>
              </a:solidFill>
              <a:ln w="6350">
                <a:solidFill>
                  <a:srgbClr val="008000"/>
                </a:solidFill>
                <a:prstDash val="solid"/>
                <a:round/>
                <a:headEnd/>
                <a:tailEnd/>
              </a:ln>
            </p:spPr>
            <p:txBody>
              <a:bodyPr/>
              <a:lstStyle/>
              <a:p>
                <a:endParaRPr lang="zh-CN" altLang="en-US"/>
              </a:p>
            </p:txBody>
          </p:sp>
          <p:sp>
            <p:nvSpPr>
              <p:cNvPr id="22" name="Line 61"/>
              <p:cNvSpPr>
                <a:spLocks noChangeShapeType="1"/>
              </p:cNvSpPr>
              <p:nvPr/>
            </p:nvSpPr>
            <p:spPr bwMode="auto">
              <a:xfrm flipH="1">
                <a:off x="2505" y="2480"/>
                <a:ext cx="327" cy="158"/>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 name="Freeform 62"/>
              <p:cNvSpPr>
                <a:spLocks/>
              </p:cNvSpPr>
              <p:nvPr/>
            </p:nvSpPr>
            <p:spPr bwMode="auto">
              <a:xfrm>
                <a:off x="2505" y="2638"/>
                <a:ext cx="197" cy="319"/>
              </a:xfrm>
              <a:custGeom>
                <a:avLst/>
                <a:gdLst>
                  <a:gd name="T0" fmla="*/ 0 w 179"/>
                  <a:gd name="T1" fmla="*/ 0 h 358"/>
                  <a:gd name="T2" fmla="*/ 0 w 179"/>
                  <a:gd name="T3" fmla="*/ 0 h 358"/>
                  <a:gd name="T4" fmla="*/ 861 w 179"/>
                  <a:gd name="T5" fmla="*/ 36 h 358"/>
                  <a:gd name="T6" fmla="*/ 1026 w 179"/>
                  <a:gd name="T7" fmla="*/ 31 h 358"/>
                  <a:gd name="T8" fmla="*/ 1219 w 179"/>
                  <a:gd name="T9" fmla="*/ 27 h 358"/>
                  <a:gd name="T10" fmla="*/ 0 w 179"/>
                  <a:gd name="T11" fmla="*/ 0 h 358"/>
                  <a:gd name="T12" fmla="*/ 0 w 179"/>
                  <a:gd name="T13" fmla="*/ 0 h 358"/>
                  <a:gd name="T14" fmla="*/ 0 60000 65536"/>
                  <a:gd name="T15" fmla="*/ 0 60000 65536"/>
                  <a:gd name="T16" fmla="*/ 0 60000 65536"/>
                  <a:gd name="T17" fmla="*/ 0 60000 65536"/>
                  <a:gd name="T18" fmla="*/ 0 60000 65536"/>
                  <a:gd name="T19" fmla="*/ 0 60000 65536"/>
                  <a:gd name="T20" fmla="*/ 0 60000 65536"/>
                  <a:gd name="T21" fmla="*/ 0 w 179"/>
                  <a:gd name="T22" fmla="*/ 0 h 358"/>
                  <a:gd name="T23" fmla="*/ 179 w 179"/>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358">
                    <a:moveTo>
                      <a:pt x="0" y="0"/>
                    </a:moveTo>
                    <a:lnTo>
                      <a:pt x="0" y="0"/>
                    </a:lnTo>
                    <a:lnTo>
                      <a:pt x="126" y="358"/>
                    </a:lnTo>
                    <a:lnTo>
                      <a:pt x="151" y="315"/>
                    </a:lnTo>
                    <a:lnTo>
                      <a:pt x="179" y="272"/>
                    </a:lnTo>
                    <a:lnTo>
                      <a:pt x="0" y="0"/>
                    </a:lnTo>
                    <a:close/>
                  </a:path>
                </a:pathLst>
              </a:custGeom>
              <a:solidFill>
                <a:srgbClr val="000000"/>
              </a:solidFill>
              <a:ln w="9525">
                <a:solidFill>
                  <a:srgbClr val="008000"/>
                </a:solidFill>
                <a:round/>
                <a:headEnd/>
                <a:tailEnd/>
              </a:ln>
            </p:spPr>
            <p:txBody>
              <a:bodyPr/>
              <a:lstStyle/>
              <a:p>
                <a:endParaRPr lang="zh-CN" altLang="en-US"/>
              </a:p>
            </p:txBody>
          </p:sp>
          <p:sp>
            <p:nvSpPr>
              <p:cNvPr id="24" name="Freeform 63"/>
              <p:cNvSpPr>
                <a:spLocks/>
              </p:cNvSpPr>
              <p:nvPr/>
            </p:nvSpPr>
            <p:spPr bwMode="auto">
              <a:xfrm>
                <a:off x="2505" y="2638"/>
                <a:ext cx="197" cy="319"/>
              </a:xfrm>
              <a:custGeom>
                <a:avLst/>
                <a:gdLst>
                  <a:gd name="T0" fmla="*/ 0 w 179"/>
                  <a:gd name="T1" fmla="*/ 0 h 358"/>
                  <a:gd name="T2" fmla="*/ 0 w 179"/>
                  <a:gd name="T3" fmla="*/ 0 h 358"/>
                  <a:gd name="T4" fmla="*/ 861 w 179"/>
                  <a:gd name="T5" fmla="*/ 36 h 358"/>
                  <a:gd name="T6" fmla="*/ 1026 w 179"/>
                  <a:gd name="T7" fmla="*/ 31 h 358"/>
                  <a:gd name="T8" fmla="*/ 1219 w 179"/>
                  <a:gd name="T9" fmla="*/ 27 h 358"/>
                  <a:gd name="T10" fmla="*/ 0 w 179"/>
                  <a:gd name="T11" fmla="*/ 0 h 358"/>
                  <a:gd name="T12" fmla="*/ 0 w 179"/>
                  <a:gd name="T13" fmla="*/ 0 h 358"/>
                  <a:gd name="T14" fmla="*/ 0 60000 65536"/>
                  <a:gd name="T15" fmla="*/ 0 60000 65536"/>
                  <a:gd name="T16" fmla="*/ 0 60000 65536"/>
                  <a:gd name="T17" fmla="*/ 0 60000 65536"/>
                  <a:gd name="T18" fmla="*/ 0 60000 65536"/>
                  <a:gd name="T19" fmla="*/ 0 60000 65536"/>
                  <a:gd name="T20" fmla="*/ 0 60000 65536"/>
                  <a:gd name="T21" fmla="*/ 0 w 179"/>
                  <a:gd name="T22" fmla="*/ 0 h 358"/>
                  <a:gd name="T23" fmla="*/ 179 w 179"/>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358">
                    <a:moveTo>
                      <a:pt x="0" y="0"/>
                    </a:moveTo>
                    <a:lnTo>
                      <a:pt x="0" y="0"/>
                    </a:lnTo>
                    <a:lnTo>
                      <a:pt x="126" y="358"/>
                    </a:lnTo>
                    <a:lnTo>
                      <a:pt x="151" y="315"/>
                    </a:lnTo>
                    <a:lnTo>
                      <a:pt x="179" y="272"/>
                    </a:lnTo>
                    <a:lnTo>
                      <a:pt x="0" y="0"/>
                    </a:lnTo>
                  </a:path>
                </a:pathLst>
              </a:custGeom>
              <a:solidFill>
                <a:srgbClr val="008000"/>
              </a:solidFill>
              <a:ln w="6350">
                <a:solidFill>
                  <a:srgbClr val="008000"/>
                </a:solidFill>
                <a:prstDash val="solid"/>
                <a:round/>
                <a:headEnd/>
                <a:tailEnd/>
              </a:ln>
            </p:spPr>
            <p:txBody>
              <a:bodyPr/>
              <a:lstStyle/>
              <a:p>
                <a:endParaRPr lang="zh-CN" altLang="en-US"/>
              </a:p>
            </p:txBody>
          </p:sp>
          <p:sp>
            <p:nvSpPr>
              <p:cNvPr id="25" name="Line 64"/>
              <p:cNvSpPr>
                <a:spLocks noChangeShapeType="1"/>
              </p:cNvSpPr>
              <p:nvPr/>
            </p:nvSpPr>
            <p:spPr bwMode="auto">
              <a:xfrm>
                <a:off x="2352" y="2400"/>
                <a:ext cx="153" cy="238"/>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65"/>
              <p:cNvSpPr>
                <a:spLocks noChangeShapeType="1"/>
              </p:cNvSpPr>
              <p:nvPr/>
            </p:nvSpPr>
            <p:spPr bwMode="auto">
              <a:xfrm flipH="1" flipV="1">
                <a:off x="3205" y="2919"/>
                <a:ext cx="4" cy="237"/>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Line 66"/>
              <p:cNvSpPr>
                <a:spLocks noChangeShapeType="1"/>
              </p:cNvSpPr>
              <p:nvPr/>
            </p:nvSpPr>
            <p:spPr bwMode="auto">
              <a:xfrm flipV="1">
                <a:off x="2671" y="2919"/>
                <a:ext cx="1" cy="237"/>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Line 67"/>
              <p:cNvSpPr>
                <a:spLocks noChangeShapeType="1"/>
              </p:cNvSpPr>
              <p:nvPr/>
            </p:nvSpPr>
            <p:spPr bwMode="auto">
              <a:xfrm flipH="1" flipV="1">
                <a:off x="3370" y="2432"/>
                <a:ext cx="4" cy="206"/>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Line 68"/>
              <p:cNvSpPr>
                <a:spLocks noChangeShapeType="1"/>
              </p:cNvSpPr>
              <p:nvPr/>
            </p:nvSpPr>
            <p:spPr bwMode="auto">
              <a:xfrm>
                <a:off x="2051" y="2264"/>
                <a:ext cx="172" cy="4"/>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 name="文本框 94"/>
            <p:cNvSpPr txBox="1">
              <a:spLocks noChangeArrowheads="1"/>
            </p:cNvSpPr>
            <p:nvPr/>
          </p:nvSpPr>
          <p:spPr bwMode="auto">
            <a:xfrm>
              <a:off x="5886366" y="4034393"/>
              <a:ext cx="389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1’</a:t>
              </a:r>
              <a:endParaRPr lang="zh-CN" altLang="en-US" sz="1800" b="1">
                <a:solidFill>
                  <a:srgbClr val="0000FF"/>
                </a:solidFill>
                <a:latin typeface="Arial" panose="020B0604020202020204" pitchFamily="34" charset="0"/>
                <a:ea typeface="宋体" panose="02010600030101010101" pitchFamily="2" charset="-122"/>
              </a:endParaRPr>
            </a:p>
          </p:txBody>
        </p:sp>
        <p:sp>
          <p:nvSpPr>
            <p:cNvPr id="5" name="文本框 95"/>
            <p:cNvSpPr txBox="1">
              <a:spLocks noChangeArrowheads="1"/>
            </p:cNvSpPr>
            <p:nvPr/>
          </p:nvSpPr>
          <p:spPr bwMode="auto">
            <a:xfrm>
              <a:off x="5452185" y="4219059"/>
              <a:ext cx="389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2’</a:t>
              </a:r>
              <a:endParaRPr lang="zh-CN" altLang="en-US" sz="1800" b="1">
                <a:solidFill>
                  <a:srgbClr val="0000FF"/>
                </a:solidFill>
                <a:latin typeface="Arial" panose="020B0604020202020204" pitchFamily="34" charset="0"/>
                <a:ea typeface="宋体" panose="02010600030101010101" pitchFamily="2" charset="-122"/>
              </a:endParaRPr>
            </a:p>
          </p:txBody>
        </p:sp>
        <p:sp>
          <p:nvSpPr>
            <p:cNvPr id="6" name="文本框 96"/>
            <p:cNvSpPr txBox="1">
              <a:spLocks noChangeArrowheads="1"/>
            </p:cNvSpPr>
            <p:nvPr/>
          </p:nvSpPr>
          <p:spPr bwMode="auto">
            <a:xfrm>
              <a:off x="4782749" y="4210051"/>
              <a:ext cx="389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3’</a:t>
              </a:r>
              <a:endParaRPr lang="zh-CN" altLang="en-US" sz="1800" b="1">
                <a:solidFill>
                  <a:srgbClr val="0000FF"/>
                </a:solidFill>
                <a:latin typeface="Arial" panose="020B0604020202020204" pitchFamily="34" charset="0"/>
                <a:ea typeface="宋体" panose="02010600030101010101" pitchFamily="2" charset="-122"/>
              </a:endParaRPr>
            </a:p>
          </p:txBody>
        </p:sp>
        <p:sp>
          <p:nvSpPr>
            <p:cNvPr id="7" name="文本框 97"/>
            <p:cNvSpPr txBox="1">
              <a:spLocks noChangeArrowheads="1"/>
            </p:cNvSpPr>
            <p:nvPr/>
          </p:nvSpPr>
          <p:spPr bwMode="auto">
            <a:xfrm>
              <a:off x="4297584" y="4079698"/>
              <a:ext cx="389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4’</a:t>
              </a:r>
              <a:endParaRPr lang="zh-CN" altLang="en-US" sz="1800" b="1">
                <a:solidFill>
                  <a:srgbClr val="0000FF"/>
                </a:solidFill>
                <a:latin typeface="Arial" panose="020B0604020202020204" pitchFamily="34" charset="0"/>
                <a:ea typeface="宋体" panose="02010600030101010101" pitchFamily="2" charset="-122"/>
              </a:endParaRPr>
            </a:p>
          </p:txBody>
        </p:sp>
        <p:sp>
          <p:nvSpPr>
            <p:cNvPr id="8" name="文本框 98"/>
            <p:cNvSpPr txBox="1">
              <a:spLocks noChangeArrowheads="1"/>
            </p:cNvSpPr>
            <p:nvPr/>
          </p:nvSpPr>
          <p:spPr bwMode="auto">
            <a:xfrm>
              <a:off x="4123100" y="3166330"/>
              <a:ext cx="389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5’</a:t>
              </a:r>
              <a:endParaRPr lang="zh-CN" altLang="en-US" sz="1800" b="1">
                <a:solidFill>
                  <a:srgbClr val="0000FF"/>
                </a:solidFill>
                <a:latin typeface="Arial" panose="020B0604020202020204" pitchFamily="34" charset="0"/>
                <a:ea typeface="宋体" panose="02010600030101010101" pitchFamily="2" charset="-122"/>
              </a:endParaRPr>
            </a:p>
          </p:txBody>
        </p:sp>
      </p:grpSp>
      <p:grpSp>
        <p:nvGrpSpPr>
          <p:cNvPr id="30" name="组合 29"/>
          <p:cNvGrpSpPr>
            <a:grpSpLocks/>
          </p:cNvGrpSpPr>
          <p:nvPr/>
        </p:nvGrpSpPr>
        <p:grpSpPr bwMode="auto">
          <a:xfrm>
            <a:off x="2166150" y="1248838"/>
            <a:ext cx="2935286" cy="2203443"/>
            <a:chOff x="3340101" y="3166330"/>
            <a:chExt cx="2935370" cy="2204181"/>
          </a:xfrm>
        </p:grpSpPr>
        <p:grpSp>
          <p:nvGrpSpPr>
            <p:cNvPr id="31" name="Group 47"/>
            <p:cNvGrpSpPr>
              <a:grpSpLocks/>
            </p:cNvGrpSpPr>
            <p:nvPr/>
          </p:nvGrpSpPr>
          <p:grpSpPr bwMode="auto">
            <a:xfrm>
              <a:off x="3340101" y="3370262"/>
              <a:ext cx="2617788" cy="2000249"/>
              <a:chOff x="1725" y="2146"/>
              <a:chExt cx="1649" cy="1260"/>
            </a:xfrm>
          </p:grpSpPr>
          <p:sp>
            <p:nvSpPr>
              <p:cNvPr id="37" name="Rectangle 48"/>
              <p:cNvSpPr>
                <a:spLocks noChangeArrowheads="1"/>
              </p:cNvSpPr>
              <p:nvPr/>
            </p:nvSpPr>
            <p:spPr bwMode="auto">
              <a:xfrm>
                <a:off x="1872" y="2146"/>
                <a:ext cx="0" cy="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solidFill>
                    <a:srgbClr val="008000"/>
                  </a:solidFill>
                  <a:latin typeface="Batang" panose="02030600000101010101" pitchFamily="18" charset="-127"/>
                  <a:ea typeface="Batang" panose="02030600000101010101" pitchFamily="18" charset="-127"/>
                </a:endParaRPr>
              </a:p>
            </p:txBody>
          </p:sp>
          <p:sp>
            <p:nvSpPr>
              <p:cNvPr id="38" name="Rectangle 49"/>
              <p:cNvSpPr>
                <a:spLocks noChangeArrowheads="1"/>
              </p:cNvSpPr>
              <p:nvPr/>
            </p:nvSpPr>
            <p:spPr bwMode="auto">
              <a:xfrm>
                <a:off x="1725" y="2146"/>
                <a:ext cx="0" cy="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solidFill>
                    <a:srgbClr val="008000"/>
                  </a:solidFill>
                  <a:latin typeface="Batang" panose="02030600000101010101" pitchFamily="18" charset="-127"/>
                  <a:ea typeface="Batang" panose="02030600000101010101" pitchFamily="18" charset="-127"/>
                </a:endParaRPr>
              </a:p>
            </p:txBody>
          </p:sp>
          <p:sp>
            <p:nvSpPr>
              <p:cNvPr id="39" name="Rectangle 50"/>
              <p:cNvSpPr>
                <a:spLocks noChangeArrowheads="1"/>
              </p:cNvSpPr>
              <p:nvPr/>
            </p:nvSpPr>
            <p:spPr bwMode="auto">
              <a:xfrm>
                <a:off x="2862" y="2342"/>
                <a:ext cx="16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100000"/>
                    </a:solidFill>
                    <a:latin typeface="Batang" panose="02030600000101010101" pitchFamily="18" charset="-127"/>
                    <a:ea typeface="Batang" panose="02030600000101010101" pitchFamily="18" charset="-127"/>
                  </a:rPr>
                  <a:t>O</a:t>
                </a:r>
                <a:endParaRPr lang="en-US" altLang="zh-CN" sz="1800">
                  <a:latin typeface="Batang" panose="02030600000101010101" pitchFamily="18" charset="-127"/>
                  <a:ea typeface="Batang" panose="02030600000101010101" pitchFamily="18" charset="-127"/>
                </a:endParaRPr>
              </a:p>
            </p:txBody>
          </p:sp>
          <p:sp>
            <p:nvSpPr>
              <p:cNvPr id="40" name="Rectangle 51"/>
              <p:cNvSpPr>
                <a:spLocks noChangeArrowheads="1"/>
              </p:cNvSpPr>
              <p:nvPr/>
            </p:nvSpPr>
            <p:spPr bwMode="auto">
              <a:xfrm>
                <a:off x="2244" y="2149"/>
                <a:ext cx="30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100000"/>
                    </a:solidFill>
                    <a:latin typeface="Batang" panose="02030600000101010101" pitchFamily="18" charset="-127"/>
                    <a:ea typeface="Batang" panose="02030600000101010101" pitchFamily="18" charset="-127"/>
                  </a:rPr>
                  <a:t>CH</a:t>
                </a:r>
                <a:endParaRPr lang="en-US" altLang="zh-CN" sz="1800">
                  <a:latin typeface="Batang" panose="02030600000101010101" pitchFamily="18" charset="-127"/>
                  <a:ea typeface="Batang" panose="02030600000101010101" pitchFamily="18" charset="-127"/>
                </a:endParaRPr>
              </a:p>
            </p:txBody>
          </p:sp>
          <p:sp>
            <p:nvSpPr>
              <p:cNvPr id="41" name="Rectangle 52"/>
              <p:cNvSpPr>
                <a:spLocks noChangeArrowheads="1"/>
              </p:cNvSpPr>
              <p:nvPr/>
            </p:nvSpPr>
            <p:spPr bwMode="auto">
              <a:xfrm>
                <a:off x="2542" y="2246"/>
                <a:ext cx="82"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100">
                    <a:solidFill>
                      <a:srgbClr val="100000"/>
                    </a:solidFill>
                    <a:latin typeface="Batang" panose="02030600000101010101" pitchFamily="18" charset="-127"/>
                    <a:ea typeface="Batang" panose="02030600000101010101" pitchFamily="18" charset="-127"/>
                  </a:rPr>
                  <a:t>2</a:t>
                </a:r>
                <a:endParaRPr lang="en-US" altLang="zh-CN" sz="1800">
                  <a:latin typeface="Batang" panose="02030600000101010101" pitchFamily="18" charset="-127"/>
                  <a:ea typeface="Batang" panose="02030600000101010101" pitchFamily="18" charset="-127"/>
                </a:endParaRPr>
              </a:p>
            </p:txBody>
          </p:sp>
          <p:sp>
            <p:nvSpPr>
              <p:cNvPr id="43" name="Rectangle 54"/>
              <p:cNvSpPr>
                <a:spLocks noChangeArrowheads="1"/>
              </p:cNvSpPr>
              <p:nvPr/>
            </p:nvSpPr>
            <p:spPr bwMode="auto">
              <a:xfrm>
                <a:off x="3167" y="3154"/>
                <a:ext cx="16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dirty="0">
                    <a:solidFill>
                      <a:srgbClr val="100000"/>
                    </a:solidFill>
                    <a:latin typeface="Batang" panose="02030600000101010101" pitchFamily="18" charset="-127"/>
                    <a:ea typeface="Batang" panose="02030600000101010101" pitchFamily="18" charset="-127"/>
                  </a:rPr>
                  <a:t>H</a:t>
                </a:r>
                <a:endParaRPr lang="en-US" altLang="zh-CN" sz="1800" dirty="0">
                  <a:latin typeface="Batang" panose="02030600000101010101" pitchFamily="18" charset="-127"/>
                  <a:ea typeface="Batang" panose="02030600000101010101" pitchFamily="18" charset="-127"/>
                </a:endParaRPr>
              </a:p>
            </p:txBody>
          </p:sp>
          <p:sp>
            <p:nvSpPr>
              <p:cNvPr id="44" name="Rectangle 55"/>
              <p:cNvSpPr>
                <a:spLocks noChangeArrowheads="1"/>
              </p:cNvSpPr>
              <p:nvPr/>
            </p:nvSpPr>
            <p:spPr bwMode="auto">
              <a:xfrm>
                <a:off x="2590" y="3147"/>
                <a:ext cx="16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100000"/>
                    </a:solidFill>
                    <a:latin typeface="Batang" panose="02030600000101010101" pitchFamily="18" charset="-127"/>
                    <a:ea typeface="Batang" panose="02030600000101010101" pitchFamily="18" charset="-127"/>
                  </a:rPr>
                  <a:t>O</a:t>
                </a:r>
                <a:endParaRPr lang="en-US" altLang="zh-CN" sz="1800">
                  <a:latin typeface="Batang" panose="02030600000101010101" pitchFamily="18" charset="-127"/>
                  <a:ea typeface="Batang" panose="02030600000101010101" pitchFamily="18" charset="-127"/>
                </a:endParaRPr>
              </a:p>
            </p:txBody>
          </p:sp>
          <p:sp>
            <p:nvSpPr>
              <p:cNvPr id="45" name="Rectangle 56"/>
              <p:cNvSpPr>
                <a:spLocks noChangeArrowheads="1"/>
              </p:cNvSpPr>
              <p:nvPr/>
            </p:nvSpPr>
            <p:spPr bwMode="auto">
              <a:xfrm>
                <a:off x="2763" y="3147"/>
                <a:ext cx="16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100000"/>
                    </a:solidFill>
                    <a:latin typeface="Batang" panose="02030600000101010101" pitchFamily="18" charset="-127"/>
                    <a:ea typeface="Batang" panose="02030600000101010101" pitchFamily="18" charset="-127"/>
                  </a:rPr>
                  <a:t>H</a:t>
                </a:r>
                <a:endParaRPr lang="en-US" altLang="zh-CN" sz="1800">
                  <a:latin typeface="Batang" panose="02030600000101010101" pitchFamily="18" charset="-127"/>
                  <a:ea typeface="Batang" panose="02030600000101010101" pitchFamily="18" charset="-127"/>
                </a:endParaRPr>
              </a:p>
            </p:txBody>
          </p:sp>
          <p:sp>
            <p:nvSpPr>
              <p:cNvPr id="46" name="Freeform 57"/>
              <p:cNvSpPr>
                <a:spLocks/>
              </p:cNvSpPr>
              <p:nvPr/>
            </p:nvSpPr>
            <p:spPr bwMode="auto">
              <a:xfrm>
                <a:off x="3178" y="2638"/>
                <a:ext cx="196" cy="323"/>
              </a:xfrm>
              <a:custGeom>
                <a:avLst/>
                <a:gdLst>
                  <a:gd name="T0" fmla="*/ 1220 w 178"/>
                  <a:gd name="T1" fmla="*/ 0 h 362"/>
                  <a:gd name="T2" fmla="*/ 1220 w 178"/>
                  <a:gd name="T3" fmla="*/ 0 h 362"/>
                  <a:gd name="T4" fmla="*/ 0 w 178"/>
                  <a:gd name="T5" fmla="*/ 28 h 362"/>
                  <a:gd name="T6" fmla="*/ 163 w 178"/>
                  <a:gd name="T7" fmla="*/ 32 h 362"/>
                  <a:gd name="T8" fmla="*/ 351 w 178"/>
                  <a:gd name="T9" fmla="*/ 37 h 362"/>
                  <a:gd name="T10" fmla="*/ 1220 w 178"/>
                  <a:gd name="T11" fmla="*/ 0 h 362"/>
                  <a:gd name="T12" fmla="*/ 1220 w 178"/>
                  <a:gd name="T13" fmla="*/ 0 h 362"/>
                  <a:gd name="T14" fmla="*/ 0 60000 65536"/>
                  <a:gd name="T15" fmla="*/ 0 60000 65536"/>
                  <a:gd name="T16" fmla="*/ 0 60000 65536"/>
                  <a:gd name="T17" fmla="*/ 0 60000 65536"/>
                  <a:gd name="T18" fmla="*/ 0 60000 65536"/>
                  <a:gd name="T19" fmla="*/ 0 60000 65536"/>
                  <a:gd name="T20" fmla="*/ 0 60000 65536"/>
                  <a:gd name="T21" fmla="*/ 0 w 178"/>
                  <a:gd name="T22" fmla="*/ 0 h 362"/>
                  <a:gd name="T23" fmla="*/ 178 w 178"/>
                  <a:gd name="T24" fmla="*/ 362 h 3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 h="362">
                    <a:moveTo>
                      <a:pt x="178" y="0"/>
                    </a:moveTo>
                    <a:lnTo>
                      <a:pt x="178" y="0"/>
                    </a:lnTo>
                    <a:lnTo>
                      <a:pt x="0" y="272"/>
                    </a:lnTo>
                    <a:lnTo>
                      <a:pt x="24" y="315"/>
                    </a:lnTo>
                    <a:lnTo>
                      <a:pt x="52" y="362"/>
                    </a:lnTo>
                    <a:lnTo>
                      <a:pt x="178" y="0"/>
                    </a:lnTo>
                    <a:close/>
                  </a:path>
                </a:pathLst>
              </a:custGeom>
              <a:solidFill>
                <a:srgbClr val="000000"/>
              </a:solidFill>
              <a:ln w="9525">
                <a:solidFill>
                  <a:srgbClr val="008000"/>
                </a:solidFill>
                <a:round/>
                <a:headEnd/>
                <a:tailEnd/>
              </a:ln>
            </p:spPr>
            <p:txBody>
              <a:bodyPr/>
              <a:lstStyle/>
              <a:p>
                <a:endParaRPr lang="zh-CN" altLang="en-US"/>
              </a:p>
            </p:txBody>
          </p:sp>
          <p:sp>
            <p:nvSpPr>
              <p:cNvPr id="47" name="Freeform 58"/>
              <p:cNvSpPr>
                <a:spLocks/>
              </p:cNvSpPr>
              <p:nvPr/>
            </p:nvSpPr>
            <p:spPr bwMode="auto">
              <a:xfrm>
                <a:off x="3178" y="2638"/>
                <a:ext cx="196" cy="323"/>
              </a:xfrm>
              <a:custGeom>
                <a:avLst/>
                <a:gdLst>
                  <a:gd name="T0" fmla="*/ 1220 w 178"/>
                  <a:gd name="T1" fmla="*/ 0 h 362"/>
                  <a:gd name="T2" fmla="*/ 1220 w 178"/>
                  <a:gd name="T3" fmla="*/ 0 h 362"/>
                  <a:gd name="T4" fmla="*/ 0 w 178"/>
                  <a:gd name="T5" fmla="*/ 28 h 362"/>
                  <a:gd name="T6" fmla="*/ 163 w 178"/>
                  <a:gd name="T7" fmla="*/ 32 h 362"/>
                  <a:gd name="T8" fmla="*/ 351 w 178"/>
                  <a:gd name="T9" fmla="*/ 37 h 362"/>
                  <a:gd name="T10" fmla="*/ 1220 w 178"/>
                  <a:gd name="T11" fmla="*/ 0 h 362"/>
                  <a:gd name="T12" fmla="*/ 1220 w 178"/>
                  <a:gd name="T13" fmla="*/ 0 h 362"/>
                  <a:gd name="T14" fmla="*/ 0 60000 65536"/>
                  <a:gd name="T15" fmla="*/ 0 60000 65536"/>
                  <a:gd name="T16" fmla="*/ 0 60000 65536"/>
                  <a:gd name="T17" fmla="*/ 0 60000 65536"/>
                  <a:gd name="T18" fmla="*/ 0 60000 65536"/>
                  <a:gd name="T19" fmla="*/ 0 60000 65536"/>
                  <a:gd name="T20" fmla="*/ 0 60000 65536"/>
                  <a:gd name="T21" fmla="*/ 0 w 178"/>
                  <a:gd name="T22" fmla="*/ 0 h 362"/>
                  <a:gd name="T23" fmla="*/ 178 w 178"/>
                  <a:gd name="T24" fmla="*/ 362 h 3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 h="362">
                    <a:moveTo>
                      <a:pt x="178" y="0"/>
                    </a:moveTo>
                    <a:lnTo>
                      <a:pt x="178" y="0"/>
                    </a:lnTo>
                    <a:lnTo>
                      <a:pt x="0" y="272"/>
                    </a:lnTo>
                    <a:lnTo>
                      <a:pt x="24" y="315"/>
                    </a:lnTo>
                    <a:lnTo>
                      <a:pt x="52" y="362"/>
                    </a:lnTo>
                    <a:lnTo>
                      <a:pt x="178" y="0"/>
                    </a:lnTo>
                  </a:path>
                </a:pathLst>
              </a:custGeom>
              <a:solidFill>
                <a:srgbClr val="008000"/>
              </a:solidFill>
              <a:ln w="6350">
                <a:solidFill>
                  <a:srgbClr val="008000"/>
                </a:solidFill>
                <a:prstDash val="solid"/>
                <a:round/>
                <a:headEnd/>
                <a:tailEnd/>
              </a:ln>
            </p:spPr>
            <p:txBody>
              <a:bodyPr/>
              <a:lstStyle/>
              <a:p>
                <a:endParaRPr lang="zh-CN" altLang="en-US"/>
              </a:p>
            </p:txBody>
          </p:sp>
          <p:sp>
            <p:nvSpPr>
              <p:cNvPr id="48" name="Line 59"/>
              <p:cNvSpPr>
                <a:spLocks noChangeShapeType="1"/>
              </p:cNvSpPr>
              <p:nvPr/>
            </p:nvSpPr>
            <p:spPr bwMode="auto">
              <a:xfrm flipH="1" flipV="1">
                <a:off x="3051" y="2483"/>
                <a:ext cx="323" cy="155"/>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 name="Freeform 60"/>
              <p:cNvSpPr>
                <a:spLocks/>
              </p:cNvSpPr>
              <p:nvPr/>
            </p:nvSpPr>
            <p:spPr bwMode="auto">
              <a:xfrm>
                <a:off x="2640" y="2880"/>
                <a:ext cx="591" cy="96"/>
              </a:xfrm>
              <a:custGeom>
                <a:avLst/>
                <a:gdLst>
                  <a:gd name="T0" fmla="*/ 151 w 540"/>
                  <a:gd name="T1" fmla="*/ 154 h 90"/>
                  <a:gd name="T2" fmla="*/ 0 w 540"/>
                  <a:gd name="T3" fmla="*/ 311 h 90"/>
                  <a:gd name="T4" fmla="*/ 3287 w 540"/>
                  <a:gd name="T5" fmla="*/ 326 h 90"/>
                  <a:gd name="T6" fmla="*/ 3109 w 540"/>
                  <a:gd name="T7" fmla="*/ 154 h 90"/>
                  <a:gd name="T8" fmla="*/ 2965 w 540"/>
                  <a:gd name="T9" fmla="*/ 0 h 90"/>
                  <a:gd name="T10" fmla="*/ 320 w 540"/>
                  <a:gd name="T11" fmla="*/ 0 h 90"/>
                  <a:gd name="T12" fmla="*/ 151 w 540"/>
                  <a:gd name="T13" fmla="*/ 154 h 90"/>
                  <a:gd name="T14" fmla="*/ 0 60000 65536"/>
                  <a:gd name="T15" fmla="*/ 0 60000 65536"/>
                  <a:gd name="T16" fmla="*/ 0 60000 65536"/>
                  <a:gd name="T17" fmla="*/ 0 60000 65536"/>
                  <a:gd name="T18" fmla="*/ 0 60000 65536"/>
                  <a:gd name="T19" fmla="*/ 0 60000 65536"/>
                  <a:gd name="T20" fmla="*/ 0 60000 65536"/>
                  <a:gd name="T21" fmla="*/ 0 w 540"/>
                  <a:gd name="T22" fmla="*/ 0 h 90"/>
                  <a:gd name="T23" fmla="*/ 540 w 540"/>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0" h="90">
                    <a:moveTo>
                      <a:pt x="25" y="43"/>
                    </a:moveTo>
                    <a:lnTo>
                      <a:pt x="0" y="86"/>
                    </a:lnTo>
                    <a:lnTo>
                      <a:pt x="540" y="90"/>
                    </a:lnTo>
                    <a:lnTo>
                      <a:pt x="512" y="43"/>
                    </a:lnTo>
                    <a:lnTo>
                      <a:pt x="488" y="0"/>
                    </a:lnTo>
                    <a:lnTo>
                      <a:pt x="53" y="0"/>
                    </a:lnTo>
                    <a:lnTo>
                      <a:pt x="25" y="43"/>
                    </a:lnTo>
                  </a:path>
                </a:pathLst>
              </a:custGeom>
              <a:solidFill>
                <a:srgbClr val="008000"/>
              </a:solidFill>
              <a:ln w="6350">
                <a:solidFill>
                  <a:srgbClr val="008000"/>
                </a:solidFill>
                <a:prstDash val="solid"/>
                <a:round/>
                <a:headEnd/>
                <a:tailEnd/>
              </a:ln>
            </p:spPr>
            <p:txBody>
              <a:bodyPr/>
              <a:lstStyle/>
              <a:p>
                <a:endParaRPr lang="zh-CN" altLang="en-US"/>
              </a:p>
            </p:txBody>
          </p:sp>
          <p:sp>
            <p:nvSpPr>
              <p:cNvPr id="50" name="Line 61"/>
              <p:cNvSpPr>
                <a:spLocks noChangeShapeType="1"/>
              </p:cNvSpPr>
              <p:nvPr/>
            </p:nvSpPr>
            <p:spPr bwMode="auto">
              <a:xfrm flipH="1">
                <a:off x="2505" y="2480"/>
                <a:ext cx="327" cy="158"/>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 name="Freeform 62"/>
              <p:cNvSpPr>
                <a:spLocks/>
              </p:cNvSpPr>
              <p:nvPr/>
            </p:nvSpPr>
            <p:spPr bwMode="auto">
              <a:xfrm>
                <a:off x="2505" y="2638"/>
                <a:ext cx="197" cy="319"/>
              </a:xfrm>
              <a:custGeom>
                <a:avLst/>
                <a:gdLst>
                  <a:gd name="T0" fmla="*/ 0 w 179"/>
                  <a:gd name="T1" fmla="*/ 0 h 358"/>
                  <a:gd name="T2" fmla="*/ 0 w 179"/>
                  <a:gd name="T3" fmla="*/ 0 h 358"/>
                  <a:gd name="T4" fmla="*/ 861 w 179"/>
                  <a:gd name="T5" fmla="*/ 36 h 358"/>
                  <a:gd name="T6" fmla="*/ 1026 w 179"/>
                  <a:gd name="T7" fmla="*/ 31 h 358"/>
                  <a:gd name="T8" fmla="*/ 1219 w 179"/>
                  <a:gd name="T9" fmla="*/ 27 h 358"/>
                  <a:gd name="T10" fmla="*/ 0 w 179"/>
                  <a:gd name="T11" fmla="*/ 0 h 358"/>
                  <a:gd name="T12" fmla="*/ 0 w 179"/>
                  <a:gd name="T13" fmla="*/ 0 h 358"/>
                  <a:gd name="T14" fmla="*/ 0 60000 65536"/>
                  <a:gd name="T15" fmla="*/ 0 60000 65536"/>
                  <a:gd name="T16" fmla="*/ 0 60000 65536"/>
                  <a:gd name="T17" fmla="*/ 0 60000 65536"/>
                  <a:gd name="T18" fmla="*/ 0 60000 65536"/>
                  <a:gd name="T19" fmla="*/ 0 60000 65536"/>
                  <a:gd name="T20" fmla="*/ 0 60000 65536"/>
                  <a:gd name="T21" fmla="*/ 0 w 179"/>
                  <a:gd name="T22" fmla="*/ 0 h 358"/>
                  <a:gd name="T23" fmla="*/ 179 w 179"/>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358">
                    <a:moveTo>
                      <a:pt x="0" y="0"/>
                    </a:moveTo>
                    <a:lnTo>
                      <a:pt x="0" y="0"/>
                    </a:lnTo>
                    <a:lnTo>
                      <a:pt x="126" y="358"/>
                    </a:lnTo>
                    <a:lnTo>
                      <a:pt x="151" y="315"/>
                    </a:lnTo>
                    <a:lnTo>
                      <a:pt x="179" y="272"/>
                    </a:lnTo>
                    <a:lnTo>
                      <a:pt x="0" y="0"/>
                    </a:lnTo>
                    <a:close/>
                  </a:path>
                </a:pathLst>
              </a:custGeom>
              <a:solidFill>
                <a:srgbClr val="000000"/>
              </a:solidFill>
              <a:ln w="9525">
                <a:solidFill>
                  <a:srgbClr val="008000"/>
                </a:solidFill>
                <a:round/>
                <a:headEnd/>
                <a:tailEnd/>
              </a:ln>
            </p:spPr>
            <p:txBody>
              <a:bodyPr/>
              <a:lstStyle/>
              <a:p>
                <a:endParaRPr lang="zh-CN" altLang="en-US"/>
              </a:p>
            </p:txBody>
          </p:sp>
          <p:sp>
            <p:nvSpPr>
              <p:cNvPr id="52" name="Freeform 63"/>
              <p:cNvSpPr>
                <a:spLocks/>
              </p:cNvSpPr>
              <p:nvPr/>
            </p:nvSpPr>
            <p:spPr bwMode="auto">
              <a:xfrm>
                <a:off x="2505" y="2638"/>
                <a:ext cx="197" cy="319"/>
              </a:xfrm>
              <a:custGeom>
                <a:avLst/>
                <a:gdLst>
                  <a:gd name="T0" fmla="*/ 0 w 179"/>
                  <a:gd name="T1" fmla="*/ 0 h 358"/>
                  <a:gd name="T2" fmla="*/ 0 w 179"/>
                  <a:gd name="T3" fmla="*/ 0 h 358"/>
                  <a:gd name="T4" fmla="*/ 861 w 179"/>
                  <a:gd name="T5" fmla="*/ 36 h 358"/>
                  <a:gd name="T6" fmla="*/ 1026 w 179"/>
                  <a:gd name="T7" fmla="*/ 31 h 358"/>
                  <a:gd name="T8" fmla="*/ 1219 w 179"/>
                  <a:gd name="T9" fmla="*/ 27 h 358"/>
                  <a:gd name="T10" fmla="*/ 0 w 179"/>
                  <a:gd name="T11" fmla="*/ 0 h 358"/>
                  <a:gd name="T12" fmla="*/ 0 w 179"/>
                  <a:gd name="T13" fmla="*/ 0 h 358"/>
                  <a:gd name="T14" fmla="*/ 0 60000 65536"/>
                  <a:gd name="T15" fmla="*/ 0 60000 65536"/>
                  <a:gd name="T16" fmla="*/ 0 60000 65536"/>
                  <a:gd name="T17" fmla="*/ 0 60000 65536"/>
                  <a:gd name="T18" fmla="*/ 0 60000 65536"/>
                  <a:gd name="T19" fmla="*/ 0 60000 65536"/>
                  <a:gd name="T20" fmla="*/ 0 60000 65536"/>
                  <a:gd name="T21" fmla="*/ 0 w 179"/>
                  <a:gd name="T22" fmla="*/ 0 h 358"/>
                  <a:gd name="T23" fmla="*/ 179 w 179"/>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358">
                    <a:moveTo>
                      <a:pt x="0" y="0"/>
                    </a:moveTo>
                    <a:lnTo>
                      <a:pt x="0" y="0"/>
                    </a:lnTo>
                    <a:lnTo>
                      <a:pt x="126" y="358"/>
                    </a:lnTo>
                    <a:lnTo>
                      <a:pt x="151" y="315"/>
                    </a:lnTo>
                    <a:lnTo>
                      <a:pt x="179" y="272"/>
                    </a:lnTo>
                    <a:lnTo>
                      <a:pt x="0" y="0"/>
                    </a:lnTo>
                  </a:path>
                </a:pathLst>
              </a:custGeom>
              <a:solidFill>
                <a:srgbClr val="008000"/>
              </a:solidFill>
              <a:ln w="6350">
                <a:solidFill>
                  <a:srgbClr val="008000"/>
                </a:solidFill>
                <a:prstDash val="solid"/>
                <a:round/>
                <a:headEnd/>
                <a:tailEnd/>
              </a:ln>
            </p:spPr>
            <p:txBody>
              <a:bodyPr/>
              <a:lstStyle/>
              <a:p>
                <a:endParaRPr lang="zh-CN" altLang="en-US"/>
              </a:p>
            </p:txBody>
          </p:sp>
          <p:sp>
            <p:nvSpPr>
              <p:cNvPr id="53" name="Line 64"/>
              <p:cNvSpPr>
                <a:spLocks noChangeShapeType="1"/>
              </p:cNvSpPr>
              <p:nvPr/>
            </p:nvSpPr>
            <p:spPr bwMode="auto">
              <a:xfrm>
                <a:off x="2352" y="2400"/>
                <a:ext cx="153" cy="238"/>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 name="Line 65"/>
              <p:cNvSpPr>
                <a:spLocks noChangeShapeType="1"/>
              </p:cNvSpPr>
              <p:nvPr/>
            </p:nvSpPr>
            <p:spPr bwMode="auto">
              <a:xfrm flipH="1" flipV="1">
                <a:off x="3205" y="2919"/>
                <a:ext cx="4" cy="237"/>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 name="Line 66"/>
              <p:cNvSpPr>
                <a:spLocks noChangeShapeType="1"/>
              </p:cNvSpPr>
              <p:nvPr/>
            </p:nvSpPr>
            <p:spPr bwMode="auto">
              <a:xfrm flipV="1">
                <a:off x="2671" y="2919"/>
                <a:ext cx="1" cy="237"/>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 name="Line 67"/>
              <p:cNvSpPr>
                <a:spLocks noChangeShapeType="1"/>
              </p:cNvSpPr>
              <p:nvPr/>
            </p:nvSpPr>
            <p:spPr bwMode="auto">
              <a:xfrm flipH="1" flipV="1">
                <a:off x="3370" y="2432"/>
                <a:ext cx="4" cy="206"/>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 name="Line 68"/>
              <p:cNvSpPr>
                <a:spLocks noChangeShapeType="1"/>
              </p:cNvSpPr>
              <p:nvPr/>
            </p:nvSpPr>
            <p:spPr bwMode="auto">
              <a:xfrm>
                <a:off x="2051" y="2264"/>
                <a:ext cx="172" cy="4"/>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2" name="文本框 94"/>
            <p:cNvSpPr txBox="1">
              <a:spLocks noChangeArrowheads="1"/>
            </p:cNvSpPr>
            <p:nvPr/>
          </p:nvSpPr>
          <p:spPr bwMode="auto">
            <a:xfrm>
              <a:off x="5886366" y="4034393"/>
              <a:ext cx="389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1’</a:t>
              </a:r>
              <a:endParaRPr lang="zh-CN" altLang="en-US" sz="1800" b="1">
                <a:solidFill>
                  <a:srgbClr val="0000FF"/>
                </a:solidFill>
                <a:latin typeface="Arial" panose="020B0604020202020204" pitchFamily="34" charset="0"/>
                <a:ea typeface="宋体" panose="02010600030101010101" pitchFamily="2" charset="-122"/>
              </a:endParaRPr>
            </a:p>
          </p:txBody>
        </p:sp>
        <p:sp>
          <p:nvSpPr>
            <p:cNvPr id="33" name="文本框 95"/>
            <p:cNvSpPr txBox="1">
              <a:spLocks noChangeArrowheads="1"/>
            </p:cNvSpPr>
            <p:nvPr/>
          </p:nvSpPr>
          <p:spPr bwMode="auto">
            <a:xfrm>
              <a:off x="5452185" y="4219059"/>
              <a:ext cx="389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2’</a:t>
              </a:r>
              <a:endParaRPr lang="zh-CN" altLang="en-US" sz="1800" b="1">
                <a:solidFill>
                  <a:srgbClr val="0000FF"/>
                </a:solidFill>
                <a:latin typeface="Arial" panose="020B0604020202020204" pitchFamily="34" charset="0"/>
                <a:ea typeface="宋体" panose="02010600030101010101" pitchFamily="2" charset="-122"/>
              </a:endParaRPr>
            </a:p>
          </p:txBody>
        </p:sp>
        <p:sp>
          <p:nvSpPr>
            <p:cNvPr id="34" name="文本框 96"/>
            <p:cNvSpPr txBox="1">
              <a:spLocks noChangeArrowheads="1"/>
            </p:cNvSpPr>
            <p:nvPr/>
          </p:nvSpPr>
          <p:spPr bwMode="auto">
            <a:xfrm>
              <a:off x="4782749" y="4210051"/>
              <a:ext cx="389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3’</a:t>
              </a:r>
              <a:endParaRPr lang="zh-CN" altLang="en-US" sz="1800" b="1">
                <a:solidFill>
                  <a:srgbClr val="0000FF"/>
                </a:solidFill>
                <a:latin typeface="Arial" panose="020B0604020202020204" pitchFamily="34" charset="0"/>
                <a:ea typeface="宋体" panose="02010600030101010101" pitchFamily="2" charset="-122"/>
              </a:endParaRPr>
            </a:p>
          </p:txBody>
        </p:sp>
        <p:sp>
          <p:nvSpPr>
            <p:cNvPr id="35" name="文本框 97"/>
            <p:cNvSpPr txBox="1">
              <a:spLocks noChangeArrowheads="1"/>
            </p:cNvSpPr>
            <p:nvPr/>
          </p:nvSpPr>
          <p:spPr bwMode="auto">
            <a:xfrm>
              <a:off x="4297584" y="4079698"/>
              <a:ext cx="389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4’</a:t>
              </a:r>
              <a:endParaRPr lang="zh-CN" altLang="en-US" sz="1800" b="1">
                <a:solidFill>
                  <a:srgbClr val="0000FF"/>
                </a:solidFill>
                <a:latin typeface="Arial" panose="020B0604020202020204" pitchFamily="34" charset="0"/>
                <a:ea typeface="宋体" panose="02010600030101010101" pitchFamily="2" charset="-122"/>
              </a:endParaRPr>
            </a:p>
          </p:txBody>
        </p:sp>
        <p:sp>
          <p:nvSpPr>
            <p:cNvPr id="36" name="文本框 98"/>
            <p:cNvSpPr txBox="1">
              <a:spLocks noChangeArrowheads="1"/>
            </p:cNvSpPr>
            <p:nvPr/>
          </p:nvSpPr>
          <p:spPr bwMode="auto">
            <a:xfrm>
              <a:off x="4123100" y="3166330"/>
              <a:ext cx="389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5’</a:t>
              </a:r>
              <a:endParaRPr lang="zh-CN" altLang="en-US" sz="1800" b="1">
                <a:solidFill>
                  <a:srgbClr val="0000FF"/>
                </a:solidFill>
                <a:latin typeface="Arial" panose="020B0604020202020204" pitchFamily="34" charset="0"/>
                <a:ea typeface="宋体" panose="02010600030101010101" pitchFamily="2" charset="-122"/>
              </a:endParaRPr>
            </a:p>
          </p:txBody>
        </p:sp>
      </p:grpSp>
      <p:sp>
        <p:nvSpPr>
          <p:cNvPr id="59" name="文本框 58"/>
          <p:cNvSpPr txBox="1"/>
          <p:nvPr/>
        </p:nvSpPr>
        <p:spPr>
          <a:xfrm>
            <a:off x="5899951" y="2116610"/>
            <a:ext cx="853119" cy="461665"/>
          </a:xfrm>
          <a:prstGeom prst="rect">
            <a:avLst/>
          </a:prstGeom>
          <a:noFill/>
        </p:spPr>
        <p:txBody>
          <a:bodyPr wrap="none" rtlCol="0">
            <a:spAutoFit/>
          </a:bodyPr>
          <a:lstStyle/>
          <a:p>
            <a:r>
              <a:rPr lang="en-US" altLang="zh-CN" sz="2400" b="1" dirty="0"/>
              <a:t>DNA</a:t>
            </a:r>
            <a:endParaRPr lang="zh-CN" altLang="en-US" sz="2400" b="1" dirty="0"/>
          </a:p>
        </p:txBody>
      </p:sp>
      <p:sp>
        <p:nvSpPr>
          <p:cNvPr id="60" name="左大括号 59"/>
          <p:cNvSpPr/>
          <p:nvPr/>
        </p:nvSpPr>
        <p:spPr>
          <a:xfrm>
            <a:off x="6785726" y="1257932"/>
            <a:ext cx="609600" cy="2234536"/>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1" name="文本框 60"/>
          <p:cNvSpPr txBox="1"/>
          <p:nvPr/>
        </p:nvSpPr>
        <p:spPr>
          <a:xfrm>
            <a:off x="7509076" y="944038"/>
            <a:ext cx="491924" cy="2800767"/>
          </a:xfrm>
          <a:prstGeom prst="rect">
            <a:avLst/>
          </a:prstGeom>
          <a:noFill/>
        </p:spPr>
        <p:txBody>
          <a:bodyPr wrap="square" rtlCol="0">
            <a:spAutoFit/>
          </a:bodyPr>
          <a:lstStyle/>
          <a:p>
            <a:r>
              <a:rPr lang="en-US" altLang="zh-CN" sz="2800" b="1" dirty="0"/>
              <a:t>A</a:t>
            </a:r>
          </a:p>
          <a:p>
            <a:endParaRPr lang="en-US" altLang="zh-CN" b="1" dirty="0" smtClean="0"/>
          </a:p>
          <a:p>
            <a:r>
              <a:rPr lang="en-US" altLang="zh-CN" sz="2800" b="1" dirty="0">
                <a:solidFill>
                  <a:srgbClr val="C00000"/>
                </a:solidFill>
              </a:rPr>
              <a:t>T</a:t>
            </a:r>
          </a:p>
          <a:p>
            <a:r>
              <a:rPr lang="en-US" altLang="zh-CN" sz="2800" b="1" dirty="0"/>
              <a:t> </a:t>
            </a:r>
          </a:p>
          <a:p>
            <a:r>
              <a:rPr lang="en-US" altLang="zh-CN" sz="2800" b="1" dirty="0"/>
              <a:t>G</a:t>
            </a:r>
          </a:p>
          <a:p>
            <a:endParaRPr lang="en-US" altLang="zh-CN" b="1" dirty="0" smtClean="0"/>
          </a:p>
          <a:p>
            <a:r>
              <a:rPr lang="en-US" altLang="zh-CN" sz="2800" b="1" dirty="0"/>
              <a:t>C</a:t>
            </a:r>
            <a:endParaRPr lang="zh-CN" altLang="en-US" sz="2800" b="1" dirty="0"/>
          </a:p>
        </p:txBody>
      </p:sp>
      <p:sp>
        <p:nvSpPr>
          <p:cNvPr id="62" name="文本框 61"/>
          <p:cNvSpPr txBox="1"/>
          <p:nvPr/>
        </p:nvSpPr>
        <p:spPr>
          <a:xfrm>
            <a:off x="5889065" y="5077406"/>
            <a:ext cx="853119" cy="461665"/>
          </a:xfrm>
          <a:prstGeom prst="rect">
            <a:avLst/>
          </a:prstGeom>
          <a:noFill/>
        </p:spPr>
        <p:txBody>
          <a:bodyPr wrap="none" rtlCol="0">
            <a:spAutoFit/>
          </a:bodyPr>
          <a:lstStyle/>
          <a:p>
            <a:r>
              <a:rPr lang="en-US" altLang="zh-CN" sz="2400" b="1" dirty="0"/>
              <a:t>RNA</a:t>
            </a:r>
            <a:endParaRPr lang="zh-CN" altLang="en-US" sz="2400" b="1" dirty="0"/>
          </a:p>
        </p:txBody>
      </p:sp>
      <p:sp>
        <p:nvSpPr>
          <p:cNvPr id="63" name="左大括号 62"/>
          <p:cNvSpPr/>
          <p:nvPr/>
        </p:nvSpPr>
        <p:spPr>
          <a:xfrm>
            <a:off x="6774840" y="4218728"/>
            <a:ext cx="609600" cy="2234536"/>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4" name="文本框 63"/>
          <p:cNvSpPr txBox="1"/>
          <p:nvPr/>
        </p:nvSpPr>
        <p:spPr>
          <a:xfrm>
            <a:off x="7498190" y="3904834"/>
            <a:ext cx="491924" cy="2800767"/>
          </a:xfrm>
          <a:prstGeom prst="rect">
            <a:avLst/>
          </a:prstGeom>
          <a:noFill/>
        </p:spPr>
        <p:txBody>
          <a:bodyPr wrap="square" rtlCol="0">
            <a:spAutoFit/>
          </a:bodyPr>
          <a:lstStyle/>
          <a:p>
            <a:r>
              <a:rPr lang="en-US" altLang="zh-CN" sz="2800" b="1" dirty="0"/>
              <a:t>A</a:t>
            </a:r>
          </a:p>
          <a:p>
            <a:endParaRPr lang="en-US" altLang="zh-CN" b="1" dirty="0" smtClean="0"/>
          </a:p>
          <a:p>
            <a:r>
              <a:rPr lang="en-US" altLang="zh-CN" sz="2800" b="1" dirty="0">
                <a:solidFill>
                  <a:srgbClr val="C00000"/>
                </a:solidFill>
              </a:rPr>
              <a:t>U</a:t>
            </a:r>
          </a:p>
          <a:p>
            <a:r>
              <a:rPr lang="en-US" altLang="zh-CN" sz="2800" b="1" dirty="0"/>
              <a:t> </a:t>
            </a:r>
          </a:p>
          <a:p>
            <a:r>
              <a:rPr lang="en-US" altLang="zh-CN" sz="2800" b="1" dirty="0"/>
              <a:t>G</a:t>
            </a:r>
          </a:p>
          <a:p>
            <a:endParaRPr lang="en-US" altLang="zh-CN" b="1" dirty="0" smtClean="0"/>
          </a:p>
          <a:p>
            <a:r>
              <a:rPr lang="en-US" altLang="zh-CN" sz="2800" b="1" dirty="0"/>
              <a:t>C</a:t>
            </a:r>
            <a:endParaRPr lang="zh-CN" altLang="en-US" sz="2800" b="1" dirty="0"/>
          </a:p>
        </p:txBody>
      </p:sp>
      <p:sp>
        <p:nvSpPr>
          <p:cNvPr id="73" name="矩形 72"/>
          <p:cNvSpPr/>
          <p:nvPr/>
        </p:nvSpPr>
        <p:spPr>
          <a:xfrm>
            <a:off x="114300" y="87015"/>
            <a:ext cx="11963400" cy="623887"/>
          </a:xfrm>
          <a:prstGeom prst="rect">
            <a:avLst/>
          </a:prstGeom>
          <a:solidFill>
            <a:srgbClr val="17BCA3"/>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a:p>
        </p:txBody>
      </p:sp>
      <p:sp>
        <p:nvSpPr>
          <p:cNvPr id="74" name="矩形 73"/>
          <p:cNvSpPr/>
          <p:nvPr/>
        </p:nvSpPr>
        <p:spPr>
          <a:xfrm>
            <a:off x="838200" y="76200"/>
            <a:ext cx="1847700" cy="499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sz="3200"/>
          </a:p>
        </p:txBody>
      </p:sp>
      <p:sp>
        <p:nvSpPr>
          <p:cNvPr id="85" name="文本框 84"/>
          <p:cNvSpPr txBox="1"/>
          <p:nvPr/>
        </p:nvSpPr>
        <p:spPr>
          <a:xfrm>
            <a:off x="939008" y="24825"/>
            <a:ext cx="1643062" cy="584775"/>
          </a:xfrm>
          <a:prstGeom prst="rect">
            <a:avLst/>
          </a:prstGeom>
          <a:noFill/>
        </p:spPr>
        <p:txBody>
          <a:bodyPr>
            <a:spAutoFit/>
          </a:bodyPr>
          <a:lstStyle/>
          <a:p>
            <a:pPr algn="ctr" fontAlgn="auto">
              <a:spcBef>
                <a:spcPts val="0"/>
              </a:spcBef>
              <a:spcAft>
                <a:spcPts val="0"/>
              </a:spcAft>
              <a:defRPr/>
            </a:pPr>
            <a:r>
              <a:rPr lang="zh-CN" altLang="en-US" sz="3200" b="1" spc="300" dirty="0" smtClean="0">
                <a:latin typeface="微软雅黑" panose="020B0503020204020204" pitchFamily="34" charset="-122"/>
                <a:ea typeface="微软雅黑" panose="020B0503020204020204" pitchFamily="34" charset="-122"/>
              </a:rPr>
              <a:t>定  义</a:t>
            </a:r>
            <a:endParaRPr lang="zh-HK" altLang="en-US" sz="3200" b="1" spc="300" dirty="0">
              <a:latin typeface="微软雅黑" panose="020B0503020204020204" pitchFamily="34" charset="-122"/>
              <a:ea typeface="微软雅黑" panose="020B0503020204020204" pitchFamily="34" charset="-122"/>
            </a:endParaRPr>
          </a:p>
        </p:txBody>
      </p:sp>
      <p:sp>
        <p:nvSpPr>
          <p:cNvPr id="86" name="文本框 85"/>
          <p:cNvSpPr txBox="1"/>
          <p:nvPr/>
        </p:nvSpPr>
        <p:spPr>
          <a:xfrm>
            <a:off x="3261892" y="24825"/>
            <a:ext cx="2453108"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书 写 方 法</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cxnSp>
        <p:nvCxnSpPr>
          <p:cNvPr id="87" name="直接连接符 86"/>
          <p:cNvCxnSpPr/>
          <p:nvPr/>
        </p:nvCxnSpPr>
        <p:spPr>
          <a:xfrm>
            <a:off x="2971800" y="104972"/>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5867400" y="87015"/>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8915400" y="138113"/>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14300" y="609600"/>
            <a:ext cx="119634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91" name="文本框 90"/>
          <p:cNvSpPr txBox="1"/>
          <p:nvPr/>
        </p:nvSpPr>
        <p:spPr>
          <a:xfrm>
            <a:off x="6400800" y="65442"/>
            <a:ext cx="2152647"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核 酸 酶</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92" name="文本框 91"/>
          <p:cNvSpPr txBox="1"/>
          <p:nvPr/>
        </p:nvSpPr>
        <p:spPr>
          <a:xfrm>
            <a:off x="9448650" y="65442"/>
            <a:ext cx="2038350" cy="584775"/>
          </a:xfrm>
          <a:prstGeom prst="rect">
            <a:avLst/>
          </a:prstGeom>
          <a:noFill/>
        </p:spPr>
        <p:txBody>
          <a:bodyPr>
            <a:spAutoFit/>
          </a:bodyPr>
          <a:lstStyle/>
          <a:p>
            <a:pPr algn="ctr" fontAlgn="auto">
              <a:spcBef>
                <a:spcPts val="0"/>
              </a:spcBef>
              <a:spcAft>
                <a:spcPts val="0"/>
              </a:spcAft>
              <a:defRPr/>
            </a:pPr>
            <a:r>
              <a:rPr lang="zh-CN" altLang="en-US" sz="3200" b="1" spc="300" dirty="0">
                <a:solidFill>
                  <a:schemeClr val="bg1"/>
                </a:solidFill>
                <a:latin typeface="微软雅黑" panose="020B0503020204020204" pitchFamily="34" charset="-122"/>
                <a:ea typeface="微软雅黑" panose="020B0503020204020204" pitchFamily="34" charset="-122"/>
              </a:rPr>
              <a:t>回文序列</a:t>
            </a:r>
          </a:p>
        </p:txBody>
      </p:sp>
    </p:spTree>
    <p:extLst>
      <p:ext uri="{BB962C8B-B14F-4D97-AF65-F5344CB8AC3E}">
        <p14:creationId xmlns:p14="http://schemas.microsoft.com/office/powerpoint/2010/main" val="42500367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500"/>
                                        <p:tgtEl>
                                          <p:spTgt spid="5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left)">
                                      <p:cBhvr>
                                        <p:cTn id="16" dur="500"/>
                                        <p:tgtEl>
                                          <p:spTgt spid="6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wipe(left)">
                                      <p:cBhvr>
                                        <p:cTn id="28" dur="500"/>
                                        <p:tgtEl>
                                          <p:spTgt spid="6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wipe(left)">
                                      <p:cBhvr>
                                        <p:cTn id="33" dur="500"/>
                                        <p:tgtEl>
                                          <p:spTgt spid="63"/>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wipe(left)">
                                      <p:cBhvr>
                                        <p:cTn id="36"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animBg="1"/>
      <p:bldP spid="61" grpId="0"/>
      <p:bldP spid="62" grpId="0"/>
      <p:bldP spid="63" grpId="0" animBg="1"/>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370264" y="2705100"/>
            <a:ext cx="5451475" cy="1447800"/>
          </a:xfrm>
          <a:prstGeom prst="rect">
            <a:avLst/>
          </a:prstGeom>
          <a:noFill/>
        </p:spPr>
        <p:txBody>
          <a:bodyPr>
            <a:spAutoFit/>
          </a:bodyPr>
          <a:lstStyle/>
          <a:p>
            <a:pPr algn="ctr" fontAlgn="auto">
              <a:spcBef>
                <a:spcPts val="0"/>
              </a:spcBef>
              <a:spcAft>
                <a:spcPts val="0"/>
              </a:spcAft>
              <a:defRPr/>
            </a:pPr>
            <a:r>
              <a:rPr lang="zh-CN" altLang="en-US" sz="7200" b="1" spc="300" dirty="0">
                <a:solidFill>
                  <a:schemeClr val="bg1"/>
                </a:solidFill>
                <a:latin typeface="微软雅黑" panose="020B0503020204020204" pitchFamily="34" charset="-122"/>
                <a:ea typeface="微软雅黑" panose="020B0503020204020204" pitchFamily="34" charset="-122"/>
              </a:rPr>
              <a:t>我们毕业啦</a:t>
            </a:r>
            <a:endParaRPr lang="en-US" altLang="zh-CN" sz="7200" b="1" spc="300" dirty="0">
              <a:solidFill>
                <a:schemeClr val="bg1"/>
              </a:solidFill>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1600" b="1" spc="300" dirty="0">
                <a:solidFill>
                  <a:schemeClr val="bg1"/>
                </a:solidFill>
                <a:latin typeface="微软雅黑" panose="020B0503020204020204" pitchFamily="34" charset="-122"/>
                <a:ea typeface="微软雅黑" panose="020B0503020204020204" pitchFamily="34" charset="-122"/>
              </a:rPr>
              <a:t>其实是答辩的标题地方</a:t>
            </a:r>
            <a:endParaRPr lang="en-US" altLang="zh-CN" sz="1600" b="1" spc="300" dirty="0">
              <a:solidFill>
                <a:schemeClr val="bg1"/>
              </a:solidFill>
              <a:latin typeface="微软雅黑" panose="020B0503020204020204" pitchFamily="34" charset="-122"/>
              <a:ea typeface="微软雅黑" panose="020B0503020204020204" pitchFamily="34" charset="-122"/>
            </a:endParaRPr>
          </a:p>
        </p:txBody>
      </p:sp>
      <p:pic>
        <p:nvPicPr>
          <p:cNvPr id="5126" name="Picture 2" descr="http://g.hiphotos.baidu.com/baike/w%3D268/sign=d00dbe4bc91349547e1eef626e4c92dd/3ac79f3df8dcd1003473feeb708b4710b8122f0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197325"/>
            <a:ext cx="1770062" cy="15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1714500" y="1467048"/>
            <a:ext cx="8763000" cy="2308324"/>
          </a:xfrm>
          <a:prstGeom prst="rect">
            <a:avLst/>
          </a:prstGeom>
          <a:noFill/>
        </p:spPr>
        <p:txBody>
          <a:bodyPr wrap="square">
            <a:spAutoFit/>
          </a:bodyPr>
          <a:lstStyle/>
          <a:p>
            <a:pPr algn="ctr" fontAlgn="auto">
              <a:spcBef>
                <a:spcPts val="0"/>
              </a:spcBef>
              <a:spcAft>
                <a:spcPts val="0"/>
              </a:spcAft>
              <a:defRPr/>
            </a:pPr>
            <a:r>
              <a:rPr lang="zh-CN" altLang="en-US" sz="8000" b="1" spc="300" dirty="0">
                <a:latin typeface="黑体" panose="02010609060101010101" pitchFamily="49" charset="-122"/>
                <a:ea typeface="黑体" panose="02010609060101010101" pitchFamily="49" charset="-122"/>
              </a:rPr>
              <a:t>第五章 核酸</a:t>
            </a:r>
            <a:r>
              <a:rPr lang="zh-CN" altLang="en-US" sz="8000" b="1" spc="300" dirty="0" smtClean="0">
                <a:latin typeface="黑体" panose="02010609060101010101" pitchFamily="49" charset="-122"/>
                <a:ea typeface="黑体" panose="02010609060101010101" pitchFamily="49" charset="-122"/>
              </a:rPr>
              <a:t>化学</a:t>
            </a:r>
          </a:p>
          <a:p>
            <a:pPr algn="ctr" fontAlgn="auto">
              <a:spcBef>
                <a:spcPts val="1200"/>
              </a:spcBef>
              <a:spcAft>
                <a:spcPts val="0"/>
              </a:spcAft>
              <a:defRPr/>
            </a:pPr>
            <a:r>
              <a:rPr lang="zh-CN" altLang="en-US" sz="5400" b="1" spc="300" smtClean="0">
                <a:latin typeface="黑体" panose="02010609060101010101" pitchFamily="49" charset="-122"/>
                <a:ea typeface="黑体" panose="02010609060101010101" pitchFamily="49" charset="-122"/>
              </a:rPr>
              <a:t>第</a:t>
            </a:r>
            <a:r>
              <a:rPr lang="en-US" altLang="zh-CN" sz="5400" b="1" spc="300" smtClean="0">
                <a:latin typeface="黑体" panose="02010609060101010101" pitchFamily="49" charset="-122"/>
                <a:ea typeface="黑体" panose="02010609060101010101" pitchFamily="49" charset="-122"/>
              </a:rPr>
              <a:t>1</a:t>
            </a:r>
            <a:r>
              <a:rPr lang="zh-CN" altLang="en-US" sz="5400" b="1" spc="300" smtClean="0">
                <a:latin typeface="黑体" panose="02010609060101010101" pitchFamily="49" charset="-122"/>
                <a:ea typeface="黑体" panose="02010609060101010101" pitchFamily="49" charset="-122"/>
              </a:rPr>
              <a:t>节 核酸概述</a:t>
            </a:r>
            <a:endParaRPr lang="en-US" altLang="zh-CN" sz="5400" b="1" spc="300" dirty="0">
              <a:latin typeface="黑体" panose="02010609060101010101" pitchFamily="49" charset="-122"/>
              <a:ea typeface="黑体" panose="02010609060101010101" pitchFamily="49" charset="-122"/>
            </a:endParaRPr>
          </a:p>
        </p:txBody>
      </p:sp>
      <p:pic>
        <p:nvPicPr>
          <p:cNvPr id="45058" name="Picture 2" descr="https://gimg2.baidu.com/image_search/src=http%3A%2F%2Fxqimg.imedao.com%2F170ad07f58211bc83fe19466.jpg%21custom660.jpg&amp;refer=http%3A%2F%2Fxqimg.imedao.com&amp;app=2002&amp;size=f9999,10000&amp;q=a80&amp;n=0&amp;g=0n&amp;fmt=auto?sec=1665968682&amp;t=dc6f654b00086fefaf7a478da00edb9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9200" y="4429760"/>
            <a:ext cx="3100277" cy="2221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50227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Group 69"/>
          <p:cNvGrpSpPr>
            <a:grpSpLocks/>
          </p:cNvGrpSpPr>
          <p:nvPr/>
        </p:nvGrpSpPr>
        <p:grpSpPr bwMode="auto">
          <a:xfrm>
            <a:off x="2919414" y="2778125"/>
            <a:ext cx="1812925" cy="1646238"/>
            <a:chOff x="1038" y="737"/>
            <a:chExt cx="1142" cy="1037"/>
          </a:xfrm>
        </p:grpSpPr>
        <p:sp>
          <p:nvSpPr>
            <p:cNvPr id="10318" name="Rectangle 70"/>
            <p:cNvSpPr>
              <a:spLocks noChangeArrowheads="1"/>
            </p:cNvSpPr>
            <p:nvPr/>
          </p:nvSpPr>
          <p:spPr bwMode="auto">
            <a:xfrm>
              <a:off x="1585" y="1120"/>
              <a:ext cx="131"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a:solidFill>
                    <a:schemeClr val="tx2"/>
                  </a:solidFill>
                  <a:latin typeface="Gungsuh" panose="02030600000101010101" pitchFamily="18" charset="-127"/>
                  <a:ea typeface="Gungsuh" panose="02030600000101010101" pitchFamily="18" charset="-127"/>
                </a:rPr>
                <a:t>P</a:t>
              </a:r>
              <a:endParaRPr lang="en-US" altLang="zh-CN" sz="1800">
                <a:solidFill>
                  <a:schemeClr val="tx2"/>
                </a:solidFill>
                <a:latin typeface="Gungsuh" panose="02030600000101010101" pitchFamily="18" charset="-127"/>
                <a:ea typeface="Gungsuh" panose="02030600000101010101" pitchFamily="18" charset="-127"/>
              </a:endParaRPr>
            </a:p>
          </p:txBody>
        </p:sp>
        <p:sp>
          <p:nvSpPr>
            <p:cNvPr id="10319" name="Rectangle 71"/>
            <p:cNvSpPr>
              <a:spLocks noChangeArrowheads="1"/>
            </p:cNvSpPr>
            <p:nvPr/>
          </p:nvSpPr>
          <p:spPr bwMode="auto">
            <a:xfrm>
              <a:off x="1575" y="737"/>
              <a:ext cx="18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a:solidFill>
                    <a:schemeClr val="tx2"/>
                  </a:solidFill>
                  <a:latin typeface="Gungsuh" panose="02030600000101010101" pitchFamily="18" charset="-127"/>
                  <a:ea typeface="Gungsuh" panose="02030600000101010101" pitchFamily="18" charset="-127"/>
                </a:rPr>
                <a:t>O</a:t>
              </a:r>
              <a:endParaRPr lang="en-US" altLang="zh-CN" sz="1800">
                <a:solidFill>
                  <a:schemeClr val="tx2"/>
                </a:solidFill>
                <a:latin typeface="Gungsuh" panose="02030600000101010101" pitchFamily="18" charset="-127"/>
                <a:ea typeface="Gungsuh" panose="02030600000101010101" pitchFamily="18" charset="-127"/>
              </a:endParaRPr>
            </a:p>
          </p:txBody>
        </p:sp>
        <p:sp>
          <p:nvSpPr>
            <p:cNvPr id="10320" name="Rectangle 72"/>
            <p:cNvSpPr>
              <a:spLocks noChangeArrowheads="1"/>
            </p:cNvSpPr>
            <p:nvPr/>
          </p:nvSpPr>
          <p:spPr bwMode="auto">
            <a:xfrm>
              <a:off x="1998" y="1109"/>
              <a:ext cx="18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a:solidFill>
                    <a:schemeClr val="tx2"/>
                  </a:solidFill>
                  <a:latin typeface="Gungsuh" panose="02030600000101010101" pitchFamily="18" charset="-127"/>
                  <a:ea typeface="Gungsuh" panose="02030600000101010101" pitchFamily="18" charset="-127"/>
                </a:rPr>
                <a:t>O</a:t>
              </a:r>
              <a:endParaRPr lang="en-US" altLang="zh-CN" sz="1800">
                <a:solidFill>
                  <a:schemeClr val="tx2"/>
                </a:solidFill>
                <a:latin typeface="Gungsuh" panose="02030600000101010101" pitchFamily="18" charset="-127"/>
                <a:ea typeface="Gungsuh" panose="02030600000101010101" pitchFamily="18" charset="-127"/>
              </a:endParaRPr>
            </a:p>
          </p:txBody>
        </p:sp>
        <p:sp>
          <p:nvSpPr>
            <p:cNvPr id="10321" name="Rectangle 73"/>
            <p:cNvSpPr>
              <a:spLocks noChangeArrowheads="1"/>
            </p:cNvSpPr>
            <p:nvPr/>
          </p:nvSpPr>
          <p:spPr bwMode="auto">
            <a:xfrm>
              <a:off x="1575" y="1503"/>
              <a:ext cx="18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dirty="0">
                  <a:solidFill>
                    <a:schemeClr val="tx2"/>
                  </a:solidFill>
                  <a:latin typeface="Gungsuh" panose="02030600000101010101" pitchFamily="18" charset="-127"/>
                  <a:ea typeface="Gungsuh" panose="02030600000101010101" pitchFamily="18" charset="-127"/>
                </a:rPr>
                <a:t>O</a:t>
              </a:r>
              <a:endParaRPr lang="en-US" altLang="zh-CN" sz="1800" dirty="0">
                <a:solidFill>
                  <a:schemeClr val="tx2"/>
                </a:solidFill>
                <a:latin typeface="Gungsuh" panose="02030600000101010101" pitchFamily="18" charset="-127"/>
                <a:ea typeface="Gungsuh" panose="02030600000101010101" pitchFamily="18" charset="-127"/>
              </a:endParaRPr>
            </a:p>
          </p:txBody>
        </p:sp>
        <p:sp>
          <p:nvSpPr>
            <p:cNvPr id="10322" name="Rectangle 74"/>
            <p:cNvSpPr>
              <a:spLocks noChangeArrowheads="1"/>
            </p:cNvSpPr>
            <p:nvPr/>
          </p:nvSpPr>
          <p:spPr bwMode="auto">
            <a:xfrm>
              <a:off x="1739" y="1503"/>
              <a:ext cx="179"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a:solidFill>
                    <a:schemeClr val="tx2"/>
                  </a:solidFill>
                  <a:latin typeface="Gungsuh" panose="02030600000101010101" pitchFamily="18" charset="-127"/>
                  <a:ea typeface="Gungsuh" panose="02030600000101010101" pitchFamily="18" charset="-127"/>
                </a:rPr>
                <a:t>H</a:t>
              </a:r>
              <a:endParaRPr lang="en-US" altLang="zh-CN" sz="1800">
                <a:solidFill>
                  <a:schemeClr val="tx2"/>
                </a:solidFill>
                <a:latin typeface="Gungsuh" panose="02030600000101010101" pitchFamily="18" charset="-127"/>
                <a:ea typeface="Gungsuh" panose="02030600000101010101" pitchFamily="18" charset="-127"/>
              </a:endParaRPr>
            </a:p>
          </p:txBody>
        </p:sp>
        <p:sp>
          <p:nvSpPr>
            <p:cNvPr id="10323" name="Rectangle 75"/>
            <p:cNvSpPr>
              <a:spLocks noChangeArrowheads="1"/>
            </p:cNvSpPr>
            <p:nvPr/>
          </p:nvSpPr>
          <p:spPr bwMode="auto">
            <a:xfrm>
              <a:off x="1191" y="1120"/>
              <a:ext cx="18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a:solidFill>
                    <a:schemeClr val="tx2"/>
                  </a:solidFill>
                  <a:latin typeface="Gungsuh" panose="02030600000101010101" pitchFamily="18" charset="-127"/>
                  <a:ea typeface="Gungsuh" panose="02030600000101010101" pitchFamily="18" charset="-127"/>
                </a:rPr>
                <a:t>O</a:t>
              </a:r>
              <a:endParaRPr lang="en-US" altLang="zh-CN" sz="1800">
                <a:solidFill>
                  <a:schemeClr val="tx2"/>
                </a:solidFill>
                <a:latin typeface="Gungsuh" panose="02030600000101010101" pitchFamily="18" charset="-127"/>
                <a:ea typeface="Gungsuh" panose="02030600000101010101" pitchFamily="18" charset="-127"/>
              </a:endParaRPr>
            </a:p>
          </p:txBody>
        </p:sp>
        <p:sp>
          <p:nvSpPr>
            <p:cNvPr id="10324" name="Rectangle 76"/>
            <p:cNvSpPr>
              <a:spLocks noChangeArrowheads="1"/>
            </p:cNvSpPr>
            <p:nvPr/>
          </p:nvSpPr>
          <p:spPr bwMode="auto">
            <a:xfrm>
              <a:off x="1038" y="1120"/>
              <a:ext cx="179"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a:solidFill>
                    <a:schemeClr val="tx2"/>
                  </a:solidFill>
                  <a:latin typeface="Gungsuh" panose="02030600000101010101" pitchFamily="18" charset="-127"/>
                  <a:ea typeface="Gungsuh" panose="02030600000101010101" pitchFamily="18" charset="-127"/>
                </a:rPr>
                <a:t>H</a:t>
              </a:r>
              <a:endParaRPr lang="en-US" altLang="zh-CN" sz="1800">
                <a:solidFill>
                  <a:schemeClr val="tx2"/>
                </a:solidFill>
                <a:latin typeface="Gungsuh" panose="02030600000101010101" pitchFamily="18" charset="-127"/>
                <a:ea typeface="Gungsuh" panose="02030600000101010101" pitchFamily="18" charset="-127"/>
              </a:endParaRPr>
            </a:p>
          </p:txBody>
        </p:sp>
        <p:sp>
          <p:nvSpPr>
            <p:cNvPr id="10325" name="Line 77"/>
            <p:cNvSpPr>
              <a:spLocks noChangeShapeType="1"/>
            </p:cNvSpPr>
            <p:nvPr/>
          </p:nvSpPr>
          <p:spPr bwMode="auto">
            <a:xfrm>
              <a:off x="1618" y="971"/>
              <a:ext cx="1" cy="160"/>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26" name="Line 78"/>
            <p:cNvSpPr>
              <a:spLocks noChangeShapeType="1"/>
            </p:cNvSpPr>
            <p:nvPr/>
          </p:nvSpPr>
          <p:spPr bwMode="auto">
            <a:xfrm>
              <a:off x="1695" y="971"/>
              <a:ext cx="1" cy="160"/>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27" name="Line 79"/>
            <p:cNvSpPr>
              <a:spLocks noChangeShapeType="1"/>
            </p:cNvSpPr>
            <p:nvPr/>
          </p:nvSpPr>
          <p:spPr bwMode="auto">
            <a:xfrm flipH="1">
              <a:off x="1750" y="1233"/>
              <a:ext cx="226" cy="4"/>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28" name="Line 80"/>
            <p:cNvSpPr>
              <a:spLocks noChangeShapeType="1"/>
            </p:cNvSpPr>
            <p:nvPr/>
          </p:nvSpPr>
          <p:spPr bwMode="auto">
            <a:xfrm flipV="1">
              <a:off x="1655" y="1354"/>
              <a:ext cx="1" cy="160"/>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29" name="Line 81"/>
            <p:cNvSpPr>
              <a:spLocks noChangeShapeType="1"/>
            </p:cNvSpPr>
            <p:nvPr/>
          </p:nvSpPr>
          <p:spPr bwMode="auto">
            <a:xfrm>
              <a:off x="1377" y="1241"/>
              <a:ext cx="187" cy="1"/>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4" name="组合 93"/>
          <p:cNvGrpSpPr>
            <a:grpSpLocks/>
          </p:cNvGrpSpPr>
          <p:nvPr/>
        </p:nvGrpSpPr>
        <p:grpSpPr bwMode="auto">
          <a:xfrm>
            <a:off x="6284916" y="1676401"/>
            <a:ext cx="1520825" cy="2251075"/>
            <a:chOff x="5422902" y="1676400"/>
            <a:chExt cx="1520826" cy="2251075"/>
          </a:xfrm>
        </p:grpSpPr>
        <p:grpSp>
          <p:nvGrpSpPr>
            <p:cNvPr id="10298" name="Group 28"/>
            <p:cNvGrpSpPr>
              <a:grpSpLocks/>
            </p:cNvGrpSpPr>
            <p:nvPr/>
          </p:nvGrpSpPr>
          <p:grpSpPr bwMode="auto">
            <a:xfrm>
              <a:off x="5422902" y="1676400"/>
              <a:ext cx="1520826" cy="2251075"/>
              <a:chOff x="3024" y="1056"/>
              <a:chExt cx="958" cy="1418"/>
            </a:xfrm>
          </p:grpSpPr>
          <p:sp>
            <p:nvSpPr>
              <p:cNvPr id="10300" name="Rectangle 29"/>
              <p:cNvSpPr>
                <a:spLocks noChangeArrowheads="1"/>
              </p:cNvSpPr>
              <p:nvPr/>
            </p:nvSpPr>
            <p:spPr bwMode="auto">
              <a:xfrm>
                <a:off x="3813" y="2222"/>
                <a:ext cx="16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CC0000"/>
                    </a:solidFill>
                    <a:latin typeface="Batang" panose="02030600000101010101" pitchFamily="18" charset="-127"/>
                    <a:ea typeface="Batang" panose="02030600000101010101" pitchFamily="18" charset="-127"/>
                  </a:rPr>
                  <a:t>O</a:t>
                </a:r>
                <a:endParaRPr lang="en-US" altLang="zh-CN" sz="1800">
                  <a:solidFill>
                    <a:srgbClr val="CC0000"/>
                  </a:solidFill>
                  <a:latin typeface="Batang" panose="02030600000101010101" pitchFamily="18" charset="-127"/>
                  <a:ea typeface="Batang" panose="02030600000101010101" pitchFamily="18" charset="-127"/>
                </a:endParaRPr>
              </a:p>
            </p:txBody>
          </p:sp>
          <p:grpSp>
            <p:nvGrpSpPr>
              <p:cNvPr id="10301" name="Group 30"/>
              <p:cNvGrpSpPr>
                <a:grpSpLocks/>
              </p:cNvGrpSpPr>
              <p:nvPr/>
            </p:nvGrpSpPr>
            <p:grpSpPr bwMode="auto">
              <a:xfrm>
                <a:off x="3024" y="1056"/>
                <a:ext cx="806" cy="1380"/>
                <a:chOff x="3024" y="1056"/>
                <a:chExt cx="806" cy="1380"/>
              </a:xfrm>
            </p:grpSpPr>
            <p:sp>
              <p:nvSpPr>
                <p:cNvPr id="10302" name="Rectangle 31"/>
                <p:cNvSpPr>
                  <a:spLocks noChangeArrowheads="1"/>
                </p:cNvSpPr>
                <p:nvPr/>
              </p:nvSpPr>
              <p:spPr bwMode="auto">
                <a:xfrm>
                  <a:off x="3585" y="1623"/>
                  <a:ext cx="15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dirty="0">
                      <a:solidFill>
                        <a:srgbClr val="CC0000"/>
                      </a:solidFill>
                      <a:latin typeface="Batang" panose="02030600000101010101" pitchFamily="18" charset="-127"/>
                      <a:ea typeface="Batang" panose="02030600000101010101" pitchFamily="18" charset="-127"/>
                    </a:rPr>
                    <a:t>N</a:t>
                  </a:r>
                  <a:endParaRPr lang="en-US" altLang="zh-CN" sz="1800" dirty="0">
                    <a:solidFill>
                      <a:srgbClr val="CC0000"/>
                    </a:solidFill>
                    <a:latin typeface="Batang" panose="02030600000101010101" pitchFamily="18" charset="-127"/>
                    <a:ea typeface="Batang" panose="02030600000101010101" pitchFamily="18" charset="-127"/>
                  </a:endParaRPr>
                </a:p>
              </p:txBody>
            </p:sp>
            <p:sp>
              <p:nvSpPr>
                <p:cNvPr id="10303" name="Rectangle 32"/>
                <p:cNvSpPr>
                  <a:spLocks noChangeArrowheads="1"/>
                </p:cNvSpPr>
                <p:nvPr/>
              </p:nvSpPr>
              <p:spPr bwMode="auto">
                <a:xfrm>
                  <a:off x="3269" y="2186"/>
                  <a:ext cx="15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CC0000"/>
                      </a:solidFill>
                      <a:latin typeface="Batang" panose="02030600000101010101" pitchFamily="18" charset="-127"/>
                      <a:ea typeface="Batang" panose="02030600000101010101" pitchFamily="18" charset="-127"/>
                    </a:rPr>
                    <a:t>N</a:t>
                  </a:r>
                  <a:endParaRPr lang="en-US" altLang="zh-CN" sz="1800">
                    <a:solidFill>
                      <a:srgbClr val="CC0000"/>
                    </a:solidFill>
                    <a:latin typeface="Batang" panose="02030600000101010101" pitchFamily="18" charset="-127"/>
                    <a:ea typeface="Batang" panose="02030600000101010101" pitchFamily="18" charset="-127"/>
                  </a:endParaRPr>
                </a:p>
              </p:txBody>
            </p:sp>
            <p:sp>
              <p:nvSpPr>
                <p:cNvPr id="10304" name="Rectangle 33"/>
                <p:cNvSpPr>
                  <a:spLocks noChangeArrowheads="1"/>
                </p:cNvSpPr>
                <p:nvPr/>
              </p:nvSpPr>
              <p:spPr bwMode="auto">
                <a:xfrm>
                  <a:off x="3269" y="1056"/>
                  <a:ext cx="15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CC0000"/>
                      </a:solidFill>
                      <a:latin typeface="Batang" panose="02030600000101010101" pitchFamily="18" charset="-127"/>
                      <a:ea typeface="Batang" panose="02030600000101010101" pitchFamily="18" charset="-127"/>
                    </a:rPr>
                    <a:t>N</a:t>
                  </a:r>
                  <a:endParaRPr lang="en-US" altLang="zh-CN" sz="1800">
                    <a:solidFill>
                      <a:srgbClr val="CC0000"/>
                    </a:solidFill>
                    <a:latin typeface="Batang" panose="02030600000101010101" pitchFamily="18" charset="-127"/>
                    <a:ea typeface="Batang" panose="02030600000101010101" pitchFamily="18" charset="-127"/>
                  </a:endParaRPr>
                </a:p>
              </p:txBody>
            </p:sp>
            <p:sp>
              <p:nvSpPr>
                <p:cNvPr id="10305" name="Rectangle 34"/>
                <p:cNvSpPr>
                  <a:spLocks noChangeArrowheads="1"/>
                </p:cNvSpPr>
                <p:nvPr/>
              </p:nvSpPr>
              <p:spPr bwMode="auto">
                <a:xfrm>
                  <a:off x="3417" y="1056"/>
                  <a:ext cx="16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CC0000"/>
                      </a:solidFill>
                      <a:latin typeface="Batang" panose="02030600000101010101" pitchFamily="18" charset="-127"/>
                      <a:ea typeface="Batang" panose="02030600000101010101" pitchFamily="18" charset="-127"/>
                    </a:rPr>
                    <a:t>H</a:t>
                  </a:r>
                  <a:endParaRPr lang="en-US" altLang="zh-CN" sz="1800">
                    <a:solidFill>
                      <a:srgbClr val="CC0000"/>
                    </a:solidFill>
                    <a:latin typeface="Batang" panose="02030600000101010101" pitchFamily="18" charset="-127"/>
                    <a:ea typeface="Batang" panose="02030600000101010101" pitchFamily="18" charset="-127"/>
                  </a:endParaRPr>
                </a:p>
              </p:txBody>
            </p:sp>
            <p:sp>
              <p:nvSpPr>
                <p:cNvPr id="10306" name="Rectangle 35"/>
                <p:cNvSpPr>
                  <a:spLocks noChangeArrowheads="1"/>
                </p:cNvSpPr>
                <p:nvPr/>
              </p:nvSpPr>
              <p:spPr bwMode="auto">
                <a:xfrm>
                  <a:off x="3564" y="1153"/>
                  <a:ext cx="82"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100">
                      <a:solidFill>
                        <a:srgbClr val="CC0000"/>
                      </a:solidFill>
                      <a:latin typeface="Batang" panose="02030600000101010101" pitchFamily="18" charset="-127"/>
                      <a:ea typeface="Batang" panose="02030600000101010101" pitchFamily="18" charset="-127"/>
                    </a:rPr>
                    <a:t>2</a:t>
                  </a:r>
                  <a:endParaRPr lang="en-US" altLang="zh-CN" sz="1800">
                    <a:solidFill>
                      <a:srgbClr val="CC0000"/>
                    </a:solidFill>
                    <a:latin typeface="Batang" panose="02030600000101010101" pitchFamily="18" charset="-127"/>
                    <a:ea typeface="Batang" panose="02030600000101010101" pitchFamily="18" charset="-127"/>
                  </a:endParaRPr>
                </a:p>
              </p:txBody>
            </p:sp>
            <p:sp>
              <p:nvSpPr>
                <p:cNvPr id="10307" name="Line 36"/>
                <p:cNvSpPr>
                  <a:spLocks noChangeShapeType="1"/>
                </p:cNvSpPr>
                <p:nvPr/>
              </p:nvSpPr>
              <p:spPr bwMode="auto">
                <a:xfrm>
                  <a:off x="3658" y="1853"/>
                  <a:ext cx="1" cy="265"/>
                </a:xfrm>
                <a:prstGeom prst="line">
                  <a:avLst/>
                </a:prstGeom>
                <a:noFill/>
                <a:ln w="4445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08" name="Line 37"/>
                <p:cNvSpPr>
                  <a:spLocks noChangeShapeType="1"/>
                </p:cNvSpPr>
                <p:nvPr/>
              </p:nvSpPr>
              <p:spPr bwMode="auto">
                <a:xfrm flipH="1" flipV="1">
                  <a:off x="3343" y="1555"/>
                  <a:ext cx="221" cy="129"/>
                </a:xfrm>
                <a:prstGeom prst="line">
                  <a:avLst/>
                </a:prstGeom>
                <a:noFill/>
                <a:ln w="4445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09" name="Line 38"/>
                <p:cNvSpPr>
                  <a:spLocks noChangeShapeType="1"/>
                </p:cNvSpPr>
                <p:nvPr/>
              </p:nvSpPr>
              <p:spPr bwMode="auto">
                <a:xfrm flipH="1" flipV="1">
                  <a:off x="3329" y="1634"/>
                  <a:ext cx="235" cy="136"/>
                </a:xfrm>
                <a:prstGeom prst="line">
                  <a:avLst/>
                </a:prstGeom>
                <a:noFill/>
                <a:ln w="4445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10" name="Line 39"/>
                <p:cNvSpPr>
                  <a:spLocks noChangeShapeType="1"/>
                </p:cNvSpPr>
                <p:nvPr/>
              </p:nvSpPr>
              <p:spPr bwMode="auto">
                <a:xfrm flipH="1">
                  <a:off x="3438" y="2118"/>
                  <a:ext cx="220" cy="133"/>
                </a:xfrm>
                <a:prstGeom prst="line">
                  <a:avLst/>
                </a:prstGeom>
                <a:noFill/>
                <a:ln w="4445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11" name="Line 40"/>
                <p:cNvSpPr>
                  <a:spLocks noChangeShapeType="1"/>
                </p:cNvSpPr>
                <p:nvPr/>
              </p:nvSpPr>
              <p:spPr bwMode="auto">
                <a:xfrm flipH="1">
                  <a:off x="3024" y="1551"/>
                  <a:ext cx="319" cy="190"/>
                </a:xfrm>
                <a:prstGeom prst="line">
                  <a:avLst/>
                </a:prstGeom>
                <a:noFill/>
                <a:ln w="4445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12" name="Line 41"/>
                <p:cNvSpPr>
                  <a:spLocks noChangeShapeType="1"/>
                </p:cNvSpPr>
                <p:nvPr/>
              </p:nvSpPr>
              <p:spPr bwMode="auto">
                <a:xfrm flipH="1" flipV="1">
                  <a:off x="3024" y="2118"/>
                  <a:ext cx="224" cy="133"/>
                </a:xfrm>
                <a:prstGeom prst="line">
                  <a:avLst/>
                </a:prstGeom>
                <a:noFill/>
                <a:ln w="4445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13" name="Line 42"/>
                <p:cNvSpPr>
                  <a:spLocks noChangeShapeType="1"/>
                </p:cNvSpPr>
                <p:nvPr/>
              </p:nvSpPr>
              <p:spPr bwMode="auto">
                <a:xfrm>
                  <a:off x="3024" y="1741"/>
                  <a:ext cx="1" cy="377"/>
                </a:xfrm>
                <a:prstGeom prst="line">
                  <a:avLst/>
                </a:prstGeom>
                <a:noFill/>
                <a:ln w="4445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14" name="Line 43"/>
                <p:cNvSpPr>
                  <a:spLocks noChangeShapeType="1"/>
                </p:cNvSpPr>
                <p:nvPr/>
              </p:nvSpPr>
              <p:spPr bwMode="auto">
                <a:xfrm>
                  <a:off x="3098" y="1770"/>
                  <a:ext cx="1" cy="319"/>
                </a:xfrm>
                <a:prstGeom prst="line">
                  <a:avLst/>
                </a:prstGeom>
                <a:noFill/>
                <a:ln w="4445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15" name="Line 44"/>
                <p:cNvSpPr>
                  <a:spLocks noChangeShapeType="1"/>
                </p:cNvSpPr>
                <p:nvPr/>
              </p:nvSpPr>
              <p:spPr bwMode="auto">
                <a:xfrm>
                  <a:off x="3343" y="1286"/>
                  <a:ext cx="1" cy="265"/>
                </a:xfrm>
                <a:prstGeom prst="line">
                  <a:avLst/>
                </a:prstGeom>
                <a:noFill/>
                <a:ln w="4445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16" name="Line 45"/>
                <p:cNvSpPr>
                  <a:spLocks noChangeShapeType="1"/>
                </p:cNvSpPr>
                <p:nvPr/>
              </p:nvSpPr>
              <p:spPr bwMode="auto">
                <a:xfrm flipH="1" flipV="1">
                  <a:off x="3683" y="2093"/>
                  <a:ext cx="147" cy="140"/>
                </a:xfrm>
                <a:prstGeom prst="line">
                  <a:avLst/>
                </a:prstGeom>
                <a:noFill/>
                <a:ln w="4445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17" name="Line 46"/>
                <p:cNvSpPr>
                  <a:spLocks noChangeShapeType="1"/>
                </p:cNvSpPr>
                <p:nvPr/>
              </p:nvSpPr>
              <p:spPr bwMode="auto">
                <a:xfrm flipH="1" flipV="1">
                  <a:off x="3634" y="2147"/>
                  <a:ext cx="158" cy="150"/>
                </a:xfrm>
                <a:prstGeom prst="line">
                  <a:avLst/>
                </a:prstGeom>
                <a:noFill/>
                <a:ln w="4445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10299" name="文本框 4"/>
            <p:cNvSpPr txBox="1">
              <a:spLocks noChangeArrowheads="1"/>
            </p:cNvSpPr>
            <p:nvPr/>
          </p:nvSpPr>
          <p:spPr bwMode="auto">
            <a:xfrm>
              <a:off x="5776744" y="3230325"/>
              <a:ext cx="3129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1</a:t>
              </a:r>
              <a:endParaRPr lang="zh-CN" altLang="en-US" sz="1800" b="1">
                <a:solidFill>
                  <a:srgbClr val="0000FF"/>
                </a:solidFill>
                <a:latin typeface="Arial" panose="020B0604020202020204" pitchFamily="34" charset="0"/>
                <a:ea typeface="宋体" panose="02010600030101010101" pitchFamily="2" charset="-122"/>
              </a:endParaRPr>
            </a:p>
          </p:txBody>
        </p:sp>
      </p:grpSp>
      <p:grpSp>
        <p:nvGrpSpPr>
          <p:cNvPr id="129" name="组合 128"/>
          <p:cNvGrpSpPr>
            <a:grpSpLocks/>
          </p:cNvGrpSpPr>
          <p:nvPr/>
        </p:nvGrpSpPr>
        <p:grpSpPr bwMode="auto">
          <a:xfrm>
            <a:off x="4202114" y="3167063"/>
            <a:ext cx="2935287" cy="2192336"/>
            <a:chOff x="3340100" y="3166330"/>
            <a:chExt cx="2935371" cy="2193070"/>
          </a:xfrm>
        </p:grpSpPr>
        <p:grpSp>
          <p:nvGrpSpPr>
            <p:cNvPr id="10258" name="Group 47"/>
            <p:cNvGrpSpPr>
              <a:grpSpLocks/>
            </p:cNvGrpSpPr>
            <p:nvPr/>
          </p:nvGrpSpPr>
          <p:grpSpPr bwMode="auto">
            <a:xfrm>
              <a:off x="3340100" y="3370263"/>
              <a:ext cx="2760663" cy="1989137"/>
              <a:chOff x="1725" y="2146"/>
              <a:chExt cx="1739" cy="1253"/>
            </a:xfrm>
          </p:grpSpPr>
          <p:sp>
            <p:nvSpPr>
              <p:cNvPr id="10264" name="Rectangle 48"/>
              <p:cNvSpPr>
                <a:spLocks noChangeArrowheads="1"/>
              </p:cNvSpPr>
              <p:nvPr/>
            </p:nvSpPr>
            <p:spPr bwMode="auto">
              <a:xfrm>
                <a:off x="1872" y="2146"/>
                <a:ext cx="0" cy="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solidFill>
                    <a:srgbClr val="008000"/>
                  </a:solidFill>
                  <a:latin typeface="Batang" panose="02030600000101010101" pitchFamily="18" charset="-127"/>
                  <a:ea typeface="Batang" panose="02030600000101010101" pitchFamily="18" charset="-127"/>
                </a:endParaRPr>
              </a:p>
            </p:txBody>
          </p:sp>
          <p:sp>
            <p:nvSpPr>
              <p:cNvPr id="10265" name="Rectangle 49"/>
              <p:cNvSpPr>
                <a:spLocks noChangeArrowheads="1"/>
              </p:cNvSpPr>
              <p:nvPr/>
            </p:nvSpPr>
            <p:spPr bwMode="auto">
              <a:xfrm>
                <a:off x="1725" y="2146"/>
                <a:ext cx="0" cy="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solidFill>
                    <a:srgbClr val="008000"/>
                  </a:solidFill>
                  <a:latin typeface="Batang" panose="02030600000101010101" pitchFamily="18" charset="-127"/>
                  <a:ea typeface="Batang" panose="02030600000101010101" pitchFamily="18" charset="-127"/>
                </a:endParaRPr>
              </a:p>
            </p:txBody>
          </p:sp>
          <p:sp>
            <p:nvSpPr>
              <p:cNvPr id="10266" name="Rectangle 50"/>
              <p:cNvSpPr>
                <a:spLocks noChangeArrowheads="1"/>
              </p:cNvSpPr>
              <p:nvPr/>
            </p:nvSpPr>
            <p:spPr bwMode="auto">
              <a:xfrm>
                <a:off x="2862" y="2342"/>
                <a:ext cx="16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100000"/>
                    </a:solidFill>
                    <a:latin typeface="Batang" panose="02030600000101010101" pitchFamily="18" charset="-127"/>
                    <a:ea typeface="Batang" panose="02030600000101010101" pitchFamily="18" charset="-127"/>
                  </a:rPr>
                  <a:t>O</a:t>
                </a:r>
                <a:endParaRPr lang="en-US" altLang="zh-CN" sz="1800">
                  <a:latin typeface="Batang" panose="02030600000101010101" pitchFamily="18" charset="-127"/>
                  <a:ea typeface="Batang" panose="02030600000101010101" pitchFamily="18" charset="-127"/>
                </a:endParaRPr>
              </a:p>
            </p:txBody>
          </p:sp>
          <p:sp>
            <p:nvSpPr>
              <p:cNvPr id="10267" name="Rectangle 51"/>
              <p:cNvSpPr>
                <a:spLocks noChangeArrowheads="1"/>
              </p:cNvSpPr>
              <p:nvPr/>
            </p:nvSpPr>
            <p:spPr bwMode="auto">
              <a:xfrm>
                <a:off x="2244" y="2149"/>
                <a:ext cx="30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100000"/>
                    </a:solidFill>
                    <a:latin typeface="Batang" panose="02030600000101010101" pitchFamily="18" charset="-127"/>
                    <a:ea typeface="Batang" panose="02030600000101010101" pitchFamily="18" charset="-127"/>
                  </a:rPr>
                  <a:t>CH</a:t>
                </a:r>
                <a:endParaRPr lang="en-US" altLang="zh-CN" sz="1800">
                  <a:latin typeface="Batang" panose="02030600000101010101" pitchFamily="18" charset="-127"/>
                  <a:ea typeface="Batang" panose="02030600000101010101" pitchFamily="18" charset="-127"/>
                </a:endParaRPr>
              </a:p>
            </p:txBody>
          </p:sp>
          <p:sp>
            <p:nvSpPr>
              <p:cNvPr id="10268" name="Rectangle 52"/>
              <p:cNvSpPr>
                <a:spLocks noChangeArrowheads="1"/>
              </p:cNvSpPr>
              <p:nvPr/>
            </p:nvSpPr>
            <p:spPr bwMode="auto">
              <a:xfrm>
                <a:off x="2542" y="2246"/>
                <a:ext cx="82"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100">
                    <a:solidFill>
                      <a:srgbClr val="100000"/>
                    </a:solidFill>
                    <a:latin typeface="Batang" panose="02030600000101010101" pitchFamily="18" charset="-127"/>
                    <a:ea typeface="Batang" panose="02030600000101010101" pitchFamily="18" charset="-127"/>
                  </a:rPr>
                  <a:t>2</a:t>
                </a:r>
                <a:endParaRPr lang="en-US" altLang="zh-CN" sz="1800">
                  <a:latin typeface="Batang" panose="02030600000101010101" pitchFamily="18" charset="-127"/>
                  <a:ea typeface="Batang" panose="02030600000101010101" pitchFamily="18" charset="-127"/>
                </a:endParaRPr>
              </a:p>
            </p:txBody>
          </p:sp>
          <p:sp>
            <p:nvSpPr>
              <p:cNvPr id="10269" name="Rectangle 53"/>
              <p:cNvSpPr>
                <a:spLocks noChangeArrowheads="1"/>
              </p:cNvSpPr>
              <p:nvPr/>
            </p:nvSpPr>
            <p:spPr bwMode="auto">
              <a:xfrm>
                <a:off x="3125" y="3147"/>
                <a:ext cx="16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100000"/>
                    </a:solidFill>
                    <a:latin typeface="Batang" panose="02030600000101010101" pitchFamily="18" charset="-127"/>
                    <a:ea typeface="Batang" panose="02030600000101010101" pitchFamily="18" charset="-127"/>
                  </a:rPr>
                  <a:t>O</a:t>
                </a:r>
                <a:endParaRPr lang="en-US" altLang="zh-CN" sz="1800">
                  <a:latin typeface="Batang" panose="02030600000101010101" pitchFamily="18" charset="-127"/>
                  <a:ea typeface="Batang" panose="02030600000101010101" pitchFamily="18" charset="-127"/>
                </a:endParaRPr>
              </a:p>
            </p:txBody>
          </p:sp>
          <p:sp>
            <p:nvSpPr>
              <p:cNvPr id="10270" name="Rectangle 54"/>
              <p:cNvSpPr>
                <a:spLocks noChangeArrowheads="1"/>
              </p:cNvSpPr>
              <p:nvPr/>
            </p:nvSpPr>
            <p:spPr bwMode="auto">
              <a:xfrm>
                <a:off x="3297" y="3147"/>
                <a:ext cx="16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100000"/>
                    </a:solidFill>
                    <a:latin typeface="Batang" panose="02030600000101010101" pitchFamily="18" charset="-127"/>
                    <a:ea typeface="Batang" panose="02030600000101010101" pitchFamily="18" charset="-127"/>
                  </a:rPr>
                  <a:t>H</a:t>
                </a:r>
                <a:endParaRPr lang="en-US" altLang="zh-CN" sz="1800">
                  <a:latin typeface="Batang" panose="02030600000101010101" pitchFamily="18" charset="-127"/>
                  <a:ea typeface="Batang" panose="02030600000101010101" pitchFamily="18" charset="-127"/>
                </a:endParaRPr>
              </a:p>
            </p:txBody>
          </p:sp>
          <p:sp>
            <p:nvSpPr>
              <p:cNvPr id="10271" name="Rectangle 55"/>
              <p:cNvSpPr>
                <a:spLocks noChangeArrowheads="1"/>
              </p:cNvSpPr>
              <p:nvPr/>
            </p:nvSpPr>
            <p:spPr bwMode="auto">
              <a:xfrm>
                <a:off x="2590" y="3147"/>
                <a:ext cx="16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100000"/>
                    </a:solidFill>
                    <a:latin typeface="Batang" panose="02030600000101010101" pitchFamily="18" charset="-127"/>
                    <a:ea typeface="Batang" panose="02030600000101010101" pitchFamily="18" charset="-127"/>
                  </a:rPr>
                  <a:t>O</a:t>
                </a:r>
                <a:endParaRPr lang="en-US" altLang="zh-CN" sz="1800">
                  <a:latin typeface="Batang" panose="02030600000101010101" pitchFamily="18" charset="-127"/>
                  <a:ea typeface="Batang" panose="02030600000101010101" pitchFamily="18" charset="-127"/>
                </a:endParaRPr>
              </a:p>
            </p:txBody>
          </p:sp>
          <p:sp>
            <p:nvSpPr>
              <p:cNvPr id="10272" name="Rectangle 56"/>
              <p:cNvSpPr>
                <a:spLocks noChangeArrowheads="1"/>
              </p:cNvSpPr>
              <p:nvPr/>
            </p:nvSpPr>
            <p:spPr bwMode="auto">
              <a:xfrm>
                <a:off x="2763" y="3147"/>
                <a:ext cx="16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a:solidFill>
                      <a:srgbClr val="100000"/>
                    </a:solidFill>
                    <a:latin typeface="Batang" panose="02030600000101010101" pitchFamily="18" charset="-127"/>
                    <a:ea typeface="Batang" panose="02030600000101010101" pitchFamily="18" charset="-127"/>
                  </a:rPr>
                  <a:t>H</a:t>
                </a:r>
                <a:endParaRPr lang="en-US" altLang="zh-CN" sz="1800">
                  <a:latin typeface="Batang" panose="02030600000101010101" pitchFamily="18" charset="-127"/>
                  <a:ea typeface="Batang" panose="02030600000101010101" pitchFamily="18" charset="-127"/>
                </a:endParaRPr>
              </a:p>
            </p:txBody>
          </p:sp>
          <p:sp>
            <p:nvSpPr>
              <p:cNvPr id="10273" name="Freeform 57"/>
              <p:cNvSpPr>
                <a:spLocks/>
              </p:cNvSpPr>
              <p:nvPr/>
            </p:nvSpPr>
            <p:spPr bwMode="auto">
              <a:xfrm>
                <a:off x="3178" y="2638"/>
                <a:ext cx="196" cy="323"/>
              </a:xfrm>
              <a:custGeom>
                <a:avLst/>
                <a:gdLst>
                  <a:gd name="T0" fmla="*/ 1220 w 178"/>
                  <a:gd name="T1" fmla="*/ 0 h 362"/>
                  <a:gd name="T2" fmla="*/ 1220 w 178"/>
                  <a:gd name="T3" fmla="*/ 0 h 362"/>
                  <a:gd name="T4" fmla="*/ 0 w 178"/>
                  <a:gd name="T5" fmla="*/ 28 h 362"/>
                  <a:gd name="T6" fmla="*/ 163 w 178"/>
                  <a:gd name="T7" fmla="*/ 32 h 362"/>
                  <a:gd name="T8" fmla="*/ 351 w 178"/>
                  <a:gd name="T9" fmla="*/ 37 h 362"/>
                  <a:gd name="T10" fmla="*/ 1220 w 178"/>
                  <a:gd name="T11" fmla="*/ 0 h 362"/>
                  <a:gd name="T12" fmla="*/ 1220 w 178"/>
                  <a:gd name="T13" fmla="*/ 0 h 362"/>
                  <a:gd name="T14" fmla="*/ 0 60000 65536"/>
                  <a:gd name="T15" fmla="*/ 0 60000 65536"/>
                  <a:gd name="T16" fmla="*/ 0 60000 65536"/>
                  <a:gd name="T17" fmla="*/ 0 60000 65536"/>
                  <a:gd name="T18" fmla="*/ 0 60000 65536"/>
                  <a:gd name="T19" fmla="*/ 0 60000 65536"/>
                  <a:gd name="T20" fmla="*/ 0 60000 65536"/>
                  <a:gd name="T21" fmla="*/ 0 w 178"/>
                  <a:gd name="T22" fmla="*/ 0 h 362"/>
                  <a:gd name="T23" fmla="*/ 178 w 178"/>
                  <a:gd name="T24" fmla="*/ 362 h 3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 h="362">
                    <a:moveTo>
                      <a:pt x="178" y="0"/>
                    </a:moveTo>
                    <a:lnTo>
                      <a:pt x="178" y="0"/>
                    </a:lnTo>
                    <a:lnTo>
                      <a:pt x="0" y="272"/>
                    </a:lnTo>
                    <a:lnTo>
                      <a:pt x="24" y="315"/>
                    </a:lnTo>
                    <a:lnTo>
                      <a:pt x="52" y="362"/>
                    </a:lnTo>
                    <a:lnTo>
                      <a:pt x="178" y="0"/>
                    </a:lnTo>
                    <a:close/>
                  </a:path>
                </a:pathLst>
              </a:custGeom>
              <a:solidFill>
                <a:srgbClr val="000000"/>
              </a:solidFill>
              <a:ln w="9525">
                <a:solidFill>
                  <a:srgbClr val="008000"/>
                </a:solidFill>
                <a:round/>
                <a:headEnd/>
                <a:tailEnd/>
              </a:ln>
            </p:spPr>
            <p:txBody>
              <a:bodyPr/>
              <a:lstStyle/>
              <a:p>
                <a:endParaRPr lang="zh-CN" altLang="en-US"/>
              </a:p>
            </p:txBody>
          </p:sp>
          <p:sp>
            <p:nvSpPr>
              <p:cNvPr id="10274" name="Freeform 58"/>
              <p:cNvSpPr>
                <a:spLocks/>
              </p:cNvSpPr>
              <p:nvPr/>
            </p:nvSpPr>
            <p:spPr bwMode="auto">
              <a:xfrm>
                <a:off x="3178" y="2638"/>
                <a:ext cx="196" cy="323"/>
              </a:xfrm>
              <a:custGeom>
                <a:avLst/>
                <a:gdLst>
                  <a:gd name="T0" fmla="*/ 1220 w 178"/>
                  <a:gd name="T1" fmla="*/ 0 h 362"/>
                  <a:gd name="T2" fmla="*/ 1220 w 178"/>
                  <a:gd name="T3" fmla="*/ 0 h 362"/>
                  <a:gd name="T4" fmla="*/ 0 w 178"/>
                  <a:gd name="T5" fmla="*/ 28 h 362"/>
                  <a:gd name="T6" fmla="*/ 163 w 178"/>
                  <a:gd name="T7" fmla="*/ 32 h 362"/>
                  <a:gd name="T8" fmla="*/ 351 w 178"/>
                  <a:gd name="T9" fmla="*/ 37 h 362"/>
                  <a:gd name="T10" fmla="*/ 1220 w 178"/>
                  <a:gd name="T11" fmla="*/ 0 h 362"/>
                  <a:gd name="T12" fmla="*/ 1220 w 178"/>
                  <a:gd name="T13" fmla="*/ 0 h 362"/>
                  <a:gd name="T14" fmla="*/ 0 60000 65536"/>
                  <a:gd name="T15" fmla="*/ 0 60000 65536"/>
                  <a:gd name="T16" fmla="*/ 0 60000 65536"/>
                  <a:gd name="T17" fmla="*/ 0 60000 65536"/>
                  <a:gd name="T18" fmla="*/ 0 60000 65536"/>
                  <a:gd name="T19" fmla="*/ 0 60000 65536"/>
                  <a:gd name="T20" fmla="*/ 0 60000 65536"/>
                  <a:gd name="T21" fmla="*/ 0 w 178"/>
                  <a:gd name="T22" fmla="*/ 0 h 362"/>
                  <a:gd name="T23" fmla="*/ 178 w 178"/>
                  <a:gd name="T24" fmla="*/ 362 h 3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 h="362">
                    <a:moveTo>
                      <a:pt x="178" y="0"/>
                    </a:moveTo>
                    <a:lnTo>
                      <a:pt x="178" y="0"/>
                    </a:lnTo>
                    <a:lnTo>
                      <a:pt x="0" y="272"/>
                    </a:lnTo>
                    <a:lnTo>
                      <a:pt x="24" y="315"/>
                    </a:lnTo>
                    <a:lnTo>
                      <a:pt x="52" y="362"/>
                    </a:lnTo>
                    <a:lnTo>
                      <a:pt x="178" y="0"/>
                    </a:lnTo>
                  </a:path>
                </a:pathLst>
              </a:custGeom>
              <a:solidFill>
                <a:srgbClr val="008000"/>
              </a:solidFill>
              <a:ln w="6350">
                <a:solidFill>
                  <a:srgbClr val="008000"/>
                </a:solidFill>
                <a:prstDash val="solid"/>
                <a:round/>
                <a:headEnd/>
                <a:tailEnd/>
              </a:ln>
            </p:spPr>
            <p:txBody>
              <a:bodyPr/>
              <a:lstStyle/>
              <a:p>
                <a:endParaRPr lang="zh-CN" altLang="en-US"/>
              </a:p>
            </p:txBody>
          </p:sp>
          <p:sp>
            <p:nvSpPr>
              <p:cNvPr id="10275" name="Line 59"/>
              <p:cNvSpPr>
                <a:spLocks noChangeShapeType="1"/>
              </p:cNvSpPr>
              <p:nvPr/>
            </p:nvSpPr>
            <p:spPr bwMode="auto">
              <a:xfrm flipH="1" flipV="1">
                <a:off x="3051" y="2483"/>
                <a:ext cx="323" cy="155"/>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76" name="Freeform 60"/>
              <p:cNvSpPr>
                <a:spLocks/>
              </p:cNvSpPr>
              <p:nvPr/>
            </p:nvSpPr>
            <p:spPr bwMode="auto">
              <a:xfrm>
                <a:off x="2640" y="2880"/>
                <a:ext cx="591" cy="96"/>
              </a:xfrm>
              <a:custGeom>
                <a:avLst/>
                <a:gdLst>
                  <a:gd name="T0" fmla="*/ 151 w 540"/>
                  <a:gd name="T1" fmla="*/ 154 h 90"/>
                  <a:gd name="T2" fmla="*/ 0 w 540"/>
                  <a:gd name="T3" fmla="*/ 311 h 90"/>
                  <a:gd name="T4" fmla="*/ 3287 w 540"/>
                  <a:gd name="T5" fmla="*/ 326 h 90"/>
                  <a:gd name="T6" fmla="*/ 3109 w 540"/>
                  <a:gd name="T7" fmla="*/ 154 h 90"/>
                  <a:gd name="T8" fmla="*/ 2965 w 540"/>
                  <a:gd name="T9" fmla="*/ 0 h 90"/>
                  <a:gd name="T10" fmla="*/ 320 w 540"/>
                  <a:gd name="T11" fmla="*/ 0 h 90"/>
                  <a:gd name="T12" fmla="*/ 151 w 540"/>
                  <a:gd name="T13" fmla="*/ 154 h 90"/>
                  <a:gd name="T14" fmla="*/ 0 60000 65536"/>
                  <a:gd name="T15" fmla="*/ 0 60000 65536"/>
                  <a:gd name="T16" fmla="*/ 0 60000 65536"/>
                  <a:gd name="T17" fmla="*/ 0 60000 65536"/>
                  <a:gd name="T18" fmla="*/ 0 60000 65536"/>
                  <a:gd name="T19" fmla="*/ 0 60000 65536"/>
                  <a:gd name="T20" fmla="*/ 0 60000 65536"/>
                  <a:gd name="T21" fmla="*/ 0 w 540"/>
                  <a:gd name="T22" fmla="*/ 0 h 90"/>
                  <a:gd name="T23" fmla="*/ 540 w 540"/>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0" h="90">
                    <a:moveTo>
                      <a:pt x="25" y="43"/>
                    </a:moveTo>
                    <a:lnTo>
                      <a:pt x="0" y="86"/>
                    </a:lnTo>
                    <a:lnTo>
                      <a:pt x="540" y="90"/>
                    </a:lnTo>
                    <a:lnTo>
                      <a:pt x="512" y="43"/>
                    </a:lnTo>
                    <a:lnTo>
                      <a:pt x="488" y="0"/>
                    </a:lnTo>
                    <a:lnTo>
                      <a:pt x="53" y="0"/>
                    </a:lnTo>
                    <a:lnTo>
                      <a:pt x="25" y="43"/>
                    </a:lnTo>
                  </a:path>
                </a:pathLst>
              </a:custGeom>
              <a:solidFill>
                <a:srgbClr val="008000"/>
              </a:solidFill>
              <a:ln w="6350">
                <a:solidFill>
                  <a:srgbClr val="008000"/>
                </a:solidFill>
                <a:prstDash val="solid"/>
                <a:round/>
                <a:headEnd/>
                <a:tailEnd/>
              </a:ln>
            </p:spPr>
            <p:txBody>
              <a:bodyPr/>
              <a:lstStyle/>
              <a:p>
                <a:endParaRPr lang="zh-CN" altLang="en-US"/>
              </a:p>
            </p:txBody>
          </p:sp>
          <p:sp>
            <p:nvSpPr>
              <p:cNvPr id="10277" name="Line 61"/>
              <p:cNvSpPr>
                <a:spLocks noChangeShapeType="1"/>
              </p:cNvSpPr>
              <p:nvPr/>
            </p:nvSpPr>
            <p:spPr bwMode="auto">
              <a:xfrm flipH="1">
                <a:off x="2505" y="2480"/>
                <a:ext cx="327" cy="158"/>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78" name="Freeform 62"/>
              <p:cNvSpPr>
                <a:spLocks/>
              </p:cNvSpPr>
              <p:nvPr/>
            </p:nvSpPr>
            <p:spPr bwMode="auto">
              <a:xfrm>
                <a:off x="2505" y="2638"/>
                <a:ext cx="197" cy="319"/>
              </a:xfrm>
              <a:custGeom>
                <a:avLst/>
                <a:gdLst>
                  <a:gd name="T0" fmla="*/ 0 w 179"/>
                  <a:gd name="T1" fmla="*/ 0 h 358"/>
                  <a:gd name="T2" fmla="*/ 0 w 179"/>
                  <a:gd name="T3" fmla="*/ 0 h 358"/>
                  <a:gd name="T4" fmla="*/ 861 w 179"/>
                  <a:gd name="T5" fmla="*/ 36 h 358"/>
                  <a:gd name="T6" fmla="*/ 1026 w 179"/>
                  <a:gd name="T7" fmla="*/ 31 h 358"/>
                  <a:gd name="T8" fmla="*/ 1219 w 179"/>
                  <a:gd name="T9" fmla="*/ 27 h 358"/>
                  <a:gd name="T10" fmla="*/ 0 w 179"/>
                  <a:gd name="T11" fmla="*/ 0 h 358"/>
                  <a:gd name="T12" fmla="*/ 0 w 179"/>
                  <a:gd name="T13" fmla="*/ 0 h 358"/>
                  <a:gd name="T14" fmla="*/ 0 60000 65536"/>
                  <a:gd name="T15" fmla="*/ 0 60000 65536"/>
                  <a:gd name="T16" fmla="*/ 0 60000 65536"/>
                  <a:gd name="T17" fmla="*/ 0 60000 65536"/>
                  <a:gd name="T18" fmla="*/ 0 60000 65536"/>
                  <a:gd name="T19" fmla="*/ 0 60000 65536"/>
                  <a:gd name="T20" fmla="*/ 0 60000 65536"/>
                  <a:gd name="T21" fmla="*/ 0 w 179"/>
                  <a:gd name="T22" fmla="*/ 0 h 358"/>
                  <a:gd name="T23" fmla="*/ 179 w 179"/>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358">
                    <a:moveTo>
                      <a:pt x="0" y="0"/>
                    </a:moveTo>
                    <a:lnTo>
                      <a:pt x="0" y="0"/>
                    </a:lnTo>
                    <a:lnTo>
                      <a:pt x="126" y="358"/>
                    </a:lnTo>
                    <a:lnTo>
                      <a:pt x="151" y="315"/>
                    </a:lnTo>
                    <a:lnTo>
                      <a:pt x="179" y="272"/>
                    </a:lnTo>
                    <a:lnTo>
                      <a:pt x="0" y="0"/>
                    </a:lnTo>
                    <a:close/>
                  </a:path>
                </a:pathLst>
              </a:custGeom>
              <a:solidFill>
                <a:srgbClr val="000000"/>
              </a:solidFill>
              <a:ln w="9525">
                <a:solidFill>
                  <a:srgbClr val="008000"/>
                </a:solidFill>
                <a:round/>
                <a:headEnd/>
                <a:tailEnd/>
              </a:ln>
            </p:spPr>
            <p:txBody>
              <a:bodyPr/>
              <a:lstStyle/>
              <a:p>
                <a:endParaRPr lang="zh-CN" altLang="en-US"/>
              </a:p>
            </p:txBody>
          </p:sp>
          <p:sp>
            <p:nvSpPr>
              <p:cNvPr id="10279" name="Freeform 63"/>
              <p:cNvSpPr>
                <a:spLocks/>
              </p:cNvSpPr>
              <p:nvPr/>
            </p:nvSpPr>
            <p:spPr bwMode="auto">
              <a:xfrm>
                <a:off x="2505" y="2638"/>
                <a:ext cx="197" cy="319"/>
              </a:xfrm>
              <a:custGeom>
                <a:avLst/>
                <a:gdLst>
                  <a:gd name="T0" fmla="*/ 0 w 179"/>
                  <a:gd name="T1" fmla="*/ 0 h 358"/>
                  <a:gd name="T2" fmla="*/ 0 w 179"/>
                  <a:gd name="T3" fmla="*/ 0 h 358"/>
                  <a:gd name="T4" fmla="*/ 861 w 179"/>
                  <a:gd name="T5" fmla="*/ 36 h 358"/>
                  <a:gd name="T6" fmla="*/ 1026 w 179"/>
                  <a:gd name="T7" fmla="*/ 31 h 358"/>
                  <a:gd name="T8" fmla="*/ 1219 w 179"/>
                  <a:gd name="T9" fmla="*/ 27 h 358"/>
                  <a:gd name="T10" fmla="*/ 0 w 179"/>
                  <a:gd name="T11" fmla="*/ 0 h 358"/>
                  <a:gd name="T12" fmla="*/ 0 w 179"/>
                  <a:gd name="T13" fmla="*/ 0 h 358"/>
                  <a:gd name="T14" fmla="*/ 0 60000 65536"/>
                  <a:gd name="T15" fmla="*/ 0 60000 65536"/>
                  <a:gd name="T16" fmla="*/ 0 60000 65536"/>
                  <a:gd name="T17" fmla="*/ 0 60000 65536"/>
                  <a:gd name="T18" fmla="*/ 0 60000 65536"/>
                  <a:gd name="T19" fmla="*/ 0 60000 65536"/>
                  <a:gd name="T20" fmla="*/ 0 60000 65536"/>
                  <a:gd name="T21" fmla="*/ 0 w 179"/>
                  <a:gd name="T22" fmla="*/ 0 h 358"/>
                  <a:gd name="T23" fmla="*/ 179 w 179"/>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358">
                    <a:moveTo>
                      <a:pt x="0" y="0"/>
                    </a:moveTo>
                    <a:lnTo>
                      <a:pt x="0" y="0"/>
                    </a:lnTo>
                    <a:lnTo>
                      <a:pt x="126" y="358"/>
                    </a:lnTo>
                    <a:lnTo>
                      <a:pt x="151" y="315"/>
                    </a:lnTo>
                    <a:lnTo>
                      <a:pt x="179" y="272"/>
                    </a:lnTo>
                    <a:lnTo>
                      <a:pt x="0" y="0"/>
                    </a:lnTo>
                  </a:path>
                </a:pathLst>
              </a:custGeom>
              <a:solidFill>
                <a:srgbClr val="008000"/>
              </a:solidFill>
              <a:ln w="6350">
                <a:solidFill>
                  <a:srgbClr val="008000"/>
                </a:solidFill>
                <a:prstDash val="solid"/>
                <a:round/>
                <a:headEnd/>
                <a:tailEnd/>
              </a:ln>
            </p:spPr>
            <p:txBody>
              <a:bodyPr/>
              <a:lstStyle/>
              <a:p>
                <a:endParaRPr lang="zh-CN" altLang="en-US"/>
              </a:p>
            </p:txBody>
          </p:sp>
          <p:sp>
            <p:nvSpPr>
              <p:cNvPr id="10280" name="Line 64"/>
              <p:cNvSpPr>
                <a:spLocks noChangeShapeType="1"/>
              </p:cNvSpPr>
              <p:nvPr/>
            </p:nvSpPr>
            <p:spPr bwMode="auto">
              <a:xfrm>
                <a:off x="2352" y="2400"/>
                <a:ext cx="153" cy="238"/>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81" name="Line 65"/>
              <p:cNvSpPr>
                <a:spLocks noChangeShapeType="1"/>
              </p:cNvSpPr>
              <p:nvPr/>
            </p:nvSpPr>
            <p:spPr bwMode="auto">
              <a:xfrm flipH="1" flipV="1">
                <a:off x="3205" y="2919"/>
                <a:ext cx="4" cy="237"/>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82" name="Line 66"/>
              <p:cNvSpPr>
                <a:spLocks noChangeShapeType="1"/>
              </p:cNvSpPr>
              <p:nvPr/>
            </p:nvSpPr>
            <p:spPr bwMode="auto">
              <a:xfrm flipV="1">
                <a:off x="2671" y="2919"/>
                <a:ext cx="1" cy="237"/>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83" name="Line 67"/>
              <p:cNvSpPr>
                <a:spLocks noChangeShapeType="1"/>
              </p:cNvSpPr>
              <p:nvPr/>
            </p:nvSpPr>
            <p:spPr bwMode="auto">
              <a:xfrm flipH="1" flipV="1">
                <a:off x="3370" y="2432"/>
                <a:ext cx="4" cy="206"/>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84" name="Line 68"/>
              <p:cNvSpPr>
                <a:spLocks noChangeShapeType="1"/>
              </p:cNvSpPr>
              <p:nvPr/>
            </p:nvSpPr>
            <p:spPr bwMode="auto">
              <a:xfrm>
                <a:off x="2051" y="2264"/>
                <a:ext cx="172" cy="4"/>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259" name="文本框 94"/>
            <p:cNvSpPr txBox="1">
              <a:spLocks noChangeArrowheads="1"/>
            </p:cNvSpPr>
            <p:nvPr/>
          </p:nvSpPr>
          <p:spPr bwMode="auto">
            <a:xfrm>
              <a:off x="5886366" y="4034393"/>
              <a:ext cx="389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1’</a:t>
              </a:r>
              <a:endParaRPr lang="zh-CN" altLang="en-US" sz="1800" b="1">
                <a:solidFill>
                  <a:srgbClr val="0000FF"/>
                </a:solidFill>
                <a:latin typeface="Arial" panose="020B0604020202020204" pitchFamily="34" charset="0"/>
                <a:ea typeface="宋体" panose="02010600030101010101" pitchFamily="2" charset="-122"/>
              </a:endParaRPr>
            </a:p>
          </p:txBody>
        </p:sp>
        <p:sp>
          <p:nvSpPr>
            <p:cNvPr id="10260" name="文本框 95"/>
            <p:cNvSpPr txBox="1">
              <a:spLocks noChangeArrowheads="1"/>
            </p:cNvSpPr>
            <p:nvPr/>
          </p:nvSpPr>
          <p:spPr bwMode="auto">
            <a:xfrm>
              <a:off x="5452185" y="4219059"/>
              <a:ext cx="389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2’</a:t>
              </a:r>
              <a:endParaRPr lang="zh-CN" altLang="en-US" sz="1800" b="1">
                <a:solidFill>
                  <a:srgbClr val="0000FF"/>
                </a:solidFill>
                <a:latin typeface="Arial" panose="020B0604020202020204" pitchFamily="34" charset="0"/>
                <a:ea typeface="宋体" panose="02010600030101010101" pitchFamily="2" charset="-122"/>
              </a:endParaRPr>
            </a:p>
          </p:txBody>
        </p:sp>
        <p:sp>
          <p:nvSpPr>
            <p:cNvPr id="10261" name="文本框 96"/>
            <p:cNvSpPr txBox="1">
              <a:spLocks noChangeArrowheads="1"/>
            </p:cNvSpPr>
            <p:nvPr/>
          </p:nvSpPr>
          <p:spPr bwMode="auto">
            <a:xfrm>
              <a:off x="4782749" y="4210051"/>
              <a:ext cx="389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3’</a:t>
              </a:r>
              <a:endParaRPr lang="zh-CN" altLang="en-US" sz="1800" b="1">
                <a:solidFill>
                  <a:srgbClr val="0000FF"/>
                </a:solidFill>
                <a:latin typeface="Arial" panose="020B0604020202020204" pitchFamily="34" charset="0"/>
                <a:ea typeface="宋体" panose="02010600030101010101" pitchFamily="2" charset="-122"/>
              </a:endParaRPr>
            </a:p>
          </p:txBody>
        </p:sp>
        <p:sp>
          <p:nvSpPr>
            <p:cNvPr id="10262" name="文本框 97"/>
            <p:cNvSpPr txBox="1">
              <a:spLocks noChangeArrowheads="1"/>
            </p:cNvSpPr>
            <p:nvPr/>
          </p:nvSpPr>
          <p:spPr bwMode="auto">
            <a:xfrm>
              <a:off x="4297584" y="4079698"/>
              <a:ext cx="389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4’</a:t>
              </a:r>
              <a:endParaRPr lang="zh-CN" altLang="en-US" sz="1800" b="1">
                <a:solidFill>
                  <a:srgbClr val="0000FF"/>
                </a:solidFill>
                <a:latin typeface="Arial" panose="020B0604020202020204" pitchFamily="34" charset="0"/>
                <a:ea typeface="宋体" panose="02010600030101010101" pitchFamily="2" charset="-122"/>
              </a:endParaRPr>
            </a:p>
          </p:txBody>
        </p:sp>
        <p:sp>
          <p:nvSpPr>
            <p:cNvPr id="10263" name="文本框 98"/>
            <p:cNvSpPr txBox="1">
              <a:spLocks noChangeArrowheads="1"/>
            </p:cNvSpPr>
            <p:nvPr/>
          </p:nvSpPr>
          <p:spPr bwMode="auto">
            <a:xfrm>
              <a:off x="4123100" y="3166330"/>
              <a:ext cx="389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5’</a:t>
              </a:r>
              <a:endParaRPr lang="zh-CN" altLang="en-US" sz="1800" b="1">
                <a:solidFill>
                  <a:srgbClr val="0000FF"/>
                </a:solidFill>
                <a:latin typeface="Arial" panose="020B0604020202020204" pitchFamily="34" charset="0"/>
                <a:ea typeface="宋体" panose="02010600030101010101" pitchFamily="2" charset="-122"/>
              </a:endParaRPr>
            </a:p>
          </p:txBody>
        </p:sp>
      </p:grpSp>
      <p:sp>
        <p:nvSpPr>
          <p:cNvPr id="157" name="文本框 156"/>
          <p:cNvSpPr txBox="1">
            <a:spLocks noChangeArrowheads="1"/>
          </p:cNvSpPr>
          <p:nvPr/>
        </p:nvSpPr>
        <p:spPr bwMode="auto">
          <a:xfrm>
            <a:off x="7273837" y="4434868"/>
            <a:ext cx="228780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dirty="0">
                <a:latin typeface="微软雅黑" panose="020B0503020204020204" pitchFamily="34" charset="-122"/>
                <a:ea typeface="微软雅黑" panose="020B0503020204020204" pitchFamily="34" charset="-122"/>
              </a:rPr>
              <a:t>  C-N </a:t>
            </a:r>
            <a:r>
              <a:rPr lang="zh-CN" altLang="en-US" b="1" dirty="0">
                <a:latin typeface="微软雅黑" panose="020B0503020204020204" pitchFamily="34" charset="-122"/>
                <a:ea typeface="微软雅黑" panose="020B0503020204020204" pitchFamily="34" charset="-122"/>
              </a:rPr>
              <a:t>糖苷键</a:t>
            </a:r>
            <a:endParaRPr lang="en-US" altLang="zh-CN" b="1" dirty="0">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b="1" dirty="0">
                <a:latin typeface="微软雅黑" panose="020B0503020204020204" pitchFamily="34" charset="-122"/>
                <a:ea typeface="微软雅黑" panose="020B0503020204020204" pitchFamily="34" charset="-122"/>
              </a:rPr>
              <a:t>      核苷</a:t>
            </a:r>
          </a:p>
        </p:txBody>
      </p:sp>
      <p:sp>
        <p:nvSpPr>
          <p:cNvPr id="158" name="矩形 157"/>
          <p:cNvSpPr/>
          <p:nvPr/>
        </p:nvSpPr>
        <p:spPr>
          <a:xfrm>
            <a:off x="2089151" y="1541242"/>
            <a:ext cx="3365501" cy="8882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solidFill>
                  <a:schemeClr val="tx1"/>
                </a:solidFill>
                <a:latin typeface="微软雅黑" panose="020B0503020204020204" pitchFamily="34" charset="-122"/>
                <a:ea typeface="微软雅黑" panose="020B0503020204020204" pitchFamily="34" charset="-122"/>
              </a:rPr>
              <a:t>核苷酸 </a:t>
            </a:r>
            <a:endParaRPr lang="en-US" altLang="zh-CN" sz="2800" b="1" dirty="0">
              <a:solidFill>
                <a:schemeClr val="tx1"/>
              </a:solidFill>
              <a:latin typeface="微软雅黑" panose="020B0503020204020204" pitchFamily="34" charset="-122"/>
              <a:ea typeface="微软雅黑" panose="020B0503020204020204" pitchFamily="34" charset="-122"/>
            </a:endParaRPr>
          </a:p>
        </p:txBody>
      </p:sp>
      <p:grpSp>
        <p:nvGrpSpPr>
          <p:cNvPr id="77" name="组合 76"/>
          <p:cNvGrpSpPr>
            <a:grpSpLocks/>
          </p:cNvGrpSpPr>
          <p:nvPr/>
        </p:nvGrpSpPr>
        <p:grpSpPr bwMode="auto">
          <a:xfrm>
            <a:off x="6189664" y="1393671"/>
            <a:ext cx="2590800" cy="2643187"/>
            <a:chOff x="514309" y="112169"/>
            <a:chExt cx="2590800" cy="2642940"/>
          </a:xfrm>
        </p:grpSpPr>
        <p:grpSp>
          <p:nvGrpSpPr>
            <p:cNvPr id="78" name="组合 72"/>
            <p:cNvGrpSpPr>
              <a:grpSpLocks/>
            </p:cNvGrpSpPr>
            <p:nvPr/>
          </p:nvGrpSpPr>
          <p:grpSpPr bwMode="auto">
            <a:xfrm>
              <a:off x="514309" y="112169"/>
              <a:ext cx="2590800" cy="2642940"/>
              <a:chOff x="1066045" y="2133599"/>
              <a:chExt cx="2590800" cy="2514599"/>
            </a:xfrm>
          </p:grpSpPr>
          <p:graphicFrame>
            <p:nvGraphicFramePr>
              <p:cNvPr id="81" name="Object 7"/>
              <p:cNvGraphicFramePr>
                <a:graphicFrameLocks noChangeAspect="1"/>
              </p:cNvGraphicFramePr>
              <p:nvPr/>
            </p:nvGraphicFramePr>
            <p:xfrm>
              <a:off x="1066045" y="2133599"/>
              <a:ext cx="2590800" cy="2514599"/>
            </p:xfrm>
            <a:graphic>
              <a:graphicData uri="http://schemas.openxmlformats.org/presentationml/2006/ole">
                <mc:AlternateContent xmlns:mc="http://schemas.openxmlformats.org/markup-compatibility/2006">
                  <mc:Choice xmlns:v="urn:schemas-microsoft-com:vml" Requires="v">
                    <p:oleObj spid="_x0000_s44334" name="ACD ChemSketch 2.0" r:id="rId4" imgW="1655064" imgH="1520952" progId="ACD.ChemSketch.20">
                      <p:embed/>
                    </p:oleObj>
                  </mc:Choice>
                  <mc:Fallback>
                    <p:oleObj name="ACD ChemSketch 2.0" r:id="rId4" imgW="1655064" imgH="1520952" progId="ACD.ChemSketch.20">
                      <p:embed/>
                      <p:pic>
                        <p:nvPicPr>
                          <p:cNvPr id="10288"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045" y="2133599"/>
                            <a:ext cx="2590800" cy="2514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2" name="文本框 74"/>
              <p:cNvSpPr txBox="1">
                <a:spLocks noChangeArrowheads="1"/>
              </p:cNvSpPr>
              <p:nvPr/>
            </p:nvSpPr>
            <p:spPr bwMode="auto">
              <a:xfrm>
                <a:off x="3124200" y="3390898"/>
                <a:ext cx="312906" cy="35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1</a:t>
                </a:r>
                <a:endParaRPr lang="zh-CN" altLang="en-US" sz="1800" b="1">
                  <a:solidFill>
                    <a:srgbClr val="0000FF"/>
                  </a:solidFill>
                  <a:latin typeface="Arial" panose="020B0604020202020204" pitchFamily="34" charset="0"/>
                  <a:ea typeface="宋体" panose="02010600030101010101" pitchFamily="2" charset="-122"/>
                </a:endParaRPr>
              </a:p>
            </p:txBody>
          </p:sp>
          <p:sp>
            <p:nvSpPr>
              <p:cNvPr id="83" name="文本框 75"/>
              <p:cNvSpPr txBox="1">
                <a:spLocks noChangeArrowheads="1"/>
              </p:cNvSpPr>
              <p:nvPr/>
            </p:nvSpPr>
            <p:spPr bwMode="auto">
              <a:xfrm>
                <a:off x="3124200" y="3724135"/>
                <a:ext cx="312906" cy="35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2</a:t>
                </a:r>
                <a:endParaRPr lang="zh-CN" altLang="en-US" sz="1800" b="1">
                  <a:solidFill>
                    <a:srgbClr val="0000FF"/>
                  </a:solidFill>
                  <a:latin typeface="Arial" panose="020B0604020202020204" pitchFamily="34" charset="0"/>
                  <a:ea typeface="宋体" panose="02010600030101010101" pitchFamily="2" charset="-122"/>
                </a:endParaRPr>
              </a:p>
            </p:txBody>
          </p:sp>
          <p:sp>
            <p:nvSpPr>
              <p:cNvPr id="84" name="文本框 76"/>
              <p:cNvSpPr txBox="1">
                <a:spLocks noChangeArrowheads="1"/>
              </p:cNvSpPr>
              <p:nvPr/>
            </p:nvSpPr>
            <p:spPr bwMode="auto">
              <a:xfrm>
                <a:off x="2667085" y="4067944"/>
                <a:ext cx="312906" cy="35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3</a:t>
                </a:r>
                <a:endParaRPr lang="zh-CN" altLang="en-US" sz="1800" b="1">
                  <a:solidFill>
                    <a:srgbClr val="0000FF"/>
                  </a:solidFill>
                  <a:latin typeface="Arial" panose="020B0604020202020204" pitchFamily="34" charset="0"/>
                  <a:ea typeface="宋体" panose="02010600030101010101" pitchFamily="2" charset="-122"/>
                </a:endParaRPr>
              </a:p>
            </p:txBody>
          </p:sp>
          <p:sp>
            <p:nvSpPr>
              <p:cNvPr id="85" name="文本框 77"/>
              <p:cNvSpPr txBox="1">
                <a:spLocks noChangeArrowheads="1"/>
              </p:cNvSpPr>
              <p:nvPr/>
            </p:nvSpPr>
            <p:spPr bwMode="auto">
              <a:xfrm>
                <a:off x="2282075" y="3883278"/>
                <a:ext cx="312906" cy="35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4</a:t>
                </a:r>
                <a:endParaRPr lang="zh-CN" altLang="en-US" sz="1800" b="1">
                  <a:solidFill>
                    <a:srgbClr val="0000FF"/>
                  </a:solidFill>
                  <a:latin typeface="Arial" panose="020B0604020202020204" pitchFamily="34" charset="0"/>
                  <a:ea typeface="宋体" panose="02010600030101010101" pitchFamily="2" charset="-122"/>
                </a:endParaRPr>
              </a:p>
            </p:txBody>
          </p:sp>
          <p:sp>
            <p:nvSpPr>
              <p:cNvPr id="86" name="文本框 78"/>
              <p:cNvSpPr txBox="1">
                <a:spLocks noChangeArrowheads="1"/>
              </p:cNvSpPr>
              <p:nvPr/>
            </p:nvSpPr>
            <p:spPr bwMode="auto">
              <a:xfrm>
                <a:off x="2282075" y="3303023"/>
                <a:ext cx="308811" cy="35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5</a:t>
                </a:r>
                <a:endParaRPr lang="zh-CN" altLang="en-US" sz="1800" b="1">
                  <a:solidFill>
                    <a:srgbClr val="0000FF"/>
                  </a:solidFill>
                  <a:latin typeface="Arial" panose="020B0604020202020204" pitchFamily="34" charset="0"/>
                  <a:ea typeface="宋体" panose="02010600030101010101" pitchFamily="2" charset="-122"/>
                </a:endParaRPr>
              </a:p>
            </p:txBody>
          </p:sp>
          <p:sp>
            <p:nvSpPr>
              <p:cNvPr id="87" name="文本框 80"/>
              <p:cNvSpPr txBox="1">
                <a:spLocks noChangeArrowheads="1"/>
              </p:cNvSpPr>
              <p:nvPr/>
            </p:nvSpPr>
            <p:spPr bwMode="auto">
              <a:xfrm>
                <a:off x="2701005" y="3118358"/>
                <a:ext cx="312906" cy="35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6</a:t>
                </a:r>
                <a:endParaRPr lang="zh-CN" altLang="en-US" sz="1800" b="1">
                  <a:solidFill>
                    <a:srgbClr val="0000FF"/>
                  </a:solidFill>
                  <a:latin typeface="Arial" panose="020B0604020202020204" pitchFamily="34" charset="0"/>
                  <a:ea typeface="宋体" panose="02010600030101010101" pitchFamily="2" charset="-122"/>
                </a:endParaRPr>
              </a:p>
            </p:txBody>
          </p:sp>
          <p:sp>
            <p:nvSpPr>
              <p:cNvPr id="88" name="文本框 81"/>
              <p:cNvSpPr txBox="1">
                <a:spLocks noChangeArrowheads="1"/>
              </p:cNvSpPr>
              <p:nvPr/>
            </p:nvSpPr>
            <p:spPr bwMode="auto">
              <a:xfrm>
                <a:off x="1626141" y="3206234"/>
                <a:ext cx="312906" cy="35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7</a:t>
                </a:r>
                <a:endParaRPr lang="zh-CN" altLang="en-US" sz="1800" b="1">
                  <a:solidFill>
                    <a:srgbClr val="0000FF"/>
                  </a:solidFill>
                  <a:latin typeface="Arial" panose="020B0604020202020204" pitchFamily="34" charset="0"/>
                  <a:ea typeface="宋体" panose="02010600030101010101" pitchFamily="2" charset="-122"/>
                </a:endParaRPr>
              </a:p>
            </p:txBody>
          </p:sp>
          <p:sp>
            <p:nvSpPr>
              <p:cNvPr id="89" name="文本框 82"/>
              <p:cNvSpPr txBox="1">
                <a:spLocks noChangeArrowheads="1"/>
              </p:cNvSpPr>
              <p:nvPr/>
            </p:nvSpPr>
            <p:spPr bwMode="auto">
              <a:xfrm>
                <a:off x="1361532" y="3676739"/>
                <a:ext cx="312906" cy="35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8</a:t>
                </a:r>
                <a:endParaRPr lang="zh-CN" altLang="en-US" sz="1800" b="1">
                  <a:solidFill>
                    <a:srgbClr val="0000FF"/>
                  </a:solidFill>
                  <a:latin typeface="Arial" panose="020B0604020202020204" pitchFamily="34" charset="0"/>
                  <a:ea typeface="宋体" panose="02010600030101010101" pitchFamily="2" charset="-122"/>
                </a:endParaRPr>
              </a:p>
            </p:txBody>
          </p:sp>
          <p:sp>
            <p:nvSpPr>
              <p:cNvPr id="90" name="文本框 83"/>
              <p:cNvSpPr txBox="1">
                <a:spLocks noChangeArrowheads="1"/>
              </p:cNvSpPr>
              <p:nvPr/>
            </p:nvSpPr>
            <p:spPr bwMode="auto">
              <a:xfrm>
                <a:off x="1656179" y="3923022"/>
                <a:ext cx="312906" cy="35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1800" b="1">
                    <a:solidFill>
                      <a:srgbClr val="0000FF"/>
                    </a:solidFill>
                    <a:latin typeface="Arial" panose="020B0604020202020204" pitchFamily="34" charset="0"/>
                    <a:ea typeface="宋体" panose="02010600030101010101" pitchFamily="2" charset="-122"/>
                  </a:rPr>
                  <a:t>9</a:t>
                </a:r>
                <a:endParaRPr lang="zh-CN" altLang="en-US" sz="1800" b="1">
                  <a:solidFill>
                    <a:srgbClr val="0000FF"/>
                  </a:solidFill>
                  <a:latin typeface="Arial" panose="020B0604020202020204" pitchFamily="34" charset="0"/>
                  <a:ea typeface="宋体" panose="02010600030101010101" pitchFamily="2" charset="-122"/>
                </a:endParaRPr>
              </a:p>
            </p:txBody>
          </p:sp>
        </p:grpSp>
        <p:sp>
          <p:nvSpPr>
            <p:cNvPr id="79" name="文本框 7"/>
            <p:cNvSpPr txBox="1">
              <a:spLocks noChangeArrowheads="1"/>
            </p:cNvSpPr>
            <p:nvPr/>
          </p:nvSpPr>
          <p:spPr bwMode="auto">
            <a:xfrm>
              <a:off x="1211633" y="2274430"/>
              <a:ext cx="228600" cy="36933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cxnSp>
          <p:nvCxnSpPr>
            <p:cNvPr id="80" name="直接连接符 11"/>
            <p:cNvCxnSpPr>
              <a:cxnSpLocks noChangeShapeType="1"/>
            </p:cNvCxnSpPr>
            <p:nvPr/>
          </p:nvCxnSpPr>
          <p:spPr bwMode="auto">
            <a:xfrm flipH="1">
              <a:off x="1277348" y="2237224"/>
              <a:ext cx="288000" cy="108000"/>
            </a:xfrm>
            <a:prstGeom prst="line">
              <a:avLst/>
            </a:prstGeom>
            <a:noFill/>
            <a:ln w="4445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2" name="矩形 101"/>
          <p:cNvSpPr/>
          <p:nvPr/>
        </p:nvSpPr>
        <p:spPr>
          <a:xfrm>
            <a:off x="114300" y="87015"/>
            <a:ext cx="11963400" cy="623887"/>
          </a:xfrm>
          <a:prstGeom prst="rect">
            <a:avLst/>
          </a:prstGeom>
          <a:solidFill>
            <a:srgbClr val="17BCA3"/>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a:p>
        </p:txBody>
      </p:sp>
      <p:sp>
        <p:nvSpPr>
          <p:cNvPr id="103" name="矩形 102"/>
          <p:cNvSpPr/>
          <p:nvPr/>
        </p:nvSpPr>
        <p:spPr>
          <a:xfrm>
            <a:off x="838200" y="76200"/>
            <a:ext cx="1847700" cy="499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sz="3200"/>
          </a:p>
        </p:txBody>
      </p:sp>
      <p:sp>
        <p:nvSpPr>
          <p:cNvPr id="104" name="文本框 103"/>
          <p:cNvSpPr txBox="1"/>
          <p:nvPr/>
        </p:nvSpPr>
        <p:spPr>
          <a:xfrm>
            <a:off x="939008" y="24825"/>
            <a:ext cx="1643062" cy="584775"/>
          </a:xfrm>
          <a:prstGeom prst="rect">
            <a:avLst/>
          </a:prstGeom>
          <a:noFill/>
        </p:spPr>
        <p:txBody>
          <a:bodyPr>
            <a:spAutoFit/>
          </a:bodyPr>
          <a:lstStyle/>
          <a:p>
            <a:pPr algn="ctr" fontAlgn="auto">
              <a:spcBef>
                <a:spcPts val="0"/>
              </a:spcBef>
              <a:spcAft>
                <a:spcPts val="0"/>
              </a:spcAft>
              <a:defRPr/>
            </a:pPr>
            <a:r>
              <a:rPr lang="zh-CN" altLang="en-US" sz="3200" b="1" spc="300" dirty="0" smtClean="0">
                <a:latin typeface="微软雅黑" panose="020B0503020204020204" pitchFamily="34" charset="-122"/>
                <a:ea typeface="微软雅黑" panose="020B0503020204020204" pitchFamily="34" charset="-122"/>
              </a:rPr>
              <a:t>定  义</a:t>
            </a:r>
            <a:endParaRPr lang="zh-HK" altLang="en-US" sz="3200" b="1" spc="300" dirty="0">
              <a:latin typeface="微软雅黑" panose="020B0503020204020204" pitchFamily="34" charset="-122"/>
              <a:ea typeface="微软雅黑" panose="020B0503020204020204" pitchFamily="34" charset="-122"/>
            </a:endParaRPr>
          </a:p>
        </p:txBody>
      </p:sp>
      <p:sp>
        <p:nvSpPr>
          <p:cNvPr id="105" name="文本框 104"/>
          <p:cNvSpPr txBox="1"/>
          <p:nvPr/>
        </p:nvSpPr>
        <p:spPr>
          <a:xfrm>
            <a:off x="3261892" y="24825"/>
            <a:ext cx="2453108"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书 写 方 法</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cxnSp>
        <p:nvCxnSpPr>
          <p:cNvPr id="106" name="直接连接符 105"/>
          <p:cNvCxnSpPr/>
          <p:nvPr/>
        </p:nvCxnSpPr>
        <p:spPr>
          <a:xfrm>
            <a:off x="2971800" y="104972"/>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5867400" y="87015"/>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8915400" y="138113"/>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114300" y="609600"/>
            <a:ext cx="119634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10" name="文本框 109"/>
          <p:cNvSpPr txBox="1"/>
          <p:nvPr/>
        </p:nvSpPr>
        <p:spPr>
          <a:xfrm>
            <a:off x="6400800" y="65442"/>
            <a:ext cx="2152647"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核 酸 酶</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111" name="文本框 110"/>
          <p:cNvSpPr txBox="1"/>
          <p:nvPr/>
        </p:nvSpPr>
        <p:spPr>
          <a:xfrm>
            <a:off x="9448650" y="65442"/>
            <a:ext cx="2038350" cy="584775"/>
          </a:xfrm>
          <a:prstGeom prst="rect">
            <a:avLst/>
          </a:prstGeom>
          <a:noFill/>
        </p:spPr>
        <p:txBody>
          <a:bodyPr>
            <a:spAutoFit/>
          </a:bodyPr>
          <a:lstStyle/>
          <a:p>
            <a:pPr algn="ctr" fontAlgn="auto">
              <a:spcBef>
                <a:spcPts val="0"/>
              </a:spcBef>
              <a:spcAft>
                <a:spcPts val="0"/>
              </a:spcAft>
              <a:defRPr/>
            </a:pPr>
            <a:r>
              <a:rPr lang="zh-CN" altLang="en-US" sz="3200" b="1" spc="300" dirty="0">
                <a:solidFill>
                  <a:schemeClr val="bg1"/>
                </a:solidFill>
                <a:latin typeface="微软雅黑" panose="020B0503020204020204" pitchFamily="34" charset="-122"/>
                <a:ea typeface="微软雅黑" panose="020B0503020204020204" pitchFamily="34" charset="-122"/>
              </a:rPr>
              <a:t>回文序列</a:t>
            </a:r>
          </a:p>
        </p:txBody>
      </p:sp>
    </p:spTree>
    <p:extLst>
      <p:ext uri="{BB962C8B-B14F-4D97-AF65-F5344CB8AC3E}">
        <p14:creationId xmlns:p14="http://schemas.microsoft.com/office/powerpoint/2010/main" val="13066446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8"/>
                                        </p:tgtEl>
                                        <p:attrNameLst>
                                          <p:attrName>style.visibility</p:attrName>
                                        </p:attrNameLst>
                                      </p:cBhvr>
                                      <p:to>
                                        <p:strVal val="visible"/>
                                      </p:to>
                                    </p:set>
                                    <p:animEffect transition="in" filter="barn(inVertical)">
                                      <p:cBhvr>
                                        <p:cTn id="7" dur="500"/>
                                        <p:tgtEl>
                                          <p:spTgt spid="1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4"/>
                                        </p:tgtEl>
                                        <p:attrNameLst>
                                          <p:attrName>style.visibility</p:attrName>
                                        </p:attrNameLst>
                                      </p:cBhvr>
                                      <p:to>
                                        <p:strVal val="visible"/>
                                      </p:to>
                                    </p:set>
                                    <p:animEffect transition="in" filter="wipe(down)">
                                      <p:cBhvr>
                                        <p:cTn id="12" dur="600"/>
                                        <p:tgtEl>
                                          <p:spTgt spid="9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9"/>
                                        </p:tgtEl>
                                        <p:attrNameLst>
                                          <p:attrName>style.visibility</p:attrName>
                                        </p:attrNameLst>
                                      </p:cBhvr>
                                      <p:to>
                                        <p:strVal val="visible"/>
                                      </p:to>
                                    </p:set>
                                    <p:animEffect transition="in" filter="barn(inVertical)">
                                      <p:cBhvr>
                                        <p:cTn id="17" dur="700"/>
                                        <p:tgtEl>
                                          <p:spTgt spid="1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7"/>
                                        </p:tgtEl>
                                        <p:attrNameLst>
                                          <p:attrName>style.visibility</p:attrName>
                                        </p:attrNameLst>
                                      </p:cBhvr>
                                      <p:to>
                                        <p:strVal val="visible"/>
                                      </p:to>
                                    </p:set>
                                    <p:animEffect transition="in" filter="wipe(left)">
                                      <p:cBhvr>
                                        <p:cTn id="22" dur="500"/>
                                        <p:tgtEl>
                                          <p:spTgt spid="15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500"/>
                                        <p:tgtEl>
                                          <p:spTgt spid="77"/>
                                        </p:tgtEl>
                                      </p:cBhvr>
                                    </p:animEffect>
                                  </p:childTnLst>
                                </p:cTn>
                              </p:par>
                              <p:par>
                                <p:cTn id="28" presetID="22" presetClass="exit" presetSubtype="4" fill="hold" nodeType="withEffect">
                                  <p:stCondLst>
                                    <p:cond delay="0"/>
                                  </p:stCondLst>
                                  <p:childTnLst>
                                    <p:animEffect transition="out" filter="wipe(down)">
                                      <p:cBhvr>
                                        <p:cTn id="29" dur="600"/>
                                        <p:tgtEl>
                                          <p:spTgt spid="94"/>
                                        </p:tgtEl>
                                      </p:cBhvr>
                                    </p:animEffect>
                                    <p:set>
                                      <p:cBhvr>
                                        <p:cTn id="30" dur="1" fill="hold">
                                          <p:stCondLst>
                                            <p:cond delay="599"/>
                                          </p:stCondLst>
                                        </p:cTn>
                                        <p:tgtEl>
                                          <p:spTgt spid="9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left)">
                                      <p:cBhvr>
                                        <p:cTn id="35" dur="8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15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Text Box 6"/>
          <p:cNvSpPr txBox="1">
            <a:spLocks noChangeArrowheads="1"/>
          </p:cNvSpPr>
          <p:nvPr/>
        </p:nvSpPr>
        <p:spPr bwMode="auto">
          <a:xfrm>
            <a:off x="2801144" y="872645"/>
            <a:ext cx="114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zh-CN" altLang="en-US" sz="2400" b="1" dirty="0">
                <a:solidFill>
                  <a:srgbClr val="040404"/>
                </a:solidFill>
                <a:latin typeface="微软雅黑" panose="020B0503020204020204" pitchFamily="34" charset="-122"/>
                <a:ea typeface="微软雅黑" panose="020B0503020204020204" pitchFamily="34" charset="-122"/>
              </a:rPr>
              <a:t>5´端</a:t>
            </a:r>
          </a:p>
        </p:txBody>
      </p:sp>
      <p:sp>
        <p:nvSpPr>
          <p:cNvPr id="159" name="Text Box 9"/>
          <p:cNvSpPr txBox="1">
            <a:spLocks noChangeArrowheads="1"/>
          </p:cNvSpPr>
          <p:nvPr/>
        </p:nvSpPr>
        <p:spPr bwMode="auto">
          <a:xfrm>
            <a:off x="8575174" y="6008747"/>
            <a:ext cx="11620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zh-CN" altLang="en-US" sz="2400" b="1" dirty="0">
                <a:solidFill>
                  <a:srgbClr val="040404"/>
                </a:solidFill>
                <a:latin typeface="微软雅黑" panose="020B0503020204020204" pitchFamily="34" charset="-122"/>
                <a:ea typeface="微软雅黑" panose="020B0503020204020204" pitchFamily="34" charset="-122"/>
              </a:rPr>
              <a:t>3´端</a:t>
            </a:r>
          </a:p>
        </p:txBody>
      </p:sp>
      <p:sp>
        <p:nvSpPr>
          <p:cNvPr id="160" name="Text Box 14"/>
          <p:cNvSpPr txBox="1">
            <a:spLocks noChangeArrowheads="1"/>
          </p:cNvSpPr>
          <p:nvPr/>
        </p:nvSpPr>
        <p:spPr bwMode="auto">
          <a:xfrm>
            <a:off x="2555260" y="4654929"/>
            <a:ext cx="30654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50000"/>
              </a:spcBef>
              <a:buFontTx/>
              <a:buNone/>
            </a:pPr>
            <a:r>
              <a:rPr kumimoji="1" lang="zh-CN" altLang="en-US" sz="2400" b="1" dirty="0">
                <a:latin typeface="微软雅黑" panose="020B0503020204020204" pitchFamily="34" charset="-122"/>
                <a:ea typeface="微软雅黑" panose="020B0503020204020204" pitchFamily="34" charset="-122"/>
              </a:rPr>
              <a:t>3´</a:t>
            </a:r>
            <a:r>
              <a:rPr kumimoji="1" lang="en-US" altLang="zh-CN" sz="2400" b="1" dirty="0">
                <a:latin typeface="微软雅黑" panose="020B0503020204020204" pitchFamily="34" charset="-122"/>
                <a:ea typeface="微软雅黑" panose="020B0503020204020204" pitchFamily="34" charset="-122"/>
              </a:rPr>
              <a:t>,5´</a:t>
            </a:r>
            <a:r>
              <a:rPr kumimoji="1" lang="zh-CN" altLang="en-US" sz="2400" b="1" dirty="0">
                <a:latin typeface="微软雅黑" panose="020B0503020204020204" pitchFamily="34" charset="-122"/>
                <a:ea typeface="微软雅黑" panose="020B0503020204020204" pitchFamily="34" charset="-122"/>
              </a:rPr>
              <a:t>磷酸二酯键</a:t>
            </a:r>
          </a:p>
        </p:txBody>
      </p:sp>
      <p:grpSp>
        <p:nvGrpSpPr>
          <p:cNvPr id="161" name="Group 132"/>
          <p:cNvGrpSpPr>
            <a:grpSpLocks/>
          </p:cNvGrpSpPr>
          <p:nvPr/>
        </p:nvGrpSpPr>
        <p:grpSpPr bwMode="auto">
          <a:xfrm>
            <a:off x="5332098" y="4526699"/>
            <a:ext cx="3409110" cy="1857136"/>
            <a:chOff x="3210" y="2961"/>
            <a:chExt cx="2445" cy="1414"/>
          </a:xfrm>
        </p:grpSpPr>
        <p:grpSp>
          <p:nvGrpSpPr>
            <p:cNvPr id="11348" name="Group 133"/>
            <p:cNvGrpSpPr>
              <a:grpSpLocks/>
            </p:cNvGrpSpPr>
            <p:nvPr/>
          </p:nvGrpSpPr>
          <p:grpSpPr bwMode="auto">
            <a:xfrm>
              <a:off x="3210" y="2961"/>
              <a:ext cx="2445" cy="1414"/>
              <a:chOff x="3210" y="2961"/>
              <a:chExt cx="2445" cy="1414"/>
            </a:xfrm>
          </p:grpSpPr>
          <p:sp>
            <p:nvSpPr>
              <p:cNvPr id="11350" name="Rectangle 134"/>
              <p:cNvSpPr>
                <a:spLocks noChangeArrowheads="1"/>
              </p:cNvSpPr>
              <p:nvPr/>
            </p:nvSpPr>
            <p:spPr bwMode="auto">
              <a:xfrm>
                <a:off x="5419" y="3082"/>
                <a:ext cx="236"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400" b="1">
                    <a:solidFill>
                      <a:srgbClr val="CC0000"/>
                    </a:solidFill>
                    <a:latin typeface="微软雅黑" panose="020B0503020204020204" pitchFamily="34" charset="-122"/>
                    <a:ea typeface="微软雅黑" panose="020B0503020204020204" pitchFamily="34" charset="-122"/>
                  </a:rPr>
                  <a:t>A</a:t>
                </a:r>
                <a:endParaRPr lang="en-US" altLang="zh-CN" sz="2400" b="1">
                  <a:solidFill>
                    <a:srgbClr val="CC0000"/>
                  </a:solidFill>
                  <a:latin typeface="微软雅黑" panose="020B0503020204020204" pitchFamily="34" charset="-122"/>
                  <a:ea typeface="微软雅黑" panose="020B0503020204020204" pitchFamily="34" charset="-122"/>
                </a:endParaRPr>
              </a:p>
            </p:txBody>
          </p:sp>
          <p:sp>
            <p:nvSpPr>
              <p:cNvPr id="11351" name="Rectangle 135"/>
              <p:cNvSpPr>
                <a:spLocks noChangeArrowheads="1"/>
              </p:cNvSpPr>
              <p:nvPr/>
            </p:nvSpPr>
            <p:spPr bwMode="auto">
              <a:xfrm>
                <a:off x="3348" y="3274"/>
                <a:ext cx="0"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en-US" altLang="zh-CN" sz="1800" b="1">
                  <a:solidFill>
                    <a:srgbClr val="008000"/>
                  </a:solidFill>
                  <a:latin typeface="微软雅黑" panose="020B0503020204020204" pitchFamily="34" charset="-122"/>
                  <a:ea typeface="微软雅黑" panose="020B0503020204020204" pitchFamily="34" charset="-122"/>
                </a:endParaRPr>
              </a:p>
            </p:txBody>
          </p:sp>
          <p:sp>
            <p:nvSpPr>
              <p:cNvPr id="11352" name="Rectangle 136"/>
              <p:cNvSpPr>
                <a:spLocks noChangeArrowheads="1"/>
              </p:cNvSpPr>
              <p:nvPr/>
            </p:nvSpPr>
            <p:spPr bwMode="auto">
              <a:xfrm>
                <a:off x="3210" y="3274"/>
                <a:ext cx="0"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en-US" altLang="zh-CN" sz="1800" b="1">
                  <a:solidFill>
                    <a:srgbClr val="008000"/>
                  </a:solidFill>
                  <a:latin typeface="微软雅黑" panose="020B0503020204020204" pitchFamily="34" charset="-122"/>
                  <a:ea typeface="微软雅黑" panose="020B0503020204020204" pitchFamily="34" charset="-122"/>
                </a:endParaRPr>
              </a:p>
            </p:txBody>
          </p:sp>
          <p:sp>
            <p:nvSpPr>
              <p:cNvPr id="11353" name="Rectangle 137"/>
              <p:cNvSpPr>
                <a:spLocks noChangeArrowheads="1"/>
              </p:cNvSpPr>
              <p:nvPr/>
            </p:nvSpPr>
            <p:spPr bwMode="auto">
              <a:xfrm>
                <a:off x="5026" y="3430"/>
                <a:ext cx="195"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b="1" dirty="0">
                    <a:solidFill>
                      <a:srgbClr val="100000"/>
                    </a:solidFill>
                    <a:latin typeface="微软雅黑" panose="020B0503020204020204" pitchFamily="34" charset="-122"/>
                    <a:ea typeface="微软雅黑" panose="020B0503020204020204" pitchFamily="34" charset="-122"/>
                  </a:rPr>
                  <a:t>O</a:t>
                </a:r>
                <a:endParaRPr lang="en-US" altLang="zh-CN" sz="1800" b="1" dirty="0">
                  <a:latin typeface="微软雅黑" panose="020B0503020204020204" pitchFamily="34" charset="-122"/>
                  <a:ea typeface="微软雅黑" panose="020B0503020204020204" pitchFamily="34" charset="-122"/>
                </a:endParaRPr>
              </a:p>
            </p:txBody>
          </p:sp>
          <p:sp>
            <p:nvSpPr>
              <p:cNvPr id="11354" name="Rectangle 138"/>
              <p:cNvSpPr>
                <a:spLocks noChangeArrowheads="1"/>
              </p:cNvSpPr>
              <p:nvPr/>
            </p:nvSpPr>
            <p:spPr bwMode="auto">
              <a:xfrm>
                <a:off x="4445" y="3216"/>
                <a:ext cx="358"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b="1">
                    <a:solidFill>
                      <a:srgbClr val="100000"/>
                    </a:solidFill>
                    <a:latin typeface="微软雅黑" panose="020B0503020204020204" pitchFamily="34" charset="-122"/>
                    <a:ea typeface="微软雅黑" panose="020B0503020204020204" pitchFamily="34" charset="-122"/>
                  </a:rPr>
                  <a:t>CH</a:t>
                </a:r>
                <a:endParaRPr lang="en-US" altLang="zh-CN" sz="1800" b="1">
                  <a:latin typeface="微软雅黑" panose="020B0503020204020204" pitchFamily="34" charset="-122"/>
                  <a:ea typeface="微软雅黑" panose="020B0503020204020204" pitchFamily="34" charset="-122"/>
                </a:endParaRPr>
              </a:p>
            </p:txBody>
          </p:sp>
          <p:sp>
            <p:nvSpPr>
              <p:cNvPr id="11355" name="Rectangle 139"/>
              <p:cNvSpPr>
                <a:spLocks noChangeArrowheads="1"/>
              </p:cNvSpPr>
              <p:nvPr/>
            </p:nvSpPr>
            <p:spPr bwMode="auto">
              <a:xfrm>
                <a:off x="4750" y="3312"/>
                <a:ext cx="120"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100" b="1">
                    <a:solidFill>
                      <a:srgbClr val="100000"/>
                    </a:solidFill>
                    <a:latin typeface="微软雅黑" panose="020B0503020204020204" pitchFamily="34" charset="-122"/>
                    <a:ea typeface="微软雅黑" panose="020B0503020204020204" pitchFamily="34" charset="-122"/>
                  </a:rPr>
                  <a:t>2</a:t>
                </a:r>
                <a:endParaRPr lang="en-US" altLang="zh-CN" sz="1800" b="1">
                  <a:latin typeface="微软雅黑" panose="020B0503020204020204" pitchFamily="34" charset="-122"/>
                  <a:ea typeface="微软雅黑" panose="020B0503020204020204" pitchFamily="34" charset="-122"/>
                </a:endParaRPr>
              </a:p>
            </p:txBody>
          </p:sp>
          <p:sp>
            <p:nvSpPr>
              <p:cNvPr id="11356" name="Rectangle 140"/>
              <p:cNvSpPr>
                <a:spLocks noChangeArrowheads="1"/>
              </p:cNvSpPr>
              <p:nvPr/>
            </p:nvSpPr>
            <p:spPr bwMode="auto">
              <a:xfrm>
                <a:off x="4770" y="4070"/>
                <a:ext cx="195"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b="1">
                    <a:solidFill>
                      <a:srgbClr val="100000"/>
                    </a:solidFill>
                    <a:latin typeface="微软雅黑" panose="020B0503020204020204" pitchFamily="34" charset="-122"/>
                    <a:ea typeface="微软雅黑" panose="020B0503020204020204" pitchFamily="34" charset="-122"/>
                  </a:rPr>
                  <a:t>O</a:t>
                </a:r>
                <a:endParaRPr lang="en-US" altLang="zh-CN" sz="1800" b="1">
                  <a:latin typeface="微软雅黑" panose="020B0503020204020204" pitchFamily="34" charset="-122"/>
                  <a:ea typeface="微软雅黑" panose="020B0503020204020204" pitchFamily="34" charset="-122"/>
                </a:endParaRPr>
              </a:p>
            </p:txBody>
          </p:sp>
          <p:sp>
            <p:nvSpPr>
              <p:cNvPr id="11357" name="Rectangle 141"/>
              <p:cNvSpPr>
                <a:spLocks noChangeArrowheads="1"/>
              </p:cNvSpPr>
              <p:nvPr/>
            </p:nvSpPr>
            <p:spPr bwMode="auto">
              <a:xfrm>
                <a:off x="4933" y="4070"/>
                <a:ext cx="197"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b="1">
                    <a:solidFill>
                      <a:srgbClr val="100000"/>
                    </a:solidFill>
                    <a:latin typeface="微软雅黑" panose="020B0503020204020204" pitchFamily="34" charset="-122"/>
                    <a:ea typeface="微软雅黑" panose="020B0503020204020204" pitchFamily="34" charset="-122"/>
                  </a:rPr>
                  <a:t>H</a:t>
                </a:r>
                <a:endParaRPr lang="en-US" altLang="zh-CN" sz="1800" b="1">
                  <a:latin typeface="微软雅黑" panose="020B0503020204020204" pitchFamily="34" charset="-122"/>
                  <a:ea typeface="微软雅黑" panose="020B0503020204020204" pitchFamily="34" charset="-122"/>
                </a:endParaRPr>
              </a:p>
            </p:txBody>
          </p:sp>
          <p:sp>
            <p:nvSpPr>
              <p:cNvPr id="11358" name="Freeform 142"/>
              <p:cNvSpPr>
                <a:spLocks/>
              </p:cNvSpPr>
              <p:nvPr/>
            </p:nvSpPr>
            <p:spPr bwMode="auto">
              <a:xfrm>
                <a:off x="5323" y="3665"/>
                <a:ext cx="185" cy="257"/>
              </a:xfrm>
              <a:custGeom>
                <a:avLst/>
                <a:gdLst>
                  <a:gd name="T0" fmla="*/ 387 w 178"/>
                  <a:gd name="T1" fmla="*/ 0 h 362"/>
                  <a:gd name="T2" fmla="*/ 387 w 178"/>
                  <a:gd name="T3" fmla="*/ 0 h 362"/>
                  <a:gd name="T4" fmla="*/ 0 w 178"/>
                  <a:gd name="T5" fmla="*/ 1 h 362"/>
                  <a:gd name="T6" fmla="*/ 49 w 178"/>
                  <a:gd name="T7" fmla="*/ 1 h 362"/>
                  <a:gd name="T8" fmla="*/ 111 w 178"/>
                  <a:gd name="T9" fmla="*/ 1 h 362"/>
                  <a:gd name="T10" fmla="*/ 387 w 178"/>
                  <a:gd name="T11" fmla="*/ 0 h 362"/>
                  <a:gd name="T12" fmla="*/ 387 w 178"/>
                  <a:gd name="T13" fmla="*/ 0 h 362"/>
                  <a:gd name="T14" fmla="*/ 0 60000 65536"/>
                  <a:gd name="T15" fmla="*/ 0 60000 65536"/>
                  <a:gd name="T16" fmla="*/ 0 60000 65536"/>
                  <a:gd name="T17" fmla="*/ 0 60000 65536"/>
                  <a:gd name="T18" fmla="*/ 0 60000 65536"/>
                  <a:gd name="T19" fmla="*/ 0 60000 65536"/>
                  <a:gd name="T20" fmla="*/ 0 60000 65536"/>
                  <a:gd name="T21" fmla="*/ 0 w 178"/>
                  <a:gd name="T22" fmla="*/ 0 h 362"/>
                  <a:gd name="T23" fmla="*/ 178 w 178"/>
                  <a:gd name="T24" fmla="*/ 362 h 3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 h="362">
                    <a:moveTo>
                      <a:pt x="178" y="0"/>
                    </a:moveTo>
                    <a:lnTo>
                      <a:pt x="178" y="0"/>
                    </a:lnTo>
                    <a:lnTo>
                      <a:pt x="0" y="272"/>
                    </a:lnTo>
                    <a:lnTo>
                      <a:pt x="24" y="315"/>
                    </a:lnTo>
                    <a:lnTo>
                      <a:pt x="52" y="362"/>
                    </a:lnTo>
                    <a:lnTo>
                      <a:pt x="178" y="0"/>
                    </a:lnTo>
                    <a:close/>
                  </a:path>
                </a:pathLst>
              </a:custGeom>
              <a:solidFill>
                <a:srgbClr val="000000"/>
              </a:solidFill>
              <a:ln w="9525">
                <a:solidFill>
                  <a:srgbClr val="008000"/>
                </a:solidFill>
                <a:round/>
                <a:headEnd/>
                <a:tailEnd/>
              </a:ln>
            </p:spPr>
            <p:txBody>
              <a:bodyPr/>
              <a:lstStyle/>
              <a:p>
                <a:endParaRPr lang="zh-CN" altLang="en-US"/>
              </a:p>
            </p:txBody>
          </p:sp>
          <p:sp>
            <p:nvSpPr>
              <p:cNvPr id="11359" name="Freeform 143"/>
              <p:cNvSpPr>
                <a:spLocks/>
              </p:cNvSpPr>
              <p:nvPr/>
            </p:nvSpPr>
            <p:spPr bwMode="auto">
              <a:xfrm>
                <a:off x="5323" y="3665"/>
                <a:ext cx="185" cy="257"/>
              </a:xfrm>
              <a:custGeom>
                <a:avLst/>
                <a:gdLst>
                  <a:gd name="T0" fmla="*/ 387 w 178"/>
                  <a:gd name="T1" fmla="*/ 0 h 362"/>
                  <a:gd name="T2" fmla="*/ 387 w 178"/>
                  <a:gd name="T3" fmla="*/ 0 h 362"/>
                  <a:gd name="T4" fmla="*/ 0 w 178"/>
                  <a:gd name="T5" fmla="*/ 1 h 362"/>
                  <a:gd name="T6" fmla="*/ 49 w 178"/>
                  <a:gd name="T7" fmla="*/ 1 h 362"/>
                  <a:gd name="T8" fmla="*/ 111 w 178"/>
                  <a:gd name="T9" fmla="*/ 1 h 362"/>
                  <a:gd name="T10" fmla="*/ 387 w 178"/>
                  <a:gd name="T11" fmla="*/ 0 h 362"/>
                  <a:gd name="T12" fmla="*/ 387 w 178"/>
                  <a:gd name="T13" fmla="*/ 0 h 362"/>
                  <a:gd name="T14" fmla="*/ 0 60000 65536"/>
                  <a:gd name="T15" fmla="*/ 0 60000 65536"/>
                  <a:gd name="T16" fmla="*/ 0 60000 65536"/>
                  <a:gd name="T17" fmla="*/ 0 60000 65536"/>
                  <a:gd name="T18" fmla="*/ 0 60000 65536"/>
                  <a:gd name="T19" fmla="*/ 0 60000 65536"/>
                  <a:gd name="T20" fmla="*/ 0 60000 65536"/>
                  <a:gd name="T21" fmla="*/ 0 w 178"/>
                  <a:gd name="T22" fmla="*/ 0 h 362"/>
                  <a:gd name="T23" fmla="*/ 178 w 178"/>
                  <a:gd name="T24" fmla="*/ 362 h 3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 h="362">
                    <a:moveTo>
                      <a:pt x="178" y="0"/>
                    </a:moveTo>
                    <a:lnTo>
                      <a:pt x="178" y="0"/>
                    </a:lnTo>
                    <a:lnTo>
                      <a:pt x="0" y="272"/>
                    </a:lnTo>
                    <a:lnTo>
                      <a:pt x="24" y="315"/>
                    </a:lnTo>
                    <a:lnTo>
                      <a:pt x="52" y="362"/>
                    </a:lnTo>
                    <a:lnTo>
                      <a:pt x="178" y="0"/>
                    </a:lnTo>
                  </a:path>
                </a:pathLst>
              </a:custGeom>
              <a:solidFill>
                <a:srgbClr val="008000"/>
              </a:solidFill>
              <a:ln w="6350">
                <a:solidFill>
                  <a:srgbClr val="008000"/>
                </a:solidFill>
                <a:prstDash val="solid"/>
                <a:round/>
                <a:headEnd/>
                <a:tailEnd/>
              </a:ln>
            </p:spPr>
            <p:txBody>
              <a:bodyPr/>
              <a:lstStyle/>
              <a:p>
                <a:endParaRPr lang="zh-CN" altLang="en-US"/>
              </a:p>
            </p:txBody>
          </p:sp>
          <p:sp>
            <p:nvSpPr>
              <p:cNvPr id="11360" name="Line 144"/>
              <p:cNvSpPr>
                <a:spLocks noChangeShapeType="1"/>
              </p:cNvSpPr>
              <p:nvPr/>
            </p:nvSpPr>
            <p:spPr bwMode="auto">
              <a:xfrm flipH="1" flipV="1">
                <a:off x="5204" y="3542"/>
                <a:ext cx="304" cy="123"/>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1" name="Freeform 145"/>
              <p:cNvSpPr>
                <a:spLocks/>
              </p:cNvSpPr>
              <p:nvPr/>
            </p:nvSpPr>
            <p:spPr bwMode="auto">
              <a:xfrm>
                <a:off x="4817" y="3858"/>
                <a:ext cx="556" cy="76"/>
              </a:xfrm>
              <a:custGeom>
                <a:avLst/>
                <a:gdLst>
                  <a:gd name="T0" fmla="*/ 45 w 540"/>
                  <a:gd name="T1" fmla="*/ 3 h 90"/>
                  <a:gd name="T2" fmla="*/ 0 w 540"/>
                  <a:gd name="T3" fmla="*/ 3 h 90"/>
                  <a:gd name="T4" fmla="*/ 966 w 540"/>
                  <a:gd name="T5" fmla="*/ 3 h 90"/>
                  <a:gd name="T6" fmla="*/ 920 w 540"/>
                  <a:gd name="T7" fmla="*/ 3 h 90"/>
                  <a:gd name="T8" fmla="*/ 874 w 540"/>
                  <a:gd name="T9" fmla="*/ 0 h 90"/>
                  <a:gd name="T10" fmla="*/ 97 w 540"/>
                  <a:gd name="T11" fmla="*/ 0 h 90"/>
                  <a:gd name="T12" fmla="*/ 45 w 540"/>
                  <a:gd name="T13" fmla="*/ 3 h 90"/>
                  <a:gd name="T14" fmla="*/ 0 60000 65536"/>
                  <a:gd name="T15" fmla="*/ 0 60000 65536"/>
                  <a:gd name="T16" fmla="*/ 0 60000 65536"/>
                  <a:gd name="T17" fmla="*/ 0 60000 65536"/>
                  <a:gd name="T18" fmla="*/ 0 60000 65536"/>
                  <a:gd name="T19" fmla="*/ 0 60000 65536"/>
                  <a:gd name="T20" fmla="*/ 0 60000 65536"/>
                  <a:gd name="T21" fmla="*/ 0 w 540"/>
                  <a:gd name="T22" fmla="*/ 0 h 90"/>
                  <a:gd name="T23" fmla="*/ 540 w 540"/>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0" h="90">
                    <a:moveTo>
                      <a:pt x="25" y="43"/>
                    </a:moveTo>
                    <a:lnTo>
                      <a:pt x="0" y="86"/>
                    </a:lnTo>
                    <a:lnTo>
                      <a:pt x="540" y="90"/>
                    </a:lnTo>
                    <a:lnTo>
                      <a:pt x="512" y="43"/>
                    </a:lnTo>
                    <a:lnTo>
                      <a:pt x="488" y="0"/>
                    </a:lnTo>
                    <a:lnTo>
                      <a:pt x="53" y="0"/>
                    </a:lnTo>
                    <a:lnTo>
                      <a:pt x="25" y="43"/>
                    </a:lnTo>
                  </a:path>
                </a:pathLst>
              </a:custGeom>
              <a:solidFill>
                <a:srgbClr val="008000"/>
              </a:solidFill>
              <a:ln w="6350">
                <a:solidFill>
                  <a:srgbClr val="008000"/>
                </a:solidFill>
                <a:prstDash val="solid"/>
                <a:round/>
                <a:headEnd/>
                <a:tailEnd/>
              </a:ln>
            </p:spPr>
            <p:txBody>
              <a:bodyPr/>
              <a:lstStyle/>
              <a:p>
                <a:endParaRPr lang="zh-CN" altLang="en-US"/>
              </a:p>
            </p:txBody>
          </p:sp>
          <p:sp>
            <p:nvSpPr>
              <p:cNvPr id="11362" name="Line 146"/>
              <p:cNvSpPr>
                <a:spLocks noChangeShapeType="1"/>
              </p:cNvSpPr>
              <p:nvPr/>
            </p:nvSpPr>
            <p:spPr bwMode="auto">
              <a:xfrm flipH="1">
                <a:off x="4690" y="3540"/>
                <a:ext cx="308" cy="125"/>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3" name="Freeform 147"/>
              <p:cNvSpPr>
                <a:spLocks/>
              </p:cNvSpPr>
              <p:nvPr/>
            </p:nvSpPr>
            <p:spPr bwMode="auto">
              <a:xfrm>
                <a:off x="4690" y="3665"/>
                <a:ext cx="185" cy="254"/>
              </a:xfrm>
              <a:custGeom>
                <a:avLst/>
                <a:gdLst>
                  <a:gd name="T0" fmla="*/ 0 w 179"/>
                  <a:gd name="T1" fmla="*/ 0 h 358"/>
                  <a:gd name="T2" fmla="*/ 0 w 179"/>
                  <a:gd name="T3" fmla="*/ 0 h 358"/>
                  <a:gd name="T4" fmla="*/ 242 w 179"/>
                  <a:gd name="T5" fmla="*/ 1 h 358"/>
                  <a:gd name="T6" fmla="*/ 292 w 179"/>
                  <a:gd name="T7" fmla="*/ 1 h 358"/>
                  <a:gd name="T8" fmla="*/ 347 w 179"/>
                  <a:gd name="T9" fmla="*/ 1 h 358"/>
                  <a:gd name="T10" fmla="*/ 0 w 179"/>
                  <a:gd name="T11" fmla="*/ 0 h 358"/>
                  <a:gd name="T12" fmla="*/ 0 w 179"/>
                  <a:gd name="T13" fmla="*/ 0 h 358"/>
                  <a:gd name="T14" fmla="*/ 0 60000 65536"/>
                  <a:gd name="T15" fmla="*/ 0 60000 65536"/>
                  <a:gd name="T16" fmla="*/ 0 60000 65536"/>
                  <a:gd name="T17" fmla="*/ 0 60000 65536"/>
                  <a:gd name="T18" fmla="*/ 0 60000 65536"/>
                  <a:gd name="T19" fmla="*/ 0 60000 65536"/>
                  <a:gd name="T20" fmla="*/ 0 60000 65536"/>
                  <a:gd name="T21" fmla="*/ 0 w 179"/>
                  <a:gd name="T22" fmla="*/ 0 h 358"/>
                  <a:gd name="T23" fmla="*/ 179 w 179"/>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358">
                    <a:moveTo>
                      <a:pt x="0" y="0"/>
                    </a:moveTo>
                    <a:lnTo>
                      <a:pt x="0" y="0"/>
                    </a:lnTo>
                    <a:lnTo>
                      <a:pt x="126" y="358"/>
                    </a:lnTo>
                    <a:lnTo>
                      <a:pt x="151" y="315"/>
                    </a:lnTo>
                    <a:lnTo>
                      <a:pt x="179" y="272"/>
                    </a:lnTo>
                    <a:lnTo>
                      <a:pt x="0" y="0"/>
                    </a:lnTo>
                    <a:close/>
                  </a:path>
                </a:pathLst>
              </a:custGeom>
              <a:solidFill>
                <a:srgbClr val="000000"/>
              </a:solidFill>
              <a:ln w="9525">
                <a:solidFill>
                  <a:srgbClr val="008000"/>
                </a:solidFill>
                <a:round/>
                <a:headEnd/>
                <a:tailEnd/>
              </a:ln>
            </p:spPr>
            <p:txBody>
              <a:bodyPr/>
              <a:lstStyle/>
              <a:p>
                <a:endParaRPr lang="zh-CN" altLang="en-US"/>
              </a:p>
            </p:txBody>
          </p:sp>
          <p:sp>
            <p:nvSpPr>
              <p:cNvPr id="11364" name="Freeform 148"/>
              <p:cNvSpPr>
                <a:spLocks/>
              </p:cNvSpPr>
              <p:nvPr/>
            </p:nvSpPr>
            <p:spPr bwMode="auto">
              <a:xfrm>
                <a:off x="4690" y="3665"/>
                <a:ext cx="185" cy="254"/>
              </a:xfrm>
              <a:custGeom>
                <a:avLst/>
                <a:gdLst>
                  <a:gd name="T0" fmla="*/ 0 w 179"/>
                  <a:gd name="T1" fmla="*/ 0 h 358"/>
                  <a:gd name="T2" fmla="*/ 0 w 179"/>
                  <a:gd name="T3" fmla="*/ 0 h 358"/>
                  <a:gd name="T4" fmla="*/ 242 w 179"/>
                  <a:gd name="T5" fmla="*/ 1 h 358"/>
                  <a:gd name="T6" fmla="*/ 292 w 179"/>
                  <a:gd name="T7" fmla="*/ 1 h 358"/>
                  <a:gd name="T8" fmla="*/ 347 w 179"/>
                  <a:gd name="T9" fmla="*/ 1 h 358"/>
                  <a:gd name="T10" fmla="*/ 0 w 179"/>
                  <a:gd name="T11" fmla="*/ 0 h 358"/>
                  <a:gd name="T12" fmla="*/ 0 w 179"/>
                  <a:gd name="T13" fmla="*/ 0 h 358"/>
                  <a:gd name="T14" fmla="*/ 0 60000 65536"/>
                  <a:gd name="T15" fmla="*/ 0 60000 65536"/>
                  <a:gd name="T16" fmla="*/ 0 60000 65536"/>
                  <a:gd name="T17" fmla="*/ 0 60000 65536"/>
                  <a:gd name="T18" fmla="*/ 0 60000 65536"/>
                  <a:gd name="T19" fmla="*/ 0 60000 65536"/>
                  <a:gd name="T20" fmla="*/ 0 60000 65536"/>
                  <a:gd name="T21" fmla="*/ 0 w 179"/>
                  <a:gd name="T22" fmla="*/ 0 h 358"/>
                  <a:gd name="T23" fmla="*/ 179 w 179"/>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358">
                    <a:moveTo>
                      <a:pt x="0" y="0"/>
                    </a:moveTo>
                    <a:lnTo>
                      <a:pt x="0" y="0"/>
                    </a:lnTo>
                    <a:lnTo>
                      <a:pt x="126" y="358"/>
                    </a:lnTo>
                    <a:lnTo>
                      <a:pt x="151" y="315"/>
                    </a:lnTo>
                    <a:lnTo>
                      <a:pt x="179" y="272"/>
                    </a:lnTo>
                    <a:lnTo>
                      <a:pt x="0" y="0"/>
                    </a:lnTo>
                  </a:path>
                </a:pathLst>
              </a:custGeom>
              <a:solidFill>
                <a:srgbClr val="008000"/>
              </a:solidFill>
              <a:ln w="6350">
                <a:solidFill>
                  <a:srgbClr val="008000"/>
                </a:solidFill>
                <a:prstDash val="solid"/>
                <a:round/>
                <a:headEnd/>
                <a:tailEnd/>
              </a:ln>
            </p:spPr>
            <p:txBody>
              <a:bodyPr/>
              <a:lstStyle/>
              <a:p>
                <a:endParaRPr lang="zh-CN" altLang="en-US"/>
              </a:p>
            </p:txBody>
          </p:sp>
          <p:sp>
            <p:nvSpPr>
              <p:cNvPr id="11365" name="Line 149"/>
              <p:cNvSpPr>
                <a:spLocks noChangeShapeType="1"/>
              </p:cNvSpPr>
              <p:nvPr/>
            </p:nvSpPr>
            <p:spPr bwMode="auto">
              <a:xfrm>
                <a:off x="4697" y="3467"/>
                <a:ext cx="0" cy="382"/>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6" name="Line 150"/>
              <p:cNvSpPr>
                <a:spLocks noChangeShapeType="1"/>
              </p:cNvSpPr>
              <p:nvPr/>
            </p:nvSpPr>
            <p:spPr bwMode="auto">
              <a:xfrm flipH="1" flipV="1">
                <a:off x="5329" y="3773"/>
                <a:ext cx="24" cy="304"/>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7" name="Line 151"/>
              <p:cNvSpPr>
                <a:spLocks noChangeShapeType="1"/>
              </p:cNvSpPr>
              <p:nvPr/>
            </p:nvSpPr>
            <p:spPr bwMode="auto">
              <a:xfrm flipV="1">
                <a:off x="4846" y="3773"/>
                <a:ext cx="31" cy="304"/>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8" name="Line 152"/>
              <p:cNvSpPr>
                <a:spLocks noChangeShapeType="1"/>
              </p:cNvSpPr>
              <p:nvPr/>
            </p:nvSpPr>
            <p:spPr bwMode="auto">
              <a:xfrm flipV="1">
                <a:off x="5508" y="3429"/>
                <a:ext cx="2" cy="389"/>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9" name="Line 153"/>
              <p:cNvSpPr>
                <a:spLocks noChangeShapeType="1"/>
              </p:cNvSpPr>
              <p:nvPr/>
            </p:nvSpPr>
            <p:spPr bwMode="auto">
              <a:xfrm>
                <a:off x="4263" y="3368"/>
                <a:ext cx="162" cy="3"/>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0" name="Rectangle 154"/>
              <p:cNvSpPr>
                <a:spLocks noChangeArrowheads="1"/>
              </p:cNvSpPr>
              <p:nvPr/>
            </p:nvSpPr>
            <p:spPr bwMode="auto">
              <a:xfrm>
                <a:off x="3722" y="3276"/>
                <a:ext cx="169"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solidFill>
                      <a:schemeClr val="tx2"/>
                    </a:solidFill>
                    <a:latin typeface="微软雅黑" panose="020B0503020204020204" pitchFamily="34" charset="-122"/>
                    <a:ea typeface="微软雅黑" panose="020B0503020204020204" pitchFamily="34" charset="-122"/>
                  </a:rPr>
                  <a:t>P</a:t>
                </a:r>
                <a:endParaRPr lang="en-US" altLang="zh-CN" sz="1800">
                  <a:solidFill>
                    <a:schemeClr val="tx2"/>
                  </a:solidFill>
                  <a:latin typeface="微软雅黑" panose="020B0503020204020204" pitchFamily="34" charset="-122"/>
                  <a:ea typeface="微软雅黑" panose="020B0503020204020204" pitchFamily="34" charset="-122"/>
                </a:endParaRPr>
              </a:p>
            </p:txBody>
          </p:sp>
          <p:sp>
            <p:nvSpPr>
              <p:cNvPr id="11371" name="Rectangle 155"/>
              <p:cNvSpPr>
                <a:spLocks noChangeArrowheads="1"/>
              </p:cNvSpPr>
              <p:nvPr/>
            </p:nvSpPr>
            <p:spPr bwMode="auto">
              <a:xfrm>
                <a:off x="3712" y="2961"/>
                <a:ext cx="210"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solidFill>
                      <a:schemeClr val="tx2"/>
                    </a:solidFill>
                    <a:latin typeface="微软雅黑" panose="020B0503020204020204" pitchFamily="34" charset="-122"/>
                    <a:ea typeface="微软雅黑" panose="020B0503020204020204" pitchFamily="34" charset="-122"/>
                  </a:rPr>
                  <a:t>O</a:t>
                </a:r>
                <a:endParaRPr lang="en-US" altLang="zh-CN" sz="1800">
                  <a:solidFill>
                    <a:schemeClr val="tx2"/>
                  </a:solidFill>
                  <a:latin typeface="微软雅黑" panose="020B0503020204020204" pitchFamily="34" charset="-122"/>
                  <a:ea typeface="微软雅黑" panose="020B0503020204020204" pitchFamily="34" charset="-122"/>
                </a:endParaRPr>
              </a:p>
            </p:txBody>
          </p:sp>
          <p:sp>
            <p:nvSpPr>
              <p:cNvPr id="11372" name="Rectangle 156"/>
              <p:cNvSpPr>
                <a:spLocks noChangeArrowheads="1"/>
              </p:cNvSpPr>
              <p:nvPr/>
            </p:nvSpPr>
            <p:spPr bwMode="auto">
              <a:xfrm>
                <a:off x="4108" y="3216"/>
                <a:ext cx="139"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dirty="0">
                    <a:solidFill>
                      <a:schemeClr val="tx2"/>
                    </a:solidFill>
                    <a:latin typeface="微软雅黑" panose="020B0503020204020204" pitchFamily="34" charset="-122"/>
                    <a:ea typeface="微软雅黑" panose="020B0503020204020204" pitchFamily="34" charset="-122"/>
                  </a:rPr>
                  <a:t>O</a:t>
                </a:r>
                <a:endParaRPr lang="en-US" altLang="zh-CN" sz="1800" dirty="0">
                  <a:solidFill>
                    <a:schemeClr val="tx2"/>
                  </a:solidFill>
                  <a:latin typeface="微软雅黑" panose="020B0503020204020204" pitchFamily="34" charset="-122"/>
                  <a:ea typeface="微软雅黑" panose="020B0503020204020204" pitchFamily="34" charset="-122"/>
                </a:endParaRPr>
              </a:p>
            </p:txBody>
          </p:sp>
          <p:sp>
            <p:nvSpPr>
              <p:cNvPr id="11373" name="Rectangle 157"/>
              <p:cNvSpPr>
                <a:spLocks noChangeArrowheads="1"/>
              </p:cNvSpPr>
              <p:nvPr/>
            </p:nvSpPr>
            <p:spPr bwMode="auto">
              <a:xfrm>
                <a:off x="3702" y="3619"/>
                <a:ext cx="297"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solidFill>
                      <a:schemeClr val="tx2"/>
                    </a:solidFill>
                    <a:latin typeface="微软雅黑" panose="020B0503020204020204" pitchFamily="34" charset="-122"/>
                    <a:ea typeface="微软雅黑" panose="020B0503020204020204" pitchFamily="34" charset="-122"/>
                  </a:rPr>
                  <a:t>O</a:t>
                </a:r>
                <a:r>
                  <a:rPr lang="en-US" altLang="zh-CN" sz="3200" b="1" baseline="30000">
                    <a:solidFill>
                      <a:schemeClr val="tx2"/>
                    </a:solidFill>
                    <a:latin typeface="微软雅黑" panose="020B0503020204020204" pitchFamily="34" charset="-122"/>
                    <a:ea typeface="微软雅黑" panose="020B0503020204020204" pitchFamily="34" charset="-122"/>
                  </a:rPr>
                  <a:t>-</a:t>
                </a:r>
                <a:endParaRPr lang="en-US" altLang="zh-CN" sz="2000" baseline="30000">
                  <a:solidFill>
                    <a:schemeClr val="tx2"/>
                  </a:solidFill>
                  <a:latin typeface="微软雅黑" panose="020B0503020204020204" pitchFamily="34" charset="-122"/>
                  <a:ea typeface="微软雅黑" panose="020B0503020204020204" pitchFamily="34" charset="-122"/>
                </a:endParaRPr>
              </a:p>
            </p:txBody>
          </p:sp>
          <p:sp>
            <p:nvSpPr>
              <p:cNvPr id="11374" name="Rectangle 158"/>
              <p:cNvSpPr>
                <a:spLocks noChangeArrowheads="1"/>
              </p:cNvSpPr>
              <p:nvPr/>
            </p:nvSpPr>
            <p:spPr bwMode="auto">
              <a:xfrm>
                <a:off x="3350" y="3246"/>
                <a:ext cx="210"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solidFill>
                      <a:schemeClr val="tx2"/>
                    </a:solidFill>
                    <a:latin typeface="微软雅黑" panose="020B0503020204020204" pitchFamily="34" charset="-122"/>
                    <a:ea typeface="微软雅黑" panose="020B0503020204020204" pitchFamily="34" charset="-122"/>
                  </a:rPr>
                  <a:t>O</a:t>
                </a:r>
                <a:endParaRPr lang="en-US" altLang="zh-CN" sz="1800">
                  <a:solidFill>
                    <a:schemeClr val="tx2"/>
                  </a:solidFill>
                  <a:latin typeface="微软雅黑" panose="020B0503020204020204" pitchFamily="34" charset="-122"/>
                  <a:ea typeface="微软雅黑" panose="020B0503020204020204" pitchFamily="34" charset="-122"/>
                </a:endParaRPr>
              </a:p>
            </p:txBody>
          </p:sp>
          <p:sp>
            <p:nvSpPr>
              <p:cNvPr id="11375" name="Line 159"/>
              <p:cNvSpPr>
                <a:spLocks noChangeShapeType="1"/>
              </p:cNvSpPr>
              <p:nvPr/>
            </p:nvSpPr>
            <p:spPr bwMode="auto">
              <a:xfrm>
                <a:off x="3781" y="3193"/>
                <a:ext cx="1" cy="127"/>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6" name="Line 160"/>
              <p:cNvSpPr>
                <a:spLocks noChangeShapeType="1"/>
              </p:cNvSpPr>
              <p:nvPr/>
            </p:nvSpPr>
            <p:spPr bwMode="auto">
              <a:xfrm>
                <a:off x="3513" y="3413"/>
                <a:ext cx="181" cy="0"/>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7" name="Line 161"/>
              <p:cNvSpPr>
                <a:spLocks noChangeShapeType="1"/>
              </p:cNvSpPr>
              <p:nvPr/>
            </p:nvSpPr>
            <p:spPr bwMode="auto">
              <a:xfrm flipH="1">
                <a:off x="3876" y="3366"/>
                <a:ext cx="213" cy="3"/>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8" name="Line 162"/>
              <p:cNvSpPr>
                <a:spLocks noChangeShapeType="1"/>
              </p:cNvSpPr>
              <p:nvPr/>
            </p:nvSpPr>
            <p:spPr bwMode="auto">
              <a:xfrm flipV="1">
                <a:off x="3787" y="3512"/>
                <a:ext cx="1" cy="127"/>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9" name="Line 163"/>
              <p:cNvSpPr>
                <a:spLocks noChangeShapeType="1"/>
              </p:cNvSpPr>
              <p:nvPr/>
            </p:nvSpPr>
            <p:spPr bwMode="auto">
              <a:xfrm>
                <a:off x="3516" y="3372"/>
                <a:ext cx="176" cy="1"/>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349" name="Text Box 164"/>
            <p:cNvSpPr txBox="1">
              <a:spLocks noChangeArrowheads="1"/>
            </p:cNvSpPr>
            <p:nvPr/>
          </p:nvSpPr>
          <p:spPr bwMode="auto">
            <a:xfrm>
              <a:off x="4416" y="3006"/>
              <a:ext cx="432"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50000"/>
                </a:spcBef>
                <a:buFontTx/>
                <a:buNone/>
              </a:pPr>
              <a:r>
                <a:rPr lang="en-US" altLang="zh-CN" b="1">
                  <a:solidFill>
                    <a:srgbClr val="008000"/>
                  </a:solidFill>
                  <a:latin typeface="微软雅黑" panose="020B0503020204020204" pitchFamily="34" charset="-122"/>
                  <a:ea typeface="微软雅黑" panose="020B0503020204020204" pitchFamily="34" charset="-122"/>
                </a:rPr>
                <a:t>5</a:t>
              </a:r>
              <a:r>
                <a:rPr kumimoji="1" lang="zh-CN" altLang="en-US" b="1">
                  <a:solidFill>
                    <a:srgbClr val="008000"/>
                  </a:solidFill>
                  <a:latin typeface="微软雅黑" panose="020B0503020204020204" pitchFamily="34" charset="-122"/>
                  <a:ea typeface="微软雅黑" panose="020B0503020204020204" pitchFamily="34" charset="-122"/>
                </a:rPr>
                <a:t>'</a:t>
              </a:r>
              <a:endParaRPr kumimoji="1" lang="en-US" altLang="zh-CN" b="1">
                <a:solidFill>
                  <a:srgbClr val="008000"/>
                </a:solidFill>
                <a:latin typeface="微软雅黑" panose="020B0503020204020204" pitchFamily="34" charset="-122"/>
                <a:ea typeface="微软雅黑" panose="020B0503020204020204" pitchFamily="34" charset="-122"/>
              </a:endParaRPr>
            </a:p>
          </p:txBody>
        </p:sp>
      </p:grpSp>
      <p:grpSp>
        <p:nvGrpSpPr>
          <p:cNvPr id="194" name="Group 165"/>
          <p:cNvGrpSpPr>
            <a:grpSpLocks/>
          </p:cNvGrpSpPr>
          <p:nvPr/>
        </p:nvGrpSpPr>
        <p:grpSpPr bwMode="auto">
          <a:xfrm>
            <a:off x="3918560" y="2929718"/>
            <a:ext cx="3303690" cy="1852726"/>
            <a:chOff x="2144" y="1847"/>
            <a:chExt cx="2424" cy="1304"/>
          </a:xfrm>
        </p:grpSpPr>
        <p:grpSp>
          <p:nvGrpSpPr>
            <p:cNvPr id="11313" name="Group 166"/>
            <p:cNvGrpSpPr>
              <a:grpSpLocks/>
            </p:cNvGrpSpPr>
            <p:nvPr/>
          </p:nvGrpSpPr>
          <p:grpSpPr bwMode="auto">
            <a:xfrm>
              <a:off x="2144" y="1847"/>
              <a:ext cx="2424" cy="1304"/>
              <a:chOff x="3210" y="2961"/>
              <a:chExt cx="2424" cy="1304"/>
            </a:xfrm>
          </p:grpSpPr>
          <p:sp>
            <p:nvSpPr>
              <p:cNvPr id="11318" name="Rectangle 167"/>
              <p:cNvSpPr>
                <a:spLocks noChangeArrowheads="1"/>
              </p:cNvSpPr>
              <p:nvPr/>
            </p:nvSpPr>
            <p:spPr bwMode="auto">
              <a:xfrm>
                <a:off x="5419" y="3082"/>
                <a:ext cx="215"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400" b="1">
                    <a:solidFill>
                      <a:srgbClr val="CC0000"/>
                    </a:solidFill>
                    <a:latin typeface="微软雅黑" panose="020B0503020204020204" pitchFamily="34" charset="-122"/>
                    <a:ea typeface="微软雅黑" panose="020B0503020204020204" pitchFamily="34" charset="-122"/>
                  </a:rPr>
                  <a:t>C</a:t>
                </a:r>
                <a:endParaRPr lang="en-US" altLang="zh-CN" sz="2400" b="1">
                  <a:solidFill>
                    <a:srgbClr val="CC0000"/>
                  </a:solidFill>
                  <a:latin typeface="微软雅黑" panose="020B0503020204020204" pitchFamily="34" charset="-122"/>
                  <a:ea typeface="微软雅黑" panose="020B0503020204020204" pitchFamily="34" charset="-122"/>
                </a:endParaRPr>
              </a:p>
            </p:txBody>
          </p:sp>
          <p:sp>
            <p:nvSpPr>
              <p:cNvPr id="11319" name="Rectangle 168"/>
              <p:cNvSpPr>
                <a:spLocks noChangeArrowheads="1"/>
              </p:cNvSpPr>
              <p:nvPr/>
            </p:nvSpPr>
            <p:spPr bwMode="auto">
              <a:xfrm>
                <a:off x="3348" y="3274"/>
                <a:ext cx="0"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en-US" altLang="zh-CN" sz="1800" b="1">
                  <a:solidFill>
                    <a:srgbClr val="008000"/>
                  </a:solidFill>
                  <a:latin typeface="微软雅黑" panose="020B0503020204020204" pitchFamily="34" charset="-122"/>
                  <a:ea typeface="微软雅黑" panose="020B0503020204020204" pitchFamily="34" charset="-122"/>
                </a:endParaRPr>
              </a:p>
            </p:txBody>
          </p:sp>
          <p:sp>
            <p:nvSpPr>
              <p:cNvPr id="11320" name="Rectangle 169"/>
              <p:cNvSpPr>
                <a:spLocks noChangeArrowheads="1"/>
              </p:cNvSpPr>
              <p:nvPr/>
            </p:nvSpPr>
            <p:spPr bwMode="auto">
              <a:xfrm>
                <a:off x="3210" y="3274"/>
                <a:ext cx="0"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en-US" altLang="zh-CN" sz="1800" b="1">
                  <a:solidFill>
                    <a:srgbClr val="008000"/>
                  </a:solidFill>
                  <a:latin typeface="微软雅黑" panose="020B0503020204020204" pitchFamily="34" charset="-122"/>
                  <a:ea typeface="微软雅黑" panose="020B0503020204020204" pitchFamily="34" charset="-122"/>
                </a:endParaRPr>
              </a:p>
            </p:txBody>
          </p:sp>
          <p:sp>
            <p:nvSpPr>
              <p:cNvPr id="11321" name="Rectangle 170"/>
              <p:cNvSpPr>
                <a:spLocks noChangeArrowheads="1"/>
              </p:cNvSpPr>
              <p:nvPr/>
            </p:nvSpPr>
            <p:spPr bwMode="auto">
              <a:xfrm>
                <a:off x="5026" y="3430"/>
                <a:ext cx="200" cy="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b="1" dirty="0">
                    <a:solidFill>
                      <a:srgbClr val="100000"/>
                    </a:solidFill>
                    <a:latin typeface="微软雅黑" panose="020B0503020204020204" pitchFamily="34" charset="-122"/>
                    <a:ea typeface="微软雅黑" panose="020B0503020204020204" pitchFamily="34" charset="-122"/>
                  </a:rPr>
                  <a:t>O</a:t>
                </a:r>
                <a:endParaRPr lang="en-US" altLang="zh-CN" sz="1800" b="1" dirty="0">
                  <a:latin typeface="微软雅黑" panose="020B0503020204020204" pitchFamily="34" charset="-122"/>
                  <a:ea typeface="微软雅黑" panose="020B0503020204020204" pitchFamily="34" charset="-122"/>
                </a:endParaRPr>
              </a:p>
            </p:txBody>
          </p:sp>
          <p:sp>
            <p:nvSpPr>
              <p:cNvPr id="11322" name="Rectangle 171"/>
              <p:cNvSpPr>
                <a:spLocks noChangeArrowheads="1"/>
              </p:cNvSpPr>
              <p:nvPr/>
            </p:nvSpPr>
            <p:spPr bwMode="auto">
              <a:xfrm>
                <a:off x="4445" y="3216"/>
                <a:ext cx="366" cy="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b="1" dirty="0">
                    <a:solidFill>
                      <a:srgbClr val="100000"/>
                    </a:solidFill>
                    <a:latin typeface="微软雅黑" panose="020B0503020204020204" pitchFamily="34" charset="-122"/>
                    <a:ea typeface="微软雅黑" panose="020B0503020204020204" pitchFamily="34" charset="-122"/>
                  </a:rPr>
                  <a:t>CH</a:t>
                </a:r>
                <a:endParaRPr lang="en-US" altLang="zh-CN" sz="1800" b="1" dirty="0">
                  <a:latin typeface="微软雅黑" panose="020B0503020204020204" pitchFamily="34" charset="-122"/>
                  <a:ea typeface="微软雅黑" panose="020B0503020204020204" pitchFamily="34" charset="-122"/>
                </a:endParaRPr>
              </a:p>
            </p:txBody>
          </p:sp>
          <p:sp>
            <p:nvSpPr>
              <p:cNvPr id="11323" name="Rectangle 172"/>
              <p:cNvSpPr>
                <a:spLocks noChangeArrowheads="1"/>
              </p:cNvSpPr>
              <p:nvPr/>
            </p:nvSpPr>
            <p:spPr bwMode="auto">
              <a:xfrm>
                <a:off x="4750" y="3312"/>
                <a:ext cx="122"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100" b="1">
                    <a:solidFill>
                      <a:srgbClr val="100000"/>
                    </a:solidFill>
                    <a:latin typeface="微软雅黑" panose="020B0503020204020204" pitchFamily="34" charset="-122"/>
                    <a:ea typeface="微软雅黑" panose="020B0503020204020204" pitchFamily="34" charset="-122"/>
                  </a:rPr>
                  <a:t>2</a:t>
                </a:r>
                <a:endParaRPr lang="en-US" altLang="zh-CN" sz="1800" b="1">
                  <a:latin typeface="微软雅黑" panose="020B0503020204020204" pitchFamily="34" charset="-122"/>
                  <a:ea typeface="微软雅黑" panose="020B0503020204020204" pitchFamily="34" charset="-122"/>
                </a:endParaRPr>
              </a:p>
            </p:txBody>
          </p:sp>
          <p:sp>
            <p:nvSpPr>
              <p:cNvPr id="11324" name="Rectangle 173"/>
              <p:cNvSpPr>
                <a:spLocks noChangeArrowheads="1"/>
              </p:cNvSpPr>
              <p:nvPr/>
            </p:nvSpPr>
            <p:spPr bwMode="auto">
              <a:xfrm>
                <a:off x="4770" y="4070"/>
                <a:ext cx="0"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en-US" altLang="zh-CN" sz="1800" b="1">
                  <a:latin typeface="微软雅黑" panose="020B0503020204020204" pitchFamily="34" charset="-122"/>
                  <a:ea typeface="微软雅黑" panose="020B0503020204020204" pitchFamily="34" charset="-122"/>
                </a:endParaRPr>
              </a:p>
            </p:txBody>
          </p:sp>
          <p:sp>
            <p:nvSpPr>
              <p:cNvPr id="11325" name="Rectangle 174"/>
              <p:cNvSpPr>
                <a:spLocks noChangeArrowheads="1"/>
              </p:cNvSpPr>
              <p:nvPr/>
            </p:nvSpPr>
            <p:spPr bwMode="auto">
              <a:xfrm>
                <a:off x="4933" y="4070"/>
                <a:ext cx="0"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en-US" altLang="zh-CN" sz="1800" b="1">
                  <a:latin typeface="微软雅黑" panose="020B0503020204020204" pitchFamily="34" charset="-122"/>
                  <a:ea typeface="微软雅黑" panose="020B0503020204020204" pitchFamily="34" charset="-122"/>
                </a:endParaRPr>
              </a:p>
            </p:txBody>
          </p:sp>
          <p:sp>
            <p:nvSpPr>
              <p:cNvPr id="11326" name="Freeform 175"/>
              <p:cNvSpPr>
                <a:spLocks/>
              </p:cNvSpPr>
              <p:nvPr/>
            </p:nvSpPr>
            <p:spPr bwMode="auto">
              <a:xfrm>
                <a:off x="5323" y="3665"/>
                <a:ext cx="185" cy="257"/>
              </a:xfrm>
              <a:custGeom>
                <a:avLst/>
                <a:gdLst>
                  <a:gd name="T0" fmla="*/ 387 w 178"/>
                  <a:gd name="T1" fmla="*/ 0 h 362"/>
                  <a:gd name="T2" fmla="*/ 387 w 178"/>
                  <a:gd name="T3" fmla="*/ 0 h 362"/>
                  <a:gd name="T4" fmla="*/ 0 w 178"/>
                  <a:gd name="T5" fmla="*/ 1 h 362"/>
                  <a:gd name="T6" fmla="*/ 49 w 178"/>
                  <a:gd name="T7" fmla="*/ 1 h 362"/>
                  <a:gd name="T8" fmla="*/ 111 w 178"/>
                  <a:gd name="T9" fmla="*/ 1 h 362"/>
                  <a:gd name="T10" fmla="*/ 387 w 178"/>
                  <a:gd name="T11" fmla="*/ 0 h 362"/>
                  <a:gd name="T12" fmla="*/ 387 w 178"/>
                  <a:gd name="T13" fmla="*/ 0 h 362"/>
                  <a:gd name="T14" fmla="*/ 0 60000 65536"/>
                  <a:gd name="T15" fmla="*/ 0 60000 65536"/>
                  <a:gd name="T16" fmla="*/ 0 60000 65536"/>
                  <a:gd name="T17" fmla="*/ 0 60000 65536"/>
                  <a:gd name="T18" fmla="*/ 0 60000 65536"/>
                  <a:gd name="T19" fmla="*/ 0 60000 65536"/>
                  <a:gd name="T20" fmla="*/ 0 60000 65536"/>
                  <a:gd name="T21" fmla="*/ 0 w 178"/>
                  <a:gd name="T22" fmla="*/ 0 h 362"/>
                  <a:gd name="T23" fmla="*/ 178 w 178"/>
                  <a:gd name="T24" fmla="*/ 362 h 3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 h="362">
                    <a:moveTo>
                      <a:pt x="178" y="0"/>
                    </a:moveTo>
                    <a:lnTo>
                      <a:pt x="178" y="0"/>
                    </a:lnTo>
                    <a:lnTo>
                      <a:pt x="0" y="272"/>
                    </a:lnTo>
                    <a:lnTo>
                      <a:pt x="24" y="315"/>
                    </a:lnTo>
                    <a:lnTo>
                      <a:pt x="52" y="362"/>
                    </a:lnTo>
                    <a:lnTo>
                      <a:pt x="178" y="0"/>
                    </a:lnTo>
                    <a:close/>
                  </a:path>
                </a:pathLst>
              </a:custGeom>
              <a:solidFill>
                <a:srgbClr val="000000"/>
              </a:solidFill>
              <a:ln w="9525">
                <a:solidFill>
                  <a:srgbClr val="008000"/>
                </a:solidFill>
                <a:round/>
                <a:headEnd/>
                <a:tailEnd/>
              </a:ln>
            </p:spPr>
            <p:txBody>
              <a:bodyPr/>
              <a:lstStyle/>
              <a:p>
                <a:endParaRPr lang="zh-CN" altLang="en-US"/>
              </a:p>
            </p:txBody>
          </p:sp>
          <p:sp>
            <p:nvSpPr>
              <p:cNvPr id="11327" name="Freeform 176"/>
              <p:cNvSpPr>
                <a:spLocks/>
              </p:cNvSpPr>
              <p:nvPr/>
            </p:nvSpPr>
            <p:spPr bwMode="auto">
              <a:xfrm>
                <a:off x="5323" y="3665"/>
                <a:ext cx="185" cy="257"/>
              </a:xfrm>
              <a:custGeom>
                <a:avLst/>
                <a:gdLst>
                  <a:gd name="T0" fmla="*/ 387 w 178"/>
                  <a:gd name="T1" fmla="*/ 0 h 362"/>
                  <a:gd name="T2" fmla="*/ 387 w 178"/>
                  <a:gd name="T3" fmla="*/ 0 h 362"/>
                  <a:gd name="T4" fmla="*/ 0 w 178"/>
                  <a:gd name="T5" fmla="*/ 1 h 362"/>
                  <a:gd name="T6" fmla="*/ 49 w 178"/>
                  <a:gd name="T7" fmla="*/ 1 h 362"/>
                  <a:gd name="T8" fmla="*/ 111 w 178"/>
                  <a:gd name="T9" fmla="*/ 1 h 362"/>
                  <a:gd name="T10" fmla="*/ 387 w 178"/>
                  <a:gd name="T11" fmla="*/ 0 h 362"/>
                  <a:gd name="T12" fmla="*/ 387 w 178"/>
                  <a:gd name="T13" fmla="*/ 0 h 362"/>
                  <a:gd name="T14" fmla="*/ 0 60000 65536"/>
                  <a:gd name="T15" fmla="*/ 0 60000 65536"/>
                  <a:gd name="T16" fmla="*/ 0 60000 65536"/>
                  <a:gd name="T17" fmla="*/ 0 60000 65536"/>
                  <a:gd name="T18" fmla="*/ 0 60000 65536"/>
                  <a:gd name="T19" fmla="*/ 0 60000 65536"/>
                  <a:gd name="T20" fmla="*/ 0 60000 65536"/>
                  <a:gd name="T21" fmla="*/ 0 w 178"/>
                  <a:gd name="T22" fmla="*/ 0 h 362"/>
                  <a:gd name="T23" fmla="*/ 178 w 178"/>
                  <a:gd name="T24" fmla="*/ 362 h 3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 h="362">
                    <a:moveTo>
                      <a:pt x="178" y="0"/>
                    </a:moveTo>
                    <a:lnTo>
                      <a:pt x="178" y="0"/>
                    </a:lnTo>
                    <a:lnTo>
                      <a:pt x="0" y="272"/>
                    </a:lnTo>
                    <a:lnTo>
                      <a:pt x="24" y="315"/>
                    </a:lnTo>
                    <a:lnTo>
                      <a:pt x="52" y="362"/>
                    </a:lnTo>
                    <a:lnTo>
                      <a:pt x="178" y="0"/>
                    </a:lnTo>
                  </a:path>
                </a:pathLst>
              </a:custGeom>
              <a:solidFill>
                <a:srgbClr val="008000"/>
              </a:solidFill>
              <a:ln w="6350">
                <a:solidFill>
                  <a:srgbClr val="008000"/>
                </a:solidFill>
                <a:prstDash val="solid"/>
                <a:round/>
                <a:headEnd/>
                <a:tailEnd/>
              </a:ln>
            </p:spPr>
            <p:txBody>
              <a:bodyPr/>
              <a:lstStyle/>
              <a:p>
                <a:endParaRPr lang="zh-CN" altLang="en-US"/>
              </a:p>
            </p:txBody>
          </p:sp>
          <p:sp>
            <p:nvSpPr>
              <p:cNvPr id="11328" name="Line 177"/>
              <p:cNvSpPr>
                <a:spLocks noChangeShapeType="1"/>
              </p:cNvSpPr>
              <p:nvPr/>
            </p:nvSpPr>
            <p:spPr bwMode="auto">
              <a:xfrm flipH="1" flipV="1">
                <a:off x="5204" y="3542"/>
                <a:ext cx="304" cy="123"/>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29" name="Freeform 178"/>
              <p:cNvSpPr>
                <a:spLocks/>
              </p:cNvSpPr>
              <p:nvPr/>
            </p:nvSpPr>
            <p:spPr bwMode="auto">
              <a:xfrm>
                <a:off x="4817" y="3858"/>
                <a:ext cx="556" cy="76"/>
              </a:xfrm>
              <a:custGeom>
                <a:avLst/>
                <a:gdLst>
                  <a:gd name="T0" fmla="*/ 45 w 540"/>
                  <a:gd name="T1" fmla="*/ 3 h 90"/>
                  <a:gd name="T2" fmla="*/ 0 w 540"/>
                  <a:gd name="T3" fmla="*/ 3 h 90"/>
                  <a:gd name="T4" fmla="*/ 966 w 540"/>
                  <a:gd name="T5" fmla="*/ 3 h 90"/>
                  <a:gd name="T6" fmla="*/ 920 w 540"/>
                  <a:gd name="T7" fmla="*/ 3 h 90"/>
                  <a:gd name="T8" fmla="*/ 874 w 540"/>
                  <a:gd name="T9" fmla="*/ 0 h 90"/>
                  <a:gd name="T10" fmla="*/ 97 w 540"/>
                  <a:gd name="T11" fmla="*/ 0 h 90"/>
                  <a:gd name="T12" fmla="*/ 45 w 540"/>
                  <a:gd name="T13" fmla="*/ 3 h 90"/>
                  <a:gd name="T14" fmla="*/ 0 60000 65536"/>
                  <a:gd name="T15" fmla="*/ 0 60000 65536"/>
                  <a:gd name="T16" fmla="*/ 0 60000 65536"/>
                  <a:gd name="T17" fmla="*/ 0 60000 65536"/>
                  <a:gd name="T18" fmla="*/ 0 60000 65536"/>
                  <a:gd name="T19" fmla="*/ 0 60000 65536"/>
                  <a:gd name="T20" fmla="*/ 0 60000 65536"/>
                  <a:gd name="T21" fmla="*/ 0 w 540"/>
                  <a:gd name="T22" fmla="*/ 0 h 90"/>
                  <a:gd name="T23" fmla="*/ 540 w 540"/>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0" h="90">
                    <a:moveTo>
                      <a:pt x="25" y="43"/>
                    </a:moveTo>
                    <a:lnTo>
                      <a:pt x="0" y="86"/>
                    </a:lnTo>
                    <a:lnTo>
                      <a:pt x="540" y="90"/>
                    </a:lnTo>
                    <a:lnTo>
                      <a:pt x="512" y="43"/>
                    </a:lnTo>
                    <a:lnTo>
                      <a:pt x="488" y="0"/>
                    </a:lnTo>
                    <a:lnTo>
                      <a:pt x="53" y="0"/>
                    </a:lnTo>
                    <a:lnTo>
                      <a:pt x="25" y="43"/>
                    </a:lnTo>
                  </a:path>
                </a:pathLst>
              </a:custGeom>
              <a:solidFill>
                <a:srgbClr val="008000"/>
              </a:solidFill>
              <a:ln w="6350">
                <a:solidFill>
                  <a:srgbClr val="008000"/>
                </a:solidFill>
                <a:prstDash val="solid"/>
                <a:round/>
                <a:headEnd/>
                <a:tailEnd/>
              </a:ln>
            </p:spPr>
            <p:txBody>
              <a:bodyPr/>
              <a:lstStyle/>
              <a:p>
                <a:endParaRPr lang="zh-CN" altLang="en-US"/>
              </a:p>
            </p:txBody>
          </p:sp>
          <p:sp>
            <p:nvSpPr>
              <p:cNvPr id="11330" name="Line 179"/>
              <p:cNvSpPr>
                <a:spLocks noChangeShapeType="1"/>
              </p:cNvSpPr>
              <p:nvPr/>
            </p:nvSpPr>
            <p:spPr bwMode="auto">
              <a:xfrm flipH="1">
                <a:off x="4690" y="3540"/>
                <a:ext cx="308" cy="125"/>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31" name="Freeform 180"/>
              <p:cNvSpPr>
                <a:spLocks/>
              </p:cNvSpPr>
              <p:nvPr/>
            </p:nvSpPr>
            <p:spPr bwMode="auto">
              <a:xfrm>
                <a:off x="4690" y="3665"/>
                <a:ext cx="185" cy="254"/>
              </a:xfrm>
              <a:custGeom>
                <a:avLst/>
                <a:gdLst>
                  <a:gd name="T0" fmla="*/ 0 w 179"/>
                  <a:gd name="T1" fmla="*/ 0 h 358"/>
                  <a:gd name="T2" fmla="*/ 0 w 179"/>
                  <a:gd name="T3" fmla="*/ 0 h 358"/>
                  <a:gd name="T4" fmla="*/ 242 w 179"/>
                  <a:gd name="T5" fmla="*/ 1 h 358"/>
                  <a:gd name="T6" fmla="*/ 292 w 179"/>
                  <a:gd name="T7" fmla="*/ 1 h 358"/>
                  <a:gd name="T8" fmla="*/ 347 w 179"/>
                  <a:gd name="T9" fmla="*/ 1 h 358"/>
                  <a:gd name="T10" fmla="*/ 0 w 179"/>
                  <a:gd name="T11" fmla="*/ 0 h 358"/>
                  <a:gd name="T12" fmla="*/ 0 w 179"/>
                  <a:gd name="T13" fmla="*/ 0 h 358"/>
                  <a:gd name="T14" fmla="*/ 0 60000 65536"/>
                  <a:gd name="T15" fmla="*/ 0 60000 65536"/>
                  <a:gd name="T16" fmla="*/ 0 60000 65536"/>
                  <a:gd name="T17" fmla="*/ 0 60000 65536"/>
                  <a:gd name="T18" fmla="*/ 0 60000 65536"/>
                  <a:gd name="T19" fmla="*/ 0 60000 65536"/>
                  <a:gd name="T20" fmla="*/ 0 60000 65536"/>
                  <a:gd name="T21" fmla="*/ 0 w 179"/>
                  <a:gd name="T22" fmla="*/ 0 h 358"/>
                  <a:gd name="T23" fmla="*/ 179 w 179"/>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358">
                    <a:moveTo>
                      <a:pt x="0" y="0"/>
                    </a:moveTo>
                    <a:lnTo>
                      <a:pt x="0" y="0"/>
                    </a:lnTo>
                    <a:lnTo>
                      <a:pt x="126" y="358"/>
                    </a:lnTo>
                    <a:lnTo>
                      <a:pt x="151" y="315"/>
                    </a:lnTo>
                    <a:lnTo>
                      <a:pt x="179" y="272"/>
                    </a:lnTo>
                    <a:lnTo>
                      <a:pt x="0" y="0"/>
                    </a:lnTo>
                    <a:close/>
                  </a:path>
                </a:pathLst>
              </a:custGeom>
              <a:solidFill>
                <a:srgbClr val="000000"/>
              </a:solidFill>
              <a:ln w="9525">
                <a:solidFill>
                  <a:srgbClr val="008000"/>
                </a:solidFill>
                <a:round/>
                <a:headEnd/>
                <a:tailEnd/>
              </a:ln>
            </p:spPr>
            <p:txBody>
              <a:bodyPr/>
              <a:lstStyle/>
              <a:p>
                <a:endParaRPr lang="zh-CN" altLang="en-US"/>
              </a:p>
            </p:txBody>
          </p:sp>
          <p:sp>
            <p:nvSpPr>
              <p:cNvPr id="11332" name="Freeform 181"/>
              <p:cNvSpPr>
                <a:spLocks/>
              </p:cNvSpPr>
              <p:nvPr/>
            </p:nvSpPr>
            <p:spPr bwMode="auto">
              <a:xfrm>
                <a:off x="4690" y="3665"/>
                <a:ext cx="185" cy="254"/>
              </a:xfrm>
              <a:custGeom>
                <a:avLst/>
                <a:gdLst>
                  <a:gd name="T0" fmla="*/ 0 w 179"/>
                  <a:gd name="T1" fmla="*/ 0 h 358"/>
                  <a:gd name="T2" fmla="*/ 0 w 179"/>
                  <a:gd name="T3" fmla="*/ 0 h 358"/>
                  <a:gd name="T4" fmla="*/ 242 w 179"/>
                  <a:gd name="T5" fmla="*/ 1 h 358"/>
                  <a:gd name="T6" fmla="*/ 292 w 179"/>
                  <a:gd name="T7" fmla="*/ 1 h 358"/>
                  <a:gd name="T8" fmla="*/ 347 w 179"/>
                  <a:gd name="T9" fmla="*/ 1 h 358"/>
                  <a:gd name="T10" fmla="*/ 0 w 179"/>
                  <a:gd name="T11" fmla="*/ 0 h 358"/>
                  <a:gd name="T12" fmla="*/ 0 w 179"/>
                  <a:gd name="T13" fmla="*/ 0 h 358"/>
                  <a:gd name="T14" fmla="*/ 0 60000 65536"/>
                  <a:gd name="T15" fmla="*/ 0 60000 65536"/>
                  <a:gd name="T16" fmla="*/ 0 60000 65536"/>
                  <a:gd name="T17" fmla="*/ 0 60000 65536"/>
                  <a:gd name="T18" fmla="*/ 0 60000 65536"/>
                  <a:gd name="T19" fmla="*/ 0 60000 65536"/>
                  <a:gd name="T20" fmla="*/ 0 60000 65536"/>
                  <a:gd name="T21" fmla="*/ 0 w 179"/>
                  <a:gd name="T22" fmla="*/ 0 h 358"/>
                  <a:gd name="T23" fmla="*/ 179 w 179"/>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358">
                    <a:moveTo>
                      <a:pt x="0" y="0"/>
                    </a:moveTo>
                    <a:lnTo>
                      <a:pt x="0" y="0"/>
                    </a:lnTo>
                    <a:lnTo>
                      <a:pt x="126" y="358"/>
                    </a:lnTo>
                    <a:lnTo>
                      <a:pt x="151" y="315"/>
                    </a:lnTo>
                    <a:lnTo>
                      <a:pt x="179" y="272"/>
                    </a:lnTo>
                    <a:lnTo>
                      <a:pt x="0" y="0"/>
                    </a:lnTo>
                  </a:path>
                </a:pathLst>
              </a:custGeom>
              <a:solidFill>
                <a:srgbClr val="008000"/>
              </a:solidFill>
              <a:ln w="6350">
                <a:solidFill>
                  <a:srgbClr val="008000"/>
                </a:solidFill>
                <a:prstDash val="solid"/>
                <a:round/>
                <a:headEnd/>
                <a:tailEnd/>
              </a:ln>
            </p:spPr>
            <p:txBody>
              <a:bodyPr/>
              <a:lstStyle/>
              <a:p>
                <a:endParaRPr lang="zh-CN" altLang="en-US"/>
              </a:p>
            </p:txBody>
          </p:sp>
          <p:sp>
            <p:nvSpPr>
              <p:cNvPr id="11333" name="Line 182"/>
              <p:cNvSpPr>
                <a:spLocks noChangeShapeType="1"/>
              </p:cNvSpPr>
              <p:nvPr/>
            </p:nvSpPr>
            <p:spPr bwMode="auto">
              <a:xfrm>
                <a:off x="4697" y="3467"/>
                <a:ext cx="0" cy="382"/>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34" name="Line 183"/>
              <p:cNvSpPr>
                <a:spLocks noChangeShapeType="1"/>
              </p:cNvSpPr>
              <p:nvPr/>
            </p:nvSpPr>
            <p:spPr bwMode="auto">
              <a:xfrm flipH="1" flipV="1">
                <a:off x="5329" y="3773"/>
                <a:ext cx="24" cy="304"/>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35" name="Line 184"/>
              <p:cNvSpPr>
                <a:spLocks noChangeShapeType="1"/>
              </p:cNvSpPr>
              <p:nvPr/>
            </p:nvSpPr>
            <p:spPr bwMode="auto">
              <a:xfrm flipV="1">
                <a:off x="4846" y="3773"/>
                <a:ext cx="31" cy="304"/>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36" name="Line 185"/>
              <p:cNvSpPr>
                <a:spLocks noChangeShapeType="1"/>
              </p:cNvSpPr>
              <p:nvPr/>
            </p:nvSpPr>
            <p:spPr bwMode="auto">
              <a:xfrm flipV="1">
                <a:off x="5508" y="3429"/>
                <a:ext cx="2" cy="389"/>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37" name="Line 186"/>
              <p:cNvSpPr>
                <a:spLocks noChangeShapeType="1"/>
              </p:cNvSpPr>
              <p:nvPr/>
            </p:nvSpPr>
            <p:spPr bwMode="auto">
              <a:xfrm>
                <a:off x="4263" y="3368"/>
                <a:ext cx="162" cy="3"/>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38" name="Rectangle 187"/>
              <p:cNvSpPr>
                <a:spLocks noChangeArrowheads="1"/>
              </p:cNvSpPr>
              <p:nvPr/>
            </p:nvSpPr>
            <p:spPr bwMode="auto">
              <a:xfrm>
                <a:off x="3722" y="3276"/>
                <a:ext cx="173"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solidFill>
                      <a:schemeClr val="tx2"/>
                    </a:solidFill>
                    <a:latin typeface="微软雅黑" panose="020B0503020204020204" pitchFamily="34" charset="-122"/>
                    <a:ea typeface="微软雅黑" panose="020B0503020204020204" pitchFamily="34" charset="-122"/>
                  </a:rPr>
                  <a:t>P</a:t>
                </a:r>
                <a:endParaRPr lang="en-US" altLang="zh-CN" sz="1800">
                  <a:solidFill>
                    <a:schemeClr val="tx2"/>
                  </a:solidFill>
                  <a:latin typeface="微软雅黑" panose="020B0503020204020204" pitchFamily="34" charset="-122"/>
                  <a:ea typeface="微软雅黑" panose="020B0503020204020204" pitchFamily="34" charset="-122"/>
                </a:endParaRPr>
              </a:p>
            </p:txBody>
          </p:sp>
          <p:sp>
            <p:nvSpPr>
              <p:cNvPr id="11339" name="Rectangle 188"/>
              <p:cNvSpPr>
                <a:spLocks noChangeArrowheads="1"/>
              </p:cNvSpPr>
              <p:nvPr/>
            </p:nvSpPr>
            <p:spPr bwMode="auto">
              <a:xfrm>
                <a:off x="3712" y="2961"/>
                <a:ext cx="215"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solidFill>
                      <a:schemeClr val="tx2"/>
                    </a:solidFill>
                    <a:latin typeface="微软雅黑" panose="020B0503020204020204" pitchFamily="34" charset="-122"/>
                    <a:ea typeface="微软雅黑" panose="020B0503020204020204" pitchFamily="34" charset="-122"/>
                  </a:rPr>
                  <a:t>O</a:t>
                </a:r>
                <a:endParaRPr lang="en-US" altLang="zh-CN" sz="1800">
                  <a:solidFill>
                    <a:schemeClr val="tx2"/>
                  </a:solidFill>
                  <a:latin typeface="微软雅黑" panose="020B0503020204020204" pitchFamily="34" charset="-122"/>
                  <a:ea typeface="微软雅黑" panose="020B0503020204020204" pitchFamily="34" charset="-122"/>
                </a:endParaRPr>
              </a:p>
            </p:txBody>
          </p:sp>
          <p:sp>
            <p:nvSpPr>
              <p:cNvPr id="11340" name="Rectangle 189"/>
              <p:cNvSpPr>
                <a:spLocks noChangeArrowheads="1"/>
              </p:cNvSpPr>
              <p:nvPr/>
            </p:nvSpPr>
            <p:spPr bwMode="auto">
              <a:xfrm>
                <a:off x="4108" y="3216"/>
                <a:ext cx="139"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solidFill>
                      <a:schemeClr val="tx2"/>
                    </a:solidFill>
                    <a:latin typeface="微软雅黑" panose="020B0503020204020204" pitchFamily="34" charset="-122"/>
                    <a:ea typeface="微软雅黑" panose="020B0503020204020204" pitchFamily="34" charset="-122"/>
                  </a:rPr>
                  <a:t>O</a:t>
                </a:r>
                <a:endParaRPr lang="en-US" altLang="zh-CN" sz="1800">
                  <a:solidFill>
                    <a:schemeClr val="tx2"/>
                  </a:solidFill>
                  <a:latin typeface="微软雅黑" panose="020B0503020204020204" pitchFamily="34" charset="-122"/>
                  <a:ea typeface="微软雅黑" panose="020B0503020204020204" pitchFamily="34" charset="-122"/>
                </a:endParaRPr>
              </a:p>
            </p:txBody>
          </p:sp>
          <p:sp>
            <p:nvSpPr>
              <p:cNvPr id="11341" name="Rectangle 190"/>
              <p:cNvSpPr>
                <a:spLocks noChangeArrowheads="1"/>
              </p:cNvSpPr>
              <p:nvPr/>
            </p:nvSpPr>
            <p:spPr bwMode="auto">
              <a:xfrm>
                <a:off x="3702" y="3619"/>
                <a:ext cx="303"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solidFill>
                      <a:schemeClr val="tx2"/>
                    </a:solidFill>
                    <a:latin typeface="微软雅黑" panose="020B0503020204020204" pitchFamily="34" charset="-122"/>
                    <a:ea typeface="微软雅黑" panose="020B0503020204020204" pitchFamily="34" charset="-122"/>
                  </a:rPr>
                  <a:t>O</a:t>
                </a:r>
                <a:r>
                  <a:rPr lang="en-US" altLang="zh-CN" sz="3200" b="1" baseline="30000">
                    <a:solidFill>
                      <a:schemeClr val="tx2"/>
                    </a:solidFill>
                    <a:latin typeface="微软雅黑" panose="020B0503020204020204" pitchFamily="34" charset="-122"/>
                    <a:ea typeface="微软雅黑" panose="020B0503020204020204" pitchFamily="34" charset="-122"/>
                  </a:rPr>
                  <a:t>-</a:t>
                </a:r>
                <a:endParaRPr lang="en-US" altLang="zh-CN" sz="2000" baseline="30000">
                  <a:solidFill>
                    <a:schemeClr val="tx2"/>
                  </a:solidFill>
                  <a:latin typeface="微软雅黑" panose="020B0503020204020204" pitchFamily="34" charset="-122"/>
                  <a:ea typeface="微软雅黑" panose="020B0503020204020204" pitchFamily="34" charset="-122"/>
                </a:endParaRPr>
              </a:p>
            </p:txBody>
          </p:sp>
          <p:sp>
            <p:nvSpPr>
              <p:cNvPr id="11342" name="Rectangle 191"/>
              <p:cNvSpPr>
                <a:spLocks noChangeArrowheads="1"/>
              </p:cNvSpPr>
              <p:nvPr/>
            </p:nvSpPr>
            <p:spPr bwMode="auto">
              <a:xfrm>
                <a:off x="3350" y="3246"/>
                <a:ext cx="215"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solidFill>
                      <a:schemeClr val="tx2"/>
                    </a:solidFill>
                    <a:latin typeface="微软雅黑" panose="020B0503020204020204" pitchFamily="34" charset="-122"/>
                    <a:ea typeface="微软雅黑" panose="020B0503020204020204" pitchFamily="34" charset="-122"/>
                  </a:rPr>
                  <a:t>O</a:t>
                </a:r>
                <a:endParaRPr lang="en-US" altLang="zh-CN" sz="1800">
                  <a:solidFill>
                    <a:schemeClr val="tx2"/>
                  </a:solidFill>
                  <a:latin typeface="微软雅黑" panose="020B0503020204020204" pitchFamily="34" charset="-122"/>
                  <a:ea typeface="微软雅黑" panose="020B0503020204020204" pitchFamily="34" charset="-122"/>
                </a:endParaRPr>
              </a:p>
            </p:txBody>
          </p:sp>
          <p:sp>
            <p:nvSpPr>
              <p:cNvPr id="11343" name="Line 192"/>
              <p:cNvSpPr>
                <a:spLocks noChangeShapeType="1"/>
              </p:cNvSpPr>
              <p:nvPr/>
            </p:nvSpPr>
            <p:spPr bwMode="auto">
              <a:xfrm>
                <a:off x="3781" y="3193"/>
                <a:ext cx="1" cy="127"/>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44" name="Line 193"/>
              <p:cNvSpPr>
                <a:spLocks noChangeShapeType="1"/>
              </p:cNvSpPr>
              <p:nvPr/>
            </p:nvSpPr>
            <p:spPr bwMode="auto">
              <a:xfrm>
                <a:off x="3513" y="3413"/>
                <a:ext cx="181" cy="0"/>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45" name="Line 194"/>
              <p:cNvSpPr>
                <a:spLocks noChangeShapeType="1"/>
              </p:cNvSpPr>
              <p:nvPr/>
            </p:nvSpPr>
            <p:spPr bwMode="auto">
              <a:xfrm flipH="1">
                <a:off x="3876" y="3366"/>
                <a:ext cx="213" cy="3"/>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46" name="Line 195"/>
              <p:cNvSpPr>
                <a:spLocks noChangeShapeType="1"/>
              </p:cNvSpPr>
              <p:nvPr/>
            </p:nvSpPr>
            <p:spPr bwMode="auto">
              <a:xfrm flipV="1">
                <a:off x="3787" y="3512"/>
                <a:ext cx="1" cy="127"/>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47" name="Line 196"/>
              <p:cNvSpPr>
                <a:spLocks noChangeShapeType="1"/>
              </p:cNvSpPr>
              <p:nvPr/>
            </p:nvSpPr>
            <p:spPr bwMode="auto">
              <a:xfrm>
                <a:off x="3516" y="3372"/>
                <a:ext cx="176" cy="1"/>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314" name="Rectangle 197"/>
            <p:cNvSpPr>
              <a:spLocks noChangeArrowheads="1"/>
            </p:cNvSpPr>
            <p:nvPr/>
          </p:nvSpPr>
          <p:spPr bwMode="auto">
            <a:xfrm>
              <a:off x="2658" y="1877"/>
              <a:ext cx="0"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en-US" altLang="zh-CN" sz="1800" b="1">
                <a:latin typeface="微软雅黑" panose="020B0503020204020204" pitchFamily="34" charset="-122"/>
                <a:ea typeface="微软雅黑" panose="020B0503020204020204" pitchFamily="34" charset="-122"/>
              </a:endParaRPr>
            </a:p>
          </p:txBody>
        </p:sp>
        <p:sp>
          <p:nvSpPr>
            <p:cNvPr id="11315" name="Rectangle 198"/>
            <p:cNvSpPr>
              <a:spLocks noChangeArrowheads="1"/>
            </p:cNvSpPr>
            <p:nvPr/>
          </p:nvSpPr>
          <p:spPr bwMode="auto">
            <a:xfrm>
              <a:off x="2821" y="1877"/>
              <a:ext cx="0"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en-US" altLang="zh-CN" sz="1800" b="1">
                <a:latin typeface="微软雅黑" panose="020B0503020204020204" pitchFamily="34" charset="-122"/>
                <a:ea typeface="微软雅黑" panose="020B0503020204020204" pitchFamily="34" charset="-122"/>
              </a:endParaRPr>
            </a:p>
          </p:txBody>
        </p:sp>
        <p:sp>
          <p:nvSpPr>
            <p:cNvPr id="11316" name="Text Box 199"/>
            <p:cNvSpPr txBox="1">
              <a:spLocks noChangeArrowheads="1"/>
            </p:cNvSpPr>
            <p:nvPr/>
          </p:nvSpPr>
          <p:spPr bwMode="auto">
            <a:xfrm>
              <a:off x="3744" y="2754"/>
              <a:ext cx="432"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50000"/>
                </a:spcBef>
                <a:buFontTx/>
                <a:buNone/>
              </a:pPr>
              <a:r>
                <a:rPr lang="en-US" altLang="zh-CN" b="1">
                  <a:solidFill>
                    <a:srgbClr val="008000"/>
                  </a:solidFill>
                  <a:latin typeface="微软雅黑" panose="020B0503020204020204" pitchFamily="34" charset="-122"/>
                  <a:ea typeface="微软雅黑" panose="020B0503020204020204" pitchFamily="34" charset="-122"/>
                </a:rPr>
                <a:t>3</a:t>
              </a:r>
              <a:r>
                <a:rPr kumimoji="1" lang="zh-CN" altLang="en-US" b="1">
                  <a:solidFill>
                    <a:srgbClr val="008000"/>
                  </a:solidFill>
                  <a:latin typeface="微软雅黑" panose="020B0503020204020204" pitchFamily="34" charset="-122"/>
                  <a:ea typeface="微软雅黑" panose="020B0503020204020204" pitchFamily="34" charset="-122"/>
                </a:rPr>
                <a:t>'</a:t>
              </a:r>
              <a:endParaRPr kumimoji="1" lang="en-US" altLang="zh-CN" b="1">
                <a:solidFill>
                  <a:srgbClr val="008000"/>
                </a:solidFill>
                <a:latin typeface="微软雅黑" panose="020B0503020204020204" pitchFamily="34" charset="-122"/>
                <a:ea typeface="微软雅黑" panose="020B0503020204020204" pitchFamily="34" charset="-122"/>
              </a:endParaRPr>
            </a:p>
          </p:txBody>
        </p:sp>
        <p:sp>
          <p:nvSpPr>
            <p:cNvPr id="11317" name="Text Box 200"/>
            <p:cNvSpPr txBox="1">
              <a:spLocks noChangeArrowheads="1"/>
            </p:cNvSpPr>
            <p:nvPr/>
          </p:nvSpPr>
          <p:spPr bwMode="auto">
            <a:xfrm>
              <a:off x="3328" y="1908"/>
              <a:ext cx="432"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50000"/>
                </a:spcBef>
                <a:buFontTx/>
                <a:buNone/>
              </a:pPr>
              <a:r>
                <a:rPr lang="en-US" altLang="zh-CN" b="1">
                  <a:solidFill>
                    <a:srgbClr val="008000"/>
                  </a:solidFill>
                  <a:latin typeface="微软雅黑" panose="020B0503020204020204" pitchFamily="34" charset="-122"/>
                  <a:ea typeface="微软雅黑" panose="020B0503020204020204" pitchFamily="34" charset="-122"/>
                </a:rPr>
                <a:t>5</a:t>
              </a:r>
              <a:r>
                <a:rPr kumimoji="1" lang="zh-CN" altLang="en-US" b="1">
                  <a:solidFill>
                    <a:srgbClr val="008000"/>
                  </a:solidFill>
                  <a:latin typeface="微软雅黑" panose="020B0503020204020204" pitchFamily="34" charset="-122"/>
                  <a:ea typeface="微软雅黑" panose="020B0503020204020204" pitchFamily="34" charset="-122"/>
                </a:rPr>
                <a:t>'</a:t>
              </a:r>
              <a:endParaRPr kumimoji="1" lang="en-US" altLang="zh-CN" b="1">
                <a:solidFill>
                  <a:srgbClr val="008000"/>
                </a:solidFill>
                <a:latin typeface="微软雅黑" panose="020B0503020204020204" pitchFamily="34" charset="-122"/>
                <a:ea typeface="微软雅黑" panose="020B0503020204020204" pitchFamily="34" charset="-122"/>
              </a:endParaRPr>
            </a:p>
          </p:txBody>
        </p:sp>
      </p:grpSp>
      <p:grpSp>
        <p:nvGrpSpPr>
          <p:cNvPr id="230" name="Group 201"/>
          <p:cNvGrpSpPr>
            <a:grpSpLocks/>
          </p:cNvGrpSpPr>
          <p:nvPr/>
        </p:nvGrpSpPr>
        <p:grpSpPr bwMode="auto">
          <a:xfrm>
            <a:off x="2412206" y="1327152"/>
            <a:ext cx="3383172" cy="1829347"/>
            <a:chOff x="1098" y="768"/>
            <a:chExt cx="2378" cy="1275"/>
          </a:xfrm>
        </p:grpSpPr>
        <p:sp>
          <p:nvSpPr>
            <p:cNvPr id="11283" name="Rectangle 202"/>
            <p:cNvSpPr>
              <a:spLocks noChangeArrowheads="1"/>
            </p:cNvSpPr>
            <p:nvPr/>
          </p:nvSpPr>
          <p:spPr bwMode="auto">
            <a:xfrm>
              <a:off x="3307" y="889"/>
              <a:ext cx="169" cy="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000" b="1">
                  <a:solidFill>
                    <a:srgbClr val="CC0000"/>
                  </a:solidFill>
                  <a:latin typeface="微软雅黑" panose="020B0503020204020204" pitchFamily="34" charset="-122"/>
                  <a:ea typeface="微软雅黑" panose="020B0503020204020204" pitchFamily="34" charset="-122"/>
                </a:rPr>
                <a:t>T</a:t>
              </a:r>
              <a:endParaRPr lang="en-US" altLang="zh-CN" sz="2000" b="1">
                <a:solidFill>
                  <a:srgbClr val="CC0000"/>
                </a:solidFill>
                <a:latin typeface="微软雅黑" panose="020B0503020204020204" pitchFamily="34" charset="-122"/>
                <a:ea typeface="微软雅黑" panose="020B0503020204020204" pitchFamily="34" charset="-122"/>
              </a:endParaRPr>
            </a:p>
          </p:txBody>
        </p:sp>
        <p:sp>
          <p:nvSpPr>
            <p:cNvPr id="11284" name="Rectangle 203"/>
            <p:cNvSpPr>
              <a:spLocks noChangeArrowheads="1"/>
            </p:cNvSpPr>
            <p:nvPr/>
          </p:nvSpPr>
          <p:spPr bwMode="auto">
            <a:xfrm>
              <a:off x="1236" y="1081"/>
              <a:ext cx="0" cy="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en-US" altLang="zh-CN" sz="1800" b="1">
                <a:solidFill>
                  <a:srgbClr val="008000"/>
                </a:solidFill>
                <a:latin typeface="微软雅黑" panose="020B0503020204020204" pitchFamily="34" charset="-122"/>
                <a:ea typeface="微软雅黑" panose="020B0503020204020204" pitchFamily="34" charset="-122"/>
              </a:endParaRPr>
            </a:p>
          </p:txBody>
        </p:sp>
        <p:sp>
          <p:nvSpPr>
            <p:cNvPr id="11285" name="Rectangle 204"/>
            <p:cNvSpPr>
              <a:spLocks noChangeArrowheads="1"/>
            </p:cNvSpPr>
            <p:nvPr/>
          </p:nvSpPr>
          <p:spPr bwMode="auto">
            <a:xfrm>
              <a:off x="1098" y="1081"/>
              <a:ext cx="0" cy="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en-US" altLang="zh-CN" sz="1800" b="1">
                <a:solidFill>
                  <a:srgbClr val="008000"/>
                </a:solidFill>
                <a:latin typeface="微软雅黑" panose="020B0503020204020204" pitchFamily="34" charset="-122"/>
                <a:ea typeface="微软雅黑" panose="020B0503020204020204" pitchFamily="34" charset="-122"/>
              </a:endParaRPr>
            </a:p>
          </p:txBody>
        </p:sp>
        <p:sp>
          <p:nvSpPr>
            <p:cNvPr id="11286" name="Rectangle 205"/>
            <p:cNvSpPr>
              <a:spLocks noChangeArrowheads="1"/>
            </p:cNvSpPr>
            <p:nvPr/>
          </p:nvSpPr>
          <p:spPr bwMode="auto">
            <a:xfrm>
              <a:off x="2914" y="1237"/>
              <a:ext cx="19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b="1" dirty="0">
                  <a:solidFill>
                    <a:srgbClr val="100000"/>
                  </a:solidFill>
                  <a:latin typeface="微软雅黑" panose="020B0503020204020204" pitchFamily="34" charset="-122"/>
                  <a:ea typeface="微软雅黑" panose="020B0503020204020204" pitchFamily="34" charset="-122"/>
                </a:rPr>
                <a:t>O</a:t>
              </a:r>
              <a:endParaRPr lang="en-US" altLang="zh-CN" sz="1800" b="1" dirty="0">
                <a:latin typeface="微软雅黑" panose="020B0503020204020204" pitchFamily="34" charset="-122"/>
                <a:ea typeface="微软雅黑" panose="020B0503020204020204" pitchFamily="34" charset="-122"/>
              </a:endParaRPr>
            </a:p>
          </p:txBody>
        </p:sp>
        <p:sp>
          <p:nvSpPr>
            <p:cNvPr id="11287" name="Rectangle 206"/>
            <p:cNvSpPr>
              <a:spLocks noChangeArrowheads="1"/>
            </p:cNvSpPr>
            <p:nvPr/>
          </p:nvSpPr>
          <p:spPr bwMode="auto">
            <a:xfrm>
              <a:off x="2333" y="1023"/>
              <a:ext cx="350"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600" b="1">
                  <a:solidFill>
                    <a:srgbClr val="100000"/>
                  </a:solidFill>
                  <a:latin typeface="微软雅黑" panose="020B0503020204020204" pitchFamily="34" charset="-122"/>
                  <a:ea typeface="微软雅黑" panose="020B0503020204020204" pitchFamily="34" charset="-122"/>
                </a:rPr>
                <a:t>CH</a:t>
              </a:r>
              <a:endParaRPr lang="en-US" altLang="zh-CN" sz="1800" b="1">
                <a:latin typeface="微软雅黑" panose="020B0503020204020204" pitchFamily="34" charset="-122"/>
                <a:ea typeface="微软雅黑" panose="020B0503020204020204" pitchFamily="34" charset="-122"/>
              </a:endParaRPr>
            </a:p>
          </p:txBody>
        </p:sp>
        <p:sp>
          <p:nvSpPr>
            <p:cNvPr id="11288" name="Rectangle 207"/>
            <p:cNvSpPr>
              <a:spLocks noChangeArrowheads="1"/>
            </p:cNvSpPr>
            <p:nvPr/>
          </p:nvSpPr>
          <p:spPr bwMode="auto">
            <a:xfrm>
              <a:off x="2638" y="1119"/>
              <a:ext cx="11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2100" b="1">
                  <a:solidFill>
                    <a:srgbClr val="100000"/>
                  </a:solidFill>
                  <a:latin typeface="微软雅黑" panose="020B0503020204020204" pitchFamily="34" charset="-122"/>
                  <a:ea typeface="微软雅黑" panose="020B0503020204020204" pitchFamily="34" charset="-122"/>
                </a:rPr>
                <a:t>2</a:t>
              </a:r>
              <a:endParaRPr lang="en-US" altLang="zh-CN" sz="1800" b="1">
                <a:latin typeface="微软雅黑" panose="020B0503020204020204" pitchFamily="34" charset="-122"/>
                <a:ea typeface="微软雅黑" panose="020B0503020204020204" pitchFamily="34" charset="-122"/>
              </a:endParaRPr>
            </a:p>
          </p:txBody>
        </p:sp>
        <p:sp>
          <p:nvSpPr>
            <p:cNvPr id="11289" name="Freeform 208"/>
            <p:cNvSpPr>
              <a:spLocks/>
            </p:cNvSpPr>
            <p:nvPr/>
          </p:nvSpPr>
          <p:spPr bwMode="auto">
            <a:xfrm>
              <a:off x="3211" y="1472"/>
              <a:ext cx="185" cy="257"/>
            </a:xfrm>
            <a:custGeom>
              <a:avLst/>
              <a:gdLst>
                <a:gd name="T0" fmla="*/ 387 w 178"/>
                <a:gd name="T1" fmla="*/ 0 h 362"/>
                <a:gd name="T2" fmla="*/ 387 w 178"/>
                <a:gd name="T3" fmla="*/ 0 h 362"/>
                <a:gd name="T4" fmla="*/ 0 w 178"/>
                <a:gd name="T5" fmla="*/ 1 h 362"/>
                <a:gd name="T6" fmla="*/ 49 w 178"/>
                <a:gd name="T7" fmla="*/ 1 h 362"/>
                <a:gd name="T8" fmla="*/ 111 w 178"/>
                <a:gd name="T9" fmla="*/ 1 h 362"/>
                <a:gd name="T10" fmla="*/ 387 w 178"/>
                <a:gd name="T11" fmla="*/ 0 h 362"/>
                <a:gd name="T12" fmla="*/ 387 w 178"/>
                <a:gd name="T13" fmla="*/ 0 h 362"/>
                <a:gd name="T14" fmla="*/ 0 60000 65536"/>
                <a:gd name="T15" fmla="*/ 0 60000 65536"/>
                <a:gd name="T16" fmla="*/ 0 60000 65536"/>
                <a:gd name="T17" fmla="*/ 0 60000 65536"/>
                <a:gd name="T18" fmla="*/ 0 60000 65536"/>
                <a:gd name="T19" fmla="*/ 0 60000 65536"/>
                <a:gd name="T20" fmla="*/ 0 60000 65536"/>
                <a:gd name="T21" fmla="*/ 0 w 178"/>
                <a:gd name="T22" fmla="*/ 0 h 362"/>
                <a:gd name="T23" fmla="*/ 178 w 178"/>
                <a:gd name="T24" fmla="*/ 362 h 3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 h="362">
                  <a:moveTo>
                    <a:pt x="178" y="0"/>
                  </a:moveTo>
                  <a:lnTo>
                    <a:pt x="178" y="0"/>
                  </a:lnTo>
                  <a:lnTo>
                    <a:pt x="0" y="272"/>
                  </a:lnTo>
                  <a:lnTo>
                    <a:pt x="24" y="315"/>
                  </a:lnTo>
                  <a:lnTo>
                    <a:pt x="52" y="362"/>
                  </a:lnTo>
                  <a:lnTo>
                    <a:pt x="178" y="0"/>
                  </a:lnTo>
                  <a:close/>
                </a:path>
              </a:pathLst>
            </a:custGeom>
            <a:solidFill>
              <a:srgbClr val="000000"/>
            </a:solidFill>
            <a:ln w="9525">
              <a:solidFill>
                <a:srgbClr val="008000"/>
              </a:solidFill>
              <a:round/>
              <a:headEnd/>
              <a:tailEnd/>
            </a:ln>
          </p:spPr>
          <p:txBody>
            <a:bodyPr/>
            <a:lstStyle/>
            <a:p>
              <a:endParaRPr lang="zh-CN" altLang="en-US"/>
            </a:p>
          </p:txBody>
        </p:sp>
        <p:sp>
          <p:nvSpPr>
            <p:cNvPr id="11290" name="Freeform 209"/>
            <p:cNvSpPr>
              <a:spLocks/>
            </p:cNvSpPr>
            <p:nvPr/>
          </p:nvSpPr>
          <p:spPr bwMode="auto">
            <a:xfrm>
              <a:off x="3211" y="1472"/>
              <a:ext cx="185" cy="257"/>
            </a:xfrm>
            <a:custGeom>
              <a:avLst/>
              <a:gdLst>
                <a:gd name="T0" fmla="*/ 387 w 178"/>
                <a:gd name="T1" fmla="*/ 0 h 362"/>
                <a:gd name="T2" fmla="*/ 387 w 178"/>
                <a:gd name="T3" fmla="*/ 0 h 362"/>
                <a:gd name="T4" fmla="*/ 0 w 178"/>
                <a:gd name="T5" fmla="*/ 1 h 362"/>
                <a:gd name="T6" fmla="*/ 49 w 178"/>
                <a:gd name="T7" fmla="*/ 1 h 362"/>
                <a:gd name="T8" fmla="*/ 111 w 178"/>
                <a:gd name="T9" fmla="*/ 1 h 362"/>
                <a:gd name="T10" fmla="*/ 387 w 178"/>
                <a:gd name="T11" fmla="*/ 0 h 362"/>
                <a:gd name="T12" fmla="*/ 387 w 178"/>
                <a:gd name="T13" fmla="*/ 0 h 362"/>
                <a:gd name="T14" fmla="*/ 0 60000 65536"/>
                <a:gd name="T15" fmla="*/ 0 60000 65536"/>
                <a:gd name="T16" fmla="*/ 0 60000 65536"/>
                <a:gd name="T17" fmla="*/ 0 60000 65536"/>
                <a:gd name="T18" fmla="*/ 0 60000 65536"/>
                <a:gd name="T19" fmla="*/ 0 60000 65536"/>
                <a:gd name="T20" fmla="*/ 0 60000 65536"/>
                <a:gd name="T21" fmla="*/ 0 w 178"/>
                <a:gd name="T22" fmla="*/ 0 h 362"/>
                <a:gd name="T23" fmla="*/ 178 w 178"/>
                <a:gd name="T24" fmla="*/ 362 h 3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 h="362">
                  <a:moveTo>
                    <a:pt x="178" y="0"/>
                  </a:moveTo>
                  <a:lnTo>
                    <a:pt x="178" y="0"/>
                  </a:lnTo>
                  <a:lnTo>
                    <a:pt x="0" y="272"/>
                  </a:lnTo>
                  <a:lnTo>
                    <a:pt x="24" y="315"/>
                  </a:lnTo>
                  <a:lnTo>
                    <a:pt x="52" y="362"/>
                  </a:lnTo>
                  <a:lnTo>
                    <a:pt x="178" y="0"/>
                  </a:lnTo>
                </a:path>
              </a:pathLst>
            </a:custGeom>
            <a:solidFill>
              <a:srgbClr val="008000"/>
            </a:solidFill>
            <a:ln w="6350">
              <a:solidFill>
                <a:srgbClr val="008000"/>
              </a:solidFill>
              <a:prstDash val="solid"/>
              <a:round/>
              <a:headEnd/>
              <a:tailEnd/>
            </a:ln>
          </p:spPr>
          <p:txBody>
            <a:bodyPr/>
            <a:lstStyle/>
            <a:p>
              <a:endParaRPr lang="zh-CN" altLang="en-US"/>
            </a:p>
          </p:txBody>
        </p:sp>
        <p:sp>
          <p:nvSpPr>
            <p:cNvPr id="11291" name="Line 210"/>
            <p:cNvSpPr>
              <a:spLocks noChangeShapeType="1"/>
            </p:cNvSpPr>
            <p:nvPr/>
          </p:nvSpPr>
          <p:spPr bwMode="auto">
            <a:xfrm flipH="1" flipV="1">
              <a:off x="3092" y="1349"/>
              <a:ext cx="304" cy="123"/>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92" name="Freeform 211"/>
            <p:cNvSpPr>
              <a:spLocks/>
            </p:cNvSpPr>
            <p:nvPr/>
          </p:nvSpPr>
          <p:spPr bwMode="auto">
            <a:xfrm>
              <a:off x="2705" y="1665"/>
              <a:ext cx="556" cy="76"/>
            </a:xfrm>
            <a:custGeom>
              <a:avLst/>
              <a:gdLst>
                <a:gd name="T0" fmla="*/ 45 w 540"/>
                <a:gd name="T1" fmla="*/ 3 h 90"/>
                <a:gd name="T2" fmla="*/ 0 w 540"/>
                <a:gd name="T3" fmla="*/ 3 h 90"/>
                <a:gd name="T4" fmla="*/ 966 w 540"/>
                <a:gd name="T5" fmla="*/ 3 h 90"/>
                <a:gd name="T6" fmla="*/ 920 w 540"/>
                <a:gd name="T7" fmla="*/ 3 h 90"/>
                <a:gd name="T8" fmla="*/ 874 w 540"/>
                <a:gd name="T9" fmla="*/ 0 h 90"/>
                <a:gd name="T10" fmla="*/ 97 w 540"/>
                <a:gd name="T11" fmla="*/ 0 h 90"/>
                <a:gd name="T12" fmla="*/ 45 w 540"/>
                <a:gd name="T13" fmla="*/ 3 h 90"/>
                <a:gd name="T14" fmla="*/ 0 60000 65536"/>
                <a:gd name="T15" fmla="*/ 0 60000 65536"/>
                <a:gd name="T16" fmla="*/ 0 60000 65536"/>
                <a:gd name="T17" fmla="*/ 0 60000 65536"/>
                <a:gd name="T18" fmla="*/ 0 60000 65536"/>
                <a:gd name="T19" fmla="*/ 0 60000 65536"/>
                <a:gd name="T20" fmla="*/ 0 60000 65536"/>
                <a:gd name="T21" fmla="*/ 0 w 540"/>
                <a:gd name="T22" fmla="*/ 0 h 90"/>
                <a:gd name="T23" fmla="*/ 540 w 540"/>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0" h="90">
                  <a:moveTo>
                    <a:pt x="25" y="43"/>
                  </a:moveTo>
                  <a:lnTo>
                    <a:pt x="0" y="86"/>
                  </a:lnTo>
                  <a:lnTo>
                    <a:pt x="540" y="90"/>
                  </a:lnTo>
                  <a:lnTo>
                    <a:pt x="512" y="43"/>
                  </a:lnTo>
                  <a:lnTo>
                    <a:pt x="488" y="0"/>
                  </a:lnTo>
                  <a:lnTo>
                    <a:pt x="53" y="0"/>
                  </a:lnTo>
                  <a:lnTo>
                    <a:pt x="25" y="43"/>
                  </a:lnTo>
                </a:path>
              </a:pathLst>
            </a:custGeom>
            <a:solidFill>
              <a:srgbClr val="008000"/>
            </a:solidFill>
            <a:ln w="6350">
              <a:solidFill>
                <a:srgbClr val="008000"/>
              </a:solidFill>
              <a:prstDash val="solid"/>
              <a:round/>
              <a:headEnd/>
              <a:tailEnd/>
            </a:ln>
          </p:spPr>
          <p:txBody>
            <a:bodyPr/>
            <a:lstStyle/>
            <a:p>
              <a:endParaRPr lang="zh-CN" altLang="en-US"/>
            </a:p>
          </p:txBody>
        </p:sp>
        <p:sp>
          <p:nvSpPr>
            <p:cNvPr id="11293" name="Line 212"/>
            <p:cNvSpPr>
              <a:spLocks noChangeShapeType="1"/>
            </p:cNvSpPr>
            <p:nvPr/>
          </p:nvSpPr>
          <p:spPr bwMode="auto">
            <a:xfrm flipH="1">
              <a:off x="2578" y="1347"/>
              <a:ext cx="308" cy="125"/>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94" name="Freeform 213"/>
            <p:cNvSpPr>
              <a:spLocks/>
            </p:cNvSpPr>
            <p:nvPr/>
          </p:nvSpPr>
          <p:spPr bwMode="auto">
            <a:xfrm>
              <a:off x="2578" y="1472"/>
              <a:ext cx="185" cy="254"/>
            </a:xfrm>
            <a:custGeom>
              <a:avLst/>
              <a:gdLst>
                <a:gd name="T0" fmla="*/ 0 w 179"/>
                <a:gd name="T1" fmla="*/ 0 h 358"/>
                <a:gd name="T2" fmla="*/ 0 w 179"/>
                <a:gd name="T3" fmla="*/ 0 h 358"/>
                <a:gd name="T4" fmla="*/ 242 w 179"/>
                <a:gd name="T5" fmla="*/ 1 h 358"/>
                <a:gd name="T6" fmla="*/ 292 w 179"/>
                <a:gd name="T7" fmla="*/ 1 h 358"/>
                <a:gd name="T8" fmla="*/ 347 w 179"/>
                <a:gd name="T9" fmla="*/ 1 h 358"/>
                <a:gd name="T10" fmla="*/ 0 w 179"/>
                <a:gd name="T11" fmla="*/ 0 h 358"/>
                <a:gd name="T12" fmla="*/ 0 w 179"/>
                <a:gd name="T13" fmla="*/ 0 h 358"/>
                <a:gd name="T14" fmla="*/ 0 60000 65536"/>
                <a:gd name="T15" fmla="*/ 0 60000 65536"/>
                <a:gd name="T16" fmla="*/ 0 60000 65536"/>
                <a:gd name="T17" fmla="*/ 0 60000 65536"/>
                <a:gd name="T18" fmla="*/ 0 60000 65536"/>
                <a:gd name="T19" fmla="*/ 0 60000 65536"/>
                <a:gd name="T20" fmla="*/ 0 60000 65536"/>
                <a:gd name="T21" fmla="*/ 0 w 179"/>
                <a:gd name="T22" fmla="*/ 0 h 358"/>
                <a:gd name="T23" fmla="*/ 179 w 179"/>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358">
                  <a:moveTo>
                    <a:pt x="0" y="0"/>
                  </a:moveTo>
                  <a:lnTo>
                    <a:pt x="0" y="0"/>
                  </a:lnTo>
                  <a:lnTo>
                    <a:pt x="126" y="358"/>
                  </a:lnTo>
                  <a:lnTo>
                    <a:pt x="151" y="315"/>
                  </a:lnTo>
                  <a:lnTo>
                    <a:pt x="179" y="272"/>
                  </a:lnTo>
                  <a:lnTo>
                    <a:pt x="0" y="0"/>
                  </a:lnTo>
                  <a:close/>
                </a:path>
              </a:pathLst>
            </a:custGeom>
            <a:solidFill>
              <a:srgbClr val="000000"/>
            </a:solidFill>
            <a:ln w="9525">
              <a:solidFill>
                <a:srgbClr val="008000"/>
              </a:solidFill>
              <a:round/>
              <a:headEnd/>
              <a:tailEnd/>
            </a:ln>
          </p:spPr>
          <p:txBody>
            <a:bodyPr/>
            <a:lstStyle/>
            <a:p>
              <a:endParaRPr lang="zh-CN" altLang="en-US"/>
            </a:p>
          </p:txBody>
        </p:sp>
        <p:sp>
          <p:nvSpPr>
            <p:cNvPr id="11295" name="Freeform 214"/>
            <p:cNvSpPr>
              <a:spLocks/>
            </p:cNvSpPr>
            <p:nvPr/>
          </p:nvSpPr>
          <p:spPr bwMode="auto">
            <a:xfrm>
              <a:off x="2578" y="1472"/>
              <a:ext cx="185" cy="254"/>
            </a:xfrm>
            <a:custGeom>
              <a:avLst/>
              <a:gdLst>
                <a:gd name="T0" fmla="*/ 0 w 179"/>
                <a:gd name="T1" fmla="*/ 0 h 358"/>
                <a:gd name="T2" fmla="*/ 0 w 179"/>
                <a:gd name="T3" fmla="*/ 0 h 358"/>
                <a:gd name="T4" fmla="*/ 242 w 179"/>
                <a:gd name="T5" fmla="*/ 1 h 358"/>
                <a:gd name="T6" fmla="*/ 292 w 179"/>
                <a:gd name="T7" fmla="*/ 1 h 358"/>
                <a:gd name="T8" fmla="*/ 347 w 179"/>
                <a:gd name="T9" fmla="*/ 1 h 358"/>
                <a:gd name="T10" fmla="*/ 0 w 179"/>
                <a:gd name="T11" fmla="*/ 0 h 358"/>
                <a:gd name="T12" fmla="*/ 0 w 179"/>
                <a:gd name="T13" fmla="*/ 0 h 358"/>
                <a:gd name="T14" fmla="*/ 0 60000 65536"/>
                <a:gd name="T15" fmla="*/ 0 60000 65536"/>
                <a:gd name="T16" fmla="*/ 0 60000 65536"/>
                <a:gd name="T17" fmla="*/ 0 60000 65536"/>
                <a:gd name="T18" fmla="*/ 0 60000 65536"/>
                <a:gd name="T19" fmla="*/ 0 60000 65536"/>
                <a:gd name="T20" fmla="*/ 0 60000 65536"/>
                <a:gd name="T21" fmla="*/ 0 w 179"/>
                <a:gd name="T22" fmla="*/ 0 h 358"/>
                <a:gd name="T23" fmla="*/ 179 w 179"/>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358">
                  <a:moveTo>
                    <a:pt x="0" y="0"/>
                  </a:moveTo>
                  <a:lnTo>
                    <a:pt x="0" y="0"/>
                  </a:lnTo>
                  <a:lnTo>
                    <a:pt x="126" y="358"/>
                  </a:lnTo>
                  <a:lnTo>
                    <a:pt x="151" y="315"/>
                  </a:lnTo>
                  <a:lnTo>
                    <a:pt x="179" y="272"/>
                  </a:lnTo>
                  <a:lnTo>
                    <a:pt x="0" y="0"/>
                  </a:lnTo>
                </a:path>
              </a:pathLst>
            </a:custGeom>
            <a:solidFill>
              <a:srgbClr val="008000"/>
            </a:solidFill>
            <a:ln w="6350">
              <a:solidFill>
                <a:srgbClr val="008000"/>
              </a:solidFill>
              <a:prstDash val="solid"/>
              <a:round/>
              <a:headEnd/>
              <a:tailEnd/>
            </a:ln>
          </p:spPr>
          <p:txBody>
            <a:bodyPr/>
            <a:lstStyle/>
            <a:p>
              <a:endParaRPr lang="zh-CN" altLang="en-US"/>
            </a:p>
          </p:txBody>
        </p:sp>
        <p:sp>
          <p:nvSpPr>
            <p:cNvPr id="11296" name="Line 215"/>
            <p:cNvSpPr>
              <a:spLocks noChangeShapeType="1"/>
            </p:cNvSpPr>
            <p:nvPr/>
          </p:nvSpPr>
          <p:spPr bwMode="auto">
            <a:xfrm>
              <a:off x="2585" y="1274"/>
              <a:ext cx="0" cy="382"/>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97" name="Line 216"/>
            <p:cNvSpPr>
              <a:spLocks noChangeShapeType="1"/>
            </p:cNvSpPr>
            <p:nvPr/>
          </p:nvSpPr>
          <p:spPr bwMode="auto">
            <a:xfrm flipH="1" flipV="1">
              <a:off x="3217" y="1580"/>
              <a:ext cx="24" cy="304"/>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98" name="Line 217"/>
            <p:cNvSpPr>
              <a:spLocks noChangeShapeType="1"/>
            </p:cNvSpPr>
            <p:nvPr/>
          </p:nvSpPr>
          <p:spPr bwMode="auto">
            <a:xfrm flipV="1">
              <a:off x="2734" y="1580"/>
              <a:ext cx="31" cy="304"/>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99" name="Line 218"/>
            <p:cNvSpPr>
              <a:spLocks noChangeShapeType="1"/>
            </p:cNvSpPr>
            <p:nvPr/>
          </p:nvSpPr>
          <p:spPr bwMode="auto">
            <a:xfrm flipV="1">
              <a:off x="3396" y="1236"/>
              <a:ext cx="2" cy="389"/>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00" name="Line 219"/>
            <p:cNvSpPr>
              <a:spLocks noChangeShapeType="1"/>
            </p:cNvSpPr>
            <p:nvPr/>
          </p:nvSpPr>
          <p:spPr bwMode="auto">
            <a:xfrm>
              <a:off x="2151" y="1175"/>
              <a:ext cx="162" cy="3"/>
            </a:xfrm>
            <a:prstGeom prst="line">
              <a:avLst/>
            </a:prstGeom>
            <a:noFill/>
            <a:ln w="444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01" name="Rectangle 220"/>
            <p:cNvSpPr>
              <a:spLocks noChangeArrowheads="1"/>
            </p:cNvSpPr>
            <p:nvPr/>
          </p:nvSpPr>
          <p:spPr bwMode="auto">
            <a:xfrm>
              <a:off x="1610" y="1083"/>
              <a:ext cx="166"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solidFill>
                    <a:schemeClr val="tx2"/>
                  </a:solidFill>
                  <a:latin typeface="微软雅黑" panose="020B0503020204020204" pitchFamily="34" charset="-122"/>
                  <a:ea typeface="微软雅黑" panose="020B0503020204020204" pitchFamily="34" charset="-122"/>
                </a:rPr>
                <a:t>P</a:t>
              </a:r>
              <a:endParaRPr lang="en-US" altLang="zh-CN" sz="1800">
                <a:solidFill>
                  <a:schemeClr val="tx2"/>
                </a:solidFill>
                <a:latin typeface="微软雅黑" panose="020B0503020204020204" pitchFamily="34" charset="-122"/>
                <a:ea typeface="微软雅黑" panose="020B0503020204020204" pitchFamily="34" charset="-122"/>
              </a:endParaRPr>
            </a:p>
          </p:txBody>
        </p:sp>
        <p:sp>
          <p:nvSpPr>
            <p:cNvPr id="11302" name="Rectangle 221"/>
            <p:cNvSpPr>
              <a:spLocks noChangeArrowheads="1"/>
            </p:cNvSpPr>
            <p:nvPr/>
          </p:nvSpPr>
          <p:spPr bwMode="auto">
            <a:xfrm>
              <a:off x="1600" y="768"/>
              <a:ext cx="206"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dirty="0">
                  <a:solidFill>
                    <a:schemeClr val="tx2"/>
                  </a:solidFill>
                  <a:latin typeface="微软雅黑" panose="020B0503020204020204" pitchFamily="34" charset="-122"/>
                  <a:ea typeface="微软雅黑" panose="020B0503020204020204" pitchFamily="34" charset="-122"/>
                </a:rPr>
                <a:t>O</a:t>
              </a:r>
              <a:endParaRPr lang="en-US" altLang="zh-CN" sz="1800" dirty="0">
                <a:solidFill>
                  <a:schemeClr val="tx2"/>
                </a:solidFill>
                <a:latin typeface="微软雅黑" panose="020B0503020204020204" pitchFamily="34" charset="-122"/>
                <a:ea typeface="微软雅黑" panose="020B0503020204020204" pitchFamily="34" charset="-122"/>
              </a:endParaRPr>
            </a:p>
          </p:txBody>
        </p:sp>
        <p:sp>
          <p:nvSpPr>
            <p:cNvPr id="11303" name="Rectangle 222"/>
            <p:cNvSpPr>
              <a:spLocks noChangeArrowheads="1"/>
            </p:cNvSpPr>
            <p:nvPr/>
          </p:nvSpPr>
          <p:spPr bwMode="auto">
            <a:xfrm>
              <a:off x="1996" y="1023"/>
              <a:ext cx="139"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dirty="0">
                  <a:solidFill>
                    <a:schemeClr val="tx2"/>
                  </a:solidFill>
                  <a:latin typeface="微软雅黑" panose="020B0503020204020204" pitchFamily="34" charset="-122"/>
                  <a:ea typeface="微软雅黑" panose="020B0503020204020204" pitchFamily="34" charset="-122"/>
                </a:rPr>
                <a:t>O</a:t>
              </a:r>
              <a:endParaRPr lang="en-US" altLang="zh-CN" sz="1800" dirty="0">
                <a:solidFill>
                  <a:schemeClr val="tx2"/>
                </a:solidFill>
                <a:latin typeface="微软雅黑" panose="020B0503020204020204" pitchFamily="34" charset="-122"/>
                <a:ea typeface="微软雅黑" panose="020B0503020204020204" pitchFamily="34" charset="-122"/>
              </a:endParaRPr>
            </a:p>
          </p:txBody>
        </p:sp>
        <p:sp>
          <p:nvSpPr>
            <p:cNvPr id="11304" name="Rectangle 223"/>
            <p:cNvSpPr>
              <a:spLocks noChangeArrowheads="1"/>
            </p:cNvSpPr>
            <p:nvPr/>
          </p:nvSpPr>
          <p:spPr bwMode="auto">
            <a:xfrm>
              <a:off x="1590" y="1426"/>
              <a:ext cx="291"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dirty="0">
                  <a:solidFill>
                    <a:schemeClr val="tx2"/>
                  </a:solidFill>
                  <a:latin typeface="微软雅黑" panose="020B0503020204020204" pitchFamily="34" charset="-122"/>
                  <a:ea typeface="微软雅黑" panose="020B0503020204020204" pitchFamily="34" charset="-122"/>
                </a:rPr>
                <a:t>O</a:t>
              </a:r>
              <a:r>
                <a:rPr lang="en-US" altLang="zh-CN" sz="3200" b="1" baseline="30000" dirty="0">
                  <a:solidFill>
                    <a:schemeClr val="tx2"/>
                  </a:solidFill>
                  <a:latin typeface="微软雅黑" panose="020B0503020204020204" pitchFamily="34" charset="-122"/>
                  <a:ea typeface="微软雅黑" panose="020B0503020204020204" pitchFamily="34" charset="-122"/>
                </a:rPr>
                <a:t>-</a:t>
              </a:r>
              <a:endParaRPr lang="en-US" altLang="zh-CN" sz="2000" baseline="30000" dirty="0">
                <a:solidFill>
                  <a:schemeClr val="tx2"/>
                </a:solidFill>
                <a:latin typeface="微软雅黑" panose="020B0503020204020204" pitchFamily="34" charset="-122"/>
                <a:ea typeface="微软雅黑" panose="020B0503020204020204" pitchFamily="34" charset="-122"/>
              </a:endParaRPr>
            </a:p>
          </p:txBody>
        </p:sp>
        <p:sp>
          <p:nvSpPr>
            <p:cNvPr id="11305" name="Rectangle 224"/>
            <p:cNvSpPr>
              <a:spLocks noChangeArrowheads="1"/>
            </p:cNvSpPr>
            <p:nvPr/>
          </p:nvSpPr>
          <p:spPr bwMode="auto">
            <a:xfrm>
              <a:off x="1130" y="1043"/>
              <a:ext cx="291"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200" b="1" baseline="30000" dirty="0">
                  <a:solidFill>
                    <a:schemeClr val="tx2"/>
                  </a:solidFill>
                  <a:latin typeface="微软雅黑" panose="020B0503020204020204" pitchFamily="34" charset="-122"/>
                  <a:ea typeface="微软雅黑" panose="020B0503020204020204" pitchFamily="34" charset="-122"/>
                </a:rPr>
                <a:t>-</a:t>
              </a:r>
              <a:r>
                <a:rPr lang="en-US" altLang="zh-CN" b="1" dirty="0">
                  <a:solidFill>
                    <a:schemeClr val="tx2"/>
                  </a:solidFill>
                  <a:latin typeface="微软雅黑" panose="020B0503020204020204" pitchFamily="34" charset="-122"/>
                  <a:ea typeface="微软雅黑" panose="020B0503020204020204" pitchFamily="34" charset="-122"/>
                </a:rPr>
                <a:t>O</a:t>
              </a:r>
              <a:endParaRPr lang="en-US" altLang="zh-CN" sz="1800" dirty="0">
                <a:solidFill>
                  <a:schemeClr val="tx2"/>
                </a:solidFill>
                <a:latin typeface="微软雅黑" panose="020B0503020204020204" pitchFamily="34" charset="-122"/>
                <a:ea typeface="微软雅黑" panose="020B0503020204020204" pitchFamily="34" charset="-122"/>
              </a:endParaRPr>
            </a:p>
          </p:txBody>
        </p:sp>
        <p:sp>
          <p:nvSpPr>
            <p:cNvPr id="11306" name="Line 225"/>
            <p:cNvSpPr>
              <a:spLocks noChangeShapeType="1"/>
            </p:cNvSpPr>
            <p:nvPr/>
          </p:nvSpPr>
          <p:spPr bwMode="auto">
            <a:xfrm>
              <a:off x="1649" y="1010"/>
              <a:ext cx="1" cy="127"/>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07" name="Line 226"/>
            <p:cNvSpPr>
              <a:spLocks noChangeShapeType="1"/>
            </p:cNvSpPr>
            <p:nvPr/>
          </p:nvSpPr>
          <p:spPr bwMode="auto">
            <a:xfrm>
              <a:off x="1421" y="1180"/>
              <a:ext cx="181" cy="0"/>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08" name="Line 227"/>
            <p:cNvSpPr>
              <a:spLocks noChangeShapeType="1"/>
            </p:cNvSpPr>
            <p:nvPr/>
          </p:nvSpPr>
          <p:spPr bwMode="auto">
            <a:xfrm flipH="1">
              <a:off x="1764" y="1173"/>
              <a:ext cx="213" cy="3"/>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09" name="Line 228"/>
            <p:cNvSpPr>
              <a:spLocks noChangeShapeType="1"/>
            </p:cNvSpPr>
            <p:nvPr/>
          </p:nvSpPr>
          <p:spPr bwMode="auto">
            <a:xfrm flipV="1">
              <a:off x="1675" y="1319"/>
              <a:ext cx="1" cy="127"/>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10" name="Line 229"/>
            <p:cNvSpPr>
              <a:spLocks noChangeShapeType="1"/>
            </p:cNvSpPr>
            <p:nvPr/>
          </p:nvSpPr>
          <p:spPr bwMode="auto">
            <a:xfrm>
              <a:off x="1695" y="1006"/>
              <a:ext cx="1" cy="127"/>
            </a:xfrm>
            <a:prstGeom prst="line">
              <a:avLst/>
            </a:prstGeom>
            <a:noFill/>
            <a:ln w="46038">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11" name="Text Box 230"/>
            <p:cNvSpPr txBox="1">
              <a:spLocks noChangeArrowheads="1"/>
            </p:cNvSpPr>
            <p:nvPr/>
          </p:nvSpPr>
          <p:spPr bwMode="auto">
            <a:xfrm>
              <a:off x="2706" y="1678"/>
              <a:ext cx="43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50000"/>
                </a:spcBef>
                <a:buFontTx/>
                <a:buNone/>
              </a:pPr>
              <a:r>
                <a:rPr lang="en-US" altLang="zh-CN" b="1">
                  <a:solidFill>
                    <a:srgbClr val="008000"/>
                  </a:solidFill>
                  <a:latin typeface="微软雅黑" panose="020B0503020204020204" pitchFamily="34" charset="-122"/>
                  <a:ea typeface="微软雅黑" panose="020B0503020204020204" pitchFamily="34" charset="-122"/>
                </a:rPr>
                <a:t>3</a:t>
              </a:r>
              <a:r>
                <a:rPr kumimoji="1" lang="zh-CN" altLang="en-US" b="1">
                  <a:solidFill>
                    <a:srgbClr val="008000"/>
                  </a:solidFill>
                  <a:latin typeface="微软雅黑" panose="020B0503020204020204" pitchFamily="34" charset="-122"/>
                  <a:ea typeface="微软雅黑" panose="020B0503020204020204" pitchFamily="34" charset="-122"/>
                </a:rPr>
                <a:t>'</a:t>
              </a:r>
              <a:endParaRPr kumimoji="1" lang="en-US" altLang="zh-CN" b="1">
                <a:solidFill>
                  <a:srgbClr val="008000"/>
                </a:solidFill>
                <a:latin typeface="微软雅黑" panose="020B0503020204020204" pitchFamily="34" charset="-122"/>
                <a:ea typeface="微软雅黑" panose="020B0503020204020204" pitchFamily="34" charset="-122"/>
              </a:endParaRPr>
            </a:p>
          </p:txBody>
        </p:sp>
        <p:sp>
          <p:nvSpPr>
            <p:cNvPr id="11312" name="Text Box 231"/>
            <p:cNvSpPr txBox="1">
              <a:spLocks noChangeArrowheads="1"/>
            </p:cNvSpPr>
            <p:nvPr/>
          </p:nvSpPr>
          <p:spPr bwMode="auto">
            <a:xfrm>
              <a:off x="2304" y="816"/>
              <a:ext cx="43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50000"/>
                </a:spcBef>
                <a:buFontTx/>
                <a:buNone/>
              </a:pPr>
              <a:r>
                <a:rPr lang="en-US" altLang="zh-CN" b="1">
                  <a:solidFill>
                    <a:srgbClr val="008000"/>
                  </a:solidFill>
                  <a:latin typeface="微软雅黑" panose="020B0503020204020204" pitchFamily="34" charset="-122"/>
                  <a:ea typeface="微软雅黑" panose="020B0503020204020204" pitchFamily="34" charset="-122"/>
                </a:rPr>
                <a:t>5</a:t>
              </a:r>
              <a:r>
                <a:rPr kumimoji="1" lang="zh-CN" altLang="en-US" b="1">
                  <a:solidFill>
                    <a:srgbClr val="008000"/>
                  </a:solidFill>
                  <a:latin typeface="微软雅黑" panose="020B0503020204020204" pitchFamily="34" charset="-122"/>
                  <a:ea typeface="微软雅黑" panose="020B0503020204020204" pitchFamily="34" charset="-122"/>
                </a:rPr>
                <a:t>'</a:t>
              </a:r>
              <a:endParaRPr kumimoji="1" lang="en-US" altLang="zh-CN" b="1">
                <a:solidFill>
                  <a:srgbClr val="008000"/>
                </a:solidFill>
                <a:latin typeface="微软雅黑" panose="020B0503020204020204" pitchFamily="34" charset="-122"/>
                <a:ea typeface="微软雅黑" panose="020B0503020204020204" pitchFamily="34" charset="-122"/>
              </a:endParaRPr>
            </a:p>
          </p:txBody>
        </p:sp>
      </p:grpSp>
      <p:sp>
        <p:nvSpPr>
          <p:cNvPr id="269" name="矩形 268"/>
          <p:cNvSpPr/>
          <p:nvPr/>
        </p:nvSpPr>
        <p:spPr>
          <a:xfrm>
            <a:off x="6806564" y="1873803"/>
            <a:ext cx="2225675" cy="6762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solidFill>
                  <a:schemeClr val="tx1"/>
                </a:solidFill>
                <a:latin typeface="微软雅黑" panose="020B0503020204020204" pitchFamily="34" charset="-122"/>
                <a:ea typeface="微软雅黑" panose="020B0503020204020204" pitchFamily="34" charset="-122"/>
              </a:rPr>
              <a:t>多个核苷酸</a:t>
            </a:r>
          </a:p>
        </p:txBody>
      </p:sp>
      <p:sp>
        <p:nvSpPr>
          <p:cNvPr id="116" name="矩形 115"/>
          <p:cNvSpPr/>
          <p:nvPr/>
        </p:nvSpPr>
        <p:spPr>
          <a:xfrm>
            <a:off x="114300" y="87015"/>
            <a:ext cx="11963400" cy="623887"/>
          </a:xfrm>
          <a:prstGeom prst="rect">
            <a:avLst/>
          </a:prstGeom>
          <a:solidFill>
            <a:srgbClr val="17BCA3"/>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a:p>
        </p:txBody>
      </p:sp>
      <p:sp>
        <p:nvSpPr>
          <p:cNvPr id="117" name="矩形 116"/>
          <p:cNvSpPr/>
          <p:nvPr/>
        </p:nvSpPr>
        <p:spPr>
          <a:xfrm>
            <a:off x="838200" y="76200"/>
            <a:ext cx="1847700" cy="499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sz="3200"/>
          </a:p>
        </p:txBody>
      </p:sp>
      <p:sp>
        <p:nvSpPr>
          <p:cNvPr id="119" name="文本框 118"/>
          <p:cNvSpPr txBox="1"/>
          <p:nvPr/>
        </p:nvSpPr>
        <p:spPr>
          <a:xfrm>
            <a:off x="939008" y="24825"/>
            <a:ext cx="1643062" cy="584775"/>
          </a:xfrm>
          <a:prstGeom prst="rect">
            <a:avLst/>
          </a:prstGeom>
          <a:noFill/>
        </p:spPr>
        <p:txBody>
          <a:bodyPr>
            <a:spAutoFit/>
          </a:bodyPr>
          <a:lstStyle/>
          <a:p>
            <a:pPr algn="ctr" fontAlgn="auto">
              <a:spcBef>
                <a:spcPts val="0"/>
              </a:spcBef>
              <a:spcAft>
                <a:spcPts val="0"/>
              </a:spcAft>
              <a:defRPr/>
            </a:pPr>
            <a:r>
              <a:rPr lang="zh-CN" altLang="en-US" sz="3200" b="1" spc="300" dirty="0" smtClean="0">
                <a:latin typeface="微软雅黑" panose="020B0503020204020204" pitchFamily="34" charset="-122"/>
                <a:ea typeface="微软雅黑" panose="020B0503020204020204" pitchFamily="34" charset="-122"/>
              </a:rPr>
              <a:t>定  义</a:t>
            </a:r>
            <a:endParaRPr lang="zh-HK" altLang="en-US" sz="3200" b="1" spc="300" dirty="0">
              <a:latin typeface="微软雅黑" panose="020B0503020204020204" pitchFamily="34" charset="-122"/>
              <a:ea typeface="微软雅黑" panose="020B0503020204020204" pitchFamily="34" charset="-122"/>
            </a:endParaRPr>
          </a:p>
        </p:txBody>
      </p:sp>
      <p:sp>
        <p:nvSpPr>
          <p:cNvPr id="120" name="文本框 119"/>
          <p:cNvSpPr txBox="1"/>
          <p:nvPr/>
        </p:nvSpPr>
        <p:spPr>
          <a:xfrm>
            <a:off x="3261892" y="24825"/>
            <a:ext cx="2453108"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书 写 方 法</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cxnSp>
        <p:nvCxnSpPr>
          <p:cNvPr id="121" name="直接连接符 120"/>
          <p:cNvCxnSpPr/>
          <p:nvPr/>
        </p:nvCxnSpPr>
        <p:spPr>
          <a:xfrm>
            <a:off x="2971800" y="104972"/>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5867400" y="87015"/>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8915400" y="138113"/>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114300" y="609600"/>
            <a:ext cx="119634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34" name="文本框 133"/>
          <p:cNvSpPr txBox="1"/>
          <p:nvPr/>
        </p:nvSpPr>
        <p:spPr>
          <a:xfrm>
            <a:off x="6400800" y="65442"/>
            <a:ext cx="2152647"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核 酸 酶</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135" name="文本框 134"/>
          <p:cNvSpPr txBox="1"/>
          <p:nvPr/>
        </p:nvSpPr>
        <p:spPr>
          <a:xfrm>
            <a:off x="9448650" y="65442"/>
            <a:ext cx="2038350" cy="584775"/>
          </a:xfrm>
          <a:prstGeom prst="rect">
            <a:avLst/>
          </a:prstGeom>
          <a:noFill/>
        </p:spPr>
        <p:txBody>
          <a:bodyPr>
            <a:spAutoFit/>
          </a:bodyPr>
          <a:lstStyle/>
          <a:p>
            <a:pPr algn="ctr" fontAlgn="auto">
              <a:spcBef>
                <a:spcPts val="0"/>
              </a:spcBef>
              <a:spcAft>
                <a:spcPts val="0"/>
              </a:spcAft>
              <a:defRPr/>
            </a:pPr>
            <a:r>
              <a:rPr lang="zh-CN" altLang="en-US" sz="3200" b="1" spc="300" dirty="0">
                <a:solidFill>
                  <a:schemeClr val="bg1"/>
                </a:solidFill>
                <a:latin typeface="微软雅黑" panose="020B0503020204020204" pitchFamily="34" charset="-122"/>
                <a:ea typeface="微软雅黑" panose="020B0503020204020204" pitchFamily="34" charset="-122"/>
              </a:rPr>
              <a:t>回文序列</a:t>
            </a:r>
          </a:p>
        </p:txBody>
      </p:sp>
    </p:spTree>
    <p:extLst>
      <p:ext uri="{BB962C8B-B14F-4D97-AF65-F5344CB8AC3E}">
        <p14:creationId xmlns:p14="http://schemas.microsoft.com/office/powerpoint/2010/main" val="778621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3" presetClass="entr" presetSubtype="16" fill="hold" nodeType="clickEffect">
                                  <p:stCondLst>
                                    <p:cond delay="0"/>
                                  </p:stCondLst>
                                  <p:childTnLst>
                                    <p:set>
                                      <p:cBhvr>
                                        <p:cTn id="10" dur="1" fill="hold">
                                          <p:stCondLst>
                                            <p:cond delay="0"/>
                                          </p:stCondLst>
                                        </p:cTn>
                                        <p:tgtEl>
                                          <p:spTgt spid="194"/>
                                        </p:tgtEl>
                                        <p:attrNameLst>
                                          <p:attrName>style.visibility</p:attrName>
                                        </p:attrNameLst>
                                      </p:cBhvr>
                                      <p:to>
                                        <p:strVal val="visible"/>
                                      </p:to>
                                    </p:set>
                                    <p:anim calcmode="lin" valueType="num">
                                      <p:cBhvr>
                                        <p:cTn id="11" dur="1000" fill="hold"/>
                                        <p:tgtEl>
                                          <p:spTgt spid="194"/>
                                        </p:tgtEl>
                                        <p:attrNameLst>
                                          <p:attrName>ppt_w</p:attrName>
                                        </p:attrNameLst>
                                      </p:cBhvr>
                                      <p:tavLst>
                                        <p:tav tm="0">
                                          <p:val>
                                            <p:fltVal val="0"/>
                                          </p:val>
                                        </p:tav>
                                        <p:tav tm="100000">
                                          <p:val>
                                            <p:strVal val="#ppt_w"/>
                                          </p:val>
                                        </p:tav>
                                      </p:tavLst>
                                    </p:anim>
                                    <p:anim calcmode="lin" valueType="num">
                                      <p:cBhvr>
                                        <p:cTn id="12" dur="1000" fill="hold"/>
                                        <p:tgtEl>
                                          <p:spTgt spid="194"/>
                                        </p:tgtEl>
                                        <p:attrNameLst>
                                          <p:attrName>ppt_h</p:attrName>
                                        </p:attrNameLst>
                                      </p:cBhvr>
                                      <p:tavLst>
                                        <p:tav tm="0">
                                          <p:val>
                                            <p:fltVal val="0"/>
                                          </p:val>
                                        </p:tav>
                                        <p:tav tm="100000">
                                          <p:val>
                                            <p:strVal val="#ppt_h"/>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nodeType="clickEffect">
                                  <p:stCondLst>
                                    <p:cond delay="0"/>
                                  </p:stCondLst>
                                  <p:childTnLst>
                                    <p:set>
                                      <p:cBhvr>
                                        <p:cTn id="16" dur="1" fill="hold">
                                          <p:stCondLst>
                                            <p:cond delay="0"/>
                                          </p:stCondLst>
                                        </p:cTn>
                                        <p:tgtEl>
                                          <p:spTgt spid="230"/>
                                        </p:tgtEl>
                                        <p:attrNameLst>
                                          <p:attrName>style.visibility</p:attrName>
                                        </p:attrNameLst>
                                      </p:cBhvr>
                                      <p:to>
                                        <p:strVal val="visible"/>
                                      </p:to>
                                    </p:set>
                                    <p:animEffect transition="in" filter="slide(fromTop)">
                                      <p:cBhvr>
                                        <p:cTn id="17" dur="1000"/>
                                        <p:tgtEl>
                                          <p:spTgt spid="230"/>
                                        </p:tgtEl>
                                      </p:cBhvr>
                                    </p:animEffect>
                                  </p:childTnLst>
                                </p:cTn>
                              </p:par>
                            </p:childTnLst>
                          </p:cTn>
                        </p:par>
                        <p:par>
                          <p:cTn id="18" fill="hold" nodeType="afterGroup">
                            <p:stCondLst>
                              <p:cond delay="1000"/>
                            </p:stCondLst>
                            <p:childTnLst>
                              <p:par>
                                <p:cTn id="19" presetID="55" presetClass="entr" presetSubtype="0" fill="hold" grpId="0" nodeType="afterEffect">
                                  <p:stCondLst>
                                    <p:cond delay="0"/>
                                  </p:stCondLst>
                                  <p:childTnLst>
                                    <p:set>
                                      <p:cBhvr>
                                        <p:cTn id="20" dur="1" fill="hold">
                                          <p:stCondLst>
                                            <p:cond delay="0"/>
                                          </p:stCondLst>
                                        </p:cTn>
                                        <p:tgtEl>
                                          <p:spTgt spid="158"/>
                                        </p:tgtEl>
                                        <p:attrNameLst>
                                          <p:attrName>style.visibility</p:attrName>
                                        </p:attrNameLst>
                                      </p:cBhvr>
                                      <p:to>
                                        <p:strVal val="visible"/>
                                      </p:to>
                                    </p:set>
                                    <p:anim calcmode="lin" valueType="num">
                                      <p:cBhvr>
                                        <p:cTn id="21" dur="1000" fill="hold"/>
                                        <p:tgtEl>
                                          <p:spTgt spid="158"/>
                                        </p:tgtEl>
                                        <p:attrNameLst>
                                          <p:attrName>ppt_w</p:attrName>
                                        </p:attrNameLst>
                                      </p:cBhvr>
                                      <p:tavLst>
                                        <p:tav tm="0">
                                          <p:val>
                                            <p:strVal val="#ppt_w*0.70"/>
                                          </p:val>
                                        </p:tav>
                                        <p:tav tm="100000">
                                          <p:val>
                                            <p:strVal val="#ppt_w"/>
                                          </p:val>
                                        </p:tav>
                                      </p:tavLst>
                                    </p:anim>
                                    <p:anim calcmode="lin" valueType="num">
                                      <p:cBhvr>
                                        <p:cTn id="22" dur="1000" fill="hold"/>
                                        <p:tgtEl>
                                          <p:spTgt spid="158"/>
                                        </p:tgtEl>
                                        <p:attrNameLst>
                                          <p:attrName>ppt_h</p:attrName>
                                        </p:attrNameLst>
                                      </p:cBhvr>
                                      <p:tavLst>
                                        <p:tav tm="0">
                                          <p:val>
                                            <p:strVal val="#ppt_h"/>
                                          </p:val>
                                        </p:tav>
                                        <p:tav tm="100000">
                                          <p:val>
                                            <p:strVal val="#ppt_h"/>
                                          </p:val>
                                        </p:tav>
                                      </p:tavLst>
                                    </p:anim>
                                    <p:animEffect transition="in" filter="fade">
                                      <p:cBhvr>
                                        <p:cTn id="23" dur="1000"/>
                                        <p:tgtEl>
                                          <p:spTgt spid="15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2" presetClass="entr" presetSubtype="4" fill="hold" nodeType="clickEffect">
                                  <p:stCondLst>
                                    <p:cond delay="0"/>
                                  </p:stCondLst>
                                  <p:childTnLst>
                                    <p:set>
                                      <p:cBhvr>
                                        <p:cTn id="27" dur="1" fill="hold">
                                          <p:stCondLst>
                                            <p:cond delay="0"/>
                                          </p:stCondLst>
                                        </p:cTn>
                                        <p:tgtEl>
                                          <p:spTgt spid="161"/>
                                        </p:tgtEl>
                                        <p:attrNameLst>
                                          <p:attrName>style.visibility</p:attrName>
                                        </p:attrNameLst>
                                      </p:cBhvr>
                                      <p:to>
                                        <p:strVal val="visible"/>
                                      </p:to>
                                    </p:set>
                                    <p:animEffect transition="in" filter="slide(fromBottom)">
                                      <p:cBhvr>
                                        <p:cTn id="28" dur="1000"/>
                                        <p:tgtEl>
                                          <p:spTgt spid="161"/>
                                        </p:tgtEl>
                                      </p:cBhvr>
                                    </p:animEffect>
                                  </p:childTnLst>
                                </p:cTn>
                              </p:par>
                            </p:childTnLst>
                          </p:cTn>
                        </p:par>
                        <p:par>
                          <p:cTn id="29" fill="hold" nodeType="afterGroup">
                            <p:stCondLst>
                              <p:cond delay="1000"/>
                            </p:stCondLst>
                            <p:childTnLst>
                              <p:par>
                                <p:cTn id="30" presetID="55" presetClass="entr" presetSubtype="0" fill="hold" grpId="0" nodeType="afterEffect">
                                  <p:stCondLst>
                                    <p:cond delay="0"/>
                                  </p:stCondLst>
                                  <p:childTnLst>
                                    <p:set>
                                      <p:cBhvr>
                                        <p:cTn id="31" dur="1" fill="hold">
                                          <p:stCondLst>
                                            <p:cond delay="0"/>
                                          </p:stCondLst>
                                        </p:cTn>
                                        <p:tgtEl>
                                          <p:spTgt spid="159"/>
                                        </p:tgtEl>
                                        <p:attrNameLst>
                                          <p:attrName>style.visibility</p:attrName>
                                        </p:attrNameLst>
                                      </p:cBhvr>
                                      <p:to>
                                        <p:strVal val="visible"/>
                                      </p:to>
                                    </p:set>
                                    <p:anim calcmode="lin" valueType="num">
                                      <p:cBhvr>
                                        <p:cTn id="32" dur="1000" fill="hold"/>
                                        <p:tgtEl>
                                          <p:spTgt spid="159"/>
                                        </p:tgtEl>
                                        <p:attrNameLst>
                                          <p:attrName>ppt_w</p:attrName>
                                        </p:attrNameLst>
                                      </p:cBhvr>
                                      <p:tavLst>
                                        <p:tav tm="0">
                                          <p:val>
                                            <p:strVal val="#ppt_w*0.70"/>
                                          </p:val>
                                        </p:tav>
                                        <p:tav tm="100000">
                                          <p:val>
                                            <p:strVal val="#ppt_w"/>
                                          </p:val>
                                        </p:tav>
                                      </p:tavLst>
                                    </p:anim>
                                    <p:anim calcmode="lin" valueType="num">
                                      <p:cBhvr>
                                        <p:cTn id="33" dur="1000" fill="hold"/>
                                        <p:tgtEl>
                                          <p:spTgt spid="159"/>
                                        </p:tgtEl>
                                        <p:attrNameLst>
                                          <p:attrName>ppt_h</p:attrName>
                                        </p:attrNameLst>
                                      </p:cBhvr>
                                      <p:tavLst>
                                        <p:tav tm="0">
                                          <p:val>
                                            <p:strVal val="#ppt_h"/>
                                          </p:val>
                                        </p:tav>
                                        <p:tav tm="100000">
                                          <p:val>
                                            <p:strVal val="#ppt_h"/>
                                          </p:val>
                                        </p:tav>
                                      </p:tavLst>
                                    </p:anim>
                                    <p:animEffect transition="in" filter="fade">
                                      <p:cBhvr>
                                        <p:cTn id="34" dur="1000"/>
                                        <p:tgtEl>
                                          <p:spTgt spid="159"/>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160"/>
                                        </p:tgtEl>
                                        <p:attrNameLst>
                                          <p:attrName>style.visibility</p:attrName>
                                        </p:attrNameLst>
                                      </p:cBhvr>
                                      <p:to>
                                        <p:strVal val="visible"/>
                                      </p:to>
                                    </p:set>
                                    <p:animEffect transition="in" filter="dissolve">
                                      <p:cBhvr>
                                        <p:cTn id="39"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160" grpId="0"/>
      <p:bldP spid="26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Rectangle 3"/>
          <p:cNvSpPr txBox="1">
            <a:spLocks noChangeArrowheads="1"/>
          </p:cNvSpPr>
          <p:nvPr/>
        </p:nvSpPr>
        <p:spPr bwMode="auto">
          <a:xfrm>
            <a:off x="1358900" y="1862594"/>
            <a:ext cx="3670300" cy="1074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nSpc>
                <a:spcPct val="110000"/>
              </a:lnSpc>
              <a:spcBef>
                <a:spcPts val="2400"/>
              </a:spcBef>
              <a:buNone/>
            </a:pPr>
            <a:r>
              <a:rPr lang="zh-CN" altLang="en-US" b="1" dirty="0">
                <a:latin typeface="微软雅黑" panose="020B0503020204020204" pitchFamily="34" charset="-122"/>
                <a:ea typeface="微软雅黑" panose="020B0503020204020204" pitchFamily="34" charset="-122"/>
              </a:rPr>
              <a:t>       核酸的一级结构是指核苷酸排列顺序。</a:t>
            </a:r>
            <a:endParaRPr lang="en-US" altLang="zh-CN" b="1" dirty="0">
              <a:latin typeface="微软雅黑" panose="020B0503020204020204" pitchFamily="34" charset="-122"/>
              <a:ea typeface="微软雅黑" panose="020B0503020204020204" pitchFamily="34" charset="-122"/>
            </a:endParaRPr>
          </a:p>
          <a:p>
            <a:pPr>
              <a:lnSpc>
                <a:spcPct val="110000"/>
              </a:lnSpc>
              <a:spcBef>
                <a:spcPts val="2400"/>
              </a:spcBef>
              <a:buNone/>
            </a:pPr>
            <a:endParaRPr lang="en-US" altLang="zh-CN" b="1" dirty="0">
              <a:latin typeface="微软雅黑" panose="020B0503020204020204" pitchFamily="34" charset="-122"/>
              <a:ea typeface="微软雅黑" panose="020B0503020204020204" pitchFamily="34" charset="-122"/>
            </a:endParaRPr>
          </a:p>
          <a:p>
            <a:pPr marL="0" lvl="1">
              <a:lnSpc>
                <a:spcPct val="110000"/>
              </a:lnSpc>
              <a:spcBef>
                <a:spcPts val="2400"/>
              </a:spcBef>
              <a:buNone/>
            </a:pPr>
            <a:r>
              <a:rPr lang="zh-CN" altLang="en-US" sz="2800" b="1" dirty="0">
                <a:latin typeface="微软雅黑" panose="020B0503020204020204" pitchFamily="34" charset="-122"/>
                <a:ea typeface="微软雅黑" panose="020B0503020204020204" pitchFamily="34" charset="-122"/>
              </a:rPr>
              <a:t>     由于核苷酸间的差异主要是碱基不同，所以也称为</a:t>
            </a:r>
            <a:r>
              <a:rPr lang="zh-CN" altLang="en-US" sz="2800" b="1" dirty="0">
                <a:solidFill>
                  <a:srgbClr val="C00000"/>
                </a:solidFill>
                <a:latin typeface="微软雅黑" panose="020B0503020204020204" pitchFamily="34" charset="-122"/>
                <a:ea typeface="微软雅黑" panose="020B0503020204020204" pitchFamily="34" charset="-122"/>
              </a:rPr>
              <a:t>碱基序列</a:t>
            </a:r>
            <a:r>
              <a:rPr lang="zh-CN" altLang="en-US" sz="2800" b="1" dirty="0">
                <a:latin typeface="微软雅黑" panose="020B0503020204020204" pitchFamily="34" charset="-122"/>
                <a:ea typeface="微软雅黑" panose="020B0503020204020204" pitchFamily="34" charset="-122"/>
              </a:rPr>
              <a:t>。</a:t>
            </a:r>
          </a:p>
        </p:txBody>
      </p:sp>
      <p:grpSp>
        <p:nvGrpSpPr>
          <p:cNvPr id="127" name="Group 4"/>
          <p:cNvGrpSpPr>
            <a:grpSpLocks/>
          </p:cNvGrpSpPr>
          <p:nvPr/>
        </p:nvGrpSpPr>
        <p:grpSpPr bwMode="auto">
          <a:xfrm>
            <a:off x="5029200" y="895158"/>
            <a:ext cx="3855996" cy="5603875"/>
            <a:chOff x="2622" y="164"/>
            <a:chExt cx="2991" cy="4020"/>
          </a:xfrm>
        </p:grpSpPr>
        <p:pic>
          <p:nvPicPr>
            <p:cNvPr id="12303" name="Picture 5" descr="CAG"/>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470" y="164"/>
              <a:ext cx="1984" cy="40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12304" name="Group 6"/>
            <p:cNvGrpSpPr>
              <a:grpSpLocks/>
            </p:cNvGrpSpPr>
            <p:nvPr/>
          </p:nvGrpSpPr>
          <p:grpSpPr bwMode="auto">
            <a:xfrm>
              <a:off x="2622" y="210"/>
              <a:ext cx="913" cy="331"/>
              <a:chOff x="2323" y="240"/>
              <a:chExt cx="913" cy="331"/>
            </a:xfrm>
          </p:grpSpPr>
          <p:sp>
            <p:nvSpPr>
              <p:cNvPr id="12311" name="Text Box 7"/>
              <p:cNvSpPr txBox="1">
                <a:spLocks noChangeArrowheads="1"/>
              </p:cNvSpPr>
              <p:nvPr/>
            </p:nvSpPr>
            <p:spPr bwMode="auto">
              <a:xfrm>
                <a:off x="2323" y="240"/>
                <a:ext cx="913" cy="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sz="2400" b="1">
                    <a:solidFill>
                      <a:srgbClr val="3333CC"/>
                    </a:solidFill>
                    <a:latin typeface="华文楷体" panose="02010600040101010101" pitchFamily="2" charset="-122"/>
                    <a:ea typeface="华文楷体" panose="02010600040101010101" pitchFamily="2" charset="-122"/>
                  </a:rPr>
                  <a:t>5′</a:t>
                </a:r>
                <a:r>
                  <a:rPr kumimoji="1" lang="zh-CN" altLang="en-US" sz="2400" b="1">
                    <a:solidFill>
                      <a:srgbClr val="3333CC"/>
                    </a:solidFill>
                    <a:latin typeface="华文楷体" panose="02010600040101010101" pitchFamily="2" charset="-122"/>
                    <a:ea typeface="华文楷体" panose="02010600040101010101" pitchFamily="2" charset="-122"/>
                  </a:rPr>
                  <a:t>端</a:t>
                </a:r>
              </a:p>
            </p:txBody>
          </p:sp>
          <p:sp>
            <p:nvSpPr>
              <p:cNvPr id="12312" name="Line 8"/>
              <p:cNvSpPr>
                <a:spLocks noChangeShapeType="1"/>
              </p:cNvSpPr>
              <p:nvPr/>
            </p:nvSpPr>
            <p:spPr bwMode="auto">
              <a:xfrm>
                <a:off x="3024" y="384"/>
                <a:ext cx="19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2305" name="Group 9"/>
            <p:cNvGrpSpPr>
              <a:grpSpLocks/>
            </p:cNvGrpSpPr>
            <p:nvPr/>
          </p:nvGrpSpPr>
          <p:grpSpPr bwMode="auto">
            <a:xfrm>
              <a:off x="2880" y="3748"/>
              <a:ext cx="960" cy="331"/>
              <a:chOff x="2688" y="3888"/>
              <a:chExt cx="960" cy="331"/>
            </a:xfrm>
          </p:grpSpPr>
          <p:sp>
            <p:nvSpPr>
              <p:cNvPr id="12309" name="Text Box 10"/>
              <p:cNvSpPr txBox="1">
                <a:spLocks noChangeArrowheads="1"/>
              </p:cNvSpPr>
              <p:nvPr/>
            </p:nvSpPr>
            <p:spPr bwMode="auto">
              <a:xfrm>
                <a:off x="2688" y="3888"/>
                <a:ext cx="732" cy="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sz="2400" b="1">
                    <a:solidFill>
                      <a:srgbClr val="3333CC"/>
                    </a:solidFill>
                    <a:latin typeface="华文楷体" panose="02010600040101010101" pitchFamily="2" charset="-122"/>
                    <a:ea typeface="华文楷体" panose="02010600040101010101" pitchFamily="2" charset="-122"/>
                  </a:rPr>
                  <a:t>3′</a:t>
                </a:r>
                <a:r>
                  <a:rPr kumimoji="1" lang="zh-CN" altLang="en-US" sz="2400" b="1">
                    <a:solidFill>
                      <a:srgbClr val="3333CC"/>
                    </a:solidFill>
                    <a:latin typeface="华文楷体" panose="02010600040101010101" pitchFamily="2" charset="-122"/>
                    <a:ea typeface="华文楷体" panose="02010600040101010101" pitchFamily="2" charset="-122"/>
                  </a:rPr>
                  <a:t>端</a:t>
                </a:r>
              </a:p>
            </p:txBody>
          </p:sp>
          <p:sp>
            <p:nvSpPr>
              <p:cNvPr id="12310" name="Line 11"/>
              <p:cNvSpPr>
                <a:spLocks noChangeShapeType="1"/>
              </p:cNvSpPr>
              <p:nvPr/>
            </p:nvSpPr>
            <p:spPr bwMode="auto">
              <a:xfrm>
                <a:off x="3360" y="4032"/>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306" name="Text Box 12"/>
            <p:cNvSpPr txBox="1">
              <a:spLocks noChangeArrowheads="1"/>
            </p:cNvSpPr>
            <p:nvPr/>
          </p:nvSpPr>
          <p:spPr bwMode="auto">
            <a:xfrm>
              <a:off x="4691" y="527"/>
              <a:ext cx="316" cy="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sz="2400" b="1" dirty="0">
                  <a:solidFill>
                    <a:srgbClr val="CC0099"/>
                  </a:solidFill>
                  <a:latin typeface="Times New Roman" panose="02020603050405020304" pitchFamily="18" charset="0"/>
                  <a:ea typeface="宋体" panose="02010600030101010101" pitchFamily="2" charset="-122"/>
                </a:rPr>
                <a:t>C</a:t>
              </a:r>
            </a:p>
          </p:txBody>
        </p:sp>
        <p:sp>
          <p:nvSpPr>
            <p:cNvPr id="12307" name="Text Box 13"/>
            <p:cNvSpPr txBox="1">
              <a:spLocks noChangeArrowheads="1"/>
            </p:cNvSpPr>
            <p:nvPr/>
          </p:nvSpPr>
          <p:spPr bwMode="auto">
            <a:xfrm>
              <a:off x="5284" y="3113"/>
              <a:ext cx="329" cy="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sz="2400" b="1">
                  <a:solidFill>
                    <a:srgbClr val="CC0099"/>
                  </a:solidFill>
                  <a:latin typeface="Times New Roman" panose="02020603050405020304" pitchFamily="18" charset="0"/>
                  <a:ea typeface="宋体" panose="02010600030101010101" pitchFamily="2" charset="-122"/>
                </a:rPr>
                <a:t>G</a:t>
              </a:r>
            </a:p>
          </p:txBody>
        </p:sp>
        <p:sp>
          <p:nvSpPr>
            <p:cNvPr id="12308" name="Text Box 14"/>
            <p:cNvSpPr txBox="1">
              <a:spLocks noChangeArrowheads="1"/>
            </p:cNvSpPr>
            <p:nvPr/>
          </p:nvSpPr>
          <p:spPr bwMode="auto">
            <a:xfrm>
              <a:off x="5045" y="1842"/>
              <a:ext cx="316" cy="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sz="2400" b="1" dirty="0">
                  <a:solidFill>
                    <a:srgbClr val="CC0099"/>
                  </a:solidFill>
                  <a:latin typeface="Times New Roman" panose="02020603050405020304" pitchFamily="18" charset="0"/>
                  <a:ea typeface="宋体" panose="02010600030101010101" pitchFamily="2" charset="-122"/>
                </a:rPr>
                <a:t>A</a:t>
              </a:r>
            </a:p>
          </p:txBody>
        </p:sp>
      </p:grpSp>
      <p:sp>
        <p:nvSpPr>
          <p:cNvPr id="24" name="矩形 23"/>
          <p:cNvSpPr/>
          <p:nvPr/>
        </p:nvSpPr>
        <p:spPr>
          <a:xfrm>
            <a:off x="114300" y="87015"/>
            <a:ext cx="11963400" cy="623887"/>
          </a:xfrm>
          <a:prstGeom prst="rect">
            <a:avLst/>
          </a:prstGeom>
          <a:solidFill>
            <a:srgbClr val="17BCA3"/>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a:p>
        </p:txBody>
      </p:sp>
      <p:sp>
        <p:nvSpPr>
          <p:cNvPr id="25" name="矩形 24"/>
          <p:cNvSpPr/>
          <p:nvPr/>
        </p:nvSpPr>
        <p:spPr>
          <a:xfrm>
            <a:off x="838200" y="76200"/>
            <a:ext cx="1847700" cy="499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sz="3200"/>
          </a:p>
        </p:txBody>
      </p:sp>
      <p:sp>
        <p:nvSpPr>
          <p:cNvPr id="26" name="文本框 25"/>
          <p:cNvSpPr txBox="1"/>
          <p:nvPr/>
        </p:nvSpPr>
        <p:spPr>
          <a:xfrm>
            <a:off x="939008" y="24825"/>
            <a:ext cx="1643062" cy="584775"/>
          </a:xfrm>
          <a:prstGeom prst="rect">
            <a:avLst/>
          </a:prstGeom>
          <a:noFill/>
        </p:spPr>
        <p:txBody>
          <a:bodyPr>
            <a:spAutoFit/>
          </a:bodyPr>
          <a:lstStyle/>
          <a:p>
            <a:pPr algn="ctr" fontAlgn="auto">
              <a:spcBef>
                <a:spcPts val="0"/>
              </a:spcBef>
              <a:spcAft>
                <a:spcPts val="0"/>
              </a:spcAft>
              <a:defRPr/>
            </a:pPr>
            <a:r>
              <a:rPr lang="zh-CN" altLang="en-US" sz="3200" b="1" spc="300" dirty="0" smtClean="0">
                <a:latin typeface="微软雅黑" panose="020B0503020204020204" pitchFamily="34" charset="-122"/>
                <a:ea typeface="微软雅黑" panose="020B0503020204020204" pitchFamily="34" charset="-122"/>
              </a:rPr>
              <a:t>定  义</a:t>
            </a:r>
            <a:endParaRPr lang="zh-HK" altLang="en-US" sz="3200" b="1" spc="300"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3261892" y="24825"/>
            <a:ext cx="2453108"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书 写 方 法</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2971800" y="104972"/>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867400" y="87015"/>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915400" y="138113"/>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14300" y="609600"/>
            <a:ext cx="119634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6400800" y="65442"/>
            <a:ext cx="2152647"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核 酸 酶</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9448650" y="65442"/>
            <a:ext cx="2038350" cy="584775"/>
          </a:xfrm>
          <a:prstGeom prst="rect">
            <a:avLst/>
          </a:prstGeom>
          <a:noFill/>
        </p:spPr>
        <p:txBody>
          <a:bodyPr>
            <a:spAutoFit/>
          </a:bodyPr>
          <a:lstStyle/>
          <a:p>
            <a:pPr algn="ctr" fontAlgn="auto">
              <a:spcBef>
                <a:spcPts val="0"/>
              </a:spcBef>
              <a:spcAft>
                <a:spcPts val="0"/>
              </a:spcAft>
              <a:defRPr/>
            </a:pPr>
            <a:r>
              <a:rPr lang="zh-CN" altLang="en-US" sz="3200" b="1" spc="300" dirty="0">
                <a:solidFill>
                  <a:schemeClr val="bg1"/>
                </a:solidFill>
                <a:latin typeface="微软雅黑" panose="020B0503020204020204" pitchFamily="34" charset="-122"/>
                <a:ea typeface="微软雅黑" panose="020B0503020204020204" pitchFamily="34" charset="-122"/>
              </a:rPr>
              <a:t>回文序列</a:t>
            </a:r>
          </a:p>
        </p:txBody>
      </p:sp>
    </p:spTree>
    <p:extLst>
      <p:ext uri="{BB962C8B-B14F-4D97-AF65-F5344CB8AC3E}">
        <p14:creationId xmlns:p14="http://schemas.microsoft.com/office/powerpoint/2010/main" val="32565568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ppt_w</p:attrName>
                                        </p:attrNameLst>
                                      </p:cBhvr>
                                      <p:tavLst>
                                        <p:tav tm="0">
                                          <p:val>
                                            <p:fltVal val="0"/>
                                          </p:val>
                                        </p:tav>
                                        <p:tav tm="100000">
                                          <p:val>
                                            <p:strVal val="#ppt_w"/>
                                          </p:val>
                                        </p:tav>
                                      </p:tavLst>
                                    </p:anim>
                                    <p:anim calcmode="lin" valueType="num">
                                      <p:cBhvr>
                                        <p:cTn id="8" dur="1000" fill="hold"/>
                                        <p:tgtEl>
                                          <p:spTgt spid="127"/>
                                        </p:tgtEl>
                                        <p:attrNameLst>
                                          <p:attrName>ppt_h</p:attrName>
                                        </p:attrNameLst>
                                      </p:cBhvr>
                                      <p:tavLst>
                                        <p:tav tm="0">
                                          <p:val>
                                            <p:fltVal val="0"/>
                                          </p:val>
                                        </p:tav>
                                        <p:tav tm="100000">
                                          <p:val>
                                            <p:strVal val="#ppt_h"/>
                                          </p:val>
                                        </p:tav>
                                      </p:tavLst>
                                    </p:anim>
                                    <p:anim calcmode="lin" valueType="num">
                                      <p:cBhvr>
                                        <p:cTn id="9" dur="1000" fill="hold"/>
                                        <p:tgtEl>
                                          <p:spTgt spid="127"/>
                                        </p:tgtEl>
                                        <p:attrNameLst>
                                          <p:attrName>style.rotation</p:attrName>
                                        </p:attrNameLst>
                                      </p:cBhvr>
                                      <p:tavLst>
                                        <p:tav tm="0">
                                          <p:val>
                                            <p:fltVal val="90"/>
                                          </p:val>
                                        </p:tav>
                                        <p:tav tm="100000">
                                          <p:val>
                                            <p:fltVal val="0"/>
                                          </p:val>
                                        </p:tav>
                                      </p:tavLst>
                                    </p:anim>
                                    <p:animEffect transition="in" filter="fade">
                                      <p:cBhvr>
                                        <p:cTn id="10" dur="1000"/>
                                        <p:tgtEl>
                                          <p:spTgt spid="12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5">
                                            <p:txEl>
                                              <p:pRg st="0" end="0"/>
                                            </p:txEl>
                                          </p:spTgt>
                                        </p:tgtEl>
                                        <p:attrNameLst>
                                          <p:attrName>style.visibility</p:attrName>
                                        </p:attrNameLst>
                                      </p:cBhvr>
                                      <p:to>
                                        <p:strVal val="visible"/>
                                      </p:to>
                                    </p:set>
                                    <p:animEffect transition="in" filter="blinds(horizontal)">
                                      <p:cBhvr>
                                        <p:cTn id="15" dur="500"/>
                                        <p:tgtEl>
                                          <p:spTgt spid="125">
                                            <p:txEl>
                                              <p:pRg st="0" end="0"/>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25">
                                            <p:txEl>
                                              <p:pRg st="2" end="2"/>
                                            </p:txEl>
                                          </p:spTgt>
                                        </p:tgtEl>
                                        <p:attrNameLst>
                                          <p:attrName>style.visibility</p:attrName>
                                        </p:attrNameLst>
                                      </p:cBhvr>
                                      <p:to>
                                        <p:strVal val="visible"/>
                                      </p:to>
                                    </p:set>
                                    <p:animEffect transition="in" filter="blinds(horizontal)">
                                      <p:cBhvr>
                                        <p:cTn id="18" dur="500"/>
                                        <p:tgtEl>
                                          <p:spTgt spid="1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7800" y="762000"/>
            <a:ext cx="8458200" cy="2431435"/>
          </a:xfrm>
          <a:prstGeom prst="rect">
            <a:avLst/>
          </a:prstGeom>
        </p:spPr>
        <p:txBody>
          <a:bodyPr wrap="square">
            <a:spAutoFit/>
          </a:bodyPr>
          <a:lstStyle/>
          <a:p>
            <a:pPr>
              <a:spcBef>
                <a:spcPts val="1200"/>
              </a:spcBef>
            </a:pPr>
            <a:r>
              <a:rPr lang="zh-CN" altLang="en-US" sz="4000" b="1" dirty="0">
                <a:latin typeface="黑体" panose="02010609060101010101" pitchFamily="49" charset="-122"/>
                <a:ea typeface="黑体" panose="02010609060101010101" pitchFamily="49" charset="-122"/>
              </a:rPr>
              <a:t>互动题</a:t>
            </a:r>
            <a:endParaRPr lang="en-US" altLang="zh-CN" sz="4000" b="1" dirty="0">
              <a:latin typeface="黑体" panose="02010609060101010101" pitchFamily="49" charset="-122"/>
              <a:ea typeface="黑体" panose="02010609060101010101" pitchFamily="49" charset="-122"/>
            </a:endParaRPr>
          </a:p>
          <a:p>
            <a:pPr>
              <a:spcBef>
                <a:spcPts val="1200"/>
              </a:spcBef>
            </a:pPr>
            <a:endParaRPr lang="en-US" altLang="zh-CN" b="1" dirty="0">
              <a:latin typeface="黑体" panose="02010609060101010101" pitchFamily="49" charset="-122"/>
              <a:ea typeface="黑体" panose="02010609060101010101" pitchFamily="49" charset="-122"/>
            </a:endParaRPr>
          </a:p>
          <a:p>
            <a:pPr>
              <a:spcBef>
                <a:spcPts val="1200"/>
              </a:spcBef>
            </a:pPr>
            <a:r>
              <a:rPr lang="en-US" altLang="zh-CN" sz="3200" b="1" dirty="0">
                <a:latin typeface="黑体" panose="02010609060101010101" pitchFamily="49" charset="-122"/>
                <a:ea typeface="黑体" panose="02010609060101010101" pitchFamily="49" charset="-122"/>
              </a:rPr>
              <a:t>1.</a:t>
            </a:r>
            <a:r>
              <a:rPr lang="zh-CN" altLang="en-US" sz="3200" b="1" dirty="0">
                <a:latin typeface="黑体" panose="02010609060101010101" pitchFamily="49" charset="-122"/>
                <a:ea typeface="黑体" panose="02010609060101010101" pitchFamily="49" charset="-122"/>
              </a:rPr>
              <a:t>可用于测量生物样品中核酸含量的元素是：</a:t>
            </a:r>
            <a:endParaRPr lang="en-US" altLang="zh-CN" sz="3200" b="1" dirty="0">
              <a:latin typeface="黑体" panose="02010609060101010101" pitchFamily="49" charset="-122"/>
              <a:ea typeface="黑体" panose="02010609060101010101" pitchFamily="49" charset="-122"/>
            </a:endParaRPr>
          </a:p>
          <a:p>
            <a:pPr>
              <a:spcBef>
                <a:spcPts val="1200"/>
              </a:spcBef>
            </a:pPr>
            <a:r>
              <a:rPr lang="en-US" altLang="zh-CN" sz="3200" b="1" dirty="0" smtClean="0">
                <a:latin typeface="黑体" panose="02010609060101010101" pitchFamily="49" charset="-122"/>
                <a:ea typeface="黑体" panose="02010609060101010101" pitchFamily="49" charset="-122"/>
              </a:rPr>
              <a:t>  </a:t>
            </a:r>
            <a:r>
              <a:rPr lang="en-US" altLang="zh-CN" sz="3200" b="1" dirty="0">
                <a:latin typeface="黑体" panose="02010609060101010101" pitchFamily="49" charset="-122"/>
                <a:ea typeface="黑体" panose="02010609060101010101" pitchFamily="49" charset="-122"/>
              </a:rPr>
              <a:t>A.</a:t>
            </a:r>
            <a:r>
              <a:rPr lang="zh-CN" altLang="en-US" sz="3200" b="1" dirty="0">
                <a:latin typeface="黑体" panose="02010609060101010101" pitchFamily="49" charset="-122"/>
                <a:ea typeface="黑体" panose="02010609060101010101" pitchFamily="49" charset="-122"/>
              </a:rPr>
              <a:t>碳    </a:t>
            </a:r>
            <a:r>
              <a:rPr lang="en-US" altLang="zh-CN" sz="3200" b="1" dirty="0">
                <a:latin typeface="黑体" panose="02010609060101010101" pitchFamily="49" charset="-122"/>
                <a:ea typeface="黑体" panose="02010609060101010101" pitchFamily="49" charset="-122"/>
              </a:rPr>
              <a:t>B.</a:t>
            </a:r>
            <a:r>
              <a:rPr lang="zh-CN" altLang="en-US" sz="3200" b="1" dirty="0">
                <a:latin typeface="黑体" panose="02010609060101010101" pitchFamily="49" charset="-122"/>
                <a:ea typeface="黑体" panose="02010609060101010101" pitchFamily="49" charset="-122"/>
              </a:rPr>
              <a:t>氢    </a:t>
            </a:r>
            <a:r>
              <a:rPr lang="en-US" altLang="zh-CN" sz="3200" b="1" dirty="0">
                <a:latin typeface="黑体" panose="02010609060101010101" pitchFamily="49" charset="-122"/>
                <a:ea typeface="黑体" panose="02010609060101010101" pitchFamily="49" charset="-122"/>
              </a:rPr>
              <a:t>C.</a:t>
            </a:r>
            <a:r>
              <a:rPr lang="zh-CN" altLang="en-US" sz="3200" b="1" dirty="0">
                <a:latin typeface="黑体" panose="02010609060101010101" pitchFamily="49" charset="-122"/>
                <a:ea typeface="黑体" panose="02010609060101010101" pitchFamily="49" charset="-122"/>
              </a:rPr>
              <a:t>氧    </a:t>
            </a:r>
            <a:r>
              <a:rPr lang="en-US" altLang="zh-CN" sz="3200" b="1" dirty="0">
                <a:latin typeface="黑体" panose="02010609060101010101" pitchFamily="49" charset="-122"/>
                <a:ea typeface="黑体" panose="02010609060101010101" pitchFamily="49" charset="-122"/>
              </a:rPr>
              <a:t>D.</a:t>
            </a:r>
            <a:r>
              <a:rPr lang="zh-CN" altLang="en-US" sz="3200" b="1" dirty="0">
                <a:latin typeface="黑体" panose="02010609060101010101" pitchFamily="49" charset="-122"/>
                <a:ea typeface="黑体" panose="02010609060101010101" pitchFamily="49" charset="-122"/>
              </a:rPr>
              <a:t>磷    </a:t>
            </a:r>
            <a:r>
              <a:rPr lang="en-US" altLang="zh-CN" sz="3200" b="1" dirty="0">
                <a:latin typeface="黑体" panose="02010609060101010101" pitchFamily="49" charset="-122"/>
                <a:ea typeface="黑体" panose="02010609060101010101" pitchFamily="49" charset="-122"/>
              </a:rPr>
              <a:t>E.</a:t>
            </a:r>
            <a:r>
              <a:rPr lang="zh-CN" altLang="en-US" sz="3200" b="1" dirty="0">
                <a:latin typeface="黑体" panose="02010609060101010101" pitchFamily="49" charset="-122"/>
                <a:ea typeface="黑体" panose="02010609060101010101" pitchFamily="49" charset="-122"/>
              </a:rPr>
              <a:t>氮</a:t>
            </a:r>
            <a:endParaRPr lang="en-US" altLang="zh-CN" sz="3200" b="1" dirty="0">
              <a:latin typeface="黑体" panose="02010609060101010101" pitchFamily="49" charset="-122"/>
              <a:ea typeface="黑体" panose="02010609060101010101" pitchFamily="49" charset="-122"/>
            </a:endParaRPr>
          </a:p>
        </p:txBody>
      </p:sp>
      <p:sp>
        <p:nvSpPr>
          <p:cNvPr id="3" name="矩形 2"/>
          <p:cNvSpPr/>
          <p:nvPr/>
        </p:nvSpPr>
        <p:spPr>
          <a:xfrm>
            <a:off x="1470212" y="3810000"/>
            <a:ext cx="4572000" cy="1877437"/>
          </a:xfrm>
          <a:prstGeom prst="rect">
            <a:avLst/>
          </a:prstGeom>
        </p:spPr>
        <p:txBody>
          <a:bodyPr>
            <a:spAutoFit/>
          </a:bodyPr>
          <a:lstStyle/>
          <a:p>
            <a:pPr>
              <a:spcBef>
                <a:spcPts val="1200"/>
              </a:spcBef>
            </a:pPr>
            <a:r>
              <a:rPr lang="en-US" altLang="zh-CN" sz="3200" b="1" dirty="0">
                <a:latin typeface="黑体" panose="02010609060101010101" pitchFamily="49" charset="-122"/>
                <a:ea typeface="黑体" panose="02010609060101010101" pitchFamily="49" charset="-122"/>
              </a:rPr>
              <a:t>2. </a:t>
            </a:r>
            <a:r>
              <a:rPr lang="zh-CN" altLang="en-US" sz="3200" b="1" dirty="0">
                <a:latin typeface="黑体" panose="02010609060101010101" pitchFamily="49" charset="-122"/>
                <a:ea typeface="黑体" panose="02010609060101010101" pitchFamily="49" charset="-122"/>
              </a:rPr>
              <a:t>核苷酸有几种？</a:t>
            </a:r>
            <a:endParaRPr lang="en-US" altLang="zh-CN" sz="3200" b="1" dirty="0">
              <a:latin typeface="黑体" panose="02010609060101010101" pitchFamily="49" charset="-122"/>
              <a:ea typeface="黑体" panose="02010609060101010101" pitchFamily="49" charset="-122"/>
            </a:endParaRPr>
          </a:p>
          <a:p>
            <a:pPr>
              <a:spcBef>
                <a:spcPts val="1200"/>
              </a:spcBef>
            </a:pPr>
            <a:endParaRPr lang="en-US" altLang="zh-CN" sz="3200" b="1" dirty="0">
              <a:latin typeface="黑体" panose="02010609060101010101" pitchFamily="49" charset="-122"/>
              <a:ea typeface="黑体" panose="02010609060101010101" pitchFamily="49" charset="-122"/>
            </a:endParaRPr>
          </a:p>
          <a:p>
            <a:pPr>
              <a:spcBef>
                <a:spcPts val="1200"/>
              </a:spcBef>
            </a:pPr>
            <a:r>
              <a:rPr lang="en-US" altLang="zh-CN" sz="3200" b="1" dirty="0">
                <a:latin typeface="黑体" panose="02010609060101010101" pitchFamily="49" charset="-122"/>
                <a:ea typeface="黑体" panose="02010609060101010101" pitchFamily="49" charset="-122"/>
              </a:rPr>
              <a:t>   A.4   B.5   C.8   </a:t>
            </a:r>
            <a:endParaRPr lang="zh-CN" altLang="en-US" sz="32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1482689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left)">
                                      <p:cBhvr>
                                        <p:cTn id="7" dur="500"/>
                                        <p:tgtEl>
                                          <p:spTgt spid="2">
                                            <p:txEl>
                                              <p:pRg st="2" end="2"/>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left)">
                                      <p:cBhvr>
                                        <p:cTn id="10" dur="500"/>
                                        <p:tgtEl>
                                          <p:spTgt spid="2">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barn(inVertical)">
                                      <p:cBhvr>
                                        <p:cTn id="15" dur="500"/>
                                        <p:tgtEl>
                                          <p:spTgt spid="3">
                                            <p:txEl>
                                              <p:pRg st="0" end="0"/>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4"/>
          <p:cNvGrpSpPr>
            <a:grpSpLocks/>
          </p:cNvGrpSpPr>
          <p:nvPr/>
        </p:nvGrpSpPr>
        <p:grpSpPr bwMode="auto">
          <a:xfrm>
            <a:off x="3605213" y="1146175"/>
            <a:ext cx="6248400" cy="2185988"/>
            <a:chOff x="1248" y="879"/>
            <a:chExt cx="4224" cy="1377"/>
          </a:xfrm>
        </p:grpSpPr>
        <p:sp>
          <p:nvSpPr>
            <p:cNvPr id="13331" name="Line 5"/>
            <p:cNvSpPr>
              <a:spLocks noChangeShapeType="1"/>
            </p:cNvSpPr>
            <p:nvPr/>
          </p:nvSpPr>
          <p:spPr bwMode="auto">
            <a:xfrm>
              <a:off x="1872" y="1200"/>
              <a:ext cx="0" cy="1056"/>
            </a:xfrm>
            <a:prstGeom prst="line">
              <a:avLst/>
            </a:prstGeom>
            <a:noFill/>
            <a:ln w="28575">
              <a:solidFill>
                <a:srgbClr val="040404"/>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32" name="Text Box 6"/>
            <p:cNvSpPr txBox="1">
              <a:spLocks noChangeArrowheads="1"/>
            </p:cNvSpPr>
            <p:nvPr/>
          </p:nvSpPr>
          <p:spPr bwMode="auto">
            <a:xfrm>
              <a:off x="1728" y="879"/>
              <a:ext cx="340"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a:solidFill>
                    <a:srgbClr val="CC3300"/>
                  </a:solidFill>
                  <a:latin typeface="Arial" panose="020B0604020202020204" pitchFamily="34" charset="0"/>
                  <a:ea typeface="宋体" panose="02010600030101010101" pitchFamily="2" charset="-122"/>
                </a:rPr>
                <a:t>A </a:t>
              </a:r>
            </a:p>
          </p:txBody>
        </p:sp>
        <p:grpSp>
          <p:nvGrpSpPr>
            <p:cNvPr id="13333" name="Group 7"/>
            <p:cNvGrpSpPr>
              <a:grpSpLocks/>
            </p:cNvGrpSpPr>
            <p:nvPr/>
          </p:nvGrpSpPr>
          <p:grpSpPr bwMode="auto">
            <a:xfrm>
              <a:off x="1872" y="879"/>
              <a:ext cx="828" cy="1377"/>
              <a:chOff x="1872" y="879"/>
              <a:chExt cx="828" cy="1377"/>
            </a:xfrm>
          </p:grpSpPr>
          <p:sp>
            <p:nvSpPr>
              <p:cNvPr id="13362" name="Line 8"/>
              <p:cNvSpPr>
                <a:spLocks noChangeShapeType="1"/>
              </p:cNvSpPr>
              <p:nvPr/>
            </p:nvSpPr>
            <p:spPr bwMode="auto">
              <a:xfrm flipH="1" flipV="1">
                <a:off x="1872" y="1776"/>
                <a:ext cx="144" cy="19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a:solidFill>
                      <a:srgbClr val="000000"/>
                    </a:solidFill>
                    <a:round/>
                    <a:headEnd/>
                    <a:tailEnd/>
                  </a14:hiddenLine>
                </a:ext>
              </a:extLst>
            </p:spPr>
            <p:txBody>
              <a:bodyPr/>
              <a:lstStyle/>
              <a:p>
                <a:endParaRPr lang="zh-CN" altLang="en-US"/>
              </a:p>
            </p:txBody>
          </p:sp>
          <p:sp>
            <p:nvSpPr>
              <p:cNvPr id="13363" name="Line 9"/>
              <p:cNvSpPr>
                <a:spLocks noChangeShapeType="1"/>
              </p:cNvSpPr>
              <p:nvPr/>
            </p:nvSpPr>
            <p:spPr bwMode="auto">
              <a:xfrm>
                <a:off x="2400" y="1200"/>
                <a:ext cx="0" cy="1056"/>
              </a:xfrm>
              <a:prstGeom prst="line">
                <a:avLst/>
              </a:prstGeom>
              <a:noFill/>
              <a:ln w="28575">
                <a:solidFill>
                  <a:srgbClr val="040404"/>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64" name="Line 10"/>
              <p:cNvSpPr>
                <a:spLocks noChangeShapeType="1"/>
              </p:cNvSpPr>
              <p:nvPr/>
            </p:nvSpPr>
            <p:spPr bwMode="auto">
              <a:xfrm flipH="1" flipV="1">
                <a:off x="2208" y="2064"/>
                <a:ext cx="192" cy="192"/>
              </a:xfrm>
              <a:prstGeom prst="line">
                <a:avLst/>
              </a:prstGeom>
              <a:noFill/>
              <a:ln w="28575">
                <a:solidFill>
                  <a:srgbClr val="040404"/>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65" name="Text Box 11"/>
              <p:cNvSpPr txBox="1">
                <a:spLocks noChangeArrowheads="1"/>
              </p:cNvSpPr>
              <p:nvPr/>
            </p:nvSpPr>
            <p:spPr bwMode="auto">
              <a:xfrm>
                <a:off x="2256" y="879"/>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a:solidFill>
                      <a:srgbClr val="336600"/>
                    </a:solidFill>
                    <a:latin typeface="Arial" panose="020B0604020202020204" pitchFamily="34" charset="0"/>
                    <a:ea typeface="宋体" panose="02010600030101010101" pitchFamily="2" charset="-122"/>
                  </a:rPr>
                  <a:t>G </a:t>
                </a:r>
                <a:r>
                  <a:rPr kumimoji="1" lang="en-US" altLang="zh-CN">
                    <a:solidFill>
                      <a:srgbClr val="040404"/>
                    </a:solidFill>
                    <a:latin typeface="Arial" panose="020B0604020202020204" pitchFamily="34" charset="0"/>
                    <a:ea typeface="宋体" panose="02010600030101010101" pitchFamily="2" charset="-122"/>
                  </a:rPr>
                  <a:t> </a:t>
                </a:r>
              </a:p>
            </p:txBody>
          </p:sp>
          <p:sp>
            <p:nvSpPr>
              <p:cNvPr id="13366" name="Text Box 12"/>
              <p:cNvSpPr txBox="1">
                <a:spLocks noChangeArrowheads="1"/>
              </p:cNvSpPr>
              <p:nvPr/>
            </p:nvSpPr>
            <p:spPr bwMode="auto">
              <a:xfrm>
                <a:off x="2013" y="1808"/>
                <a:ext cx="2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a:solidFill>
                      <a:srgbClr val="040404"/>
                    </a:solidFill>
                    <a:latin typeface="Arial" panose="020B0604020202020204" pitchFamily="34" charset="0"/>
                    <a:ea typeface="宋体" panose="02010600030101010101" pitchFamily="2" charset="-122"/>
                  </a:rPr>
                  <a:t>P</a:t>
                </a:r>
              </a:p>
            </p:txBody>
          </p:sp>
        </p:grpSp>
        <p:sp>
          <p:nvSpPr>
            <p:cNvPr id="13334" name="Text Box 13"/>
            <p:cNvSpPr txBox="1">
              <a:spLocks noChangeArrowheads="1"/>
            </p:cNvSpPr>
            <p:nvPr/>
          </p:nvSpPr>
          <p:spPr bwMode="auto">
            <a:xfrm>
              <a:off x="1248" y="1792"/>
              <a:ext cx="7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zh-CN" altLang="en-US">
                  <a:solidFill>
                    <a:srgbClr val="040404"/>
                  </a:solidFill>
                  <a:latin typeface="Arial" panose="020B0604020202020204" pitchFamily="34" charset="0"/>
                  <a:ea typeface="宋体" panose="02010600030101010101" pitchFamily="2" charset="-122"/>
                </a:rPr>
                <a:t>5</a:t>
              </a:r>
              <a:r>
                <a:rPr kumimoji="1" lang="zh-CN" altLang="en-US">
                  <a:solidFill>
                    <a:srgbClr val="040404"/>
                  </a:solidFill>
                  <a:latin typeface="Arial" panose="020B0604020202020204" pitchFamily="34" charset="0"/>
                  <a:ea typeface="宋体" panose="02010600030101010101" pitchFamily="2" charset="-122"/>
                  <a:sym typeface="Symbol" panose="05050102010706020507" pitchFamily="18" charset="2"/>
                </a:rPr>
                <a:t>  </a:t>
              </a:r>
              <a:r>
                <a:rPr kumimoji="1" lang="en-US" altLang="zh-CN">
                  <a:solidFill>
                    <a:srgbClr val="040404"/>
                  </a:solidFill>
                  <a:latin typeface="Arial" panose="020B0604020202020204" pitchFamily="34" charset="0"/>
                  <a:ea typeface="宋体" panose="02010600030101010101" pitchFamily="2" charset="-122"/>
                </a:rPr>
                <a:t>P  </a:t>
              </a:r>
            </a:p>
          </p:txBody>
        </p:sp>
        <p:sp>
          <p:nvSpPr>
            <p:cNvPr id="13335" name="Line 14"/>
            <p:cNvSpPr>
              <a:spLocks noChangeShapeType="1"/>
            </p:cNvSpPr>
            <p:nvPr/>
          </p:nvSpPr>
          <p:spPr bwMode="auto">
            <a:xfrm flipH="1" flipV="1">
              <a:off x="1680" y="2064"/>
              <a:ext cx="192" cy="192"/>
            </a:xfrm>
            <a:prstGeom prst="line">
              <a:avLst/>
            </a:prstGeom>
            <a:noFill/>
            <a:ln w="28575">
              <a:solidFill>
                <a:srgbClr val="040404"/>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3336" name="Group 15"/>
            <p:cNvGrpSpPr>
              <a:grpSpLocks/>
            </p:cNvGrpSpPr>
            <p:nvPr/>
          </p:nvGrpSpPr>
          <p:grpSpPr bwMode="auto">
            <a:xfrm>
              <a:off x="2400" y="880"/>
              <a:ext cx="788" cy="1376"/>
              <a:chOff x="1872" y="880"/>
              <a:chExt cx="788" cy="1376"/>
            </a:xfrm>
          </p:grpSpPr>
          <p:sp>
            <p:nvSpPr>
              <p:cNvPr id="13357" name="Line 16"/>
              <p:cNvSpPr>
                <a:spLocks noChangeShapeType="1"/>
              </p:cNvSpPr>
              <p:nvPr/>
            </p:nvSpPr>
            <p:spPr bwMode="auto">
              <a:xfrm flipH="1" flipV="1">
                <a:off x="1872" y="1776"/>
                <a:ext cx="144" cy="19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a:solidFill>
                      <a:srgbClr val="000000"/>
                    </a:solidFill>
                    <a:round/>
                    <a:headEnd/>
                    <a:tailEnd/>
                  </a14:hiddenLine>
                </a:ext>
              </a:extLst>
            </p:spPr>
            <p:txBody>
              <a:bodyPr/>
              <a:lstStyle/>
              <a:p>
                <a:endParaRPr lang="zh-CN" altLang="en-US"/>
              </a:p>
            </p:txBody>
          </p:sp>
          <p:sp>
            <p:nvSpPr>
              <p:cNvPr id="13358" name="Line 17"/>
              <p:cNvSpPr>
                <a:spLocks noChangeShapeType="1"/>
              </p:cNvSpPr>
              <p:nvPr/>
            </p:nvSpPr>
            <p:spPr bwMode="auto">
              <a:xfrm>
                <a:off x="2400" y="1200"/>
                <a:ext cx="0" cy="1056"/>
              </a:xfrm>
              <a:prstGeom prst="line">
                <a:avLst/>
              </a:prstGeom>
              <a:noFill/>
              <a:ln w="28575">
                <a:solidFill>
                  <a:srgbClr val="040404"/>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59" name="Line 18"/>
              <p:cNvSpPr>
                <a:spLocks noChangeShapeType="1"/>
              </p:cNvSpPr>
              <p:nvPr/>
            </p:nvSpPr>
            <p:spPr bwMode="auto">
              <a:xfrm flipH="1" flipV="1">
                <a:off x="2208" y="2064"/>
                <a:ext cx="192" cy="192"/>
              </a:xfrm>
              <a:prstGeom prst="line">
                <a:avLst/>
              </a:prstGeom>
              <a:noFill/>
              <a:ln w="28575">
                <a:solidFill>
                  <a:srgbClr val="040404"/>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60" name="Text Box 19"/>
              <p:cNvSpPr txBox="1">
                <a:spLocks noChangeArrowheads="1"/>
              </p:cNvSpPr>
              <p:nvPr/>
            </p:nvSpPr>
            <p:spPr bwMode="auto">
              <a:xfrm>
                <a:off x="2256" y="880"/>
                <a:ext cx="40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a:solidFill>
                      <a:schemeClr val="tx2"/>
                    </a:solidFill>
                    <a:latin typeface="Arial" panose="020B0604020202020204" pitchFamily="34" charset="0"/>
                    <a:ea typeface="宋体" panose="02010600030101010101" pitchFamily="2" charset="-122"/>
                  </a:rPr>
                  <a:t>T</a:t>
                </a:r>
                <a:r>
                  <a:rPr kumimoji="1" lang="en-US" altLang="zh-CN">
                    <a:solidFill>
                      <a:srgbClr val="040404"/>
                    </a:solidFill>
                    <a:latin typeface="Arial" panose="020B0604020202020204" pitchFamily="34" charset="0"/>
                    <a:ea typeface="宋体" panose="02010600030101010101" pitchFamily="2" charset="-122"/>
                  </a:rPr>
                  <a:t>  </a:t>
                </a:r>
              </a:p>
            </p:txBody>
          </p:sp>
          <p:sp>
            <p:nvSpPr>
              <p:cNvPr id="13361" name="Text Box 20"/>
              <p:cNvSpPr txBox="1">
                <a:spLocks noChangeArrowheads="1"/>
              </p:cNvSpPr>
              <p:nvPr/>
            </p:nvSpPr>
            <p:spPr bwMode="auto">
              <a:xfrm>
                <a:off x="2012" y="1808"/>
                <a:ext cx="28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a:solidFill>
                      <a:srgbClr val="040404"/>
                    </a:solidFill>
                    <a:latin typeface="Arial" panose="020B0604020202020204" pitchFamily="34" charset="0"/>
                    <a:ea typeface="宋体" panose="02010600030101010101" pitchFamily="2" charset="-122"/>
                  </a:rPr>
                  <a:t>P</a:t>
                </a:r>
              </a:p>
            </p:txBody>
          </p:sp>
        </p:grpSp>
        <p:grpSp>
          <p:nvGrpSpPr>
            <p:cNvPr id="13337" name="Group 21"/>
            <p:cNvGrpSpPr>
              <a:grpSpLocks/>
            </p:cNvGrpSpPr>
            <p:nvPr/>
          </p:nvGrpSpPr>
          <p:grpSpPr bwMode="auto">
            <a:xfrm>
              <a:off x="2928" y="879"/>
              <a:ext cx="828" cy="1377"/>
              <a:chOff x="1872" y="879"/>
              <a:chExt cx="828" cy="1377"/>
            </a:xfrm>
          </p:grpSpPr>
          <p:sp>
            <p:nvSpPr>
              <p:cNvPr id="13352" name="Line 22"/>
              <p:cNvSpPr>
                <a:spLocks noChangeShapeType="1"/>
              </p:cNvSpPr>
              <p:nvPr/>
            </p:nvSpPr>
            <p:spPr bwMode="auto">
              <a:xfrm flipH="1" flipV="1">
                <a:off x="1872" y="1776"/>
                <a:ext cx="144" cy="19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a:solidFill>
                      <a:srgbClr val="000000"/>
                    </a:solidFill>
                    <a:round/>
                    <a:headEnd/>
                    <a:tailEnd/>
                  </a14:hiddenLine>
                </a:ext>
              </a:extLst>
            </p:spPr>
            <p:txBody>
              <a:bodyPr/>
              <a:lstStyle/>
              <a:p>
                <a:endParaRPr lang="zh-CN" altLang="en-US"/>
              </a:p>
            </p:txBody>
          </p:sp>
          <p:sp>
            <p:nvSpPr>
              <p:cNvPr id="13353" name="Line 23"/>
              <p:cNvSpPr>
                <a:spLocks noChangeShapeType="1"/>
              </p:cNvSpPr>
              <p:nvPr/>
            </p:nvSpPr>
            <p:spPr bwMode="auto">
              <a:xfrm>
                <a:off x="2400" y="1200"/>
                <a:ext cx="0" cy="1056"/>
              </a:xfrm>
              <a:prstGeom prst="line">
                <a:avLst/>
              </a:prstGeom>
              <a:noFill/>
              <a:ln w="28575">
                <a:solidFill>
                  <a:srgbClr val="040404"/>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54" name="Line 24"/>
              <p:cNvSpPr>
                <a:spLocks noChangeShapeType="1"/>
              </p:cNvSpPr>
              <p:nvPr/>
            </p:nvSpPr>
            <p:spPr bwMode="auto">
              <a:xfrm flipH="1" flipV="1">
                <a:off x="2208" y="2064"/>
                <a:ext cx="192" cy="192"/>
              </a:xfrm>
              <a:prstGeom prst="line">
                <a:avLst/>
              </a:prstGeom>
              <a:noFill/>
              <a:ln w="28575">
                <a:solidFill>
                  <a:srgbClr val="040404"/>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55" name="Text Box 25"/>
              <p:cNvSpPr txBox="1">
                <a:spLocks noChangeArrowheads="1"/>
              </p:cNvSpPr>
              <p:nvPr/>
            </p:nvSpPr>
            <p:spPr bwMode="auto">
              <a:xfrm>
                <a:off x="2256" y="879"/>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a:solidFill>
                      <a:srgbClr val="336600"/>
                    </a:solidFill>
                    <a:latin typeface="Arial" panose="020B0604020202020204" pitchFamily="34" charset="0"/>
                    <a:ea typeface="宋体" panose="02010600030101010101" pitchFamily="2" charset="-122"/>
                  </a:rPr>
                  <a:t>G</a:t>
                </a:r>
                <a:r>
                  <a:rPr kumimoji="1" lang="en-US" altLang="zh-CN">
                    <a:solidFill>
                      <a:srgbClr val="040404"/>
                    </a:solidFill>
                    <a:latin typeface="Arial" panose="020B0604020202020204" pitchFamily="34" charset="0"/>
                    <a:ea typeface="宋体" panose="02010600030101010101" pitchFamily="2" charset="-122"/>
                  </a:rPr>
                  <a:t>  </a:t>
                </a:r>
              </a:p>
            </p:txBody>
          </p:sp>
          <p:sp>
            <p:nvSpPr>
              <p:cNvPr id="13356" name="Text Box 26"/>
              <p:cNvSpPr txBox="1">
                <a:spLocks noChangeArrowheads="1"/>
              </p:cNvSpPr>
              <p:nvPr/>
            </p:nvSpPr>
            <p:spPr bwMode="auto">
              <a:xfrm>
                <a:off x="2013" y="1808"/>
                <a:ext cx="2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a:solidFill>
                      <a:srgbClr val="040404"/>
                    </a:solidFill>
                    <a:latin typeface="Arial" panose="020B0604020202020204" pitchFamily="34" charset="0"/>
                    <a:ea typeface="宋体" panose="02010600030101010101" pitchFamily="2" charset="-122"/>
                  </a:rPr>
                  <a:t>P</a:t>
                </a:r>
              </a:p>
            </p:txBody>
          </p:sp>
        </p:grpSp>
        <p:grpSp>
          <p:nvGrpSpPr>
            <p:cNvPr id="13338" name="Group 27"/>
            <p:cNvGrpSpPr>
              <a:grpSpLocks/>
            </p:cNvGrpSpPr>
            <p:nvPr/>
          </p:nvGrpSpPr>
          <p:grpSpPr bwMode="auto">
            <a:xfrm>
              <a:off x="3456" y="879"/>
              <a:ext cx="815" cy="1377"/>
              <a:chOff x="1872" y="879"/>
              <a:chExt cx="815" cy="1377"/>
            </a:xfrm>
          </p:grpSpPr>
          <p:sp>
            <p:nvSpPr>
              <p:cNvPr id="13347" name="Line 28"/>
              <p:cNvSpPr>
                <a:spLocks noChangeShapeType="1"/>
              </p:cNvSpPr>
              <p:nvPr/>
            </p:nvSpPr>
            <p:spPr bwMode="auto">
              <a:xfrm flipH="1" flipV="1">
                <a:off x="1872" y="1776"/>
                <a:ext cx="144" cy="19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a:solidFill>
                      <a:srgbClr val="000000"/>
                    </a:solidFill>
                    <a:round/>
                    <a:headEnd/>
                    <a:tailEnd/>
                  </a14:hiddenLine>
                </a:ext>
              </a:extLst>
            </p:spPr>
            <p:txBody>
              <a:bodyPr/>
              <a:lstStyle/>
              <a:p>
                <a:endParaRPr lang="zh-CN" altLang="en-US"/>
              </a:p>
            </p:txBody>
          </p:sp>
          <p:sp>
            <p:nvSpPr>
              <p:cNvPr id="13348" name="Line 29"/>
              <p:cNvSpPr>
                <a:spLocks noChangeShapeType="1"/>
              </p:cNvSpPr>
              <p:nvPr/>
            </p:nvSpPr>
            <p:spPr bwMode="auto">
              <a:xfrm>
                <a:off x="2400" y="1200"/>
                <a:ext cx="0" cy="1056"/>
              </a:xfrm>
              <a:prstGeom prst="line">
                <a:avLst/>
              </a:prstGeom>
              <a:noFill/>
              <a:ln w="28575">
                <a:solidFill>
                  <a:srgbClr val="040404"/>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49" name="Line 30"/>
              <p:cNvSpPr>
                <a:spLocks noChangeShapeType="1"/>
              </p:cNvSpPr>
              <p:nvPr/>
            </p:nvSpPr>
            <p:spPr bwMode="auto">
              <a:xfrm flipH="1" flipV="1">
                <a:off x="2208" y="2064"/>
                <a:ext cx="192" cy="192"/>
              </a:xfrm>
              <a:prstGeom prst="line">
                <a:avLst/>
              </a:prstGeom>
              <a:noFill/>
              <a:ln w="28575">
                <a:solidFill>
                  <a:srgbClr val="040404"/>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50" name="Text Box 31"/>
              <p:cNvSpPr txBox="1">
                <a:spLocks noChangeArrowheads="1"/>
              </p:cNvSpPr>
              <p:nvPr/>
            </p:nvSpPr>
            <p:spPr bwMode="auto">
              <a:xfrm>
                <a:off x="2256" y="879"/>
                <a:ext cx="43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a:solidFill>
                      <a:schemeClr val="accent2"/>
                    </a:solidFill>
                    <a:latin typeface="Arial" panose="020B0604020202020204" pitchFamily="34" charset="0"/>
                    <a:ea typeface="宋体" panose="02010600030101010101" pitchFamily="2" charset="-122"/>
                  </a:rPr>
                  <a:t>C</a:t>
                </a:r>
                <a:r>
                  <a:rPr kumimoji="1" lang="en-US" altLang="zh-CN">
                    <a:solidFill>
                      <a:srgbClr val="040404"/>
                    </a:solidFill>
                    <a:latin typeface="Arial" panose="020B0604020202020204" pitchFamily="34" charset="0"/>
                    <a:ea typeface="宋体" panose="02010600030101010101" pitchFamily="2" charset="-122"/>
                  </a:rPr>
                  <a:t>  </a:t>
                </a:r>
              </a:p>
            </p:txBody>
          </p:sp>
          <p:sp>
            <p:nvSpPr>
              <p:cNvPr id="13351" name="Text Box 32"/>
              <p:cNvSpPr txBox="1">
                <a:spLocks noChangeArrowheads="1"/>
              </p:cNvSpPr>
              <p:nvPr/>
            </p:nvSpPr>
            <p:spPr bwMode="auto">
              <a:xfrm>
                <a:off x="2012" y="1808"/>
                <a:ext cx="28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a:solidFill>
                      <a:srgbClr val="040404"/>
                    </a:solidFill>
                    <a:latin typeface="Arial" panose="020B0604020202020204" pitchFamily="34" charset="0"/>
                    <a:ea typeface="宋体" panose="02010600030101010101" pitchFamily="2" charset="-122"/>
                  </a:rPr>
                  <a:t>P</a:t>
                </a:r>
              </a:p>
            </p:txBody>
          </p:sp>
        </p:grpSp>
        <p:grpSp>
          <p:nvGrpSpPr>
            <p:cNvPr id="13339" name="Group 33"/>
            <p:cNvGrpSpPr>
              <a:grpSpLocks/>
            </p:cNvGrpSpPr>
            <p:nvPr/>
          </p:nvGrpSpPr>
          <p:grpSpPr bwMode="auto">
            <a:xfrm>
              <a:off x="3984" y="880"/>
              <a:ext cx="788" cy="1376"/>
              <a:chOff x="1872" y="880"/>
              <a:chExt cx="788" cy="1376"/>
            </a:xfrm>
          </p:grpSpPr>
          <p:sp>
            <p:nvSpPr>
              <p:cNvPr id="13342" name="Line 34"/>
              <p:cNvSpPr>
                <a:spLocks noChangeShapeType="1"/>
              </p:cNvSpPr>
              <p:nvPr/>
            </p:nvSpPr>
            <p:spPr bwMode="auto">
              <a:xfrm flipH="1" flipV="1">
                <a:off x="1872" y="1776"/>
                <a:ext cx="144" cy="19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a:solidFill>
                      <a:srgbClr val="000000"/>
                    </a:solidFill>
                    <a:round/>
                    <a:headEnd/>
                    <a:tailEnd/>
                  </a14:hiddenLine>
                </a:ext>
              </a:extLst>
            </p:spPr>
            <p:txBody>
              <a:bodyPr/>
              <a:lstStyle/>
              <a:p>
                <a:endParaRPr lang="zh-CN" altLang="en-US"/>
              </a:p>
            </p:txBody>
          </p:sp>
          <p:sp>
            <p:nvSpPr>
              <p:cNvPr id="13343" name="Line 35"/>
              <p:cNvSpPr>
                <a:spLocks noChangeShapeType="1"/>
              </p:cNvSpPr>
              <p:nvPr/>
            </p:nvSpPr>
            <p:spPr bwMode="auto">
              <a:xfrm>
                <a:off x="2400" y="1200"/>
                <a:ext cx="0" cy="1056"/>
              </a:xfrm>
              <a:prstGeom prst="line">
                <a:avLst/>
              </a:prstGeom>
              <a:noFill/>
              <a:ln w="28575">
                <a:solidFill>
                  <a:srgbClr val="040404"/>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44" name="Line 36"/>
              <p:cNvSpPr>
                <a:spLocks noChangeShapeType="1"/>
              </p:cNvSpPr>
              <p:nvPr/>
            </p:nvSpPr>
            <p:spPr bwMode="auto">
              <a:xfrm flipH="1" flipV="1">
                <a:off x="2208" y="2064"/>
                <a:ext cx="192" cy="192"/>
              </a:xfrm>
              <a:prstGeom prst="line">
                <a:avLst/>
              </a:prstGeom>
              <a:noFill/>
              <a:ln w="28575">
                <a:solidFill>
                  <a:srgbClr val="040404"/>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45" name="Text Box 37"/>
              <p:cNvSpPr txBox="1">
                <a:spLocks noChangeArrowheads="1"/>
              </p:cNvSpPr>
              <p:nvPr/>
            </p:nvSpPr>
            <p:spPr bwMode="auto">
              <a:xfrm>
                <a:off x="2256" y="880"/>
                <a:ext cx="40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a:solidFill>
                      <a:schemeClr val="tx2"/>
                    </a:solidFill>
                    <a:latin typeface="Arial" panose="020B0604020202020204" pitchFamily="34" charset="0"/>
                    <a:ea typeface="宋体" panose="02010600030101010101" pitchFamily="2" charset="-122"/>
                  </a:rPr>
                  <a:t>T</a:t>
                </a:r>
                <a:r>
                  <a:rPr kumimoji="1" lang="en-US" altLang="zh-CN">
                    <a:solidFill>
                      <a:srgbClr val="040404"/>
                    </a:solidFill>
                    <a:latin typeface="Arial" panose="020B0604020202020204" pitchFamily="34" charset="0"/>
                    <a:ea typeface="宋体" panose="02010600030101010101" pitchFamily="2" charset="-122"/>
                  </a:rPr>
                  <a:t>  </a:t>
                </a:r>
              </a:p>
            </p:txBody>
          </p:sp>
          <p:sp>
            <p:nvSpPr>
              <p:cNvPr id="13346" name="Text Box 38"/>
              <p:cNvSpPr txBox="1">
                <a:spLocks noChangeArrowheads="1"/>
              </p:cNvSpPr>
              <p:nvPr/>
            </p:nvSpPr>
            <p:spPr bwMode="auto">
              <a:xfrm>
                <a:off x="2012" y="1808"/>
                <a:ext cx="4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a:solidFill>
                      <a:srgbClr val="040404"/>
                    </a:solidFill>
                    <a:latin typeface="Arial" panose="020B0604020202020204" pitchFamily="34" charset="0"/>
                    <a:ea typeface="宋体" panose="02010600030101010101" pitchFamily="2" charset="-122"/>
                  </a:rPr>
                  <a:t>P  </a:t>
                </a:r>
              </a:p>
            </p:txBody>
          </p:sp>
        </p:grpSp>
        <p:sp>
          <p:nvSpPr>
            <p:cNvPr id="13340" name="Line 39"/>
            <p:cNvSpPr>
              <a:spLocks noChangeShapeType="1"/>
            </p:cNvSpPr>
            <p:nvPr/>
          </p:nvSpPr>
          <p:spPr bwMode="auto">
            <a:xfrm flipH="1" flipV="1">
              <a:off x="4512" y="1776"/>
              <a:ext cx="192" cy="192"/>
            </a:xfrm>
            <a:prstGeom prst="line">
              <a:avLst/>
            </a:prstGeom>
            <a:noFill/>
            <a:ln w="28575">
              <a:solidFill>
                <a:srgbClr val="040404"/>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41" name="Text Box 40"/>
            <p:cNvSpPr txBox="1">
              <a:spLocks noChangeArrowheads="1"/>
            </p:cNvSpPr>
            <p:nvPr/>
          </p:nvSpPr>
          <p:spPr bwMode="auto">
            <a:xfrm>
              <a:off x="4656" y="1824"/>
              <a:ext cx="81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kumimoji="1" lang="en-US" altLang="zh-CN">
                  <a:solidFill>
                    <a:srgbClr val="040404"/>
                  </a:solidFill>
                  <a:latin typeface="Arial" panose="020B0604020202020204" pitchFamily="34" charset="0"/>
                  <a:ea typeface="宋体" panose="02010600030101010101" pitchFamily="2" charset="-122"/>
                </a:rPr>
                <a:t>OH  3</a:t>
              </a:r>
              <a:r>
                <a:rPr kumimoji="1" lang="en-US" altLang="zh-CN">
                  <a:solidFill>
                    <a:srgbClr val="040404"/>
                  </a:solidFill>
                  <a:latin typeface="Arial" panose="020B0604020202020204" pitchFamily="34" charset="0"/>
                  <a:ea typeface="宋体" panose="02010600030101010101" pitchFamily="2" charset="-122"/>
                  <a:sym typeface="Symbol" panose="05050102010706020507" pitchFamily="18" charset="2"/>
                </a:rPr>
                <a:t>    </a:t>
              </a:r>
            </a:p>
          </p:txBody>
        </p:sp>
      </p:grpSp>
      <p:sp>
        <p:nvSpPr>
          <p:cNvPr id="73" name="Line 42"/>
          <p:cNvSpPr>
            <a:spLocks noChangeShapeType="1"/>
          </p:cNvSpPr>
          <p:nvPr/>
        </p:nvSpPr>
        <p:spPr bwMode="auto">
          <a:xfrm>
            <a:off x="6272213" y="3332163"/>
            <a:ext cx="0" cy="914400"/>
          </a:xfrm>
          <a:prstGeom prst="line">
            <a:avLst/>
          </a:prstGeom>
          <a:noFill/>
          <a:ln w="28575">
            <a:solidFill>
              <a:srgbClr val="040404"/>
            </a:solidFill>
            <a:round/>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74" name="Text Box 43"/>
          <p:cNvSpPr txBox="1">
            <a:spLocks noChangeArrowheads="1"/>
          </p:cNvSpPr>
          <p:nvPr/>
        </p:nvSpPr>
        <p:spPr bwMode="auto">
          <a:xfrm>
            <a:off x="4138614" y="4200525"/>
            <a:ext cx="55641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50000"/>
              </a:spcBef>
              <a:buFontTx/>
              <a:buNone/>
            </a:pPr>
            <a:r>
              <a:rPr kumimoji="1" lang="zh-CN" altLang="en-US" sz="3200">
                <a:solidFill>
                  <a:srgbClr val="040404"/>
                </a:solidFill>
                <a:latin typeface="Arial" panose="020B0604020202020204" pitchFamily="34" charset="0"/>
                <a:ea typeface="宋体" panose="02010600030101010101" pitchFamily="2" charset="-122"/>
              </a:rPr>
              <a:t>5</a:t>
            </a:r>
            <a:r>
              <a:rPr kumimoji="1" lang="zh-CN" altLang="en-US" sz="3200">
                <a:solidFill>
                  <a:srgbClr val="040404"/>
                </a:solidFill>
                <a:latin typeface="Arial" panose="020B0604020202020204" pitchFamily="34" charset="0"/>
                <a:ea typeface="宋体" panose="02010600030101010101" pitchFamily="2" charset="-122"/>
                <a:sym typeface="Symbol" panose="05050102010706020507" pitchFamily="18" charset="2"/>
              </a:rPr>
              <a:t></a:t>
            </a:r>
            <a:r>
              <a:rPr kumimoji="1" lang="zh-CN" altLang="en-US" sz="3600">
                <a:solidFill>
                  <a:srgbClr val="040404"/>
                </a:solidFill>
                <a:latin typeface="Arial" panose="020B0604020202020204" pitchFamily="34" charset="0"/>
                <a:ea typeface="楷体_GB2312" charset="-122"/>
              </a:rPr>
              <a:t>  </a:t>
            </a:r>
            <a:r>
              <a:rPr kumimoji="1" lang="en-US" altLang="zh-CN" sz="3600">
                <a:solidFill>
                  <a:srgbClr val="040404"/>
                </a:solidFill>
                <a:latin typeface="Arial" panose="020B0604020202020204" pitchFamily="34" charset="0"/>
                <a:ea typeface="楷体_GB2312" charset="-122"/>
              </a:rPr>
              <a:t>p</a:t>
            </a:r>
            <a:r>
              <a:rPr kumimoji="1" lang="en-US" altLang="zh-CN" sz="3600">
                <a:solidFill>
                  <a:srgbClr val="CC0000"/>
                </a:solidFill>
                <a:latin typeface="Arial" panose="020B0604020202020204" pitchFamily="34" charset="0"/>
                <a:ea typeface="楷体_GB2312" charset="-122"/>
              </a:rPr>
              <a:t>A</a:t>
            </a:r>
            <a:r>
              <a:rPr kumimoji="1" lang="en-US" altLang="zh-CN" sz="3600">
                <a:solidFill>
                  <a:srgbClr val="040404"/>
                </a:solidFill>
                <a:latin typeface="Arial" panose="020B0604020202020204" pitchFamily="34" charset="0"/>
                <a:ea typeface="楷体_GB2312" charset="-122"/>
              </a:rPr>
              <a:t>p</a:t>
            </a:r>
            <a:r>
              <a:rPr kumimoji="1" lang="en-US" altLang="zh-CN" sz="3600">
                <a:solidFill>
                  <a:schemeClr val="accent2"/>
                </a:solidFill>
                <a:latin typeface="Arial" panose="020B0604020202020204" pitchFamily="34" charset="0"/>
                <a:ea typeface="楷体_GB2312" charset="-122"/>
              </a:rPr>
              <a:t>C</a:t>
            </a:r>
            <a:r>
              <a:rPr kumimoji="1" lang="en-US" altLang="zh-CN" sz="3600">
                <a:solidFill>
                  <a:srgbClr val="040404"/>
                </a:solidFill>
                <a:latin typeface="Arial" panose="020B0604020202020204" pitchFamily="34" charset="0"/>
                <a:ea typeface="楷体_GB2312" charset="-122"/>
              </a:rPr>
              <a:t>p</a:t>
            </a:r>
            <a:r>
              <a:rPr kumimoji="1" lang="en-US" altLang="zh-CN" sz="3600">
                <a:solidFill>
                  <a:schemeClr val="tx2"/>
                </a:solidFill>
                <a:latin typeface="Arial" panose="020B0604020202020204" pitchFamily="34" charset="0"/>
                <a:ea typeface="楷体_GB2312" charset="-122"/>
              </a:rPr>
              <a:t>T</a:t>
            </a:r>
            <a:r>
              <a:rPr kumimoji="1" lang="en-US" altLang="zh-CN" sz="3600">
                <a:solidFill>
                  <a:srgbClr val="040404"/>
                </a:solidFill>
                <a:latin typeface="Arial" panose="020B0604020202020204" pitchFamily="34" charset="0"/>
                <a:ea typeface="楷体_GB2312" charset="-122"/>
              </a:rPr>
              <a:t>p</a:t>
            </a:r>
            <a:r>
              <a:rPr kumimoji="1" lang="en-US" altLang="zh-CN" sz="3600">
                <a:solidFill>
                  <a:srgbClr val="006600"/>
                </a:solidFill>
                <a:latin typeface="Arial" panose="020B0604020202020204" pitchFamily="34" charset="0"/>
                <a:ea typeface="楷体_GB2312" charset="-122"/>
              </a:rPr>
              <a:t>G</a:t>
            </a:r>
            <a:r>
              <a:rPr kumimoji="1" lang="en-US" altLang="zh-CN" sz="3600">
                <a:solidFill>
                  <a:srgbClr val="040404"/>
                </a:solidFill>
                <a:latin typeface="Arial" panose="020B0604020202020204" pitchFamily="34" charset="0"/>
                <a:ea typeface="楷体_GB2312" charset="-122"/>
              </a:rPr>
              <a:t>p</a:t>
            </a:r>
            <a:r>
              <a:rPr kumimoji="1" lang="en-US" altLang="zh-CN" sz="3600">
                <a:solidFill>
                  <a:schemeClr val="accent2"/>
                </a:solidFill>
                <a:latin typeface="Arial" panose="020B0604020202020204" pitchFamily="34" charset="0"/>
                <a:ea typeface="楷体_GB2312" charset="-122"/>
              </a:rPr>
              <a:t>C</a:t>
            </a:r>
            <a:r>
              <a:rPr kumimoji="1" lang="en-US" altLang="zh-CN" sz="3600">
                <a:solidFill>
                  <a:srgbClr val="040404"/>
                </a:solidFill>
                <a:latin typeface="Arial" panose="020B0604020202020204" pitchFamily="34" charset="0"/>
                <a:ea typeface="楷体_GB2312" charset="-122"/>
              </a:rPr>
              <a:t>p</a:t>
            </a:r>
            <a:r>
              <a:rPr kumimoji="1" lang="en-US" altLang="zh-CN" sz="3600">
                <a:solidFill>
                  <a:schemeClr val="tx2"/>
                </a:solidFill>
                <a:latin typeface="Arial" panose="020B0604020202020204" pitchFamily="34" charset="0"/>
                <a:ea typeface="楷体_GB2312" charset="-122"/>
              </a:rPr>
              <a:t>T</a:t>
            </a:r>
            <a:r>
              <a:rPr kumimoji="1" lang="en-US" altLang="zh-CN" sz="3600">
                <a:solidFill>
                  <a:srgbClr val="040404"/>
                </a:solidFill>
                <a:latin typeface="Arial" panose="020B0604020202020204" pitchFamily="34" charset="0"/>
                <a:ea typeface="楷体_GB2312" charset="-122"/>
              </a:rPr>
              <a:t>-</a:t>
            </a:r>
            <a:r>
              <a:rPr kumimoji="1" lang="en-US" altLang="zh-CN" sz="2400">
                <a:solidFill>
                  <a:srgbClr val="040404"/>
                </a:solidFill>
                <a:latin typeface="Arial" panose="020B0604020202020204" pitchFamily="34" charset="0"/>
                <a:ea typeface="楷体_GB2312" charset="-122"/>
              </a:rPr>
              <a:t>OH</a:t>
            </a:r>
            <a:r>
              <a:rPr kumimoji="1" lang="en-US" altLang="zh-CN">
                <a:solidFill>
                  <a:srgbClr val="040404"/>
                </a:solidFill>
                <a:latin typeface="Arial" panose="020B0604020202020204" pitchFamily="34" charset="0"/>
                <a:ea typeface="楷体_GB2312" charset="-122"/>
              </a:rPr>
              <a:t>  </a:t>
            </a:r>
            <a:r>
              <a:rPr kumimoji="1" lang="en-US" altLang="zh-CN" sz="3200">
                <a:solidFill>
                  <a:srgbClr val="040404"/>
                </a:solidFill>
                <a:latin typeface="Arial" panose="020B0604020202020204" pitchFamily="34" charset="0"/>
                <a:ea typeface="宋体" panose="02010600030101010101" pitchFamily="2" charset="-122"/>
              </a:rPr>
              <a:t>3</a:t>
            </a:r>
            <a:r>
              <a:rPr kumimoji="1" lang="en-US" altLang="zh-CN" sz="3200">
                <a:solidFill>
                  <a:srgbClr val="040404"/>
                </a:solidFill>
                <a:latin typeface="Arial" panose="020B0604020202020204" pitchFamily="34" charset="0"/>
                <a:ea typeface="宋体" panose="02010600030101010101" pitchFamily="2" charset="-122"/>
                <a:sym typeface="Symbol" panose="05050102010706020507" pitchFamily="18" charset="2"/>
              </a:rPr>
              <a:t> </a:t>
            </a:r>
          </a:p>
        </p:txBody>
      </p:sp>
      <p:sp>
        <p:nvSpPr>
          <p:cNvPr id="75" name="Line 44"/>
          <p:cNvSpPr>
            <a:spLocks noChangeShapeType="1"/>
          </p:cNvSpPr>
          <p:nvPr/>
        </p:nvSpPr>
        <p:spPr bwMode="auto">
          <a:xfrm>
            <a:off x="6272213" y="4856163"/>
            <a:ext cx="0" cy="762000"/>
          </a:xfrm>
          <a:prstGeom prst="line">
            <a:avLst/>
          </a:prstGeom>
          <a:noFill/>
          <a:ln w="28575">
            <a:solidFill>
              <a:srgbClr val="040404"/>
            </a:solidFill>
            <a:round/>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76" name="Text Box 45"/>
          <p:cNvSpPr txBox="1">
            <a:spLocks noChangeArrowheads="1"/>
          </p:cNvSpPr>
          <p:nvPr/>
        </p:nvSpPr>
        <p:spPr bwMode="auto">
          <a:xfrm>
            <a:off x="4595814" y="5541963"/>
            <a:ext cx="41878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50000"/>
              </a:spcBef>
              <a:buFontTx/>
              <a:buNone/>
            </a:pPr>
            <a:r>
              <a:rPr kumimoji="1" lang="zh-CN" altLang="en-US" sz="3200">
                <a:solidFill>
                  <a:srgbClr val="040404"/>
                </a:solidFill>
                <a:latin typeface="Arial" panose="020B0604020202020204" pitchFamily="34" charset="0"/>
                <a:ea typeface="宋体" panose="02010600030101010101" pitchFamily="2" charset="-122"/>
              </a:rPr>
              <a:t>5</a:t>
            </a:r>
            <a:r>
              <a:rPr kumimoji="1" lang="zh-CN" altLang="en-US" sz="3200">
                <a:solidFill>
                  <a:srgbClr val="040404"/>
                </a:solidFill>
                <a:latin typeface="Arial" panose="020B0604020202020204" pitchFamily="34" charset="0"/>
                <a:ea typeface="宋体" panose="02010600030101010101" pitchFamily="2" charset="-122"/>
                <a:sym typeface="Symbol" panose="05050102010706020507" pitchFamily="18" charset="2"/>
              </a:rPr>
              <a:t></a:t>
            </a:r>
            <a:r>
              <a:rPr kumimoji="1" lang="zh-CN" altLang="en-US" sz="3600">
                <a:solidFill>
                  <a:srgbClr val="040404"/>
                </a:solidFill>
                <a:latin typeface="Arial" panose="020B0604020202020204" pitchFamily="34" charset="0"/>
                <a:ea typeface="楷体_GB2312" charset="-122"/>
              </a:rPr>
              <a:t>  </a:t>
            </a:r>
            <a:r>
              <a:rPr kumimoji="1" lang="en-US" altLang="zh-CN" sz="3600">
                <a:solidFill>
                  <a:srgbClr val="A50021"/>
                </a:solidFill>
                <a:latin typeface="Arial" panose="020B0604020202020204" pitchFamily="34" charset="0"/>
                <a:ea typeface="楷体_GB2312" charset="-122"/>
              </a:rPr>
              <a:t>A</a:t>
            </a:r>
            <a:r>
              <a:rPr kumimoji="1" lang="en-US" altLang="zh-CN" sz="3600">
                <a:solidFill>
                  <a:srgbClr val="040404"/>
                </a:solidFill>
                <a:latin typeface="Arial" panose="020B0604020202020204" pitchFamily="34" charset="0"/>
                <a:ea typeface="楷体_GB2312" charset="-122"/>
              </a:rPr>
              <a:t> </a:t>
            </a:r>
            <a:r>
              <a:rPr kumimoji="1" lang="en-US" altLang="zh-CN" sz="3600">
                <a:solidFill>
                  <a:schemeClr val="accent2"/>
                </a:solidFill>
                <a:latin typeface="Arial" panose="020B0604020202020204" pitchFamily="34" charset="0"/>
                <a:ea typeface="楷体_GB2312" charset="-122"/>
              </a:rPr>
              <a:t>C</a:t>
            </a:r>
            <a:r>
              <a:rPr kumimoji="1" lang="en-US" altLang="zh-CN" sz="3600">
                <a:solidFill>
                  <a:srgbClr val="040404"/>
                </a:solidFill>
                <a:latin typeface="Arial" panose="020B0604020202020204" pitchFamily="34" charset="0"/>
                <a:ea typeface="楷体_GB2312" charset="-122"/>
              </a:rPr>
              <a:t> </a:t>
            </a:r>
            <a:r>
              <a:rPr kumimoji="1" lang="en-US" altLang="zh-CN" sz="3600">
                <a:solidFill>
                  <a:schemeClr val="tx2"/>
                </a:solidFill>
                <a:latin typeface="Arial" panose="020B0604020202020204" pitchFamily="34" charset="0"/>
                <a:ea typeface="楷体_GB2312" charset="-122"/>
              </a:rPr>
              <a:t>T</a:t>
            </a:r>
            <a:r>
              <a:rPr kumimoji="1" lang="en-US" altLang="zh-CN" sz="3600">
                <a:solidFill>
                  <a:srgbClr val="040404"/>
                </a:solidFill>
                <a:latin typeface="Arial" panose="020B0604020202020204" pitchFamily="34" charset="0"/>
                <a:ea typeface="楷体_GB2312" charset="-122"/>
              </a:rPr>
              <a:t> </a:t>
            </a:r>
            <a:r>
              <a:rPr kumimoji="1" lang="en-US" altLang="zh-CN" sz="3600">
                <a:solidFill>
                  <a:srgbClr val="006600"/>
                </a:solidFill>
                <a:latin typeface="Arial" panose="020B0604020202020204" pitchFamily="34" charset="0"/>
                <a:ea typeface="楷体_GB2312" charset="-122"/>
              </a:rPr>
              <a:t>G</a:t>
            </a:r>
            <a:r>
              <a:rPr kumimoji="1" lang="en-US" altLang="zh-CN" sz="3600">
                <a:solidFill>
                  <a:srgbClr val="040404"/>
                </a:solidFill>
                <a:latin typeface="Arial" panose="020B0604020202020204" pitchFamily="34" charset="0"/>
                <a:ea typeface="楷体_GB2312" charset="-122"/>
              </a:rPr>
              <a:t> </a:t>
            </a:r>
            <a:r>
              <a:rPr kumimoji="1" lang="en-US" altLang="zh-CN" sz="3600">
                <a:solidFill>
                  <a:schemeClr val="accent2"/>
                </a:solidFill>
                <a:latin typeface="Arial" panose="020B0604020202020204" pitchFamily="34" charset="0"/>
                <a:ea typeface="楷体_GB2312" charset="-122"/>
              </a:rPr>
              <a:t>C</a:t>
            </a:r>
            <a:r>
              <a:rPr kumimoji="1" lang="en-US" altLang="zh-CN" sz="3600">
                <a:solidFill>
                  <a:srgbClr val="040404"/>
                </a:solidFill>
                <a:latin typeface="Arial" panose="020B0604020202020204" pitchFamily="34" charset="0"/>
                <a:ea typeface="楷体_GB2312" charset="-122"/>
              </a:rPr>
              <a:t> </a:t>
            </a:r>
            <a:r>
              <a:rPr kumimoji="1" lang="en-US" altLang="zh-CN" sz="3600">
                <a:solidFill>
                  <a:schemeClr val="tx2"/>
                </a:solidFill>
                <a:latin typeface="Arial" panose="020B0604020202020204" pitchFamily="34" charset="0"/>
                <a:ea typeface="楷体_GB2312" charset="-122"/>
              </a:rPr>
              <a:t>T</a:t>
            </a:r>
            <a:r>
              <a:rPr kumimoji="1" lang="en-US" altLang="zh-CN">
                <a:solidFill>
                  <a:srgbClr val="040404"/>
                </a:solidFill>
                <a:latin typeface="Arial" panose="020B0604020202020204" pitchFamily="34" charset="0"/>
                <a:ea typeface="楷体_GB2312" charset="-122"/>
              </a:rPr>
              <a:t>  </a:t>
            </a:r>
            <a:r>
              <a:rPr kumimoji="1" lang="en-US" altLang="zh-CN" sz="3200">
                <a:solidFill>
                  <a:srgbClr val="040404"/>
                </a:solidFill>
                <a:latin typeface="Arial" panose="020B0604020202020204" pitchFamily="34" charset="0"/>
                <a:ea typeface="宋体" panose="02010600030101010101" pitchFamily="2" charset="-122"/>
              </a:rPr>
              <a:t>3</a:t>
            </a:r>
            <a:r>
              <a:rPr kumimoji="1" lang="en-US" altLang="zh-CN" sz="3200">
                <a:solidFill>
                  <a:srgbClr val="040404"/>
                </a:solidFill>
                <a:latin typeface="Arial" panose="020B0604020202020204" pitchFamily="34" charset="0"/>
                <a:ea typeface="宋体" panose="02010600030101010101" pitchFamily="2" charset="-122"/>
                <a:sym typeface="Symbol" panose="05050102010706020507" pitchFamily="18" charset="2"/>
              </a:rPr>
              <a:t> </a:t>
            </a:r>
          </a:p>
        </p:txBody>
      </p:sp>
      <p:sp>
        <p:nvSpPr>
          <p:cNvPr id="77" name="Text Box 46"/>
          <p:cNvSpPr txBox="1">
            <a:spLocks noChangeArrowheads="1"/>
          </p:cNvSpPr>
          <p:nvPr/>
        </p:nvSpPr>
        <p:spPr bwMode="auto">
          <a:xfrm>
            <a:off x="2619449" y="4259263"/>
            <a:ext cx="16621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SzPct val="65000"/>
              <a:buFontTx/>
              <a:buNone/>
            </a:pPr>
            <a:r>
              <a:rPr kumimoji="1" lang="zh-CN" altLang="en-US" b="1" dirty="0">
                <a:solidFill>
                  <a:srgbClr val="040404"/>
                </a:solidFill>
                <a:latin typeface="微软雅黑" panose="020B0503020204020204" pitchFamily="34" charset="-122"/>
                <a:ea typeface="微软雅黑" panose="020B0503020204020204" pitchFamily="34" charset="-122"/>
              </a:rPr>
              <a:t>文字式：</a:t>
            </a:r>
          </a:p>
        </p:txBody>
      </p:sp>
      <p:sp>
        <p:nvSpPr>
          <p:cNvPr id="78" name="Text Box 47"/>
          <p:cNvSpPr txBox="1">
            <a:spLocks noChangeArrowheads="1"/>
          </p:cNvSpPr>
          <p:nvPr/>
        </p:nvSpPr>
        <p:spPr bwMode="auto">
          <a:xfrm>
            <a:off x="2724150" y="5589589"/>
            <a:ext cx="2012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SzPct val="65000"/>
              <a:buFontTx/>
              <a:buNone/>
            </a:pPr>
            <a:r>
              <a:rPr kumimoji="1" lang="zh-CN" altLang="en-US" b="1">
                <a:solidFill>
                  <a:srgbClr val="040404"/>
                </a:solidFill>
                <a:latin typeface="微软雅黑" panose="020B0503020204020204" pitchFamily="34" charset="-122"/>
                <a:ea typeface="微软雅黑" panose="020B0503020204020204" pitchFamily="34" charset="-122"/>
              </a:rPr>
              <a:t>再简化：</a:t>
            </a:r>
          </a:p>
        </p:txBody>
      </p:sp>
      <p:sp>
        <p:nvSpPr>
          <p:cNvPr id="55" name="矩形 54"/>
          <p:cNvSpPr/>
          <p:nvPr/>
        </p:nvSpPr>
        <p:spPr>
          <a:xfrm>
            <a:off x="114300" y="87015"/>
            <a:ext cx="11963400" cy="623887"/>
          </a:xfrm>
          <a:prstGeom prst="rect">
            <a:avLst/>
          </a:prstGeom>
          <a:solidFill>
            <a:srgbClr val="17BCA3"/>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a:p>
        </p:txBody>
      </p:sp>
      <p:sp>
        <p:nvSpPr>
          <p:cNvPr id="56" name="矩形 55"/>
          <p:cNvSpPr/>
          <p:nvPr/>
        </p:nvSpPr>
        <p:spPr>
          <a:xfrm>
            <a:off x="3271166" y="109735"/>
            <a:ext cx="2443834" cy="499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sz="3200"/>
          </a:p>
        </p:txBody>
      </p:sp>
      <p:sp>
        <p:nvSpPr>
          <p:cNvPr id="57" name="文本框 56"/>
          <p:cNvSpPr txBox="1"/>
          <p:nvPr/>
        </p:nvSpPr>
        <p:spPr>
          <a:xfrm>
            <a:off x="939008" y="24825"/>
            <a:ext cx="1643062" cy="584775"/>
          </a:xfrm>
          <a:prstGeom prst="rect">
            <a:avLst/>
          </a:prstGeom>
          <a:noFill/>
        </p:spPr>
        <p:txBody>
          <a:bodyPr>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定  义</a:t>
            </a:r>
            <a:endParaRPr lang="zh-HK"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3261892" y="76200"/>
            <a:ext cx="2453108"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latin typeface="微软雅黑" panose="020B0503020204020204" pitchFamily="34" charset="-122"/>
                <a:ea typeface="微软雅黑" panose="020B0503020204020204" pitchFamily="34" charset="-122"/>
              </a:rPr>
              <a:t>书 写 方 法</a:t>
            </a:r>
            <a:endParaRPr lang="zh-CN" altLang="en-US" sz="3200" b="1" spc="300" dirty="0">
              <a:latin typeface="微软雅黑" panose="020B0503020204020204" pitchFamily="34" charset="-122"/>
              <a:ea typeface="微软雅黑" panose="020B0503020204020204" pitchFamily="34" charset="-122"/>
            </a:endParaRPr>
          </a:p>
        </p:txBody>
      </p:sp>
      <p:cxnSp>
        <p:nvCxnSpPr>
          <p:cNvPr id="59" name="直接连接符 58"/>
          <p:cNvCxnSpPr/>
          <p:nvPr/>
        </p:nvCxnSpPr>
        <p:spPr>
          <a:xfrm>
            <a:off x="2971800" y="104972"/>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867400" y="87015"/>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8915400" y="138113"/>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14300" y="609600"/>
            <a:ext cx="119634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6400800" y="65442"/>
            <a:ext cx="2152647"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核 酸 酶</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9448650" y="65442"/>
            <a:ext cx="2038350" cy="584775"/>
          </a:xfrm>
          <a:prstGeom prst="rect">
            <a:avLst/>
          </a:prstGeom>
          <a:noFill/>
        </p:spPr>
        <p:txBody>
          <a:bodyPr>
            <a:spAutoFit/>
          </a:bodyPr>
          <a:lstStyle/>
          <a:p>
            <a:pPr algn="ctr" fontAlgn="auto">
              <a:spcBef>
                <a:spcPts val="0"/>
              </a:spcBef>
              <a:spcAft>
                <a:spcPts val="0"/>
              </a:spcAft>
              <a:defRPr/>
            </a:pPr>
            <a:r>
              <a:rPr lang="zh-CN" altLang="en-US" sz="3200" b="1" spc="300" dirty="0">
                <a:solidFill>
                  <a:schemeClr val="bg1"/>
                </a:solidFill>
                <a:latin typeface="微软雅黑" panose="020B0503020204020204" pitchFamily="34" charset="-122"/>
                <a:ea typeface="微软雅黑" panose="020B0503020204020204" pitchFamily="34" charset="-122"/>
              </a:rPr>
              <a:t>回文序列</a:t>
            </a:r>
          </a:p>
        </p:txBody>
      </p:sp>
    </p:spTree>
    <p:extLst>
      <p:ext uri="{BB962C8B-B14F-4D97-AF65-F5344CB8AC3E}">
        <p14:creationId xmlns:p14="http://schemas.microsoft.com/office/powerpoint/2010/main" val="923473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2000"/>
                                        <p:tgtEl>
                                          <p:spTgt spid="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slide(fromLeft)">
                                      <p:cBhvr>
                                        <p:cTn id="12" dur="1000"/>
                                        <p:tgtEl>
                                          <p:spTgt spid="77"/>
                                        </p:tgtEl>
                                      </p:cBhvr>
                                    </p:animEffect>
                                  </p:childTnLst>
                                </p:cTn>
                              </p:par>
                            </p:childTnLst>
                          </p:cTn>
                        </p:par>
                        <p:par>
                          <p:cTn id="13" fill="hold" nodeType="afterGroup">
                            <p:stCondLst>
                              <p:cond delay="1000"/>
                            </p:stCondLst>
                            <p:childTnLst>
                              <p:par>
                                <p:cTn id="14" presetID="22" presetClass="entr" presetSubtype="1" fill="hold" nodeType="afterEffect">
                                  <p:stCondLst>
                                    <p:cond delay="0"/>
                                  </p:stCondLst>
                                  <p:childTnLst>
                                    <p:set>
                                      <p:cBhvr>
                                        <p:cTn id="15" dur="1" fill="hold">
                                          <p:stCondLst>
                                            <p:cond delay="0"/>
                                          </p:stCondLst>
                                        </p:cTn>
                                        <p:tgtEl>
                                          <p:spTgt spid="73"/>
                                        </p:tgtEl>
                                        <p:attrNameLst>
                                          <p:attrName>style.visibility</p:attrName>
                                        </p:attrNameLst>
                                      </p:cBhvr>
                                      <p:to>
                                        <p:strVal val="visible"/>
                                      </p:to>
                                    </p:set>
                                    <p:animEffect transition="in" filter="wipe(up)">
                                      <p:cBhvr>
                                        <p:cTn id="16" dur="1000"/>
                                        <p:tgtEl>
                                          <p:spTgt spid="73"/>
                                        </p:tgtEl>
                                      </p:cBhvr>
                                    </p:animEffect>
                                  </p:childTnLst>
                                </p:cTn>
                              </p:par>
                            </p:childTnLst>
                          </p:cTn>
                        </p:par>
                        <p:par>
                          <p:cTn id="17" fill="hold" nodeType="afterGroup">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wipe(left)">
                                      <p:cBhvr>
                                        <p:cTn id="20" dur="2000"/>
                                        <p:tgtEl>
                                          <p:spTgt spid="7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8" fill="hold" grpId="0" nodeType="click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slide(fromLeft)">
                                      <p:cBhvr>
                                        <p:cTn id="25" dur="1000"/>
                                        <p:tgtEl>
                                          <p:spTgt spid="78"/>
                                        </p:tgtEl>
                                      </p:cBhvr>
                                    </p:animEffect>
                                  </p:childTnLst>
                                </p:cTn>
                              </p:par>
                            </p:childTnLst>
                          </p:cTn>
                        </p:par>
                        <p:par>
                          <p:cTn id="26" fill="hold" nodeType="afterGroup">
                            <p:stCondLst>
                              <p:cond delay="1000"/>
                            </p:stCondLst>
                            <p:childTnLst>
                              <p:par>
                                <p:cTn id="27" presetID="22" presetClass="entr" presetSubtype="1" fill="hold" nodeType="afterEffect">
                                  <p:stCondLst>
                                    <p:cond delay="0"/>
                                  </p:stCondLst>
                                  <p:childTnLst>
                                    <p:set>
                                      <p:cBhvr>
                                        <p:cTn id="28" dur="1" fill="hold">
                                          <p:stCondLst>
                                            <p:cond delay="0"/>
                                          </p:stCondLst>
                                        </p:cTn>
                                        <p:tgtEl>
                                          <p:spTgt spid="75"/>
                                        </p:tgtEl>
                                        <p:attrNameLst>
                                          <p:attrName>style.visibility</p:attrName>
                                        </p:attrNameLst>
                                      </p:cBhvr>
                                      <p:to>
                                        <p:strVal val="visible"/>
                                      </p:to>
                                    </p:set>
                                    <p:animEffect transition="in" filter="wipe(up)">
                                      <p:cBhvr>
                                        <p:cTn id="29" dur="1000"/>
                                        <p:tgtEl>
                                          <p:spTgt spid="75"/>
                                        </p:tgtEl>
                                      </p:cBhvr>
                                    </p:animEffect>
                                  </p:childTnLst>
                                </p:cTn>
                              </p:par>
                            </p:childTnLst>
                          </p:cTn>
                        </p:par>
                        <p:par>
                          <p:cTn id="30" fill="hold" nodeType="afterGroup">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wipe(left)">
                                      <p:cBhvr>
                                        <p:cTn id="33" dur="2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utoUpdateAnimBg="0"/>
      <p:bldP spid="76" grpId="0" autoUpdateAnimBg="0"/>
      <p:bldP spid="77" grpId="0" autoUpdateAnimBg="0"/>
      <p:bldP spid="78"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7001" y="1360488"/>
            <a:ext cx="6992937" cy="4573560"/>
          </a:xfrm>
          <a:prstGeom prst="rect">
            <a:avLst/>
          </a:prstGeom>
        </p:spPr>
        <p:txBody>
          <a:bodyPr wrap="square">
            <a:spAutoFit/>
          </a:bodyPr>
          <a:lstStyle/>
          <a:p>
            <a:pPr marL="971550" lvl="1" indent="-514350" fontAlgn="auto">
              <a:lnSpc>
                <a:spcPct val="130000"/>
              </a:lnSpc>
              <a:spcBef>
                <a:spcPts val="0"/>
              </a:spcBef>
              <a:spcAft>
                <a:spcPts val="0"/>
              </a:spcAft>
              <a:buClr>
                <a:srgbClr val="0174AB"/>
              </a:buClr>
              <a:buFont typeface="Wingdings" panose="05000000000000000000" pitchFamily="2" charset="2"/>
              <a:buChar char="l"/>
              <a:defRPr/>
            </a:pPr>
            <a:r>
              <a:rPr lang="zh-CN" altLang="en-US" sz="3200" b="1" dirty="0">
                <a:latin typeface="微软雅黑" panose="020B0503020204020204" pitchFamily="34" charset="-122"/>
                <a:ea typeface="微软雅黑" panose="020B0503020204020204" pitchFamily="34" charset="-122"/>
              </a:rPr>
              <a:t>依据底物不同分类</a:t>
            </a:r>
          </a:p>
          <a:p>
            <a:pPr lvl="3" fontAlgn="auto">
              <a:lnSpc>
                <a:spcPct val="130000"/>
              </a:lnSpc>
              <a:spcBef>
                <a:spcPts val="0"/>
              </a:spcBef>
              <a:spcAft>
                <a:spcPts val="0"/>
              </a:spcAft>
              <a:defRPr/>
            </a:pPr>
            <a:r>
              <a:rPr lang="en-US" altLang="zh-CN" sz="3200" b="1" dirty="0">
                <a:latin typeface="微软雅黑" panose="020B0503020204020204" pitchFamily="34" charset="-122"/>
                <a:ea typeface="微软雅黑" panose="020B0503020204020204" pitchFamily="34" charset="-122"/>
              </a:rPr>
              <a:t>DNA</a:t>
            </a:r>
            <a:r>
              <a:rPr lang="zh-CN" altLang="en-US" sz="3200" b="1" dirty="0">
                <a:latin typeface="微软雅黑" panose="020B0503020204020204" pitchFamily="34" charset="-122"/>
                <a:ea typeface="微软雅黑" panose="020B0503020204020204" pitchFamily="34" charset="-122"/>
              </a:rPr>
              <a:t>酶</a:t>
            </a:r>
            <a:endParaRPr lang="en-US" altLang="zh-CN" sz="3200" b="1" dirty="0">
              <a:latin typeface="微软雅黑" panose="020B0503020204020204" pitchFamily="34" charset="-122"/>
              <a:ea typeface="微软雅黑" panose="020B0503020204020204" pitchFamily="34" charset="-122"/>
            </a:endParaRPr>
          </a:p>
          <a:p>
            <a:pPr lvl="3" fontAlgn="auto">
              <a:lnSpc>
                <a:spcPct val="130000"/>
              </a:lnSpc>
              <a:spcBef>
                <a:spcPts val="0"/>
              </a:spcBef>
              <a:spcAft>
                <a:spcPts val="0"/>
              </a:spcAft>
              <a:defRPr/>
            </a:pPr>
            <a:r>
              <a:rPr lang="en-US" altLang="zh-CN" sz="3200" b="1" dirty="0">
                <a:latin typeface="微软雅黑" panose="020B0503020204020204" pitchFamily="34" charset="-122"/>
                <a:ea typeface="微软雅黑" panose="020B0503020204020204" pitchFamily="34" charset="-122"/>
              </a:rPr>
              <a:t>RNA</a:t>
            </a:r>
            <a:r>
              <a:rPr lang="zh-CN" altLang="en-US" sz="3200" b="1" dirty="0">
                <a:latin typeface="微软雅黑" panose="020B0503020204020204" pitchFamily="34" charset="-122"/>
                <a:ea typeface="微软雅黑" panose="020B0503020204020204" pitchFamily="34" charset="-122"/>
              </a:rPr>
              <a:t>酶</a:t>
            </a:r>
            <a:endParaRPr lang="en-US" altLang="zh-CN" sz="3200" b="1" dirty="0">
              <a:latin typeface="微软雅黑" panose="020B0503020204020204" pitchFamily="34" charset="-122"/>
              <a:ea typeface="微软雅黑" panose="020B0503020204020204" pitchFamily="34" charset="-122"/>
            </a:endParaRPr>
          </a:p>
          <a:p>
            <a:pPr lvl="2" fontAlgn="auto">
              <a:lnSpc>
                <a:spcPct val="130000"/>
              </a:lnSpc>
              <a:spcBef>
                <a:spcPts val="0"/>
              </a:spcBef>
              <a:spcAft>
                <a:spcPts val="0"/>
              </a:spcAft>
              <a:defRPr/>
            </a:pPr>
            <a:endParaRPr lang="zh-CN" altLang="en-US" sz="3200" b="1" dirty="0">
              <a:latin typeface="微软雅黑" panose="020B0503020204020204" pitchFamily="34" charset="-122"/>
              <a:ea typeface="微软雅黑" panose="020B0503020204020204" pitchFamily="34" charset="-122"/>
            </a:endParaRPr>
          </a:p>
          <a:p>
            <a:pPr marL="914400" lvl="1" indent="-457200" fontAlgn="auto">
              <a:lnSpc>
                <a:spcPct val="130000"/>
              </a:lnSpc>
              <a:spcBef>
                <a:spcPts val="0"/>
              </a:spcBef>
              <a:spcAft>
                <a:spcPts val="0"/>
              </a:spcAft>
              <a:buClr>
                <a:srgbClr val="0174AB"/>
              </a:buClr>
              <a:buFont typeface="Wingdings" panose="05000000000000000000" pitchFamily="2" charset="2"/>
              <a:buChar char="l"/>
              <a:defRPr/>
            </a:pPr>
            <a:r>
              <a:rPr lang="zh-CN" altLang="en-US" sz="3200" b="1" dirty="0">
                <a:latin typeface="微软雅黑" panose="020B0503020204020204" pitchFamily="34" charset="-122"/>
                <a:ea typeface="微软雅黑" panose="020B0503020204020204" pitchFamily="34" charset="-122"/>
              </a:rPr>
              <a:t>依据切割部位不同</a:t>
            </a:r>
          </a:p>
          <a:p>
            <a:pPr lvl="3" fontAlgn="auto">
              <a:lnSpc>
                <a:spcPct val="130000"/>
              </a:lnSpc>
              <a:spcBef>
                <a:spcPts val="0"/>
              </a:spcBef>
              <a:spcAft>
                <a:spcPts val="0"/>
              </a:spcAft>
              <a:defRPr/>
            </a:pPr>
            <a:r>
              <a:rPr lang="zh-CN" altLang="en-US" sz="3200" b="1" dirty="0">
                <a:latin typeface="微软雅黑" panose="020B0503020204020204" pitchFamily="34" charset="-122"/>
                <a:ea typeface="微软雅黑" panose="020B0503020204020204" pitchFamily="34" charset="-122"/>
              </a:rPr>
              <a:t>核酸外切酶  </a:t>
            </a:r>
            <a:r>
              <a:rPr lang="en-US" altLang="zh-CN" sz="3200" b="1" dirty="0">
                <a:latin typeface="微软雅黑" panose="020B0503020204020204" pitchFamily="34" charset="-122"/>
                <a:ea typeface="微软雅黑" panose="020B0503020204020204" pitchFamily="34" charset="-122"/>
              </a:rPr>
              <a:t>exonuclease</a:t>
            </a:r>
          </a:p>
          <a:p>
            <a:pPr lvl="3" fontAlgn="auto">
              <a:lnSpc>
                <a:spcPct val="130000"/>
              </a:lnSpc>
              <a:spcBef>
                <a:spcPts val="0"/>
              </a:spcBef>
              <a:spcAft>
                <a:spcPts val="0"/>
              </a:spcAft>
              <a:defRPr/>
            </a:pPr>
            <a:r>
              <a:rPr lang="zh-CN" altLang="en-US" sz="3200" b="1" dirty="0">
                <a:latin typeface="微软雅黑" panose="020B0503020204020204" pitchFamily="34" charset="-122"/>
                <a:ea typeface="微软雅黑" panose="020B0503020204020204" pitchFamily="34" charset="-122"/>
              </a:rPr>
              <a:t>核酸内切酶  </a:t>
            </a:r>
            <a:r>
              <a:rPr lang="en-US" altLang="zh-CN" sz="3200" b="1" dirty="0">
                <a:latin typeface="微软雅黑" panose="020B0503020204020204" pitchFamily="34" charset="-122"/>
                <a:ea typeface="微软雅黑" panose="020B0503020204020204" pitchFamily="34" charset="-122"/>
              </a:rPr>
              <a:t>endonuclease</a:t>
            </a:r>
            <a:endParaRPr lang="zh-CN" altLang="en-US" sz="3200" b="1" dirty="0">
              <a:latin typeface="微软雅黑" panose="020B0503020204020204" pitchFamily="34" charset="-122"/>
              <a:ea typeface="微软雅黑" panose="020B0503020204020204" pitchFamily="34" charset="-122"/>
            </a:endParaRPr>
          </a:p>
        </p:txBody>
      </p:sp>
      <p:sp>
        <p:nvSpPr>
          <p:cNvPr id="13" name="矩形 12"/>
          <p:cNvSpPr/>
          <p:nvPr/>
        </p:nvSpPr>
        <p:spPr>
          <a:xfrm>
            <a:off x="114300" y="87015"/>
            <a:ext cx="11963400" cy="623887"/>
          </a:xfrm>
          <a:prstGeom prst="rect">
            <a:avLst/>
          </a:prstGeom>
          <a:solidFill>
            <a:srgbClr val="17BCA3"/>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a:p>
        </p:txBody>
      </p:sp>
      <p:sp>
        <p:nvSpPr>
          <p:cNvPr id="14" name="矩形 13"/>
          <p:cNvSpPr/>
          <p:nvPr/>
        </p:nvSpPr>
        <p:spPr>
          <a:xfrm>
            <a:off x="6394821" y="98375"/>
            <a:ext cx="2158625" cy="499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sz="3200">
              <a:solidFill>
                <a:schemeClr val="tx1"/>
              </a:solidFill>
            </a:endParaRPr>
          </a:p>
        </p:txBody>
      </p:sp>
      <p:sp>
        <p:nvSpPr>
          <p:cNvPr id="15" name="文本框 14"/>
          <p:cNvSpPr txBox="1"/>
          <p:nvPr/>
        </p:nvSpPr>
        <p:spPr>
          <a:xfrm>
            <a:off x="939008" y="24825"/>
            <a:ext cx="1643062" cy="584775"/>
          </a:xfrm>
          <a:prstGeom prst="rect">
            <a:avLst/>
          </a:prstGeom>
          <a:noFill/>
        </p:spPr>
        <p:txBody>
          <a:bodyPr>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定  义</a:t>
            </a:r>
            <a:endParaRPr lang="zh-HK"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261892" y="24825"/>
            <a:ext cx="2453108"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书 写 方 法</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2971800" y="104972"/>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867400" y="87015"/>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915400" y="138113"/>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4300" y="609600"/>
            <a:ext cx="119634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400800" y="65442"/>
            <a:ext cx="2152647"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latin typeface="微软雅黑" panose="020B0503020204020204" pitchFamily="34" charset="-122"/>
                <a:ea typeface="微软雅黑" panose="020B0503020204020204" pitchFamily="34" charset="-122"/>
              </a:rPr>
              <a:t>核 酸 酶</a:t>
            </a:r>
            <a:endParaRPr lang="zh-CN" altLang="en-US" sz="3200" b="1" spc="300" dirty="0">
              <a:latin typeface="微软雅黑" panose="020B0503020204020204" pitchFamily="34" charset="-122"/>
              <a:ea typeface="微软雅黑" panose="020B0503020204020204" pitchFamily="34" charset="-122"/>
            </a:endParaRPr>
          </a:p>
        </p:txBody>
      </p:sp>
      <p:sp>
        <p:nvSpPr>
          <p:cNvPr id="31" name="文本框 30"/>
          <p:cNvSpPr txBox="1"/>
          <p:nvPr/>
        </p:nvSpPr>
        <p:spPr>
          <a:xfrm>
            <a:off x="9448650" y="65442"/>
            <a:ext cx="2038350" cy="584775"/>
          </a:xfrm>
          <a:prstGeom prst="rect">
            <a:avLst/>
          </a:prstGeom>
          <a:noFill/>
        </p:spPr>
        <p:txBody>
          <a:bodyPr>
            <a:spAutoFit/>
          </a:bodyPr>
          <a:lstStyle/>
          <a:p>
            <a:pPr algn="ctr" fontAlgn="auto">
              <a:spcBef>
                <a:spcPts val="0"/>
              </a:spcBef>
              <a:spcAft>
                <a:spcPts val="0"/>
              </a:spcAft>
              <a:defRPr/>
            </a:pPr>
            <a:r>
              <a:rPr lang="zh-CN" altLang="en-US" sz="3200" b="1" spc="300" dirty="0">
                <a:solidFill>
                  <a:schemeClr val="bg1"/>
                </a:solidFill>
                <a:latin typeface="微软雅黑" panose="020B0503020204020204" pitchFamily="34" charset="-122"/>
                <a:ea typeface="微软雅黑" panose="020B0503020204020204" pitchFamily="34" charset="-122"/>
              </a:rPr>
              <a:t>回文序列</a:t>
            </a:r>
          </a:p>
        </p:txBody>
      </p:sp>
    </p:spTree>
    <p:extLst>
      <p:ext uri="{BB962C8B-B14F-4D97-AF65-F5344CB8AC3E}">
        <p14:creationId xmlns:p14="http://schemas.microsoft.com/office/powerpoint/2010/main" val="31116491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a:grpSpLocks/>
          </p:cNvGrpSpPr>
          <p:nvPr/>
        </p:nvGrpSpPr>
        <p:grpSpPr bwMode="auto">
          <a:xfrm>
            <a:off x="3552825" y="1954213"/>
            <a:ext cx="2566988" cy="1155700"/>
            <a:chOff x="1723408" y="1624013"/>
            <a:chExt cx="2567681" cy="1155700"/>
          </a:xfrm>
        </p:grpSpPr>
        <p:sp>
          <p:nvSpPr>
            <p:cNvPr id="15407" name="Rectangle 5"/>
            <p:cNvSpPr>
              <a:spLocks noChangeArrowheads="1"/>
            </p:cNvSpPr>
            <p:nvPr/>
          </p:nvSpPr>
          <p:spPr bwMode="auto">
            <a:xfrm>
              <a:off x="2424872" y="2256493"/>
              <a:ext cx="18662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latin typeface="微软雅黑" panose="020B0503020204020204" pitchFamily="34" charset="-122"/>
                  <a:ea typeface="微软雅黑" panose="020B0503020204020204" pitchFamily="34" charset="-122"/>
                </a:rPr>
                <a:t>C C T A G</a:t>
              </a:r>
              <a:endParaRPr lang="en-US" altLang="zh-CN" b="1">
                <a:latin typeface="Times New Roman" panose="02020603050405020304" pitchFamily="18" charset="0"/>
                <a:ea typeface="ˎ̥"/>
                <a:cs typeface="ˎ̥"/>
                <a:sym typeface="Wingdings 3" panose="05040102010807070707" pitchFamily="18" charset="2"/>
              </a:endParaRPr>
            </a:p>
          </p:txBody>
        </p:sp>
        <p:sp>
          <p:nvSpPr>
            <p:cNvPr id="15408" name="Rectangle 8"/>
            <p:cNvSpPr>
              <a:spLocks noChangeArrowheads="1"/>
            </p:cNvSpPr>
            <p:nvPr/>
          </p:nvSpPr>
          <p:spPr bwMode="auto">
            <a:xfrm>
              <a:off x="1723408" y="1624013"/>
              <a:ext cx="6572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200" b="1">
                  <a:latin typeface="Times New Roman" panose="02020603050405020304" pitchFamily="18" charset="0"/>
                  <a:ea typeface="ˎ̥"/>
                  <a:cs typeface="ˎ̥"/>
                </a:rPr>
                <a:t>5’-</a:t>
              </a:r>
              <a:endParaRPr lang="en-US" altLang="zh-CN" sz="1800">
                <a:latin typeface="Arial" panose="020B0604020202020204" pitchFamily="34" charset="0"/>
                <a:ea typeface="宋体" panose="02010600030101010101" pitchFamily="2" charset="-122"/>
              </a:endParaRPr>
            </a:p>
          </p:txBody>
        </p:sp>
        <p:sp>
          <p:nvSpPr>
            <p:cNvPr id="15409" name="Rectangle 12"/>
            <p:cNvSpPr>
              <a:spLocks noChangeArrowheads="1"/>
            </p:cNvSpPr>
            <p:nvPr/>
          </p:nvSpPr>
          <p:spPr bwMode="auto">
            <a:xfrm>
              <a:off x="1723408" y="2200275"/>
              <a:ext cx="6572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200" b="1">
                  <a:latin typeface="Times New Roman" panose="02020603050405020304" pitchFamily="18" charset="0"/>
                  <a:ea typeface="ˎ̥"/>
                  <a:cs typeface="ˎ̥"/>
                </a:rPr>
                <a:t>3’-</a:t>
              </a:r>
              <a:endParaRPr lang="en-US" altLang="zh-CN" sz="1800">
                <a:latin typeface="Arial" panose="020B0604020202020204" pitchFamily="34" charset="0"/>
                <a:ea typeface="宋体" panose="02010600030101010101" pitchFamily="2" charset="-122"/>
              </a:endParaRPr>
            </a:p>
          </p:txBody>
        </p:sp>
        <p:sp>
          <p:nvSpPr>
            <p:cNvPr id="15410" name="矩形 5"/>
            <p:cNvSpPr>
              <a:spLocks noChangeArrowheads="1"/>
            </p:cNvSpPr>
            <p:nvPr/>
          </p:nvSpPr>
          <p:spPr bwMode="auto">
            <a:xfrm>
              <a:off x="2421644" y="1702783"/>
              <a:ext cx="4587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solidFill>
                    <a:srgbClr val="000000"/>
                  </a:solidFill>
                  <a:latin typeface="微软雅黑" panose="020B0503020204020204" pitchFamily="34" charset="-122"/>
                  <a:ea typeface="微软雅黑" panose="020B0503020204020204" pitchFamily="34" charset="-122"/>
                </a:rPr>
                <a:t>G</a:t>
              </a:r>
              <a:endParaRPr lang="zh-CN" altLang="en-US" sz="1800">
                <a:ea typeface="宋体" panose="02010600030101010101" pitchFamily="2" charset="-122"/>
              </a:endParaRPr>
            </a:p>
          </p:txBody>
        </p:sp>
      </p:grpSp>
      <p:grpSp>
        <p:nvGrpSpPr>
          <p:cNvPr id="12" name="组合 11"/>
          <p:cNvGrpSpPr>
            <a:grpSpLocks/>
          </p:cNvGrpSpPr>
          <p:nvPr/>
        </p:nvGrpSpPr>
        <p:grpSpPr bwMode="auto">
          <a:xfrm>
            <a:off x="4597401" y="1957388"/>
            <a:ext cx="4511675" cy="1155700"/>
            <a:chOff x="2768131" y="1626394"/>
            <a:chExt cx="4512578" cy="1155700"/>
          </a:xfrm>
        </p:grpSpPr>
        <p:sp>
          <p:nvSpPr>
            <p:cNvPr id="15401" name="Rectangle 4"/>
            <p:cNvSpPr>
              <a:spLocks noChangeArrowheads="1"/>
            </p:cNvSpPr>
            <p:nvPr/>
          </p:nvSpPr>
          <p:spPr bwMode="auto">
            <a:xfrm>
              <a:off x="2768131" y="1677055"/>
              <a:ext cx="25193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50000"/>
                </a:spcBef>
                <a:buFontTx/>
                <a:buNone/>
              </a:pPr>
              <a:r>
                <a:rPr lang="en-US" altLang="zh-CN" b="1">
                  <a:latin typeface="微软雅黑" panose="020B0503020204020204" pitchFamily="34" charset="-122"/>
                  <a:ea typeface="微软雅黑" panose="020B0503020204020204" pitchFamily="34" charset="-122"/>
                </a:rPr>
                <a:t>G A T C C</a:t>
              </a:r>
              <a:endParaRPr lang="en-US" altLang="zh-CN" b="1">
                <a:latin typeface="Times New Roman" panose="02020603050405020304" pitchFamily="18" charset="0"/>
                <a:ea typeface="ˎ̥"/>
                <a:cs typeface="ˎ̥"/>
                <a:sym typeface="Wingdings 3" panose="05040102010807070707" pitchFamily="18" charset="2"/>
              </a:endParaRPr>
            </a:p>
          </p:txBody>
        </p:sp>
        <p:sp>
          <p:nvSpPr>
            <p:cNvPr id="15402" name="Rectangle 7"/>
            <p:cNvSpPr>
              <a:spLocks noChangeArrowheads="1"/>
            </p:cNvSpPr>
            <p:nvPr/>
          </p:nvSpPr>
          <p:spPr bwMode="auto">
            <a:xfrm>
              <a:off x="4721659" y="1770856"/>
              <a:ext cx="1800225" cy="287338"/>
            </a:xfrm>
            <a:prstGeom prst="rect">
              <a:avLst/>
            </a:prstGeom>
            <a:solidFill>
              <a:srgbClr val="3366FF"/>
            </a:solidFill>
            <a:ln w="9525">
              <a:solidFill>
                <a:schemeClr val="tx1"/>
              </a:solidFill>
              <a:miter lim="800000"/>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Tahoma" panose="020B0604030504040204" pitchFamily="34" charset="0"/>
                <a:ea typeface="宋体" panose="02010600030101010101" pitchFamily="2" charset="-122"/>
              </a:endParaRPr>
            </a:p>
          </p:txBody>
        </p:sp>
        <p:sp>
          <p:nvSpPr>
            <p:cNvPr id="15403" name="Rectangle 9"/>
            <p:cNvSpPr>
              <a:spLocks noChangeArrowheads="1"/>
            </p:cNvSpPr>
            <p:nvPr/>
          </p:nvSpPr>
          <p:spPr bwMode="auto">
            <a:xfrm>
              <a:off x="6521884" y="1626394"/>
              <a:ext cx="7588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200" b="1">
                  <a:latin typeface="Times New Roman" panose="02020603050405020304" pitchFamily="18" charset="0"/>
                  <a:ea typeface="ˎ̥"/>
                  <a:cs typeface="ˎ̥"/>
                </a:rPr>
                <a:t>-3’</a:t>
              </a:r>
              <a:r>
                <a:rPr lang="en-US" altLang="zh-CN" sz="3200" b="1">
                  <a:latin typeface="Times New Roman" panose="02020603050405020304" pitchFamily="18" charset="0"/>
                  <a:ea typeface="宋体" panose="02010600030101010101" pitchFamily="2" charset="-122"/>
                </a:rPr>
                <a:t> </a:t>
              </a:r>
              <a:endParaRPr lang="en-US" altLang="zh-CN" sz="1800">
                <a:latin typeface="Arial" panose="020B0604020202020204" pitchFamily="34" charset="0"/>
                <a:ea typeface="宋体" panose="02010600030101010101" pitchFamily="2" charset="-122"/>
              </a:endParaRPr>
            </a:p>
          </p:txBody>
        </p:sp>
        <p:sp>
          <p:nvSpPr>
            <p:cNvPr id="15404" name="Rectangle 11"/>
            <p:cNvSpPr>
              <a:spLocks noChangeArrowheads="1"/>
            </p:cNvSpPr>
            <p:nvPr/>
          </p:nvSpPr>
          <p:spPr bwMode="auto">
            <a:xfrm>
              <a:off x="4721659" y="2347119"/>
              <a:ext cx="1800225" cy="287337"/>
            </a:xfrm>
            <a:prstGeom prst="rect">
              <a:avLst/>
            </a:prstGeom>
            <a:solidFill>
              <a:srgbClr val="FF9900"/>
            </a:solidFill>
            <a:ln w="9525">
              <a:solidFill>
                <a:schemeClr val="tx1"/>
              </a:solidFill>
              <a:miter lim="800000"/>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Tahoma" panose="020B0604030504040204" pitchFamily="34" charset="0"/>
                <a:ea typeface="宋体" panose="02010600030101010101" pitchFamily="2" charset="-122"/>
              </a:endParaRPr>
            </a:p>
          </p:txBody>
        </p:sp>
        <p:sp>
          <p:nvSpPr>
            <p:cNvPr id="15405" name="Rectangle 13"/>
            <p:cNvSpPr>
              <a:spLocks noChangeArrowheads="1"/>
            </p:cNvSpPr>
            <p:nvPr/>
          </p:nvSpPr>
          <p:spPr bwMode="auto">
            <a:xfrm>
              <a:off x="6521884" y="2202656"/>
              <a:ext cx="7588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200" b="1">
                  <a:latin typeface="Times New Roman" panose="02020603050405020304" pitchFamily="18" charset="0"/>
                  <a:ea typeface="ˎ̥"/>
                  <a:cs typeface="ˎ̥"/>
                </a:rPr>
                <a:t>-5’</a:t>
              </a:r>
              <a:r>
                <a:rPr lang="en-US" altLang="zh-CN" sz="3200" b="1">
                  <a:latin typeface="Times New Roman" panose="02020603050405020304" pitchFamily="18" charset="0"/>
                  <a:ea typeface="宋体" panose="02010600030101010101" pitchFamily="2" charset="-122"/>
                </a:rPr>
                <a:t> </a:t>
              </a:r>
              <a:endParaRPr lang="en-US" altLang="zh-CN" sz="1800">
                <a:latin typeface="Arial" panose="020B0604020202020204" pitchFamily="34" charset="0"/>
                <a:ea typeface="宋体" panose="02010600030101010101" pitchFamily="2" charset="-122"/>
              </a:endParaRPr>
            </a:p>
          </p:txBody>
        </p:sp>
        <p:sp>
          <p:nvSpPr>
            <p:cNvPr id="15406" name="矩形 8"/>
            <p:cNvSpPr>
              <a:spLocks noChangeArrowheads="1"/>
            </p:cNvSpPr>
            <p:nvPr/>
          </p:nvSpPr>
          <p:spPr bwMode="auto">
            <a:xfrm>
              <a:off x="4195132" y="2239686"/>
              <a:ext cx="4587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solidFill>
                    <a:srgbClr val="000000"/>
                  </a:solidFill>
                  <a:latin typeface="微软雅黑" panose="020B0503020204020204" pitchFamily="34" charset="-122"/>
                  <a:ea typeface="微软雅黑" panose="020B0503020204020204" pitchFamily="34" charset="-122"/>
                </a:rPr>
                <a:t>G</a:t>
              </a:r>
              <a:endParaRPr lang="en-US" altLang="zh-CN" b="1">
                <a:solidFill>
                  <a:srgbClr val="000000"/>
                </a:solidFill>
                <a:latin typeface="Times New Roman" panose="02020603050405020304" pitchFamily="18" charset="0"/>
                <a:ea typeface="ˎ̥"/>
                <a:cs typeface="ˎ̥"/>
                <a:sym typeface="Wingdings 3" panose="05040102010807070707" pitchFamily="18" charset="2"/>
              </a:endParaRPr>
            </a:p>
          </p:txBody>
        </p:sp>
      </p:grpSp>
      <p:sp>
        <p:nvSpPr>
          <p:cNvPr id="15374" name="矩形 99"/>
          <p:cNvSpPr>
            <a:spLocks noChangeArrowheads="1"/>
          </p:cNvSpPr>
          <p:nvPr/>
        </p:nvSpPr>
        <p:spPr bwMode="auto">
          <a:xfrm>
            <a:off x="1906588" y="1012826"/>
            <a:ext cx="4449762" cy="597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marL="0" lvl="3">
              <a:lnSpc>
                <a:spcPct val="130000"/>
              </a:lnSpc>
              <a:spcBef>
                <a:spcPct val="0"/>
              </a:spcBef>
              <a:buNone/>
            </a:pP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）核酸外切</a:t>
            </a:r>
            <a:r>
              <a:rPr lang="zh-CN" altLang="en-US" sz="2800" b="1" dirty="0" smtClean="0">
                <a:latin typeface="微软雅黑" panose="020B0503020204020204" pitchFamily="34" charset="-122"/>
                <a:ea typeface="微软雅黑" panose="020B0503020204020204" pitchFamily="34" charset="-122"/>
              </a:rPr>
              <a:t>酶</a:t>
            </a:r>
            <a:endParaRPr lang="en-US" altLang="zh-CN" sz="2800" b="1" dirty="0">
              <a:latin typeface="微软雅黑" panose="020B0503020204020204" pitchFamily="34" charset="-122"/>
              <a:ea typeface="微软雅黑" panose="020B0503020204020204" pitchFamily="34" charset="-122"/>
            </a:endParaRPr>
          </a:p>
        </p:txBody>
      </p:sp>
      <p:cxnSp>
        <p:nvCxnSpPr>
          <p:cNvPr id="101" name="直接箭头连接符 100"/>
          <p:cNvCxnSpPr/>
          <p:nvPr/>
        </p:nvCxnSpPr>
        <p:spPr>
          <a:xfrm>
            <a:off x="4651375" y="1665288"/>
            <a:ext cx="0" cy="577850"/>
          </a:xfrm>
          <a:prstGeom prst="straightConnector1">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2" name="直接箭头连接符 101"/>
          <p:cNvCxnSpPr/>
          <p:nvPr/>
        </p:nvCxnSpPr>
        <p:spPr>
          <a:xfrm flipV="1">
            <a:off x="6059488" y="2835276"/>
            <a:ext cx="0" cy="631825"/>
          </a:xfrm>
          <a:prstGeom prst="straightConnector1">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8" name="组合 17"/>
          <p:cNvGrpSpPr>
            <a:grpSpLocks/>
          </p:cNvGrpSpPr>
          <p:nvPr/>
        </p:nvGrpSpPr>
        <p:grpSpPr bwMode="auto">
          <a:xfrm>
            <a:off x="4632325" y="2098676"/>
            <a:ext cx="1417638" cy="936625"/>
            <a:chOff x="4139229" y="1433946"/>
            <a:chExt cx="943706" cy="937560"/>
          </a:xfrm>
        </p:grpSpPr>
        <p:cxnSp>
          <p:nvCxnSpPr>
            <p:cNvPr id="103" name="直接连接符 102"/>
            <p:cNvCxnSpPr/>
            <p:nvPr/>
          </p:nvCxnSpPr>
          <p:spPr>
            <a:xfrm>
              <a:off x="4139229" y="1433946"/>
              <a:ext cx="3171" cy="460835"/>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5079764" y="1910671"/>
              <a:ext cx="3171" cy="460835"/>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4139229" y="1894781"/>
              <a:ext cx="938422" cy="0"/>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107" name="组合 106"/>
          <p:cNvGrpSpPr>
            <a:grpSpLocks/>
          </p:cNvGrpSpPr>
          <p:nvPr/>
        </p:nvGrpSpPr>
        <p:grpSpPr bwMode="auto">
          <a:xfrm>
            <a:off x="3552826" y="4422775"/>
            <a:ext cx="2671763" cy="1155700"/>
            <a:chOff x="1723408" y="1624013"/>
            <a:chExt cx="2671853" cy="1155700"/>
          </a:xfrm>
        </p:grpSpPr>
        <p:sp>
          <p:nvSpPr>
            <p:cNvPr id="15394" name="Rectangle 5"/>
            <p:cNvSpPr>
              <a:spLocks noChangeArrowheads="1"/>
            </p:cNvSpPr>
            <p:nvPr/>
          </p:nvSpPr>
          <p:spPr bwMode="auto">
            <a:xfrm>
              <a:off x="2424872" y="2256493"/>
              <a:ext cx="4587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latin typeface="微软雅黑" panose="020B0503020204020204" pitchFamily="34" charset="-122"/>
                  <a:ea typeface="微软雅黑" panose="020B0503020204020204" pitchFamily="34" charset="-122"/>
                </a:rPr>
                <a:t>G</a:t>
              </a:r>
              <a:endParaRPr lang="en-US" altLang="zh-CN" b="1">
                <a:latin typeface="Times New Roman" panose="02020603050405020304" pitchFamily="18" charset="0"/>
                <a:ea typeface="ˎ̥"/>
                <a:cs typeface="ˎ̥"/>
                <a:sym typeface="Wingdings 3" panose="05040102010807070707" pitchFamily="18" charset="2"/>
              </a:endParaRPr>
            </a:p>
          </p:txBody>
        </p:sp>
        <p:sp>
          <p:nvSpPr>
            <p:cNvPr id="15395" name="Rectangle 8"/>
            <p:cNvSpPr>
              <a:spLocks noChangeArrowheads="1"/>
            </p:cNvSpPr>
            <p:nvPr/>
          </p:nvSpPr>
          <p:spPr bwMode="auto">
            <a:xfrm>
              <a:off x="1723408" y="1624013"/>
              <a:ext cx="6572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200" b="1">
                  <a:latin typeface="Times New Roman" panose="02020603050405020304" pitchFamily="18" charset="0"/>
                  <a:ea typeface="ˎ̥"/>
                  <a:cs typeface="ˎ̥"/>
                </a:rPr>
                <a:t>5’-</a:t>
              </a:r>
              <a:endParaRPr lang="en-US" altLang="zh-CN" sz="1800">
                <a:latin typeface="Arial" panose="020B0604020202020204" pitchFamily="34" charset="0"/>
                <a:ea typeface="宋体" panose="02010600030101010101" pitchFamily="2" charset="-122"/>
              </a:endParaRPr>
            </a:p>
          </p:txBody>
        </p:sp>
        <p:sp>
          <p:nvSpPr>
            <p:cNvPr id="15396" name="Rectangle 12"/>
            <p:cNvSpPr>
              <a:spLocks noChangeArrowheads="1"/>
            </p:cNvSpPr>
            <p:nvPr/>
          </p:nvSpPr>
          <p:spPr bwMode="auto">
            <a:xfrm>
              <a:off x="1723408" y="2200275"/>
              <a:ext cx="6572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200" b="1">
                  <a:latin typeface="Times New Roman" panose="02020603050405020304" pitchFamily="18" charset="0"/>
                  <a:ea typeface="ˎ̥"/>
                  <a:cs typeface="ˎ̥"/>
                </a:rPr>
                <a:t>3’-</a:t>
              </a:r>
              <a:endParaRPr lang="en-US" altLang="zh-CN" sz="1800">
                <a:latin typeface="Arial" panose="020B0604020202020204" pitchFamily="34" charset="0"/>
                <a:ea typeface="宋体" panose="02010600030101010101" pitchFamily="2" charset="-122"/>
              </a:endParaRPr>
            </a:p>
          </p:txBody>
        </p:sp>
        <p:sp>
          <p:nvSpPr>
            <p:cNvPr id="15397" name="矩形 110"/>
            <p:cNvSpPr>
              <a:spLocks noChangeArrowheads="1"/>
            </p:cNvSpPr>
            <p:nvPr/>
          </p:nvSpPr>
          <p:spPr bwMode="auto">
            <a:xfrm>
              <a:off x="2421644" y="1702783"/>
              <a:ext cx="19736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solidFill>
                    <a:srgbClr val="000000"/>
                  </a:solidFill>
                  <a:latin typeface="微软雅黑" panose="020B0503020204020204" pitchFamily="34" charset="-122"/>
                  <a:ea typeface="微软雅黑" panose="020B0503020204020204" pitchFamily="34" charset="-122"/>
                </a:rPr>
                <a:t>C T G C A </a:t>
              </a:r>
              <a:endParaRPr lang="zh-CN" altLang="en-US" sz="1800">
                <a:ea typeface="宋体" panose="02010600030101010101" pitchFamily="2" charset="-122"/>
              </a:endParaRPr>
            </a:p>
          </p:txBody>
        </p:sp>
      </p:grpSp>
      <p:grpSp>
        <p:nvGrpSpPr>
          <p:cNvPr id="112" name="组合 111"/>
          <p:cNvGrpSpPr>
            <a:grpSpLocks/>
          </p:cNvGrpSpPr>
          <p:nvPr/>
        </p:nvGrpSpPr>
        <p:grpSpPr bwMode="auto">
          <a:xfrm>
            <a:off x="4625975" y="4424363"/>
            <a:ext cx="4483100" cy="1160462"/>
            <a:chOff x="2796580" y="1626394"/>
            <a:chExt cx="4484129" cy="1159892"/>
          </a:xfrm>
        </p:grpSpPr>
        <p:sp>
          <p:nvSpPr>
            <p:cNvPr id="15388" name="Rectangle 4"/>
            <p:cNvSpPr>
              <a:spLocks noChangeArrowheads="1"/>
            </p:cNvSpPr>
            <p:nvPr/>
          </p:nvSpPr>
          <p:spPr bwMode="auto">
            <a:xfrm>
              <a:off x="4202377" y="1677055"/>
              <a:ext cx="10851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50000"/>
                </a:spcBef>
                <a:buFontTx/>
                <a:buNone/>
              </a:pPr>
              <a:r>
                <a:rPr lang="en-US" altLang="zh-CN" b="1">
                  <a:latin typeface="微软雅黑" panose="020B0503020204020204" pitchFamily="34" charset="-122"/>
                  <a:ea typeface="微软雅黑" panose="020B0503020204020204" pitchFamily="34" charset="-122"/>
                </a:rPr>
                <a:t>G </a:t>
              </a:r>
              <a:endParaRPr lang="en-US" altLang="zh-CN" b="1">
                <a:latin typeface="Times New Roman" panose="02020603050405020304" pitchFamily="18" charset="0"/>
                <a:ea typeface="ˎ̥"/>
                <a:cs typeface="ˎ̥"/>
                <a:sym typeface="Wingdings 3" panose="05040102010807070707" pitchFamily="18" charset="2"/>
              </a:endParaRPr>
            </a:p>
          </p:txBody>
        </p:sp>
        <p:sp>
          <p:nvSpPr>
            <p:cNvPr id="15389" name="Rectangle 7"/>
            <p:cNvSpPr>
              <a:spLocks noChangeArrowheads="1"/>
            </p:cNvSpPr>
            <p:nvPr/>
          </p:nvSpPr>
          <p:spPr bwMode="auto">
            <a:xfrm>
              <a:off x="4721659" y="1770856"/>
              <a:ext cx="1800225" cy="287338"/>
            </a:xfrm>
            <a:prstGeom prst="rect">
              <a:avLst/>
            </a:prstGeom>
            <a:solidFill>
              <a:srgbClr val="3366FF"/>
            </a:solidFill>
            <a:ln w="9525">
              <a:solidFill>
                <a:schemeClr val="tx1"/>
              </a:solidFill>
              <a:miter lim="800000"/>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Tahoma" panose="020B0604030504040204" pitchFamily="34" charset="0"/>
                <a:ea typeface="宋体" panose="02010600030101010101" pitchFamily="2" charset="-122"/>
              </a:endParaRPr>
            </a:p>
          </p:txBody>
        </p:sp>
        <p:sp>
          <p:nvSpPr>
            <p:cNvPr id="15390" name="Rectangle 9"/>
            <p:cNvSpPr>
              <a:spLocks noChangeArrowheads="1"/>
            </p:cNvSpPr>
            <p:nvPr/>
          </p:nvSpPr>
          <p:spPr bwMode="auto">
            <a:xfrm>
              <a:off x="6521884" y="1626394"/>
              <a:ext cx="7588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200" b="1">
                  <a:latin typeface="Times New Roman" panose="02020603050405020304" pitchFamily="18" charset="0"/>
                  <a:ea typeface="ˎ̥"/>
                  <a:cs typeface="ˎ̥"/>
                </a:rPr>
                <a:t>-3’</a:t>
              </a:r>
              <a:r>
                <a:rPr lang="en-US" altLang="zh-CN" sz="3200" b="1">
                  <a:latin typeface="Times New Roman" panose="02020603050405020304" pitchFamily="18" charset="0"/>
                  <a:ea typeface="宋体" panose="02010600030101010101" pitchFamily="2" charset="-122"/>
                </a:rPr>
                <a:t> </a:t>
              </a:r>
              <a:endParaRPr lang="en-US" altLang="zh-CN" sz="1800">
                <a:latin typeface="Arial" panose="020B0604020202020204" pitchFamily="34" charset="0"/>
                <a:ea typeface="宋体" panose="02010600030101010101" pitchFamily="2" charset="-122"/>
              </a:endParaRPr>
            </a:p>
          </p:txBody>
        </p:sp>
        <p:sp>
          <p:nvSpPr>
            <p:cNvPr id="15391" name="Rectangle 11"/>
            <p:cNvSpPr>
              <a:spLocks noChangeArrowheads="1"/>
            </p:cNvSpPr>
            <p:nvPr/>
          </p:nvSpPr>
          <p:spPr bwMode="auto">
            <a:xfrm>
              <a:off x="4721659" y="2347119"/>
              <a:ext cx="1800225" cy="287337"/>
            </a:xfrm>
            <a:prstGeom prst="rect">
              <a:avLst/>
            </a:prstGeom>
            <a:solidFill>
              <a:srgbClr val="FF9900"/>
            </a:solidFill>
            <a:ln w="9525">
              <a:solidFill>
                <a:schemeClr val="tx1"/>
              </a:solidFill>
              <a:miter lim="800000"/>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Tahoma" panose="020B0604030504040204" pitchFamily="34" charset="0"/>
                <a:ea typeface="宋体" panose="02010600030101010101" pitchFamily="2" charset="-122"/>
              </a:endParaRPr>
            </a:p>
          </p:txBody>
        </p:sp>
        <p:sp>
          <p:nvSpPr>
            <p:cNvPr id="15392" name="Rectangle 13"/>
            <p:cNvSpPr>
              <a:spLocks noChangeArrowheads="1"/>
            </p:cNvSpPr>
            <p:nvPr/>
          </p:nvSpPr>
          <p:spPr bwMode="auto">
            <a:xfrm>
              <a:off x="6521884" y="2202656"/>
              <a:ext cx="7588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200" b="1">
                  <a:latin typeface="Times New Roman" panose="02020603050405020304" pitchFamily="18" charset="0"/>
                  <a:ea typeface="ˎ̥"/>
                  <a:cs typeface="ˎ̥"/>
                </a:rPr>
                <a:t>-5’</a:t>
              </a:r>
              <a:r>
                <a:rPr lang="en-US" altLang="zh-CN" sz="3200" b="1">
                  <a:latin typeface="Times New Roman" panose="02020603050405020304" pitchFamily="18" charset="0"/>
                  <a:ea typeface="宋体" panose="02010600030101010101" pitchFamily="2" charset="-122"/>
                </a:rPr>
                <a:t> </a:t>
              </a:r>
              <a:endParaRPr lang="en-US" altLang="zh-CN" sz="1800">
                <a:latin typeface="Arial" panose="020B0604020202020204" pitchFamily="34" charset="0"/>
                <a:ea typeface="宋体" panose="02010600030101010101" pitchFamily="2" charset="-122"/>
              </a:endParaRPr>
            </a:p>
          </p:txBody>
        </p:sp>
        <p:sp>
          <p:nvSpPr>
            <p:cNvPr id="15393" name="矩形 117"/>
            <p:cNvSpPr>
              <a:spLocks noChangeArrowheads="1"/>
            </p:cNvSpPr>
            <p:nvPr/>
          </p:nvSpPr>
          <p:spPr bwMode="auto">
            <a:xfrm>
              <a:off x="2796580" y="2263066"/>
              <a:ext cx="31789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latin typeface="微软雅黑" panose="020B0503020204020204" pitchFamily="34" charset="-122"/>
                  <a:ea typeface="微软雅黑" panose="020B0503020204020204" pitchFamily="34" charset="-122"/>
                </a:rPr>
                <a:t>A C G T </a:t>
              </a:r>
              <a:r>
                <a:rPr lang="en-US" altLang="zh-CN" b="1">
                  <a:solidFill>
                    <a:srgbClr val="000000"/>
                  </a:solidFill>
                  <a:latin typeface="微软雅黑" panose="020B0503020204020204" pitchFamily="34" charset="-122"/>
                  <a:ea typeface="微软雅黑" panose="020B0503020204020204" pitchFamily="34" charset="-122"/>
                </a:rPr>
                <a:t>C</a:t>
              </a:r>
              <a:endParaRPr lang="en-US" altLang="zh-CN" b="1">
                <a:solidFill>
                  <a:srgbClr val="000000"/>
                </a:solidFill>
                <a:latin typeface="Times New Roman" panose="02020603050405020304" pitchFamily="18" charset="0"/>
                <a:ea typeface="ˎ̥"/>
                <a:cs typeface="ˎ̥"/>
                <a:sym typeface="Wingdings 3" panose="05040102010807070707" pitchFamily="18" charset="2"/>
              </a:endParaRPr>
            </a:p>
          </p:txBody>
        </p:sp>
      </p:grpSp>
      <p:sp>
        <p:nvSpPr>
          <p:cNvPr id="15380" name="矩形 118"/>
          <p:cNvSpPr>
            <a:spLocks noChangeArrowheads="1"/>
          </p:cNvSpPr>
          <p:nvPr/>
        </p:nvSpPr>
        <p:spPr bwMode="auto">
          <a:xfrm>
            <a:off x="1906588" y="3479801"/>
            <a:ext cx="4449762" cy="597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marL="0" lvl="3">
              <a:lnSpc>
                <a:spcPct val="130000"/>
              </a:lnSpc>
              <a:spcBef>
                <a:spcPct val="0"/>
              </a:spcBef>
              <a:buNone/>
            </a:pPr>
            <a:r>
              <a:rPr lang="en-US" altLang="zh-CN" sz="2800" b="1" dirty="0">
                <a:latin typeface="微软雅黑" panose="020B0503020204020204" pitchFamily="34" charset="-122"/>
                <a:ea typeface="微软雅黑" panose="020B0503020204020204" pitchFamily="34" charset="-122"/>
              </a:rPr>
              <a:t>b</a:t>
            </a:r>
            <a:r>
              <a:rPr lang="zh-CN" altLang="en-US" sz="2800" b="1" dirty="0">
                <a:latin typeface="微软雅黑" panose="020B0503020204020204" pitchFamily="34" charset="-122"/>
                <a:ea typeface="微软雅黑" panose="020B0503020204020204" pitchFamily="34" charset="-122"/>
              </a:rPr>
              <a:t>）核酸外切</a:t>
            </a:r>
            <a:r>
              <a:rPr lang="zh-CN" altLang="en-US" sz="2800" b="1" dirty="0" smtClean="0">
                <a:latin typeface="微软雅黑" panose="020B0503020204020204" pitchFamily="34" charset="-122"/>
                <a:ea typeface="微软雅黑" panose="020B0503020204020204" pitchFamily="34" charset="-122"/>
              </a:rPr>
              <a:t>酶</a:t>
            </a:r>
            <a:endParaRPr lang="en-US" altLang="zh-CN" sz="2800" b="1" dirty="0">
              <a:latin typeface="微软雅黑" panose="020B0503020204020204" pitchFamily="34" charset="-122"/>
              <a:ea typeface="微软雅黑" panose="020B0503020204020204" pitchFamily="34" charset="-122"/>
            </a:endParaRPr>
          </a:p>
        </p:txBody>
      </p:sp>
      <p:cxnSp>
        <p:nvCxnSpPr>
          <p:cNvPr id="120" name="直接箭头连接符 119"/>
          <p:cNvCxnSpPr/>
          <p:nvPr/>
        </p:nvCxnSpPr>
        <p:spPr>
          <a:xfrm>
            <a:off x="6059488" y="4078289"/>
            <a:ext cx="0" cy="579437"/>
          </a:xfrm>
          <a:prstGeom prst="straightConnector1">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1" name="直接箭头连接符 120"/>
          <p:cNvCxnSpPr/>
          <p:nvPr/>
        </p:nvCxnSpPr>
        <p:spPr>
          <a:xfrm flipV="1">
            <a:off x="4652963" y="5432426"/>
            <a:ext cx="0" cy="631825"/>
          </a:xfrm>
          <a:prstGeom prst="straightConnector1">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7" name="组合 26"/>
          <p:cNvGrpSpPr>
            <a:grpSpLocks/>
          </p:cNvGrpSpPr>
          <p:nvPr/>
        </p:nvGrpSpPr>
        <p:grpSpPr bwMode="auto">
          <a:xfrm>
            <a:off x="4649788" y="4568825"/>
            <a:ext cx="1409700" cy="941388"/>
            <a:chOff x="2985562" y="4428743"/>
            <a:chExt cx="1410463" cy="941876"/>
          </a:xfrm>
        </p:grpSpPr>
        <p:cxnSp>
          <p:nvCxnSpPr>
            <p:cNvPr id="123" name="直接连接符 122"/>
            <p:cNvCxnSpPr/>
            <p:nvPr/>
          </p:nvCxnSpPr>
          <p:spPr>
            <a:xfrm>
              <a:off x="4378553" y="4428743"/>
              <a:ext cx="6353" cy="460614"/>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nvGrpSpPr>
            <p:cNvPr id="15385" name="组合 25"/>
            <p:cNvGrpSpPr>
              <a:grpSpLocks/>
            </p:cNvGrpSpPr>
            <p:nvPr/>
          </p:nvGrpSpPr>
          <p:grpSpPr bwMode="auto">
            <a:xfrm>
              <a:off x="2985562" y="4884384"/>
              <a:ext cx="1410463" cy="486235"/>
              <a:chOff x="2985562" y="4884384"/>
              <a:chExt cx="1410463" cy="486235"/>
            </a:xfrm>
          </p:grpSpPr>
          <p:cxnSp>
            <p:nvCxnSpPr>
              <p:cNvPr id="124" name="直接连接符 123"/>
              <p:cNvCxnSpPr/>
              <p:nvPr/>
            </p:nvCxnSpPr>
            <p:spPr>
              <a:xfrm>
                <a:off x="2985562" y="4910005"/>
                <a:ext cx="4765" cy="460614"/>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2985562" y="4884592"/>
                <a:ext cx="1410463" cy="0"/>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grpSp>
      <p:sp>
        <p:nvSpPr>
          <p:cNvPr id="52" name="矩形 51"/>
          <p:cNvSpPr/>
          <p:nvPr/>
        </p:nvSpPr>
        <p:spPr>
          <a:xfrm>
            <a:off x="114300" y="87015"/>
            <a:ext cx="11963400" cy="623887"/>
          </a:xfrm>
          <a:prstGeom prst="rect">
            <a:avLst/>
          </a:prstGeom>
          <a:solidFill>
            <a:srgbClr val="17BCA3"/>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a:p>
        </p:txBody>
      </p:sp>
      <p:sp>
        <p:nvSpPr>
          <p:cNvPr id="53" name="矩形 52"/>
          <p:cNvSpPr/>
          <p:nvPr/>
        </p:nvSpPr>
        <p:spPr>
          <a:xfrm>
            <a:off x="6394821" y="98375"/>
            <a:ext cx="2158625" cy="499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sz="3200">
              <a:solidFill>
                <a:schemeClr val="tx1"/>
              </a:solidFill>
            </a:endParaRPr>
          </a:p>
        </p:txBody>
      </p:sp>
      <p:sp>
        <p:nvSpPr>
          <p:cNvPr id="54" name="文本框 53"/>
          <p:cNvSpPr txBox="1"/>
          <p:nvPr/>
        </p:nvSpPr>
        <p:spPr>
          <a:xfrm>
            <a:off x="939008" y="24825"/>
            <a:ext cx="1643062" cy="584775"/>
          </a:xfrm>
          <a:prstGeom prst="rect">
            <a:avLst/>
          </a:prstGeom>
          <a:noFill/>
        </p:spPr>
        <p:txBody>
          <a:bodyPr>
            <a:spAutoFit/>
          </a:bodyPr>
          <a:lstStyle/>
          <a:p>
            <a:pPr algn="ctr" fontAlgn="auto">
              <a:spcBef>
                <a:spcPts val="0"/>
              </a:spcBef>
              <a:spcAft>
                <a:spcPts val="0"/>
              </a:spcAft>
              <a:defRPr/>
            </a:pPr>
            <a:r>
              <a:rPr lang="zh-CN" altLang="en-US" sz="3200" spc="300" dirty="0" smtClean="0">
                <a:solidFill>
                  <a:schemeClr val="bg1"/>
                </a:solidFill>
                <a:latin typeface="微软雅黑" panose="020B0503020204020204" pitchFamily="34" charset="-122"/>
                <a:ea typeface="微软雅黑" panose="020B0503020204020204" pitchFamily="34" charset="-122"/>
              </a:rPr>
              <a:t>定  义</a:t>
            </a:r>
            <a:endParaRPr lang="zh-HK" altLang="en-US" sz="3200" spc="300" dirty="0">
              <a:solidFill>
                <a:schemeClr val="bg1"/>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3261892" y="24825"/>
            <a:ext cx="2453108" cy="584775"/>
          </a:xfrm>
          <a:prstGeom prst="rect">
            <a:avLst/>
          </a:prstGeom>
          <a:noFill/>
        </p:spPr>
        <p:txBody>
          <a:bodyPr wrap="square">
            <a:spAutoFit/>
          </a:bodyPr>
          <a:lstStyle/>
          <a:p>
            <a:pPr algn="ctr" fontAlgn="auto">
              <a:spcBef>
                <a:spcPts val="0"/>
              </a:spcBef>
              <a:spcAft>
                <a:spcPts val="0"/>
              </a:spcAft>
              <a:defRPr/>
            </a:pPr>
            <a:r>
              <a:rPr lang="zh-CN" altLang="en-US" sz="3200" spc="300" dirty="0" smtClean="0">
                <a:solidFill>
                  <a:schemeClr val="bg1"/>
                </a:solidFill>
                <a:latin typeface="微软雅黑" panose="020B0503020204020204" pitchFamily="34" charset="-122"/>
                <a:ea typeface="微软雅黑" panose="020B0503020204020204" pitchFamily="34" charset="-122"/>
              </a:rPr>
              <a:t>书 写 方 法</a:t>
            </a:r>
            <a:endParaRPr lang="zh-CN" altLang="en-US" sz="3200" spc="300" dirty="0">
              <a:solidFill>
                <a:schemeClr val="bg1"/>
              </a:solidFill>
              <a:latin typeface="微软雅黑" panose="020B0503020204020204" pitchFamily="34" charset="-122"/>
              <a:ea typeface="微软雅黑" panose="020B0503020204020204" pitchFamily="34" charset="-122"/>
            </a:endParaRPr>
          </a:p>
        </p:txBody>
      </p:sp>
      <p:cxnSp>
        <p:nvCxnSpPr>
          <p:cNvPr id="56" name="直接连接符 55"/>
          <p:cNvCxnSpPr/>
          <p:nvPr/>
        </p:nvCxnSpPr>
        <p:spPr>
          <a:xfrm>
            <a:off x="2971800" y="104972"/>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5867400" y="87015"/>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8915400" y="138113"/>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114300" y="609600"/>
            <a:ext cx="119634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6400800" y="65442"/>
            <a:ext cx="2152647" cy="584775"/>
          </a:xfrm>
          <a:prstGeom prst="rect">
            <a:avLst/>
          </a:prstGeom>
          <a:noFill/>
        </p:spPr>
        <p:txBody>
          <a:bodyPr wrap="square">
            <a:spAutoFit/>
          </a:bodyPr>
          <a:lstStyle/>
          <a:p>
            <a:pPr algn="ctr" fontAlgn="auto">
              <a:spcBef>
                <a:spcPts val="0"/>
              </a:spcBef>
              <a:spcAft>
                <a:spcPts val="0"/>
              </a:spcAft>
              <a:defRPr/>
            </a:pPr>
            <a:r>
              <a:rPr lang="zh-CN" altLang="en-US" sz="3200" spc="300" dirty="0" smtClean="0">
                <a:latin typeface="微软雅黑" panose="020B0503020204020204" pitchFamily="34" charset="-122"/>
                <a:ea typeface="微软雅黑" panose="020B0503020204020204" pitchFamily="34" charset="-122"/>
              </a:rPr>
              <a:t>核 酸 酶</a:t>
            </a:r>
            <a:endParaRPr lang="zh-CN" altLang="en-US" sz="3200" spc="300" dirty="0">
              <a:latin typeface="微软雅黑" panose="020B0503020204020204" pitchFamily="34" charset="-122"/>
              <a:ea typeface="微软雅黑" panose="020B0503020204020204" pitchFamily="34" charset="-122"/>
            </a:endParaRPr>
          </a:p>
        </p:txBody>
      </p:sp>
      <p:sp>
        <p:nvSpPr>
          <p:cNvPr id="69" name="文本框 68"/>
          <p:cNvSpPr txBox="1"/>
          <p:nvPr/>
        </p:nvSpPr>
        <p:spPr>
          <a:xfrm>
            <a:off x="9448650" y="65442"/>
            <a:ext cx="2038350" cy="584775"/>
          </a:xfrm>
          <a:prstGeom prst="rect">
            <a:avLst/>
          </a:prstGeom>
          <a:noFill/>
        </p:spPr>
        <p:txBody>
          <a:bodyPr>
            <a:spAutoFit/>
          </a:bodyPr>
          <a:lstStyle/>
          <a:p>
            <a:pPr algn="ctr" fontAlgn="auto">
              <a:spcBef>
                <a:spcPts val="0"/>
              </a:spcBef>
              <a:spcAft>
                <a:spcPts val="0"/>
              </a:spcAft>
              <a:defRPr/>
            </a:pPr>
            <a:r>
              <a:rPr lang="zh-CN" altLang="en-US" sz="3200" spc="300" dirty="0">
                <a:solidFill>
                  <a:schemeClr val="bg1"/>
                </a:solidFill>
                <a:latin typeface="微软雅黑" panose="020B0503020204020204" pitchFamily="34" charset="-122"/>
                <a:ea typeface="微软雅黑" panose="020B0503020204020204" pitchFamily="34" charset="-122"/>
              </a:rPr>
              <a:t>回文序列</a:t>
            </a:r>
          </a:p>
        </p:txBody>
      </p:sp>
    </p:spTree>
    <p:extLst>
      <p:ext uri="{BB962C8B-B14F-4D97-AF65-F5344CB8AC3E}">
        <p14:creationId xmlns:p14="http://schemas.microsoft.com/office/powerpoint/2010/main" val="33893823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wipe(up)">
                                      <p:cBhvr>
                                        <p:cTn id="7" dur="500"/>
                                        <p:tgtEl>
                                          <p:spTgt spid="101"/>
                                        </p:tgtEl>
                                      </p:cBhvr>
                                    </p:animEffect>
                                  </p:childTnLst>
                                </p:cTn>
                              </p:par>
                              <p:par>
                                <p:cTn id="8" presetID="22" presetClass="entr" presetSubtype="4" fill="hold" nodeType="withEffect">
                                  <p:stCondLst>
                                    <p:cond delay="0"/>
                                  </p:stCondLst>
                                  <p:childTnLst>
                                    <p:set>
                                      <p:cBhvr>
                                        <p:cTn id="9" dur="1" fill="hold">
                                          <p:stCondLst>
                                            <p:cond delay="0"/>
                                          </p:stCondLst>
                                        </p:cTn>
                                        <p:tgtEl>
                                          <p:spTgt spid="102"/>
                                        </p:tgtEl>
                                        <p:attrNameLst>
                                          <p:attrName>style.visibility</p:attrName>
                                        </p:attrNameLst>
                                      </p:cBhvr>
                                      <p:to>
                                        <p:strVal val="visible"/>
                                      </p:to>
                                    </p:set>
                                    <p:animEffect transition="in" filter="wipe(down)">
                                      <p:cBhvr>
                                        <p:cTn id="10" dur="500"/>
                                        <p:tgtEl>
                                          <p:spTgt spid="10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1"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5" presetClass="path" presetSubtype="0" accel="50000" decel="50000" fill="hold" nodeType="clickEffect">
                                  <p:stCondLst>
                                    <p:cond delay="0"/>
                                  </p:stCondLst>
                                  <p:childTnLst>
                                    <p:animMotion origin="layout" path="M -2.77778E-6 -2.96296E-6 L -0.16111 -0.00023 " pathEditMode="relative" rAng="0" ptsTypes="AA">
                                      <p:cBhvr>
                                        <p:cTn id="19" dur="2000" fill="hold"/>
                                        <p:tgtEl>
                                          <p:spTgt spid="11"/>
                                        </p:tgtEl>
                                        <p:attrNameLst>
                                          <p:attrName>ppt_x</p:attrName>
                                          <p:attrName>ppt_y</p:attrName>
                                        </p:attrNameLst>
                                      </p:cBhvr>
                                      <p:rCtr x="-8056" y="-23"/>
                                    </p:animMotion>
                                  </p:childTnLst>
                                </p:cTn>
                              </p:par>
                              <p:par>
                                <p:cTn id="20" presetID="63" presetClass="path" presetSubtype="0" accel="50000" decel="50000" fill="hold" nodeType="withEffect">
                                  <p:stCondLst>
                                    <p:cond delay="0"/>
                                  </p:stCondLst>
                                  <p:childTnLst>
                                    <p:animMotion origin="layout" path="M -2.5E-6 4.07407E-6 L 0.13577 -0.00093 " pathEditMode="relative" rAng="0" ptsTypes="AA">
                                      <p:cBhvr>
                                        <p:cTn id="21" dur="2000" fill="hold"/>
                                        <p:tgtEl>
                                          <p:spTgt spid="12"/>
                                        </p:tgtEl>
                                        <p:attrNameLst>
                                          <p:attrName>ppt_x</p:attrName>
                                          <p:attrName>ppt_y</p:attrName>
                                        </p:attrNameLst>
                                      </p:cBhvr>
                                      <p:rCtr x="6788" y="-46"/>
                                    </p:animMotion>
                                  </p:childTnLst>
                                </p:cTn>
                              </p:par>
                              <p:par>
                                <p:cTn id="22" presetID="10" presetClass="exit" presetSubtype="0" fill="hold" nodeType="withEffect">
                                  <p:stCondLst>
                                    <p:cond delay="0"/>
                                  </p:stCondLst>
                                  <p:childTnLst>
                                    <p:animEffect transition="out" filter="fade">
                                      <p:cBhvr>
                                        <p:cTn id="23" dur="500"/>
                                        <p:tgtEl>
                                          <p:spTgt spid="18"/>
                                        </p:tgtEl>
                                      </p:cBhvr>
                                    </p:animEffect>
                                    <p:set>
                                      <p:cBhvr>
                                        <p:cTn id="24" dur="1" fill="hold">
                                          <p:stCondLst>
                                            <p:cond delay="499"/>
                                          </p:stCondLst>
                                        </p:cTn>
                                        <p:tgtEl>
                                          <p:spTgt spid="18"/>
                                        </p:tgtEl>
                                        <p:attrNameLst>
                                          <p:attrName>style.visibility</p:attrName>
                                        </p:attrNameLst>
                                      </p:cBhvr>
                                      <p:to>
                                        <p:strVal val="hidden"/>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1" fill="hold" nodeType="clickEffect">
                                  <p:stCondLst>
                                    <p:cond delay="0"/>
                                  </p:stCondLst>
                                  <p:childTnLst>
                                    <p:set>
                                      <p:cBhvr>
                                        <p:cTn id="28" dur="1" fill="hold">
                                          <p:stCondLst>
                                            <p:cond delay="0"/>
                                          </p:stCondLst>
                                        </p:cTn>
                                        <p:tgtEl>
                                          <p:spTgt spid="120"/>
                                        </p:tgtEl>
                                        <p:attrNameLst>
                                          <p:attrName>style.visibility</p:attrName>
                                        </p:attrNameLst>
                                      </p:cBhvr>
                                      <p:to>
                                        <p:strVal val="visible"/>
                                      </p:to>
                                    </p:set>
                                    <p:animEffect transition="in" filter="wipe(up)">
                                      <p:cBhvr>
                                        <p:cTn id="29" dur="500"/>
                                        <p:tgtEl>
                                          <p:spTgt spid="120"/>
                                        </p:tgtEl>
                                      </p:cBhvr>
                                    </p:animEffect>
                                  </p:childTnLst>
                                </p:cTn>
                              </p:par>
                              <p:par>
                                <p:cTn id="30" presetID="22" presetClass="entr" presetSubtype="4" fill="hold" nodeType="withEffect">
                                  <p:stCondLst>
                                    <p:cond delay="0"/>
                                  </p:stCondLst>
                                  <p:childTnLst>
                                    <p:set>
                                      <p:cBhvr>
                                        <p:cTn id="31" dur="1" fill="hold">
                                          <p:stCondLst>
                                            <p:cond delay="0"/>
                                          </p:stCondLst>
                                        </p:cTn>
                                        <p:tgtEl>
                                          <p:spTgt spid="121"/>
                                        </p:tgtEl>
                                        <p:attrNameLst>
                                          <p:attrName>style.visibility</p:attrName>
                                        </p:attrNameLst>
                                      </p:cBhvr>
                                      <p:to>
                                        <p:strVal val="visible"/>
                                      </p:to>
                                    </p:set>
                                    <p:animEffect transition="in" filter="wipe(down)">
                                      <p:cBhvr>
                                        <p:cTn id="32" dur="500"/>
                                        <p:tgtEl>
                                          <p:spTgt spid="12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1"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barn(inVertical)">
                                      <p:cBhvr>
                                        <p:cTn id="37" dur="500"/>
                                        <p:tgtEl>
                                          <p:spTgt spid="2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5" presetClass="path" presetSubtype="0" accel="50000" decel="50000" fill="hold" nodeType="clickEffect">
                                  <p:stCondLst>
                                    <p:cond delay="0"/>
                                  </p:stCondLst>
                                  <p:childTnLst>
                                    <p:animMotion origin="layout" path="M -1.94444E-6 3.33333E-6 L -0.16111 -0.00023 " pathEditMode="relative" rAng="0" ptsTypes="AA">
                                      <p:cBhvr>
                                        <p:cTn id="41" dur="2000" fill="hold"/>
                                        <p:tgtEl>
                                          <p:spTgt spid="107"/>
                                        </p:tgtEl>
                                        <p:attrNameLst>
                                          <p:attrName>ppt_x</p:attrName>
                                          <p:attrName>ppt_y</p:attrName>
                                        </p:attrNameLst>
                                      </p:cBhvr>
                                      <p:rCtr x="-8056" y="-23"/>
                                    </p:animMotion>
                                  </p:childTnLst>
                                </p:cTn>
                              </p:par>
                              <p:par>
                                <p:cTn id="42" presetID="63" presetClass="path" presetSubtype="0" accel="50000" decel="50000" fill="hold" nodeType="withEffect">
                                  <p:stCondLst>
                                    <p:cond delay="0"/>
                                  </p:stCondLst>
                                  <p:childTnLst>
                                    <p:animMotion origin="layout" path="M 5E-6 3.7037E-7 L 0.13577 -0.00093 " pathEditMode="relative" rAng="0" ptsTypes="AA">
                                      <p:cBhvr>
                                        <p:cTn id="43" dur="2000" fill="hold"/>
                                        <p:tgtEl>
                                          <p:spTgt spid="112"/>
                                        </p:tgtEl>
                                        <p:attrNameLst>
                                          <p:attrName>ppt_x</p:attrName>
                                          <p:attrName>ppt_y</p:attrName>
                                        </p:attrNameLst>
                                      </p:cBhvr>
                                      <p:rCtr x="6788" y="-46"/>
                                    </p:animMotion>
                                  </p:childTnLst>
                                </p:cTn>
                              </p:par>
                              <p:par>
                                <p:cTn id="44" presetID="10" presetClass="exit" presetSubtype="0" fill="hold" nodeType="withEffect">
                                  <p:stCondLst>
                                    <p:cond delay="0"/>
                                  </p:stCondLst>
                                  <p:childTnLst>
                                    <p:animEffect transition="out" filter="fade">
                                      <p:cBhvr>
                                        <p:cTn id="45" dur="500"/>
                                        <p:tgtEl>
                                          <p:spTgt spid="27"/>
                                        </p:tgtEl>
                                      </p:cBhvr>
                                    </p:animEffect>
                                    <p:set>
                                      <p:cBhvr>
                                        <p:cTn id="46"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6" name="矩形 99"/>
          <p:cNvSpPr>
            <a:spLocks noChangeArrowheads="1"/>
          </p:cNvSpPr>
          <p:nvPr/>
        </p:nvSpPr>
        <p:spPr bwMode="auto">
          <a:xfrm>
            <a:off x="1898651" y="1749426"/>
            <a:ext cx="444976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marL="0" lvl="3">
              <a:lnSpc>
                <a:spcPct val="130000"/>
              </a:lnSpc>
              <a:spcBef>
                <a:spcPct val="0"/>
              </a:spcBef>
              <a:buNone/>
            </a:pPr>
            <a:r>
              <a:rPr lang="zh-CN" altLang="en-US" sz="2800" b="1">
                <a:latin typeface="微软雅黑" panose="020B0503020204020204" pitchFamily="34" charset="-122"/>
                <a:ea typeface="微软雅黑" panose="020B0503020204020204" pitchFamily="34" charset="-122"/>
              </a:rPr>
              <a:t>限制性内切酶</a:t>
            </a:r>
            <a:endParaRPr lang="en-US" altLang="zh-CN" sz="2800" b="1">
              <a:latin typeface="微软雅黑" panose="020B0503020204020204" pitchFamily="34" charset="-122"/>
              <a:ea typeface="微软雅黑" panose="020B0503020204020204" pitchFamily="34" charset="-122"/>
            </a:endParaRPr>
          </a:p>
        </p:txBody>
      </p:sp>
      <p:grpSp>
        <p:nvGrpSpPr>
          <p:cNvPr id="2" name="组合 1"/>
          <p:cNvGrpSpPr>
            <a:grpSpLocks/>
          </p:cNvGrpSpPr>
          <p:nvPr/>
        </p:nvGrpSpPr>
        <p:grpSpPr bwMode="auto">
          <a:xfrm>
            <a:off x="2522538" y="2733675"/>
            <a:ext cx="4208462" cy="1106488"/>
            <a:chOff x="867728" y="1857331"/>
            <a:chExt cx="4208107" cy="1106223"/>
          </a:xfrm>
        </p:grpSpPr>
        <p:sp>
          <p:nvSpPr>
            <p:cNvPr id="16411" name="Rectangle 8"/>
            <p:cNvSpPr>
              <a:spLocks noChangeArrowheads="1"/>
            </p:cNvSpPr>
            <p:nvPr/>
          </p:nvSpPr>
          <p:spPr bwMode="auto">
            <a:xfrm>
              <a:off x="867729" y="1857331"/>
              <a:ext cx="6572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200" b="1">
                  <a:latin typeface="Times New Roman" panose="02020603050405020304" pitchFamily="18" charset="0"/>
                  <a:ea typeface="ˎ̥"/>
                  <a:cs typeface="ˎ̥"/>
                </a:rPr>
                <a:t>5’-</a:t>
              </a:r>
              <a:endParaRPr lang="en-US" altLang="zh-CN" sz="1800">
                <a:latin typeface="Arial" panose="020B0604020202020204" pitchFamily="34" charset="0"/>
                <a:ea typeface="宋体" panose="02010600030101010101" pitchFamily="2" charset="-122"/>
              </a:endParaRPr>
            </a:p>
          </p:txBody>
        </p:sp>
        <p:sp>
          <p:nvSpPr>
            <p:cNvPr id="16412" name="Rectangle 12"/>
            <p:cNvSpPr>
              <a:spLocks noChangeArrowheads="1"/>
            </p:cNvSpPr>
            <p:nvPr/>
          </p:nvSpPr>
          <p:spPr bwMode="auto">
            <a:xfrm>
              <a:off x="867728" y="2326349"/>
              <a:ext cx="6572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200" b="1">
                  <a:latin typeface="Times New Roman" panose="02020603050405020304" pitchFamily="18" charset="0"/>
                  <a:ea typeface="ˎ̥"/>
                  <a:cs typeface="ˎ̥"/>
                </a:rPr>
                <a:t>3’-</a:t>
              </a:r>
              <a:endParaRPr lang="en-US" altLang="zh-CN" sz="1800">
                <a:latin typeface="Arial" panose="020B0604020202020204" pitchFamily="34" charset="0"/>
                <a:ea typeface="宋体" panose="02010600030101010101" pitchFamily="2" charset="-122"/>
              </a:endParaRPr>
            </a:p>
          </p:txBody>
        </p:sp>
        <p:sp>
          <p:nvSpPr>
            <p:cNvPr id="16413" name="矩形 5"/>
            <p:cNvSpPr>
              <a:spLocks noChangeArrowheads="1"/>
            </p:cNvSpPr>
            <p:nvPr/>
          </p:nvSpPr>
          <p:spPr bwMode="auto">
            <a:xfrm>
              <a:off x="2397786" y="1894260"/>
              <a:ext cx="11849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solidFill>
                    <a:srgbClr val="000000"/>
                  </a:solidFill>
                  <a:latin typeface="微软雅黑" panose="020B0503020204020204" pitchFamily="34" charset="-122"/>
                  <a:ea typeface="微软雅黑" panose="020B0503020204020204" pitchFamily="34" charset="-122"/>
                </a:rPr>
                <a:t>C A G</a:t>
              </a:r>
              <a:endParaRPr lang="zh-CN" altLang="en-US" sz="1800">
                <a:ea typeface="宋体" panose="02010600030101010101" pitchFamily="2" charset="-122"/>
              </a:endParaRPr>
            </a:p>
          </p:txBody>
        </p:sp>
        <p:sp>
          <p:nvSpPr>
            <p:cNvPr id="16414" name="Rectangle 7"/>
            <p:cNvSpPr>
              <a:spLocks noChangeArrowheads="1"/>
            </p:cNvSpPr>
            <p:nvPr/>
          </p:nvSpPr>
          <p:spPr bwMode="auto">
            <a:xfrm>
              <a:off x="1439136" y="1994378"/>
              <a:ext cx="973864" cy="322984"/>
            </a:xfrm>
            <a:prstGeom prst="rect">
              <a:avLst/>
            </a:prstGeom>
            <a:solidFill>
              <a:srgbClr val="3366FF"/>
            </a:solidFill>
            <a:ln w="9525">
              <a:solidFill>
                <a:schemeClr val="tx1"/>
              </a:solidFill>
              <a:miter lim="800000"/>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Tahoma" panose="020B0604030504040204" pitchFamily="34" charset="0"/>
                <a:ea typeface="宋体" panose="02010600030101010101" pitchFamily="2" charset="-122"/>
              </a:endParaRPr>
            </a:p>
          </p:txBody>
        </p:sp>
        <p:sp>
          <p:nvSpPr>
            <p:cNvPr id="16415" name="Rectangle 7"/>
            <p:cNvSpPr>
              <a:spLocks noChangeArrowheads="1"/>
            </p:cNvSpPr>
            <p:nvPr/>
          </p:nvSpPr>
          <p:spPr bwMode="auto">
            <a:xfrm>
              <a:off x="1439136" y="2509785"/>
              <a:ext cx="973864" cy="322984"/>
            </a:xfrm>
            <a:prstGeom prst="rect">
              <a:avLst/>
            </a:prstGeom>
            <a:solidFill>
              <a:srgbClr val="FF9900"/>
            </a:solidFill>
            <a:ln w="9525">
              <a:solidFill>
                <a:schemeClr val="tx1"/>
              </a:solidFill>
              <a:miter lim="800000"/>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Tahoma" panose="020B0604030504040204" pitchFamily="34" charset="0"/>
                <a:ea typeface="宋体" panose="02010600030101010101" pitchFamily="2" charset="-122"/>
              </a:endParaRPr>
            </a:p>
          </p:txBody>
        </p:sp>
        <p:sp>
          <p:nvSpPr>
            <p:cNvPr id="16416" name="Rectangle 5"/>
            <p:cNvSpPr>
              <a:spLocks noChangeArrowheads="1"/>
            </p:cNvSpPr>
            <p:nvPr/>
          </p:nvSpPr>
          <p:spPr bwMode="auto">
            <a:xfrm>
              <a:off x="2411323" y="2440334"/>
              <a:ext cx="26645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latin typeface="微软雅黑" panose="020B0503020204020204" pitchFamily="34" charset="-122"/>
                  <a:ea typeface="微软雅黑" panose="020B0503020204020204" pitchFamily="34" charset="-122"/>
                </a:rPr>
                <a:t>G T C T T A A </a:t>
              </a:r>
              <a:endParaRPr lang="en-US" altLang="zh-CN" b="1">
                <a:latin typeface="Times New Roman" panose="02020603050405020304" pitchFamily="18" charset="0"/>
                <a:ea typeface="ˎ̥"/>
                <a:cs typeface="ˎ̥"/>
                <a:sym typeface="Wingdings 3" panose="05040102010807070707" pitchFamily="18" charset="2"/>
              </a:endParaRPr>
            </a:p>
          </p:txBody>
        </p:sp>
      </p:grpSp>
      <p:grpSp>
        <p:nvGrpSpPr>
          <p:cNvPr id="3" name="组合 2"/>
          <p:cNvGrpSpPr>
            <a:grpSpLocks/>
          </p:cNvGrpSpPr>
          <p:nvPr/>
        </p:nvGrpSpPr>
        <p:grpSpPr bwMode="auto">
          <a:xfrm>
            <a:off x="5092701" y="2667000"/>
            <a:ext cx="4310063" cy="1162050"/>
            <a:chOff x="3437380" y="1791228"/>
            <a:chExt cx="4309706" cy="1161972"/>
          </a:xfrm>
        </p:grpSpPr>
        <p:sp>
          <p:nvSpPr>
            <p:cNvPr id="16405" name="Rectangle 5"/>
            <p:cNvSpPr>
              <a:spLocks noChangeArrowheads="1"/>
            </p:cNvSpPr>
            <p:nvPr/>
          </p:nvSpPr>
          <p:spPr bwMode="auto">
            <a:xfrm>
              <a:off x="3437380" y="1881560"/>
              <a:ext cx="25571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latin typeface="微软雅黑" panose="020B0503020204020204" pitchFamily="34" charset="-122"/>
                  <a:ea typeface="微软雅黑" panose="020B0503020204020204" pitchFamily="34" charset="-122"/>
                </a:rPr>
                <a:t>A A T T C G T</a:t>
              </a:r>
              <a:endParaRPr lang="en-US" altLang="zh-CN" b="1">
                <a:latin typeface="Times New Roman" panose="02020603050405020304" pitchFamily="18" charset="0"/>
                <a:ea typeface="ˎ̥"/>
                <a:cs typeface="ˎ̥"/>
                <a:sym typeface="Wingdings 3" panose="05040102010807070707" pitchFamily="18" charset="2"/>
              </a:endParaRPr>
            </a:p>
          </p:txBody>
        </p:sp>
        <p:sp>
          <p:nvSpPr>
            <p:cNvPr id="16406" name="Rectangle 5"/>
            <p:cNvSpPr>
              <a:spLocks noChangeArrowheads="1"/>
            </p:cNvSpPr>
            <p:nvPr/>
          </p:nvSpPr>
          <p:spPr bwMode="auto">
            <a:xfrm>
              <a:off x="4834925" y="2429980"/>
              <a:ext cx="11849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b="1">
                  <a:latin typeface="微软雅黑" panose="020B0503020204020204" pitchFamily="34" charset="-122"/>
                  <a:ea typeface="微软雅黑" panose="020B0503020204020204" pitchFamily="34" charset="-122"/>
                </a:rPr>
                <a:t>G C A</a:t>
              </a:r>
              <a:endParaRPr lang="en-US" altLang="zh-CN" b="1">
                <a:latin typeface="Times New Roman" panose="02020603050405020304" pitchFamily="18" charset="0"/>
                <a:ea typeface="ˎ̥"/>
                <a:cs typeface="ˎ̥"/>
                <a:sym typeface="Wingdings 3" panose="05040102010807070707" pitchFamily="18" charset="2"/>
              </a:endParaRPr>
            </a:p>
          </p:txBody>
        </p:sp>
        <p:sp>
          <p:nvSpPr>
            <p:cNvPr id="16407" name="Rectangle 7"/>
            <p:cNvSpPr>
              <a:spLocks noChangeArrowheads="1"/>
            </p:cNvSpPr>
            <p:nvPr/>
          </p:nvSpPr>
          <p:spPr bwMode="auto">
            <a:xfrm>
              <a:off x="6019865" y="1994378"/>
              <a:ext cx="973864" cy="322984"/>
            </a:xfrm>
            <a:prstGeom prst="rect">
              <a:avLst/>
            </a:prstGeom>
            <a:solidFill>
              <a:srgbClr val="3366FF"/>
            </a:solidFill>
            <a:ln w="9525">
              <a:solidFill>
                <a:schemeClr val="tx1"/>
              </a:solidFill>
              <a:miter lim="800000"/>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Tahoma" panose="020B0604030504040204" pitchFamily="34" charset="0"/>
                <a:ea typeface="宋体" panose="02010600030101010101" pitchFamily="2" charset="-122"/>
              </a:endParaRPr>
            </a:p>
          </p:txBody>
        </p:sp>
        <p:sp>
          <p:nvSpPr>
            <p:cNvPr id="16408" name="Rectangle 7"/>
            <p:cNvSpPr>
              <a:spLocks noChangeArrowheads="1"/>
            </p:cNvSpPr>
            <p:nvPr/>
          </p:nvSpPr>
          <p:spPr bwMode="auto">
            <a:xfrm>
              <a:off x="6019865" y="2509785"/>
              <a:ext cx="973864" cy="322984"/>
            </a:xfrm>
            <a:prstGeom prst="rect">
              <a:avLst/>
            </a:prstGeom>
            <a:solidFill>
              <a:srgbClr val="FF9900"/>
            </a:solidFill>
            <a:ln w="9525">
              <a:solidFill>
                <a:schemeClr val="tx1"/>
              </a:solidFill>
              <a:miter lim="800000"/>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Tahoma" panose="020B0604030504040204" pitchFamily="34" charset="0"/>
                <a:ea typeface="宋体" panose="02010600030101010101" pitchFamily="2" charset="-122"/>
              </a:endParaRPr>
            </a:p>
          </p:txBody>
        </p:sp>
        <p:sp>
          <p:nvSpPr>
            <p:cNvPr id="16409" name="Rectangle 9"/>
            <p:cNvSpPr>
              <a:spLocks noChangeArrowheads="1"/>
            </p:cNvSpPr>
            <p:nvPr/>
          </p:nvSpPr>
          <p:spPr bwMode="auto">
            <a:xfrm>
              <a:off x="6988261" y="1791228"/>
              <a:ext cx="7588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200" b="1">
                  <a:latin typeface="Times New Roman" panose="02020603050405020304" pitchFamily="18" charset="0"/>
                  <a:ea typeface="ˎ̥"/>
                  <a:cs typeface="ˎ̥"/>
                </a:rPr>
                <a:t>-3’</a:t>
              </a:r>
              <a:r>
                <a:rPr lang="en-US" altLang="zh-CN" sz="3200" b="1">
                  <a:latin typeface="Times New Roman" panose="02020603050405020304" pitchFamily="18" charset="0"/>
                  <a:ea typeface="宋体" panose="02010600030101010101" pitchFamily="2" charset="-122"/>
                </a:rPr>
                <a:t> </a:t>
              </a:r>
              <a:endParaRPr lang="en-US" altLang="zh-CN" sz="1800">
                <a:latin typeface="Arial" panose="020B0604020202020204" pitchFamily="34" charset="0"/>
                <a:ea typeface="宋体" panose="02010600030101010101" pitchFamily="2" charset="-122"/>
              </a:endParaRPr>
            </a:p>
          </p:txBody>
        </p:sp>
        <p:sp>
          <p:nvSpPr>
            <p:cNvPr id="16410" name="Rectangle 13"/>
            <p:cNvSpPr>
              <a:spLocks noChangeArrowheads="1"/>
            </p:cNvSpPr>
            <p:nvPr/>
          </p:nvSpPr>
          <p:spPr bwMode="auto">
            <a:xfrm>
              <a:off x="6988261" y="2367490"/>
              <a:ext cx="7588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200" b="1">
                  <a:latin typeface="Times New Roman" panose="02020603050405020304" pitchFamily="18" charset="0"/>
                  <a:ea typeface="ˎ̥"/>
                  <a:cs typeface="ˎ̥"/>
                </a:rPr>
                <a:t>-5’</a:t>
              </a:r>
              <a:r>
                <a:rPr lang="en-US" altLang="zh-CN" sz="3200" b="1">
                  <a:latin typeface="Times New Roman" panose="02020603050405020304" pitchFamily="18" charset="0"/>
                  <a:ea typeface="宋体" panose="02010600030101010101" pitchFamily="2" charset="-122"/>
                </a:rPr>
                <a:t> </a:t>
              </a:r>
              <a:endParaRPr lang="en-US" altLang="zh-CN" sz="1800">
                <a:latin typeface="Arial" panose="020B0604020202020204" pitchFamily="34" charset="0"/>
                <a:ea typeface="宋体" panose="02010600030101010101" pitchFamily="2" charset="-122"/>
              </a:endParaRPr>
            </a:p>
          </p:txBody>
        </p:sp>
      </p:grpSp>
      <p:cxnSp>
        <p:nvCxnSpPr>
          <p:cNvPr id="64" name="直接箭头连接符 63"/>
          <p:cNvCxnSpPr/>
          <p:nvPr/>
        </p:nvCxnSpPr>
        <p:spPr>
          <a:xfrm>
            <a:off x="5178425" y="2428875"/>
            <a:ext cx="0" cy="577850"/>
          </a:xfrm>
          <a:prstGeom prst="straightConnector1">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5" name="直接箭头连接符 64"/>
          <p:cNvCxnSpPr/>
          <p:nvPr/>
        </p:nvCxnSpPr>
        <p:spPr>
          <a:xfrm flipV="1">
            <a:off x="6586538" y="3598864"/>
            <a:ext cx="0" cy="631825"/>
          </a:xfrm>
          <a:prstGeom prst="straightConnector1">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6" name="组合 65"/>
          <p:cNvGrpSpPr>
            <a:grpSpLocks/>
          </p:cNvGrpSpPr>
          <p:nvPr/>
        </p:nvGrpSpPr>
        <p:grpSpPr bwMode="auto">
          <a:xfrm>
            <a:off x="5157789" y="2860676"/>
            <a:ext cx="1419225" cy="938213"/>
            <a:chOff x="4139229" y="1433946"/>
            <a:chExt cx="943706" cy="937560"/>
          </a:xfrm>
        </p:grpSpPr>
        <p:cxnSp>
          <p:nvCxnSpPr>
            <p:cNvPr id="67" name="直接连接符 66"/>
            <p:cNvCxnSpPr/>
            <p:nvPr/>
          </p:nvCxnSpPr>
          <p:spPr>
            <a:xfrm>
              <a:off x="4139229" y="1433946"/>
              <a:ext cx="3166" cy="460055"/>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079768" y="1911451"/>
              <a:ext cx="3167" cy="460055"/>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4139229" y="1894001"/>
              <a:ext cx="938428" cy="0"/>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114300" y="87015"/>
            <a:ext cx="11963400" cy="623887"/>
          </a:xfrm>
          <a:prstGeom prst="rect">
            <a:avLst/>
          </a:prstGeom>
          <a:solidFill>
            <a:srgbClr val="17BCA3"/>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a:p>
        </p:txBody>
      </p:sp>
      <p:sp>
        <p:nvSpPr>
          <p:cNvPr id="34" name="矩形 33"/>
          <p:cNvSpPr/>
          <p:nvPr/>
        </p:nvSpPr>
        <p:spPr>
          <a:xfrm>
            <a:off x="6394821" y="98375"/>
            <a:ext cx="2158625" cy="499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sz="3200">
              <a:solidFill>
                <a:schemeClr val="tx1"/>
              </a:solidFill>
            </a:endParaRPr>
          </a:p>
        </p:txBody>
      </p:sp>
      <p:sp>
        <p:nvSpPr>
          <p:cNvPr id="35" name="文本框 34"/>
          <p:cNvSpPr txBox="1"/>
          <p:nvPr/>
        </p:nvSpPr>
        <p:spPr>
          <a:xfrm>
            <a:off x="939008" y="24825"/>
            <a:ext cx="1643062" cy="584775"/>
          </a:xfrm>
          <a:prstGeom prst="rect">
            <a:avLst/>
          </a:prstGeom>
          <a:noFill/>
        </p:spPr>
        <p:txBody>
          <a:bodyPr>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定  义</a:t>
            </a:r>
            <a:endParaRPr lang="zh-HK"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3261892" y="24825"/>
            <a:ext cx="2453108"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书 写 方 法</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cxnSp>
        <p:nvCxnSpPr>
          <p:cNvPr id="37" name="直接连接符 36"/>
          <p:cNvCxnSpPr/>
          <p:nvPr/>
        </p:nvCxnSpPr>
        <p:spPr>
          <a:xfrm>
            <a:off x="2971800" y="104972"/>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867400" y="87015"/>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915400" y="138113"/>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4300" y="609600"/>
            <a:ext cx="119634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6400800" y="65442"/>
            <a:ext cx="2152647"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latin typeface="微软雅黑" panose="020B0503020204020204" pitchFamily="34" charset="-122"/>
                <a:ea typeface="微软雅黑" panose="020B0503020204020204" pitchFamily="34" charset="-122"/>
              </a:rPr>
              <a:t>核 酸 酶</a:t>
            </a:r>
            <a:endParaRPr lang="zh-CN" altLang="en-US" sz="3200" b="1" spc="300" dirty="0">
              <a:latin typeface="微软雅黑" panose="020B0503020204020204" pitchFamily="34" charset="-122"/>
              <a:ea typeface="微软雅黑" panose="020B0503020204020204" pitchFamily="34" charset="-122"/>
            </a:endParaRPr>
          </a:p>
        </p:txBody>
      </p:sp>
      <p:sp>
        <p:nvSpPr>
          <p:cNvPr id="51" name="文本框 50"/>
          <p:cNvSpPr txBox="1"/>
          <p:nvPr/>
        </p:nvSpPr>
        <p:spPr>
          <a:xfrm>
            <a:off x="9448650" y="65442"/>
            <a:ext cx="2038350" cy="584775"/>
          </a:xfrm>
          <a:prstGeom prst="rect">
            <a:avLst/>
          </a:prstGeom>
          <a:noFill/>
        </p:spPr>
        <p:txBody>
          <a:bodyPr>
            <a:spAutoFit/>
          </a:bodyPr>
          <a:lstStyle/>
          <a:p>
            <a:pPr algn="ctr" fontAlgn="auto">
              <a:spcBef>
                <a:spcPts val="0"/>
              </a:spcBef>
              <a:spcAft>
                <a:spcPts val="0"/>
              </a:spcAft>
              <a:defRPr/>
            </a:pPr>
            <a:r>
              <a:rPr lang="zh-CN" altLang="en-US" sz="3200" b="1" spc="300" dirty="0">
                <a:solidFill>
                  <a:schemeClr val="bg1"/>
                </a:solidFill>
                <a:latin typeface="微软雅黑" panose="020B0503020204020204" pitchFamily="34" charset="-122"/>
                <a:ea typeface="微软雅黑" panose="020B0503020204020204" pitchFamily="34" charset="-122"/>
              </a:rPr>
              <a:t>回文序列</a:t>
            </a:r>
          </a:p>
        </p:txBody>
      </p:sp>
    </p:spTree>
    <p:extLst>
      <p:ext uri="{BB962C8B-B14F-4D97-AF65-F5344CB8AC3E}">
        <p14:creationId xmlns:p14="http://schemas.microsoft.com/office/powerpoint/2010/main" val="20410290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500"/>
                                        <p:tgtEl>
                                          <p:spTgt spid="64"/>
                                        </p:tgtEl>
                                      </p:cBhvr>
                                    </p:animEffect>
                                  </p:childTnLst>
                                </p:cTn>
                              </p:par>
                              <p:par>
                                <p:cTn id="8" presetID="22" presetClass="entr" presetSubtype="4" fill="hold"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wipe(down)">
                                      <p:cBhvr>
                                        <p:cTn id="10" dur="500"/>
                                        <p:tgtEl>
                                          <p:spTgt spid="6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1" fill="hold" nodeType="click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barn(inVertical)">
                                      <p:cBhvr>
                                        <p:cTn id="15" dur="500"/>
                                        <p:tgtEl>
                                          <p:spTgt spid="6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5" presetClass="path" presetSubtype="0" accel="50000" decel="50000" fill="hold" nodeType="clickEffect">
                                  <p:stCondLst>
                                    <p:cond delay="0"/>
                                  </p:stCondLst>
                                  <p:childTnLst>
                                    <p:animMotion origin="layout" path="M 3.88889E-6 3.33333E-6 L -0.08282 0.00254 " pathEditMode="relative" rAng="0" ptsTypes="AA">
                                      <p:cBhvr>
                                        <p:cTn id="19" dur="2000" fill="hold"/>
                                        <p:tgtEl>
                                          <p:spTgt spid="2"/>
                                        </p:tgtEl>
                                        <p:attrNameLst>
                                          <p:attrName>ppt_x</p:attrName>
                                          <p:attrName>ppt_y</p:attrName>
                                        </p:attrNameLst>
                                      </p:cBhvr>
                                      <p:rCtr x="-4149" y="116"/>
                                    </p:animMotion>
                                  </p:childTnLst>
                                </p:cTn>
                              </p:par>
                              <p:par>
                                <p:cTn id="20" presetID="63" presetClass="path" presetSubtype="0" accel="50000" decel="50000" fill="hold" nodeType="withEffect">
                                  <p:stCondLst>
                                    <p:cond delay="0"/>
                                  </p:stCondLst>
                                  <p:childTnLst>
                                    <p:animMotion origin="layout" path="M 1.94444E-6 -1.11111E-6 L 0.13107 -0.00069 " pathEditMode="relative" rAng="0" ptsTypes="AA">
                                      <p:cBhvr>
                                        <p:cTn id="21" dur="2000" fill="hold"/>
                                        <p:tgtEl>
                                          <p:spTgt spid="3"/>
                                        </p:tgtEl>
                                        <p:attrNameLst>
                                          <p:attrName>ppt_x</p:attrName>
                                          <p:attrName>ppt_y</p:attrName>
                                        </p:attrNameLst>
                                      </p:cBhvr>
                                      <p:rCtr x="6545" y="-46"/>
                                    </p:animMotion>
                                  </p:childTnLst>
                                </p:cTn>
                              </p:par>
                              <p:par>
                                <p:cTn id="22" presetID="10" presetClass="exit" presetSubtype="0" fill="hold" nodeType="withEffect">
                                  <p:stCondLst>
                                    <p:cond delay="0"/>
                                  </p:stCondLst>
                                  <p:childTnLst>
                                    <p:animEffect transition="out" filter="fade">
                                      <p:cBhvr>
                                        <p:cTn id="23" dur="500"/>
                                        <p:tgtEl>
                                          <p:spTgt spid="66"/>
                                        </p:tgtEl>
                                      </p:cBhvr>
                                    </p:animEffect>
                                    <p:set>
                                      <p:cBhvr>
                                        <p:cTn id="24" dur="1" fill="hold">
                                          <p:stCondLst>
                                            <p:cond delay="499"/>
                                          </p:stCondLst>
                                        </p:cTn>
                                        <p:tgtEl>
                                          <p:spTgt spid="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椭圆 107"/>
          <p:cNvSpPr/>
          <p:nvPr/>
        </p:nvSpPr>
        <p:spPr>
          <a:xfrm>
            <a:off x="2554288" y="990600"/>
            <a:ext cx="457200" cy="457200"/>
          </a:xfrm>
          <a:prstGeom prst="ellipse">
            <a:avLst/>
          </a:prstGeom>
          <a:solidFill>
            <a:srgbClr val="3E9027"/>
          </a:solidFill>
          <a:ln>
            <a:solidFill>
              <a:srgbClr val="3E90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latin typeface="微软雅黑" panose="020B0503020204020204" pitchFamily="34" charset="-122"/>
                <a:ea typeface="微软雅黑" panose="020B0503020204020204" pitchFamily="34" charset="-122"/>
              </a:rPr>
              <a:t>C</a:t>
            </a:r>
            <a:endParaRPr lang="zh-CN" altLang="en-US" sz="2400" b="1" dirty="0">
              <a:latin typeface="微软雅黑" panose="020B0503020204020204" pitchFamily="34" charset="-122"/>
              <a:ea typeface="微软雅黑" panose="020B0503020204020204" pitchFamily="34" charset="-122"/>
            </a:endParaRPr>
          </a:p>
        </p:txBody>
      </p:sp>
      <p:sp>
        <p:nvSpPr>
          <p:cNvPr id="109" name="椭圆 108"/>
          <p:cNvSpPr/>
          <p:nvPr/>
        </p:nvSpPr>
        <p:spPr>
          <a:xfrm>
            <a:off x="3303588" y="990600"/>
            <a:ext cx="457200" cy="457200"/>
          </a:xfrm>
          <a:prstGeom prst="ellipse">
            <a:avLst/>
          </a:prstGeom>
          <a:solidFill>
            <a:srgbClr val="FD3AB1"/>
          </a:solidFill>
          <a:ln>
            <a:solidFill>
              <a:srgbClr val="FE44B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latin typeface="微软雅黑" panose="020B0503020204020204" pitchFamily="34" charset="-122"/>
                <a:ea typeface="微软雅黑" panose="020B0503020204020204" pitchFamily="34" charset="-122"/>
              </a:rPr>
              <a:t>A</a:t>
            </a:r>
            <a:endParaRPr lang="zh-CN" altLang="en-US" sz="2400" b="1" dirty="0">
              <a:latin typeface="微软雅黑" panose="020B0503020204020204" pitchFamily="34" charset="-122"/>
              <a:ea typeface="微软雅黑" panose="020B0503020204020204" pitchFamily="34" charset="-122"/>
            </a:endParaRPr>
          </a:p>
        </p:txBody>
      </p:sp>
      <p:sp>
        <p:nvSpPr>
          <p:cNvPr id="110" name="椭圆 109"/>
          <p:cNvSpPr/>
          <p:nvPr/>
        </p:nvSpPr>
        <p:spPr>
          <a:xfrm>
            <a:off x="4054475" y="990600"/>
            <a:ext cx="457200" cy="457200"/>
          </a:xfrm>
          <a:prstGeom prst="ellipse">
            <a:avLst/>
          </a:prstGeom>
          <a:solidFill>
            <a:srgbClr val="015AF9"/>
          </a:solidFill>
          <a:ln>
            <a:solidFill>
              <a:srgbClr val="015A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latin typeface="微软雅黑" panose="020B0503020204020204" pitchFamily="34" charset="-122"/>
                <a:ea typeface="微软雅黑" panose="020B0503020204020204" pitchFamily="34" charset="-122"/>
              </a:rPr>
              <a:t>G</a:t>
            </a:r>
            <a:endParaRPr lang="zh-CN" altLang="en-US" sz="2400" b="1" dirty="0">
              <a:latin typeface="微软雅黑" panose="020B0503020204020204" pitchFamily="34" charset="-122"/>
              <a:ea typeface="微软雅黑" panose="020B0503020204020204" pitchFamily="34" charset="-122"/>
            </a:endParaRPr>
          </a:p>
        </p:txBody>
      </p:sp>
      <p:sp>
        <p:nvSpPr>
          <p:cNvPr id="111" name="椭圆 110"/>
          <p:cNvSpPr/>
          <p:nvPr/>
        </p:nvSpPr>
        <p:spPr>
          <a:xfrm>
            <a:off x="4805363" y="990600"/>
            <a:ext cx="457200" cy="457200"/>
          </a:xfrm>
          <a:prstGeom prst="ellipse">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dirty="0">
              <a:latin typeface="微软雅黑" panose="020B0503020204020204" pitchFamily="34" charset="-122"/>
              <a:ea typeface="微软雅黑" panose="020B0503020204020204" pitchFamily="34" charset="-122"/>
            </a:endParaRPr>
          </a:p>
        </p:txBody>
      </p:sp>
      <p:grpSp>
        <p:nvGrpSpPr>
          <p:cNvPr id="17424" name="组合 22"/>
          <p:cNvGrpSpPr>
            <a:grpSpLocks/>
          </p:cNvGrpSpPr>
          <p:nvPr/>
        </p:nvGrpSpPr>
        <p:grpSpPr bwMode="auto">
          <a:xfrm>
            <a:off x="2305051" y="1898650"/>
            <a:ext cx="7172325" cy="1460500"/>
            <a:chOff x="774093" y="2565400"/>
            <a:chExt cx="7172901" cy="1460500"/>
          </a:xfrm>
        </p:grpSpPr>
        <p:grpSp>
          <p:nvGrpSpPr>
            <p:cNvPr id="17518" name="组合 21"/>
            <p:cNvGrpSpPr>
              <a:grpSpLocks/>
            </p:cNvGrpSpPr>
            <p:nvPr/>
          </p:nvGrpSpPr>
          <p:grpSpPr bwMode="auto">
            <a:xfrm>
              <a:off x="774093" y="2565400"/>
              <a:ext cx="3592801" cy="1460500"/>
              <a:chOff x="774093" y="2565400"/>
              <a:chExt cx="3592801" cy="1460500"/>
            </a:xfrm>
          </p:grpSpPr>
          <p:cxnSp>
            <p:nvCxnSpPr>
              <p:cNvPr id="7" name="直接连接符 6"/>
              <p:cNvCxnSpPr/>
              <p:nvPr/>
            </p:nvCxnSpPr>
            <p:spPr>
              <a:xfrm>
                <a:off x="774093" y="2781300"/>
                <a:ext cx="3592802" cy="1270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74093" y="3797300"/>
                <a:ext cx="359280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120196" y="27813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615536" y="27813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125165" y="27813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2606215" y="27940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101555" y="27940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598483" y="27940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087473" y="27940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889990" y="2565400"/>
                <a:ext cx="457237" cy="457200"/>
              </a:xfrm>
              <a:prstGeom prst="ellipse">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83" name="椭圆 82"/>
              <p:cNvSpPr/>
              <p:nvPr/>
            </p:nvSpPr>
            <p:spPr>
              <a:xfrm>
                <a:off x="1385330" y="2565400"/>
                <a:ext cx="457237" cy="457200"/>
              </a:xfrm>
              <a:prstGeom prst="ellipse">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4" name="椭圆 83"/>
              <p:cNvSpPr/>
              <p:nvPr/>
            </p:nvSpPr>
            <p:spPr>
              <a:xfrm>
                <a:off x="1880670" y="2565400"/>
                <a:ext cx="457237" cy="457200"/>
              </a:xfrm>
              <a:prstGeom prst="ellipse">
                <a:avLst/>
              </a:prstGeom>
              <a:solidFill>
                <a:srgbClr val="FD3AB1"/>
              </a:solidFill>
              <a:ln>
                <a:solidFill>
                  <a:srgbClr val="FE44B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5" name="椭圆 84"/>
              <p:cNvSpPr/>
              <p:nvPr/>
            </p:nvSpPr>
            <p:spPr>
              <a:xfrm>
                <a:off x="2376010" y="2565400"/>
                <a:ext cx="457237" cy="457200"/>
              </a:xfrm>
              <a:prstGeom prst="ellipse">
                <a:avLst/>
              </a:prstGeom>
              <a:solidFill>
                <a:srgbClr val="015AF9"/>
              </a:solidFill>
              <a:ln>
                <a:solidFill>
                  <a:srgbClr val="015A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6" name="椭圆 85"/>
              <p:cNvSpPr/>
              <p:nvPr/>
            </p:nvSpPr>
            <p:spPr>
              <a:xfrm>
                <a:off x="2871350" y="2565400"/>
                <a:ext cx="457237" cy="457200"/>
              </a:xfrm>
              <a:prstGeom prst="ellipse">
                <a:avLst/>
              </a:prstGeom>
              <a:solidFill>
                <a:srgbClr val="3E9027"/>
              </a:solidFill>
              <a:ln>
                <a:solidFill>
                  <a:srgbClr val="3E90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7" name="椭圆 86"/>
              <p:cNvSpPr/>
              <p:nvPr/>
            </p:nvSpPr>
            <p:spPr>
              <a:xfrm>
                <a:off x="3363514" y="2565400"/>
                <a:ext cx="457237" cy="457200"/>
              </a:xfrm>
              <a:prstGeom prst="ellipse">
                <a:avLst/>
              </a:prstGeom>
              <a:solidFill>
                <a:srgbClr val="FD3AB1"/>
              </a:solidFill>
              <a:ln>
                <a:solidFill>
                  <a:srgbClr val="FD3AB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8" name="椭圆 87"/>
              <p:cNvSpPr/>
              <p:nvPr/>
            </p:nvSpPr>
            <p:spPr>
              <a:xfrm>
                <a:off x="3858854" y="2565400"/>
                <a:ext cx="457237" cy="457200"/>
              </a:xfrm>
              <a:prstGeom prst="ellipse">
                <a:avLst/>
              </a:prstGeom>
              <a:solidFill>
                <a:srgbClr val="3E9027"/>
              </a:solidFill>
              <a:ln>
                <a:solidFill>
                  <a:srgbClr val="3E90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99" name="直接连接符 98"/>
              <p:cNvCxnSpPr/>
              <p:nvPr/>
            </p:nvCxnSpPr>
            <p:spPr>
              <a:xfrm>
                <a:off x="1118609" y="33528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1613949" y="33528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2123577" y="33528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2604628" y="33655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3099968" y="33655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3596895" y="33655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4085884" y="33655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sp>
            <p:nvSpPr>
              <p:cNvPr id="89" name="椭圆 88"/>
              <p:cNvSpPr/>
              <p:nvPr/>
            </p:nvSpPr>
            <p:spPr>
              <a:xfrm>
                <a:off x="889990" y="3568700"/>
                <a:ext cx="457237" cy="457200"/>
              </a:xfrm>
              <a:prstGeom prst="ellipse">
                <a:avLst/>
              </a:prstGeom>
              <a:solidFill>
                <a:srgbClr val="FD3AB1"/>
              </a:solidFill>
              <a:ln>
                <a:solidFill>
                  <a:srgbClr val="FD3AB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0" name="椭圆 89"/>
              <p:cNvSpPr/>
              <p:nvPr/>
            </p:nvSpPr>
            <p:spPr>
              <a:xfrm>
                <a:off x="1385330" y="3568700"/>
                <a:ext cx="457237" cy="457200"/>
              </a:xfrm>
              <a:prstGeom prst="ellipse">
                <a:avLst/>
              </a:prstGeom>
              <a:solidFill>
                <a:srgbClr val="FD3AB1"/>
              </a:solidFill>
              <a:ln>
                <a:solidFill>
                  <a:srgbClr val="FD3AB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 name="椭圆 91"/>
              <p:cNvSpPr/>
              <p:nvPr/>
            </p:nvSpPr>
            <p:spPr>
              <a:xfrm>
                <a:off x="1880670" y="3568700"/>
                <a:ext cx="457237" cy="457200"/>
              </a:xfrm>
              <a:prstGeom prst="ellipse">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3" name="椭圆 92"/>
              <p:cNvSpPr/>
              <p:nvPr/>
            </p:nvSpPr>
            <p:spPr>
              <a:xfrm>
                <a:off x="2376010" y="3568700"/>
                <a:ext cx="457237" cy="457200"/>
              </a:xfrm>
              <a:prstGeom prst="ellipse">
                <a:avLst/>
              </a:prstGeom>
              <a:solidFill>
                <a:srgbClr val="3E9027"/>
              </a:solidFill>
              <a:ln>
                <a:solidFill>
                  <a:srgbClr val="3E90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5" name="椭圆 94"/>
              <p:cNvSpPr/>
              <p:nvPr/>
            </p:nvSpPr>
            <p:spPr>
              <a:xfrm>
                <a:off x="2871350" y="3568700"/>
                <a:ext cx="457237" cy="457200"/>
              </a:xfrm>
              <a:prstGeom prst="ellipse">
                <a:avLst/>
              </a:prstGeom>
              <a:solidFill>
                <a:srgbClr val="015AF9"/>
              </a:solidFill>
              <a:ln>
                <a:solidFill>
                  <a:srgbClr val="015A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6" name="椭圆 95"/>
              <p:cNvSpPr/>
              <p:nvPr/>
            </p:nvSpPr>
            <p:spPr>
              <a:xfrm>
                <a:off x="3363514" y="3568700"/>
                <a:ext cx="457237" cy="457200"/>
              </a:xfrm>
              <a:prstGeom prst="ellipse">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7" name="椭圆 96"/>
              <p:cNvSpPr/>
              <p:nvPr/>
            </p:nvSpPr>
            <p:spPr>
              <a:xfrm>
                <a:off x="3858854" y="3568700"/>
                <a:ext cx="457237" cy="457200"/>
              </a:xfrm>
              <a:prstGeom prst="ellipse">
                <a:avLst/>
              </a:prstGeom>
              <a:solidFill>
                <a:srgbClr val="015AF9"/>
              </a:solidFill>
              <a:ln>
                <a:solidFill>
                  <a:srgbClr val="015A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7519" name="组合 173"/>
            <p:cNvGrpSpPr>
              <a:grpSpLocks/>
            </p:cNvGrpSpPr>
            <p:nvPr/>
          </p:nvGrpSpPr>
          <p:grpSpPr bwMode="auto">
            <a:xfrm rot="10800000">
              <a:off x="4354193" y="2565400"/>
              <a:ext cx="3592801" cy="1460500"/>
              <a:chOff x="774093" y="2565400"/>
              <a:chExt cx="3592801" cy="1460500"/>
            </a:xfrm>
          </p:grpSpPr>
          <p:cxnSp>
            <p:nvCxnSpPr>
              <p:cNvPr id="175" name="直接连接符 174"/>
              <p:cNvCxnSpPr/>
              <p:nvPr/>
            </p:nvCxnSpPr>
            <p:spPr>
              <a:xfrm>
                <a:off x="774093" y="2781300"/>
                <a:ext cx="3592801" cy="1270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796320" y="3797300"/>
                <a:ext cx="359280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097969" y="27813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1593309" y="27813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2102937" y="27813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2583989" y="27940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3079328" y="27940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3576255" y="27940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4065245" y="27940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184" name="椭圆 183"/>
              <p:cNvSpPr/>
              <p:nvPr/>
            </p:nvSpPr>
            <p:spPr>
              <a:xfrm>
                <a:off x="867763" y="2565400"/>
                <a:ext cx="457237" cy="457200"/>
              </a:xfrm>
              <a:prstGeom prst="ellipse">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5" name="椭圆 184"/>
              <p:cNvSpPr/>
              <p:nvPr/>
            </p:nvSpPr>
            <p:spPr>
              <a:xfrm>
                <a:off x="1363102" y="2565400"/>
                <a:ext cx="457237" cy="457200"/>
              </a:xfrm>
              <a:prstGeom prst="ellipse">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6" name="椭圆 185"/>
              <p:cNvSpPr/>
              <p:nvPr/>
            </p:nvSpPr>
            <p:spPr>
              <a:xfrm>
                <a:off x="1858442" y="2565400"/>
                <a:ext cx="457237" cy="457200"/>
              </a:xfrm>
              <a:prstGeom prst="ellipse">
                <a:avLst/>
              </a:prstGeom>
              <a:solidFill>
                <a:srgbClr val="FD3AB1"/>
              </a:solidFill>
              <a:ln>
                <a:solidFill>
                  <a:srgbClr val="FE44B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7" name="椭圆 186"/>
              <p:cNvSpPr/>
              <p:nvPr/>
            </p:nvSpPr>
            <p:spPr>
              <a:xfrm>
                <a:off x="2353782" y="2565400"/>
                <a:ext cx="457237" cy="457200"/>
              </a:xfrm>
              <a:prstGeom prst="ellipse">
                <a:avLst/>
              </a:prstGeom>
              <a:solidFill>
                <a:srgbClr val="015AF9"/>
              </a:solidFill>
              <a:ln>
                <a:solidFill>
                  <a:srgbClr val="015A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8" name="椭圆 187"/>
              <p:cNvSpPr/>
              <p:nvPr/>
            </p:nvSpPr>
            <p:spPr>
              <a:xfrm>
                <a:off x="2849122" y="2565400"/>
                <a:ext cx="457237" cy="457200"/>
              </a:xfrm>
              <a:prstGeom prst="ellipse">
                <a:avLst/>
              </a:prstGeom>
              <a:solidFill>
                <a:srgbClr val="3E9027"/>
              </a:solidFill>
              <a:ln>
                <a:solidFill>
                  <a:srgbClr val="3E90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9" name="椭圆 188"/>
              <p:cNvSpPr/>
              <p:nvPr/>
            </p:nvSpPr>
            <p:spPr>
              <a:xfrm>
                <a:off x="3341287" y="2565400"/>
                <a:ext cx="457237" cy="457200"/>
              </a:xfrm>
              <a:prstGeom prst="ellipse">
                <a:avLst/>
              </a:prstGeom>
              <a:solidFill>
                <a:srgbClr val="FD3AB1"/>
              </a:solidFill>
              <a:ln>
                <a:solidFill>
                  <a:srgbClr val="FD3AB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0" name="椭圆 189"/>
              <p:cNvSpPr/>
              <p:nvPr/>
            </p:nvSpPr>
            <p:spPr>
              <a:xfrm>
                <a:off x="3836626" y="2565400"/>
                <a:ext cx="457237" cy="457200"/>
              </a:xfrm>
              <a:prstGeom prst="ellipse">
                <a:avLst/>
              </a:prstGeom>
              <a:solidFill>
                <a:srgbClr val="3E9027"/>
              </a:solidFill>
              <a:ln>
                <a:solidFill>
                  <a:srgbClr val="3E90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191" name="直接连接符 190"/>
              <p:cNvCxnSpPr/>
              <p:nvPr/>
            </p:nvCxnSpPr>
            <p:spPr>
              <a:xfrm>
                <a:off x="1096381" y="33528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1591721" y="33528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2101350" y="33528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2582400" y="33655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3077740" y="33655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3574668" y="33655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4063658" y="33655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sp>
            <p:nvSpPr>
              <p:cNvPr id="198" name="椭圆 197"/>
              <p:cNvSpPr/>
              <p:nvPr/>
            </p:nvSpPr>
            <p:spPr>
              <a:xfrm>
                <a:off x="867763" y="3568700"/>
                <a:ext cx="457237" cy="457200"/>
              </a:xfrm>
              <a:prstGeom prst="ellipse">
                <a:avLst/>
              </a:prstGeom>
              <a:solidFill>
                <a:srgbClr val="FD3AB1"/>
              </a:solidFill>
              <a:ln>
                <a:solidFill>
                  <a:srgbClr val="FD3AB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9" name="椭圆 198"/>
              <p:cNvSpPr/>
              <p:nvPr/>
            </p:nvSpPr>
            <p:spPr>
              <a:xfrm>
                <a:off x="1363102" y="3568700"/>
                <a:ext cx="457237" cy="457200"/>
              </a:xfrm>
              <a:prstGeom prst="ellipse">
                <a:avLst/>
              </a:prstGeom>
              <a:solidFill>
                <a:srgbClr val="FD3AB1"/>
              </a:solidFill>
              <a:ln>
                <a:solidFill>
                  <a:srgbClr val="FD3AB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0" name="椭圆 199"/>
              <p:cNvSpPr/>
              <p:nvPr/>
            </p:nvSpPr>
            <p:spPr>
              <a:xfrm>
                <a:off x="1858442" y="3568700"/>
                <a:ext cx="457237" cy="457200"/>
              </a:xfrm>
              <a:prstGeom prst="ellipse">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1" name="椭圆 200"/>
              <p:cNvSpPr/>
              <p:nvPr/>
            </p:nvSpPr>
            <p:spPr>
              <a:xfrm>
                <a:off x="2376009" y="3568700"/>
                <a:ext cx="457237" cy="457200"/>
              </a:xfrm>
              <a:prstGeom prst="ellipse">
                <a:avLst/>
              </a:prstGeom>
              <a:solidFill>
                <a:srgbClr val="3E9027"/>
              </a:solidFill>
              <a:ln>
                <a:solidFill>
                  <a:srgbClr val="3E90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2" name="椭圆 201"/>
              <p:cNvSpPr/>
              <p:nvPr/>
            </p:nvSpPr>
            <p:spPr>
              <a:xfrm>
                <a:off x="2849122" y="3568700"/>
                <a:ext cx="457237" cy="457200"/>
              </a:xfrm>
              <a:prstGeom prst="ellipse">
                <a:avLst/>
              </a:prstGeom>
              <a:solidFill>
                <a:srgbClr val="015AF9"/>
              </a:solidFill>
              <a:ln>
                <a:solidFill>
                  <a:srgbClr val="015A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3" name="椭圆 202"/>
              <p:cNvSpPr/>
              <p:nvPr/>
            </p:nvSpPr>
            <p:spPr>
              <a:xfrm>
                <a:off x="3341287" y="3568700"/>
                <a:ext cx="457237" cy="457200"/>
              </a:xfrm>
              <a:prstGeom prst="ellipse">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4" name="椭圆 203"/>
              <p:cNvSpPr/>
              <p:nvPr/>
            </p:nvSpPr>
            <p:spPr>
              <a:xfrm>
                <a:off x="3836626" y="3568700"/>
                <a:ext cx="457237" cy="457200"/>
              </a:xfrm>
              <a:prstGeom prst="ellipse">
                <a:avLst/>
              </a:prstGeom>
              <a:solidFill>
                <a:srgbClr val="015AF9"/>
              </a:solidFill>
              <a:ln>
                <a:solidFill>
                  <a:srgbClr val="015A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17425" name="圆柱形 204"/>
          <p:cNvSpPr>
            <a:spLocks noChangeArrowheads="1"/>
          </p:cNvSpPr>
          <p:nvPr/>
        </p:nvSpPr>
        <p:spPr bwMode="auto">
          <a:xfrm>
            <a:off x="5854701" y="1320800"/>
            <a:ext cx="74613" cy="4927600"/>
          </a:xfrm>
          <a:prstGeom prst="can">
            <a:avLst>
              <a:gd name="adj" fmla="val 24766"/>
            </a:avLst>
          </a:prstGeom>
          <a:solidFill>
            <a:schemeClr val="accent1"/>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grpSp>
        <p:nvGrpSpPr>
          <p:cNvPr id="206" name="组合 205"/>
          <p:cNvGrpSpPr>
            <a:grpSpLocks/>
          </p:cNvGrpSpPr>
          <p:nvPr/>
        </p:nvGrpSpPr>
        <p:grpSpPr bwMode="auto">
          <a:xfrm>
            <a:off x="2298701" y="4005263"/>
            <a:ext cx="7172325" cy="1460500"/>
            <a:chOff x="774093" y="2565400"/>
            <a:chExt cx="7172901" cy="1460500"/>
          </a:xfrm>
        </p:grpSpPr>
        <p:grpSp>
          <p:nvGrpSpPr>
            <p:cNvPr id="17456" name="组合 206"/>
            <p:cNvGrpSpPr>
              <a:grpSpLocks/>
            </p:cNvGrpSpPr>
            <p:nvPr/>
          </p:nvGrpSpPr>
          <p:grpSpPr bwMode="auto">
            <a:xfrm>
              <a:off x="774093" y="2565400"/>
              <a:ext cx="3592801" cy="1460500"/>
              <a:chOff x="774093" y="2565400"/>
              <a:chExt cx="3592801" cy="1460500"/>
            </a:xfrm>
          </p:grpSpPr>
          <p:cxnSp>
            <p:nvCxnSpPr>
              <p:cNvPr id="239" name="直接连接符 238"/>
              <p:cNvCxnSpPr/>
              <p:nvPr/>
            </p:nvCxnSpPr>
            <p:spPr>
              <a:xfrm>
                <a:off x="774093" y="2781300"/>
                <a:ext cx="3592802" cy="1270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a:off x="774093" y="3797300"/>
                <a:ext cx="359280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a:off x="1120196" y="27813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2" name="直接连接符 241"/>
              <p:cNvCxnSpPr/>
              <p:nvPr/>
            </p:nvCxnSpPr>
            <p:spPr>
              <a:xfrm>
                <a:off x="1615536" y="27813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3" name="直接连接符 242"/>
              <p:cNvCxnSpPr/>
              <p:nvPr/>
            </p:nvCxnSpPr>
            <p:spPr>
              <a:xfrm>
                <a:off x="2125165" y="27813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4" name="直接连接符 243"/>
              <p:cNvCxnSpPr/>
              <p:nvPr/>
            </p:nvCxnSpPr>
            <p:spPr>
              <a:xfrm>
                <a:off x="2606215" y="27940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a:xfrm>
                <a:off x="3101555" y="27940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6" name="直接连接符 245"/>
              <p:cNvCxnSpPr/>
              <p:nvPr/>
            </p:nvCxnSpPr>
            <p:spPr>
              <a:xfrm>
                <a:off x="3598483" y="27940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a:off x="4087473" y="27940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248" name="椭圆 247"/>
              <p:cNvSpPr/>
              <p:nvPr/>
            </p:nvSpPr>
            <p:spPr>
              <a:xfrm>
                <a:off x="889990" y="2565400"/>
                <a:ext cx="457237" cy="457200"/>
              </a:xfrm>
              <a:prstGeom prst="ellipse">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9" name="椭圆 248"/>
              <p:cNvSpPr/>
              <p:nvPr/>
            </p:nvSpPr>
            <p:spPr>
              <a:xfrm>
                <a:off x="1385330" y="2565400"/>
                <a:ext cx="457237" cy="457200"/>
              </a:xfrm>
              <a:prstGeom prst="ellipse">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0" name="椭圆 249"/>
              <p:cNvSpPr/>
              <p:nvPr/>
            </p:nvSpPr>
            <p:spPr>
              <a:xfrm>
                <a:off x="1880670" y="2565400"/>
                <a:ext cx="457237" cy="457200"/>
              </a:xfrm>
              <a:prstGeom prst="ellipse">
                <a:avLst/>
              </a:prstGeom>
              <a:solidFill>
                <a:srgbClr val="FD3AB1"/>
              </a:solidFill>
              <a:ln>
                <a:solidFill>
                  <a:srgbClr val="FE44B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1" name="椭圆 250"/>
              <p:cNvSpPr/>
              <p:nvPr/>
            </p:nvSpPr>
            <p:spPr>
              <a:xfrm>
                <a:off x="2376010" y="2565400"/>
                <a:ext cx="457237" cy="457200"/>
              </a:xfrm>
              <a:prstGeom prst="ellipse">
                <a:avLst/>
              </a:prstGeom>
              <a:solidFill>
                <a:srgbClr val="015AF9"/>
              </a:solidFill>
              <a:ln>
                <a:solidFill>
                  <a:srgbClr val="015A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2" name="椭圆 251"/>
              <p:cNvSpPr/>
              <p:nvPr/>
            </p:nvSpPr>
            <p:spPr>
              <a:xfrm>
                <a:off x="2871350" y="2565400"/>
                <a:ext cx="457237" cy="457200"/>
              </a:xfrm>
              <a:prstGeom prst="ellipse">
                <a:avLst/>
              </a:prstGeom>
              <a:solidFill>
                <a:srgbClr val="3E9027"/>
              </a:solidFill>
              <a:ln>
                <a:solidFill>
                  <a:srgbClr val="3E90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3" name="椭圆 252"/>
              <p:cNvSpPr/>
              <p:nvPr/>
            </p:nvSpPr>
            <p:spPr>
              <a:xfrm>
                <a:off x="3363514" y="2565400"/>
                <a:ext cx="457237" cy="457200"/>
              </a:xfrm>
              <a:prstGeom prst="ellipse">
                <a:avLst/>
              </a:prstGeom>
              <a:solidFill>
                <a:srgbClr val="FD3AB1"/>
              </a:solidFill>
              <a:ln>
                <a:solidFill>
                  <a:srgbClr val="FD3AB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4" name="椭圆 253"/>
              <p:cNvSpPr/>
              <p:nvPr/>
            </p:nvSpPr>
            <p:spPr>
              <a:xfrm>
                <a:off x="3858854" y="2565400"/>
                <a:ext cx="457237" cy="457200"/>
              </a:xfrm>
              <a:prstGeom prst="ellipse">
                <a:avLst/>
              </a:prstGeom>
              <a:solidFill>
                <a:srgbClr val="3E9027"/>
              </a:solidFill>
              <a:ln>
                <a:solidFill>
                  <a:srgbClr val="3E90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55" name="直接连接符 254"/>
              <p:cNvCxnSpPr/>
              <p:nvPr/>
            </p:nvCxnSpPr>
            <p:spPr>
              <a:xfrm>
                <a:off x="1118609" y="33528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p:nvPr/>
            </p:nvCxnSpPr>
            <p:spPr>
              <a:xfrm>
                <a:off x="1613949" y="33528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a:off x="2123577" y="33528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p:nvPr/>
            </p:nvCxnSpPr>
            <p:spPr>
              <a:xfrm>
                <a:off x="2604628" y="33655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p:nvPr/>
            </p:nvCxnSpPr>
            <p:spPr>
              <a:xfrm>
                <a:off x="3099968" y="33655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a:off x="3596895" y="33655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a:off x="4085884" y="33655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sp>
            <p:nvSpPr>
              <p:cNvPr id="262" name="椭圆 261"/>
              <p:cNvSpPr/>
              <p:nvPr/>
            </p:nvSpPr>
            <p:spPr>
              <a:xfrm>
                <a:off x="889990" y="3568700"/>
                <a:ext cx="457237" cy="457200"/>
              </a:xfrm>
              <a:prstGeom prst="ellipse">
                <a:avLst/>
              </a:prstGeom>
              <a:solidFill>
                <a:srgbClr val="FD3AB1"/>
              </a:solidFill>
              <a:ln>
                <a:solidFill>
                  <a:srgbClr val="FD3AB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3" name="椭圆 262"/>
              <p:cNvSpPr/>
              <p:nvPr/>
            </p:nvSpPr>
            <p:spPr>
              <a:xfrm>
                <a:off x="1385330" y="3568700"/>
                <a:ext cx="457237" cy="457200"/>
              </a:xfrm>
              <a:prstGeom prst="ellipse">
                <a:avLst/>
              </a:prstGeom>
              <a:solidFill>
                <a:srgbClr val="FD3AB1"/>
              </a:solidFill>
              <a:ln>
                <a:solidFill>
                  <a:srgbClr val="FD3AB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4" name="椭圆 263"/>
              <p:cNvSpPr/>
              <p:nvPr/>
            </p:nvSpPr>
            <p:spPr>
              <a:xfrm>
                <a:off x="1880670" y="3568700"/>
                <a:ext cx="457237" cy="457200"/>
              </a:xfrm>
              <a:prstGeom prst="ellipse">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5" name="椭圆 264"/>
              <p:cNvSpPr/>
              <p:nvPr/>
            </p:nvSpPr>
            <p:spPr>
              <a:xfrm>
                <a:off x="2376010" y="3568700"/>
                <a:ext cx="457237" cy="457200"/>
              </a:xfrm>
              <a:prstGeom prst="ellipse">
                <a:avLst/>
              </a:prstGeom>
              <a:solidFill>
                <a:srgbClr val="3E9027"/>
              </a:solidFill>
              <a:ln>
                <a:solidFill>
                  <a:srgbClr val="3E90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6" name="椭圆 265"/>
              <p:cNvSpPr/>
              <p:nvPr/>
            </p:nvSpPr>
            <p:spPr>
              <a:xfrm>
                <a:off x="2871350" y="3568700"/>
                <a:ext cx="457237" cy="457200"/>
              </a:xfrm>
              <a:prstGeom prst="ellipse">
                <a:avLst/>
              </a:prstGeom>
              <a:solidFill>
                <a:srgbClr val="015AF9"/>
              </a:solidFill>
              <a:ln>
                <a:solidFill>
                  <a:srgbClr val="015A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7" name="椭圆 266"/>
              <p:cNvSpPr/>
              <p:nvPr/>
            </p:nvSpPr>
            <p:spPr>
              <a:xfrm>
                <a:off x="3363514" y="3568700"/>
                <a:ext cx="457237" cy="457200"/>
              </a:xfrm>
              <a:prstGeom prst="ellipse">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8" name="椭圆 267"/>
              <p:cNvSpPr/>
              <p:nvPr/>
            </p:nvSpPr>
            <p:spPr>
              <a:xfrm>
                <a:off x="3858854" y="3568700"/>
                <a:ext cx="457237" cy="457200"/>
              </a:xfrm>
              <a:prstGeom prst="ellipse">
                <a:avLst/>
              </a:prstGeom>
              <a:solidFill>
                <a:srgbClr val="015AF9"/>
              </a:solidFill>
              <a:ln>
                <a:solidFill>
                  <a:srgbClr val="015A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7457" name="组合 207"/>
            <p:cNvGrpSpPr>
              <a:grpSpLocks/>
            </p:cNvGrpSpPr>
            <p:nvPr/>
          </p:nvGrpSpPr>
          <p:grpSpPr bwMode="auto">
            <a:xfrm rot="10800000">
              <a:off x="4354193" y="2565400"/>
              <a:ext cx="3592801" cy="1460500"/>
              <a:chOff x="774093" y="2565400"/>
              <a:chExt cx="3592801" cy="1460500"/>
            </a:xfrm>
          </p:grpSpPr>
          <p:cxnSp>
            <p:nvCxnSpPr>
              <p:cNvPr id="209" name="直接连接符 208"/>
              <p:cNvCxnSpPr/>
              <p:nvPr/>
            </p:nvCxnSpPr>
            <p:spPr>
              <a:xfrm>
                <a:off x="796320" y="2781300"/>
                <a:ext cx="3592801" cy="1270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796320" y="3797300"/>
                <a:ext cx="359280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a:off x="1097969" y="27813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1593309" y="27813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a:off x="2102937" y="27813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2606215" y="27940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3079328" y="27940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a:off x="3576255" y="27940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a:off x="4065245" y="2794000"/>
                <a:ext cx="0" cy="43180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218" name="椭圆 217"/>
              <p:cNvSpPr/>
              <p:nvPr/>
            </p:nvSpPr>
            <p:spPr>
              <a:xfrm>
                <a:off x="867763" y="2565400"/>
                <a:ext cx="457237" cy="457200"/>
              </a:xfrm>
              <a:prstGeom prst="ellipse">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9" name="椭圆 218"/>
              <p:cNvSpPr/>
              <p:nvPr/>
            </p:nvSpPr>
            <p:spPr>
              <a:xfrm>
                <a:off x="1363102" y="2565400"/>
                <a:ext cx="457237" cy="457200"/>
              </a:xfrm>
              <a:prstGeom prst="ellipse">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0" name="椭圆 219"/>
              <p:cNvSpPr/>
              <p:nvPr/>
            </p:nvSpPr>
            <p:spPr>
              <a:xfrm>
                <a:off x="1858442" y="2565400"/>
                <a:ext cx="457237" cy="457200"/>
              </a:xfrm>
              <a:prstGeom prst="ellipse">
                <a:avLst/>
              </a:prstGeom>
              <a:solidFill>
                <a:srgbClr val="FD3AB1"/>
              </a:solidFill>
              <a:ln>
                <a:solidFill>
                  <a:srgbClr val="FE44B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1" name="椭圆 220"/>
              <p:cNvSpPr/>
              <p:nvPr/>
            </p:nvSpPr>
            <p:spPr>
              <a:xfrm>
                <a:off x="2376009" y="2565400"/>
                <a:ext cx="457237" cy="457200"/>
              </a:xfrm>
              <a:prstGeom prst="ellipse">
                <a:avLst/>
              </a:prstGeom>
              <a:solidFill>
                <a:srgbClr val="015AF9"/>
              </a:solidFill>
              <a:ln>
                <a:solidFill>
                  <a:srgbClr val="015A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2" name="椭圆 221"/>
              <p:cNvSpPr/>
              <p:nvPr/>
            </p:nvSpPr>
            <p:spPr>
              <a:xfrm>
                <a:off x="2849122" y="2565400"/>
                <a:ext cx="457237" cy="457200"/>
              </a:xfrm>
              <a:prstGeom prst="ellipse">
                <a:avLst/>
              </a:prstGeom>
              <a:solidFill>
                <a:srgbClr val="3E9027"/>
              </a:solidFill>
              <a:ln>
                <a:solidFill>
                  <a:srgbClr val="3E90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3" name="椭圆 222"/>
              <p:cNvSpPr/>
              <p:nvPr/>
            </p:nvSpPr>
            <p:spPr>
              <a:xfrm>
                <a:off x="3341287" y="2565400"/>
                <a:ext cx="457237" cy="457200"/>
              </a:xfrm>
              <a:prstGeom prst="ellipse">
                <a:avLst/>
              </a:prstGeom>
              <a:solidFill>
                <a:srgbClr val="FD3AB1"/>
              </a:solidFill>
              <a:ln>
                <a:solidFill>
                  <a:srgbClr val="FD3AB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4" name="椭圆 223"/>
              <p:cNvSpPr/>
              <p:nvPr/>
            </p:nvSpPr>
            <p:spPr>
              <a:xfrm>
                <a:off x="3836626" y="2565400"/>
                <a:ext cx="457237" cy="457200"/>
              </a:xfrm>
              <a:prstGeom prst="ellipse">
                <a:avLst/>
              </a:prstGeom>
              <a:solidFill>
                <a:srgbClr val="3E9027"/>
              </a:solidFill>
              <a:ln>
                <a:solidFill>
                  <a:srgbClr val="3E90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25" name="直接连接符 224"/>
              <p:cNvCxnSpPr/>
              <p:nvPr/>
            </p:nvCxnSpPr>
            <p:spPr>
              <a:xfrm>
                <a:off x="1096381" y="33528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a:off x="1591721" y="33528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a:xfrm>
                <a:off x="2101350" y="33528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a:off x="2604627" y="33655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3077740" y="33655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a:off x="3574668" y="33655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a:off x="4063658" y="3365500"/>
                <a:ext cx="0" cy="431800"/>
              </a:xfrm>
              <a:prstGeom prst="line">
                <a:avLst/>
              </a:prstGeom>
              <a:ln w="57150">
                <a:solidFill>
                  <a:srgbClr val="0174AB"/>
                </a:solidFill>
              </a:ln>
            </p:spPr>
            <p:style>
              <a:lnRef idx="1">
                <a:schemeClr val="accent1"/>
              </a:lnRef>
              <a:fillRef idx="0">
                <a:schemeClr val="accent1"/>
              </a:fillRef>
              <a:effectRef idx="0">
                <a:schemeClr val="accent1"/>
              </a:effectRef>
              <a:fontRef idx="minor">
                <a:schemeClr val="tx1"/>
              </a:fontRef>
            </p:style>
          </p:cxnSp>
          <p:sp>
            <p:nvSpPr>
              <p:cNvPr id="232" name="椭圆 231"/>
              <p:cNvSpPr/>
              <p:nvPr/>
            </p:nvSpPr>
            <p:spPr>
              <a:xfrm>
                <a:off x="867763" y="3568700"/>
                <a:ext cx="457237" cy="457200"/>
              </a:xfrm>
              <a:prstGeom prst="ellipse">
                <a:avLst/>
              </a:prstGeom>
              <a:solidFill>
                <a:srgbClr val="FD3AB1"/>
              </a:solidFill>
              <a:ln>
                <a:solidFill>
                  <a:srgbClr val="FD3AB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3" name="椭圆 232"/>
              <p:cNvSpPr/>
              <p:nvPr/>
            </p:nvSpPr>
            <p:spPr>
              <a:xfrm>
                <a:off x="1363102" y="3568700"/>
                <a:ext cx="457237" cy="457200"/>
              </a:xfrm>
              <a:prstGeom prst="ellipse">
                <a:avLst/>
              </a:prstGeom>
              <a:solidFill>
                <a:srgbClr val="FD3AB1"/>
              </a:solidFill>
              <a:ln>
                <a:solidFill>
                  <a:srgbClr val="FD3AB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4" name="椭圆 233"/>
              <p:cNvSpPr/>
              <p:nvPr/>
            </p:nvSpPr>
            <p:spPr>
              <a:xfrm>
                <a:off x="1858442" y="3568700"/>
                <a:ext cx="457237" cy="457200"/>
              </a:xfrm>
              <a:prstGeom prst="ellipse">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5" name="椭圆 234"/>
              <p:cNvSpPr/>
              <p:nvPr/>
            </p:nvSpPr>
            <p:spPr>
              <a:xfrm>
                <a:off x="2376009" y="3568700"/>
                <a:ext cx="457237" cy="457200"/>
              </a:xfrm>
              <a:prstGeom prst="ellipse">
                <a:avLst/>
              </a:prstGeom>
              <a:solidFill>
                <a:srgbClr val="3E9027"/>
              </a:solidFill>
              <a:ln>
                <a:solidFill>
                  <a:srgbClr val="3E90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6" name="椭圆 235"/>
              <p:cNvSpPr/>
              <p:nvPr/>
            </p:nvSpPr>
            <p:spPr>
              <a:xfrm>
                <a:off x="2849122" y="3568700"/>
                <a:ext cx="457237" cy="457200"/>
              </a:xfrm>
              <a:prstGeom prst="ellipse">
                <a:avLst/>
              </a:prstGeom>
              <a:solidFill>
                <a:srgbClr val="015AF9"/>
              </a:solidFill>
              <a:ln>
                <a:solidFill>
                  <a:srgbClr val="015A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7" name="椭圆 236"/>
              <p:cNvSpPr/>
              <p:nvPr/>
            </p:nvSpPr>
            <p:spPr>
              <a:xfrm>
                <a:off x="3341287" y="3568700"/>
                <a:ext cx="457237" cy="457200"/>
              </a:xfrm>
              <a:prstGeom prst="ellipse">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8" name="椭圆 237"/>
              <p:cNvSpPr/>
              <p:nvPr/>
            </p:nvSpPr>
            <p:spPr>
              <a:xfrm>
                <a:off x="3836626" y="3568700"/>
                <a:ext cx="457237" cy="457200"/>
              </a:xfrm>
              <a:prstGeom prst="ellipse">
                <a:avLst/>
              </a:prstGeom>
              <a:solidFill>
                <a:srgbClr val="015AF9"/>
              </a:solidFill>
              <a:ln>
                <a:solidFill>
                  <a:srgbClr val="015A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17427" name="矩形 2"/>
          <p:cNvSpPr>
            <a:spLocks noChangeArrowheads="1"/>
          </p:cNvSpPr>
          <p:nvPr/>
        </p:nvSpPr>
        <p:spPr bwMode="auto">
          <a:xfrm>
            <a:off x="2459039" y="1914526"/>
            <a:ext cx="3762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T</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28" name="矩形 144"/>
          <p:cNvSpPr>
            <a:spLocks noChangeArrowheads="1"/>
          </p:cNvSpPr>
          <p:nvPr/>
        </p:nvSpPr>
        <p:spPr bwMode="auto">
          <a:xfrm>
            <a:off x="2962276" y="1906588"/>
            <a:ext cx="377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T</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29" name="矩形 145"/>
          <p:cNvSpPr>
            <a:spLocks noChangeArrowheads="1"/>
          </p:cNvSpPr>
          <p:nvPr/>
        </p:nvSpPr>
        <p:spPr bwMode="auto">
          <a:xfrm>
            <a:off x="6492876" y="1906589"/>
            <a:ext cx="377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T</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30" name="矩形 146"/>
          <p:cNvSpPr>
            <a:spLocks noChangeArrowheads="1"/>
          </p:cNvSpPr>
          <p:nvPr/>
        </p:nvSpPr>
        <p:spPr bwMode="auto">
          <a:xfrm>
            <a:off x="7953376" y="1906589"/>
            <a:ext cx="377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T</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31" name="矩形 147"/>
          <p:cNvSpPr>
            <a:spLocks noChangeArrowheads="1"/>
          </p:cNvSpPr>
          <p:nvPr/>
        </p:nvSpPr>
        <p:spPr bwMode="auto">
          <a:xfrm>
            <a:off x="3460751" y="2886076"/>
            <a:ext cx="3778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T</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32" name="矩形 148"/>
          <p:cNvSpPr>
            <a:spLocks noChangeArrowheads="1"/>
          </p:cNvSpPr>
          <p:nvPr/>
        </p:nvSpPr>
        <p:spPr bwMode="auto">
          <a:xfrm>
            <a:off x="4937125" y="2917826"/>
            <a:ext cx="376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T</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33" name="矩形 149"/>
          <p:cNvSpPr>
            <a:spLocks noChangeArrowheads="1"/>
          </p:cNvSpPr>
          <p:nvPr/>
        </p:nvSpPr>
        <p:spPr bwMode="auto">
          <a:xfrm>
            <a:off x="8432801" y="2886076"/>
            <a:ext cx="377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T</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34" name="矩形 150"/>
          <p:cNvSpPr>
            <a:spLocks noChangeArrowheads="1"/>
          </p:cNvSpPr>
          <p:nvPr/>
        </p:nvSpPr>
        <p:spPr bwMode="auto">
          <a:xfrm>
            <a:off x="8942389" y="2900363"/>
            <a:ext cx="377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T</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35" name="矩形 3"/>
          <p:cNvSpPr>
            <a:spLocks noChangeArrowheads="1"/>
          </p:cNvSpPr>
          <p:nvPr/>
        </p:nvSpPr>
        <p:spPr bwMode="auto">
          <a:xfrm>
            <a:off x="3451226" y="1881188"/>
            <a:ext cx="4159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A</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36" name="矩形 153"/>
          <p:cNvSpPr>
            <a:spLocks noChangeArrowheads="1"/>
          </p:cNvSpPr>
          <p:nvPr/>
        </p:nvSpPr>
        <p:spPr bwMode="auto">
          <a:xfrm>
            <a:off x="2449514" y="2898776"/>
            <a:ext cx="4159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A</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37" name="矩形 154"/>
          <p:cNvSpPr>
            <a:spLocks noChangeArrowheads="1"/>
          </p:cNvSpPr>
          <p:nvPr/>
        </p:nvSpPr>
        <p:spPr bwMode="auto">
          <a:xfrm>
            <a:off x="2932114" y="2881313"/>
            <a:ext cx="4159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A</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38" name="矩形 155"/>
          <p:cNvSpPr>
            <a:spLocks noChangeArrowheads="1"/>
          </p:cNvSpPr>
          <p:nvPr/>
        </p:nvSpPr>
        <p:spPr bwMode="auto">
          <a:xfrm>
            <a:off x="8432801" y="1903413"/>
            <a:ext cx="4159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A</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39" name="矩形 156"/>
          <p:cNvSpPr>
            <a:spLocks noChangeArrowheads="1"/>
          </p:cNvSpPr>
          <p:nvPr/>
        </p:nvSpPr>
        <p:spPr bwMode="auto">
          <a:xfrm>
            <a:off x="4919664" y="1887539"/>
            <a:ext cx="4159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A</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40" name="矩形 157"/>
          <p:cNvSpPr>
            <a:spLocks noChangeArrowheads="1"/>
          </p:cNvSpPr>
          <p:nvPr/>
        </p:nvSpPr>
        <p:spPr bwMode="auto">
          <a:xfrm>
            <a:off x="8929689" y="1873251"/>
            <a:ext cx="414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A</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41" name="矩形 158"/>
          <p:cNvSpPr>
            <a:spLocks noChangeArrowheads="1"/>
          </p:cNvSpPr>
          <p:nvPr/>
        </p:nvSpPr>
        <p:spPr bwMode="auto">
          <a:xfrm>
            <a:off x="6445250" y="2897188"/>
            <a:ext cx="4143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A</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42" name="矩形 159"/>
          <p:cNvSpPr>
            <a:spLocks noChangeArrowheads="1"/>
          </p:cNvSpPr>
          <p:nvPr/>
        </p:nvSpPr>
        <p:spPr bwMode="auto">
          <a:xfrm>
            <a:off x="7920039" y="2898776"/>
            <a:ext cx="414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A</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43" name="矩形 160"/>
          <p:cNvSpPr>
            <a:spLocks noChangeArrowheads="1"/>
          </p:cNvSpPr>
          <p:nvPr/>
        </p:nvSpPr>
        <p:spPr bwMode="auto">
          <a:xfrm>
            <a:off x="4849814" y="1000126"/>
            <a:ext cx="3762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T</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44" name="矩形 7"/>
          <p:cNvSpPr>
            <a:spLocks noChangeArrowheads="1"/>
          </p:cNvSpPr>
          <p:nvPr/>
        </p:nvSpPr>
        <p:spPr bwMode="auto">
          <a:xfrm>
            <a:off x="3930650" y="1898651"/>
            <a:ext cx="4191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G</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45" name="矩形 163"/>
          <p:cNvSpPr>
            <a:spLocks noChangeArrowheads="1"/>
          </p:cNvSpPr>
          <p:nvPr/>
        </p:nvSpPr>
        <p:spPr bwMode="auto">
          <a:xfrm>
            <a:off x="4403726" y="2884489"/>
            <a:ext cx="4286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G</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46" name="矩形 164"/>
          <p:cNvSpPr>
            <a:spLocks noChangeArrowheads="1"/>
          </p:cNvSpPr>
          <p:nvPr/>
        </p:nvSpPr>
        <p:spPr bwMode="auto">
          <a:xfrm>
            <a:off x="5397500" y="2903538"/>
            <a:ext cx="419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G</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47" name="矩形 165"/>
          <p:cNvSpPr>
            <a:spLocks noChangeArrowheads="1"/>
          </p:cNvSpPr>
          <p:nvPr/>
        </p:nvSpPr>
        <p:spPr bwMode="auto">
          <a:xfrm>
            <a:off x="5943600" y="1906589"/>
            <a:ext cx="4191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G</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48" name="矩形 166"/>
          <p:cNvSpPr>
            <a:spLocks noChangeArrowheads="1"/>
          </p:cNvSpPr>
          <p:nvPr/>
        </p:nvSpPr>
        <p:spPr bwMode="auto">
          <a:xfrm>
            <a:off x="6953250" y="1890713"/>
            <a:ext cx="420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G</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49" name="矩形 167"/>
          <p:cNvSpPr>
            <a:spLocks noChangeArrowheads="1"/>
          </p:cNvSpPr>
          <p:nvPr/>
        </p:nvSpPr>
        <p:spPr bwMode="auto">
          <a:xfrm>
            <a:off x="7419975" y="2900364"/>
            <a:ext cx="4206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G</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50" name="矩形 8"/>
          <p:cNvSpPr>
            <a:spLocks noChangeArrowheads="1"/>
          </p:cNvSpPr>
          <p:nvPr/>
        </p:nvSpPr>
        <p:spPr bwMode="auto">
          <a:xfrm>
            <a:off x="3927476" y="2895601"/>
            <a:ext cx="3921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C</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51" name="矩形 169"/>
          <p:cNvSpPr>
            <a:spLocks noChangeArrowheads="1"/>
          </p:cNvSpPr>
          <p:nvPr/>
        </p:nvSpPr>
        <p:spPr bwMode="auto">
          <a:xfrm>
            <a:off x="4432301" y="1911351"/>
            <a:ext cx="390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C</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52" name="矩形 170"/>
          <p:cNvSpPr>
            <a:spLocks noChangeArrowheads="1"/>
          </p:cNvSpPr>
          <p:nvPr/>
        </p:nvSpPr>
        <p:spPr bwMode="auto">
          <a:xfrm>
            <a:off x="5427663" y="1881188"/>
            <a:ext cx="3921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C</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53" name="矩形 171"/>
          <p:cNvSpPr>
            <a:spLocks noChangeArrowheads="1"/>
          </p:cNvSpPr>
          <p:nvPr/>
        </p:nvSpPr>
        <p:spPr bwMode="auto">
          <a:xfrm>
            <a:off x="7448551" y="1893889"/>
            <a:ext cx="3921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C</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54" name="矩形 172"/>
          <p:cNvSpPr>
            <a:spLocks noChangeArrowheads="1"/>
          </p:cNvSpPr>
          <p:nvPr/>
        </p:nvSpPr>
        <p:spPr bwMode="auto">
          <a:xfrm>
            <a:off x="5948363" y="2911476"/>
            <a:ext cx="3921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C</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17455" name="矩形 268"/>
          <p:cNvSpPr>
            <a:spLocks noChangeArrowheads="1"/>
          </p:cNvSpPr>
          <p:nvPr/>
        </p:nvSpPr>
        <p:spPr bwMode="auto">
          <a:xfrm>
            <a:off x="6961188" y="2895601"/>
            <a:ext cx="3921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a:solidFill>
                  <a:srgbClr val="FFFFFF"/>
                </a:solidFill>
                <a:latin typeface="微软雅黑" panose="020B0503020204020204" pitchFamily="34" charset="-122"/>
                <a:ea typeface="微软雅黑" panose="020B0503020204020204" pitchFamily="34" charset="-122"/>
              </a:rPr>
              <a:t>C</a:t>
            </a:r>
            <a:endParaRPr lang="zh-CN" altLang="en-US" sz="2400" b="1">
              <a:solidFill>
                <a:srgbClr val="FFFFFF"/>
              </a:solidFill>
              <a:latin typeface="微软雅黑" panose="020B0503020204020204" pitchFamily="34" charset="-122"/>
              <a:ea typeface="微软雅黑" panose="020B0503020204020204" pitchFamily="34" charset="-122"/>
            </a:endParaRPr>
          </a:p>
        </p:txBody>
      </p:sp>
      <p:sp>
        <p:nvSpPr>
          <p:cNvPr id="2" name="矩形 1"/>
          <p:cNvSpPr/>
          <p:nvPr/>
        </p:nvSpPr>
        <p:spPr>
          <a:xfrm>
            <a:off x="1985356" y="5916543"/>
            <a:ext cx="8710237" cy="584775"/>
          </a:xfrm>
          <a:prstGeom prst="rect">
            <a:avLst/>
          </a:prstGeom>
        </p:spPr>
        <p:txBody>
          <a:bodyPr wrap="square">
            <a:spAutoFit/>
          </a:bodyPr>
          <a:lstStyle/>
          <a:p>
            <a:pPr algn="just">
              <a:spcBef>
                <a:spcPts val="600"/>
              </a:spcBef>
              <a:spcAft>
                <a:spcPts val="600"/>
              </a:spcAft>
            </a:pPr>
            <a:r>
              <a:rPr lang="en-US" altLang="zh-CN" sz="3200" b="1" kern="100" dirty="0">
                <a:latin typeface="黑体" panose="02010609060101010101" pitchFamily="49" charset="-122"/>
                <a:ea typeface="黑体" panose="02010609060101010101" pitchFamily="49" charset="-122"/>
                <a:cs typeface="Times New Roman" panose="02020603050405020304" pitchFamily="18" charset="0"/>
              </a:rPr>
              <a:t>DNA</a:t>
            </a:r>
            <a:r>
              <a:rPr lang="zh-CN" altLang="zh-CN" sz="3200" b="1" kern="100" dirty="0">
                <a:latin typeface="黑体" panose="02010609060101010101" pitchFamily="49" charset="-122"/>
                <a:ea typeface="黑体" panose="02010609060101010101" pitchFamily="49" charset="-122"/>
                <a:cs typeface="Times New Roman" panose="02020603050405020304" pitchFamily="18" charset="0"/>
              </a:rPr>
              <a:t>某一片段旋转</a:t>
            </a:r>
            <a:r>
              <a:rPr lang="en-US" altLang="zh-CN" sz="3200" b="1" kern="100" dirty="0">
                <a:latin typeface="黑体" panose="02010609060101010101" pitchFamily="49" charset="-122"/>
                <a:ea typeface="黑体" panose="02010609060101010101" pitchFamily="49" charset="-122"/>
                <a:cs typeface="Times New Roman" panose="02020603050405020304" pitchFamily="18" charset="0"/>
              </a:rPr>
              <a:t>180</a:t>
            </a:r>
            <a:r>
              <a:rPr lang="zh-CN" altLang="zh-CN" sz="3200" b="1" kern="100" dirty="0">
                <a:latin typeface="黑体" panose="02010609060101010101" pitchFamily="49" charset="-122"/>
                <a:ea typeface="黑体" panose="02010609060101010101" pitchFamily="49" charset="-122"/>
                <a:cs typeface="Times New Roman" panose="02020603050405020304" pitchFamily="18" charset="0"/>
              </a:rPr>
              <a:t>度后，顺序不变的序列。</a:t>
            </a:r>
            <a:endParaRPr lang="zh-CN" altLang="zh-CN" sz="32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173" name="矩形 172"/>
          <p:cNvSpPr/>
          <p:nvPr/>
        </p:nvSpPr>
        <p:spPr>
          <a:xfrm>
            <a:off x="114300" y="87015"/>
            <a:ext cx="11963400" cy="623887"/>
          </a:xfrm>
          <a:prstGeom prst="rect">
            <a:avLst/>
          </a:prstGeom>
          <a:solidFill>
            <a:srgbClr val="17BCA3"/>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a:p>
        </p:txBody>
      </p:sp>
      <p:sp>
        <p:nvSpPr>
          <p:cNvPr id="174" name="矩形 173"/>
          <p:cNvSpPr/>
          <p:nvPr/>
        </p:nvSpPr>
        <p:spPr>
          <a:xfrm>
            <a:off x="9390065" y="109734"/>
            <a:ext cx="2158625" cy="499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sz="3200">
              <a:solidFill>
                <a:schemeClr val="tx1"/>
              </a:solidFill>
            </a:endParaRPr>
          </a:p>
        </p:txBody>
      </p:sp>
      <p:sp>
        <p:nvSpPr>
          <p:cNvPr id="205" name="文本框 204"/>
          <p:cNvSpPr txBox="1"/>
          <p:nvPr/>
        </p:nvSpPr>
        <p:spPr>
          <a:xfrm>
            <a:off x="939008" y="24825"/>
            <a:ext cx="1643062" cy="584775"/>
          </a:xfrm>
          <a:prstGeom prst="rect">
            <a:avLst/>
          </a:prstGeom>
          <a:noFill/>
        </p:spPr>
        <p:txBody>
          <a:bodyPr>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定  义</a:t>
            </a:r>
            <a:endParaRPr lang="zh-HK"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207" name="文本框 206"/>
          <p:cNvSpPr txBox="1"/>
          <p:nvPr/>
        </p:nvSpPr>
        <p:spPr>
          <a:xfrm>
            <a:off x="3261892" y="24825"/>
            <a:ext cx="2453108"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书 写 方 法</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cxnSp>
        <p:nvCxnSpPr>
          <p:cNvPr id="208" name="直接连接符 207"/>
          <p:cNvCxnSpPr/>
          <p:nvPr/>
        </p:nvCxnSpPr>
        <p:spPr>
          <a:xfrm>
            <a:off x="2971800" y="104972"/>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a:off x="5867400" y="87015"/>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70" name="直接连接符 269"/>
          <p:cNvCxnSpPr/>
          <p:nvPr/>
        </p:nvCxnSpPr>
        <p:spPr>
          <a:xfrm>
            <a:off x="8915400" y="138113"/>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71" name="直接连接符 270"/>
          <p:cNvCxnSpPr/>
          <p:nvPr/>
        </p:nvCxnSpPr>
        <p:spPr>
          <a:xfrm>
            <a:off x="114300" y="609600"/>
            <a:ext cx="119634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82" name="文本框 281"/>
          <p:cNvSpPr txBox="1"/>
          <p:nvPr/>
        </p:nvSpPr>
        <p:spPr>
          <a:xfrm>
            <a:off x="6362700" y="40600"/>
            <a:ext cx="2152647"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核 酸 酶</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283" name="文本框 282"/>
          <p:cNvSpPr txBox="1"/>
          <p:nvPr/>
        </p:nvSpPr>
        <p:spPr>
          <a:xfrm>
            <a:off x="9448650" y="65442"/>
            <a:ext cx="2038350" cy="584775"/>
          </a:xfrm>
          <a:prstGeom prst="rect">
            <a:avLst/>
          </a:prstGeom>
          <a:noFill/>
        </p:spPr>
        <p:txBody>
          <a:bodyPr>
            <a:spAutoFit/>
          </a:bodyPr>
          <a:lstStyle/>
          <a:p>
            <a:pPr algn="ctr" fontAlgn="auto">
              <a:spcBef>
                <a:spcPts val="0"/>
              </a:spcBef>
              <a:spcAft>
                <a:spcPts val="0"/>
              </a:spcAft>
              <a:defRPr/>
            </a:pPr>
            <a:r>
              <a:rPr lang="zh-CN" altLang="en-US" sz="3200" b="1" spc="300" dirty="0">
                <a:latin typeface="微软雅黑" panose="020B0503020204020204" pitchFamily="34" charset="-122"/>
                <a:ea typeface="微软雅黑" panose="020B0503020204020204" pitchFamily="34" charset="-122"/>
              </a:rPr>
              <a:t>回文序列</a:t>
            </a:r>
          </a:p>
        </p:txBody>
      </p:sp>
    </p:spTree>
    <p:extLst>
      <p:ext uri="{BB962C8B-B14F-4D97-AF65-F5344CB8AC3E}">
        <p14:creationId xmlns:p14="http://schemas.microsoft.com/office/powerpoint/2010/main" val="39971067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mph" presetSubtype="0" fill="hold" nodeType="clickEffect">
                                  <p:stCondLst>
                                    <p:cond delay="0"/>
                                  </p:stCondLst>
                                  <p:childTnLst>
                                    <p:animRot by="10800000">
                                      <p:cBhvr>
                                        <p:cTn id="6" dur="2000" fill="hold"/>
                                        <p:tgtEl>
                                          <p:spTgt spid="206"/>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14409" y="2057400"/>
            <a:ext cx="9520391" cy="3708708"/>
          </a:xfrm>
          <a:prstGeom prst="rect">
            <a:avLst/>
          </a:prstGeom>
        </p:spPr>
        <p:txBody>
          <a:bodyPr wrap="square">
            <a:spAutoFit/>
          </a:bodyPr>
          <a:lstStyle/>
          <a:p>
            <a:pPr>
              <a:spcBef>
                <a:spcPts val="600"/>
              </a:spcBef>
              <a:spcAft>
                <a:spcPts val="600"/>
              </a:spcAft>
            </a:pPr>
            <a:r>
              <a:rPr lang="zh-CN" altLang="en-US" sz="3200" b="1" dirty="0">
                <a:latin typeface="+mj-ea"/>
                <a:ea typeface="+mj-ea"/>
              </a:rPr>
              <a:t>下列</a:t>
            </a:r>
            <a:r>
              <a:rPr lang="en-US" altLang="zh-CN" sz="3200" b="1" dirty="0">
                <a:latin typeface="+mj-ea"/>
                <a:ea typeface="+mj-ea"/>
              </a:rPr>
              <a:t>DNA</a:t>
            </a:r>
            <a:r>
              <a:rPr lang="zh-CN" altLang="en-US" sz="3200" b="1" dirty="0">
                <a:latin typeface="+mj-ea"/>
                <a:ea typeface="+mj-ea"/>
              </a:rPr>
              <a:t>序列</a:t>
            </a:r>
            <a:r>
              <a:rPr lang="zh-CN" altLang="en-US" sz="3200" b="1" dirty="0" smtClean="0">
                <a:latin typeface="+mj-ea"/>
                <a:ea typeface="+mj-ea"/>
              </a:rPr>
              <a:t>属于</a:t>
            </a:r>
            <a:r>
              <a:rPr lang="zh-CN" altLang="en-US" sz="3200" b="1" dirty="0">
                <a:latin typeface="+mj-ea"/>
                <a:ea typeface="+mj-ea"/>
              </a:rPr>
              <a:t>回</a:t>
            </a:r>
            <a:r>
              <a:rPr lang="zh-CN" altLang="en-US" sz="3200" b="1" dirty="0" smtClean="0">
                <a:latin typeface="+mj-ea"/>
                <a:ea typeface="+mj-ea"/>
              </a:rPr>
              <a:t>文</a:t>
            </a:r>
            <a:r>
              <a:rPr lang="zh-CN" altLang="en-US" sz="3200" b="1" dirty="0">
                <a:latin typeface="+mj-ea"/>
                <a:ea typeface="+mj-ea"/>
              </a:rPr>
              <a:t>结构的是</a:t>
            </a:r>
            <a:r>
              <a:rPr lang="en-US" altLang="zh-CN" sz="3200" b="1" dirty="0" smtClean="0">
                <a:latin typeface="+mj-ea"/>
                <a:ea typeface="+mj-ea"/>
              </a:rPr>
              <a:t>(    </a:t>
            </a:r>
            <a:r>
              <a:rPr lang="en-US" altLang="zh-CN" sz="3200" b="1" dirty="0">
                <a:latin typeface="+mj-ea"/>
                <a:ea typeface="+mj-ea"/>
              </a:rPr>
              <a:t>)</a:t>
            </a:r>
            <a:r>
              <a:rPr lang="zh-CN" altLang="en-US" sz="3200" b="1" dirty="0">
                <a:latin typeface="+mj-ea"/>
                <a:ea typeface="+mj-ea"/>
              </a:rPr>
              <a:t>。</a:t>
            </a:r>
          </a:p>
          <a:p>
            <a:pPr>
              <a:spcBef>
                <a:spcPts val="1200"/>
              </a:spcBef>
              <a:spcAft>
                <a:spcPts val="1200"/>
              </a:spcAft>
            </a:pPr>
            <a:r>
              <a:rPr lang="en-US" altLang="zh-CN" sz="3200" b="1" dirty="0">
                <a:solidFill>
                  <a:srgbClr val="FF0000"/>
                </a:solidFill>
                <a:latin typeface="+mj-ea"/>
                <a:ea typeface="+mj-ea"/>
              </a:rPr>
              <a:t>A</a:t>
            </a:r>
            <a:r>
              <a:rPr lang="en-US" altLang="zh-CN" sz="3200" b="1" dirty="0" smtClean="0">
                <a:latin typeface="+mj-ea"/>
                <a:ea typeface="+mj-ea"/>
              </a:rPr>
              <a:t>. GAAACTGCTGTTTC </a:t>
            </a:r>
          </a:p>
          <a:p>
            <a:pPr>
              <a:spcBef>
                <a:spcPts val="1200"/>
              </a:spcBef>
              <a:spcAft>
                <a:spcPts val="1200"/>
              </a:spcAft>
            </a:pPr>
            <a:r>
              <a:rPr lang="en-US" altLang="zh-CN" sz="3200" b="1" dirty="0" smtClean="0">
                <a:solidFill>
                  <a:srgbClr val="FF0000"/>
                </a:solidFill>
                <a:latin typeface="+mj-ea"/>
                <a:ea typeface="+mj-ea"/>
              </a:rPr>
              <a:t>B</a:t>
            </a:r>
            <a:r>
              <a:rPr lang="en-US" altLang="zh-CN" sz="3200" b="1" dirty="0" smtClean="0">
                <a:latin typeface="+mj-ea"/>
                <a:ea typeface="+mj-ea"/>
              </a:rPr>
              <a:t>. GAAACTGGTCAAAG</a:t>
            </a:r>
            <a:endParaRPr lang="en-US" altLang="zh-CN" sz="3200" b="1" dirty="0">
              <a:latin typeface="+mj-ea"/>
              <a:ea typeface="+mj-ea"/>
            </a:endParaRPr>
          </a:p>
          <a:p>
            <a:pPr>
              <a:spcBef>
                <a:spcPts val="1200"/>
              </a:spcBef>
              <a:spcAft>
                <a:spcPts val="1200"/>
              </a:spcAft>
            </a:pPr>
            <a:r>
              <a:rPr lang="en-US" altLang="zh-CN" sz="3200" b="1" dirty="0">
                <a:solidFill>
                  <a:srgbClr val="FF0000"/>
                </a:solidFill>
                <a:latin typeface="+mj-ea"/>
                <a:ea typeface="+mj-ea"/>
              </a:rPr>
              <a:t>C</a:t>
            </a:r>
            <a:r>
              <a:rPr lang="en-US" altLang="zh-CN" sz="3200" b="1" dirty="0" smtClean="0">
                <a:latin typeface="+mj-ea"/>
                <a:ea typeface="+mj-ea"/>
              </a:rPr>
              <a:t>. GAAACTGGTCTTTC  </a:t>
            </a:r>
          </a:p>
          <a:p>
            <a:pPr>
              <a:spcBef>
                <a:spcPts val="1200"/>
              </a:spcBef>
              <a:spcAft>
                <a:spcPts val="1200"/>
              </a:spcAft>
            </a:pPr>
            <a:r>
              <a:rPr lang="en-US" altLang="zh-CN" sz="3200" b="1" dirty="0" smtClean="0">
                <a:solidFill>
                  <a:srgbClr val="FF0000"/>
                </a:solidFill>
                <a:latin typeface="+mj-ea"/>
                <a:ea typeface="+mj-ea"/>
              </a:rPr>
              <a:t>D</a:t>
            </a:r>
            <a:r>
              <a:rPr lang="en-US" altLang="zh-CN" sz="3200" b="1" dirty="0" smtClean="0">
                <a:latin typeface="+mj-ea"/>
                <a:ea typeface="+mj-ea"/>
              </a:rPr>
              <a:t>. GAAACTGCAGTT </a:t>
            </a:r>
            <a:r>
              <a:rPr lang="en-US" altLang="zh-CN" sz="3200" b="1" dirty="0">
                <a:latin typeface="+mj-ea"/>
                <a:ea typeface="+mj-ea"/>
              </a:rPr>
              <a:t>TC</a:t>
            </a:r>
          </a:p>
        </p:txBody>
      </p:sp>
      <p:sp>
        <p:nvSpPr>
          <p:cNvPr id="4" name="文本框 3"/>
          <p:cNvSpPr txBox="1"/>
          <p:nvPr/>
        </p:nvSpPr>
        <p:spPr>
          <a:xfrm>
            <a:off x="2190204" y="1119023"/>
            <a:ext cx="2236510" cy="584775"/>
          </a:xfrm>
          <a:prstGeom prst="rect">
            <a:avLst/>
          </a:prstGeom>
          <a:noFill/>
        </p:spPr>
        <p:txBody>
          <a:bodyPr wrap="none" rtlCol="0">
            <a:spAutoFit/>
          </a:bodyPr>
          <a:lstStyle/>
          <a:p>
            <a:r>
              <a:rPr lang="zh-CN" altLang="en-US" sz="3200" b="1" dirty="0">
                <a:latin typeface="黑体" panose="02010609060101010101" pitchFamily="49" charset="-122"/>
                <a:ea typeface="黑体" panose="02010609060101010101" pitchFamily="49" charset="-122"/>
              </a:rPr>
              <a:t>单项选择题</a:t>
            </a:r>
          </a:p>
        </p:txBody>
      </p:sp>
      <p:sp>
        <p:nvSpPr>
          <p:cNvPr id="23" name="矩形 22"/>
          <p:cNvSpPr/>
          <p:nvPr/>
        </p:nvSpPr>
        <p:spPr>
          <a:xfrm>
            <a:off x="114300" y="87015"/>
            <a:ext cx="11963400" cy="623887"/>
          </a:xfrm>
          <a:prstGeom prst="rect">
            <a:avLst/>
          </a:prstGeom>
          <a:solidFill>
            <a:srgbClr val="17BCA3"/>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a:p>
        </p:txBody>
      </p:sp>
      <p:sp>
        <p:nvSpPr>
          <p:cNvPr id="24" name="矩形 23"/>
          <p:cNvSpPr/>
          <p:nvPr/>
        </p:nvSpPr>
        <p:spPr>
          <a:xfrm>
            <a:off x="9390065" y="109734"/>
            <a:ext cx="2158625" cy="499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sz="3200">
              <a:solidFill>
                <a:schemeClr val="tx1"/>
              </a:solidFill>
            </a:endParaRPr>
          </a:p>
        </p:txBody>
      </p:sp>
      <p:sp>
        <p:nvSpPr>
          <p:cNvPr id="25" name="文本框 24"/>
          <p:cNvSpPr txBox="1"/>
          <p:nvPr/>
        </p:nvSpPr>
        <p:spPr>
          <a:xfrm>
            <a:off x="939008" y="24825"/>
            <a:ext cx="1643062" cy="584775"/>
          </a:xfrm>
          <a:prstGeom prst="rect">
            <a:avLst/>
          </a:prstGeom>
          <a:noFill/>
        </p:spPr>
        <p:txBody>
          <a:bodyPr>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定  义</a:t>
            </a:r>
            <a:endParaRPr lang="zh-HK"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3261892" y="24825"/>
            <a:ext cx="2453108"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书 写 方 法</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2971800" y="104972"/>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867400" y="87015"/>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915400" y="138113"/>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14300" y="609600"/>
            <a:ext cx="119634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6362700" y="40600"/>
            <a:ext cx="2152647" cy="584775"/>
          </a:xfrm>
          <a:prstGeom prst="rect">
            <a:avLst/>
          </a:prstGeom>
          <a:noFill/>
        </p:spPr>
        <p:txBody>
          <a:bodyPr wrap="square">
            <a:spAutoFit/>
          </a:bodyPr>
          <a:lstStyle/>
          <a:p>
            <a:pPr algn="ctr" fontAlgn="auto">
              <a:spcBef>
                <a:spcPts val="0"/>
              </a:spcBef>
              <a:spcAft>
                <a:spcPts val="0"/>
              </a:spcAft>
              <a:defRPr/>
            </a:pPr>
            <a:r>
              <a:rPr lang="zh-CN" altLang="en-US" sz="3200" b="1" spc="300" dirty="0" smtClean="0">
                <a:solidFill>
                  <a:schemeClr val="bg1"/>
                </a:solidFill>
                <a:latin typeface="微软雅黑" panose="020B0503020204020204" pitchFamily="34" charset="-122"/>
                <a:ea typeface="微软雅黑" panose="020B0503020204020204" pitchFamily="34" charset="-122"/>
              </a:rPr>
              <a:t>核 酸 酶</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9448650" y="65442"/>
            <a:ext cx="2038350" cy="584775"/>
          </a:xfrm>
          <a:prstGeom prst="rect">
            <a:avLst/>
          </a:prstGeom>
          <a:noFill/>
        </p:spPr>
        <p:txBody>
          <a:bodyPr>
            <a:spAutoFit/>
          </a:bodyPr>
          <a:lstStyle/>
          <a:p>
            <a:pPr algn="ctr" fontAlgn="auto">
              <a:spcBef>
                <a:spcPts val="0"/>
              </a:spcBef>
              <a:spcAft>
                <a:spcPts val="0"/>
              </a:spcAft>
              <a:defRPr/>
            </a:pPr>
            <a:r>
              <a:rPr lang="zh-CN" altLang="en-US" sz="3200" b="1" spc="300" dirty="0">
                <a:latin typeface="微软雅黑" panose="020B0503020204020204" pitchFamily="34" charset="-122"/>
                <a:ea typeface="微软雅黑" panose="020B0503020204020204" pitchFamily="34" charset="-122"/>
              </a:rPr>
              <a:t>回文序列</a:t>
            </a:r>
          </a:p>
        </p:txBody>
      </p:sp>
    </p:spTree>
    <p:extLst>
      <p:ext uri="{BB962C8B-B14F-4D97-AF65-F5344CB8AC3E}">
        <p14:creationId xmlns:p14="http://schemas.microsoft.com/office/powerpoint/2010/main" val="25714951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5400" dirty="0" smtClean="0">
                <a:latin typeface="Adobe 黑体 Std R" panose="020B0400000000000000" pitchFamily="34" charset="-122"/>
                <a:ea typeface="Adobe 黑体 Std R" panose="020B0400000000000000" pitchFamily="34" charset="-122"/>
              </a:rPr>
              <a:t>主  要  内  容</a:t>
            </a:r>
            <a:endParaRPr lang="zh-CN" altLang="en-US" sz="5400" dirty="0">
              <a:latin typeface="Adobe 黑体 Std R" panose="020B0400000000000000" pitchFamily="34" charset="-122"/>
              <a:ea typeface="Adobe 黑体 Std R" panose="020B0400000000000000" pitchFamily="34" charset="-122"/>
            </a:endParaRPr>
          </a:p>
        </p:txBody>
      </p:sp>
      <p:sp>
        <p:nvSpPr>
          <p:cNvPr id="3" name="内容占位符 2"/>
          <p:cNvSpPr>
            <a:spLocks noGrp="1"/>
          </p:cNvSpPr>
          <p:nvPr>
            <p:ph idx="1"/>
          </p:nvPr>
        </p:nvSpPr>
        <p:spPr>
          <a:xfrm>
            <a:off x="609600" y="1905000"/>
            <a:ext cx="10972800" cy="4525963"/>
          </a:xfrm>
        </p:spPr>
        <p:txBody>
          <a:bodyPr/>
          <a:lstStyle/>
          <a:p>
            <a:pPr>
              <a:buFont typeface="Wingdings" panose="05000000000000000000" pitchFamily="2" charset="2"/>
              <a:buChar char="Ø"/>
            </a:pPr>
            <a:r>
              <a:rPr lang="zh-CN" altLang="en-US" dirty="0" smtClean="0"/>
              <a:t>核酸的发现和研究简史</a:t>
            </a:r>
            <a:endParaRPr lang="en-US" altLang="zh-CN" dirty="0" smtClean="0"/>
          </a:p>
          <a:p>
            <a:pPr>
              <a:buFont typeface="Wingdings" panose="05000000000000000000" pitchFamily="2" charset="2"/>
              <a:buChar char="Ø"/>
            </a:pPr>
            <a:endParaRPr lang="en-US" altLang="zh-CN" dirty="0"/>
          </a:p>
          <a:p>
            <a:pPr>
              <a:buFont typeface="Wingdings" panose="05000000000000000000" pitchFamily="2" charset="2"/>
              <a:buChar char="Ø"/>
            </a:pPr>
            <a:r>
              <a:rPr lang="zh-CN" altLang="en-US" dirty="0" smtClean="0"/>
              <a:t>核酸种类、分布及生物学功能</a:t>
            </a:r>
            <a:endParaRPr lang="en-US" altLang="zh-CN" dirty="0" smtClean="0"/>
          </a:p>
          <a:p>
            <a:pPr>
              <a:buFont typeface="Wingdings" panose="05000000000000000000" pitchFamily="2" charset="2"/>
              <a:buChar char="Ø"/>
            </a:pPr>
            <a:endParaRPr lang="en-US" altLang="zh-CN" dirty="0" smtClean="0"/>
          </a:p>
          <a:p>
            <a:pPr>
              <a:buFont typeface="Wingdings" panose="05000000000000000000" pitchFamily="2" charset="2"/>
              <a:buChar char="Ø"/>
            </a:pPr>
            <a:r>
              <a:rPr lang="zh-CN" altLang="en-US" dirty="0" smtClean="0"/>
              <a:t>核酸的前沿发展</a:t>
            </a:r>
            <a:endParaRPr lang="en-US" altLang="zh-CN" dirty="0" smtClean="0"/>
          </a:p>
          <a:p>
            <a:pPr marL="0" indent="0">
              <a:buNone/>
            </a:pPr>
            <a:endParaRPr lang="zh-CN" altLang="en-US" dirty="0"/>
          </a:p>
        </p:txBody>
      </p:sp>
    </p:spTree>
    <p:extLst>
      <p:ext uri="{BB962C8B-B14F-4D97-AF65-F5344CB8AC3E}">
        <p14:creationId xmlns:p14="http://schemas.microsoft.com/office/powerpoint/2010/main" val="37981423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p:nvPr/>
        </p:nvCxnSpPr>
        <p:spPr>
          <a:xfrm>
            <a:off x="14597063" y="1550989"/>
            <a:ext cx="0" cy="36353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195045" y="1782873"/>
            <a:ext cx="6118225" cy="523875"/>
          </a:xfrm>
          <a:prstGeom prst="rect">
            <a:avLst/>
          </a:prstGeom>
          <a:noFill/>
        </p:spPr>
        <p:txBody>
          <a:bodyPr>
            <a:spAutoFit/>
          </a:bodyPr>
          <a:lstStyle/>
          <a:p>
            <a:pPr fontAlgn="auto">
              <a:spcBef>
                <a:spcPts val="0"/>
              </a:spcBef>
              <a:spcAft>
                <a:spcPts val="0"/>
              </a:spcAft>
              <a:defRPr/>
            </a:pPr>
            <a:r>
              <a:rPr lang="en-US" altLang="zh-CN" sz="2800" b="1" spc="300" dirty="0">
                <a:solidFill>
                  <a:schemeClr val="bg1">
                    <a:lumMod val="85000"/>
                  </a:schemeClr>
                </a:solidFill>
                <a:latin typeface="微软雅黑" panose="020B0503020204020204" pitchFamily="34" charset="-122"/>
                <a:ea typeface="微软雅黑" panose="020B0503020204020204" pitchFamily="34" charset="-122"/>
              </a:rPr>
              <a:t>1. </a:t>
            </a:r>
            <a:r>
              <a:rPr lang="zh-CN" altLang="en-US" sz="2800" b="1" spc="300" dirty="0">
                <a:solidFill>
                  <a:schemeClr val="bg1">
                    <a:lumMod val="85000"/>
                  </a:schemeClr>
                </a:solidFill>
                <a:latin typeface="微软雅黑" panose="020B0503020204020204" pitchFamily="34" charset="-122"/>
                <a:ea typeface="微软雅黑" panose="020B0503020204020204" pitchFamily="34" charset="-122"/>
              </a:rPr>
              <a:t>核酸的一级结构概述</a:t>
            </a:r>
            <a:endParaRPr lang="zh-HK" altLang="en-US" sz="2800" b="1" spc="3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3195044" y="2514600"/>
            <a:ext cx="5900738" cy="2231380"/>
          </a:xfrm>
          <a:prstGeom prst="rect">
            <a:avLst/>
          </a:prstGeom>
          <a:noFill/>
        </p:spPr>
        <p:txBody>
          <a:bodyPr>
            <a:spAutoFit/>
          </a:bodyPr>
          <a:lstStyle/>
          <a:p>
            <a:pPr fontAlgn="auto">
              <a:spcBef>
                <a:spcPts val="1200"/>
              </a:spcBef>
              <a:spcAft>
                <a:spcPts val="1200"/>
              </a:spcAft>
              <a:defRPr/>
            </a:pPr>
            <a:r>
              <a:rPr lang="en-US" altLang="zh-CN" sz="2800" b="1" spc="300" dirty="0">
                <a:latin typeface="微软雅黑" panose="020B0503020204020204" pitchFamily="34" charset="-122"/>
                <a:ea typeface="微软雅黑" panose="020B0503020204020204" pitchFamily="34" charset="-122"/>
              </a:rPr>
              <a:t>2. </a:t>
            </a:r>
            <a:r>
              <a:rPr lang="zh-CN" altLang="en-US" sz="2800" b="1" spc="300" dirty="0">
                <a:latin typeface="微软雅黑" panose="020B0503020204020204" pitchFamily="34" charset="-122"/>
                <a:ea typeface="微软雅黑" panose="020B0503020204020204" pitchFamily="34" charset="-122"/>
              </a:rPr>
              <a:t>核酸一级结构的测定方法</a:t>
            </a:r>
            <a:endParaRPr lang="en-US" altLang="zh-CN" sz="2800" b="1" spc="300" dirty="0">
              <a:latin typeface="微软雅黑" panose="020B0503020204020204" pitchFamily="34" charset="-122"/>
              <a:ea typeface="微软雅黑" panose="020B0503020204020204" pitchFamily="34" charset="-122"/>
            </a:endParaRPr>
          </a:p>
          <a:p>
            <a:pPr fontAlgn="auto">
              <a:spcBef>
                <a:spcPts val="1200"/>
              </a:spcBef>
              <a:spcAft>
                <a:spcPts val="1200"/>
              </a:spcAft>
              <a:defRPr/>
            </a:pPr>
            <a:r>
              <a:rPr lang="en-US" altLang="zh-HK" sz="2800" b="1" spc="300" dirty="0">
                <a:latin typeface="微软雅黑" panose="020B0503020204020204" pitchFamily="34" charset="-122"/>
                <a:ea typeface="微软雅黑" panose="020B0503020204020204" pitchFamily="34" charset="-122"/>
              </a:rPr>
              <a:t>       </a:t>
            </a:r>
            <a:r>
              <a:rPr lang="en-US" altLang="zh-HK" sz="2800" b="1" spc="300" dirty="0" err="1">
                <a:latin typeface="微软雅黑" panose="020B0503020204020204" pitchFamily="34" charset="-122"/>
                <a:ea typeface="微软雅黑" panose="020B0503020204020204" pitchFamily="34" charset="-122"/>
              </a:rPr>
              <a:t>Maxam-Gillbert</a:t>
            </a:r>
            <a:r>
              <a:rPr lang="en-US" altLang="zh-HK" sz="2800" b="1" spc="300" dirty="0">
                <a:latin typeface="微软雅黑" panose="020B0503020204020204" pitchFamily="34" charset="-122"/>
                <a:ea typeface="微软雅黑" panose="020B0503020204020204" pitchFamily="34" charset="-122"/>
              </a:rPr>
              <a:t> </a:t>
            </a:r>
            <a:r>
              <a:rPr lang="zh-CN" altLang="en-US" sz="2800" b="1" spc="300" dirty="0">
                <a:latin typeface="微软雅黑" panose="020B0503020204020204" pitchFamily="34" charset="-122"/>
                <a:ea typeface="微软雅黑" panose="020B0503020204020204" pitchFamily="34" charset="-122"/>
              </a:rPr>
              <a:t>法</a:t>
            </a:r>
            <a:endParaRPr lang="en-US" altLang="zh-HK" sz="2800" b="1" spc="300" dirty="0">
              <a:latin typeface="微软雅黑" panose="020B0503020204020204" pitchFamily="34" charset="-122"/>
              <a:ea typeface="微软雅黑" panose="020B0503020204020204" pitchFamily="34" charset="-122"/>
            </a:endParaRPr>
          </a:p>
          <a:p>
            <a:pPr fontAlgn="auto">
              <a:spcBef>
                <a:spcPts val="3000"/>
              </a:spcBef>
              <a:spcAft>
                <a:spcPts val="1200"/>
              </a:spcAft>
              <a:defRPr/>
            </a:pPr>
            <a:r>
              <a:rPr lang="en-US" altLang="zh-HK" sz="2800" b="1" spc="300" dirty="0">
                <a:latin typeface="微软雅黑" panose="020B0503020204020204" pitchFamily="34" charset="-122"/>
                <a:ea typeface="微软雅黑" panose="020B0503020204020204" pitchFamily="34" charset="-122"/>
              </a:rPr>
              <a:t>       S</a:t>
            </a:r>
            <a:r>
              <a:rPr lang="en-US" altLang="zh-CN" sz="2800" b="1" spc="300" dirty="0">
                <a:latin typeface="微软雅黑" panose="020B0503020204020204" pitchFamily="34" charset="-122"/>
                <a:ea typeface="微软雅黑" panose="020B0503020204020204" pitchFamily="34" charset="-122"/>
              </a:rPr>
              <a:t>anger </a:t>
            </a:r>
            <a:r>
              <a:rPr lang="zh-CN" altLang="en-US" sz="2800" b="1" spc="300" dirty="0">
                <a:latin typeface="微软雅黑" panose="020B0503020204020204" pitchFamily="34" charset="-122"/>
                <a:ea typeface="微软雅黑" panose="020B0503020204020204" pitchFamily="34" charset="-122"/>
              </a:rPr>
              <a:t>法</a:t>
            </a:r>
            <a:endParaRPr lang="en-US" altLang="zh-CN" sz="2800" b="1" spc="300" dirty="0">
              <a:latin typeface="微软雅黑" panose="020B0503020204020204" pitchFamily="34" charset="-122"/>
              <a:ea typeface="微软雅黑" panose="020B0503020204020204" pitchFamily="34" charset="-122"/>
            </a:endParaRPr>
          </a:p>
        </p:txBody>
      </p:sp>
      <p:sp>
        <p:nvSpPr>
          <p:cNvPr id="7" name="Text Box 3"/>
          <p:cNvSpPr txBox="1">
            <a:spLocks noChangeArrowheads="1"/>
          </p:cNvSpPr>
          <p:nvPr/>
        </p:nvSpPr>
        <p:spPr bwMode="auto">
          <a:xfrm>
            <a:off x="3283271" y="457200"/>
            <a:ext cx="5022529"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5400" b="1" dirty="0">
                <a:latin typeface="微软雅黑" panose="020B0503020204020204" pitchFamily="34" charset="-122"/>
                <a:ea typeface="微软雅黑" panose="020B0503020204020204" pitchFamily="34" charset="-122"/>
              </a:rPr>
              <a:t> </a:t>
            </a:r>
            <a:r>
              <a:rPr lang="zh-CN" altLang="en-US" sz="5400" b="1" dirty="0" smtClean="0">
                <a:latin typeface="微软雅黑" panose="020B0503020204020204" pitchFamily="34" charset="-122"/>
                <a:ea typeface="微软雅黑" panose="020B0503020204020204" pitchFamily="34" charset="-122"/>
              </a:rPr>
              <a:t>主   要   </a:t>
            </a:r>
            <a:r>
              <a:rPr lang="zh-CN" altLang="en-US" sz="5400" b="1" dirty="0">
                <a:latin typeface="微软雅黑" panose="020B0503020204020204" pitchFamily="34" charset="-122"/>
                <a:ea typeface="微软雅黑" panose="020B0503020204020204" pitchFamily="34" charset="-122"/>
              </a:rPr>
              <a:t>内 </a:t>
            </a:r>
            <a:r>
              <a:rPr lang="zh-CN" altLang="en-US" sz="5400" b="1" dirty="0" smtClean="0">
                <a:latin typeface="微软雅黑" panose="020B0503020204020204" pitchFamily="34" charset="-122"/>
                <a:ea typeface="微软雅黑" panose="020B0503020204020204" pitchFamily="34" charset="-122"/>
              </a:rPr>
              <a:t>  容</a:t>
            </a:r>
            <a:endParaRPr lang="zh-CN" altLang="en-US" sz="5400" b="1" dirty="0">
              <a:latin typeface="微软雅黑" panose="020B0503020204020204" pitchFamily="34" charset="-122"/>
              <a:ea typeface="微软雅黑" panose="020B0503020204020204" pitchFamily="34" charset="-122"/>
            </a:endParaRPr>
          </a:p>
        </p:txBody>
      </p:sp>
      <p:sp>
        <p:nvSpPr>
          <p:cNvPr id="2" name="左大括号 1"/>
          <p:cNvSpPr/>
          <p:nvPr/>
        </p:nvSpPr>
        <p:spPr>
          <a:xfrm>
            <a:off x="3810000" y="3429000"/>
            <a:ext cx="381000" cy="1066800"/>
          </a:xfrm>
          <a:prstGeom prst="leftBrace">
            <a:avLst/>
          </a:prstGeom>
          <a:ln w="38100">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3" name="文本框 2"/>
          <p:cNvSpPr txBox="1"/>
          <p:nvPr/>
        </p:nvSpPr>
        <p:spPr>
          <a:xfrm>
            <a:off x="3201518" y="4953000"/>
            <a:ext cx="5104282" cy="523220"/>
          </a:xfrm>
          <a:prstGeom prst="rect">
            <a:avLst/>
          </a:prstGeom>
          <a:noFill/>
        </p:spPr>
        <p:txBody>
          <a:bodyPr>
            <a:spAutoFit/>
          </a:bodyPr>
          <a:lstStyle>
            <a:defPPr>
              <a:defRPr lang="zh-CN"/>
            </a:defPPr>
            <a:lvl1pPr eaLnBrk="1" fontAlgn="auto" hangingPunct="1">
              <a:spcBef>
                <a:spcPts val="1200"/>
              </a:spcBef>
              <a:spcAft>
                <a:spcPts val="1200"/>
              </a:spcAft>
              <a:defRPr sz="2800" b="1" spc="300">
                <a:solidFill>
                  <a:schemeClr val="bg1">
                    <a:lumMod val="75000"/>
                  </a:schemeClr>
                </a:solidFill>
                <a:latin typeface="微软雅黑" panose="020B0503020204020204" pitchFamily="34" charset="-122"/>
                <a:ea typeface="微软雅黑" panose="020B0503020204020204" pitchFamily="34" charset="-122"/>
              </a:defRPr>
            </a:lvl1pPr>
          </a:lstStyle>
          <a:p>
            <a:r>
              <a:rPr lang="en-US" altLang="zh-CN" dirty="0">
                <a:solidFill>
                  <a:schemeClr val="bg1">
                    <a:lumMod val="85000"/>
                  </a:schemeClr>
                </a:solidFill>
              </a:rPr>
              <a:t>3. </a:t>
            </a:r>
            <a:r>
              <a:rPr lang="zh-CN" altLang="en-US" dirty="0">
                <a:solidFill>
                  <a:schemeClr val="bg1">
                    <a:lumMod val="85000"/>
                  </a:schemeClr>
                </a:solidFill>
              </a:rPr>
              <a:t>一级结构测定的实际应用</a:t>
            </a:r>
          </a:p>
        </p:txBody>
      </p:sp>
    </p:spTree>
    <p:extLst>
      <p:ext uri="{BB962C8B-B14F-4D97-AF65-F5344CB8AC3E}">
        <p14:creationId xmlns:p14="http://schemas.microsoft.com/office/powerpoint/2010/main" val="11530199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化学降解法-原理(动画)">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76400" y="1200150"/>
            <a:ext cx="8808720" cy="5505450"/>
          </a:xfrm>
          <a:prstGeom prst="rect">
            <a:avLst/>
          </a:prstGeom>
        </p:spPr>
      </p:pic>
      <p:sp>
        <p:nvSpPr>
          <p:cNvPr id="5" name="矩形 4"/>
          <p:cNvSpPr/>
          <p:nvPr/>
        </p:nvSpPr>
        <p:spPr>
          <a:xfrm>
            <a:off x="609600" y="228600"/>
            <a:ext cx="9026575" cy="646331"/>
          </a:xfrm>
          <a:prstGeom prst="rect">
            <a:avLst/>
          </a:prstGeom>
        </p:spPr>
        <p:txBody>
          <a:bodyPr wrap="none">
            <a:spAutoFit/>
          </a:bodyPr>
          <a:lstStyle/>
          <a:p>
            <a:pPr algn="ctr" fontAlgn="auto">
              <a:spcBef>
                <a:spcPts val="0"/>
              </a:spcBef>
              <a:spcAft>
                <a:spcPts val="0"/>
              </a:spcAft>
              <a:defRPr/>
            </a:pPr>
            <a:r>
              <a:rPr lang="en-US" altLang="zh-CN" sz="3600" b="1" dirty="0">
                <a:latin typeface="微软雅黑" panose="020B0503020204020204" pitchFamily="34" charset="-122"/>
                <a:ea typeface="微软雅黑" panose="020B0503020204020204" pitchFamily="34" charset="-122"/>
              </a:rPr>
              <a:t>1. </a:t>
            </a:r>
            <a:r>
              <a:rPr lang="zh-CN" altLang="en-US" sz="3600" b="1" dirty="0">
                <a:latin typeface="微软雅黑" panose="020B0503020204020204" pitchFamily="34" charset="-122"/>
                <a:ea typeface="微软雅黑" panose="020B0503020204020204" pitchFamily="34" charset="-122"/>
              </a:rPr>
              <a:t>化学裂解法（</a:t>
            </a:r>
            <a:r>
              <a:rPr lang="en-US" altLang="zh-CN" sz="3600" b="1" dirty="0" err="1">
                <a:latin typeface="微软雅黑" panose="020B0503020204020204" pitchFamily="34" charset="-122"/>
                <a:ea typeface="微软雅黑" panose="020B0503020204020204" pitchFamily="34" charset="-122"/>
              </a:rPr>
              <a:t>Maxam-Gillbert</a:t>
            </a:r>
            <a:r>
              <a:rPr lang="zh-CN" altLang="en-US" sz="3600" b="1" dirty="0">
                <a:latin typeface="微软雅黑" panose="020B0503020204020204" pitchFamily="34" charset="-122"/>
                <a:ea typeface="微软雅黑" panose="020B0503020204020204" pitchFamily="34" charset="-122"/>
              </a:rPr>
              <a:t>法）原理</a:t>
            </a:r>
            <a:endParaRPr lang="en-US" altLang="zh-CN"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665366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0" y="4764"/>
            <a:ext cx="12039600" cy="757236"/>
          </a:xfrm>
          <a:prstGeom prst="rect">
            <a:avLst/>
          </a:prstGeom>
          <a:solidFill>
            <a:srgbClr val="16BDA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a:p>
        </p:txBody>
      </p:sp>
      <p:sp>
        <p:nvSpPr>
          <p:cNvPr id="40" name="矩形 39"/>
          <p:cNvSpPr/>
          <p:nvPr/>
        </p:nvSpPr>
        <p:spPr>
          <a:xfrm>
            <a:off x="8413751" y="73026"/>
            <a:ext cx="1736725" cy="461963"/>
          </a:xfrm>
          <a:prstGeom prst="rect">
            <a:avLst/>
          </a:prstGeom>
          <a:solidFill>
            <a:srgbClr val="16BD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a:p>
        </p:txBody>
      </p:sp>
      <p:sp>
        <p:nvSpPr>
          <p:cNvPr id="44" name="文本框 43"/>
          <p:cNvSpPr txBox="1"/>
          <p:nvPr/>
        </p:nvSpPr>
        <p:spPr>
          <a:xfrm>
            <a:off x="523082" y="65089"/>
            <a:ext cx="7297738" cy="1077218"/>
          </a:xfrm>
          <a:prstGeom prst="rect">
            <a:avLst/>
          </a:prstGeom>
          <a:noFill/>
        </p:spPr>
        <p:txBody>
          <a:bodyPr wrap="square">
            <a:spAutoFit/>
          </a:bodyPr>
          <a:lstStyle/>
          <a:p>
            <a:pPr algn="ctr" fontAlgn="auto">
              <a:spcBef>
                <a:spcPts val="0"/>
              </a:spcBef>
              <a:spcAft>
                <a:spcPts val="0"/>
              </a:spcAft>
              <a:defRPr/>
            </a:pPr>
            <a:r>
              <a:rPr lang="en-US" altLang="zh-CN" sz="3200" b="1" dirty="0">
                <a:latin typeface="微软雅黑" panose="020B0503020204020204" pitchFamily="34" charset="-122"/>
                <a:ea typeface="微软雅黑" panose="020B0503020204020204" pitchFamily="34" charset="-122"/>
              </a:rPr>
              <a:t>1. </a:t>
            </a:r>
            <a:r>
              <a:rPr lang="zh-CN" altLang="en-US" sz="3200" b="1" dirty="0">
                <a:latin typeface="微软雅黑" panose="020B0503020204020204" pitchFamily="34" charset="-122"/>
                <a:ea typeface="微软雅黑" panose="020B0503020204020204" pitchFamily="34" charset="-122"/>
              </a:rPr>
              <a:t>化学裂解法（</a:t>
            </a:r>
            <a:r>
              <a:rPr lang="en-US" altLang="zh-CN" sz="3200" b="1" dirty="0" err="1">
                <a:latin typeface="微软雅黑" panose="020B0503020204020204" pitchFamily="34" charset="-122"/>
                <a:ea typeface="微软雅黑" panose="020B0503020204020204" pitchFamily="34" charset="-122"/>
              </a:rPr>
              <a:t>Maxam-Gillbert</a:t>
            </a:r>
            <a:r>
              <a:rPr lang="zh-CN" altLang="en-US" sz="3200" b="1" dirty="0">
                <a:latin typeface="微软雅黑" panose="020B0503020204020204" pitchFamily="34" charset="-122"/>
                <a:ea typeface="微软雅黑" panose="020B0503020204020204" pitchFamily="34" charset="-122"/>
              </a:rPr>
              <a:t>法）</a:t>
            </a:r>
            <a:endParaRPr lang="en-US" altLang="zh-CN" sz="32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endParaRPr lang="zh-HK" altLang="en-US" sz="3200" b="1" spc="300" dirty="0">
              <a:solidFill>
                <a:schemeClr val="bg1"/>
              </a:solidFill>
              <a:latin typeface="微软雅黑" panose="020B0503020204020204" pitchFamily="34" charset="-122"/>
              <a:ea typeface="微软雅黑" panose="020B0503020204020204" pitchFamily="34" charset="-122"/>
            </a:endParaRPr>
          </a:p>
        </p:txBody>
      </p:sp>
      <p:cxnSp>
        <p:nvCxnSpPr>
          <p:cNvPr id="51" name="直接连接符 50"/>
          <p:cNvCxnSpPr/>
          <p:nvPr/>
        </p:nvCxnSpPr>
        <p:spPr>
          <a:xfrm flipH="1">
            <a:off x="8229600" y="4764"/>
            <a:ext cx="8789" cy="709869"/>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52400" y="714633"/>
            <a:ext cx="11887200" cy="4736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8610600" y="41229"/>
            <a:ext cx="2971800" cy="646331"/>
          </a:xfrm>
          <a:prstGeom prst="rect">
            <a:avLst/>
          </a:prstGeom>
          <a:solidFill>
            <a:schemeClr val="bg1"/>
          </a:solidFill>
        </p:spPr>
        <p:txBody>
          <a:bodyPr wrap="square">
            <a:spAutoFit/>
          </a:bodyPr>
          <a:lstStyle/>
          <a:p>
            <a:pPr algn="ctr" fontAlgn="auto">
              <a:spcBef>
                <a:spcPts val="0"/>
              </a:spcBef>
              <a:spcAft>
                <a:spcPts val="0"/>
              </a:spcAft>
              <a:defRPr/>
            </a:pPr>
            <a:r>
              <a:rPr lang="zh-CN" altLang="en-US" sz="3600" b="1" spc="300" dirty="0" smtClean="0">
                <a:latin typeface="微软雅黑" panose="020B0503020204020204" pitchFamily="34" charset="-122"/>
                <a:ea typeface="微软雅黑" panose="020B0503020204020204" pitchFamily="34" charset="-122"/>
              </a:rPr>
              <a:t>基 本 原  理</a:t>
            </a:r>
            <a:endParaRPr lang="zh-CN" altLang="en-US" sz="3600" b="1" spc="300" dirty="0">
              <a:latin typeface="微软雅黑" panose="020B0503020204020204" pitchFamily="34" charset="-122"/>
              <a:ea typeface="微软雅黑" panose="020B0503020204020204" pitchFamily="34" charset="-122"/>
            </a:endParaRPr>
          </a:p>
        </p:txBody>
      </p:sp>
      <p:sp>
        <p:nvSpPr>
          <p:cNvPr id="2" name="矩形 1"/>
          <p:cNvSpPr>
            <a:spLocks noChangeArrowheads="1"/>
          </p:cNvSpPr>
          <p:nvPr/>
        </p:nvSpPr>
        <p:spPr bwMode="auto">
          <a:xfrm>
            <a:off x="5486400" y="1441128"/>
            <a:ext cx="6172200" cy="427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200000"/>
              </a:lnSpc>
              <a:spcBef>
                <a:spcPct val="0"/>
              </a:spcBef>
              <a:buFontTx/>
              <a:buNone/>
            </a:pP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1) </a:t>
            </a:r>
            <a:r>
              <a:rPr lang="en-US" altLang="zh-CN" b="1" dirty="0">
                <a:latin typeface="微软雅黑" panose="020B0503020204020204" pitchFamily="34" charset="-122"/>
                <a:ea typeface="微软雅黑" panose="020B0503020204020204" pitchFamily="34" charset="-122"/>
              </a:rPr>
              <a:t>DNA</a:t>
            </a:r>
            <a:r>
              <a:rPr lang="zh-CN" altLang="en-US" b="1" dirty="0">
                <a:latin typeface="微软雅黑" panose="020B0503020204020204" pitchFamily="34" charset="-122"/>
                <a:ea typeface="微软雅黑" panose="020B0503020204020204" pitchFamily="34" charset="-122"/>
              </a:rPr>
              <a:t>的 </a:t>
            </a: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端 进行标记</a:t>
            </a:r>
            <a:endParaRPr lang="en-US" altLang="zh-CN" b="1" dirty="0">
              <a:latin typeface="微软雅黑" panose="020B0503020204020204" pitchFamily="34" charset="-122"/>
              <a:ea typeface="微软雅黑" panose="020B0503020204020204" pitchFamily="34" charset="-122"/>
            </a:endParaRPr>
          </a:p>
          <a:p>
            <a:pPr eaLnBrk="1" hangingPunct="1">
              <a:lnSpc>
                <a:spcPct val="200000"/>
              </a:lnSpc>
              <a:spcBef>
                <a:spcPct val="0"/>
              </a:spcBef>
              <a:buFontTx/>
              <a:buNone/>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进行特定碱基的化学修饰</a:t>
            </a:r>
          </a:p>
          <a:p>
            <a:pPr eaLnBrk="1" hangingPunct="1">
              <a:lnSpc>
                <a:spcPct val="200000"/>
              </a:lnSpc>
              <a:spcBef>
                <a:spcPct val="0"/>
              </a:spcBef>
              <a:buFontTx/>
              <a:buNone/>
            </a:pPr>
            <a:r>
              <a:rPr lang="zh-CN" altLang="en-US" b="1" dirty="0">
                <a:latin typeface="微软雅黑" panose="020B0503020204020204" pitchFamily="34" charset="-122"/>
                <a:ea typeface="微软雅黑" panose="020B0503020204020204" pitchFamily="34" charset="-122"/>
              </a:rPr>
              <a:t>(3) 修饰碱基位置断开</a:t>
            </a:r>
            <a:r>
              <a:rPr lang="en-US" altLang="zh-CN" b="1" dirty="0">
                <a:latin typeface="微软雅黑" panose="020B0503020204020204" pitchFamily="34" charset="-122"/>
                <a:ea typeface="微软雅黑" panose="020B0503020204020204" pitchFamily="34" charset="-122"/>
              </a:rPr>
              <a:t>DNA</a:t>
            </a:r>
            <a:r>
              <a:rPr lang="zh-CN" altLang="en-US" b="1" dirty="0">
                <a:latin typeface="微软雅黑" panose="020B0503020204020204" pitchFamily="34" charset="-122"/>
                <a:ea typeface="微软雅黑" panose="020B0503020204020204" pitchFamily="34" charset="-122"/>
              </a:rPr>
              <a:t>链</a:t>
            </a:r>
          </a:p>
          <a:p>
            <a:pPr eaLnBrk="1" hangingPunct="1">
              <a:lnSpc>
                <a:spcPct val="200000"/>
              </a:lnSpc>
              <a:spcBef>
                <a:spcPct val="0"/>
              </a:spcBef>
              <a:buFontTx/>
              <a:buNone/>
            </a:pPr>
            <a:r>
              <a:rPr lang="zh-CN" altLang="en-US" b="1" dirty="0">
                <a:latin typeface="微软雅黑" panose="020B0503020204020204" pitchFamily="34" charset="-122"/>
                <a:ea typeface="微软雅黑" panose="020B0503020204020204" pitchFamily="34" charset="-122"/>
              </a:rPr>
              <a:t>(4)聚丙烯酰胺凝胶 </a:t>
            </a:r>
            <a:r>
              <a:rPr lang="en-US" altLang="zh-CN" b="1" dirty="0">
                <a:latin typeface="微软雅黑" panose="020B0503020204020204" pitchFamily="34" charset="-122"/>
                <a:ea typeface="微软雅黑" panose="020B0503020204020204" pitchFamily="34" charset="-122"/>
              </a:rPr>
              <a:t>PAGE </a:t>
            </a:r>
            <a:r>
              <a:rPr lang="zh-CN" altLang="en-US" b="1" dirty="0">
                <a:latin typeface="微软雅黑" panose="020B0503020204020204" pitchFamily="34" charset="-122"/>
                <a:ea typeface="微软雅黑" panose="020B0503020204020204" pitchFamily="34" charset="-122"/>
              </a:rPr>
              <a:t>电泳</a:t>
            </a:r>
          </a:p>
          <a:p>
            <a:pPr eaLnBrk="1" hangingPunct="1">
              <a:lnSpc>
                <a:spcPct val="200000"/>
              </a:lnSpc>
              <a:spcBef>
                <a:spcPct val="0"/>
              </a:spcBef>
              <a:buFontTx/>
              <a:buNone/>
            </a:pPr>
            <a:r>
              <a:rPr lang="zh-CN" altLang="en-US" b="1" dirty="0">
                <a:latin typeface="微软雅黑" panose="020B0503020204020204" pitchFamily="34" charset="-122"/>
                <a:ea typeface="微软雅黑" panose="020B0503020204020204" pitchFamily="34" charset="-122"/>
              </a:rPr>
              <a:t>(5) 放射自显影</a:t>
            </a:r>
            <a:endParaRPr lang="zh-CN" altLang="en-US" dirty="0">
              <a:latin typeface="微软雅黑" panose="020B0503020204020204" pitchFamily="34" charset="-122"/>
              <a:ea typeface="微软雅黑" panose="020B0503020204020204" pitchFamily="34" charset="-122"/>
            </a:endParaRPr>
          </a:p>
        </p:txBody>
      </p:sp>
      <p:pic>
        <p:nvPicPr>
          <p:cNvPr id="47106" name="Picture 2" descr="查看源图像"/>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8897" y="941644"/>
            <a:ext cx="4015467" cy="5511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20402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150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par>
                          <p:cTn id="8" fill="hold" nodeType="withGroup">
                            <p:stCondLst>
                              <p:cond delay="2000"/>
                            </p:stCondLst>
                            <p:childTnLst>
                              <p:par>
                                <p:cTn id="9" presetID="22" presetClass="entr" presetSubtype="8" fill="hold" nodeType="afterEffect">
                                  <p:stCondLst>
                                    <p:cond delay="120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wipe(left)">
                                      <p:cBhvr>
                                        <p:cTn id="11" dur="500"/>
                                        <p:tgtEl>
                                          <p:spTgt spid="2">
                                            <p:txEl>
                                              <p:pRg st="1" end="1"/>
                                            </p:txEl>
                                          </p:spTgt>
                                        </p:tgtEl>
                                      </p:cBhvr>
                                    </p:animEffect>
                                  </p:childTnLst>
                                </p:cTn>
                              </p:par>
                            </p:childTnLst>
                          </p:cTn>
                        </p:par>
                        <p:par>
                          <p:cTn id="12" fill="hold" nodeType="withGroup">
                            <p:stCondLst>
                              <p:cond delay="3700"/>
                            </p:stCondLst>
                            <p:childTnLst>
                              <p:par>
                                <p:cTn id="13" presetID="22" presetClass="entr" presetSubtype="8" fill="hold" nodeType="afterEffect">
                                  <p:stCondLst>
                                    <p:cond delay="150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left)">
                                      <p:cBhvr>
                                        <p:cTn id="15" dur="500"/>
                                        <p:tgtEl>
                                          <p:spTgt spid="2">
                                            <p:txEl>
                                              <p:pRg st="2" end="2"/>
                                            </p:txEl>
                                          </p:spTgt>
                                        </p:tgtEl>
                                      </p:cBhvr>
                                    </p:animEffect>
                                  </p:childTnLst>
                                </p:cTn>
                              </p:par>
                            </p:childTnLst>
                          </p:cTn>
                        </p:par>
                        <p:par>
                          <p:cTn id="16" fill="hold" nodeType="withGroup">
                            <p:stCondLst>
                              <p:cond delay="5700"/>
                            </p:stCondLst>
                            <p:childTnLst>
                              <p:par>
                                <p:cTn id="17" presetID="22" presetClass="entr" presetSubtype="8" fill="hold" nodeType="afterEffect">
                                  <p:stCondLst>
                                    <p:cond delay="130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childTnLst>
                          </p:cTn>
                        </p:par>
                        <p:par>
                          <p:cTn id="20" fill="hold" nodeType="withGroup">
                            <p:stCondLst>
                              <p:cond delay="7500"/>
                            </p:stCondLst>
                            <p:childTnLst>
                              <p:par>
                                <p:cTn id="21" presetID="22" presetClass="entr" presetSubtype="8" fill="hold" nodeType="afterEffect">
                                  <p:stCondLst>
                                    <p:cond delay="100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wipe(left)">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8105775" y="65089"/>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2" name="Rectangle 3"/>
          <p:cNvSpPr txBox="1">
            <a:spLocks noChangeArrowheads="1"/>
          </p:cNvSpPr>
          <p:nvPr/>
        </p:nvSpPr>
        <p:spPr bwMode="auto">
          <a:xfrm>
            <a:off x="1989770" y="1033942"/>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lvl="1" eaLnBrk="1" hangingPunct="1">
              <a:lnSpc>
                <a:spcPct val="150000"/>
              </a:lnSpc>
              <a:buClr>
                <a:srgbClr val="0174AB"/>
              </a:buClr>
              <a:buFont typeface="Wingdings" panose="05000000000000000000" pitchFamily="2" charset="2"/>
              <a:buChar char="l"/>
            </a:pPr>
            <a:r>
              <a:rPr lang="en-US" altLang="zh-CN" sz="2800" b="1" dirty="0">
                <a:latin typeface="微软雅黑" panose="020B0503020204020204" pitchFamily="34" charset="-122"/>
                <a:ea typeface="微软雅黑" panose="020B0503020204020204" pitchFamily="34" charset="-122"/>
              </a:rPr>
              <a:t>2’, 3’-</a:t>
            </a:r>
            <a:r>
              <a:rPr lang="zh-CN" altLang="en-US" sz="2800" b="1" dirty="0">
                <a:latin typeface="微软雅黑" panose="020B0503020204020204" pitchFamily="34" charset="-122"/>
                <a:ea typeface="微软雅黑" panose="020B0503020204020204" pitchFamily="34" charset="-122"/>
              </a:rPr>
              <a:t>双脱氧核苷酸（</a:t>
            </a:r>
            <a:r>
              <a:rPr lang="en-US" altLang="zh-CN" sz="2800" b="1" dirty="0" err="1">
                <a:latin typeface="微软雅黑" panose="020B0503020204020204" pitchFamily="34" charset="-122"/>
                <a:ea typeface="微软雅黑" panose="020B0503020204020204" pitchFamily="34" charset="-122"/>
              </a:rPr>
              <a:t>ddNTP</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a:p>
            <a:pPr lvl="1" eaLnBrk="1" hangingPunct="1">
              <a:lnSpc>
                <a:spcPct val="150000"/>
              </a:lnSpc>
              <a:buClr>
                <a:srgbClr val="0174AB"/>
              </a:buClr>
              <a:buFont typeface="Wingdings" panose="05000000000000000000" pitchFamily="2" charset="2"/>
              <a:buChar char="l"/>
            </a:pPr>
            <a:r>
              <a:rPr lang="en-US" altLang="zh-CN" sz="2800" b="1" dirty="0">
                <a:latin typeface="微软雅黑" panose="020B0503020204020204" pitchFamily="34" charset="-122"/>
                <a:ea typeface="微软雅黑" panose="020B0503020204020204" pitchFamily="34" charset="-122"/>
              </a:rPr>
              <a:t>3’-</a:t>
            </a:r>
            <a:r>
              <a:rPr lang="zh-CN" altLang="en-US" sz="2800" b="1" dirty="0">
                <a:latin typeface="微软雅黑" panose="020B0503020204020204" pitchFamily="34" charset="-122"/>
                <a:ea typeface="微软雅黑" panose="020B0503020204020204" pitchFamily="34" charset="-122"/>
              </a:rPr>
              <a:t>碳原子上没有羟基，不能与下位核苷酸形成磷酸二酯键。</a:t>
            </a:r>
          </a:p>
          <a:p>
            <a:pPr lvl="1" eaLnBrk="1" hangingPunct="1">
              <a:lnSpc>
                <a:spcPct val="150000"/>
              </a:lnSpc>
              <a:buClr>
                <a:srgbClr val="0174AB"/>
              </a:buClr>
              <a:buFont typeface="Wingdings" panose="05000000000000000000" pitchFamily="2" charset="2"/>
              <a:buChar char="l"/>
            </a:pPr>
            <a:r>
              <a:rPr lang="en-US" altLang="zh-CN" sz="2800" b="1" dirty="0">
                <a:latin typeface="微软雅黑" panose="020B0503020204020204" pitchFamily="34" charset="-122"/>
                <a:ea typeface="微软雅黑" panose="020B0503020204020204" pitchFamily="34" charset="-122"/>
              </a:rPr>
              <a:t>DNA</a:t>
            </a:r>
            <a:r>
              <a:rPr lang="zh-CN" altLang="en-US" sz="2800" b="1" dirty="0">
                <a:latin typeface="微软雅黑" panose="020B0503020204020204" pitchFamily="34" charset="-122"/>
                <a:ea typeface="微软雅黑" panose="020B0503020204020204" pitchFamily="34" charset="-122"/>
              </a:rPr>
              <a:t>合成反应在此终止。</a:t>
            </a:r>
          </a:p>
        </p:txBody>
      </p:sp>
      <p:cxnSp>
        <p:nvCxnSpPr>
          <p:cNvPr id="25" name="直接连接符 24"/>
          <p:cNvCxnSpPr/>
          <p:nvPr/>
        </p:nvCxnSpPr>
        <p:spPr>
          <a:xfrm>
            <a:off x="8105775" y="65089"/>
            <a:ext cx="0" cy="4714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8" name="Group 4"/>
          <p:cNvGrpSpPr>
            <a:grpSpLocks/>
          </p:cNvGrpSpPr>
          <p:nvPr/>
        </p:nvGrpSpPr>
        <p:grpSpPr bwMode="auto">
          <a:xfrm>
            <a:off x="3825082" y="3939382"/>
            <a:ext cx="4541837" cy="1706563"/>
            <a:chOff x="1619" y="1882"/>
            <a:chExt cx="2907" cy="1249"/>
          </a:xfrm>
        </p:grpSpPr>
        <p:sp>
          <p:nvSpPr>
            <p:cNvPr id="24589" name="Oval 5"/>
            <p:cNvSpPr>
              <a:spLocks noChangeArrowheads="1"/>
            </p:cNvSpPr>
            <p:nvPr/>
          </p:nvSpPr>
          <p:spPr bwMode="auto">
            <a:xfrm>
              <a:off x="2507" y="2502"/>
              <a:ext cx="91" cy="101"/>
            </a:xfrm>
            <a:prstGeom prst="ellipse">
              <a:avLst/>
            </a:prstGeom>
            <a:noFill/>
            <a:ln w="38100">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24590" name="Oval 6"/>
            <p:cNvSpPr>
              <a:spLocks noChangeArrowheads="1"/>
            </p:cNvSpPr>
            <p:nvPr/>
          </p:nvSpPr>
          <p:spPr bwMode="auto">
            <a:xfrm>
              <a:off x="1718" y="2195"/>
              <a:ext cx="90" cy="101"/>
            </a:xfrm>
            <a:prstGeom prst="ellipse">
              <a:avLst/>
            </a:prstGeom>
            <a:noFill/>
            <a:ln w="38100">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24591" name="Oval 7"/>
            <p:cNvSpPr>
              <a:spLocks noChangeArrowheads="1"/>
            </p:cNvSpPr>
            <p:nvPr/>
          </p:nvSpPr>
          <p:spPr bwMode="auto">
            <a:xfrm>
              <a:off x="1986" y="2500"/>
              <a:ext cx="90" cy="100"/>
            </a:xfrm>
            <a:prstGeom prst="ellipse">
              <a:avLst/>
            </a:prstGeom>
            <a:noFill/>
            <a:ln w="38100">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24592" name="Oval 8"/>
            <p:cNvSpPr>
              <a:spLocks noChangeArrowheads="1"/>
            </p:cNvSpPr>
            <p:nvPr/>
          </p:nvSpPr>
          <p:spPr bwMode="auto">
            <a:xfrm>
              <a:off x="1988" y="1883"/>
              <a:ext cx="90" cy="101"/>
            </a:xfrm>
            <a:prstGeom prst="ellipse">
              <a:avLst/>
            </a:prstGeom>
            <a:noFill/>
            <a:ln w="38100">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24593" name="Oval 9"/>
            <p:cNvSpPr>
              <a:spLocks noChangeArrowheads="1"/>
            </p:cNvSpPr>
            <p:nvPr/>
          </p:nvSpPr>
          <p:spPr bwMode="auto">
            <a:xfrm>
              <a:off x="2238" y="2195"/>
              <a:ext cx="91" cy="101"/>
            </a:xfrm>
            <a:prstGeom prst="ellipse">
              <a:avLst/>
            </a:prstGeom>
            <a:noFill/>
            <a:ln w="38100">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24594" name="Oval 10"/>
            <p:cNvSpPr>
              <a:spLocks noChangeArrowheads="1"/>
            </p:cNvSpPr>
            <p:nvPr/>
          </p:nvSpPr>
          <p:spPr bwMode="auto">
            <a:xfrm>
              <a:off x="2512" y="1888"/>
              <a:ext cx="91" cy="101"/>
            </a:xfrm>
            <a:prstGeom prst="ellipse">
              <a:avLst/>
            </a:prstGeom>
            <a:noFill/>
            <a:ln w="38100">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24595" name="Oval 11"/>
            <p:cNvSpPr>
              <a:spLocks noChangeArrowheads="1"/>
            </p:cNvSpPr>
            <p:nvPr/>
          </p:nvSpPr>
          <p:spPr bwMode="auto">
            <a:xfrm>
              <a:off x="3034" y="2502"/>
              <a:ext cx="91" cy="101"/>
            </a:xfrm>
            <a:prstGeom prst="ellipse">
              <a:avLst/>
            </a:prstGeom>
            <a:noFill/>
            <a:ln w="38100">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24596" name="Oval 12"/>
            <p:cNvSpPr>
              <a:spLocks noChangeArrowheads="1"/>
            </p:cNvSpPr>
            <p:nvPr/>
          </p:nvSpPr>
          <p:spPr bwMode="auto">
            <a:xfrm>
              <a:off x="2770" y="2189"/>
              <a:ext cx="91" cy="101"/>
            </a:xfrm>
            <a:prstGeom prst="ellipse">
              <a:avLst/>
            </a:prstGeom>
            <a:noFill/>
            <a:ln w="38100">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24597" name="Oval 13"/>
            <p:cNvSpPr>
              <a:spLocks noChangeArrowheads="1"/>
            </p:cNvSpPr>
            <p:nvPr/>
          </p:nvSpPr>
          <p:spPr bwMode="auto">
            <a:xfrm>
              <a:off x="3033" y="1882"/>
              <a:ext cx="90" cy="101"/>
            </a:xfrm>
            <a:prstGeom prst="ellipse">
              <a:avLst/>
            </a:prstGeom>
            <a:noFill/>
            <a:ln w="38100">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24598" name="Oval 14"/>
            <p:cNvSpPr>
              <a:spLocks noChangeArrowheads="1"/>
            </p:cNvSpPr>
            <p:nvPr/>
          </p:nvSpPr>
          <p:spPr bwMode="auto">
            <a:xfrm>
              <a:off x="3307" y="2193"/>
              <a:ext cx="90" cy="101"/>
            </a:xfrm>
            <a:prstGeom prst="ellipse">
              <a:avLst/>
            </a:prstGeom>
            <a:noFill/>
            <a:ln w="38100">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24599" name="Oval 15"/>
            <p:cNvSpPr>
              <a:spLocks noChangeArrowheads="1"/>
            </p:cNvSpPr>
            <p:nvPr/>
          </p:nvSpPr>
          <p:spPr bwMode="auto">
            <a:xfrm>
              <a:off x="3981" y="2344"/>
              <a:ext cx="90" cy="101"/>
            </a:xfrm>
            <a:prstGeom prst="ellipse">
              <a:avLst/>
            </a:prstGeom>
            <a:noFill/>
            <a:ln w="38100">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grpSp>
          <p:nvGrpSpPr>
            <p:cNvPr id="24600" name="Group 16"/>
            <p:cNvGrpSpPr>
              <a:grpSpLocks/>
            </p:cNvGrpSpPr>
            <p:nvPr/>
          </p:nvGrpSpPr>
          <p:grpSpPr bwMode="auto">
            <a:xfrm>
              <a:off x="4283" y="2044"/>
              <a:ext cx="243" cy="289"/>
              <a:chOff x="2441" y="3520"/>
              <a:chExt cx="393" cy="393"/>
            </a:xfrm>
          </p:grpSpPr>
          <p:sp>
            <p:nvSpPr>
              <p:cNvPr id="24644" name="Freeform 17"/>
              <p:cNvSpPr>
                <a:spLocks/>
              </p:cNvSpPr>
              <p:nvPr/>
            </p:nvSpPr>
            <p:spPr bwMode="auto">
              <a:xfrm>
                <a:off x="2560" y="3620"/>
                <a:ext cx="155" cy="183"/>
              </a:xfrm>
              <a:custGeom>
                <a:avLst/>
                <a:gdLst>
                  <a:gd name="T0" fmla="*/ 0 w 448"/>
                  <a:gd name="T1" fmla="*/ 0 h 731"/>
                  <a:gd name="T2" fmla="*/ 0 w 448"/>
                  <a:gd name="T3" fmla="*/ 0 h 731"/>
                  <a:gd name="T4" fmla="*/ 0 w 448"/>
                  <a:gd name="T5" fmla="*/ 0 h 731"/>
                  <a:gd name="T6" fmla="*/ 0 w 448"/>
                  <a:gd name="T7" fmla="*/ 0 h 7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8" h="731">
                    <a:moveTo>
                      <a:pt x="0" y="704"/>
                    </a:moveTo>
                    <a:lnTo>
                      <a:pt x="0" y="0"/>
                    </a:lnTo>
                    <a:lnTo>
                      <a:pt x="448" y="731"/>
                    </a:lnTo>
                    <a:lnTo>
                      <a:pt x="448" y="18"/>
                    </a:lnTo>
                  </a:path>
                </a:pathLst>
              </a:custGeom>
              <a:noFill/>
              <a:ln w="57150" cmpd="sng">
                <a:solidFill>
                  <a:srgbClr val="F52B0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45" name="Rectangle 18"/>
              <p:cNvSpPr>
                <a:spLocks noChangeArrowheads="1"/>
              </p:cNvSpPr>
              <p:nvPr/>
            </p:nvSpPr>
            <p:spPr bwMode="auto">
              <a:xfrm>
                <a:off x="2441" y="3520"/>
                <a:ext cx="393" cy="393"/>
              </a:xfrm>
              <a:prstGeom prst="rect">
                <a:avLst/>
              </a:prstGeom>
              <a:noFill/>
              <a:ln w="57150">
                <a:solidFill>
                  <a:srgbClr val="F52B0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grpSp>
        <p:grpSp>
          <p:nvGrpSpPr>
            <p:cNvPr id="24601" name="Group 19"/>
            <p:cNvGrpSpPr>
              <a:grpSpLocks/>
            </p:cNvGrpSpPr>
            <p:nvPr/>
          </p:nvGrpSpPr>
          <p:grpSpPr bwMode="auto">
            <a:xfrm>
              <a:off x="2008" y="2172"/>
              <a:ext cx="53" cy="121"/>
              <a:chOff x="2249" y="3722"/>
              <a:chExt cx="149" cy="210"/>
            </a:xfrm>
          </p:grpSpPr>
          <p:sp>
            <p:nvSpPr>
              <p:cNvPr id="24642" name="Oval 20"/>
              <p:cNvSpPr>
                <a:spLocks noChangeArrowheads="1"/>
              </p:cNvSpPr>
              <p:nvPr/>
            </p:nvSpPr>
            <p:spPr bwMode="auto">
              <a:xfrm>
                <a:off x="2252" y="3733"/>
                <a:ext cx="146" cy="137"/>
              </a:xfrm>
              <a:prstGeom prst="ellipse">
                <a:avLst/>
              </a:prstGeom>
              <a:noFill/>
              <a:ln w="38100">
                <a:solidFill>
                  <a:srgbClr val="CC009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24643" name="Line 21"/>
              <p:cNvSpPr>
                <a:spLocks noChangeShapeType="1"/>
              </p:cNvSpPr>
              <p:nvPr/>
            </p:nvSpPr>
            <p:spPr bwMode="auto">
              <a:xfrm>
                <a:off x="2249" y="3722"/>
                <a:ext cx="0" cy="210"/>
              </a:xfrm>
              <a:prstGeom prst="line">
                <a:avLst/>
              </a:prstGeom>
              <a:noFill/>
              <a:ln w="38100">
                <a:solidFill>
                  <a:srgbClr val="CC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4602" name="Group 22"/>
            <p:cNvGrpSpPr>
              <a:grpSpLocks/>
            </p:cNvGrpSpPr>
            <p:nvPr/>
          </p:nvGrpSpPr>
          <p:grpSpPr bwMode="auto">
            <a:xfrm>
              <a:off x="2525" y="2181"/>
              <a:ext cx="53" cy="121"/>
              <a:chOff x="2249" y="3722"/>
              <a:chExt cx="149" cy="210"/>
            </a:xfrm>
          </p:grpSpPr>
          <p:sp>
            <p:nvSpPr>
              <p:cNvPr id="24640" name="Oval 23"/>
              <p:cNvSpPr>
                <a:spLocks noChangeArrowheads="1"/>
              </p:cNvSpPr>
              <p:nvPr/>
            </p:nvSpPr>
            <p:spPr bwMode="auto">
              <a:xfrm>
                <a:off x="2252" y="3733"/>
                <a:ext cx="146" cy="137"/>
              </a:xfrm>
              <a:prstGeom prst="ellipse">
                <a:avLst/>
              </a:prstGeom>
              <a:noFill/>
              <a:ln w="38100">
                <a:solidFill>
                  <a:srgbClr val="CC009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24641" name="Line 24"/>
              <p:cNvSpPr>
                <a:spLocks noChangeShapeType="1"/>
              </p:cNvSpPr>
              <p:nvPr/>
            </p:nvSpPr>
            <p:spPr bwMode="auto">
              <a:xfrm>
                <a:off x="2249" y="3722"/>
                <a:ext cx="0" cy="210"/>
              </a:xfrm>
              <a:prstGeom prst="line">
                <a:avLst/>
              </a:prstGeom>
              <a:noFill/>
              <a:ln w="38100">
                <a:solidFill>
                  <a:srgbClr val="CC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4603" name="Group 25"/>
            <p:cNvGrpSpPr>
              <a:grpSpLocks/>
            </p:cNvGrpSpPr>
            <p:nvPr/>
          </p:nvGrpSpPr>
          <p:grpSpPr bwMode="auto">
            <a:xfrm>
              <a:off x="3053" y="2176"/>
              <a:ext cx="53" cy="121"/>
              <a:chOff x="2249" y="3722"/>
              <a:chExt cx="149" cy="210"/>
            </a:xfrm>
          </p:grpSpPr>
          <p:sp>
            <p:nvSpPr>
              <p:cNvPr id="24638" name="Oval 26"/>
              <p:cNvSpPr>
                <a:spLocks noChangeArrowheads="1"/>
              </p:cNvSpPr>
              <p:nvPr/>
            </p:nvSpPr>
            <p:spPr bwMode="auto">
              <a:xfrm>
                <a:off x="2252" y="3733"/>
                <a:ext cx="146" cy="137"/>
              </a:xfrm>
              <a:prstGeom prst="ellipse">
                <a:avLst/>
              </a:prstGeom>
              <a:noFill/>
              <a:ln w="38100">
                <a:solidFill>
                  <a:srgbClr val="CC009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24639" name="Line 27"/>
              <p:cNvSpPr>
                <a:spLocks noChangeShapeType="1"/>
              </p:cNvSpPr>
              <p:nvPr/>
            </p:nvSpPr>
            <p:spPr bwMode="auto">
              <a:xfrm>
                <a:off x="2249" y="3722"/>
                <a:ext cx="0" cy="210"/>
              </a:xfrm>
              <a:prstGeom prst="line">
                <a:avLst/>
              </a:prstGeom>
              <a:noFill/>
              <a:ln w="38100">
                <a:solidFill>
                  <a:srgbClr val="CC00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4604" name="Line 28"/>
            <p:cNvSpPr>
              <a:spLocks noChangeShapeType="1"/>
            </p:cNvSpPr>
            <p:nvPr/>
          </p:nvSpPr>
          <p:spPr bwMode="auto">
            <a:xfrm>
              <a:off x="1619" y="2206"/>
              <a:ext cx="85" cy="0"/>
            </a:xfrm>
            <a:prstGeom prst="line">
              <a:avLst/>
            </a:prstGeom>
            <a:noFill/>
            <a:ln w="38100">
              <a:solidFill>
                <a:srgbClr val="9900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5" name="Line 29"/>
            <p:cNvSpPr>
              <a:spLocks noChangeShapeType="1"/>
            </p:cNvSpPr>
            <p:nvPr/>
          </p:nvSpPr>
          <p:spPr bwMode="auto">
            <a:xfrm>
              <a:off x="2090" y="2511"/>
              <a:ext cx="85" cy="0"/>
            </a:xfrm>
            <a:prstGeom prst="line">
              <a:avLst/>
            </a:prstGeom>
            <a:noFill/>
            <a:ln w="38100">
              <a:solidFill>
                <a:srgbClr val="9900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6" name="Line 30"/>
            <p:cNvSpPr>
              <a:spLocks noChangeShapeType="1"/>
            </p:cNvSpPr>
            <p:nvPr/>
          </p:nvSpPr>
          <p:spPr bwMode="auto">
            <a:xfrm>
              <a:off x="2613" y="2513"/>
              <a:ext cx="84" cy="0"/>
            </a:xfrm>
            <a:prstGeom prst="line">
              <a:avLst/>
            </a:prstGeom>
            <a:noFill/>
            <a:ln w="38100">
              <a:solidFill>
                <a:srgbClr val="9900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7" name="Line 31"/>
            <p:cNvSpPr>
              <a:spLocks noChangeShapeType="1"/>
            </p:cNvSpPr>
            <p:nvPr/>
          </p:nvSpPr>
          <p:spPr bwMode="auto">
            <a:xfrm>
              <a:off x="3140" y="2516"/>
              <a:ext cx="85" cy="0"/>
            </a:xfrm>
            <a:prstGeom prst="line">
              <a:avLst/>
            </a:prstGeom>
            <a:noFill/>
            <a:ln w="38100">
              <a:solidFill>
                <a:srgbClr val="9900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8" name="Line 32"/>
            <p:cNvSpPr>
              <a:spLocks noChangeShapeType="1"/>
            </p:cNvSpPr>
            <p:nvPr/>
          </p:nvSpPr>
          <p:spPr bwMode="auto">
            <a:xfrm>
              <a:off x="1838" y="2231"/>
              <a:ext cx="141" cy="0"/>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9" name="Line 33"/>
            <p:cNvSpPr>
              <a:spLocks noChangeShapeType="1"/>
            </p:cNvSpPr>
            <p:nvPr/>
          </p:nvSpPr>
          <p:spPr bwMode="auto">
            <a:xfrm>
              <a:off x="2360" y="2240"/>
              <a:ext cx="141" cy="0"/>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10" name="Line 34"/>
            <p:cNvSpPr>
              <a:spLocks noChangeShapeType="1"/>
            </p:cNvSpPr>
            <p:nvPr/>
          </p:nvSpPr>
          <p:spPr bwMode="auto">
            <a:xfrm>
              <a:off x="2882" y="2236"/>
              <a:ext cx="141" cy="0"/>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11" name="Line 35"/>
            <p:cNvSpPr>
              <a:spLocks noChangeShapeType="1"/>
            </p:cNvSpPr>
            <p:nvPr/>
          </p:nvSpPr>
          <p:spPr bwMode="auto">
            <a:xfrm>
              <a:off x="3139" y="2239"/>
              <a:ext cx="141" cy="0"/>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12" name="Line 36"/>
            <p:cNvSpPr>
              <a:spLocks noChangeShapeType="1"/>
            </p:cNvSpPr>
            <p:nvPr/>
          </p:nvSpPr>
          <p:spPr bwMode="auto">
            <a:xfrm>
              <a:off x="3435" y="2235"/>
              <a:ext cx="141" cy="0"/>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13" name="Line 37"/>
            <p:cNvSpPr>
              <a:spLocks noChangeShapeType="1"/>
            </p:cNvSpPr>
            <p:nvPr/>
          </p:nvSpPr>
          <p:spPr bwMode="auto">
            <a:xfrm flipH="1">
              <a:off x="2552" y="2316"/>
              <a:ext cx="1" cy="134"/>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14" name="Line 38"/>
            <p:cNvSpPr>
              <a:spLocks noChangeShapeType="1"/>
            </p:cNvSpPr>
            <p:nvPr/>
          </p:nvSpPr>
          <p:spPr bwMode="auto">
            <a:xfrm flipH="1">
              <a:off x="3078" y="2318"/>
              <a:ext cx="1" cy="134"/>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15" name="Line 39"/>
            <p:cNvSpPr>
              <a:spLocks noChangeShapeType="1"/>
            </p:cNvSpPr>
            <p:nvPr/>
          </p:nvSpPr>
          <p:spPr bwMode="auto">
            <a:xfrm flipH="1">
              <a:off x="2028" y="2314"/>
              <a:ext cx="1" cy="135"/>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4616" name="Group 40"/>
            <p:cNvGrpSpPr>
              <a:grpSpLocks/>
            </p:cNvGrpSpPr>
            <p:nvPr/>
          </p:nvGrpSpPr>
          <p:grpSpPr bwMode="auto">
            <a:xfrm>
              <a:off x="2008" y="2011"/>
              <a:ext cx="37" cy="137"/>
              <a:chOff x="2319" y="3730"/>
              <a:chExt cx="60" cy="187"/>
            </a:xfrm>
          </p:grpSpPr>
          <p:sp>
            <p:nvSpPr>
              <p:cNvPr id="24636" name="Line 41"/>
              <p:cNvSpPr>
                <a:spLocks noChangeShapeType="1"/>
              </p:cNvSpPr>
              <p:nvPr/>
            </p:nvSpPr>
            <p:spPr bwMode="auto">
              <a:xfrm flipH="1">
                <a:off x="2319" y="3734"/>
                <a:ext cx="1" cy="183"/>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37" name="Line 42"/>
              <p:cNvSpPr>
                <a:spLocks noChangeShapeType="1"/>
              </p:cNvSpPr>
              <p:nvPr/>
            </p:nvSpPr>
            <p:spPr bwMode="auto">
              <a:xfrm flipH="1">
                <a:off x="2378" y="3730"/>
                <a:ext cx="1" cy="183"/>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4617" name="Group 43"/>
            <p:cNvGrpSpPr>
              <a:grpSpLocks/>
            </p:cNvGrpSpPr>
            <p:nvPr/>
          </p:nvGrpSpPr>
          <p:grpSpPr bwMode="auto">
            <a:xfrm>
              <a:off x="2530" y="2013"/>
              <a:ext cx="37" cy="138"/>
              <a:chOff x="2319" y="3730"/>
              <a:chExt cx="60" cy="187"/>
            </a:xfrm>
          </p:grpSpPr>
          <p:sp>
            <p:nvSpPr>
              <p:cNvPr id="24634" name="Line 44"/>
              <p:cNvSpPr>
                <a:spLocks noChangeShapeType="1"/>
              </p:cNvSpPr>
              <p:nvPr/>
            </p:nvSpPr>
            <p:spPr bwMode="auto">
              <a:xfrm flipH="1">
                <a:off x="2319" y="3734"/>
                <a:ext cx="1" cy="183"/>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35" name="Line 45"/>
              <p:cNvSpPr>
                <a:spLocks noChangeShapeType="1"/>
              </p:cNvSpPr>
              <p:nvPr/>
            </p:nvSpPr>
            <p:spPr bwMode="auto">
              <a:xfrm flipH="1">
                <a:off x="2378" y="3730"/>
                <a:ext cx="1" cy="183"/>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4618" name="Group 46"/>
            <p:cNvGrpSpPr>
              <a:grpSpLocks/>
            </p:cNvGrpSpPr>
            <p:nvPr/>
          </p:nvGrpSpPr>
          <p:grpSpPr bwMode="auto">
            <a:xfrm>
              <a:off x="3058" y="2009"/>
              <a:ext cx="37" cy="137"/>
              <a:chOff x="2319" y="3730"/>
              <a:chExt cx="60" cy="187"/>
            </a:xfrm>
          </p:grpSpPr>
          <p:sp>
            <p:nvSpPr>
              <p:cNvPr id="24632" name="Line 47"/>
              <p:cNvSpPr>
                <a:spLocks noChangeShapeType="1"/>
              </p:cNvSpPr>
              <p:nvPr/>
            </p:nvSpPr>
            <p:spPr bwMode="auto">
              <a:xfrm flipH="1">
                <a:off x="2319" y="3734"/>
                <a:ext cx="1" cy="183"/>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33" name="Line 48"/>
              <p:cNvSpPr>
                <a:spLocks noChangeShapeType="1"/>
              </p:cNvSpPr>
              <p:nvPr/>
            </p:nvSpPr>
            <p:spPr bwMode="auto">
              <a:xfrm flipH="1">
                <a:off x="2378" y="3730"/>
                <a:ext cx="1" cy="183"/>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4619" name="Line 49"/>
            <p:cNvSpPr>
              <a:spLocks noChangeShapeType="1"/>
            </p:cNvSpPr>
            <p:nvPr/>
          </p:nvSpPr>
          <p:spPr bwMode="auto">
            <a:xfrm flipH="1">
              <a:off x="3635" y="2341"/>
              <a:ext cx="0" cy="397"/>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20" name="Line 50"/>
            <p:cNvSpPr>
              <a:spLocks noChangeShapeType="1"/>
            </p:cNvSpPr>
            <p:nvPr/>
          </p:nvSpPr>
          <p:spPr bwMode="auto">
            <a:xfrm flipH="1">
              <a:off x="3845" y="2734"/>
              <a:ext cx="1" cy="397"/>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21" name="Line 51"/>
            <p:cNvSpPr>
              <a:spLocks noChangeShapeType="1"/>
            </p:cNvSpPr>
            <p:nvPr/>
          </p:nvSpPr>
          <p:spPr bwMode="auto">
            <a:xfrm flipH="1">
              <a:off x="4204" y="2723"/>
              <a:ext cx="0" cy="397"/>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22" name="Line 52"/>
            <p:cNvSpPr>
              <a:spLocks noChangeShapeType="1"/>
            </p:cNvSpPr>
            <p:nvPr/>
          </p:nvSpPr>
          <p:spPr bwMode="auto">
            <a:xfrm flipH="1">
              <a:off x="4413" y="2366"/>
              <a:ext cx="0" cy="398"/>
            </a:xfrm>
            <a:prstGeom prst="line">
              <a:avLst/>
            </a:prstGeom>
            <a:noFill/>
            <a:ln w="3810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23" name="Freeform 53"/>
            <p:cNvSpPr>
              <a:spLocks/>
            </p:cNvSpPr>
            <p:nvPr/>
          </p:nvSpPr>
          <p:spPr bwMode="auto">
            <a:xfrm>
              <a:off x="2089" y="2223"/>
              <a:ext cx="113" cy="31"/>
            </a:xfrm>
            <a:custGeom>
              <a:avLst/>
              <a:gdLst>
                <a:gd name="T0" fmla="*/ 0 w 466"/>
                <a:gd name="T1" fmla="*/ 0 h 180"/>
                <a:gd name="T2" fmla="*/ 0 w 466"/>
                <a:gd name="T3" fmla="*/ 0 h 180"/>
                <a:gd name="T4" fmla="*/ 0 w 466"/>
                <a:gd name="T5" fmla="*/ 0 h 180"/>
                <a:gd name="T6" fmla="*/ 0 w 466"/>
                <a:gd name="T7" fmla="*/ 0 h 1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66" h="180">
                  <a:moveTo>
                    <a:pt x="0" y="151"/>
                  </a:moveTo>
                  <a:cubicBezTo>
                    <a:pt x="48" y="75"/>
                    <a:pt x="96" y="0"/>
                    <a:pt x="146" y="4"/>
                  </a:cubicBezTo>
                  <a:cubicBezTo>
                    <a:pt x="196" y="8"/>
                    <a:pt x="248" y="176"/>
                    <a:pt x="301" y="178"/>
                  </a:cubicBezTo>
                  <a:cubicBezTo>
                    <a:pt x="354" y="180"/>
                    <a:pt x="410" y="97"/>
                    <a:pt x="466" y="14"/>
                  </a:cubicBezTo>
                </a:path>
              </a:pathLst>
            </a:custGeom>
            <a:noFill/>
            <a:ln w="38100" cmpd="sng">
              <a:solidFill>
                <a:srgbClr val="F52B0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24" name="Freeform 54"/>
            <p:cNvSpPr>
              <a:spLocks/>
            </p:cNvSpPr>
            <p:nvPr/>
          </p:nvSpPr>
          <p:spPr bwMode="auto">
            <a:xfrm>
              <a:off x="2616" y="2218"/>
              <a:ext cx="113" cy="31"/>
            </a:xfrm>
            <a:custGeom>
              <a:avLst/>
              <a:gdLst>
                <a:gd name="T0" fmla="*/ 0 w 466"/>
                <a:gd name="T1" fmla="*/ 0 h 180"/>
                <a:gd name="T2" fmla="*/ 0 w 466"/>
                <a:gd name="T3" fmla="*/ 0 h 180"/>
                <a:gd name="T4" fmla="*/ 0 w 466"/>
                <a:gd name="T5" fmla="*/ 0 h 180"/>
                <a:gd name="T6" fmla="*/ 0 w 466"/>
                <a:gd name="T7" fmla="*/ 0 h 1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66" h="180">
                  <a:moveTo>
                    <a:pt x="0" y="151"/>
                  </a:moveTo>
                  <a:cubicBezTo>
                    <a:pt x="48" y="75"/>
                    <a:pt x="96" y="0"/>
                    <a:pt x="146" y="4"/>
                  </a:cubicBezTo>
                  <a:cubicBezTo>
                    <a:pt x="196" y="8"/>
                    <a:pt x="248" y="176"/>
                    <a:pt x="301" y="178"/>
                  </a:cubicBezTo>
                  <a:cubicBezTo>
                    <a:pt x="354" y="180"/>
                    <a:pt x="410" y="97"/>
                    <a:pt x="466" y="14"/>
                  </a:cubicBezTo>
                </a:path>
              </a:pathLst>
            </a:custGeom>
            <a:noFill/>
            <a:ln w="38100" cmpd="sng">
              <a:solidFill>
                <a:srgbClr val="F52B0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4625" name="Group 55"/>
            <p:cNvGrpSpPr>
              <a:grpSpLocks/>
            </p:cNvGrpSpPr>
            <p:nvPr/>
          </p:nvGrpSpPr>
          <p:grpSpPr bwMode="auto">
            <a:xfrm>
              <a:off x="3572" y="2168"/>
              <a:ext cx="274" cy="187"/>
              <a:chOff x="3517" y="1162"/>
              <a:chExt cx="878" cy="588"/>
            </a:xfrm>
          </p:grpSpPr>
          <p:sp>
            <p:nvSpPr>
              <p:cNvPr id="24627" name="Arc 56"/>
              <p:cNvSpPr>
                <a:spLocks/>
              </p:cNvSpPr>
              <p:nvPr/>
            </p:nvSpPr>
            <p:spPr bwMode="auto">
              <a:xfrm flipH="1">
                <a:off x="3517" y="1162"/>
                <a:ext cx="265" cy="458"/>
              </a:xfrm>
              <a:custGeom>
                <a:avLst/>
                <a:gdLst>
                  <a:gd name="T0" fmla="*/ 0 w 34941"/>
                  <a:gd name="T1" fmla="*/ 0 h 43200"/>
                  <a:gd name="T2" fmla="*/ 0 w 34941"/>
                  <a:gd name="T3" fmla="*/ 0 h 43200"/>
                  <a:gd name="T4" fmla="*/ 0 w 34941"/>
                  <a:gd name="T5" fmla="*/ 0 h 43200"/>
                  <a:gd name="T6" fmla="*/ 0 60000 65536"/>
                  <a:gd name="T7" fmla="*/ 0 60000 65536"/>
                  <a:gd name="T8" fmla="*/ 0 60000 65536"/>
                </a:gdLst>
                <a:ahLst/>
                <a:cxnLst>
                  <a:cxn ang="T6">
                    <a:pos x="T0" y="T1"/>
                  </a:cxn>
                  <a:cxn ang="T7">
                    <a:pos x="T2" y="T3"/>
                  </a:cxn>
                  <a:cxn ang="T8">
                    <a:pos x="T4" y="T5"/>
                  </a:cxn>
                </a:cxnLst>
                <a:rect l="0" t="0" r="r" b="b"/>
                <a:pathLst>
                  <a:path w="34941" h="43200" fill="none" extrusionOk="0">
                    <a:moveTo>
                      <a:pt x="204" y="4453"/>
                    </a:moveTo>
                    <a:cubicBezTo>
                      <a:pt x="3974" y="1565"/>
                      <a:pt x="8591" y="0"/>
                      <a:pt x="13341" y="0"/>
                    </a:cubicBezTo>
                    <a:cubicBezTo>
                      <a:pt x="25270" y="0"/>
                      <a:pt x="34941" y="9670"/>
                      <a:pt x="34941" y="21600"/>
                    </a:cubicBezTo>
                    <a:cubicBezTo>
                      <a:pt x="34941" y="33529"/>
                      <a:pt x="25270" y="43200"/>
                      <a:pt x="13341" y="43200"/>
                    </a:cubicBezTo>
                    <a:cubicBezTo>
                      <a:pt x="8502" y="43200"/>
                      <a:pt x="3804" y="41575"/>
                      <a:pt x="-1" y="38587"/>
                    </a:cubicBezTo>
                  </a:path>
                  <a:path w="34941" h="43200" stroke="0" extrusionOk="0">
                    <a:moveTo>
                      <a:pt x="204" y="4453"/>
                    </a:moveTo>
                    <a:cubicBezTo>
                      <a:pt x="3974" y="1565"/>
                      <a:pt x="8591" y="0"/>
                      <a:pt x="13341" y="0"/>
                    </a:cubicBezTo>
                    <a:cubicBezTo>
                      <a:pt x="25270" y="0"/>
                      <a:pt x="34941" y="9670"/>
                      <a:pt x="34941" y="21600"/>
                    </a:cubicBezTo>
                    <a:cubicBezTo>
                      <a:pt x="34941" y="33529"/>
                      <a:pt x="25270" y="43200"/>
                      <a:pt x="13341" y="43200"/>
                    </a:cubicBezTo>
                    <a:cubicBezTo>
                      <a:pt x="8502" y="43200"/>
                      <a:pt x="3804" y="41575"/>
                      <a:pt x="-1" y="38587"/>
                    </a:cubicBezTo>
                    <a:lnTo>
                      <a:pt x="13341" y="21600"/>
                    </a:lnTo>
                    <a:lnTo>
                      <a:pt x="204" y="4453"/>
                    </a:lnTo>
                    <a:close/>
                  </a:path>
                </a:pathLst>
              </a:custGeom>
              <a:noFill/>
              <a:ln w="28575">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628" name="Line 57"/>
              <p:cNvSpPr>
                <a:spLocks noChangeShapeType="1"/>
              </p:cNvSpPr>
              <p:nvPr/>
            </p:nvSpPr>
            <p:spPr bwMode="auto">
              <a:xfrm>
                <a:off x="3853" y="1172"/>
                <a:ext cx="0" cy="44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29" name="Line 58"/>
              <p:cNvSpPr>
                <a:spLocks noChangeShapeType="1"/>
              </p:cNvSpPr>
              <p:nvPr/>
            </p:nvSpPr>
            <p:spPr bwMode="auto">
              <a:xfrm>
                <a:off x="4083" y="1168"/>
                <a:ext cx="0" cy="44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30" name="Line 59"/>
              <p:cNvSpPr>
                <a:spLocks noChangeShapeType="1"/>
              </p:cNvSpPr>
              <p:nvPr/>
            </p:nvSpPr>
            <p:spPr bwMode="auto">
              <a:xfrm>
                <a:off x="3863" y="1424"/>
                <a:ext cx="2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31" name="Freeform 60"/>
              <p:cNvSpPr>
                <a:spLocks/>
              </p:cNvSpPr>
              <p:nvPr/>
            </p:nvSpPr>
            <p:spPr bwMode="auto">
              <a:xfrm>
                <a:off x="4115" y="1403"/>
                <a:ext cx="280" cy="347"/>
              </a:xfrm>
              <a:custGeom>
                <a:avLst/>
                <a:gdLst>
                  <a:gd name="T0" fmla="*/ 288 w 254"/>
                  <a:gd name="T1" fmla="*/ 3 h 406"/>
                  <a:gd name="T2" fmla="*/ 215 w 254"/>
                  <a:gd name="T3" fmla="*/ 3 h 406"/>
                  <a:gd name="T4" fmla="*/ 881 w 254"/>
                  <a:gd name="T5" fmla="*/ 3 h 406"/>
                  <a:gd name="T6" fmla="*/ 2307 w 254"/>
                  <a:gd name="T7" fmla="*/ 3 h 406"/>
                  <a:gd name="T8" fmla="*/ 2574 w 254"/>
                  <a:gd name="T9" fmla="*/ 3 h 406"/>
                  <a:gd name="T10" fmla="*/ 2051 w 254"/>
                  <a:gd name="T11" fmla="*/ 6 h 406"/>
                  <a:gd name="T12" fmla="*/ 1500 w 254"/>
                  <a:gd name="T13" fmla="*/ 6 h 406"/>
                  <a:gd name="T14" fmla="*/ 548 w 254"/>
                  <a:gd name="T15" fmla="*/ 7 h 406"/>
                  <a:gd name="T16" fmla="*/ 349 w 254"/>
                  <a:gd name="T17" fmla="*/ 8 h 406"/>
                  <a:gd name="T18" fmla="*/ 215 w 254"/>
                  <a:gd name="T19" fmla="*/ 9 h 406"/>
                  <a:gd name="T20" fmla="*/ 1678 w 254"/>
                  <a:gd name="T21" fmla="*/ 9 h 406"/>
                  <a:gd name="T22" fmla="*/ 2636 w 254"/>
                  <a:gd name="T23" fmla="*/ 9 h 4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4" h="406">
                    <a:moveTo>
                      <a:pt x="28" y="144"/>
                    </a:moveTo>
                    <a:cubicBezTo>
                      <a:pt x="20" y="121"/>
                      <a:pt x="12" y="99"/>
                      <a:pt x="21" y="76"/>
                    </a:cubicBezTo>
                    <a:cubicBezTo>
                      <a:pt x="30" y="54"/>
                      <a:pt x="50" y="17"/>
                      <a:pt x="84" y="8"/>
                    </a:cubicBezTo>
                    <a:cubicBezTo>
                      <a:pt x="117" y="0"/>
                      <a:pt x="194" y="3"/>
                      <a:pt x="222" y="28"/>
                    </a:cubicBezTo>
                    <a:cubicBezTo>
                      <a:pt x="250" y="52"/>
                      <a:pt x="253" y="120"/>
                      <a:pt x="249" y="154"/>
                    </a:cubicBezTo>
                    <a:cubicBezTo>
                      <a:pt x="245" y="188"/>
                      <a:pt x="216" y="216"/>
                      <a:pt x="199" y="232"/>
                    </a:cubicBezTo>
                    <a:cubicBezTo>
                      <a:pt x="182" y="248"/>
                      <a:pt x="168" y="245"/>
                      <a:pt x="144" y="251"/>
                    </a:cubicBezTo>
                    <a:cubicBezTo>
                      <a:pt x="120" y="257"/>
                      <a:pt x="71" y="257"/>
                      <a:pt x="53" y="269"/>
                    </a:cubicBezTo>
                    <a:cubicBezTo>
                      <a:pt x="35" y="281"/>
                      <a:pt x="39" y="303"/>
                      <a:pt x="34" y="324"/>
                    </a:cubicBezTo>
                    <a:cubicBezTo>
                      <a:pt x="29" y="345"/>
                      <a:pt x="0" y="384"/>
                      <a:pt x="21" y="395"/>
                    </a:cubicBezTo>
                    <a:cubicBezTo>
                      <a:pt x="42" y="406"/>
                      <a:pt x="123" y="388"/>
                      <a:pt x="162" y="388"/>
                    </a:cubicBezTo>
                    <a:cubicBezTo>
                      <a:pt x="201" y="388"/>
                      <a:pt x="235" y="395"/>
                      <a:pt x="254" y="397"/>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4626" name="Freeform 61"/>
            <p:cNvSpPr>
              <a:spLocks/>
            </p:cNvSpPr>
            <p:nvPr/>
          </p:nvSpPr>
          <p:spPr bwMode="auto">
            <a:xfrm>
              <a:off x="3638" y="2401"/>
              <a:ext cx="775" cy="545"/>
            </a:xfrm>
            <a:custGeom>
              <a:avLst/>
              <a:gdLst>
                <a:gd name="T0" fmla="*/ 1 w 1253"/>
                <a:gd name="T1" fmla="*/ 1 h 741"/>
                <a:gd name="T2" fmla="*/ 0 w 1253"/>
                <a:gd name="T3" fmla="*/ 1 h 741"/>
                <a:gd name="T4" fmla="*/ 1 w 1253"/>
                <a:gd name="T5" fmla="*/ 1 h 741"/>
                <a:gd name="T6" fmla="*/ 1 w 1253"/>
                <a:gd name="T7" fmla="*/ 1 h 741"/>
                <a:gd name="T8" fmla="*/ 1 w 1253"/>
                <a:gd name="T9" fmla="*/ 1 h 741"/>
                <a:gd name="T10" fmla="*/ 1 w 1253"/>
                <a:gd name="T11" fmla="*/ 0 h 741"/>
                <a:gd name="T12" fmla="*/ 1 w 1253"/>
                <a:gd name="T13" fmla="*/ 1 h 741"/>
                <a:gd name="T14" fmla="*/ 1 w 1253"/>
                <a:gd name="T15" fmla="*/ 1 h 741"/>
                <a:gd name="T16" fmla="*/ 1 w 1253"/>
                <a:gd name="T17" fmla="*/ 1 h 741"/>
                <a:gd name="T18" fmla="*/ 1 w 1253"/>
                <a:gd name="T19" fmla="*/ 1 h 741"/>
                <a:gd name="T20" fmla="*/ 1 w 1253"/>
                <a:gd name="T21" fmla="*/ 1 h 7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53" h="741">
                  <a:moveTo>
                    <a:pt x="512" y="28"/>
                  </a:moveTo>
                  <a:lnTo>
                    <a:pt x="0" y="311"/>
                  </a:lnTo>
                  <a:lnTo>
                    <a:pt x="338" y="741"/>
                  </a:lnTo>
                  <a:lnTo>
                    <a:pt x="923" y="732"/>
                  </a:lnTo>
                  <a:lnTo>
                    <a:pt x="1253" y="284"/>
                  </a:lnTo>
                  <a:lnTo>
                    <a:pt x="759" y="0"/>
                  </a:lnTo>
                  <a:lnTo>
                    <a:pt x="1234" y="302"/>
                  </a:lnTo>
                  <a:lnTo>
                    <a:pt x="905" y="659"/>
                  </a:lnTo>
                  <a:lnTo>
                    <a:pt x="338" y="659"/>
                  </a:lnTo>
                  <a:lnTo>
                    <a:pt x="9" y="302"/>
                  </a:lnTo>
                  <a:lnTo>
                    <a:pt x="512" y="28"/>
                  </a:lnTo>
                  <a:close/>
                </a:path>
              </a:pathLst>
            </a:custGeom>
            <a:solidFill>
              <a:srgbClr val="0033CC"/>
            </a:solidFill>
            <a:ln w="9525">
              <a:solidFill>
                <a:srgbClr val="0033CC"/>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91" name="Text Box 62"/>
          <p:cNvSpPr txBox="1">
            <a:spLocks noChangeArrowheads="1"/>
          </p:cNvSpPr>
          <p:nvPr/>
        </p:nvSpPr>
        <p:spPr bwMode="auto">
          <a:xfrm>
            <a:off x="3450569" y="5845431"/>
            <a:ext cx="5767387"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dirty="0">
                <a:latin typeface="微软雅黑" panose="020B0503020204020204" pitchFamily="34" charset="-122"/>
                <a:ea typeface="微软雅黑" panose="020B0503020204020204" pitchFamily="34" charset="-122"/>
              </a:rPr>
              <a:t>2’,3’- </a:t>
            </a:r>
            <a:r>
              <a:rPr lang="zh-CN" altLang="en-US" b="1" dirty="0">
                <a:latin typeface="微软雅黑" panose="020B0503020204020204" pitchFamily="34" charset="-122"/>
                <a:ea typeface="微软雅黑" panose="020B0503020204020204" pitchFamily="34" charset="-122"/>
              </a:rPr>
              <a:t>双脱氧核苷酸（</a:t>
            </a:r>
            <a:r>
              <a:rPr lang="en-US" altLang="zh-CN" b="1" dirty="0" err="1">
                <a:latin typeface="微软雅黑" panose="020B0503020204020204" pitchFamily="34" charset="-122"/>
                <a:ea typeface="微软雅黑" panose="020B0503020204020204" pitchFamily="34" charset="-122"/>
              </a:rPr>
              <a:t>ddNTP</a:t>
            </a:r>
            <a:r>
              <a:rPr lang="zh-CN" altLang="en-US" b="1" dirty="0">
                <a:latin typeface="微软雅黑" panose="020B0503020204020204" pitchFamily="34" charset="-122"/>
                <a:ea typeface="微软雅黑" panose="020B0503020204020204" pitchFamily="34" charset="-122"/>
              </a:rPr>
              <a:t>）</a:t>
            </a:r>
          </a:p>
        </p:txBody>
      </p:sp>
      <p:sp>
        <p:nvSpPr>
          <p:cNvPr id="92" name="AutoShape 63"/>
          <p:cNvSpPr>
            <a:spLocks noChangeArrowheads="1"/>
          </p:cNvSpPr>
          <p:nvPr/>
        </p:nvSpPr>
        <p:spPr bwMode="auto">
          <a:xfrm>
            <a:off x="6923088" y="5000156"/>
            <a:ext cx="754062" cy="856132"/>
          </a:xfrm>
          <a:prstGeom prst="flowChartSummingJunction">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70" name="矩形 69"/>
          <p:cNvSpPr/>
          <p:nvPr/>
        </p:nvSpPr>
        <p:spPr>
          <a:xfrm>
            <a:off x="0" y="4764"/>
            <a:ext cx="12039600" cy="757236"/>
          </a:xfrm>
          <a:prstGeom prst="rect">
            <a:avLst/>
          </a:prstGeom>
          <a:solidFill>
            <a:srgbClr val="16BDA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a:p>
        </p:txBody>
      </p:sp>
      <p:sp>
        <p:nvSpPr>
          <p:cNvPr id="71" name="矩形 70"/>
          <p:cNvSpPr/>
          <p:nvPr/>
        </p:nvSpPr>
        <p:spPr>
          <a:xfrm>
            <a:off x="8413751" y="73026"/>
            <a:ext cx="1736725" cy="461963"/>
          </a:xfrm>
          <a:prstGeom prst="rect">
            <a:avLst/>
          </a:prstGeom>
          <a:solidFill>
            <a:srgbClr val="16BD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HK" altLang="en-US"/>
          </a:p>
        </p:txBody>
      </p:sp>
      <p:cxnSp>
        <p:nvCxnSpPr>
          <p:cNvPr id="72" name="直接连接符 71"/>
          <p:cNvCxnSpPr/>
          <p:nvPr/>
        </p:nvCxnSpPr>
        <p:spPr>
          <a:xfrm flipH="1">
            <a:off x="8229600" y="4764"/>
            <a:ext cx="8789" cy="709869"/>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152400" y="714633"/>
            <a:ext cx="11887200" cy="4736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a:xfrm>
            <a:off x="8610600" y="41229"/>
            <a:ext cx="2971800" cy="646331"/>
          </a:xfrm>
          <a:prstGeom prst="rect">
            <a:avLst/>
          </a:prstGeom>
          <a:solidFill>
            <a:schemeClr val="bg1"/>
          </a:solidFill>
        </p:spPr>
        <p:txBody>
          <a:bodyPr wrap="square">
            <a:spAutoFit/>
          </a:bodyPr>
          <a:lstStyle/>
          <a:p>
            <a:pPr algn="ctr" fontAlgn="auto">
              <a:spcBef>
                <a:spcPts val="0"/>
              </a:spcBef>
              <a:spcAft>
                <a:spcPts val="0"/>
              </a:spcAft>
              <a:defRPr/>
            </a:pPr>
            <a:r>
              <a:rPr lang="zh-CN" altLang="en-US" sz="3600" b="1" spc="300" dirty="0" smtClean="0">
                <a:latin typeface="微软雅黑" panose="020B0503020204020204" pitchFamily="34" charset="-122"/>
                <a:ea typeface="微软雅黑" panose="020B0503020204020204" pitchFamily="34" charset="-122"/>
              </a:rPr>
              <a:t>基 本 原  理</a:t>
            </a:r>
            <a:endParaRPr lang="zh-CN" altLang="en-US" sz="3600" b="1" spc="3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136869" y="69729"/>
            <a:ext cx="6283325" cy="584775"/>
          </a:xfrm>
          <a:prstGeom prst="rect">
            <a:avLst/>
          </a:prstGeom>
          <a:noFill/>
        </p:spPr>
        <p:txBody>
          <a:bodyPr>
            <a:spAutoFit/>
          </a:bodyPr>
          <a:lstStyle/>
          <a:p>
            <a:pPr algn="ctr" fontAlgn="auto">
              <a:spcBef>
                <a:spcPts val="0"/>
              </a:spcBef>
              <a:spcAft>
                <a:spcPts val="0"/>
              </a:spcAft>
              <a:defRPr/>
            </a:pPr>
            <a:r>
              <a:rPr lang="en-US" altLang="zh-CN" sz="3200" b="1" dirty="0">
                <a:latin typeface="微软雅黑" panose="020B0503020204020204" pitchFamily="34" charset="-122"/>
                <a:ea typeface="微软雅黑" panose="020B0503020204020204" pitchFamily="34" charset="-122"/>
              </a:rPr>
              <a:t>2. Sanger</a:t>
            </a:r>
            <a:r>
              <a:rPr lang="zh-CN" altLang="en-US" sz="3200" b="1" dirty="0">
                <a:latin typeface="微软雅黑" panose="020B0503020204020204" pitchFamily="34" charset="-122"/>
                <a:ea typeface="微软雅黑" panose="020B0503020204020204" pitchFamily="34" charset="-122"/>
              </a:rPr>
              <a:t>法</a:t>
            </a:r>
            <a:r>
              <a:rPr lang="en-US" altLang="zh-CN" sz="3200" b="1" dirty="0">
                <a:latin typeface="微软雅黑" panose="020B0503020204020204" pitchFamily="34" charset="-122"/>
                <a:ea typeface="微软雅黑" panose="020B0503020204020204" pitchFamily="34" charset="-122"/>
              </a:rPr>
              <a:t>(</a:t>
            </a:r>
            <a:r>
              <a:rPr lang="zh-CN" altLang="en-US" sz="3200" b="1" dirty="0">
                <a:latin typeface="微软雅黑" panose="020B0503020204020204" pitchFamily="34" charset="-122"/>
                <a:ea typeface="微软雅黑" panose="020B0503020204020204" pitchFamily="34" charset="-122"/>
              </a:rPr>
              <a:t>双脱氧链终止法</a:t>
            </a:r>
            <a:r>
              <a:rPr lang="en-US" altLang="zh-CN" sz="3200" b="1" dirty="0">
                <a:latin typeface="微软雅黑" panose="020B0503020204020204" pitchFamily="34" charset="-122"/>
                <a:ea typeface="微软雅黑" panose="020B0503020204020204" pitchFamily="34" charset="-122"/>
              </a:rPr>
              <a:t>)</a:t>
            </a:r>
            <a:endParaRPr lang="zh-HK" altLang="en-US" sz="3200" b="1" spc="3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2677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92"/>
                                        </p:tgtEl>
                                        <p:attrNameLst>
                                          <p:attrName>style.visibility</p:attrName>
                                        </p:attrNameLst>
                                      </p:cBhvr>
                                      <p:to>
                                        <p:strVal val="visible"/>
                                      </p:to>
                                    </p:set>
                                  </p:childTnLst>
                                </p:cTn>
                              </p:par>
                            </p:childTnLst>
                          </p:cTn>
                        </p:par>
                        <p:par>
                          <p:cTn id="11" fill="hold" nodeType="afterGroup">
                            <p:stCondLst>
                              <p:cond delay="0"/>
                            </p:stCondLst>
                            <p:childTnLst>
                              <p:par>
                                <p:cTn id="12" presetID="1" presetClass="entr" presetSubtype="0"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91"/>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2">
                                            <p:txEl>
                                              <p:pRg st="2" end="2"/>
                                            </p:txEl>
                                          </p:spTgt>
                                        </p:tgtEl>
                                        <p:attrNameLst>
                                          <p:attrName>style.visibility</p:attrName>
                                        </p:attrNameLst>
                                      </p:cBhvr>
                                      <p:to>
                                        <p:strVal val="visible"/>
                                      </p:to>
                                    </p:set>
                                  </p:childTnLst>
                                </p:cTn>
                              </p:par>
                            </p:childTnLst>
                          </p:cTn>
                        </p:par>
                        <p:par>
                          <p:cTn id="25" fill="hold" nodeType="afterGroup">
                            <p:stCondLst>
                              <p:cond delay="0"/>
                            </p:stCondLst>
                            <p:childTnLst>
                              <p:par>
                                <p:cTn id="26" presetID="35" presetClass="emph" presetSubtype="0" repeatCount="indefinite" fill="hold" grpId="0" nodeType="afterEffect">
                                  <p:stCondLst>
                                    <p:cond delay="0"/>
                                  </p:stCondLst>
                                  <p:childTnLst>
                                    <p:anim calcmode="discrete" valueType="str">
                                      <p:cBhvr>
                                        <p:cTn id="27" dur="500" fill="hold"/>
                                        <p:tgtEl>
                                          <p:spTgt spid="92"/>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animBg="1"/>
      <p:bldP spid="92"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anger双脱氧链终止法   动画用">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828800" y="990600"/>
            <a:ext cx="8305800" cy="5191125"/>
          </a:xfrm>
          <a:prstGeom prst="rect">
            <a:avLst/>
          </a:prstGeom>
        </p:spPr>
      </p:pic>
      <p:sp>
        <p:nvSpPr>
          <p:cNvPr id="3" name="矩形 2"/>
          <p:cNvSpPr/>
          <p:nvPr/>
        </p:nvSpPr>
        <p:spPr>
          <a:xfrm>
            <a:off x="381000" y="228600"/>
            <a:ext cx="3459601" cy="646331"/>
          </a:xfrm>
          <a:prstGeom prst="rect">
            <a:avLst/>
          </a:prstGeom>
        </p:spPr>
        <p:txBody>
          <a:bodyPr wrap="none">
            <a:spAutoFit/>
          </a:bodyPr>
          <a:lstStyle/>
          <a:p>
            <a:r>
              <a:rPr lang="en-US" altLang="zh-CN" sz="3600" b="1" dirty="0">
                <a:latin typeface="微软雅黑" panose="020B0503020204020204" pitchFamily="34" charset="-122"/>
                <a:ea typeface="微软雅黑" panose="020B0503020204020204" pitchFamily="34" charset="-122"/>
              </a:rPr>
              <a:t>Sanger</a:t>
            </a:r>
            <a:r>
              <a:rPr lang="zh-CN" altLang="en-US" sz="3600" b="1" dirty="0">
                <a:latin typeface="微软雅黑" panose="020B0503020204020204" pitchFamily="34" charset="-122"/>
                <a:ea typeface="微软雅黑" panose="020B0503020204020204" pitchFamily="34" charset="-122"/>
              </a:rPr>
              <a:t>法  原理</a:t>
            </a:r>
            <a:endParaRPr lang="zh-CN" altLang="en-US" sz="3600" dirty="0"/>
          </a:p>
        </p:txBody>
      </p:sp>
    </p:spTree>
    <p:extLst>
      <p:ext uri="{BB962C8B-B14F-4D97-AF65-F5344CB8AC3E}">
        <p14:creationId xmlns:p14="http://schemas.microsoft.com/office/powerpoint/2010/main" val="20912819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查看源图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28600"/>
            <a:ext cx="6248400" cy="62484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查看源图像"/>
          <p:cNvPicPr>
            <a:picLocks noChangeAspect="1" noChangeArrowheads="1"/>
          </p:cNvPicPr>
          <p:nvPr/>
        </p:nvPicPr>
        <p:blipFill rotWithShape="1">
          <a:blip r:embed="rId3">
            <a:extLst>
              <a:ext uri="{28A0092B-C50C-407E-A947-70E740481C1C}">
                <a14:useLocalDpi xmlns:a14="http://schemas.microsoft.com/office/drawing/2010/main" val="0"/>
              </a:ext>
            </a:extLst>
          </a:blip>
          <a:srcRect r="68871"/>
          <a:stretch/>
        </p:blipFill>
        <p:spPr bwMode="auto">
          <a:xfrm>
            <a:off x="1143000" y="130628"/>
            <a:ext cx="3048000" cy="6444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45723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http://www.iyunbio.com/uploads/allimg/170419/142J3B30-2.png"/>
          <p:cNvPicPr>
            <a:picLocks noChangeAspect="1" noChangeArrowheads="1"/>
          </p:cNvPicPr>
          <p:nvPr/>
        </p:nvPicPr>
        <p:blipFill rotWithShape="1">
          <a:blip r:embed="rId3">
            <a:extLst>
              <a:ext uri="{28A0092B-C50C-407E-A947-70E740481C1C}">
                <a14:useLocalDpi xmlns:a14="http://schemas.microsoft.com/office/drawing/2010/main" val="0"/>
              </a:ext>
            </a:extLst>
          </a:blip>
          <a:srcRect t="3174"/>
          <a:stretch/>
        </p:blipFill>
        <p:spPr bwMode="auto">
          <a:xfrm>
            <a:off x="827572" y="533400"/>
            <a:ext cx="10221428" cy="556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20780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5800" y="5410200"/>
            <a:ext cx="10363200" cy="830997"/>
          </a:xfrm>
          <a:prstGeom prst="rect">
            <a:avLst/>
          </a:prstGeom>
        </p:spPr>
        <p:txBody>
          <a:bodyPr wrap="square">
            <a:spAutoFit/>
          </a:bodyPr>
          <a:lstStyle/>
          <a:p>
            <a:r>
              <a:rPr lang="zh-CN" altLang="en-US" sz="2400" dirty="0">
                <a:solidFill>
                  <a:srgbClr val="222222"/>
                </a:solidFill>
                <a:latin typeface="黑体" panose="02010609060101010101" pitchFamily="49" charset="-122"/>
                <a:ea typeface="黑体" panose="02010609060101010101" pitchFamily="49" charset="-122"/>
              </a:rPr>
              <a:t>    是继</a:t>
            </a:r>
            <a:r>
              <a:rPr lang="en-US" altLang="zh-CN" sz="2400" dirty="0">
                <a:solidFill>
                  <a:srgbClr val="00B0F0"/>
                </a:solidFill>
                <a:latin typeface="黑体" panose="02010609060101010101" pitchFamily="49" charset="-122"/>
                <a:ea typeface="黑体" panose="02010609060101010101" pitchFamily="49" charset="-122"/>
              </a:rPr>
              <a:t>NCBI</a:t>
            </a:r>
            <a:r>
              <a:rPr lang="en-US" altLang="zh-CN" sz="2400" dirty="0">
                <a:solidFill>
                  <a:srgbClr val="222222"/>
                </a:solidFill>
                <a:latin typeface="黑体" panose="02010609060101010101" pitchFamily="49" charset="-122"/>
                <a:ea typeface="黑体" panose="02010609060101010101" pitchFamily="49" charset="-122"/>
              </a:rPr>
              <a:t>(</a:t>
            </a:r>
            <a:r>
              <a:rPr lang="zh-CN" altLang="en-US" sz="2400" dirty="0">
                <a:solidFill>
                  <a:srgbClr val="222222"/>
                </a:solidFill>
                <a:latin typeface="黑体" panose="02010609060101010101" pitchFamily="49" charset="-122"/>
                <a:ea typeface="黑体" panose="02010609060101010101" pitchFamily="49" charset="-122"/>
              </a:rPr>
              <a:t>美国国立生物技术信息中心</a:t>
            </a:r>
            <a:r>
              <a:rPr lang="en-US" altLang="zh-CN" sz="2400" dirty="0">
                <a:solidFill>
                  <a:srgbClr val="222222"/>
                </a:solidFill>
                <a:latin typeface="黑体" panose="02010609060101010101" pitchFamily="49" charset="-122"/>
                <a:ea typeface="黑体" panose="02010609060101010101" pitchFamily="49" charset="-122"/>
              </a:rPr>
              <a:t>)</a:t>
            </a:r>
            <a:r>
              <a:rPr lang="zh-CN" altLang="en-US" sz="2400" dirty="0">
                <a:solidFill>
                  <a:srgbClr val="222222"/>
                </a:solidFill>
                <a:latin typeface="黑体" panose="02010609060101010101" pitchFamily="49" charset="-122"/>
                <a:ea typeface="黑体" panose="02010609060101010101" pitchFamily="49" charset="-122"/>
              </a:rPr>
              <a:t>、</a:t>
            </a:r>
            <a:r>
              <a:rPr lang="en-US" altLang="zh-CN" sz="2400" dirty="0">
                <a:solidFill>
                  <a:srgbClr val="00B0F0"/>
                </a:solidFill>
                <a:latin typeface="黑体" panose="02010609060101010101" pitchFamily="49" charset="-122"/>
                <a:ea typeface="黑体" panose="02010609060101010101" pitchFamily="49" charset="-122"/>
              </a:rPr>
              <a:t>EMBL-EBI</a:t>
            </a:r>
            <a:r>
              <a:rPr lang="en-US" altLang="zh-CN" sz="2400" dirty="0">
                <a:solidFill>
                  <a:srgbClr val="222222"/>
                </a:solidFill>
                <a:latin typeface="黑体" panose="02010609060101010101" pitchFamily="49" charset="-122"/>
                <a:ea typeface="黑体" panose="02010609060101010101" pitchFamily="49" charset="-122"/>
              </a:rPr>
              <a:t>(</a:t>
            </a:r>
            <a:r>
              <a:rPr lang="zh-CN" altLang="en-US" sz="2400" dirty="0">
                <a:solidFill>
                  <a:srgbClr val="222222"/>
                </a:solidFill>
                <a:latin typeface="黑体" panose="02010609060101010101" pitchFamily="49" charset="-122"/>
                <a:ea typeface="黑体" panose="02010609060101010101" pitchFamily="49" charset="-122"/>
              </a:rPr>
              <a:t>欧洲生物信息研究所</a:t>
            </a:r>
            <a:r>
              <a:rPr lang="en-US" altLang="zh-CN" sz="2400" dirty="0">
                <a:solidFill>
                  <a:srgbClr val="222222"/>
                </a:solidFill>
                <a:latin typeface="黑体" panose="02010609060101010101" pitchFamily="49" charset="-122"/>
                <a:ea typeface="黑体" panose="02010609060101010101" pitchFamily="49" charset="-122"/>
              </a:rPr>
              <a:t>)</a:t>
            </a:r>
            <a:r>
              <a:rPr lang="zh-CN" altLang="en-US" sz="2400" dirty="0">
                <a:solidFill>
                  <a:srgbClr val="222222"/>
                </a:solidFill>
                <a:latin typeface="黑体" panose="02010609060101010101" pitchFamily="49" charset="-122"/>
                <a:ea typeface="黑体" panose="02010609060101010101" pitchFamily="49" charset="-122"/>
              </a:rPr>
              <a:t>、</a:t>
            </a:r>
            <a:r>
              <a:rPr lang="en-US" altLang="zh-CN" sz="2400" dirty="0">
                <a:solidFill>
                  <a:srgbClr val="00B0F0"/>
                </a:solidFill>
                <a:latin typeface="黑体" panose="02010609060101010101" pitchFamily="49" charset="-122"/>
                <a:ea typeface="黑体" panose="02010609060101010101" pitchFamily="49" charset="-122"/>
              </a:rPr>
              <a:t>DDBJ</a:t>
            </a:r>
            <a:r>
              <a:rPr lang="en-US" altLang="zh-CN" sz="2400" dirty="0">
                <a:solidFill>
                  <a:srgbClr val="222222"/>
                </a:solidFill>
                <a:latin typeface="黑体" panose="02010609060101010101" pitchFamily="49" charset="-122"/>
                <a:ea typeface="黑体" panose="02010609060101010101" pitchFamily="49" charset="-122"/>
              </a:rPr>
              <a:t>(</a:t>
            </a:r>
            <a:r>
              <a:rPr lang="zh-CN" altLang="en-US" sz="2400" dirty="0">
                <a:solidFill>
                  <a:srgbClr val="222222"/>
                </a:solidFill>
                <a:latin typeface="黑体" panose="02010609060101010101" pitchFamily="49" charset="-122"/>
                <a:ea typeface="黑体" panose="02010609060101010101" pitchFamily="49" charset="-122"/>
              </a:rPr>
              <a:t>日本</a:t>
            </a:r>
            <a:r>
              <a:rPr lang="en-US" altLang="zh-CN" sz="2400" dirty="0">
                <a:solidFill>
                  <a:srgbClr val="222222"/>
                </a:solidFill>
                <a:latin typeface="黑体" panose="02010609060101010101" pitchFamily="49" charset="-122"/>
                <a:ea typeface="黑体" panose="02010609060101010101" pitchFamily="49" charset="-122"/>
              </a:rPr>
              <a:t>DNA</a:t>
            </a:r>
            <a:r>
              <a:rPr lang="zh-CN" altLang="en-US" sz="2400" dirty="0">
                <a:solidFill>
                  <a:srgbClr val="222222"/>
                </a:solidFill>
                <a:latin typeface="黑体" panose="02010609060101010101" pitchFamily="49" charset="-122"/>
                <a:ea typeface="黑体" panose="02010609060101010101" pitchFamily="49" charset="-122"/>
              </a:rPr>
              <a:t>数据库</a:t>
            </a:r>
            <a:r>
              <a:rPr lang="en-US" altLang="zh-CN" sz="2400" dirty="0">
                <a:solidFill>
                  <a:srgbClr val="222222"/>
                </a:solidFill>
                <a:latin typeface="黑体" panose="02010609060101010101" pitchFamily="49" charset="-122"/>
                <a:ea typeface="黑体" panose="02010609060101010101" pitchFamily="49" charset="-122"/>
              </a:rPr>
              <a:t>)</a:t>
            </a:r>
            <a:r>
              <a:rPr lang="zh-CN" altLang="en-US" sz="2400" dirty="0">
                <a:solidFill>
                  <a:srgbClr val="222222"/>
                </a:solidFill>
                <a:latin typeface="黑体" panose="02010609060101010101" pitchFamily="49" charset="-122"/>
                <a:ea typeface="黑体" panose="02010609060101010101" pitchFamily="49" charset="-122"/>
              </a:rPr>
              <a:t>全球三大国家级基因库后的第四个国家级基因库。</a:t>
            </a:r>
            <a:endParaRPr lang="zh-CN" altLang="en-US" sz="2400" dirty="0">
              <a:latin typeface="黑体" panose="02010609060101010101" pitchFamily="49" charset="-122"/>
              <a:ea typeface="黑体" panose="02010609060101010101" pitchFamily="49" charset="-122"/>
            </a:endParaRPr>
          </a:p>
        </p:txBody>
      </p:sp>
      <p:pic>
        <p:nvPicPr>
          <p:cNvPr id="40962" name="Picture 2" descr="https://gimg2.baidu.com/image_search/src=http%3A%2F%2Fspider.ws.126.net%2F44ea762006ebfe448326eed3ef99f2c5.jpeg&amp;refer=http%3A%2F%2Fspider.ws.126.net&amp;app=2002&amp;size=f9999,10000&amp;q=a80&amp;n=0&amp;g=0n&amp;fmt=auto?sec=1665896936&amp;t=59f2e9899d291a0aa7b162ea7b9351f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457200"/>
            <a:ext cx="4648199" cy="4648200"/>
          </a:xfrm>
          <a:prstGeom prst="rect">
            <a:avLst/>
          </a:prstGeom>
          <a:noFill/>
          <a:extLst>
            <a:ext uri="{909E8E84-426E-40DD-AFC4-6F175D3DCCD1}">
              <a14:hiddenFill xmlns:a14="http://schemas.microsoft.com/office/drawing/2010/main">
                <a:solidFill>
                  <a:srgbClr val="FFFFFF"/>
                </a:solidFill>
              </a14:hiddenFill>
            </a:ext>
          </a:extLst>
        </p:spPr>
      </p:pic>
      <p:pic>
        <p:nvPicPr>
          <p:cNvPr id="40964" name="Picture 4" descr="https://gimg2.baidu.com/image_search/src=http%3A%2F%2Fimg.zcool.cn%2Fcommunity%2F0162005af0fc4ba801206aba18e43b.jpg%401280w_1l_2o_100sh.jpg&amp;refer=http%3A%2F%2Fimg.zcool.cn&amp;app=2002&amp;size=f9999,10000&amp;q=a80&amp;n=0&amp;g=0n&amp;fmt=auto?sec=1665897186&amp;t=07328ba90fffb6148b154bcfaf12ddc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6801" y="536027"/>
            <a:ext cx="4038600" cy="3028951"/>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905001" y="3576346"/>
            <a:ext cx="2339102" cy="461665"/>
          </a:xfrm>
          <a:prstGeom prst="rect">
            <a:avLst/>
          </a:prstGeom>
        </p:spPr>
        <p:txBody>
          <a:bodyPr wrap="none">
            <a:spAutoFit/>
          </a:bodyPr>
          <a:lstStyle/>
          <a:p>
            <a:r>
              <a:rPr lang="zh-CN" altLang="en-US" sz="2400" b="1" dirty="0">
                <a:solidFill>
                  <a:srgbClr val="222222"/>
                </a:solidFill>
                <a:latin typeface="黑体" panose="02010609060101010101" pitchFamily="49" charset="-122"/>
                <a:ea typeface="黑体" panose="02010609060101010101" pitchFamily="49" charset="-122"/>
              </a:rPr>
              <a:t>深圳国家基因库</a:t>
            </a:r>
            <a:endParaRPr lang="zh-CN" altLang="en-US" sz="2400" b="1" dirty="0">
              <a:latin typeface="黑体" panose="02010609060101010101" pitchFamily="49" charset="-122"/>
              <a:ea typeface="黑体" panose="02010609060101010101" pitchFamily="49" charset="-122"/>
            </a:endParaRPr>
          </a:p>
        </p:txBody>
      </p:sp>
      <p:sp>
        <p:nvSpPr>
          <p:cNvPr id="4" name="矩形 3"/>
          <p:cNvSpPr/>
          <p:nvPr/>
        </p:nvSpPr>
        <p:spPr>
          <a:xfrm>
            <a:off x="1749481" y="4049379"/>
            <a:ext cx="3005951" cy="400110"/>
          </a:xfrm>
          <a:prstGeom prst="rect">
            <a:avLst/>
          </a:prstGeom>
        </p:spPr>
        <p:txBody>
          <a:bodyPr wrap="none">
            <a:spAutoFit/>
          </a:bodyPr>
          <a:lstStyle/>
          <a:p>
            <a:r>
              <a:rPr lang="zh-CN" altLang="en-US" sz="2000" dirty="0">
                <a:latin typeface="黑体" panose="02010609060101010101" pitchFamily="49" charset="-122"/>
                <a:ea typeface="黑体" panose="02010609060101010101" pitchFamily="49" charset="-122"/>
              </a:rPr>
              <a:t>是目前全球最大的基因库</a:t>
            </a:r>
          </a:p>
        </p:txBody>
      </p:sp>
    </p:spTree>
    <p:extLst>
      <p:ext uri="{BB962C8B-B14F-4D97-AF65-F5344CB8AC3E}">
        <p14:creationId xmlns:p14="http://schemas.microsoft.com/office/powerpoint/2010/main" val="21734068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p:nvPr/>
        </p:nvCxnSpPr>
        <p:spPr>
          <a:xfrm>
            <a:off x="14597063" y="1550989"/>
            <a:ext cx="0" cy="36353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195045" y="1782873"/>
            <a:ext cx="6118225" cy="523875"/>
          </a:xfrm>
          <a:prstGeom prst="rect">
            <a:avLst/>
          </a:prstGeom>
          <a:noFill/>
        </p:spPr>
        <p:txBody>
          <a:bodyPr>
            <a:spAutoFit/>
          </a:bodyPr>
          <a:lstStyle/>
          <a:p>
            <a:pPr fontAlgn="auto">
              <a:spcBef>
                <a:spcPts val="0"/>
              </a:spcBef>
              <a:spcAft>
                <a:spcPts val="0"/>
              </a:spcAft>
              <a:defRPr/>
            </a:pPr>
            <a:r>
              <a:rPr lang="en-US" altLang="zh-CN" sz="2800" b="1" spc="300" dirty="0">
                <a:solidFill>
                  <a:schemeClr val="bg1">
                    <a:lumMod val="85000"/>
                  </a:schemeClr>
                </a:solidFill>
                <a:latin typeface="微软雅黑" panose="020B0503020204020204" pitchFamily="34" charset="-122"/>
                <a:ea typeface="微软雅黑" panose="020B0503020204020204" pitchFamily="34" charset="-122"/>
              </a:rPr>
              <a:t>1. </a:t>
            </a:r>
            <a:r>
              <a:rPr lang="zh-CN" altLang="en-US" sz="2800" b="1" spc="300" dirty="0">
                <a:solidFill>
                  <a:schemeClr val="bg1">
                    <a:lumMod val="85000"/>
                  </a:schemeClr>
                </a:solidFill>
                <a:latin typeface="微软雅黑" panose="020B0503020204020204" pitchFamily="34" charset="-122"/>
                <a:ea typeface="微软雅黑" panose="020B0503020204020204" pitchFamily="34" charset="-122"/>
              </a:rPr>
              <a:t>核酸的一级结构概述</a:t>
            </a:r>
            <a:endParaRPr lang="zh-HK" altLang="en-US" sz="2800" b="1" spc="3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3195044" y="2514600"/>
            <a:ext cx="5900738" cy="2231380"/>
          </a:xfrm>
          <a:prstGeom prst="rect">
            <a:avLst/>
          </a:prstGeom>
          <a:noFill/>
        </p:spPr>
        <p:txBody>
          <a:bodyPr>
            <a:spAutoFit/>
          </a:bodyPr>
          <a:lstStyle/>
          <a:p>
            <a:pPr fontAlgn="auto">
              <a:spcBef>
                <a:spcPts val="1200"/>
              </a:spcBef>
              <a:spcAft>
                <a:spcPts val="1200"/>
              </a:spcAft>
              <a:defRPr/>
            </a:pPr>
            <a:r>
              <a:rPr lang="en-US" altLang="zh-CN" sz="2800" b="1" spc="300" dirty="0">
                <a:solidFill>
                  <a:schemeClr val="bg1">
                    <a:lumMod val="85000"/>
                  </a:schemeClr>
                </a:solidFill>
                <a:latin typeface="微软雅黑" panose="020B0503020204020204" pitchFamily="34" charset="-122"/>
                <a:ea typeface="微软雅黑" panose="020B0503020204020204" pitchFamily="34" charset="-122"/>
              </a:rPr>
              <a:t>2. </a:t>
            </a:r>
            <a:r>
              <a:rPr lang="zh-CN" altLang="en-US" sz="2800" b="1" spc="300" dirty="0">
                <a:solidFill>
                  <a:schemeClr val="bg1">
                    <a:lumMod val="85000"/>
                  </a:schemeClr>
                </a:solidFill>
                <a:latin typeface="微软雅黑" panose="020B0503020204020204" pitchFamily="34" charset="-122"/>
                <a:ea typeface="微软雅黑" panose="020B0503020204020204" pitchFamily="34" charset="-122"/>
              </a:rPr>
              <a:t>核酸一级结构的测定方法</a:t>
            </a:r>
            <a:endParaRPr lang="en-US" altLang="zh-CN" sz="2800" b="1" spc="300" dirty="0">
              <a:solidFill>
                <a:schemeClr val="bg1">
                  <a:lumMod val="85000"/>
                </a:schemeClr>
              </a:solidFill>
              <a:latin typeface="微软雅黑" panose="020B0503020204020204" pitchFamily="34" charset="-122"/>
              <a:ea typeface="微软雅黑" panose="020B0503020204020204" pitchFamily="34" charset="-122"/>
            </a:endParaRPr>
          </a:p>
          <a:p>
            <a:pPr fontAlgn="auto">
              <a:spcBef>
                <a:spcPts val="1200"/>
              </a:spcBef>
              <a:spcAft>
                <a:spcPts val="1200"/>
              </a:spcAft>
              <a:defRPr/>
            </a:pPr>
            <a:r>
              <a:rPr lang="en-US" altLang="zh-HK" sz="2800" b="1" spc="300" dirty="0">
                <a:solidFill>
                  <a:schemeClr val="bg1">
                    <a:lumMod val="85000"/>
                  </a:schemeClr>
                </a:solidFill>
                <a:latin typeface="微软雅黑" panose="020B0503020204020204" pitchFamily="34" charset="-122"/>
                <a:ea typeface="微软雅黑" panose="020B0503020204020204" pitchFamily="34" charset="-122"/>
              </a:rPr>
              <a:t>       </a:t>
            </a:r>
            <a:r>
              <a:rPr lang="en-US" altLang="zh-HK" sz="2800" b="1" spc="300" dirty="0" err="1">
                <a:solidFill>
                  <a:schemeClr val="bg1">
                    <a:lumMod val="85000"/>
                  </a:schemeClr>
                </a:solidFill>
                <a:latin typeface="微软雅黑" panose="020B0503020204020204" pitchFamily="34" charset="-122"/>
                <a:ea typeface="微软雅黑" panose="020B0503020204020204" pitchFamily="34" charset="-122"/>
              </a:rPr>
              <a:t>Maxam-Gillbert</a:t>
            </a:r>
            <a:r>
              <a:rPr lang="zh-CN" altLang="en-US" sz="2800" b="1" spc="300" dirty="0">
                <a:solidFill>
                  <a:schemeClr val="bg1">
                    <a:lumMod val="85000"/>
                  </a:schemeClr>
                </a:solidFill>
                <a:latin typeface="微软雅黑" panose="020B0503020204020204" pitchFamily="34" charset="-122"/>
                <a:ea typeface="微软雅黑" panose="020B0503020204020204" pitchFamily="34" charset="-122"/>
              </a:rPr>
              <a:t>法</a:t>
            </a:r>
            <a:endParaRPr lang="en-US" altLang="zh-HK" sz="2800" b="1" spc="300" dirty="0">
              <a:solidFill>
                <a:schemeClr val="bg1">
                  <a:lumMod val="85000"/>
                </a:schemeClr>
              </a:solidFill>
              <a:latin typeface="微软雅黑" panose="020B0503020204020204" pitchFamily="34" charset="-122"/>
              <a:ea typeface="微软雅黑" panose="020B0503020204020204" pitchFamily="34" charset="-122"/>
            </a:endParaRPr>
          </a:p>
          <a:p>
            <a:pPr fontAlgn="auto">
              <a:spcBef>
                <a:spcPts val="3000"/>
              </a:spcBef>
              <a:spcAft>
                <a:spcPts val="1200"/>
              </a:spcAft>
              <a:defRPr/>
            </a:pPr>
            <a:r>
              <a:rPr lang="en-US" altLang="zh-HK" sz="2800" b="1" spc="300" dirty="0">
                <a:solidFill>
                  <a:schemeClr val="bg1">
                    <a:lumMod val="85000"/>
                  </a:schemeClr>
                </a:solidFill>
                <a:latin typeface="微软雅黑" panose="020B0503020204020204" pitchFamily="34" charset="-122"/>
                <a:ea typeface="微软雅黑" panose="020B0503020204020204" pitchFamily="34" charset="-122"/>
              </a:rPr>
              <a:t>       S</a:t>
            </a:r>
            <a:r>
              <a:rPr lang="en-US" altLang="zh-CN" sz="2800" b="1" spc="300" dirty="0">
                <a:solidFill>
                  <a:schemeClr val="bg1">
                    <a:lumMod val="85000"/>
                  </a:schemeClr>
                </a:solidFill>
                <a:latin typeface="微软雅黑" panose="020B0503020204020204" pitchFamily="34" charset="-122"/>
                <a:ea typeface="微软雅黑" panose="020B0503020204020204" pitchFamily="34" charset="-122"/>
              </a:rPr>
              <a:t>anger</a:t>
            </a:r>
            <a:r>
              <a:rPr lang="zh-CN" altLang="en-US" sz="2800" b="1" spc="300" dirty="0">
                <a:solidFill>
                  <a:schemeClr val="bg1">
                    <a:lumMod val="85000"/>
                  </a:schemeClr>
                </a:solidFill>
                <a:latin typeface="微软雅黑" panose="020B0503020204020204" pitchFamily="34" charset="-122"/>
                <a:ea typeface="微软雅黑" panose="020B0503020204020204" pitchFamily="34" charset="-122"/>
              </a:rPr>
              <a:t>测序法</a:t>
            </a:r>
            <a:endParaRPr lang="en-US" altLang="zh-CN" sz="2800" b="1" spc="3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7" name="Text Box 3"/>
          <p:cNvSpPr txBox="1">
            <a:spLocks noChangeArrowheads="1"/>
          </p:cNvSpPr>
          <p:nvPr/>
        </p:nvSpPr>
        <p:spPr bwMode="auto">
          <a:xfrm>
            <a:off x="3251895" y="533400"/>
            <a:ext cx="5022529"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5400" b="1" dirty="0">
                <a:latin typeface="微软雅黑" panose="020B0503020204020204" pitchFamily="34" charset="-122"/>
                <a:ea typeface="微软雅黑" panose="020B0503020204020204" pitchFamily="34" charset="-122"/>
              </a:rPr>
              <a:t> </a:t>
            </a:r>
            <a:r>
              <a:rPr lang="zh-CN" altLang="en-US" sz="5400" b="1" dirty="0">
                <a:latin typeface="微软雅黑" panose="020B0503020204020204" pitchFamily="34" charset="-122"/>
                <a:ea typeface="微软雅黑" panose="020B0503020204020204" pitchFamily="34" charset="-122"/>
              </a:rPr>
              <a:t>主 </a:t>
            </a:r>
            <a:r>
              <a:rPr lang="zh-CN" altLang="en-US" sz="5400" b="1" dirty="0" smtClean="0">
                <a:latin typeface="微软雅黑" panose="020B0503020204020204" pitchFamily="34" charset="-122"/>
                <a:ea typeface="微软雅黑" panose="020B0503020204020204" pitchFamily="34" charset="-122"/>
              </a:rPr>
              <a:t>  要   内   </a:t>
            </a:r>
            <a:r>
              <a:rPr lang="zh-CN" altLang="en-US" sz="5400" b="1" dirty="0">
                <a:latin typeface="微软雅黑" panose="020B0503020204020204" pitchFamily="34" charset="-122"/>
                <a:ea typeface="微软雅黑" panose="020B0503020204020204" pitchFamily="34" charset="-122"/>
              </a:rPr>
              <a:t>容</a:t>
            </a:r>
          </a:p>
        </p:txBody>
      </p:sp>
      <p:sp>
        <p:nvSpPr>
          <p:cNvPr id="2" name="左大括号 1"/>
          <p:cNvSpPr/>
          <p:nvPr/>
        </p:nvSpPr>
        <p:spPr>
          <a:xfrm>
            <a:off x="3810000" y="3429000"/>
            <a:ext cx="381000" cy="1066800"/>
          </a:xfrm>
          <a:prstGeom prst="leftBrace">
            <a:avLst/>
          </a:prstGeom>
          <a:ln w="38100">
            <a:solidFill>
              <a:schemeClr val="bg1">
                <a:lumMod val="8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solidFill>
                <a:schemeClr val="bg1">
                  <a:lumMod val="85000"/>
                </a:schemeClr>
              </a:solidFill>
            </a:endParaRPr>
          </a:p>
        </p:txBody>
      </p:sp>
      <p:sp>
        <p:nvSpPr>
          <p:cNvPr id="3" name="文本框 2"/>
          <p:cNvSpPr txBox="1"/>
          <p:nvPr/>
        </p:nvSpPr>
        <p:spPr>
          <a:xfrm>
            <a:off x="3201518" y="4953000"/>
            <a:ext cx="5104282" cy="523220"/>
          </a:xfrm>
          <a:prstGeom prst="rect">
            <a:avLst/>
          </a:prstGeom>
          <a:noFill/>
        </p:spPr>
        <p:txBody>
          <a:bodyPr>
            <a:spAutoFit/>
          </a:bodyPr>
          <a:lstStyle>
            <a:defPPr>
              <a:defRPr lang="zh-CN"/>
            </a:defPPr>
            <a:lvl1pPr eaLnBrk="1" fontAlgn="auto" hangingPunct="1">
              <a:spcBef>
                <a:spcPts val="1200"/>
              </a:spcBef>
              <a:spcAft>
                <a:spcPts val="1200"/>
              </a:spcAft>
              <a:defRPr sz="2800" b="1" spc="300">
                <a:solidFill>
                  <a:schemeClr val="bg1">
                    <a:lumMod val="75000"/>
                  </a:schemeClr>
                </a:solidFill>
                <a:latin typeface="微软雅黑" panose="020B0503020204020204" pitchFamily="34" charset="-122"/>
                <a:ea typeface="微软雅黑" panose="020B0503020204020204" pitchFamily="34" charset="-122"/>
              </a:defRPr>
            </a:lvl1pPr>
          </a:lstStyle>
          <a:p>
            <a:r>
              <a:rPr lang="en-US" altLang="zh-CN" dirty="0">
                <a:solidFill>
                  <a:schemeClr val="tx1"/>
                </a:solidFill>
              </a:rPr>
              <a:t>3. </a:t>
            </a:r>
            <a:r>
              <a:rPr lang="zh-CN" altLang="en-US" dirty="0">
                <a:solidFill>
                  <a:schemeClr val="tx1"/>
                </a:solidFill>
              </a:rPr>
              <a:t>一级结构测定的实际应用</a:t>
            </a:r>
          </a:p>
        </p:txBody>
      </p:sp>
    </p:spTree>
    <p:extLst>
      <p:ext uri="{BB962C8B-B14F-4D97-AF65-F5344CB8AC3E}">
        <p14:creationId xmlns:p14="http://schemas.microsoft.com/office/powerpoint/2010/main" val="33734255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rcRect b="4655"/>
          <a:stretch>
            <a:fillRect/>
          </a:stretch>
        </p:blipFill>
        <p:spPr bwMode="auto">
          <a:xfrm>
            <a:off x="5943600" y="2415988"/>
            <a:ext cx="4370104" cy="3124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685800" y="892314"/>
            <a:ext cx="4817344" cy="707886"/>
          </a:xfrm>
          <a:prstGeom prst="rect">
            <a:avLst/>
          </a:prstGeom>
        </p:spPr>
        <p:txBody>
          <a:bodyPr wrap="none">
            <a:spAutoFit/>
          </a:bodyPr>
          <a:lstStyle/>
          <a:p>
            <a:r>
              <a:rPr lang="en-US" altLang="zh-CN" sz="4000" b="1" dirty="0">
                <a:latin typeface="黑体" panose="02010609060101010101" pitchFamily="49" charset="-122"/>
                <a:ea typeface="黑体" panose="02010609060101010101" pitchFamily="49" charset="-122"/>
              </a:rPr>
              <a:t>1.</a:t>
            </a:r>
            <a:r>
              <a:rPr lang="zh-CN" altLang="en-US" sz="4000" b="1" dirty="0">
                <a:latin typeface="黑体" panose="02010609060101010101" pitchFamily="49" charset="-122"/>
                <a:ea typeface="黑体" panose="02010609060101010101" pitchFamily="49" charset="-122"/>
              </a:rPr>
              <a:t>疾病的预防与治疗</a:t>
            </a:r>
          </a:p>
        </p:txBody>
      </p:sp>
      <p:sp>
        <p:nvSpPr>
          <p:cNvPr id="2" name="矩形 1"/>
          <p:cNvSpPr/>
          <p:nvPr/>
        </p:nvSpPr>
        <p:spPr>
          <a:xfrm>
            <a:off x="6705600" y="5509131"/>
            <a:ext cx="3071675" cy="954107"/>
          </a:xfrm>
          <a:prstGeom prst="rect">
            <a:avLst/>
          </a:prstGeom>
        </p:spPr>
        <p:txBody>
          <a:bodyPr wrap="none">
            <a:spAutoFit/>
          </a:bodyPr>
          <a:lstStyle/>
          <a:p>
            <a:r>
              <a:rPr lang="zh-CN" altLang="en-US" sz="2800" b="1" dirty="0">
                <a:latin typeface="黑体" panose="02010609060101010101" pitchFamily="49" charset="-122"/>
                <a:ea typeface="黑体" panose="02010609060101010101" pitchFamily="49" charset="-122"/>
              </a:rPr>
              <a:t>好莱坞</a:t>
            </a:r>
            <a:r>
              <a:rPr lang="zh-CN" altLang="en-US" sz="2800" b="1" dirty="0" smtClean="0">
                <a:latin typeface="黑体" panose="02010609060101010101" pitchFamily="49" charset="-122"/>
                <a:ea typeface="黑体" panose="02010609060101010101" pitchFamily="49" charset="-122"/>
              </a:rPr>
              <a:t>影星  朱莉</a:t>
            </a:r>
            <a:endParaRPr lang="en-US" altLang="zh-CN" sz="2800" b="1" dirty="0" smtClean="0">
              <a:latin typeface="黑体" panose="02010609060101010101" pitchFamily="49" charset="-122"/>
              <a:ea typeface="黑体" panose="02010609060101010101" pitchFamily="49" charset="-122"/>
            </a:endParaRPr>
          </a:p>
          <a:p>
            <a:r>
              <a:rPr lang="zh-CN" altLang="en-US" sz="2800" b="1" dirty="0" smtClean="0">
                <a:latin typeface="黑体" panose="02010609060101010101" pitchFamily="49" charset="-122"/>
                <a:ea typeface="黑体" panose="02010609060101010101" pitchFamily="49" charset="-122"/>
              </a:rPr>
              <a:t>    切除双乳</a:t>
            </a:r>
            <a:endParaRPr lang="zh-CN" altLang="en-US" sz="2800" b="1" dirty="0">
              <a:latin typeface="黑体" panose="02010609060101010101" pitchFamily="49" charset="-122"/>
              <a:ea typeface="黑体" panose="02010609060101010101" pitchFamily="49" charset="-122"/>
            </a:endParaRPr>
          </a:p>
        </p:txBody>
      </p:sp>
      <p:pic>
        <p:nvPicPr>
          <p:cNvPr id="48130" name="Picture 2" descr="https://gimg2.baidu.com/image_search/src=http%3A%2F%2Fspider.nosdn.127.net%2F9dd1647d7fe9bec82e55bf2e27d0524d.jpeg&amp;refer=http%3A%2F%2Fspider.nosdn.127.net&amp;app=2002&amp;size=f9999,10000&amp;q=a80&amp;n=0&amp;g=0n&amp;fmt=auto?sec=1665979875&amp;t=12c53747146ab06c40817cf11147a441"/>
          <p:cNvPicPr>
            <a:picLocks noChangeAspect="1" noChangeArrowheads="1"/>
          </p:cNvPicPr>
          <p:nvPr/>
        </p:nvPicPr>
        <p:blipFill rotWithShape="1">
          <a:blip r:embed="rId4">
            <a:extLst>
              <a:ext uri="{28A0092B-C50C-407E-A947-70E740481C1C}">
                <a14:useLocalDpi xmlns:a14="http://schemas.microsoft.com/office/drawing/2010/main" val="0"/>
              </a:ext>
            </a:extLst>
          </a:blip>
          <a:srcRect b="20410"/>
          <a:stretch/>
        </p:blipFill>
        <p:spPr bwMode="auto">
          <a:xfrm>
            <a:off x="2006213" y="1614480"/>
            <a:ext cx="3361525" cy="437263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0" y="4764"/>
            <a:ext cx="12039600" cy="804858"/>
          </a:xfrm>
          <a:prstGeom prst="rect">
            <a:avLst/>
          </a:prstGeom>
          <a:solidFill>
            <a:srgbClr val="15BDA3"/>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4000" b="1" spc="300" dirty="0" smtClean="0">
                <a:solidFill>
                  <a:prstClr val="white"/>
                </a:solidFill>
                <a:latin typeface="微软雅黑" panose="020B0503020204020204" pitchFamily="34" charset="-122"/>
                <a:ea typeface="微软雅黑" panose="020B0503020204020204" pitchFamily="34" charset="-122"/>
              </a:rPr>
              <a:t>  测序</a:t>
            </a:r>
            <a:r>
              <a:rPr lang="zh-CN" altLang="en-US" sz="4000" b="1" spc="300" dirty="0">
                <a:solidFill>
                  <a:prstClr val="white"/>
                </a:solidFill>
                <a:latin typeface="微软雅黑" panose="020B0503020204020204" pitchFamily="34" charset="-122"/>
                <a:ea typeface="微软雅黑" panose="020B0503020204020204" pitchFamily="34" charset="-122"/>
              </a:rPr>
              <a:t>应用</a:t>
            </a:r>
          </a:p>
        </p:txBody>
      </p:sp>
    </p:spTree>
    <p:extLst>
      <p:ext uri="{BB962C8B-B14F-4D97-AF65-F5344CB8AC3E}">
        <p14:creationId xmlns:p14="http://schemas.microsoft.com/office/powerpoint/2010/main" val="34905627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wipe(down)">
                                      <p:cBhvr>
                                        <p:cTn id="7" dur="500"/>
                                        <p:tgtEl>
                                          <p:spTgt spid="481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  要  内  容</a:t>
            </a:r>
            <a:endParaRPr lang="zh-CN" altLang="en-US" dirty="0"/>
          </a:p>
        </p:txBody>
      </p:sp>
      <p:sp>
        <p:nvSpPr>
          <p:cNvPr id="3" name="内容占位符 2"/>
          <p:cNvSpPr>
            <a:spLocks noGrp="1"/>
          </p:cNvSpPr>
          <p:nvPr>
            <p:ph idx="1"/>
          </p:nvPr>
        </p:nvSpPr>
        <p:spPr/>
        <p:txBody>
          <a:bodyPr/>
          <a:lstStyle/>
          <a:p>
            <a:pPr>
              <a:buFont typeface="Wingdings" panose="05000000000000000000" pitchFamily="2" charset="2"/>
              <a:buChar char="Ø"/>
            </a:pPr>
            <a:r>
              <a:rPr lang="zh-CN" altLang="en-US" dirty="0" smtClean="0"/>
              <a:t>核酸的发现和研究简史</a:t>
            </a:r>
            <a:endParaRPr lang="en-US" altLang="zh-CN" dirty="0" smtClean="0"/>
          </a:p>
          <a:p>
            <a:pPr>
              <a:buFont typeface="Wingdings" panose="05000000000000000000" pitchFamily="2" charset="2"/>
              <a:buChar char="Ø"/>
            </a:pPr>
            <a:endParaRPr lang="en-US" altLang="zh-CN" dirty="0"/>
          </a:p>
          <a:p>
            <a:pPr>
              <a:buFont typeface="Wingdings" panose="05000000000000000000" pitchFamily="2" charset="2"/>
              <a:buChar char="Ø"/>
            </a:pPr>
            <a:r>
              <a:rPr lang="zh-CN" altLang="en-US" dirty="0" smtClean="0">
                <a:solidFill>
                  <a:schemeClr val="bg1">
                    <a:lumMod val="85000"/>
                  </a:schemeClr>
                </a:solidFill>
              </a:rPr>
              <a:t>核酸种类、分布及生物学功能</a:t>
            </a:r>
            <a:endParaRPr lang="en-US" altLang="zh-CN" dirty="0" smtClean="0">
              <a:solidFill>
                <a:schemeClr val="bg1">
                  <a:lumMod val="85000"/>
                </a:schemeClr>
              </a:solidFill>
            </a:endParaRPr>
          </a:p>
          <a:p>
            <a:pPr>
              <a:buFont typeface="Wingdings" panose="05000000000000000000" pitchFamily="2" charset="2"/>
              <a:buChar char="Ø"/>
            </a:pPr>
            <a:endParaRPr lang="en-US" altLang="zh-CN" dirty="0" smtClean="0">
              <a:solidFill>
                <a:schemeClr val="bg1">
                  <a:lumMod val="85000"/>
                </a:schemeClr>
              </a:solidFill>
            </a:endParaRPr>
          </a:p>
          <a:p>
            <a:pPr>
              <a:buFont typeface="Wingdings" panose="05000000000000000000" pitchFamily="2" charset="2"/>
              <a:buChar char="Ø"/>
            </a:pPr>
            <a:r>
              <a:rPr lang="zh-CN" altLang="en-US" dirty="0" smtClean="0">
                <a:solidFill>
                  <a:schemeClr val="bg1">
                    <a:lumMod val="85000"/>
                  </a:schemeClr>
                </a:solidFill>
              </a:rPr>
              <a:t>核酸的前沿发展</a:t>
            </a:r>
            <a:endParaRPr lang="en-US" altLang="zh-CN" dirty="0" smtClean="0">
              <a:solidFill>
                <a:schemeClr val="bg1">
                  <a:lumMod val="85000"/>
                </a:schemeClr>
              </a:solidFill>
            </a:endParaRPr>
          </a:p>
          <a:p>
            <a:pPr marL="0" indent="0">
              <a:buNone/>
            </a:pPr>
            <a:endParaRPr lang="zh-CN" altLang="en-US" dirty="0"/>
          </a:p>
        </p:txBody>
      </p:sp>
    </p:spTree>
    <p:extLst>
      <p:ext uri="{BB962C8B-B14F-4D97-AF65-F5344CB8AC3E}">
        <p14:creationId xmlns:p14="http://schemas.microsoft.com/office/powerpoint/2010/main" val="1251164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81312" y="1710928"/>
            <a:ext cx="6276975" cy="427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685800" y="914400"/>
            <a:ext cx="4817344" cy="707886"/>
          </a:xfrm>
          <a:prstGeom prst="rect">
            <a:avLst/>
          </a:prstGeom>
        </p:spPr>
        <p:txBody>
          <a:bodyPr wrap="none">
            <a:spAutoFit/>
          </a:bodyPr>
          <a:lstStyle/>
          <a:p>
            <a:r>
              <a:rPr lang="en-US" altLang="zh-CN" sz="4000" b="1" dirty="0">
                <a:latin typeface="黑体" panose="02010609060101010101" pitchFamily="49" charset="-122"/>
                <a:ea typeface="黑体" panose="02010609060101010101" pitchFamily="49" charset="-122"/>
              </a:rPr>
              <a:t>1.</a:t>
            </a:r>
            <a:r>
              <a:rPr lang="zh-CN" altLang="en-US" sz="4000" b="1" dirty="0">
                <a:latin typeface="黑体" panose="02010609060101010101" pitchFamily="49" charset="-122"/>
                <a:ea typeface="黑体" panose="02010609060101010101" pitchFamily="49" charset="-122"/>
              </a:rPr>
              <a:t>疾病的预防与治疗</a:t>
            </a:r>
          </a:p>
        </p:txBody>
      </p:sp>
      <p:sp>
        <p:nvSpPr>
          <p:cNvPr id="5" name="矩形 4"/>
          <p:cNvSpPr/>
          <p:nvPr/>
        </p:nvSpPr>
        <p:spPr>
          <a:xfrm>
            <a:off x="0" y="4764"/>
            <a:ext cx="12039600" cy="804858"/>
          </a:xfrm>
          <a:prstGeom prst="rect">
            <a:avLst/>
          </a:prstGeom>
          <a:solidFill>
            <a:srgbClr val="15BDA3"/>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4000" b="1" spc="300" dirty="0" smtClean="0">
                <a:solidFill>
                  <a:prstClr val="white"/>
                </a:solidFill>
                <a:latin typeface="微软雅黑" panose="020B0503020204020204" pitchFamily="34" charset="-122"/>
                <a:ea typeface="微软雅黑" panose="020B0503020204020204" pitchFamily="34" charset="-122"/>
              </a:rPr>
              <a:t>  测序</a:t>
            </a:r>
            <a:r>
              <a:rPr lang="zh-CN" altLang="en-US" sz="4000" b="1" spc="300" dirty="0">
                <a:solidFill>
                  <a:prstClr val="white"/>
                </a:solidFill>
                <a:latin typeface="微软雅黑" panose="020B0503020204020204" pitchFamily="34" charset="-122"/>
                <a:ea typeface="微软雅黑" panose="020B0503020204020204" pitchFamily="34" charset="-122"/>
              </a:rPr>
              <a:t>应用</a:t>
            </a:r>
          </a:p>
        </p:txBody>
      </p:sp>
    </p:spTree>
    <p:extLst>
      <p:ext uri="{BB962C8B-B14F-4D97-AF65-F5344CB8AC3E}">
        <p14:creationId xmlns:p14="http://schemas.microsoft.com/office/powerpoint/2010/main" val="1999166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200" y="881802"/>
            <a:ext cx="2759089" cy="707886"/>
          </a:xfrm>
          <a:prstGeom prst="rect">
            <a:avLst/>
          </a:prstGeom>
        </p:spPr>
        <p:txBody>
          <a:bodyPr wrap="none">
            <a:spAutoFit/>
          </a:bodyPr>
          <a:lstStyle/>
          <a:p>
            <a:r>
              <a:rPr lang="en-US" altLang="zh-CN" sz="4000" b="1" dirty="0">
                <a:latin typeface="黑体" panose="02010609060101010101" pitchFamily="49" charset="-122"/>
                <a:ea typeface="黑体" panose="02010609060101010101" pitchFamily="49" charset="-122"/>
              </a:rPr>
              <a:t>2.</a:t>
            </a:r>
            <a:r>
              <a:rPr lang="zh-CN" altLang="en-US" sz="4000" b="1" dirty="0">
                <a:latin typeface="黑体" panose="02010609060101010101" pitchFamily="49" charset="-122"/>
                <a:ea typeface="黑体" panose="02010609060101010101" pitchFamily="49" charset="-122"/>
              </a:rPr>
              <a:t>司法鉴定</a:t>
            </a:r>
          </a:p>
        </p:txBody>
      </p:sp>
      <p:pic>
        <p:nvPicPr>
          <p:cNvPr id="50178" name="Picture 2" descr="https://gimg2.baidu.com/image_search/src=http%3A%2F%2Fimg2.zjolcdn.com%2Fpic%2F0%2F17%2F14%2F39%2F17143969_846222.jpg&amp;refer=http%3A%2F%2Fimg2.zjolcdn.com&amp;app=2002&amp;size=f9999,10000&amp;q=a80&amp;n=0&amp;g=0n&amp;fmt=auto?sec=1665983340&amp;t=77ef85d910fa0c7599d75816717274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2409" y="2514600"/>
            <a:ext cx="4642338" cy="2743200"/>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6019800" y="5257800"/>
            <a:ext cx="4926349" cy="584775"/>
          </a:xfrm>
          <a:prstGeom prst="rect">
            <a:avLst/>
          </a:prstGeom>
          <a:noFill/>
        </p:spPr>
        <p:txBody>
          <a:bodyPr wrap="none" rtlCol="0">
            <a:spAutoFit/>
          </a:bodyPr>
          <a:lstStyle/>
          <a:p>
            <a:r>
              <a:rPr lang="en-US" altLang="zh-CN" sz="3200" b="1" dirty="0">
                <a:latin typeface="黑体" panose="02010609060101010101" pitchFamily="49" charset="-122"/>
                <a:ea typeface="黑体" panose="02010609060101010101" pitchFamily="49" charset="-122"/>
              </a:rPr>
              <a:t>DNA</a:t>
            </a:r>
            <a:r>
              <a:rPr lang="zh-CN" altLang="en-US" sz="3200" b="1" dirty="0">
                <a:latin typeface="黑体" panose="02010609060101010101" pitchFamily="49" charset="-122"/>
                <a:ea typeface="黑体" panose="02010609060101010101" pitchFamily="49" charset="-122"/>
              </a:rPr>
              <a:t>实验室  “刑侦尖刀”</a:t>
            </a:r>
          </a:p>
        </p:txBody>
      </p:sp>
      <p:pic>
        <p:nvPicPr>
          <p:cNvPr id="6" name="图片 2"/>
          <p:cNvPicPr>
            <a:picLocks noChangeAspect="1"/>
          </p:cNvPicPr>
          <p:nvPr/>
        </p:nvPicPr>
        <p:blipFill>
          <a:blip r:embed="rId4">
            <a:extLst>
              <a:ext uri="{28A0092B-C50C-407E-A947-70E740481C1C}">
                <a14:useLocalDpi xmlns:a14="http://schemas.microsoft.com/office/drawing/2010/main" val="0"/>
              </a:ext>
            </a:extLst>
          </a:blip>
          <a:srcRect l="33456" b="13339"/>
          <a:stretch>
            <a:fillRect/>
          </a:stretch>
        </p:blipFill>
        <p:spPr bwMode="auto">
          <a:xfrm>
            <a:off x="2133601" y="1752601"/>
            <a:ext cx="3162684" cy="3868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2176539" y="5620984"/>
            <a:ext cx="3480440" cy="584775"/>
          </a:xfrm>
          <a:prstGeom prst="rect">
            <a:avLst/>
          </a:prstGeom>
          <a:noFill/>
        </p:spPr>
        <p:txBody>
          <a:bodyPr wrap="none" rtlCol="0">
            <a:spAutoFit/>
          </a:bodyPr>
          <a:lstStyle>
            <a:defPPr>
              <a:defRPr lang="zh-CN"/>
            </a:defPPr>
            <a:lvl1pPr>
              <a:defRPr sz="2000" b="1">
                <a:latin typeface="黑体" panose="02010609060101010101" pitchFamily="49" charset="-122"/>
                <a:ea typeface="黑体" panose="02010609060101010101" pitchFamily="49" charset="-122"/>
              </a:defRPr>
            </a:lvl1pPr>
          </a:lstStyle>
          <a:p>
            <a:r>
              <a:rPr lang="zh-CN" altLang="en-US" sz="3200" dirty="0"/>
              <a:t>宝宝的“宝宝”？</a:t>
            </a:r>
          </a:p>
        </p:txBody>
      </p:sp>
      <p:sp>
        <p:nvSpPr>
          <p:cNvPr id="8" name="矩形 7"/>
          <p:cNvSpPr/>
          <p:nvPr/>
        </p:nvSpPr>
        <p:spPr>
          <a:xfrm>
            <a:off x="0" y="4764"/>
            <a:ext cx="12039600" cy="804858"/>
          </a:xfrm>
          <a:prstGeom prst="rect">
            <a:avLst/>
          </a:prstGeom>
          <a:solidFill>
            <a:srgbClr val="15BDA3"/>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4000" b="1" spc="300" dirty="0" smtClean="0">
                <a:solidFill>
                  <a:prstClr val="white"/>
                </a:solidFill>
                <a:latin typeface="微软雅黑" panose="020B0503020204020204" pitchFamily="34" charset="-122"/>
                <a:ea typeface="微软雅黑" panose="020B0503020204020204" pitchFamily="34" charset="-122"/>
              </a:rPr>
              <a:t>  测序</a:t>
            </a:r>
            <a:r>
              <a:rPr lang="zh-CN" altLang="en-US" sz="4000" b="1" spc="300" dirty="0">
                <a:solidFill>
                  <a:prstClr val="white"/>
                </a:solidFill>
                <a:latin typeface="微软雅黑" panose="020B0503020204020204" pitchFamily="34" charset="-122"/>
                <a:ea typeface="微软雅黑" panose="020B0503020204020204" pitchFamily="34" charset="-122"/>
              </a:rPr>
              <a:t>应用</a:t>
            </a:r>
          </a:p>
        </p:txBody>
      </p:sp>
    </p:spTree>
    <p:extLst>
      <p:ext uri="{BB962C8B-B14F-4D97-AF65-F5344CB8AC3E}">
        <p14:creationId xmlns:p14="http://schemas.microsoft.com/office/powerpoint/2010/main" val="6990329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50178"/>
                                        </p:tgtEl>
                                        <p:attrNameLst>
                                          <p:attrName>style.visibility</p:attrName>
                                        </p:attrNameLst>
                                      </p:cBhvr>
                                      <p:to>
                                        <p:strVal val="visible"/>
                                      </p:to>
                                    </p:set>
                                    <p:animEffect transition="in" filter="barn(inVertical)">
                                      <p:cBhvr>
                                        <p:cTn id="15" dur="500"/>
                                        <p:tgtEl>
                                          <p:spTgt spid="5017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4764"/>
            <a:ext cx="12039600" cy="804858"/>
          </a:xfrm>
          <a:prstGeom prst="rect">
            <a:avLst/>
          </a:prstGeom>
          <a:solidFill>
            <a:srgbClr val="15BDA3"/>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4000" b="1" spc="300" dirty="0" smtClean="0">
                <a:solidFill>
                  <a:prstClr val="white"/>
                </a:solidFill>
                <a:latin typeface="微软雅黑" panose="020B0503020204020204" pitchFamily="34" charset="-122"/>
                <a:ea typeface="微软雅黑" panose="020B0503020204020204" pitchFamily="34" charset="-122"/>
              </a:rPr>
              <a:t>  测序</a:t>
            </a:r>
            <a:r>
              <a:rPr lang="zh-CN" altLang="en-US" sz="4000" b="1" spc="300" dirty="0">
                <a:solidFill>
                  <a:prstClr val="white"/>
                </a:solidFill>
                <a:latin typeface="微软雅黑" panose="020B0503020204020204" pitchFamily="34" charset="-122"/>
                <a:ea typeface="微软雅黑" panose="020B0503020204020204" pitchFamily="34" charset="-122"/>
              </a:rPr>
              <a:t>应用</a:t>
            </a:r>
          </a:p>
        </p:txBody>
      </p:sp>
      <p:sp>
        <p:nvSpPr>
          <p:cNvPr id="8" name="矩形 7"/>
          <p:cNvSpPr/>
          <p:nvPr/>
        </p:nvSpPr>
        <p:spPr>
          <a:xfrm>
            <a:off x="685800" y="993724"/>
            <a:ext cx="4817344" cy="707886"/>
          </a:xfrm>
          <a:prstGeom prst="rect">
            <a:avLst/>
          </a:prstGeom>
        </p:spPr>
        <p:txBody>
          <a:bodyPr wrap="none">
            <a:spAutoFit/>
          </a:bodyPr>
          <a:lstStyle/>
          <a:p>
            <a:r>
              <a:rPr lang="en-US" altLang="zh-CN" sz="4000" b="1" dirty="0">
                <a:latin typeface="黑体" panose="02010609060101010101" pitchFamily="49" charset="-122"/>
                <a:ea typeface="黑体" panose="02010609060101010101" pitchFamily="49" charset="-122"/>
              </a:rPr>
              <a:t>3.</a:t>
            </a:r>
            <a:r>
              <a:rPr lang="zh-CN" altLang="en-US" sz="4000" b="1" dirty="0">
                <a:latin typeface="黑体" panose="02010609060101010101" pitchFamily="49" charset="-122"/>
                <a:ea typeface="黑体" panose="02010609060101010101" pitchFamily="49" charset="-122"/>
              </a:rPr>
              <a:t>动植物分子育种：</a:t>
            </a:r>
          </a:p>
        </p:txBody>
      </p:sp>
      <p:pic>
        <p:nvPicPr>
          <p:cNvPr id="49154" name="Picture 2" descr="https://gimg2.baidu.com/image_search/src=http%3A%2F%2Fwww.51wendang.com%2Fpic%2Fa9e7e557603f4626c1cb726c%2F7-483-png_6_0_0_103_237_662_372_892.979_1262.879-950-0-412-950.jpg&amp;refer=http%3A%2F%2Fwww.51wendang.com&amp;app=2002&amp;size=f9999,10000&amp;q=a80&amp;n=0&amp;g=0n&amp;fmt=auto?sec=1665982462&amp;t=6f86d85e3e61e6d7188dfc114397c014"/>
          <p:cNvPicPr>
            <a:picLocks noChangeAspect="1" noChangeArrowheads="1"/>
          </p:cNvPicPr>
          <p:nvPr/>
        </p:nvPicPr>
        <p:blipFill rotWithShape="1">
          <a:blip r:embed="rId3">
            <a:extLst>
              <a:ext uri="{28A0092B-C50C-407E-A947-70E740481C1C}">
                <a14:useLocalDpi xmlns:a14="http://schemas.microsoft.com/office/drawing/2010/main" val="0"/>
              </a:ext>
            </a:extLst>
          </a:blip>
          <a:srcRect b="9005"/>
          <a:stretch/>
        </p:blipFill>
        <p:spPr bwMode="auto">
          <a:xfrm>
            <a:off x="2286000" y="1927880"/>
            <a:ext cx="8030851" cy="3715386"/>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4561205" y="5679125"/>
            <a:ext cx="3480440" cy="584775"/>
          </a:xfrm>
          <a:prstGeom prst="rect">
            <a:avLst/>
          </a:prstGeom>
          <a:noFill/>
        </p:spPr>
        <p:txBody>
          <a:bodyPr wrap="none" rtlCol="0">
            <a:spAutoFit/>
          </a:bodyPr>
          <a:lstStyle/>
          <a:p>
            <a:r>
              <a:rPr lang="zh-CN" altLang="en-US" sz="3200" b="1" dirty="0">
                <a:latin typeface="黑体" panose="02010609060101010101" pitchFamily="49" charset="-122"/>
                <a:ea typeface="黑体" panose="02010609060101010101" pitchFamily="49" charset="-122"/>
              </a:rPr>
              <a:t>分子辅助育种流程</a:t>
            </a:r>
          </a:p>
        </p:txBody>
      </p:sp>
    </p:spTree>
    <p:extLst>
      <p:ext uri="{BB962C8B-B14F-4D97-AF65-F5344CB8AC3E}">
        <p14:creationId xmlns:p14="http://schemas.microsoft.com/office/powerpoint/2010/main" val="8401290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752600" y="577162"/>
            <a:ext cx="8229600" cy="1143000"/>
          </a:xfrm>
        </p:spPr>
        <p:txBody>
          <a:bodyPr/>
          <a:lstStyle/>
          <a:p>
            <a:pPr eaLnBrk="1" hangingPunct="1"/>
            <a:r>
              <a:rPr lang="zh-CN" altLang="en-US" sz="6000" b="1" dirty="0">
                <a:latin typeface="黑体" panose="02010609060101010101" pitchFamily="49" charset="-122"/>
                <a:ea typeface="黑体" panose="02010609060101010101" pitchFamily="49" charset="-122"/>
              </a:rPr>
              <a:t>小  结</a:t>
            </a:r>
            <a:endParaRPr lang="zh-CN" altLang="en-US" sz="6000" b="1" dirty="0">
              <a:solidFill>
                <a:schemeClr val="accent1"/>
              </a:solidFill>
              <a:latin typeface="黑体" panose="02010609060101010101" pitchFamily="49" charset="-122"/>
              <a:ea typeface="黑体" panose="02010609060101010101" pitchFamily="49" charset="-122"/>
            </a:endParaRPr>
          </a:p>
        </p:txBody>
      </p:sp>
      <p:sp>
        <p:nvSpPr>
          <p:cNvPr id="44035" name="Text Box 3"/>
          <p:cNvSpPr txBox="1">
            <a:spLocks noChangeArrowheads="1"/>
          </p:cNvSpPr>
          <p:nvPr/>
        </p:nvSpPr>
        <p:spPr bwMode="auto">
          <a:xfrm>
            <a:off x="3184525" y="7223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endParaRPr lang="zh-CN" altLang="zh-CN" sz="1800">
              <a:latin typeface="Arial" panose="020B0604020202020204" pitchFamily="34" charset="0"/>
              <a:ea typeface="宋体" panose="02010600030101010101" pitchFamily="2" charset="-122"/>
            </a:endParaRPr>
          </a:p>
        </p:txBody>
      </p:sp>
      <p:sp>
        <p:nvSpPr>
          <p:cNvPr id="44038" name="Text Box 44"/>
          <p:cNvSpPr txBox="1">
            <a:spLocks noChangeArrowheads="1"/>
          </p:cNvSpPr>
          <p:nvPr/>
        </p:nvSpPr>
        <p:spPr bwMode="auto">
          <a:xfrm>
            <a:off x="3393776" y="2160496"/>
            <a:ext cx="46609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4000" b="1" dirty="0">
                <a:latin typeface="黑体" panose="02010609060101010101" pitchFamily="49" charset="-122"/>
                <a:ea typeface="黑体" panose="02010609060101010101" pitchFamily="49" charset="-122"/>
              </a:rPr>
              <a:t>1. </a:t>
            </a:r>
            <a:r>
              <a:rPr lang="zh-CN" altLang="en-US" sz="4000" b="1" dirty="0">
                <a:latin typeface="黑体" panose="02010609060101010101" pitchFamily="49" charset="-122"/>
                <a:ea typeface="黑体" panose="02010609060101010101" pitchFamily="49" charset="-122"/>
              </a:rPr>
              <a:t>核酸的一级结构</a:t>
            </a:r>
          </a:p>
        </p:txBody>
      </p:sp>
      <p:sp>
        <p:nvSpPr>
          <p:cNvPr id="44039" name="Text Box 45"/>
          <p:cNvSpPr txBox="1">
            <a:spLocks noChangeArrowheads="1"/>
          </p:cNvSpPr>
          <p:nvPr/>
        </p:nvSpPr>
        <p:spPr bwMode="gray">
          <a:xfrm flipH="1">
            <a:off x="2667001" y="2384426"/>
            <a:ext cx="10350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en-US" altLang="zh-CN" sz="2400" b="1" dirty="0">
                <a:solidFill>
                  <a:srgbClr val="F8F8F8"/>
                </a:solidFill>
                <a:latin typeface="Arial" panose="020B0604020202020204" pitchFamily="34" charset="0"/>
                <a:ea typeface="宋体" panose="02010600030101010101" pitchFamily="2" charset="-122"/>
              </a:rPr>
              <a:t>1</a:t>
            </a:r>
          </a:p>
        </p:txBody>
      </p:sp>
      <p:sp>
        <p:nvSpPr>
          <p:cNvPr id="44042" name="Text Box 51"/>
          <p:cNvSpPr txBox="1">
            <a:spLocks noChangeArrowheads="1"/>
          </p:cNvSpPr>
          <p:nvPr/>
        </p:nvSpPr>
        <p:spPr bwMode="auto">
          <a:xfrm>
            <a:off x="3519078" y="3276257"/>
            <a:ext cx="661552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4000" b="1" dirty="0">
                <a:latin typeface="黑体" panose="02010609060101010101" pitchFamily="49" charset="-122"/>
                <a:ea typeface="黑体" panose="02010609060101010101" pitchFamily="49" charset="-122"/>
              </a:rPr>
              <a:t>2. </a:t>
            </a:r>
            <a:r>
              <a:rPr lang="zh-CN" altLang="en-US" sz="4000" b="1" dirty="0">
                <a:latin typeface="黑体" panose="02010609060101010101" pitchFamily="49" charset="-122"/>
                <a:ea typeface="黑体" panose="02010609060101010101" pitchFamily="49" charset="-122"/>
              </a:rPr>
              <a:t>核酸的测序</a:t>
            </a:r>
            <a:r>
              <a:rPr lang="zh-CN" altLang="en-US" sz="4000" b="1" dirty="0" smtClean="0">
                <a:latin typeface="黑体" panose="02010609060101010101" pitchFamily="49" charset="-122"/>
                <a:ea typeface="黑体" panose="02010609060101010101" pitchFamily="49" charset="-122"/>
              </a:rPr>
              <a:t>方法及原理</a:t>
            </a:r>
            <a:endParaRPr lang="zh-CN" altLang="en-US" sz="4000" b="1" dirty="0">
              <a:latin typeface="黑体" panose="02010609060101010101" pitchFamily="49" charset="-122"/>
              <a:ea typeface="黑体" panose="02010609060101010101" pitchFamily="49" charset="-122"/>
            </a:endParaRPr>
          </a:p>
        </p:txBody>
      </p:sp>
      <p:sp>
        <p:nvSpPr>
          <p:cNvPr id="44045" name="Text Box 54"/>
          <p:cNvSpPr txBox="1">
            <a:spLocks noChangeArrowheads="1"/>
          </p:cNvSpPr>
          <p:nvPr/>
        </p:nvSpPr>
        <p:spPr bwMode="auto">
          <a:xfrm>
            <a:off x="3536111" y="4402531"/>
            <a:ext cx="466257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4000" b="1" dirty="0">
                <a:latin typeface="黑体" panose="02010609060101010101" pitchFamily="49" charset="-122"/>
                <a:ea typeface="黑体" panose="02010609060101010101" pitchFamily="49" charset="-122"/>
              </a:rPr>
              <a:t>3. </a:t>
            </a:r>
            <a:r>
              <a:rPr lang="zh-CN" altLang="en-US" sz="4000" b="1" dirty="0">
                <a:latin typeface="黑体" panose="02010609060101010101" pitchFamily="49" charset="-122"/>
                <a:ea typeface="黑体" panose="02010609060101010101" pitchFamily="49" charset="-122"/>
              </a:rPr>
              <a:t>测序的应用</a:t>
            </a:r>
          </a:p>
        </p:txBody>
      </p:sp>
    </p:spTree>
    <p:extLst>
      <p:ext uri="{BB962C8B-B14F-4D97-AF65-F5344CB8AC3E}">
        <p14:creationId xmlns:p14="http://schemas.microsoft.com/office/powerpoint/2010/main" val="17775789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ChangeArrowheads="1"/>
          </p:cNvSpPr>
          <p:nvPr/>
        </p:nvSpPr>
        <p:spPr bwMode="auto">
          <a:xfrm>
            <a:off x="1845469" y="304800"/>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algn="ctr" eaLnBrk="1" hangingPunct="1">
              <a:lnSpc>
                <a:spcPct val="100000"/>
              </a:lnSpc>
              <a:spcBef>
                <a:spcPct val="0"/>
              </a:spcBef>
              <a:buFontTx/>
              <a:buNone/>
            </a:pPr>
            <a:r>
              <a:rPr lang="zh-CN" altLang="en-US" sz="6000" b="1" dirty="0">
                <a:latin typeface="黑体" panose="02010609060101010101" pitchFamily="49" charset="-122"/>
                <a:ea typeface="黑体" panose="02010609060101010101" pitchFamily="49" charset="-122"/>
              </a:rPr>
              <a:t>作 业</a:t>
            </a:r>
          </a:p>
        </p:txBody>
      </p:sp>
      <p:sp>
        <p:nvSpPr>
          <p:cNvPr id="2" name="文本框 1"/>
          <p:cNvSpPr txBox="1"/>
          <p:nvPr/>
        </p:nvSpPr>
        <p:spPr>
          <a:xfrm>
            <a:off x="1836504" y="1914795"/>
            <a:ext cx="8763000" cy="1570038"/>
          </a:xfrm>
          <a:prstGeom prst="rect">
            <a:avLst/>
          </a:prstGeom>
          <a:noFill/>
        </p:spPr>
        <p:txBody>
          <a:bodyPr wrap="square">
            <a:spAutoFit/>
          </a:bodyPr>
          <a:lstStyle/>
          <a:p>
            <a:pPr marL="514350" indent="-514350" fontAlgn="auto">
              <a:spcBef>
                <a:spcPts val="0"/>
              </a:spcBef>
              <a:spcAft>
                <a:spcPts val="0"/>
              </a:spcAft>
              <a:buFontTx/>
              <a:buAutoNum type="arabicPeriod"/>
              <a:defRPr/>
            </a:pPr>
            <a:r>
              <a:rPr lang="zh-CN" altLang="en-US" sz="3200" b="1" dirty="0">
                <a:latin typeface="微软雅黑" panose="020B0503020204020204" pitchFamily="34" charset="-122"/>
                <a:ea typeface="微软雅黑" panose="020B0503020204020204" pitchFamily="34" charset="-122"/>
              </a:rPr>
              <a:t>查阅测序在各个领域的应用，进一步理解</a:t>
            </a:r>
            <a:r>
              <a:rPr lang="en-US" altLang="zh-CN" sz="3200" b="1" dirty="0">
                <a:latin typeface="微软雅黑" panose="020B0503020204020204" pitchFamily="34" charset="-122"/>
                <a:ea typeface="微软雅黑" panose="020B0503020204020204" pitchFamily="34" charset="-122"/>
              </a:rPr>
              <a:t>DNA</a:t>
            </a:r>
            <a:r>
              <a:rPr lang="zh-CN" altLang="en-US" sz="3200" b="1" dirty="0">
                <a:latin typeface="微软雅黑" panose="020B0503020204020204" pitchFamily="34" charset="-122"/>
                <a:ea typeface="微软雅黑" panose="020B0503020204020204" pitchFamily="34" charset="-122"/>
              </a:rPr>
              <a:t>测序。</a:t>
            </a:r>
            <a:endParaRPr lang="en-US" altLang="zh-CN" sz="3200" b="1" dirty="0">
              <a:latin typeface="微软雅黑" panose="020B0503020204020204" pitchFamily="34" charset="-122"/>
              <a:ea typeface="微软雅黑" panose="020B0503020204020204" pitchFamily="34" charset="-122"/>
            </a:endParaRPr>
          </a:p>
          <a:p>
            <a:pPr fontAlgn="auto">
              <a:spcBef>
                <a:spcPts val="0"/>
              </a:spcBef>
              <a:spcAft>
                <a:spcPts val="0"/>
              </a:spcAft>
              <a:defRPr/>
            </a:pPr>
            <a:endParaRPr lang="en-US" altLang="zh-CN" sz="3200" b="1" dirty="0">
              <a:latin typeface="微软雅黑" panose="020B0503020204020204" pitchFamily="34" charset="-122"/>
              <a:ea typeface="微软雅黑" panose="020B0503020204020204" pitchFamily="34" charset="-122"/>
            </a:endParaRPr>
          </a:p>
        </p:txBody>
      </p:sp>
      <p:sp>
        <p:nvSpPr>
          <p:cNvPr id="3" name="矩形 2"/>
          <p:cNvSpPr>
            <a:spLocks noChangeArrowheads="1"/>
          </p:cNvSpPr>
          <p:nvPr/>
        </p:nvSpPr>
        <p:spPr bwMode="auto">
          <a:xfrm>
            <a:off x="1981200" y="4038600"/>
            <a:ext cx="76533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新細明體" panose="02020500000000000000" pitchFamily="18" charset="-120"/>
              </a:defRPr>
            </a:lvl9pPr>
          </a:lstStyle>
          <a:p>
            <a:pPr eaLnBrk="1" hangingPunct="1">
              <a:lnSpc>
                <a:spcPct val="100000"/>
              </a:lnSpc>
              <a:spcBef>
                <a:spcPct val="0"/>
              </a:spcBef>
              <a:buFontTx/>
              <a:buNone/>
            </a:pPr>
            <a:r>
              <a:rPr lang="en-US" altLang="zh-CN" sz="3200" b="1">
                <a:latin typeface="微软雅黑" panose="020B0503020204020204" pitchFamily="34" charset="-122"/>
                <a:ea typeface="微软雅黑" panose="020B0503020204020204" pitchFamily="34" charset="-122"/>
              </a:rPr>
              <a:t>2. </a:t>
            </a:r>
            <a:r>
              <a:rPr lang="zh-CN" altLang="en-US" sz="3200" b="1">
                <a:latin typeface="微软雅黑" panose="020B0503020204020204" pitchFamily="34" charset="-122"/>
                <a:ea typeface="微软雅黑" panose="020B0503020204020204" pitchFamily="34" charset="-122"/>
              </a:rPr>
              <a:t>核酸中功能与结构的关系是怎么样的？</a:t>
            </a:r>
          </a:p>
        </p:txBody>
      </p:sp>
    </p:spTree>
    <p:custDataLst>
      <p:tags r:id="rId1"/>
    </p:custDataLst>
    <p:extLst>
      <p:ext uri="{BB962C8B-B14F-4D97-AF65-F5344CB8AC3E}">
        <p14:creationId xmlns:p14="http://schemas.microsoft.com/office/powerpoint/2010/main" val="4113409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6"/>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EAE879EE-CED3-44F1-BF30-80E09989B64C}" type="slidenum">
              <a:rPr kumimoji="0" lang="zh-CN" altLang="en-US" sz="2400" b="0">
                <a:solidFill>
                  <a:schemeClr val="tx2"/>
                </a:solidFill>
                <a:latin typeface="Times New Roman" panose="02020603050405020304" pitchFamily="18" charset="0"/>
                <a:ea typeface="宋体" panose="02010600030101010101" pitchFamily="2" charset="-122"/>
              </a:rPr>
              <a:pPr/>
              <a:t>45</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48133" name="Text Box 5"/>
          <p:cNvSpPr txBox="1">
            <a:spLocks noChangeArrowheads="1"/>
          </p:cNvSpPr>
          <p:nvPr/>
        </p:nvSpPr>
        <p:spPr bwMode="auto">
          <a:xfrm>
            <a:off x="2495551" y="2366963"/>
            <a:ext cx="6475413"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140000"/>
              </a:lnSpc>
              <a:spcBef>
                <a:spcPct val="0"/>
              </a:spcBef>
              <a:buClrTx/>
              <a:buSzPct val="65000"/>
              <a:buFont typeface="Wingdings" panose="05000000000000000000" pitchFamily="2" charset="2"/>
              <a:buChar char="Ø"/>
            </a:pPr>
            <a:r>
              <a:rPr lang="zh-CN" altLang="en-US">
                <a:solidFill>
                  <a:srgbClr val="040404"/>
                </a:solidFill>
                <a:latin typeface="仿宋_GB2312" pitchFamily="49" charset="-122"/>
              </a:rPr>
              <a:t> </a:t>
            </a:r>
            <a:r>
              <a:rPr lang="en-US" altLang="en-US" sz="3200">
                <a:solidFill>
                  <a:srgbClr val="040404"/>
                </a:solidFill>
                <a:latin typeface="仿宋_GB2312" pitchFamily="49" charset="-122"/>
              </a:rPr>
              <a:t>Chargaff </a:t>
            </a:r>
            <a:r>
              <a:rPr lang="zh-CN" altLang="en-US" sz="3200">
                <a:solidFill>
                  <a:srgbClr val="040404"/>
                </a:solidFill>
                <a:latin typeface="仿宋_GB2312" pitchFamily="49" charset="-122"/>
              </a:rPr>
              <a:t>规则的碱基组成分析</a:t>
            </a:r>
            <a:endParaRPr lang="zh-CN" altLang="en-US" sz="3600">
              <a:solidFill>
                <a:srgbClr val="040404"/>
              </a:solidFill>
              <a:latin typeface="仿宋_GB2312" pitchFamily="49" charset="-122"/>
            </a:endParaRPr>
          </a:p>
        </p:txBody>
      </p:sp>
      <p:sp>
        <p:nvSpPr>
          <p:cNvPr id="48134" name="Text Box 6"/>
          <p:cNvSpPr txBox="1">
            <a:spLocks noChangeArrowheads="1"/>
          </p:cNvSpPr>
          <p:nvPr/>
        </p:nvSpPr>
        <p:spPr bwMode="auto">
          <a:xfrm>
            <a:off x="2522538" y="3860800"/>
            <a:ext cx="5788764"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34632F"/>
                </a:solidFill>
                <a:latin typeface="Arial" panose="020B0604020202020204" pitchFamily="34" charset="0"/>
                <a:ea typeface="仿宋_GB2312" pitchFamily="49" charset="-122"/>
              </a:defRPr>
            </a:lvl1pPr>
            <a:lvl2pPr marL="352425" indent="104775">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fontAlgn="ctr" hangingPunct="1">
              <a:lnSpc>
                <a:spcPct val="160000"/>
              </a:lnSpc>
              <a:spcBef>
                <a:spcPct val="0"/>
              </a:spcBef>
              <a:buClrTx/>
              <a:buSzPct val="65000"/>
              <a:buFont typeface="Wingdings" panose="05000000000000000000" pitchFamily="2" charset="2"/>
              <a:buChar char="Ø"/>
            </a:pPr>
            <a:r>
              <a:rPr lang="zh-CN" altLang="en-US" sz="3200">
                <a:solidFill>
                  <a:srgbClr val="040404"/>
                </a:solidFill>
              </a:rPr>
              <a:t> 碱基的理化数据分析</a:t>
            </a:r>
          </a:p>
          <a:p>
            <a:pPr lvl="1" algn="l" eaLnBrk="1" hangingPunct="1">
              <a:lnSpc>
                <a:spcPct val="110000"/>
              </a:lnSpc>
              <a:spcBef>
                <a:spcPct val="0"/>
              </a:spcBef>
              <a:buClrTx/>
              <a:buSzPct val="65000"/>
              <a:buFont typeface="Wingdings" panose="05000000000000000000" pitchFamily="2" charset="2"/>
              <a:buNone/>
            </a:pPr>
            <a:r>
              <a:rPr lang="en-US" altLang="en-US" sz="3200">
                <a:solidFill>
                  <a:srgbClr val="040404"/>
                </a:solidFill>
              </a:rPr>
              <a:t>A-T</a:t>
            </a:r>
            <a:r>
              <a:rPr lang="en-US" altLang="zh-CN" sz="3200">
                <a:solidFill>
                  <a:srgbClr val="040404"/>
                </a:solidFill>
              </a:rPr>
              <a:t>、</a:t>
            </a:r>
            <a:r>
              <a:rPr lang="en-US" altLang="en-US" sz="3200">
                <a:solidFill>
                  <a:srgbClr val="040404"/>
                </a:solidFill>
              </a:rPr>
              <a:t>G-C</a:t>
            </a:r>
            <a:r>
              <a:rPr lang="zh-CN" altLang="en-US" sz="3200">
                <a:solidFill>
                  <a:srgbClr val="040404"/>
                </a:solidFill>
              </a:rPr>
              <a:t>以</a:t>
            </a:r>
            <a:r>
              <a:rPr lang="zh-CN" altLang="zh-CN" sz="3200">
                <a:solidFill>
                  <a:srgbClr val="040404"/>
                </a:solidFill>
              </a:rPr>
              <a:t>氢键</a:t>
            </a:r>
            <a:r>
              <a:rPr lang="zh-CN" altLang="en-US" sz="3200">
                <a:solidFill>
                  <a:srgbClr val="040404"/>
                </a:solidFill>
              </a:rPr>
              <a:t>配对较合理</a:t>
            </a:r>
          </a:p>
        </p:txBody>
      </p:sp>
      <p:sp>
        <p:nvSpPr>
          <p:cNvPr id="48135" name="Text Box 7"/>
          <p:cNvSpPr txBox="1">
            <a:spLocks noChangeArrowheads="1"/>
          </p:cNvSpPr>
          <p:nvPr/>
        </p:nvSpPr>
        <p:spPr bwMode="auto">
          <a:xfrm>
            <a:off x="2524125" y="5516564"/>
            <a:ext cx="652303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Pct val="65000"/>
              <a:buFont typeface="Wingdings" panose="05000000000000000000" pitchFamily="2" charset="2"/>
              <a:buChar char="Ø"/>
            </a:pPr>
            <a:r>
              <a:rPr lang="zh-CN" altLang="en-US" sz="3200">
                <a:solidFill>
                  <a:srgbClr val="040404"/>
                </a:solidFill>
                <a:latin typeface="仿宋_GB2312" pitchFamily="49" charset="-122"/>
              </a:rPr>
              <a:t> </a:t>
            </a:r>
            <a:r>
              <a:rPr lang="en-US" altLang="zh-CN" sz="3200">
                <a:solidFill>
                  <a:srgbClr val="040404"/>
                </a:solidFill>
                <a:latin typeface="仿宋_GB2312" pitchFamily="49" charset="-122"/>
              </a:rPr>
              <a:t>DNA</a:t>
            </a:r>
            <a:r>
              <a:rPr lang="zh-CN" altLang="en-US" sz="3200">
                <a:solidFill>
                  <a:srgbClr val="040404"/>
                </a:solidFill>
                <a:latin typeface="仿宋_GB2312" pitchFamily="49" charset="-122"/>
              </a:rPr>
              <a:t>纤维的</a:t>
            </a:r>
            <a:r>
              <a:rPr lang="en-US" altLang="zh-CN" sz="3200">
                <a:solidFill>
                  <a:srgbClr val="040404"/>
                </a:solidFill>
                <a:latin typeface="仿宋_GB2312" pitchFamily="49" charset="-122"/>
              </a:rPr>
              <a:t>X-</a:t>
            </a:r>
            <a:r>
              <a:rPr lang="zh-CN" altLang="en-US" sz="3200">
                <a:solidFill>
                  <a:srgbClr val="040404"/>
                </a:solidFill>
                <a:latin typeface="仿宋_GB2312" pitchFamily="49" charset="-122"/>
              </a:rPr>
              <a:t>线衍射图谱分析    </a:t>
            </a:r>
          </a:p>
        </p:txBody>
      </p:sp>
      <p:sp>
        <p:nvSpPr>
          <p:cNvPr id="48136" name="Rectangle 8"/>
          <p:cNvSpPr>
            <a:spLocks noChangeArrowheads="1"/>
          </p:cNvSpPr>
          <p:nvPr/>
        </p:nvSpPr>
        <p:spPr bwMode="auto">
          <a:xfrm>
            <a:off x="1703388" y="1557339"/>
            <a:ext cx="8280400"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sz="3200">
                <a:solidFill>
                  <a:srgbClr val="040404"/>
                </a:solidFill>
                <a:latin typeface="仿宋_GB2312" pitchFamily="49" charset="-122"/>
              </a:rPr>
              <a:t>（一）</a:t>
            </a:r>
            <a:r>
              <a:rPr lang="en-US" altLang="zh-CN" sz="3200">
                <a:solidFill>
                  <a:srgbClr val="040404"/>
                </a:solidFill>
              </a:rPr>
              <a:t>DNA</a:t>
            </a:r>
            <a:r>
              <a:rPr lang="zh-CN" altLang="en-US" sz="3200">
                <a:solidFill>
                  <a:srgbClr val="040404"/>
                </a:solidFill>
                <a:latin typeface="仿宋_GB2312" pitchFamily="49" charset="-122"/>
              </a:rPr>
              <a:t>双螺旋结构的研究背景</a:t>
            </a:r>
          </a:p>
        </p:txBody>
      </p:sp>
      <p:graphicFrame>
        <p:nvGraphicFramePr>
          <p:cNvPr id="48137" name="Object 9">
            <a:hlinkClick r:id="" action="ppaction://ole?verb=0"/>
          </p:cNvPr>
          <p:cNvGraphicFramePr>
            <a:graphicFrameLocks noChangeAspect="1"/>
          </p:cNvGraphicFramePr>
          <p:nvPr/>
        </p:nvGraphicFramePr>
        <p:xfrm>
          <a:off x="8720138" y="2492375"/>
          <a:ext cx="1263650" cy="947738"/>
        </p:xfrm>
        <a:graphic>
          <a:graphicData uri="http://schemas.openxmlformats.org/presentationml/2006/ole">
            <mc:AlternateContent xmlns:mc="http://schemas.openxmlformats.org/markup-compatibility/2006">
              <mc:Choice xmlns:v="urn:schemas-microsoft-com:vml" Requires="v">
                <p:oleObj spid="_x0000_s45062" name="演示文稿" r:id="rId3" imgW="4528806" imgH="3395886" progId="PowerPoint.Show.8">
                  <p:embed/>
                </p:oleObj>
              </mc:Choice>
              <mc:Fallback>
                <p:oleObj name="演示文稿" r:id="rId3" imgW="4528806" imgH="3395886" progId="PowerPoint.Show.8">
                  <p:embed/>
                  <p:pic>
                    <p:nvPicPr>
                      <p:cNvPr id="48137" name="Object 9">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0138" y="2492375"/>
                        <a:ext cx="1263650" cy="947738"/>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138" name="Text Box 10"/>
          <p:cNvSpPr txBox="1">
            <a:spLocks noChangeArrowheads="1"/>
          </p:cNvSpPr>
          <p:nvPr/>
        </p:nvSpPr>
        <p:spPr bwMode="auto">
          <a:xfrm>
            <a:off x="2495550" y="3086100"/>
            <a:ext cx="5075238"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800" b="1">
                <a:solidFill>
                  <a:srgbClr val="34632F"/>
                </a:solidFill>
                <a:latin typeface="Arial" panose="020B0604020202020204" pitchFamily="34" charset="0"/>
                <a:ea typeface="仿宋_GB2312" pitchFamily="49" charset="-122"/>
              </a:defRPr>
            </a:lvl1pPr>
            <a:lvl2pPr>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lvl="1" algn="l" eaLnBrk="1" hangingPunct="1">
              <a:lnSpc>
                <a:spcPct val="140000"/>
              </a:lnSpc>
              <a:spcBef>
                <a:spcPct val="0"/>
              </a:spcBef>
              <a:buClrTx/>
              <a:buSzTx/>
              <a:buFontTx/>
              <a:buNone/>
            </a:pPr>
            <a:r>
              <a:rPr lang="zh-CN" altLang="en-US" sz="3200">
                <a:solidFill>
                  <a:srgbClr val="CC3300"/>
                </a:solidFill>
                <a:ea typeface="Batang" panose="02030600000101010101" pitchFamily="18" charset="-127"/>
              </a:rPr>
              <a:t>[</a:t>
            </a:r>
            <a:r>
              <a:rPr lang="en-US" altLang="en-US" sz="3200">
                <a:solidFill>
                  <a:srgbClr val="CC3300"/>
                </a:solidFill>
                <a:ea typeface="Batang" panose="02030600000101010101" pitchFamily="18" charset="-127"/>
              </a:rPr>
              <a:t>A</a:t>
            </a:r>
            <a:r>
              <a:rPr lang="en-US" altLang="zh-CN" sz="3200">
                <a:solidFill>
                  <a:srgbClr val="CC3300"/>
                </a:solidFill>
                <a:ea typeface="Batang" panose="02030600000101010101" pitchFamily="18" charset="-127"/>
              </a:rPr>
              <a:t>] </a:t>
            </a:r>
            <a:r>
              <a:rPr lang="en-US" altLang="zh-CN" sz="3200">
                <a:solidFill>
                  <a:srgbClr val="CC3300"/>
                </a:solidFill>
                <a:ea typeface="Batang" panose="02030600000101010101" pitchFamily="18" charset="-127"/>
                <a:sym typeface="Symbol" panose="05050102010706020507" pitchFamily="18" charset="2"/>
              </a:rPr>
              <a:t>=</a:t>
            </a:r>
            <a:r>
              <a:rPr lang="en-US" altLang="zh-CN" sz="3200">
                <a:solidFill>
                  <a:srgbClr val="CC3300"/>
                </a:solidFill>
                <a:ea typeface="Batang" panose="02030600000101010101" pitchFamily="18" charset="-127"/>
              </a:rPr>
              <a:t> [</a:t>
            </a:r>
            <a:r>
              <a:rPr lang="en-US" altLang="en-US" sz="3200">
                <a:solidFill>
                  <a:srgbClr val="CC3300"/>
                </a:solidFill>
                <a:ea typeface="Batang" panose="02030600000101010101" pitchFamily="18" charset="-127"/>
              </a:rPr>
              <a:t>T</a:t>
            </a:r>
            <a:r>
              <a:rPr lang="en-US" altLang="zh-CN" sz="3200">
                <a:solidFill>
                  <a:srgbClr val="CC3300"/>
                </a:solidFill>
                <a:ea typeface="Batang" panose="02030600000101010101" pitchFamily="18" charset="-127"/>
              </a:rPr>
              <a:t>]</a:t>
            </a:r>
            <a:r>
              <a:rPr lang="en-US" altLang="zh-CN" sz="3200">
                <a:solidFill>
                  <a:srgbClr val="CC3300"/>
                </a:solidFill>
                <a:latin typeface="Batang" panose="02030600000101010101" pitchFamily="18" charset="-127"/>
                <a:ea typeface="Batang" panose="02030600000101010101" pitchFamily="18" charset="-127"/>
              </a:rPr>
              <a:t>    </a:t>
            </a:r>
            <a:r>
              <a:rPr lang="en-US" altLang="zh-CN" sz="3200">
                <a:solidFill>
                  <a:srgbClr val="CC3300"/>
                </a:solidFill>
                <a:ea typeface="Batang" panose="02030600000101010101" pitchFamily="18" charset="-127"/>
              </a:rPr>
              <a:t>；[</a:t>
            </a:r>
            <a:r>
              <a:rPr lang="en-US" altLang="en-US" sz="3200">
                <a:solidFill>
                  <a:srgbClr val="CC3300"/>
                </a:solidFill>
                <a:ea typeface="Batang" panose="02030600000101010101" pitchFamily="18" charset="-127"/>
              </a:rPr>
              <a:t>G</a:t>
            </a:r>
            <a:r>
              <a:rPr lang="en-US" altLang="zh-CN" sz="3200">
                <a:solidFill>
                  <a:srgbClr val="CC3300"/>
                </a:solidFill>
                <a:ea typeface="Batang" panose="02030600000101010101" pitchFamily="18" charset="-127"/>
              </a:rPr>
              <a:t>] =[</a:t>
            </a:r>
            <a:r>
              <a:rPr lang="en-US" altLang="en-US" sz="3200">
                <a:solidFill>
                  <a:srgbClr val="CC3300"/>
                </a:solidFill>
                <a:ea typeface="Batang" panose="02030600000101010101" pitchFamily="18" charset="-127"/>
              </a:rPr>
              <a:t>C</a:t>
            </a:r>
            <a:r>
              <a:rPr lang="en-US" altLang="zh-CN" sz="3200">
                <a:solidFill>
                  <a:srgbClr val="CC3300"/>
                </a:solidFill>
                <a:ea typeface="Batang" panose="02030600000101010101" pitchFamily="18" charset="-127"/>
              </a:rPr>
              <a:t>]</a:t>
            </a:r>
            <a:endParaRPr lang="zh-CN" altLang="en-US" sz="3200">
              <a:solidFill>
                <a:srgbClr val="CC3300"/>
              </a:solidFill>
              <a:ea typeface="Batang" panose="02030600000101010101" pitchFamily="18" charset="-127"/>
            </a:endParaRPr>
          </a:p>
        </p:txBody>
      </p:sp>
      <p:sp>
        <p:nvSpPr>
          <p:cNvPr id="7178" name="Rectangle 15"/>
          <p:cNvSpPr>
            <a:spLocks noChangeArrowheads="1"/>
          </p:cNvSpPr>
          <p:nvPr/>
        </p:nvSpPr>
        <p:spPr bwMode="auto">
          <a:xfrm>
            <a:off x="1774825" y="771526"/>
            <a:ext cx="59769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sz="4000">
                <a:solidFill>
                  <a:srgbClr val="040404"/>
                </a:solidFill>
                <a:latin typeface="隶书" panose="02010509060101010101" pitchFamily="49" charset="-122"/>
                <a:ea typeface="隶书" panose="02010509060101010101" pitchFamily="49" charset="-122"/>
              </a:rPr>
              <a:t>一、</a:t>
            </a:r>
            <a:r>
              <a:rPr lang="en-US" altLang="zh-CN" sz="4000">
                <a:solidFill>
                  <a:srgbClr val="040404"/>
                </a:solidFill>
                <a:latin typeface="隶书" panose="02010509060101010101" pitchFamily="49" charset="-122"/>
                <a:ea typeface="隶书" panose="02010509060101010101" pitchFamily="49" charset="-122"/>
              </a:rPr>
              <a:t>DNA</a:t>
            </a:r>
            <a:r>
              <a:rPr lang="zh-CN" altLang="en-US" sz="4000">
                <a:solidFill>
                  <a:srgbClr val="040404"/>
                </a:solidFill>
                <a:latin typeface="隶书" panose="02010509060101010101" pitchFamily="49" charset="-122"/>
                <a:ea typeface="隶书" panose="02010509060101010101" pitchFamily="49" charset="-122"/>
              </a:rPr>
              <a:t>的二级结构</a:t>
            </a:r>
            <a:r>
              <a:rPr lang="en-US" altLang="zh-CN" sz="4000">
                <a:solidFill>
                  <a:srgbClr val="040404"/>
                </a:solidFill>
                <a:latin typeface="MS Gothic" panose="020B0609070205080204" pitchFamily="49" charset="-128"/>
                <a:ea typeface="隶书" panose="02010509060101010101" pitchFamily="49" charset="-122"/>
              </a:rPr>
              <a:t>——</a:t>
            </a:r>
            <a:endParaRPr lang="en-US" altLang="zh-CN" sz="4000">
              <a:solidFill>
                <a:srgbClr val="040404"/>
              </a:solidFill>
              <a:latin typeface="隶书" panose="02010509060101010101" pitchFamily="49" charset="-122"/>
              <a:ea typeface="隶书" panose="02010509060101010101" pitchFamily="49" charset="-122"/>
            </a:endParaRPr>
          </a:p>
        </p:txBody>
      </p:sp>
      <p:sp>
        <p:nvSpPr>
          <p:cNvPr id="48144" name="Text Box 16"/>
          <p:cNvSpPr txBox="1">
            <a:spLocks noChangeArrowheads="1"/>
          </p:cNvSpPr>
          <p:nvPr/>
        </p:nvSpPr>
        <p:spPr bwMode="auto">
          <a:xfrm>
            <a:off x="6383339" y="836613"/>
            <a:ext cx="34496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800" b="1">
                <a:solidFill>
                  <a:srgbClr val="34632F"/>
                </a:solidFill>
                <a:latin typeface="Arial" panose="020B0604020202020204" pitchFamily="34" charset="0"/>
                <a:ea typeface="仿宋_GB2312" pitchFamily="49" charset="-122"/>
              </a:defRPr>
            </a:lvl1pPr>
            <a:lvl2pPr>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lvl="1" algn="l" eaLnBrk="1" hangingPunct="1">
              <a:spcBef>
                <a:spcPct val="0"/>
              </a:spcBef>
              <a:buClrTx/>
              <a:buSzTx/>
              <a:buFontTx/>
              <a:buNone/>
            </a:pPr>
            <a:r>
              <a:rPr lang="en-US" altLang="zh-CN" sz="3600">
                <a:solidFill>
                  <a:srgbClr val="CC0000"/>
                </a:solidFill>
                <a:latin typeface="Times New Roman" panose="02020603050405020304" pitchFamily="18" charset="0"/>
                <a:ea typeface="宋体" panose="02010600030101010101" pitchFamily="2" charset="-122"/>
              </a:rPr>
              <a:t>double helix</a:t>
            </a:r>
            <a:endParaRPr lang="en-US" altLang="zh-CN" sz="2400">
              <a:solidFill>
                <a:srgbClr val="CC0000"/>
              </a:solidFill>
              <a:latin typeface="Times New Roman" panose="02020603050405020304" pitchFamily="18" charset="0"/>
              <a:ea typeface="宋体" panose="02010600030101010101" pitchFamily="2" charset="-122"/>
            </a:endParaRPr>
          </a:p>
        </p:txBody>
      </p:sp>
      <p:graphicFrame>
        <p:nvGraphicFramePr>
          <p:cNvPr id="48145" name="Object 17">
            <a:hlinkClick r:id="" action="ppaction://ole?verb=0"/>
          </p:cNvPr>
          <p:cNvGraphicFramePr>
            <a:graphicFrameLocks noGrp="1" noChangeAspect="1"/>
          </p:cNvGraphicFramePr>
          <p:nvPr>
            <p:ph sz="half" idx="2"/>
          </p:nvPr>
        </p:nvGraphicFramePr>
        <p:xfrm>
          <a:off x="8401051" y="4149726"/>
          <a:ext cx="1292225" cy="968375"/>
        </p:xfrm>
        <a:graphic>
          <a:graphicData uri="http://schemas.openxmlformats.org/presentationml/2006/ole">
            <mc:AlternateContent xmlns:mc="http://schemas.openxmlformats.org/markup-compatibility/2006">
              <mc:Choice xmlns:v="urn:schemas-microsoft-com:vml" Requires="v">
                <p:oleObj spid="_x0000_s45063" name="演示文稿" r:id="rId5" imgW="4528806" imgH="3395886" progId="PowerPoint.Show.8">
                  <p:embed/>
                </p:oleObj>
              </mc:Choice>
              <mc:Fallback>
                <p:oleObj name="演示文稿" r:id="rId5" imgW="4528806" imgH="3395886" progId="PowerPoint.Show.8">
                  <p:embed/>
                  <p:pic>
                    <p:nvPicPr>
                      <p:cNvPr id="48145" name="Object 17">
                        <a:hlinkClick r:id="" action="ppaction://ole?verb=0"/>
                      </p:cNvPr>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01051" y="4149726"/>
                        <a:ext cx="1292225" cy="968375"/>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6389042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8" fill="hold" grpId="0" nodeType="afterEffect">
                                  <p:stCondLst>
                                    <p:cond delay="1000"/>
                                  </p:stCondLst>
                                  <p:childTnLst>
                                    <p:set>
                                      <p:cBhvr>
                                        <p:cTn id="6" dur="1" fill="hold">
                                          <p:stCondLst>
                                            <p:cond delay="0"/>
                                          </p:stCondLst>
                                        </p:cTn>
                                        <p:tgtEl>
                                          <p:spTgt spid="48144"/>
                                        </p:tgtEl>
                                        <p:attrNameLst>
                                          <p:attrName>style.visibility</p:attrName>
                                        </p:attrNameLst>
                                      </p:cBhvr>
                                      <p:to>
                                        <p:strVal val="visible"/>
                                      </p:to>
                                    </p:set>
                                    <p:anim calcmode="lin" valueType="num">
                                      <p:cBhvr>
                                        <p:cTn id="7" dur="1000" fill="hold"/>
                                        <p:tgtEl>
                                          <p:spTgt spid="48144"/>
                                        </p:tgtEl>
                                        <p:attrNameLst>
                                          <p:attrName>ppt_x</p:attrName>
                                        </p:attrNameLst>
                                      </p:cBhvr>
                                      <p:tavLst>
                                        <p:tav tm="0">
                                          <p:val>
                                            <p:strVal val="#ppt_x-#ppt_w/2"/>
                                          </p:val>
                                        </p:tav>
                                        <p:tav tm="100000">
                                          <p:val>
                                            <p:strVal val="#ppt_x"/>
                                          </p:val>
                                        </p:tav>
                                      </p:tavLst>
                                    </p:anim>
                                    <p:anim calcmode="lin" valueType="num">
                                      <p:cBhvr>
                                        <p:cTn id="8" dur="1000" fill="hold"/>
                                        <p:tgtEl>
                                          <p:spTgt spid="48144"/>
                                        </p:tgtEl>
                                        <p:attrNameLst>
                                          <p:attrName>ppt_y</p:attrName>
                                        </p:attrNameLst>
                                      </p:cBhvr>
                                      <p:tavLst>
                                        <p:tav tm="0">
                                          <p:val>
                                            <p:strVal val="#ppt_y"/>
                                          </p:val>
                                        </p:tav>
                                        <p:tav tm="100000">
                                          <p:val>
                                            <p:strVal val="#ppt_y"/>
                                          </p:val>
                                        </p:tav>
                                      </p:tavLst>
                                    </p:anim>
                                    <p:anim calcmode="lin" valueType="num">
                                      <p:cBhvr>
                                        <p:cTn id="9" dur="1000" fill="hold"/>
                                        <p:tgtEl>
                                          <p:spTgt spid="48144"/>
                                        </p:tgtEl>
                                        <p:attrNameLst>
                                          <p:attrName>ppt_w</p:attrName>
                                        </p:attrNameLst>
                                      </p:cBhvr>
                                      <p:tavLst>
                                        <p:tav tm="0">
                                          <p:val>
                                            <p:fltVal val="0"/>
                                          </p:val>
                                        </p:tav>
                                        <p:tav tm="100000">
                                          <p:val>
                                            <p:strVal val="#ppt_w"/>
                                          </p:val>
                                        </p:tav>
                                      </p:tavLst>
                                    </p:anim>
                                    <p:anim calcmode="lin" valueType="num">
                                      <p:cBhvr>
                                        <p:cTn id="10" dur="1000" fill="hold"/>
                                        <p:tgtEl>
                                          <p:spTgt spid="48144"/>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1" fill="hold" grpId="0" nodeType="clickEffect">
                                  <p:stCondLst>
                                    <p:cond delay="0"/>
                                  </p:stCondLst>
                                  <p:childTnLst>
                                    <p:set>
                                      <p:cBhvr>
                                        <p:cTn id="14" dur="1" fill="hold">
                                          <p:stCondLst>
                                            <p:cond delay="0"/>
                                          </p:stCondLst>
                                        </p:cTn>
                                        <p:tgtEl>
                                          <p:spTgt spid="48136"/>
                                        </p:tgtEl>
                                        <p:attrNameLst>
                                          <p:attrName>style.visibility</p:attrName>
                                        </p:attrNameLst>
                                      </p:cBhvr>
                                      <p:to>
                                        <p:strVal val="visible"/>
                                      </p:to>
                                    </p:set>
                                    <p:anim calcmode="lin" valueType="num">
                                      <p:cBhvr>
                                        <p:cTn id="15" dur="1000" fill="hold"/>
                                        <p:tgtEl>
                                          <p:spTgt spid="48136"/>
                                        </p:tgtEl>
                                        <p:attrNameLst>
                                          <p:attrName>ppt_x</p:attrName>
                                        </p:attrNameLst>
                                      </p:cBhvr>
                                      <p:tavLst>
                                        <p:tav tm="0">
                                          <p:val>
                                            <p:strVal val="#ppt_x"/>
                                          </p:val>
                                        </p:tav>
                                        <p:tav tm="100000">
                                          <p:val>
                                            <p:strVal val="#ppt_x"/>
                                          </p:val>
                                        </p:tav>
                                      </p:tavLst>
                                    </p:anim>
                                    <p:anim calcmode="lin" valueType="num">
                                      <p:cBhvr>
                                        <p:cTn id="16" dur="1000" fill="hold"/>
                                        <p:tgtEl>
                                          <p:spTgt spid="48136"/>
                                        </p:tgtEl>
                                        <p:attrNameLst>
                                          <p:attrName>ppt_y</p:attrName>
                                        </p:attrNameLst>
                                      </p:cBhvr>
                                      <p:tavLst>
                                        <p:tav tm="0">
                                          <p:val>
                                            <p:strVal val="#ppt_y-#ppt_h/2"/>
                                          </p:val>
                                        </p:tav>
                                        <p:tav tm="100000">
                                          <p:val>
                                            <p:strVal val="#ppt_y"/>
                                          </p:val>
                                        </p:tav>
                                      </p:tavLst>
                                    </p:anim>
                                    <p:anim calcmode="lin" valueType="num">
                                      <p:cBhvr>
                                        <p:cTn id="17" dur="1000" fill="hold"/>
                                        <p:tgtEl>
                                          <p:spTgt spid="48136"/>
                                        </p:tgtEl>
                                        <p:attrNameLst>
                                          <p:attrName>ppt_w</p:attrName>
                                        </p:attrNameLst>
                                      </p:cBhvr>
                                      <p:tavLst>
                                        <p:tav tm="0">
                                          <p:val>
                                            <p:strVal val="#ppt_w"/>
                                          </p:val>
                                        </p:tav>
                                        <p:tav tm="100000">
                                          <p:val>
                                            <p:strVal val="#ppt_w"/>
                                          </p:val>
                                        </p:tav>
                                      </p:tavLst>
                                    </p:anim>
                                    <p:anim calcmode="lin" valueType="num">
                                      <p:cBhvr>
                                        <p:cTn id="18" dur="1000" fill="hold"/>
                                        <p:tgtEl>
                                          <p:spTgt spid="48136"/>
                                        </p:tgtEl>
                                        <p:attrNameLst>
                                          <p:attrName>ppt_h</p:attrName>
                                        </p:attrNameLst>
                                      </p:cBhvr>
                                      <p:tavLst>
                                        <p:tav tm="0">
                                          <p:val>
                                            <p:fltVal val="0"/>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48133"/>
                                        </p:tgtEl>
                                        <p:attrNameLst>
                                          <p:attrName>style.visibility</p:attrName>
                                        </p:attrNameLst>
                                      </p:cBhvr>
                                      <p:to>
                                        <p:strVal val="visible"/>
                                      </p:to>
                                    </p:set>
                                    <p:animEffect transition="in" filter="slide(fromBottom)">
                                      <p:cBhvr>
                                        <p:cTn id="23" dur="1000"/>
                                        <p:tgtEl>
                                          <p:spTgt spid="48133"/>
                                        </p:tgtEl>
                                      </p:cBhvr>
                                    </p:animEffect>
                                  </p:childTnLst>
                                </p:cTn>
                              </p:par>
                              <p:par>
                                <p:cTn id="24" presetID="12" presetClass="entr" presetSubtype="4" fill="hold" nodeType="withEffect">
                                  <p:stCondLst>
                                    <p:cond delay="0"/>
                                  </p:stCondLst>
                                  <p:childTnLst>
                                    <p:set>
                                      <p:cBhvr>
                                        <p:cTn id="25" dur="1" fill="hold">
                                          <p:stCondLst>
                                            <p:cond delay="0"/>
                                          </p:stCondLst>
                                        </p:cTn>
                                        <p:tgtEl>
                                          <p:spTgt spid="48137"/>
                                        </p:tgtEl>
                                        <p:attrNameLst>
                                          <p:attrName>style.visibility</p:attrName>
                                        </p:attrNameLst>
                                      </p:cBhvr>
                                      <p:to>
                                        <p:strVal val="visible"/>
                                      </p:to>
                                    </p:set>
                                    <p:animEffect transition="in" filter="slide(fromBottom)">
                                      <p:cBhvr>
                                        <p:cTn id="26" dur="1000"/>
                                        <p:tgtEl>
                                          <p:spTgt spid="48137"/>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48138"/>
                                        </p:tgtEl>
                                        <p:attrNameLst>
                                          <p:attrName>style.visibility</p:attrName>
                                        </p:attrNameLst>
                                      </p:cBhvr>
                                      <p:to>
                                        <p:strVal val="visible"/>
                                      </p:to>
                                    </p:set>
                                    <p:animEffect transition="in" filter="slide(fromBottom)">
                                      <p:cBhvr>
                                        <p:cTn id="31" dur="1000"/>
                                        <p:tgtEl>
                                          <p:spTgt spid="48138"/>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48134"/>
                                        </p:tgtEl>
                                        <p:attrNameLst>
                                          <p:attrName>style.visibility</p:attrName>
                                        </p:attrNameLst>
                                      </p:cBhvr>
                                      <p:to>
                                        <p:strVal val="visible"/>
                                      </p:to>
                                    </p:set>
                                    <p:animEffect transition="in" filter="slide(fromBottom)">
                                      <p:cBhvr>
                                        <p:cTn id="36" dur="1000"/>
                                        <p:tgtEl>
                                          <p:spTgt spid="48134"/>
                                        </p:tgtEl>
                                      </p:cBhvr>
                                    </p:animEffect>
                                  </p:childTnLst>
                                </p:cTn>
                              </p:par>
                              <p:par>
                                <p:cTn id="37" presetID="12" presetClass="entr" presetSubtype="4" fill="hold" nodeType="withEffect">
                                  <p:stCondLst>
                                    <p:cond delay="0"/>
                                  </p:stCondLst>
                                  <p:childTnLst>
                                    <p:set>
                                      <p:cBhvr>
                                        <p:cTn id="38" dur="1" fill="hold">
                                          <p:stCondLst>
                                            <p:cond delay="0"/>
                                          </p:stCondLst>
                                        </p:cTn>
                                        <p:tgtEl>
                                          <p:spTgt spid="48145"/>
                                        </p:tgtEl>
                                        <p:attrNameLst>
                                          <p:attrName>style.visibility</p:attrName>
                                        </p:attrNameLst>
                                      </p:cBhvr>
                                      <p:to>
                                        <p:strVal val="visible"/>
                                      </p:to>
                                    </p:set>
                                    <p:animEffect transition="in" filter="slide(fromBottom)">
                                      <p:cBhvr>
                                        <p:cTn id="39" dur="1000"/>
                                        <p:tgtEl>
                                          <p:spTgt spid="48145"/>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48135"/>
                                        </p:tgtEl>
                                        <p:attrNameLst>
                                          <p:attrName>style.visibility</p:attrName>
                                        </p:attrNameLst>
                                      </p:cBhvr>
                                      <p:to>
                                        <p:strVal val="visible"/>
                                      </p:to>
                                    </p:set>
                                    <p:animEffect transition="in" filter="slide(fromBottom)">
                                      <p:cBhvr>
                                        <p:cTn id="44" dur="1000"/>
                                        <p:tgtEl>
                                          <p:spTgt spid="48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autoUpdateAnimBg="0"/>
      <p:bldP spid="48134" grpId="0" autoUpdateAnimBg="0"/>
      <p:bldP spid="48135" grpId="0" autoUpdateAnimBg="0"/>
      <p:bldP spid="48136" grpId="0" autoUpdateAnimBg="0"/>
      <p:bldP spid="48138" grpId="0" autoUpdateAnimBg="0"/>
      <p:bldP spid="48144"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灯片编号占位符 6"/>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A4E66CC1-7EF4-476B-807B-BA09038AA220}" type="slidenum">
              <a:rPr kumimoji="0" lang="zh-CN" altLang="en-US" sz="2400" b="0">
                <a:solidFill>
                  <a:schemeClr val="tx2"/>
                </a:solidFill>
                <a:latin typeface="Times New Roman" panose="02020603050405020304" pitchFamily="18" charset="0"/>
                <a:ea typeface="宋体" panose="02010600030101010101" pitchFamily="2" charset="-122"/>
              </a:rPr>
              <a:pPr/>
              <a:t>46</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graphicFrame>
        <p:nvGraphicFramePr>
          <p:cNvPr id="49165" name="Object 13">
            <a:hlinkClick r:id="" action="ppaction://ole?verb=0"/>
          </p:cNvPr>
          <p:cNvGraphicFramePr>
            <a:graphicFrameLocks noChangeAspect="1"/>
          </p:cNvGraphicFramePr>
          <p:nvPr/>
        </p:nvGraphicFramePr>
        <p:xfrm>
          <a:off x="5303839" y="3368676"/>
          <a:ext cx="1296987" cy="974725"/>
        </p:xfrm>
        <a:graphic>
          <a:graphicData uri="http://schemas.openxmlformats.org/presentationml/2006/ole">
            <mc:AlternateContent xmlns:mc="http://schemas.openxmlformats.org/markup-compatibility/2006">
              <mc:Choice xmlns:v="urn:schemas-microsoft-com:vml" Requires="v">
                <p:oleObj spid="_x0000_s46090" name="演示文稿" r:id="rId3" imgW="4503590" imgH="3378254" progId="PowerPoint.Show.8">
                  <p:embed/>
                </p:oleObj>
              </mc:Choice>
              <mc:Fallback>
                <p:oleObj name="演示文稿" r:id="rId3" imgW="4503590" imgH="3378254" progId="PowerPoint.Show.8">
                  <p:embed/>
                  <p:pic>
                    <p:nvPicPr>
                      <p:cNvPr id="49165" name="Object 13">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3839" y="3368676"/>
                        <a:ext cx="1296987" cy="974725"/>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166" name="Text Box 14"/>
          <p:cNvSpPr txBox="1">
            <a:spLocks noChangeArrowheads="1"/>
          </p:cNvSpPr>
          <p:nvPr/>
        </p:nvSpPr>
        <p:spPr bwMode="auto">
          <a:xfrm>
            <a:off x="2208213" y="981075"/>
            <a:ext cx="7632700" cy="579438"/>
          </a:xfrm>
          <a:prstGeom prst="rect">
            <a:avLst/>
          </a:prstGeom>
          <a:noFill/>
          <a:ln w="9525">
            <a:noFill/>
            <a:miter lim="800000"/>
            <a:headEnd/>
            <a:tailEnd/>
          </a:ln>
          <a:effectLst/>
        </p:spPr>
        <p:txBody>
          <a:bodyPr>
            <a:spAutoFit/>
          </a:bodyPr>
          <a:lstStyle/>
          <a:p>
            <a:pPr algn="l" eaLnBrk="1" hangingPunct="1">
              <a:spcBef>
                <a:spcPct val="50000"/>
              </a:spcBef>
              <a:buClrTx/>
              <a:buSzTx/>
              <a:buFontTx/>
              <a:buNone/>
              <a:defRPr/>
            </a:pPr>
            <a:r>
              <a:rPr lang="en-US" altLang="zh-CN" sz="3200">
                <a:latin typeface="Times New Roman" pitchFamily="18" charset="0"/>
              </a:rPr>
              <a:t>(</a:t>
            </a:r>
            <a:r>
              <a:rPr lang="zh-CN" altLang="en-US" sz="3200">
                <a:latin typeface="Times New Roman" pitchFamily="18" charset="0"/>
              </a:rPr>
              <a:t>二</a:t>
            </a:r>
            <a:r>
              <a:rPr lang="en-US" altLang="zh-CN" sz="3200">
                <a:latin typeface="Times New Roman" pitchFamily="18" charset="0"/>
              </a:rPr>
              <a:t>)</a:t>
            </a:r>
            <a:r>
              <a:rPr lang="en-US" altLang="zh-CN" sz="3200">
                <a:solidFill>
                  <a:srgbClr val="FF0000"/>
                </a:solidFill>
                <a:effectLst>
                  <a:outerShdw blurRad="38100" dist="38100" dir="2700000" algn="tl">
                    <a:srgbClr val="000000"/>
                  </a:outerShdw>
                </a:effectLst>
                <a:latin typeface="Times New Roman" pitchFamily="18" charset="0"/>
              </a:rPr>
              <a:t>B-DNA(Watson-Crick)</a:t>
            </a:r>
            <a:r>
              <a:rPr lang="zh-CN" altLang="en-US" sz="3200">
                <a:solidFill>
                  <a:srgbClr val="FF0000"/>
                </a:solidFill>
                <a:effectLst>
                  <a:outerShdw blurRad="38100" dist="38100" dir="2700000" algn="tl">
                    <a:srgbClr val="000000"/>
                  </a:outerShdw>
                </a:effectLst>
                <a:latin typeface="Times New Roman" pitchFamily="18" charset="0"/>
              </a:rPr>
              <a:t>结构要点：</a:t>
            </a:r>
          </a:p>
        </p:txBody>
      </p:sp>
      <p:graphicFrame>
        <p:nvGraphicFramePr>
          <p:cNvPr id="49167" name="Object 15">
            <a:hlinkClick r:id="" action="ppaction://ole?verb=0"/>
          </p:cNvPr>
          <p:cNvGraphicFramePr>
            <a:graphicFrameLocks noChangeAspect="1"/>
          </p:cNvGraphicFramePr>
          <p:nvPr/>
        </p:nvGraphicFramePr>
        <p:xfrm>
          <a:off x="5916613" y="1844676"/>
          <a:ext cx="1281112" cy="962025"/>
        </p:xfrm>
        <a:graphic>
          <a:graphicData uri="http://schemas.openxmlformats.org/presentationml/2006/ole">
            <mc:AlternateContent xmlns:mc="http://schemas.openxmlformats.org/markup-compatibility/2006">
              <mc:Choice xmlns:v="urn:schemas-microsoft-com:vml" Requires="v">
                <p:oleObj spid="_x0000_s46091" name="演示文稿" r:id="rId5" imgW="4363821" imgH="3271379" progId="PowerPoint.Show.8">
                  <p:embed/>
                </p:oleObj>
              </mc:Choice>
              <mc:Fallback>
                <p:oleObj name="演示文稿" r:id="rId5" imgW="4363821" imgH="3271379" progId="PowerPoint.Show.8">
                  <p:embed/>
                  <p:pic>
                    <p:nvPicPr>
                      <p:cNvPr id="49167" name="Object 15">
                        <a:hlinkClick r:id="" action="ppaction://ole?verb=0"/>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16613" y="1844676"/>
                        <a:ext cx="1281112" cy="962025"/>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168" name="Text Box 16"/>
          <p:cNvSpPr txBox="1">
            <a:spLocks noChangeArrowheads="1"/>
          </p:cNvSpPr>
          <p:nvPr/>
        </p:nvSpPr>
        <p:spPr bwMode="auto">
          <a:xfrm>
            <a:off x="2922588" y="1995489"/>
            <a:ext cx="29527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Pct val="65000"/>
              <a:buFont typeface="Wingdings" panose="05000000000000000000" pitchFamily="2" charset="2"/>
              <a:buChar char="l"/>
            </a:pPr>
            <a:r>
              <a:rPr lang="zh-CN" altLang="en-US" sz="3200">
                <a:solidFill>
                  <a:srgbClr val="040404"/>
                </a:solidFill>
                <a:latin typeface="仿宋_GB2312" pitchFamily="49" charset="-122"/>
              </a:rPr>
              <a:t>先分析结构图</a:t>
            </a:r>
          </a:p>
        </p:txBody>
      </p:sp>
      <p:sp>
        <p:nvSpPr>
          <p:cNvPr id="49169" name="Text Box 17"/>
          <p:cNvSpPr txBox="1">
            <a:spLocks noChangeArrowheads="1"/>
          </p:cNvSpPr>
          <p:nvPr/>
        </p:nvSpPr>
        <p:spPr bwMode="auto">
          <a:xfrm>
            <a:off x="2927350" y="3213100"/>
            <a:ext cx="25923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Pct val="65000"/>
              <a:buFont typeface="Wingdings" panose="05000000000000000000" pitchFamily="2" charset="2"/>
              <a:buChar char="l"/>
            </a:pPr>
            <a:r>
              <a:rPr lang="zh-CN" altLang="en-US" sz="3200">
                <a:solidFill>
                  <a:srgbClr val="040404"/>
                </a:solidFill>
                <a:latin typeface="仿宋_GB2312" pitchFamily="49" charset="-122"/>
              </a:rPr>
              <a:t>要点小结：</a:t>
            </a:r>
          </a:p>
        </p:txBody>
      </p:sp>
      <p:sp>
        <p:nvSpPr>
          <p:cNvPr id="49172" name="Rectangle 20"/>
          <p:cNvSpPr>
            <a:spLocks noGrp="1" noChangeArrowheads="1"/>
          </p:cNvSpPr>
          <p:nvPr>
            <p:ph type="title"/>
          </p:nvPr>
        </p:nvSpPr>
        <p:spPr bwMode="auto">
          <a:xfrm>
            <a:off x="2135189" y="4581525"/>
            <a:ext cx="5761037"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r>
              <a:rPr lang="en-US" altLang="zh-CN" sz="3200" b="1">
                <a:solidFill>
                  <a:srgbClr val="040404"/>
                </a:solidFill>
                <a:latin typeface="仿宋_GB2312" pitchFamily="49" charset="-122"/>
                <a:ea typeface="仿宋_GB2312" pitchFamily="49" charset="-122"/>
              </a:rPr>
              <a:t>(</a:t>
            </a:r>
            <a:r>
              <a:rPr lang="zh-CN" altLang="en-US" sz="3200" b="1">
                <a:solidFill>
                  <a:srgbClr val="040404"/>
                </a:solidFill>
                <a:latin typeface="仿宋_GB2312" pitchFamily="49" charset="-122"/>
                <a:ea typeface="仿宋_GB2312" pitchFamily="49" charset="-122"/>
              </a:rPr>
              <a:t>三</a:t>
            </a:r>
            <a:r>
              <a:rPr lang="en-US" altLang="zh-CN" sz="3200" b="1">
                <a:solidFill>
                  <a:srgbClr val="040404"/>
                </a:solidFill>
                <a:latin typeface="仿宋_GB2312" pitchFamily="49" charset="-122"/>
                <a:ea typeface="仿宋_GB2312" pitchFamily="49" charset="-122"/>
              </a:rPr>
              <a:t>)DNA</a:t>
            </a:r>
            <a:r>
              <a:rPr lang="zh-CN" altLang="en-US" sz="3200" b="1">
                <a:solidFill>
                  <a:srgbClr val="040404"/>
                </a:solidFill>
                <a:latin typeface="仿宋_GB2312" pitchFamily="49" charset="-122"/>
                <a:ea typeface="仿宋_GB2312" pitchFamily="49" charset="-122"/>
              </a:rPr>
              <a:t>双螺旋结构的多样性</a:t>
            </a:r>
          </a:p>
        </p:txBody>
      </p:sp>
      <p:graphicFrame>
        <p:nvGraphicFramePr>
          <p:cNvPr id="49173" name="Object 21">
            <a:hlinkClick r:id="" action="ppaction://ole?verb=0"/>
          </p:cNvPr>
          <p:cNvGraphicFramePr>
            <a:graphicFrameLocks noGrp="1" noChangeAspect="1"/>
          </p:cNvGraphicFramePr>
          <p:nvPr>
            <p:ph sz="half" idx="1"/>
          </p:nvPr>
        </p:nvGraphicFramePr>
        <p:xfrm>
          <a:off x="7753350" y="1844675"/>
          <a:ext cx="1219200" cy="966788"/>
        </p:xfrm>
        <a:graphic>
          <a:graphicData uri="http://schemas.openxmlformats.org/presentationml/2006/ole">
            <mc:AlternateContent xmlns:mc="http://schemas.openxmlformats.org/markup-compatibility/2006">
              <mc:Choice xmlns:v="urn:schemas-microsoft-com:vml" Requires="v">
                <p:oleObj spid="_x0000_s46092" name="演示文稿" r:id="rId7" imgW="4572034" imgH="3428992" progId="PowerPoint.Show.8">
                  <p:embed/>
                </p:oleObj>
              </mc:Choice>
              <mc:Fallback>
                <p:oleObj name="演示文稿" r:id="rId7" imgW="4572034" imgH="3428992" progId="PowerPoint.Show.8">
                  <p:embed/>
                  <p:pic>
                    <p:nvPicPr>
                      <p:cNvPr id="49173" name="Object 21">
                        <a:hlinkClick r:id="" action="ppaction://ole?verb=0"/>
                      </p:cNvPr>
                      <p:cNvPicPr>
                        <a:picLocks noGrp="1"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53350" y="1844675"/>
                        <a:ext cx="1219200" cy="966788"/>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9176" name="Object 24">
            <a:hlinkClick r:id="" action="ppaction://ole?verb=0"/>
          </p:cNvPr>
          <p:cNvGraphicFramePr>
            <a:graphicFrameLocks noGrp="1" noChangeAspect="1"/>
          </p:cNvGraphicFramePr>
          <p:nvPr>
            <p:ph sz="half" idx="2"/>
          </p:nvPr>
        </p:nvGraphicFramePr>
        <p:xfrm>
          <a:off x="7756525" y="5035550"/>
          <a:ext cx="1219200" cy="914400"/>
        </p:xfrm>
        <a:graphic>
          <a:graphicData uri="http://schemas.openxmlformats.org/presentationml/2006/ole">
            <mc:AlternateContent xmlns:mc="http://schemas.openxmlformats.org/markup-compatibility/2006">
              <mc:Choice xmlns:v="urn:schemas-microsoft-com:vml" Requires="v">
                <p:oleObj spid="_x0000_s46093" name="演示文稿" r:id="rId9" imgW="4367773" imgH="3275151" progId="PowerPoint.Show.8">
                  <p:embed/>
                </p:oleObj>
              </mc:Choice>
              <mc:Fallback>
                <p:oleObj name="演示文稿" r:id="rId9" imgW="4367773" imgH="3275151" progId="PowerPoint.Show.8">
                  <p:embed/>
                  <p:pic>
                    <p:nvPicPr>
                      <p:cNvPr id="49176" name="Object 24">
                        <a:hlinkClick r:id="" action="ppaction://ole?verb=0"/>
                      </p:cNvPr>
                      <p:cNvPicPr>
                        <a:picLocks noGrp="1"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56525" y="5035550"/>
                        <a:ext cx="1219200" cy="914400"/>
                      </a:xfrm>
                      <a:prstGeom prst="rect">
                        <a:avLst/>
                      </a:prstGeom>
                      <a:noFill/>
                      <a:ln w="12700">
                        <a:solidFill>
                          <a:srgbClr val="8A5704"/>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7663099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9166"/>
                                        </p:tgtEl>
                                        <p:attrNameLst>
                                          <p:attrName>style.visibility</p:attrName>
                                        </p:attrNameLst>
                                      </p:cBhvr>
                                      <p:to>
                                        <p:strVal val="visible"/>
                                      </p:to>
                                    </p:set>
                                    <p:animEffect transition="in" filter="slide(fromBottom)">
                                      <p:cBhvr>
                                        <p:cTn id="7" dur="1000"/>
                                        <p:tgtEl>
                                          <p:spTgt spid="491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 fill="hold" grpId="0" nodeType="clickEffect">
                                  <p:stCondLst>
                                    <p:cond delay="0"/>
                                  </p:stCondLst>
                                  <p:childTnLst>
                                    <p:set>
                                      <p:cBhvr>
                                        <p:cTn id="11" dur="1" fill="hold">
                                          <p:stCondLst>
                                            <p:cond delay="0"/>
                                          </p:stCondLst>
                                        </p:cTn>
                                        <p:tgtEl>
                                          <p:spTgt spid="49168"/>
                                        </p:tgtEl>
                                        <p:attrNameLst>
                                          <p:attrName>style.visibility</p:attrName>
                                        </p:attrNameLst>
                                      </p:cBhvr>
                                      <p:to>
                                        <p:strVal val="visible"/>
                                      </p:to>
                                    </p:set>
                                    <p:anim calcmode="lin" valueType="num">
                                      <p:cBhvr>
                                        <p:cTn id="12" dur="1000" fill="hold"/>
                                        <p:tgtEl>
                                          <p:spTgt spid="49168"/>
                                        </p:tgtEl>
                                        <p:attrNameLst>
                                          <p:attrName>ppt_x</p:attrName>
                                        </p:attrNameLst>
                                      </p:cBhvr>
                                      <p:tavLst>
                                        <p:tav tm="0">
                                          <p:val>
                                            <p:strVal val="#ppt_x"/>
                                          </p:val>
                                        </p:tav>
                                        <p:tav tm="100000">
                                          <p:val>
                                            <p:strVal val="#ppt_x"/>
                                          </p:val>
                                        </p:tav>
                                      </p:tavLst>
                                    </p:anim>
                                    <p:anim calcmode="lin" valueType="num">
                                      <p:cBhvr>
                                        <p:cTn id="13" dur="1000" fill="hold"/>
                                        <p:tgtEl>
                                          <p:spTgt spid="49168"/>
                                        </p:tgtEl>
                                        <p:attrNameLst>
                                          <p:attrName>ppt_y</p:attrName>
                                        </p:attrNameLst>
                                      </p:cBhvr>
                                      <p:tavLst>
                                        <p:tav tm="0">
                                          <p:val>
                                            <p:strVal val="#ppt_y-#ppt_h/2"/>
                                          </p:val>
                                        </p:tav>
                                        <p:tav tm="100000">
                                          <p:val>
                                            <p:strVal val="#ppt_y"/>
                                          </p:val>
                                        </p:tav>
                                      </p:tavLst>
                                    </p:anim>
                                    <p:anim calcmode="lin" valueType="num">
                                      <p:cBhvr>
                                        <p:cTn id="14" dur="1000" fill="hold"/>
                                        <p:tgtEl>
                                          <p:spTgt spid="49168"/>
                                        </p:tgtEl>
                                        <p:attrNameLst>
                                          <p:attrName>ppt_w</p:attrName>
                                        </p:attrNameLst>
                                      </p:cBhvr>
                                      <p:tavLst>
                                        <p:tav tm="0">
                                          <p:val>
                                            <p:strVal val="#ppt_w"/>
                                          </p:val>
                                        </p:tav>
                                        <p:tav tm="100000">
                                          <p:val>
                                            <p:strVal val="#ppt_w"/>
                                          </p:val>
                                        </p:tav>
                                      </p:tavLst>
                                    </p:anim>
                                    <p:anim calcmode="lin" valueType="num">
                                      <p:cBhvr>
                                        <p:cTn id="15" dur="1000" fill="hold"/>
                                        <p:tgtEl>
                                          <p:spTgt spid="49168"/>
                                        </p:tgtEl>
                                        <p:attrNameLst>
                                          <p:attrName>ppt_h</p:attrName>
                                        </p:attrNameLst>
                                      </p:cBhvr>
                                      <p:tavLst>
                                        <p:tav tm="0">
                                          <p:val>
                                            <p:fltVal val="0"/>
                                          </p:val>
                                        </p:tav>
                                        <p:tav tm="100000">
                                          <p:val>
                                            <p:strVal val="#ppt_h"/>
                                          </p:val>
                                        </p:tav>
                                      </p:tavLst>
                                    </p:anim>
                                  </p:childTnLst>
                                </p:cTn>
                              </p:par>
                              <p:par>
                                <p:cTn id="16" presetID="17" presetClass="entr" presetSubtype="1" fill="hold" nodeType="withEffect">
                                  <p:stCondLst>
                                    <p:cond delay="0"/>
                                  </p:stCondLst>
                                  <p:childTnLst>
                                    <p:set>
                                      <p:cBhvr>
                                        <p:cTn id="17" dur="1" fill="hold">
                                          <p:stCondLst>
                                            <p:cond delay="0"/>
                                          </p:stCondLst>
                                        </p:cTn>
                                        <p:tgtEl>
                                          <p:spTgt spid="49167"/>
                                        </p:tgtEl>
                                        <p:attrNameLst>
                                          <p:attrName>style.visibility</p:attrName>
                                        </p:attrNameLst>
                                      </p:cBhvr>
                                      <p:to>
                                        <p:strVal val="visible"/>
                                      </p:to>
                                    </p:set>
                                    <p:anim calcmode="lin" valueType="num">
                                      <p:cBhvr>
                                        <p:cTn id="18" dur="1000" fill="hold"/>
                                        <p:tgtEl>
                                          <p:spTgt spid="49167"/>
                                        </p:tgtEl>
                                        <p:attrNameLst>
                                          <p:attrName>ppt_x</p:attrName>
                                        </p:attrNameLst>
                                      </p:cBhvr>
                                      <p:tavLst>
                                        <p:tav tm="0">
                                          <p:val>
                                            <p:strVal val="#ppt_x"/>
                                          </p:val>
                                        </p:tav>
                                        <p:tav tm="100000">
                                          <p:val>
                                            <p:strVal val="#ppt_x"/>
                                          </p:val>
                                        </p:tav>
                                      </p:tavLst>
                                    </p:anim>
                                    <p:anim calcmode="lin" valueType="num">
                                      <p:cBhvr>
                                        <p:cTn id="19" dur="1000" fill="hold"/>
                                        <p:tgtEl>
                                          <p:spTgt spid="49167"/>
                                        </p:tgtEl>
                                        <p:attrNameLst>
                                          <p:attrName>ppt_y</p:attrName>
                                        </p:attrNameLst>
                                      </p:cBhvr>
                                      <p:tavLst>
                                        <p:tav tm="0">
                                          <p:val>
                                            <p:strVal val="#ppt_y-#ppt_h/2"/>
                                          </p:val>
                                        </p:tav>
                                        <p:tav tm="100000">
                                          <p:val>
                                            <p:strVal val="#ppt_y"/>
                                          </p:val>
                                        </p:tav>
                                      </p:tavLst>
                                    </p:anim>
                                    <p:anim calcmode="lin" valueType="num">
                                      <p:cBhvr>
                                        <p:cTn id="20" dur="1000" fill="hold"/>
                                        <p:tgtEl>
                                          <p:spTgt spid="49167"/>
                                        </p:tgtEl>
                                        <p:attrNameLst>
                                          <p:attrName>ppt_w</p:attrName>
                                        </p:attrNameLst>
                                      </p:cBhvr>
                                      <p:tavLst>
                                        <p:tav tm="0">
                                          <p:val>
                                            <p:strVal val="#ppt_w"/>
                                          </p:val>
                                        </p:tav>
                                        <p:tav tm="100000">
                                          <p:val>
                                            <p:strVal val="#ppt_w"/>
                                          </p:val>
                                        </p:tav>
                                      </p:tavLst>
                                    </p:anim>
                                    <p:anim calcmode="lin" valueType="num">
                                      <p:cBhvr>
                                        <p:cTn id="21" dur="1000" fill="hold"/>
                                        <p:tgtEl>
                                          <p:spTgt spid="49167"/>
                                        </p:tgtEl>
                                        <p:attrNameLst>
                                          <p:attrName>ppt_h</p:attrName>
                                        </p:attrNameLst>
                                      </p:cBhvr>
                                      <p:tavLst>
                                        <p:tav tm="0">
                                          <p:val>
                                            <p:fltVal val="0"/>
                                          </p:val>
                                        </p:tav>
                                        <p:tav tm="100000">
                                          <p:val>
                                            <p:strVal val="#ppt_h"/>
                                          </p:val>
                                        </p:tav>
                                      </p:tavLst>
                                    </p:anim>
                                  </p:childTnLst>
                                </p:cTn>
                              </p:par>
                              <p:par>
                                <p:cTn id="22" presetID="17" presetClass="entr" presetSubtype="1" fill="hold" nodeType="withEffect">
                                  <p:stCondLst>
                                    <p:cond delay="0"/>
                                  </p:stCondLst>
                                  <p:childTnLst>
                                    <p:set>
                                      <p:cBhvr>
                                        <p:cTn id="23" dur="1" fill="hold">
                                          <p:stCondLst>
                                            <p:cond delay="0"/>
                                          </p:stCondLst>
                                        </p:cTn>
                                        <p:tgtEl>
                                          <p:spTgt spid="49173"/>
                                        </p:tgtEl>
                                        <p:attrNameLst>
                                          <p:attrName>style.visibility</p:attrName>
                                        </p:attrNameLst>
                                      </p:cBhvr>
                                      <p:to>
                                        <p:strVal val="visible"/>
                                      </p:to>
                                    </p:set>
                                    <p:anim calcmode="lin" valueType="num">
                                      <p:cBhvr>
                                        <p:cTn id="24" dur="1000" fill="hold"/>
                                        <p:tgtEl>
                                          <p:spTgt spid="49173"/>
                                        </p:tgtEl>
                                        <p:attrNameLst>
                                          <p:attrName>ppt_x</p:attrName>
                                        </p:attrNameLst>
                                      </p:cBhvr>
                                      <p:tavLst>
                                        <p:tav tm="0">
                                          <p:val>
                                            <p:strVal val="#ppt_x"/>
                                          </p:val>
                                        </p:tav>
                                        <p:tav tm="100000">
                                          <p:val>
                                            <p:strVal val="#ppt_x"/>
                                          </p:val>
                                        </p:tav>
                                      </p:tavLst>
                                    </p:anim>
                                    <p:anim calcmode="lin" valueType="num">
                                      <p:cBhvr>
                                        <p:cTn id="25" dur="1000" fill="hold"/>
                                        <p:tgtEl>
                                          <p:spTgt spid="49173"/>
                                        </p:tgtEl>
                                        <p:attrNameLst>
                                          <p:attrName>ppt_y</p:attrName>
                                        </p:attrNameLst>
                                      </p:cBhvr>
                                      <p:tavLst>
                                        <p:tav tm="0">
                                          <p:val>
                                            <p:strVal val="#ppt_y-#ppt_h/2"/>
                                          </p:val>
                                        </p:tav>
                                        <p:tav tm="100000">
                                          <p:val>
                                            <p:strVal val="#ppt_y"/>
                                          </p:val>
                                        </p:tav>
                                      </p:tavLst>
                                    </p:anim>
                                    <p:anim calcmode="lin" valueType="num">
                                      <p:cBhvr>
                                        <p:cTn id="26" dur="1000" fill="hold"/>
                                        <p:tgtEl>
                                          <p:spTgt spid="49173"/>
                                        </p:tgtEl>
                                        <p:attrNameLst>
                                          <p:attrName>ppt_w</p:attrName>
                                        </p:attrNameLst>
                                      </p:cBhvr>
                                      <p:tavLst>
                                        <p:tav tm="0">
                                          <p:val>
                                            <p:strVal val="#ppt_w"/>
                                          </p:val>
                                        </p:tav>
                                        <p:tav tm="100000">
                                          <p:val>
                                            <p:strVal val="#ppt_w"/>
                                          </p:val>
                                        </p:tav>
                                      </p:tavLst>
                                    </p:anim>
                                    <p:anim calcmode="lin" valueType="num">
                                      <p:cBhvr>
                                        <p:cTn id="27" dur="1000" fill="hold"/>
                                        <p:tgtEl>
                                          <p:spTgt spid="49173"/>
                                        </p:tgtEl>
                                        <p:attrNameLst>
                                          <p:attrName>ppt_h</p:attrName>
                                        </p:attrNameLst>
                                      </p:cBhvr>
                                      <p:tavLst>
                                        <p:tav tm="0">
                                          <p:val>
                                            <p:fltVal val="0"/>
                                          </p:val>
                                        </p:tav>
                                        <p:tav tm="100000">
                                          <p:val>
                                            <p:strVal val="#ppt_h"/>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17" presetClass="entr" presetSubtype="1" fill="hold" grpId="0" nodeType="clickEffect">
                                  <p:stCondLst>
                                    <p:cond delay="0"/>
                                  </p:stCondLst>
                                  <p:childTnLst>
                                    <p:set>
                                      <p:cBhvr>
                                        <p:cTn id="31" dur="1" fill="hold">
                                          <p:stCondLst>
                                            <p:cond delay="0"/>
                                          </p:stCondLst>
                                        </p:cTn>
                                        <p:tgtEl>
                                          <p:spTgt spid="49169"/>
                                        </p:tgtEl>
                                        <p:attrNameLst>
                                          <p:attrName>style.visibility</p:attrName>
                                        </p:attrNameLst>
                                      </p:cBhvr>
                                      <p:to>
                                        <p:strVal val="visible"/>
                                      </p:to>
                                    </p:set>
                                    <p:anim calcmode="lin" valueType="num">
                                      <p:cBhvr>
                                        <p:cTn id="32" dur="1000" fill="hold"/>
                                        <p:tgtEl>
                                          <p:spTgt spid="49169"/>
                                        </p:tgtEl>
                                        <p:attrNameLst>
                                          <p:attrName>ppt_x</p:attrName>
                                        </p:attrNameLst>
                                      </p:cBhvr>
                                      <p:tavLst>
                                        <p:tav tm="0">
                                          <p:val>
                                            <p:strVal val="#ppt_x"/>
                                          </p:val>
                                        </p:tav>
                                        <p:tav tm="100000">
                                          <p:val>
                                            <p:strVal val="#ppt_x"/>
                                          </p:val>
                                        </p:tav>
                                      </p:tavLst>
                                    </p:anim>
                                    <p:anim calcmode="lin" valueType="num">
                                      <p:cBhvr>
                                        <p:cTn id="33" dur="1000" fill="hold"/>
                                        <p:tgtEl>
                                          <p:spTgt spid="49169"/>
                                        </p:tgtEl>
                                        <p:attrNameLst>
                                          <p:attrName>ppt_y</p:attrName>
                                        </p:attrNameLst>
                                      </p:cBhvr>
                                      <p:tavLst>
                                        <p:tav tm="0">
                                          <p:val>
                                            <p:strVal val="#ppt_y-#ppt_h/2"/>
                                          </p:val>
                                        </p:tav>
                                        <p:tav tm="100000">
                                          <p:val>
                                            <p:strVal val="#ppt_y"/>
                                          </p:val>
                                        </p:tav>
                                      </p:tavLst>
                                    </p:anim>
                                    <p:anim calcmode="lin" valueType="num">
                                      <p:cBhvr>
                                        <p:cTn id="34" dur="1000" fill="hold"/>
                                        <p:tgtEl>
                                          <p:spTgt spid="49169"/>
                                        </p:tgtEl>
                                        <p:attrNameLst>
                                          <p:attrName>ppt_w</p:attrName>
                                        </p:attrNameLst>
                                      </p:cBhvr>
                                      <p:tavLst>
                                        <p:tav tm="0">
                                          <p:val>
                                            <p:strVal val="#ppt_w"/>
                                          </p:val>
                                        </p:tav>
                                        <p:tav tm="100000">
                                          <p:val>
                                            <p:strVal val="#ppt_w"/>
                                          </p:val>
                                        </p:tav>
                                      </p:tavLst>
                                    </p:anim>
                                    <p:anim calcmode="lin" valueType="num">
                                      <p:cBhvr>
                                        <p:cTn id="35" dur="1000" fill="hold"/>
                                        <p:tgtEl>
                                          <p:spTgt spid="49169"/>
                                        </p:tgtEl>
                                        <p:attrNameLst>
                                          <p:attrName>ppt_h</p:attrName>
                                        </p:attrNameLst>
                                      </p:cBhvr>
                                      <p:tavLst>
                                        <p:tav tm="0">
                                          <p:val>
                                            <p:fltVal val="0"/>
                                          </p:val>
                                        </p:tav>
                                        <p:tav tm="100000">
                                          <p:val>
                                            <p:strVal val="#ppt_h"/>
                                          </p:val>
                                        </p:tav>
                                      </p:tavLst>
                                    </p:anim>
                                  </p:childTnLst>
                                </p:cTn>
                              </p:par>
                              <p:par>
                                <p:cTn id="36" presetID="17" presetClass="entr" presetSubtype="1" fill="hold" nodeType="withEffect">
                                  <p:stCondLst>
                                    <p:cond delay="0"/>
                                  </p:stCondLst>
                                  <p:childTnLst>
                                    <p:set>
                                      <p:cBhvr>
                                        <p:cTn id="37" dur="1" fill="hold">
                                          <p:stCondLst>
                                            <p:cond delay="0"/>
                                          </p:stCondLst>
                                        </p:cTn>
                                        <p:tgtEl>
                                          <p:spTgt spid="49165"/>
                                        </p:tgtEl>
                                        <p:attrNameLst>
                                          <p:attrName>style.visibility</p:attrName>
                                        </p:attrNameLst>
                                      </p:cBhvr>
                                      <p:to>
                                        <p:strVal val="visible"/>
                                      </p:to>
                                    </p:set>
                                    <p:anim calcmode="lin" valueType="num">
                                      <p:cBhvr>
                                        <p:cTn id="38" dur="1000" fill="hold"/>
                                        <p:tgtEl>
                                          <p:spTgt spid="49165"/>
                                        </p:tgtEl>
                                        <p:attrNameLst>
                                          <p:attrName>ppt_x</p:attrName>
                                        </p:attrNameLst>
                                      </p:cBhvr>
                                      <p:tavLst>
                                        <p:tav tm="0">
                                          <p:val>
                                            <p:strVal val="#ppt_x"/>
                                          </p:val>
                                        </p:tav>
                                        <p:tav tm="100000">
                                          <p:val>
                                            <p:strVal val="#ppt_x"/>
                                          </p:val>
                                        </p:tav>
                                      </p:tavLst>
                                    </p:anim>
                                    <p:anim calcmode="lin" valueType="num">
                                      <p:cBhvr>
                                        <p:cTn id="39" dur="1000" fill="hold"/>
                                        <p:tgtEl>
                                          <p:spTgt spid="49165"/>
                                        </p:tgtEl>
                                        <p:attrNameLst>
                                          <p:attrName>ppt_y</p:attrName>
                                        </p:attrNameLst>
                                      </p:cBhvr>
                                      <p:tavLst>
                                        <p:tav tm="0">
                                          <p:val>
                                            <p:strVal val="#ppt_y-#ppt_h/2"/>
                                          </p:val>
                                        </p:tav>
                                        <p:tav tm="100000">
                                          <p:val>
                                            <p:strVal val="#ppt_y"/>
                                          </p:val>
                                        </p:tav>
                                      </p:tavLst>
                                    </p:anim>
                                    <p:anim calcmode="lin" valueType="num">
                                      <p:cBhvr>
                                        <p:cTn id="40" dur="1000" fill="hold"/>
                                        <p:tgtEl>
                                          <p:spTgt spid="49165"/>
                                        </p:tgtEl>
                                        <p:attrNameLst>
                                          <p:attrName>ppt_w</p:attrName>
                                        </p:attrNameLst>
                                      </p:cBhvr>
                                      <p:tavLst>
                                        <p:tav tm="0">
                                          <p:val>
                                            <p:strVal val="#ppt_w"/>
                                          </p:val>
                                        </p:tav>
                                        <p:tav tm="100000">
                                          <p:val>
                                            <p:strVal val="#ppt_w"/>
                                          </p:val>
                                        </p:tav>
                                      </p:tavLst>
                                    </p:anim>
                                    <p:anim calcmode="lin" valueType="num">
                                      <p:cBhvr>
                                        <p:cTn id="41" dur="1000" fill="hold"/>
                                        <p:tgtEl>
                                          <p:spTgt spid="49165"/>
                                        </p:tgtEl>
                                        <p:attrNameLst>
                                          <p:attrName>ppt_h</p:attrName>
                                        </p:attrNameLst>
                                      </p:cBhvr>
                                      <p:tavLst>
                                        <p:tav tm="0">
                                          <p:val>
                                            <p:fltVal val="0"/>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17" presetClass="entr" presetSubtype="1" fill="hold" grpId="0" nodeType="clickEffect">
                                  <p:stCondLst>
                                    <p:cond delay="0"/>
                                  </p:stCondLst>
                                  <p:childTnLst>
                                    <p:set>
                                      <p:cBhvr>
                                        <p:cTn id="45" dur="1" fill="hold">
                                          <p:stCondLst>
                                            <p:cond delay="0"/>
                                          </p:stCondLst>
                                        </p:cTn>
                                        <p:tgtEl>
                                          <p:spTgt spid="49172"/>
                                        </p:tgtEl>
                                        <p:attrNameLst>
                                          <p:attrName>style.visibility</p:attrName>
                                        </p:attrNameLst>
                                      </p:cBhvr>
                                      <p:to>
                                        <p:strVal val="visible"/>
                                      </p:to>
                                    </p:set>
                                    <p:anim calcmode="lin" valueType="num">
                                      <p:cBhvr>
                                        <p:cTn id="46" dur="1000" fill="hold"/>
                                        <p:tgtEl>
                                          <p:spTgt spid="49172"/>
                                        </p:tgtEl>
                                        <p:attrNameLst>
                                          <p:attrName>ppt_x</p:attrName>
                                        </p:attrNameLst>
                                      </p:cBhvr>
                                      <p:tavLst>
                                        <p:tav tm="0">
                                          <p:val>
                                            <p:strVal val="#ppt_x"/>
                                          </p:val>
                                        </p:tav>
                                        <p:tav tm="100000">
                                          <p:val>
                                            <p:strVal val="#ppt_x"/>
                                          </p:val>
                                        </p:tav>
                                      </p:tavLst>
                                    </p:anim>
                                    <p:anim calcmode="lin" valueType="num">
                                      <p:cBhvr>
                                        <p:cTn id="47" dur="1000" fill="hold"/>
                                        <p:tgtEl>
                                          <p:spTgt spid="49172"/>
                                        </p:tgtEl>
                                        <p:attrNameLst>
                                          <p:attrName>ppt_y</p:attrName>
                                        </p:attrNameLst>
                                      </p:cBhvr>
                                      <p:tavLst>
                                        <p:tav tm="0">
                                          <p:val>
                                            <p:strVal val="#ppt_y-#ppt_h/2"/>
                                          </p:val>
                                        </p:tav>
                                        <p:tav tm="100000">
                                          <p:val>
                                            <p:strVal val="#ppt_y"/>
                                          </p:val>
                                        </p:tav>
                                      </p:tavLst>
                                    </p:anim>
                                    <p:anim calcmode="lin" valueType="num">
                                      <p:cBhvr>
                                        <p:cTn id="48" dur="1000" fill="hold"/>
                                        <p:tgtEl>
                                          <p:spTgt spid="49172"/>
                                        </p:tgtEl>
                                        <p:attrNameLst>
                                          <p:attrName>ppt_w</p:attrName>
                                        </p:attrNameLst>
                                      </p:cBhvr>
                                      <p:tavLst>
                                        <p:tav tm="0">
                                          <p:val>
                                            <p:strVal val="#ppt_w"/>
                                          </p:val>
                                        </p:tav>
                                        <p:tav tm="100000">
                                          <p:val>
                                            <p:strVal val="#ppt_w"/>
                                          </p:val>
                                        </p:tav>
                                      </p:tavLst>
                                    </p:anim>
                                    <p:anim calcmode="lin" valueType="num">
                                      <p:cBhvr>
                                        <p:cTn id="49" dur="1000" fill="hold"/>
                                        <p:tgtEl>
                                          <p:spTgt spid="49172"/>
                                        </p:tgtEl>
                                        <p:attrNameLst>
                                          <p:attrName>ppt_h</p:attrName>
                                        </p:attrNameLst>
                                      </p:cBhvr>
                                      <p:tavLst>
                                        <p:tav tm="0">
                                          <p:val>
                                            <p:fltVal val="0"/>
                                          </p:val>
                                        </p:tav>
                                        <p:tav tm="100000">
                                          <p:val>
                                            <p:strVal val="#ppt_h"/>
                                          </p:val>
                                        </p:tav>
                                      </p:tavLst>
                                    </p:anim>
                                  </p:childTnLst>
                                </p:cTn>
                              </p:par>
                              <p:par>
                                <p:cTn id="50" presetID="17" presetClass="entr" presetSubtype="1" fill="hold" nodeType="withEffect">
                                  <p:stCondLst>
                                    <p:cond delay="0"/>
                                  </p:stCondLst>
                                  <p:childTnLst>
                                    <p:set>
                                      <p:cBhvr>
                                        <p:cTn id="51" dur="1" fill="hold">
                                          <p:stCondLst>
                                            <p:cond delay="0"/>
                                          </p:stCondLst>
                                        </p:cTn>
                                        <p:tgtEl>
                                          <p:spTgt spid="49176"/>
                                        </p:tgtEl>
                                        <p:attrNameLst>
                                          <p:attrName>style.visibility</p:attrName>
                                        </p:attrNameLst>
                                      </p:cBhvr>
                                      <p:to>
                                        <p:strVal val="visible"/>
                                      </p:to>
                                    </p:set>
                                    <p:anim calcmode="lin" valueType="num">
                                      <p:cBhvr>
                                        <p:cTn id="52" dur="1000" fill="hold"/>
                                        <p:tgtEl>
                                          <p:spTgt spid="49176"/>
                                        </p:tgtEl>
                                        <p:attrNameLst>
                                          <p:attrName>ppt_x</p:attrName>
                                        </p:attrNameLst>
                                      </p:cBhvr>
                                      <p:tavLst>
                                        <p:tav tm="0">
                                          <p:val>
                                            <p:strVal val="#ppt_x"/>
                                          </p:val>
                                        </p:tav>
                                        <p:tav tm="100000">
                                          <p:val>
                                            <p:strVal val="#ppt_x"/>
                                          </p:val>
                                        </p:tav>
                                      </p:tavLst>
                                    </p:anim>
                                    <p:anim calcmode="lin" valueType="num">
                                      <p:cBhvr>
                                        <p:cTn id="53" dur="1000" fill="hold"/>
                                        <p:tgtEl>
                                          <p:spTgt spid="49176"/>
                                        </p:tgtEl>
                                        <p:attrNameLst>
                                          <p:attrName>ppt_y</p:attrName>
                                        </p:attrNameLst>
                                      </p:cBhvr>
                                      <p:tavLst>
                                        <p:tav tm="0">
                                          <p:val>
                                            <p:strVal val="#ppt_y-#ppt_h/2"/>
                                          </p:val>
                                        </p:tav>
                                        <p:tav tm="100000">
                                          <p:val>
                                            <p:strVal val="#ppt_y"/>
                                          </p:val>
                                        </p:tav>
                                      </p:tavLst>
                                    </p:anim>
                                    <p:anim calcmode="lin" valueType="num">
                                      <p:cBhvr>
                                        <p:cTn id="54" dur="1000" fill="hold"/>
                                        <p:tgtEl>
                                          <p:spTgt spid="49176"/>
                                        </p:tgtEl>
                                        <p:attrNameLst>
                                          <p:attrName>ppt_w</p:attrName>
                                        </p:attrNameLst>
                                      </p:cBhvr>
                                      <p:tavLst>
                                        <p:tav tm="0">
                                          <p:val>
                                            <p:strVal val="#ppt_w"/>
                                          </p:val>
                                        </p:tav>
                                        <p:tav tm="100000">
                                          <p:val>
                                            <p:strVal val="#ppt_w"/>
                                          </p:val>
                                        </p:tav>
                                      </p:tavLst>
                                    </p:anim>
                                    <p:anim calcmode="lin" valueType="num">
                                      <p:cBhvr>
                                        <p:cTn id="55" dur="1000" fill="hold"/>
                                        <p:tgtEl>
                                          <p:spTgt spid="491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6" grpId="0" autoUpdateAnimBg="0"/>
      <p:bldP spid="49168" grpId="0"/>
      <p:bldP spid="49169" grpId="0"/>
      <p:bldP spid="49172"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4"/>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5A8A22AA-0D8E-4FC8-A558-15572894E952}" type="slidenum">
              <a:rPr kumimoji="0" lang="zh-CN" altLang="en-US" sz="2400" b="0">
                <a:solidFill>
                  <a:schemeClr val="tx2"/>
                </a:solidFill>
                <a:latin typeface="Times New Roman" panose="02020603050405020304" pitchFamily="18" charset="0"/>
                <a:ea typeface="宋体" panose="02010600030101010101" pitchFamily="2" charset="-122"/>
              </a:rPr>
              <a:pPr/>
              <a:t>47</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50180" name="Text Box 4"/>
          <p:cNvSpPr txBox="1">
            <a:spLocks noChangeArrowheads="1"/>
          </p:cNvSpPr>
          <p:nvPr/>
        </p:nvSpPr>
        <p:spPr bwMode="auto">
          <a:xfrm>
            <a:off x="1487487" y="836613"/>
            <a:ext cx="91455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900113" indent="-900113">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eaLnBrk="1" hangingPunct="1">
              <a:spcBef>
                <a:spcPct val="0"/>
              </a:spcBef>
              <a:buClrTx/>
              <a:buSzTx/>
              <a:buFontTx/>
              <a:buNone/>
            </a:pPr>
            <a:r>
              <a:rPr lang="zh-CN" altLang="en-US" sz="3600">
                <a:solidFill>
                  <a:srgbClr val="040404"/>
                </a:solidFill>
                <a:latin typeface="隶书" panose="02010509060101010101" pitchFamily="49" charset="-122"/>
                <a:ea typeface="隶书" panose="02010509060101010101" pitchFamily="49" charset="-122"/>
              </a:rPr>
              <a:t>二、</a:t>
            </a:r>
            <a:r>
              <a:rPr lang="zh-CN" altLang="zh-CN" sz="3600">
                <a:solidFill>
                  <a:srgbClr val="040404"/>
                </a:solidFill>
                <a:latin typeface="隶书" panose="02010509060101010101" pitchFamily="49" charset="-122"/>
                <a:ea typeface="隶书" panose="02010509060101010101" pitchFamily="49" charset="-122"/>
              </a:rPr>
              <a:t>DNA的超螺旋结构及在染色质中的组装</a:t>
            </a:r>
          </a:p>
        </p:txBody>
      </p:sp>
      <p:sp>
        <p:nvSpPr>
          <p:cNvPr id="50181" name="Text Box 5"/>
          <p:cNvSpPr txBox="1">
            <a:spLocks noChangeArrowheads="1"/>
          </p:cNvSpPr>
          <p:nvPr/>
        </p:nvSpPr>
        <p:spPr bwMode="auto">
          <a:xfrm>
            <a:off x="1919289" y="1844675"/>
            <a:ext cx="554513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sz="3200">
                <a:solidFill>
                  <a:srgbClr val="040404"/>
                </a:solidFill>
                <a:latin typeface="仿宋_GB2312" pitchFamily="49" charset="-122"/>
              </a:rPr>
              <a:t>（一）</a:t>
            </a:r>
            <a:r>
              <a:rPr lang="en-US" altLang="en-US" sz="3200">
                <a:solidFill>
                  <a:srgbClr val="040404"/>
                </a:solidFill>
                <a:latin typeface="仿宋_GB2312" pitchFamily="49" charset="-122"/>
              </a:rPr>
              <a:t>DNA的</a:t>
            </a:r>
            <a:r>
              <a:rPr lang="en-US" altLang="en-US" sz="3200">
                <a:solidFill>
                  <a:srgbClr val="CC3300"/>
                </a:solidFill>
                <a:latin typeface="仿宋_GB2312" pitchFamily="49" charset="-122"/>
              </a:rPr>
              <a:t>超螺旋结构</a:t>
            </a:r>
            <a:endParaRPr lang="zh-CN" altLang="en-US" sz="3200">
              <a:solidFill>
                <a:srgbClr val="CC3300"/>
              </a:solidFill>
              <a:latin typeface="仿宋_GB2312" pitchFamily="49" charset="-122"/>
            </a:endParaRPr>
          </a:p>
        </p:txBody>
      </p:sp>
      <p:sp>
        <p:nvSpPr>
          <p:cNvPr id="50182" name="Rectangle 6"/>
          <p:cNvSpPr>
            <a:spLocks noChangeArrowheads="1"/>
          </p:cNvSpPr>
          <p:nvPr/>
        </p:nvSpPr>
        <p:spPr bwMode="auto">
          <a:xfrm>
            <a:off x="2351088" y="2620963"/>
            <a:ext cx="33131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Pct val="65000"/>
              <a:buFont typeface="Wingdings" panose="05000000000000000000" pitchFamily="2" charset="2"/>
              <a:buChar char="l"/>
            </a:pPr>
            <a:r>
              <a:rPr lang="zh-CN" altLang="en-US">
                <a:solidFill>
                  <a:srgbClr val="040404"/>
                </a:solidFill>
                <a:latin typeface="仿宋_GB2312" pitchFamily="49" charset="-122"/>
              </a:rPr>
              <a:t>超螺旋结构</a:t>
            </a:r>
            <a:endParaRPr lang="en-US" altLang="zh-CN">
              <a:solidFill>
                <a:srgbClr val="040404"/>
              </a:solidFill>
              <a:latin typeface="仿宋_GB2312" pitchFamily="49" charset="-122"/>
            </a:endParaRPr>
          </a:p>
        </p:txBody>
      </p:sp>
      <p:sp>
        <p:nvSpPr>
          <p:cNvPr id="50185" name="Text Box 9"/>
          <p:cNvSpPr txBox="1">
            <a:spLocks noChangeArrowheads="1"/>
          </p:cNvSpPr>
          <p:nvPr/>
        </p:nvSpPr>
        <p:spPr bwMode="auto">
          <a:xfrm>
            <a:off x="2351088" y="4360863"/>
            <a:ext cx="1219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Pct val="65000"/>
              <a:buFont typeface="Wingdings" panose="05000000000000000000" pitchFamily="2" charset="2"/>
              <a:buChar char="l"/>
            </a:pPr>
            <a:r>
              <a:rPr lang="zh-CN" altLang="en-US">
                <a:solidFill>
                  <a:srgbClr val="040404"/>
                </a:solidFill>
                <a:latin typeface="仿宋_GB2312" pitchFamily="49" charset="-122"/>
              </a:rPr>
              <a:t>意义:</a:t>
            </a:r>
          </a:p>
        </p:txBody>
      </p:sp>
      <p:sp>
        <p:nvSpPr>
          <p:cNvPr id="50186" name="Rectangle 10"/>
          <p:cNvSpPr>
            <a:spLocks noChangeArrowheads="1"/>
          </p:cNvSpPr>
          <p:nvPr/>
        </p:nvSpPr>
        <p:spPr bwMode="auto">
          <a:xfrm>
            <a:off x="2566988" y="3197226"/>
            <a:ext cx="64817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a:spcBef>
                <a:spcPct val="0"/>
              </a:spcBef>
              <a:buClrTx/>
              <a:buSzTx/>
              <a:buFontTx/>
              <a:buNone/>
            </a:pPr>
            <a:r>
              <a:rPr lang="en-US" altLang="zh-CN">
                <a:solidFill>
                  <a:srgbClr val="040404"/>
                </a:solidFill>
                <a:latin typeface="仿宋_GB2312" pitchFamily="49" charset="-122"/>
              </a:rPr>
              <a:t>DNA</a:t>
            </a:r>
            <a:r>
              <a:rPr lang="zh-CN" altLang="en-US">
                <a:solidFill>
                  <a:srgbClr val="040404"/>
                </a:solidFill>
                <a:latin typeface="仿宋_GB2312" pitchFamily="49" charset="-122"/>
              </a:rPr>
              <a:t>双螺旋链</a:t>
            </a:r>
            <a:r>
              <a:rPr lang="zh-CN" altLang="en-US">
                <a:solidFill>
                  <a:srgbClr val="CC0000"/>
                </a:solidFill>
                <a:latin typeface="仿宋_GB2312" pitchFamily="49" charset="-122"/>
              </a:rPr>
              <a:t>再盘绕</a:t>
            </a:r>
            <a:r>
              <a:rPr lang="zh-CN" altLang="en-US">
                <a:solidFill>
                  <a:srgbClr val="040404"/>
                </a:solidFill>
                <a:latin typeface="仿宋_GB2312" pitchFamily="49" charset="-122"/>
              </a:rPr>
              <a:t>即形成超螺旋结构  </a:t>
            </a:r>
            <a:endParaRPr lang="zh-CN" altLang="en-US" sz="2400" b="0">
              <a:solidFill>
                <a:srgbClr val="040404"/>
              </a:solidFill>
              <a:latin typeface="仿宋_GB2312" pitchFamily="49" charset="-122"/>
            </a:endParaRPr>
          </a:p>
        </p:txBody>
      </p:sp>
      <p:sp>
        <p:nvSpPr>
          <p:cNvPr id="50191" name="Rectangle 15"/>
          <p:cNvSpPr>
            <a:spLocks noChangeArrowheads="1"/>
          </p:cNvSpPr>
          <p:nvPr/>
        </p:nvSpPr>
        <p:spPr bwMode="auto">
          <a:xfrm>
            <a:off x="3575050" y="4365625"/>
            <a:ext cx="5761038"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en-US" altLang="zh-CN">
                <a:solidFill>
                  <a:srgbClr val="040404"/>
                </a:solidFill>
                <a:latin typeface="仿宋_GB2312" pitchFamily="49" charset="-122"/>
              </a:rPr>
              <a:t>DNA</a:t>
            </a:r>
            <a:r>
              <a:rPr lang="zh-CN" altLang="en-US">
                <a:solidFill>
                  <a:srgbClr val="040404"/>
                </a:solidFill>
                <a:latin typeface="仿宋_GB2312" pitchFamily="49" charset="-122"/>
              </a:rPr>
              <a:t>超螺旋结构整体或局部的拓扑学变化及其调控对于</a:t>
            </a:r>
            <a:r>
              <a:rPr lang="en-US" altLang="zh-CN">
                <a:solidFill>
                  <a:srgbClr val="040404"/>
                </a:solidFill>
                <a:latin typeface="仿宋_GB2312" pitchFamily="49" charset="-122"/>
              </a:rPr>
              <a:t>DNA</a:t>
            </a:r>
            <a:r>
              <a:rPr lang="zh-CN" altLang="en-US">
                <a:solidFill>
                  <a:srgbClr val="040404"/>
                </a:solidFill>
                <a:latin typeface="仿宋_GB2312" pitchFamily="49" charset="-122"/>
              </a:rPr>
              <a:t>复制和</a:t>
            </a:r>
            <a:r>
              <a:rPr lang="en-US" altLang="zh-CN">
                <a:solidFill>
                  <a:srgbClr val="040404"/>
                </a:solidFill>
                <a:latin typeface="仿宋_GB2312" pitchFamily="49" charset="-122"/>
              </a:rPr>
              <a:t>RNA</a:t>
            </a:r>
            <a:r>
              <a:rPr lang="zh-CN" altLang="en-US">
                <a:solidFill>
                  <a:srgbClr val="040404"/>
                </a:solidFill>
                <a:latin typeface="仿宋_GB2312" pitchFamily="49" charset="-122"/>
              </a:rPr>
              <a:t>转录过程具有关键作用。</a:t>
            </a:r>
            <a:r>
              <a:rPr lang="zh-CN" altLang="en-US" sz="2400">
                <a:solidFill>
                  <a:srgbClr val="040404"/>
                </a:solidFill>
                <a:latin typeface="仿宋_GB2312" pitchFamily="49" charset="-122"/>
              </a:rPr>
              <a:t> </a:t>
            </a:r>
            <a:endParaRPr lang="zh-CN" altLang="en-US" sz="2000" b="0">
              <a:solidFill>
                <a:srgbClr val="040404"/>
              </a:solidFill>
              <a:latin typeface="仿宋_GB2312" pitchFamily="49" charset="-122"/>
            </a:endParaRPr>
          </a:p>
        </p:txBody>
      </p:sp>
      <p:graphicFrame>
        <p:nvGraphicFramePr>
          <p:cNvPr id="99328" name="Object 0">
            <a:hlinkClick r:id="" action="ppaction://ole?verb=0"/>
          </p:cNvPr>
          <p:cNvGraphicFramePr>
            <a:graphicFrameLocks noGrp="1" noChangeAspect="1"/>
          </p:cNvGraphicFramePr>
          <p:nvPr>
            <p:ph/>
          </p:nvPr>
        </p:nvGraphicFramePr>
        <p:xfrm>
          <a:off x="8688388" y="2713039"/>
          <a:ext cx="1223962" cy="917575"/>
        </p:xfrm>
        <a:graphic>
          <a:graphicData uri="http://schemas.openxmlformats.org/presentationml/2006/ole">
            <mc:AlternateContent xmlns:mc="http://schemas.openxmlformats.org/markup-compatibility/2006">
              <mc:Choice xmlns:v="urn:schemas-microsoft-com:vml" Requires="v">
                <p:oleObj spid="_x0000_s47108" name="演示文稿" r:id="rId3" imgW="4735052" imgH="3550866" progId="PowerPoint.Show.8">
                  <p:embed/>
                </p:oleObj>
              </mc:Choice>
              <mc:Fallback>
                <p:oleObj name="演示文稿" r:id="rId3" imgW="4735052" imgH="3550866" progId="PowerPoint.Show.8">
                  <p:embed/>
                  <p:pic>
                    <p:nvPicPr>
                      <p:cNvPr id="99328" name="Object 0">
                        <a:hlinkClick r:id="" action="ppaction://ole?verb=0"/>
                      </p:cNvPr>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8388" y="2713039"/>
                        <a:ext cx="1223962" cy="917575"/>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258391801"/>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0180"/>
                                        </p:tgtEl>
                                        <p:attrNameLst>
                                          <p:attrName>style.visibility</p:attrName>
                                        </p:attrNameLst>
                                      </p:cBhvr>
                                      <p:to>
                                        <p:strVal val="visible"/>
                                      </p:to>
                                    </p:set>
                                    <p:animEffect transition="in" filter="slide(fromBottom)">
                                      <p:cBhvr>
                                        <p:cTn id="7" dur="1000"/>
                                        <p:tgtEl>
                                          <p:spTgt spid="501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 fill="hold" grpId="0" nodeType="clickEffect">
                                  <p:stCondLst>
                                    <p:cond delay="0"/>
                                  </p:stCondLst>
                                  <p:childTnLst>
                                    <p:set>
                                      <p:cBhvr>
                                        <p:cTn id="11" dur="1" fill="hold">
                                          <p:stCondLst>
                                            <p:cond delay="0"/>
                                          </p:stCondLst>
                                        </p:cTn>
                                        <p:tgtEl>
                                          <p:spTgt spid="50181"/>
                                        </p:tgtEl>
                                        <p:attrNameLst>
                                          <p:attrName>style.visibility</p:attrName>
                                        </p:attrNameLst>
                                      </p:cBhvr>
                                      <p:to>
                                        <p:strVal val="visible"/>
                                      </p:to>
                                    </p:set>
                                    <p:anim calcmode="lin" valueType="num">
                                      <p:cBhvr>
                                        <p:cTn id="12" dur="1000" fill="hold"/>
                                        <p:tgtEl>
                                          <p:spTgt spid="50181"/>
                                        </p:tgtEl>
                                        <p:attrNameLst>
                                          <p:attrName>ppt_x</p:attrName>
                                        </p:attrNameLst>
                                      </p:cBhvr>
                                      <p:tavLst>
                                        <p:tav tm="0">
                                          <p:val>
                                            <p:strVal val="#ppt_x"/>
                                          </p:val>
                                        </p:tav>
                                        <p:tav tm="100000">
                                          <p:val>
                                            <p:strVal val="#ppt_x"/>
                                          </p:val>
                                        </p:tav>
                                      </p:tavLst>
                                    </p:anim>
                                    <p:anim calcmode="lin" valueType="num">
                                      <p:cBhvr>
                                        <p:cTn id="13" dur="1000" fill="hold"/>
                                        <p:tgtEl>
                                          <p:spTgt spid="50181"/>
                                        </p:tgtEl>
                                        <p:attrNameLst>
                                          <p:attrName>ppt_y</p:attrName>
                                        </p:attrNameLst>
                                      </p:cBhvr>
                                      <p:tavLst>
                                        <p:tav tm="0">
                                          <p:val>
                                            <p:strVal val="#ppt_y-#ppt_h/2"/>
                                          </p:val>
                                        </p:tav>
                                        <p:tav tm="100000">
                                          <p:val>
                                            <p:strVal val="#ppt_y"/>
                                          </p:val>
                                        </p:tav>
                                      </p:tavLst>
                                    </p:anim>
                                    <p:anim calcmode="lin" valueType="num">
                                      <p:cBhvr>
                                        <p:cTn id="14" dur="1000" fill="hold"/>
                                        <p:tgtEl>
                                          <p:spTgt spid="50181"/>
                                        </p:tgtEl>
                                        <p:attrNameLst>
                                          <p:attrName>ppt_w</p:attrName>
                                        </p:attrNameLst>
                                      </p:cBhvr>
                                      <p:tavLst>
                                        <p:tav tm="0">
                                          <p:val>
                                            <p:strVal val="#ppt_w"/>
                                          </p:val>
                                        </p:tav>
                                        <p:tav tm="100000">
                                          <p:val>
                                            <p:strVal val="#ppt_w"/>
                                          </p:val>
                                        </p:tav>
                                      </p:tavLst>
                                    </p:anim>
                                    <p:anim calcmode="lin" valueType="num">
                                      <p:cBhvr>
                                        <p:cTn id="15" dur="1000" fill="hold"/>
                                        <p:tgtEl>
                                          <p:spTgt spid="50181"/>
                                        </p:tgtEl>
                                        <p:attrNameLst>
                                          <p:attrName>ppt_h</p:attrName>
                                        </p:attrNameLst>
                                      </p:cBhvr>
                                      <p:tavLst>
                                        <p:tav tm="0">
                                          <p:val>
                                            <p:fltVal val="0"/>
                                          </p:val>
                                        </p:tav>
                                        <p:tav tm="100000">
                                          <p:val>
                                            <p:strVal val="#ppt_h"/>
                                          </p:val>
                                        </p:tav>
                                      </p:tavLst>
                                    </p:anim>
                                  </p:childTnLst>
                                </p:cTn>
                              </p:par>
                            </p:childTnLst>
                          </p:cTn>
                        </p:par>
                        <p:par>
                          <p:cTn id="16" fill="hold" nodeType="afterGroup">
                            <p:stCondLst>
                              <p:cond delay="1000"/>
                            </p:stCondLst>
                            <p:childTnLst>
                              <p:par>
                                <p:cTn id="17" presetID="17" presetClass="entr" presetSubtype="1" fill="hold" grpId="0" nodeType="afterEffect">
                                  <p:stCondLst>
                                    <p:cond delay="0"/>
                                  </p:stCondLst>
                                  <p:childTnLst>
                                    <p:set>
                                      <p:cBhvr>
                                        <p:cTn id="18" dur="1" fill="hold">
                                          <p:stCondLst>
                                            <p:cond delay="0"/>
                                          </p:stCondLst>
                                        </p:cTn>
                                        <p:tgtEl>
                                          <p:spTgt spid="50182"/>
                                        </p:tgtEl>
                                        <p:attrNameLst>
                                          <p:attrName>style.visibility</p:attrName>
                                        </p:attrNameLst>
                                      </p:cBhvr>
                                      <p:to>
                                        <p:strVal val="visible"/>
                                      </p:to>
                                    </p:set>
                                    <p:anim calcmode="lin" valueType="num">
                                      <p:cBhvr>
                                        <p:cTn id="19" dur="1000" fill="hold"/>
                                        <p:tgtEl>
                                          <p:spTgt spid="50182"/>
                                        </p:tgtEl>
                                        <p:attrNameLst>
                                          <p:attrName>ppt_x</p:attrName>
                                        </p:attrNameLst>
                                      </p:cBhvr>
                                      <p:tavLst>
                                        <p:tav tm="0">
                                          <p:val>
                                            <p:strVal val="#ppt_x"/>
                                          </p:val>
                                        </p:tav>
                                        <p:tav tm="100000">
                                          <p:val>
                                            <p:strVal val="#ppt_x"/>
                                          </p:val>
                                        </p:tav>
                                      </p:tavLst>
                                    </p:anim>
                                    <p:anim calcmode="lin" valueType="num">
                                      <p:cBhvr>
                                        <p:cTn id="20" dur="1000" fill="hold"/>
                                        <p:tgtEl>
                                          <p:spTgt spid="50182"/>
                                        </p:tgtEl>
                                        <p:attrNameLst>
                                          <p:attrName>ppt_y</p:attrName>
                                        </p:attrNameLst>
                                      </p:cBhvr>
                                      <p:tavLst>
                                        <p:tav tm="0">
                                          <p:val>
                                            <p:strVal val="#ppt_y-#ppt_h/2"/>
                                          </p:val>
                                        </p:tav>
                                        <p:tav tm="100000">
                                          <p:val>
                                            <p:strVal val="#ppt_y"/>
                                          </p:val>
                                        </p:tav>
                                      </p:tavLst>
                                    </p:anim>
                                    <p:anim calcmode="lin" valueType="num">
                                      <p:cBhvr>
                                        <p:cTn id="21" dur="1000" fill="hold"/>
                                        <p:tgtEl>
                                          <p:spTgt spid="50182"/>
                                        </p:tgtEl>
                                        <p:attrNameLst>
                                          <p:attrName>ppt_w</p:attrName>
                                        </p:attrNameLst>
                                      </p:cBhvr>
                                      <p:tavLst>
                                        <p:tav tm="0">
                                          <p:val>
                                            <p:strVal val="#ppt_w"/>
                                          </p:val>
                                        </p:tav>
                                        <p:tav tm="100000">
                                          <p:val>
                                            <p:strVal val="#ppt_w"/>
                                          </p:val>
                                        </p:tav>
                                      </p:tavLst>
                                    </p:anim>
                                    <p:anim calcmode="lin" valueType="num">
                                      <p:cBhvr>
                                        <p:cTn id="22" dur="1000" fill="hold"/>
                                        <p:tgtEl>
                                          <p:spTgt spid="50182"/>
                                        </p:tgtEl>
                                        <p:attrNameLst>
                                          <p:attrName>ppt_h</p:attrName>
                                        </p:attrNameLst>
                                      </p:cBhvr>
                                      <p:tavLst>
                                        <p:tav tm="0">
                                          <p:val>
                                            <p:fltVal val="0"/>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50186"/>
                                        </p:tgtEl>
                                        <p:attrNameLst>
                                          <p:attrName>style.visibility</p:attrName>
                                        </p:attrNameLst>
                                      </p:cBhvr>
                                      <p:to>
                                        <p:strVal val="visible"/>
                                      </p:to>
                                    </p:set>
                                    <p:animEffect transition="in" filter="slide(fromBottom)">
                                      <p:cBhvr>
                                        <p:cTn id="27" dur="1000"/>
                                        <p:tgtEl>
                                          <p:spTgt spid="50186"/>
                                        </p:tgtEl>
                                      </p:cBhvr>
                                    </p:animEffect>
                                  </p:childTnLst>
                                </p:cTn>
                              </p:par>
                              <p:par>
                                <p:cTn id="28" presetID="12" presetClass="entr" presetSubtype="4" fill="hold" nodeType="withEffect">
                                  <p:stCondLst>
                                    <p:cond delay="0"/>
                                  </p:stCondLst>
                                  <p:childTnLst>
                                    <p:set>
                                      <p:cBhvr>
                                        <p:cTn id="29" dur="1" fill="hold">
                                          <p:stCondLst>
                                            <p:cond delay="0"/>
                                          </p:stCondLst>
                                        </p:cTn>
                                        <p:tgtEl>
                                          <p:spTgt spid="99328"/>
                                        </p:tgtEl>
                                        <p:attrNameLst>
                                          <p:attrName>style.visibility</p:attrName>
                                        </p:attrNameLst>
                                      </p:cBhvr>
                                      <p:to>
                                        <p:strVal val="visible"/>
                                      </p:to>
                                    </p:set>
                                    <p:animEffect transition="in" filter="slide(fromBottom)">
                                      <p:cBhvr>
                                        <p:cTn id="30" dur="1000"/>
                                        <p:tgtEl>
                                          <p:spTgt spid="9932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1" fill="hold" grpId="0" nodeType="clickEffect">
                                  <p:stCondLst>
                                    <p:cond delay="0"/>
                                  </p:stCondLst>
                                  <p:childTnLst>
                                    <p:set>
                                      <p:cBhvr>
                                        <p:cTn id="34" dur="1" fill="hold">
                                          <p:stCondLst>
                                            <p:cond delay="0"/>
                                          </p:stCondLst>
                                        </p:cTn>
                                        <p:tgtEl>
                                          <p:spTgt spid="50185"/>
                                        </p:tgtEl>
                                        <p:attrNameLst>
                                          <p:attrName>style.visibility</p:attrName>
                                        </p:attrNameLst>
                                      </p:cBhvr>
                                      <p:to>
                                        <p:strVal val="visible"/>
                                      </p:to>
                                    </p:set>
                                    <p:anim calcmode="lin" valueType="num">
                                      <p:cBhvr>
                                        <p:cTn id="35" dur="1000" fill="hold"/>
                                        <p:tgtEl>
                                          <p:spTgt spid="50185"/>
                                        </p:tgtEl>
                                        <p:attrNameLst>
                                          <p:attrName>ppt_x</p:attrName>
                                        </p:attrNameLst>
                                      </p:cBhvr>
                                      <p:tavLst>
                                        <p:tav tm="0">
                                          <p:val>
                                            <p:strVal val="#ppt_x"/>
                                          </p:val>
                                        </p:tav>
                                        <p:tav tm="100000">
                                          <p:val>
                                            <p:strVal val="#ppt_x"/>
                                          </p:val>
                                        </p:tav>
                                      </p:tavLst>
                                    </p:anim>
                                    <p:anim calcmode="lin" valueType="num">
                                      <p:cBhvr>
                                        <p:cTn id="36" dur="1000" fill="hold"/>
                                        <p:tgtEl>
                                          <p:spTgt spid="50185"/>
                                        </p:tgtEl>
                                        <p:attrNameLst>
                                          <p:attrName>ppt_y</p:attrName>
                                        </p:attrNameLst>
                                      </p:cBhvr>
                                      <p:tavLst>
                                        <p:tav tm="0">
                                          <p:val>
                                            <p:strVal val="#ppt_y-#ppt_h/2"/>
                                          </p:val>
                                        </p:tav>
                                        <p:tav tm="100000">
                                          <p:val>
                                            <p:strVal val="#ppt_y"/>
                                          </p:val>
                                        </p:tav>
                                      </p:tavLst>
                                    </p:anim>
                                    <p:anim calcmode="lin" valueType="num">
                                      <p:cBhvr>
                                        <p:cTn id="37" dur="1000" fill="hold"/>
                                        <p:tgtEl>
                                          <p:spTgt spid="50185"/>
                                        </p:tgtEl>
                                        <p:attrNameLst>
                                          <p:attrName>ppt_w</p:attrName>
                                        </p:attrNameLst>
                                      </p:cBhvr>
                                      <p:tavLst>
                                        <p:tav tm="0">
                                          <p:val>
                                            <p:strVal val="#ppt_w"/>
                                          </p:val>
                                        </p:tav>
                                        <p:tav tm="100000">
                                          <p:val>
                                            <p:strVal val="#ppt_w"/>
                                          </p:val>
                                        </p:tav>
                                      </p:tavLst>
                                    </p:anim>
                                    <p:anim calcmode="lin" valueType="num">
                                      <p:cBhvr>
                                        <p:cTn id="38" dur="1000" fill="hold"/>
                                        <p:tgtEl>
                                          <p:spTgt spid="50185"/>
                                        </p:tgtEl>
                                        <p:attrNameLst>
                                          <p:attrName>ppt_h</p:attrName>
                                        </p:attrNameLst>
                                      </p:cBhvr>
                                      <p:tavLst>
                                        <p:tav tm="0">
                                          <p:val>
                                            <p:fltVal val="0"/>
                                          </p:val>
                                        </p:tav>
                                        <p:tav tm="100000">
                                          <p:val>
                                            <p:strVal val="#ppt_h"/>
                                          </p:val>
                                        </p:tav>
                                      </p:tavLst>
                                    </p:anim>
                                  </p:childTnLst>
                                </p:cTn>
                              </p:par>
                            </p:childTnLst>
                          </p:cTn>
                        </p:par>
                        <p:par>
                          <p:cTn id="39" fill="hold" nodeType="afterGroup">
                            <p:stCondLst>
                              <p:cond delay="1000"/>
                            </p:stCondLst>
                            <p:childTnLst>
                              <p:par>
                                <p:cTn id="40" presetID="18" presetClass="entr" presetSubtype="6" fill="hold" grpId="0" nodeType="afterEffect">
                                  <p:stCondLst>
                                    <p:cond delay="0"/>
                                  </p:stCondLst>
                                  <p:childTnLst>
                                    <p:set>
                                      <p:cBhvr>
                                        <p:cTn id="41" dur="1" fill="hold">
                                          <p:stCondLst>
                                            <p:cond delay="0"/>
                                          </p:stCondLst>
                                        </p:cTn>
                                        <p:tgtEl>
                                          <p:spTgt spid="50191"/>
                                        </p:tgtEl>
                                        <p:attrNameLst>
                                          <p:attrName>style.visibility</p:attrName>
                                        </p:attrNameLst>
                                      </p:cBhvr>
                                      <p:to>
                                        <p:strVal val="visible"/>
                                      </p:to>
                                    </p:set>
                                    <p:animEffect transition="in" filter="strips(downRight)">
                                      <p:cBhvr>
                                        <p:cTn id="42" dur="500"/>
                                        <p:tgtEl>
                                          <p:spTgt spid="50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autoUpdateAnimBg="0"/>
      <p:bldP spid="50181" grpId="0"/>
      <p:bldP spid="50182" grpId="0"/>
      <p:bldP spid="50185" grpId="0"/>
      <p:bldP spid="50186" grpId="0" autoUpdateAnimBg="0"/>
      <p:bldP spid="50191"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灯片编号占位符 5"/>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C1C246DD-BE6C-401F-A805-796BF1534F77}" type="slidenum">
              <a:rPr kumimoji="0" lang="zh-CN" altLang="en-US" sz="2400" b="0">
                <a:solidFill>
                  <a:schemeClr val="tx2"/>
                </a:solidFill>
                <a:latin typeface="Times New Roman" panose="02020603050405020304" pitchFamily="18" charset="0"/>
                <a:ea typeface="宋体" panose="02010600030101010101" pitchFamily="2" charset="-122"/>
              </a:rPr>
              <a:pPr/>
              <a:t>48</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51205" name="Rectangle 5"/>
          <p:cNvSpPr>
            <a:spLocks noChangeArrowheads="1"/>
          </p:cNvSpPr>
          <p:nvPr/>
        </p:nvSpPr>
        <p:spPr bwMode="auto">
          <a:xfrm>
            <a:off x="2057401" y="685800"/>
            <a:ext cx="73517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sz="3200">
                <a:solidFill>
                  <a:srgbClr val="040404"/>
                </a:solidFill>
                <a:latin typeface="仿宋_GB2312" pitchFamily="49" charset="-122"/>
              </a:rPr>
              <a:t>（二）原核生物</a:t>
            </a:r>
            <a:r>
              <a:rPr lang="en-US" altLang="zh-CN" sz="3200">
                <a:solidFill>
                  <a:srgbClr val="040404"/>
                </a:solidFill>
                <a:latin typeface="仿宋_GB2312" pitchFamily="49" charset="-122"/>
              </a:rPr>
              <a:t>DNA</a:t>
            </a:r>
            <a:r>
              <a:rPr lang="zh-CN" altLang="en-US" sz="3200">
                <a:solidFill>
                  <a:srgbClr val="040404"/>
                </a:solidFill>
                <a:latin typeface="仿宋_GB2312" pitchFamily="49" charset="-122"/>
              </a:rPr>
              <a:t>的高级结构</a:t>
            </a:r>
          </a:p>
        </p:txBody>
      </p:sp>
      <p:sp>
        <p:nvSpPr>
          <p:cNvPr id="51206" name="Text Box 6"/>
          <p:cNvSpPr txBox="1">
            <a:spLocks noChangeArrowheads="1"/>
          </p:cNvSpPr>
          <p:nvPr/>
        </p:nvSpPr>
        <p:spPr bwMode="auto">
          <a:xfrm>
            <a:off x="2351089" y="1771650"/>
            <a:ext cx="8066087"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a:solidFill>
                  <a:srgbClr val="040404"/>
                </a:solidFill>
                <a:latin typeface="仿宋_GB2312" pitchFamily="49" charset="-122"/>
              </a:rPr>
              <a:t>大多原核生物的</a:t>
            </a:r>
            <a:r>
              <a:rPr lang="en-US" altLang="zh-CN">
                <a:solidFill>
                  <a:srgbClr val="040404"/>
                </a:solidFill>
                <a:latin typeface="仿宋_GB2312" pitchFamily="49" charset="-122"/>
              </a:rPr>
              <a:t>DNA</a:t>
            </a:r>
            <a:r>
              <a:rPr lang="zh-CN" altLang="en-US">
                <a:solidFill>
                  <a:srgbClr val="040404"/>
                </a:solidFill>
                <a:latin typeface="仿宋_GB2312" pitchFamily="49" charset="-122"/>
              </a:rPr>
              <a:t>是共价封闭的</a:t>
            </a:r>
            <a:r>
              <a:rPr lang="zh-CN" altLang="en-US" u="sng">
                <a:solidFill>
                  <a:srgbClr val="CC0000"/>
                </a:solidFill>
                <a:latin typeface="仿宋_GB2312" pitchFamily="49" charset="-122"/>
              </a:rPr>
              <a:t>环形</a:t>
            </a:r>
            <a:r>
              <a:rPr lang="en-US" altLang="zh-CN" u="sng">
                <a:solidFill>
                  <a:srgbClr val="CC0000"/>
                </a:solidFill>
                <a:latin typeface="仿宋_GB2312" pitchFamily="49" charset="-122"/>
              </a:rPr>
              <a:t>DNA</a:t>
            </a:r>
            <a:r>
              <a:rPr lang="zh-CN" altLang="en-US" u="sng">
                <a:solidFill>
                  <a:srgbClr val="CC0000"/>
                </a:solidFill>
                <a:latin typeface="仿宋_GB2312" pitchFamily="49" charset="-122"/>
              </a:rPr>
              <a:t>双螺旋</a:t>
            </a:r>
            <a:r>
              <a:rPr lang="zh-CN" altLang="en-US" sz="2400">
                <a:solidFill>
                  <a:srgbClr val="040404"/>
                </a:solidFill>
                <a:latin typeface="仿宋_GB2312" pitchFamily="49" charset="-122"/>
              </a:rPr>
              <a:t>，</a:t>
            </a:r>
            <a:r>
              <a:rPr lang="zh-CN" altLang="en-US">
                <a:solidFill>
                  <a:srgbClr val="040404"/>
                </a:solidFill>
                <a:latin typeface="仿宋_GB2312" pitchFamily="49" charset="-122"/>
              </a:rPr>
              <a:t>在细胞内进一步盘绕成类核</a:t>
            </a:r>
            <a:r>
              <a:rPr lang="en-US" altLang="zh-CN">
                <a:solidFill>
                  <a:srgbClr val="040404"/>
                </a:solidFill>
                <a:latin typeface="仿宋_GB2312" pitchFamily="49" charset="-122"/>
              </a:rPr>
              <a:t>。</a:t>
            </a:r>
          </a:p>
        </p:txBody>
      </p:sp>
      <p:sp>
        <p:nvSpPr>
          <p:cNvPr id="51210" name="Freeform 10"/>
          <p:cNvSpPr>
            <a:spLocks/>
          </p:cNvSpPr>
          <p:nvPr/>
        </p:nvSpPr>
        <p:spPr bwMode="auto">
          <a:xfrm>
            <a:off x="2640013" y="3213101"/>
            <a:ext cx="2171700" cy="2049463"/>
          </a:xfrm>
          <a:custGeom>
            <a:avLst/>
            <a:gdLst>
              <a:gd name="T0" fmla="*/ 2147483647 w 1368"/>
              <a:gd name="T1" fmla="*/ 2147483647 h 1291"/>
              <a:gd name="T2" fmla="*/ 2147483647 w 1368"/>
              <a:gd name="T3" fmla="*/ 2147483647 h 1291"/>
              <a:gd name="T4" fmla="*/ 2147483647 w 1368"/>
              <a:gd name="T5" fmla="*/ 2147483647 h 1291"/>
              <a:gd name="T6" fmla="*/ 2147483647 w 1368"/>
              <a:gd name="T7" fmla="*/ 2147483647 h 1291"/>
              <a:gd name="T8" fmla="*/ 2147483647 w 1368"/>
              <a:gd name="T9" fmla="*/ 2147483647 h 1291"/>
              <a:gd name="T10" fmla="*/ 2147483647 w 1368"/>
              <a:gd name="T11" fmla="*/ 2147483647 h 1291"/>
              <a:gd name="T12" fmla="*/ 2147483647 w 1368"/>
              <a:gd name="T13" fmla="*/ 2147483647 h 1291"/>
              <a:gd name="T14" fmla="*/ 2147483647 w 1368"/>
              <a:gd name="T15" fmla="*/ 2147483647 h 1291"/>
              <a:gd name="T16" fmla="*/ 2147483647 w 1368"/>
              <a:gd name="T17" fmla="*/ 2147483647 h 1291"/>
              <a:gd name="T18" fmla="*/ 2147483647 w 1368"/>
              <a:gd name="T19" fmla="*/ 2147483647 h 1291"/>
              <a:gd name="T20" fmla="*/ 2147483647 w 1368"/>
              <a:gd name="T21" fmla="*/ 2147483647 h 1291"/>
              <a:gd name="T22" fmla="*/ 2147483647 w 1368"/>
              <a:gd name="T23" fmla="*/ 2147483647 h 1291"/>
              <a:gd name="T24" fmla="*/ 2147483647 w 1368"/>
              <a:gd name="T25" fmla="*/ 2147483647 h 1291"/>
              <a:gd name="T26" fmla="*/ 2147483647 w 1368"/>
              <a:gd name="T27" fmla="*/ 2147483647 h 1291"/>
              <a:gd name="T28" fmla="*/ 2147483647 w 1368"/>
              <a:gd name="T29" fmla="*/ 2147483647 h 1291"/>
              <a:gd name="T30" fmla="*/ 2147483647 w 1368"/>
              <a:gd name="T31" fmla="*/ 2147483647 h 1291"/>
              <a:gd name="T32" fmla="*/ 2147483647 w 1368"/>
              <a:gd name="T33" fmla="*/ 2147483647 h 1291"/>
              <a:gd name="T34" fmla="*/ 2147483647 w 1368"/>
              <a:gd name="T35" fmla="*/ 2147483647 h 1291"/>
              <a:gd name="T36" fmla="*/ 2147483647 w 1368"/>
              <a:gd name="T37" fmla="*/ 2147483647 h 1291"/>
              <a:gd name="T38" fmla="*/ 2147483647 w 1368"/>
              <a:gd name="T39" fmla="*/ 2147483647 h 1291"/>
              <a:gd name="T40" fmla="*/ 2147483647 w 1368"/>
              <a:gd name="T41" fmla="*/ 2147483647 h 1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68"/>
              <a:gd name="T64" fmla="*/ 0 h 1291"/>
              <a:gd name="T65" fmla="*/ 1368 w 1368"/>
              <a:gd name="T66" fmla="*/ 1291 h 129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68" h="1291">
                <a:moveTo>
                  <a:pt x="249" y="1030"/>
                </a:moveTo>
                <a:cubicBezTo>
                  <a:pt x="239" y="961"/>
                  <a:pt x="251" y="884"/>
                  <a:pt x="214" y="811"/>
                </a:cubicBezTo>
                <a:cubicBezTo>
                  <a:pt x="177" y="738"/>
                  <a:pt x="58" y="661"/>
                  <a:pt x="29" y="594"/>
                </a:cubicBezTo>
                <a:cubicBezTo>
                  <a:pt x="0" y="527"/>
                  <a:pt x="3" y="451"/>
                  <a:pt x="42" y="408"/>
                </a:cubicBezTo>
                <a:cubicBezTo>
                  <a:pt x="81" y="365"/>
                  <a:pt x="191" y="353"/>
                  <a:pt x="260" y="338"/>
                </a:cubicBezTo>
                <a:cubicBezTo>
                  <a:pt x="329" y="323"/>
                  <a:pt x="412" y="344"/>
                  <a:pt x="456" y="315"/>
                </a:cubicBezTo>
                <a:cubicBezTo>
                  <a:pt x="500" y="286"/>
                  <a:pt x="498" y="212"/>
                  <a:pt x="525" y="166"/>
                </a:cubicBezTo>
                <a:cubicBezTo>
                  <a:pt x="552" y="120"/>
                  <a:pt x="581" y="64"/>
                  <a:pt x="618" y="39"/>
                </a:cubicBezTo>
                <a:cubicBezTo>
                  <a:pt x="655" y="14"/>
                  <a:pt x="699" y="14"/>
                  <a:pt x="744" y="16"/>
                </a:cubicBezTo>
                <a:cubicBezTo>
                  <a:pt x="789" y="18"/>
                  <a:pt x="846" y="0"/>
                  <a:pt x="890" y="52"/>
                </a:cubicBezTo>
                <a:cubicBezTo>
                  <a:pt x="934" y="104"/>
                  <a:pt x="950" y="271"/>
                  <a:pt x="1009" y="327"/>
                </a:cubicBezTo>
                <a:cubicBezTo>
                  <a:pt x="1068" y="383"/>
                  <a:pt x="1185" y="358"/>
                  <a:pt x="1243" y="387"/>
                </a:cubicBezTo>
                <a:cubicBezTo>
                  <a:pt x="1301" y="416"/>
                  <a:pt x="1342" y="447"/>
                  <a:pt x="1355" y="500"/>
                </a:cubicBezTo>
                <a:cubicBezTo>
                  <a:pt x="1368" y="553"/>
                  <a:pt x="1356" y="644"/>
                  <a:pt x="1320" y="707"/>
                </a:cubicBezTo>
                <a:cubicBezTo>
                  <a:pt x="1284" y="770"/>
                  <a:pt x="1163" y="813"/>
                  <a:pt x="1136" y="880"/>
                </a:cubicBezTo>
                <a:cubicBezTo>
                  <a:pt x="1109" y="947"/>
                  <a:pt x="1182" y="1047"/>
                  <a:pt x="1159" y="1110"/>
                </a:cubicBezTo>
                <a:cubicBezTo>
                  <a:pt x="1136" y="1173"/>
                  <a:pt x="1075" y="1249"/>
                  <a:pt x="998" y="1260"/>
                </a:cubicBezTo>
                <a:cubicBezTo>
                  <a:pt x="921" y="1271"/>
                  <a:pt x="790" y="1175"/>
                  <a:pt x="698" y="1179"/>
                </a:cubicBezTo>
                <a:cubicBezTo>
                  <a:pt x="606" y="1183"/>
                  <a:pt x="516" y="1275"/>
                  <a:pt x="445" y="1283"/>
                </a:cubicBezTo>
                <a:cubicBezTo>
                  <a:pt x="374" y="1291"/>
                  <a:pt x="305" y="1267"/>
                  <a:pt x="272" y="1225"/>
                </a:cubicBezTo>
                <a:cubicBezTo>
                  <a:pt x="239" y="1183"/>
                  <a:pt x="259" y="1099"/>
                  <a:pt x="249" y="1030"/>
                </a:cubicBezTo>
                <a:close/>
              </a:path>
            </a:pathLst>
          </a:custGeom>
          <a:noFill/>
          <a:ln w="57150" cap="flat" cmpd="sng">
            <a:solidFill>
              <a:srgbClr val="A5002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nvGrpSpPr>
          <p:cNvPr id="2" name="Group 17"/>
          <p:cNvGrpSpPr>
            <a:grpSpLocks/>
          </p:cNvGrpSpPr>
          <p:nvPr/>
        </p:nvGrpSpPr>
        <p:grpSpPr bwMode="auto">
          <a:xfrm>
            <a:off x="2578101" y="3348039"/>
            <a:ext cx="2239963" cy="2047875"/>
            <a:chOff x="686" y="2200"/>
            <a:chExt cx="1411" cy="1290"/>
          </a:xfrm>
        </p:grpSpPr>
        <p:sp>
          <p:nvSpPr>
            <p:cNvPr id="53381" name="Freeform 12"/>
            <p:cNvSpPr>
              <a:spLocks/>
            </p:cNvSpPr>
            <p:nvPr/>
          </p:nvSpPr>
          <p:spPr bwMode="auto">
            <a:xfrm rot="-168147">
              <a:off x="1245" y="2200"/>
              <a:ext cx="692" cy="286"/>
            </a:xfrm>
            <a:custGeom>
              <a:avLst/>
              <a:gdLst>
                <a:gd name="T0" fmla="*/ 0 w 692"/>
                <a:gd name="T1" fmla="*/ 114 h 286"/>
                <a:gd name="T2" fmla="*/ 198 w 692"/>
                <a:gd name="T3" fmla="*/ 173 h 286"/>
                <a:gd name="T4" fmla="*/ 380 w 692"/>
                <a:gd name="T5" fmla="*/ 68 h 286"/>
                <a:gd name="T6" fmla="*/ 588 w 692"/>
                <a:gd name="T7" fmla="*/ 10 h 286"/>
                <a:gd name="T8" fmla="*/ 682 w 692"/>
                <a:gd name="T9" fmla="*/ 127 h 286"/>
                <a:gd name="T10" fmla="*/ 645 w 692"/>
                <a:gd name="T11" fmla="*/ 286 h 286"/>
                <a:gd name="T12" fmla="*/ 0 60000 65536"/>
                <a:gd name="T13" fmla="*/ 0 60000 65536"/>
                <a:gd name="T14" fmla="*/ 0 60000 65536"/>
                <a:gd name="T15" fmla="*/ 0 60000 65536"/>
                <a:gd name="T16" fmla="*/ 0 60000 65536"/>
                <a:gd name="T17" fmla="*/ 0 60000 65536"/>
                <a:gd name="T18" fmla="*/ 0 w 692"/>
                <a:gd name="T19" fmla="*/ 0 h 286"/>
                <a:gd name="T20" fmla="*/ 692 w 692"/>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692" h="286">
                  <a:moveTo>
                    <a:pt x="0" y="114"/>
                  </a:moveTo>
                  <a:cubicBezTo>
                    <a:pt x="33" y="124"/>
                    <a:pt x="135" y="181"/>
                    <a:pt x="198" y="173"/>
                  </a:cubicBezTo>
                  <a:cubicBezTo>
                    <a:pt x="261" y="165"/>
                    <a:pt x="315" y="95"/>
                    <a:pt x="380" y="68"/>
                  </a:cubicBezTo>
                  <a:cubicBezTo>
                    <a:pt x="445" y="41"/>
                    <a:pt x="538" y="0"/>
                    <a:pt x="588" y="10"/>
                  </a:cubicBezTo>
                  <a:cubicBezTo>
                    <a:pt x="638" y="20"/>
                    <a:pt x="672" y="81"/>
                    <a:pt x="682" y="127"/>
                  </a:cubicBezTo>
                  <a:cubicBezTo>
                    <a:pt x="692" y="173"/>
                    <a:pt x="653" y="253"/>
                    <a:pt x="645" y="286"/>
                  </a:cubicBezTo>
                </a:path>
              </a:pathLst>
            </a:custGeom>
            <a:noFill/>
            <a:ln w="57150" cap="flat" cmpd="sng">
              <a:solidFill>
                <a:srgbClr val="0066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3382" name="Freeform 13"/>
            <p:cNvSpPr>
              <a:spLocks/>
            </p:cNvSpPr>
            <p:nvPr/>
          </p:nvSpPr>
          <p:spPr bwMode="auto">
            <a:xfrm>
              <a:off x="844" y="2217"/>
              <a:ext cx="380" cy="571"/>
            </a:xfrm>
            <a:custGeom>
              <a:avLst/>
              <a:gdLst>
                <a:gd name="T0" fmla="*/ 0 w 380"/>
                <a:gd name="T1" fmla="*/ 571 h 571"/>
                <a:gd name="T2" fmla="*/ 161 w 380"/>
                <a:gd name="T3" fmla="*/ 467 h 571"/>
                <a:gd name="T4" fmla="*/ 115 w 380"/>
                <a:gd name="T5" fmla="*/ 294 h 571"/>
                <a:gd name="T6" fmla="*/ 46 w 380"/>
                <a:gd name="T7" fmla="*/ 121 h 571"/>
                <a:gd name="T8" fmla="*/ 150 w 380"/>
                <a:gd name="T9" fmla="*/ 6 h 571"/>
                <a:gd name="T10" fmla="*/ 380 w 380"/>
                <a:gd name="T11" fmla="*/ 87 h 571"/>
                <a:gd name="T12" fmla="*/ 0 60000 65536"/>
                <a:gd name="T13" fmla="*/ 0 60000 65536"/>
                <a:gd name="T14" fmla="*/ 0 60000 65536"/>
                <a:gd name="T15" fmla="*/ 0 60000 65536"/>
                <a:gd name="T16" fmla="*/ 0 60000 65536"/>
                <a:gd name="T17" fmla="*/ 0 60000 65536"/>
                <a:gd name="T18" fmla="*/ 0 w 380"/>
                <a:gd name="T19" fmla="*/ 0 h 571"/>
                <a:gd name="T20" fmla="*/ 380 w 380"/>
                <a:gd name="T21" fmla="*/ 571 h 571"/>
              </a:gdLst>
              <a:ahLst/>
              <a:cxnLst>
                <a:cxn ang="T12">
                  <a:pos x="T0" y="T1"/>
                </a:cxn>
                <a:cxn ang="T13">
                  <a:pos x="T2" y="T3"/>
                </a:cxn>
                <a:cxn ang="T14">
                  <a:pos x="T4" y="T5"/>
                </a:cxn>
                <a:cxn ang="T15">
                  <a:pos x="T6" y="T7"/>
                </a:cxn>
                <a:cxn ang="T16">
                  <a:pos x="T8" y="T9"/>
                </a:cxn>
                <a:cxn ang="T17">
                  <a:pos x="T10" y="T11"/>
                </a:cxn>
              </a:cxnLst>
              <a:rect l="T18" t="T19" r="T20" b="T21"/>
              <a:pathLst>
                <a:path w="380" h="571">
                  <a:moveTo>
                    <a:pt x="0" y="571"/>
                  </a:moveTo>
                  <a:cubicBezTo>
                    <a:pt x="27" y="554"/>
                    <a:pt x="142" y="513"/>
                    <a:pt x="161" y="467"/>
                  </a:cubicBezTo>
                  <a:cubicBezTo>
                    <a:pt x="180" y="421"/>
                    <a:pt x="134" y="352"/>
                    <a:pt x="115" y="294"/>
                  </a:cubicBezTo>
                  <a:cubicBezTo>
                    <a:pt x="96" y="236"/>
                    <a:pt x="40" y="169"/>
                    <a:pt x="46" y="121"/>
                  </a:cubicBezTo>
                  <a:cubicBezTo>
                    <a:pt x="52" y="73"/>
                    <a:pt x="94" y="12"/>
                    <a:pt x="150" y="6"/>
                  </a:cubicBezTo>
                  <a:cubicBezTo>
                    <a:pt x="206" y="0"/>
                    <a:pt x="332" y="70"/>
                    <a:pt x="380" y="87"/>
                  </a:cubicBezTo>
                </a:path>
              </a:pathLst>
            </a:custGeom>
            <a:noFill/>
            <a:ln w="57150" cap="flat" cmpd="sng">
              <a:solidFill>
                <a:srgbClr val="0066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3383" name="Freeform 14"/>
            <p:cNvSpPr>
              <a:spLocks/>
            </p:cNvSpPr>
            <p:nvPr/>
          </p:nvSpPr>
          <p:spPr bwMode="auto">
            <a:xfrm>
              <a:off x="686" y="2811"/>
              <a:ext cx="561" cy="553"/>
            </a:xfrm>
            <a:custGeom>
              <a:avLst/>
              <a:gdLst>
                <a:gd name="T0" fmla="*/ 135 w 561"/>
                <a:gd name="T1" fmla="*/ 0 h 553"/>
                <a:gd name="T2" fmla="*/ 8 w 561"/>
                <a:gd name="T3" fmla="*/ 115 h 553"/>
                <a:gd name="T4" fmla="*/ 89 w 561"/>
                <a:gd name="T5" fmla="*/ 322 h 553"/>
                <a:gd name="T6" fmla="*/ 377 w 561"/>
                <a:gd name="T7" fmla="*/ 276 h 553"/>
                <a:gd name="T8" fmla="*/ 515 w 561"/>
                <a:gd name="T9" fmla="*/ 333 h 553"/>
                <a:gd name="T10" fmla="*/ 561 w 561"/>
                <a:gd name="T11" fmla="*/ 553 h 553"/>
                <a:gd name="T12" fmla="*/ 0 60000 65536"/>
                <a:gd name="T13" fmla="*/ 0 60000 65536"/>
                <a:gd name="T14" fmla="*/ 0 60000 65536"/>
                <a:gd name="T15" fmla="*/ 0 60000 65536"/>
                <a:gd name="T16" fmla="*/ 0 60000 65536"/>
                <a:gd name="T17" fmla="*/ 0 60000 65536"/>
                <a:gd name="T18" fmla="*/ 0 w 561"/>
                <a:gd name="T19" fmla="*/ 0 h 553"/>
                <a:gd name="T20" fmla="*/ 561 w 561"/>
                <a:gd name="T21" fmla="*/ 553 h 553"/>
              </a:gdLst>
              <a:ahLst/>
              <a:cxnLst>
                <a:cxn ang="T12">
                  <a:pos x="T0" y="T1"/>
                </a:cxn>
                <a:cxn ang="T13">
                  <a:pos x="T2" y="T3"/>
                </a:cxn>
                <a:cxn ang="T14">
                  <a:pos x="T4" y="T5"/>
                </a:cxn>
                <a:cxn ang="T15">
                  <a:pos x="T6" y="T7"/>
                </a:cxn>
                <a:cxn ang="T16">
                  <a:pos x="T8" y="T9"/>
                </a:cxn>
                <a:cxn ang="T17">
                  <a:pos x="T10" y="T11"/>
                </a:cxn>
              </a:cxnLst>
              <a:rect l="T18" t="T19" r="T20" b="T21"/>
              <a:pathLst>
                <a:path w="561" h="553">
                  <a:moveTo>
                    <a:pt x="135" y="0"/>
                  </a:moveTo>
                  <a:cubicBezTo>
                    <a:pt x="114" y="21"/>
                    <a:pt x="16" y="61"/>
                    <a:pt x="8" y="115"/>
                  </a:cubicBezTo>
                  <a:cubicBezTo>
                    <a:pt x="0" y="169"/>
                    <a:pt x="28" y="295"/>
                    <a:pt x="89" y="322"/>
                  </a:cubicBezTo>
                  <a:cubicBezTo>
                    <a:pt x="150" y="349"/>
                    <a:pt x="306" y="274"/>
                    <a:pt x="377" y="276"/>
                  </a:cubicBezTo>
                  <a:cubicBezTo>
                    <a:pt x="448" y="278"/>
                    <a:pt x="484" y="287"/>
                    <a:pt x="515" y="333"/>
                  </a:cubicBezTo>
                  <a:cubicBezTo>
                    <a:pt x="546" y="379"/>
                    <a:pt x="552" y="507"/>
                    <a:pt x="561" y="553"/>
                  </a:cubicBezTo>
                </a:path>
              </a:pathLst>
            </a:custGeom>
            <a:noFill/>
            <a:ln w="57150" cap="flat" cmpd="sng">
              <a:solidFill>
                <a:srgbClr val="0066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3384" name="Freeform 15"/>
            <p:cNvSpPr>
              <a:spLocks/>
            </p:cNvSpPr>
            <p:nvPr/>
          </p:nvSpPr>
          <p:spPr bwMode="auto">
            <a:xfrm>
              <a:off x="1247" y="3164"/>
              <a:ext cx="619" cy="326"/>
            </a:xfrm>
            <a:custGeom>
              <a:avLst/>
              <a:gdLst>
                <a:gd name="T0" fmla="*/ 619 w 619"/>
                <a:gd name="T1" fmla="*/ 4 h 326"/>
                <a:gd name="T2" fmla="*/ 389 w 619"/>
                <a:gd name="T3" fmla="*/ 27 h 326"/>
                <a:gd name="T4" fmla="*/ 311 w 619"/>
                <a:gd name="T5" fmla="*/ 165 h 326"/>
                <a:gd name="T6" fmla="*/ 254 w 619"/>
                <a:gd name="T7" fmla="*/ 292 h 326"/>
                <a:gd name="T8" fmla="*/ 93 w 619"/>
                <a:gd name="T9" fmla="*/ 315 h 326"/>
                <a:gd name="T10" fmla="*/ 0 w 619"/>
                <a:gd name="T11" fmla="*/ 223 h 326"/>
                <a:gd name="T12" fmla="*/ 0 60000 65536"/>
                <a:gd name="T13" fmla="*/ 0 60000 65536"/>
                <a:gd name="T14" fmla="*/ 0 60000 65536"/>
                <a:gd name="T15" fmla="*/ 0 60000 65536"/>
                <a:gd name="T16" fmla="*/ 0 60000 65536"/>
                <a:gd name="T17" fmla="*/ 0 60000 65536"/>
                <a:gd name="T18" fmla="*/ 0 w 619"/>
                <a:gd name="T19" fmla="*/ 0 h 326"/>
                <a:gd name="T20" fmla="*/ 619 w 619"/>
                <a:gd name="T21" fmla="*/ 326 h 326"/>
              </a:gdLst>
              <a:ahLst/>
              <a:cxnLst>
                <a:cxn ang="T12">
                  <a:pos x="T0" y="T1"/>
                </a:cxn>
                <a:cxn ang="T13">
                  <a:pos x="T2" y="T3"/>
                </a:cxn>
                <a:cxn ang="T14">
                  <a:pos x="T4" y="T5"/>
                </a:cxn>
                <a:cxn ang="T15">
                  <a:pos x="T6" y="T7"/>
                </a:cxn>
                <a:cxn ang="T16">
                  <a:pos x="T8" y="T9"/>
                </a:cxn>
                <a:cxn ang="T17">
                  <a:pos x="T10" y="T11"/>
                </a:cxn>
              </a:cxnLst>
              <a:rect l="T18" t="T19" r="T20" b="T21"/>
              <a:pathLst>
                <a:path w="619" h="326">
                  <a:moveTo>
                    <a:pt x="619" y="4"/>
                  </a:moveTo>
                  <a:cubicBezTo>
                    <a:pt x="579" y="8"/>
                    <a:pt x="440" y="0"/>
                    <a:pt x="389" y="27"/>
                  </a:cubicBezTo>
                  <a:cubicBezTo>
                    <a:pt x="338" y="54"/>
                    <a:pt x="333" y="121"/>
                    <a:pt x="311" y="165"/>
                  </a:cubicBezTo>
                  <a:cubicBezTo>
                    <a:pt x="289" y="209"/>
                    <a:pt x="290" y="267"/>
                    <a:pt x="254" y="292"/>
                  </a:cubicBezTo>
                  <a:cubicBezTo>
                    <a:pt x="218" y="317"/>
                    <a:pt x="135" y="326"/>
                    <a:pt x="93" y="315"/>
                  </a:cubicBezTo>
                  <a:cubicBezTo>
                    <a:pt x="51" y="304"/>
                    <a:pt x="20" y="242"/>
                    <a:pt x="0" y="223"/>
                  </a:cubicBezTo>
                </a:path>
              </a:pathLst>
            </a:custGeom>
            <a:noFill/>
            <a:ln w="57150" cap="flat" cmpd="sng">
              <a:solidFill>
                <a:srgbClr val="0066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3385" name="Freeform 16"/>
            <p:cNvSpPr>
              <a:spLocks/>
            </p:cNvSpPr>
            <p:nvPr/>
          </p:nvSpPr>
          <p:spPr bwMode="auto">
            <a:xfrm>
              <a:off x="1815" y="2500"/>
              <a:ext cx="282" cy="668"/>
            </a:xfrm>
            <a:custGeom>
              <a:avLst/>
              <a:gdLst>
                <a:gd name="T0" fmla="*/ 54 w 282"/>
                <a:gd name="T1" fmla="*/ 0 h 668"/>
                <a:gd name="T2" fmla="*/ 8 w 282"/>
                <a:gd name="T3" fmla="*/ 184 h 668"/>
                <a:gd name="T4" fmla="*/ 100 w 282"/>
                <a:gd name="T5" fmla="*/ 311 h 668"/>
                <a:gd name="T6" fmla="*/ 261 w 282"/>
                <a:gd name="T7" fmla="*/ 460 h 668"/>
                <a:gd name="T8" fmla="*/ 227 w 282"/>
                <a:gd name="T9" fmla="*/ 610 h 668"/>
                <a:gd name="T10" fmla="*/ 77 w 282"/>
                <a:gd name="T11" fmla="*/ 668 h 668"/>
                <a:gd name="T12" fmla="*/ 0 60000 65536"/>
                <a:gd name="T13" fmla="*/ 0 60000 65536"/>
                <a:gd name="T14" fmla="*/ 0 60000 65536"/>
                <a:gd name="T15" fmla="*/ 0 60000 65536"/>
                <a:gd name="T16" fmla="*/ 0 60000 65536"/>
                <a:gd name="T17" fmla="*/ 0 60000 65536"/>
                <a:gd name="T18" fmla="*/ 0 w 282"/>
                <a:gd name="T19" fmla="*/ 0 h 668"/>
                <a:gd name="T20" fmla="*/ 282 w 282"/>
                <a:gd name="T21" fmla="*/ 668 h 668"/>
              </a:gdLst>
              <a:ahLst/>
              <a:cxnLst>
                <a:cxn ang="T12">
                  <a:pos x="T0" y="T1"/>
                </a:cxn>
                <a:cxn ang="T13">
                  <a:pos x="T2" y="T3"/>
                </a:cxn>
                <a:cxn ang="T14">
                  <a:pos x="T4" y="T5"/>
                </a:cxn>
                <a:cxn ang="T15">
                  <a:pos x="T6" y="T7"/>
                </a:cxn>
                <a:cxn ang="T16">
                  <a:pos x="T8" y="T9"/>
                </a:cxn>
                <a:cxn ang="T17">
                  <a:pos x="T10" y="T11"/>
                </a:cxn>
              </a:cxnLst>
              <a:rect l="T18" t="T19" r="T20" b="T21"/>
              <a:pathLst>
                <a:path w="282" h="668">
                  <a:moveTo>
                    <a:pt x="54" y="0"/>
                  </a:moveTo>
                  <a:cubicBezTo>
                    <a:pt x="46" y="31"/>
                    <a:pt x="0" y="132"/>
                    <a:pt x="8" y="184"/>
                  </a:cubicBezTo>
                  <a:cubicBezTo>
                    <a:pt x="16" y="236"/>
                    <a:pt x="58" y="265"/>
                    <a:pt x="100" y="311"/>
                  </a:cubicBezTo>
                  <a:cubicBezTo>
                    <a:pt x="142" y="357"/>
                    <a:pt x="240" y="410"/>
                    <a:pt x="261" y="460"/>
                  </a:cubicBezTo>
                  <a:cubicBezTo>
                    <a:pt x="282" y="510"/>
                    <a:pt x="258" y="575"/>
                    <a:pt x="227" y="610"/>
                  </a:cubicBezTo>
                  <a:cubicBezTo>
                    <a:pt x="196" y="645"/>
                    <a:pt x="108" y="656"/>
                    <a:pt x="77" y="668"/>
                  </a:cubicBezTo>
                </a:path>
              </a:pathLst>
            </a:custGeom>
            <a:noFill/>
            <a:ln w="57150" cap="flat" cmpd="sng">
              <a:solidFill>
                <a:srgbClr val="0066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grpSp>
        <p:nvGrpSpPr>
          <p:cNvPr id="3" name="Group 195"/>
          <p:cNvGrpSpPr>
            <a:grpSpLocks/>
          </p:cNvGrpSpPr>
          <p:nvPr/>
        </p:nvGrpSpPr>
        <p:grpSpPr bwMode="auto">
          <a:xfrm>
            <a:off x="2566989" y="3213100"/>
            <a:ext cx="2198687" cy="2159000"/>
            <a:chOff x="657" y="2024"/>
            <a:chExt cx="1385" cy="1360"/>
          </a:xfrm>
        </p:grpSpPr>
        <p:sp>
          <p:nvSpPr>
            <p:cNvPr id="53341" name="Line 59"/>
            <p:cNvSpPr>
              <a:spLocks noChangeShapeType="1"/>
            </p:cNvSpPr>
            <p:nvPr/>
          </p:nvSpPr>
          <p:spPr bwMode="auto">
            <a:xfrm flipV="1">
              <a:off x="1385" y="2024"/>
              <a:ext cx="0" cy="272"/>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42" name="Line 60"/>
            <p:cNvSpPr>
              <a:spLocks noChangeShapeType="1"/>
            </p:cNvSpPr>
            <p:nvPr/>
          </p:nvSpPr>
          <p:spPr bwMode="auto">
            <a:xfrm flipV="1">
              <a:off x="1464" y="2024"/>
              <a:ext cx="0" cy="272"/>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43" name="Line 62"/>
            <p:cNvSpPr>
              <a:spLocks noChangeShapeType="1"/>
            </p:cNvSpPr>
            <p:nvPr/>
          </p:nvSpPr>
          <p:spPr bwMode="auto">
            <a:xfrm flipV="1">
              <a:off x="1543" y="2036"/>
              <a:ext cx="0" cy="181"/>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44" name="Line 63"/>
            <p:cNvSpPr>
              <a:spLocks noChangeShapeType="1"/>
            </p:cNvSpPr>
            <p:nvPr/>
          </p:nvSpPr>
          <p:spPr bwMode="auto">
            <a:xfrm flipV="1">
              <a:off x="1304" y="2081"/>
              <a:ext cx="0" cy="181"/>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45" name="Line 64"/>
            <p:cNvSpPr>
              <a:spLocks noChangeShapeType="1"/>
            </p:cNvSpPr>
            <p:nvPr/>
          </p:nvSpPr>
          <p:spPr bwMode="auto">
            <a:xfrm flipV="1">
              <a:off x="1340" y="3203"/>
              <a:ext cx="0" cy="181"/>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46" name="Line 65"/>
            <p:cNvSpPr>
              <a:spLocks noChangeShapeType="1"/>
            </p:cNvSpPr>
            <p:nvPr/>
          </p:nvSpPr>
          <p:spPr bwMode="auto">
            <a:xfrm flipV="1">
              <a:off x="1397" y="3203"/>
              <a:ext cx="0" cy="181"/>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47" name="Line 66"/>
            <p:cNvSpPr>
              <a:spLocks noChangeShapeType="1"/>
            </p:cNvSpPr>
            <p:nvPr/>
          </p:nvSpPr>
          <p:spPr bwMode="auto">
            <a:xfrm flipV="1">
              <a:off x="1452" y="3203"/>
              <a:ext cx="0" cy="181"/>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48" name="Line 67"/>
            <p:cNvSpPr>
              <a:spLocks noChangeShapeType="1"/>
            </p:cNvSpPr>
            <p:nvPr/>
          </p:nvSpPr>
          <p:spPr bwMode="auto">
            <a:xfrm flipV="1">
              <a:off x="1282" y="3248"/>
              <a:ext cx="0" cy="91"/>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49" name="Line 68"/>
            <p:cNvSpPr>
              <a:spLocks noChangeShapeType="1"/>
            </p:cNvSpPr>
            <p:nvPr/>
          </p:nvSpPr>
          <p:spPr bwMode="auto">
            <a:xfrm>
              <a:off x="1815" y="2477"/>
              <a:ext cx="227" cy="0"/>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50" name="Line 69"/>
            <p:cNvSpPr>
              <a:spLocks noChangeShapeType="1"/>
            </p:cNvSpPr>
            <p:nvPr/>
          </p:nvSpPr>
          <p:spPr bwMode="auto">
            <a:xfrm>
              <a:off x="1815" y="2547"/>
              <a:ext cx="227" cy="0"/>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51" name="Line 70"/>
            <p:cNvSpPr>
              <a:spLocks noChangeShapeType="1"/>
            </p:cNvSpPr>
            <p:nvPr/>
          </p:nvSpPr>
          <p:spPr bwMode="auto">
            <a:xfrm>
              <a:off x="1815" y="2613"/>
              <a:ext cx="227" cy="0"/>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52" name="Line 71"/>
            <p:cNvSpPr>
              <a:spLocks noChangeShapeType="1"/>
            </p:cNvSpPr>
            <p:nvPr/>
          </p:nvSpPr>
          <p:spPr bwMode="auto">
            <a:xfrm>
              <a:off x="1860" y="2683"/>
              <a:ext cx="182" cy="0"/>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53" name="Line 72"/>
            <p:cNvSpPr>
              <a:spLocks noChangeShapeType="1"/>
            </p:cNvSpPr>
            <p:nvPr/>
          </p:nvSpPr>
          <p:spPr bwMode="auto">
            <a:xfrm>
              <a:off x="738" y="2444"/>
              <a:ext cx="227" cy="0"/>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54" name="Line 73"/>
            <p:cNvSpPr>
              <a:spLocks noChangeShapeType="1"/>
            </p:cNvSpPr>
            <p:nvPr/>
          </p:nvSpPr>
          <p:spPr bwMode="auto">
            <a:xfrm>
              <a:off x="738" y="2501"/>
              <a:ext cx="227" cy="0"/>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55" name="Line 74"/>
            <p:cNvSpPr>
              <a:spLocks noChangeShapeType="1"/>
            </p:cNvSpPr>
            <p:nvPr/>
          </p:nvSpPr>
          <p:spPr bwMode="auto">
            <a:xfrm>
              <a:off x="738" y="2556"/>
              <a:ext cx="272" cy="0"/>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56" name="Line 75"/>
            <p:cNvSpPr>
              <a:spLocks noChangeShapeType="1"/>
            </p:cNvSpPr>
            <p:nvPr/>
          </p:nvSpPr>
          <p:spPr bwMode="auto">
            <a:xfrm>
              <a:off x="738" y="2625"/>
              <a:ext cx="227" cy="0"/>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57" name="Line 76"/>
            <p:cNvSpPr>
              <a:spLocks noChangeShapeType="1"/>
            </p:cNvSpPr>
            <p:nvPr/>
          </p:nvSpPr>
          <p:spPr bwMode="auto">
            <a:xfrm flipH="1">
              <a:off x="941" y="3022"/>
              <a:ext cx="227" cy="181"/>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58" name="Line 77"/>
            <p:cNvSpPr>
              <a:spLocks noChangeShapeType="1"/>
            </p:cNvSpPr>
            <p:nvPr/>
          </p:nvSpPr>
          <p:spPr bwMode="auto">
            <a:xfrm flipH="1">
              <a:off x="986" y="3100"/>
              <a:ext cx="227" cy="182"/>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59" name="Line 78"/>
            <p:cNvSpPr>
              <a:spLocks noChangeShapeType="1"/>
            </p:cNvSpPr>
            <p:nvPr/>
          </p:nvSpPr>
          <p:spPr bwMode="auto">
            <a:xfrm flipH="1">
              <a:off x="1089" y="3203"/>
              <a:ext cx="136" cy="91"/>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60" name="Line 79"/>
            <p:cNvSpPr>
              <a:spLocks noChangeShapeType="1"/>
            </p:cNvSpPr>
            <p:nvPr/>
          </p:nvSpPr>
          <p:spPr bwMode="auto">
            <a:xfrm flipH="1">
              <a:off x="941" y="3012"/>
              <a:ext cx="136" cy="91"/>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61" name="Line 80"/>
            <p:cNvSpPr>
              <a:spLocks noChangeShapeType="1"/>
            </p:cNvSpPr>
            <p:nvPr/>
          </p:nvSpPr>
          <p:spPr bwMode="auto">
            <a:xfrm flipH="1">
              <a:off x="657" y="2749"/>
              <a:ext cx="181" cy="136"/>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62" name="Line 81"/>
            <p:cNvSpPr>
              <a:spLocks noChangeShapeType="1"/>
            </p:cNvSpPr>
            <p:nvPr/>
          </p:nvSpPr>
          <p:spPr bwMode="auto">
            <a:xfrm flipH="1">
              <a:off x="681" y="2783"/>
              <a:ext cx="205" cy="170"/>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63" name="Line 82"/>
            <p:cNvSpPr>
              <a:spLocks noChangeShapeType="1"/>
            </p:cNvSpPr>
            <p:nvPr/>
          </p:nvSpPr>
          <p:spPr bwMode="auto">
            <a:xfrm flipH="1">
              <a:off x="781" y="2909"/>
              <a:ext cx="160" cy="137"/>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64" name="Line 83"/>
            <p:cNvSpPr>
              <a:spLocks noChangeShapeType="1"/>
            </p:cNvSpPr>
            <p:nvPr/>
          </p:nvSpPr>
          <p:spPr bwMode="auto">
            <a:xfrm flipH="1">
              <a:off x="726" y="2864"/>
              <a:ext cx="182" cy="136"/>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65" name="Line 84"/>
            <p:cNvSpPr>
              <a:spLocks noChangeShapeType="1"/>
            </p:cNvSpPr>
            <p:nvPr/>
          </p:nvSpPr>
          <p:spPr bwMode="auto">
            <a:xfrm flipH="1" flipV="1">
              <a:off x="1065" y="2148"/>
              <a:ext cx="136" cy="136"/>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66" name="Line 85"/>
            <p:cNvSpPr>
              <a:spLocks noChangeShapeType="1"/>
            </p:cNvSpPr>
            <p:nvPr/>
          </p:nvSpPr>
          <p:spPr bwMode="auto">
            <a:xfrm flipH="1" flipV="1">
              <a:off x="986" y="2148"/>
              <a:ext cx="182" cy="181"/>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67" name="Line 86"/>
            <p:cNvSpPr>
              <a:spLocks noChangeShapeType="1"/>
            </p:cNvSpPr>
            <p:nvPr/>
          </p:nvSpPr>
          <p:spPr bwMode="auto">
            <a:xfrm flipH="1" flipV="1">
              <a:off x="908" y="2160"/>
              <a:ext cx="181" cy="181"/>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68" name="Line 87"/>
            <p:cNvSpPr>
              <a:spLocks noChangeShapeType="1"/>
            </p:cNvSpPr>
            <p:nvPr/>
          </p:nvSpPr>
          <p:spPr bwMode="auto">
            <a:xfrm flipH="1" flipV="1">
              <a:off x="874" y="2217"/>
              <a:ext cx="136" cy="136"/>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69" name="Line 88"/>
            <p:cNvSpPr>
              <a:spLocks noChangeShapeType="1"/>
            </p:cNvSpPr>
            <p:nvPr/>
          </p:nvSpPr>
          <p:spPr bwMode="auto">
            <a:xfrm flipV="1">
              <a:off x="1645" y="2102"/>
              <a:ext cx="182" cy="136"/>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70" name="Line 89"/>
            <p:cNvSpPr>
              <a:spLocks noChangeShapeType="1"/>
            </p:cNvSpPr>
            <p:nvPr/>
          </p:nvSpPr>
          <p:spPr bwMode="auto">
            <a:xfrm flipV="1">
              <a:off x="1679" y="2160"/>
              <a:ext cx="181" cy="136"/>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71" name="Line 90"/>
            <p:cNvSpPr>
              <a:spLocks noChangeShapeType="1"/>
            </p:cNvSpPr>
            <p:nvPr/>
          </p:nvSpPr>
          <p:spPr bwMode="auto">
            <a:xfrm flipV="1">
              <a:off x="1724" y="2205"/>
              <a:ext cx="181" cy="136"/>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72" name="Line 91"/>
            <p:cNvSpPr>
              <a:spLocks noChangeShapeType="1"/>
            </p:cNvSpPr>
            <p:nvPr/>
          </p:nvSpPr>
          <p:spPr bwMode="auto">
            <a:xfrm flipV="1">
              <a:off x="1803" y="2284"/>
              <a:ext cx="91" cy="91"/>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73" name="Line 92"/>
            <p:cNvSpPr>
              <a:spLocks noChangeShapeType="1"/>
            </p:cNvSpPr>
            <p:nvPr/>
          </p:nvSpPr>
          <p:spPr bwMode="auto">
            <a:xfrm>
              <a:off x="1624" y="3100"/>
              <a:ext cx="91" cy="182"/>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74" name="Line 93"/>
            <p:cNvSpPr>
              <a:spLocks noChangeShapeType="1"/>
            </p:cNvSpPr>
            <p:nvPr/>
          </p:nvSpPr>
          <p:spPr bwMode="auto">
            <a:xfrm>
              <a:off x="1679" y="3067"/>
              <a:ext cx="90" cy="181"/>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75" name="Line 94"/>
            <p:cNvSpPr>
              <a:spLocks noChangeShapeType="1"/>
            </p:cNvSpPr>
            <p:nvPr/>
          </p:nvSpPr>
          <p:spPr bwMode="auto">
            <a:xfrm flipH="1" flipV="1">
              <a:off x="1769" y="3067"/>
              <a:ext cx="46" cy="136"/>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76" name="Line 95"/>
            <p:cNvSpPr>
              <a:spLocks noChangeShapeType="1"/>
            </p:cNvSpPr>
            <p:nvPr/>
          </p:nvSpPr>
          <p:spPr bwMode="auto">
            <a:xfrm flipH="1" flipV="1">
              <a:off x="1576" y="3167"/>
              <a:ext cx="45" cy="91"/>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77" name="Line 96"/>
            <p:cNvSpPr>
              <a:spLocks noChangeShapeType="1"/>
            </p:cNvSpPr>
            <p:nvPr/>
          </p:nvSpPr>
          <p:spPr bwMode="auto">
            <a:xfrm>
              <a:off x="1860" y="2885"/>
              <a:ext cx="182" cy="46"/>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78" name="Line 97"/>
            <p:cNvSpPr>
              <a:spLocks noChangeShapeType="1"/>
            </p:cNvSpPr>
            <p:nvPr/>
          </p:nvSpPr>
          <p:spPr bwMode="auto">
            <a:xfrm>
              <a:off x="1815" y="2931"/>
              <a:ext cx="227" cy="45"/>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79" name="Line 98"/>
            <p:cNvSpPr>
              <a:spLocks noChangeShapeType="1"/>
            </p:cNvSpPr>
            <p:nvPr/>
          </p:nvSpPr>
          <p:spPr bwMode="auto">
            <a:xfrm>
              <a:off x="1905" y="2840"/>
              <a:ext cx="137" cy="45"/>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80" name="Line 99"/>
            <p:cNvSpPr>
              <a:spLocks noChangeShapeType="1"/>
            </p:cNvSpPr>
            <p:nvPr/>
          </p:nvSpPr>
          <p:spPr bwMode="auto">
            <a:xfrm>
              <a:off x="1827" y="2988"/>
              <a:ext cx="181" cy="46"/>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51372" name="Rectangle 172"/>
          <p:cNvSpPr>
            <a:spLocks noChangeArrowheads="1"/>
          </p:cNvSpPr>
          <p:nvPr/>
        </p:nvSpPr>
        <p:spPr bwMode="auto">
          <a:xfrm>
            <a:off x="3648075" y="5445126"/>
            <a:ext cx="61214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sz="3200">
                <a:solidFill>
                  <a:srgbClr val="040404"/>
                </a:solidFill>
              </a:rPr>
              <a:t>环状和超螺旋</a:t>
            </a:r>
            <a:r>
              <a:rPr lang="en-US" altLang="zh-CN" sz="3200">
                <a:solidFill>
                  <a:srgbClr val="040404"/>
                </a:solidFill>
              </a:rPr>
              <a:t>DNA</a:t>
            </a:r>
            <a:r>
              <a:rPr lang="zh-CN" altLang="en-US" sz="3200">
                <a:solidFill>
                  <a:srgbClr val="040404"/>
                </a:solidFill>
              </a:rPr>
              <a:t>结构示意图</a:t>
            </a:r>
            <a:endParaRPr lang="en-US" altLang="zh-CN" sz="3200">
              <a:solidFill>
                <a:srgbClr val="040404"/>
              </a:solidFill>
            </a:endParaRPr>
          </a:p>
        </p:txBody>
      </p:sp>
      <p:grpSp>
        <p:nvGrpSpPr>
          <p:cNvPr id="4" name="Group 194"/>
          <p:cNvGrpSpPr>
            <a:grpSpLocks/>
          </p:cNvGrpSpPr>
          <p:nvPr/>
        </p:nvGrpSpPr>
        <p:grpSpPr bwMode="auto">
          <a:xfrm>
            <a:off x="5489576" y="3644900"/>
            <a:ext cx="4710113" cy="1631950"/>
            <a:chOff x="2498" y="2296"/>
            <a:chExt cx="2967" cy="1028"/>
          </a:xfrm>
        </p:grpSpPr>
        <p:sp>
          <p:nvSpPr>
            <p:cNvPr id="53258" name="Line 181"/>
            <p:cNvSpPr>
              <a:spLocks noChangeShapeType="1"/>
            </p:cNvSpPr>
            <p:nvPr/>
          </p:nvSpPr>
          <p:spPr bwMode="auto">
            <a:xfrm flipH="1" flipV="1">
              <a:off x="4377" y="2886"/>
              <a:ext cx="227" cy="90"/>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59" name="Freeform 102"/>
            <p:cNvSpPr>
              <a:spLocks/>
            </p:cNvSpPr>
            <p:nvPr/>
          </p:nvSpPr>
          <p:spPr bwMode="auto">
            <a:xfrm>
              <a:off x="2586" y="2296"/>
              <a:ext cx="2741" cy="990"/>
            </a:xfrm>
            <a:custGeom>
              <a:avLst/>
              <a:gdLst>
                <a:gd name="T0" fmla="*/ 151 w 2741"/>
                <a:gd name="T1" fmla="*/ 333 h 990"/>
                <a:gd name="T2" fmla="*/ 287 w 2741"/>
                <a:gd name="T3" fmla="*/ 197 h 990"/>
                <a:gd name="T4" fmla="*/ 377 w 2741"/>
                <a:gd name="T5" fmla="*/ 15 h 990"/>
                <a:gd name="T6" fmla="*/ 551 w 2741"/>
                <a:gd name="T7" fmla="*/ 104 h 990"/>
                <a:gd name="T8" fmla="*/ 620 w 2741"/>
                <a:gd name="T9" fmla="*/ 380 h 990"/>
                <a:gd name="T10" fmla="*/ 831 w 2741"/>
                <a:gd name="T11" fmla="*/ 469 h 990"/>
                <a:gd name="T12" fmla="*/ 1103 w 2741"/>
                <a:gd name="T13" fmla="*/ 424 h 990"/>
                <a:gd name="T14" fmla="*/ 1239 w 2741"/>
                <a:gd name="T15" fmla="*/ 560 h 990"/>
                <a:gd name="T16" fmla="*/ 1285 w 2741"/>
                <a:gd name="T17" fmla="*/ 786 h 990"/>
                <a:gd name="T18" fmla="*/ 1421 w 2741"/>
                <a:gd name="T19" fmla="*/ 923 h 990"/>
                <a:gd name="T20" fmla="*/ 1647 w 2741"/>
                <a:gd name="T21" fmla="*/ 741 h 990"/>
                <a:gd name="T22" fmla="*/ 1760 w 2741"/>
                <a:gd name="T23" fmla="*/ 599 h 990"/>
                <a:gd name="T24" fmla="*/ 1829 w 2741"/>
                <a:gd name="T25" fmla="*/ 560 h 990"/>
                <a:gd name="T26" fmla="*/ 1968 w 2741"/>
                <a:gd name="T27" fmla="*/ 415 h 990"/>
                <a:gd name="T28" fmla="*/ 2282 w 2741"/>
                <a:gd name="T29" fmla="*/ 424 h 990"/>
                <a:gd name="T30" fmla="*/ 2555 w 2741"/>
                <a:gd name="T31" fmla="*/ 333 h 990"/>
                <a:gd name="T32" fmla="*/ 2645 w 2741"/>
                <a:gd name="T33" fmla="*/ 333 h 990"/>
                <a:gd name="T34" fmla="*/ 2736 w 2741"/>
                <a:gd name="T35" fmla="*/ 378 h 990"/>
                <a:gd name="T36" fmla="*/ 2613 w 2741"/>
                <a:gd name="T37" fmla="*/ 622 h 990"/>
                <a:gd name="T38" fmla="*/ 2555 w 2741"/>
                <a:gd name="T39" fmla="*/ 741 h 990"/>
                <a:gd name="T40" fmla="*/ 2691 w 2741"/>
                <a:gd name="T41" fmla="*/ 832 h 990"/>
                <a:gd name="T42" fmla="*/ 2728 w 2741"/>
                <a:gd name="T43" fmla="*/ 945 h 990"/>
                <a:gd name="T44" fmla="*/ 2624 w 2741"/>
                <a:gd name="T45" fmla="*/ 979 h 990"/>
                <a:gd name="T46" fmla="*/ 2464 w 2741"/>
                <a:gd name="T47" fmla="*/ 877 h 990"/>
                <a:gd name="T48" fmla="*/ 2373 w 2741"/>
                <a:gd name="T49" fmla="*/ 741 h 990"/>
                <a:gd name="T50" fmla="*/ 2237 w 2741"/>
                <a:gd name="T51" fmla="*/ 832 h 990"/>
                <a:gd name="T52" fmla="*/ 2056 w 2741"/>
                <a:gd name="T53" fmla="*/ 877 h 990"/>
                <a:gd name="T54" fmla="*/ 2010 w 2741"/>
                <a:gd name="T55" fmla="*/ 650 h 990"/>
                <a:gd name="T56" fmla="*/ 1920 w 2741"/>
                <a:gd name="T57" fmla="*/ 514 h 990"/>
                <a:gd name="T58" fmla="*/ 1738 w 2741"/>
                <a:gd name="T59" fmla="*/ 514 h 990"/>
                <a:gd name="T60" fmla="*/ 1668 w 2741"/>
                <a:gd name="T61" fmla="*/ 542 h 990"/>
                <a:gd name="T62" fmla="*/ 1602 w 2741"/>
                <a:gd name="T63" fmla="*/ 514 h 990"/>
                <a:gd name="T64" fmla="*/ 1461 w 2741"/>
                <a:gd name="T65" fmla="*/ 334 h 990"/>
                <a:gd name="T66" fmla="*/ 1334 w 2741"/>
                <a:gd name="T67" fmla="*/ 392 h 990"/>
                <a:gd name="T68" fmla="*/ 1138 w 2741"/>
                <a:gd name="T69" fmla="*/ 553 h 990"/>
                <a:gd name="T70" fmla="*/ 920 w 2741"/>
                <a:gd name="T71" fmla="*/ 761 h 990"/>
                <a:gd name="T72" fmla="*/ 740 w 2741"/>
                <a:gd name="T73" fmla="*/ 832 h 990"/>
                <a:gd name="T74" fmla="*/ 559 w 2741"/>
                <a:gd name="T75" fmla="*/ 741 h 990"/>
                <a:gd name="T76" fmla="*/ 436 w 2741"/>
                <a:gd name="T77" fmla="*/ 622 h 990"/>
                <a:gd name="T78" fmla="*/ 241 w 2741"/>
                <a:gd name="T79" fmla="*/ 650 h 990"/>
                <a:gd name="T80" fmla="*/ 113 w 2741"/>
                <a:gd name="T81" fmla="*/ 553 h 990"/>
                <a:gd name="T82" fmla="*/ 14 w 2741"/>
                <a:gd name="T83" fmla="*/ 469 h 990"/>
                <a:gd name="T84" fmla="*/ 32 w 2741"/>
                <a:gd name="T85" fmla="*/ 369 h 990"/>
                <a:gd name="T86" fmla="*/ 151 w 2741"/>
                <a:gd name="T87" fmla="*/ 333 h 99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741"/>
                <a:gd name="T133" fmla="*/ 0 h 990"/>
                <a:gd name="T134" fmla="*/ 2741 w 2741"/>
                <a:gd name="T135" fmla="*/ 990 h 99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741" h="990">
                  <a:moveTo>
                    <a:pt x="151" y="333"/>
                  </a:moveTo>
                  <a:cubicBezTo>
                    <a:pt x="189" y="310"/>
                    <a:pt x="249" y="250"/>
                    <a:pt x="287" y="197"/>
                  </a:cubicBezTo>
                  <a:cubicBezTo>
                    <a:pt x="325" y="144"/>
                    <a:pt x="333" y="30"/>
                    <a:pt x="377" y="15"/>
                  </a:cubicBezTo>
                  <a:cubicBezTo>
                    <a:pt x="421" y="0"/>
                    <a:pt x="511" y="43"/>
                    <a:pt x="551" y="104"/>
                  </a:cubicBezTo>
                  <a:cubicBezTo>
                    <a:pt x="591" y="165"/>
                    <a:pt x="573" y="319"/>
                    <a:pt x="620" y="380"/>
                  </a:cubicBezTo>
                  <a:cubicBezTo>
                    <a:pt x="667" y="441"/>
                    <a:pt x="751" y="462"/>
                    <a:pt x="831" y="469"/>
                  </a:cubicBezTo>
                  <a:cubicBezTo>
                    <a:pt x="911" y="476"/>
                    <a:pt x="1035" y="409"/>
                    <a:pt x="1103" y="424"/>
                  </a:cubicBezTo>
                  <a:cubicBezTo>
                    <a:pt x="1171" y="439"/>
                    <a:pt x="1209" y="500"/>
                    <a:pt x="1239" y="560"/>
                  </a:cubicBezTo>
                  <a:cubicBezTo>
                    <a:pt x="1269" y="620"/>
                    <a:pt x="1255" y="726"/>
                    <a:pt x="1285" y="786"/>
                  </a:cubicBezTo>
                  <a:cubicBezTo>
                    <a:pt x="1315" y="846"/>
                    <a:pt x="1361" y="931"/>
                    <a:pt x="1421" y="923"/>
                  </a:cubicBezTo>
                  <a:cubicBezTo>
                    <a:pt x="1481" y="915"/>
                    <a:pt x="1591" y="795"/>
                    <a:pt x="1647" y="741"/>
                  </a:cubicBezTo>
                  <a:cubicBezTo>
                    <a:pt x="1703" y="687"/>
                    <a:pt x="1730" y="629"/>
                    <a:pt x="1760" y="599"/>
                  </a:cubicBezTo>
                  <a:cubicBezTo>
                    <a:pt x="1790" y="569"/>
                    <a:pt x="1794" y="591"/>
                    <a:pt x="1829" y="560"/>
                  </a:cubicBezTo>
                  <a:cubicBezTo>
                    <a:pt x="1864" y="529"/>
                    <a:pt x="1893" y="438"/>
                    <a:pt x="1968" y="415"/>
                  </a:cubicBezTo>
                  <a:cubicBezTo>
                    <a:pt x="2043" y="392"/>
                    <a:pt x="2184" y="438"/>
                    <a:pt x="2282" y="424"/>
                  </a:cubicBezTo>
                  <a:cubicBezTo>
                    <a:pt x="2380" y="410"/>
                    <a:pt x="2495" y="348"/>
                    <a:pt x="2555" y="333"/>
                  </a:cubicBezTo>
                  <a:cubicBezTo>
                    <a:pt x="2615" y="318"/>
                    <a:pt x="2615" y="326"/>
                    <a:pt x="2645" y="333"/>
                  </a:cubicBezTo>
                  <a:cubicBezTo>
                    <a:pt x="2675" y="340"/>
                    <a:pt x="2741" y="330"/>
                    <a:pt x="2736" y="378"/>
                  </a:cubicBezTo>
                  <a:cubicBezTo>
                    <a:pt x="2731" y="426"/>
                    <a:pt x="2643" y="562"/>
                    <a:pt x="2613" y="622"/>
                  </a:cubicBezTo>
                  <a:cubicBezTo>
                    <a:pt x="2583" y="682"/>
                    <a:pt x="2542" y="706"/>
                    <a:pt x="2555" y="741"/>
                  </a:cubicBezTo>
                  <a:cubicBezTo>
                    <a:pt x="2568" y="776"/>
                    <a:pt x="2662" y="798"/>
                    <a:pt x="2691" y="832"/>
                  </a:cubicBezTo>
                  <a:cubicBezTo>
                    <a:pt x="2720" y="866"/>
                    <a:pt x="2739" y="921"/>
                    <a:pt x="2728" y="945"/>
                  </a:cubicBezTo>
                  <a:cubicBezTo>
                    <a:pt x="2717" y="969"/>
                    <a:pt x="2668" y="990"/>
                    <a:pt x="2624" y="979"/>
                  </a:cubicBezTo>
                  <a:cubicBezTo>
                    <a:pt x="2580" y="968"/>
                    <a:pt x="2506" y="917"/>
                    <a:pt x="2464" y="877"/>
                  </a:cubicBezTo>
                  <a:cubicBezTo>
                    <a:pt x="2422" y="837"/>
                    <a:pt x="2411" y="748"/>
                    <a:pt x="2373" y="741"/>
                  </a:cubicBezTo>
                  <a:cubicBezTo>
                    <a:pt x="2335" y="734"/>
                    <a:pt x="2290" y="809"/>
                    <a:pt x="2237" y="832"/>
                  </a:cubicBezTo>
                  <a:cubicBezTo>
                    <a:pt x="2184" y="855"/>
                    <a:pt x="2094" y="907"/>
                    <a:pt x="2056" y="877"/>
                  </a:cubicBezTo>
                  <a:cubicBezTo>
                    <a:pt x="2018" y="847"/>
                    <a:pt x="2033" y="711"/>
                    <a:pt x="2010" y="650"/>
                  </a:cubicBezTo>
                  <a:cubicBezTo>
                    <a:pt x="1987" y="589"/>
                    <a:pt x="1965" y="537"/>
                    <a:pt x="1920" y="514"/>
                  </a:cubicBezTo>
                  <a:cubicBezTo>
                    <a:pt x="1875" y="491"/>
                    <a:pt x="1780" y="509"/>
                    <a:pt x="1738" y="514"/>
                  </a:cubicBezTo>
                  <a:cubicBezTo>
                    <a:pt x="1696" y="519"/>
                    <a:pt x="1691" y="542"/>
                    <a:pt x="1668" y="542"/>
                  </a:cubicBezTo>
                  <a:cubicBezTo>
                    <a:pt x="1645" y="542"/>
                    <a:pt x="1636" y="549"/>
                    <a:pt x="1602" y="514"/>
                  </a:cubicBezTo>
                  <a:cubicBezTo>
                    <a:pt x="1568" y="479"/>
                    <a:pt x="1506" y="354"/>
                    <a:pt x="1461" y="334"/>
                  </a:cubicBezTo>
                  <a:cubicBezTo>
                    <a:pt x="1416" y="314"/>
                    <a:pt x="1388" y="356"/>
                    <a:pt x="1334" y="392"/>
                  </a:cubicBezTo>
                  <a:cubicBezTo>
                    <a:pt x="1280" y="428"/>
                    <a:pt x="1207" y="491"/>
                    <a:pt x="1138" y="553"/>
                  </a:cubicBezTo>
                  <a:cubicBezTo>
                    <a:pt x="1069" y="615"/>
                    <a:pt x="986" y="715"/>
                    <a:pt x="920" y="761"/>
                  </a:cubicBezTo>
                  <a:cubicBezTo>
                    <a:pt x="854" y="807"/>
                    <a:pt x="800" y="835"/>
                    <a:pt x="740" y="832"/>
                  </a:cubicBezTo>
                  <a:cubicBezTo>
                    <a:pt x="680" y="829"/>
                    <a:pt x="610" y="776"/>
                    <a:pt x="559" y="741"/>
                  </a:cubicBezTo>
                  <a:cubicBezTo>
                    <a:pt x="508" y="706"/>
                    <a:pt x="489" y="637"/>
                    <a:pt x="436" y="622"/>
                  </a:cubicBezTo>
                  <a:cubicBezTo>
                    <a:pt x="383" y="607"/>
                    <a:pt x="295" y="661"/>
                    <a:pt x="241" y="650"/>
                  </a:cubicBezTo>
                  <a:cubicBezTo>
                    <a:pt x="187" y="639"/>
                    <a:pt x="151" y="583"/>
                    <a:pt x="113" y="553"/>
                  </a:cubicBezTo>
                  <a:cubicBezTo>
                    <a:pt x="75" y="523"/>
                    <a:pt x="28" y="500"/>
                    <a:pt x="14" y="469"/>
                  </a:cubicBezTo>
                  <a:cubicBezTo>
                    <a:pt x="0" y="438"/>
                    <a:pt x="9" y="392"/>
                    <a:pt x="32" y="369"/>
                  </a:cubicBezTo>
                  <a:cubicBezTo>
                    <a:pt x="55" y="346"/>
                    <a:pt x="127" y="340"/>
                    <a:pt x="151" y="333"/>
                  </a:cubicBezTo>
                  <a:close/>
                </a:path>
              </a:pathLst>
            </a:custGeom>
            <a:noFill/>
            <a:ln w="57150" cap="flat" cmpd="sng">
              <a:solidFill>
                <a:srgbClr val="0066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3260" name="Freeform 103"/>
            <p:cNvSpPr>
              <a:spLocks/>
            </p:cNvSpPr>
            <p:nvPr/>
          </p:nvSpPr>
          <p:spPr bwMode="auto">
            <a:xfrm>
              <a:off x="2498" y="2365"/>
              <a:ext cx="2967" cy="959"/>
            </a:xfrm>
            <a:custGeom>
              <a:avLst/>
              <a:gdLst>
                <a:gd name="T0" fmla="*/ 284 w 2967"/>
                <a:gd name="T1" fmla="*/ 581 h 959"/>
                <a:gd name="T2" fmla="*/ 351 w 2967"/>
                <a:gd name="T3" fmla="*/ 392 h 959"/>
                <a:gd name="T4" fmla="*/ 239 w 2967"/>
                <a:gd name="T5" fmla="*/ 264 h 959"/>
                <a:gd name="T6" fmla="*/ 57 w 2967"/>
                <a:gd name="T7" fmla="*/ 173 h 959"/>
                <a:gd name="T8" fmla="*/ 12 w 2967"/>
                <a:gd name="T9" fmla="*/ 82 h 959"/>
                <a:gd name="T10" fmla="*/ 132 w 2967"/>
                <a:gd name="T11" fmla="*/ 0 h 959"/>
                <a:gd name="T12" fmla="*/ 420 w 2967"/>
                <a:gd name="T13" fmla="*/ 82 h 959"/>
                <a:gd name="T14" fmla="*/ 511 w 2967"/>
                <a:gd name="T15" fmla="*/ 264 h 959"/>
                <a:gd name="T16" fmla="*/ 692 w 2967"/>
                <a:gd name="T17" fmla="*/ 173 h 959"/>
                <a:gd name="T18" fmla="*/ 874 w 2967"/>
                <a:gd name="T19" fmla="*/ 173 h 959"/>
                <a:gd name="T20" fmla="*/ 964 w 2967"/>
                <a:gd name="T21" fmla="*/ 355 h 959"/>
                <a:gd name="T22" fmla="*/ 1055 w 2967"/>
                <a:gd name="T23" fmla="*/ 581 h 959"/>
                <a:gd name="T24" fmla="*/ 1418 w 2967"/>
                <a:gd name="T25" fmla="*/ 627 h 959"/>
                <a:gd name="T26" fmla="*/ 1554 w 2967"/>
                <a:gd name="T27" fmla="*/ 581 h 959"/>
                <a:gd name="T28" fmla="*/ 1735 w 2967"/>
                <a:gd name="T29" fmla="*/ 763 h 959"/>
                <a:gd name="T30" fmla="*/ 2008 w 2967"/>
                <a:gd name="T31" fmla="*/ 763 h 959"/>
                <a:gd name="T32" fmla="*/ 2144 w 2967"/>
                <a:gd name="T33" fmla="*/ 627 h 959"/>
                <a:gd name="T34" fmla="*/ 2234 w 2967"/>
                <a:gd name="T35" fmla="*/ 445 h 959"/>
                <a:gd name="T36" fmla="*/ 2325 w 2967"/>
                <a:gd name="T37" fmla="*/ 309 h 959"/>
                <a:gd name="T38" fmla="*/ 2370 w 2967"/>
                <a:gd name="T39" fmla="*/ 173 h 959"/>
                <a:gd name="T40" fmla="*/ 2563 w 2967"/>
                <a:gd name="T41" fmla="*/ 162 h 959"/>
                <a:gd name="T42" fmla="*/ 2574 w 2967"/>
                <a:gd name="T43" fmla="*/ 346 h 959"/>
                <a:gd name="T44" fmla="*/ 2643 w 2967"/>
                <a:gd name="T45" fmla="*/ 445 h 959"/>
                <a:gd name="T46" fmla="*/ 2824 w 2967"/>
                <a:gd name="T47" fmla="*/ 491 h 959"/>
                <a:gd name="T48" fmla="*/ 2960 w 2967"/>
                <a:gd name="T49" fmla="*/ 536 h 959"/>
                <a:gd name="T50" fmla="*/ 2869 w 2967"/>
                <a:gd name="T51" fmla="*/ 672 h 959"/>
                <a:gd name="T52" fmla="*/ 2733 w 2967"/>
                <a:gd name="T53" fmla="*/ 763 h 959"/>
                <a:gd name="T54" fmla="*/ 2552 w 2967"/>
                <a:gd name="T55" fmla="*/ 717 h 959"/>
                <a:gd name="T56" fmla="*/ 2461 w 2967"/>
                <a:gd name="T57" fmla="*/ 944 h 959"/>
                <a:gd name="T58" fmla="*/ 2325 w 2967"/>
                <a:gd name="T59" fmla="*/ 808 h 959"/>
                <a:gd name="T60" fmla="*/ 2275 w 2967"/>
                <a:gd name="T61" fmla="*/ 645 h 959"/>
                <a:gd name="T62" fmla="*/ 2144 w 2967"/>
                <a:gd name="T63" fmla="*/ 672 h 959"/>
                <a:gd name="T64" fmla="*/ 1987 w 2967"/>
                <a:gd name="T65" fmla="*/ 634 h 959"/>
                <a:gd name="T66" fmla="*/ 1872 w 2967"/>
                <a:gd name="T67" fmla="*/ 536 h 959"/>
                <a:gd name="T68" fmla="*/ 1860 w 2967"/>
                <a:gd name="T69" fmla="*/ 311 h 959"/>
                <a:gd name="T70" fmla="*/ 1735 w 2967"/>
                <a:gd name="T71" fmla="*/ 264 h 959"/>
                <a:gd name="T72" fmla="*/ 1599 w 2967"/>
                <a:gd name="T73" fmla="*/ 355 h 959"/>
                <a:gd name="T74" fmla="*/ 1418 w 2967"/>
                <a:gd name="T75" fmla="*/ 536 h 959"/>
                <a:gd name="T76" fmla="*/ 1327 w 2967"/>
                <a:gd name="T77" fmla="*/ 717 h 959"/>
                <a:gd name="T78" fmla="*/ 1100 w 2967"/>
                <a:gd name="T79" fmla="*/ 763 h 959"/>
                <a:gd name="T80" fmla="*/ 915 w 2967"/>
                <a:gd name="T81" fmla="*/ 599 h 959"/>
                <a:gd name="T82" fmla="*/ 777 w 2967"/>
                <a:gd name="T83" fmla="*/ 599 h 959"/>
                <a:gd name="T84" fmla="*/ 647 w 2967"/>
                <a:gd name="T85" fmla="*/ 717 h 959"/>
                <a:gd name="T86" fmla="*/ 420 w 2967"/>
                <a:gd name="T87" fmla="*/ 763 h 959"/>
                <a:gd name="T88" fmla="*/ 284 w 2967"/>
                <a:gd name="T89" fmla="*/ 581 h 95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967"/>
                <a:gd name="T136" fmla="*/ 0 h 959"/>
                <a:gd name="T137" fmla="*/ 2967 w 2967"/>
                <a:gd name="T138" fmla="*/ 959 h 95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967" h="959">
                  <a:moveTo>
                    <a:pt x="284" y="581"/>
                  </a:moveTo>
                  <a:cubicBezTo>
                    <a:pt x="273" y="519"/>
                    <a:pt x="358" y="445"/>
                    <a:pt x="351" y="392"/>
                  </a:cubicBezTo>
                  <a:cubicBezTo>
                    <a:pt x="344" y="339"/>
                    <a:pt x="288" y="300"/>
                    <a:pt x="239" y="264"/>
                  </a:cubicBezTo>
                  <a:cubicBezTo>
                    <a:pt x="190" y="228"/>
                    <a:pt x="95" y="203"/>
                    <a:pt x="57" y="173"/>
                  </a:cubicBezTo>
                  <a:cubicBezTo>
                    <a:pt x="19" y="143"/>
                    <a:pt x="0" y="111"/>
                    <a:pt x="12" y="82"/>
                  </a:cubicBezTo>
                  <a:cubicBezTo>
                    <a:pt x="24" y="53"/>
                    <a:pt x="64" y="0"/>
                    <a:pt x="132" y="0"/>
                  </a:cubicBezTo>
                  <a:cubicBezTo>
                    <a:pt x="200" y="0"/>
                    <a:pt x="357" y="38"/>
                    <a:pt x="420" y="82"/>
                  </a:cubicBezTo>
                  <a:cubicBezTo>
                    <a:pt x="483" y="126"/>
                    <a:pt x="466" y="249"/>
                    <a:pt x="511" y="264"/>
                  </a:cubicBezTo>
                  <a:cubicBezTo>
                    <a:pt x="556" y="279"/>
                    <a:pt x="632" y="188"/>
                    <a:pt x="692" y="173"/>
                  </a:cubicBezTo>
                  <a:cubicBezTo>
                    <a:pt x="752" y="158"/>
                    <a:pt x="829" y="143"/>
                    <a:pt x="874" y="173"/>
                  </a:cubicBezTo>
                  <a:cubicBezTo>
                    <a:pt x="919" y="203"/>
                    <a:pt x="934" y="287"/>
                    <a:pt x="964" y="355"/>
                  </a:cubicBezTo>
                  <a:cubicBezTo>
                    <a:pt x="994" y="423"/>
                    <a:pt x="979" y="536"/>
                    <a:pt x="1055" y="581"/>
                  </a:cubicBezTo>
                  <a:cubicBezTo>
                    <a:pt x="1131" y="626"/>
                    <a:pt x="1335" y="627"/>
                    <a:pt x="1418" y="627"/>
                  </a:cubicBezTo>
                  <a:cubicBezTo>
                    <a:pt x="1501" y="627"/>
                    <a:pt x="1501" y="558"/>
                    <a:pt x="1554" y="581"/>
                  </a:cubicBezTo>
                  <a:cubicBezTo>
                    <a:pt x="1607" y="604"/>
                    <a:pt x="1659" y="733"/>
                    <a:pt x="1735" y="763"/>
                  </a:cubicBezTo>
                  <a:cubicBezTo>
                    <a:pt x="1811" y="793"/>
                    <a:pt x="1940" y="786"/>
                    <a:pt x="2008" y="763"/>
                  </a:cubicBezTo>
                  <a:cubicBezTo>
                    <a:pt x="2076" y="740"/>
                    <a:pt x="2106" y="680"/>
                    <a:pt x="2144" y="627"/>
                  </a:cubicBezTo>
                  <a:cubicBezTo>
                    <a:pt x="2182" y="574"/>
                    <a:pt x="2204" y="498"/>
                    <a:pt x="2234" y="445"/>
                  </a:cubicBezTo>
                  <a:cubicBezTo>
                    <a:pt x="2264" y="392"/>
                    <a:pt x="2302" y="354"/>
                    <a:pt x="2325" y="309"/>
                  </a:cubicBezTo>
                  <a:cubicBezTo>
                    <a:pt x="2348" y="264"/>
                    <a:pt x="2330" y="197"/>
                    <a:pt x="2370" y="173"/>
                  </a:cubicBezTo>
                  <a:cubicBezTo>
                    <a:pt x="2410" y="149"/>
                    <a:pt x="2529" y="133"/>
                    <a:pt x="2563" y="162"/>
                  </a:cubicBezTo>
                  <a:cubicBezTo>
                    <a:pt x="2597" y="191"/>
                    <a:pt x="2561" y="299"/>
                    <a:pt x="2574" y="346"/>
                  </a:cubicBezTo>
                  <a:cubicBezTo>
                    <a:pt x="2587" y="393"/>
                    <a:pt x="2601" y="421"/>
                    <a:pt x="2643" y="445"/>
                  </a:cubicBezTo>
                  <a:cubicBezTo>
                    <a:pt x="2685" y="469"/>
                    <a:pt x="2771" y="476"/>
                    <a:pt x="2824" y="491"/>
                  </a:cubicBezTo>
                  <a:cubicBezTo>
                    <a:pt x="2877" y="506"/>
                    <a:pt x="2953" y="506"/>
                    <a:pt x="2960" y="536"/>
                  </a:cubicBezTo>
                  <a:cubicBezTo>
                    <a:pt x="2967" y="566"/>
                    <a:pt x="2907" y="634"/>
                    <a:pt x="2869" y="672"/>
                  </a:cubicBezTo>
                  <a:cubicBezTo>
                    <a:pt x="2831" y="710"/>
                    <a:pt x="2786" y="756"/>
                    <a:pt x="2733" y="763"/>
                  </a:cubicBezTo>
                  <a:cubicBezTo>
                    <a:pt x="2680" y="770"/>
                    <a:pt x="2597" y="687"/>
                    <a:pt x="2552" y="717"/>
                  </a:cubicBezTo>
                  <a:cubicBezTo>
                    <a:pt x="2507" y="747"/>
                    <a:pt x="2499" y="929"/>
                    <a:pt x="2461" y="944"/>
                  </a:cubicBezTo>
                  <a:cubicBezTo>
                    <a:pt x="2423" y="959"/>
                    <a:pt x="2356" y="858"/>
                    <a:pt x="2325" y="808"/>
                  </a:cubicBezTo>
                  <a:cubicBezTo>
                    <a:pt x="2294" y="758"/>
                    <a:pt x="2305" y="668"/>
                    <a:pt x="2275" y="645"/>
                  </a:cubicBezTo>
                  <a:cubicBezTo>
                    <a:pt x="2245" y="622"/>
                    <a:pt x="2192" y="674"/>
                    <a:pt x="2144" y="672"/>
                  </a:cubicBezTo>
                  <a:cubicBezTo>
                    <a:pt x="2096" y="670"/>
                    <a:pt x="2032" y="657"/>
                    <a:pt x="1987" y="634"/>
                  </a:cubicBezTo>
                  <a:cubicBezTo>
                    <a:pt x="1942" y="611"/>
                    <a:pt x="1893" y="590"/>
                    <a:pt x="1872" y="536"/>
                  </a:cubicBezTo>
                  <a:cubicBezTo>
                    <a:pt x="1851" y="482"/>
                    <a:pt x="1883" y="356"/>
                    <a:pt x="1860" y="311"/>
                  </a:cubicBezTo>
                  <a:cubicBezTo>
                    <a:pt x="1837" y="266"/>
                    <a:pt x="1778" y="257"/>
                    <a:pt x="1735" y="264"/>
                  </a:cubicBezTo>
                  <a:cubicBezTo>
                    <a:pt x="1692" y="271"/>
                    <a:pt x="1652" y="310"/>
                    <a:pt x="1599" y="355"/>
                  </a:cubicBezTo>
                  <a:cubicBezTo>
                    <a:pt x="1546" y="400"/>
                    <a:pt x="1463" y="476"/>
                    <a:pt x="1418" y="536"/>
                  </a:cubicBezTo>
                  <a:cubicBezTo>
                    <a:pt x="1373" y="596"/>
                    <a:pt x="1380" y="679"/>
                    <a:pt x="1327" y="717"/>
                  </a:cubicBezTo>
                  <a:cubicBezTo>
                    <a:pt x="1274" y="755"/>
                    <a:pt x="1169" y="783"/>
                    <a:pt x="1100" y="763"/>
                  </a:cubicBezTo>
                  <a:cubicBezTo>
                    <a:pt x="1031" y="743"/>
                    <a:pt x="969" y="626"/>
                    <a:pt x="915" y="599"/>
                  </a:cubicBezTo>
                  <a:cubicBezTo>
                    <a:pt x="861" y="572"/>
                    <a:pt x="822" y="579"/>
                    <a:pt x="777" y="599"/>
                  </a:cubicBezTo>
                  <a:cubicBezTo>
                    <a:pt x="732" y="619"/>
                    <a:pt x="706" y="690"/>
                    <a:pt x="647" y="717"/>
                  </a:cubicBezTo>
                  <a:cubicBezTo>
                    <a:pt x="588" y="744"/>
                    <a:pt x="488" y="793"/>
                    <a:pt x="420" y="763"/>
                  </a:cubicBezTo>
                  <a:cubicBezTo>
                    <a:pt x="352" y="733"/>
                    <a:pt x="307" y="642"/>
                    <a:pt x="284" y="581"/>
                  </a:cubicBezTo>
                  <a:close/>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3261" name="Line 104"/>
            <p:cNvSpPr>
              <a:spLocks noChangeShapeType="1"/>
            </p:cNvSpPr>
            <p:nvPr/>
          </p:nvSpPr>
          <p:spPr bwMode="auto">
            <a:xfrm flipH="1" flipV="1">
              <a:off x="2713" y="2369"/>
              <a:ext cx="136"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62" name="Line 105"/>
            <p:cNvSpPr>
              <a:spLocks noChangeShapeType="1"/>
            </p:cNvSpPr>
            <p:nvPr/>
          </p:nvSpPr>
          <p:spPr bwMode="auto">
            <a:xfrm flipH="1" flipV="1">
              <a:off x="2600" y="2357"/>
              <a:ext cx="235" cy="21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63" name="Line 106"/>
            <p:cNvSpPr>
              <a:spLocks noChangeShapeType="1"/>
            </p:cNvSpPr>
            <p:nvPr/>
          </p:nvSpPr>
          <p:spPr bwMode="auto">
            <a:xfrm flipV="1">
              <a:off x="2963" y="2311"/>
              <a:ext cx="0" cy="182"/>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64" name="Line 107"/>
            <p:cNvSpPr>
              <a:spLocks noChangeShapeType="1"/>
            </p:cNvSpPr>
            <p:nvPr/>
          </p:nvSpPr>
          <p:spPr bwMode="auto">
            <a:xfrm flipV="1">
              <a:off x="3009" y="2311"/>
              <a:ext cx="0" cy="318"/>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65" name="Line 108"/>
            <p:cNvSpPr>
              <a:spLocks noChangeShapeType="1"/>
            </p:cNvSpPr>
            <p:nvPr/>
          </p:nvSpPr>
          <p:spPr bwMode="auto">
            <a:xfrm flipV="1">
              <a:off x="3063" y="2345"/>
              <a:ext cx="0" cy="272"/>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66" name="Line 109"/>
            <p:cNvSpPr>
              <a:spLocks noChangeShapeType="1"/>
            </p:cNvSpPr>
            <p:nvPr/>
          </p:nvSpPr>
          <p:spPr bwMode="auto">
            <a:xfrm flipV="1">
              <a:off x="3226" y="2517"/>
              <a:ext cx="136" cy="18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67" name="Line 110"/>
            <p:cNvSpPr>
              <a:spLocks noChangeShapeType="1"/>
            </p:cNvSpPr>
            <p:nvPr/>
          </p:nvSpPr>
          <p:spPr bwMode="auto">
            <a:xfrm flipV="1">
              <a:off x="3272" y="2562"/>
              <a:ext cx="136" cy="182"/>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68" name="Line 111"/>
            <p:cNvSpPr>
              <a:spLocks noChangeShapeType="1"/>
            </p:cNvSpPr>
            <p:nvPr/>
          </p:nvSpPr>
          <p:spPr bwMode="auto">
            <a:xfrm flipV="1">
              <a:off x="3350" y="2653"/>
              <a:ext cx="91" cy="9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69" name="Line 113"/>
            <p:cNvSpPr>
              <a:spLocks noChangeShapeType="1"/>
            </p:cNvSpPr>
            <p:nvPr/>
          </p:nvSpPr>
          <p:spPr bwMode="auto">
            <a:xfrm flipV="1">
              <a:off x="3484" y="2720"/>
              <a:ext cx="181"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70" name="Line 115"/>
            <p:cNvSpPr>
              <a:spLocks noChangeShapeType="1"/>
            </p:cNvSpPr>
            <p:nvPr/>
          </p:nvSpPr>
          <p:spPr bwMode="auto">
            <a:xfrm flipH="1" flipV="1">
              <a:off x="3651" y="2976"/>
              <a:ext cx="91" cy="137"/>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71" name="Line 116"/>
            <p:cNvSpPr>
              <a:spLocks noChangeShapeType="1"/>
            </p:cNvSpPr>
            <p:nvPr/>
          </p:nvSpPr>
          <p:spPr bwMode="auto">
            <a:xfrm flipH="1" flipV="1">
              <a:off x="3598" y="2992"/>
              <a:ext cx="53" cy="12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72" name="Line 117"/>
            <p:cNvSpPr>
              <a:spLocks noChangeShapeType="1"/>
            </p:cNvSpPr>
            <p:nvPr/>
          </p:nvSpPr>
          <p:spPr bwMode="auto">
            <a:xfrm flipH="1" flipV="1">
              <a:off x="3746" y="2992"/>
              <a:ext cx="46" cy="90"/>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73" name="Line 118"/>
            <p:cNvSpPr>
              <a:spLocks noChangeShapeType="1"/>
            </p:cNvSpPr>
            <p:nvPr/>
          </p:nvSpPr>
          <p:spPr bwMode="auto">
            <a:xfrm flipV="1">
              <a:off x="3907" y="2982"/>
              <a:ext cx="45"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74" name="Line 119"/>
            <p:cNvSpPr>
              <a:spLocks noChangeShapeType="1"/>
            </p:cNvSpPr>
            <p:nvPr/>
          </p:nvSpPr>
          <p:spPr bwMode="auto">
            <a:xfrm flipV="1">
              <a:off x="3928" y="2955"/>
              <a:ext cx="119" cy="22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75" name="Line 120"/>
            <p:cNvSpPr>
              <a:spLocks noChangeShapeType="1"/>
            </p:cNvSpPr>
            <p:nvPr/>
          </p:nvSpPr>
          <p:spPr bwMode="auto">
            <a:xfrm flipV="1">
              <a:off x="3985" y="2976"/>
              <a:ext cx="98" cy="243"/>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76" name="Line 121"/>
            <p:cNvSpPr>
              <a:spLocks noChangeShapeType="1"/>
            </p:cNvSpPr>
            <p:nvPr/>
          </p:nvSpPr>
          <p:spPr bwMode="auto">
            <a:xfrm flipV="1">
              <a:off x="4064" y="3013"/>
              <a:ext cx="45" cy="182"/>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77" name="Line 122"/>
            <p:cNvSpPr>
              <a:spLocks noChangeShapeType="1"/>
            </p:cNvSpPr>
            <p:nvPr/>
          </p:nvSpPr>
          <p:spPr bwMode="auto">
            <a:xfrm flipH="1" flipV="1">
              <a:off x="4233" y="3037"/>
              <a:ext cx="46" cy="9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78" name="Line 123"/>
            <p:cNvSpPr>
              <a:spLocks noChangeShapeType="1"/>
            </p:cNvSpPr>
            <p:nvPr/>
          </p:nvSpPr>
          <p:spPr bwMode="auto">
            <a:xfrm flipH="1" flipV="1">
              <a:off x="4262" y="3000"/>
              <a:ext cx="136"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79" name="Line 124"/>
            <p:cNvSpPr>
              <a:spLocks noChangeShapeType="1"/>
            </p:cNvSpPr>
            <p:nvPr/>
          </p:nvSpPr>
          <p:spPr bwMode="auto">
            <a:xfrm flipH="1" flipV="1">
              <a:off x="4324" y="2934"/>
              <a:ext cx="227" cy="182"/>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80" name="Line 125"/>
            <p:cNvSpPr>
              <a:spLocks noChangeShapeType="1"/>
            </p:cNvSpPr>
            <p:nvPr/>
          </p:nvSpPr>
          <p:spPr bwMode="auto">
            <a:xfrm flipH="1">
              <a:off x="4484" y="2874"/>
              <a:ext cx="91"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81" name="Line 126"/>
            <p:cNvSpPr>
              <a:spLocks noChangeShapeType="1"/>
            </p:cNvSpPr>
            <p:nvPr/>
          </p:nvSpPr>
          <p:spPr bwMode="auto">
            <a:xfrm flipH="1">
              <a:off x="4428" y="2831"/>
              <a:ext cx="91" cy="9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82" name="Line 127"/>
            <p:cNvSpPr>
              <a:spLocks noChangeShapeType="1"/>
            </p:cNvSpPr>
            <p:nvPr/>
          </p:nvSpPr>
          <p:spPr bwMode="auto">
            <a:xfrm flipH="1">
              <a:off x="4539" y="2958"/>
              <a:ext cx="45" cy="4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83" name="Line 128"/>
            <p:cNvSpPr>
              <a:spLocks noChangeShapeType="1"/>
            </p:cNvSpPr>
            <p:nvPr/>
          </p:nvSpPr>
          <p:spPr bwMode="auto">
            <a:xfrm flipH="1" flipV="1">
              <a:off x="4650" y="2716"/>
              <a:ext cx="90" cy="45"/>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84" name="Line 129"/>
            <p:cNvSpPr>
              <a:spLocks noChangeShapeType="1"/>
            </p:cNvSpPr>
            <p:nvPr/>
          </p:nvSpPr>
          <p:spPr bwMode="auto">
            <a:xfrm flipH="1" flipV="1">
              <a:off x="4513" y="2750"/>
              <a:ext cx="174" cy="15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85" name="Line 130"/>
            <p:cNvSpPr>
              <a:spLocks noChangeShapeType="1"/>
            </p:cNvSpPr>
            <p:nvPr/>
          </p:nvSpPr>
          <p:spPr bwMode="auto">
            <a:xfrm flipH="1" flipV="1">
              <a:off x="4596" y="2901"/>
              <a:ext cx="91" cy="45"/>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86" name="Line 131"/>
            <p:cNvSpPr>
              <a:spLocks noChangeShapeType="1"/>
            </p:cNvSpPr>
            <p:nvPr/>
          </p:nvSpPr>
          <p:spPr bwMode="auto">
            <a:xfrm flipH="1" flipV="1">
              <a:off x="4835" y="2629"/>
              <a:ext cx="91" cy="9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87" name="Line 132"/>
            <p:cNvSpPr>
              <a:spLocks noChangeShapeType="1"/>
            </p:cNvSpPr>
            <p:nvPr/>
          </p:nvSpPr>
          <p:spPr bwMode="auto">
            <a:xfrm flipH="1" flipV="1">
              <a:off x="4967" y="2523"/>
              <a:ext cx="91" cy="9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88" name="Line 133"/>
            <p:cNvSpPr>
              <a:spLocks noChangeShapeType="1"/>
            </p:cNvSpPr>
            <p:nvPr/>
          </p:nvSpPr>
          <p:spPr bwMode="auto">
            <a:xfrm flipH="1" flipV="1">
              <a:off x="4914" y="2538"/>
              <a:ext cx="136"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89" name="Line 134"/>
            <p:cNvSpPr>
              <a:spLocks noChangeShapeType="1"/>
            </p:cNvSpPr>
            <p:nvPr/>
          </p:nvSpPr>
          <p:spPr bwMode="auto">
            <a:xfrm flipV="1">
              <a:off x="5095" y="2629"/>
              <a:ext cx="46"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90" name="Line 135"/>
            <p:cNvSpPr>
              <a:spLocks noChangeShapeType="1"/>
            </p:cNvSpPr>
            <p:nvPr/>
          </p:nvSpPr>
          <p:spPr bwMode="auto">
            <a:xfrm flipV="1">
              <a:off x="5153" y="2629"/>
              <a:ext cx="90" cy="18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91" name="Line 136"/>
            <p:cNvSpPr>
              <a:spLocks noChangeShapeType="1"/>
            </p:cNvSpPr>
            <p:nvPr/>
          </p:nvSpPr>
          <p:spPr bwMode="auto">
            <a:xfrm flipV="1">
              <a:off x="5198" y="2629"/>
              <a:ext cx="91" cy="18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92" name="Line 137"/>
            <p:cNvSpPr>
              <a:spLocks noChangeShapeType="1"/>
            </p:cNvSpPr>
            <p:nvPr/>
          </p:nvSpPr>
          <p:spPr bwMode="auto">
            <a:xfrm flipV="1">
              <a:off x="5198" y="2868"/>
              <a:ext cx="136" cy="45"/>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93" name="Line 138"/>
            <p:cNvSpPr>
              <a:spLocks noChangeShapeType="1"/>
            </p:cNvSpPr>
            <p:nvPr/>
          </p:nvSpPr>
          <p:spPr bwMode="auto">
            <a:xfrm flipV="1">
              <a:off x="5141" y="2886"/>
              <a:ext cx="279" cy="10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94" name="Line 139"/>
            <p:cNvSpPr>
              <a:spLocks noChangeShapeType="1"/>
            </p:cNvSpPr>
            <p:nvPr/>
          </p:nvSpPr>
          <p:spPr bwMode="auto">
            <a:xfrm flipV="1">
              <a:off x="5141" y="2946"/>
              <a:ext cx="317" cy="9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95" name="Line 140"/>
            <p:cNvSpPr>
              <a:spLocks noChangeShapeType="1"/>
            </p:cNvSpPr>
            <p:nvPr/>
          </p:nvSpPr>
          <p:spPr bwMode="auto">
            <a:xfrm flipV="1">
              <a:off x="5186" y="3037"/>
              <a:ext cx="181" cy="45"/>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96" name="Line 141"/>
            <p:cNvSpPr>
              <a:spLocks noChangeShapeType="1"/>
            </p:cNvSpPr>
            <p:nvPr/>
          </p:nvSpPr>
          <p:spPr bwMode="auto">
            <a:xfrm flipH="1" flipV="1">
              <a:off x="5186" y="3082"/>
              <a:ext cx="136" cy="182"/>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97" name="Line 142"/>
            <p:cNvSpPr>
              <a:spLocks noChangeShapeType="1"/>
            </p:cNvSpPr>
            <p:nvPr/>
          </p:nvSpPr>
          <p:spPr bwMode="auto">
            <a:xfrm flipH="1" flipV="1">
              <a:off x="5095" y="3070"/>
              <a:ext cx="189" cy="212"/>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98" name="Line 143"/>
            <p:cNvSpPr>
              <a:spLocks noChangeShapeType="1"/>
            </p:cNvSpPr>
            <p:nvPr/>
          </p:nvSpPr>
          <p:spPr bwMode="auto">
            <a:xfrm flipH="1" flipV="1">
              <a:off x="5062" y="3082"/>
              <a:ext cx="136" cy="182"/>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99" name="Line 144"/>
            <p:cNvSpPr>
              <a:spLocks noChangeShapeType="1"/>
            </p:cNvSpPr>
            <p:nvPr/>
          </p:nvSpPr>
          <p:spPr bwMode="auto">
            <a:xfrm flipH="1" flipV="1">
              <a:off x="4959" y="3037"/>
              <a:ext cx="46" cy="227"/>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00" name="Line 145"/>
            <p:cNvSpPr>
              <a:spLocks noChangeShapeType="1"/>
            </p:cNvSpPr>
            <p:nvPr/>
          </p:nvSpPr>
          <p:spPr bwMode="auto">
            <a:xfrm flipH="1" flipV="1">
              <a:off x="4926" y="3070"/>
              <a:ext cx="45" cy="227"/>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01" name="Line 146"/>
            <p:cNvSpPr>
              <a:spLocks noChangeShapeType="1"/>
            </p:cNvSpPr>
            <p:nvPr/>
          </p:nvSpPr>
          <p:spPr bwMode="auto">
            <a:xfrm flipH="1" flipV="1">
              <a:off x="4880" y="3094"/>
              <a:ext cx="46" cy="182"/>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02" name="Line 147"/>
            <p:cNvSpPr>
              <a:spLocks noChangeShapeType="1"/>
            </p:cNvSpPr>
            <p:nvPr/>
          </p:nvSpPr>
          <p:spPr bwMode="auto">
            <a:xfrm flipV="1">
              <a:off x="4694" y="2992"/>
              <a:ext cx="60" cy="21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03" name="Line 148"/>
            <p:cNvSpPr>
              <a:spLocks noChangeShapeType="1"/>
            </p:cNvSpPr>
            <p:nvPr/>
          </p:nvSpPr>
          <p:spPr bwMode="auto">
            <a:xfrm flipV="1">
              <a:off x="4654" y="3022"/>
              <a:ext cx="52" cy="15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04" name="Line 149"/>
            <p:cNvSpPr>
              <a:spLocks noChangeShapeType="1"/>
            </p:cNvSpPr>
            <p:nvPr/>
          </p:nvSpPr>
          <p:spPr bwMode="auto">
            <a:xfrm flipV="1">
              <a:off x="4195" y="2614"/>
              <a:ext cx="45" cy="18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05" name="Line 150"/>
            <p:cNvSpPr>
              <a:spLocks noChangeShapeType="1"/>
            </p:cNvSpPr>
            <p:nvPr/>
          </p:nvSpPr>
          <p:spPr bwMode="auto">
            <a:xfrm flipV="1">
              <a:off x="4241" y="2614"/>
              <a:ext cx="45" cy="227"/>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06" name="Line 152"/>
            <p:cNvSpPr>
              <a:spLocks noChangeShapeType="1"/>
            </p:cNvSpPr>
            <p:nvPr/>
          </p:nvSpPr>
          <p:spPr bwMode="auto">
            <a:xfrm flipH="1" flipV="1">
              <a:off x="4007" y="2629"/>
              <a:ext cx="45"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07" name="Line 155"/>
            <p:cNvSpPr>
              <a:spLocks noChangeShapeType="1"/>
            </p:cNvSpPr>
            <p:nvPr/>
          </p:nvSpPr>
          <p:spPr bwMode="auto">
            <a:xfrm flipH="1" flipV="1">
              <a:off x="3825" y="2765"/>
              <a:ext cx="91"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08" name="Line 156"/>
            <p:cNvSpPr>
              <a:spLocks noChangeShapeType="1"/>
            </p:cNvSpPr>
            <p:nvPr/>
          </p:nvSpPr>
          <p:spPr bwMode="auto">
            <a:xfrm flipH="1" flipV="1">
              <a:off x="3396" y="2958"/>
              <a:ext cx="45"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09" name="Line 157"/>
            <p:cNvSpPr>
              <a:spLocks noChangeShapeType="1"/>
            </p:cNvSpPr>
            <p:nvPr/>
          </p:nvSpPr>
          <p:spPr bwMode="auto">
            <a:xfrm flipH="1" flipV="1">
              <a:off x="3338" y="2946"/>
              <a:ext cx="53" cy="167"/>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10" name="Line 158"/>
            <p:cNvSpPr>
              <a:spLocks noChangeShapeType="1"/>
            </p:cNvSpPr>
            <p:nvPr/>
          </p:nvSpPr>
          <p:spPr bwMode="auto">
            <a:xfrm flipH="1" flipV="1">
              <a:off x="3281" y="2958"/>
              <a:ext cx="53" cy="167"/>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11" name="Line 159"/>
            <p:cNvSpPr>
              <a:spLocks noChangeShapeType="1"/>
            </p:cNvSpPr>
            <p:nvPr/>
          </p:nvSpPr>
          <p:spPr bwMode="auto">
            <a:xfrm flipH="1" flipV="1">
              <a:off x="3236" y="2992"/>
              <a:ext cx="52" cy="12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12" name="Line 160"/>
            <p:cNvSpPr>
              <a:spLocks noChangeShapeType="1"/>
            </p:cNvSpPr>
            <p:nvPr/>
          </p:nvSpPr>
          <p:spPr bwMode="auto">
            <a:xfrm flipH="1">
              <a:off x="2987" y="3004"/>
              <a:ext cx="136"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13" name="Line 161"/>
            <p:cNvSpPr>
              <a:spLocks noChangeShapeType="1"/>
            </p:cNvSpPr>
            <p:nvPr/>
          </p:nvSpPr>
          <p:spPr bwMode="auto">
            <a:xfrm flipH="1">
              <a:off x="2906" y="2958"/>
              <a:ext cx="181" cy="182"/>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14" name="Line 162"/>
            <p:cNvSpPr>
              <a:spLocks noChangeShapeType="1"/>
            </p:cNvSpPr>
            <p:nvPr/>
          </p:nvSpPr>
          <p:spPr bwMode="auto">
            <a:xfrm flipH="1">
              <a:off x="2873" y="2931"/>
              <a:ext cx="143" cy="15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15" name="Line 164"/>
            <p:cNvSpPr>
              <a:spLocks noChangeShapeType="1"/>
            </p:cNvSpPr>
            <p:nvPr/>
          </p:nvSpPr>
          <p:spPr bwMode="auto">
            <a:xfrm flipH="1">
              <a:off x="2679" y="2822"/>
              <a:ext cx="136" cy="0"/>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16" name="Line 165"/>
            <p:cNvSpPr>
              <a:spLocks noChangeShapeType="1"/>
            </p:cNvSpPr>
            <p:nvPr/>
          </p:nvSpPr>
          <p:spPr bwMode="auto">
            <a:xfrm flipH="1" flipV="1">
              <a:off x="2620" y="2762"/>
              <a:ext cx="219" cy="15"/>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17" name="Line 166"/>
            <p:cNvSpPr>
              <a:spLocks noChangeShapeType="1"/>
            </p:cNvSpPr>
            <p:nvPr/>
          </p:nvSpPr>
          <p:spPr bwMode="auto">
            <a:xfrm flipH="1">
              <a:off x="2600" y="2720"/>
              <a:ext cx="227" cy="0"/>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18" name="Line 167"/>
            <p:cNvSpPr>
              <a:spLocks noChangeShapeType="1"/>
            </p:cNvSpPr>
            <p:nvPr/>
          </p:nvSpPr>
          <p:spPr bwMode="auto">
            <a:xfrm flipH="1">
              <a:off x="2634" y="2674"/>
              <a:ext cx="136" cy="0"/>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19" name="Line 169"/>
            <p:cNvSpPr>
              <a:spLocks noChangeShapeType="1"/>
            </p:cNvSpPr>
            <p:nvPr/>
          </p:nvSpPr>
          <p:spPr bwMode="auto">
            <a:xfrm flipV="1">
              <a:off x="3675" y="2840"/>
              <a:ext cx="136"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20" name="Line 170"/>
            <p:cNvSpPr>
              <a:spLocks noChangeShapeType="1"/>
            </p:cNvSpPr>
            <p:nvPr/>
          </p:nvSpPr>
          <p:spPr bwMode="auto">
            <a:xfrm flipH="1" flipV="1">
              <a:off x="3742" y="2795"/>
              <a:ext cx="45" cy="18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21" name="Line 173"/>
            <p:cNvSpPr>
              <a:spLocks noChangeShapeType="1"/>
            </p:cNvSpPr>
            <p:nvPr/>
          </p:nvSpPr>
          <p:spPr bwMode="auto">
            <a:xfrm flipH="1" flipV="1">
              <a:off x="2554" y="2387"/>
              <a:ext cx="235" cy="21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22" name="Line 174"/>
            <p:cNvSpPr>
              <a:spLocks noChangeShapeType="1"/>
            </p:cNvSpPr>
            <p:nvPr/>
          </p:nvSpPr>
          <p:spPr bwMode="auto">
            <a:xfrm flipH="1" flipV="1">
              <a:off x="2517" y="2432"/>
              <a:ext cx="136"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23" name="Line 175"/>
            <p:cNvSpPr>
              <a:spLocks noChangeShapeType="1"/>
            </p:cNvSpPr>
            <p:nvPr/>
          </p:nvSpPr>
          <p:spPr bwMode="auto">
            <a:xfrm flipV="1">
              <a:off x="3123" y="2399"/>
              <a:ext cx="0" cy="182"/>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24" name="Line 176"/>
            <p:cNvSpPr>
              <a:spLocks noChangeShapeType="1"/>
            </p:cNvSpPr>
            <p:nvPr/>
          </p:nvSpPr>
          <p:spPr bwMode="auto">
            <a:xfrm flipV="1">
              <a:off x="3188" y="2535"/>
              <a:ext cx="91" cy="9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25" name="Line 177"/>
            <p:cNvSpPr>
              <a:spLocks noChangeShapeType="1"/>
            </p:cNvSpPr>
            <p:nvPr/>
          </p:nvSpPr>
          <p:spPr bwMode="auto">
            <a:xfrm flipV="1">
              <a:off x="3515" y="2738"/>
              <a:ext cx="215" cy="169"/>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26" name="Line 178"/>
            <p:cNvSpPr>
              <a:spLocks noChangeShapeType="1"/>
            </p:cNvSpPr>
            <p:nvPr/>
          </p:nvSpPr>
          <p:spPr bwMode="auto">
            <a:xfrm flipV="1">
              <a:off x="3548" y="2783"/>
              <a:ext cx="251" cy="169"/>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27" name="Line 179"/>
            <p:cNvSpPr>
              <a:spLocks noChangeShapeType="1"/>
            </p:cNvSpPr>
            <p:nvPr/>
          </p:nvSpPr>
          <p:spPr bwMode="auto">
            <a:xfrm flipH="1" flipV="1">
              <a:off x="3957" y="2659"/>
              <a:ext cx="45"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28" name="Line 180"/>
            <p:cNvSpPr>
              <a:spLocks noChangeShapeType="1"/>
            </p:cNvSpPr>
            <p:nvPr/>
          </p:nvSpPr>
          <p:spPr bwMode="auto">
            <a:xfrm flipH="1" flipV="1">
              <a:off x="3902" y="2704"/>
              <a:ext cx="45"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29" name="Line 182"/>
            <p:cNvSpPr>
              <a:spLocks noChangeShapeType="1"/>
            </p:cNvSpPr>
            <p:nvPr/>
          </p:nvSpPr>
          <p:spPr bwMode="auto">
            <a:xfrm flipV="1">
              <a:off x="4286" y="2659"/>
              <a:ext cx="45" cy="18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30" name="Line 183"/>
            <p:cNvSpPr>
              <a:spLocks noChangeShapeType="1"/>
            </p:cNvSpPr>
            <p:nvPr/>
          </p:nvSpPr>
          <p:spPr bwMode="auto">
            <a:xfrm flipH="1">
              <a:off x="4150" y="2659"/>
              <a:ext cx="46" cy="9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31" name="Line 184"/>
            <p:cNvSpPr>
              <a:spLocks noChangeShapeType="1"/>
            </p:cNvSpPr>
            <p:nvPr/>
          </p:nvSpPr>
          <p:spPr bwMode="auto">
            <a:xfrm flipH="1" flipV="1">
              <a:off x="4582" y="2704"/>
              <a:ext cx="136"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32" name="Line 185"/>
            <p:cNvSpPr>
              <a:spLocks noChangeShapeType="1"/>
            </p:cNvSpPr>
            <p:nvPr/>
          </p:nvSpPr>
          <p:spPr bwMode="auto">
            <a:xfrm flipH="1" flipV="1">
              <a:off x="4866" y="2568"/>
              <a:ext cx="136"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33" name="Line 186"/>
            <p:cNvSpPr>
              <a:spLocks noChangeShapeType="1"/>
            </p:cNvSpPr>
            <p:nvPr/>
          </p:nvSpPr>
          <p:spPr bwMode="auto">
            <a:xfrm flipV="1">
              <a:off x="5115" y="2614"/>
              <a:ext cx="90" cy="18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34" name="Line 187"/>
            <p:cNvSpPr>
              <a:spLocks noChangeShapeType="1"/>
            </p:cNvSpPr>
            <p:nvPr/>
          </p:nvSpPr>
          <p:spPr bwMode="auto">
            <a:xfrm flipH="1" flipV="1">
              <a:off x="4830" y="3125"/>
              <a:ext cx="46" cy="90"/>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35" name="Line 188"/>
            <p:cNvSpPr>
              <a:spLocks noChangeShapeType="1"/>
            </p:cNvSpPr>
            <p:nvPr/>
          </p:nvSpPr>
          <p:spPr bwMode="auto">
            <a:xfrm flipV="1">
              <a:off x="2835" y="2931"/>
              <a:ext cx="91" cy="9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36" name="Line 189"/>
            <p:cNvSpPr>
              <a:spLocks noChangeShapeType="1"/>
            </p:cNvSpPr>
            <p:nvPr/>
          </p:nvSpPr>
          <p:spPr bwMode="auto">
            <a:xfrm flipV="1">
              <a:off x="4628" y="3034"/>
              <a:ext cx="46" cy="9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37" name="Line 190"/>
            <p:cNvSpPr>
              <a:spLocks noChangeShapeType="1"/>
            </p:cNvSpPr>
            <p:nvPr/>
          </p:nvSpPr>
          <p:spPr bwMode="auto">
            <a:xfrm flipV="1">
              <a:off x="4740" y="3067"/>
              <a:ext cx="46" cy="91"/>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38" name="Line 191"/>
            <p:cNvSpPr>
              <a:spLocks noChangeShapeType="1"/>
            </p:cNvSpPr>
            <p:nvPr/>
          </p:nvSpPr>
          <p:spPr bwMode="auto">
            <a:xfrm flipH="1">
              <a:off x="4446" y="2843"/>
              <a:ext cx="91" cy="13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39" name="Line 192"/>
            <p:cNvSpPr>
              <a:spLocks noChangeShapeType="1"/>
            </p:cNvSpPr>
            <p:nvPr/>
          </p:nvSpPr>
          <p:spPr bwMode="auto">
            <a:xfrm flipH="1" flipV="1">
              <a:off x="4357" y="2826"/>
              <a:ext cx="227" cy="90"/>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340" name="Line 193"/>
            <p:cNvSpPr>
              <a:spLocks noChangeShapeType="1"/>
            </p:cNvSpPr>
            <p:nvPr/>
          </p:nvSpPr>
          <p:spPr bwMode="auto">
            <a:xfrm flipH="1" flipV="1">
              <a:off x="4298" y="2988"/>
              <a:ext cx="182" cy="137"/>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Tree>
    <p:extLst>
      <p:ext uri="{BB962C8B-B14F-4D97-AF65-F5344CB8AC3E}">
        <p14:creationId xmlns:p14="http://schemas.microsoft.com/office/powerpoint/2010/main" val="4557870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51205"/>
                                        </p:tgtEl>
                                        <p:attrNameLst>
                                          <p:attrName>style.visibility</p:attrName>
                                        </p:attrNameLst>
                                      </p:cBhvr>
                                      <p:to>
                                        <p:strVal val="visible"/>
                                      </p:to>
                                    </p:set>
                                    <p:anim calcmode="lin" valueType="num">
                                      <p:cBhvr>
                                        <p:cTn id="7" dur="1000" fill="hold"/>
                                        <p:tgtEl>
                                          <p:spTgt spid="51205"/>
                                        </p:tgtEl>
                                        <p:attrNameLst>
                                          <p:attrName>ppt_x</p:attrName>
                                        </p:attrNameLst>
                                      </p:cBhvr>
                                      <p:tavLst>
                                        <p:tav tm="0">
                                          <p:val>
                                            <p:strVal val="#ppt_x"/>
                                          </p:val>
                                        </p:tav>
                                        <p:tav tm="100000">
                                          <p:val>
                                            <p:strVal val="#ppt_x"/>
                                          </p:val>
                                        </p:tav>
                                      </p:tavLst>
                                    </p:anim>
                                    <p:anim calcmode="lin" valueType="num">
                                      <p:cBhvr>
                                        <p:cTn id="8" dur="1000" fill="hold"/>
                                        <p:tgtEl>
                                          <p:spTgt spid="51205"/>
                                        </p:tgtEl>
                                        <p:attrNameLst>
                                          <p:attrName>ppt_y</p:attrName>
                                        </p:attrNameLst>
                                      </p:cBhvr>
                                      <p:tavLst>
                                        <p:tav tm="0">
                                          <p:val>
                                            <p:strVal val="#ppt_y-#ppt_h/2"/>
                                          </p:val>
                                        </p:tav>
                                        <p:tav tm="100000">
                                          <p:val>
                                            <p:strVal val="#ppt_y"/>
                                          </p:val>
                                        </p:tav>
                                      </p:tavLst>
                                    </p:anim>
                                    <p:anim calcmode="lin" valueType="num">
                                      <p:cBhvr>
                                        <p:cTn id="9" dur="1000" fill="hold"/>
                                        <p:tgtEl>
                                          <p:spTgt spid="51205"/>
                                        </p:tgtEl>
                                        <p:attrNameLst>
                                          <p:attrName>ppt_w</p:attrName>
                                        </p:attrNameLst>
                                      </p:cBhvr>
                                      <p:tavLst>
                                        <p:tav tm="0">
                                          <p:val>
                                            <p:strVal val="#ppt_w"/>
                                          </p:val>
                                        </p:tav>
                                        <p:tav tm="100000">
                                          <p:val>
                                            <p:strVal val="#ppt_w"/>
                                          </p:val>
                                        </p:tav>
                                      </p:tavLst>
                                    </p:anim>
                                    <p:anim calcmode="lin" valueType="num">
                                      <p:cBhvr>
                                        <p:cTn id="10" dur="1000" fill="hold"/>
                                        <p:tgtEl>
                                          <p:spTgt spid="51205"/>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1372"/>
                                        </p:tgtEl>
                                        <p:attrNameLst>
                                          <p:attrName>style.visibility</p:attrName>
                                        </p:attrNameLst>
                                      </p:cBhvr>
                                      <p:to>
                                        <p:strVal val="visible"/>
                                      </p:to>
                                    </p:set>
                                    <p:animEffect transition="in" filter="slide(fromBottom)">
                                      <p:cBhvr>
                                        <p:cTn id="15" dur="1000"/>
                                        <p:tgtEl>
                                          <p:spTgt spid="5137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3" presetClass="entr" presetSubtype="16" fill="hold" nodeType="clickEffect">
                                  <p:stCondLst>
                                    <p:cond delay="0"/>
                                  </p:stCondLst>
                                  <p:childTnLst>
                                    <p:set>
                                      <p:cBhvr>
                                        <p:cTn id="19" dur="1" fill="hold">
                                          <p:stCondLst>
                                            <p:cond delay="0"/>
                                          </p:stCondLst>
                                        </p:cTn>
                                        <p:tgtEl>
                                          <p:spTgt spid="51210"/>
                                        </p:tgtEl>
                                        <p:attrNameLst>
                                          <p:attrName>style.visibility</p:attrName>
                                        </p:attrNameLst>
                                      </p:cBhvr>
                                      <p:to>
                                        <p:strVal val="visible"/>
                                      </p:to>
                                    </p:set>
                                    <p:anim calcmode="lin" valueType="num">
                                      <p:cBhvr>
                                        <p:cTn id="20" dur="1000" fill="hold"/>
                                        <p:tgtEl>
                                          <p:spTgt spid="51210"/>
                                        </p:tgtEl>
                                        <p:attrNameLst>
                                          <p:attrName>ppt_w</p:attrName>
                                        </p:attrNameLst>
                                      </p:cBhvr>
                                      <p:tavLst>
                                        <p:tav tm="0">
                                          <p:val>
                                            <p:fltVal val="0"/>
                                          </p:val>
                                        </p:tav>
                                        <p:tav tm="100000">
                                          <p:val>
                                            <p:strVal val="#ppt_w"/>
                                          </p:val>
                                        </p:tav>
                                      </p:tavLst>
                                    </p:anim>
                                    <p:anim calcmode="lin" valueType="num">
                                      <p:cBhvr>
                                        <p:cTn id="21" dur="1000" fill="hold"/>
                                        <p:tgtEl>
                                          <p:spTgt spid="51210"/>
                                        </p:tgtEl>
                                        <p:attrNameLst>
                                          <p:attrName>ppt_h</p:attrName>
                                        </p:attrNameLst>
                                      </p:cBhvr>
                                      <p:tavLst>
                                        <p:tav tm="0">
                                          <p:val>
                                            <p:fltVal val="0"/>
                                          </p:val>
                                        </p:tav>
                                        <p:tav tm="100000">
                                          <p:val>
                                            <p:strVal val="#ppt_h"/>
                                          </p:val>
                                        </p:tav>
                                      </p:tavLst>
                                    </p:anim>
                                  </p:childTnLst>
                                </p:cTn>
                              </p:par>
                            </p:childTnLst>
                          </p:cTn>
                        </p:par>
                        <p:par>
                          <p:cTn id="22" fill="hold" nodeType="afterGroup">
                            <p:stCondLst>
                              <p:cond delay="1000"/>
                            </p:stCondLst>
                            <p:childTnLst>
                              <p:par>
                                <p:cTn id="23" presetID="1" presetClass="entr" presetSubtype="0" fill="hold" nodeType="afterEffect">
                                  <p:stCondLst>
                                    <p:cond delay="1000"/>
                                  </p:stCondLst>
                                  <p:childTnLst>
                                    <p:set>
                                      <p:cBhvr>
                                        <p:cTn id="24" dur="1" fill="hold">
                                          <p:stCondLst>
                                            <p:cond delay="0"/>
                                          </p:stCondLst>
                                        </p:cTn>
                                        <p:tgtEl>
                                          <p:spTgt spid="2"/>
                                        </p:tgtEl>
                                        <p:attrNameLst>
                                          <p:attrName>style.visibility</p:attrName>
                                        </p:attrNameLst>
                                      </p:cBhvr>
                                      <p:to>
                                        <p:strVal val="visible"/>
                                      </p:to>
                                    </p:set>
                                  </p:childTnLst>
                                </p:cTn>
                              </p:par>
                            </p:childTnLst>
                          </p:cTn>
                        </p:par>
                        <p:par>
                          <p:cTn id="25" fill="hold" nodeType="afterGroup">
                            <p:stCondLst>
                              <p:cond delay="2000"/>
                            </p:stCondLst>
                            <p:childTnLst>
                              <p:par>
                                <p:cTn id="26" presetID="1" presetClass="entr" presetSubtype="0" fill="hold" nodeType="afterEffect">
                                  <p:stCondLst>
                                    <p:cond delay="1000"/>
                                  </p:stCondLst>
                                  <p:childTnLst>
                                    <p:set>
                                      <p:cBhvr>
                                        <p:cTn id="27" dur="1" fill="hold">
                                          <p:stCondLst>
                                            <p:cond delay="0"/>
                                          </p:stCondLst>
                                        </p:cTn>
                                        <p:tgtEl>
                                          <p:spTgt spid="3"/>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7" presetClass="entr" presetSubtype="8"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2000" fill="hold"/>
                                        <p:tgtEl>
                                          <p:spTgt spid="4"/>
                                        </p:tgtEl>
                                        <p:attrNameLst>
                                          <p:attrName>ppt_x</p:attrName>
                                        </p:attrNameLst>
                                      </p:cBhvr>
                                      <p:tavLst>
                                        <p:tav tm="0">
                                          <p:val>
                                            <p:strVal val="#ppt_x-#ppt_w/2"/>
                                          </p:val>
                                        </p:tav>
                                        <p:tav tm="100000">
                                          <p:val>
                                            <p:strVal val="#ppt_x"/>
                                          </p:val>
                                        </p:tav>
                                      </p:tavLst>
                                    </p:anim>
                                    <p:anim calcmode="lin" valueType="num">
                                      <p:cBhvr>
                                        <p:cTn id="33" dur="2000" fill="hold"/>
                                        <p:tgtEl>
                                          <p:spTgt spid="4"/>
                                        </p:tgtEl>
                                        <p:attrNameLst>
                                          <p:attrName>ppt_y</p:attrName>
                                        </p:attrNameLst>
                                      </p:cBhvr>
                                      <p:tavLst>
                                        <p:tav tm="0">
                                          <p:val>
                                            <p:strVal val="#ppt_y"/>
                                          </p:val>
                                        </p:tav>
                                        <p:tav tm="100000">
                                          <p:val>
                                            <p:strVal val="#ppt_y"/>
                                          </p:val>
                                        </p:tav>
                                      </p:tavLst>
                                    </p:anim>
                                    <p:anim calcmode="lin" valueType="num">
                                      <p:cBhvr>
                                        <p:cTn id="34" dur="2000" fill="hold"/>
                                        <p:tgtEl>
                                          <p:spTgt spid="4"/>
                                        </p:tgtEl>
                                        <p:attrNameLst>
                                          <p:attrName>ppt_w</p:attrName>
                                        </p:attrNameLst>
                                      </p:cBhvr>
                                      <p:tavLst>
                                        <p:tav tm="0">
                                          <p:val>
                                            <p:fltVal val="0"/>
                                          </p:val>
                                        </p:tav>
                                        <p:tav tm="100000">
                                          <p:val>
                                            <p:strVal val="#ppt_w"/>
                                          </p:val>
                                        </p:tav>
                                      </p:tavLst>
                                    </p:anim>
                                    <p:anim calcmode="lin" valueType="num">
                                      <p:cBhvr>
                                        <p:cTn id="35"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51206"/>
                                        </p:tgtEl>
                                        <p:attrNameLst>
                                          <p:attrName>style.visibility</p:attrName>
                                        </p:attrNameLst>
                                      </p:cBhvr>
                                      <p:to>
                                        <p:strVal val="visible"/>
                                      </p:to>
                                    </p:set>
                                    <p:animEffect transition="in" filter="slide(fromBottom)">
                                      <p:cBhvr>
                                        <p:cTn id="40" dur="1000"/>
                                        <p:tgtEl>
                                          <p:spTgt spid="51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 grpId="0" autoUpdateAnimBg="0"/>
      <p:bldP spid="51206" grpId="0" autoUpdateAnimBg="0"/>
      <p:bldP spid="51372"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3"/>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73231965-FA1A-49E7-8725-9FEB3000E55C}" type="slidenum">
              <a:rPr kumimoji="0" lang="zh-CN" altLang="en-US" sz="2400" b="0">
                <a:solidFill>
                  <a:schemeClr val="tx2"/>
                </a:solidFill>
                <a:latin typeface="Times New Roman" panose="02020603050405020304" pitchFamily="18" charset="0"/>
                <a:ea typeface="宋体" panose="02010600030101010101" pitchFamily="2" charset="-122"/>
              </a:rPr>
              <a:pPr/>
              <a:t>49</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53250" name="Text Box 2"/>
          <p:cNvSpPr txBox="1">
            <a:spLocks noChangeArrowheads="1"/>
          </p:cNvSpPr>
          <p:nvPr/>
        </p:nvSpPr>
        <p:spPr bwMode="auto">
          <a:xfrm>
            <a:off x="1847851" y="1049339"/>
            <a:ext cx="84613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09600" indent="-609600">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sz="3200">
                <a:solidFill>
                  <a:srgbClr val="040404"/>
                </a:solidFill>
              </a:rPr>
              <a:t>（三）</a:t>
            </a:r>
            <a:r>
              <a:rPr lang="en-US" altLang="zh-CN" sz="3200">
                <a:solidFill>
                  <a:srgbClr val="040404"/>
                </a:solidFill>
              </a:rPr>
              <a:t>DNA</a:t>
            </a:r>
            <a:r>
              <a:rPr lang="zh-CN" altLang="en-US" sz="3200">
                <a:solidFill>
                  <a:srgbClr val="040404"/>
                </a:solidFill>
              </a:rPr>
              <a:t>在真核生物细胞核内的组装</a:t>
            </a:r>
          </a:p>
        </p:txBody>
      </p:sp>
      <p:sp>
        <p:nvSpPr>
          <p:cNvPr id="53251" name="Text Box 3"/>
          <p:cNvSpPr txBox="1">
            <a:spLocks noChangeArrowheads="1"/>
          </p:cNvSpPr>
          <p:nvPr/>
        </p:nvSpPr>
        <p:spPr bwMode="auto">
          <a:xfrm>
            <a:off x="2695576" y="2133600"/>
            <a:ext cx="4913313"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95250">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just" eaLnBrk="1" hangingPunct="1">
              <a:lnSpc>
                <a:spcPct val="140000"/>
              </a:lnSpc>
              <a:spcBef>
                <a:spcPct val="0"/>
              </a:spcBef>
              <a:buClr>
                <a:srgbClr val="040404"/>
              </a:buClr>
              <a:buSzPct val="65000"/>
              <a:buFont typeface="Wingdings" panose="05000000000000000000" pitchFamily="2" charset="2"/>
              <a:buChar char="l"/>
            </a:pPr>
            <a:r>
              <a:rPr lang="zh-CN" altLang="en-US" sz="3200">
                <a:solidFill>
                  <a:srgbClr val="CC0000"/>
                </a:solidFill>
              </a:rPr>
              <a:t>核小体</a:t>
            </a:r>
            <a:r>
              <a:rPr lang="zh-CN" altLang="en-US" sz="3200">
                <a:solidFill>
                  <a:srgbClr val="040404"/>
                </a:solidFill>
              </a:rPr>
              <a:t>(</a:t>
            </a:r>
            <a:r>
              <a:rPr lang="en-US" altLang="zh-CN" sz="3200">
                <a:solidFill>
                  <a:srgbClr val="040404"/>
                </a:solidFill>
              </a:rPr>
              <a:t>nucleosome)</a:t>
            </a:r>
          </a:p>
        </p:txBody>
      </p:sp>
      <p:sp>
        <p:nvSpPr>
          <p:cNvPr id="53252" name="Text Box 4"/>
          <p:cNvSpPr txBox="1">
            <a:spLocks noChangeArrowheads="1"/>
          </p:cNvSpPr>
          <p:nvPr/>
        </p:nvSpPr>
        <p:spPr bwMode="auto">
          <a:xfrm>
            <a:off x="3359150" y="3068639"/>
            <a:ext cx="63373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115000"/>
              </a:lnSpc>
              <a:spcBef>
                <a:spcPct val="50000"/>
              </a:spcBef>
              <a:buClrTx/>
              <a:buSzTx/>
              <a:buFontTx/>
              <a:buNone/>
            </a:pPr>
            <a:r>
              <a:rPr lang="zh-CN" altLang="en-US" sz="3200">
                <a:solidFill>
                  <a:srgbClr val="040404"/>
                </a:solidFill>
              </a:rPr>
              <a:t>由</a:t>
            </a:r>
            <a:r>
              <a:rPr lang="en-US" altLang="zh-CN" sz="3200">
                <a:solidFill>
                  <a:srgbClr val="006600"/>
                </a:solidFill>
              </a:rPr>
              <a:t>DNA</a:t>
            </a:r>
            <a:r>
              <a:rPr lang="zh-CN" altLang="en-US" sz="3200">
                <a:solidFill>
                  <a:srgbClr val="040404"/>
                </a:solidFill>
              </a:rPr>
              <a:t>和</a:t>
            </a:r>
            <a:r>
              <a:rPr lang="zh-CN" altLang="en-US" sz="3200">
                <a:solidFill>
                  <a:srgbClr val="006600"/>
                </a:solidFill>
              </a:rPr>
              <a:t>蛋白质</a:t>
            </a:r>
            <a:r>
              <a:rPr lang="zh-CN" altLang="en-US" sz="3200">
                <a:solidFill>
                  <a:srgbClr val="040404"/>
                </a:solidFill>
              </a:rPr>
              <a:t>构成</a:t>
            </a:r>
          </a:p>
          <a:p>
            <a:pPr algn="l" eaLnBrk="1" hangingPunct="1">
              <a:lnSpc>
                <a:spcPct val="115000"/>
              </a:lnSpc>
              <a:spcBef>
                <a:spcPct val="50000"/>
              </a:spcBef>
              <a:buClrTx/>
              <a:buSzTx/>
              <a:buFontTx/>
              <a:buNone/>
            </a:pPr>
            <a:r>
              <a:rPr lang="zh-CN" altLang="en-US" sz="3200">
                <a:solidFill>
                  <a:srgbClr val="040404"/>
                </a:solidFill>
              </a:rPr>
              <a:t>是真核生物</a:t>
            </a:r>
            <a:r>
              <a:rPr lang="zh-CN" altLang="en-US" sz="3200">
                <a:solidFill>
                  <a:srgbClr val="000066"/>
                </a:solidFill>
              </a:rPr>
              <a:t>染色体的基本单位</a:t>
            </a:r>
          </a:p>
        </p:txBody>
      </p:sp>
      <p:sp>
        <p:nvSpPr>
          <p:cNvPr id="53268" name="AutoShape 20"/>
          <p:cNvSpPr>
            <a:spLocks/>
          </p:cNvSpPr>
          <p:nvPr/>
        </p:nvSpPr>
        <p:spPr bwMode="auto">
          <a:xfrm>
            <a:off x="3200400" y="3460751"/>
            <a:ext cx="215900" cy="792163"/>
          </a:xfrm>
          <a:prstGeom prst="leftBrace">
            <a:avLst>
              <a:gd name="adj1" fmla="val 30576"/>
              <a:gd name="adj2" fmla="val 50000"/>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Tree>
    <p:extLst>
      <p:ext uri="{BB962C8B-B14F-4D97-AF65-F5344CB8AC3E}">
        <p14:creationId xmlns:p14="http://schemas.microsoft.com/office/powerpoint/2010/main" val="1580158189"/>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p:cTn id="7" dur="1000" fill="hold"/>
                                        <p:tgtEl>
                                          <p:spTgt spid="53250"/>
                                        </p:tgtEl>
                                        <p:attrNameLst>
                                          <p:attrName>ppt_x</p:attrName>
                                        </p:attrNameLst>
                                      </p:cBhvr>
                                      <p:tavLst>
                                        <p:tav tm="0">
                                          <p:val>
                                            <p:strVal val="#ppt_x"/>
                                          </p:val>
                                        </p:tav>
                                        <p:tav tm="100000">
                                          <p:val>
                                            <p:strVal val="#ppt_x"/>
                                          </p:val>
                                        </p:tav>
                                      </p:tavLst>
                                    </p:anim>
                                    <p:anim calcmode="lin" valueType="num">
                                      <p:cBhvr>
                                        <p:cTn id="8" dur="1000" fill="hold"/>
                                        <p:tgtEl>
                                          <p:spTgt spid="53250"/>
                                        </p:tgtEl>
                                        <p:attrNameLst>
                                          <p:attrName>ppt_y</p:attrName>
                                        </p:attrNameLst>
                                      </p:cBhvr>
                                      <p:tavLst>
                                        <p:tav tm="0">
                                          <p:val>
                                            <p:strVal val="#ppt_y-#ppt_h/2"/>
                                          </p:val>
                                        </p:tav>
                                        <p:tav tm="100000">
                                          <p:val>
                                            <p:strVal val="#ppt_y"/>
                                          </p:val>
                                        </p:tav>
                                      </p:tavLst>
                                    </p:anim>
                                    <p:anim calcmode="lin" valueType="num">
                                      <p:cBhvr>
                                        <p:cTn id="9" dur="1000" fill="hold"/>
                                        <p:tgtEl>
                                          <p:spTgt spid="53250"/>
                                        </p:tgtEl>
                                        <p:attrNameLst>
                                          <p:attrName>ppt_w</p:attrName>
                                        </p:attrNameLst>
                                      </p:cBhvr>
                                      <p:tavLst>
                                        <p:tav tm="0">
                                          <p:val>
                                            <p:strVal val="#ppt_w"/>
                                          </p:val>
                                        </p:tav>
                                        <p:tav tm="100000">
                                          <p:val>
                                            <p:strVal val="#ppt_w"/>
                                          </p:val>
                                        </p:tav>
                                      </p:tavLst>
                                    </p:anim>
                                    <p:anim calcmode="lin" valueType="num">
                                      <p:cBhvr>
                                        <p:cTn id="10" dur="1000" fill="hold"/>
                                        <p:tgtEl>
                                          <p:spTgt spid="53250"/>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3251"/>
                                        </p:tgtEl>
                                        <p:attrNameLst>
                                          <p:attrName>style.visibility</p:attrName>
                                        </p:attrNameLst>
                                      </p:cBhvr>
                                      <p:to>
                                        <p:strVal val="visible"/>
                                      </p:to>
                                    </p:set>
                                    <p:animEffect transition="in" filter="slide(fromBottom)">
                                      <p:cBhvr>
                                        <p:cTn id="15" dur="1000"/>
                                        <p:tgtEl>
                                          <p:spTgt spid="53251"/>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53268"/>
                                        </p:tgtEl>
                                        <p:attrNameLst>
                                          <p:attrName>style.visibility</p:attrName>
                                        </p:attrNameLst>
                                      </p:cBhvr>
                                      <p:to>
                                        <p:strVal val="visible"/>
                                      </p:to>
                                    </p:set>
                                    <p:animEffect transition="in" filter="wipe(up)">
                                      <p:cBhvr>
                                        <p:cTn id="20" dur="1000"/>
                                        <p:tgtEl>
                                          <p:spTgt spid="53268"/>
                                        </p:tgtEl>
                                      </p:cBhvr>
                                    </p:animEffect>
                                  </p:childTnLst>
                                </p:cTn>
                              </p:par>
                            </p:childTnLst>
                          </p:cTn>
                        </p:par>
                        <p:par>
                          <p:cTn id="21" fill="hold" nodeType="afterGroup">
                            <p:stCondLst>
                              <p:cond delay="1000"/>
                            </p:stCondLst>
                            <p:childTnLst>
                              <p:par>
                                <p:cTn id="22" presetID="12" presetClass="entr" presetSubtype="4" fill="hold" grpId="0" nodeType="afterEffect">
                                  <p:stCondLst>
                                    <p:cond delay="500"/>
                                  </p:stCondLst>
                                  <p:childTnLst>
                                    <p:set>
                                      <p:cBhvr>
                                        <p:cTn id="23" dur="1" fill="hold">
                                          <p:stCondLst>
                                            <p:cond delay="0"/>
                                          </p:stCondLst>
                                        </p:cTn>
                                        <p:tgtEl>
                                          <p:spTgt spid="53252">
                                            <p:txEl>
                                              <p:pRg st="0" end="0"/>
                                            </p:txEl>
                                          </p:spTgt>
                                        </p:tgtEl>
                                        <p:attrNameLst>
                                          <p:attrName>style.visibility</p:attrName>
                                        </p:attrNameLst>
                                      </p:cBhvr>
                                      <p:to>
                                        <p:strVal val="visible"/>
                                      </p:to>
                                    </p:set>
                                    <p:animEffect transition="in" filter="slide(fromBottom)">
                                      <p:cBhvr>
                                        <p:cTn id="24" dur="1000"/>
                                        <p:tgtEl>
                                          <p:spTgt spid="53252">
                                            <p:txEl>
                                              <p:pRg st="0" end="0"/>
                                            </p:txEl>
                                          </p:spTgt>
                                        </p:tgtEl>
                                      </p:cBhvr>
                                    </p:animEffect>
                                  </p:childTnLst>
                                </p:cTn>
                              </p:par>
                            </p:childTnLst>
                          </p:cTn>
                        </p:par>
                        <p:par>
                          <p:cTn id="25" fill="hold" nodeType="afterGroup">
                            <p:stCondLst>
                              <p:cond delay="2500"/>
                            </p:stCondLst>
                            <p:childTnLst>
                              <p:par>
                                <p:cTn id="26" presetID="12" presetClass="entr" presetSubtype="4" fill="hold" grpId="0" nodeType="afterEffect">
                                  <p:stCondLst>
                                    <p:cond delay="500"/>
                                  </p:stCondLst>
                                  <p:childTnLst>
                                    <p:set>
                                      <p:cBhvr>
                                        <p:cTn id="27" dur="1" fill="hold">
                                          <p:stCondLst>
                                            <p:cond delay="0"/>
                                          </p:stCondLst>
                                        </p:cTn>
                                        <p:tgtEl>
                                          <p:spTgt spid="53252">
                                            <p:txEl>
                                              <p:pRg st="1" end="1"/>
                                            </p:txEl>
                                          </p:spTgt>
                                        </p:tgtEl>
                                        <p:attrNameLst>
                                          <p:attrName>style.visibility</p:attrName>
                                        </p:attrNameLst>
                                      </p:cBhvr>
                                      <p:to>
                                        <p:strVal val="visible"/>
                                      </p:to>
                                    </p:set>
                                    <p:animEffect transition="in" filter="slide(fromBottom)">
                                      <p:cBhvr>
                                        <p:cTn id="28" dur="1000"/>
                                        <p:tgtEl>
                                          <p:spTgt spid="5325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autoUpdateAnimBg="0"/>
      <p:bldP spid="53251" grpId="0" autoUpdateAnimBg="0"/>
      <p:bldP spid="53252" grpId="0" build="p" autoUpdateAnimBg="0"/>
      <p:bldP spid="5326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905000" y="228600"/>
            <a:ext cx="7543800" cy="6324600"/>
            <a:chOff x="1905000" y="228600"/>
            <a:chExt cx="7543800" cy="6324600"/>
          </a:xfrm>
        </p:grpSpPr>
        <p:pic>
          <p:nvPicPr>
            <p:cNvPr id="6" name="图片 5"/>
            <p:cNvPicPr>
              <a:picLocks noChangeAspect="1"/>
            </p:cNvPicPr>
            <p:nvPr/>
          </p:nvPicPr>
          <p:blipFill rotWithShape="1">
            <a:blip r:embed="rId3"/>
            <a:srcRect l="3333" t="18000" r="46667" b="9333"/>
            <a:stretch/>
          </p:blipFill>
          <p:spPr>
            <a:xfrm>
              <a:off x="1905000" y="228600"/>
              <a:ext cx="6962862" cy="6324600"/>
            </a:xfrm>
            <a:prstGeom prst="rect">
              <a:avLst/>
            </a:prstGeom>
          </p:spPr>
        </p:pic>
        <p:sp>
          <p:nvSpPr>
            <p:cNvPr id="7" name="圆角矩形 6"/>
            <p:cNvSpPr/>
            <p:nvPr/>
          </p:nvSpPr>
          <p:spPr>
            <a:xfrm>
              <a:off x="6934200" y="5692140"/>
              <a:ext cx="2514600" cy="579120"/>
            </a:xfrm>
            <a:prstGeom prst="roundRect">
              <a:avLst/>
            </a:prstGeom>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ln>
                  <a:solidFill>
                    <a:schemeClr val="bg1"/>
                  </a:solidFill>
                </a:ln>
                <a:solidFill>
                  <a:schemeClr val="bg1"/>
                </a:solidFill>
              </a:endParaRPr>
            </a:p>
          </p:txBody>
        </p:sp>
      </p:grpSp>
    </p:spTree>
    <p:extLst>
      <p:ext uri="{BB962C8B-B14F-4D97-AF65-F5344CB8AC3E}">
        <p14:creationId xmlns:p14="http://schemas.microsoft.com/office/powerpoint/2010/main" val="1317985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灯片编号占位符 3"/>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E3E448E3-0BED-4DB6-9083-E9312715979B}" type="slidenum">
              <a:rPr kumimoji="0" lang="zh-CN" altLang="en-US" sz="2400" b="0">
                <a:solidFill>
                  <a:schemeClr val="tx2"/>
                </a:solidFill>
                <a:latin typeface="Times New Roman" panose="02020603050405020304" pitchFamily="18" charset="0"/>
                <a:ea typeface="宋体" panose="02010600030101010101" pitchFamily="2" charset="-122"/>
              </a:rPr>
              <a:pPr/>
              <a:t>50</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80900" name="Text Box 4"/>
          <p:cNvSpPr txBox="1">
            <a:spLocks noChangeArrowheads="1"/>
          </p:cNvSpPr>
          <p:nvPr/>
        </p:nvSpPr>
        <p:spPr bwMode="auto">
          <a:xfrm>
            <a:off x="2208213" y="3933825"/>
            <a:ext cx="1885950" cy="1066800"/>
          </a:xfrm>
          <a:prstGeom prst="rect">
            <a:avLst/>
          </a:prstGeom>
          <a:noFill/>
          <a:ln w="9525">
            <a:noFill/>
            <a:miter lim="800000"/>
            <a:headEnd/>
            <a:tailEnd/>
          </a:ln>
          <a:effectLst/>
        </p:spPr>
        <p:txBody>
          <a:bodyPr>
            <a:spAutoFit/>
          </a:bodyPr>
          <a:lstStyle/>
          <a:p>
            <a:pPr marL="176213" indent="-176213">
              <a:spcBef>
                <a:spcPct val="50000"/>
              </a:spcBef>
              <a:buSzPct val="65000"/>
              <a:buFont typeface="Wingdings" panose="05000000000000000000" pitchFamily="2" charset="2"/>
              <a:buChar char="l"/>
              <a:defRPr/>
            </a:pPr>
            <a:r>
              <a:rPr lang="zh-CN" altLang="en-US" sz="3200">
                <a:solidFill>
                  <a:srgbClr val="040404"/>
                </a:solidFill>
                <a:effectLst>
                  <a:outerShdw blurRad="38100" dist="38100" dir="2700000" algn="tl">
                    <a:srgbClr val="FFFFFF"/>
                  </a:outerShdw>
                </a:effectLst>
                <a:latin typeface="仿宋_GB2312" pitchFamily="49" charset="-122"/>
              </a:rPr>
              <a:t>核小体的构成</a:t>
            </a:r>
            <a:endParaRPr lang="en-US" altLang="zh-CN" sz="3200">
              <a:solidFill>
                <a:srgbClr val="040404"/>
              </a:solidFill>
              <a:effectLst>
                <a:outerShdw blurRad="38100" dist="38100" dir="2700000" algn="tl">
                  <a:srgbClr val="FFFFFF"/>
                </a:outerShdw>
              </a:effectLst>
              <a:latin typeface="仿宋_GB2312" pitchFamily="49" charset="-122"/>
            </a:endParaRPr>
          </a:p>
        </p:txBody>
      </p:sp>
      <p:sp>
        <p:nvSpPr>
          <p:cNvPr id="80901" name="AutoShape 5"/>
          <p:cNvSpPr>
            <a:spLocks/>
          </p:cNvSpPr>
          <p:nvPr/>
        </p:nvSpPr>
        <p:spPr bwMode="auto">
          <a:xfrm>
            <a:off x="3751263" y="3527425"/>
            <a:ext cx="355600" cy="1989138"/>
          </a:xfrm>
          <a:prstGeom prst="leftBrace">
            <a:avLst>
              <a:gd name="adj1" fmla="val 46615"/>
              <a:gd name="adj2" fmla="val 48921"/>
            </a:avLst>
          </a:prstGeom>
          <a:noFill/>
          <a:ln w="28575">
            <a:solidFill>
              <a:srgbClr val="040404"/>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80902" name="Text Box 6"/>
          <p:cNvSpPr txBox="1">
            <a:spLocks noChangeArrowheads="1"/>
          </p:cNvSpPr>
          <p:nvPr/>
        </p:nvSpPr>
        <p:spPr bwMode="auto">
          <a:xfrm>
            <a:off x="4008438" y="3213101"/>
            <a:ext cx="1814512" cy="369332"/>
          </a:xfrm>
          <a:prstGeom prst="rect">
            <a:avLst/>
          </a:prstGeom>
          <a:noFill/>
          <a:ln w="9525">
            <a:noFill/>
            <a:miter lim="800000"/>
            <a:headEnd/>
            <a:tailEnd/>
          </a:ln>
          <a:effectLst/>
        </p:spPr>
        <p:txBody>
          <a:bodyPr>
            <a:spAutoFit/>
          </a:bodyPr>
          <a:lstStyle/>
          <a:p>
            <a:pPr algn="l" eaLnBrk="1" hangingPunct="1">
              <a:spcBef>
                <a:spcPct val="50000"/>
              </a:spcBef>
              <a:buClrTx/>
              <a:buSzTx/>
              <a:buFontTx/>
              <a:buNone/>
              <a:defRPr/>
            </a:pPr>
            <a:r>
              <a:rPr lang="zh-CN" altLang="en-US">
                <a:solidFill>
                  <a:srgbClr val="040404"/>
                </a:solidFill>
                <a:effectLst>
                  <a:outerShdw blurRad="38100" dist="38100" dir="2700000" algn="tl">
                    <a:srgbClr val="FFFFFF"/>
                  </a:outerShdw>
                </a:effectLst>
                <a:latin typeface="仿宋_GB2312" pitchFamily="49" charset="-122"/>
              </a:rPr>
              <a:t>核心颗粒 </a:t>
            </a:r>
          </a:p>
        </p:txBody>
      </p:sp>
      <p:sp>
        <p:nvSpPr>
          <p:cNvPr id="80903" name="Text Box 7"/>
          <p:cNvSpPr txBox="1">
            <a:spLocks noChangeArrowheads="1"/>
          </p:cNvSpPr>
          <p:nvPr/>
        </p:nvSpPr>
        <p:spPr bwMode="auto">
          <a:xfrm>
            <a:off x="4038601" y="5373688"/>
            <a:ext cx="1566863" cy="369332"/>
          </a:xfrm>
          <a:prstGeom prst="rect">
            <a:avLst/>
          </a:prstGeom>
          <a:noFill/>
          <a:ln w="9525">
            <a:noFill/>
            <a:miter lim="800000"/>
            <a:headEnd/>
            <a:tailEnd/>
          </a:ln>
          <a:effectLst/>
        </p:spPr>
        <p:txBody>
          <a:bodyPr>
            <a:spAutoFit/>
          </a:bodyPr>
          <a:lstStyle/>
          <a:p>
            <a:pPr algn="l" eaLnBrk="1" hangingPunct="1">
              <a:spcBef>
                <a:spcPct val="50000"/>
              </a:spcBef>
              <a:buClrTx/>
              <a:buSzTx/>
              <a:buFontTx/>
              <a:buNone/>
              <a:defRPr/>
            </a:pPr>
            <a:r>
              <a:rPr lang="zh-CN" altLang="en-US">
                <a:solidFill>
                  <a:srgbClr val="040404"/>
                </a:solidFill>
                <a:effectLst>
                  <a:outerShdw blurRad="38100" dist="38100" dir="2700000" algn="tl">
                    <a:srgbClr val="FFFFFF"/>
                  </a:outerShdw>
                </a:effectLst>
                <a:latin typeface="仿宋_GB2312" pitchFamily="49" charset="-122"/>
              </a:rPr>
              <a:t>连接区 </a:t>
            </a:r>
          </a:p>
        </p:txBody>
      </p:sp>
      <p:sp>
        <p:nvSpPr>
          <p:cNvPr id="80904" name="AutoShape 8"/>
          <p:cNvSpPr>
            <a:spLocks/>
          </p:cNvSpPr>
          <p:nvPr/>
        </p:nvSpPr>
        <p:spPr bwMode="auto">
          <a:xfrm>
            <a:off x="5683251" y="2636839"/>
            <a:ext cx="225425" cy="1423987"/>
          </a:xfrm>
          <a:prstGeom prst="leftBrace">
            <a:avLst>
              <a:gd name="adj1" fmla="val 52641"/>
              <a:gd name="adj2" fmla="val 58972"/>
            </a:avLst>
          </a:prstGeom>
          <a:noFill/>
          <a:ln w="28575">
            <a:solidFill>
              <a:srgbClr val="040404"/>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80905" name="Text Box 9"/>
          <p:cNvSpPr txBox="1">
            <a:spLocks noChangeArrowheads="1"/>
          </p:cNvSpPr>
          <p:nvPr/>
        </p:nvSpPr>
        <p:spPr bwMode="auto">
          <a:xfrm>
            <a:off x="5910263" y="2276476"/>
            <a:ext cx="2633662" cy="369332"/>
          </a:xfrm>
          <a:prstGeom prst="rect">
            <a:avLst/>
          </a:prstGeom>
          <a:noFill/>
          <a:ln w="9525">
            <a:noFill/>
            <a:miter lim="800000"/>
            <a:headEnd/>
            <a:tailEnd/>
          </a:ln>
          <a:effectLst/>
        </p:spPr>
        <p:txBody>
          <a:bodyPr>
            <a:spAutoFit/>
          </a:bodyPr>
          <a:lstStyle/>
          <a:p>
            <a:pPr algn="l" eaLnBrk="1" hangingPunct="1">
              <a:spcBef>
                <a:spcPct val="50000"/>
              </a:spcBef>
              <a:buClrTx/>
              <a:buSzTx/>
              <a:buFontTx/>
              <a:buNone/>
              <a:defRPr/>
            </a:pPr>
            <a:r>
              <a:rPr lang="zh-CN" altLang="en-US">
                <a:solidFill>
                  <a:srgbClr val="040404"/>
                </a:solidFill>
                <a:effectLst>
                  <a:outerShdw blurRad="38100" dist="38100" dir="2700000" algn="tl">
                    <a:srgbClr val="FFFFFF"/>
                  </a:outerShdw>
                </a:effectLst>
                <a:latin typeface="仿宋_GB2312" pitchFamily="49" charset="-122"/>
              </a:rPr>
              <a:t>核心组蛋白：</a:t>
            </a:r>
          </a:p>
        </p:txBody>
      </p:sp>
      <p:sp>
        <p:nvSpPr>
          <p:cNvPr id="80906" name="Text Box 10"/>
          <p:cNvSpPr txBox="1">
            <a:spLocks noChangeArrowheads="1"/>
          </p:cNvSpPr>
          <p:nvPr/>
        </p:nvSpPr>
        <p:spPr bwMode="auto">
          <a:xfrm>
            <a:off x="7854950" y="2276475"/>
            <a:ext cx="2705100" cy="646331"/>
          </a:xfrm>
          <a:prstGeom prst="rect">
            <a:avLst/>
          </a:prstGeom>
          <a:noFill/>
          <a:ln w="9525">
            <a:noFill/>
            <a:miter lim="800000"/>
            <a:headEnd/>
            <a:tailEnd/>
          </a:ln>
          <a:effectLst/>
        </p:spPr>
        <p:txBody>
          <a:bodyPr>
            <a:spAutoFit/>
          </a:bodyPr>
          <a:lstStyle/>
          <a:p>
            <a:pPr algn="l" eaLnBrk="1" hangingPunct="1">
              <a:spcBef>
                <a:spcPct val="50000"/>
              </a:spcBef>
              <a:buClrTx/>
              <a:buSzTx/>
              <a:buFontTx/>
              <a:buNone/>
              <a:defRPr/>
            </a:pPr>
            <a:r>
              <a:rPr lang="zh-CN" altLang="en-US">
                <a:solidFill>
                  <a:srgbClr val="040404"/>
                </a:solidFill>
                <a:effectLst>
                  <a:outerShdw blurRad="38100" dist="38100" dir="2700000" algn="tl">
                    <a:srgbClr val="FFFFFF"/>
                  </a:outerShdw>
                </a:effectLst>
                <a:latin typeface="仿宋_GB2312" pitchFamily="49" charset="-122"/>
              </a:rPr>
              <a:t>组蛋白八聚体</a:t>
            </a:r>
            <a:r>
              <a:rPr lang="en-US" altLang="zh-CN">
                <a:solidFill>
                  <a:srgbClr val="040404"/>
                </a:solidFill>
                <a:effectLst>
                  <a:outerShdw blurRad="38100" dist="38100" dir="2700000" algn="tl">
                    <a:srgbClr val="FFFFFF"/>
                  </a:outerShdw>
                </a:effectLst>
                <a:latin typeface="仿宋_GB2312" pitchFamily="49" charset="-122"/>
              </a:rPr>
              <a:t>H</a:t>
            </a:r>
            <a:r>
              <a:rPr lang="en-US" altLang="zh-CN" baseline="-25000">
                <a:solidFill>
                  <a:srgbClr val="040404"/>
                </a:solidFill>
                <a:effectLst>
                  <a:outerShdw blurRad="38100" dist="38100" dir="2700000" algn="tl">
                    <a:srgbClr val="FFFFFF"/>
                  </a:outerShdw>
                </a:effectLst>
                <a:latin typeface="仿宋_GB2312" pitchFamily="49" charset="-122"/>
              </a:rPr>
              <a:t>2</a:t>
            </a:r>
            <a:r>
              <a:rPr lang="en-US" altLang="zh-CN">
                <a:solidFill>
                  <a:srgbClr val="040404"/>
                </a:solidFill>
                <a:effectLst>
                  <a:outerShdw blurRad="38100" dist="38100" dir="2700000" algn="tl">
                    <a:srgbClr val="FFFFFF"/>
                  </a:outerShdw>
                </a:effectLst>
                <a:latin typeface="仿宋_GB2312" pitchFamily="49" charset="-122"/>
              </a:rPr>
              <a:t>A、H</a:t>
            </a:r>
            <a:r>
              <a:rPr lang="en-US" altLang="zh-CN" baseline="-25000">
                <a:solidFill>
                  <a:srgbClr val="040404"/>
                </a:solidFill>
                <a:effectLst>
                  <a:outerShdw blurRad="38100" dist="38100" dir="2700000" algn="tl">
                    <a:srgbClr val="FFFFFF"/>
                  </a:outerShdw>
                </a:effectLst>
                <a:latin typeface="仿宋_GB2312" pitchFamily="49" charset="-122"/>
              </a:rPr>
              <a:t>2</a:t>
            </a:r>
            <a:r>
              <a:rPr lang="en-US" altLang="zh-CN">
                <a:solidFill>
                  <a:srgbClr val="040404"/>
                </a:solidFill>
                <a:effectLst>
                  <a:outerShdw blurRad="38100" dist="38100" dir="2700000" algn="tl">
                    <a:srgbClr val="FFFFFF"/>
                  </a:outerShdw>
                </a:effectLst>
                <a:latin typeface="仿宋_GB2312" pitchFamily="49" charset="-122"/>
              </a:rPr>
              <a:t>B、H</a:t>
            </a:r>
            <a:r>
              <a:rPr lang="en-US" altLang="zh-CN" baseline="-25000">
                <a:solidFill>
                  <a:srgbClr val="040404"/>
                </a:solidFill>
                <a:effectLst>
                  <a:outerShdw blurRad="38100" dist="38100" dir="2700000" algn="tl">
                    <a:srgbClr val="FFFFFF"/>
                  </a:outerShdw>
                </a:effectLst>
                <a:latin typeface="仿宋_GB2312" pitchFamily="49" charset="-122"/>
              </a:rPr>
              <a:t>3 </a:t>
            </a:r>
            <a:r>
              <a:rPr lang="en-US" altLang="zh-CN">
                <a:solidFill>
                  <a:srgbClr val="040404"/>
                </a:solidFill>
                <a:effectLst>
                  <a:outerShdw blurRad="38100" dist="38100" dir="2700000" algn="tl">
                    <a:srgbClr val="FFFFFF"/>
                  </a:outerShdw>
                </a:effectLst>
                <a:latin typeface="仿宋_GB2312" pitchFamily="49" charset="-122"/>
              </a:rPr>
              <a:t>、H</a:t>
            </a:r>
            <a:r>
              <a:rPr lang="en-US" altLang="zh-CN" baseline="-25000">
                <a:solidFill>
                  <a:srgbClr val="040404"/>
                </a:solidFill>
                <a:effectLst>
                  <a:outerShdw blurRad="38100" dist="38100" dir="2700000" algn="tl">
                    <a:srgbClr val="FFFFFF"/>
                  </a:outerShdw>
                </a:effectLst>
                <a:latin typeface="仿宋_GB2312" pitchFamily="49" charset="-122"/>
              </a:rPr>
              <a:t>4</a:t>
            </a:r>
            <a:r>
              <a:rPr lang="zh-CN" altLang="en-US">
                <a:solidFill>
                  <a:srgbClr val="040404"/>
                </a:solidFill>
                <a:effectLst>
                  <a:outerShdw blurRad="38100" dist="38100" dir="2700000" algn="tl">
                    <a:srgbClr val="FFFFFF"/>
                  </a:outerShdw>
                </a:effectLst>
                <a:latin typeface="仿宋_GB2312" pitchFamily="49" charset="-122"/>
              </a:rPr>
              <a:t>各2分子</a:t>
            </a:r>
          </a:p>
        </p:txBody>
      </p:sp>
      <p:sp>
        <p:nvSpPr>
          <p:cNvPr id="80907" name="Text Box 11"/>
          <p:cNvSpPr txBox="1">
            <a:spLocks noChangeArrowheads="1"/>
          </p:cNvSpPr>
          <p:nvPr/>
        </p:nvSpPr>
        <p:spPr bwMode="auto">
          <a:xfrm>
            <a:off x="5910263" y="3789363"/>
            <a:ext cx="4413250" cy="646331"/>
          </a:xfrm>
          <a:prstGeom prst="rect">
            <a:avLst/>
          </a:prstGeom>
          <a:noFill/>
          <a:ln w="9525">
            <a:noFill/>
            <a:miter lim="800000"/>
            <a:headEnd/>
            <a:tailEnd/>
          </a:ln>
          <a:effectLst/>
        </p:spPr>
        <p:txBody>
          <a:bodyPr>
            <a:spAutoFit/>
          </a:bodyPr>
          <a:lstStyle/>
          <a:p>
            <a:pPr algn="l" eaLnBrk="1" hangingPunct="1">
              <a:spcBef>
                <a:spcPct val="50000"/>
              </a:spcBef>
              <a:buClrTx/>
              <a:buSzTx/>
              <a:buFontTx/>
              <a:buNone/>
              <a:defRPr/>
            </a:pPr>
            <a:r>
              <a:rPr lang="en-US" altLang="zh-CN">
                <a:solidFill>
                  <a:srgbClr val="040404"/>
                </a:solidFill>
                <a:effectLst>
                  <a:outerShdw blurRad="38100" dist="38100" dir="2700000" algn="tl">
                    <a:srgbClr val="FFFFFF"/>
                  </a:outerShdw>
                </a:effectLst>
                <a:latin typeface="仿宋_GB2312" pitchFamily="49" charset="-122"/>
              </a:rPr>
              <a:t>DNA</a:t>
            </a:r>
            <a:r>
              <a:rPr lang="zh-CN" altLang="en-US">
                <a:solidFill>
                  <a:srgbClr val="040404"/>
                </a:solidFill>
                <a:effectLst>
                  <a:outerShdw blurRad="38100" dist="38100" dir="2700000" algn="tl">
                    <a:srgbClr val="FFFFFF"/>
                  </a:outerShdw>
                </a:effectLst>
                <a:latin typeface="仿宋_GB2312" pitchFamily="49" charset="-122"/>
              </a:rPr>
              <a:t>双螺旋分子</a:t>
            </a:r>
            <a:r>
              <a:rPr lang="en-US" altLang="zh-CN">
                <a:solidFill>
                  <a:srgbClr val="040404"/>
                </a:solidFill>
                <a:effectLst>
                  <a:outerShdw blurRad="38100" dist="38100" dir="2700000" algn="tl">
                    <a:srgbClr val="FFFFFF"/>
                  </a:outerShdw>
                </a:effectLst>
                <a:latin typeface="仿宋_GB2312" pitchFamily="49" charset="-122"/>
              </a:rPr>
              <a:t>(140bp)</a:t>
            </a:r>
            <a:r>
              <a:rPr lang="zh-CN" altLang="en-US">
                <a:solidFill>
                  <a:srgbClr val="040404"/>
                </a:solidFill>
                <a:effectLst>
                  <a:outerShdw blurRad="38100" dist="38100" dir="2700000" algn="tl">
                    <a:srgbClr val="FFFFFF"/>
                  </a:outerShdw>
                </a:effectLst>
                <a:latin typeface="仿宋_GB2312" pitchFamily="49" charset="-122"/>
              </a:rPr>
              <a:t>在核心组蛋白缠绕 1.75圈</a:t>
            </a:r>
          </a:p>
        </p:txBody>
      </p:sp>
      <p:sp>
        <p:nvSpPr>
          <p:cNvPr id="80908" name="AutoShape 12"/>
          <p:cNvSpPr>
            <a:spLocks/>
          </p:cNvSpPr>
          <p:nvPr/>
        </p:nvSpPr>
        <p:spPr bwMode="auto">
          <a:xfrm>
            <a:off x="5251451" y="5383213"/>
            <a:ext cx="225425" cy="609600"/>
          </a:xfrm>
          <a:prstGeom prst="leftBrace">
            <a:avLst>
              <a:gd name="adj1" fmla="val 22535"/>
              <a:gd name="adj2" fmla="val 50000"/>
            </a:avLst>
          </a:prstGeom>
          <a:noFill/>
          <a:ln w="28575">
            <a:solidFill>
              <a:srgbClr val="040404"/>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80909" name="Text Box 13"/>
          <p:cNvSpPr txBox="1">
            <a:spLocks noChangeArrowheads="1"/>
          </p:cNvSpPr>
          <p:nvPr/>
        </p:nvSpPr>
        <p:spPr bwMode="auto">
          <a:xfrm>
            <a:off x="5489576" y="5089526"/>
            <a:ext cx="2409825" cy="369332"/>
          </a:xfrm>
          <a:prstGeom prst="rect">
            <a:avLst/>
          </a:prstGeom>
          <a:noFill/>
          <a:ln w="9525">
            <a:noFill/>
            <a:miter lim="800000"/>
            <a:headEnd/>
            <a:tailEnd/>
          </a:ln>
          <a:effectLst/>
        </p:spPr>
        <p:txBody>
          <a:bodyPr>
            <a:spAutoFit/>
          </a:bodyPr>
          <a:lstStyle/>
          <a:p>
            <a:pPr algn="l" eaLnBrk="1" hangingPunct="1">
              <a:spcBef>
                <a:spcPct val="50000"/>
              </a:spcBef>
              <a:buClrTx/>
              <a:buSzTx/>
              <a:buFontTx/>
              <a:buNone/>
              <a:defRPr/>
            </a:pPr>
            <a:r>
              <a:rPr lang="en-US" altLang="zh-CN">
                <a:solidFill>
                  <a:srgbClr val="040404"/>
                </a:solidFill>
                <a:effectLst>
                  <a:outerShdw blurRad="38100" dist="38100" dir="2700000" algn="tl">
                    <a:srgbClr val="FFFFFF"/>
                  </a:outerShdw>
                </a:effectLst>
                <a:latin typeface="仿宋_GB2312" pitchFamily="49" charset="-122"/>
              </a:rPr>
              <a:t>DNA（60bp） </a:t>
            </a:r>
          </a:p>
        </p:txBody>
      </p:sp>
      <p:sp>
        <p:nvSpPr>
          <p:cNvPr id="80910" name="Text Box 14"/>
          <p:cNvSpPr txBox="1">
            <a:spLocks noChangeArrowheads="1"/>
          </p:cNvSpPr>
          <p:nvPr/>
        </p:nvSpPr>
        <p:spPr bwMode="auto">
          <a:xfrm>
            <a:off x="5480051" y="5789613"/>
            <a:ext cx="1882775" cy="369332"/>
          </a:xfrm>
          <a:prstGeom prst="rect">
            <a:avLst/>
          </a:prstGeom>
          <a:noFill/>
          <a:ln w="9525">
            <a:noFill/>
            <a:miter lim="800000"/>
            <a:headEnd/>
            <a:tailEnd/>
          </a:ln>
          <a:effectLst/>
        </p:spPr>
        <p:txBody>
          <a:bodyPr>
            <a:spAutoFit/>
          </a:bodyPr>
          <a:lstStyle/>
          <a:p>
            <a:pPr algn="l" eaLnBrk="1" hangingPunct="1">
              <a:spcBef>
                <a:spcPct val="50000"/>
              </a:spcBef>
              <a:buClrTx/>
              <a:buSzTx/>
              <a:buFontTx/>
              <a:buNone/>
              <a:defRPr/>
            </a:pPr>
            <a:r>
              <a:rPr lang="zh-CN" altLang="en-US">
                <a:solidFill>
                  <a:srgbClr val="040404"/>
                </a:solidFill>
                <a:effectLst>
                  <a:outerShdw blurRad="38100" dist="38100" dir="2700000" algn="tl">
                    <a:srgbClr val="FFFFFF"/>
                  </a:outerShdw>
                </a:effectLst>
                <a:latin typeface="仿宋_GB2312" pitchFamily="49" charset="-122"/>
              </a:rPr>
              <a:t>组蛋白</a:t>
            </a:r>
            <a:r>
              <a:rPr lang="en-US" altLang="zh-CN">
                <a:solidFill>
                  <a:srgbClr val="040404"/>
                </a:solidFill>
                <a:effectLst>
                  <a:outerShdw blurRad="38100" dist="38100" dir="2700000" algn="tl">
                    <a:srgbClr val="FFFFFF"/>
                  </a:outerShdw>
                </a:effectLst>
                <a:latin typeface="仿宋_GB2312" pitchFamily="49" charset="-122"/>
              </a:rPr>
              <a:t>H</a:t>
            </a:r>
            <a:r>
              <a:rPr lang="en-US" altLang="zh-CN" baseline="-25000">
                <a:solidFill>
                  <a:srgbClr val="040404"/>
                </a:solidFill>
                <a:effectLst>
                  <a:outerShdw blurRad="38100" dist="38100" dir="2700000" algn="tl">
                    <a:srgbClr val="FFFFFF"/>
                  </a:outerShdw>
                </a:effectLst>
                <a:latin typeface="仿宋_GB2312" pitchFamily="49" charset="-122"/>
              </a:rPr>
              <a:t>1</a:t>
            </a:r>
            <a:r>
              <a:rPr lang="en-US" altLang="zh-CN">
                <a:solidFill>
                  <a:srgbClr val="040404"/>
                </a:solidFill>
                <a:effectLst>
                  <a:outerShdw blurRad="38100" dist="38100" dir="2700000" algn="tl">
                    <a:srgbClr val="FFFFFF"/>
                  </a:outerShdw>
                </a:effectLst>
                <a:latin typeface="仿宋_GB2312" pitchFamily="49" charset="-122"/>
              </a:rPr>
              <a:t> </a:t>
            </a:r>
          </a:p>
        </p:txBody>
      </p:sp>
      <p:grpSp>
        <p:nvGrpSpPr>
          <p:cNvPr id="2" name="Group 22"/>
          <p:cNvGrpSpPr>
            <a:grpSpLocks/>
          </p:cNvGrpSpPr>
          <p:nvPr/>
        </p:nvGrpSpPr>
        <p:grpSpPr bwMode="auto">
          <a:xfrm>
            <a:off x="7464425" y="5373688"/>
            <a:ext cx="2878138" cy="685800"/>
            <a:chOff x="3742" y="3385"/>
            <a:chExt cx="1813" cy="432"/>
          </a:xfrm>
        </p:grpSpPr>
        <p:sp>
          <p:nvSpPr>
            <p:cNvPr id="10257" name="AutoShape 15"/>
            <p:cNvSpPr>
              <a:spLocks/>
            </p:cNvSpPr>
            <p:nvPr/>
          </p:nvSpPr>
          <p:spPr bwMode="auto">
            <a:xfrm>
              <a:off x="3742" y="3385"/>
              <a:ext cx="190" cy="432"/>
            </a:xfrm>
            <a:prstGeom prst="rightBrace">
              <a:avLst>
                <a:gd name="adj1" fmla="val 18947"/>
                <a:gd name="adj2" fmla="val 50000"/>
              </a:avLst>
            </a:prstGeom>
            <a:noFill/>
            <a:ln w="28575">
              <a:solidFill>
                <a:srgbClr val="040404"/>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80912" name="Text Box 16"/>
            <p:cNvSpPr txBox="1">
              <a:spLocks noChangeArrowheads="1"/>
            </p:cNvSpPr>
            <p:nvPr/>
          </p:nvSpPr>
          <p:spPr bwMode="auto">
            <a:xfrm>
              <a:off x="3943" y="3430"/>
              <a:ext cx="1612" cy="233"/>
            </a:xfrm>
            <a:prstGeom prst="rect">
              <a:avLst/>
            </a:prstGeom>
            <a:noFill/>
            <a:ln w="9525">
              <a:noFill/>
              <a:miter lim="800000"/>
              <a:headEnd/>
              <a:tailEnd/>
            </a:ln>
            <a:effectLst/>
          </p:spPr>
          <p:txBody>
            <a:bodyPr>
              <a:spAutoFit/>
            </a:bodyPr>
            <a:lstStyle/>
            <a:p>
              <a:pPr algn="l" eaLnBrk="1" hangingPunct="1">
                <a:spcBef>
                  <a:spcPct val="50000"/>
                </a:spcBef>
                <a:buClrTx/>
                <a:buSzTx/>
                <a:buFontTx/>
                <a:buNone/>
                <a:defRPr/>
              </a:pPr>
              <a:r>
                <a:rPr lang="zh-CN" altLang="en-US">
                  <a:solidFill>
                    <a:srgbClr val="040404"/>
                  </a:solidFill>
                  <a:effectLst>
                    <a:outerShdw blurRad="38100" dist="38100" dir="2700000" algn="tl">
                      <a:srgbClr val="FFFFFF"/>
                    </a:outerShdw>
                  </a:effectLst>
                  <a:latin typeface="仿宋_GB2312" pitchFamily="49" charset="-122"/>
                </a:rPr>
                <a:t>连接核心颗粒</a:t>
              </a:r>
            </a:p>
          </p:txBody>
        </p:sp>
      </p:grpSp>
      <p:sp>
        <p:nvSpPr>
          <p:cNvPr id="80914" name="Text Box 18"/>
          <p:cNvSpPr txBox="1">
            <a:spLocks noChangeArrowheads="1"/>
          </p:cNvSpPr>
          <p:nvPr/>
        </p:nvSpPr>
        <p:spPr bwMode="auto">
          <a:xfrm>
            <a:off x="2239963" y="692150"/>
            <a:ext cx="36004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95250">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just" eaLnBrk="1" hangingPunct="1">
              <a:lnSpc>
                <a:spcPct val="140000"/>
              </a:lnSpc>
              <a:spcBef>
                <a:spcPct val="0"/>
              </a:spcBef>
              <a:buClr>
                <a:srgbClr val="040404"/>
              </a:buClr>
              <a:buSzPct val="65000"/>
              <a:buFont typeface="Wingdings" panose="05000000000000000000" pitchFamily="2" charset="2"/>
              <a:buChar char="l"/>
            </a:pPr>
            <a:r>
              <a:rPr lang="zh-CN" altLang="en-US" sz="3200">
                <a:solidFill>
                  <a:srgbClr val="000000"/>
                </a:solidFill>
                <a:latin typeface="仿宋_GB2312" pitchFamily="49" charset="-122"/>
              </a:rPr>
              <a:t>核小体结构图</a:t>
            </a:r>
            <a:endParaRPr lang="en-US" altLang="zh-CN" sz="3200">
              <a:solidFill>
                <a:srgbClr val="000000"/>
              </a:solidFill>
              <a:latin typeface="仿宋_GB2312" pitchFamily="49" charset="-122"/>
            </a:endParaRPr>
          </a:p>
        </p:txBody>
      </p:sp>
      <p:graphicFrame>
        <p:nvGraphicFramePr>
          <p:cNvPr id="80917" name="Object 21">
            <a:hlinkClick r:id="" action="ppaction://ole?verb=0"/>
          </p:cNvPr>
          <p:cNvGraphicFramePr>
            <a:graphicFrameLocks noChangeAspect="1"/>
          </p:cNvGraphicFramePr>
          <p:nvPr/>
        </p:nvGraphicFramePr>
        <p:xfrm>
          <a:off x="5808663" y="476250"/>
          <a:ext cx="2951162" cy="1728788"/>
        </p:xfrm>
        <a:graphic>
          <a:graphicData uri="http://schemas.openxmlformats.org/presentationml/2006/ole">
            <mc:AlternateContent xmlns:mc="http://schemas.openxmlformats.org/markup-compatibility/2006">
              <mc:Choice xmlns:v="urn:schemas-microsoft-com:vml" Requires="v">
                <p:oleObj spid="_x0000_s48132" name="演示文稿" r:id="rId3" imgW="4572034" imgH="3428992" progId="PowerPoint.Show.8">
                  <p:embed/>
                </p:oleObj>
              </mc:Choice>
              <mc:Fallback>
                <p:oleObj name="演示文稿" r:id="rId3" imgW="4572034" imgH="3428992" progId="PowerPoint.Show.8">
                  <p:embed/>
                  <p:pic>
                    <p:nvPicPr>
                      <p:cNvPr id="80917" name="Object 21">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8663" y="476250"/>
                        <a:ext cx="2951162" cy="1728788"/>
                      </a:xfrm>
                      <a:prstGeom prst="rect">
                        <a:avLst/>
                      </a:prstGeom>
                      <a:noFill/>
                      <a:ln w="9525">
                        <a:solidFill>
                          <a:srgbClr val="CC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7583649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80914"/>
                                        </p:tgtEl>
                                        <p:attrNameLst>
                                          <p:attrName>style.visibility</p:attrName>
                                        </p:attrNameLst>
                                      </p:cBhvr>
                                      <p:to>
                                        <p:strVal val="visible"/>
                                      </p:to>
                                    </p:set>
                                    <p:anim calcmode="lin" valueType="num">
                                      <p:cBhvr>
                                        <p:cTn id="7" dur="1000" fill="hold"/>
                                        <p:tgtEl>
                                          <p:spTgt spid="80914"/>
                                        </p:tgtEl>
                                        <p:attrNameLst>
                                          <p:attrName>ppt_x</p:attrName>
                                        </p:attrNameLst>
                                      </p:cBhvr>
                                      <p:tavLst>
                                        <p:tav tm="0">
                                          <p:val>
                                            <p:strVal val="#ppt_x"/>
                                          </p:val>
                                        </p:tav>
                                        <p:tav tm="100000">
                                          <p:val>
                                            <p:strVal val="#ppt_x"/>
                                          </p:val>
                                        </p:tav>
                                      </p:tavLst>
                                    </p:anim>
                                    <p:anim calcmode="lin" valueType="num">
                                      <p:cBhvr>
                                        <p:cTn id="8" dur="1000" fill="hold"/>
                                        <p:tgtEl>
                                          <p:spTgt spid="80914"/>
                                        </p:tgtEl>
                                        <p:attrNameLst>
                                          <p:attrName>ppt_y</p:attrName>
                                        </p:attrNameLst>
                                      </p:cBhvr>
                                      <p:tavLst>
                                        <p:tav tm="0">
                                          <p:val>
                                            <p:strVal val="#ppt_y-#ppt_h/2"/>
                                          </p:val>
                                        </p:tav>
                                        <p:tav tm="100000">
                                          <p:val>
                                            <p:strVal val="#ppt_y"/>
                                          </p:val>
                                        </p:tav>
                                      </p:tavLst>
                                    </p:anim>
                                    <p:anim calcmode="lin" valueType="num">
                                      <p:cBhvr>
                                        <p:cTn id="9" dur="1000" fill="hold"/>
                                        <p:tgtEl>
                                          <p:spTgt spid="80914"/>
                                        </p:tgtEl>
                                        <p:attrNameLst>
                                          <p:attrName>ppt_w</p:attrName>
                                        </p:attrNameLst>
                                      </p:cBhvr>
                                      <p:tavLst>
                                        <p:tav tm="0">
                                          <p:val>
                                            <p:strVal val="#ppt_w"/>
                                          </p:val>
                                        </p:tav>
                                        <p:tav tm="100000">
                                          <p:val>
                                            <p:strVal val="#ppt_w"/>
                                          </p:val>
                                        </p:tav>
                                      </p:tavLst>
                                    </p:anim>
                                    <p:anim calcmode="lin" valueType="num">
                                      <p:cBhvr>
                                        <p:cTn id="10" dur="1000" fill="hold"/>
                                        <p:tgtEl>
                                          <p:spTgt spid="80914"/>
                                        </p:tgtEl>
                                        <p:attrNameLst>
                                          <p:attrName>ppt_h</p:attrName>
                                        </p:attrNameLst>
                                      </p:cBhvr>
                                      <p:tavLst>
                                        <p:tav tm="0">
                                          <p:val>
                                            <p:fltVal val="0"/>
                                          </p:val>
                                        </p:tav>
                                        <p:tav tm="100000">
                                          <p:val>
                                            <p:strVal val="#ppt_h"/>
                                          </p:val>
                                        </p:tav>
                                      </p:tavLst>
                                    </p:anim>
                                  </p:childTnLst>
                                </p:cTn>
                              </p:par>
                              <p:par>
                                <p:cTn id="11" presetID="17" presetClass="entr" presetSubtype="1" fill="hold" nodeType="withEffect">
                                  <p:stCondLst>
                                    <p:cond delay="0"/>
                                  </p:stCondLst>
                                  <p:childTnLst>
                                    <p:set>
                                      <p:cBhvr>
                                        <p:cTn id="12" dur="1" fill="hold">
                                          <p:stCondLst>
                                            <p:cond delay="0"/>
                                          </p:stCondLst>
                                        </p:cTn>
                                        <p:tgtEl>
                                          <p:spTgt spid="80917"/>
                                        </p:tgtEl>
                                        <p:attrNameLst>
                                          <p:attrName>style.visibility</p:attrName>
                                        </p:attrNameLst>
                                      </p:cBhvr>
                                      <p:to>
                                        <p:strVal val="visible"/>
                                      </p:to>
                                    </p:set>
                                    <p:anim calcmode="lin" valueType="num">
                                      <p:cBhvr>
                                        <p:cTn id="13" dur="1000" fill="hold"/>
                                        <p:tgtEl>
                                          <p:spTgt spid="80917"/>
                                        </p:tgtEl>
                                        <p:attrNameLst>
                                          <p:attrName>ppt_x</p:attrName>
                                        </p:attrNameLst>
                                      </p:cBhvr>
                                      <p:tavLst>
                                        <p:tav tm="0">
                                          <p:val>
                                            <p:strVal val="#ppt_x"/>
                                          </p:val>
                                        </p:tav>
                                        <p:tav tm="100000">
                                          <p:val>
                                            <p:strVal val="#ppt_x"/>
                                          </p:val>
                                        </p:tav>
                                      </p:tavLst>
                                    </p:anim>
                                    <p:anim calcmode="lin" valueType="num">
                                      <p:cBhvr>
                                        <p:cTn id="14" dur="1000" fill="hold"/>
                                        <p:tgtEl>
                                          <p:spTgt spid="80917"/>
                                        </p:tgtEl>
                                        <p:attrNameLst>
                                          <p:attrName>ppt_y</p:attrName>
                                        </p:attrNameLst>
                                      </p:cBhvr>
                                      <p:tavLst>
                                        <p:tav tm="0">
                                          <p:val>
                                            <p:strVal val="#ppt_y-#ppt_h/2"/>
                                          </p:val>
                                        </p:tav>
                                        <p:tav tm="100000">
                                          <p:val>
                                            <p:strVal val="#ppt_y"/>
                                          </p:val>
                                        </p:tav>
                                      </p:tavLst>
                                    </p:anim>
                                    <p:anim calcmode="lin" valueType="num">
                                      <p:cBhvr>
                                        <p:cTn id="15" dur="1000" fill="hold"/>
                                        <p:tgtEl>
                                          <p:spTgt spid="80917"/>
                                        </p:tgtEl>
                                        <p:attrNameLst>
                                          <p:attrName>ppt_w</p:attrName>
                                        </p:attrNameLst>
                                      </p:cBhvr>
                                      <p:tavLst>
                                        <p:tav tm="0">
                                          <p:val>
                                            <p:strVal val="#ppt_w"/>
                                          </p:val>
                                        </p:tav>
                                        <p:tav tm="100000">
                                          <p:val>
                                            <p:strVal val="#ppt_w"/>
                                          </p:val>
                                        </p:tav>
                                      </p:tavLst>
                                    </p:anim>
                                    <p:anim calcmode="lin" valueType="num">
                                      <p:cBhvr>
                                        <p:cTn id="16" dur="1000" fill="hold"/>
                                        <p:tgtEl>
                                          <p:spTgt spid="80917"/>
                                        </p:tgtEl>
                                        <p:attrNameLst>
                                          <p:attrName>ppt_h</p:attrName>
                                        </p:attrNameLst>
                                      </p:cBhvr>
                                      <p:tavLst>
                                        <p:tav tm="0">
                                          <p:val>
                                            <p:fltVal val="0"/>
                                          </p:val>
                                        </p:tav>
                                        <p:tav tm="100000">
                                          <p:val>
                                            <p:strVal val="#ppt_h"/>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80900"/>
                                        </p:tgtEl>
                                        <p:attrNameLst>
                                          <p:attrName>style.visibility</p:attrName>
                                        </p:attrNameLst>
                                      </p:cBhvr>
                                      <p:to>
                                        <p:strVal val="visible"/>
                                      </p:to>
                                    </p:set>
                                    <p:anim calcmode="lin" valueType="num">
                                      <p:cBhvr additive="base">
                                        <p:cTn id="21" dur="1000" fill="hold"/>
                                        <p:tgtEl>
                                          <p:spTgt spid="80900"/>
                                        </p:tgtEl>
                                        <p:attrNameLst>
                                          <p:attrName>ppt_x</p:attrName>
                                        </p:attrNameLst>
                                      </p:cBhvr>
                                      <p:tavLst>
                                        <p:tav tm="0">
                                          <p:val>
                                            <p:strVal val="0-#ppt_w/2"/>
                                          </p:val>
                                        </p:tav>
                                        <p:tav tm="100000">
                                          <p:val>
                                            <p:strVal val="#ppt_x"/>
                                          </p:val>
                                        </p:tav>
                                      </p:tavLst>
                                    </p:anim>
                                    <p:anim calcmode="lin" valueType="num">
                                      <p:cBhvr additive="base">
                                        <p:cTn id="22" dur="1000" fill="hold"/>
                                        <p:tgtEl>
                                          <p:spTgt spid="80900"/>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80901"/>
                                        </p:tgtEl>
                                        <p:attrNameLst>
                                          <p:attrName>style.visibility</p:attrName>
                                        </p:attrNameLst>
                                      </p:cBhvr>
                                      <p:to>
                                        <p:strVal val="visible"/>
                                      </p:to>
                                    </p:set>
                                    <p:animEffect transition="in" filter="barn(outHorizontal)">
                                      <p:cBhvr>
                                        <p:cTn id="27" dur="1000"/>
                                        <p:tgtEl>
                                          <p:spTgt spid="80901"/>
                                        </p:tgtEl>
                                      </p:cBhvr>
                                    </p:animEffect>
                                  </p:childTnLst>
                                </p:cTn>
                              </p:par>
                            </p:childTnLst>
                          </p:cTn>
                        </p:par>
                        <p:par>
                          <p:cTn id="28" fill="hold" nodeType="afterGroup">
                            <p:stCondLst>
                              <p:cond delay="1000"/>
                            </p:stCondLst>
                            <p:childTnLst>
                              <p:par>
                                <p:cTn id="29" presetID="12" presetClass="entr" presetSubtype="4" fill="hold" grpId="0" nodeType="afterEffect">
                                  <p:stCondLst>
                                    <p:cond delay="0"/>
                                  </p:stCondLst>
                                  <p:childTnLst>
                                    <p:set>
                                      <p:cBhvr>
                                        <p:cTn id="30" dur="1" fill="hold">
                                          <p:stCondLst>
                                            <p:cond delay="0"/>
                                          </p:stCondLst>
                                        </p:cTn>
                                        <p:tgtEl>
                                          <p:spTgt spid="80902"/>
                                        </p:tgtEl>
                                        <p:attrNameLst>
                                          <p:attrName>style.visibility</p:attrName>
                                        </p:attrNameLst>
                                      </p:cBhvr>
                                      <p:to>
                                        <p:strVal val="visible"/>
                                      </p:to>
                                    </p:set>
                                    <p:animEffect transition="in" filter="slide(fromBottom)">
                                      <p:cBhvr>
                                        <p:cTn id="31" dur="1000"/>
                                        <p:tgtEl>
                                          <p:spTgt spid="80902"/>
                                        </p:tgtEl>
                                      </p:cBhvr>
                                    </p:animEffect>
                                  </p:childTnLst>
                                </p:cTn>
                              </p:par>
                            </p:childTnLst>
                          </p:cTn>
                        </p:par>
                        <p:par>
                          <p:cTn id="32" fill="hold" nodeType="afterGroup">
                            <p:stCondLst>
                              <p:cond delay="2000"/>
                            </p:stCondLst>
                            <p:childTnLst>
                              <p:par>
                                <p:cTn id="33" presetID="12" presetClass="entr" presetSubtype="4" fill="hold" grpId="0" nodeType="afterEffect">
                                  <p:stCondLst>
                                    <p:cond delay="0"/>
                                  </p:stCondLst>
                                  <p:childTnLst>
                                    <p:set>
                                      <p:cBhvr>
                                        <p:cTn id="34" dur="1" fill="hold">
                                          <p:stCondLst>
                                            <p:cond delay="0"/>
                                          </p:stCondLst>
                                        </p:cTn>
                                        <p:tgtEl>
                                          <p:spTgt spid="80903"/>
                                        </p:tgtEl>
                                        <p:attrNameLst>
                                          <p:attrName>style.visibility</p:attrName>
                                        </p:attrNameLst>
                                      </p:cBhvr>
                                      <p:to>
                                        <p:strVal val="visible"/>
                                      </p:to>
                                    </p:set>
                                    <p:animEffect transition="in" filter="slide(fromBottom)">
                                      <p:cBhvr>
                                        <p:cTn id="35" dur="1000"/>
                                        <p:tgtEl>
                                          <p:spTgt spid="80903"/>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6" presetClass="entr" presetSubtype="42" fill="hold" grpId="0" nodeType="clickEffect">
                                  <p:stCondLst>
                                    <p:cond delay="0"/>
                                  </p:stCondLst>
                                  <p:childTnLst>
                                    <p:set>
                                      <p:cBhvr>
                                        <p:cTn id="39" dur="1" fill="hold">
                                          <p:stCondLst>
                                            <p:cond delay="0"/>
                                          </p:stCondLst>
                                        </p:cTn>
                                        <p:tgtEl>
                                          <p:spTgt spid="80904"/>
                                        </p:tgtEl>
                                        <p:attrNameLst>
                                          <p:attrName>style.visibility</p:attrName>
                                        </p:attrNameLst>
                                      </p:cBhvr>
                                      <p:to>
                                        <p:strVal val="visible"/>
                                      </p:to>
                                    </p:set>
                                    <p:animEffect transition="in" filter="barn(outHorizontal)">
                                      <p:cBhvr>
                                        <p:cTn id="40" dur="1000"/>
                                        <p:tgtEl>
                                          <p:spTgt spid="80904"/>
                                        </p:tgtEl>
                                      </p:cBhvr>
                                    </p:animEffect>
                                  </p:childTnLst>
                                </p:cTn>
                              </p:par>
                            </p:childTnLst>
                          </p:cTn>
                        </p:par>
                        <p:par>
                          <p:cTn id="41" fill="hold" nodeType="afterGroup">
                            <p:stCondLst>
                              <p:cond delay="1000"/>
                            </p:stCondLst>
                            <p:childTnLst>
                              <p:par>
                                <p:cTn id="42" presetID="12" presetClass="entr" presetSubtype="4" fill="hold" grpId="0" nodeType="afterEffect">
                                  <p:stCondLst>
                                    <p:cond delay="0"/>
                                  </p:stCondLst>
                                  <p:childTnLst>
                                    <p:set>
                                      <p:cBhvr>
                                        <p:cTn id="43" dur="1" fill="hold">
                                          <p:stCondLst>
                                            <p:cond delay="0"/>
                                          </p:stCondLst>
                                        </p:cTn>
                                        <p:tgtEl>
                                          <p:spTgt spid="80905"/>
                                        </p:tgtEl>
                                        <p:attrNameLst>
                                          <p:attrName>style.visibility</p:attrName>
                                        </p:attrNameLst>
                                      </p:cBhvr>
                                      <p:to>
                                        <p:strVal val="visible"/>
                                      </p:to>
                                    </p:set>
                                    <p:animEffect transition="in" filter="slide(fromBottom)">
                                      <p:cBhvr>
                                        <p:cTn id="44" dur="1000"/>
                                        <p:tgtEl>
                                          <p:spTgt spid="80905"/>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8" presetClass="entr" presetSubtype="6" fill="hold" grpId="0" nodeType="clickEffect">
                                  <p:stCondLst>
                                    <p:cond delay="0"/>
                                  </p:stCondLst>
                                  <p:childTnLst>
                                    <p:set>
                                      <p:cBhvr>
                                        <p:cTn id="48" dur="1" fill="hold">
                                          <p:stCondLst>
                                            <p:cond delay="0"/>
                                          </p:stCondLst>
                                        </p:cTn>
                                        <p:tgtEl>
                                          <p:spTgt spid="80906">
                                            <p:txEl>
                                              <p:pRg st="0" end="0"/>
                                            </p:txEl>
                                          </p:spTgt>
                                        </p:tgtEl>
                                        <p:attrNameLst>
                                          <p:attrName>style.visibility</p:attrName>
                                        </p:attrNameLst>
                                      </p:cBhvr>
                                      <p:to>
                                        <p:strVal val="visible"/>
                                      </p:to>
                                    </p:set>
                                    <p:animEffect transition="in" filter="strips(downRight)">
                                      <p:cBhvr>
                                        <p:cTn id="49" dur="1000"/>
                                        <p:tgtEl>
                                          <p:spTgt spid="80906">
                                            <p:txEl>
                                              <p:pRg st="0" end="0"/>
                                            </p:txEl>
                                          </p:spTgt>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8" presetClass="entr" presetSubtype="6" fill="hold" grpId="0" nodeType="clickEffect">
                                  <p:stCondLst>
                                    <p:cond delay="0"/>
                                  </p:stCondLst>
                                  <p:childTnLst>
                                    <p:set>
                                      <p:cBhvr>
                                        <p:cTn id="53" dur="1" fill="hold">
                                          <p:stCondLst>
                                            <p:cond delay="0"/>
                                          </p:stCondLst>
                                        </p:cTn>
                                        <p:tgtEl>
                                          <p:spTgt spid="80907">
                                            <p:txEl>
                                              <p:pRg st="0" end="0"/>
                                            </p:txEl>
                                          </p:spTgt>
                                        </p:tgtEl>
                                        <p:attrNameLst>
                                          <p:attrName>style.visibility</p:attrName>
                                        </p:attrNameLst>
                                      </p:cBhvr>
                                      <p:to>
                                        <p:strVal val="visible"/>
                                      </p:to>
                                    </p:set>
                                    <p:animEffect transition="in" filter="strips(downRight)">
                                      <p:cBhvr>
                                        <p:cTn id="54" dur="1000"/>
                                        <p:tgtEl>
                                          <p:spTgt spid="80907">
                                            <p:txEl>
                                              <p:pRg st="0" end="0"/>
                                            </p:txEl>
                                          </p:spTgt>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6" presetClass="entr" presetSubtype="42" fill="hold" grpId="0" nodeType="clickEffect">
                                  <p:stCondLst>
                                    <p:cond delay="0"/>
                                  </p:stCondLst>
                                  <p:childTnLst>
                                    <p:set>
                                      <p:cBhvr>
                                        <p:cTn id="58" dur="1" fill="hold">
                                          <p:stCondLst>
                                            <p:cond delay="0"/>
                                          </p:stCondLst>
                                        </p:cTn>
                                        <p:tgtEl>
                                          <p:spTgt spid="80908"/>
                                        </p:tgtEl>
                                        <p:attrNameLst>
                                          <p:attrName>style.visibility</p:attrName>
                                        </p:attrNameLst>
                                      </p:cBhvr>
                                      <p:to>
                                        <p:strVal val="visible"/>
                                      </p:to>
                                    </p:set>
                                    <p:animEffect transition="in" filter="barn(outHorizontal)">
                                      <p:cBhvr>
                                        <p:cTn id="59" dur="1000"/>
                                        <p:tgtEl>
                                          <p:spTgt spid="80908"/>
                                        </p:tgtEl>
                                      </p:cBhvr>
                                    </p:animEffect>
                                  </p:childTnLst>
                                </p:cTn>
                              </p:par>
                            </p:childTnLst>
                          </p:cTn>
                        </p:par>
                        <p:par>
                          <p:cTn id="60" fill="hold" nodeType="afterGroup">
                            <p:stCondLst>
                              <p:cond delay="1000"/>
                            </p:stCondLst>
                            <p:childTnLst>
                              <p:par>
                                <p:cTn id="61" presetID="12" presetClass="entr" presetSubtype="4" fill="hold" grpId="0" nodeType="afterEffect">
                                  <p:stCondLst>
                                    <p:cond delay="0"/>
                                  </p:stCondLst>
                                  <p:childTnLst>
                                    <p:set>
                                      <p:cBhvr>
                                        <p:cTn id="62" dur="1" fill="hold">
                                          <p:stCondLst>
                                            <p:cond delay="0"/>
                                          </p:stCondLst>
                                        </p:cTn>
                                        <p:tgtEl>
                                          <p:spTgt spid="80909"/>
                                        </p:tgtEl>
                                        <p:attrNameLst>
                                          <p:attrName>style.visibility</p:attrName>
                                        </p:attrNameLst>
                                      </p:cBhvr>
                                      <p:to>
                                        <p:strVal val="visible"/>
                                      </p:to>
                                    </p:set>
                                    <p:animEffect transition="in" filter="slide(fromBottom)">
                                      <p:cBhvr>
                                        <p:cTn id="63" dur="1000"/>
                                        <p:tgtEl>
                                          <p:spTgt spid="80909"/>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80910"/>
                                        </p:tgtEl>
                                        <p:attrNameLst>
                                          <p:attrName>style.visibility</p:attrName>
                                        </p:attrNameLst>
                                      </p:cBhvr>
                                      <p:to>
                                        <p:strVal val="visible"/>
                                      </p:to>
                                    </p:set>
                                    <p:animEffect transition="in" filter="slide(fromBottom)">
                                      <p:cBhvr>
                                        <p:cTn id="68" dur="1000"/>
                                        <p:tgtEl>
                                          <p:spTgt spid="80910"/>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8" fill="hold" nodeType="click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wipe(left)">
                                      <p:cBhvr>
                                        <p:cTn id="73"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autoUpdateAnimBg="0"/>
      <p:bldP spid="80901" grpId="0" animBg="1"/>
      <p:bldP spid="80902" grpId="0" autoUpdateAnimBg="0"/>
      <p:bldP spid="80903" grpId="0" autoUpdateAnimBg="0"/>
      <p:bldP spid="80904" grpId="0" animBg="1"/>
      <p:bldP spid="80905" grpId="0" autoUpdateAnimBg="0"/>
      <p:bldP spid="80906" grpId="0" build="p" autoUpdateAnimBg="0"/>
      <p:bldP spid="80907" grpId="0" build="p" autoUpdateAnimBg="0"/>
      <p:bldP spid="80908" grpId="0" animBg="1"/>
      <p:bldP spid="80909" grpId="0" autoUpdateAnimBg="0"/>
      <p:bldP spid="80910" grpId="0" autoUpdateAnimBg="0"/>
      <p:bldP spid="8091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灯片编号占位符 5"/>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2E54C96B-A5E9-4515-A455-54FDCB992916}" type="slidenum">
              <a:rPr kumimoji="0" lang="zh-CN" altLang="en-US" sz="2400" b="0">
                <a:solidFill>
                  <a:schemeClr val="tx2"/>
                </a:solidFill>
                <a:latin typeface="Times New Roman" panose="02020603050405020304" pitchFamily="18" charset="0"/>
                <a:ea typeface="宋体" panose="02010600030101010101" pitchFamily="2" charset="-122"/>
              </a:rPr>
              <a:pPr/>
              <a:t>51</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grpSp>
        <p:nvGrpSpPr>
          <p:cNvPr id="2" name="Group 11"/>
          <p:cNvGrpSpPr>
            <a:grpSpLocks/>
          </p:cNvGrpSpPr>
          <p:nvPr/>
        </p:nvGrpSpPr>
        <p:grpSpPr bwMode="auto">
          <a:xfrm>
            <a:off x="4132263" y="1628776"/>
            <a:ext cx="1441450" cy="3960813"/>
            <a:chOff x="1610" y="845"/>
            <a:chExt cx="771" cy="3028"/>
          </a:xfrm>
        </p:grpSpPr>
        <p:grpSp>
          <p:nvGrpSpPr>
            <p:cNvPr id="55630" name="Group 12"/>
            <p:cNvGrpSpPr>
              <a:grpSpLocks/>
            </p:cNvGrpSpPr>
            <p:nvPr/>
          </p:nvGrpSpPr>
          <p:grpSpPr bwMode="auto">
            <a:xfrm>
              <a:off x="1746" y="1661"/>
              <a:ext cx="553" cy="272"/>
              <a:chOff x="2245" y="2308"/>
              <a:chExt cx="771" cy="429"/>
            </a:xfrm>
          </p:grpSpPr>
          <p:sp>
            <p:nvSpPr>
              <p:cNvPr id="55774" name="Rectangle 13"/>
              <p:cNvSpPr>
                <a:spLocks noChangeArrowheads="1"/>
              </p:cNvSpPr>
              <p:nvPr/>
            </p:nvSpPr>
            <p:spPr bwMode="auto">
              <a:xfrm rot="251856" flipH="1">
                <a:off x="2629" y="2308"/>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775" name="Rectangle 14"/>
              <p:cNvSpPr>
                <a:spLocks noChangeArrowheads="1"/>
              </p:cNvSpPr>
              <p:nvPr/>
            </p:nvSpPr>
            <p:spPr bwMode="auto">
              <a:xfrm rot="251856" flipH="1">
                <a:off x="2584" y="2317"/>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nvGrpSpPr>
              <p:cNvPr id="55776" name="Group 15"/>
              <p:cNvGrpSpPr>
                <a:grpSpLocks/>
              </p:cNvGrpSpPr>
              <p:nvPr/>
            </p:nvGrpSpPr>
            <p:grpSpPr bwMode="auto">
              <a:xfrm>
                <a:off x="2245" y="2341"/>
                <a:ext cx="348" cy="339"/>
                <a:chOff x="2245" y="2341"/>
                <a:chExt cx="348" cy="339"/>
              </a:xfrm>
            </p:grpSpPr>
            <p:sp>
              <p:nvSpPr>
                <p:cNvPr id="55780" name="AutoShape 16"/>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81" name="Oval 17"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777" name="Group 18"/>
              <p:cNvGrpSpPr>
                <a:grpSpLocks/>
              </p:cNvGrpSpPr>
              <p:nvPr/>
            </p:nvGrpSpPr>
            <p:grpSpPr bwMode="auto">
              <a:xfrm flipH="1">
                <a:off x="2668" y="2396"/>
                <a:ext cx="348" cy="339"/>
                <a:chOff x="2245" y="2341"/>
                <a:chExt cx="348" cy="339"/>
              </a:xfrm>
            </p:grpSpPr>
            <p:sp>
              <p:nvSpPr>
                <p:cNvPr id="55778" name="AutoShape 19"/>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79" name="Oval 20"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grpSp>
          <p:nvGrpSpPr>
            <p:cNvPr id="55631" name="Group 21"/>
            <p:cNvGrpSpPr>
              <a:grpSpLocks/>
            </p:cNvGrpSpPr>
            <p:nvPr/>
          </p:nvGrpSpPr>
          <p:grpSpPr bwMode="auto">
            <a:xfrm>
              <a:off x="1701" y="2024"/>
              <a:ext cx="553" cy="272"/>
              <a:chOff x="2245" y="2308"/>
              <a:chExt cx="771" cy="429"/>
            </a:xfrm>
          </p:grpSpPr>
          <p:sp>
            <p:nvSpPr>
              <p:cNvPr id="55766" name="Rectangle 22"/>
              <p:cNvSpPr>
                <a:spLocks noChangeArrowheads="1"/>
              </p:cNvSpPr>
              <p:nvPr/>
            </p:nvSpPr>
            <p:spPr bwMode="auto">
              <a:xfrm rot="251856" flipH="1">
                <a:off x="2629" y="2308"/>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767" name="Rectangle 23"/>
              <p:cNvSpPr>
                <a:spLocks noChangeArrowheads="1"/>
              </p:cNvSpPr>
              <p:nvPr/>
            </p:nvSpPr>
            <p:spPr bwMode="auto">
              <a:xfrm rot="251856" flipH="1">
                <a:off x="2584" y="2317"/>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nvGrpSpPr>
              <p:cNvPr id="55768" name="Group 24"/>
              <p:cNvGrpSpPr>
                <a:grpSpLocks/>
              </p:cNvGrpSpPr>
              <p:nvPr/>
            </p:nvGrpSpPr>
            <p:grpSpPr bwMode="auto">
              <a:xfrm>
                <a:off x="2245" y="2341"/>
                <a:ext cx="348" cy="339"/>
                <a:chOff x="2245" y="2341"/>
                <a:chExt cx="348" cy="339"/>
              </a:xfrm>
            </p:grpSpPr>
            <p:sp>
              <p:nvSpPr>
                <p:cNvPr id="55772" name="AutoShape 25"/>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73" name="Oval 26"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769" name="Group 27"/>
              <p:cNvGrpSpPr>
                <a:grpSpLocks/>
              </p:cNvGrpSpPr>
              <p:nvPr/>
            </p:nvGrpSpPr>
            <p:grpSpPr bwMode="auto">
              <a:xfrm flipH="1">
                <a:off x="2668" y="2396"/>
                <a:ext cx="348" cy="339"/>
                <a:chOff x="2245" y="2341"/>
                <a:chExt cx="348" cy="339"/>
              </a:xfrm>
            </p:grpSpPr>
            <p:sp>
              <p:nvSpPr>
                <p:cNvPr id="55770" name="AutoShape 28"/>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71" name="Oval 29"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grpSp>
          <p:nvGrpSpPr>
            <p:cNvPr id="55632" name="Group 30"/>
            <p:cNvGrpSpPr>
              <a:grpSpLocks/>
            </p:cNvGrpSpPr>
            <p:nvPr/>
          </p:nvGrpSpPr>
          <p:grpSpPr bwMode="auto">
            <a:xfrm>
              <a:off x="1701" y="2387"/>
              <a:ext cx="553" cy="272"/>
              <a:chOff x="2245" y="2308"/>
              <a:chExt cx="771" cy="429"/>
            </a:xfrm>
          </p:grpSpPr>
          <p:sp>
            <p:nvSpPr>
              <p:cNvPr id="55758" name="Rectangle 31"/>
              <p:cNvSpPr>
                <a:spLocks noChangeArrowheads="1"/>
              </p:cNvSpPr>
              <p:nvPr/>
            </p:nvSpPr>
            <p:spPr bwMode="auto">
              <a:xfrm rot="251856" flipH="1">
                <a:off x="2629" y="2308"/>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759" name="Rectangle 32"/>
              <p:cNvSpPr>
                <a:spLocks noChangeArrowheads="1"/>
              </p:cNvSpPr>
              <p:nvPr/>
            </p:nvSpPr>
            <p:spPr bwMode="auto">
              <a:xfrm rot="251856" flipH="1">
                <a:off x="2584" y="2317"/>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nvGrpSpPr>
              <p:cNvPr id="55760" name="Group 33"/>
              <p:cNvGrpSpPr>
                <a:grpSpLocks/>
              </p:cNvGrpSpPr>
              <p:nvPr/>
            </p:nvGrpSpPr>
            <p:grpSpPr bwMode="auto">
              <a:xfrm>
                <a:off x="2245" y="2341"/>
                <a:ext cx="348" cy="339"/>
                <a:chOff x="2245" y="2341"/>
                <a:chExt cx="348" cy="339"/>
              </a:xfrm>
            </p:grpSpPr>
            <p:sp>
              <p:nvSpPr>
                <p:cNvPr id="55764" name="AutoShape 34"/>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65" name="Oval 35"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761" name="Group 36"/>
              <p:cNvGrpSpPr>
                <a:grpSpLocks/>
              </p:cNvGrpSpPr>
              <p:nvPr/>
            </p:nvGrpSpPr>
            <p:grpSpPr bwMode="auto">
              <a:xfrm flipH="1">
                <a:off x="2668" y="2396"/>
                <a:ext cx="348" cy="339"/>
                <a:chOff x="2245" y="2341"/>
                <a:chExt cx="348" cy="339"/>
              </a:xfrm>
            </p:grpSpPr>
            <p:sp>
              <p:nvSpPr>
                <p:cNvPr id="55762" name="AutoShape 37"/>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63" name="Oval 38"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grpSp>
          <p:nvGrpSpPr>
            <p:cNvPr id="55633" name="Group 39"/>
            <p:cNvGrpSpPr>
              <a:grpSpLocks/>
            </p:cNvGrpSpPr>
            <p:nvPr/>
          </p:nvGrpSpPr>
          <p:grpSpPr bwMode="auto">
            <a:xfrm>
              <a:off x="1701" y="2750"/>
              <a:ext cx="553" cy="272"/>
              <a:chOff x="2245" y="2308"/>
              <a:chExt cx="771" cy="429"/>
            </a:xfrm>
          </p:grpSpPr>
          <p:sp>
            <p:nvSpPr>
              <p:cNvPr id="55750" name="Rectangle 40"/>
              <p:cNvSpPr>
                <a:spLocks noChangeArrowheads="1"/>
              </p:cNvSpPr>
              <p:nvPr/>
            </p:nvSpPr>
            <p:spPr bwMode="auto">
              <a:xfrm rot="251856" flipH="1">
                <a:off x="2629" y="2308"/>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751" name="Rectangle 41"/>
              <p:cNvSpPr>
                <a:spLocks noChangeArrowheads="1"/>
              </p:cNvSpPr>
              <p:nvPr/>
            </p:nvSpPr>
            <p:spPr bwMode="auto">
              <a:xfrm rot="251856" flipH="1">
                <a:off x="2584" y="2317"/>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nvGrpSpPr>
              <p:cNvPr id="55752" name="Group 42"/>
              <p:cNvGrpSpPr>
                <a:grpSpLocks/>
              </p:cNvGrpSpPr>
              <p:nvPr/>
            </p:nvGrpSpPr>
            <p:grpSpPr bwMode="auto">
              <a:xfrm>
                <a:off x="2245" y="2341"/>
                <a:ext cx="348" cy="339"/>
                <a:chOff x="2245" y="2341"/>
                <a:chExt cx="348" cy="339"/>
              </a:xfrm>
            </p:grpSpPr>
            <p:sp>
              <p:nvSpPr>
                <p:cNvPr id="55756" name="AutoShape 43"/>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57" name="Oval 44"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753" name="Group 45"/>
              <p:cNvGrpSpPr>
                <a:grpSpLocks/>
              </p:cNvGrpSpPr>
              <p:nvPr/>
            </p:nvGrpSpPr>
            <p:grpSpPr bwMode="auto">
              <a:xfrm flipH="1">
                <a:off x="2668" y="2396"/>
                <a:ext cx="348" cy="339"/>
                <a:chOff x="2245" y="2341"/>
                <a:chExt cx="348" cy="339"/>
              </a:xfrm>
            </p:grpSpPr>
            <p:sp>
              <p:nvSpPr>
                <p:cNvPr id="55754" name="AutoShape 46"/>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55" name="Oval 47"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grpSp>
          <p:nvGrpSpPr>
            <p:cNvPr id="55634" name="Group 48"/>
            <p:cNvGrpSpPr>
              <a:grpSpLocks/>
            </p:cNvGrpSpPr>
            <p:nvPr/>
          </p:nvGrpSpPr>
          <p:grpSpPr bwMode="auto">
            <a:xfrm>
              <a:off x="1655" y="3158"/>
              <a:ext cx="553" cy="272"/>
              <a:chOff x="2245" y="2308"/>
              <a:chExt cx="771" cy="429"/>
            </a:xfrm>
          </p:grpSpPr>
          <p:sp>
            <p:nvSpPr>
              <p:cNvPr id="55742" name="Rectangle 49"/>
              <p:cNvSpPr>
                <a:spLocks noChangeArrowheads="1"/>
              </p:cNvSpPr>
              <p:nvPr/>
            </p:nvSpPr>
            <p:spPr bwMode="auto">
              <a:xfrm rot="251856" flipH="1">
                <a:off x="2629" y="2308"/>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743" name="Rectangle 50"/>
              <p:cNvSpPr>
                <a:spLocks noChangeArrowheads="1"/>
              </p:cNvSpPr>
              <p:nvPr/>
            </p:nvSpPr>
            <p:spPr bwMode="auto">
              <a:xfrm rot="251856" flipH="1">
                <a:off x="2584" y="2317"/>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nvGrpSpPr>
              <p:cNvPr id="55744" name="Group 51"/>
              <p:cNvGrpSpPr>
                <a:grpSpLocks/>
              </p:cNvGrpSpPr>
              <p:nvPr/>
            </p:nvGrpSpPr>
            <p:grpSpPr bwMode="auto">
              <a:xfrm>
                <a:off x="2245" y="2341"/>
                <a:ext cx="348" cy="339"/>
                <a:chOff x="2245" y="2341"/>
                <a:chExt cx="348" cy="339"/>
              </a:xfrm>
            </p:grpSpPr>
            <p:sp>
              <p:nvSpPr>
                <p:cNvPr id="55748" name="AutoShape 52"/>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49" name="Oval 53"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745" name="Group 54"/>
              <p:cNvGrpSpPr>
                <a:grpSpLocks/>
              </p:cNvGrpSpPr>
              <p:nvPr/>
            </p:nvGrpSpPr>
            <p:grpSpPr bwMode="auto">
              <a:xfrm flipH="1">
                <a:off x="2668" y="2396"/>
                <a:ext cx="348" cy="339"/>
                <a:chOff x="2245" y="2341"/>
                <a:chExt cx="348" cy="339"/>
              </a:xfrm>
            </p:grpSpPr>
            <p:sp>
              <p:nvSpPr>
                <p:cNvPr id="55746" name="AutoShape 55"/>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47" name="Oval 56"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grpSp>
          <p:nvGrpSpPr>
            <p:cNvPr id="55635" name="Group 57"/>
            <p:cNvGrpSpPr>
              <a:grpSpLocks/>
            </p:cNvGrpSpPr>
            <p:nvPr/>
          </p:nvGrpSpPr>
          <p:grpSpPr bwMode="auto">
            <a:xfrm>
              <a:off x="1773" y="1298"/>
              <a:ext cx="553" cy="272"/>
              <a:chOff x="2245" y="2308"/>
              <a:chExt cx="771" cy="429"/>
            </a:xfrm>
          </p:grpSpPr>
          <p:sp>
            <p:nvSpPr>
              <p:cNvPr id="55734" name="Rectangle 58"/>
              <p:cNvSpPr>
                <a:spLocks noChangeArrowheads="1"/>
              </p:cNvSpPr>
              <p:nvPr/>
            </p:nvSpPr>
            <p:spPr bwMode="auto">
              <a:xfrm rot="251856" flipH="1">
                <a:off x="2629" y="2308"/>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735" name="Rectangle 59"/>
              <p:cNvSpPr>
                <a:spLocks noChangeArrowheads="1"/>
              </p:cNvSpPr>
              <p:nvPr/>
            </p:nvSpPr>
            <p:spPr bwMode="auto">
              <a:xfrm rot="251856" flipH="1">
                <a:off x="2584" y="2317"/>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nvGrpSpPr>
              <p:cNvPr id="55736" name="Group 60"/>
              <p:cNvGrpSpPr>
                <a:grpSpLocks/>
              </p:cNvGrpSpPr>
              <p:nvPr/>
            </p:nvGrpSpPr>
            <p:grpSpPr bwMode="auto">
              <a:xfrm>
                <a:off x="2245" y="2341"/>
                <a:ext cx="348" cy="339"/>
                <a:chOff x="2245" y="2341"/>
                <a:chExt cx="348" cy="339"/>
              </a:xfrm>
            </p:grpSpPr>
            <p:sp>
              <p:nvSpPr>
                <p:cNvPr id="55740" name="AutoShape 61"/>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41" name="Oval 62"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737" name="Group 63"/>
              <p:cNvGrpSpPr>
                <a:grpSpLocks/>
              </p:cNvGrpSpPr>
              <p:nvPr/>
            </p:nvGrpSpPr>
            <p:grpSpPr bwMode="auto">
              <a:xfrm flipH="1">
                <a:off x="2668" y="2396"/>
                <a:ext cx="348" cy="339"/>
                <a:chOff x="2245" y="2341"/>
                <a:chExt cx="348" cy="339"/>
              </a:xfrm>
            </p:grpSpPr>
            <p:sp>
              <p:nvSpPr>
                <p:cNvPr id="55738" name="AutoShape 64"/>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39" name="Oval 65"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grpSp>
          <p:nvGrpSpPr>
            <p:cNvPr id="55636" name="Group 66"/>
            <p:cNvGrpSpPr>
              <a:grpSpLocks/>
            </p:cNvGrpSpPr>
            <p:nvPr/>
          </p:nvGrpSpPr>
          <p:grpSpPr bwMode="auto">
            <a:xfrm>
              <a:off x="1610" y="845"/>
              <a:ext cx="771" cy="3028"/>
              <a:chOff x="1610" y="618"/>
              <a:chExt cx="899" cy="3255"/>
            </a:xfrm>
          </p:grpSpPr>
          <p:grpSp>
            <p:nvGrpSpPr>
              <p:cNvPr id="55637" name="Group 67"/>
              <p:cNvGrpSpPr>
                <a:grpSpLocks/>
              </p:cNvGrpSpPr>
              <p:nvPr/>
            </p:nvGrpSpPr>
            <p:grpSpPr bwMode="auto">
              <a:xfrm>
                <a:off x="2064" y="618"/>
                <a:ext cx="181" cy="136"/>
                <a:chOff x="3796" y="1157"/>
                <a:chExt cx="318" cy="311"/>
              </a:xfrm>
            </p:grpSpPr>
            <p:sp>
              <p:nvSpPr>
                <p:cNvPr id="55732" name="AutoShape 68"/>
                <p:cNvSpPr>
                  <a:spLocks noChangeArrowheads="1"/>
                </p:cNvSpPr>
                <p:nvPr/>
              </p:nvSpPr>
              <p:spPr bwMode="auto">
                <a:xfrm rot="9189632" flipH="1">
                  <a:off x="3796" y="1157"/>
                  <a:ext cx="318" cy="3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92 w 21600"/>
                    <a:gd name="T25" fmla="*/ 3195 h 21600"/>
                    <a:gd name="T26" fmla="*/ 18408 w 21600"/>
                    <a:gd name="T27" fmla="*/ 1840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33" name="Oval 69" descr="编织物"/>
                <p:cNvSpPr>
                  <a:spLocks noChangeArrowheads="1"/>
                </p:cNvSpPr>
                <p:nvPr/>
              </p:nvSpPr>
              <p:spPr bwMode="auto">
                <a:xfrm rot="9189632" flipH="1">
                  <a:off x="3823" y="1205"/>
                  <a:ext cx="203" cy="239"/>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638" name="Group 70"/>
              <p:cNvGrpSpPr>
                <a:grpSpLocks/>
              </p:cNvGrpSpPr>
              <p:nvPr/>
            </p:nvGrpSpPr>
            <p:grpSpPr bwMode="auto">
              <a:xfrm flipH="1" flipV="1">
                <a:off x="1791" y="3726"/>
                <a:ext cx="181" cy="136"/>
                <a:chOff x="3796" y="1157"/>
                <a:chExt cx="318" cy="311"/>
              </a:xfrm>
            </p:grpSpPr>
            <p:sp>
              <p:nvSpPr>
                <p:cNvPr id="55730" name="AutoShape 71"/>
                <p:cNvSpPr>
                  <a:spLocks noChangeArrowheads="1"/>
                </p:cNvSpPr>
                <p:nvPr/>
              </p:nvSpPr>
              <p:spPr bwMode="auto">
                <a:xfrm rot="9189632" flipH="1">
                  <a:off x="3796" y="1157"/>
                  <a:ext cx="318" cy="3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92 w 21600"/>
                    <a:gd name="T25" fmla="*/ 3195 h 21600"/>
                    <a:gd name="T26" fmla="*/ 18408 w 21600"/>
                    <a:gd name="T27" fmla="*/ 1840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31" name="Oval 72" descr="编织物"/>
                <p:cNvSpPr>
                  <a:spLocks noChangeArrowheads="1"/>
                </p:cNvSpPr>
                <p:nvPr/>
              </p:nvSpPr>
              <p:spPr bwMode="auto">
                <a:xfrm rot="9189632" flipH="1">
                  <a:off x="3823" y="1205"/>
                  <a:ext cx="203" cy="239"/>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639" name="Group 73"/>
              <p:cNvGrpSpPr>
                <a:grpSpLocks/>
              </p:cNvGrpSpPr>
              <p:nvPr/>
            </p:nvGrpSpPr>
            <p:grpSpPr bwMode="auto">
              <a:xfrm flipV="1">
                <a:off x="1927" y="3657"/>
                <a:ext cx="226" cy="216"/>
                <a:chOff x="3796" y="1157"/>
                <a:chExt cx="318" cy="311"/>
              </a:xfrm>
            </p:grpSpPr>
            <p:sp>
              <p:nvSpPr>
                <p:cNvPr id="55728" name="AutoShape 74"/>
                <p:cNvSpPr>
                  <a:spLocks noChangeArrowheads="1"/>
                </p:cNvSpPr>
                <p:nvPr/>
              </p:nvSpPr>
              <p:spPr bwMode="auto">
                <a:xfrm rot="9189632" flipH="1">
                  <a:off x="3796" y="1157"/>
                  <a:ext cx="318" cy="3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92 w 21600"/>
                    <a:gd name="T25" fmla="*/ 3195 h 21600"/>
                    <a:gd name="T26" fmla="*/ 18408 w 21600"/>
                    <a:gd name="T27" fmla="*/ 1840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29" name="Oval 75" descr="编织物"/>
                <p:cNvSpPr>
                  <a:spLocks noChangeArrowheads="1"/>
                </p:cNvSpPr>
                <p:nvPr/>
              </p:nvSpPr>
              <p:spPr bwMode="auto">
                <a:xfrm rot="9189632" flipH="1">
                  <a:off x="3823" y="1205"/>
                  <a:ext cx="203" cy="239"/>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640" name="Group 76"/>
              <p:cNvGrpSpPr>
                <a:grpSpLocks/>
              </p:cNvGrpSpPr>
              <p:nvPr/>
            </p:nvGrpSpPr>
            <p:grpSpPr bwMode="auto">
              <a:xfrm rot="4066945" flipV="1">
                <a:off x="2035" y="3504"/>
                <a:ext cx="272" cy="306"/>
                <a:chOff x="3796" y="1157"/>
                <a:chExt cx="318" cy="311"/>
              </a:xfrm>
            </p:grpSpPr>
            <p:sp>
              <p:nvSpPr>
                <p:cNvPr id="55726" name="AutoShape 77"/>
                <p:cNvSpPr>
                  <a:spLocks noChangeArrowheads="1"/>
                </p:cNvSpPr>
                <p:nvPr/>
              </p:nvSpPr>
              <p:spPr bwMode="auto">
                <a:xfrm rot="9189632" flipH="1">
                  <a:off x="3796" y="1157"/>
                  <a:ext cx="318" cy="3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92 w 21600"/>
                    <a:gd name="T25" fmla="*/ 3195 h 21600"/>
                    <a:gd name="T26" fmla="*/ 18408 w 21600"/>
                    <a:gd name="T27" fmla="*/ 1840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27" name="Oval 78" descr="编织物"/>
                <p:cNvSpPr>
                  <a:spLocks noChangeArrowheads="1"/>
                </p:cNvSpPr>
                <p:nvPr/>
              </p:nvSpPr>
              <p:spPr bwMode="auto">
                <a:xfrm rot="9189632" flipH="1">
                  <a:off x="3823" y="1205"/>
                  <a:ext cx="203" cy="239"/>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641" name="Group 79"/>
              <p:cNvGrpSpPr>
                <a:grpSpLocks/>
              </p:cNvGrpSpPr>
              <p:nvPr/>
            </p:nvGrpSpPr>
            <p:grpSpPr bwMode="auto">
              <a:xfrm>
                <a:off x="1895" y="618"/>
                <a:ext cx="226" cy="216"/>
                <a:chOff x="3796" y="1157"/>
                <a:chExt cx="318" cy="311"/>
              </a:xfrm>
            </p:grpSpPr>
            <p:sp>
              <p:nvSpPr>
                <p:cNvPr id="55724" name="AutoShape 80"/>
                <p:cNvSpPr>
                  <a:spLocks noChangeArrowheads="1"/>
                </p:cNvSpPr>
                <p:nvPr/>
              </p:nvSpPr>
              <p:spPr bwMode="auto">
                <a:xfrm rot="9189632" flipH="1">
                  <a:off x="3796" y="1157"/>
                  <a:ext cx="318" cy="3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92 w 21600"/>
                    <a:gd name="T25" fmla="*/ 3195 h 21600"/>
                    <a:gd name="T26" fmla="*/ 18408 w 21600"/>
                    <a:gd name="T27" fmla="*/ 1840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25" name="Oval 81" descr="编织物"/>
                <p:cNvSpPr>
                  <a:spLocks noChangeArrowheads="1"/>
                </p:cNvSpPr>
                <p:nvPr/>
              </p:nvSpPr>
              <p:spPr bwMode="auto">
                <a:xfrm rot="9189632" flipH="1">
                  <a:off x="3823" y="1205"/>
                  <a:ext cx="203" cy="239"/>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642" name="Group 82"/>
              <p:cNvGrpSpPr>
                <a:grpSpLocks/>
              </p:cNvGrpSpPr>
              <p:nvPr/>
            </p:nvGrpSpPr>
            <p:grpSpPr bwMode="auto">
              <a:xfrm>
                <a:off x="1771" y="732"/>
                <a:ext cx="272" cy="306"/>
                <a:chOff x="3796" y="1157"/>
                <a:chExt cx="318" cy="311"/>
              </a:xfrm>
            </p:grpSpPr>
            <p:sp>
              <p:nvSpPr>
                <p:cNvPr id="55722" name="AutoShape 83"/>
                <p:cNvSpPr>
                  <a:spLocks noChangeArrowheads="1"/>
                </p:cNvSpPr>
                <p:nvPr/>
              </p:nvSpPr>
              <p:spPr bwMode="auto">
                <a:xfrm rot="9189632" flipH="1">
                  <a:off x="3796" y="1157"/>
                  <a:ext cx="318" cy="3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92 w 21600"/>
                    <a:gd name="T25" fmla="*/ 3195 h 21600"/>
                    <a:gd name="T26" fmla="*/ 18408 w 21600"/>
                    <a:gd name="T27" fmla="*/ 1840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23" name="Oval 84" descr="编织物"/>
                <p:cNvSpPr>
                  <a:spLocks noChangeArrowheads="1"/>
                </p:cNvSpPr>
                <p:nvPr/>
              </p:nvSpPr>
              <p:spPr bwMode="auto">
                <a:xfrm rot="9189632" flipH="1">
                  <a:off x="3823" y="1205"/>
                  <a:ext cx="203" cy="239"/>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643" name="Group 85"/>
              <p:cNvGrpSpPr>
                <a:grpSpLocks/>
              </p:cNvGrpSpPr>
              <p:nvPr/>
            </p:nvGrpSpPr>
            <p:grpSpPr bwMode="auto">
              <a:xfrm>
                <a:off x="1610" y="836"/>
                <a:ext cx="899" cy="2821"/>
                <a:chOff x="1383" y="845"/>
                <a:chExt cx="899" cy="2821"/>
              </a:xfrm>
            </p:grpSpPr>
            <p:grpSp>
              <p:nvGrpSpPr>
                <p:cNvPr id="55644" name="Group 86"/>
                <p:cNvGrpSpPr>
                  <a:grpSpLocks/>
                </p:cNvGrpSpPr>
                <p:nvPr/>
              </p:nvGrpSpPr>
              <p:grpSpPr bwMode="auto">
                <a:xfrm>
                  <a:off x="1383" y="3237"/>
                  <a:ext cx="771" cy="429"/>
                  <a:chOff x="2245" y="2308"/>
                  <a:chExt cx="771" cy="429"/>
                </a:xfrm>
              </p:grpSpPr>
              <p:sp>
                <p:nvSpPr>
                  <p:cNvPr id="55714" name="Rectangle 87"/>
                  <p:cNvSpPr>
                    <a:spLocks noChangeArrowheads="1"/>
                  </p:cNvSpPr>
                  <p:nvPr/>
                </p:nvSpPr>
                <p:spPr bwMode="auto">
                  <a:xfrm rot="251856" flipH="1">
                    <a:off x="2629" y="2308"/>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715" name="Rectangle 88"/>
                  <p:cNvSpPr>
                    <a:spLocks noChangeArrowheads="1"/>
                  </p:cNvSpPr>
                  <p:nvPr/>
                </p:nvSpPr>
                <p:spPr bwMode="auto">
                  <a:xfrm rot="251856" flipH="1">
                    <a:off x="2584" y="2317"/>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nvGrpSpPr>
                  <p:cNvPr id="55716" name="Group 89"/>
                  <p:cNvGrpSpPr>
                    <a:grpSpLocks/>
                  </p:cNvGrpSpPr>
                  <p:nvPr/>
                </p:nvGrpSpPr>
                <p:grpSpPr bwMode="auto">
                  <a:xfrm>
                    <a:off x="2245" y="2341"/>
                    <a:ext cx="348" cy="339"/>
                    <a:chOff x="2245" y="2341"/>
                    <a:chExt cx="348" cy="339"/>
                  </a:xfrm>
                </p:grpSpPr>
                <p:sp>
                  <p:nvSpPr>
                    <p:cNvPr id="55720" name="AutoShape 90"/>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21" name="Oval 91"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717" name="Group 92"/>
                  <p:cNvGrpSpPr>
                    <a:grpSpLocks/>
                  </p:cNvGrpSpPr>
                  <p:nvPr/>
                </p:nvGrpSpPr>
                <p:grpSpPr bwMode="auto">
                  <a:xfrm flipH="1">
                    <a:off x="2668" y="2396"/>
                    <a:ext cx="348" cy="339"/>
                    <a:chOff x="2245" y="2341"/>
                    <a:chExt cx="348" cy="339"/>
                  </a:xfrm>
                </p:grpSpPr>
                <p:sp>
                  <p:nvSpPr>
                    <p:cNvPr id="55718" name="AutoShape 93"/>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19" name="Oval 94"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grpSp>
              <p:nvGrpSpPr>
                <p:cNvPr id="55645" name="Group 95"/>
                <p:cNvGrpSpPr>
                  <a:grpSpLocks/>
                </p:cNvGrpSpPr>
                <p:nvPr/>
              </p:nvGrpSpPr>
              <p:grpSpPr bwMode="auto">
                <a:xfrm>
                  <a:off x="1474" y="845"/>
                  <a:ext cx="808" cy="973"/>
                  <a:chOff x="3061" y="857"/>
                  <a:chExt cx="808" cy="973"/>
                </a:xfrm>
              </p:grpSpPr>
              <p:grpSp>
                <p:nvGrpSpPr>
                  <p:cNvPr id="55692" name="Group 96"/>
                  <p:cNvGrpSpPr>
                    <a:grpSpLocks/>
                  </p:cNvGrpSpPr>
                  <p:nvPr/>
                </p:nvGrpSpPr>
                <p:grpSpPr bwMode="auto">
                  <a:xfrm>
                    <a:off x="3071" y="1255"/>
                    <a:ext cx="771" cy="429"/>
                    <a:chOff x="2245" y="2308"/>
                    <a:chExt cx="771" cy="429"/>
                  </a:xfrm>
                </p:grpSpPr>
                <p:sp>
                  <p:nvSpPr>
                    <p:cNvPr id="55706" name="Rectangle 97"/>
                    <p:cNvSpPr>
                      <a:spLocks noChangeArrowheads="1"/>
                    </p:cNvSpPr>
                    <p:nvPr/>
                  </p:nvSpPr>
                  <p:spPr bwMode="auto">
                    <a:xfrm rot="251856" flipH="1">
                      <a:off x="2629" y="2308"/>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707" name="Rectangle 98"/>
                    <p:cNvSpPr>
                      <a:spLocks noChangeArrowheads="1"/>
                    </p:cNvSpPr>
                    <p:nvPr/>
                  </p:nvSpPr>
                  <p:spPr bwMode="auto">
                    <a:xfrm rot="251856" flipH="1">
                      <a:off x="2584" y="2317"/>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nvGrpSpPr>
                    <p:cNvPr id="55708" name="Group 99"/>
                    <p:cNvGrpSpPr>
                      <a:grpSpLocks/>
                    </p:cNvGrpSpPr>
                    <p:nvPr/>
                  </p:nvGrpSpPr>
                  <p:grpSpPr bwMode="auto">
                    <a:xfrm>
                      <a:off x="2245" y="2341"/>
                      <a:ext cx="348" cy="339"/>
                      <a:chOff x="2245" y="2341"/>
                      <a:chExt cx="348" cy="339"/>
                    </a:xfrm>
                  </p:grpSpPr>
                  <p:sp>
                    <p:nvSpPr>
                      <p:cNvPr id="55712" name="AutoShape 100"/>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13" name="Oval 101"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709" name="Group 102"/>
                    <p:cNvGrpSpPr>
                      <a:grpSpLocks/>
                    </p:cNvGrpSpPr>
                    <p:nvPr/>
                  </p:nvGrpSpPr>
                  <p:grpSpPr bwMode="auto">
                    <a:xfrm flipH="1">
                      <a:off x="2668" y="2396"/>
                      <a:ext cx="348" cy="339"/>
                      <a:chOff x="2245" y="2341"/>
                      <a:chExt cx="348" cy="339"/>
                    </a:xfrm>
                  </p:grpSpPr>
                  <p:sp>
                    <p:nvSpPr>
                      <p:cNvPr id="55710" name="AutoShape 103"/>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11" name="Oval 104"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grpSp>
                <p:nvGrpSpPr>
                  <p:cNvPr id="55693" name="Group 105"/>
                  <p:cNvGrpSpPr>
                    <a:grpSpLocks/>
                  </p:cNvGrpSpPr>
                  <p:nvPr/>
                </p:nvGrpSpPr>
                <p:grpSpPr bwMode="auto">
                  <a:xfrm>
                    <a:off x="3098" y="857"/>
                    <a:ext cx="771" cy="429"/>
                    <a:chOff x="2245" y="2308"/>
                    <a:chExt cx="771" cy="429"/>
                  </a:xfrm>
                </p:grpSpPr>
                <p:sp>
                  <p:nvSpPr>
                    <p:cNvPr id="55698" name="Rectangle 106"/>
                    <p:cNvSpPr>
                      <a:spLocks noChangeArrowheads="1"/>
                    </p:cNvSpPr>
                    <p:nvPr/>
                  </p:nvSpPr>
                  <p:spPr bwMode="auto">
                    <a:xfrm rot="251856" flipH="1">
                      <a:off x="2629" y="2308"/>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699" name="Rectangle 107"/>
                    <p:cNvSpPr>
                      <a:spLocks noChangeArrowheads="1"/>
                    </p:cNvSpPr>
                    <p:nvPr/>
                  </p:nvSpPr>
                  <p:spPr bwMode="auto">
                    <a:xfrm rot="251856" flipH="1">
                      <a:off x="2584" y="2317"/>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nvGrpSpPr>
                    <p:cNvPr id="55700" name="Group 108"/>
                    <p:cNvGrpSpPr>
                      <a:grpSpLocks/>
                    </p:cNvGrpSpPr>
                    <p:nvPr/>
                  </p:nvGrpSpPr>
                  <p:grpSpPr bwMode="auto">
                    <a:xfrm>
                      <a:off x="2245" y="2341"/>
                      <a:ext cx="348" cy="339"/>
                      <a:chOff x="2245" y="2341"/>
                      <a:chExt cx="348" cy="339"/>
                    </a:xfrm>
                  </p:grpSpPr>
                  <p:sp>
                    <p:nvSpPr>
                      <p:cNvPr id="55704" name="AutoShape 109"/>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05" name="Oval 110"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701" name="Group 111"/>
                    <p:cNvGrpSpPr>
                      <a:grpSpLocks/>
                    </p:cNvGrpSpPr>
                    <p:nvPr/>
                  </p:nvGrpSpPr>
                  <p:grpSpPr bwMode="auto">
                    <a:xfrm flipH="1">
                      <a:off x="2668" y="2396"/>
                      <a:ext cx="348" cy="339"/>
                      <a:chOff x="2245" y="2341"/>
                      <a:chExt cx="348" cy="339"/>
                    </a:xfrm>
                  </p:grpSpPr>
                  <p:sp>
                    <p:nvSpPr>
                      <p:cNvPr id="55702" name="AutoShape 112"/>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703" name="Oval 113"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sp>
                <p:nvSpPr>
                  <p:cNvPr id="55694" name="Freeform 114"/>
                  <p:cNvSpPr>
                    <a:spLocks/>
                  </p:cNvSpPr>
                  <p:nvPr/>
                </p:nvSpPr>
                <p:spPr bwMode="auto">
                  <a:xfrm>
                    <a:off x="3496" y="1071"/>
                    <a:ext cx="324" cy="363"/>
                  </a:xfrm>
                  <a:custGeom>
                    <a:avLst/>
                    <a:gdLst>
                      <a:gd name="T0" fmla="*/ 324 w 324"/>
                      <a:gd name="T1" fmla="*/ 363 h 363"/>
                      <a:gd name="T2" fmla="*/ 234 w 324"/>
                      <a:gd name="T3" fmla="*/ 272 h 363"/>
                      <a:gd name="T4" fmla="*/ 143 w 324"/>
                      <a:gd name="T5" fmla="*/ 227 h 363"/>
                      <a:gd name="T6" fmla="*/ 52 w 324"/>
                      <a:gd name="T7" fmla="*/ 181 h 363"/>
                      <a:gd name="T8" fmla="*/ 7 w 324"/>
                      <a:gd name="T9" fmla="*/ 91 h 363"/>
                      <a:gd name="T10" fmla="*/ 7 w 324"/>
                      <a:gd name="T11" fmla="*/ 0 h 363"/>
                      <a:gd name="T12" fmla="*/ 0 60000 65536"/>
                      <a:gd name="T13" fmla="*/ 0 60000 65536"/>
                      <a:gd name="T14" fmla="*/ 0 60000 65536"/>
                      <a:gd name="T15" fmla="*/ 0 60000 65536"/>
                      <a:gd name="T16" fmla="*/ 0 60000 65536"/>
                      <a:gd name="T17" fmla="*/ 0 60000 65536"/>
                      <a:gd name="T18" fmla="*/ 0 w 324"/>
                      <a:gd name="T19" fmla="*/ 0 h 363"/>
                      <a:gd name="T20" fmla="*/ 324 w 324"/>
                      <a:gd name="T21" fmla="*/ 363 h 363"/>
                    </a:gdLst>
                    <a:ahLst/>
                    <a:cxnLst>
                      <a:cxn ang="T12">
                        <a:pos x="T0" y="T1"/>
                      </a:cxn>
                      <a:cxn ang="T13">
                        <a:pos x="T2" y="T3"/>
                      </a:cxn>
                      <a:cxn ang="T14">
                        <a:pos x="T4" y="T5"/>
                      </a:cxn>
                      <a:cxn ang="T15">
                        <a:pos x="T6" y="T7"/>
                      </a:cxn>
                      <a:cxn ang="T16">
                        <a:pos x="T8" y="T9"/>
                      </a:cxn>
                      <a:cxn ang="T17">
                        <a:pos x="T10" y="T11"/>
                      </a:cxn>
                    </a:cxnLst>
                    <a:rect l="T18" t="T19" r="T20" b="T21"/>
                    <a:pathLst>
                      <a:path w="324" h="363">
                        <a:moveTo>
                          <a:pt x="324" y="363"/>
                        </a:moveTo>
                        <a:cubicBezTo>
                          <a:pt x="294" y="329"/>
                          <a:pt x="264" y="295"/>
                          <a:pt x="234" y="272"/>
                        </a:cubicBezTo>
                        <a:cubicBezTo>
                          <a:pt x="204" y="249"/>
                          <a:pt x="173" y="242"/>
                          <a:pt x="143" y="227"/>
                        </a:cubicBezTo>
                        <a:cubicBezTo>
                          <a:pt x="113" y="212"/>
                          <a:pt x="75" y="204"/>
                          <a:pt x="52" y="181"/>
                        </a:cubicBezTo>
                        <a:cubicBezTo>
                          <a:pt x="29" y="158"/>
                          <a:pt x="14" y="121"/>
                          <a:pt x="7" y="91"/>
                        </a:cubicBezTo>
                        <a:cubicBezTo>
                          <a:pt x="0" y="61"/>
                          <a:pt x="3" y="30"/>
                          <a:pt x="7" y="0"/>
                        </a:cubicBezTo>
                      </a:path>
                    </a:pathLst>
                  </a:custGeom>
                  <a:noFill/>
                  <a:ln w="38100" cap="flat" cmpd="sng">
                    <a:solidFill>
                      <a:srgbClr val="A5002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95" name="Freeform 115"/>
                  <p:cNvSpPr>
                    <a:spLocks/>
                  </p:cNvSpPr>
                  <p:nvPr/>
                </p:nvSpPr>
                <p:spPr bwMode="auto">
                  <a:xfrm rot="264025">
                    <a:off x="3061" y="1422"/>
                    <a:ext cx="324" cy="363"/>
                  </a:xfrm>
                  <a:custGeom>
                    <a:avLst/>
                    <a:gdLst>
                      <a:gd name="T0" fmla="*/ 324 w 324"/>
                      <a:gd name="T1" fmla="*/ 363 h 363"/>
                      <a:gd name="T2" fmla="*/ 234 w 324"/>
                      <a:gd name="T3" fmla="*/ 272 h 363"/>
                      <a:gd name="T4" fmla="*/ 143 w 324"/>
                      <a:gd name="T5" fmla="*/ 227 h 363"/>
                      <a:gd name="T6" fmla="*/ 52 w 324"/>
                      <a:gd name="T7" fmla="*/ 181 h 363"/>
                      <a:gd name="T8" fmla="*/ 7 w 324"/>
                      <a:gd name="T9" fmla="*/ 91 h 363"/>
                      <a:gd name="T10" fmla="*/ 7 w 324"/>
                      <a:gd name="T11" fmla="*/ 0 h 363"/>
                      <a:gd name="T12" fmla="*/ 0 60000 65536"/>
                      <a:gd name="T13" fmla="*/ 0 60000 65536"/>
                      <a:gd name="T14" fmla="*/ 0 60000 65536"/>
                      <a:gd name="T15" fmla="*/ 0 60000 65536"/>
                      <a:gd name="T16" fmla="*/ 0 60000 65536"/>
                      <a:gd name="T17" fmla="*/ 0 60000 65536"/>
                      <a:gd name="T18" fmla="*/ 0 w 324"/>
                      <a:gd name="T19" fmla="*/ 0 h 363"/>
                      <a:gd name="T20" fmla="*/ 324 w 324"/>
                      <a:gd name="T21" fmla="*/ 363 h 363"/>
                    </a:gdLst>
                    <a:ahLst/>
                    <a:cxnLst>
                      <a:cxn ang="T12">
                        <a:pos x="T0" y="T1"/>
                      </a:cxn>
                      <a:cxn ang="T13">
                        <a:pos x="T2" y="T3"/>
                      </a:cxn>
                      <a:cxn ang="T14">
                        <a:pos x="T4" y="T5"/>
                      </a:cxn>
                      <a:cxn ang="T15">
                        <a:pos x="T6" y="T7"/>
                      </a:cxn>
                      <a:cxn ang="T16">
                        <a:pos x="T8" y="T9"/>
                      </a:cxn>
                      <a:cxn ang="T17">
                        <a:pos x="T10" y="T11"/>
                      </a:cxn>
                    </a:cxnLst>
                    <a:rect l="T18" t="T19" r="T20" b="T21"/>
                    <a:pathLst>
                      <a:path w="324" h="363">
                        <a:moveTo>
                          <a:pt x="324" y="363"/>
                        </a:moveTo>
                        <a:cubicBezTo>
                          <a:pt x="294" y="329"/>
                          <a:pt x="264" y="295"/>
                          <a:pt x="234" y="272"/>
                        </a:cubicBezTo>
                        <a:cubicBezTo>
                          <a:pt x="204" y="249"/>
                          <a:pt x="173" y="242"/>
                          <a:pt x="143" y="227"/>
                        </a:cubicBezTo>
                        <a:cubicBezTo>
                          <a:pt x="113" y="212"/>
                          <a:pt x="75" y="204"/>
                          <a:pt x="52" y="181"/>
                        </a:cubicBezTo>
                        <a:cubicBezTo>
                          <a:pt x="29" y="158"/>
                          <a:pt x="14" y="121"/>
                          <a:pt x="7" y="91"/>
                        </a:cubicBezTo>
                        <a:cubicBezTo>
                          <a:pt x="0" y="61"/>
                          <a:pt x="3" y="30"/>
                          <a:pt x="7" y="0"/>
                        </a:cubicBezTo>
                      </a:path>
                    </a:pathLst>
                  </a:custGeom>
                  <a:noFill/>
                  <a:ln w="38100" cap="flat" cmpd="sng">
                    <a:solidFill>
                      <a:srgbClr val="A5002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96" name="Freeform 116"/>
                  <p:cNvSpPr>
                    <a:spLocks/>
                  </p:cNvSpPr>
                  <p:nvPr/>
                </p:nvSpPr>
                <p:spPr bwMode="auto">
                  <a:xfrm>
                    <a:off x="3479" y="1467"/>
                    <a:ext cx="324" cy="363"/>
                  </a:xfrm>
                  <a:custGeom>
                    <a:avLst/>
                    <a:gdLst>
                      <a:gd name="T0" fmla="*/ 324 w 324"/>
                      <a:gd name="T1" fmla="*/ 363 h 363"/>
                      <a:gd name="T2" fmla="*/ 234 w 324"/>
                      <a:gd name="T3" fmla="*/ 272 h 363"/>
                      <a:gd name="T4" fmla="*/ 143 w 324"/>
                      <a:gd name="T5" fmla="*/ 227 h 363"/>
                      <a:gd name="T6" fmla="*/ 52 w 324"/>
                      <a:gd name="T7" fmla="*/ 181 h 363"/>
                      <a:gd name="T8" fmla="*/ 7 w 324"/>
                      <a:gd name="T9" fmla="*/ 91 h 363"/>
                      <a:gd name="T10" fmla="*/ 7 w 324"/>
                      <a:gd name="T11" fmla="*/ 0 h 363"/>
                      <a:gd name="T12" fmla="*/ 0 60000 65536"/>
                      <a:gd name="T13" fmla="*/ 0 60000 65536"/>
                      <a:gd name="T14" fmla="*/ 0 60000 65536"/>
                      <a:gd name="T15" fmla="*/ 0 60000 65536"/>
                      <a:gd name="T16" fmla="*/ 0 60000 65536"/>
                      <a:gd name="T17" fmla="*/ 0 60000 65536"/>
                      <a:gd name="T18" fmla="*/ 0 w 324"/>
                      <a:gd name="T19" fmla="*/ 0 h 363"/>
                      <a:gd name="T20" fmla="*/ 324 w 324"/>
                      <a:gd name="T21" fmla="*/ 363 h 363"/>
                    </a:gdLst>
                    <a:ahLst/>
                    <a:cxnLst>
                      <a:cxn ang="T12">
                        <a:pos x="T0" y="T1"/>
                      </a:cxn>
                      <a:cxn ang="T13">
                        <a:pos x="T2" y="T3"/>
                      </a:cxn>
                      <a:cxn ang="T14">
                        <a:pos x="T4" y="T5"/>
                      </a:cxn>
                      <a:cxn ang="T15">
                        <a:pos x="T6" y="T7"/>
                      </a:cxn>
                      <a:cxn ang="T16">
                        <a:pos x="T8" y="T9"/>
                      </a:cxn>
                      <a:cxn ang="T17">
                        <a:pos x="T10" y="T11"/>
                      </a:cxn>
                    </a:cxnLst>
                    <a:rect l="T18" t="T19" r="T20" b="T21"/>
                    <a:pathLst>
                      <a:path w="324" h="363">
                        <a:moveTo>
                          <a:pt x="324" y="363"/>
                        </a:moveTo>
                        <a:cubicBezTo>
                          <a:pt x="294" y="329"/>
                          <a:pt x="264" y="295"/>
                          <a:pt x="234" y="272"/>
                        </a:cubicBezTo>
                        <a:cubicBezTo>
                          <a:pt x="204" y="249"/>
                          <a:pt x="173" y="242"/>
                          <a:pt x="143" y="227"/>
                        </a:cubicBezTo>
                        <a:cubicBezTo>
                          <a:pt x="113" y="212"/>
                          <a:pt x="75" y="204"/>
                          <a:pt x="52" y="181"/>
                        </a:cubicBezTo>
                        <a:cubicBezTo>
                          <a:pt x="29" y="158"/>
                          <a:pt x="14" y="121"/>
                          <a:pt x="7" y="91"/>
                        </a:cubicBezTo>
                        <a:cubicBezTo>
                          <a:pt x="0" y="61"/>
                          <a:pt x="3" y="30"/>
                          <a:pt x="7" y="0"/>
                        </a:cubicBezTo>
                      </a:path>
                    </a:pathLst>
                  </a:custGeom>
                  <a:noFill/>
                  <a:ln w="38100" cap="flat" cmpd="sng">
                    <a:solidFill>
                      <a:srgbClr val="A5002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97" name="Freeform 117"/>
                  <p:cNvSpPr>
                    <a:spLocks/>
                  </p:cNvSpPr>
                  <p:nvPr/>
                </p:nvSpPr>
                <p:spPr bwMode="auto">
                  <a:xfrm>
                    <a:off x="3095" y="1026"/>
                    <a:ext cx="324" cy="363"/>
                  </a:xfrm>
                  <a:custGeom>
                    <a:avLst/>
                    <a:gdLst>
                      <a:gd name="T0" fmla="*/ 324 w 324"/>
                      <a:gd name="T1" fmla="*/ 363 h 363"/>
                      <a:gd name="T2" fmla="*/ 234 w 324"/>
                      <a:gd name="T3" fmla="*/ 272 h 363"/>
                      <a:gd name="T4" fmla="*/ 143 w 324"/>
                      <a:gd name="T5" fmla="*/ 227 h 363"/>
                      <a:gd name="T6" fmla="*/ 52 w 324"/>
                      <a:gd name="T7" fmla="*/ 181 h 363"/>
                      <a:gd name="T8" fmla="*/ 7 w 324"/>
                      <a:gd name="T9" fmla="*/ 91 h 363"/>
                      <a:gd name="T10" fmla="*/ 7 w 324"/>
                      <a:gd name="T11" fmla="*/ 0 h 363"/>
                      <a:gd name="T12" fmla="*/ 0 60000 65536"/>
                      <a:gd name="T13" fmla="*/ 0 60000 65536"/>
                      <a:gd name="T14" fmla="*/ 0 60000 65536"/>
                      <a:gd name="T15" fmla="*/ 0 60000 65536"/>
                      <a:gd name="T16" fmla="*/ 0 60000 65536"/>
                      <a:gd name="T17" fmla="*/ 0 60000 65536"/>
                      <a:gd name="T18" fmla="*/ 0 w 324"/>
                      <a:gd name="T19" fmla="*/ 0 h 363"/>
                      <a:gd name="T20" fmla="*/ 324 w 324"/>
                      <a:gd name="T21" fmla="*/ 363 h 363"/>
                    </a:gdLst>
                    <a:ahLst/>
                    <a:cxnLst>
                      <a:cxn ang="T12">
                        <a:pos x="T0" y="T1"/>
                      </a:cxn>
                      <a:cxn ang="T13">
                        <a:pos x="T2" y="T3"/>
                      </a:cxn>
                      <a:cxn ang="T14">
                        <a:pos x="T4" y="T5"/>
                      </a:cxn>
                      <a:cxn ang="T15">
                        <a:pos x="T6" y="T7"/>
                      </a:cxn>
                      <a:cxn ang="T16">
                        <a:pos x="T8" y="T9"/>
                      </a:cxn>
                      <a:cxn ang="T17">
                        <a:pos x="T10" y="T11"/>
                      </a:cxn>
                    </a:cxnLst>
                    <a:rect l="T18" t="T19" r="T20" b="T21"/>
                    <a:pathLst>
                      <a:path w="324" h="363">
                        <a:moveTo>
                          <a:pt x="324" y="363"/>
                        </a:moveTo>
                        <a:cubicBezTo>
                          <a:pt x="294" y="329"/>
                          <a:pt x="264" y="295"/>
                          <a:pt x="234" y="272"/>
                        </a:cubicBezTo>
                        <a:cubicBezTo>
                          <a:pt x="204" y="249"/>
                          <a:pt x="173" y="242"/>
                          <a:pt x="143" y="227"/>
                        </a:cubicBezTo>
                        <a:cubicBezTo>
                          <a:pt x="113" y="212"/>
                          <a:pt x="75" y="204"/>
                          <a:pt x="52" y="181"/>
                        </a:cubicBezTo>
                        <a:cubicBezTo>
                          <a:pt x="29" y="158"/>
                          <a:pt x="14" y="121"/>
                          <a:pt x="7" y="91"/>
                        </a:cubicBezTo>
                        <a:cubicBezTo>
                          <a:pt x="0" y="61"/>
                          <a:pt x="3" y="30"/>
                          <a:pt x="7" y="0"/>
                        </a:cubicBezTo>
                      </a:path>
                    </a:pathLst>
                  </a:custGeom>
                  <a:noFill/>
                  <a:ln w="38100" cap="flat" cmpd="sng">
                    <a:solidFill>
                      <a:srgbClr val="A5002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grpSp>
              <p:nvGrpSpPr>
                <p:cNvPr id="55646" name="Group 118"/>
                <p:cNvGrpSpPr>
                  <a:grpSpLocks/>
                </p:cNvGrpSpPr>
                <p:nvPr/>
              </p:nvGrpSpPr>
              <p:grpSpPr bwMode="auto">
                <a:xfrm>
                  <a:off x="1434" y="1646"/>
                  <a:ext cx="808" cy="973"/>
                  <a:chOff x="3061" y="857"/>
                  <a:chExt cx="808" cy="973"/>
                </a:xfrm>
              </p:grpSpPr>
              <p:grpSp>
                <p:nvGrpSpPr>
                  <p:cNvPr id="55670" name="Group 119"/>
                  <p:cNvGrpSpPr>
                    <a:grpSpLocks/>
                  </p:cNvGrpSpPr>
                  <p:nvPr/>
                </p:nvGrpSpPr>
                <p:grpSpPr bwMode="auto">
                  <a:xfrm>
                    <a:off x="3071" y="1255"/>
                    <a:ext cx="771" cy="429"/>
                    <a:chOff x="2245" y="2308"/>
                    <a:chExt cx="771" cy="429"/>
                  </a:xfrm>
                </p:grpSpPr>
                <p:sp>
                  <p:nvSpPr>
                    <p:cNvPr id="55684" name="Rectangle 120"/>
                    <p:cNvSpPr>
                      <a:spLocks noChangeArrowheads="1"/>
                    </p:cNvSpPr>
                    <p:nvPr/>
                  </p:nvSpPr>
                  <p:spPr bwMode="auto">
                    <a:xfrm rot="251856" flipH="1">
                      <a:off x="2629" y="2308"/>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685" name="Rectangle 121"/>
                    <p:cNvSpPr>
                      <a:spLocks noChangeArrowheads="1"/>
                    </p:cNvSpPr>
                    <p:nvPr/>
                  </p:nvSpPr>
                  <p:spPr bwMode="auto">
                    <a:xfrm rot="251856" flipH="1">
                      <a:off x="2584" y="2317"/>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nvGrpSpPr>
                    <p:cNvPr id="55686" name="Group 122"/>
                    <p:cNvGrpSpPr>
                      <a:grpSpLocks/>
                    </p:cNvGrpSpPr>
                    <p:nvPr/>
                  </p:nvGrpSpPr>
                  <p:grpSpPr bwMode="auto">
                    <a:xfrm>
                      <a:off x="2245" y="2341"/>
                      <a:ext cx="348" cy="339"/>
                      <a:chOff x="2245" y="2341"/>
                      <a:chExt cx="348" cy="339"/>
                    </a:xfrm>
                  </p:grpSpPr>
                  <p:sp>
                    <p:nvSpPr>
                      <p:cNvPr id="55690" name="AutoShape 123"/>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691" name="Oval 124"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687" name="Group 125"/>
                    <p:cNvGrpSpPr>
                      <a:grpSpLocks/>
                    </p:cNvGrpSpPr>
                    <p:nvPr/>
                  </p:nvGrpSpPr>
                  <p:grpSpPr bwMode="auto">
                    <a:xfrm flipH="1">
                      <a:off x="2668" y="2396"/>
                      <a:ext cx="348" cy="339"/>
                      <a:chOff x="2245" y="2341"/>
                      <a:chExt cx="348" cy="339"/>
                    </a:xfrm>
                  </p:grpSpPr>
                  <p:sp>
                    <p:nvSpPr>
                      <p:cNvPr id="55688" name="AutoShape 126"/>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689" name="Oval 127"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grpSp>
                <p:nvGrpSpPr>
                  <p:cNvPr id="55671" name="Group 128"/>
                  <p:cNvGrpSpPr>
                    <a:grpSpLocks/>
                  </p:cNvGrpSpPr>
                  <p:nvPr/>
                </p:nvGrpSpPr>
                <p:grpSpPr bwMode="auto">
                  <a:xfrm>
                    <a:off x="3098" y="857"/>
                    <a:ext cx="771" cy="429"/>
                    <a:chOff x="2245" y="2308"/>
                    <a:chExt cx="771" cy="429"/>
                  </a:xfrm>
                </p:grpSpPr>
                <p:sp>
                  <p:nvSpPr>
                    <p:cNvPr id="55676" name="Rectangle 129"/>
                    <p:cNvSpPr>
                      <a:spLocks noChangeArrowheads="1"/>
                    </p:cNvSpPr>
                    <p:nvPr/>
                  </p:nvSpPr>
                  <p:spPr bwMode="auto">
                    <a:xfrm rot="251856" flipH="1">
                      <a:off x="2629" y="2308"/>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677" name="Rectangle 130"/>
                    <p:cNvSpPr>
                      <a:spLocks noChangeArrowheads="1"/>
                    </p:cNvSpPr>
                    <p:nvPr/>
                  </p:nvSpPr>
                  <p:spPr bwMode="auto">
                    <a:xfrm rot="251856" flipH="1">
                      <a:off x="2584" y="2317"/>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nvGrpSpPr>
                    <p:cNvPr id="55678" name="Group 131"/>
                    <p:cNvGrpSpPr>
                      <a:grpSpLocks/>
                    </p:cNvGrpSpPr>
                    <p:nvPr/>
                  </p:nvGrpSpPr>
                  <p:grpSpPr bwMode="auto">
                    <a:xfrm>
                      <a:off x="2245" y="2341"/>
                      <a:ext cx="348" cy="339"/>
                      <a:chOff x="2245" y="2341"/>
                      <a:chExt cx="348" cy="339"/>
                    </a:xfrm>
                  </p:grpSpPr>
                  <p:sp>
                    <p:nvSpPr>
                      <p:cNvPr id="55682" name="AutoShape 132"/>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683" name="Oval 133"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679" name="Group 134"/>
                    <p:cNvGrpSpPr>
                      <a:grpSpLocks/>
                    </p:cNvGrpSpPr>
                    <p:nvPr/>
                  </p:nvGrpSpPr>
                  <p:grpSpPr bwMode="auto">
                    <a:xfrm flipH="1">
                      <a:off x="2668" y="2396"/>
                      <a:ext cx="348" cy="339"/>
                      <a:chOff x="2245" y="2341"/>
                      <a:chExt cx="348" cy="339"/>
                    </a:xfrm>
                  </p:grpSpPr>
                  <p:sp>
                    <p:nvSpPr>
                      <p:cNvPr id="55680" name="AutoShape 135"/>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681" name="Oval 136"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sp>
                <p:nvSpPr>
                  <p:cNvPr id="55672" name="Freeform 137"/>
                  <p:cNvSpPr>
                    <a:spLocks/>
                  </p:cNvSpPr>
                  <p:nvPr/>
                </p:nvSpPr>
                <p:spPr bwMode="auto">
                  <a:xfrm>
                    <a:off x="3496" y="1071"/>
                    <a:ext cx="324" cy="363"/>
                  </a:xfrm>
                  <a:custGeom>
                    <a:avLst/>
                    <a:gdLst>
                      <a:gd name="T0" fmla="*/ 324 w 324"/>
                      <a:gd name="T1" fmla="*/ 363 h 363"/>
                      <a:gd name="T2" fmla="*/ 234 w 324"/>
                      <a:gd name="T3" fmla="*/ 272 h 363"/>
                      <a:gd name="T4" fmla="*/ 143 w 324"/>
                      <a:gd name="T5" fmla="*/ 227 h 363"/>
                      <a:gd name="T6" fmla="*/ 52 w 324"/>
                      <a:gd name="T7" fmla="*/ 181 h 363"/>
                      <a:gd name="T8" fmla="*/ 7 w 324"/>
                      <a:gd name="T9" fmla="*/ 91 h 363"/>
                      <a:gd name="T10" fmla="*/ 7 w 324"/>
                      <a:gd name="T11" fmla="*/ 0 h 363"/>
                      <a:gd name="T12" fmla="*/ 0 60000 65536"/>
                      <a:gd name="T13" fmla="*/ 0 60000 65536"/>
                      <a:gd name="T14" fmla="*/ 0 60000 65536"/>
                      <a:gd name="T15" fmla="*/ 0 60000 65536"/>
                      <a:gd name="T16" fmla="*/ 0 60000 65536"/>
                      <a:gd name="T17" fmla="*/ 0 60000 65536"/>
                      <a:gd name="T18" fmla="*/ 0 w 324"/>
                      <a:gd name="T19" fmla="*/ 0 h 363"/>
                      <a:gd name="T20" fmla="*/ 324 w 324"/>
                      <a:gd name="T21" fmla="*/ 363 h 363"/>
                    </a:gdLst>
                    <a:ahLst/>
                    <a:cxnLst>
                      <a:cxn ang="T12">
                        <a:pos x="T0" y="T1"/>
                      </a:cxn>
                      <a:cxn ang="T13">
                        <a:pos x="T2" y="T3"/>
                      </a:cxn>
                      <a:cxn ang="T14">
                        <a:pos x="T4" y="T5"/>
                      </a:cxn>
                      <a:cxn ang="T15">
                        <a:pos x="T6" y="T7"/>
                      </a:cxn>
                      <a:cxn ang="T16">
                        <a:pos x="T8" y="T9"/>
                      </a:cxn>
                      <a:cxn ang="T17">
                        <a:pos x="T10" y="T11"/>
                      </a:cxn>
                    </a:cxnLst>
                    <a:rect l="T18" t="T19" r="T20" b="T21"/>
                    <a:pathLst>
                      <a:path w="324" h="363">
                        <a:moveTo>
                          <a:pt x="324" y="363"/>
                        </a:moveTo>
                        <a:cubicBezTo>
                          <a:pt x="294" y="329"/>
                          <a:pt x="264" y="295"/>
                          <a:pt x="234" y="272"/>
                        </a:cubicBezTo>
                        <a:cubicBezTo>
                          <a:pt x="204" y="249"/>
                          <a:pt x="173" y="242"/>
                          <a:pt x="143" y="227"/>
                        </a:cubicBezTo>
                        <a:cubicBezTo>
                          <a:pt x="113" y="212"/>
                          <a:pt x="75" y="204"/>
                          <a:pt x="52" y="181"/>
                        </a:cubicBezTo>
                        <a:cubicBezTo>
                          <a:pt x="29" y="158"/>
                          <a:pt x="14" y="121"/>
                          <a:pt x="7" y="91"/>
                        </a:cubicBezTo>
                        <a:cubicBezTo>
                          <a:pt x="0" y="61"/>
                          <a:pt x="3" y="30"/>
                          <a:pt x="7" y="0"/>
                        </a:cubicBezTo>
                      </a:path>
                    </a:pathLst>
                  </a:custGeom>
                  <a:noFill/>
                  <a:ln w="38100" cap="flat" cmpd="sng">
                    <a:solidFill>
                      <a:srgbClr val="A5002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73" name="Freeform 138"/>
                  <p:cNvSpPr>
                    <a:spLocks/>
                  </p:cNvSpPr>
                  <p:nvPr/>
                </p:nvSpPr>
                <p:spPr bwMode="auto">
                  <a:xfrm rot="264025">
                    <a:off x="3061" y="1422"/>
                    <a:ext cx="324" cy="363"/>
                  </a:xfrm>
                  <a:custGeom>
                    <a:avLst/>
                    <a:gdLst>
                      <a:gd name="T0" fmla="*/ 324 w 324"/>
                      <a:gd name="T1" fmla="*/ 363 h 363"/>
                      <a:gd name="T2" fmla="*/ 234 w 324"/>
                      <a:gd name="T3" fmla="*/ 272 h 363"/>
                      <a:gd name="T4" fmla="*/ 143 w 324"/>
                      <a:gd name="T5" fmla="*/ 227 h 363"/>
                      <a:gd name="T6" fmla="*/ 52 w 324"/>
                      <a:gd name="T7" fmla="*/ 181 h 363"/>
                      <a:gd name="T8" fmla="*/ 7 w 324"/>
                      <a:gd name="T9" fmla="*/ 91 h 363"/>
                      <a:gd name="T10" fmla="*/ 7 w 324"/>
                      <a:gd name="T11" fmla="*/ 0 h 363"/>
                      <a:gd name="T12" fmla="*/ 0 60000 65536"/>
                      <a:gd name="T13" fmla="*/ 0 60000 65536"/>
                      <a:gd name="T14" fmla="*/ 0 60000 65536"/>
                      <a:gd name="T15" fmla="*/ 0 60000 65536"/>
                      <a:gd name="T16" fmla="*/ 0 60000 65536"/>
                      <a:gd name="T17" fmla="*/ 0 60000 65536"/>
                      <a:gd name="T18" fmla="*/ 0 w 324"/>
                      <a:gd name="T19" fmla="*/ 0 h 363"/>
                      <a:gd name="T20" fmla="*/ 324 w 324"/>
                      <a:gd name="T21" fmla="*/ 363 h 363"/>
                    </a:gdLst>
                    <a:ahLst/>
                    <a:cxnLst>
                      <a:cxn ang="T12">
                        <a:pos x="T0" y="T1"/>
                      </a:cxn>
                      <a:cxn ang="T13">
                        <a:pos x="T2" y="T3"/>
                      </a:cxn>
                      <a:cxn ang="T14">
                        <a:pos x="T4" y="T5"/>
                      </a:cxn>
                      <a:cxn ang="T15">
                        <a:pos x="T6" y="T7"/>
                      </a:cxn>
                      <a:cxn ang="T16">
                        <a:pos x="T8" y="T9"/>
                      </a:cxn>
                      <a:cxn ang="T17">
                        <a:pos x="T10" y="T11"/>
                      </a:cxn>
                    </a:cxnLst>
                    <a:rect l="T18" t="T19" r="T20" b="T21"/>
                    <a:pathLst>
                      <a:path w="324" h="363">
                        <a:moveTo>
                          <a:pt x="324" y="363"/>
                        </a:moveTo>
                        <a:cubicBezTo>
                          <a:pt x="294" y="329"/>
                          <a:pt x="264" y="295"/>
                          <a:pt x="234" y="272"/>
                        </a:cubicBezTo>
                        <a:cubicBezTo>
                          <a:pt x="204" y="249"/>
                          <a:pt x="173" y="242"/>
                          <a:pt x="143" y="227"/>
                        </a:cubicBezTo>
                        <a:cubicBezTo>
                          <a:pt x="113" y="212"/>
                          <a:pt x="75" y="204"/>
                          <a:pt x="52" y="181"/>
                        </a:cubicBezTo>
                        <a:cubicBezTo>
                          <a:pt x="29" y="158"/>
                          <a:pt x="14" y="121"/>
                          <a:pt x="7" y="91"/>
                        </a:cubicBezTo>
                        <a:cubicBezTo>
                          <a:pt x="0" y="61"/>
                          <a:pt x="3" y="30"/>
                          <a:pt x="7" y="0"/>
                        </a:cubicBezTo>
                      </a:path>
                    </a:pathLst>
                  </a:custGeom>
                  <a:noFill/>
                  <a:ln w="38100" cap="flat" cmpd="sng">
                    <a:solidFill>
                      <a:srgbClr val="A5002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74" name="Freeform 139"/>
                  <p:cNvSpPr>
                    <a:spLocks/>
                  </p:cNvSpPr>
                  <p:nvPr/>
                </p:nvSpPr>
                <p:spPr bwMode="auto">
                  <a:xfrm>
                    <a:off x="3479" y="1467"/>
                    <a:ext cx="324" cy="363"/>
                  </a:xfrm>
                  <a:custGeom>
                    <a:avLst/>
                    <a:gdLst>
                      <a:gd name="T0" fmla="*/ 324 w 324"/>
                      <a:gd name="T1" fmla="*/ 363 h 363"/>
                      <a:gd name="T2" fmla="*/ 234 w 324"/>
                      <a:gd name="T3" fmla="*/ 272 h 363"/>
                      <a:gd name="T4" fmla="*/ 143 w 324"/>
                      <a:gd name="T5" fmla="*/ 227 h 363"/>
                      <a:gd name="T6" fmla="*/ 52 w 324"/>
                      <a:gd name="T7" fmla="*/ 181 h 363"/>
                      <a:gd name="T8" fmla="*/ 7 w 324"/>
                      <a:gd name="T9" fmla="*/ 91 h 363"/>
                      <a:gd name="T10" fmla="*/ 7 w 324"/>
                      <a:gd name="T11" fmla="*/ 0 h 363"/>
                      <a:gd name="T12" fmla="*/ 0 60000 65536"/>
                      <a:gd name="T13" fmla="*/ 0 60000 65536"/>
                      <a:gd name="T14" fmla="*/ 0 60000 65536"/>
                      <a:gd name="T15" fmla="*/ 0 60000 65536"/>
                      <a:gd name="T16" fmla="*/ 0 60000 65536"/>
                      <a:gd name="T17" fmla="*/ 0 60000 65536"/>
                      <a:gd name="T18" fmla="*/ 0 w 324"/>
                      <a:gd name="T19" fmla="*/ 0 h 363"/>
                      <a:gd name="T20" fmla="*/ 324 w 324"/>
                      <a:gd name="T21" fmla="*/ 363 h 363"/>
                    </a:gdLst>
                    <a:ahLst/>
                    <a:cxnLst>
                      <a:cxn ang="T12">
                        <a:pos x="T0" y="T1"/>
                      </a:cxn>
                      <a:cxn ang="T13">
                        <a:pos x="T2" y="T3"/>
                      </a:cxn>
                      <a:cxn ang="T14">
                        <a:pos x="T4" y="T5"/>
                      </a:cxn>
                      <a:cxn ang="T15">
                        <a:pos x="T6" y="T7"/>
                      </a:cxn>
                      <a:cxn ang="T16">
                        <a:pos x="T8" y="T9"/>
                      </a:cxn>
                      <a:cxn ang="T17">
                        <a:pos x="T10" y="T11"/>
                      </a:cxn>
                    </a:cxnLst>
                    <a:rect l="T18" t="T19" r="T20" b="T21"/>
                    <a:pathLst>
                      <a:path w="324" h="363">
                        <a:moveTo>
                          <a:pt x="324" y="363"/>
                        </a:moveTo>
                        <a:cubicBezTo>
                          <a:pt x="294" y="329"/>
                          <a:pt x="264" y="295"/>
                          <a:pt x="234" y="272"/>
                        </a:cubicBezTo>
                        <a:cubicBezTo>
                          <a:pt x="204" y="249"/>
                          <a:pt x="173" y="242"/>
                          <a:pt x="143" y="227"/>
                        </a:cubicBezTo>
                        <a:cubicBezTo>
                          <a:pt x="113" y="212"/>
                          <a:pt x="75" y="204"/>
                          <a:pt x="52" y="181"/>
                        </a:cubicBezTo>
                        <a:cubicBezTo>
                          <a:pt x="29" y="158"/>
                          <a:pt x="14" y="121"/>
                          <a:pt x="7" y="91"/>
                        </a:cubicBezTo>
                        <a:cubicBezTo>
                          <a:pt x="0" y="61"/>
                          <a:pt x="3" y="30"/>
                          <a:pt x="7" y="0"/>
                        </a:cubicBezTo>
                      </a:path>
                    </a:pathLst>
                  </a:custGeom>
                  <a:noFill/>
                  <a:ln w="38100" cap="flat" cmpd="sng">
                    <a:solidFill>
                      <a:srgbClr val="A5002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75" name="Freeform 140"/>
                  <p:cNvSpPr>
                    <a:spLocks/>
                  </p:cNvSpPr>
                  <p:nvPr/>
                </p:nvSpPr>
                <p:spPr bwMode="auto">
                  <a:xfrm>
                    <a:off x="3095" y="1026"/>
                    <a:ext cx="324" cy="363"/>
                  </a:xfrm>
                  <a:custGeom>
                    <a:avLst/>
                    <a:gdLst>
                      <a:gd name="T0" fmla="*/ 324 w 324"/>
                      <a:gd name="T1" fmla="*/ 363 h 363"/>
                      <a:gd name="T2" fmla="*/ 234 w 324"/>
                      <a:gd name="T3" fmla="*/ 272 h 363"/>
                      <a:gd name="T4" fmla="*/ 143 w 324"/>
                      <a:gd name="T5" fmla="*/ 227 h 363"/>
                      <a:gd name="T6" fmla="*/ 52 w 324"/>
                      <a:gd name="T7" fmla="*/ 181 h 363"/>
                      <a:gd name="T8" fmla="*/ 7 w 324"/>
                      <a:gd name="T9" fmla="*/ 91 h 363"/>
                      <a:gd name="T10" fmla="*/ 7 w 324"/>
                      <a:gd name="T11" fmla="*/ 0 h 363"/>
                      <a:gd name="T12" fmla="*/ 0 60000 65536"/>
                      <a:gd name="T13" fmla="*/ 0 60000 65536"/>
                      <a:gd name="T14" fmla="*/ 0 60000 65536"/>
                      <a:gd name="T15" fmla="*/ 0 60000 65536"/>
                      <a:gd name="T16" fmla="*/ 0 60000 65536"/>
                      <a:gd name="T17" fmla="*/ 0 60000 65536"/>
                      <a:gd name="T18" fmla="*/ 0 w 324"/>
                      <a:gd name="T19" fmla="*/ 0 h 363"/>
                      <a:gd name="T20" fmla="*/ 324 w 324"/>
                      <a:gd name="T21" fmla="*/ 363 h 363"/>
                    </a:gdLst>
                    <a:ahLst/>
                    <a:cxnLst>
                      <a:cxn ang="T12">
                        <a:pos x="T0" y="T1"/>
                      </a:cxn>
                      <a:cxn ang="T13">
                        <a:pos x="T2" y="T3"/>
                      </a:cxn>
                      <a:cxn ang="T14">
                        <a:pos x="T4" y="T5"/>
                      </a:cxn>
                      <a:cxn ang="T15">
                        <a:pos x="T6" y="T7"/>
                      </a:cxn>
                      <a:cxn ang="T16">
                        <a:pos x="T8" y="T9"/>
                      </a:cxn>
                      <a:cxn ang="T17">
                        <a:pos x="T10" y="T11"/>
                      </a:cxn>
                    </a:cxnLst>
                    <a:rect l="T18" t="T19" r="T20" b="T21"/>
                    <a:pathLst>
                      <a:path w="324" h="363">
                        <a:moveTo>
                          <a:pt x="324" y="363"/>
                        </a:moveTo>
                        <a:cubicBezTo>
                          <a:pt x="294" y="329"/>
                          <a:pt x="264" y="295"/>
                          <a:pt x="234" y="272"/>
                        </a:cubicBezTo>
                        <a:cubicBezTo>
                          <a:pt x="204" y="249"/>
                          <a:pt x="173" y="242"/>
                          <a:pt x="143" y="227"/>
                        </a:cubicBezTo>
                        <a:cubicBezTo>
                          <a:pt x="113" y="212"/>
                          <a:pt x="75" y="204"/>
                          <a:pt x="52" y="181"/>
                        </a:cubicBezTo>
                        <a:cubicBezTo>
                          <a:pt x="29" y="158"/>
                          <a:pt x="14" y="121"/>
                          <a:pt x="7" y="91"/>
                        </a:cubicBezTo>
                        <a:cubicBezTo>
                          <a:pt x="0" y="61"/>
                          <a:pt x="3" y="30"/>
                          <a:pt x="7" y="0"/>
                        </a:cubicBezTo>
                      </a:path>
                    </a:pathLst>
                  </a:custGeom>
                  <a:noFill/>
                  <a:ln w="38100" cap="flat" cmpd="sng">
                    <a:solidFill>
                      <a:srgbClr val="A5002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grpSp>
              <p:nvGrpSpPr>
                <p:cNvPr id="55647" name="Group 141"/>
                <p:cNvGrpSpPr>
                  <a:grpSpLocks/>
                </p:cNvGrpSpPr>
                <p:nvPr/>
              </p:nvGrpSpPr>
              <p:grpSpPr bwMode="auto">
                <a:xfrm>
                  <a:off x="1392" y="2443"/>
                  <a:ext cx="808" cy="973"/>
                  <a:chOff x="3061" y="857"/>
                  <a:chExt cx="808" cy="973"/>
                </a:xfrm>
              </p:grpSpPr>
              <p:grpSp>
                <p:nvGrpSpPr>
                  <p:cNvPr id="55648" name="Group 142"/>
                  <p:cNvGrpSpPr>
                    <a:grpSpLocks/>
                  </p:cNvGrpSpPr>
                  <p:nvPr/>
                </p:nvGrpSpPr>
                <p:grpSpPr bwMode="auto">
                  <a:xfrm>
                    <a:off x="3071" y="1255"/>
                    <a:ext cx="771" cy="429"/>
                    <a:chOff x="2245" y="2308"/>
                    <a:chExt cx="771" cy="429"/>
                  </a:xfrm>
                </p:grpSpPr>
                <p:sp>
                  <p:nvSpPr>
                    <p:cNvPr id="55662" name="Rectangle 143"/>
                    <p:cNvSpPr>
                      <a:spLocks noChangeArrowheads="1"/>
                    </p:cNvSpPr>
                    <p:nvPr/>
                  </p:nvSpPr>
                  <p:spPr bwMode="auto">
                    <a:xfrm rot="251856" flipH="1">
                      <a:off x="2629" y="2308"/>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663" name="Rectangle 144"/>
                    <p:cNvSpPr>
                      <a:spLocks noChangeArrowheads="1"/>
                    </p:cNvSpPr>
                    <p:nvPr/>
                  </p:nvSpPr>
                  <p:spPr bwMode="auto">
                    <a:xfrm rot="251856" flipH="1">
                      <a:off x="2584" y="2317"/>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nvGrpSpPr>
                    <p:cNvPr id="55664" name="Group 145"/>
                    <p:cNvGrpSpPr>
                      <a:grpSpLocks/>
                    </p:cNvGrpSpPr>
                    <p:nvPr/>
                  </p:nvGrpSpPr>
                  <p:grpSpPr bwMode="auto">
                    <a:xfrm>
                      <a:off x="2245" y="2341"/>
                      <a:ext cx="348" cy="339"/>
                      <a:chOff x="2245" y="2341"/>
                      <a:chExt cx="348" cy="339"/>
                    </a:xfrm>
                  </p:grpSpPr>
                  <p:sp>
                    <p:nvSpPr>
                      <p:cNvPr id="55668" name="AutoShape 146"/>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669" name="Oval 147"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665" name="Group 148"/>
                    <p:cNvGrpSpPr>
                      <a:grpSpLocks/>
                    </p:cNvGrpSpPr>
                    <p:nvPr/>
                  </p:nvGrpSpPr>
                  <p:grpSpPr bwMode="auto">
                    <a:xfrm flipH="1">
                      <a:off x="2668" y="2396"/>
                      <a:ext cx="348" cy="339"/>
                      <a:chOff x="2245" y="2341"/>
                      <a:chExt cx="348" cy="339"/>
                    </a:xfrm>
                  </p:grpSpPr>
                  <p:sp>
                    <p:nvSpPr>
                      <p:cNvPr id="55666" name="AutoShape 149"/>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667" name="Oval 150"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grpSp>
                <p:nvGrpSpPr>
                  <p:cNvPr id="55649" name="Group 151"/>
                  <p:cNvGrpSpPr>
                    <a:grpSpLocks/>
                  </p:cNvGrpSpPr>
                  <p:nvPr/>
                </p:nvGrpSpPr>
                <p:grpSpPr bwMode="auto">
                  <a:xfrm>
                    <a:off x="3098" y="857"/>
                    <a:ext cx="771" cy="429"/>
                    <a:chOff x="2245" y="2308"/>
                    <a:chExt cx="771" cy="429"/>
                  </a:xfrm>
                </p:grpSpPr>
                <p:sp>
                  <p:nvSpPr>
                    <p:cNvPr id="55654" name="Rectangle 152"/>
                    <p:cNvSpPr>
                      <a:spLocks noChangeArrowheads="1"/>
                    </p:cNvSpPr>
                    <p:nvPr/>
                  </p:nvSpPr>
                  <p:spPr bwMode="auto">
                    <a:xfrm rot="251856" flipH="1">
                      <a:off x="2629" y="2308"/>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655" name="Rectangle 153"/>
                    <p:cNvSpPr>
                      <a:spLocks noChangeArrowheads="1"/>
                    </p:cNvSpPr>
                    <p:nvPr/>
                  </p:nvSpPr>
                  <p:spPr bwMode="auto">
                    <a:xfrm rot="251856" flipH="1">
                      <a:off x="2584" y="2317"/>
                      <a:ext cx="44" cy="420"/>
                    </a:xfrm>
                    <a:prstGeom prst="rect">
                      <a:avLst/>
                    </a:prstGeom>
                    <a:solidFill>
                      <a:srgbClr val="FF6699"/>
                    </a:solidFill>
                    <a:ln w="28575">
                      <a:solidFill>
                        <a:srgbClr val="990033"/>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nvGrpSpPr>
                    <p:cNvPr id="55656" name="Group 154"/>
                    <p:cNvGrpSpPr>
                      <a:grpSpLocks/>
                    </p:cNvGrpSpPr>
                    <p:nvPr/>
                  </p:nvGrpSpPr>
                  <p:grpSpPr bwMode="auto">
                    <a:xfrm>
                      <a:off x="2245" y="2341"/>
                      <a:ext cx="348" cy="339"/>
                      <a:chOff x="2245" y="2341"/>
                      <a:chExt cx="348" cy="339"/>
                    </a:xfrm>
                  </p:grpSpPr>
                  <p:sp>
                    <p:nvSpPr>
                      <p:cNvPr id="55660" name="AutoShape 155"/>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661" name="Oval 156"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nvGrpSpPr>
                    <p:cNvPr id="55657" name="Group 157"/>
                    <p:cNvGrpSpPr>
                      <a:grpSpLocks/>
                    </p:cNvGrpSpPr>
                    <p:nvPr/>
                  </p:nvGrpSpPr>
                  <p:grpSpPr bwMode="auto">
                    <a:xfrm flipH="1">
                      <a:off x="2668" y="2396"/>
                      <a:ext cx="348" cy="339"/>
                      <a:chOff x="2245" y="2341"/>
                      <a:chExt cx="348" cy="339"/>
                    </a:xfrm>
                  </p:grpSpPr>
                  <p:sp>
                    <p:nvSpPr>
                      <p:cNvPr id="55658" name="AutoShape 158"/>
                      <p:cNvSpPr>
                        <a:spLocks noChangeArrowheads="1"/>
                      </p:cNvSpPr>
                      <p:nvPr/>
                    </p:nvSpPr>
                    <p:spPr bwMode="auto">
                      <a:xfrm flipH="1">
                        <a:off x="2245" y="2341"/>
                        <a:ext cx="348" cy="3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86 h 21600"/>
                          <a:gd name="T26" fmla="*/ 18434 w 21600"/>
                          <a:gd name="T27" fmla="*/ 184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9" y="10800"/>
                            </a:moveTo>
                            <a:cubicBezTo>
                              <a:pt x="3939" y="14589"/>
                              <a:pt x="7011" y="17661"/>
                              <a:pt x="10800" y="17661"/>
                            </a:cubicBezTo>
                            <a:cubicBezTo>
                              <a:pt x="14589" y="17661"/>
                              <a:pt x="17661" y="14589"/>
                              <a:pt x="17661" y="10800"/>
                            </a:cubicBezTo>
                            <a:cubicBezTo>
                              <a:pt x="17661" y="7011"/>
                              <a:pt x="14589" y="3939"/>
                              <a:pt x="10800" y="3939"/>
                            </a:cubicBezTo>
                            <a:cubicBezTo>
                              <a:pt x="7011" y="3939"/>
                              <a:pt x="3939" y="7011"/>
                              <a:pt x="3939" y="10800"/>
                            </a:cubicBezTo>
                            <a:close/>
                          </a:path>
                        </a:pathLst>
                      </a:custGeom>
                      <a:gradFill rotWithShape="1">
                        <a:gsLst>
                          <a:gs pos="0">
                            <a:srgbClr val="762F47"/>
                          </a:gs>
                          <a:gs pos="100000">
                            <a:srgbClr val="FF6699"/>
                          </a:gs>
                        </a:gsLst>
                        <a:lin ang="0" scaled="1"/>
                      </a:gradFill>
                      <a:ln w="28575">
                        <a:solidFill>
                          <a:srgbClr val="A50021"/>
                        </a:solidFill>
                        <a:miter lim="800000"/>
                        <a:headEnd/>
                        <a:tailEnd/>
                      </a:ln>
                    </p:spPr>
                    <p:txBody>
                      <a:bodyPr wrap="none" anchor="ctr"/>
                      <a:lstStyle/>
                      <a:p>
                        <a:endParaRPr lang="zh-CN" altLang="en-US"/>
                      </a:p>
                    </p:txBody>
                  </p:sp>
                  <p:sp>
                    <p:nvSpPr>
                      <p:cNvPr id="55659" name="Oval 159" descr="编织物"/>
                      <p:cNvSpPr>
                        <a:spLocks noChangeArrowheads="1"/>
                      </p:cNvSpPr>
                      <p:nvPr/>
                    </p:nvSpPr>
                    <p:spPr bwMode="auto">
                      <a:xfrm flipH="1">
                        <a:off x="2324" y="2387"/>
                        <a:ext cx="226" cy="22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grpSp>
              <p:sp>
                <p:nvSpPr>
                  <p:cNvPr id="55650" name="Freeform 160"/>
                  <p:cNvSpPr>
                    <a:spLocks/>
                  </p:cNvSpPr>
                  <p:nvPr/>
                </p:nvSpPr>
                <p:spPr bwMode="auto">
                  <a:xfrm>
                    <a:off x="3496" y="1071"/>
                    <a:ext cx="324" cy="363"/>
                  </a:xfrm>
                  <a:custGeom>
                    <a:avLst/>
                    <a:gdLst>
                      <a:gd name="T0" fmla="*/ 324 w 324"/>
                      <a:gd name="T1" fmla="*/ 363 h 363"/>
                      <a:gd name="T2" fmla="*/ 234 w 324"/>
                      <a:gd name="T3" fmla="*/ 272 h 363"/>
                      <a:gd name="T4" fmla="*/ 143 w 324"/>
                      <a:gd name="T5" fmla="*/ 227 h 363"/>
                      <a:gd name="T6" fmla="*/ 52 w 324"/>
                      <a:gd name="T7" fmla="*/ 181 h 363"/>
                      <a:gd name="T8" fmla="*/ 7 w 324"/>
                      <a:gd name="T9" fmla="*/ 91 h 363"/>
                      <a:gd name="T10" fmla="*/ 7 w 324"/>
                      <a:gd name="T11" fmla="*/ 0 h 363"/>
                      <a:gd name="T12" fmla="*/ 0 60000 65536"/>
                      <a:gd name="T13" fmla="*/ 0 60000 65536"/>
                      <a:gd name="T14" fmla="*/ 0 60000 65536"/>
                      <a:gd name="T15" fmla="*/ 0 60000 65536"/>
                      <a:gd name="T16" fmla="*/ 0 60000 65536"/>
                      <a:gd name="T17" fmla="*/ 0 60000 65536"/>
                      <a:gd name="T18" fmla="*/ 0 w 324"/>
                      <a:gd name="T19" fmla="*/ 0 h 363"/>
                      <a:gd name="T20" fmla="*/ 324 w 324"/>
                      <a:gd name="T21" fmla="*/ 363 h 363"/>
                    </a:gdLst>
                    <a:ahLst/>
                    <a:cxnLst>
                      <a:cxn ang="T12">
                        <a:pos x="T0" y="T1"/>
                      </a:cxn>
                      <a:cxn ang="T13">
                        <a:pos x="T2" y="T3"/>
                      </a:cxn>
                      <a:cxn ang="T14">
                        <a:pos x="T4" y="T5"/>
                      </a:cxn>
                      <a:cxn ang="T15">
                        <a:pos x="T6" y="T7"/>
                      </a:cxn>
                      <a:cxn ang="T16">
                        <a:pos x="T8" y="T9"/>
                      </a:cxn>
                      <a:cxn ang="T17">
                        <a:pos x="T10" y="T11"/>
                      </a:cxn>
                    </a:cxnLst>
                    <a:rect l="T18" t="T19" r="T20" b="T21"/>
                    <a:pathLst>
                      <a:path w="324" h="363">
                        <a:moveTo>
                          <a:pt x="324" y="363"/>
                        </a:moveTo>
                        <a:cubicBezTo>
                          <a:pt x="294" y="329"/>
                          <a:pt x="264" y="295"/>
                          <a:pt x="234" y="272"/>
                        </a:cubicBezTo>
                        <a:cubicBezTo>
                          <a:pt x="204" y="249"/>
                          <a:pt x="173" y="242"/>
                          <a:pt x="143" y="227"/>
                        </a:cubicBezTo>
                        <a:cubicBezTo>
                          <a:pt x="113" y="212"/>
                          <a:pt x="75" y="204"/>
                          <a:pt x="52" y="181"/>
                        </a:cubicBezTo>
                        <a:cubicBezTo>
                          <a:pt x="29" y="158"/>
                          <a:pt x="14" y="121"/>
                          <a:pt x="7" y="91"/>
                        </a:cubicBezTo>
                        <a:cubicBezTo>
                          <a:pt x="0" y="61"/>
                          <a:pt x="3" y="30"/>
                          <a:pt x="7" y="0"/>
                        </a:cubicBezTo>
                      </a:path>
                    </a:pathLst>
                  </a:custGeom>
                  <a:noFill/>
                  <a:ln w="38100" cap="flat" cmpd="sng">
                    <a:solidFill>
                      <a:srgbClr val="A5002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51" name="Freeform 161"/>
                  <p:cNvSpPr>
                    <a:spLocks/>
                  </p:cNvSpPr>
                  <p:nvPr/>
                </p:nvSpPr>
                <p:spPr bwMode="auto">
                  <a:xfrm rot="264025">
                    <a:off x="3061" y="1422"/>
                    <a:ext cx="324" cy="363"/>
                  </a:xfrm>
                  <a:custGeom>
                    <a:avLst/>
                    <a:gdLst>
                      <a:gd name="T0" fmla="*/ 324 w 324"/>
                      <a:gd name="T1" fmla="*/ 363 h 363"/>
                      <a:gd name="T2" fmla="*/ 234 w 324"/>
                      <a:gd name="T3" fmla="*/ 272 h 363"/>
                      <a:gd name="T4" fmla="*/ 143 w 324"/>
                      <a:gd name="T5" fmla="*/ 227 h 363"/>
                      <a:gd name="T6" fmla="*/ 52 w 324"/>
                      <a:gd name="T7" fmla="*/ 181 h 363"/>
                      <a:gd name="T8" fmla="*/ 7 w 324"/>
                      <a:gd name="T9" fmla="*/ 91 h 363"/>
                      <a:gd name="T10" fmla="*/ 7 w 324"/>
                      <a:gd name="T11" fmla="*/ 0 h 363"/>
                      <a:gd name="T12" fmla="*/ 0 60000 65536"/>
                      <a:gd name="T13" fmla="*/ 0 60000 65536"/>
                      <a:gd name="T14" fmla="*/ 0 60000 65536"/>
                      <a:gd name="T15" fmla="*/ 0 60000 65536"/>
                      <a:gd name="T16" fmla="*/ 0 60000 65536"/>
                      <a:gd name="T17" fmla="*/ 0 60000 65536"/>
                      <a:gd name="T18" fmla="*/ 0 w 324"/>
                      <a:gd name="T19" fmla="*/ 0 h 363"/>
                      <a:gd name="T20" fmla="*/ 324 w 324"/>
                      <a:gd name="T21" fmla="*/ 363 h 363"/>
                    </a:gdLst>
                    <a:ahLst/>
                    <a:cxnLst>
                      <a:cxn ang="T12">
                        <a:pos x="T0" y="T1"/>
                      </a:cxn>
                      <a:cxn ang="T13">
                        <a:pos x="T2" y="T3"/>
                      </a:cxn>
                      <a:cxn ang="T14">
                        <a:pos x="T4" y="T5"/>
                      </a:cxn>
                      <a:cxn ang="T15">
                        <a:pos x="T6" y="T7"/>
                      </a:cxn>
                      <a:cxn ang="T16">
                        <a:pos x="T8" y="T9"/>
                      </a:cxn>
                      <a:cxn ang="T17">
                        <a:pos x="T10" y="T11"/>
                      </a:cxn>
                    </a:cxnLst>
                    <a:rect l="T18" t="T19" r="T20" b="T21"/>
                    <a:pathLst>
                      <a:path w="324" h="363">
                        <a:moveTo>
                          <a:pt x="324" y="363"/>
                        </a:moveTo>
                        <a:cubicBezTo>
                          <a:pt x="294" y="329"/>
                          <a:pt x="264" y="295"/>
                          <a:pt x="234" y="272"/>
                        </a:cubicBezTo>
                        <a:cubicBezTo>
                          <a:pt x="204" y="249"/>
                          <a:pt x="173" y="242"/>
                          <a:pt x="143" y="227"/>
                        </a:cubicBezTo>
                        <a:cubicBezTo>
                          <a:pt x="113" y="212"/>
                          <a:pt x="75" y="204"/>
                          <a:pt x="52" y="181"/>
                        </a:cubicBezTo>
                        <a:cubicBezTo>
                          <a:pt x="29" y="158"/>
                          <a:pt x="14" y="121"/>
                          <a:pt x="7" y="91"/>
                        </a:cubicBezTo>
                        <a:cubicBezTo>
                          <a:pt x="0" y="61"/>
                          <a:pt x="3" y="30"/>
                          <a:pt x="7" y="0"/>
                        </a:cubicBezTo>
                      </a:path>
                    </a:pathLst>
                  </a:custGeom>
                  <a:noFill/>
                  <a:ln w="38100" cap="flat" cmpd="sng">
                    <a:solidFill>
                      <a:srgbClr val="A5002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52" name="Freeform 162"/>
                  <p:cNvSpPr>
                    <a:spLocks/>
                  </p:cNvSpPr>
                  <p:nvPr/>
                </p:nvSpPr>
                <p:spPr bwMode="auto">
                  <a:xfrm>
                    <a:off x="3479" y="1467"/>
                    <a:ext cx="324" cy="363"/>
                  </a:xfrm>
                  <a:custGeom>
                    <a:avLst/>
                    <a:gdLst>
                      <a:gd name="T0" fmla="*/ 324 w 324"/>
                      <a:gd name="T1" fmla="*/ 363 h 363"/>
                      <a:gd name="T2" fmla="*/ 234 w 324"/>
                      <a:gd name="T3" fmla="*/ 272 h 363"/>
                      <a:gd name="T4" fmla="*/ 143 w 324"/>
                      <a:gd name="T5" fmla="*/ 227 h 363"/>
                      <a:gd name="T6" fmla="*/ 52 w 324"/>
                      <a:gd name="T7" fmla="*/ 181 h 363"/>
                      <a:gd name="T8" fmla="*/ 7 w 324"/>
                      <a:gd name="T9" fmla="*/ 91 h 363"/>
                      <a:gd name="T10" fmla="*/ 7 w 324"/>
                      <a:gd name="T11" fmla="*/ 0 h 363"/>
                      <a:gd name="T12" fmla="*/ 0 60000 65536"/>
                      <a:gd name="T13" fmla="*/ 0 60000 65536"/>
                      <a:gd name="T14" fmla="*/ 0 60000 65536"/>
                      <a:gd name="T15" fmla="*/ 0 60000 65536"/>
                      <a:gd name="T16" fmla="*/ 0 60000 65536"/>
                      <a:gd name="T17" fmla="*/ 0 60000 65536"/>
                      <a:gd name="T18" fmla="*/ 0 w 324"/>
                      <a:gd name="T19" fmla="*/ 0 h 363"/>
                      <a:gd name="T20" fmla="*/ 324 w 324"/>
                      <a:gd name="T21" fmla="*/ 363 h 363"/>
                    </a:gdLst>
                    <a:ahLst/>
                    <a:cxnLst>
                      <a:cxn ang="T12">
                        <a:pos x="T0" y="T1"/>
                      </a:cxn>
                      <a:cxn ang="T13">
                        <a:pos x="T2" y="T3"/>
                      </a:cxn>
                      <a:cxn ang="T14">
                        <a:pos x="T4" y="T5"/>
                      </a:cxn>
                      <a:cxn ang="T15">
                        <a:pos x="T6" y="T7"/>
                      </a:cxn>
                      <a:cxn ang="T16">
                        <a:pos x="T8" y="T9"/>
                      </a:cxn>
                      <a:cxn ang="T17">
                        <a:pos x="T10" y="T11"/>
                      </a:cxn>
                    </a:cxnLst>
                    <a:rect l="T18" t="T19" r="T20" b="T21"/>
                    <a:pathLst>
                      <a:path w="324" h="363">
                        <a:moveTo>
                          <a:pt x="324" y="363"/>
                        </a:moveTo>
                        <a:cubicBezTo>
                          <a:pt x="294" y="329"/>
                          <a:pt x="264" y="295"/>
                          <a:pt x="234" y="272"/>
                        </a:cubicBezTo>
                        <a:cubicBezTo>
                          <a:pt x="204" y="249"/>
                          <a:pt x="173" y="242"/>
                          <a:pt x="143" y="227"/>
                        </a:cubicBezTo>
                        <a:cubicBezTo>
                          <a:pt x="113" y="212"/>
                          <a:pt x="75" y="204"/>
                          <a:pt x="52" y="181"/>
                        </a:cubicBezTo>
                        <a:cubicBezTo>
                          <a:pt x="29" y="158"/>
                          <a:pt x="14" y="121"/>
                          <a:pt x="7" y="91"/>
                        </a:cubicBezTo>
                        <a:cubicBezTo>
                          <a:pt x="0" y="61"/>
                          <a:pt x="3" y="30"/>
                          <a:pt x="7" y="0"/>
                        </a:cubicBezTo>
                      </a:path>
                    </a:pathLst>
                  </a:custGeom>
                  <a:noFill/>
                  <a:ln w="38100" cap="flat" cmpd="sng">
                    <a:solidFill>
                      <a:srgbClr val="A5002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53" name="Freeform 163"/>
                  <p:cNvSpPr>
                    <a:spLocks/>
                  </p:cNvSpPr>
                  <p:nvPr/>
                </p:nvSpPr>
                <p:spPr bwMode="auto">
                  <a:xfrm>
                    <a:off x="3095" y="1026"/>
                    <a:ext cx="324" cy="363"/>
                  </a:xfrm>
                  <a:custGeom>
                    <a:avLst/>
                    <a:gdLst>
                      <a:gd name="T0" fmla="*/ 324 w 324"/>
                      <a:gd name="T1" fmla="*/ 363 h 363"/>
                      <a:gd name="T2" fmla="*/ 234 w 324"/>
                      <a:gd name="T3" fmla="*/ 272 h 363"/>
                      <a:gd name="T4" fmla="*/ 143 w 324"/>
                      <a:gd name="T5" fmla="*/ 227 h 363"/>
                      <a:gd name="T6" fmla="*/ 52 w 324"/>
                      <a:gd name="T7" fmla="*/ 181 h 363"/>
                      <a:gd name="T8" fmla="*/ 7 w 324"/>
                      <a:gd name="T9" fmla="*/ 91 h 363"/>
                      <a:gd name="T10" fmla="*/ 7 w 324"/>
                      <a:gd name="T11" fmla="*/ 0 h 363"/>
                      <a:gd name="T12" fmla="*/ 0 60000 65536"/>
                      <a:gd name="T13" fmla="*/ 0 60000 65536"/>
                      <a:gd name="T14" fmla="*/ 0 60000 65536"/>
                      <a:gd name="T15" fmla="*/ 0 60000 65536"/>
                      <a:gd name="T16" fmla="*/ 0 60000 65536"/>
                      <a:gd name="T17" fmla="*/ 0 60000 65536"/>
                      <a:gd name="T18" fmla="*/ 0 w 324"/>
                      <a:gd name="T19" fmla="*/ 0 h 363"/>
                      <a:gd name="T20" fmla="*/ 324 w 324"/>
                      <a:gd name="T21" fmla="*/ 363 h 363"/>
                    </a:gdLst>
                    <a:ahLst/>
                    <a:cxnLst>
                      <a:cxn ang="T12">
                        <a:pos x="T0" y="T1"/>
                      </a:cxn>
                      <a:cxn ang="T13">
                        <a:pos x="T2" y="T3"/>
                      </a:cxn>
                      <a:cxn ang="T14">
                        <a:pos x="T4" y="T5"/>
                      </a:cxn>
                      <a:cxn ang="T15">
                        <a:pos x="T6" y="T7"/>
                      </a:cxn>
                      <a:cxn ang="T16">
                        <a:pos x="T8" y="T9"/>
                      </a:cxn>
                      <a:cxn ang="T17">
                        <a:pos x="T10" y="T11"/>
                      </a:cxn>
                    </a:cxnLst>
                    <a:rect l="T18" t="T19" r="T20" b="T21"/>
                    <a:pathLst>
                      <a:path w="324" h="363">
                        <a:moveTo>
                          <a:pt x="324" y="363"/>
                        </a:moveTo>
                        <a:cubicBezTo>
                          <a:pt x="294" y="329"/>
                          <a:pt x="264" y="295"/>
                          <a:pt x="234" y="272"/>
                        </a:cubicBezTo>
                        <a:cubicBezTo>
                          <a:pt x="204" y="249"/>
                          <a:pt x="173" y="242"/>
                          <a:pt x="143" y="227"/>
                        </a:cubicBezTo>
                        <a:cubicBezTo>
                          <a:pt x="113" y="212"/>
                          <a:pt x="75" y="204"/>
                          <a:pt x="52" y="181"/>
                        </a:cubicBezTo>
                        <a:cubicBezTo>
                          <a:pt x="29" y="158"/>
                          <a:pt x="14" y="121"/>
                          <a:pt x="7" y="91"/>
                        </a:cubicBezTo>
                        <a:cubicBezTo>
                          <a:pt x="0" y="61"/>
                          <a:pt x="3" y="30"/>
                          <a:pt x="7" y="0"/>
                        </a:cubicBezTo>
                      </a:path>
                    </a:pathLst>
                  </a:custGeom>
                  <a:noFill/>
                  <a:ln w="38100" cap="flat" cmpd="sng">
                    <a:solidFill>
                      <a:srgbClr val="A5002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grpSp>
        </p:grpSp>
      </p:grpSp>
      <p:sp>
        <p:nvSpPr>
          <p:cNvPr id="56484" name="Freeform 164"/>
          <p:cNvSpPr>
            <a:spLocks/>
          </p:cNvSpPr>
          <p:nvPr/>
        </p:nvSpPr>
        <p:spPr bwMode="auto">
          <a:xfrm>
            <a:off x="2116138" y="2000251"/>
            <a:ext cx="576262" cy="3400425"/>
          </a:xfrm>
          <a:custGeom>
            <a:avLst/>
            <a:gdLst>
              <a:gd name="T0" fmla="*/ 2147483647 w 348"/>
              <a:gd name="T1" fmla="*/ 0 h 2449"/>
              <a:gd name="T2" fmla="*/ 2147483647 w 348"/>
              <a:gd name="T3" fmla="*/ 2147483647 h 2449"/>
              <a:gd name="T4" fmla="*/ 2147483647 w 348"/>
              <a:gd name="T5" fmla="*/ 2147483647 h 2449"/>
              <a:gd name="T6" fmla="*/ 2147483647 w 348"/>
              <a:gd name="T7" fmla="*/ 2147483647 h 2449"/>
              <a:gd name="T8" fmla="*/ 2147483647 w 348"/>
              <a:gd name="T9" fmla="*/ 2147483647 h 2449"/>
              <a:gd name="T10" fmla="*/ 2147483647 w 348"/>
              <a:gd name="T11" fmla="*/ 2147483647 h 2449"/>
              <a:gd name="T12" fmla="*/ 2147483647 w 348"/>
              <a:gd name="T13" fmla="*/ 2147483647 h 2449"/>
              <a:gd name="T14" fmla="*/ 2147483647 w 348"/>
              <a:gd name="T15" fmla="*/ 2147483647 h 2449"/>
              <a:gd name="T16" fmla="*/ 2147483647 w 348"/>
              <a:gd name="T17" fmla="*/ 2147483647 h 2449"/>
              <a:gd name="T18" fmla="*/ 2147483647 w 348"/>
              <a:gd name="T19" fmla="*/ 2147483647 h 2449"/>
              <a:gd name="T20" fmla="*/ 2147483647 w 348"/>
              <a:gd name="T21" fmla="*/ 2147483647 h 24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8"/>
              <a:gd name="T34" fmla="*/ 0 h 2449"/>
              <a:gd name="T35" fmla="*/ 348 w 348"/>
              <a:gd name="T36" fmla="*/ 2449 h 24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8" h="2449">
                <a:moveTo>
                  <a:pt x="144" y="0"/>
                </a:moveTo>
                <a:cubicBezTo>
                  <a:pt x="246" y="60"/>
                  <a:pt x="348" y="121"/>
                  <a:pt x="325" y="181"/>
                </a:cubicBezTo>
                <a:cubicBezTo>
                  <a:pt x="302" y="241"/>
                  <a:pt x="15" y="287"/>
                  <a:pt x="8" y="363"/>
                </a:cubicBezTo>
                <a:cubicBezTo>
                  <a:pt x="1" y="439"/>
                  <a:pt x="280" y="544"/>
                  <a:pt x="280" y="635"/>
                </a:cubicBezTo>
                <a:cubicBezTo>
                  <a:pt x="280" y="726"/>
                  <a:pt x="0" y="816"/>
                  <a:pt x="8" y="907"/>
                </a:cubicBezTo>
                <a:cubicBezTo>
                  <a:pt x="16" y="998"/>
                  <a:pt x="325" y="1096"/>
                  <a:pt x="325" y="1179"/>
                </a:cubicBezTo>
                <a:cubicBezTo>
                  <a:pt x="325" y="1262"/>
                  <a:pt x="15" y="1323"/>
                  <a:pt x="8" y="1406"/>
                </a:cubicBezTo>
                <a:cubicBezTo>
                  <a:pt x="1" y="1489"/>
                  <a:pt x="280" y="1595"/>
                  <a:pt x="280" y="1678"/>
                </a:cubicBezTo>
                <a:cubicBezTo>
                  <a:pt x="280" y="1761"/>
                  <a:pt x="1" y="1822"/>
                  <a:pt x="8" y="1905"/>
                </a:cubicBezTo>
                <a:cubicBezTo>
                  <a:pt x="15" y="1988"/>
                  <a:pt x="325" y="2086"/>
                  <a:pt x="325" y="2177"/>
                </a:cubicBezTo>
                <a:cubicBezTo>
                  <a:pt x="325" y="2268"/>
                  <a:pt x="166" y="2358"/>
                  <a:pt x="8" y="2449"/>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6485" name="Freeform 165"/>
          <p:cNvSpPr>
            <a:spLocks/>
          </p:cNvSpPr>
          <p:nvPr/>
        </p:nvSpPr>
        <p:spPr bwMode="auto">
          <a:xfrm>
            <a:off x="2127250" y="2049463"/>
            <a:ext cx="476250" cy="3402012"/>
          </a:xfrm>
          <a:custGeom>
            <a:avLst/>
            <a:gdLst>
              <a:gd name="T0" fmla="*/ 2147483647 w 287"/>
              <a:gd name="T1" fmla="*/ 2147483647 h 2450"/>
              <a:gd name="T2" fmla="*/ 2147483647 w 287"/>
              <a:gd name="T3" fmla="*/ 2147483647 h 2450"/>
              <a:gd name="T4" fmla="*/ 0 w 287"/>
              <a:gd name="T5" fmla="*/ 2147483647 h 2450"/>
              <a:gd name="T6" fmla="*/ 2147483647 w 287"/>
              <a:gd name="T7" fmla="*/ 2147483647 h 2450"/>
              <a:gd name="T8" fmla="*/ 0 w 287"/>
              <a:gd name="T9" fmla="*/ 2147483647 h 2450"/>
              <a:gd name="T10" fmla="*/ 2147483647 w 287"/>
              <a:gd name="T11" fmla="*/ 2147483647 h 2450"/>
              <a:gd name="T12" fmla="*/ 0 w 287"/>
              <a:gd name="T13" fmla="*/ 2147483647 h 2450"/>
              <a:gd name="T14" fmla="*/ 2147483647 w 287"/>
              <a:gd name="T15" fmla="*/ 2147483647 h 2450"/>
              <a:gd name="T16" fmla="*/ 0 w 287"/>
              <a:gd name="T17" fmla="*/ 2147483647 h 2450"/>
              <a:gd name="T18" fmla="*/ 2147483647 w 287"/>
              <a:gd name="T19" fmla="*/ 2147483647 h 2450"/>
              <a:gd name="T20" fmla="*/ 0 w 287"/>
              <a:gd name="T21" fmla="*/ 0 h 24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7"/>
              <a:gd name="T34" fmla="*/ 0 h 2450"/>
              <a:gd name="T35" fmla="*/ 287 w 287"/>
              <a:gd name="T36" fmla="*/ 2450 h 24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7" h="2450">
                <a:moveTo>
                  <a:pt x="91" y="2450"/>
                </a:moveTo>
                <a:cubicBezTo>
                  <a:pt x="189" y="2416"/>
                  <a:pt x="287" y="2382"/>
                  <a:pt x="272" y="2314"/>
                </a:cubicBezTo>
                <a:cubicBezTo>
                  <a:pt x="257" y="2246"/>
                  <a:pt x="0" y="2125"/>
                  <a:pt x="0" y="2042"/>
                </a:cubicBezTo>
                <a:cubicBezTo>
                  <a:pt x="0" y="1959"/>
                  <a:pt x="272" y="1898"/>
                  <a:pt x="272" y="1815"/>
                </a:cubicBezTo>
                <a:cubicBezTo>
                  <a:pt x="272" y="1732"/>
                  <a:pt x="0" y="1634"/>
                  <a:pt x="0" y="1543"/>
                </a:cubicBezTo>
                <a:cubicBezTo>
                  <a:pt x="0" y="1452"/>
                  <a:pt x="272" y="1353"/>
                  <a:pt x="272" y="1270"/>
                </a:cubicBezTo>
                <a:cubicBezTo>
                  <a:pt x="272" y="1187"/>
                  <a:pt x="0" y="1127"/>
                  <a:pt x="0" y="1044"/>
                </a:cubicBezTo>
                <a:cubicBezTo>
                  <a:pt x="0" y="961"/>
                  <a:pt x="272" y="862"/>
                  <a:pt x="272" y="771"/>
                </a:cubicBezTo>
                <a:cubicBezTo>
                  <a:pt x="272" y="680"/>
                  <a:pt x="0" y="582"/>
                  <a:pt x="0" y="499"/>
                </a:cubicBezTo>
                <a:cubicBezTo>
                  <a:pt x="0" y="416"/>
                  <a:pt x="272" y="356"/>
                  <a:pt x="272" y="273"/>
                </a:cubicBezTo>
                <a:cubicBezTo>
                  <a:pt x="272" y="190"/>
                  <a:pt x="136" y="95"/>
                  <a:pt x="0" y="0"/>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nvGrpSpPr>
          <p:cNvPr id="55332" name="Group 166"/>
          <p:cNvGrpSpPr>
            <a:grpSpLocks/>
          </p:cNvGrpSpPr>
          <p:nvPr/>
        </p:nvGrpSpPr>
        <p:grpSpPr bwMode="auto">
          <a:xfrm>
            <a:off x="2906714" y="2087563"/>
            <a:ext cx="1081087" cy="3529012"/>
            <a:chOff x="1004" y="1117"/>
            <a:chExt cx="809" cy="2676"/>
          </a:xfrm>
        </p:grpSpPr>
        <p:sp>
          <p:nvSpPr>
            <p:cNvPr id="55626" name="Freeform 167"/>
            <p:cNvSpPr>
              <a:spLocks/>
            </p:cNvSpPr>
            <p:nvPr/>
          </p:nvSpPr>
          <p:spPr bwMode="auto">
            <a:xfrm>
              <a:off x="1072" y="2182"/>
              <a:ext cx="741" cy="1611"/>
            </a:xfrm>
            <a:custGeom>
              <a:avLst/>
              <a:gdLst>
                <a:gd name="T0" fmla="*/ 423 w 741"/>
                <a:gd name="T1" fmla="*/ 1611 h 1611"/>
                <a:gd name="T2" fmla="*/ 423 w 741"/>
                <a:gd name="T3" fmla="*/ 1475 h 1611"/>
                <a:gd name="T4" fmla="*/ 514 w 741"/>
                <a:gd name="T5" fmla="*/ 1157 h 1611"/>
                <a:gd name="T6" fmla="*/ 469 w 741"/>
                <a:gd name="T7" fmla="*/ 931 h 1611"/>
                <a:gd name="T8" fmla="*/ 242 w 741"/>
                <a:gd name="T9" fmla="*/ 840 h 1611"/>
                <a:gd name="T10" fmla="*/ 60 w 741"/>
                <a:gd name="T11" fmla="*/ 931 h 1611"/>
                <a:gd name="T12" fmla="*/ 15 w 741"/>
                <a:gd name="T13" fmla="*/ 1157 h 1611"/>
                <a:gd name="T14" fmla="*/ 151 w 741"/>
                <a:gd name="T15" fmla="*/ 1339 h 1611"/>
                <a:gd name="T16" fmla="*/ 378 w 741"/>
                <a:gd name="T17" fmla="*/ 1339 h 1611"/>
                <a:gd name="T18" fmla="*/ 514 w 741"/>
                <a:gd name="T19" fmla="*/ 1157 h 1611"/>
                <a:gd name="T20" fmla="*/ 378 w 741"/>
                <a:gd name="T21" fmla="*/ 704 h 1611"/>
                <a:gd name="T22" fmla="*/ 242 w 741"/>
                <a:gd name="T23" fmla="*/ 250 h 1611"/>
                <a:gd name="T24" fmla="*/ 423 w 741"/>
                <a:gd name="T25" fmla="*/ 69 h 1611"/>
                <a:gd name="T26" fmla="*/ 650 w 741"/>
                <a:gd name="T27" fmla="*/ 114 h 1611"/>
                <a:gd name="T28" fmla="*/ 741 w 741"/>
                <a:gd name="T29" fmla="*/ 296 h 1611"/>
                <a:gd name="T30" fmla="*/ 650 w 741"/>
                <a:gd name="T31" fmla="*/ 522 h 1611"/>
                <a:gd name="T32" fmla="*/ 423 w 741"/>
                <a:gd name="T33" fmla="*/ 568 h 1611"/>
                <a:gd name="T34" fmla="*/ 242 w 741"/>
                <a:gd name="T35" fmla="*/ 432 h 1611"/>
                <a:gd name="T36" fmla="*/ 196 w 741"/>
                <a:gd name="T37" fmla="*/ 159 h 1611"/>
                <a:gd name="T38" fmla="*/ 378 w 741"/>
                <a:gd name="T39" fmla="*/ 23 h 1611"/>
                <a:gd name="T40" fmla="*/ 559 w 741"/>
                <a:gd name="T41" fmla="*/ 23 h 1611"/>
                <a:gd name="T42" fmla="*/ 650 w 741"/>
                <a:gd name="T43" fmla="*/ 114 h 1611"/>
                <a:gd name="T44" fmla="*/ 741 w 741"/>
                <a:gd name="T45" fmla="*/ 250 h 16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41"/>
                <a:gd name="T70" fmla="*/ 0 h 1611"/>
                <a:gd name="T71" fmla="*/ 741 w 741"/>
                <a:gd name="T72" fmla="*/ 1611 h 16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41" h="1611">
                  <a:moveTo>
                    <a:pt x="423" y="1611"/>
                  </a:moveTo>
                  <a:cubicBezTo>
                    <a:pt x="415" y="1581"/>
                    <a:pt x="408" y="1551"/>
                    <a:pt x="423" y="1475"/>
                  </a:cubicBezTo>
                  <a:cubicBezTo>
                    <a:pt x="438" y="1399"/>
                    <a:pt x="506" y="1248"/>
                    <a:pt x="514" y="1157"/>
                  </a:cubicBezTo>
                  <a:cubicBezTo>
                    <a:pt x="522" y="1066"/>
                    <a:pt x="514" y="984"/>
                    <a:pt x="469" y="931"/>
                  </a:cubicBezTo>
                  <a:cubicBezTo>
                    <a:pt x="424" y="878"/>
                    <a:pt x="310" y="840"/>
                    <a:pt x="242" y="840"/>
                  </a:cubicBezTo>
                  <a:cubicBezTo>
                    <a:pt x="174" y="840"/>
                    <a:pt x="98" y="878"/>
                    <a:pt x="60" y="931"/>
                  </a:cubicBezTo>
                  <a:cubicBezTo>
                    <a:pt x="22" y="984"/>
                    <a:pt x="0" y="1089"/>
                    <a:pt x="15" y="1157"/>
                  </a:cubicBezTo>
                  <a:cubicBezTo>
                    <a:pt x="30" y="1225"/>
                    <a:pt x="91" y="1309"/>
                    <a:pt x="151" y="1339"/>
                  </a:cubicBezTo>
                  <a:cubicBezTo>
                    <a:pt x="211" y="1369"/>
                    <a:pt x="318" y="1369"/>
                    <a:pt x="378" y="1339"/>
                  </a:cubicBezTo>
                  <a:cubicBezTo>
                    <a:pt x="438" y="1309"/>
                    <a:pt x="514" y="1263"/>
                    <a:pt x="514" y="1157"/>
                  </a:cubicBezTo>
                  <a:cubicBezTo>
                    <a:pt x="514" y="1051"/>
                    <a:pt x="423" y="855"/>
                    <a:pt x="378" y="704"/>
                  </a:cubicBezTo>
                  <a:cubicBezTo>
                    <a:pt x="333" y="553"/>
                    <a:pt x="235" y="356"/>
                    <a:pt x="242" y="250"/>
                  </a:cubicBezTo>
                  <a:cubicBezTo>
                    <a:pt x="249" y="144"/>
                    <a:pt x="355" y="92"/>
                    <a:pt x="423" y="69"/>
                  </a:cubicBezTo>
                  <a:cubicBezTo>
                    <a:pt x="491" y="46"/>
                    <a:pt x="597" y="76"/>
                    <a:pt x="650" y="114"/>
                  </a:cubicBezTo>
                  <a:cubicBezTo>
                    <a:pt x="703" y="152"/>
                    <a:pt x="741" y="228"/>
                    <a:pt x="741" y="296"/>
                  </a:cubicBezTo>
                  <a:cubicBezTo>
                    <a:pt x="741" y="364"/>
                    <a:pt x="703" y="477"/>
                    <a:pt x="650" y="522"/>
                  </a:cubicBezTo>
                  <a:cubicBezTo>
                    <a:pt x="597" y="567"/>
                    <a:pt x="491" y="583"/>
                    <a:pt x="423" y="568"/>
                  </a:cubicBezTo>
                  <a:cubicBezTo>
                    <a:pt x="355" y="553"/>
                    <a:pt x="280" y="500"/>
                    <a:pt x="242" y="432"/>
                  </a:cubicBezTo>
                  <a:cubicBezTo>
                    <a:pt x="204" y="364"/>
                    <a:pt x="173" y="227"/>
                    <a:pt x="196" y="159"/>
                  </a:cubicBezTo>
                  <a:cubicBezTo>
                    <a:pt x="219" y="91"/>
                    <a:pt x="317" y="46"/>
                    <a:pt x="378" y="23"/>
                  </a:cubicBezTo>
                  <a:cubicBezTo>
                    <a:pt x="439" y="0"/>
                    <a:pt x="514" y="8"/>
                    <a:pt x="559" y="23"/>
                  </a:cubicBezTo>
                  <a:cubicBezTo>
                    <a:pt x="604" y="38"/>
                    <a:pt x="620" y="76"/>
                    <a:pt x="650" y="114"/>
                  </a:cubicBezTo>
                  <a:cubicBezTo>
                    <a:pt x="680" y="152"/>
                    <a:pt x="710" y="201"/>
                    <a:pt x="741" y="250"/>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27" name="Freeform 168"/>
            <p:cNvSpPr>
              <a:spLocks/>
            </p:cNvSpPr>
            <p:nvPr/>
          </p:nvSpPr>
          <p:spPr bwMode="auto">
            <a:xfrm>
              <a:off x="1004" y="2966"/>
              <a:ext cx="567" cy="552"/>
            </a:xfrm>
            <a:custGeom>
              <a:avLst/>
              <a:gdLst>
                <a:gd name="T0" fmla="*/ 567 w 567"/>
                <a:gd name="T1" fmla="*/ 189 h 552"/>
                <a:gd name="T2" fmla="*/ 431 w 567"/>
                <a:gd name="T3" fmla="*/ 53 h 552"/>
                <a:gd name="T4" fmla="*/ 249 w 567"/>
                <a:gd name="T5" fmla="*/ 8 h 552"/>
                <a:gd name="T6" fmla="*/ 68 w 567"/>
                <a:gd name="T7" fmla="*/ 99 h 552"/>
                <a:gd name="T8" fmla="*/ 23 w 567"/>
                <a:gd name="T9" fmla="*/ 371 h 552"/>
                <a:gd name="T10" fmla="*/ 204 w 567"/>
                <a:gd name="T11" fmla="*/ 552 h 552"/>
                <a:gd name="T12" fmla="*/ 0 60000 65536"/>
                <a:gd name="T13" fmla="*/ 0 60000 65536"/>
                <a:gd name="T14" fmla="*/ 0 60000 65536"/>
                <a:gd name="T15" fmla="*/ 0 60000 65536"/>
                <a:gd name="T16" fmla="*/ 0 60000 65536"/>
                <a:gd name="T17" fmla="*/ 0 60000 65536"/>
                <a:gd name="T18" fmla="*/ 0 w 567"/>
                <a:gd name="T19" fmla="*/ 0 h 552"/>
                <a:gd name="T20" fmla="*/ 567 w 567"/>
                <a:gd name="T21" fmla="*/ 552 h 552"/>
              </a:gdLst>
              <a:ahLst/>
              <a:cxnLst>
                <a:cxn ang="T12">
                  <a:pos x="T0" y="T1"/>
                </a:cxn>
                <a:cxn ang="T13">
                  <a:pos x="T2" y="T3"/>
                </a:cxn>
                <a:cxn ang="T14">
                  <a:pos x="T4" y="T5"/>
                </a:cxn>
                <a:cxn ang="T15">
                  <a:pos x="T6" y="T7"/>
                </a:cxn>
                <a:cxn ang="T16">
                  <a:pos x="T8" y="T9"/>
                </a:cxn>
                <a:cxn ang="T17">
                  <a:pos x="T10" y="T11"/>
                </a:cxn>
              </a:cxnLst>
              <a:rect l="T18" t="T19" r="T20" b="T21"/>
              <a:pathLst>
                <a:path w="567" h="552">
                  <a:moveTo>
                    <a:pt x="567" y="189"/>
                  </a:moveTo>
                  <a:cubicBezTo>
                    <a:pt x="525" y="136"/>
                    <a:pt x="484" y="83"/>
                    <a:pt x="431" y="53"/>
                  </a:cubicBezTo>
                  <a:cubicBezTo>
                    <a:pt x="378" y="23"/>
                    <a:pt x="309" y="0"/>
                    <a:pt x="249" y="8"/>
                  </a:cubicBezTo>
                  <a:cubicBezTo>
                    <a:pt x="189" y="16"/>
                    <a:pt x="106" y="39"/>
                    <a:pt x="68" y="99"/>
                  </a:cubicBezTo>
                  <a:cubicBezTo>
                    <a:pt x="30" y="159"/>
                    <a:pt x="0" y="296"/>
                    <a:pt x="23" y="371"/>
                  </a:cubicBezTo>
                  <a:cubicBezTo>
                    <a:pt x="46" y="446"/>
                    <a:pt x="166" y="514"/>
                    <a:pt x="204" y="552"/>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28" name="Freeform 169"/>
            <p:cNvSpPr>
              <a:spLocks/>
            </p:cNvSpPr>
            <p:nvPr/>
          </p:nvSpPr>
          <p:spPr bwMode="auto">
            <a:xfrm>
              <a:off x="1066" y="1117"/>
              <a:ext cx="552" cy="1361"/>
            </a:xfrm>
            <a:custGeom>
              <a:avLst/>
              <a:gdLst>
                <a:gd name="T0" fmla="*/ 257 w 552"/>
                <a:gd name="T1" fmla="*/ 1361 h 1361"/>
                <a:gd name="T2" fmla="*/ 257 w 552"/>
                <a:gd name="T3" fmla="*/ 1270 h 1361"/>
                <a:gd name="T4" fmla="*/ 348 w 552"/>
                <a:gd name="T5" fmla="*/ 1043 h 1361"/>
                <a:gd name="T6" fmla="*/ 393 w 552"/>
                <a:gd name="T7" fmla="*/ 907 h 1361"/>
                <a:gd name="T8" fmla="*/ 529 w 552"/>
                <a:gd name="T9" fmla="*/ 544 h 1361"/>
                <a:gd name="T10" fmla="*/ 484 w 552"/>
                <a:gd name="T11" fmla="*/ 363 h 1361"/>
                <a:gd name="T12" fmla="*/ 393 w 552"/>
                <a:gd name="T13" fmla="*/ 227 h 1361"/>
                <a:gd name="T14" fmla="*/ 211 w 552"/>
                <a:gd name="T15" fmla="*/ 227 h 1361"/>
                <a:gd name="T16" fmla="*/ 75 w 552"/>
                <a:gd name="T17" fmla="*/ 317 h 1361"/>
                <a:gd name="T18" fmla="*/ 30 w 552"/>
                <a:gd name="T19" fmla="*/ 589 h 1361"/>
                <a:gd name="T20" fmla="*/ 257 w 552"/>
                <a:gd name="T21" fmla="*/ 771 h 1361"/>
                <a:gd name="T22" fmla="*/ 484 w 552"/>
                <a:gd name="T23" fmla="*/ 635 h 1361"/>
                <a:gd name="T24" fmla="*/ 529 w 552"/>
                <a:gd name="T25" fmla="*/ 453 h 1361"/>
                <a:gd name="T26" fmla="*/ 529 w 552"/>
                <a:gd name="T27" fmla="*/ 317 h 1361"/>
                <a:gd name="T28" fmla="*/ 393 w 552"/>
                <a:gd name="T29" fmla="*/ 0 h 13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2"/>
                <a:gd name="T46" fmla="*/ 0 h 1361"/>
                <a:gd name="T47" fmla="*/ 552 w 552"/>
                <a:gd name="T48" fmla="*/ 1361 h 13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2" h="1361">
                  <a:moveTo>
                    <a:pt x="257" y="1361"/>
                  </a:moveTo>
                  <a:cubicBezTo>
                    <a:pt x="249" y="1342"/>
                    <a:pt x="242" y="1323"/>
                    <a:pt x="257" y="1270"/>
                  </a:cubicBezTo>
                  <a:cubicBezTo>
                    <a:pt x="272" y="1217"/>
                    <a:pt x="325" y="1103"/>
                    <a:pt x="348" y="1043"/>
                  </a:cubicBezTo>
                  <a:cubicBezTo>
                    <a:pt x="371" y="983"/>
                    <a:pt x="363" y="990"/>
                    <a:pt x="393" y="907"/>
                  </a:cubicBezTo>
                  <a:cubicBezTo>
                    <a:pt x="423" y="824"/>
                    <a:pt x="514" y="635"/>
                    <a:pt x="529" y="544"/>
                  </a:cubicBezTo>
                  <a:cubicBezTo>
                    <a:pt x="544" y="453"/>
                    <a:pt x="507" y="416"/>
                    <a:pt x="484" y="363"/>
                  </a:cubicBezTo>
                  <a:cubicBezTo>
                    <a:pt x="461" y="310"/>
                    <a:pt x="438" y="250"/>
                    <a:pt x="393" y="227"/>
                  </a:cubicBezTo>
                  <a:cubicBezTo>
                    <a:pt x="348" y="204"/>
                    <a:pt x="264" y="212"/>
                    <a:pt x="211" y="227"/>
                  </a:cubicBezTo>
                  <a:cubicBezTo>
                    <a:pt x="158" y="242"/>
                    <a:pt x="105" y="257"/>
                    <a:pt x="75" y="317"/>
                  </a:cubicBezTo>
                  <a:cubicBezTo>
                    <a:pt x="45" y="377"/>
                    <a:pt x="0" y="513"/>
                    <a:pt x="30" y="589"/>
                  </a:cubicBezTo>
                  <a:cubicBezTo>
                    <a:pt x="60" y="665"/>
                    <a:pt x="181" y="763"/>
                    <a:pt x="257" y="771"/>
                  </a:cubicBezTo>
                  <a:cubicBezTo>
                    <a:pt x="333" y="779"/>
                    <a:pt x="439" y="688"/>
                    <a:pt x="484" y="635"/>
                  </a:cubicBezTo>
                  <a:cubicBezTo>
                    <a:pt x="529" y="582"/>
                    <a:pt x="522" y="506"/>
                    <a:pt x="529" y="453"/>
                  </a:cubicBezTo>
                  <a:cubicBezTo>
                    <a:pt x="536" y="400"/>
                    <a:pt x="552" y="392"/>
                    <a:pt x="529" y="317"/>
                  </a:cubicBezTo>
                  <a:cubicBezTo>
                    <a:pt x="506" y="242"/>
                    <a:pt x="449" y="121"/>
                    <a:pt x="393" y="0"/>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29" name="Freeform 170"/>
            <p:cNvSpPr>
              <a:spLocks/>
            </p:cNvSpPr>
            <p:nvPr/>
          </p:nvSpPr>
          <p:spPr bwMode="auto">
            <a:xfrm>
              <a:off x="1048" y="1265"/>
              <a:ext cx="529" cy="535"/>
            </a:xfrm>
            <a:custGeom>
              <a:avLst/>
              <a:gdLst>
                <a:gd name="T0" fmla="*/ 128 w 514"/>
                <a:gd name="T1" fmla="*/ 682 h 514"/>
                <a:gd name="T2" fmla="*/ 15 w 514"/>
                <a:gd name="T3" fmla="*/ 500 h 514"/>
                <a:gd name="T4" fmla="*/ 15 w 514"/>
                <a:gd name="T5" fmla="*/ 321 h 514"/>
                <a:gd name="T6" fmla="*/ 128 w 514"/>
                <a:gd name="T7" fmla="*/ 80 h 514"/>
                <a:gd name="T8" fmla="*/ 407 w 514"/>
                <a:gd name="T9" fmla="*/ 22 h 514"/>
                <a:gd name="T10" fmla="*/ 572 w 514"/>
                <a:gd name="T11" fmla="*/ 200 h 514"/>
                <a:gd name="T12" fmla="*/ 628 w 514"/>
                <a:gd name="T13" fmla="*/ 321 h 514"/>
                <a:gd name="T14" fmla="*/ 0 60000 65536"/>
                <a:gd name="T15" fmla="*/ 0 60000 65536"/>
                <a:gd name="T16" fmla="*/ 0 60000 65536"/>
                <a:gd name="T17" fmla="*/ 0 60000 65536"/>
                <a:gd name="T18" fmla="*/ 0 60000 65536"/>
                <a:gd name="T19" fmla="*/ 0 60000 65536"/>
                <a:gd name="T20" fmla="*/ 0 60000 65536"/>
                <a:gd name="T21" fmla="*/ 0 w 514"/>
                <a:gd name="T22" fmla="*/ 0 h 514"/>
                <a:gd name="T23" fmla="*/ 514 w 514"/>
                <a:gd name="T24" fmla="*/ 514 h 5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4" h="514">
                  <a:moveTo>
                    <a:pt x="105" y="514"/>
                  </a:moveTo>
                  <a:cubicBezTo>
                    <a:pt x="67" y="468"/>
                    <a:pt x="30" y="423"/>
                    <a:pt x="15" y="378"/>
                  </a:cubicBezTo>
                  <a:cubicBezTo>
                    <a:pt x="0" y="333"/>
                    <a:pt x="0" y="295"/>
                    <a:pt x="15" y="242"/>
                  </a:cubicBezTo>
                  <a:cubicBezTo>
                    <a:pt x="30" y="189"/>
                    <a:pt x="52" y="98"/>
                    <a:pt x="105" y="60"/>
                  </a:cubicBezTo>
                  <a:cubicBezTo>
                    <a:pt x="158" y="22"/>
                    <a:pt x="272" y="0"/>
                    <a:pt x="332" y="15"/>
                  </a:cubicBezTo>
                  <a:cubicBezTo>
                    <a:pt x="392" y="30"/>
                    <a:pt x="438" y="113"/>
                    <a:pt x="468" y="151"/>
                  </a:cubicBezTo>
                  <a:cubicBezTo>
                    <a:pt x="498" y="189"/>
                    <a:pt x="476" y="174"/>
                    <a:pt x="514" y="242"/>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grpSp>
        <p:nvGrpSpPr>
          <p:cNvPr id="55333" name="Group 171"/>
          <p:cNvGrpSpPr>
            <a:grpSpLocks/>
          </p:cNvGrpSpPr>
          <p:nvPr/>
        </p:nvGrpSpPr>
        <p:grpSpPr bwMode="auto">
          <a:xfrm>
            <a:off x="3044825" y="2417763"/>
            <a:ext cx="901700" cy="2857500"/>
            <a:chOff x="971" y="1597"/>
            <a:chExt cx="568" cy="1800"/>
          </a:xfrm>
        </p:grpSpPr>
        <p:sp>
          <p:nvSpPr>
            <p:cNvPr id="55623" name="Oval 172" descr="编织物"/>
            <p:cNvSpPr>
              <a:spLocks noChangeArrowheads="1"/>
            </p:cNvSpPr>
            <p:nvPr/>
          </p:nvSpPr>
          <p:spPr bwMode="auto">
            <a:xfrm rot="-1729533">
              <a:off x="986" y="2988"/>
              <a:ext cx="363" cy="409"/>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57150">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624" name="Oval 173" descr="编织物"/>
            <p:cNvSpPr>
              <a:spLocks noChangeArrowheads="1"/>
            </p:cNvSpPr>
            <p:nvPr/>
          </p:nvSpPr>
          <p:spPr bwMode="auto">
            <a:xfrm rot="-1729533">
              <a:off x="1134" y="2365"/>
              <a:ext cx="405" cy="362"/>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57150">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625" name="Oval 174" descr="编织物"/>
            <p:cNvSpPr>
              <a:spLocks noChangeArrowheads="1"/>
            </p:cNvSpPr>
            <p:nvPr/>
          </p:nvSpPr>
          <p:spPr bwMode="auto">
            <a:xfrm rot="-1856798">
              <a:off x="971" y="1597"/>
              <a:ext cx="408" cy="387"/>
            </a:xfrm>
            <a:prstGeom prst="ellipse">
              <a:avLst/>
            </a:prstGeom>
            <a:blipFill dpi="0" rotWithShape="1">
              <a:blip r:embed="rId3"/>
              <a:srcRect/>
              <a:tile tx="0" ty="0" sx="100000" sy="100000" flip="none" algn="tl"/>
            </a:blipFill>
            <a:ln>
              <a:noFill/>
            </a:ln>
            <a:extLst>
              <a:ext uri="{91240B29-F687-4F45-9708-019B960494DF}">
                <a14:hiddenLine xmlns:a14="http://schemas.microsoft.com/office/drawing/2010/main" w="57150">
                  <a:solidFill>
                    <a:srgbClr val="000000"/>
                  </a:solidFill>
                  <a:miter lim="800000"/>
                  <a:headEnd/>
                  <a:tailEnd/>
                </a14:hiddenLine>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sp>
        <p:nvSpPr>
          <p:cNvPr id="56495" name="Freeform 175"/>
          <p:cNvSpPr>
            <a:spLocks/>
          </p:cNvSpPr>
          <p:nvPr/>
        </p:nvSpPr>
        <p:spPr bwMode="auto">
          <a:xfrm>
            <a:off x="5643564" y="1700213"/>
            <a:ext cx="1368425" cy="3744912"/>
          </a:xfrm>
          <a:custGeom>
            <a:avLst/>
            <a:gdLst>
              <a:gd name="T0" fmla="*/ 2147483647 w 899"/>
              <a:gd name="T1" fmla="*/ 2147483647 h 2722"/>
              <a:gd name="T2" fmla="*/ 2147483647 w 899"/>
              <a:gd name="T3" fmla="*/ 2147483647 h 2722"/>
              <a:gd name="T4" fmla="*/ 2147483647 w 899"/>
              <a:gd name="T5" fmla="*/ 2147483647 h 2722"/>
              <a:gd name="T6" fmla="*/ 2147483647 w 899"/>
              <a:gd name="T7" fmla="*/ 2147483647 h 2722"/>
              <a:gd name="T8" fmla="*/ 2147483647 w 899"/>
              <a:gd name="T9" fmla="*/ 2147483647 h 2722"/>
              <a:gd name="T10" fmla="*/ 2147483647 w 899"/>
              <a:gd name="T11" fmla="*/ 2147483647 h 2722"/>
              <a:gd name="T12" fmla="*/ 2147483647 w 899"/>
              <a:gd name="T13" fmla="*/ 2147483647 h 2722"/>
              <a:gd name="T14" fmla="*/ 2147483647 w 899"/>
              <a:gd name="T15" fmla="*/ 2147483647 h 2722"/>
              <a:gd name="T16" fmla="*/ 2147483647 w 899"/>
              <a:gd name="T17" fmla="*/ 2147483647 h 2722"/>
              <a:gd name="T18" fmla="*/ 2147483647 w 899"/>
              <a:gd name="T19" fmla="*/ 2147483647 h 2722"/>
              <a:gd name="T20" fmla="*/ 2147483647 w 899"/>
              <a:gd name="T21" fmla="*/ 2147483647 h 2722"/>
              <a:gd name="T22" fmla="*/ 2147483647 w 899"/>
              <a:gd name="T23" fmla="*/ 2147483647 h 2722"/>
              <a:gd name="T24" fmla="*/ 2147483647 w 899"/>
              <a:gd name="T25" fmla="*/ 2147483647 h 2722"/>
              <a:gd name="T26" fmla="*/ 2147483647 w 899"/>
              <a:gd name="T27" fmla="*/ 2147483647 h 2722"/>
              <a:gd name="T28" fmla="*/ 2147483647 w 899"/>
              <a:gd name="T29" fmla="*/ 2147483647 h 2722"/>
              <a:gd name="T30" fmla="*/ 2147483647 w 899"/>
              <a:gd name="T31" fmla="*/ 2147483647 h 2722"/>
              <a:gd name="T32" fmla="*/ 2147483647 w 899"/>
              <a:gd name="T33" fmla="*/ 2147483647 h 2722"/>
              <a:gd name="T34" fmla="*/ 2147483647 w 899"/>
              <a:gd name="T35" fmla="*/ 2147483647 h 2722"/>
              <a:gd name="T36" fmla="*/ 2147483647 w 899"/>
              <a:gd name="T37" fmla="*/ 2147483647 h 2722"/>
              <a:gd name="T38" fmla="*/ 2147483647 w 899"/>
              <a:gd name="T39" fmla="*/ 2147483647 h 2722"/>
              <a:gd name="T40" fmla="*/ 2147483647 w 899"/>
              <a:gd name="T41" fmla="*/ 2147483647 h 2722"/>
              <a:gd name="T42" fmla="*/ 2147483647 w 899"/>
              <a:gd name="T43" fmla="*/ 2147483647 h 2722"/>
              <a:gd name="T44" fmla="*/ 2147483647 w 899"/>
              <a:gd name="T45" fmla="*/ 2147483647 h 2722"/>
              <a:gd name="T46" fmla="*/ 2147483647 w 899"/>
              <a:gd name="T47" fmla="*/ 2147483647 h 2722"/>
              <a:gd name="T48" fmla="*/ 2147483647 w 899"/>
              <a:gd name="T49" fmla="*/ 2147483647 h 2722"/>
              <a:gd name="T50" fmla="*/ 2147483647 w 899"/>
              <a:gd name="T51" fmla="*/ 2147483647 h 2722"/>
              <a:gd name="T52" fmla="*/ 2147483647 w 899"/>
              <a:gd name="T53" fmla="*/ 2147483647 h 2722"/>
              <a:gd name="T54" fmla="*/ 2147483647 w 899"/>
              <a:gd name="T55" fmla="*/ 2147483647 h 2722"/>
              <a:gd name="T56" fmla="*/ 2147483647 w 899"/>
              <a:gd name="T57" fmla="*/ 2147483647 h 2722"/>
              <a:gd name="T58" fmla="*/ 2147483647 w 899"/>
              <a:gd name="T59" fmla="*/ 2147483647 h 2722"/>
              <a:gd name="T60" fmla="*/ 2147483647 w 899"/>
              <a:gd name="T61" fmla="*/ 2147483647 h 2722"/>
              <a:gd name="T62" fmla="*/ 2147483647 w 899"/>
              <a:gd name="T63" fmla="*/ 2147483647 h 2722"/>
              <a:gd name="T64" fmla="*/ 2147483647 w 899"/>
              <a:gd name="T65" fmla="*/ 2147483647 h 2722"/>
              <a:gd name="T66" fmla="*/ 2147483647 w 899"/>
              <a:gd name="T67" fmla="*/ 2147483647 h 2722"/>
              <a:gd name="T68" fmla="*/ 2147483647 w 899"/>
              <a:gd name="T69" fmla="*/ 2147483647 h 2722"/>
              <a:gd name="T70" fmla="*/ 2147483647 w 899"/>
              <a:gd name="T71" fmla="*/ 2147483647 h 2722"/>
              <a:gd name="T72" fmla="*/ 2147483647 w 899"/>
              <a:gd name="T73" fmla="*/ 2147483647 h 2722"/>
              <a:gd name="T74" fmla="*/ 2147483647 w 899"/>
              <a:gd name="T75" fmla="*/ 2147483647 h 2722"/>
              <a:gd name="T76" fmla="*/ 2147483647 w 899"/>
              <a:gd name="T77" fmla="*/ 2147483647 h 2722"/>
              <a:gd name="T78" fmla="*/ 2147483647 w 899"/>
              <a:gd name="T79" fmla="*/ 2147483647 h 2722"/>
              <a:gd name="T80" fmla="*/ 2147483647 w 899"/>
              <a:gd name="T81" fmla="*/ 2147483647 h 27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99"/>
              <a:gd name="T124" fmla="*/ 0 h 2722"/>
              <a:gd name="T125" fmla="*/ 899 w 899"/>
              <a:gd name="T126" fmla="*/ 2722 h 27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99" h="2722">
                <a:moveTo>
                  <a:pt x="778" y="0"/>
                </a:moveTo>
                <a:cubicBezTo>
                  <a:pt x="812" y="56"/>
                  <a:pt x="847" y="113"/>
                  <a:pt x="824" y="136"/>
                </a:cubicBezTo>
                <a:cubicBezTo>
                  <a:pt x="801" y="159"/>
                  <a:pt x="695" y="128"/>
                  <a:pt x="642" y="136"/>
                </a:cubicBezTo>
                <a:cubicBezTo>
                  <a:pt x="589" y="144"/>
                  <a:pt x="529" y="159"/>
                  <a:pt x="506" y="182"/>
                </a:cubicBezTo>
                <a:cubicBezTo>
                  <a:pt x="483" y="205"/>
                  <a:pt x="476" y="266"/>
                  <a:pt x="506" y="273"/>
                </a:cubicBezTo>
                <a:cubicBezTo>
                  <a:pt x="536" y="280"/>
                  <a:pt x="628" y="227"/>
                  <a:pt x="688" y="227"/>
                </a:cubicBezTo>
                <a:cubicBezTo>
                  <a:pt x="748" y="227"/>
                  <a:pt x="839" y="243"/>
                  <a:pt x="869" y="273"/>
                </a:cubicBezTo>
                <a:cubicBezTo>
                  <a:pt x="899" y="303"/>
                  <a:pt x="892" y="386"/>
                  <a:pt x="869" y="409"/>
                </a:cubicBezTo>
                <a:cubicBezTo>
                  <a:pt x="846" y="432"/>
                  <a:pt x="778" y="424"/>
                  <a:pt x="733" y="409"/>
                </a:cubicBezTo>
                <a:cubicBezTo>
                  <a:pt x="688" y="394"/>
                  <a:pt x="650" y="333"/>
                  <a:pt x="597" y="318"/>
                </a:cubicBezTo>
                <a:cubicBezTo>
                  <a:pt x="544" y="303"/>
                  <a:pt x="469" y="311"/>
                  <a:pt x="416" y="318"/>
                </a:cubicBezTo>
                <a:cubicBezTo>
                  <a:pt x="363" y="325"/>
                  <a:pt x="294" y="325"/>
                  <a:pt x="279" y="363"/>
                </a:cubicBezTo>
                <a:cubicBezTo>
                  <a:pt x="264" y="401"/>
                  <a:pt x="280" y="530"/>
                  <a:pt x="325" y="545"/>
                </a:cubicBezTo>
                <a:cubicBezTo>
                  <a:pt x="370" y="560"/>
                  <a:pt x="477" y="469"/>
                  <a:pt x="552" y="454"/>
                </a:cubicBezTo>
                <a:cubicBezTo>
                  <a:pt x="627" y="439"/>
                  <a:pt x="725" y="431"/>
                  <a:pt x="778" y="454"/>
                </a:cubicBezTo>
                <a:cubicBezTo>
                  <a:pt x="831" y="477"/>
                  <a:pt x="876" y="560"/>
                  <a:pt x="869" y="590"/>
                </a:cubicBezTo>
                <a:cubicBezTo>
                  <a:pt x="862" y="620"/>
                  <a:pt x="778" y="635"/>
                  <a:pt x="733" y="635"/>
                </a:cubicBezTo>
                <a:cubicBezTo>
                  <a:pt x="688" y="635"/>
                  <a:pt x="627" y="582"/>
                  <a:pt x="597" y="590"/>
                </a:cubicBezTo>
                <a:cubicBezTo>
                  <a:pt x="567" y="598"/>
                  <a:pt x="522" y="658"/>
                  <a:pt x="552" y="681"/>
                </a:cubicBezTo>
                <a:cubicBezTo>
                  <a:pt x="582" y="704"/>
                  <a:pt x="725" y="703"/>
                  <a:pt x="778" y="726"/>
                </a:cubicBezTo>
                <a:cubicBezTo>
                  <a:pt x="831" y="749"/>
                  <a:pt x="892" y="794"/>
                  <a:pt x="869" y="817"/>
                </a:cubicBezTo>
                <a:cubicBezTo>
                  <a:pt x="846" y="840"/>
                  <a:pt x="710" y="870"/>
                  <a:pt x="642" y="862"/>
                </a:cubicBezTo>
                <a:cubicBezTo>
                  <a:pt x="574" y="854"/>
                  <a:pt x="521" y="786"/>
                  <a:pt x="461" y="771"/>
                </a:cubicBezTo>
                <a:cubicBezTo>
                  <a:pt x="401" y="756"/>
                  <a:pt x="332" y="763"/>
                  <a:pt x="279" y="771"/>
                </a:cubicBezTo>
                <a:cubicBezTo>
                  <a:pt x="226" y="779"/>
                  <a:pt x="158" y="787"/>
                  <a:pt x="143" y="817"/>
                </a:cubicBezTo>
                <a:cubicBezTo>
                  <a:pt x="128" y="847"/>
                  <a:pt x="136" y="930"/>
                  <a:pt x="189" y="953"/>
                </a:cubicBezTo>
                <a:cubicBezTo>
                  <a:pt x="242" y="976"/>
                  <a:pt x="378" y="953"/>
                  <a:pt x="461" y="953"/>
                </a:cubicBezTo>
                <a:cubicBezTo>
                  <a:pt x="544" y="953"/>
                  <a:pt x="620" y="930"/>
                  <a:pt x="688" y="953"/>
                </a:cubicBezTo>
                <a:cubicBezTo>
                  <a:pt x="756" y="976"/>
                  <a:pt x="854" y="1051"/>
                  <a:pt x="869" y="1089"/>
                </a:cubicBezTo>
                <a:cubicBezTo>
                  <a:pt x="884" y="1127"/>
                  <a:pt x="823" y="1173"/>
                  <a:pt x="778" y="1180"/>
                </a:cubicBezTo>
                <a:cubicBezTo>
                  <a:pt x="733" y="1187"/>
                  <a:pt x="657" y="1149"/>
                  <a:pt x="597" y="1134"/>
                </a:cubicBezTo>
                <a:cubicBezTo>
                  <a:pt x="537" y="1119"/>
                  <a:pt x="454" y="1081"/>
                  <a:pt x="416" y="1089"/>
                </a:cubicBezTo>
                <a:cubicBezTo>
                  <a:pt x="378" y="1097"/>
                  <a:pt x="363" y="1150"/>
                  <a:pt x="370" y="1180"/>
                </a:cubicBezTo>
                <a:cubicBezTo>
                  <a:pt x="377" y="1210"/>
                  <a:pt x="416" y="1255"/>
                  <a:pt x="461" y="1270"/>
                </a:cubicBezTo>
                <a:cubicBezTo>
                  <a:pt x="506" y="1285"/>
                  <a:pt x="589" y="1270"/>
                  <a:pt x="642" y="1270"/>
                </a:cubicBezTo>
                <a:cubicBezTo>
                  <a:pt x="695" y="1270"/>
                  <a:pt x="740" y="1255"/>
                  <a:pt x="778" y="1270"/>
                </a:cubicBezTo>
                <a:cubicBezTo>
                  <a:pt x="816" y="1285"/>
                  <a:pt x="869" y="1331"/>
                  <a:pt x="869" y="1361"/>
                </a:cubicBezTo>
                <a:cubicBezTo>
                  <a:pt x="869" y="1391"/>
                  <a:pt x="816" y="1437"/>
                  <a:pt x="778" y="1452"/>
                </a:cubicBezTo>
                <a:cubicBezTo>
                  <a:pt x="740" y="1467"/>
                  <a:pt x="702" y="1467"/>
                  <a:pt x="642" y="1452"/>
                </a:cubicBezTo>
                <a:cubicBezTo>
                  <a:pt x="582" y="1437"/>
                  <a:pt x="476" y="1391"/>
                  <a:pt x="416" y="1361"/>
                </a:cubicBezTo>
                <a:cubicBezTo>
                  <a:pt x="356" y="1331"/>
                  <a:pt x="332" y="1285"/>
                  <a:pt x="279" y="1270"/>
                </a:cubicBezTo>
                <a:cubicBezTo>
                  <a:pt x="226" y="1255"/>
                  <a:pt x="143" y="1232"/>
                  <a:pt x="98" y="1270"/>
                </a:cubicBezTo>
                <a:cubicBezTo>
                  <a:pt x="53" y="1308"/>
                  <a:pt x="0" y="1437"/>
                  <a:pt x="7" y="1497"/>
                </a:cubicBezTo>
                <a:cubicBezTo>
                  <a:pt x="14" y="1557"/>
                  <a:pt x="83" y="1618"/>
                  <a:pt x="143" y="1633"/>
                </a:cubicBezTo>
                <a:cubicBezTo>
                  <a:pt x="203" y="1648"/>
                  <a:pt x="287" y="1603"/>
                  <a:pt x="370" y="1588"/>
                </a:cubicBezTo>
                <a:cubicBezTo>
                  <a:pt x="453" y="1573"/>
                  <a:pt x="566" y="1535"/>
                  <a:pt x="642" y="1543"/>
                </a:cubicBezTo>
                <a:cubicBezTo>
                  <a:pt x="718" y="1551"/>
                  <a:pt x="809" y="1603"/>
                  <a:pt x="824" y="1633"/>
                </a:cubicBezTo>
                <a:cubicBezTo>
                  <a:pt x="839" y="1663"/>
                  <a:pt x="771" y="1716"/>
                  <a:pt x="733" y="1724"/>
                </a:cubicBezTo>
                <a:cubicBezTo>
                  <a:pt x="695" y="1732"/>
                  <a:pt x="642" y="1679"/>
                  <a:pt x="597" y="1679"/>
                </a:cubicBezTo>
                <a:cubicBezTo>
                  <a:pt x="552" y="1679"/>
                  <a:pt x="468" y="1701"/>
                  <a:pt x="461" y="1724"/>
                </a:cubicBezTo>
                <a:cubicBezTo>
                  <a:pt x="454" y="1747"/>
                  <a:pt x="507" y="1808"/>
                  <a:pt x="552" y="1815"/>
                </a:cubicBezTo>
                <a:cubicBezTo>
                  <a:pt x="597" y="1822"/>
                  <a:pt x="680" y="1762"/>
                  <a:pt x="733" y="1769"/>
                </a:cubicBezTo>
                <a:cubicBezTo>
                  <a:pt x="786" y="1776"/>
                  <a:pt x="862" y="1830"/>
                  <a:pt x="869" y="1860"/>
                </a:cubicBezTo>
                <a:cubicBezTo>
                  <a:pt x="876" y="1890"/>
                  <a:pt x="816" y="1936"/>
                  <a:pt x="778" y="1951"/>
                </a:cubicBezTo>
                <a:cubicBezTo>
                  <a:pt x="740" y="1966"/>
                  <a:pt x="725" y="1966"/>
                  <a:pt x="642" y="1951"/>
                </a:cubicBezTo>
                <a:cubicBezTo>
                  <a:pt x="559" y="1936"/>
                  <a:pt x="370" y="1860"/>
                  <a:pt x="279" y="1860"/>
                </a:cubicBezTo>
                <a:cubicBezTo>
                  <a:pt x="188" y="1860"/>
                  <a:pt x="121" y="1913"/>
                  <a:pt x="98" y="1951"/>
                </a:cubicBezTo>
                <a:cubicBezTo>
                  <a:pt x="75" y="1989"/>
                  <a:pt x="98" y="2064"/>
                  <a:pt x="143" y="2087"/>
                </a:cubicBezTo>
                <a:cubicBezTo>
                  <a:pt x="188" y="2110"/>
                  <a:pt x="302" y="2094"/>
                  <a:pt x="370" y="2087"/>
                </a:cubicBezTo>
                <a:cubicBezTo>
                  <a:pt x="438" y="2080"/>
                  <a:pt x="492" y="2049"/>
                  <a:pt x="552" y="2042"/>
                </a:cubicBezTo>
                <a:cubicBezTo>
                  <a:pt x="612" y="2035"/>
                  <a:pt x="688" y="2027"/>
                  <a:pt x="733" y="2042"/>
                </a:cubicBezTo>
                <a:cubicBezTo>
                  <a:pt x="778" y="2057"/>
                  <a:pt x="816" y="2094"/>
                  <a:pt x="824" y="2132"/>
                </a:cubicBezTo>
                <a:cubicBezTo>
                  <a:pt x="832" y="2170"/>
                  <a:pt x="823" y="2253"/>
                  <a:pt x="778" y="2268"/>
                </a:cubicBezTo>
                <a:cubicBezTo>
                  <a:pt x="733" y="2283"/>
                  <a:pt x="612" y="2238"/>
                  <a:pt x="552" y="2223"/>
                </a:cubicBezTo>
                <a:cubicBezTo>
                  <a:pt x="492" y="2208"/>
                  <a:pt x="461" y="2178"/>
                  <a:pt x="416" y="2178"/>
                </a:cubicBezTo>
                <a:cubicBezTo>
                  <a:pt x="371" y="2178"/>
                  <a:pt x="294" y="2193"/>
                  <a:pt x="279" y="2223"/>
                </a:cubicBezTo>
                <a:cubicBezTo>
                  <a:pt x="264" y="2253"/>
                  <a:pt x="280" y="2336"/>
                  <a:pt x="325" y="2359"/>
                </a:cubicBezTo>
                <a:cubicBezTo>
                  <a:pt x="370" y="2382"/>
                  <a:pt x="492" y="2359"/>
                  <a:pt x="552" y="2359"/>
                </a:cubicBezTo>
                <a:cubicBezTo>
                  <a:pt x="612" y="2359"/>
                  <a:pt x="650" y="2367"/>
                  <a:pt x="688" y="2359"/>
                </a:cubicBezTo>
                <a:cubicBezTo>
                  <a:pt x="726" y="2351"/>
                  <a:pt x="748" y="2299"/>
                  <a:pt x="778" y="2314"/>
                </a:cubicBezTo>
                <a:cubicBezTo>
                  <a:pt x="808" y="2329"/>
                  <a:pt x="861" y="2412"/>
                  <a:pt x="869" y="2450"/>
                </a:cubicBezTo>
                <a:cubicBezTo>
                  <a:pt x="877" y="2488"/>
                  <a:pt x="854" y="2534"/>
                  <a:pt x="824" y="2541"/>
                </a:cubicBezTo>
                <a:cubicBezTo>
                  <a:pt x="794" y="2548"/>
                  <a:pt x="741" y="2503"/>
                  <a:pt x="688" y="2495"/>
                </a:cubicBezTo>
                <a:cubicBezTo>
                  <a:pt x="635" y="2487"/>
                  <a:pt x="574" y="2502"/>
                  <a:pt x="506" y="2495"/>
                </a:cubicBezTo>
                <a:cubicBezTo>
                  <a:pt x="438" y="2488"/>
                  <a:pt x="347" y="2450"/>
                  <a:pt x="279" y="2450"/>
                </a:cubicBezTo>
                <a:cubicBezTo>
                  <a:pt x="211" y="2450"/>
                  <a:pt x="136" y="2465"/>
                  <a:pt x="98" y="2495"/>
                </a:cubicBezTo>
                <a:cubicBezTo>
                  <a:pt x="60" y="2525"/>
                  <a:pt x="30" y="2601"/>
                  <a:pt x="53" y="2631"/>
                </a:cubicBezTo>
                <a:cubicBezTo>
                  <a:pt x="76" y="2661"/>
                  <a:pt x="159" y="2677"/>
                  <a:pt x="234" y="2677"/>
                </a:cubicBezTo>
                <a:cubicBezTo>
                  <a:pt x="309" y="2677"/>
                  <a:pt x="423" y="2639"/>
                  <a:pt x="506" y="2631"/>
                </a:cubicBezTo>
                <a:cubicBezTo>
                  <a:pt x="589" y="2623"/>
                  <a:pt x="680" y="2631"/>
                  <a:pt x="733" y="2631"/>
                </a:cubicBezTo>
                <a:cubicBezTo>
                  <a:pt x="786" y="2631"/>
                  <a:pt x="809" y="2616"/>
                  <a:pt x="824" y="2631"/>
                </a:cubicBezTo>
                <a:cubicBezTo>
                  <a:pt x="839" y="2646"/>
                  <a:pt x="809" y="2714"/>
                  <a:pt x="824" y="2722"/>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nvGrpSpPr>
          <p:cNvPr id="55334" name="Group 176"/>
          <p:cNvGrpSpPr>
            <a:grpSpLocks/>
          </p:cNvGrpSpPr>
          <p:nvPr/>
        </p:nvGrpSpPr>
        <p:grpSpPr bwMode="auto">
          <a:xfrm>
            <a:off x="7156450" y="1897063"/>
            <a:ext cx="1512888" cy="3548062"/>
            <a:chOff x="3470" y="1377"/>
            <a:chExt cx="1100" cy="2235"/>
          </a:xfrm>
        </p:grpSpPr>
        <p:sp>
          <p:nvSpPr>
            <p:cNvPr id="55579" name="Freeform 177"/>
            <p:cNvSpPr>
              <a:spLocks/>
            </p:cNvSpPr>
            <p:nvPr/>
          </p:nvSpPr>
          <p:spPr bwMode="auto">
            <a:xfrm>
              <a:off x="3470" y="2205"/>
              <a:ext cx="844" cy="444"/>
            </a:xfrm>
            <a:custGeom>
              <a:avLst/>
              <a:gdLst>
                <a:gd name="T0" fmla="*/ 15 w 1255"/>
                <a:gd name="T1" fmla="*/ 8 h 847"/>
                <a:gd name="T2" fmla="*/ 10 w 1255"/>
                <a:gd name="T3" fmla="*/ 9 h 847"/>
                <a:gd name="T4" fmla="*/ 1 w 1255"/>
                <a:gd name="T5" fmla="*/ 8 h 847"/>
                <a:gd name="T6" fmla="*/ 1 w 1255"/>
                <a:gd name="T7" fmla="*/ 5 h 847"/>
                <a:gd name="T8" fmla="*/ 7 w 1255"/>
                <a:gd name="T9" fmla="*/ 5 h 847"/>
                <a:gd name="T10" fmla="*/ 15 w 1255"/>
                <a:gd name="T11" fmla="*/ 5 h 847"/>
                <a:gd name="T12" fmla="*/ 18 w 1255"/>
                <a:gd name="T13" fmla="*/ 4 h 847"/>
                <a:gd name="T14" fmla="*/ 13 w 1255"/>
                <a:gd name="T15" fmla="*/ 2 h 847"/>
                <a:gd name="T16" fmla="*/ 13 w 1255"/>
                <a:gd name="T17" fmla="*/ 1 h 847"/>
                <a:gd name="T18" fmla="*/ 24 w 1255"/>
                <a:gd name="T19" fmla="*/ 1 h 847"/>
                <a:gd name="T20" fmla="*/ 30 w 1255"/>
                <a:gd name="T21" fmla="*/ 2 h 847"/>
                <a:gd name="T22" fmla="*/ 24 w 1255"/>
                <a:gd name="T23" fmla="*/ 2 h 847"/>
                <a:gd name="T24" fmla="*/ 22 w 1255"/>
                <a:gd name="T25" fmla="*/ 3 h 847"/>
                <a:gd name="T26" fmla="*/ 30 w 1255"/>
                <a:gd name="T27" fmla="*/ 4 h 847"/>
                <a:gd name="T28" fmla="*/ 32 w 1255"/>
                <a:gd name="T29" fmla="*/ 2 h 847"/>
                <a:gd name="T30" fmla="*/ 38 w 1255"/>
                <a:gd name="T31" fmla="*/ 1 h 847"/>
                <a:gd name="T32" fmla="*/ 46 w 1255"/>
                <a:gd name="T33" fmla="*/ 1 h 847"/>
                <a:gd name="T34" fmla="*/ 49 w 1255"/>
                <a:gd name="T35" fmla="*/ 2 h 847"/>
                <a:gd name="T36" fmla="*/ 55 w 1255"/>
                <a:gd name="T37" fmla="*/ 5 h 847"/>
                <a:gd name="T38" fmla="*/ 61 w 1255"/>
                <a:gd name="T39" fmla="*/ 4 h 847"/>
                <a:gd name="T40" fmla="*/ 61 w 1255"/>
                <a:gd name="T41" fmla="*/ 2 h 847"/>
                <a:gd name="T42" fmla="*/ 55 w 1255"/>
                <a:gd name="T43" fmla="*/ 2 h 847"/>
                <a:gd name="T44" fmla="*/ 52 w 1255"/>
                <a:gd name="T45" fmla="*/ 3 h 847"/>
                <a:gd name="T46" fmla="*/ 52 w 1255"/>
                <a:gd name="T47" fmla="*/ 4 h 847"/>
                <a:gd name="T48" fmla="*/ 58 w 1255"/>
                <a:gd name="T49" fmla="*/ 3 h 847"/>
                <a:gd name="T50" fmla="*/ 64 w 1255"/>
                <a:gd name="T51" fmla="*/ 2 h 847"/>
                <a:gd name="T52" fmla="*/ 72 w 1255"/>
                <a:gd name="T53" fmla="*/ 2 h 847"/>
                <a:gd name="T54" fmla="*/ 77 w 1255"/>
                <a:gd name="T55" fmla="*/ 4 h 847"/>
                <a:gd name="T56" fmla="*/ 69 w 1255"/>
                <a:gd name="T57" fmla="*/ 5 h 847"/>
                <a:gd name="T58" fmla="*/ 61 w 1255"/>
                <a:gd name="T59" fmla="*/ 5 h 847"/>
                <a:gd name="T60" fmla="*/ 64 w 1255"/>
                <a:gd name="T61" fmla="*/ 5 h 84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55"/>
                <a:gd name="T94" fmla="*/ 0 h 847"/>
                <a:gd name="T95" fmla="*/ 1255 w 1255"/>
                <a:gd name="T96" fmla="*/ 847 h 84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55" h="847">
                  <a:moveTo>
                    <a:pt x="250" y="703"/>
                  </a:moveTo>
                  <a:cubicBezTo>
                    <a:pt x="223" y="767"/>
                    <a:pt x="197" y="831"/>
                    <a:pt x="159" y="839"/>
                  </a:cubicBezTo>
                  <a:cubicBezTo>
                    <a:pt x="121" y="847"/>
                    <a:pt x="46" y="809"/>
                    <a:pt x="23" y="749"/>
                  </a:cubicBezTo>
                  <a:cubicBezTo>
                    <a:pt x="0" y="689"/>
                    <a:pt x="8" y="529"/>
                    <a:pt x="23" y="476"/>
                  </a:cubicBezTo>
                  <a:cubicBezTo>
                    <a:pt x="38" y="423"/>
                    <a:pt x="76" y="431"/>
                    <a:pt x="114" y="431"/>
                  </a:cubicBezTo>
                  <a:cubicBezTo>
                    <a:pt x="152" y="431"/>
                    <a:pt x="220" y="483"/>
                    <a:pt x="250" y="476"/>
                  </a:cubicBezTo>
                  <a:cubicBezTo>
                    <a:pt x="280" y="469"/>
                    <a:pt x="302" y="431"/>
                    <a:pt x="295" y="386"/>
                  </a:cubicBezTo>
                  <a:cubicBezTo>
                    <a:pt x="288" y="341"/>
                    <a:pt x="220" y="257"/>
                    <a:pt x="205" y="204"/>
                  </a:cubicBezTo>
                  <a:cubicBezTo>
                    <a:pt x="190" y="151"/>
                    <a:pt x="175" y="91"/>
                    <a:pt x="205" y="68"/>
                  </a:cubicBezTo>
                  <a:cubicBezTo>
                    <a:pt x="235" y="45"/>
                    <a:pt x="341" y="53"/>
                    <a:pt x="386" y="68"/>
                  </a:cubicBezTo>
                  <a:cubicBezTo>
                    <a:pt x="431" y="83"/>
                    <a:pt x="477" y="144"/>
                    <a:pt x="477" y="159"/>
                  </a:cubicBezTo>
                  <a:cubicBezTo>
                    <a:pt x="477" y="174"/>
                    <a:pt x="409" y="136"/>
                    <a:pt x="386" y="159"/>
                  </a:cubicBezTo>
                  <a:cubicBezTo>
                    <a:pt x="363" y="182"/>
                    <a:pt x="326" y="265"/>
                    <a:pt x="341" y="295"/>
                  </a:cubicBezTo>
                  <a:cubicBezTo>
                    <a:pt x="356" y="325"/>
                    <a:pt x="447" y="363"/>
                    <a:pt x="477" y="340"/>
                  </a:cubicBezTo>
                  <a:cubicBezTo>
                    <a:pt x="507" y="317"/>
                    <a:pt x="499" y="204"/>
                    <a:pt x="522" y="159"/>
                  </a:cubicBezTo>
                  <a:cubicBezTo>
                    <a:pt x="545" y="114"/>
                    <a:pt x="575" y="91"/>
                    <a:pt x="613" y="68"/>
                  </a:cubicBezTo>
                  <a:cubicBezTo>
                    <a:pt x="651" y="45"/>
                    <a:pt x="719" y="0"/>
                    <a:pt x="749" y="23"/>
                  </a:cubicBezTo>
                  <a:cubicBezTo>
                    <a:pt x="779" y="46"/>
                    <a:pt x="771" y="129"/>
                    <a:pt x="794" y="204"/>
                  </a:cubicBezTo>
                  <a:cubicBezTo>
                    <a:pt x="817" y="279"/>
                    <a:pt x="855" y="446"/>
                    <a:pt x="885" y="476"/>
                  </a:cubicBezTo>
                  <a:cubicBezTo>
                    <a:pt x="915" y="506"/>
                    <a:pt x="961" y="431"/>
                    <a:pt x="976" y="386"/>
                  </a:cubicBezTo>
                  <a:cubicBezTo>
                    <a:pt x="991" y="341"/>
                    <a:pt x="991" y="242"/>
                    <a:pt x="976" y="204"/>
                  </a:cubicBezTo>
                  <a:cubicBezTo>
                    <a:pt x="961" y="166"/>
                    <a:pt x="908" y="151"/>
                    <a:pt x="885" y="159"/>
                  </a:cubicBezTo>
                  <a:cubicBezTo>
                    <a:pt x="862" y="167"/>
                    <a:pt x="847" y="220"/>
                    <a:pt x="840" y="250"/>
                  </a:cubicBezTo>
                  <a:cubicBezTo>
                    <a:pt x="833" y="280"/>
                    <a:pt x="825" y="340"/>
                    <a:pt x="840" y="340"/>
                  </a:cubicBezTo>
                  <a:cubicBezTo>
                    <a:pt x="855" y="340"/>
                    <a:pt x="900" y="273"/>
                    <a:pt x="930" y="250"/>
                  </a:cubicBezTo>
                  <a:cubicBezTo>
                    <a:pt x="960" y="227"/>
                    <a:pt x="983" y="212"/>
                    <a:pt x="1021" y="204"/>
                  </a:cubicBezTo>
                  <a:cubicBezTo>
                    <a:pt x="1059" y="196"/>
                    <a:pt x="1119" y="174"/>
                    <a:pt x="1157" y="204"/>
                  </a:cubicBezTo>
                  <a:cubicBezTo>
                    <a:pt x="1195" y="234"/>
                    <a:pt x="1255" y="333"/>
                    <a:pt x="1248" y="386"/>
                  </a:cubicBezTo>
                  <a:cubicBezTo>
                    <a:pt x="1241" y="439"/>
                    <a:pt x="1157" y="499"/>
                    <a:pt x="1112" y="522"/>
                  </a:cubicBezTo>
                  <a:cubicBezTo>
                    <a:pt x="1067" y="545"/>
                    <a:pt x="991" y="537"/>
                    <a:pt x="976" y="522"/>
                  </a:cubicBezTo>
                  <a:cubicBezTo>
                    <a:pt x="961" y="507"/>
                    <a:pt x="1029" y="446"/>
                    <a:pt x="1021" y="431"/>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nvGrpSpPr>
            <p:cNvPr id="55580" name="Group 178"/>
            <p:cNvGrpSpPr>
              <a:grpSpLocks/>
            </p:cNvGrpSpPr>
            <p:nvPr/>
          </p:nvGrpSpPr>
          <p:grpSpPr bwMode="auto">
            <a:xfrm>
              <a:off x="3617" y="1377"/>
              <a:ext cx="953" cy="2235"/>
              <a:chOff x="3560" y="1286"/>
              <a:chExt cx="998" cy="2371"/>
            </a:xfrm>
          </p:grpSpPr>
          <p:sp>
            <p:nvSpPr>
              <p:cNvPr id="55581" name="Freeform 179"/>
              <p:cNvSpPr>
                <a:spLocks/>
              </p:cNvSpPr>
              <p:nvPr/>
            </p:nvSpPr>
            <p:spPr bwMode="auto">
              <a:xfrm>
                <a:off x="4189" y="2523"/>
                <a:ext cx="279" cy="191"/>
              </a:xfrm>
              <a:custGeom>
                <a:avLst/>
                <a:gdLst>
                  <a:gd name="T0" fmla="*/ 14 w 415"/>
                  <a:gd name="T1" fmla="*/ 3 h 363"/>
                  <a:gd name="T2" fmla="*/ 20 w 415"/>
                  <a:gd name="T3" fmla="*/ 4 h 363"/>
                  <a:gd name="T4" fmla="*/ 26 w 415"/>
                  <a:gd name="T5" fmla="*/ 2 h 363"/>
                  <a:gd name="T6" fmla="*/ 23 w 415"/>
                  <a:gd name="T7" fmla="*/ 1 h 363"/>
                  <a:gd name="T8" fmla="*/ 17 w 415"/>
                  <a:gd name="T9" fmla="*/ 1 h 363"/>
                  <a:gd name="T10" fmla="*/ 14 w 415"/>
                  <a:gd name="T11" fmla="*/ 2 h 363"/>
                  <a:gd name="T12" fmla="*/ 9 w 415"/>
                  <a:gd name="T13" fmla="*/ 2 h 363"/>
                  <a:gd name="T14" fmla="*/ 11 w 415"/>
                  <a:gd name="T15" fmla="*/ 2 h 363"/>
                  <a:gd name="T16" fmla="*/ 6 w 415"/>
                  <a:gd name="T17" fmla="*/ 3 h 363"/>
                  <a:gd name="T18" fmla="*/ 0 w 415"/>
                  <a:gd name="T19" fmla="*/ 3 h 3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5"/>
                  <a:gd name="T31" fmla="*/ 0 h 363"/>
                  <a:gd name="T32" fmla="*/ 415 w 415"/>
                  <a:gd name="T33" fmla="*/ 363 h 3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5" h="363">
                    <a:moveTo>
                      <a:pt x="226" y="302"/>
                    </a:moveTo>
                    <a:cubicBezTo>
                      <a:pt x="256" y="332"/>
                      <a:pt x="287" y="363"/>
                      <a:pt x="317" y="348"/>
                    </a:cubicBezTo>
                    <a:cubicBezTo>
                      <a:pt x="347" y="333"/>
                      <a:pt x="401" y="265"/>
                      <a:pt x="408" y="212"/>
                    </a:cubicBezTo>
                    <a:cubicBezTo>
                      <a:pt x="415" y="159"/>
                      <a:pt x="385" y="60"/>
                      <a:pt x="362" y="30"/>
                    </a:cubicBezTo>
                    <a:cubicBezTo>
                      <a:pt x="339" y="0"/>
                      <a:pt x="295" y="15"/>
                      <a:pt x="272" y="30"/>
                    </a:cubicBezTo>
                    <a:cubicBezTo>
                      <a:pt x="249" y="45"/>
                      <a:pt x="249" y="106"/>
                      <a:pt x="226" y="121"/>
                    </a:cubicBezTo>
                    <a:cubicBezTo>
                      <a:pt x="203" y="136"/>
                      <a:pt x="143" y="106"/>
                      <a:pt x="136" y="121"/>
                    </a:cubicBezTo>
                    <a:cubicBezTo>
                      <a:pt x="129" y="136"/>
                      <a:pt x="189" y="189"/>
                      <a:pt x="181" y="212"/>
                    </a:cubicBezTo>
                    <a:cubicBezTo>
                      <a:pt x="173" y="235"/>
                      <a:pt x="120" y="250"/>
                      <a:pt x="90" y="257"/>
                    </a:cubicBezTo>
                    <a:cubicBezTo>
                      <a:pt x="60" y="264"/>
                      <a:pt x="23" y="257"/>
                      <a:pt x="0" y="257"/>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582" name="Freeform 180"/>
              <p:cNvSpPr>
                <a:spLocks/>
              </p:cNvSpPr>
              <p:nvPr/>
            </p:nvSpPr>
            <p:spPr bwMode="auto">
              <a:xfrm>
                <a:off x="3882" y="2495"/>
                <a:ext cx="305" cy="198"/>
              </a:xfrm>
              <a:custGeom>
                <a:avLst/>
                <a:gdLst>
                  <a:gd name="T0" fmla="*/ 20 w 453"/>
                  <a:gd name="T1" fmla="*/ 2 h 378"/>
                  <a:gd name="T2" fmla="*/ 23 w 453"/>
                  <a:gd name="T3" fmla="*/ 1 h 378"/>
                  <a:gd name="T4" fmla="*/ 28 w 453"/>
                  <a:gd name="T5" fmla="*/ 2 h 378"/>
                  <a:gd name="T6" fmla="*/ 23 w 453"/>
                  <a:gd name="T7" fmla="*/ 4 h 378"/>
                  <a:gd name="T8" fmla="*/ 14 w 453"/>
                  <a:gd name="T9" fmla="*/ 2 h 378"/>
                  <a:gd name="T10" fmla="*/ 11 w 453"/>
                  <a:gd name="T11" fmla="*/ 1 h 378"/>
                  <a:gd name="T12" fmla="*/ 6 w 453"/>
                  <a:gd name="T13" fmla="*/ 1 h 378"/>
                  <a:gd name="T14" fmla="*/ 0 w 453"/>
                  <a:gd name="T15" fmla="*/ 2 h 378"/>
                  <a:gd name="T16" fmla="*/ 6 w 453"/>
                  <a:gd name="T17" fmla="*/ 4 h 378"/>
                  <a:gd name="T18" fmla="*/ 11 w 453"/>
                  <a:gd name="T19" fmla="*/ 3 h 378"/>
                  <a:gd name="T20" fmla="*/ 9 w 453"/>
                  <a:gd name="T21" fmla="*/ 2 h 3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3"/>
                  <a:gd name="T34" fmla="*/ 0 h 378"/>
                  <a:gd name="T35" fmla="*/ 453 w 453"/>
                  <a:gd name="T36" fmla="*/ 378 h 3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3" h="378">
                    <a:moveTo>
                      <a:pt x="317" y="151"/>
                    </a:moveTo>
                    <a:cubicBezTo>
                      <a:pt x="328" y="101"/>
                      <a:pt x="340" y="52"/>
                      <a:pt x="363" y="60"/>
                    </a:cubicBezTo>
                    <a:cubicBezTo>
                      <a:pt x="386" y="68"/>
                      <a:pt x="453" y="144"/>
                      <a:pt x="453" y="197"/>
                    </a:cubicBezTo>
                    <a:cubicBezTo>
                      <a:pt x="453" y="250"/>
                      <a:pt x="401" y="378"/>
                      <a:pt x="363" y="378"/>
                    </a:cubicBezTo>
                    <a:cubicBezTo>
                      <a:pt x="325" y="378"/>
                      <a:pt x="257" y="250"/>
                      <a:pt x="227" y="197"/>
                    </a:cubicBezTo>
                    <a:cubicBezTo>
                      <a:pt x="197" y="144"/>
                      <a:pt x="204" y="90"/>
                      <a:pt x="181" y="60"/>
                    </a:cubicBezTo>
                    <a:cubicBezTo>
                      <a:pt x="158" y="30"/>
                      <a:pt x="121" y="0"/>
                      <a:pt x="91" y="15"/>
                    </a:cubicBezTo>
                    <a:cubicBezTo>
                      <a:pt x="61" y="30"/>
                      <a:pt x="0" y="98"/>
                      <a:pt x="0" y="151"/>
                    </a:cubicBezTo>
                    <a:cubicBezTo>
                      <a:pt x="0" y="204"/>
                      <a:pt x="61" y="310"/>
                      <a:pt x="91" y="333"/>
                    </a:cubicBezTo>
                    <a:cubicBezTo>
                      <a:pt x="121" y="356"/>
                      <a:pt x="174" y="317"/>
                      <a:pt x="181" y="287"/>
                    </a:cubicBezTo>
                    <a:cubicBezTo>
                      <a:pt x="188" y="257"/>
                      <a:pt x="151" y="166"/>
                      <a:pt x="136" y="151"/>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583" name="Freeform 181"/>
              <p:cNvSpPr>
                <a:spLocks/>
              </p:cNvSpPr>
              <p:nvPr/>
            </p:nvSpPr>
            <p:spPr bwMode="auto">
              <a:xfrm>
                <a:off x="3714" y="2451"/>
                <a:ext cx="173" cy="198"/>
              </a:xfrm>
              <a:custGeom>
                <a:avLst/>
                <a:gdLst>
                  <a:gd name="T0" fmla="*/ 15 w 257"/>
                  <a:gd name="T1" fmla="*/ 4 h 377"/>
                  <a:gd name="T2" fmla="*/ 10 w 257"/>
                  <a:gd name="T3" fmla="*/ 4 h 377"/>
                  <a:gd name="T4" fmla="*/ 1 w 257"/>
                  <a:gd name="T5" fmla="*/ 3 h 377"/>
                  <a:gd name="T6" fmla="*/ 1 w 257"/>
                  <a:gd name="T7" fmla="*/ 1 h 377"/>
                  <a:gd name="T8" fmla="*/ 10 w 257"/>
                  <a:gd name="T9" fmla="*/ 1 h 377"/>
                  <a:gd name="T10" fmla="*/ 15 w 257"/>
                  <a:gd name="T11" fmla="*/ 1 h 377"/>
                  <a:gd name="T12" fmla="*/ 7 w 257"/>
                  <a:gd name="T13" fmla="*/ 1 h 377"/>
                  <a:gd name="T14" fmla="*/ 10 w 257"/>
                  <a:gd name="T15" fmla="*/ 3 h 377"/>
                  <a:gd name="T16" fmla="*/ 4 w 257"/>
                  <a:gd name="T17" fmla="*/ 3 h 3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7"/>
                  <a:gd name="T28" fmla="*/ 0 h 377"/>
                  <a:gd name="T29" fmla="*/ 257 w 257"/>
                  <a:gd name="T30" fmla="*/ 377 h 3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7" h="377">
                    <a:moveTo>
                      <a:pt x="250" y="325"/>
                    </a:moveTo>
                    <a:cubicBezTo>
                      <a:pt x="223" y="351"/>
                      <a:pt x="197" y="377"/>
                      <a:pt x="159" y="370"/>
                    </a:cubicBezTo>
                    <a:cubicBezTo>
                      <a:pt x="121" y="363"/>
                      <a:pt x="46" y="333"/>
                      <a:pt x="23" y="280"/>
                    </a:cubicBezTo>
                    <a:cubicBezTo>
                      <a:pt x="0" y="227"/>
                      <a:pt x="0" y="98"/>
                      <a:pt x="23" y="53"/>
                    </a:cubicBezTo>
                    <a:cubicBezTo>
                      <a:pt x="46" y="8"/>
                      <a:pt x="121" y="0"/>
                      <a:pt x="159" y="7"/>
                    </a:cubicBezTo>
                    <a:cubicBezTo>
                      <a:pt x="197" y="14"/>
                      <a:pt x="257" y="83"/>
                      <a:pt x="250" y="98"/>
                    </a:cubicBezTo>
                    <a:cubicBezTo>
                      <a:pt x="243" y="113"/>
                      <a:pt x="129" y="75"/>
                      <a:pt x="114" y="98"/>
                    </a:cubicBezTo>
                    <a:cubicBezTo>
                      <a:pt x="99" y="121"/>
                      <a:pt x="167" y="204"/>
                      <a:pt x="159" y="234"/>
                    </a:cubicBezTo>
                    <a:cubicBezTo>
                      <a:pt x="151" y="264"/>
                      <a:pt x="68" y="257"/>
                      <a:pt x="68" y="280"/>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584" name="Freeform 182"/>
              <p:cNvSpPr>
                <a:spLocks/>
              </p:cNvSpPr>
              <p:nvPr/>
            </p:nvSpPr>
            <p:spPr bwMode="auto">
              <a:xfrm>
                <a:off x="4319" y="2886"/>
                <a:ext cx="239" cy="181"/>
              </a:xfrm>
              <a:custGeom>
                <a:avLst/>
                <a:gdLst>
                  <a:gd name="T0" fmla="*/ 0 w 272"/>
                  <a:gd name="T1" fmla="*/ 0 h 431"/>
                  <a:gd name="T2" fmla="*/ 92 w 272"/>
                  <a:gd name="T3" fmla="*/ 0 h 431"/>
                  <a:gd name="T4" fmla="*/ 111 w 272"/>
                  <a:gd name="T5" fmla="*/ 0 h 431"/>
                  <a:gd name="T6" fmla="*/ 92 w 272"/>
                  <a:gd name="T7" fmla="*/ 1 h 431"/>
                  <a:gd name="T8" fmla="*/ 18 w 272"/>
                  <a:gd name="T9" fmla="*/ 1 h 431"/>
                  <a:gd name="T10" fmla="*/ 0 w 272"/>
                  <a:gd name="T11" fmla="*/ 0 h 431"/>
                  <a:gd name="T12" fmla="*/ 0 60000 65536"/>
                  <a:gd name="T13" fmla="*/ 0 60000 65536"/>
                  <a:gd name="T14" fmla="*/ 0 60000 65536"/>
                  <a:gd name="T15" fmla="*/ 0 60000 65536"/>
                  <a:gd name="T16" fmla="*/ 0 60000 65536"/>
                  <a:gd name="T17" fmla="*/ 0 60000 65536"/>
                  <a:gd name="T18" fmla="*/ 0 w 272"/>
                  <a:gd name="T19" fmla="*/ 0 h 431"/>
                  <a:gd name="T20" fmla="*/ 272 w 272"/>
                  <a:gd name="T21" fmla="*/ 431 h 431"/>
                </a:gdLst>
                <a:ahLst/>
                <a:cxnLst>
                  <a:cxn ang="T12">
                    <a:pos x="T0" y="T1"/>
                  </a:cxn>
                  <a:cxn ang="T13">
                    <a:pos x="T2" y="T3"/>
                  </a:cxn>
                  <a:cxn ang="T14">
                    <a:pos x="T4" y="T5"/>
                  </a:cxn>
                  <a:cxn ang="T15">
                    <a:pos x="T6" y="T7"/>
                  </a:cxn>
                  <a:cxn ang="T16">
                    <a:pos x="T8" y="T9"/>
                  </a:cxn>
                  <a:cxn ang="T17">
                    <a:pos x="T10" y="T11"/>
                  </a:cxn>
                </a:cxnLst>
                <a:rect l="T18" t="T19" r="T20" b="T21"/>
                <a:pathLst>
                  <a:path w="272" h="431">
                    <a:moveTo>
                      <a:pt x="0" y="0"/>
                    </a:moveTo>
                    <a:cubicBezTo>
                      <a:pt x="91" y="4"/>
                      <a:pt x="182" y="8"/>
                      <a:pt x="227" y="46"/>
                    </a:cubicBezTo>
                    <a:cubicBezTo>
                      <a:pt x="272" y="84"/>
                      <a:pt x="272" y="167"/>
                      <a:pt x="272" y="227"/>
                    </a:cubicBezTo>
                    <a:cubicBezTo>
                      <a:pt x="272" y="287"/>
                      <a:pt x="265" y="385"/>
                      <a:pt x="227" y="408"/>
                    </a:cubicBezTo>
                    <a:cubicBezTo>
                      <a:pt x="189" y="431"/>
                      <a:pt x="83" y="386"/>
                      <a:pt x="45" y="363"/>
                    </a:cubicBezTo>
                    <a:cubicBezTo>
                      <a:pt x="7" y="340"/>
                      <a:pt x="3" y="306"/>
                      <a:pt x="0" y="272"/>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585" name="Freeform 183"/>
              <p:cNvSpPr>
                <a:spLocks/>
              </p:cNvSpPr>
              <p:nvPr/>
            </p:nvSpPr>
            <p:spPr bwMode="auto">
              <a:xfrm>
                <a:off x="4197" y="2886"/>
                <a:ext cx="152" cy="155"/>
              </a:xfrm>
              <a:custGeom>
                <a:avLst/>
                <a:gdLst>
                  <a:gd name="T0" fmla="*/ 0 w 272"/>
                  <a:gd name="T1" fmla="*/ 0 h 431"/>
                  <a:gd name="T2" fmla="*/ 4 w 272"/>
                  <a:gd name="T3" fmla="*/ 0 h 431"/>
                  <a:gd name="T4" fmla="*/ 4 w 272"/>
                  <a:gd name="T5" fmla="*/ 0 h 431"/>
                  <a:gd name="T6" fmla="*/ 4 w 272"/>
                  <a:gd name="T7" fmla="*/ 0 h 431"/>
                  <a:gd name="T8" fmla="*/ 1 w 272"/>
                  <a:gd name="T9" fmla="*/ 0 h 431"/>
                  <a:gd name="T10" fmla="*/ 0 w 272"/>
                  <a:gd name="T11" fmla="*/ 0 h 431"/>
                  <a:gd name="T12" fmla="*/ 0 60000 65536"/>
                  <a:gd name="T13" fmla="*/ 0 60000 65536"/>
                  <a:gd name="T14" fmla="*/ 0 60000 65536"/>
                  <a:gd name="T15" fmla="*/ 0 60000 65536"/>
                  <a:gd name="T16" fmla="*/ 0 60000 65536"/>
                  <a:gd name="T17" fmla="*/ 0 60000 65536"/>
                  <a:gd name="T18" fmla="*/ 0 w 272"/>
                  <a:gd name="T19" fmla="*/ 0 h 431"/>
                  <a:gd name="T20" fmla="*/ 272 w 272"/>
                  <a:gd name="T21" fmla="*/ 431 h 431"/>
                </a:gdLst>
                <a:ahLst/>
                <a:cxnLst>
                  <a:cxn ang="T12">
                    <a:pos x="T0" y="T1"/>
                  </a:cxn>
                  <a:cxn ang="T13">
                    <a:pos x="T2" y="T3"/>
                  </a:cxn>
                  <a:cxn ang="T14">
                    <a:pos x="T4" y="T5"/>
                  </a:cxn>
                  <a:cxn ang="T15">
                    <a:pos x="T6" y="T7"/>
                  </a:cxn>
                  <a:cxn ang="T16">
                    <a:pos x="T8" y="T9"/>
                  </a:cxn>
                  <a:cxn ang="T17">
                    <a:pos x="T10" y="T11"/>
                  </a:cxn>
                </a:cxnLst>
                <a:rect l="T18" t="T19" r="T20" b="T21"/>
                <a:pathLst>
                  <a:path w="272" h="431">
                    <a:moveTo>
                      <a:pt x="0" y="0"/>
                    </a:moveTo>
                    <a:cubicBezTo>
                      <a:pt x="91" y="4"/>
                      <a:pt x="182" y="8"/>
                      <a:pt x="227" y="46"/>
                    </a:cubicBezTo>
                    <a:cubicBezTo>
                      <a:pt x="272" y="84"/>
                      <a:pt x="272" y="167"/>
                      <a:pt x="272" y="227"/>
                    </a:cubicBezTo>
                    <a:cubicBezTo>
                      <a:pt x="272" y="287"/>
                      <a:pt x="265" y="385"/>
                      <a:pt x="227" y="408"/>
                    </a:cubicBezTo>
                    <a:cubicBezTo>
                      <a:pt x="189" y="431"/>
                      <a:pt x="83" y="386"/>
                      <a:pt x="45" y="363"/>
                    </a:cubicBezTo>
                    <a:cubicBezTo>
                      <a:pt x="7" y="340"/>
                      <a:pt x="3" y="306"/>
                      <a:pt x="0" y="272"/>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586" name="Freeform 184"/>
              <p:cNvSpPr>
                <a:spLocks/>
              </p:cNvSpPr>
              <p:nvPr/>
            </p:nvSpPr>
            <p:spPr bwMode="auto">
              <a:xfrm flipH="1">
                <a:off x="3587" y="2733"/>
                <a:ext cx="122" cy="155"/>
              </a:xfrm>
              <a:custGeom>
                <a:avLst/>
                <a:gdLst>
                  <a:gd name="T0" fmla="*/ 0 w 272"/>
                  <a:gd name="T1" fmla="*/ 0 h 431"/>
                  <a:gd name="T2" fmla="*/ 1 w 272"/>
                  <a:gd name="T3" fmla="*/ 0 h 431"/>
                  <a:gd name="T4" fmla="*/ 1 w 272"/>
                  <a:gd name="T5" fmla="*/ 0 h 431"/>
                  <a:gd name="T6" fmla="*/ 1 w 272"/>
                  <a:gd name="T7" fmla="*/ 0 h 431"/>
                  <a:gd name="T8" fmla="*/ 0 w 272"/>
                  <a:gd name="T9" fmla="*/ 0 h 431"/>
                  <a:gd name="T10" fmla="*/ 0 w 272"/>
                  <a:gd name="T11" fmla="*/ 0 h 431"/>
                  <a:gd name="T12" fmla="*/ 0 60000 65536"/>
                  <a:gd name="T13" fmla="*/ 0 60000 65536"/>
                  <a:gd name="T14" fmla="*/ 0 60000 65536"/>
                  <a:gd name="T15" fmla="*/ 0 60000 65536"/>
                  <a:gd name="T16" fmla="*/ 0 60000 65536"/>
                  <a:gd name="T17" fmla="*/ 0 60000 65536"/>
                  <a:gd name="T18" fmla="*/ 0 w 272"/>
                  <a:gd name="T19" fmla="*/ 0 h 431"/>
                  <a:gd name="T20" fmla="*/ 272 w 272"/>
                  <a:gd name="T21" fmla="*/ 431 h 431"/>
                </a:gdLst>
                <a:ahLst/>
                <a:cxnLst>
                  <a:cxn ang="T12">
                    <a:pos x="T0" y="T1"/>
                  </a:cxn>
                  <a:cxn ang="T13">
                    <a:pos x="T2" y="T3"/>
                  </a:cxn>
                  <a:cxn ang="T14">
                    <a:pos x="T4" y="T5"/>
                  </a:cxn>
                  <a:cxn ang="T15">
                    <a:pos x="T6" y="T7"/>
                  </a:cxn>
                  <a:cxn ang="T16">
                    <a:pos x="T8" y="T9"/>
                  </a:cxn>
                  <a:cxn ang="T17">
                    <a:pos x="T10" y="T11"/>
                  </a:cxn>
                </a:cxnLst>
                <a:rect l="T18" t="T19" r="T20" b="T21"/>
                <a:pathLst>
                  <a:path w="272" h="431">
                    <a:moveTo>
                      <a:pt x="0" y="0"/>
                    </a:moveTo>
                    <a:cubicBezTo>
                      <a:pt x="91" y="4"/>
                      <a:pt x="182" y="8"/>
                      <a:pt x="227" y="46"/>
                    </a:cubicBezTo>
                    <a:cubicBezTo>
                      <a:pt x="272" y="84"/>
                      <a:pt x="272" y="167"/>
                      <a:pt x="272" y="227"/>
                    </a:cubicBezTo>
                    <a:cubicBezTo>
                      <a:pt x="272" y="287"/>
                      <a:pt x="265" y="385"/>
                      <a:pt x="227" y="408"/>
                    </a:cubicBezTo>
                    <a:cubicBezTo>
                      <a:pt x="189" y="431"/>
                      <a:pt x="83" y="386"/>
                      <a:pt x="45" y="363"/>
                    </a:cubicBezTo>
                    <a:cubicBezTo>
                      <a:pt x="7" y="340"/>
                      <a:pt x="3" y="306"/>
                      <a:pt x="0" y="272"/>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587" name="Freeform 185"/>
              <p:cNvSpPr>
                <a:spLocks/>
              </p:cNvSpPr>
              <p:nvPr/>
            </p:nvSpPr>
            <p:spPr bwMode="auto">
              <a:xfrm flipH="1">
                <a:off x="3709" y="2814"/>
                <a:ext cx="153" cy="179"/>
              </a:xfrm>
              <a:custGeom>
                <a:avLst/>
                <a:gdLst>
                  <a:gd name="T0" fmla="*/ 0 w 272"/>
                  <a:gd name="T1" fmla="*/ 0 h 431"/>
                  <a:gd name="T2" fmla="*/ 4 w 272"/>
                  <a:gd name="T3" fmla="*/ 0 h 431"/>
                  <a:gd name="T4" fmla="*/ 5 w 272"/>
                  <a:gd name="T5" fmla="*/ 0 h 431"/>
                  <a:gd name="T6" fmla="*/ 4 w 272"/>
                  <a:gd name="T7" fmla="*/ 1 h 431"/>
                  <a:gd name="T8" fmla="*/ 1 w 272"/>
                  <a:gd name="T9" fmla="*/ 1 h 431"/>
                  <a:gd name="T10" fmla="*/ 0 w 272"/>
                  <a:gd name="T11" fmla="*/ 0 h 431"/>
                  <a:gd name="T12" fmla="*/ 0 60000 65536"/>
                  <a:gd name="T13" fmla="*/ 0 60000 65536"/>
                  <a:gd name="T14" fmla="*/ 0 60000 65536"/>
                  <a:gd name="T15" fmla="*/ 0 60000 65536"/>
                  <a:gd name="T16" fmla="*/ 0 60000 65536"/>
                  <a:gd name="T17" fmla="*/ 0 60000 65536"/>
                  <a:gd name="T18" fmla="*/ 0 w 272"/>
                  <a:gd name="T19" fmla="*/ 0 h 431"/>
                  <a:gd name="T20" fmla="*/ 272 w 272"/>
                  <a:gd name="T21" fmla="*/ 431 h 431"/>
                </a:gdLst>
                <a:ahLst/>
                <a:cxnLst>
                  <a:cxn ang="T12">
                    <a:pos x="T0" y="T1"/>
                  </a:cxn>
                  <a:cxn ang="T13">
                    <a:pos x="T2" y="T3"/>
                  </a:cxn>
                  <a:cxn ang="T14">
                    <a:pos x="T4" y="T5"/>
                  </a:cxn>
                  <a:cxn ang="T15">
                    <a:pos x="T6" y="T7"/>
                  </a:cxn>
                  <a:cxn ang="T16">
                    <a:pos x="T8" y="T9"/>
                  </a:cxn>
                  <a:cxn ang="T17">
                    <a:pos x="T10" y="T11"/>
                  </a:cxn>
                </a:cxnLst>
                <a:rect l="T18" t="T19" r="T20" b="T21"/>
                <a:pathLst>
                  <a:path w="272" h="431">
                    <a:moveTo>
                      <a:pt x="0" y="0"/>
                    </a:moveTo>
                    <a:cubicBezTo>
                      <a:pt x="91" y="4"/>
                      <a:pt x="182" y="8"/>
                      <a:pt x="227" y="46"/>
                    </a:cubicBezTo>
                    <a:cubicBezTo>
                      <a:pt x="272" y="84"/>
                      <a:pt x="272" y="167"/>
                      <a:pt x="272" y="227"/>
                    </a:cubicBezTo>
                    <a:cubicBezTo>
                      <a:pt x="272" y="287"/>
                      <a:pt x="265" y="385"/>
                      <a:pt x="227" y="408"/>
                    </a:cubicBezTo>
                    <a:cubicBezTo>
                      <a:pt x="189" y="431"/>
                      <a:pt x="83" y="386"/>
                      <a:pt x="45" y="363"/>
                    </a:cubicBezTo>
                    <a:cubicBezTo>
                      <a:pt x="7" y="340"/>
                      <a:pt x="3" y="306"/>
                      <a:pt x="0" y="272"/>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588" name="Freeform 186"/>
              <p:cNvSpPr>
                <a:spLocks/>
              </p:cNvSpPr>
              <p:nvPr/>
            </p:nvSpPr>
            <p:spPr bwMode="auto">
              <a:xfrm>
                <a:off x="4309" y="2360"/>
                <a:ext cx="92" cy="119"/>
              </a:xfrm>
              <a:custGeom>
                <a:avLst/>
                <a:gdLst>
                  <a:gd name="T0" fmla="*/ 0 w 272"/>
                  <a:gd name="T1" fmla="*/ 0 h 431"/>
                  <a:gd name="T2" fmla="*/ 0 w 272"/>
                  <a:gd name="T3" fmla="*/ 0 h 431"/>
                  <a:gd name="T4" fmla="*/ 0 w 272"/>
                  <a:gd name="T5" fmla="*/ 0 h 431"/>
                  <a:gd name="T6" fmla="*/ 0 w 272"/>
                  <a:gd name="T7" fmla="*/ 0 h 431"/>
                  <a:gd name="T8" fmla="*/ 0 w 272"/>
                  <a:gd name="T9" fmla="*/ 0 h 431"/>
                  <a:gd name="T10" fmla="*/ 0 w 272"/>
                  <a:gd name="T11" fmla="*/ 0 h 431"/>
                  <a:gd name="T12" fmla="*/ 0 60000 65536"/>
                  <a:gd name="T13" fmla="*/ 0 60000 65536"/>
                  <a:gd name="T14" fmla="*/ 0 60000 65536"/>
                  <a:gd name="T15" fmla="*/ 0 60000 65536"/>
                  <a:gd name="T16" fmla="*/ 0 60000 65536"/>
                  <a:gd name="T17" fmla="*/ 0 60000 65536"/>
                  <a:gd name="T18" fmla="*/ 0 w 272"/>
                  <a:gd name="T19" fmla="*/ 0 h 431"/>
                  <a:gd name="T20" fmla="*/ 272 w 272"/>
                  <a:gd name="T21" fmla="*/ 431 h 431"/>
                </a:gdLst>
                <a:ahLst/>
                <a:cxnLst>
                  <a:cxn ang="T12">
                    <a:pos x="T0" y="T1"/>
                  </a:cxn>
                  <a:cxn ang="T13">
                    <a:pos x="T2" y="T3"/>
                  </a:cxn>
                  <a:cxn ang="T14">
                    <a:pos x="T4" y="T5"/>
                  </a:cxn>
                  <a:cxn ang="T15">
                    <a:pos x="T6" y="T7"/>
                  </a:cxn>
                  <a:cxn ang="T16">
                    <a:pos x="T8" y="T9"/>
                  </a:cxn>
                  <a:cxn ang="T17">
                    <a:pos x="T10" y="T11"/>
                  </a:cxn>
                </a:cxnLst>
                <a:rect l="T18" t="T19" r="T20" b="T21"/>
                <a:pathLst>
                  <a:path w="272" h="431">
                    <a:moveTo>
                      <a:pt x="0" y="0"/>
                    </a:moveTo>
                    <a:cubicBezTo>
                      <a:pt x="91" y="4"/>
                      <a:pt x="182" y="8"/>
                      <a:pt x="227" y="46"/>
                    </a:cubicBezTo>
                    <a:cubicBezTo>
                      <a:pt x="272" y="84"/>
                      <a:pt x="272" y="167"/>
                      <a:pt x="272" y="227"/>
                    </a:cubicBezTo>
                    <a:cubicBezTo>
                      <a:pt x="272" y="287"/>
                      <a:pt x="265" y="385"/>
                      <a:pt x="227" y="408"/>
                    </a:cubicBezTo>
                    <a:cubicBezTo>
                      <a:pt x="189" y="431"/>
                      <a:pt x="83" y="386"/>
                      <a:pt x="45" y="363"/>
                    </a:cubicBezTo>
                    <a:cubicBezTo>
                      <a:pt x="7" y="340"/>
                      <a:pt x="3" y="306"/>
                      <a:pt x="0" y="272"/>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589" name="Freeform 187"/>
              <p:cNvSpPr>
                <a:spLocks/>
              </p:cNvSpPr>
              <p:nvPr/>
            </p:nvSpPr>
            <p:spPr bwMode="auto">
              <a:xfrm flipH="1">
                <a:off x="3577" y="2479"/>
                <a:ext cx="122" cy="143"/>
              </a:xfrm>
              <a:custGeom>
                <a:avLst/>
                <a:gdLst>
                  <a:gd name="T0" fmla="*/ 0 w 272"/>
                  <a:gd name="T1" fmla="*/ 0 h 431"/>
                  <a:gd name="T2" fmla="*/ 1 w 272"/>
                  <a:gd name="T3" fmla="*/ 0 h 431"/>
                  <a:gd name="T4" fmla="*/ 1 w 272"/>
                  <a:gd name="T5" fmla="*/ 0 h 431"/>
                  <a:gd name="T6" fmla="*/ 1 w 272"/>
                  <a:gd name="T7" fmla="*/ 0 h 431"/>
                  <a:gd name="T8" fmla="*/ 0 w 272"/>
                  <a:gd name="T9" fmla="*/ 0 h 431"/>
                  <a:gd name="T10" fmla="*/ 0 w 272"/>
                  <a:gd name="T11" fmla="*/ 0 h 431"/>
                  <a:gd name="T12" fmla="*/ 0 60000 65536"/>
                  <a:gd name="T13" fmla="*/ 0 60000 65536"/>
                  <a:gd name="T14" fmla="*/ 0 60000 65536"/>
                  <a:gd name="T15" fmla="*/ 0 60000 65536"/>
                  <a:gd name="T16" fmla="*/ 0 60000 65536"/>
                  <a:gd name="T17" fmla="*/ 0 60000 65536"/>
                  <a:gd name="T18" fmla="*/ 0 w 272"/>
                  <a:gd name="T19" fmla="*/ 0 h 431"/>
                  <a:gd name="T20" fmla="*/ 272 w 272"/>
                  <a:gd name="T21" fmla="*/ 431 h 431"/>
                </a:gdLst>
                <a:ahLst/>
                <a:cxnLst>
                  <a:cxn ang="T12">
                    <a:pos x="T0" y="T1"/>
                  </a:cxn>
                  <a:cxn ang="T13">
                    <a:pos x="T2" y="T3"/>
                  </a:cxn>
                  <a:cxn ang="T14">
                    <a:pos x="T4" y="T5"/>
                  </a:cxn>
                  <a:cxn ang="T15">
                    <a:pos x="T6" y="T7"/>
                  </a:cxn>
                  <a:cxn ang="T16">
                    <a:pos x="T8" y="T9"/>
                  </a:cxn>
                  <a:cxn ang="T17">
                    <a:pos x="T10" y="T11"/>
                  </a:cxn>
                </a:cxnLst>
                <a:rect l="T18" t="T19" r="T20" b="T21"/>
                <a:pathLst>
                  <a:path w="272" h="431">
                    <a:moveTo>
                      <a:pt x="0" y="0"/>
                    </a:moveTo>
                    <a:cubicBezTo>
                      <a:pt x="91" y="4"/>
                      <a:pt x="182" y="8"/>
                      <a:pt x="227" y="46"/>
                    </a:cubicBezTo>
                    <a:cubicBezTo>
                      <a:pt x="272" y="84"/>
                      <a:pt x="272" y="167"/>
                      <a:pt x="272" y="227"/>
                    </a:cubicBezTo>
                    <a:cubicBezTo>
                      <a:pt x="272" y="287"/>
                      <a:pt x="265" y="385"/>
                      <a:pt x="227" y="408"/>
                    </a:cubicBezTo>
                    <a:cubicBezTo>
                      <a:pt x="189" y="431"/>
                      <a:pt x="83" y="386"/>
                      <a:pt x="45" y="363"/>
                    </a:cubicBezTo>
                    <a:cubicBezTo>
                      <a:pt x="7" y="340"/>
                      <a:pt x="3" y="306"/>
                      <a:pt x="0" y="272"/>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590" name="Freeform 188"/>
              <p:cNvSpPr>
                <a:spLocks/>
              </p:cNvSpPr>
              <p:nvPr/>
            </p:nvSpPr>
            <p:spPr bwMode="auto">
              <a:xfrm>
                <a:off x="3846" y="2783"/>
                <a:ext cx="325" cy="226"/>
              </a:xfrm>
              <a:custGeom>
                <a:avLst/>
                <a:gdLst>
                  <a:gd name="T0" fmla="*/ 22 w 483"/>
                  <a:gd name="T1" fmla="*/ 2 h 430"/>
                  <a:gd name="T2" fmla="*/ 27 w 483"/>
                  <a:gd name="T3" fmla="*/ 1 h 430"/>
                  <a:gd name="T4" fmla="*/ 30 w 483"/>
                  <a:gd name="T5" fmla="*/ 2 h 430"/>
                  <a:gd name="T6" fmla="*/ 30 w 483"/>
                  <a:gd name="T7" fmla="*/ 3 h 430"/>
                  <a:gd name="T8" fmla="*/ 27 w 483"/>
                  <a:gd name="T9" fmla="*/ 5 h 430"/>
                  <a:gd name="T10" fmla="*/ 18 w 483"/>
                  <a:gd name="T11" fmla="*/ 3 h 430"/>
                  <a:gd name="T12" fmla="*/ 15 w 483"/>
                  <a:gd name="T13" fmla="*/ 1 h 430"/>
                  <a:gd name="T14" fmla="*/ 13 w 483"/>
                  <a:gd name="T15" fmla="*/ 1 h 430"/>
                  <a:gd name="T16" fmla="*/ 7 w 483"/>
                  <a:gd name="T17" fmla="*/ 1 h 430"/>
                  <a:gd name="T18" fmla="*/ 1 w 483"/>
                  <a:gd name="T19" fmla="*/ 1 h 430"/>
                  <a:gd name="T20" fmla="*/ 1 w 483"/>
                  <a:gd name="T21" fmla="*/ 4 h 430"/>
                  <a:gd name="T22" fmla="*/ 10 w 483"/>
                  <a:gd name="T23" fmla="*/ 5 h 430"/>
                  <a:gd name="T24" fmla="*/ 15 w 483"/>
                  <a:gd name="T25" fmla="*/ 3 h 430"/>
                  <a:gd name="T26" fmla="*/ 10 w 483"/>
                  <a:gd name="T27" fmla="*/ 2 h 4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3"/>
                  <a:gd name="T43" fmla="*/ 0 h 430"/>
                  <a:gd name="T44" fmla="*/ 483 w 483"/>
                  <a:gd name="T45" fmla="*/ 430 h 4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3" h="430">
                    <a:moveTo>
                      <a:pt x="340" y="151"/>
                    </a:moveTo>
                    <a:cubicBezTo>
                      <a:pt x="374" y="125"/>
                      <a:pt x="408" y="99"/>
                      <a:pt x="431" y="106"/>
                    </a:cubicBezTo>
                    <a:cubicBezTo>
                      <a:pt x="454" y="113"/>
                      <a:pt x="469" y="166"/>
                      <a:pt x="476" y="196"/>
                    </a:cubicBezTo>
                    <a:cubicBezTo>
                      <a:pt x="483" y="226"/>
                      <a:pt x="483" y="249"/>
                      <a:pt x="476" y="287"/>
                    </a:cubicBezTo>
                    <a:cubicBezTo>
                      <a:pt x="469" y="325"/>
                      <a:pt x="461" y="430"/>
                      <a:pt x="431" y="423"/>
                    </a:cubicBezTo>
                    <a:cubicBezTo>
                      <a:pt x="401" y="416"/>
                      <a:pt x="325" y="295"/>
                      <a:pt x="295" y="242"/>
                    </a:cubicBezTo>
                    <a:cubicBezTo>
                      <a:pt x="265" y="189"/>
                      <a:pt x="264" y="144"/>
                      <a:pt x="249" y="106"/>
                    </a:cubicBezTo>
                    <a:cubicBezTo>
                      <a:pt x="234" y="68"/>
                      <a:pt x="227" y="30"/>
                      <a:pt x="204" y="15"/>
                    </a:cubicBezTo>
                    <a:cubicBezTo>
                      <a:pt x="181" y="0"/>
                      <a:pt x="143" y="0"/>
                      <a:pt x="113" y="15"/>
                    </a:cubicBezTo>
                    <a:cubicBezTo>
                      <a:pt x="83" y="30"/>
                      <a:pt x="38" y="53"/>
                      <a:pt x="23" y="106"/>
                    </a:cubicBezTo>
                    <a:cubicBezTo>
                      <a:pt x="8" y="159"/>
                      <a:pt x="0" y="279"/>
                      <a:pt x="23" y="332"/>
                    </a:cubicBezTo>
                    <a:cubicBezTo>
                      <a:pt x="46" y="385"/>
                      <a:pt x="121" y="430"/>
                      <a:pt x="159" y="423"/>
                    </a:cubicBezTo>
                    <a:cubicBezTo>
                      <a:pt x="197" y="416"/>
                      <a:pt x="249" y="325"/>
                      <a:pt x="249" y="287"/>
                    </a:cubicBezTo>
                    <a:cubicBezTo>
                      <a:pt x="249" y="249"/>
                      <a:pt x="204" y="222"/>
                      <a:pt x="159" y="196"/>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591" name="Freeform 189"/>
              <p:cNvSpPr>
                <a:spLocks/>
              </p:cNvSpPr>
              <p:nvPr/>
            </p:nvSpPr>
            <p:spPr bwMode="auto">
              <a:xfrm>
                <a:off x="3606" y="1286"/>
                <a:ext cx="490" cy="680"/>
              </a:xfrm>
              <a:custGeom>
                <a:avLst/>
                <a:gdLst>
                  <a:gd name="T0" fmla="*/ 2 w 930"/>
                  <a:gd name="T1" fmla="*/ 3 h 1679"/>
                  <a:gd name="T2" fmla="*/ 1 w 930"/>
                  <a:gd name="T3" fmla="*/ 2 h 1679"/>
                  <a:gd name="T4" fmla="*/ 1 w 930"/>
                  <a:gd name="T5" fmla="*/ 2 h 1679"/>
                  <a:gd name="T6" fmla="*/ 2 w 930"/>
                  <a:gd name="T7" fmla="*/ 2 h 1679"/>
                  <a:gd name="T8" fmla="*/ 3 w 930"/>
                  <a:gd name="T9" fmla="*/ 2 h 1679"/>
                  <a:gd name="T10" fmla="*/ 4 w 930"/>
                  <a:gd name="T11" fmla="*/ 2 h 1679"/>
                  <a:gd name="T12" fmla="*/ 2 w 930"/>
                  <a:gd name="T13" fmla="*/ 2 h 1679"/>
                  <a:gd name="T14" fmla="*/ 2 w 930"/>
                  <a:gd name="T15" fmla="*/ 2 h 1679"/>
                  <a:gd name="T16" fmla="*/ 4 w 930"/>
                  <a:gd name="T17" fmla="*/ 2 h 1679"/>
                  <a:gd name="T18" fmla="*/ 4 w 930"/>
                  <a:gd name="T19" fmla="*/ 2 h 1679"/>
                  <a:gd name="T20" fmla="*/ 6 w 930"/>
                  <a:gd name="T21" fmla="*/ 2 h 1679"/>
                  <a:gd name="T22" fmla="*/ 5 w 930"/>
                  <a:gd name="T23" fmla="*/ 2 h 1679"/>
                  <a:gd name="T24" fmla="*/ 4 w 930"/>
                  <a:gd name="T25" fmla="*/ 2 h 1679"/>
                  <a:gd name="T26" fmla="*/ 3 w 930"/>
                  <a:gd name="T27" fmla="*/ 2 h 1679"/>
                  <a:gd name="T28" fmla="*/ 3 w 930"/>
                  <a:gd name="T29" fmla="*/ 2 h 1679"/>
                  <a:gd name="T30" fmla="*/ 4 w 930"/>
                  <a:gd name="T31" fmla="*/ 2 h 1679"/>
                  <a:gd name="T32" fmla="*/ 5 w 930"/>
                  <a:gd name="T33" fmla="*/ 2 h 1679"/>
                  <a:gd name="T34" fmla="*/ 6 w 930"/>
                  <a:gd name="T35" fmla="*/ 2 h 1679"/>
                  <a:gd name="T36" fmla="*/ 7 w 930"/>
                  <a:gd name="T37" fmla="*/ 2 h 1679"/>
                  <a:gd name="T38" fmla="*/ 7 w 930"/>
                  <a:gd name="T39" fmla="*/ 2 h 1679"/>
                  <a:gd name="T40" fmla="*/ 5 w 930"/>
                  <a:gd name="T41" fmla="*/ 2 h 1679"/>
                  <a:gd name="T42" fmla="*/ 5 w 930"/>
                  <a:gd name="T43" fmla="*/ 1 h 1679"/>
                  <a:gd name="T44" fmla="*/ 7 w 930"/>
                  <a:gd name="T45" fmla="*/ 2 h 1679"/>
                  <a:gd name="T46" fmla="*/ 8 w 930"/>
                  <a:gd name="T47" fmla="*/ 2 h 1679"/>
                  <a:gd name="T48" fmla="*/ 8 w 930"/>
                  <a:gd name="T49" fmla="*/ 1 h 1679"/>
                  <a:gd name="T50" fmla="*/ 7 w 930"/>
                  <a:gd name="T51" fmla="*/ 1 h 1679"/>
                  <a:gd name="T52" fmla="*/ 5 w 930"/>
                  <a:gd name="T53" fmla="*/ 1 h 1679"/>
                  <a:gd name="T54" fmla="*/ 5 w 930"/>
                  <a:gd name="T55" fmla="*/ 1 h 1679"/>
                  <a:gd name="T56" fmla="*/ 6 w 930"/>
                  <a:gd name="T57" fmla="*/ 1 h 1679"/>
                  <a:gd name="T58" fmla="*/ 8 w 930"/>
                  <a:gd name="T59" fmla="*/ 1 h 1679"/>
                  <a:gd name="T60" fmla="*/ 8 w 930"/>
                  <a:gd name="T61" fmla="*/ 1 h 1679"/>
                  <a:gd name="T62" fmla="*/ 9 w 930"/>
                  <a:gd name="T63" fmla="*/ 1 h 1679"/>
                  <a:gd name="T64" fmla="*/ 10 w 930"/>
                  <a:gd name="T65" fmla="*/ 1 h 1679"/>
                  <a:gd name="T66" fmla="*/ 8 w 930"/>
                  <a:gd name="T67" fmla="*/ 0 h 1679"/>
                  <a:gd name="T68" fmla="*/ 6 w 930"/>
                  <a:gd name="T69" fmla="*/ 0 h 1679"/>
                  <a:gd name="T70" fmla="*/ 6 w 930"/>
                  <a:gd name="T71" fmla="*/ 0 h 1679"/>
                  <a:gd name="T72" fmla="*/ 8 w 930"/>
                  <a:gd name="T73" fmla="*/ 0 h 1679"/>
                  <a:gd name="T74" fmla="*/ 9 w 930"/>
                  <a:gd name="T75" fmla="*/ 0 h 1679"/>
                  <a:gd name="T76" fmla="*/ 9 w 930"/>
                  <a:gd name="T77" fmla="*/ 0 h 1679"/>
                  <a:gd name="T78" fmla="*/ 11 w 930"/>
                  <a:gd name="T79" fmla="*/ 0 h 167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30"/>
                  <a:gd name="T121" fmla="*/ 0 h 1679"/>
                  <a:gd name="T122" fmla="*/ 930 w 930"/>
                  <a:gd name="T123" fmla="*/ 1679 h 167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30" h="1679">
                    <a:moveTo>
                      <a:pt x="159" y="1679"/>
                    </a:moveTo>
                    <a:cubicBezTo>
                      <a:pt x="102" y="1611"/>
                      <a:pt x="46" y="1543"/>
                      <a:pt x="23" y="1497"/>
                    </a:cubicBezTo>
                    <a:cubicBezTo>
                      <a:pt x="0" y="1451"/>
                      <a:pt x="8" y="1436"/>
                      <a:pt x="23" y="1406"/>
                    </a:cubicBezTo>
                    <a:cubicBezTo>
                      <a:pt x="38" y="1376"/>
                      <a:pt x="68" y="1301"/>
                      <a:pt x="113" y="1316"/>
                    </a:cubicBezTo>
                    <a:cubicBezTo>
                      <a:pt x="158" y="1331"/>
                      <a:pt x="250" y="1474"/>
                      <a:pt x="295" y="1497"/>
                    </a:cubicBezTo>
                    <a:cubicBezTo>
                      <a:pt x="340" y="1520"/>
                      <a:pt x="401" y="1482"/>
                      <a:pt x="386" y="1452"/>
                    </a:cubicBezTo>
                    <a:cubicBezTo>
                      <a:pt x="371" y="1422"/>
                      <a:pt x="242" y="1376"/>
                      <a:pt x="204" y="1316"/>
                    </a:cubicBezTo>
                    <a:cubicBezTo>
                      <a:pt x="166" y="1256"/>
                      <a:pt x="129" y="1104"/>
                      <a:pt x="159" y="1089"/>
                    </a:cubicBezTo>
                    <a:cubicBezTo>
                      <a:pt x="189" y="1074"/>
                      <a:pt x="348" y="1187"/>
                      <a:pt x="386" y="1225"/>
                    </a:cubicBezTo>
                    <a:cubicBezTo>
                      <a:pt x="424" y="1263"/>
                      <a:pt x="363" y="1309"/>
                      <a:pt x="386" y="1316"/>
                    </a:cubicBezTo>
                    <a:cubicBezTo>
                      <a:pt x="409" y="1323"/>
                      <a:pt x="507" y="1300"/>
                      <a:pt x="522" y="1270"/>
                    </a:cubicBezTo>
                    <a:cubicBezTo>
                      <a:pt x="537" y="1240"/>
                      <a:pt x="506" y="1171"/>
                      <a:pt x="476" y="1134"/>
                    </a:cubicBezTo>
                    <a:cubicBezTo>
                      <a:pt x="446" y="1097"/>
                      <a:pt x="378" y="1082"/>
                      <a:pt x="340" y="1044"/>
                    </a:cubicBezTo>
                    <a:cubicBezTo>
                      <a:pt x="302" y="1006"/>
                      <a:pt x="264" y="945"/>
                      <a:pt x="249" y="907"/>
                    </a:cubicBezTo>
                    <a:cubicBezTo>
                      <a:pt x="234" y="869"/>
                      <a:pt x="234" y="840"/>
                      <a:pt x="249" y="817"/>
                    </a:cubicBezTo>
                    <a:cubicBezTo>
                      <a:pt x="264" y="794"/>
                      <a:pt x="310" y="756"/>
                      <a:pt x="340" y="771"/>
                    </a:cubicBezTo>
                    <a:cubicBezTo>
                      <a:pt x="370" y="786"/>
                      <a:pt x="401" y="861"/>
                      <a:pt x="431" y="907"/>
                    </a:cubicBezTo>
                    <a:cubicBezTo>
                      <a:pt x="461" y="953"/>
                      <a:pt x="492" y="1021"/>
                      <a:pt x="522" y="1044"/>
                    </a:cubicBezTo>
                    <a:cubicBezTo>
                      <a:pt x="552" y="1067"/>
                      <a:pt x="597" y="1059"/>
                      <a:pt x="612" y="1044"/>
                    </a:cubicBezTo>
                    <a:cubicBezTo>
                      <a:pt x="627" y="1029"/>
                      <a:pt x="635" y="999"/>
                      <a:pt x="612" y="953"/>
                    </a:cubicBezTo>
                    <a:cubicBezTo>
                      <a:pt x="589" y="907"/>
                      <a:pt x="499" y="816"/>
                      <a:pt x="476" y="771"/>
                    </a:cubicBezTo>
                    <a:cubicBezTo>
                      <a:pt x="453" y="726"/>
                      <a:pt x="453" y="681"/>
                      <a:pt x="476" y="681"/>
                    </a:cubicBezTo>
                    <a:cubicBezTo>
                      <a:pt x="499" y="681"/>
                      <a:pt x="567" y="756"/>
                      <a:pt x="612" y="771"/>
                    </a:cubicBezTo>
                    <a:cubicBezTo>
                      <a:pt x="657" y="786"/>
                      <a:pt x="725" y="786"/>
                      <a:pt x="748" y="771"/>
                    </a:cubicBezTo>
                    <a:cubicBezTo>
                      <a:pt x="771" y="756"/>
                      <a:pt x="771" y="718"/>
                      <a:pt x="748" y="681"/>
                    </a:cubicBezTo>
                    <a:cubicBezTo>
                      <a:pt x="725" y="644"/>
                      <a:pt x="657" y="568"/>
                      <a:pt x="612" y="545"/>
                    </a:cubicBezTo>
                    <a:cubicBezTo>
                      <a:pt x="567" y="522"/>
                      <a:pt x="499" y="583"/>
                      <a:pt x="476" y="545"/>
                    </a:cubicBezTo>
                    <a:cubicBezTo>
                      <a:pt x="453" y="507"/>
                      <a:pt x="461" y="356"/>
                      <a:pt x="476" y="318"/>
                    </a:cubicBezTo>
                    <a:cubicBezTo>
                      <a:pt x="491" y="280"/>
                      <a:pt x="522" y="295"/>
                      <a:pt x="567" y="318"/>
                    </a:cubicBezTo>
                    <a:cubicBezTo>
                      <a:pt x="612" y="341"/>
                      <a:pt x="718" y="416"/>
                      <a:pt x="748" y="454"/>
                    </a:cubicBezTo>
                    <a:cubicBezTo>
                      <a:pt x="778" y="492"/>
                      <a:pt x="733" y="530"/>
                      <a:pt x="748" y="545"/>
                    </a:cubicBezTo>
                    <a:cubicBezTo>
                      <a:pt x="763" y="560"/>
                      <a:pt x="816" y="583"/>
                      <a:pt x="839" y="545"/>
                    </a:cubicBezTo>
                    <a:cubicBezTo>
                      <a:pt x="862" y="507"/>
                      <a:pt x="899" y="371"/>
                      <a:pt x="884" y="318"/>
                    </a:cubicBezTo>
                    <a:cubicBezTo>
                      <a:pt x="869" y="265"/>
                      <a:pt x="801" y="250"/>
                      <a:pt x="748" y="227"/>
                    </a:cubicBezTo>
                    <a:cubicBezTo>
                      <a:pt x="695" y="204"/>
                      <a:pt x="605" y="212"/>
                      <a:pt x="567" y="182"/>
                    </a:cubicBezTo>
                    <a:cubicBezTo>
                      <a:pt x="529" y="152"/>
                      <a:pt x="499" y="76"/>
                      <a:pt x="522" y="46"/>
                    </a:cubicBezTo>
                    <a:cubicBezTo>
                      <a:pt x="545" y="16"/>
                      <a:pt x="650" y="0"/>
                      <a:pt x="703" y="0"/>
                    </a:cubicBezTo>
                    <a:cubicBezTo>
                      <a:pt x="756" y="0"/>
                      <a:pt x="816" y="23"/>
                      <a:pt x="839" y="46"/>
                    </a:cubicBezTo>
                    <a:cubicBezTo>
                      <a:pt x="862" y="69"/>
                      <a:pt x="824" y="121"/>
                      <a:pt x="839" y="136"/>
                    </a:cubicBezTo>
                    <a:cubicBezTo>
                      <a:pt x="854" y="151"/>
                      <a:pt x="892" y="143"/>
                      <a:pt x="930" y="136"/>
                    </a:cubicBezTo>
                  </a:path>
                </a:pathLst>
              </a:custGeom>
              <a:noFill/>
              <a:ln w="57150" cap="flat" cmpd="sng">
                <a:solidFill>
                  <a:srgbClr val="FFCCCC"/>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592" name="Freeform 190"/>
              <p:cNvSpPr>
                <a:spLocks/>
              </p:cNvSpPr>
              <p:nvPr/>
            </p:nvSpPr>
            <p:spPr bwMode="auto">
              <a:xfrm>
                <a:off x="3600" y="2745"/>
                <a:ext cx="96" cy="95"/>
              </a:xfrm>
              <a:custGeom>
                <a:avLst/>
                <a:gdLst>
                  <a:gd name="T0" fmla="*/ 3 w 143"/>
                  <a:gd name="T1" fmla="*/ 0 h 181"/>
                  <a:gd name="T2" fmla="*/ 9 w 143"/>
                  <a:gd name="T3" fmla="*/ 2 h 181"/>
                  <a:gd name="T4" fmla="*/ 0 w 143"/>
                  <a:gd name="T5" fmla="*/ 2 h 181"/>
                  <a:gd name="T6" fmla="*/ 0 60000 65536"/>
                  <a:gd name="T7" fmla="*/ 0 60000 65536"/>
                  <a:gd name="T8" fmla="*/ 0 60000 65536"/>
                  <a:gd name="T9" fmla="*/ 0 w 143"/>
                  <a:gd name="T10" fmla="*/ 0 h 181"/>
                  <a:gd name="T11" fmla="*/ 143 w 143"/>
                  <a:gd name="T12" fmla="*/ 181 h 181"/>
                </a:gdLst>
                <a:ahLst/>
                <a:cxnLst>
                  <a:cxn ang="T6">
                    <a:pos x="T0" y="T1"/>
                  </a:cxn>
                  <a:cxn ang="T7">
                    <a:pos x="T2" y="T3"/>
                  </a:cxn>
                  <a:cxn ang="T8">
                    <a:pos x="T4" y="T5"/>
                  </a:cxn>
                </a:cxnLst>
                <a:rect l="T9" t="T10" r="T11" b="T12"/>
                <a:pathLst>
                  <a:path w="143" h="181">
                    <a:moveTo>
                      <a:pt x="45" y="0"/>
                    </a:moveTo>
                    <a:cubicBezTo>
                      <a:pt x="94" y="53"/>
                      <a:pt x="143" y="106"/>
                      <a:pt x="136" y="136"/>
                    </a:cubicBezTo>
                    <a:cubicBezTo>
                      <a:pt x="129" y="166"/>
                      <a:pt x="64" y="173"/>
                      <a:pt x="0" y="181"/>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593" name="Freeform 191"/>
              <p:cNvSpPr>
                <a:spLocks/>
              </p:cNvSpPr>
              <p:nvPr/>
            </p:nvSpPr>
            <p:spPr bwMode="auto">
              <a:xfrm flipH="1">
                <a:off x="3787" y="2840"/>
                <a:ext cx="30" cy="95"/>
              </a:xfrm>
              <a:custGeom>
                <a:avLst/>
                <a:gdLst>
                  <a:gd name="T0" fmla="*/ 0 w 45"/>
                  <a:gd name="T1" fmla="*/ 0 h 181"/>
                  <a:gd name="T2" fmla="*/ 3 w 45"/>
                  <a:gd name="T3" fmla="*/ 1 h 181"/>
                  <a:gd name="T4" fmla="*/ 0 w 45"/>
                  <a:gd name="T5" fmla="*/ 2 h 181"/>
                  <a:gd name="T6" fmla="*/ 0 60000 65536"/>
                  <a:gd name="T7" fmla="*/ 0 60000 65536"/>
                  <a:gd name="T8" fmla="*/ 0 60000 65536"/>
                  <a:gd name="T9" fmla="*/ 0 w 45"/>
                  <a:gd name="T10" fmla="*/ 0 h 181"/>
                  <a:gd name="T11" fmla="*/ 45 w 45"/>
                  <a:gd name="T12" fmla="*/ 181 h 181"/>
                </a:gdLst>
                <a:ahLst/>
                <a:cxnLst>
                  <a:cxn ang="T6">
                    <a:pos x="T0" y="T1"/>
                  </a:cxn>
                  <a:cxn ang="T7">
                    <a:pos x="T2" y="T3"/>
                  </a:cxn>
                  <a:cxn ang="T8">
                    <a:pos x="T4" y="T5"/>
                  </a:cxn>
                </a:cxnLst>
                <a:rect l="T9" t="T10" r="T11" b="T12"/>
                <a:pathLst>
                  <a:path w="45" h="181">
                    <a:moveTo>
                      <a:pt x="0" y="0"/>
                    </a:moveTo>
                    <a:cubicBezTo>
                      <a:pt x="22" y="30"/>
                      <a:pt x="45" y="61"/>
                      <a:pt x="45" y="91"/>
                    </a:cubicBezTo>
                    <a:cubicBezTo>
                      <a:pt x="45" y="121"/>
                      <a:pt x="7" y="166"/>
                      <a:pt x="0" y="181"/>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594" name="Freeform 192"/>
              <p:cNvSpPr>
                <a:spLocks/>
              </p:cNvSpPr>
              <p:nvPr/>
            </p:nvSpPr>
            <p:spPr bwMode="auto">
              <a:xfrm flipH="1">
                <a:off x="4258" y="2910"/>
                <a:ext cx="31" cy="95"/>
              </a:xfrm>
              <a:custGeom>
                <a:avLst/>
                <a:gdLst>
                  <a:gd name="T0" fmla="*/ 3 w 46"/>
                  <a:gd name="T1" fmla="*/ 0 h 181"/>
                  <a:gd name="T2" fmla="*/ 0 w 46"/>
                  <a:gd name="T3" fmla="*/ 1 h 181"/>
                  <a:gd name="T4" fmla="*/ 3 w 46"/>
                  <a:gd name="T5" fmla="*/ 2 h 181"/>
                  <a:gd name="T6" fmla="*/ 0 60000 65536"/>
                  <a:gd name="T7" fmla="*/ 0 60000 65536"/>
                  <a:gd name="T8" fmla="*/ 0 60000 65536"/>
                  <a:gd name="T9" fmla="*/ 0 w 46"/>
                  <a:gd name="T10" fmla="*/ 0 h 181"/>
                  <a:gd name="T11" fmla="*/ 46 w 46"/>
                  <a:gd name="T12" fmla="*/ 181 h 181"/>
                </a:gdLst>
                <a:ahLst/>
                <a:cxnLst>
                  <a:cxn ang="T6">
                    <a:pos x="T0" y="T1"/>
                  </a:cxn>
                  <a:cxn ang="T7">
                    <a:pos x="T2" y="T3"/>
                  </a:cxn>
                  <a:cxn ang="T8">
                    <a:pos x="T4" y="T5"/>
                  </a:cxn>
                </a:cxnLst>
                <a:rect l="T9" t="T10" r="T11" b="T12"/>
                <a:pathLst>
                  <a:path w="46" h="181">
                    <a:moveTo>
                      <a:pt x="46" y="0"/>
                    </a:moveTo>
                    <a:cubicBezTo>
                      <a:pt x="23" y="30"/>
                      <a:pt x="0" y="60"/>
                      <a:pt x="0" y="90"/>
                    </a:cubicBezTo>
                    <a:cubicBezTo>
                      <a:pt x="0" y="120"/>
                      <a:pt x="23" y="150"/>
                      <a:pt x="46" y="181"/>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595" name="Freeform 193"/>
              <p:cNvSpPr>
                <a:spLocks/>
              </p:cNvSpPr>
              <p:nvPr/>
            </p:nvSpPr>
            <p:spPr bwMode="auto">
              <a:xfrm>
                <a:off x="4157" y="2332"/>
                <a:ext cx="91" cy="99"/>
              </a:xfrm>
              <a:custGeom>
                <a:avLst/>
                <a:gdLst>
                  <a:gd name="T0" fmla="*/ 8 w 136"/>
                  <a:gd name="T1" fmla="*/ 1 h 189"/>
                  <a:gd name="T2" fmla="*/ 5 w 136"/>
                  <a:gd name="T3" fmla="*/ 1 h 189"/>
                  <a:gd name="T4" fmla="*/ 0 w 136"/>
                  <a:gd name="T5" fmla="*/ 2 h 189"/>
                  <a:gd name="T6" fmla="*/ 5 w 136"/>
                  <a:gd name="T7" fmla="*/ 2 h 189"/>
                  <a:gd name="T8" fmla="*/ 0 60000 65536"/>
                  <a:gd name="T9" fmla="*/ 0 60000 65536"/>
                  <a:gd name="T10" fmla="*/ 0 60000 65536"/>
                  <a:gd name="T11" fmla="*/ 0 60000 65536"/>
                  <a:gd name="T12" fmla="*/ 0 w 136"/>
                  <a:gd name="T13" fmla="*/ 0 h 189"/>
                  <a:gd name="T14" fmla="*/ 136 w 136"/>
                  <a:gd name="T15" fmla="*/ 189 h 189"/>
                </a:gdLst>
                <a:ahLst/>
                <a:cxnLst>
                  <a:cxn ang="T8">
                    <a:pos x="T0" y="T1"/>
                  </a:cxn>
                  <a:cxn ang="T9">
                    <a:pos x="T2" y="T3"/>
                  </a:cxn>
                  <a:cxn ang="T10">
                    <a:pos x="T4" y="T5"/>
                  </a:cxn>
                  <a:cxn ang="T11">
                    <a:pos x="T6" y="T7"/>
                  </a:cxn>
                </a:cxnLst>
                <a:rect l="T12" t="T13" r="T14" b="T15"/>
                <a:pathLst>
                  <a:path w="136" h="189">
                    <a:moveTo>
                      <a:pt x="136" y="98"/>
                    </a:moveTo>
                    <a:cubicBezTo>
                      <a:pt x="125" y="49"/>
                      <a:pt x="114" y="0"/>
                      <a:pt x="91" y="8"/>
                    </a:cubicBezTo>
                    <a:cubicBezTo>
                      <a:pt x="68" y="16"/>
                      <a:pt x="0" y="114"/>
                      <a:pt x="0" y="144"/>
                    </a:cubicBezTo>
                    <a:cubicBezTo>
                      <a:pt x="0" y="174"/>
                      <a:pt x="76" y="189"/>
                      <a:pt x="91" y="189"/>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nvGrpSpPr>
              <p:cNvPr id="55596" name="Group 194"/>
              <p:cNvGrpSpPr>
                <a:grpSpLocks/>
              </p:cNvGrpSpPr>
              <p:nvPr/>
            </p:nvGrpSpPr>
            <p:grpSpPr bwMode="auto">
              <a:xfrm rot="-597560">
                <a:off x="3560" y="2976"/>
                <a:ext cx="960" cy="681"/>
                <a:chOff x="3512" y="3021"/>
                <a:chExt cx="960" cy="681"/>
              </a:xfrm>
            </p:grpSpPr>
            <p:sp>
              <p:nvSpPr>
                <p:cNvPr id="55621" name="Freeform 195"/>
                <p:cNvSpPr>
                  <a:spLocks/>
                </p:cNvSpPr>
                <p:nvPr/>
              </p:nvSpPr>
              <p:spPr bwMode="auto">
                <a:xfrm>
                  <a:off x="3512" y="3021"/>
                  <a:ext cx="960" cy="681"/>
                </a:xfrm>
                <a:custGeom>
                  <a:avLst/>
                  <a:gdLst>
                    <a:gd name="T0" fmla="*/ 23 w 1428"/>
                    <a:gd name="T1" fmla="*/ 40 h 1029"/>
                    <a:gd name="T2" fmla="*/ 26 w 1428"/>
                    <a:gd name="T3" fmla="*/ 45 h 1029"/>
                    <a:gd name="T4" fmla="*/ 32 w 1428"/>
                    <a:gd name="T5" fmla="*/ 37 h 1029"/>
                    <a:gd name="T6" fmla="*/ 40 w 1428"/>
                    <a:gd name="T7" fmla="*/ 48 h 1029"/>
                    <a:gd name="T8" fmla="*/ 37 w 1428"/>
                    <a:gd name="T9" fmla="*/ 55 h 1029"/>
                    <a:gd name="T10" fmla="*/ 32 w 1428"/>
                    <a:gd name="T11" fmla="*/ 48 h 1029"/>
                    <a:gd name="T12" fmla="*/ 37 w 1428"/>
                    <a:gd name="T13" fmla="*/ 37 h 1029"/>
                    <a:gd name="T14" fmla="*/ 43 w 1428"/>
                    <a:gd name="T15" fmla="*/ 37 h 1029"/>
                    <a:gd name="T16" fmla="*/ 43 w 1428"/>
                    <a:gd name="T17" fmla="*/ 52 h 1029"/>
                    <a:gd name="T18" fmla="*/ 48 w 1428"/>
                    <a:gd name="T19" fmla="*/ 55 h 1029"/>
                    <a:gd name="T20" fmla="*/ 48 w 1428"/>
                    <a:gd name="T21" fmla="*/ 40 h 1029"/>
                    <a:gd name="T22" fmla="*/ 54 w 1428"/>
                    <a:gd name="T23" fmla="*/ 37 h 1029"/>
                    <a:gd name="T24" fmla="*/ 60 w 1428"/>
                    <a:gd name="T25" fmla="*/ 52 h 1029"/>
                    <a:gd name="T26" fmla="*/ 65 w 1428"/>
                    <a:gd name="T27" fmla="*/ 50 h 1029"/>
                    <a:gd name="T28" fmla="*/ 63 w 1428"/>
                    <a:gd name="T29" fmla="*/ 37 h 1029"/>
                    <a:gd name="T30" fmla="*/ 69 w 1428"/>
                    <a:gd name="T31" fmla="*/ 34 h 1029"/>
                    <a:gd name="T32" fmla="*/ 79 w 1428"/>
                    <a:gd name="T33" fmla="*/ 48 h 1029"/>
                    <a:gd name="T34" fmla="*/ 87 w 1428"/>
                    <a:gd name="T35" fmla="*/ 42 h 1029"/>
                    <a:gd name="T36" fmla="*/ 85 w 1428"/>
                    <a:gd name="T37" fmla="*/ 30 h 1029"/>
                    <a:gd name="T38" fmla="*/ 77 w 1428"/>
                    <a:gd name="T39" fmla="*/ 28 h 1029"/>
                    <a:gd name="T40" fmla="*/ 74 w 1428"/>
                    <a:gd name="T41" fmla="*/ 37 h 1029"/>
                    <a:gd name="T42" fmla="*/ 65 w 1428"/>
                    <a:gd name="T43" fmla="*/ 28 h 1029"/>
                    <a:gd name="T44" fmla="*/ 65 w 1428"/>
                    <a:gd name="T45" fmla="*/ 23 h 1029"/>
                    <a:gd name="T46" fmla="*/ 57 w 1428"/>
                    <a:gd name="T47" fmla="*/ 20 h 1029"/>
                    <a:gd name="T48" fmla="*/ 57 w 1428"/>
                    <a:gd name="T49" fmla="*/ 30 h 1029"/>
                    <a:gd name="T50" fmla="*/ 54 w 1428"/>
                    <a:gd name="T51" fmla="*/ 34 h 1029"/>
                    <a:gd name="T52" fmla="*/ 43 w 1428"/>
                    <a:gd name="T53" fmla="*/ 30 h 1029"/>
                    <a:gd name="T54" fmla="*/ 43 w 1428"/>
                    <a:gd name="T55" fmla="*/ 20 h 1029"/>
                    <a:gd name="T56" fmla="*/ 40 w 1428"/>
                    <a:gd name="T57" fmla="*/ 15 h 1029"/>
                    <a:gd name="T58" fmla="*/ 28 w 1428"/>
                    <a:gd name="T59" fmla="*/ 23 h 1029"/>
                    <a:gd name="T60" fmla="*/ 37 w 1428"/>
                    <a:gd name="T61" fmla="*/ 32 h 1029"/>
                    <a:gd name="T62" fmla="*/ 40 w 1428"/>
                    <a:gd name="T63" fmla="*/ 28 h 1029"/>
                    <a:gd name="T64" fmla="*/ 34 w 1428"/>
                    <a:gd name="T65" fmla="*/ 15 h 1029"/>
                    <a:gd name="T66" fmla="*/ 20 w 1428"/>
                    <a:gd name="T67" fmla="*/ 13 h 1029"/>
                    <a:gd name="T68" fmla="*/ 17 w 1428"/>
                    <a:gd name="T69" fmla="*/ 24 h 1029"/>
                    <a:gd name="T70" fmla="*/ 26 w 1428"/>
                    <a:gd name="T71" fmla="*/ 30 h 1029"/>
                    <a:gd name="T72" fmla="*/ 28 w 1428"/>
                    <a:gd name="T73" fmla="*/ 17 h 1029"/>
                    <a:gd name="T74" fmla="*/ 23 w 1428"/>
                    <a:gd name="T75" fmla="*/ 15 h 1029"/>
                    <a:gd name="T76" fmla="*/ 9 w 1428"/>
                    <a:gd name="T77" fmla="*/ 13 h 1029"/>
                    <a:gd name="T78" fmla="*/ 1 w 1428"/>
                    <a:gd name="T79" fmla="*/ 20 h 1029"/>
                    <a:gd name="T80" fmla="*/ 11 w 1428"/>
                    <a:gd name="T81" fmla="*/ 30 h 1029"/>
                    <a:gd name="T82" fmla="*/ 15 w 1428"/>
                    <a:gd name="T83" fmla="*/ 15 h 1029"/>
                    <a:gd name="T84" fmla="*/ 6 w 1428"/>
                    <a:gd name="T85" fmla="*/ 2 h 1029"/>
                    <a:gd name="T86" fmla="*/ 17 w 1428"/>
                    <a:gd name="T87" fmla="*/ 2 h 1029"/>
                    <a:gd name="T88" fmla="*/ 26 w 1428"/>
                    <a:gd name="T89" fmla="*/ 13 h 1029"/>
                    <a:gd name="T90" fmla="*/ 17 w 1428"/>
                    <a:gd name="T91" fmla="*/ 13 h 1029"/>
                    <a:gd name="T92" fmla="*/ 11 w 1428"/>
                    <a:gd name="T93" fmla="*/ 5 h 1029"/>
                    <a:gd name="T94" fmla="*/ 3 w 1428"/>
                    <a:gd name="T95" fmla="*/ 13 h 1029"/>
                    <a:gd name="T96" fmla="*/ 9 w 1428"/>
                    <a:gd name="T97" fmla="*/ 24 h 1029"/>
                    <a:gd name="T98" fmla="*/ 15 w 1428"/>
                    <a:gd name="T99" fmla="*/ 28 h 102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428"/>
                    <a:gd name="T151" fmla="*/ 0 h 1029"/>
                    <a:gd name="T152" fmla="*/ 1428 w 1428"/>
                    <a:gd name="T153" fmla="*/ 1029 h 102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428" h="1029">
                      <a:moveTo>
                        <a:pt x="369" y="719"/>
                      </a:moveTo>
                      <a:cubicBezTo>
                        <a:pt x="380" y="768"/>
                        <a:pt x="392" y="817"/>
                        <a:pt x="415" y="809"/>
                      </a:cubicBezTo>
                      <a:cubicBezTo>
                        <a:pt x="438" y="801"/>
                        <a:pt x="468" y="665"/>
                        <a:pt x="506" y="673"/>
                      </a:cubicBezTo>
                      <a:cubicBezTo>
                        <a:pt x="544" y="681"/>
                        <a:pt x="627" y="802"/>
                        <a:pt x="642" y="855"/>
                      </a:cubicBezTo>
                      <a:cubicBezTo>
                        <a:pt x="657" y="908"/>
                        <a:pt x="619" y="991"/>
                        <a:pt x="596" y="991"/>
                      </a:cubicBezTo>
                      <a:cubicBezTo>
                        <a:pt x="573" y="991"/>
                        <a:pt x="506" y="908"/>
                        <a:pt x="506" y="855"/>
                      </a:cubicBezTo>
                      <a:cubicBezTo>
                        <a:pt x="506" y="802"/>
                        <a:pt x="566" y="703"/>
                        <a:pt x="596" y="673"/>
                      </a:cubicBezTo>
                      <a:cubicBezTo>
                        <a:pt x="626" y="643"/>
                        <a:pt x="672" y="628"/>
                        <a:pt x="687" y="673"/>
                      </a:cubicBezTo>
                      <a:cubicBezTo>
                        <a:pt x="702" y="718"/>
                        <a:pt x="672" y="892"/>
                        <a:pt x="687" y="945"/>
                      </a:cubicBezTo>
                      <a:cubicBezTo>
                        <a:pt x="702" y="998"/>
                        <a:pt x="763" y="1029"/>
                        <a:pt x="778" y="991"/>
                      </a:cubicBezTo>
                      <a:cubicBezTo>
                        <a:pt x="793" y="953"/>
                        <a:pt x="763" y="772"/>
                        <a:pt x="778" y="719"/>
                      </a:cubicBezTo>
                      <a:cubicBezTo>
                        <a:pt x="793" y="666"/>
                        <a:pt x="838" y="635"/>
                        <a:pt x="868" y="673"/>
                      </a:cubicBezTo>
                      <a:cubicBezTo>
                        <a:pt x="898" y="711"/>
                        <a:pt x="929" y="907"/>
                        <a:pt x="959" y="945"/>
                      </a:cubicBezTo>
                      <a:cubicBezTo>
                        <a:pt x="989" y="983"/>
                        <a:pt x="1043" y="945"/>
                        <a:pt x="1050" y="900"/>
                      </a:cubicBezTo>
                      <a:cubicBezTo>
                        <a:pt x="1057" y="855"/>
                        <a:pt x="997" y="718"/>
                        <a:pt x="1004" y="673"/>
                      </a:cubicBezTo>
                      <a:cubicBezTo>
                        <a:pt x="1011" y="628"/>
                        <a:pt x="1049" y="598"/>
                        <a:pt x="1095" y="628"/>
                      </a:cubicBezTo>
                      <a:cubicBezTo>
                        <a:pt x="1141" y="658"/>
                        <a:pt x="1224" y="832"/>
                        <a:pt x="1277" y="855"/>
                      </a:cubicBezTo>
                      <a:cubicBezTo>
                        <a:pt x="1330" y="878"/>
                        <a:pt x="1398" y="817"/>
                        <a:pt x="1413" y="764"/>
                      </a:cubicBezTo>
                      <a:cubicBezTo>
                        <a:pt x="1428" y="711"/>
                        <a:pt x="1397" y="582"/>
                        <a:pt x="1367" y="537"/>
                      </a:cubicBezTo>
                      <a:cubicBezTo>
                        <a:pt x="1337" y="492"/>
                        <a:pt x="1261" y="469"/>
                        <a:pt x="1231" y="492"/>
                      </a:cubicBezTo>
                      <a:cubicBezTo>
                        <a:pt x="1201" y="515"/>
                        <a:pt x="1216" y="673"/>
                        <a:pt x="1186" y="673"/>
                      </a:cubicBezTo>
                      <a:cubicBezTo>
                        <a:pt x="1156" y="673"/>
                        <a:pt x="1073" y="537"/>
                        <a:pt x="1050" y="492"/>
                      </a:cubicBezTo>
                      <a:cubicBezTo>
                        <a:pt x="1027" y="447"/>
                        <a:pt x="1073" y="424"/>
                        <a:pt x="1050" y="401"/>
                      </a:cubicBezTo>
                      <a:cubicBezTo>
                        <a:pt x="1027" y="378"/>
                        <a:pt x="937" y="333"/>
                        <a:pt x="914" y="356"/>
                      </a:cubicBezTo>
                      <a:cubicBezTo>
                        <a:pt x="891" y="379"/>
                        <a:pt x="922" y="492"/>
                        <a:pt x="914" y="537"/>
                      </a:cubicBezTo>
                      <a:cubicBezTo>
                        <a:pt x="906" y="582"/>
                        <a:pt x="906" y="628"/>
                        <a:pt x="868" y="628"/>
                      </a:cubicBezTo>
                      <a:cubicBezTo>
                        <a:pt x="830" y="628"/>
                        <a:pt x="717" y="582"/>
                        <a:pt x="687" y="537"/>
                      </a:cubicBezTo>
                      <a:cubicBezTo>
                        <a:pt x="657" y="492"/>
                        <a:pt x="694" y="401"/>
                        <a:pt x="687" y="356"/>
                      </a:cubicBezTo>
                      <a:cubicBezTo>
                        <a:pt x="680" y="311"/>
                        <a:pt x="680" y="258"/>
                        <a:pt x="642" y="265"/>
                      </a:cubicBezTo>
                      <a:cubicBezTo>
                        <a:pt x="604" y="272"/>
                        <a:pt x="468" y="348"/>
                        <a:pt x="460" y="401"/>
                      </a:cubicBezTo>
                      <a:cubicBezTo>
                        <a:pt x="452" y="454"/>
                        <a:pt x="566" y="568"/>
                        <a:pt x="596" y="583"/>
                      </a:cubicBezTo>
                      <a:cubicBezTo>
                        <a:pt x="626" y="598"/>
                        <a:pt x="649" y="545"/>
                        <a:pt x="642" y="492"/>
                      </a:cubicBezTo>
                      <a:cubicBezTo>
                        <a:pt x="635" y="439"/>
                        <a:pt x="604" y="310"/>
                        <a:pt x="551" y="265"/>
                      </a:cubicBezTo>
                      <a:cubicBezTo>
                        <a:pt x="498" y="220"/>
                        <a:pt x="369" y="190"/>
                        <a:pt x="324" y="220"/>
                      </a:cubicBezTo>
                      <a:cubicBezTo>
                        <a:pt x="279" y="250"/>
                        <a:pt x="264" y="393"/>
                        <a:pt x="279" y="446"/>
                      </a:cubicBezTo>
                      <a:cubicBezTo>
                        <a:pt x="294" y="499"/>
                        <a:pt x="385" y="560"/>
                        <a:pt x="415" y="537"/>
                      </a:cubicBezTo>
                      <a:cubicBezTo>
                        <a:pt x="445" y="514"/>
                        <a:pt x="468" y="355"/>
                        <a:pt x="460" y="310"/>
                      </a:cubicBezTo>
                      <a:cubicBezTo>
                        <a:pt x="452" y="265"/>
                        <a:pt x="422" y="280"/>
                        <a:pt x="369" y="265"/>
                      </a:cubicBezTo>
                      <a:cubicBezTo>
                        <a:pt x="316" y="250"/>
                        <a:pt x="203" y="205"/>
                        <a:pt x="143" y="220"/>
                      </a:cubicBezTo>
                      <a:cubicBezTo>
                        <a:pt x="83" y="235"/>
                        <a:pt x="0" y="303"/>
                        <a:pt x="7" y="356"/>
                      </a:cubicBezTo>
                      <a:cubicBezTo>
                        <a:pt x="14" y="409"/>
                        <a:pt x="150" y="552"/>
                        <a:pt x="188" y="537"/>
                      </a:cubicBezTo>
                      <a:cubicBezTo>
                        <a:pt x="226" y="522"/>
                        <a:pt x="248" y="348"/>
                        <a:pt x="233" y="265"/>
                      </a:cubicBezTo>
                      <a:cubicBezTo>
                        <a:pt x="218" y="182"/>
                        <a:pt x="89" y="76"/>
                        <a:pt x="97" y="38"/>
                      </a:cubicBezTo>
                      <a:cubicBezTo>
                        <a:pt x="105" y="0"/>
                        <a:pt x="226" y="8"/>
                        <a:pt x="279" y="38"/>
                      </a:cubicBezTo>
                      <a:cubicBezTo>
                        <a:pt x="332" y="68"/>
                        <a:pt x="415" y="190"/>
                        <a:pt x="415" y="220"/>
                      </a:cubicBezTo>
                      <a:cubicBezTo>
                        <a:pt x="415" y="250"/>
                        <a:pt x="317" y="243"/>
                        <a:pt x="279" y="220"/>
                      </a:cubicBezTo>
                      <a:cubicBezTo>
                        <a:pt x="241" y="197"/>
                        <a:pt x="226" y="84"/>
                        <a:pt x="188" y="84"/>
                      </a:cubicBezTo>
                      <a:cubicBezTo>
                        <a:pt x="150" y="84"/>
                        <a:pt x="60" y="160"/>
                        <a:pt x="52" y="220"/>
                      </a:cubicBezTo>
                      <a:cubicBezTo>
                        <a:pt x="44" y="280"/>
                        <a:pt x="113" y="401"/>
                        <a:pt x="143" y="446"/>
                      </a:cubicBezTo>
                      <a:cubicBezTo>
                        <a:pt x="173" y="491"/>
                        <a:pt x="203" y="484"/>
                        <a:pt x="233" y="492"/>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22" name="Freeform 196"/>
                <p:cNvSpPr>
                  <a:spLocks/>
                </p:cNvSpPr>
                <p:nvPr/>
              </p:nvSpPr>
              <p:spPr bwMode="auto">
                <a:xfrm>
                  <a:off x="4035" y="3240"/>
                  <a:ext cx="91" cy="99"/>
                </a:xfrm>
                <a:custGeom>
                  <a:avLst/>
                  <a:gdLst>
                    <a:gd name="T0" fmla="*/ 8 w 136"/>
                    <a:gd name="T1" fmla="*/ 1 h 189"/>
                    <a:gd name="T2" fmla="*/ 5 w 136"/>
                    <a:gd name="T3" fmla="*/ 1 h 189"/>
                    <a:gd name="T4" fmla="*/ 0 w 136"/>
                    <a:gd name="T5" fmla="*/ 2 h 189"/>
                    <a:gd name="T6" fmla="*/ 5 w 136"/>
                    <a:gd name="T7" fmla="*/ 2 h 189"/>
                    <a:gd name="T8" fmla="*/ 0 60000 65536"/>
                    <a:gd name="T9" fmla="*/ 0 60000 65536"/>
                    <a:gd name="T10" fmla="*/ 0 60000 65536"/>
                    <a:gd name="T11" fmla="*/ 0 60000 65536"/>
                    <a:gd name="T12" fmla="*/ 0 w 136"/>
                    <a:gd name="T13" fmla="*/ 0 h 189"/>
                    <a:gd name="T14" fmla="*/ 136 w 136"/>
                    <a:gd name="T15" fmla="*/ 189 h 189"/>
                  </a:gdLst>
                  <a:ahLst/>
                  <a:cxnLst>
                    <a:cxn ang="T8">
                      <a:pos x="T0" y="T1"/>
                    </a:cxn>
                    <a:cxn ang="T9">
                      <a:pos x="T2" y="T3"/>
                    </a:cxn>
                    <a:cxn ang="T10">
                      <a:pos x="T4" y="T5"/>
                    </a:cxn>
                    <a:cxn ang="T11">
                      <a:pos x="T6" y="T7"/>
                    </a:cxn>
                  </a:cxnLst>
                  <a:rect l="T12" t="T13" r="T14" b="T15"/>
                  <a:pathLst>
                    <a:path w="136" h="189">
                      <a:moveTo>
                        <a:pt x="136" y="98"/>
                      </a:moveTo>
                      <a:cubicBezTo>
                        <a:pt x="125" y="49"/>
                        <a:pt x="114" y="0"/>
                        <a:pt x="91" y="8"/>
                      </a:cubicBezTo>
                      <a:cubicBezTo>
                        <a:pt x="68" y="16"/>
                        <a:pt x="0" y="114"/>
                        <a:pt x="0" y="144"/>
                      </a:cubicBezTo>
                      <a:cubicBezTo>
                        <a:pt x="0" y="174"/>
                        <a:pt x="76" y="189"/>
                        <a:pt x="91" y="189"/>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sp>
            <p:nvSpPr>
              <p:cNvPr id="55597" name="Freeform 197"/>
              <p:cNvSpPr>
                <a:spLocks/>
              </p:cNvSpPr>
              <p:nvPr/>
            </p:nvSpPr>
            <p:spPr bwMode="auto">
              <a:xfrm>
                <a:off x="3923" y="2795"/>
                <a:ext cx="62" cy="75"/>
              </a:xfrm>
              <a:custGeom>
                <a:avLst/>
                <a:gdLst>
                  <a:gd name="T0" fmla="*/ 0 w 136"/>
                  <a:gd name="T1" fmla="*/ 0 h 189"/>
                  <a:gd name="T2" fmla="*/ 0 w 136"/>
                  <a:gd name="T3" fmla="*/ 0 h 189"/>
                  <a:gd name="T4" fmla="*/ 0 w 136"/>
                  <a:gd name="T5" fmla="*/ 0 h 189"/>
                  <a:gd name="T6" fmla="*/ 0 w 136"/>
                  <a:gd name="T7" fmla="*/ 0 h 189"/>
                  <a:gd name="T8" fmla="*/ 0 60000 65536"/>
                  <a:gd name="T9" fmla="*/ 0 60000 65536"/>
                  <a:gd name="T10" fmla="*/ 0 60000 65536"/>
                  <a:gd name="T11" fmla="*/ 0 60000 65536"/>
                  <a:gd name="T12" fmla="*/ 0 w 136"/>
                  <a:gd name="T13" fmla="*/ 0 h 189"/>
                  <a:gd name="T14" fmla="*/ 136 w 136"/>
                  <a:gd name="T15" fmla="*/ 189 h 189"/>
                </a:gdLst>
                <a:ahLst/>
                <a:cxnLst>
                  <a:cxn ang="T8">
                    <a:pos x="T0" y="T1"/>
                  </a:cxn>
                  <a:cxn ang="T9">
                    <a:pos x="T2" y="T3"/>
                  </a:cxn>
                  <a:cxn ang="T10">
                    <a:pos x="T4" y="T5"/>
                  </a:cxn>
                  <a:cxn ang="T11">
                    <a:pos x="T6" y="T7"/>
                  </a:cxn>
                </a:cxnLst>
                <a:rect l="T12" t="T13" r="T14" b="T15"/>
                <a:pathLst>
                  <a:path w="136" h="189">
                    <a:moveTo>
                      <a:pt x="136" y="98"/>
                    </a:moveTo>
                    <a:cubicBezTo>
                      <a:pt x="125" y="49"/>
                      <a:pt x="114" y="0"/>
                      <a:pt x="91" y="8"/>
                    </a:cubicBezTo>
                    <a:cubicBezTo>
                      <a:pt x="68" y="16"/>
                      <a:pt x="0" y="114"/>
                      <a:pt x="0" y="144"/>
                    </a:cubicBezTo>
                    <a:cubicBezTo>
                      <a:pt x="0" y="174"/>
                      <a:pt x="76" y="189"/>
                      <a:pt x="91" y="189"/>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598" name="Freeform 198"/>
              <p:cNvSpPr>
                <a:spLocks/>
              </p:cNvSpPr>
              <p:nvPr/>
            </p:nvSpPr>
            <p:spPr bwMode="auto">
              <a:xfrm>
                <a:off x="4095" y="2550"/>
                <a:ext cx="31" cy="95"/>
              </a:xfrm>
              <a:custGeom>
                <a:avLst/>
                <a:gdLst>
                  <a:gd name="T0" fmla="*/ 3 w 46"/>
                  <a:gd name="T1" fmla="*/ 0 h 181"/>
                  <a:gd name="T2" fmla="*/ 0 w 46"/>
                  <a:gd name="T3" fmla="*/ 1 h 181"/>
                  <a:gd name="T4" fmla="*/ 3 w 46"/>
                  <a:gd name="T5" fmla="*/ 2 h 181"/>
                  <a:gd name="T6" fmla="*/ 0 60000 65536"/>
                  <a:gd name="T7" fmla="*/ 0 60000 65536"/>
                  <a:gd name="T8" fmla="*/ 0 60000 65536"/>
                  <a:gd name="T9" fmla="*/ 0 w 46"/>
                  <a:gd name="T10" fmla="*/ 0 h 181"/>
                  <a:gd name="T11" fmla="*/ 46 w 46"/>
                  <a:gd name="T12" fmla="*/ 181 h 181"/>
                </a:gdLst>
                <a:ahLst/>
                <a:cxnLst>
                  <a:cxn ang="T6">
                    <a:pos x="T0" y="T1"/>
                  </a:cxn>
                  <a:cxn ang="T7">
                    <a:pos x="T2" y="T3"/>
                  </a:cxn>
                  <a:cxn ang="T8">
                    <a:pos x="T4" y="T5"/>
                  </a:cxn>
                </a:cxnLst>
                <a:rect l="T9" t="T10" r="T11" b="T12"/>
                <a:pathLst>
                  <a:path w="46" h="181">
                    <a:moveTo>
                      <a:pt x="46" y="0"/>
                    </a:moveTo>
                    <a:cubicBezTo>
                      <a:pt x="23" y="30"/>
                      <a:pt x="0" y="61"/>
                      <a:pt x="0" y="91"/>
                    </a:cubicBezTo>
                    <a:cubicBezTo>
                      <a:pt x="0" y="121"/>
                      <a:pt x="23" y="151"/>
                      <a:pt x="46" y="181"/>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599" name="Freeform 199"/>
              <p:cNvSpPr>
                <a:spLocks/>
              </p:cNvSpPr>
              <p:nvPr/>
            </p:nvSpPr>
            <p:spPr bwMode="auto">
              <a:xfrm>
                <a:off x="3943" y="2526"/>
                <a:ext cx="31" cy="95"/>
              </a:xfrm>
              <a:custGeom>
                <a:avLst/>
                <a:gdLst>
                  <a:gd name="T0" fmla="*/ 3 w 46"/>
                  <a:gd name="T1" fmla="*/ 0 h 181"/>
                  <a:gd name="T2" fmla="*/ 0 w 46"/>
                  <a:gd name="T3" fmla="*/ 1 h 181"/>
                  <a:gd name="T4" fmla="*/ 3 w 46"/>
                  <a:gd name="T5" fmla="*/ 2 h 181"/>
                  <a:gd name="T6" fmla="*/ 0 60000 65536"/>
                  <a:gd name="T7" fmla="*/ 0 60000 65536"/>
                  <a:gd name="T8" fmla="*/ 0 60000 65536"/>
                  <a:gd name="T9" fmla="*/ 0 w 46"/>
                  <a:gd name="T10" fmla="*/ 0 h 181"/>
                  <a:gd name="T11" fmla="*/ 46 w 46"/>
                  <a:gd name="T12" fmla="*/ 181 h 181"/>
                </a:gdLst>
                <a:ahLst/>
                <a:cxnLst>
                  <a:cxn ang="T6">
                    <a:pos x="T0" y="T1"/>
                  </a:cxn>
                  <a:cxn ang="T7">
                    <a:pos x="T2" y="T3"/>
                  </a:cxn>
                  <a:cxn ang="T8">
                    <a:pos x="T4" y="T5"/>
                  </a:cxn>
                </a:cxnLst>
                <a:rect l="T9" t="T10" r="T11" b="T12"/>
                <a:pathLst>
                  <a:path w="46" h="181">
                    <a:moveTo>
                      <a:pt x="46" y="0"/>
                    </a:moveTo>
                    <a:cubicBezTo>
                      <a:pt x="23" y="30"/>
                      <a:pt x="0" y="61"/>
                      <a:pt x="0" y="91"/>
                    </a:cubicBezTo>
                    <a:cubicBezTo>
                      <a:pt x="0" y="121"/>
                      <a:pt x="23" y="151"/>
                      <a:pt x="46" y="181"/>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00" name="Freeform 200"/>
              <p:cNvSpPr>
                <a:spLocks/>
              </p:cNvSpPr>
              <p:nvPr/>
            </p:nvSpPr>
            <p:spPr bwMode="auto">
              <a:xfrm>
                <a:off x="4218" y="2550"/>
                <a:ext cx="30" cy="95"/>
              </a:xfrm>
              <a:custGeom>
                <a:avLst/>
                <a:gdLst>
                  <a:gd name="T0" fmla="*/ 0 w 45"/>
                  <a:gd name="T1" fmla="*/ 123 h 91"/>
                  <a:gd name="T2" fmla="*/ 3 w 45"/>
                  <a:gd name="T3" fmla="*/ 0 h 91"/>
                  <a:gd name="T4" fmla="*/ 0 60000 65536"/>
                  <a:gd name="T5" fmla="*/ 0 60000 65536"/>
                  <a:gd name="T6" fmla="*/ 0 w 45"/>
                  <a:gd name="T7" fmla="*/ 0 h 91"/>
                  <a:gd name="T8" fmla="*/ 45 w 45"/>
                  <a:gd name="T9" fmla="*/ 91 h 91"/>
                </a:gdLst>
                <a:ahLst/>
                <a:cxnLst>
                  <a:cxn ang="T4">
                    <a:pos x="T0" y="T1"/>
                  </a:cxn>
                  <a:cxn ang="T5">
                    <a:pos x="T2" y="T3"/>
                  </a:cxn>
                </a:cxnLst>
                <a:rect l="T6" t="T7" r="T8" b="T9"/>
                <a:pathLst>
                  <a:path w="45" h="91">
                    <a:moveTo>
                      <a:pt x="0" y="91"/>
                    </a:moveTo>
                    <a:cubicBezTo>
                      <a:pt x="22" y="60"/>
                      <a:pt x="45" y="30"/>
                      <a:pt x="45" y="0"/>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01" name="Freeform 201"/>
              <p:cNvSpPr>
                <a:spLocks/>
              </p:cNvSpPr>
              <p:nvPr/>
            </p:nvSpPr>
            <p:spPr bwMode="auto">
              <a:xfrm>
                <a:off x="3811" y="2288"/>
                <a:ext cx="168" cy="151"/>
              </a:xfrm>
              <a:custGeom>
                <a:avLst/>
                <a:gdLst>
                  <a:gd name="T0" fmla="*/ 1 w 250"/>
                  <a:gd name="T1" fmla="*/ 0 h 287"/>
                  <a:gd name="T2" fmla="*/ 1 w 250"/>
                  <a:gd name="T3" fmla="*/ 2 h 287"/>
                  <a:gd name="T4" fmla="*/ 7 w 250"/>
                  <a:gd name="T5" fmla="*/ 3 h 287"/>
                  <a:gd name="T6" fmla="*/ 12 w 250"/>
                  <a:gd name="T7" fmla="*/ 3 h 287"/>
                  <a:gd name="T8" fmla="*/ 15 w 250"/>
                  <a:gd name="T9" fmla="*/ 1 h 287"/>
                  <a:gd name="T10" fmla="*/ 9 w 250"/>
                  <a:gd name="T11" fmla="*/ 0 h 287"/>
                  <a:gd name="T12" fmla="*/ 0 60000 65536"/>
                  <a:gd name="T13" fmla="*/ 0 60000 65536"/>
                  <a:gd name="T14" fmla="*/ 0 60000 65536"/>
                  <a:gd name="T15" fmla="*/ 0 60000 65536"/>
                  <a:gd name="T16" fmla="*/ 0 60000 65536"/>
                  <a:gd name="T17" fmla="*/ 0 60000 65536"/>
                  <a:gd name="T18" fmla="*/ 0 w 250"/>
                  <a:gd name="T19" fmla="*/ 0 h 287"/>
                  <a:gd name="T20" fmla="*/ 250 w 250"/>
                  <a:gd name="T21" fmla="*/ 287 h 287"/>
                </a:gdLst>
                <a:ahLst/>
                <a:cxnLst>
                  <a:cxn ang="T12">
                    <a:pos x="T0" y="T1"/>
                  </a:cxn>
                  <a:cxn ang="T13">
                    <a:pos x="T2" y="T3"/>
                  </a:cxn>
                  <a:cxn ang="T14">
                    <a:pos x="T4" y="T5"/>
                  </a:cxn>
                  <a:cxn ang="T15">
                    <a:pos x="T6" y="T7"/>
                  </a:cxn>
                  <a:cxn ang="T16">
                    <a:pos x="T8" y="T9"/>
                  </a:cxn>
                  <a:cxn ang="T17">
                    <a:pos x="T10" y="T11"/>
                  </a:cxn>
                </a:cxnLst>
                <a:rect l="T18" t="T19" r="T20" b="T21"/>
                <a:pathLst>
                  <a:path w="250" h="287">
                    <a:moveTo>
                      <a:pt x="15" y="0"/>
                    </a:moveTo>
                    <a:cubicBezTo>
                      <a:pt x="7" y="45"/>
                      <a:pt x="0" y="91"/>
                      <a:pt x="15" y="136"/>
                    </a:cubicBezTo>
                    <a:cubicBezTo>
                      <a:pt x="30" y="181"/>
                      <a:pt x="76" y="257"/>
                      <a:pt x="106" y="272"/>
                    </a:cubicBezTo>
                    <a:cubicBezTo>
                      <a:pt x="136" y="287"/>
                      <a:pt x="174" y="257"/>
                      <a:pt x="197" y="227"/>
                    </a:cubicBezTo>
                    <a:cubicBezTo>
                      <a:pt x="220" y="197"/>
                      <a:pt x="250" y="129"/>
                      <a:pt x="242" y="91"/>
                    </a:cubicBezTo>
                    <a:cubicBezTo>
                      <a:pt x="234" y="53"/>
                      <a:pt x="189" y="15"/>
                      <a:pt x="151" y="0"/>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02" name="Freeform 202"/>
              <p:cNvSpPr>
                <a:spLocks/>
              </p:cNvSpPr>
              <p:nvPr/>
            </p:nvSpPr>
            <p:spPr bwMode="auto">
              <a:xfrm>
                <a:off x="4377" y="2931"/>
                <a:ext cx="45" cy="136"/>
              </a:xfrm>
              <a:custGeom>
                <a:avLst/>
                <a:gdLst>
                  <a:gd name="T0" fmla="*/ 0 w 45"/>
                  <a:gd name="T1" fmla="*/ 1512 h 91"/>
                  <a:gd name="T2" fmla="*/ 45 w 45"/>
                  <a:gd name="T3" fmla="*/ 0 h 91"/>
                  <a:gd name="T4" fmla="*/ 0 60000 65536"/>
                  <a:gd name="T5" fmla="*/ 0 60000 65536"/>
                  <a:gd name="T6" fmla="*/ 0 w 45"/>
                  <a:gd name="T7" fmla="*/ 0 h 91"/>
                  <a:gd name="T8" fmla="*/ 45 w 45"/>
                  <a:gd name="T9" fmla="*/ 91 h 91"/>
                </a:gdLst>
                <a:ahLst/>
                <a:cxnLst>
                  <a:cxn ang="T4">
                    <a:pos x="T0" y="T1"/>
                  </a:cxn>
                  <a:cxn ang="T5">
                    <a:pos x="T2" y="T3"/>
                  </a:cxn>
                </a:cxnLst>
                <a:rect l="T6" t="T7" r="T8" b="T9"/>
                <a:pathLst>
                  <a:path w="45" h="91">
                    <a:moveTo>
                      <a:pt x="0" y="91"/>
                    </a:moveTo>
                    <a:cubicBezTo>
                      <a:pt x="22" y="60"/>
                      <a:pt x="45" y="30"/>
                      <a:pt x="45" y="0"/>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03" name="Freeform 203"/>
              <p:cNvSpPr>
                <a:spLocks/>
              </p:cNvSpPr>
              <p:nvPr/>
            </p:nvSpPr>
            <p:spPr bwMode="auto">
              <a:xfrm>
                <a:off x="3842" y="2271"/>
                <a:ext cx="106" cy="115"/>
              </a:xfrm>
              <a:custGeom>
                <a:avLst/>
                <a:gdLst>
                  <a:gd name="T0" fmla="*/ 1 w 158"/>
                  <a:gd name="T1" fmla="*/ 1 h 220"/>
                  <a:gd name="T2" fmla="*/ 9 w 158"/>
                  <a:gd name="T3" fmla="*/ 1 h 220"/>
                  <a:gd name="T4" fmla="*/ 3 w 158"/>
                  <a:gd name="T5" fmla="*/ 2 h 220"/>
                  <a:gd name="T6" fmla="*/ 1 w 158"/>
                  <a:gd name="T7" fmla="*/ 1 h 220"/>
                  <a:gd name="T8" fmla="*/ 0 60000 65536"/>
                  <a:gd name="T9" fmla="*/ 0 60000 65536"/>
                  <a:gd name="T10" fmla="*/ 0 60000 65536"/>
                  <a:gd name="T11" fmla="*/ 0 60000 65536"/>
                  <a:gd name="T12" fmla="*/ 0 w 158"/>
                  <a:gd name="T13" fmla="*/ 0 h 220"/>
                  <a:gd name="T14" fmla="*/ 158 w 158"/>
                  <a:gd name="T15" fmla="*/ 220 h 220"/>
                </a:gdLst>
                <a:ahLst/>
                <a:cxnLst>
                  <a:cxn ang="T8">
                    <a:pos x="T0" y="T1"/>
                  </a:cxn>
                  <a:cxn ang="T9">
                    <a:pos x="T2" y="T3"/>
                  </a:cxn>
                  <a:cxn ang="T10">
                    <a:pos x="T4" y="T5"/>
                  </a:cxn>
                  <a:cxn ang="T11">
                    <a:pos x="T6" y="T7"/>
                  </a:cxn>
                </a:cxnLst>
                <a:rect l="T12" t="T13" r="T14" b="T15"/>
                <a:pathLst>
                  <a:path w="158" h="220">
                    <a:moveTo>
                      <a:pt x="15" y="15"/>
                    </a:moveTo>
                    <a:cubicBezTo>
                      <a:pt x="30" y="0"/>
                      <a:pt x="144" y="76"/>
                      <a:pt x="151" y="106"/>
                    </a:cubicBezTo>
                    <a:cubicBezTo>
                      <a:pt x="158" y="136"/>
                      <a:pt x="75" y="220"/>
                      <a:pt x="60" y="197"/>
                    </a:cubicBezTo>
                    <a:cubicBezTo>
                      <a:pt x="45" y="174"/>
                      <a:pt x="0" y="30"/>
                      <a:pt x="15" y="15"/>
                    </a:cubicBezTo>
                    <a:close/>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04" name="Freeform 204"/>
              <p:cNvSpPr>
                <a:spLocks/>
              </p:cNvSpPr>
              <p:nvPr/>
            </p:nvSpPr>
            <p:spPr bwMode="auto">
              <a:xfrm>
                <a:off x="4364" y="2025"/>
                <a:ext cx="183" cy="226"/>
              </a:xfrm>
              <a:custGeom>
                <a:avLst/>
                <a:gdLst>
                  <a:gd name="T0" fmla="*/ 0 w 272"/>
                  <a:gd name="T1" fmla="*/ 0 h 431"/>
                  <a:gd name="T2" fmla="*/ 14 w 272"/>
                  <a:gd name="T3" fmla="*/ 1 h 431"/>
                  <a:gd name="T4" fmla="*/ 17 w 272"/>
                  <a:gd name="T5" fmla="*/ 3 h 431"/>
                  <a:gd name="T6" fmla="*/ 14 w 272"/>
                  <a:gd name="T7" fmla="*/ 4 h 431"/>
                  <a:gd name="T8" fmla="*/ 3 w 272"/>
                  <a:gd name="T9" fmla="*/ 4 h 431"/>
                  <a:gd name="T10" fmla="*/ 0 w 272"/>
                  <a:gd name="T11" fmla="*/ 3 h 431"/>
                  <a:gd name="T12" fmla="*/ 0 60000 65536"/>
                  <a:gd name="T13" fmla="*/ 0 60000 65536"/>
                  <a:gd name="T14" fmla="*/ 0 60000 65536"/>
                  <a:gd name="T15" fmla="*/ 0 60000 65536"/>
                  <a:gd name="T16" fmla="*/ 0 60000 65536"/>
                  <a:gd name="T17" fmla="*/ 0 60000 65536"/>
                  <a:gd name="T18" fmla="*/ 0 w 272"/>
                  <a:gd name="T19" fmla="*/ 0 h 431"/>
                  <a:gd name="T20" fmla="*/ 272 w 272"/>
                  <a:gd name="T21" fmla="*/ 431 h 431"/>
                </a:gdLst>
                <a:ahLst/>
                <a:cxnLst>
                  <a:cxn ang="T12">
                    <a:pos x="T0" y="T1"/>
                  </a:cxn>
                  <a:cxn ang="T13">
                    <a:pos x="T2" y="T3"/>
                  </a:cxn>
                  <a:cxn ang="T14">
                    <a:pos x="T4" y="T5"/>
                  </a:cxn>
                  <a:cxn ang="T15">
                    <a:pos x="T6" y="T7"/>
                  </a:cxn>
                  <a:cxn ang="T16">
                    <a:pos x="T8" y="T9"/>
                  </a:cxn>
                  <a:cxn ang="T17">
                    <a:pos x="T10" y="T11"/>
                  </a:cxn>
                </a:cxnLst>
                <a:rect l="T18" t="T19" r="T20" b="T21"/>
                <a:pathLst>
                  <a:path w="272" h="431">
                    <a:moveTo>
                      <a:pt x="0" y="0"/>
                    </a:moveTo>
                    <a:cubicBezTo>
                      <a:pt x="91" y="4"/>
                      <a:pt x="182" y="8"/>
                      <a:pt x="227" y="46"/>
                    </a:cubicBezTo>
                    <a:cubicBezTo>
                      <a:pt x="272" y="84"/>
                      <a:pt x="272" y="167"/>
                      <a:pt x="272" y="227"/>
                    </a:cubicBezTo>
                    <a:cubicBezTo>
                      <a:pt x="272" y="287"/>
                      <a:pt x="265" y="385"/>
                      <a:pt x="227" y="408"/>
                    </a:cubicBezTo>
                    <a:cubicBezTo>
                      <a:pt x="189" y="431"/>
                      <a:pt x="83" y="386"/>
                      <a:pt x="45" y="363"/>
                    </a:cubicBezTo>
                    <a:cubicBezTo>
                      <a:pt x="7" y="340"/>
                      <a:pt x="3" y="306"/>
                      <a:pt x="0" y="272"/>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05" name="Freeform 205"/>
              <p:cNvSpPr>
                <a:spLocks/>
              </p:cNvSpPr>
              <p:nvPr/>
            </p:nvSpPr>
            <p:spPr bwMode="auto">
              <a:xfrm>
                <a:off x="4242" y="2025"/>
                <a:ext cx="152" cy="155"/>
              </a:xfrm>
              <a:custGeom>
                <a:avLst/>
                <a:gdLst>
                  <a:gd name="T0" fmla="*/ 0 w 272"/>
                  <a:gd name="T1" fmla="*/ 0 h 431"/>
                  <a:gd name="T2" fmla="*/ 4 w 272"/>
                  <a:gd name="T3" fmla="*/ 0 h 431"/>
                  <a:gd name="T4" fmla="*/ 4 w 272"/>
                  <a:gd name="T5" fmla="*/ 0 h 431"/>
                  <a:gd name="T6" fmla="*/ 4 w 272"/>
                  <a:gd name="T7" fmla="*/ 0 h 431"/>
                  <a:gd name="T8" fmla="*/ 1 w 272"/>
                  <a:gd name="T9" fmla="*/ 0 h 431"/>
                  <a:gd name="T10" fmla="*/ 0 w 272"/>
                  <a:gd name="T11" fmla="*/ 0 h 431"/>
                  <a:gd name="T12" fmla="*/ 0 60000 65536"/>
                  <a:gd name="T13" fmla="*/ 0 60000 65536"/>
                  <a:gd name="T14" fmla="*/ 0 60000 65536"/>
                  <a:gd name="T15" fmla="*/ 0 60000 65536"/>
                  <a:gd name="T16" fmla="*/ 0 60000 65536"/>
                  <a:gd name="T17" fmla="*/ 0 60000 65536"/>
                  <a:gd name="T18" fmla="*/ 0 w 272"/>
                  <a:gd name="T19" fmla="*/ 0 h 431"/>
                  <a:gd name="T20" fmla="*/ 272 w 272"/>
                  <a:gd name="T21" fmla="*/ 431 h 431"/>
                </a:gdLst>
                <a:ahLst/>
                <a:cxnLst>
                  <a:cxn ang="T12">
                    <a:pos x="T0" y="T1"/>
                  </a:cxn>
                  <a:cxn ang="T13">
                    <a:pos x="T2" y="T3"/>
                  </a:cxn>
                  <a:cxn ang="T14">
                    <a:pos x="T4" y="T5"/>
                  </a:cxn>
                  <a:cxn ang="T15">
                    <a:pos x="T6" y="T7"/>
                  </a:cxn>
                  <a:cxn ang="T16">
                    <a:pos x="T8" y="T9"/>
                  </a:cxn>
                  <a:cxn ang="T17">
                    <a:pos x="T10" y="T11"/>
                  </a:cxn>
                </a:cxnLst>
                <a:rect l="T18" t="T19" r="T20" b="T21"/>
                <a:pathLst>
                  <a:path w="272" h="431">
                    <a:moveTo>
                      <a:pt x="0" y="0"/>
                    </a:moveTo>
                    <a:cubicBezTo>
                      <a:pt x="91" y="4"/>
                      <a:pt x="182" y="8"/>
                      <a:pt x="227" y="46"/>
                    </a:cubicBezTo>
                    <a:cubicBezTo>
                      <a:pt x="272" y="84"/>
                      <a:pt x="272" y="167"/>
                      <a:pt x="272" y="227"/>
                    </a:cubicBezTo>
                    <a:cubicBezTo>
                      <a:pt x="272" y="287"/>
                      <a:pt x="265" y="385"/>
                      <a:pt x="227" y="408"/>
                    </a:cubicBezTo>
                    <a:cubicBezTo>
                      <a:pt x="189" y="431"/>
                      <a:pt x="83" y="386"/>
                      <a:pt x="45" y="363"/>
                    </a:cubicBezTo>
                    <a:cubicBezTo>
                      <a:pt x="7" y="340"/>
                      <a:pt x="3" y="306"/>
                      <a:pt x="0" y="272"/>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06" name="Freeform 206"/>
              <p:cNvSpPr>
                <a:spLocks/>
              </p:cNvSpPr>
              <p:nvPr/>
            </p:nvSpPr>
            <p:spPr bwMode="auto">
              <a:xfrm flipH="1">
                <a:off x="3632" y="1965"/>
                <a:ext cx="122" cy="155"/>
              </a:xfrm>
              <a:custGeom>
                <a:avLst/>
                <a:gdLst>
                  <a:gd name="T0" fmla="*/ 0 w 272"/>
                  <a:gd name="T1" fmla="*/ 0 h 431"/>
                  <a:gd name="T2" fmla="*/ 1 w 272"/>
                  <a:gd name="T3" fmla="*/ 0 h 431"/>
                  <a:gd name="T4" fmla="*/ 1 w 272"/>
                  <a:gd name="T5" fmla="*/ 0 h 431"/>
                  <a:gd name="T6" fmla="*/ 1 w 272"/>
                  <a:gd name="T7" fmla="*/ 0 h 431"/>
                  <a:gd name="T8" fmla="*/ 0 w 272"/>
                  <a:gd name="T9" fmla="*/ 0 h 431"/>
                  <a:gd name="T10" fmla="*/ 0 w 272"/>
                  <a:gd name="T11" fmla="*/ 0 h 431"/>
                  <a:gd name="T12" fmla="*/ 0 60000 65536"/>
                  <a:gd name="T13" fmla="*/ 0 60000 65536"/>
                  <a:gd name="T14" fmla="*/ 0 60000 65536"/>
                  <a:gd name="T15" fmla="*/ 0 60000 65536"/>
                  <a:gd name="T16" fmla="*/ 0 60000 65536"/>
                  <a:gd name="T17" fmla="*/ 0 60000 65536"/>
                  <a:gd name="T18" fmla="*/ 0 w 272"/>
                  <a:gd name="T19" fmla="*/ 0 h 431"/>
                  <a:gd name="T20" fmla="*/ 272 w 272"/>
                  <a:gd name="T21" fmla="*/ 431 h 431"/>
                </a:gdLst>
                <a:ahLst/>
                <a:cxnLst>
                  <a:cxn ang="T12">
                    <a:pos x="T0" y="T1"/>
                  </a:cxn>
                  <a:cxn ang="T13">
                    <a:pos x="T2" y="T3"/>
                  </a:cxn>
                  <a:cxn ang="T14">
                    <a:pos x="T4" y="T5"/>
                  </a:cxn>
                  <a:cxn ang="T15">
                    <a:pos x="T6" y="T7"/>
                  </a:cxn>
                  <a:cxn ang="T16">
                    <a:pos x="T8" y="T9"/>
                  </a:cxn>
                  <a:cxn ang="T17">
                    <a:pos x="T10" y="T11"/>
                  </a:cxn>
                </a:cxnLst>
                <a:rect l="T18" t="T19" r="T20" b="T21"/>
                <a:pathLst>
                  <a:path w="272" h="431">
                    <a:moveTo>
                      <a:pt x="0" y="0"/>
                    </a:moveTo>
                    <a:cubicBezTo>
                      <a:pt x="91" y="4"/>
                      <a:pt x="182" y="8"/>
                      <a:pt x="227" y="46"/>
                    </a:cubicBezTo>
                    <a:cubicBezTo>
                      <a:pt x="272" y="84"/>
                      <a:pt x="272" y="167"/>
                      <a:pt x="272" y="227"/>
                    </a:cubicBezTo>
                    <a:cubicBezTo>
                      <a:pt x="272" y="287"/>
                      <a:pt x="265" y="385"/>
                      <a:pt x="227" y="408"/>
                    </a:cubicBezTo>
                    <a:cubicBezTo>
                      <a:pt x="189" y="431"/>
                      <a:pt x="83" y="386"/>
                      <a:pt x="45" y="363"/>
                    </a:cubicBezTo>
                    <a:cubicBezTo>
                      <a:pt x="7" y="340"/>
                      <a:pt x="3" y="306"/>
                      <a:pt x="0" y="272"/>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07" name="Freeform 207"/>
              <p:cNvSpPr>
                <a:spLocks/>
              </p:cNvSpPr>
              <p:nvPr/>
            </p:nvSpPr>
            <p:spPr bwMode="auto">
              <a:xfrm flipH="1">
                <a:off x="3754" y="1953"/>
                <a:ext cx="153" cy="179"/>
              </a:xfrm>
              <a:custGeom>
                <a:avLst/>
                <a:gdLst>
                  <a:gd name="T0" fmla="*/ 0 w 272"/>
                  <a:gd name="T1" fmla="*/ 0 h 431"/>
                  <a:gd name="T2" fmla="*/ 4 w 272"/>
                  <a:gd name="T3" fmla="*/ 0 h 431"/>
                  <a:gd name="T4" fmla="*/ 5 w 272"/>
                  <a:gd name="T5" fmla="*/ 0 h 431"/>
                  <a:gd name="T6" fmla="*/ 4 w 272"/>
                  <a:gd name="T7" fmla="*/ 1 h 431"/>
                  <a:gd name="T8" fmla="*/ 1 w 272"/>
                  <a:gd name="T9" fmla="*/ 1 h 431"/>
                  <a:gd name="T10" fmla="*/ 0 w 272"/>
                  <a:gd name="T11" fmla="*/ 0 h 431"/>
                  <a:gd name="T12" fmla="*/ 0 60000 65536"/>
                  <a:gd name="T13" fmla="*/ 0 60000 65536"/>
                  <a:gd name="T14" fmla="*/ 0 60000 65536"/>
                  <a:gd name="T15" fmla="*/ 0 60000 65536"/>
                  <a:gd name="T16" fmla="*/ 0 60000 65536"/>
                  <a:gd name="T17" fmla="*/ 0 60000 65536"/>
                  <a:gd name="T18" fmla="*/ 0 w 272"/>
                  <a:gd name="T19" fmla="*/ 0 h 431"/>
                  <a:gd name="T20" fmla="*/ 272 w 272"/>
                  <a:gd name="T21" fmla="*/ 431 h 431"/>
                </a:gdLst>
                <a:ahLst/>
                <a:cxnLst>
                  <a:cxn ang="T12">
                    <a:pos x="T0" y="T1"/>
                  </a:cxn>
                  <a:cxn ang="T13">
                    <a:pos x="T2" y="T3"/>
                  </a:cxn>
                  <a:cxn ang="T14">
                    <a:pos x="T4" y="T5"/>
                  </a:cxn>
                  <a:cxn ang="T15">
                    <a:pos x="T6" y="T7"/>
                  </a:cxn>
                  <a:cxn ang="T16">
                    <a:pos x="T8" y="T9"/>
                  </a:cxn>
                  <a:cxn ang="T17">
                    <a:pos x="T10" y="T11"/>
                  </a:cxn>
                </a:cxnLst>
                <a:rect l="T18" t="T19" r="T20" b="T21"/>
                <a:pathLst>
                  <a:path w="272" h="431">
                    <a:moveTo>
                      <a:pt x="0" y="0"/>
                    </a:moveTo>
                    <a:cubicBezTo>
                      <a:pt x="91" y="4"/>
                      <a:pt x="182" y="8"/>
                      <a:pt x="227" y="46"/>
                    </a:cubicBezTo>
                    <a:cubicBezTo>
                      <a:pt x="272" y="84"/>
                      <a:pt x="272" y="167"/>
                      <a:pt x="272" y="227"/>
                    </a:cubicBezTo>
                    <a:cubicBezTo>
                      <a:pt x="272" y="287"/>
                      <a:pt x="265" y="385"/>
                      <a:pt x="227" y="408"/>
                    </a:cubicBezTo>
                    <a:cubicBezTo>
                      <a:pt x="189" y="431"/>
                      <a:pt x="83" y="386"/>
                      <a:pt x="45" y="363"/>
                    </a:cubicBezTo>
                    <a:cubicBezTo>
                      <a:pt x="7" y="340"/>
                      <a:pt x="3" y="306"/>
                      <a:pt x="0" y="272"/>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08" name="Freeform 208"/>
              <p:cNvSpPr>
                <a:spLocks/>
              </p:cNvSpPr>
              <p:nvPr/>
            </p:nvSpPr>
            <p:spPr bwMode="auto">
              <a:xfrm>
                <a:off x="3891" y="1922"/>
                <a:ext cx="325" cy="226"/>
              </a:xfrm>
              <a:custGeom>
                <a:avLst/>
                <a:gdLst>
                  <a:gd name="T0" fmla="*/ 22 w 483"/>
                  <a:gd name="T1" fmla="*/ 2 h 430"/>
                  <a:gd name="T2" fmla="*/ 27 w 483"/>
                  <a:gd name="T3" fmla="*/ 1 h 430"/>
                  <a:gd name="T4" fmla="*/ 30 w 483"/>
                  <a:gd name="T5" fmla="*/ 2 h 430"/>
                  <a:gd name="T6" fmla="*/ 30 w 483"/>
                  <a:gd name="T7" fmla="*/ 3 h 430"/>
                  <a:gd name="T8" fmla="*/ 27 w 483"/>
                  <a:gd name="T9" fmla="*/ 5 h 430"/>
                  <a:gd name="T10" fmla="*/ 18 w 483"/>
                  <a:gd name="T11" fmla="*/ 3 h 430"/>
                  <a:gd name="T12" fmla="*/ 15 w 483"/>
                  <a:gd name="T13" fmla="*/ 1 h 430"/>
                  <a:gd name="T14" fmla="*/ 13 w 483"/>
                  <a:gd name="T15" fmla="*/ 1 h 430"/>
                  <a:gd name="T16" fmla="*/ 7 w 483"/>
                  <a:gd name="T17" fmla="*/ 1 h 430"/>
                  <a:gd name="T18" fmla="*/ 1 w 483"/>
                  <a:gd name="T19" fmla="*/ 1 h 430"/>
                  <a:gd name="T20" fmla="*/ 1 w 483"/>
                  <a:gd name="T21" fmla="*/ 4 h 430"/>
                  <a:gd name="T22" fmla="*/ 10 w 483"/>
                  <a:gd name="T23" fmla="*/ 5 h 430"/>
                  <a:gd name="T24" fmla="*/ 15 w 483"/>
                  <a:gd name="T25" fmla="*/ 3 h 430"/>
                  <a:gd name="T26" fmla="*/ 10 w 483"/>
                  <a:gd name="T27" fmla="*/ 2 h 4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3"/>
                  <a:gd name="T43" fmla="*/ 0 h 430"/>
                  <a:gd name="T44" fmla="*/ 483 w 483"/>
                  <a:gd name="T45" fmla="*/ 430 h 4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3" h="430">
                    <a:moveTo>
                      <a:pt x="340" y="151"/>
                    </a:moveTo>
                    <a:cubicBezTo>
                      <a:pt x="374" y="125"/>
                      <a:pt x="408" y="99"/>
                      <a:pt x="431" y="106"/>
                    </a:cubicBezTo>
                    <a:cubicBezTo>
                      <a:pt x="454" y="113"/>
                      <a:pt x="469" y="166"/>
                      <a:pt x="476" y="196"/>
                    </a:cubicBezTo>
                    <a:cubicBezTo>
                      <a:pt x="483" y="226"/>
                      <a:pt x="483" y="249"/>
                      <a:pt x="476" y="287"/>
                    </a:cubicBezTo>
                    <a:cubicBezTo>
                      <a:pt x="469" y="325"/>
                      <a:pt x="461" y="430"/>
                      <a:pt x="431" y="423"/>
                    </a:cubicBezTo>
                    <a:cubicBezTo>
                      <a:pt x="401" y="416"/>
                      <a:pt x="325" y="295"/>
                      <a:pt x="295" y="242"/>
                    </a:cubicBezTo>
                    <a:cubicBezTo>
                      <a:pt x="265" y="189"/>
                      <a:pt x="264" y="144"/>
                      <a:pt x="249" y="106"/>
                    </a:cubicBezTo>
                    <a:cubicBezTo>
                      <a:pt x="234" y="68"/>
                      <a:pt x="227" y="30"/>
                      <a:pt x="204" y="15"/>
                    </a:cubicBezTo>
                    <a:cubicBezTo>
                      <a:pt x="181" y="0"/>
                      <a:pt x="143" y="0"/>
                      <a:pt x="113" y="15"/>
                    </a:cubicBezTo>
                    <a:cubicBezTo>
                      <a:pt x="83" y="30"/>
                      <a:pt x="38" y="53"/>
                      <a:pt x="23" y="106"/>
                    </a:cubicBezTo>
                    <a:cubicBezTo>
                      <a:pt x="8" y="159"/>
                      <a:pt x="0" y="279"/>
                      <a:pt x="23" y="332"/>
                    </a:cubicBezTo>
                    <a:cubicBezTo>
                      <a:pt x="46" y="385"/>
                      <a:pt x="121" y="430"/>
                      <a:pt x="159" y="423"/>
                    </a:cubicBezTo>
                    <a:cubicBezTo>
                      <a:pt x="197" y="416"/>
                      <a:pt x="249" y="325"/>
                      <a:pt x="249" y="287"/>
                    </a:cubicBezTo>
                    <a:cubicBezTo>
                      <a:pt x="249" y="249"/>
                      <a:pt x="204" y="222"/>
                      <a:pt x="159" y="196"/>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09" name="Freeform 209"/>
              <p:cNvSpPr>
                <a:spLocks/>
              </p:cNvSpPr>
              <p:nvPr/>
            </p:nvSpPr>
            <p:spPr bwMode="auto">
              <a:xfrm>
                <a:off x="3785" y="1977"/>
                <a:ext cx="96" cy="95"/>
              </a:xfrm>
              <a:custGeom>
                <a:avLst/>
                <a:gdLst>
                  <a:gd name="T0" fmla="*/ 3 w 143"/>
                  <a:gd name="T1" fmla="*/ 0 h 181"/>
                  <a:gd name="T2" fmla="*/ 9 w 143"/>
                  <a:gd name="T3" fmla="*/ 2 h 181"/>
                  <a:gd name="T4" fmla="*/ 0 w 143"/>
                  <a:gd name="T5" fmla="*/ 2 h 181"/>
                  <a:gd name="T6" fmla="*/ 0 60000 65536"/>
                  <a:gd name="T7" fmla="*/ 0 60000 65536"/>
                  <a:gd name="T8" fmla="*/ 0 60000 65536"/>
                  <a:gd name="T9" fmla="*/ 0 w 143"/>
                  <a:gd name="T10" fmla="*/ 0 h 181"/>
                  <a:gd name="T11" fmla="*/ 143 w 143"/>
                  <a:gd name="T12" fmla="*/ 181 h 181"/>
                </a:gdLst>
                <a:ahLst/>
                <a:cxnLst>
                  <a:cxn ang="T6">
                    <a:pos x="T0" y="T1"/>
                  </a:cxn>
                  <a:cxn ang="T7">
                    <a:pos x="T2" y="T3"/>
                  </a:cxn>
                  <a:cxn ang="T8">
                    <a:pos x="T4" y="T5"/>
                  </a:cxn>
                </a:cxnLst>
                <a:rect l="T9" t="T10" r="T11" b="T12"/>
                <a:pathLst>
                  <a:path w="143" h="181">
                    <a:moveTo>
                      <a:pt x="45" y="0"/>
                    </a:moveTo>
                    <a:cubicBezTo>
                      <a:pt x="94" y="53"/>
                      <a:pt x="143" y="106"/>
                      <a:pt x="136" y="136"/>
                    </a:cubicBezTo>
                    <a:cubicBezTo>
                      <a:pt x="129" y="166"/>
                      <a:pt x="64" y="173"/>
                      <a:pt x="0" y="181"/>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10" name="Freeform 210"/>
              <p:cNvSpPr>
                <a:spLocks/>
              </p:cNvSpPr>
              <p:nvPr/>
            </p:nvSpPr>
            <p:spPr bwMode="auto">
              <a:xfrm>
                <a:off x="3937" y="2001"/>
                <a:ext cx="30" cy="95"/>
              </a:xfrm>
              <a:custGeom>
                <a:avLst/>
                <a:gdLst>
                  <a:gd name="T0" fmla="*/ 0 w 45"/>
                  <a:gd name="T1" fmla="*/ 0 h 181"/>
                  <a:gd name="T2" fmla="*/ 3 w 45"/>
                  <a:gd name="T3" fmla="*/ 1 h 181"/>
                  <a:gd name="T4" fmla="*/ 0 w 45"/>
                  <a:gd name="T5" fmla="*/ 2 h 181"/>
                  <a:gd name="T6" fmla="*/ 0 60000 65536"/>
                  <a:gd name="T7" fmla="*/ 0 60000 65536"/>
                  <a:gd name="T8" fmla="*/ 0 60000 65536"/>
                  <a:gd name="T9" fmla="*/ 0 w 45"/>
                  <a:gd name="T10" fmla="*/ 0 h 181"/>
                  <a:gd name="T11" fmla="*/ 45 w 45"/>
                  <a:gd name="T12" fmla="*/ 181 h 181"/>
                </a:gdLst>
                <a:ahLst/>
                <a:cxnLst>
                  <a:cxn ang="T6">
                    <a:pos x="T0" y="T1"/>
                  </a:cxn>
                  <a:cxn ang="T7">
                    <a:pos x="T2" y="T3"/>
                  </a:cxn>
                  <a:cxn ang="T8">
                    <a:pos x="T4" y="T5"/>
                  </a:cxn>
                </a:cxnLst>
                <a:rect l="T9" t="T10" r="T11" b="T12"/>
                <a:pathLst>
                  <a:path w="45" h="181">
                    <a:moveTo>
                      <a:pt x="0" y="0"/>
                    </a:moveTo>
                    <a:cubicBezTo>
                      <a:pt x="22" y="30"/>
                      <a:pt x="45" y="61"/>
                      <a:pt x="45" y="91"/>
                    </a:cubicBezTo>
                    <a:cubicBezTo>
                      <a:pt x="45" y="121"/>
                      <a:pt x="7" y="166"/>
                      <a:pt x="0" y="181"/>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11" name="Freeform 211"/>
              <p:cNvSpPr>
                <a:spLocks/>
              </p:cNvSpPr>
              <p:nvPr/>
            </p:nvSpPr>
            <p:spPr bwMode="auto">
              <a:xfrm>
                <a:off x="4303" y="2049"/>
                <a:ext cx="31" cy="95"/>
              </a:xfrm>
              <a:custGeom>
                <a:avLst/>
                <a:gdLst>
                  <a:gd name="T0" fmla="*/ 3 w 46"/>
                  <a:gd name="T1" fmla="*/ 0 h 181"/>
                  <a:gd name="T2" fmla="*/ 0 w 46"/>
                  <a:gd name="T3" fmla="*/ 1 h 181"/>
                  <a:gd name="T4" fmla="*/ 3 w 46"/>
                  <a:gd name="T5" fmla="*/ 2 h 181"/>
                  <a:gd name="T6" fmla="*/ 0 60000 65536"/>
                  <a:gd name="T7" fmla="*/ 0 60000 65536"/>
                  <a:gd name="T8" fmla="*/ 0 60000 65536"/>
                  <a:gd name="T9" fmla="*/ 0 w 46"/>
                  <a:gd name="T10" fmla="*/ 0 h 181"/>
                  <a:gd name="T11" fmla="*/ 46 w 46"/>
                  <a:gd name="T12" fmla="*/ 181 h 181"/>
                </a:gdLst>
                <a:ahLst/>
                <a:cxnLst>
                  <a:cxn ang="T6">
                    <a:pos x="T0" y="T1"/>
                  </a:cxn>
                  <a:cxn ang="T7">
                    <a:pos x="T2" y="T3"/>
                  </a:cxn>
                  <a:cxn ang="T8">
                    <a:pos x="T4" y="T5"/>
                  </a:cxn>
                </a:cxnLst>
                <a:rect l="T9" t="T10" r="T11" b="T12"/>
                <a:pathLst>
                  <a:path w="46" h="181">
                    <a:moveTo>
                      <a:pt x="46" y="0"/>
                    </a:moveTo>
                    <a:cubicBezTo>
                      <a:pt x="23" y="30"/>
                      <a:pt x="0" y="60"/>
                      <a:pt x="0" y="90"/>
                    </a:cubicBezTo>
                    <a:cubicBezTo>
                      <a:pt x="0" y="120"/>
                      <a:pt x="23" y="150"/>
                      <a:pt x="46" y="181"/>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12" name="Freeform 212"/>
              <p:cNvSpPr>
                <a:spLocks/>
              </p:cNvSpPr>
              <p:nvPr/>
            </p:nvSpPr>
            <p:spPr bwMode="auto">
              <a:xfrm>
                <a:off x="4150" y="2025"/>
                <a:ext cx="62" cy="75"/>
              </a:xfrm>
              <a:custGeom>
                <a:avLst/>
                <a:gdLst>
                  <a:gd name="T0" fmla="*/ 0 w 136"/>
                  <a:gd name="T1" fmla="*/ 0 h 189"/>
                  <a:gd name="T2" fmla="*/ 0 w 136"/>
                  <a:gd name="T3" fmla="*/ 0 h 189"/>
                  <a:gd name="T4" fmla="*/ 0 w 136"/>
                  <a:gd name="T5" fmla="*/ 0 h 189"/>
                  <a:gd name="T6" fmla="*/ 0 w 136"/>
                  <a:gd name="T7" fmla="*/ 0 h 189"/>
                  <a:gd name="T8" fmla="*/ 0 60000 65536"/>
                  <a:gd name="T9" fmla="*/ 0 60000 65536"/>
                  <a:gd name="T10" fmla="*/ 0 60000 65536"/>
                  <a:gd name="T11" fmla="*/ 0 60000 65536"/>
                  <a:gd name="T12" fmla="*/ 0 w 136"/>
                  <a:gd name="T13" fmla="*/ 0 h 189"/>
                  <a:gd name="T14" fmla="*/ 136 w 136"/>
                  <a:gd name="T15" fmla="*/ 189 h 189"/>
                </a:gdLst>
                <a:ahLst/>
                <a:cxnLst>
                  <a:cxn ang="T8">
                    <a:pos x="T0" y="T1"/>
                  </a:cxn>
                  <a:cxn ang="T9">
                    <a:pos x="T2" y="T3"/>
                  </a:cxn>
                  <a:cxn ang="T10">
                    <a:pos x="T4" y="T5"/>
                  </a:cxn>
                  <a:cxn ang="T11">
                    <a:pos x="T6" y="T7"/>
                  </a:cxn>
                </a:cxnLst>
                <a:rect l="T12" t="T13" r="T14" b="T15"/>
                <a:pathLst>
                  <a:path w="136" h="189">
                    <a:moveTo>
                      <a:pt x="136" y="98"/>
                    </a:moveTo>
                    <a:cubicBezTo>
                      <a:pt x="125" y="49"/>
                      <a:pt x="114" y="0"/>
                      <a:pt x="91" y="8"/>
                    </a:cubicBezTo>
                    <a:cubicBezTo>
                      <a:pt x="68" y="16"/>
                      <a:pt x="0" y="114"/>
                      <a:pt x="0" y="144"/>
                    </a:cubicBezTo>
                    <a:cubicBezTo>
                      <a:pt x="0" y="174"/>
                      <a:pt x="76" y="189"/>
                      <a:pt x="91" y="189"/>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13" name="Freeform 213"/>
              <p:cNvSpPr>
                <a:spLocks/>
              </p:cNvSpPr>
              <p:nvPr/>
            </p:nvSpPr>
            <p:spPr bwMode="auto">
              <a:xfrm>
                <a:off x="4486" y="2120"/>
                <a:ext cx="30" cy="95"/>
              </a:xfrm>
              <a:custGeom>
                <a:avLst/>
                <a:gdLst>
                  <a:gd name="T0" fmla="*/ 0 w 45"/>
                  <a:gd name="T1" fmla="*/ 123 h 91"/>
                  <a:gd name="T2" fmla="*/ 3 w 45"/>
                  <a:gd name="T3" fmla="*/ 0 h 91"/>
                  <a:gd name="T4" fmla="*/ 0 60000 65536"/>
                  <a:gd name="T5" fmla="*/ 0 60000 65536"/>
                  <a:gd name="T6" fmla="*/ 0 w 45"/>
                  <a:gd name="T7" fmla="*/ 0 h 91"/>
                  <a:gd name="T8" fmla="*/ 45 w 45"/>
                  <a:gd name="T9" fmla="*/ 91 h 91"/>
                </a:gdLst>
                <a:ahLst/>
                <a:cxnLst>
                  <a:cxn ang="T4">
                    <a:pos x="T0" y="T1"/>
                  </a:cxn>
                  <a:cxn ang="T5">
                    <a:pos x="T2" y="T3"/>
                  </a:cxn>
                </a:cxnLst>
                <a:rect l="T6" t="T7" r="T8" b="T9"/>
                <a:pathLst>
                  <a:path w="45" h="91">
                    <a:moveTo>
                      <a:pt x="0" y="91"/>
                    </a:moveTo>
                    <a:cubicBezTo>
                      <a:pt x="22" y="60"/>
                      <a:pt x="45" y="30"/>
                      <a:pt x="45" y="0"/>
                    </a:cubicBezTo>
                  </a:path>
                </a:pathLst>
              </a:custGeom>
              <a:noFill/>
              <a:ln w="57150" cap="flat" cmpd="sng">
                <a:solidFill>
                  <a:srgbClr val="99003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55614" name="Line 214"/>
              <p:cNvSpPr>
                <a:spLocks noChangeShapeType="1"/>
              </p:cNvSpPr>
              <p:nvPr/>
            </p:nvSpPr>
            <p:spPr bwMode="auto">
              <a:xfrm flipV="1">
                <a:off x="4241" y="3022"/>
                <a:ext cx="317" cy="227"/>
              </a:xfrm>
              <a:prstGeom prst="line">
                <a:avLst/>
              </a:prstGeom>
              <a:noFill/>
              <a:ln w="38100">
                <a:solidFill>
                  <a:srgbClr val="990033"/>
                </a:solidFill>
                <a:prstDash val="sysDot"/>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615" name="Line 215"/>
              <p:cNvSpPr>
                <a:spLocks noChangeShapeType="1"/>
              </p:cNvSpPr>
              <p:nvPr/>
            </p:nvSpPr>
            <p:spPr bwMode="auto">
              <a:xfrm flipV="1">
                <a:off x="4286" y="2614"/>
                <a:ext cx="182" cy="272"/>
              </a:xfrm>
              <a:prstGeom prst="line">
                <a:avLst/>
              </a:prstGeom>
              <a:noFill/>
              <a:ln w="38100">
                <a:solidFill>
                  <a:srgbClr val="990033"/>
                </a:solidFill>
                <a:prstDash val="sysDot"/>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616" name="Line 216"/>
              <p:cNvSpPr>
                <a:spLocks noChangeShapeType="1"/>
              </p:cNvSpPr>
              <p:nvPr/>
            </p:nvSpPr>
            <p:spPr bwMode="auto">
              <a:xfrm flipV="1">
                <a:off x="3560" y="2886"/>
                <a:ext cx="182" cy="227"/>
              </a:xfrm>
              <a:prstGeom prst="line">
                <a:avLst/>
              </a:prstGeom>
              <a:noFill/>
              <a:ln w="38100">
                <a:solidFill>
                  <a:srgbClr val="990033"/>
                </a:solidFill>
                <a:prstDash val="sysDot"/>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617" name="Line 217"/>
              <p:cNvSpPr>
                <a:spLocks noChangeShapeType="1"/>
              </p:cNvSpPr>
              <p:nvPr/>
            </p:nvSpPr>
            <p:spPr bwMode="auto">
              <a:xfrm flipV="1">
                <a:off x="3606" y="2614"/>
                <a:ext cx="90" cy="136"/>
              </a:xfrm>
              <a:prstGeom prst="line">
                <a:avLst/>
              </a:prstGeom>
              <a:noFill/>
              <a:ln w="38100">
                <a:solidFill>
                  <a:srgbClr val="990033"/>
                </a:solidFill>
                <a:prstDash val="sysDot"/>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618" name="Line 218"/>
              <p:cNvSpPr>
                <a:spLocks noChangeShapeType="1"/>
              </p:cNvSpPr>
              <p:nvPr/>
            </p:nvSpPr>
            <p:spPr bwMode="auto">
              <a:xfrm flipV="1">
                <a:off x="4377" y="2432"/>
                <a:ext cx="45" cy="91"/>
              </a:xfrm>
              <a:prstGeom prst="line">
                <a:avLst/>
              </a:prstGeom>
              <a:noFill/>
              <a:ln w="38100">
                <a:solidFill>
                  <a:srgbClr val="990033"/>
                </a:solidFill>
                <a:prstDash val="sysDot"/>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619" name="Line 219"/>
              <p:cNvSpPr>
                <a:spLocks noChangeShapeType="1"/>
              </p:cNvSpPr>
              <p:nvPr/>
            </p:nvSpPr>
            <p:spPr bwMode="auto">
              <a:xfrm flipV="1">
                <a:off x="4377" y="2251"/>
                <a:ext cx="136" cy="136"/>
              </a:xfrm>
              <a:prstGeom prst="line">
                <a:avLst/>
              </a:prstGeom>
              <a:noFill/>
              <a:ln w="38100">
                <a:solidFill>
                  <a:srgbClr val="990033"/>
                </a:solidFill>
                <a:prstDash val="sysDot"/>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620" name="Line 220"/>
              <p:cNvSpPr>
                <a:spLocks noChangeShapeType="1"/>
              </p:cNvSpPr>
              <p:nvPr/>
            </p:nvSpPr>
            <p:spPr bwMode="auto">
              <a:xfrm flipV="1">
                <a:off x="3606" y="2115"/>
                <a:ext cx="90" cy="136"/>
              </a:xfrm>
              <a:prstGeom prst="line">
                <a:avLst/>
              </a:prstGeom>
              <a:noFill/>
              <a:ln w="38100">
                <a:solidFill>
                  <a:srgbClr val="990033"/>
                </a:solidFill>
                <a:prstDash val="sysDot"/>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grpSp>
        <p:nvGrpSpPr>
          <p:cNvPr id="55348" name="Group 221"/>
          <p:cNvGrpSpPr>
            <a:grpSpLocks/>
          </p:cNvGrpSpPr>
          <p:nvPr/>
        </p:nvGrpSpPr>
        <p:grpSpPr bwMode="auto">
          <a:xfrm>
            <a:off x="8956676" y="1484313"/>
            <a:ext cx="1535113" cy="4032250"/>
            <a:chOff x="4649" y="1026"/>
            <a:chExt cx="967" cy="2540"/>
          </a:xfrm>
        </p:grpSpPr>
        <p:grpSp>
          <p:nvGrpSpPr>
            <p:cNvPr id="55327" name="Group 222"/>
            <p:cNvGrpSpPr>
              <a:grpSpLocks/>
            </p:cNvGrpSpPr>
            <p:nvPr/>
          </p:nvGrpSpPr>
          <p:grpSpPr bwMode="auto">
            <a:xfrm>
              <a:off x="4663" y="1026"/>
              <a:ext cx="953" cy="2540"/>
              <a:chOff x="4826" y="697"/>
              <a:chExt cx="809" cy="2733"/>
            </a:xfrm>
          </p:grpSpPr>
          <p:grpSp>
            <p:nvGrpSpPr>
              <p:cNvPr id="3" name="Group 223"/>
              <p:cNvGrpSpPr>
                <a:grpSpLocks/>
              </p:cNvGrpSpPr>
              <p:nvPr/>
            </p:nvGrpSpPr>
            <p:grpSpPr bwMode="auto">
              <a:xfrm>
                <a:off x="5540" y="2538"/>
                <a:ext cx="95" cy="448"/>
                <a:chOff x="5475" y="2719"/>
                <a:chExt cx="95" cy="448"/>
              </a:xfrm>
            </p:grpSpPr>
            <p:grpSp>
              <p:nvGrpSpPr>
                <p:cNvPr id="55569" name="Group 224"/>
                <p:cNvGrpSpPr>
                  <a:grpSpLocks/>
                </p:cNvGrpSpPr>
                <p:nvPr/>
              </p:nvGrpSpPr>
              <p:grpSpPr bwMode="auto">
                <a:xfrm>
                  <a:off x="5475" y="2975"/>
                  <a:ext cx="93" cy="192"/>
                  <a:chOff x="5475" y="2975"/>
                  <a:chExt cx="93" cy="192"/>
                </a:xfrm>
              </p:grpSpPr>
              <p:sp>
                <p:nvSpPr>
                  <p:cNvPr id="55575" name="Line 225"/>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76" name="Line 226"/>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77" name="Line 227"/>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78" name="Line 228"/>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5570" name="Group 229"/>
                <p:cNvGrpSpPr>
                  <a:grpSpLocks/>
                </p:cNvGrpSpPr>
                <p:nvPr/>
              </p:nvGrpSpPr>
              <p:grpSpPr bwMode="auto">
                <a:xfrm>
                  <a:off x="5477" y="2719"/>
                  <a:ext cx="93" cy="192"/>
                  <a:chOff x="5475" y="2975"/>
                  <a:chExt cx="93" cy="192"/>
                </a:xfrm>
              </p:grpSpPr>
              <p:sp>
                <p:nvSpPr>
                  <p:cNvPr id="55571" name="Line 230"/>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72" name="Line 231"/>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73" name="Line 232"/>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74" name="Line 233"/>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grpSp>
            <p:nvGrpSpPr>
              <p:cNvPr id="4" name="Group 234"/>
              <p:cNvGrpSpPr>
                <a:grpSpLocks/>
              </p:cNvGrpSpPr>
              <p:nvPr/>
            </p:nvGrpSpPr>
            <p:grpSpPr bwMode="auto">
              <a:xfrm>
                <a:off x="5529" y="3022"/>
                <a:ext cx="93" cy="192"/>
                <a:chOff x="5475" y="2975"/>
                <a:chExt cx="93" cy="192"/>
              </a:xfrm>
            </p:grpSpPr>
            <p:sp>
              <p:nvSpPr>
                <p:cNvPr id="55565" name="Line 235"/>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66" name="Line 236"/>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67" name="Line 237"/>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68" name="Line 238"/>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 name="Group 239"/>
              <p:cNvGrpSpPr>
                <a:grpSpLocks/>
              </p:cNvGrpSpPr>
              <p:nvPr/>
            </p:nvGrpSpPr>
            <p:grpSpPr bwMode="auto">
              <a:xfrm>
                <a:off x="5532" y="2024"/>
                <a:ext cx="95" cy="448"/>
                <a:chOff x="5475" y="2719"/>
                <a:chExt cx="95" cy="448"/>
              </a:xfrm>
            </p:grpSpPr>
            <p:grpSp>
              <p:nvGrpSpPr>
                <p:cNvPr id="55555" name="Group 240"/>
                <p:cNvGrpSpPr>
                  <a:grpSpLocks/>
                </p:cNvGrpSpPr>
                <p:nvPr/>
              </p:nvGrpSpPr>
              <p:grpSpPr bwMode="auto">
                <a:xfrm>
                  <a:off x="5475" y="2975"/>
                  <a:ext cx="93" cy="192"/>
                  <a:chOff x="5475" y="2975"/>
                  <a:chExt cx="93" cy="192"/>
                </a:xfrm>
              </p:grpSpPr>
              <p:sp>
                <p:nvSpPr>
                  <p:cNvPr id="55561" name="Line 241"/>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62" name="Line 242"/>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63" name="Line 243"/>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64" name="Line 244"/>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5556" name="Group 245"/>
                <p:cNvGrpSpPr>
                  <a:grpSpLocks/>
                </p:cNvGrpSpPr>
                <p:nvPr/>
              </p:nvGrpSpPr>
              <p:grpSpPr bwMode="auto">
                <a:xfrm>
                  <a:off x="5477" y="2719"/>
                  <a:ext cx="93" cy="192"/>
                  <a:chOff x="5475" y="2975"/>
                  <a:chExt cx="93" cy="192"/>
                </a:xfrm>
              </p:grpSpPr>
              <p:sp>
                <p:nvSpPr>
                  <p:cNvPr id="55557" name="Line 246"/>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58" name="Line 247"/>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59" name="Line 248"/>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60" name="Line 249"/>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grpSp>
            <p:nvGrpSpPr>
              <p:cNvPr id="6" name="Group 250"/>
              <p:cNvGrpSpPr>
                <a:grpSpLocks/>
              </p:cNvGrpSpPr>
              <p:nvPr/>
            </p:nvGrpSpPr>
            <p:grpSpPr bwMode="auto">
              <a:xfrm>
                <a:off x="5297" y="2492"/>
                <a:ext cx="95" cy="448"/>
                <a:chOff x="5475" y="2719"/>
                <a:chExt cx="95" cy="448"/>
              </a:xfrm>
            </p:grpSpPr>
            <p:grpSp>
              <p:nvGrpSpPr>
                <p:cNvPr id="55545" name="Group 251"/>
                <p:cNvGrpSpPr>
                  <a:grpSpLocks/>
                </p:cNvGrpSpPr>
                <p:nvPr/>
              </p:nvGrpSpPr>
              <p:grpSpPr bwMode="auto">
                <a:xfrm>
                  <a:off x="5475" y="2975"/>
                  <a:ext cx="93" cy="192"/>
                  <a:chOff x="5475" y="2975"/>
                  <a:chExt cx="93" cy="192"/>
                </a:xfrm>
              </p:grpSpPr>
              <p:sp>
                <p:nvSpPr>
                  <p:cNvPr id="55551" name="Line 252"/>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52" name="Line 253"/>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53" name="Line 254"/>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54" name="Line 255"/>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5546" name="Group 256"/>
                <p:cNvGrpSpPr>
                  <a:grpSpLocks/>
                </p:cNvGrpSpPr>
                <p:nvPr/>
              </p:nvGrpSpPr>
              <p:grpSpPr bwMode="auto">
                <a:xfrm>
                  <a:off x="5477" y="2719"/>
                  <a:ext cx="93" cy="192"/>
                  <a:chOff x="5475" y="2975"/>
                  <a:chExt cx="93" cy="192"/>
                </a:xfrm>
              </p:grpSpPr>
              <p:sp>
                <p:nvSpPr>
                  <p:cNvPr id="55547" name="Line 257"/>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48" name="Line 258"/>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49" name="Line 259"/>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50" name="Line 260"/>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grpSp>
            <p:nvGrpSpPr>
              <p:cNvPr id="7" name="Group 261"/>
              <p:cNvGrpSpPr>
                <a:grpSpLocks/>
              </p:cNvGrpSpPr>
              <p:nvPr/>
            </p:nvGrpSpPr>
            <p:grpSpPr bwMode="auto">
              <a:xfrm>
                <a:off x="5286" y="2976"/>
                <a:ext cx="93" cy="192"/>
                <a:chOff x="5475" y="2975"/>
                <a:chExt cx="93" cy="192"/>
              </a:xfrm>
            </p:grpSpPr>
            <p:sp>
              <p:nvSpPr>
                <p:cNvPr id="55541" name="Line 262"/>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42" name="Line 263"/>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43" name="Line 264"/>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44" name="Line 265"/>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5460" name="Group 266"/>
              <p:cNvGrpSpPr>
                <a:grpSpLocks/>
              </p:cNvGrpSpPr>
              <p:nvPr/>
            </p:nvGrpSpPr>
            <p:grpSpPr bwMode="auto">
              <a:xfrm>
                <a:off x="5289" y="1978"/>
                <a:ext cx="95" cy="448"/>
                <a:chOff x="5475" y="2719"/>
                <a:chExt cx="95" cy="448"/>
              </a:xfrm>
            </p:grpSpPr>
            <p:grpSp>
              <p:nvGrpSpPr>
                <p:cNvPr id="55531" name="Group 267"/>
                <p:cNvGrpSpPr>
                  <a:grpSpLocks/>
                </p:cNvGrpSpPr>
                <p:nvPr/>
              </p:nvGrpSpPr>
              <p:grpSpPr bwMode="auto">
                <a:xfrm>
                  <a:off x="5475" y="2975"/>
                  <a:ext cx="93" cy="192"/>
                  <a:chOff x="5475" y="2975"/>
                  <a:chExt cx="93" cy="192"/>
                </a:xfrm>
              </p:grpSpPr>
              <p:sp>
                <p:nvSpPr>
                  <p:cNvPr id="55537" name="Line 268"/>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38" name="Line 269"/>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39" name="Line 270"/>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40" name="Line 271"/>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5532" name="Group 272"/>
                <p:cNvGrpSpPr>
                  <a:grpSpLocks/>
                </p:cNvGrpSpPr>
                <p:nvPr/>
              </p:nvGrpSpPr>
              <p:grpSpPr bwMode="auto">
                <a:xfrm>
                  <a:off x="5477" y="2719"/>
                  <a:ext cx="93" cy="192"/>
                  <a:chOff x="5475" y="2975"/>
                  <a:chExt cx="93" cy="192"/>
                </a:xfrm>
              </p:grpSpPr>
              <p:sp>
                <p:nvSpPr>
                  <p:cNvPr id="55533" name="Line 273"/>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34" name="Line 274"/>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35" name="Line 275"/>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36" name="Line 276"/>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sp>
            <p:nvSpPr>
              <p:cNvPr id="55461" name="Line 277"/>
              <p:cNvSpPr>
                <a:spLocks noChangeShapeType="1"/>
              </p:cNvSpPr>
              <p:nvPr/>
            </p:nvSpPr>
            <p:spPr bwMode="auto">
              <a:xfrm flipH="1" flipV="1">
                <a:off x="5484" y="3325"/>
                <a:ext cx="94" cy="26"/>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62" name="Line 278"/>
              <p:cNvSpPr>
                <a:spLocks noChangeShapeType="1"/>
              </p:cNvSpPr>
              <p:nvPr/>
            </p:nvSpPr>
            <p:spPr bwMode="auto">
              <a:xfrm flipH="1">
                <a:off x="5520" y="330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63" name="Line 279"/>
              <p:cNvSpPr>
                <a:spLocks noChangeShapeType="1"/>
              </p:cNvSpPr>
              <p:nvPr/>
            </p:nvSpPr>
            <p:spPr bwMode="auto">
              <a:xfrm flipH="1">
                <a:off x="5532" y="3261"/>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64" name="Line 280"/>
              <p:cNvSpPr>
                <a:spLocks noChangeShapeType="1"/>
              </p:cNvSpPr>
              <p:nvPr/>
            </p:nvSpPr>
            <p:spPr bwMode="auto">
              <a:xfrm flipH="1">
                <a:off x="5288" y="327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65" name="Line 281"/>
              <p:cNvSpPr>
                <a:spLocks noChangeShapeType="1"/>
              </p:cNvSpPr>
              <p:nvPr/>
            </p:nvSpPr>
            <p:spPr bwMode="auto">
              <a:xfrm flipH="1">
                <a:off x="5288" y="331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66" name="Line 282"/>
              <p:cNvSpPr>
                <a:spLocks noChangeShapeType="1"/>
              </p:cNvSpPr>
              <p:nvPr/>
            </p:nvSpPr>
            <p:spPr bwMode="auto">
              <a:xfrm flipH="1">
                <a:off x="5288" y="321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67" name="Line 283"/>
              <p:cNvSpPr>
                <a:spLocks noChangeShapeType="1"/>
              </p:cNvSpPr>
              <p:nvPr/>
            </p:nvSpPr>
            <p:spPr bwMode="auto">
              <a:xfrm>
                <a:off x="5375" y="3339"/>
                <a:ext cx="0" cy="91"/>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68" name="Line 284"/>
              <p:cNvSpPr>
                <a:spLocks noChangeShapeType="1"/>
              </p:cNvSpPr>
              <p:nvPr/>
            </p:nvSpPr>
            <p:spPr bwMode="auto">
              <a:xfrm>
                <a:off x="5489" y="3351"/>
                <a:ext cx="46" cy="46"/>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69" name="Line 285"/>
              <p:cNvSpPr>
                <a:spLocks noChangeShapeType="1"/>
              </p:cNvSpPr>
              <p:nvPr/>
            </p:nvSpPr>
            <p:spPr bwMode="auto">
              <a:xfrm>
                <a:off x="5420" y="3339"/>
                <a:ext cx="0" cy="91"/>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70" name="Line 286"/>
              <p:cNvSpPr>
                <a:spLocks noChangeShapeType="1"/>
              </p:cNvSpPr>
              <p:nvPr/>
            </p:nvSpPr>
            <p:spPr bwMode="auto">
              <a:xfrm flipH="1" flipV="1">
                <a:off x="5432" y="3327"/>
                <a:ext cx="45" cy="91"/>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71" name="Line 287"/>
              <p:cNvSpPr>
                <a:spLocks noChangeShapeType="1"/>
              </p:cNvSpPr>
              <p:nvPr/>
            </p:nvSpPr>
            <p:spPr bwMode="auto">
              <a:xfrm flipV="1">
                <a:off x="5305" y="3351"/>
                <a:ext cx="46" cy="46"/>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nvGrpSpPr>
              <p:cNvPr id="55472" name="Group 288"/>
              <p:cNvGrpSpPr>
                <a:grpSpLocks/>
              </p:cNvGrpSpPr>
              <p:nvPr/>
            </p:nvGrpSpPr>
            <p:grpSpPr bwMode="auto">
              <a:xfrm>
                <a:off x="4830" y="697"/>
                <a:ext cx="318" cy="238"/>
                <a:chOff x="4830" y="697"/>
                <a:chExt cx="318" cy="238"/>
              </a:xfrm>
            </p:grpSpPr>
            <p:sp>
              <p:nvSpPr>
                <p:cNvPr id="55520" name="Line 289"/>
                <p:cNvSpPr>
                  <a:spLocks noChangeShapeType="1"/>
                </p:cNvSpPr>
                <p:nvPr/>
              </p:nvSpPr>
              <p:spPr bwMode="auto">
                <a:xfrm flipV="1">
                  <a:off x="4991" y="697"/>
                  <a:ext cx="0" cy="9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21" name="Line 290"/>
                <p:cNvSpPr>
                  <a:spLocks noChangeShapeType="1"/>
                </p:cNvSpPr>
                <p:nvPr/>
              </p:nvSpPr>
              <p:spPr bwMode="auto">
                <a:xfrm flipV="1">
                  <a:off x="5036" y="709"/>
                  <a:ext cx="0" cy="9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22" name="Line 291"/>
                <p:cNvSpPr>
                  <a:spLocks noChangeShapeType="1"/>
                </p:cNvSpPr>
                <p:nvPr/>
              </p:nvSpPr>
              <p:spPr bwMode="auto">
                <a:xfrm flipV="1">
                  <a:off x="5012" y="754"/>
                  <a:ext cx="91" cy="91"/>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23" name="Line 292"/>
                <p:cNvSpPr>
                  <a:spLocks noChangeShapeType="1"/>
                </p:cNvSpPr>
                <p:nvPr/>
              </p:nvSpPr>
              <p:spPr bwMode="auto">
                <a:xfrm flipV="1">
                  <a:off x="5057" y="845"/>
                  <a:ext cx="91" cy="45"/>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24" name="Line 293"/>
                <p:cNvSpPr>
                  <a:spLocks noChangeShapeType="1"/>
                </p:cNvSpPr>
                <p:nvPr/>
              </p:nvSpPr>
              <p:spPr bwMode="auto">
                <a:xfrm flipV="1">
                  <a:off x="5057" y="890"/>
                  <a:ext cx="91" cy="45"/>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25" name="Line 294"/>
                <p:cNvSpPr>
                  <a:spLocks noChangeShapeType="1"/>
                </p:cNvSpPr>
                <p:nvPr/>
              </p:nvSpPr>
              <p:spPr bwMode="auto">
                <a:xfrm flipV="1">
                  <a:off x="5081" y="799"/>
                  <a:ext cx="46" cy="46"/>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26" name="Line 295"/>
                <p:cNvSpPr>
                  <a:spLocks noChangeShapeType="1"/>
                </p:cNvSpPr>
                <p:nvPr/>
              </p:nvSpPr>
              <p:spPr bwMode="auto">
                <a:xfrm flipH="1" flipV="1">
                  <a:off x="4876" y="754"/>
                  <a:ext cx="45" cy="91"/>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27" name="Line 296"/>
                <p:cNvSpPr>
                  <a:spLocks noChangeShapeType="1"/>
                </p:cNvSpPr>
                <p:nvPr/>
              </p:nvSpPr>
              <p:spPr bwMode="auto">
                <a:xfrm flipH="1" flipV="1">
                  <a:off x="4876" y="845"/>
                  <a:ext cx="91" cy="45"/>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28" name="Line 297"/>
                <p:cNvSpPr>
                  <a:spLocks noChangeShapeType="1"/>
                </p:cNvSpPr>
                <p:nvPr/>
              </p:nvSpPr>
              <p:spPr bwMode="auto">
                <a:xfrm flipV="1">
                  <a:off x="4945" y="709"/>
                  <a:ext cx="0" cy="136"/>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29" name="Line 298"/>
                <p:cNvSpPr>
                  <a:spLocks noChangeShapeType="1"/>
                </p:cNvSpPr>
                <p:nvPr/>
              </p:nvSpPr>
              <p:spPr bwMode="auto">
                <a:xfrm flipH="1" flipV="1">
                  <a:off x="4842" y="799"/>
                  <a:ext cx="91" cy="46"/>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30" name="Line 299"/>
                <p:cNvSpPr>
                  <a:spLocks noChangeShapeType="1"/>
                </p:cNvSpPr>
                <p:nvPr/>
              </p:nvSpPr>
              <p:spPr bwMode="auto">
                <a:xfrm flipH="1" flipV="1">
                  <a:off x="4830" y="845"/>
                  <a:ext cx="91" cy="45"/>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5473" name="Group 300"/>
              <p:cNvGrpSpPr>
                <a:grpSpLocks/>
              </p:cNvGrpSpPr>
              <p:nvPr/>
            </p:nvGrpSpPr>
            <p:grpSpPr bwMode="auto">
              <a:xfrm>
                <a:off x="4826" y="893"/>
                <a:ext cx="95" cy="432"/>
                <a:chOff x="4468" y="845"/>
                <a:chExt cx="95" cy="432"/>
              </a:xfrm>
            </p:grpSpPr>
            <p:grpSp>
              <p:nvGrpSpPr>
                <p:cNvPr id="55510" name="Group 301"/>
                <p:cNvGrpSpPr>
                  <a:grpSpLocks/>
                </p:cNvGrpSpPr>
                <p:nvPr/>
              </p:nvGrpSpPr>
              <p:grpSpPr bwMode="auto">
                <a:xfrm>
                  <a:off x="4470" y="845"/>
                  <a:ext cx="93" cy="192"/>
                  <a:chOff x="4334" y="709"/>
                  <a:chExt cx="93" cy="192"/>
                </a:xfrm>
              </p:grpSpPr>
              <p:sp>
                <p:nvSpPr>
                  <p:cNvPr id="55516" name="Line 302"/>
                  <p:cNvSpPr>
                    <a:spLocks noChangeShapeType="1"/>
                  </p:cNvSpPr>
                  <p:nvPr/>
                </p:nvSpPr>
                <p:spPr bwMode="auto">
                  <a:xfrm flipH="1">
                    <a:off x="4336" y="77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17" name="Line 303"/>
                  <p:cNvSpPr>
                    <a:spLocks noChangeShapeType="1"/>
                  </p:cNvSpPr>
                  <p:nvPr/>
                </p:nvSpPr>
                <p:spPr bwMode="auto">
                  <a:xfrm flipH="1">
                    <a:off x="4336" y="83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18" name="Line 304"/>
                  <p:cNvSpPr>
                    <a:spLocks noChangeShapeType="1"/>
                  </p:cNvSpPr>
                  <p:nvPr/>
                </p:nvSpPr>
                <p:spPr bwMode="auto">
                  <a:xfrm flipH="1">
                    <a:off x="4334" y="901"/>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19" name="Line 305"/>
                  <p:cNvSpPr>
                    <a:spLocks noChangeShapeType="1"/>
                  </p:cNvSpPr>
                  <p:nvPr/>
                </p:nvSpPr>
                <p:spPr bwMode="auto">
                  <a:xfrm flipH="1">
                    <a:off x="4336" y="70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5511" name="Group 306"/>
                <p:cNvGrpSpPr>
                  <a:grpSpLocks/>
                </p:cNvGrpSpPr>
                <p:nvPr/>
              </p:nvGrpSpPr>
              <p:grpSpPr bwMode="auto">
                <a:xfrm>
                  <a:off x="4468" y="1085"/>
                  <a:ext cx="93" cy="192"/>
                  <a:chOff x="4334" y="709"/>
                  <a:chExt cx="93" cy="192"/>
                </a:xfrm>
              </p:grpSpPr>
              <p:sp>
                <p:nvSpPr>
                  <p:cNvPr id="55512" name="Line 307"/>
                  <p:cNvSpPr>
                    <a:spLocks noChangeShapeType="1"/>
                  </p:cNvSpPr>
                  <p:nvPr/>
                </p:nvSpPr>
                <p:spPr bwMode="auto">
                  <a:xfrm flipH="1">
                    <a:off x="4336" y="77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13" name="Line 308"/>
                  <p:cNvSpPr>
                    <a:spLocks noChangeShapeType="1"/>
                  </p:cNvSpPr>
                  <p:nvPr/>
                </p:nvSpPr>
                <p:spPr bwMode="auto">
                  <a:xfrm flipH="1">
                    <a:off x="4336" y="83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14" name="Line 309"/>
                  <p:cNvSpPr>
                    <a:spLocks noChangeShapeType="1"/>
                  </p:cNvSpPr>
                  <p:nvPr/>
                </p:nvSpPr>
                <p:spPr bwMode="auto">
                  <a:xfrm flipH="1">
                    <a:off x="4334" y="901"/>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15" name="Line 310"/>
                  <p:cNvSpPr>
                    <a:spLocks noChangeShapeType="1"/>
                  </p:cNvSpPr>
                  <p:nvPr/>
                </p:nvSpPr>
                <p:spPr bwMode="auto">
                  <a:xfrm flipH="1">
                    <a:off x="4336" y="70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grpSp>
            <p:nvGrpSpPr>
              <p:cNvPr id="55474" name="Group 311"/>
              <p:cNvGrpSpPr>
                <a:grpSpLocks/>
              </p:cNvGrpSpPr>
              <p:nvPr/>
            </p:nvGrpSpPr>
            <p:grpSpPr bwMode="auto">
              <a:xfrm>
                <a:off x="5066" y="947"/>
                <a:ext cx="103" cy="433"/>
                <a:chOff x="4470" y="845"/>
                <a:chExt cx="103" cy="433"/>
              </a:xfrm>
            </p:grpSpPr>
            <p:grpSp>
              <p:nvGrpSpPr>
                <p:cNvPr id="55500" name="Group 312"/>
                <p:cNvGrpSpPr>
                  <a:grpSpLocks/>
                </p:cNvGrpSpPr>
                <p:nvPr/>
              </p:nvGrpSpPr>
              <p:grpSpPr bwMode="auto">
                <a:xfrm>
                  <a:off x="4470" y="845"/>
                  <a:ext cx="93" cy="192"/>
                  <a:chOff x="4334" y="709"/>
                  <a:chExt cx="93" cy="192"/>
                </a:xfrm>
              </p:grpSpPr>
              <p:sp>
                <p:nvSpPr>
                  <p:cNvPr id="55506" name="Line 313"/>
                  <p:cNvSpPr>
                    <a:spLocks noChangeShapeType="1"/>
                  </p:cNvSpPr>
                  <p:nvPr/>
                </p:nvSpPr>
                <p:spPr bwMode="auto">
                  <a:xfrm flipH="1">
                    <a:off x="4336" y="77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07" name="Line 314"/>
                  <p:cNvSpPr>
                    <a:spLocks noChangeShapeType="1"/>
                  </p:cNvSpPr>
                  <p:nvPr/>
                </p:nvSpPr>
                <p:spPr bwMode="auto">
                  <a:xfrm flipH="1">
                    <a:off x="4336" y="83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08" name="Line 315"/>
                  <p:cNvSpPr>
                    <a:spLocks noChangeShapeType="1"/>
                  </p:cNvSpPr>
                  <p:nvPr/>
                </p:nvSpPr>
                <p:spPr bwMode="auto">
                  <a:xfrm flipH="1">
                    <a:off x="4334" y="901"/>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09" name="Line 316"/>
                  <p:cNvSpPr>
                    <a:spLocks noChangeShapeType="1"/>
                  </p:cNvSpPr>
                  <p:nvPr/>
                </p:nvSpPr>
                <p:spPr bwMode="auto">
                  <a:xfrm flipH="1">
                    <a:off x="4336" y="70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5501" name="Group 317"/>
                <p:cNvGrpSpPr>
                  <a:grpSpLocks/>
                </p:cNvGrpSpPr>
                <p:nvPr/>
              </p:nvGrpSpPr>
              <p:grpSpPr bwMode="auto">
                <a:xfrm>
                  <a:off x="4480" y="1086"/>
                  <a:ext cx="93" cy="192"/>
                  <a:chOff x="4334" y="709"/>
                  <a:chExt cx="93" cy="192"/>
                </a:xfrm>
              </p:grpSpPr>
              <p:sp>
                <p:nvSpPr>
                  <p:cNvPr id="55502" name="Line 318"/>
                  <p:cNvSpPr>
                    <a:spLocks noChangeShapeType="1"/>
                  </p:cNvSpPr>
                  <p:nvPr/>
                </p:nvSpPr>
                <p:spPr bwMode="auto">
                  <a:xfrm flipH="1">
                    <a:off x="4336" y="77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03" name="Line 319"/>
                  <p:cNvSpPr>
                    <a:spLocks noChangeShapeType="1"/>
                  </p:cNvSpPr>
                  <p:nvPr/>
                </p:nvSpPr>
                <p:spPr bwMode="auto">
                  <a:xfrm flipH="1">
                    <a:off x="4336" y="83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04" name="Line 320"/>
                  <p:cNvSpPr>
                    <a:spLocks noChangeShapeType="1"/>
                  </p:cNvSpPr>
                  <p:nvPr/>
                </p:nvSpPr>
                <p:spPr bwMode="auto">
                  <a:xfrm flipH="1">
                    <a:off x="4334" y="901"/>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505" name="Line 321"/>
                  <p:cNvSpPr>
                    <a:spLocks noChangeShapeType="1"/>
                  </p:cNvSpPr>
                  <p:nvPr/>
                </p:nvSpPr>
                <p:spPr bwMode="auto">
                  <a:xfrm flipH="1">
                    <a:off x="4336" y="70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sp>
            <p:nvSpPr>
              <p:cNvPr id="55475" name="Line 322"/>
              <p:cNvSpPr>
                <a:spLocks noChangeShapeType="1"/>
              </p:cNvSpPr>
              <p:nvPr/>
            </p:nvSpPr>
            <p:spPr bwMode="auto">
              <a:xfrm flipH="1">
                <a:off x="5520" y="18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76" name="Line 323"/>
              <p:cNvSpPr>
                <a:spLocks noChangeShapeType="1"/>
              </p:cNvSpPr>
              <p:nvPr/>
            </p:nvSpPr>
            <p:spPr bwMode="auto">
              <a:xfrm flipH="1">
                <a:off x="5532" y="190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77" name="Line 324"/>
              <p:cNvSpPr>
                <a:spLocks noChangeShapeType="1"/>
              </p:cNvSpPr>
              <p:nvPr/>
            </p:nvSpPr>
            <p:spPr bwMode="auto">
              <a:xfrm flipH="1">
                <a:off x="5542" y="19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78" name="Line 325"/>
              <p:cNvSpPr>
                <a:spLocks noChangeShapeType="1"/>
              </p:cNvSpPr>
              <p:nvPr/>
            </p:nvSpPr>
            <p:spPr bwMode="auto">
              <a:xfrm flipH="1">
                <a:off x="5508" y="178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79" name="Line 326"/>
              <p:cNvSpPr>
                <a:spLocks noChangeShapeType="1"/>
              </p:cNvSpPr>
              <p:nvPr/>
            </p:nvSpPr>
            <p:spPr bwMode="auto">
              <a:xfrm flipH="1">
                <a:off x="4844" y="139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80" name="Line 327"/>
              <p:cNvSpPr>
                <a:spLocks noChangeShapeType="1"/>
              </p:cNvSpPr>
              <p:nvPr/>
            </p:nvSpPr>
            <p:spPr bwMode="auto">
              <a:xfrm flipH="1">
                <a:off x="4868" y="1461"/>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81" name="Line 328"/>
              <p:cNvSpPr>
                <a:spLocks noChangeShapeType="1"/>
              </p:cNvSpPr>
              <p:nvPr/>
            </p:nvSpPr>
            <p:spPr bwMode="auto">
              <a:xfrm flipH="1">
                <a:off x="4914" y="151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82" name="Line 329"/>
              <p:cNvSpPr>
                <a:spLocks noChangeShapeType="1"/>
              </p:cNvSpPr>
              <p:nvPr/>
            </p:nvSpPr>
            <p:spPr bwMode="auto">
              <a:xfrm flipH="1">
                <a:off x="4832" y="133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83" name="Line 330"/>
              <p:cNvSpPr>
                <a:spLocks noChangeShapeType="1"/>
              </p:cNvSpPr>
              <p:nvPr/>
            </p:nvSpPr>
            <p:spPr bwMode="auto">
              <a:xfrm flipH="1">
                <a:off x="5226" y="180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84" name="Line 331"/>
              <p:cNvSpPr>
                <a:spLocks noChangeShapeType="1"/>
              </p:cNvSpPr>
              <p:nvPr/>
            </p:nvSpPr>
            <p:spPr bwMode="auto">
              <a:xfrm flipH="1">
                <a:off x="5250" y="186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85" name="Line 332"/>
              <p:cNvSpPr>
                <a:spLocks noChangeShapeType="1"/>
              </p:cNvSpPr>
              <p:nvPr/>
            </p:nvSpPr>
            <p:spPr bwMode="auto">
              <a:xfrm flipH="1">
                <a:off x="5260" y="193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86" name="Line 333"/>
              <p:cNvSpPr>
                <a:spLocks noChangeShapeType="1"/>
              </p:cNvSpPr>
              <p:nvPr/>
            </p:nvSpPr>
            <p:spPr bwMode="auto">
              <a:xfrm flipH="1">
                <a:off x="5202" y="1741"/>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87" name="Line 334"/>
              <p:cNvSpPr>
                <a:spLocks noChangeShapeType="1"/>
              </p:cNvSpPr>
              <p:nvPr/>
            </p:nvSpPr>
            <p:spPr bwMode="auto">
              <a:xfrm flipH="1">
                <a:off x="5125" y="1624"/>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88" name="Line 335"/>
              <p:cNvSpPr>
                <a:spLocks noChangeShapeType="1"/>
              </p:cNvSpPr>
              <p:nvPr/>
            </p:nvSpPr>
            <p:spPr bwMode="auto">
              <a:xfrm flipH="1">
                <a:off x="5053" y="1592"/>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89" name="Line 336"/>
              <p:cNvSpPr>
                <a:spLocks noChangeShapeType="1"/>
              </p:cNvSpPr>
              <p:nvPr/>
            </p:nvSpPr>
            <p:spPr bwMode="auto">
              <a:xfrm flipH="1">
                <a:off x="5171" y="1680"/>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90" name="Line 337"/>
              <p:cNvSpPr>
                <a:spLocks noChangeShapeType="1"/>
              </p:cNvSpPr>
              <p:nvPr/>
            </p:nvSpPr>
            <p:spPr bwMode="auto">
              <a:xfrm flipH="1">
                <a:off x="4969" y="1560"/>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91" name="Line 338"/>
              <p:cNvSpPr>
                <a:spLocks noChangeShapeType="1"/>
              </p:cNvSpPr>
              <p:nvPr/>
            </p:nvSpPr>
            <p:spPr bwMode="auto">
              <a:xfrm flipH="1">
                <a:off x="5297" y="161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92" name="Line 339"/>
              <p:cNvSpPr>
                <a:spLocks noChangeShapeType="1"/>
              </p:cNvSpPr>
              <p:nvPr/>
            </p:nvSpPr>
            <p:spPr bwMode="auto">
              <a:xfrm flipH="1">
                <a:off x="5369" y="165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93" name="Line 340"/>
              <p:cNvSpPr>
                <a:spLocks noChangeShapeType="1"/>
              </p:cNvSpPr>
              <p:nvPr/>
            </p:nvSpPr>
            <p:spPr bwMode="auto">
              <a:xfrm flipH="1">
                <a:off x="5475" y="172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94" name="Line 341"/>
              <p:cNvSpPr>
                <a:spLocks noChangeShapeType="1"/>
              </p:cNvSpPr>
              <p:nvPr/>
            </p:nvSpPr>
            <p:spPr bwMode="auto">
              <a:xfrm flipH="1">
                <a:off x="5225" y="157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95" name="Line 342"/>
              <p:cNvSpPr>
                <a:spLocks noChangeShapeType="1"/>
              </p:cNvSpPr>
              <p:nvPr/>
            </p:nvSpPr>
            <p:spPr bwMode="auto">
              <a:xfrm flipH="1">
                <a:off x="5127" y="1498"/>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96" name="Line 343"/>
              <p:cNvSpPr>
                <a:spLocks noChangeShapeType="1"/>
              </p:cNvSpPr>
              <p:nvPr/>
            </p:nvSpPr>
            <p:spPr bwMode="auto">
              <a:xfrm flipH="1">
                <a:off x="5183" y="1538"/>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97" name="Line 344"/>
              <p:cNvSpPr>
                <a:spLocks noChangeShapeType="1"/>
              </p:cNvSpPr>
              <p:nvPr/>
            </p:nvSpPr>
            <p:spPr bwMode="auto">
              <a:xfrm flipH="1">
                <a:off x="5193" y="1626"/>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98" name="Line 345"/>
              <p:cNvSpPr>
                <a:spLocks noChangeShapeType="1"/>
              </p:cNvSpPr>
              <p:nvPr/>
            </p:nvSpPr>
            <p:spPr bwMode="auto">
              <a:xfrm flipH="1">
                <a:off x="5102" y="1434"/>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99" name="Line 346"/>
              <p:cNvSpPr>
                <a:spLocks noChangeShapeType="1"/>
              </p:cNvSpPr>
              <p:nvPr/>
            </p:nvSpPr>
            <p:spPr bwMode="auto">
              <a:xfrm flipH="1">
                <a:off x="5427" y="1692"/>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55328" name="Freeform 347" descr="编织物"/>
            <p:cNvSpPr>
              <a:spLocks/>
            </p:cNvSpPr>
            <p:nvPr/>
          </p:nvSpPr>
          <p:spPr bwMode="auto">
            <a:xfrm>
              <a:off x="4717" y="1079"/>
              <a:ext cx="846" cy="2453"/>
            </a:xfrm>
            <a:custGeom>
              <a:avLst/>
              <a:gdLst>
                <a:gd name="T0" fmla="*/ 1333 w 718"/>
                <a:gd name="T1" fmla="*/ 666 h 2639"/>
                <a:gd name="T2" fmla="*/ 1049 w 718"/>
                <a:gd name="T3" fmla="*/ 530 h 2639"/>
                <a:gd name="T4" fmla="*/ 333 w 718"/>
                <a:gd name="T5" fmla="*/ 448 h 2639"/>
                <a:gd name="T6" fmla="*/ 47 w 718"/>
                <a:gd name="T7" fmla="*/ 339 h 2639"/>
                <a:gd name="T8" fmla="*/ 47 w 718"/>
                <a:gd name="T9" fmla="*/ 150 h 2639"/>
                <a:gd name="T10" fmla="*/ 47 w 718"/>
                <a:gd name="T11" fmla="*/ 96 h 2639"/>
                <a:gd name="T12" fmla="*/ 192 w 718"/>
                <a:gd name="T13" fmla="*/ 15 h 2639"/>
                <a:gd name="T14" fmla="*/ 621 w 718"/>
                <a:gd name="T15" fmla="*/ 41 h 2639"/>
                <a:gd name="T16" fmla="*/ 764 w 718"/>
                <a:gd name="T17" fmla="*/ 259 h 2639"/>
                <a:gd name="T18" fmla="*/ 764 w 718"/>
                <a:gd name="T19" fmla="*/ 395 h 2639"/>
                <a:gd name="T20" fmla="*/ 1049 w 718"/>
                <a:gd name="T21" fmla="*/ 476 h 2639"/>
                <a:gd name="T22" fmla="*/ 2051 w 718"/>
                <a:gd name="T23" fmla="*/ 611 h 2639"/>
                <a:gd name="T24" fmla="*/ 2192 w 718"/>
                <a:gd name="T25" fmla="*/ 803 h 2639"/>
                <a:gd name="T26" fmla="*/ 2192 w 718"/>
                <a:gd name="T27" fmla="*/ 1455 h 2639"/>
                <a:gd name="T28" fmla="*/ 1762 w 718"/>
                <a:gd name="T29" fmla="*/ 1563 h 2639"/>
                <a:gd name="T30" fmla="*/ 1480 w 718"/>
                <a:gd name="T31" fmla="*/ 1536 h 2639"/>
                <a:gd name="T32" fmla="*/ 1480 w 718"/>
                <a:gd name="T33" fmla="*/ 1346 h 2639"/>
                <a:gd name="T34" fmla="*/ 1480 w 718"/>
                <a:gd name="T35" fmla="*/ 1048 h 2639"/>
                <a:gd name="T36" fmla="*/ 1480 w 718"/>
                <a:gd name="T37" fmla="*/ 803 h 2639"/>
                <a:gd name="T38" fmla="*/ 1333 w 718"/>
                <a:gd name="T39" fmla="*/ 666 h 26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18"/>
                <a:gd name="T61" fmla="*/ 0 h 2639"/>
                <a:gd name="T62" fmla="*/ 718 w 718"/>
                <a:gd name="T63" fmla="*/ 2639 h 263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18" h="2639">
                  <a:moveTo>
                    <a:pt x="423" y="1111"/>
                  </a:moveTo>
                  <a:cubicBezTo>
                    <a:pt x="400" y="1035"/>
                    <a:pt x="386" y="945"/>
                    <a:pt x="333" y="884"/>
                  </a:cubicBezTo>
                  <a:cubicBezTo>
                    <a:pt x="280" y="823"/>
                    <a:pt x="159" y="801"/>
                    <a:pt x="106" y="748"/>
                  </a:cubicBezTo>
                  <a:cubicBezTo>
                    <a:pt x="53" y="695"/>
                    <a:pt x="30" y="650"/>
                    <a:pt x="15" y="567"/>
                  </a:cubicBezTo>
                  <a:cubicBezTo>
                    <a:pt x="0" y="484"/>
                    <a:pt x="15" y="317"/>
                    <a:pt x="15" y="249"/>
                  </a:cubicBezTo>
                  <a:cubicBezTo>
                    <a:pt x="15" y="181"/>
                    <a:pt x="8" y="197"/>
                    <a:pt x="15" y="159"/>
                  </a:cubicBezTo>
                  <a:cubicBezTo>
                    <a:pt x="22" y="121"/>
                    <a:pt x="30" y="38"/>
                    <a:pt x="60" y="23"/>
                  </a:cubicBezTo>
                  <a:cubicBezTo>
                    <a:pt x="90" y="8"/>
                    <a:pt x="167" y="0"/>
                    <a:pt x="197" y="68"/>
                  </a:cubicBezTo>
                  <a:cubicBezTo>
                    <a:pt x="227" y="136"/>
                    <a:pt x="235" y="333"/>
                    <a:pt x="242" y="431"/>
                  </a:cubicBezTo>
                  <a:cubicBezTo>
                    <a:pt x="249" y="529"/>
                    <a:pt x="227" y="598"/>
                    <a:pt x="242" y="658"/>
                  </a:cubicBezTo>
                  <a:cubicBezTo>
                    <a:pt x="257" y="718"/>
                    <a:pt x="265" y="734"/>
                    <a:pt x="333" y="794"/>
                  </a:cubicBezTo>
                  <a:cubicBezTo>
                    <a:pt x="401" y="854"/>
                    <a:pt x="590" y="929"/>
                    <a:pt x="650" y="1020"/>
                  </a:cubicBezTo>
                  <a:cubicBezTo>
                    <a:pt x="710" y="1111"/>
                    <a:pt x="688" y="1104"/>
                    <a:pt x="695" y="1338"/>
                  </a:cubicBezTo>
                  <a:cubicBezTo>
                    <a:pt x="702" y="1572"/>
                    <a:pt x="718" y="2215"/>
                    <a:pt x="695" y="2427"/>
                  </a:cubicBezTo>
                  <a:cubicBezTo>
                    <a:pt x="672" y="2639"/>
                    <a:pt x="596" y="2585"/>
                    <a:pt x="559" y="2608"/>
                  </a:cubicBezTo>
                  <a:cubicBezTo>
                    <a:pt x="522" y="2631"/>
                    <a:pt x="484" y="2623"/>
                    <a:pt x="469" y="2563"/>
                  </a:cubicBezTo>
                  <a:cubicBezTo>
                    <a:pt x="454" y="2503"/>
                    <a:pt x="469" y="2381"/>
                    <a:pt x="469" y="2245"/>
                  </a:cubicBezTo>
                  <a:cubicBezTo>
                    <a:pt x="469" y="2109"/>
                    <a:pt x="469" y="1897"/>
                    <a:pt x="469" y="1746"/>
                  </a:cubicBezTo>
                  <a:cubicBezTo>
                    <a:pt x="469" y="1595"/>
                    <a:pt x="477" y="1451"/>
                    <a:pt x="469" y="1338"/>
                  </a:cubicBezTo>
                  <a:cubicBezTo>
                    <a:pt x="461" y="1225"/>
                    <a:pt x="446" y="1187"/>
                    <a:pt x="423" y="1111"/>
                  </a:cubicBezTo>
                  <a:close/>
                </a:path>
              </a:pathLst>
            </a:custGeom>
            <a:blipFill dpi="0" rotWithShape="1">
              <a:blip r:embed="rId3"/>
              <a:srcRect/>
              <a:tile tx="0" ty="0" sx="100000" sy="100000" flip="none" algn="tl"/>
            </a:blipFill>
            <a:ln w="38100" cap="flat" cmpd="sng">
              <a:solidFill>
                <a:srgbClr val="990033"/>
              </a:solidFill>
              <a:prstDash val="solid"/>
              <a:miter lim="800000"/>
              <a:headEnd type="none" w="med" len="med"/>
              <a:tailEnd type="none" w="med" len="med"/>
            </a:ln>
          </p:spPr>
          <p:txBody>
            <a:bodyPr wrap="none"/>
            <a:lstStyle/>
            <a:p>
              <a:endParaRPr lang="zh-CN" altLang="en-US"/>
            </a:p>
          </p:txBody>
        </p:sp>
        <p:grpSp>
          <p:nvGrpSpPr>
            <p:cNvPr id="55329" name="Group 348"/>
            <p:cNvGrpSpPr>
              <a:grpSpLocks/>
            </p:cNvGrpSpPr>
            <p:nvPr/>
          </p:nvGrpSpPr>
          <p:grpSpPr bwMode="auto">
            <a:xfrm flipH="1">
              <a:off x="4649" y="1026"/>
              <a:ext cx="953" cy="2540"/>
              <a:chOff x="4826" y="697"/>
              <a:chExt cx="809" cy="2733"/>
            </a:xfrm>
          </p:grpSpPr>
          <p:grpSp>
            <p:nvGrpSpPr>
              <p:cNvPr id="55331" name="Group 349"/>
              <p:cNvGrpSpPr>
                <a:grpSpLocks/>
              </p:cNvGrpSpPr>
              <p:nvPr/>
            </p:nvGrpSpPr>
            <p:grpSpPr bwMode="auto">
              <a:xfrm>
                <a:off x="5540" y="2538"/>
                <a:ext cx="95" cy="448"/>
                <a:chOff x="5475" y="2719"/>
                <a:chExt cx="95" cy="448"/>
              </a:xfrm>
            </p:grpSpPr>
            <p:grpSp>
              <p:nvGrpSpPr>
                <p:cNvPr id="55445" name="Group 350"/>
                <p:cNvGrpSpPr>
                  <a:grpSpLocks/>
                </p:cNvGrpSpPr>
                <p:nvPr/>
              </p:nvGrpSpPr>
              <p:grpSpPr bwMode="auto">
                <a:xfrm>
                  <a:off x="5475" y="2975"/>
                  <a:ext cx="93" cy="192"/>
                  <a:chOff x="5475" y="2975"/>
                  <a:chExt cx="93" cy="192"/>
                </a:xfrm>
              </p:grpSpPr>
              <p:sp>
                <p:nvSpPr>
                  <p:cNvPr id="55451" name="Line 351"/>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52" name="Line 352"/>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53" name="Line 353"/>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54" name="Line 354"/>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8" name="Group 355"/>
                <p:cNvGrpSpPr>
                  <a:grpSpLocks/>
                </p:cNvGrpSpPr>
                <p:nvPr/>
              </p:nvGrpSpPr>
              <p:grpSpPr bwMode="auto">
                <a:xfrm>
                  <a:off x="5477" y="2719"/>
                  <a:ext cx="93" cy="192"/>
                  <a:chOff x="5475" y="2975"/>
                  <a:chExt cx="93" cy="192"/>
                </a:xfrm>
              </p:grpSpPr>
              <p:sp>
                <p:nvSpPr>
                  <p:cNvPr id="55447" name="Line 356"/>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48" name="Line 357"/>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49" name="Line 358"/>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50" name="Line 359"/>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grpSp>
            <p:nvGrpSpPr>
              <p:cNvPr id="9" name="Group 360"/>
              <p:cNvGrpSpPr>
                <a:grpSpLocks/>
              </p:cNvGrpSpPr>
              <p:nvPr/>
            </p:nvGrpSpPr>
            <p:grpSpPr bwMode="auto">
              <a:xfrm>
                <a:off x="5529" y="3022"/>
                <a:ext cx="93" cy="192"/>
                <a:chOff x="5475" y="2975"/>
                <a:chExt cx="93" cy="192"/>
              </a:xfrm>
            </p:grpSpPr>
            <p:sp>
              <p:nvSpPr>
                <p:cNvPr id="55441" name="Line 361"/>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42" name="Line 362"/>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43" name="Line 363"/>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44" name="Line 364"/>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10" name="Group 365"/>
              <p:cNvGrpSpPr>
                <a:grpSpLocks/>
              </p:cNvGrpSpPr>
              <p:nvPr/>
            </p:nvGrpSpPr>
            <p:grpSpPr bwMode="auto">
              <a:xfrm>
                <a:off x="5532" y="2024"/>
                <a:ext cx="95" cy="448"/>
                <a:chOff x="5475" y="2719"/>
                <a:chExt cx="95" cy="448"/>
              </a:xfrm>
            </p:grpSpPr>
            <p:grpSp>
              <p:nvGrpSpPr>
                <p:cNvPr id="55431" name="Group 366"/>
                <p:cNvGrpSpPr>
                  <a:grpSpLocks/>
                </p:cNvGrpSpPr>
                <p:nvPr/>
              </p:nvGrpSpPr>
              <p:grpSpPr bwMode="auto">
                <a:xfrm>
                  <a:off x="5475" y="2975"/>
                  <a:ext cx="93" cy="192"/>
                  <a:chOff x="5475" y="2975"/>
                  <a:chExt cx="93" cy="192"/>
                </a:xfrm>
              </p:grpSpPr>
              <p:sp>
                <p:nvSpPr>
                  <p:cNvPr id="55437" name="Line 367"/>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38" name="Line 368"/>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39" name="Line 369"/>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40" name="Line 370"/>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5432" name="Group 371"/>
                <p:cNvGrpSpPr>
                  <a:grpSpLocks/>
                </p:cNvGrpSpPr>
                <p:nvPr/>
              </p:nvGrpSpPr>
              <p:grpSpPr bwMode="auto">
                <a:xfrm>
                  <a:off x="5477" y="2719"/>
                  <a:ext cx="93" cy="192"/>
                  <a:chOff x="5475" y="2975"/>
                  <a:chExt cx="93" cy="192"/>
                </a:xfrm>
              </p:grpSpPr>
              <p:sp>
                <p:nvSpPr>
                  <p:cNvPr id="55433" name="Line 372"/>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34" name="Line 373"/>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35" name="Line 374"/>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36" name="Line 375"/>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grpSp>
            <p:nvGrpSpPr>
              <p:cNvPr id="11" name="Group 376"/>
              <p:cNvGrpSpPr>
                <a:grpSpLocks/>
              </p:cNvGrpSpPr>
              <p:nvPr/>
            </p:nvGrpSpPr>
            <p:grpSpPr bwMode="auto">
              <a:xfrm>
                <a:off x="5297" y="2492"/>
                <a:ext cx="95" cy="448"/>
                <a:chOff x="5475" y="2719"/>
                <a:chExt cx="95" cy="448"/>
              </a:xfrm>
            </p:grpSpPr>
            <p:grpSp>
              <p:nvGrpSpPr>
                <p:cNvPr id="55421" name="Group 377"/>
                <p:cNvGrpSpPr>
                  <a:grpSpLocks/>
                </p:cNvGrpSpPr>
                <p:nvPr/>
              </p:nvGrpSpPr>
              <p:grpSpPr bwMode="auto">
                <a:xfrm>
                  <a:off x="5475" y="2975"/>
                  <a:ext cx="93" cy="192"/>
                  <a:chOff x="5475" y="2975"/>
                  <a:chExt cx="93" cy="192"/>
                </a:xfrm>
              </p:grpSpPr>
              <p:sp>
                <p:nvSpPr>
                  <p:cNvPr id="55427" name="Line 378"/>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28" name="Line 379"/>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29" name="Line 380"/>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30" name="Line 381"/>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5422" name="Group 382"/>
                <p:cNvGrpSpPr>
                  <a:grpSpLocks/>
                </p:cNvGrpSpPr>
                <p:nvPr/>
              </p:nvGrpSpPr>
              <p:grpSpPr bwMode="auto">
                <a:xfrm>
                  <a:off x="5477" y="2719"/>
                  <a:ext cx="93" cy="192"/>
                  <a:chOff x="5475" y="2975"/>
                  <a:chExt cx="93" cy="192"/>
                </a:xfrm>
              </p:grpSpPr>
              <p:sp>
                <p:nvSpPr>
                  <p:cNvPr id="55423" name="Line 383"/>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24" name="Line 384"/>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25" name="Line 385"/>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26" name="Line 386"/>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grpSp>
            <p:nvGrpSpPr>
              <p:cNvPr id="55335" name="Group 387"/>
              <p:cNvGrpSpPr>
                <a:grpSpLocks/>
              </p:cNvGrpSpPr>
              <p:nvPr/>
            </p:nvGrpSpPr>
            <p:grpSpPr bwMode="auto">
              <a:xfrm>
                <a:off x="5286" y="2976"/>
                <a:ext cx="93" cy="192"/>
                <a:chOff x="5475" y="2975"/>
                <a:chExt cx="93" cy="192"/>
              </a:xfrm>
            </p:grpSpPr>
            <p:sp>
              <p:nvSpPr>
                <p:cNvPr id="55417" name="Line 388"/>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18" name="Line 389"/>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19" name="Line 390"/>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20" name="Line 391"/>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5336" name="Group 392"/>
              <p:cNvGrpSpPr>
                <a:grpSpLocks/>
              </p:cNvGrpSpPr>
              <p:nvPr/>
            </p:nvGrpSpPr>
            <p:grpSpPr bwMode="auto">
              <a:xfrm>
                <a:off x="5289" y="1978"/>
                <a:ext cx="95" cy="448"/>
                <a:chOff x="5475" y="2719"/>
                <a:chExt cx="95" cy="448"/>
              </a:xfrm>
            </p:grpSpPr>
            <p:grpSp>
              <p:nvGrpSpPr>
                <p:cNvPr id="55407" name="Group 393"/>
                <p:cNvGrpSpPr>
                  <a:grpSpLocks/>
                </p:cNvGrpSpPr>
                <p:nvPr/>
              </p:nvGrpSpPr>
              <p:grpSpPr bwMode="auto">
                <a:xfrm>
                  <a:off x="5475" y="2975"/>
                  <a:ext cx="93" cy="192"/>
                  <a:chOff x="5475" y="2975"/>
                  <a:chExt cx="93" cy="192"/>
                </a:xfrm>
              </p:grpSpPr>
              <p:sp>
                <p:nvSpPr>
                  <p:cNvPr id="55413" name="Line 394"/>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14" name="Line 395"/>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15" name="Line 396"/>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16" name="Line 397"/>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5408" name="Group 398"/>
                <p:cNvGrpSpPr>
                  <a:grpSpLocks/>
                </p:cNvGrpSpPr>
                <p:nvPr/>
              </p:nvGrpSpPr>
              <p:grpSpPr bwMode="auto">
                <a:xfrm>
                  <a:off x="5477" y="2719"/>
                  <a:ext cx="93" cy="192"/>
                  <a:chOff x="5475" y="2975"/>
                  <a:chExt cx="93" cy="192"/>
                </a:xfrm>
              </p:grpSpPr>
              <p:sp>
                <p:nvSpPr>
                  <p:cNvPr id="55409" name="Line 399"/>
                  <p:cNvSpPr>
                    <a:spLocks noChangeShapeType="1"/>
                  </p:cNvSpPr>
                  <p:nvPr/>
                </p:nvSpPr>
                <p:spPr bwMode="auto">
                  <a:xfrm flipH="1">
                    <a:off x="5477" y="30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10" name="Line 400"/>
                  <p:cNvSpPr>
                    <a:spLocks noChangeShapeType="1"/>
                  </p:cNvSpPr>
                  <p:nvPr/>
                </p:nvSpPr>
                <p:spPr bwMode="auto">
                  <a:xfrm flipH="1">
                    <a:off x="5477" y="311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11" name="Line 401"/>
                  <p:cNvSpPr>
                    <a:spLocks noChangeShapeType="1"/>
                  </p:cNvSpPr>
                  <p:nvPr/>
                </p:nvSpPr>
                <p:spPr bwMode="auto">
                  <a:xfrm flipH="1">
                    <a:off x="5475" y="31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12" name="Line 402"/>
                  <p:cNvSpPr>
                    <a:spLocks noChangeShapeType="1"/>
                  </p:cNvSpPr>
                  <p:nvPr/>
                </p:nvSpPr>
                <p:spPr bwMode="auto">
                  <a:xfrm flipH="1">
                    <a:off x="5477" y="297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sp>
            <p:nvSpPr>
              <p:cNvPr id="55337" name="Line 403"/>
              <p:cNvSpPr>
                <a:spLocks noChangeShapeType="1"/>
              </p:cNvSpPr>
              <p:nvPr/>
            </p:nvSpPr>
            <p:spPr bwMode="auto">
              <a:xfrm flipH="1" flipV="1">
                <a:off x="5484" y="3325"/>
                <a:ext cx="94" cy="26"/>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38" name="Line 404"/>
              <p:cNvSpPr>
                <a:spLocks noChangeShapeType="1"/>
              </p:cNvSpPr>
              <p:nvPr/>
            </p:nvSpPr>
            <p:spPr bwMode="auto">
              <a:xfrm flipH="1">
                <a:off x="5520" y="330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39" name="Line 405"/>
              <p:cNvSpPr>
                <a:spLocks noChangeShapeType="1"/>
              </p:cNvSpPr>
              <p:nvPr/>
            </p:nvSpPr>
            <p:spPr bwMode="auto">
              <a:xfrm flipH="1">
                <a:off x="5532" y="3261"/>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40" name="Line 406"/>
              <p:cNvSpPr>
                <a:spLocks noChangeShapeType="1"/>
              </p:cNvSpPr>
              <p:nvPr/>
            </p:nvSpPr>
            <p:spPr bwMode="auto">
              <a:xfrm flipH="1">
                <a:off x="5288" y="327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41" name="Line 407"/>
              <p:cNvSpPr>
                <a:spLocks noChangeShapeType="1"/>
              </p:cNvSpPr>
              <p:nvPr/>
            </p:nvSpPr>
            <p:spPr bwMode="auto">
              <a:xfrm flipH="1">
                <a:off x="5288" y="331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42" name="Line 408"/>
              <p:cNvSpPr>
                <a:spLocks noChangeShapeType="1"/>
              </p:cNvSpPr>
              <p:nvPr/>
            </p:nvSpPr>
            <p:spPr bwMode="auto">
              <a:xfrm flipH="1">
                <a:off x="5288" y="321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43" name="Line 409"/>
              <p:cNvSpPr>
                <a:spLocks noChangeShapeType="1"/>
              </p:cNvSpPr>
              <p:nvPr/>
            </p:nvSpPr>
            <p:spPr bwMode="auto">
              <a:xfrm>
                <a:off x="5375" y="3339"/>
                <a:ext cx="0" cy="91"/>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44" name="Line 410"/>
              <p:cNvSpPr>
                <a:spLocks noChangeShapeType="1"/>
              </p:cNvSpPr>
              <p:nvPr/>
            </p:nvSpPr>
            <p:spPr bwMode="auto">
              <a:xfrm>
                <a:off x="5489" y="3351"/>
                <a:ext cx="46" cy="46"/>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45" name="Line 411"/>
              <p:cNvSpPr>
                <a:spLocks noChangeShapeType="1"/>
              </p:cNvSpPr>
              <p:nvPr/>
            </p:nvSpPr>
            <p:spPr bwMode="auto">
              <a:xfrm>
                <a:off x="5420" y="3339"/>
                <a:ext cx="0" cy="91"/>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46" name="Line 412"/>
              <p:cNvSpPr>
                <a:spLocks noChangeShapeType="1"/>
              </p:cNvSpPr>
              <p:nvPr/>
            </p:nvSpPr>
            <p:spPr bwMode="auto">
              <a:xfrm flipH="1" flipV="1">
                <a:off x="5432" y="3327"/>
                <a:ext cx="45" cy="91"/>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47" name="Line 413"/>
              <p:cNvSpPr>
                <a:spLocks noChangeShapeType="1"/>
              </p:cNvSpPr>
              <p:nvPr/>
            </p:nvSpPr>
            <p:spPr bwMode="auto">
              <a:xfrm flipV="1">
                <a:off x="5305" y="3351"/>
                <a:ext cx="46" cy="46"/>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nvGrpSpPr>
              <p:cNvPr id="12" name="Group 414"/>
              <p:cNvGrpSpPr>
                <a:grpSpLocks/>
              </p:cNvGrpSpPr>
              <p:nvPr/>
            </p:nvGrpSpPr>
            <p:grpSpPr bwMode="auto">
              <a:xfrm>
                <a:off x="4830" y="697"/>
                <a:ext cx="318" cy="238"/>
                <a:chOff x="4830" y="697"/>
                <a:chExt cx="318" cy="238"/>
              </a:xfrm>
            </p:grpSpPr>
            <p:sp>
              <p:nvSpPr>
                <p:cNvPr id="55396" name="Line 415"/>
                <p:cNvSpPr>
                  <a:spLocks noChangeShapeType="1"/>
                </p:cNvSpPr>
                <p:nvPr/>
              </p:nvSpPr>
              <p:spPr bwMode="auto">
                <a:xfrm flipV="1">
                  <a:off x="4991" y="697"/>
                  <a:ext cx="0" cy="9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97" name="Line 416"/>
                <p:cNvSpPr>
                  <a:spLocks noChangeShapeType="1"/>
                </p:cNvSpPr>
                <p:nvPr/>
              </p:nvSpPr>
              <p:spPr bwMode="auto">
                <a:xfrm flipV="1">
                  <a:off x="5036" y="709"/>
                  <a:ext cx="0" cy="9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98" name="Line 417"/>
                <p:cNvSpPr>
                  <a:spLocks noChangeShapeType="1"/>
                </p:cNvSpPr>
                <p:nvPr/>
              </p:nvSpPr>
              <p:spPr bwMode="auto">
                <a:xfrm flipV="1">
                  <a:off x="5012" y="754"/>
                  <a:ext cx="91" cy="91"/>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99" name="Line 418"/>
                <p:cNvSpPr>
                  <a:spLocks noChangeShapeType="1"/>
                </p:cNvSpPr>
                <p:nvPr/>
              </p:nvSpPr>
              <p:spPr bwMode="auto">
                <a:xfrm flipV="1">
                  <a:off x="5057" y="845"/>
                  <a:ext cx="91" cy="45"/>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00" name="Line 419"/>
                <p:cNvSpPr>
                  <a:spLocks noChangeShapeType="1"/>
                </p:cNvSpPr>
                <p:nvPr/>
              </p:nvSpPr>
              <p:spPr bwMode="auto">
                <a:xfrm flipV="1">
                  <a:off x="5057" y="890"/>
                  <a:ext cx="91" cy="45"/>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01" name="Line 420"/>
                <p:cNvSpPr>
                  <a:spLocks noChangeShapeType="1"/>
                </p:cNvSpPr>
                <p:nvPr/>
              </p:nvSpPr>
              <p:spPr bwMode="auto">
                <a:xfrm flipV="1">
                  <a:off x="5081" y="799"/>
                  <a:ext cx="46" cy="46"/>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02" name="Line 421"/>
                <p:cNvSpPr>
                  <a:spLocks noChangeShapeType="1"/>
                </p:cNvSpPr>
                <p:nvPr/>
              </p:nvSpPr>
              <p:spPr bwMode="auto">
                <a:xfrm flipH="1" flipV="1">
                  <a:off x="4876" y="754"/>
                  <a:ext cx="45" cy="91"/>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03" name="Line 422"/>
                <p:cNvSpPr>
                  <a:spLocks noChangeShapeType="1"/>
                </p:cNvSpPr>
                <p:nvPr/>
              </p:nvSpPr>
              <p:spPr bwMode="auto">
                <a:xfrm flipH="1" flipV="1">
                  <a:off x="4876" y="845"/>
                  <a:ext cx="91" cy="45"/>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04" name="Line 423"/>
                <p:cNvSpPr>
                  <a:spLocks noChangeShapeType="1"/>
                </p:cNvSpPr>
                <p:nvPr/>
              </p:nvSpPr>
              <p:spPr bwMode="auto">
                <a:xfrm flipV="1">
                  <a:off x="4945" y="709"/>
                  <a:ext cx="0" cy="136"/>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05" name="Line 424"/>
                <p:cNvSpPr>
                  <a:spLocks noChangeShapeType="1"/>
                </p:cNvSpPr>
                <p:nvPr/>
              </p:nvSpPr>
              <p:spPr bwMode="auto">
                <a:xfrm flipH="1" flipV="1">
                  <a:off x="4842" y="799"/>
                  <a:ext cx="91" cy="46"/>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406" name="Line 425"/>
                <p:cNvSpPr>
                  <a:spLocks noChangeShapeType="1"/>
                </p:cNvSpPr>
                <p:nvPr/>
              </p:nvSpPr>
              <p:spPr bwMode="auto">
                <a:xfrm flipH="1" flipV="1">
                  <a:off x="4830" y="845"/>
                  <a:ext cx="91" cy="45"/>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5349" name="Group 426"/>
              <p:cNvGrpSpPr>
                <a:grpSpLocks/>
              </p:cNvGrpSpPr>
              <p:nvPr/>
            </p:nvGrpSpPr>
            <p:grpSpPr bwMode="auto">
              <a:xfrm>
                <a:off x="4826" y="893"/>
                <a:ext cx="95" cy="432"/>
                <a:chOff x="4468" y="845"/>
                <a:chExt cx="95" cy="432"/>
              </a:xfrm>
            </p:grpSpPr>
            <p:grpSp>
              <p:nvGrpSpPr>
                <p:cNvPr id="55386" name="Group 427"/>
                <p:cNvGrpSpPr>
                  <a:grpSpLocks/>
                </p:cNvGrpSpPr>
                <p:nvPr/>
              </p:nvGrpSpPr>
              <p:grpSpPr bwMode="auto">
                <a:xfrm>
                  <a:off x="4470" y="845"/>
                  <a:ext cx="93" cy="192"/>
                  <a:chOff x="4334" y="709"/>
                  <a:chExt cx="93" cy="192"/>
                </a:xfrm>
              </p:grpSpPr>
              <p:sp>
                <p:nvSpPr>
                  <p:cNvPr id="55392" name="Line 428"/>
                  <p:cNvSpPr>
                    <a:spLocks noChangeShapeType="1"/>
                  </p:cNvSpPr>
                  <p:nvPr/>
                </p:nvSpPr>
                <p:spPr bwMode="auto">
                  <a:xfrm flipH="1">
                    <a:off x="4336" y="77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93" name="Line 429"/>
                  <p:cNvSpPr>
                    <a:spLocks noChangeShapeType="1"/>
                  </p:cNvSpPr>
                  <p:nvPr/>
                </p:nvSpPr>
                <p:spPr bwMode="auto">
                  <a:xfrm flipH="1">
                    <a:off x="4336" y="83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94" name="Line 430"/>
                  <p:cNvSpPr>
                    <a:spLocks noChangeShapeType="1"/>
                  </p:cNvSpPr>
                  <p:nvPr/>
                </p:nvSpPr>
                <p:spPr bwMode="auto">
                  <a:xfrm flipH="1">
                    <a:off x="4334" y="901"/>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95" name="Line 431"/>
                  <p:cNvSpPr>
                    <a:spLocks noChangeShapeType="1"/>
                  </p:cNvSpPr>
                  <p:nvPr/>
                </p:nvSpPr>
                <p:spPr bwMode="auto">
                  <a:xfrm flipH="1">
                    <a:off x="4336" y="70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5387" name="Group 432"/>
                <p:cNvGrpSpPr>
                  <a:grpSpLocks/>
                </p:cNvGrpSpPr>
                <p:nvPr/>
              </p:nvGrpSpPr>
              <p:grpSpPr bwMode="auto">
                <a:xfrm>
                  <a:off x="4468" y="1085"/>
                  <a:ext cx="93" cy="192"/>
                  <a:chOff x="4334" y="709"/>
                  <a:chExt cx="93" cy="192"/>
                </a:xfrm>
              </p:grpSpPr>
              <p:sp>
                <p:nvSpPr>
                  <p:cNvPr id="55388" name="Line 433"/>
                  <p:cNvSpPr>
                    <a:spLocks noChangeShapeType="1"/>
                  </p:cNvSpPr>
                  <p:nvPr/>
                </p:nvSpPr>
                <p:spPr bwMode="auto">
                  <a:xfrm flipH="1">
                    <a:off x="4336" y="77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89" name="Line 434"/>
                  <p:cNvSpPr>
                    <a:spLocks noChangeShapeType="1"/>
                  </p:cNvSpPr>
                  <p:nvPr/>
                </p:nvSpPr>
                <p:spPr bwMode="auto">
                  <a:xfrm flipH="1">
                    <a:off x="4336" y="83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90" name="Line 435"/>
                  <p:cNvSpPr>
                    <a:spLocks noChangeShapeType="1"/>
                  </p:cNvSpPr>
                  <p:nvPr/>
                </p:nvSpPr>
                <p:spPr bwMode="auto">
                  <a:xfrm flipH="1">
                    <a:off x="4334" y="901"/>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91" name="Line 436"/>
                  <p:cNvSpPr>
                    <a:spLocks noChangeShapeType="1"/>
                  </p:cNvSpPr>
                  <p:nvPr/>
                </p:nvSpPr>
                <p:spPr bwMode="auto">
                  <a:xfrm flipH="1">
                    <a:off x="4336" y="70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grpSp>
            <p:nvGrpSpPr>
              <p:cNvPr id="55350" name="Group 437"/>
              <p:cNvGrpSpPr>
                <a:grpSpLocks/>
              </p:cNvGrpSpPr>
              <p:nvPr/>
            </p:nvGrpSpPr>
            <p:grpSpPr bwMode="auto">
              <a:xfrm>
                <a:off x="5066" y="947"/>
                <a:ext cx="103" cy="433"/>
                <a:chOff x="4470" y="845"/>
                <a:chExt cx="103" cy="433"/>
              </a:xfrm>
            </p:grpSpPr>
            <p:grpSp>
              <p:nvGrpSpPr>
                <p:cNvPr id="55376" name="Group 438"/>
                <p:cNvGrpSpPr>
                  <a:grpSpLocks/>
                </p:cNvGrpSpPr>
                <p:nvPr/>
              </p:nvGrpSpPr>
              <p:grpSpPr bwMode="auto">
                <a:xfrm>
                  <a:off x="4470" y="845"/>
                  <a:ext cx="93" cy="192"/>
                  <a:chOff x="4334" y="709"/>
                  <a:chExt cx="93" cy="192"/>
                </a:xfrm>
              </p:grpSpPr>
              <p:sp>
                <p:nvSpPr>
                  <p:cNvPr id="55382" name="Line 439"/>
                  <p:cNvSpPr>
                    <a:spLocks noChangeShapeType="1"/>
                  </p:cNvSpPr>
                  <p:nvPr/>
                </p:nvSpPr>
                <p:spPr bwMode="auto">
                  <a:xfrm flipH="1">
                    <a:off x="4336" y="77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83" name="Line 440"/>
                  <p:cNvSpPr>
                    <a:spLocks noChangeShapeType="1"/>
                  </p:cNvSpPr>
                  <p:nvPr/>
                </p:nvSpPr>
                <p:spPr bwMode="auto">
                  <a:xfrm flipH="1">
                    <a:off x="4336" y="83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84" name="Line 441"/>
                  <p:cNvSpPr>
                    <a:spLocks noChangeShapeType="1"/>
                  </p:cNvSpPr>
                  <p:nvPr/>
                </p:nvSpPr>
                <p:spPr bwMode="auto">
                  <a:xfrm flipH="1">
                    <a:off x="4334" y="901"/>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85" name="Line 442"/>
                  <p:cNvSpPr>
                    <a:spLocks noChangeShapeType="1"/>
                  </p:cNvSpPr>
                  <p:nvPr/>
                </p:nvSpPr>
                <p:spPr bwMode="auto">
                  <a:xfrm flipH="1">
                    <a:off x="4336" y="70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5377" name="Group 443"/>
                <p:cNvGrpSpPr>
                  <a:grpSpLocks/>
                </p:cNvGrpSpPr>
                <p:nvPr/>
              </p:nvGrpSpPr>
              <p:grpSpPr bwMode="auto">
                <a:xfrm>
                  <a:off x="4480" y="1086"/>
                  <a:ext cx="93" cy="192"/>
                  <a:chOff x="4334" y="709"/>
                  <a:chExt cx="93" cy="192"/>
                </a:xfrm>
              </p:grpSpPr>
              <p:sp>
                <p:nvSpPr>
                  <p:cNvPr id="55378" name="Line 444"/>
                  <p:cNvSpPr>
                    <a:spLocks noChangeShapeType="1"/>
                  </p:cNvSpPr>
                  <p:nvPr/>
                </p:nvSpPr>
                <p:spPr bwMode="auto">
                  <a:xfrm flipH="1">
                    <a:off x="4336" y="77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79" name="Line 445"/>
                  <p:cNvSpPr>
                    <a:spLocks noChangeShapeType="1"/>
                  </p:cNvSpPr>
                  <p:nvPr/>
                </p:nvSpPr>
                <p:spPr bwMode="auto">
                  <a:xfrm flipH="1">
                    <a:off x="4336" y="83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80" name="Line 446"/>
                  <p:cNvSpPr>
                    <a:spLocks noChangeShapeType="1"/>
                  </p:cNvSpPr>
                  <p:nvPr/>
                </p:nvSpPr>
                <p:spPr bwMode="auto">
                  <a:xfrm flipH="1">
                    <a:off x="4334" y="901"/>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81" name="Line 447"/>
                  <p:cNvSpPr>
                    <a:spLocks noChangeShapeType="1"/>
                  </p:cNvSpPr>
                  <p:nvPr/>
                </p:nvSpPr>
                <p:spPr bwMode="auto">
                  <a:xfrm flipH="1">
                    <a:off x="4336" y="70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sp>
            <p:nvSpPr>
              <p:cNvPr id="55351" name="Line 448"/>
              <p:cNvSpPr>
                <a:spLocks noChangeShapeType="1"/>
              </p:cNvSpPr>
              <p:nvPr/>
            </p:nvSpPr>
            <p:spPr bwMode="auto">
              <a:xfrm flipH="1">
                <a:off x="5520" y="183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52" name="Line 449"/>
              <p:cNvSpPr>
                <a:spLocks noChangeShapeType="1"/>
              </p:cNvSpPr>
              <p:nvPr/>
            </p:nvSpPr>
            <p:spPr bwMode="auto">
              <a:xfrm flipH="1">
                <a:off x="5532" y="190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53" name="Line 450"/>
              <p:cNvSpPr>
                <a:spLocks noChangeShapeType="1"/>
              </p:cNvSpPr>
              <p:nvPr/>
            </p:nvSpPr>
            <p:spPr bwMode="auto">
              <a:xfrm flipH="1">
                <a:off x="5542" y="196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54" name="Line 451"/>
              <p:cNvSpPr>
                <a:spLocks noChangeShapeType="1"/>
              </p:cNvSpPr>
              <p:nvPr/>
            </p:nvSpPr>
            <p:spPr bwMode="auto">
              <a:xfrm flipH="1">
                <a:off x="5508" y="178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55" name="Line 452"/>
              <p:cNvSpPr>
                <a:spLocks noChangeShapeType="1"/>
              </p:cNvSpPr>
              <p:nvPr/>
            </p:nvSpPr>
            <p:spPr bwMode="auto">
              <a:xfrm flipH="1">
                <a:off x="4844" y="1397"/>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56" name="Line 453"/>
              <p:cNvSpPr>
                <a:spLocks noChangeShapeType="1"/>
              </p:cNvSpPr>
              <p:nvPr/>
            </p:nvSpPr>
            <p:spPr bwMode="auto">
              <a:xfrm flipH="1">
                <a:off x="4868" y="1461"/>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57" name="Line 454"/>
              <p:cNvSpPr>
                <a:spLocks noChangeShapeType="1"/>
              </p:cNvSpPr>
              <p:nvPr/>
            </p:nvSpPr>
            <p:spPr bwMode="auto">
              <a:xfrm flipH="1">
                <a:off x="4914" y="151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58" name="Line 455"/>
              <p:cNvSpPr>
                <a:spLocks noChangeShapeType="1"/>
              </p:cNvSpPr>
              <p:nvPr/>
            </p:nvSpPr>
            <p:spPr bwMode="auto">
              <a:xfrm flipH="1">
                <a:off x="4832" y="133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59" name="Line 456"/>
              <p:cNvSpPr>
                <a:spLocks noChangeShapeType="1"/>
              </p:cNvSpPr>
              <p:nvPr/>
            </p:nvSpPr>
            <p:spPr bwMode="auto">
              <a:xfrm flipH="1">
                <a:off x="5226" y="1805"/>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60" name="Line 457"/>
              <p:cNvSpPr>
                <a:spLocks noChangeShapeType="1"/>
              </p:cNvSpPr>
              <p:nvPr/>
            </p:nvSpPr>
            <p:spPr bwMode="auto">
              <a:xfrm flipH="1">
                <a:off x="5250" y="186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61" name="Line 458"/>
              <p:cNvSpPr>
                <a:spLocks noChangeShapeType="1"/>
              </p:cNvSpPr>
              <p:nvPr/>
            </p:nvSpPr>
            <p:spPr bwMode="auto">
              <a:xfrm flipH="1">
                <a:off x="5260" y="193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62" name="Line 459"/>
              <p:cNvSpPr>
                <a:spLocks noChangeShapeType="1"/>
              </p:cNvSpPr>
              <p:nvPr/>
            </p:nvSpPr>
            <p:spPr bwMode="auto">
              <a:xfrm flipH="1">
                <a:off x="5202" y="1741"/>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63" name="Line 460"/>
              <p:cNvSpPr>
                <a:spLocks noChangeShapeType="1"/>
              </p:cNvSpPr>
              <p:nvPr/>
            </p:nvSpPr>
            <p:spPr bwMode="auto">
              <a:xfrm flipH="1">
                <a:off x="5125" y="1624"/>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64" name="Line 461"/>
              <p:cNvSpPr>
                <a:spLocks noChangeShapeType="1"/>
              </p:cNvSpPr>
              <p:nvPr/>
            </p:nvSpPr>
            <p:spPr bwMode="auto">
              <a:xfrm flipH="1">
                <a:off x="5053" y="1592"/>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65" name="Line 462"/>
              <p:cNvSpPr>
                <a:spLocks noChangeShapeType="1"/>
              </p:cNvSpPr>
              <p:nvPr/>
            </p:nvSpPr>
            <p:spPr bwMode="auto">
              <a:xfrm flipH="1">
                <a:off x="5171" y="1680"/>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66" name="Line 463"/>
              <p:cNvSpPr>
                <a:spLocks noChangeShapeType="1"/>
              </p:cNvSpPr>
              <p:nvPr/>
            </p:nvSpPr>
            <p:spPr bwMode="auto">
              <a:xfrm flipH="1">
                <a:off x="4969" y="1560"/>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67" name="Line 464"/>
              <p:cNvSpPr>
                <a:spLocks noChangeShapeType="1"/>
              </p:cNvSpPr>
              <p:nvPr/>
            </p:nvSpPr>
            <p:spPr bwMode="auto">
              <a:xfrm flipH="1">
                <a:off x="5297" y="161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68" name="Line 465"/>
              <p:cNvSpPr>
                <a:spLocks noChangeShapeType="1"/>
              </p:cNvSpPr>
              <p:nvPr/>
            </p:nvSpPr>
            <p:spPr bwMode="auto">
              <a:xfrm flipH="1">
                <a:off x="5369" y="165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69" name="Line 466"/>
              <p:cNvSpPr>
                <a:spLocks noChangeShapeType="1"/>
              </p:cNvSpPr>
              <p:nvPr/>
            </p:nvSpPr>
            <p:spPr bwMode="auto">
              <a:xfrm flipH="1">
                <a:off x="5475" y="1729"/>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70" name="Line 467"/>
              <p:cNvSpPr>
                <a:spLocks noChangeShapeType="1"/>
              </p:cNvSpPr>
              <p:nvPr/>
            </p:nvSpPr>
            <p:spPr bwMode="auto">
              <a:xfrm flipH="1">
                <a:off x="5225" y="1573"/>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71" name="Line 468"/>
              <p:cNvSpPr>
                <a:spLocks noChangeShapeType="1"/>
              </p:cNvSpPr>
              <p:nvPr/>
            </p:nvSpPr>
            <p:spPr bwMode="auto">
              <a:xfrm flipH="1">
                <a:off x="5127" y="1498"/>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72" name="Line 469"/>
              <p:cNvSpPr>
                <a:spLocks noChangeShapeType="1"/>
              </p:cNvSpPr>
              <p:nvPr/>
            </p:nvSpPr>
            <p:spPr bwMode="auto">
              <a:xfrm flipH="1">
                <a:off x="5183" y="1538"/>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73" name="Line 470"/>
              <p:cNvSpPr>
                <a:spLocks noChangeShapeType="1"/>
              </p:cNvSpPr>
              <p:nvPr/>
            </p:nvSpPr>
            <p:spPr bwMode="auto">
              <a:xfrm flipH="1">
                <a:off x="5193" y="1626"/>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74" name="Line 471"/>
              <p:cNvSpPr>
                <a:spLocks noChangeShapeType="1"/>
              </p:cNvSpPr>
              <p:nvPr/>
            </p:nvSpPr>
            <p:spPr bwMode="auto">
              <a:xfrm flipH="1">
                <a:off x="5102" y="1434"/>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375" name="Line 472"/>
              <p:cNvSpPr>
                <a:spLocks noChangeShapeType="1"/>
              </p:cNvSpPr>
              <p:nvPr/>
            </p:nvSpPr>
            <p:spPr bwMode="auto">
              <a:xfrm flipH="1">
                <a:off x="5427" y="1692"/>
                <a:ext cx="91" cy="0"/>
              </a:xfrm>
              <a:prstGeom prst="line">
                <a:avLst/>
              </a:prstGeom>
              <a:noFill/>
              <a:ln w="38100">
                <a:solidFill>
                  <a:srgbClr val="990033"/>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55330" name="Freeform 473" descr="编织物"/>
            <p:cNvSpPr>
              <a:spLocks/>
            </p:cNvSpPr>
            <p:nvPr/>
          </p:nvSpPr>
          <p:spPr bwMode="auto">
            <a:xfrm flipH="1">
              <a:off x="4702" y="1079"/>
              <a:ext cx="846" cy="2453"/>
            </a:xfrm>
            <a:custGeom>
              <a:avLst/>
              <a:gdLst>
                <a:gd name="T0" fmla="*/ 1333 w 718"/>
                <a:gd name="T1" fmla="*/ 666 h 2639"/>
                <a:gd name="T2" fmla="*/ 1049 w 718"/>
                <a:gd name="T3" fmla="*/ 530 h 2639"/>
                <a:gd name="T4" fmla="*/ 333 w 718"/>
                <a:gd name="T5" fmla="*/ 448 h 2639"/>
                <a:gd name="T6" fmla="*/ 47 w 718"/>
                <a:gd name="T7" fmla="*/ 339 h 2639"/>
                <a:gd name="T8" fmla="*/ 47 w 718"/>
                <a:gd name="T9" fmla="*/ 150 h 2639"/>
                <a:gd name="T10" fmla="*/ 47 w 718"/>
                <a:gd name="T11" fmla="*/ 96 h 2639"/>
                <a:gd name="T12" fmla="*/ 192 w 718"/>
                <a:gd name="T13" fmla="*/ 15 h 2639"/>
                <a:gd name="T14" fmla="*/ 621 w 718"/>
                <a:gd name="T15" fmla="*/ 41 h 2639"/>
                <a:gd name="T16" fmla="*/ 764 w 718"/>
                <a:gd name="T17" fmla="*/ 259 h 2639"/>
                <a:gd name="T18" fmla="*/ 764 w 718"/>
                <a:gd name="T19" fmla="*/ 395 h 2639"/>
                <a:gd name="T20" fmla="*/ 1049 w 718"/>
                <a:gd name="T21" fmla="*/ 476 h 2639"/>
                <a:gd name="T22" fmla="*/ 2051 w 718"/>
                <a:gd name="T23" fmla="*/ 611 h 2639"/>
                <a:gd name="T24" fmla="*/ 2192 w 718"/>
                <a:gd name="T25" fmla="*/ 803 h 2639"/>
                <a:gd name="T26" fmla="*/ 2192 w 718"/>
                <a:gd name="T27" fmla="*/ 1455 h 2639"/>
                <a:gd name="T28" fmla="*/ 1762 w 718"/>
                <a:gd name="T29" fmla="*/ 1563 h 2639"/>
                <a:gd name="T30" fmla="*/ 1480 w 718"/>
                <a:gd name="T31" fmla="*/ 1536 h 2639"/>
                <a:gd name="T32" fmla="*/ 1480 w 718"/>
                <a:gd name="T33" fmla="*/ 1346 h 2639"/>
                <a:gd name="T34" fmla="*/ 1480 w 718"/>
                <a:gd name="T35" fmla="*/ 1048 h 2639"/>
                <a:gd name="T36" fmla="*/ 1480 w 718"/>
                <a:gd name="T37" fmla="*/ 803 h 2639"/>
                <a:gd name="T38" fmla="*/ 1333 w 718"/>
                <a:gd name="T39" fmla="*/ 666 h 26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18"/>
                <a:gd name="T61" fmla="*/ 0 h 2639"/>
                <a:gd name="T62" fmla="*/ 718 w 718"/>
                <a:gd name="T63" fmla="*/ 2639 h 263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18" h="2639">
                  <a:moveTo>
                    <a:pt x="423" y="1111"/>
                  </a:moveTo>
                  <a:cubicBezTo>
                    <a:pt x="400" y="1035"/>
                    <a:pt x="386" y="945"/>
                    <a:pt x="333" y="884"/>
                  </a:cubicBezTo>
                  <a:cubicBezTo>
                    <a:pt x="280" y="823"/>
                    <a:pt x="159" y="801"/>
                    <a:pt x="106" y="748"/>
                  </a:cubicBezTo>
                  <a:cubicBezTo>
                    <a:pt x="53" y="695"/>
                    <a:pt x="30" y="650"/>
                    <a:pt x="15" y="567"/>
                  </a:cubicBezTo>
                  <a:cubicBezTo>
                    <a:pt x="0" y="484"/>
                    <a:pt x="15" y="317"/>
                    <a:pt x="15" y="249"/>
                  </a:cubicBezTo>
                  <a:cubicBezTo>
                    <a:pt x="15" y="181"/>
                    <a:pt x="8" y="197"/>
                    <a:pt x="15" y="159"/>
                  </a:cubicBezTo>
                  <a:cubicBezTo>
                    <a:pt x="22" y="121"/>
                    <a:pt x="30" y="38"/>
                    <a:pt x="60" y="23"/>
                  </a:cubicBezTo>
                  <a:cubicBezTo>
                    <a:pt x="90" y="8"/>
                    <a:pt x="167" y="0"/>
                    <a:pt x="197" y="68"/>
                  </a:cubicBezTo>
                  <a:cubicBezTo>
                    <a:pt x="227" y="136"/>
                    <a:pt x="235" y="333"/>
                    <a:pt x="242" y="431"/>
                  </a:cubicBezTo>
                  <a:cubicBezTo>
                    <a:pt x="249" y="529"/>
                    <a:pt x="227" y="598"/>
                    <a:pt x="242" y="658"/>
                  </a:cubicBezTo>
                  <a:cubicBezTo>
                    <a:pt x="257" y="718"/>
                    <a:pt x="265" y="734"/>
                    <a:pt x="333" y="794"/>
                  </a:cubicBezTo>
                  <a:cubicBezTo>
                    <a:pt x="401" y="854"/>
                    <a:pt x="590" y="929"/>
                    <a:pt x="650" y="1020"/>
                  </a:cubicBezTo>
                  <a:cubicBezTo>
                    <a:pt x="710" y="1111"/>
                    <a:pt x="688" y="1104"/>
                    <a:pt x="695" y="1338"/>
                  </a:cubicBezTo>
                  <a:cubicBezTo>
                    <a:pt x="702" y="1572"/>
                    <a:pt x="718" y="2215"/>
                    <a:pt x="695" y="2427"/>
                  </a:cubicBezTo>
                  <a:cubicBezTo>
                    <a:pt x="672" y="2639"/>
                    <a:pt x="596" y="2585"/>
                    <a:pt x="559" y="2608"/>
                  </a:cubicBezTo>
                  <a:cubicBezTo>
                    <a:pt x="522" y="2631"/>
                    <a:pt x="484" y="2623"/>
                    <a:pt x="469" y="2563"/>
                  </a:cubicBezTo>
                  <a:cubicBezTo>
                    <a:pt x="454" y="2503"/>
                    <a:pt x="469" y="2381"/>
                    <a:pt x="469" y="2245"/>
                  </a:cubicBezTo>
                  <a:cubicBezTo>
                    <a:pt x="469" y="2109"/>
                    <a:pt x="469" y="1897"/>
                    <a:pt x="469" y="1746"/>
                  </a:cubicBezTo>
                  <a:cubicBezTo>
                    <a:pt x="469" y="1595"/>
                    <a:pt x="477" y="1451"/>
                    <a:pt x="469" y="1338"/>
                  </a:cubicBezTo>
                  <a:cubicBezTo>
                    <a:pt x="461" y="1225"/>
                    <a:pt x="446" y="1187"/>
                    <a:pt x="423" y="1111"/>
                  </a:cubicBezTo>
                  <a:close/>
                </a:path>
              </a:pathLst>
            </a:custGeom>
            <a:blipFill dpi="0" rotWithShape="1">
              <a:blip r:embed="rId3"/>
              <a:srcRect/>
              <a:tile tx="0" ty="0" sx="100000" sy="100000" flip="none" algn="tl"/>
            </a:blipFill>
            <a:ln w="38100" cap="flat" cmpd="sng">
              <a:solidFill>
                <a:srgbClr val="990033"/>
              </a:solidFill>
              <a:prstDash val="solid"/>
              <a:miter lim="800000"/>
              <a:headEnd type="none" w="med" len="med"/>
              <a:tailEnd type="none" w="med" len="med"/>
            </a:ln>
          </p:spPr>
          <p:txBody>
            <a:bodyPr wrap="none"/>
            <a:lstStyle/>
            <a:p>
              <a:endParaRPr lang="zh-CN" altLang="en-US"/>
            </a:p>
          </p:txBody>
        </p:sp>
      </p:grpSp>
      <p:sp>
        <p:nvSpPr>
          <p:cNvPr id="55307" name="Rectangle 474"/>
          <p:cNvSpPr>
            <a:spLocks noChangeArrowheads="1"/>
          </p:cNvSpPr>
          <p:nvPr/>
        </p:nvSpPr>
        <p:spPr bwMode="auto">
          <a:xfrm>
            <a:off x="1971676" y="714376"/>
            <a:ext cx="5853113"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Pct val="65000"/>
              <a:buFont typeface="Wingdings" panose="05000000000000000000" pitchFamily="2" charset="2"/>
              <a:buChar char="l"/>
            </a:pPr>
            <a:r>
              <a:rPr lang="zh-CN" altLang="en-US" sz="3200">
                <a:solidFill>
                  <a:srgbClr val="040404"/>
                </a:solidFill>
                <a:latin typeface="Times New Roman" panose="02020603050405020304" pitchFamily="18" charset="0"/>
              </a:rPr>
              <a:t>核小体的折叠及染色体组装</a:t>
            </a:r>
            <a:r>
              <a:rPr lang="en-US" altLang="zh-CN" sz="3200" b="0">
                <a:solidFill>
                  <a:srgbClr val="040404"/>
                </a:solidFill>
                <a:latin typeface="Times New Roman" panose="02020603050405020304" pitchFamily="18" charset="0"/>
              </a:rPr>
              <a:t>—</a:t>
            </a:r>
          </a:p>
        </p:txBody>
      </p:sp>
      <p:grpSp>
        <p:nvGrpSpPr>
          <p:cNvPr id="55446" name="Group 475"/>
          <p:cNvGrpSpPr>
            <a:grpSpLocks/>
          </p:cNvGrpSpPr>
          <p:nvPr/>
        </p:nvGrpSpPr>
        <p:grpSpPr bwMode="auto">
          <a:xfrm>
            <a:off x="1919289" y="5554664"/>
            <a:ext cx="936625" cy="731837"/>
            <a:chOff x="216" y="3454"/>
            <a:chExt cx="590" cy="461"/>
          </a:xfrm>
        </p:grpSpPr>
        <p:sp>
          <p:nvSpPr>
            <p:cNvPr id="55325" name="AutoShape 476"/>
            <p:cNvSpPr>
              <a:spLocks/>
            </p:cNvSpPr>
            <p:nvPr/>
          </p:nvSpPr>
          <p:spPr bwMode="auto">
            <a:xfrm rot="-5400000">
              <a:off x="447" y="3345"/>
              <a:ext cx="136" cy="353"/>
            </a:xfrm>
            <a:prstGeom prst="leftBrace">
              <a:avLst>
                <a:gd name="adj1" fmla="val 21630"/>
                <a:gd name="adj2" fmla="val 53940"/>
              </a:avLst>
            </a:prstGeom>
            <a:noFill/>
            <a:ln w="38100">
              <a:solidFill>
                <a:srgbClr val="0000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326" name="Text Box 477"/>
            <p:cNvSpPr txBox="1">
              <a:spLocks noChangeArrowheads="1"/>
            </p:cNvSpPr>
            <p:nvPr/>
          </p:nvSpPr>
          <p:spPr bwMode="auto">
            <a:xfrm>
              <a:off x="216" y="3588"/>
              <a:ext cx="59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a:solidFill>
                    <a:srgbClr val="000066"/>
                  </a:solidFill>
                </a:rPr>
                <a:t>2nm</a:t>
              </a:r>
            </a:p>
          </p:txBody>
        </p:sp>
      </p:grpSp>
      <p:grpSp>
        <p:nvGrpSpPr>
          <p:cNvPr id="55455" name="Group 478"/>
          <p:cNvGrpSpPr>
            <a:grpSpLocks/>
          </p:cNvGrpSpPr>
          <p:nvPr/>
        </p:nvGrpSpPr>
        <p:grpSpPr bwMode="auto">
          <a:xfrm>
            <a:off x="2903538" y="5608639"/>
            <a:ext cx="1223962" cy="700087"/>
            <a:chOff x="836" y="3488"/>
            <a:chExt cx="771" cy="441"/>
          </a:xfrm>
        </p:grpSpPr>
        <p:sp>
          <p:nvSpPr>
            <p:cNvPr id="55323" name="AutoShape 479"/>
            <p:cNvSpPr>
              <a:spLocks/>
            </p:cNvSpPr>
            <p:nvPr/>
          </p:nvSpPr>
          <p:spPr bwMode="auto">
            <a:xfrm rot="-5400000">
              <a:off x="1131" y="3244"/>
              <a:ext cx="102" cy="590"/>
            </a:xfrm>
            <a:prstGeom prst="leftBrace">
              <a:avLst>
                <a:gd name="adj1" fmla="val 48203"/>
                <a:gd name="adj2" fmla="val 50731"/>
              </a:avLst>
            </a:prstGeom>
            <a:noFill/>
            <a:ln w="38100">
              <a:solidFill>
                <a:srgbClr val="0000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324" name="Text Box 480"/>
            <p:cNvSpPr txBox="1">
              <a:spLocks noChangeArrowheads="1"/>
            </p:cNvSpPr>
            <p:nvPr/>
          </p:nvSpPr>
          <p:spPr bwMode="auto">
            <a:xfrm>
              <a:off x="836" y="3602"/>
              <a:ext cx="77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a:solidFill>
                    <a:srgbClr val="000066"/>
                  </a:solidFill>
                </a:rPr>
                <a:t>11nm</a:t>
              </a:r>
            </a:p>
          </p:txBody>
        </p:sp>
      </p:grpSp>
      <p:grpSp>
        <p:nvGrpSpPr>
          <p:cNvPr id="55456" name="Group 481"/>
          <p:cNvGrpSpPr>
            <a:grpSpLocks/>
          </p:cNvGrpSpPr>
          <p:nvPr/>
        </p:nvGrpSpPr>
        <p:grpSpPr bwMode="auto">
          <a:xfrm>
            <a:off x="4165600" y="5589588"/>
            <a:ext cx="1189038" cy="735012"/>
            <a:chOff x="1631" y="3476"/>
            <a:chExt cx="749" cy="463"/>
          </a:xfrm>
        </p:grpSpPr>
        <p:sp>
          <p:nvSpPr>
            <p:cNvPr id="55321" name="AutoShape 482"/>
            <p:cNvSpPr>
              <a:spLocks/>
            </p:cNvSpPr>
            <p:nvPr/>
          </p:nvSpPr>
          <p:spPr bwMode="auto">
            <a:xfrm rot="-5400000">
              <a:off x="1910" y="3197"/>
              <a:ext cx="148" cy="705"/>
            </a:xfrm>
            <a:prstGeom prst="leftBrace">
              <a:avLst>
                <a:gd name="adj1" fmla="val 39696"/>
                <a:gd name="adj2" fmla="val 50731"/>
              </a:avLst>
            </a:prstGeom>
            <a:noFill/>
            <a:ln w="38100">
              <a:solidFill>
                <a:srgbClr val="0000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322" name="Text Box 483"/>
            <p:cNvSpPr txBox="1">
              <a:spLocks noChangeArrowheads="1"/>
            </p:cNvSpPr>
            <p:nvPr/>
          </p:nvSpPr>
          <p:spPr bwMode="auto">
            <a:xfrm>
              <a:off x="1655" y="3612"/>
              <a:ext cx="7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a:solidFill>
                    <a:srgbClr val="000066"/>
                  </a:solidFill>
                </a:rPr>
                <a:t>30nm</a:t>
              </a:r>
            </a:p>
          </p:txBody>
        </p:sp>
      </p:grpSp>
      <p:grpSp>
        <p:nvGrpSpPr>
          <p:cNvPr id="55457" name="Group 484"/>
          <p:cNvGrpSpPr>
            <a:grpSpLocks/>
          </p:cNvGrpSpPr>
          <p:nvPr/>
        </p:nvGrpSpPr>
        <p:grpSpPr bwMode="auto">
          <a:xfrm>
            <a:off x="5643564" y="5588000"/>
            <a:ext cx="1493837" cy="717550"/>
            <a:chOff x="2562" y="3475"/>
            <a:chExt cx="941" cy="452"/>
          </a:xfrm>
        </p:grpSpPr>
        <p:sp>
          <p:nvSpPr>
            <p:cNvPr id="55319" name="AutoShape 485"/>
            <p:cNvSpPr>
              <a:spLocks/>
            </p:cNvSpPr>
            <p:nvPr/>
          </p:nvSpPr>
          <p:spPr bwMode="auto">
            <a:xfrm rot="-5400000">
              <a:off x="2924" y="3113"/>
              <a:ext cx="137" cy="862"/>
            </a:xfrm>
            <a:prstGeom prst="leftBrace">
              <a:avLst>
                <a:gd name="adj1" fmla="val 52433"/>
                <a:gd name="adj2" fmla="val 50731"/>
              </a:avLst>
            </a:prstGeom>
            <a:noFill/>
            <a:ln w="38100">
              <a:solidFill>
                <a:srgbClr val="0000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320" name="Text Box 486"/>
            <p:cNvSpPr txBox="1">
              <a:spLocks noChangeArrowheads="1"/>
            </p:cNvSpPr>
            <p:nvPr/>
          </p:nvSpPr>
          <p:spPr bwMode="auto">
            <a:xfrm>
              <a:off x="2641" y="3600"/>
              <a:ext cx="86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a:solidFill>
                    <a:srgbClr val="000066"/>
                  </a:solidFill>
                </a:rPr>
                <a:t>300nm</a:t>
              </a:r>
            </a:p>
          </p:txBody>
        </p:sp>
      </p:grpSp>
      <p:grpSp>
        <p:nvGrpSpPr>
          <p:cNvPr id="55458" name="Group 487"/>
          <p:cNvGrpSpPr>
            <a:grpSpLocks/>
          </p:cNvGrpSpPr>
          <p:nvPr/>
        </p:nvGrpSpPr>
        <p:grpSpPr bwMode="auto">
          <a:xfrm>
            <a:off x="9028113" y="5589589"/>
            <a:ext cx="1657350" cy="769937"/>
            <a:chOff x="4694" y="3454"/>
            <a:chExt cx="1044" cy="485"/>
          </a:xfrm>
        </p:grpSpPr>
        <p:sp>
          <p:nvSpPr>
            <p:cNvPr id="55317" name="AutoShape 488"/>
            <p:cNvSpPr>
              <a:spLocks/>
            </p:cNvSpPr>
            <p:nvPr/>
          </p:nvSpPr>
          <p:spPr bwMode="auto">
            <a:xfrm rot="-5400000">
              <a:off x="5060" y="3088"/>
              <a:ext cx="158" cy="889"/>
            </a:xfrm>
            <a:prstGeom prst="leftBrace">
              <a:avLst>
                <a:gd name="adj1" fmla="val 46888"/>
                <a:gd name="adj2" fmla="val 50731"/>
              </a:avLst>
            </a:prstGeom>
            <a:noFill/>
            <a:ln w="38100">
              <a:solidFill>
                <a:srgbClr val="0000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5318" name="Text Box 489"/>
            <p:cNvSpPr txBox="1">
              <a:spLocks noChangeArrowheads="1"/>
            </p:cNvSpPr>
            <p:nvPr/>
          </p:nvSpPr>
          <p:spPr bwMode="auto">
            <a:xfrm>
              <a:off x="4695" y="3612"/>
              <a:ext cx="104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a:solidFill>
                    <a:srgbClr val="000066"/>
                  </a:solidFill>
                </a:rPr>
                <a:t>1400nm</a:t>
              </a:r>
            </a:p>
          </p:txBody>
        </p:sp>
      </p:grpSp>
      <p:grpSp>
        <p:nvGrpSpPr>
          <p:cNvPr id="55459" name="Group 490"/>
          <p:cNvGrpSpPr>
            <a:grpSpLocks/>
          </p:cNvGrpSpPr>
          <p:nvPr/>
        </p:nvGrpSpPr>
        <p:grpSpPr bwMode="auto">
          <a:xfrm>
            <a:off x="7300913" y="5588000"/>
            <a:ext cx="1439862" cy="736600"/>
            <a:chOff x="3606" y="3475"/>
            <a:chExt cx="907" cy="464"/>
          </a:xfrm>
        </p:grpSpPr>
        <p:sp>
          <p:nvSpPr>
            <p:cNvPr id="55315" name="Text Box 491"/>
            <p:cNvSpPr txBox="1">
              <a:spLocks noChangeArrowheads="1"/>
            </p:cNvSpPr>
            <p:nvPr/>
          </p:nvSpPr>
          <p:spPr bwMode="auto">
            <a:xfrm>
              <a:off x="3651" y="3612"/>
              <a:ext cx="86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a:solidFill>
                    <a:srgbClr val="000066"/>
                  </a:solidFill>
                </a:rPr>
                <a:t>700nm</a:t>
              </a:r>
            </a:p>
          </p:txBody>
        </p:sp>
        <p:sp>
          <p:nvSpPr>
            <p:cNvPr id="55316" name="AutoShape 492"/>
            <p:cNvSpPr>
              <a:spLocks/>
            </p:cNvSpPr>
            <p:nvPr/>
          </p:nvSpPr>
          <p:spPr bwMode="auto">
            <a:xfrm rot="-5400000">
              <a:off x="3991" y="3090"/>
              <a:ext cx="137" cy="907"/>
            </a:xfrm>
            <a:prstGeom prst="leftBrace">
              <a:avLst>
                <a:gd name="adj1" fmla="val 55170"/>
                <a:gd name="adj2" fmla="val 50731"/>
              </a:avLst>
            </a:prstGeom>
            <a:noFill/>
            <a:ln w="38100">
              <a:solidFill>
                <a:srgbClr val="0000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sp>
        <p:nvSpPr>
          <p:cNvPr id="56813" name="Text Box 493"/>
          <p:cNvSpPr txBox="1">
            <a:spLocks noChangeArrowheads="1"/>
          </p:cNvSpPr>
          <p:nvPr/>
        </p:nvSpPr>
        <p:spPr bwMode="auto">
          <a:xfrm>
            <a:off x="7500939" y="620713"/>
            <a:ext cx="297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sz="2400">
                <a:solidFill>
                  <a:srgbClr val="FFFFFF"/>
                </a:solidFill>
              </a:rPr>
              <a:t>逐级盘曲折叠</a:t>
            </a:r>
            <a:endParaRPr lang="en-US" altLang="zh-CN" sz="2400">
              <a:solidFill>
                <a:srgbClr val="FFFFFF"/>
              </a:solidFill>
            </a:endParaRPr>
          </a:p>
        </p:txBody>
      </p:sp>
    </p:spTree>
    <p:extLst>
      <p:ext uri="{BB962C8B-B14F-4D97-AF65-F5344CB8AC3E}">
        <p14:creationId xmlns:p14="http://schemas.microsoft.com/office/powerpoint/2010/main" val="5992839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56485"/>
                                        </p:tgtEl>
                                        <p:attrNameLst>
                                          <p:attrName>style.visibility</p:attrName>
                                        </p:attrNameLst>
                                      </p:cBhvr>
                                      <p:to>
                                        <p:strVal val="visible"/>
                                      </p:to>
                                    </p:set>
                                    <p:animEffect transition="in" filter="wipe(down)">
                                      <p:cBhvr>
                                        <p:cTn id="7" dur="2000"/>
                                        <p:tgtEl>
                                          <p:spTgt spid="56485"/>
                                        </p:tgtEl>
                                      </p:cBhvr>
                                    </p:animEffect>
                                  </p:childTnLst>
                                </p:cTn>
                              </p:par>
                            </p:childTnLst>
                          </p:cTn>
                        </p:par>
                        <p:par>
                          <p:cTn id="8" fill="hold" nodeType="afterGroup">
                            <p:stCondLst>
                              <p:cond delay="2000"/>
                            </p:stCondLst>
                            <p:childTnLst>
                              <p:par>
                                <p:cTn id="9" presetID="22" presetClass="entr" presetSubtype="1" fill="hold" nodeType="afterEffect">
                                  <p:stCondLst>
                                    <p:cond delay="0"/>
                                  </p:stCondLst>
                                  <p:childTnLst>
                                    <p:set>
                                      <p:cBhvr>
                                        <p:cTn id="10" dur="1" fill="hold">
                                          <p:stCondLst>
                                            <p:cond delay="0"/>
                                          </p:stCondLst>
                                        </p:cTn>
                                        <p:tgtEl>
                                          <p:spTgt spid="56484"/>
                                        </p:tgtEl>
                                        <p:attrNameLst>
                                          <p:attrName>style.visibility</p:attrName>
                                        </p:attrNameLst>
                                      </p:cBhvr>
                                      <p:to>
                                        <p:strVal val="visible"/>
                                      </p:to>
                                    </p:set>
                                    <p:animEffect transition="in" filter="wipe(up)">
                                      <p:cBhvr>
                                        <p:cTn id="11" dur="2000"/>
                                        <p:tgtEl>
                                          <p:spTgt spid="56484"/>
                                        </p:tgtEl>
                                      </p:cBhvr>
                                    </p:animEffect>
                                  </p:childTnLst>
                                </p:cTn>
                              </p:par>
                            </p:childTnLst>
                          </p:cTn>
                        </p:par>
                        <p:par>
                          <p:cTn id="12" fill="hold" nodeType="afterGroup">
                            <p:stCondLst>
                              <p:cond delay="4000"/>
                            </p:stCondLst>
                            <p:childTnLst>
                              <p:par>
                                <p:cTn id="13" presetID="22" presetClass="entr" presetSubtype="1" fill="hold" nodeType="afterEffect">
                                  <p:stCondLst>
                                    <p:cond delay="0"/>
                                  </p:stCondLst>
                                  <p:childTnLst>
                                    <p:set>
                                      <p:cBhvr>
                                        <p:cTn id="14" dur="1" fill="hold">
                                          <p:stCondLst>
                                            <p:cond delay="0"/>
                                          </p:stCondLst>
                                        </p:cTn>
                                        <p:tgtEl>
                                          <p:spTgt spid="55446"/>
                                        </p:tgtEl>
                                        <p:attrNameLst>
                                          <p:attrName>style.visibility</p:attrName>
                                        </p:attrNameLst>
                                      </p:cBhvr>
                                      <p:to>
                                        <p:strVal val="visible"/>
                                      </p:to>
                                    </p:set>
                                    <p:animEffect transition="in" filter="wipe(up)">
                                      <p:cBhvr>
                                        <p:cTn id="15" dur="1000"/>
                                        <p:tgtEl>
                                          <p:spTgt spid="5544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nodeType="clickEffect">
                                  <p:stCondLst>
                                    <p:cond delay="0"/>
                                  </p:stCondLst>
                                  <p:childTnLst>
                                    <p:set>
                                      <p:cBhvr>
                                        <p:cTn id="19" dur="1" fill="hold">
                                          <p:stCondLst>
                                            <p:cond delay="0"/>
                                          </p:stCondLst>
                                        </p:cTn>
                                        <p:tgtEl>
                                          <p:spTgt spid="55333"/>
                                        </p:tgtEl>
                                        <p:attrNameLst>
                                          <p:attrName>style.visibility</p:attrName>
                                        </p:attrNameLst>
                                      </p:cBhvr>
                                      <p:to>
                                        <p:strVal val="visible"/>
                                      </p:to>
                                    </p:set>
                                    <p:animEffect transition="in" filter="wipe(up)">
                                      <p:cBhvr>
                                        <p:cTn id="20" dur="2000"/>
                                        <p:tgtEl>
                                          <p:spTgt spid="55333"/>
                                        </p:tgtEl>
                                      </p:cBhvr>
                                    </p:animEffect>
                                  </p:childTnLst>
                                </p:cTn>
                              </p:par>
                            </p:childTnLst>
                          </p:cTn>
                        </p:par>
                        <p:par>
                          <p:cTn id="21" fill="hold" nodeType="afterGroup">
                            <p:stCondLst>
                              <p:cond delay="2000"/>
                            </p:stCondLst>
                            <p:childTnLst>
                              <p:par>
                                <p:cTn id="22" presetID="22" presetClass="entr" presetSubtype="1" fill="hold" nodeType="afterEffect">
                                  <p:stCondLst>
                                    <p:cond delay="0"/>
                                  </p:stCondLst>
                                  <p:childTnLst>
                                    <p:set>
                                      <p:cBhvr>
                                        <p:cTn id="23" dur="1" fill="hold">
                                          <p:stCondLst>
                                            <p:cond delay="0"/>
                                          </p:stCondLst>
                                        </p:cTn>
                                        <p:tgtEl>
                                          <p:spTgt spid="55332"/>
                                        </p:tgtEl>
                                        <p:attrNameLst>
                                          <p:attrName>style.visibility</p:attrName>
                                        </p:attrNameLst>
                                      </p:cBhvr>
                                      <p:to>
                                        <p:strVal val="visible"/>
                                      </p:to>
                                    </p:set>
                                    <p:animEffect transition="in" filter="wipe(up)">
                                      <p:cBhvr>
                                        <p:cTn id="24" dur="1000"/>
                                        <p:tgtEl>
                                          <p:spTgt spid="55332"/>
                                        </p:tgtEl>
                                      </p:cBhvr>
                                    </p:animEffect>
                                  </p:childTnLst>
                                </p:cTn>
                              </p:par>
                            </p:childTnLst>
                          </p:cTn>
                        </p:par>
                        <p:par>
                          <p:cTn id="25" fill="hold" nodeType="afterGroup">
                            <p:stCondLst>
                              <p:cond delay="3000"/>
                            </p:stCondLst>
                            <p:childTnLst>
                              <p:par>
                                <p:cTn id="26" presetID="22" presetClass="entr" presetSubtype="1" fill="hold" nodeType="afterEffect">
                                  <p:stCondLst>
                                    <p:cond delay="0"/>
                                  </p:stCondLst>
                                  <p:childTnLst>
                                    <p:set>
                                      <p:cBhvr>
                                        <p:cTn id="27" dur="1" fill="hold">
                                          <p:stCondLst>
                                            <p:cond delay="0"/>
                                          </p:stCondLst>
                                        </p:cTn>
                                        <p:tgtEl>
                                          <p:spTgt spid="55455"/>
                                        </p:tgtEl>
                                        <p:attrNameLst>
                                          <p:attrName>style.visibility</p:attrName>
                                        </p:attrNameLst>
                                      </p:cBhvr>
                                      <p:to>
                                        <p:strVal val="visible"/>
                                      </p:to>
                                    </p:set>
                                    <p:animEffect transition="in" filter="wipe(up)">
                                      <p:cBhvr>
                                        <p:cTn id="28" dur="1000"/>
                                        <p:tgtEl>
                                          <p:spTgt spid="5545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1"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up)">
                                      <p:cBhvr>
                                        <p:cTn id="33" dur="2000"/>
                                        <p:tgtEl>
                                          <p:spTgt spid="2"/>
                                        </p:tgtEl>
                                      </p:cBhvr>
                                    </p:animEffect>
                                  </p:childTnLst>
                                </p:cTn>
                              </p:par>
                            </p:childTnLst>
                          </p:cTn>
                        </p:par>
                        <p:par>
                          <p:cTn id="34" fill="hold" nodeType="afterGroup">
                            <p:stCondLst>
                              <p:cond delay="2000"/>
                            </p:stCondLst>
                            <p:childTnLst>
                              <p:par>
                                <p:cTn id="35" presetID="17" presetClass="entr" presetSubtype="1" fill="hold" nodeType="afterEffect">
                                  <p:stCondLst>
                                    <p:cond delay="0"/>
                                  </p:stCondLst>
                                  <p:childTnLst>
                                    <p:set>
                                      <p:cBhvr>
                                        <p:cTn id="36" dur="1" fill="hold">
                                          <p:stCondLst>
                                            <p:cond delay="0"/>
                                          </p:stCondLst>
                                        </p:cTn>
                                        <p:tgtEl>
                                          <p:spTgt spid="55456"/>
                                        </p:tgtEl>
                                        <p:attrNameLst>
                                          <p:attrName>style.visibility</p:attrName>
                                        </p:attrNameLst>
                                      </p:cBhvr>
                                      <p:to>
                                        <p:strVal val="visible"/>
                                      </p:to>
                                    </p:set>
                                    <p:anim calcmode="lin" valueType="num">
                                      <p:cBhvr>
                                        <p:cTn id="37" dur="1000" fill="hold"/>
                                        <p:tgtEl>
                                          <p:spTgt spid="55456"/>
                                        </p:tgtEl>
                                        <p:attrNameLst>
                                          <p:attrName>ppt_x</p:attrName>
                                        </p:attrNameLst>
                                      </p:cBhvr>
                                      <p:tavLst>
                                        <p:tav tm="0">
                                          <p:val>
                                            <p:strVal val="#ppt_x"/>
                                          </p:val>
                                        </p:tav>
                                        <p:tav tm="100000">
                                          <p:val>
                                            <p:strVal val="#ppt_x"/>
                                          </p:val>
                                        </p:tav>
                                      </p:tavLst>
                                    </p:anim>
                                    <p:anim calcmode="lin" valueType="num">
                                      <p:cBhvr>
                                        <p:cTn id="38" dur="1000" fill="hold"/>
                                        <p:tgtEl>
                                          <p:spTgt spid="55456"/>
                                        </p:tgtEl>
                                        <p:attrNameLst>
                                          <p:attrName>ppt_y</p:attrName>
                                        </p:attrNameLst>
                                      </p:cBhvr>
                                      <p:tavLst>
                                        <p:tav tm="0">
                                          <p:val>
                                            <p:strVal val="#ppt_y-#ppt_h/2"/>
                                          </p:val>
                                        </p:tav>
                                        <p:tav tm="100000">
                                          <p:val>
                                            <p:strVal val="#ppt_y"/>
                                          </p:val>
                                        </p:tav>
                                      </p:tavLst>
                                    </p:anim>
                                    <p:anim calcmode="lin" valueType="num">
                                      <p:cBhvr>
                                        <p:cTn id="39" dur="1000" fill="hold"/>
                                        <p:tgtEl>
                                          <p:spTgt spid="55456"/>
                                        </p:tgtEl>
                                        <p:attrNameLst>
                                          <p:attrName>ppt_w</p:attrName>
                                        </p:attrNameLst>
                                      </p:cBhvr>
                                      <p:tavLst>
                                        <p:tav tm="0">
                                          <p:val>
                                            <p:strVal val="#ppt_w"/>
                                          </p:val>
                                        </p:tav>
                                        <p:tav tm="100000">
                                          <p:val>
                                            <p:strVal val="#ppt_w"/>
                                          </p:val>
                                        </p:tav>
                                      </p:tavLst>
                                    </p:anim>
                                    <p:anim calcmode="lin" valueType="num">
                                      <p:cBhvr>
                                        <p:cTn id="40" dur="1000" fill="hold"/>
                                        <p:tgtEl>
                                          <p:spTgt spid="55456"/>
                                        </p:tgtEl>
                                        <p:attrNameLst>
                                          <p:attrName>ppt_h</p:attrName>
                                        </p:attrNameLst>
                                      </p:cBhvr>
                                      <p:tavLst>
                                        <p:tav tm="0">
                                          <p:val>
                                            <p:fltVal val="0"/>
                                          </p:val>
                                        </p:tav>
                                        <p:tav tm="100000">
                                          <p:val>
                                            <p:strVal val="#ppt_h"/>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1" fill="hold" nodeType="clickEffect">
                                  <p:stCondLst>
                                    <p:cond delay="0"/>
                                  </p:stCondLst>
                                  <p:childTnLst>
                                    <p:set>
                                      <p:cBhvr>
                                        <p:cTn id="44" dur="1" fill="hold">
                                          <p:stCondLst>
                                            <p:cond delay="0"/>
                                          </p:stCondLst>
                                        </p:cTn>
                                        <p:tgtEl>
                                          <p:spTgt spid="56495"/>
                                        </p:tgtEl>
                                        <p:attrNameLst>
                                          <p:attrName>style.visibility</p:attrName>
                                        </p:attrNameLst>
                                      </p:cBhvr>
                                      <p:to>
                                        <p:strVal val="visible"/>
                                      </p:to>
                                    </p:set>
                                    <p:animEffect transition="in" filter="wipe(up)">
                                      <p:cBhvr>
                                        <p:cTn id="45" dur="2000"/>
                                        <p:tgtEl>
                                          <p:spTgt spid="56495"/>
                                        </p:tgtEl>
                                      </p:cBhvr>
                                    </p:animEffect>
                                  </p:childTnLst>
                                </p:cTn>
                              </p:par>
                            </p:childTnLst>
                          </p:cTn>
                        </p:par>
                        <p:par>
                          <p:cTn id="46" fill="hold" nodeType="afterGroup">
                            <p:stCondLst>
                              <p:cond delay="2000"/>
                            </p:stCondLst>
                            <p:childTnLst>
                              <p:par>
                                <p:cTn id="47" presetID="17" presetClass="entr" presetSubtype="1" fill="hold" nodeType="afterEffect">
                                  <p:stCondLst>
                                    <p:cond delay="0"/>
                                  </p:stCondLst>
                                  <p:childTnLst>
                                    <p:set>
                                      <p:cBhvr>
                                        <p:cTn id="48" dur="1" fill="hold">
                                          <p:stCondLst>
                                            <p:cond delay="0"/>
                                          </p:stCondLst>
                                        </p:cTn>
                                        <p:tgtEl>
                                          <p:spTgt spid="55457"/>
                                        </p:tgtEl>
                                        <p:attrNameLst>
                                          <p:attrName>style.visibility</p:attrName>
                                        </p:attrNameLst>
                                      </p:cBhvr>
                                      <p:to>
                                        <p:strVal val="visible"/>
                                      </p:to>
                                    </p:set>
                                    <p:anim calcmode="lin" valueType="num">
                                      <p:cBhvr>
                                        <p:cTn id="49" dur="1000" fill="hold"/>
                                        <p:tgtEl>
                                          <p:spTgt spid="55457"/>
                                        </p:tgtEl>
                                        <p:attrNameLst>
                                          <p:attrName>ppt_x</p:attrName>
                                        </p:attrNameLst>
                                      </p:cBhvr>
                                      <p:tavLst>
                                        <p:tav tm="0">
                                          <p:val>
                                            <p:strVal val="#ppt_x"/>
                                          </p:val>
                                        </p:tav>
                                        <p:tav tm="100000">
                                          <p:val>
                                            <p:strVal val="#ppt_x"/>
                                          </p:val>
                                        </p:tav>
                                      </p:tavLst>
                                    </p:anim>
                                    <p:anim calcmode="lin" valueType="num">
                                      <p:cBhvr>
                                        <p:cTn id="50" dur="1000" fill="hold"/>
                                        <p:tgtEl>
                                          <p:spTgt spid="55457"/>
                                        </p:tgtEl>
                                        <p:attrNameLst>
                                          <p:attrName>ppt_y</p:attrName>
                                        </p:attrNameLst>
                                      </p:cBhvr>
                                      <p:tavLst>
                                        <p:tav tm="0">
                                          <p:val>
                                            <p:strVal val="#ppt_y-#ppt_h/2"/>
                                          </p:val>
                                        </p:tav>
                                        <p:tav tm="100000">
                                          <p:val>
                                            <p:strVal val="#ppt_y"/>
                                          </p:val>
                                        </p:tav>
                                      </p:tavLst>
                                    </p:anim>
                                    <p:anim calcmode="lin" valueType="num">
                                      <p:cBhvr>
                                        <p:cTn id="51" dur="1000" fill="hold"/>
                                        <p:tgtEl>
                                          <p:spTgt spid="55457"/>
                                        </p:tgtEl>
                                        <p:attrNameLst>
                                          <p:attrName>ppt_w</p:attrName>
                                        </p:attrNameLst>
                                      </p:cBhvr>
                                      <p:tavLst>
                                        <p:tav tm="0">
                                          <p:val>
                                            <p:strVal val="#ppt_w"/>
                                          </p:val>
                                        </p:tav>
                                        <p:tav tm="100000">
                                          <p:val>
                                            <p:strVal val="#ppt_w"/>
                                          </p:val>
                                        </p:tav>
                                      </p:tavLst>
                                    </p:anim>
                                    <p:anim calcmode="lin" valueType="num">
                                      <p:cBhvr>
                                        <p:cTn id="52" dur="1000" fill="hold"/>
                                        <p:tgtEl>
                                          <p:spTgt spid="55457"/>
                                        </p:tgtEl>
                                        <p:attrNameLst>
                                          <p:attrName>ppt_h</p:attrName>
                                        </p:attrNameLst>
                                      </p:cBhvr>
                                      <p:tavLst>
                                        <p:tav tm="0">
                                          <p:val>
                                            <p:fltVal val="0"/>
                                          </p:val>
                                        </p:tav>
                                        <p:tav tm="100000">
                                          <p:val>
                                            <p:strVal val="#ppt_h"/>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1" fill="hold" nodeType="clickEffect">
                                  <p:stCondLst>
                                    <p:cond delay="0"/>
                                  </p:stCondLst>
                                  <p:childTnLst>
                                    <p:set>
                                      <p:cBhvr>
                                        <p:cTn id="56" dur="1" fill="hold">
                                          <p:stCondLst>
                                            <p:cond delay="0"/>
                                          </p:stCondLst>
                                        </p:cTn>
                                        <p:tgtEl>
                                          <p:spTgt spid="55334"/>
                                        </p:tgtEl>
                                        <p:attrNameLst>
                                          <p:attrName>style.visibility</p:attrName>
                                        </p:attrNameLst>
                                      </p:cBhvr>
                                      <p:to>
                                        <p:strVal val="visible"/>
                                      </p:to>
                                    </p:set>
                                    <p:animEffect transition="in" filter="wipe(up)">
                                      <p:cBhvr>
                                        <p:cTn id="57" dur="2000"/>
                                        <p:tgtEl>
                                          <p:spTgt spid="55334"/>
                                        </p:tgtEl>
                                      </p:cBhvr>
                                    </p:animEffect>
                                  </p:childTnLst>
                                </p:cTn>
                              </p:par>
                            </p:childTnLst>
                          </p:cTn>
                        </p:par>
                        <p:par>
                          <p:cTn id="58" fill="hold" nodeType="afterGroup">
                            <p:stCondLst>
                              <p:cond delay="2000"/>
                            </p:stCondLst>
                            <p:childTnLst>
                              <p:par>
                                <p:cTn id="59" presetID="17" presetClass="entr" presetSubtype="1" fill="hold" nodeType="afterEffect">
                                  <p:stCondLst>
                                    <p:cond delay="0"/>
                                  </p:stCondLst>
                                  <p:childTnLst>
                                    <p:set>
                                      <p:cBhvr>
                                        <p:cTn id="60" dur="1" fill="hold">
                                          <p:stCondLst>
                                            <p:cond delay="0"/>
                                          </p:stCondLst>
                                        </p:cTn>
                                        <p:tgtEl>
                                          <p:spTgt spid="55459"/>
                                        </p:tgtEl>
                                        <p:attrNameLst>
                                          <p:attrName>style.visibility</p:attrName>
                                        </p:attrNameLst>
                                      </p:cBhvr>
                                      <p:to>
                                        <p:strVal val="visible"/>
                                      </p:to>
                                    </p:set>
                                    <p:anim calcmode="lin" valueType="num">
                                      <p:cBhvr>
                                        <p:cTn id="61" dur="1000" fill="hold"/>
                                        <p:tgtEl>
                                          <p:spTgt spid="55459"/>
                                        </p:tgtEl>
                                        <p:attrNameLst>
                                          <p:attrName>ppt_x</p:attrName>
                                        </p:attrNameLst>
                                      </p:cBhvr>
                                      <p:tavLst>
                                        <p:tav tm="0">
                                          <p:val>
                                            <p:strVal val="#ppt_x"/>
                                          </p:val>
                                        </p:tav>
                                        <p:tav tm="100000">
                                          <p:val>
                                            <p:strVal val="#ppt_x"/>
                                          </p:val>
                                        </p:tav>
                                      </p:tavLst>
                                    </p:anim>
                                    <p:anim calcmode="lin" valueType="num">
                                      <p:cBhvr>
                                        <p:cTn id="62" dur="1000" fill="hold"/>
                                        <p:tgtEl>
                                          <p:spTgt spid="55459"/>
                                        </p:tgtEl>
                                        <p:attrNameLst>
                                          <p:attrName>ppt_y</p:attrName>
                                        </p:attrNameLst>
                                      </p:cBhvr>
                                      <p:tavLst>
                                        <p:tav tm="0">
                                          <p:val>
                                            <p:strVal val="#ppt_y-#ppt_h/2"/>
                                          </p:val>
                                        </p:tav>
                                        <p:tav tm="100000">
                                          <p:val>
                                            <p:strVal val="#ppt_y"/>
                                          </p:val>
                                        </p:tav>
                                      </p:tavLst>
                                    </p:anim>
                                    <p:anim calcmode="lin" valueType="num">
                                      <p:cBhvr>
                                        <p:cTn id="63" dur="1000" fill="hold"/>
                                        <p:tgtEl>
                                          <p:spTgt spid="55459"/>
                                        </p:tgtEl>
                                        <p:attrNameLst>
                                          <p:attrName>ppt_w</p:attrName>
                                        </p:attrNameLst>
                                      </p:cBhvr>
                                      <p:tavLst>
                                        <p:tav tm="0">
                                          <p:val>
                                            <p:strVal val="#ppt_w"/>
                                          </p:val>
                                        </p:tav>
                                        <p:tav tm="100000">
                                          <p:val>
                                            <p:strVal val="#ppt_w"/>
                                          </p:val>
                                        </p:tav>
                                      </p:tavLst>
                                    </p:anim>
                                    <p:anim calcmode="lin" valueType="num">
                                      <p:cBhvr>
                                        <p:cTn id="64" dur="1000" fill="hold"/>
                                        <p:tgtEl>
                                          <p:spTgt spid="55459"/>
                                        </p:tgtEl>
                                        <p:attrNameLst>
                                          <p:attrName>ppt_h</p:attrName>
                                        </p:attrNameLst>
                                      </p:cBhvr>
                                      <p:tavLst>
                                        <p:tav tm="0">
                                          <p:val>
                                            <p:fltVal val="0"/>
                                          </p:val>
                                        </p:tav>
                                        <p:tav tm="100000">
                                          <p:val>
                                            <p:strVal val="#ppt_h"/>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22" presetClass="entr" presetSubtype="1" fill="hold" nodeType="clickEffect">
                                  <p:stCondLst>
                                    <p:cond delay="0"/>
                                  </p:stCondLst>
                                  <p:childTnLst>
                                    <p:set>
                                      <p:cBhvr>
                                        <p:cTn id="68" dur="1" fill="hold">
                                          <p:stCondLst>
                                            <p:cond delay="0"/>
                                          </p:stCondLst>
                                        </p:cTn>
                                        <p:tgtEl>
                                          <p:spTgt spid="55348"/>
                                        </p:tgtEl>
                                        <p:attrNameLst>
                                          <p:attrName>style.visibility</p:attrName>
                                        </p:attrNameLst>
                                      </p:cBhvr>
                                      <p:to>
                                        <p:strVal val="visible"/>
                                      </p:to>
                                    </p:set>
                                    <p:animEffect transition="in" filter="wipe(up)">
                                      <p:cBhvr>
                                        <p:cTn id="69" dur="2000"/>
                                        <p:tgtEl>
                                          <p:spTgt spid="55348"/>
                                        </p:tgtEl>
                                      </p:cBhvr>
                                    </p:animEffect>
                                  </p:childTnLst>
                                </p:cTn>
                              </p:par>
                            </p:childTnLst>
                          </p:cTn>
                        </p:par>
                        <p:par>
                          <p:cTn id="70" fill="hold" nodeType="afterGroup">
                            <p:stCondLst>
                              <p:cond delay="2000"/>
                            </p:stCondLst>
                            <p:childTnLst>
                              <p:par>
                                <p:cTn id="71" presetID="22" presetClass="entr" presetSubtype="1" fill="hold" nodeType="afterEffect">
                                  <p:stCondLst>
                                    <p:cond delay="0"/>
                                  </p:stCondLst>
                                  <p:childTnLst>
                                    <p:set>
                                      <p:cBhvr>
                                        <p:cTn id="72" dur="1" fill="hold">
                                          <p:stCondLst>
                                            <p:cond delay="0"/>
                                          </p:stCondLst>
                                        </p:cTn>
                                        <p:tgtEl>
                                          <p:spTgt spid="55458"/>
                                        </p:tgtEl>
                                        <p:attrNameLst>
                                          <p:attrName>style.visibility</p:attrName>
                                        </p:attrNameLst>
                                      </p:cBhvr>
                                      <p:to>
                                        <p:strVal val="visible"/>
                                      </p:to>
                                    </p:set>
                                    <p:animEffect transition="in" filter="wipe(up)">
                                      <p:cBhvr>
                                        <p:cTn id="73" dur="1000"/>
                                        <p:tgtEl>
                                          <p:spTgt spid="55458"/>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28" presetClass="emph" presetSubtype="0" fill="hold" grpId="0" nodeType="clickEffect">
                                  <p:stCondLst>
                                    <p:cond delay="0"/>
                                  </p:stCondLst>
                                  <p:iterate type="lt">
                                    <p:tmPct val="0"/>
                                  </p:iterate>
                                  <p:childTnLst>
                                    <p:animClr clrSpc="rgb" dir="cw">
                                      <p:cBhvr override="childStyle">
                                        <p:cTn id="77" dur="1000" fill="hold"/>
                                        <p:tgtEl>
                                          <p:spTgt spid="56813"/>
                                        </p:tgtEl>
                                        <p:attrNameLst>
                                          <p:attrName>style.color</p:attrName>
                                        </p:attrNameLst>
                                      </p:cBhvr>
                                      <p:to>
                                        <a:srgbClr val="A50021"/>
                                      </p:to>
                                    </p:animClr>
                                    <p:animClr clrSpc="rgb" dir="cw">
                                      <p:cBhvr>
                                        <p:cTn id="78" dur="1000" fill="hold"/>
                                        <p:tgtEl>
                                          <p:spTgt spid="56813"/>
                                        </p:tgtEl>
                                        <p:attrNameLst>
                                          <p:attrName>fillcolor</p:attrName>
                                        </p:attrNameLst>
                                      </p:cBhvr>
                                      <p:to>
                                        <a:srgbClr val="A50021"/>
                                      </p:to>
                                    </p:animClr>
                                    <p:set>
                                      <p:cBhvr>
                                        <p:cTn id="79" dur="1000" fill="hold"/>
                                        <p:tgtEl>
                                          <p:spTgt spid="56813"/>
                                        </p:tgtEl>
                                        <p:attrNameLst>
                                          <p:attrName>fill.type</p:attrName>
                                        </p:attrNameLst>
                                      </p:cBhvr>
                                      <p:to>
                                        <p:strVal val="solid"/>
                                      </p:to>
                                    </p:set>
                                    <p:anim to="1.5" calcmode="lin" valueType="num">
                                      <p:cBhvr override="childStyle">
                                        <p:cTn id="80" dur="1000" fill="hold"/>
                                        <p:tgtEl>
                                          <p:spTgt spid="56813"/>
                                        </p:tgtEl>
                                        <p:attrNameLst>
                                          <p:attrName>style.fontSize</p:attrName>
                                        </p:attrNameLst>
                                      </p:cBhvr>
                                    </p:anim>
                                  </p:childTnLst>
                                  <p:subTnLst>
                                    <p:audio>
                                      <p:cMediaNode>
                                        <p:cTn display="0" masterRel="sameClick">
                                          <p:stCondLst>
                                            <p:cond evt="begin" delay="0">
                                              <p:tn val="76"/>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813" grpId="0"/>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灯片编号占位符 5"/>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D8FB86B7-857A-4DD3-9434-8720FCB730B2}" type="slidenum">
              <a:rPr kumimoji="0" lang="zh-CN" altLang="en-US" sz="2400" b="0">
                <a:solidFill>
                  <a:schemeClr val="tx2"/>
                </a:solidFill>
                <a:latin typeface="Times New Roman" panose="02020603050405020304" pitchFamily="18" charset="0"/>
                <a:ea typeface="宋体" panose="02010600030101010101" pitchFamily="2" charset="-122"/>
              </a:rPr>
              <a:pPr/>
              <a:t>52</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56323" name="Rectangle 14"/>
          <p:cNvSpPr>
            <a:spLocks noGrp="1" noChangeArrowheads="1"/>
          </p:cNvSpPr>
          <p:nvPr>
            <p:ph type="title"/>
          </p:nvPr>
        </p:nvSpPr>
        <p:spPr bwMode="auto">
          <a:xfrm>
            <a:off x="2063750" y="701675"/>
            <a:ext cx="467995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r>
              <a:rPr lang="zh-CN" altLang="en-US" sz="4000" b="1">
                <a:solidFill>
                  <a:srgbClr val="040404"/>
                </a:solidFill>
                <a:latin typeface="隶书" panose="02010509060101010101" pitchFamily="49" charset="-122"/>
                <a:ea typeface="隶书" panose="02010509060101010101" pitchFamily="49" charset="-122"/>
              </a:rPr>
              <a:t>三、</a:t>
            </a:r>
            <a:r>
              <a:rPr lang="en-US" altLang="zh-CN" sz="4000" b="1">
                <a:solidFill>
                  <a:srgbClr val="040404"/>
                </a:solidFill>
                <a:latin typeface="隶书" panose="02010509060101010101" pitchFamily="49" charset="-122"/>
                <a:ea typeface="隶书" panose="02010509060101010101" pitchFamily="49" charset="-122"/>
              </a:rPr>
              <a:t>DNA</a:t>
            </a:r>
            <a:r>
              <a:rPr lang="zh-CN" altLang="en-US" sz="4000" b="1">
                <a:solidFill>
                  <a:srgbClr val="040404"/>
                </a:solidFill>
                <a:latin typeface="隶书" panose="02010509060101010101" pitchFamily="49" charset="-122"/>
                <a:ea typeface="隶书" panose="02010509060101010101" pitchFamily="49" charset="-122"/>
              </a:rPr>
              <a:t>的功能</a:t>
            </a:r>
          </a:p>
        </p:txBody>
      </p:sp>
      <p:sp>
        <p:nvSpPr>
          <p:cNvPr id="52239" name="Rectangle 15"/>
          <p:cNvSpPr>
            <a:spLocks noChangeArrowheads="1"/>
          </p:cNvSpPr>
          <p:nvPr/>
        </p:nvSpPr>
        <p:spPr bwMode="auto">
          <a:xfrm>
            <a:off x="2209800" y="1931989"/>
            <a:ext cx="84582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just" eaLnBrk="1" hangingPunct="1">
              <a:lnSpc>
                <a:spcPct val="120000"/>
              </a:lnSpc>
              <a:spcBef>
                <a:spcPct val="0"/>
              </a:spcBef>
              <a:buClrTx/>
              <a:buSzPct val="65000"/>
              <a:buFont typeface="Wingdings" panose="05000000000000000000" pitchFamily="2" charset="2"/>
              <a:buChar char="l"/>
            </a:pPr>
            <a:r>
              <a:rPr lang="zh-CN" altLang="en-US">
                <a:solidFill>
                  <a:srgbClr val="040404"/>
                </a:solidFill>
                <a:latin typeface="仿宋_GB2312" pitchFamily="49" charset="-122"/>
              </a:rPr>
              <a:t>以</a:t>
            </a:r>
            <a:r>
              <a:rPr lang="zh-CN" altLang="en-US">
                <a:solidFill>
                  <a:srgbClr val="CC0000"/>
                </a:solidFill>
                <a:latin typeface="仿宋_GB2312" pitchFamily="49" charset="-122"/>
              </a:rPr>
              <a:t>基因</a:t>
            </a:r>
            <a:r>
              <a:rPr lang="zh-CN" altLang="en-US">
                <a:solidFill>
                  <a:srgbClr val="040404"/>
                </a:solidFill>
                <a:latin typeface="仿宋_GB2312" pitchFamily="49" charset="-122"/>
              </a:rPr>
              <a:t>的形式储存、携带和传递遗传信息。</a:t>
            </a:r>
          </a:p>
        </p:txBody>
      </p:sp>
      <p:sp>
        <p:nvSpPr>
          <p:cNvPr id="52242" name="Text Box 18"/>
          <p:cNvSpPr txBox="1">
            <a:spLocks noChangeArrowheads="1"/>
          </p:cNvSpPr>
          <p:nvPr/>
        </p:nvSpPr>
        <p:spPr bwMode="auto">
          <a:xfrm>
            <a:off x="3303589" y="2765425"/>
            <a:ext cx="6872287"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just" eaLnBrk="1" hangingPunct="1">
              <a:lnSpc>
                <a:spcPct val="120000"/>
              </a:lnSpc>
              <a:spcBef>
                <a:spcPct val="0"/>
              </a:spcBef>
              <a:buClrTx/>
              <a:buSzTx/>
              <a:buFontTx/>
              <a:buNone/>
            </a:pPr>
            <a:r>
              <a:rPr lang="zh-CN" altLang="en-US">
                <a:solidFill>
                  <a:srgbClr val="040404"/>
                </a:solidFill>
                <a:latin typeface="仿宋_GB2312" pitchFamily="49" charset="-122"/>
              </a:rPr>
              <a:t>是</a:t>
            </a:r>
            <a:r>
              <a:rPr lang="en-US" altLang="zh-CN">
                <a:solidFill>
                  <a:srgbClr val="040404"/>
                </a:solidFill>
                <a:latin typeface="仿宋_GB2312" pitchFamily="49" charset="-122"/>
              </a:rPr>
              <a:t>DNA</a:t>
            </a:r>
            <a:r>
              <a:rPr lang="zh-CN" altLang="en-US">
                <a:solidFill>
                  <a:srgbClr val="040404"/>
                </a:solidFill>
                <a:latin typeface="仿宋_GB2312" pitchFamily="49" charset="-122"/>
              </a:rPr>
              <a:t>分子中特定区段核苷酸的排列顺序，即</a:t>
            </a:r>
            <a:r>
              <a:rPr lang="zh-CN" altLang="en-US">
                <a:solidFill>
                  <a:srgbClr val="CC0000"/>
                </a:solidFill>
                <a:latin typeface="仿宋_GB2312" pitchFamily="49" charset="-122"/>
              </a:rPr>
              <a:t>碱基序列</a:t>
            </a:r>
            <a:r>
              <a:rPr lang="zh-CN" altLang="en-US">
                <a:solidFill>
                  <a:srgbClr val="040404"/>
                </a:solidFill>
                <a:latin typeface="仿宋_GB2312" pitchFamily="49" charset="-122"/>
              </a:rPr>
              <a:t>信息，它决定了基因的功能。 </a:t>
            </a:r>
          </a:p>
        </p:txBody>
      </p:sp>
      <p:sp>
        <p:nvSpPr>
          <p:cNvPr id="52244" name="Text Box 20"/>
          <p:cNvSpPr txBox="1">
            <a:spLocks noChangeArrowheads="1"/>
          </p:cNvSpPr>
          <p:nvPr/>
        </p:nvSpPr>
        <p:spPr bwMode="auto">
          <a:xfrm>
            <a:off x="2209800" y="2819401"/>
            <a:ext cx="15827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Pct val="65000"/>
              <a:buFont typeface="Wingdings" panose="05000000000000000000" pitchFamily="2" charset="2"/>
              <a:buChar char="l"/>
            </a:pPr>
            <a:r>
              <a:rPr lang="zh-CN" altLang="en-US">
                <a:solidFill>
                  <a:srgbClr val="040404"/>
                </a:solidFill>
                <a:latin typeface="仿宋_GB2312" pitchFamily="49" charset="-122"/>
              </a:rPr>
              <a:t>基因：</a:t>
            </a:r>
          </a:p>
        </p:txBody>
      </p:sp>
      <p:sp>
        <p:nvSpPr>
          <p:cNvPr id="52245" name="Text Box 21"/>
          <p:cNvSpPr txBox="1">
            <a:spLocks noChangeArrowheads="1"/>
          </p:cNvSpPr>
          <p:nvPr/>
        </p:nvSpPr>
        <p:spPr bwMode="auto">
          <a:xfrm>
            <a:off x="2209800" y="4114801"/>
            <a:ext cx="22304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Pct val="65000"/>
              <a:buFont typeface="Wingdings" panose="05000000000000000000" pitchFamily="2" charset="2"/>
              <a:buChar char="l"/>
            </a:pPr>
            <a:r>
              <a:rPr lang="zh-CN" altLang="en-US">
                <a:solidFill>
                  <a:srgbClr val="040404"/>
                </a:solidFill>
                <a:latin typeface="仿宋_GB2312" pitchFamily="49" charset="-122"/>
              </a:rPr>
              <a:t>基因组：</a:t>
            </a:r>
          </a:p>
        </p:txBody>
      </p:sp>
      <p:sp>
        <p:nvSpPr>
          <p:cNvPr id="52246" name="Text Box 22"/>
          <p:cNvSpPr txBox="1">
            <a:spLocks noChangeArrowheads="1"/>
          </p:cNvSpPr>
          <p:nvPr/>
        </p:nvSpPr>
        <p:spPr bwMode="auto">
          <a:xfrm>
            <a:off x="3581400" y="4114800"/>
            <a:ext cx="6248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a:solidFill>
                  <a:srgbClr val="040404"/>
                </a:solidFill>
                <a:latin typeface="仿宋_GB2312" pitchFamily="49" charset="-122"/>
              </a:rPr>
              <a:t>一个遗传体系所有</a:t>
            </a:r>
            <a:r>
              <a:rPr lang="zh-CN" altLang="en-US">
                <a:solidFill>
                  <a:srgbClr val="CC0000"/>
                </a:solidFill>
                <a:latin typeface="仿宋_GB2312" pitchFamily="49" charset="-122"/>
              </a:rPr>
              <a:t>基因总和</a:t>
            </a:r>
            <a:r>
              <a:rPr lang="zh-CN" altLang="en-US">
                <a:solidFill>
                  <a:srgbClr val="040404"/>
                </a:solidFill>
                <a:latin typeface="仿宋_GB2312" pitchFamily="49" charset="-122"/>
              </a:rPr>
              <a:t>的一整套遗传信息。</a:t>
            </a:r>
          </a:p>
        </p:txBody>
      </p:sp>
    </p:spTree>
    <p:extLst>
      <p:ext uri="{BB962C8B-B14F-4D97-AF65-F5344CB8AC3E}">
        <p14:creationId xmlns:p14="http://schemas.microsoft.com/office/powerpoint/2010/main" val="42343153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239">
                                            <p:txEl>
                                              <p:pRg st="0" end="0"/>
                                            </p:txEl>
                                          </p:spTgt>
                                        </p:tgtEl>
                                        <p:attrNameLst>
                                          <p:attrName>style.visibility</p:attrName>
                                        </p:attrNameLst>
                                      </p:cBhvr>
                                      <p:to>
                                        <p:strVal val="visible"/>
                                      </p:to>
                                    </p:set>
                                    <p:animEffect transition="in" filter="slide(fromBottom)">
                                      <p:cBhvr>
                                        <p:cTn id="7" dur="1000"/>
                                        <p:tgtEl>
                                          <p:spTgt spid="522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2244"/>
                                        </p:tgtEl>
                                        <p:attrNameLst>
                                          <p:attrName>style.visibility</p:attrName>
                                        </p:attrNameLst>
                                      </p:cBhvr>
                                      <p:to>
                                        <p:strVal val="visible"/>
                                      </p:to>
                                    </p:set>
                                    <p:anim calcmode="lin" valueType="num">
                                      <p:cBhvr additive="base">
                                        <p:cTn id="12" dur="1000" fill="hold"/>
                                        <p:tgtEl>
                                          <p:spTgt spid="52244"/>
                                        </p:tgtEl>
                                        <p:attrNameLst>
                                          <p:attrName>ppt_x</p:attrName>
                                        </p:attrNameLst>
                                      </p:cBhvr>
                                      <p:tavLst>
                                        <p:tav tm="0">
                                          <p:val>
                                            <p:strVal val="0-#ppt_w/2"/>
                                          </p:val>
                                        </p:tav>
                                        <p:tav tm="100000">
                                          <p:val>
                                            <p:strVal val="#ppt_x"/>
                                          </p:val>
                                        </p:tav>
                                      </p:tavLst>
                                    </p:anim>
                                    <p:anim calcmode="lin" valueType="num">
                                      <p:cBhvr additive="base">
                                        <p:cTn id="13" dur="1000" fill="hold"/>
                                        <p:tgtEl>
                                          <p:spTgt spid="5224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2242"/>
                                        </p:tgtEl>
                                        <p:attrNameLst>
                                          <p:attrName>style.visibility</p:attrName>
                                        </p:attrNameLst>
                                      </p:cBhvr>
                                      <p:to>
                                        <p:strVal val="visible"/>
                                      </p:to>
                                    </p:set>
                                    <p:animEffect transition="in" filter="slide(fromBottom)">
                                      <p:cBhvr>
                                        <p:cTn id="17" dur="1000"/>
                                        <p:tgtEl>
                                          <p:spTgt spid="5224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52245"/>
                                        </p:tgtEl>
                                        <p:attrNameLst>
                                          <p:attrName>style.visibility</p:attrName>
                                        </p:attrNameLst>
                                      </p:cBhvr>
                                      <p:to>
                                        <p:strVal val="visible"/>
                                      </p:to>
                                    </p:set>
                                    <p:anim calcmode="lin" valueType="num">
                                      <p:cBhvr additive="base">
                                        <p:cTn id="22" dur="1000" fill="hold"/>
                                        <p:tgtEl>
                                          <p:spTgt spid="52245"/>
                                        </p:tgtEl>
                                        <p:attrNameLst>
                                          <p:attrName>ppt_x</p:attrName>
                                        </p:attrNameLst>
                                      </p:cBhvr>
                                      <p:tavLst>
                                        <p:tav tm="0">
                                          <p:val>
                                            <p:strVal val="0-#ppt_w/2"/>
                                          </p:val>
                                        </p:tav>
                                        <p:tav tm="100000">
                                          <p:val>
                                            <p:strVal val="#ppt_x"/>
                                          </p:val>
                                        </p:tav>
                                      </p:tavLst>
                                    </p:anim>
                                    <p:anim calcmode="lin" valueType="num">
                                      <p:cBhvr additive="base">
                                        <p:cTn id="23" dur="1000" fill="hold"/>
                                        <p:tgtEl>
                                          <p:spTgt spid="52245"/>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1000"/>
                            </p:stCondLst>
                            <p:childTnLst>
                              <p:par>
                                <p:cTn id="25" presetID="12" presetClass="entr" presetSubtype="4" fill="hold" grpId="0" nodeType="afterEffect">
                                  <p:stCondLst>
                                    <p:cond delay="0"/>
                                  </p:stCondLst>
                                  <p:childTnLst>
                                    <p:set>
                                      <p:cBhvr>
                                        <p:cTn id="26" dur="1" fill="hold">
                                          <p:stCondLst>
                                            <p:cond delay="0"/>
                                          </p:stCondLst>
                                        </p:cTn>
                                        <p:tgtEl>
                                          <p:spTgt spid="52246"/>
                                        </p:tgtEl>
                                        <p:attrNameLst>
                                          <p:attrName>style.visibility</p:attrName>
                                        </p:attrNameLst>
                                      </p:cBhvr>
                                      <p:to>
                                        <p:strVal val="visible"/>
                                      </p:to>
                                    </p:set>
                                    <p:animEffect transition="in" filter="slide(fromBottom)">
                                      <p:cBhvr>
                                        <p:cTn id="27" dur="1000"/>
                                        <p:tgtEl>
                                          <p:spTgt spid="52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9" grpId="0" build="p" autoUpdateAnimBg="0"/>
      <p:bldP spid="52242" grpId="0" autoUpdateAnimBg="0"/>
      <p:bldP spid="52244" grpId="0" autoUpdateAnimBg="0"/>
      <p:bldP spid="52245" grpId="0" autoUpdateAnimBg="0"/>
      <p:bldP spid="52246"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13AF350B-3599-41C2-BDF7-AA3BC6C704EC}" type="slidenum">
              <a:rPr kumimoji="0" lang="zh-CN" altLang="en-US" sz="2400" b="0">
                <a:solidFill>
                  <a:schemeClr val="tx2"/>
                </a:solidFill>
                <a:latin typeface="Times New Roman" panose="02020603050405020304" pitchFamily="18" charset="0"/>
                <a:ea typeface="宋体" panose="02010600030101010101" pitchFamily="2" charset="-122"/>
              </a:rPr>
              <a:pPr/>
              <a:t>53</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grpSp>
        <p:nvGrpSpPr>
          <p:cNvPr id="2" name="Group 8"/>
          <p:cNvGrpSpPr>
            <a:grpSpLocks/>
          </p:cNvGrpSpPr>
          <p:nvPr/>
        </p:nvGrpSpPr>
        <p:grpSpPr bwMode="auto">
          <a:xfrm>
            <a:off x="1981200" y="1649413"/>
            <a:ext cx="8362950" cy="2552700"/>
            <a:chOff x="288" y="1039"/>
            <a:chExt cx="5268" cy="1608"/>
          </a:xfrm>
        </p:grpSpPr>
        <p:sp>
          <p:nvSpPr>
            <p:cNvPr id="57348" name="Rectangle 4"/>
            <p:cNvSpPr>
              <a:spLocks noChangeArrowheads="1"/>
            </p:cNvSpPr>
            <p:nvPr/>
          </p:nvSpPr>
          <p:spPr bwMode="auto">
            <a:xfrm>
              <a:off x="288" y="1039"/>
              <a:ext cx="5192" cy="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eaLnBrk="1" hangingPunct="1">
                <a:spcBef>
                  <a:spcPct val="0"/>
                </a:spcBef>
                <a:buClrTx/>
                <a:buSzTx/>
                <a:buFontTx/>
                <a:buNone/>
              </a:pPr>
              <a:r>
                <a:rPr lang="zh-CN" altLang="en-US" sz="4800" dirty="0">
                  <a:solidFill>
                    <a:srgbClr val="040404"/>
                  </a:solidFill>
                  <a:latin typeface="隶书" panose="02010509060101010101" pitchFamily="49" charset="-122"/>
                  <a:ea typeface="隶书" panose="02010509060101010101" pitchFamily="49" charset="-122"/>
                </a:rPr>
                <a:t>第三节 </a:t>
              </a:r>
              <a:r>
                <a:rPr lang="en-US" altLang="zh-CN" sz="4800" dirty="0" smtClean="0">
                  <a:solidFill>
                    <a:srgbClr val="040404"/>
                  </a:solidFill>
                  <a:latin typeface="方正舒体" panose="02010601030101010101" pitchFamily="2" charset="-122"/>
                  <a:ea typeface="方正舒体" panose="02010601030101010101" pitchFamily="2" charset="-122"/>
                </a:rPr>
                <a:t>RNA</a:t>
              </a:r>
              <a:r>
                <a:rPr lang="zh-CN" altLang="en-US" sz="4800" dirty="0">
                  <a:solidFill>
                    <a:srgbClr val="040404"/>
                  </a:solidFill>
                  <a:latin typeface="隶书" panose="02010509060101010101" pitchFamily="49" charset="-122"/>
                  <a:ea typeface="隶书" panose="02010509060101010101" pitchFamily="49" charset="-122"/>
                </a:rPr>
                <a:t>的结构与功能</a:t>
              </a:r>
            </a:p>
          </p:txBody>
        </p:sp>
        <p:sp>
          <p:nvSpPr>
            <p:cNvPr id="57349" name="Rectangle 6"/>
            <p:cNvSpPr>
              <a:spLocks noChangeArrowheads="1"/>
            </p:cNvSpPr>
            <p:nvPr/>
          </p:nvSpPr>
          <p:spPr bwMode="auto">
            <a:xfrm>
              <a:off x="567" y="2205"/>
              <a:ext cx="498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kumimoji="0" lang="en-US" altLang="zh-CN" sz="4000">
                  <a:solidFill>
                    <a:srgbClr val="040404"/>
                  </a:solidFill>
                  <a:latin typeface="方正舒体" panose="02010601030101010101" pitchFamily="2" charset="-122"/>
                  <a:ea typeface="方正舒体" panose="02010601030101010101" pitchFamily="2" charset="-122"/>
                </a:rPr>
                <a:t>Structure and Function of  RNA</a:t>
              </a:r>
            </a:p>
          </p:txBody>
        </p:sp>
      </p:grpSp>
    </p:spTree>
    <p:extLst>
      <p:ext uri="{BB962C8B-B14F-4D97-AF65-F5344CB8AC3E}">
        <p14:creationId xmlns:p14="http://schemas.microsoft.com/office/powerpoint/2010/main" val="2874734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灯片编号占位符 3"/>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D33DF296-7B25-49F7-94EE-ABE12180CAD0}" type="slidenum">
              <a:rPr kumimoji="0" lang="zh-CN" altLang="en-US" sz="2400" b="0">
                <a:solidFill>
                  <a:schemeClr val="tx2"/>
                </a:solidFill>
                <a:latin typeface="Times New Roman" panose="02020603050405020304" pitchFamily="18" charset="0"/>
                <a:ea typeface="宋体" panose="02010600030101010101" pitchFamily="2" charset="-122"/>
              </a:rPr>
              <a:pPr/>
              <a:t>54</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87044" name="Text Box 4"/>
          <p:cNvSpPr txBox="1">
            <a:spLocks noChangeArrowheads="1"/>
          </p:cNvSpPr>
          <p:nvPr/>
        </p:nvSpPr>
        <p:spPr bwMode="auto">
          <a:xfrm>
            <a:off x="2063751" y="2563814"/>
            <a:ext cx="5238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sz="3200">
                <a:solidFill>
                  <a:srgbClr val="040404"/>
                </a:solidFill>
                <a:ea typeface="宋体" panose="02010600030101010101" pitchFamily="2" charset="-122"/>
              </a:rPr>
              <a:t>5</a:t>
            </a:r>
            <a:r>
              <a:rPr lang="zh-CN" altLang="en-US" sz="3200">
                <a:solidFill>
                  <a:srgbClr val="040404"/>
                </a:solidFill>
                <a:ea typeface="宋体" panose="02010600030101010101" pitchFamily="2" charset="-122"/>
                <a:sym typeface="Symbol" panose="05050102010706020507" pitchFamily="18" charset="2"/>
              </a:rPr>
              <a:t></a:t>
            </a:r>
            <a:endParaRPr lang="en-US" altLang="zh-CN" sz="3200">
              <a:solidFill>
                <a:srgbClr val="040404"/>
              </a:solidFill>
              <a:ea typeface="宋体" panose="02010600030101010101" pitchFamily="2" charset="-122"/>
              <a:sym typeface="Symbol" panose="05050102010706020507" pitchFamily="18" charset="2"/>
            </a:endParaRPr>
          </a:p>
        </p:txBody>
      </p:sp>
      <p:sp>
        <p:nvSpPr>
          <p:cNvPr id="87045" name="Rectangle 5"/>
          <p:cNvSpPr>
            <a:spLocks noChangeArrowheads="1"/>
          </p:cNvSpPr>
          <p:nvPr/>
        </p:nvSpPr>
        <p:spPr bwMode="auto">
          <a:xfrm>
            <a:off x="8716964" y="2492375"/>
            <a:ext cx="5095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en-US" altLang="zh-CN" sz="3200">
                <a:solidFill>
                  <a:srgbClr val="040404"/>
                </a:solidFill>
                <a:ea typeface="Batang" panose="02030600000101010101" pitchFamily="18" charset="-127"/>
              </a:rPr>
              <a:t>3</a:t>
            </a:r>
            <a:r>
              <a:rPr lang="en-US" altLang="zh-CN" sz="3200">
                <a:solidFill>
                  <a:srgbClr val="040404"/>
                </a:solidFill>
                <a:ea typeface="Batang" panose="02030600000101010101" pitchFamily="18" charset="-127"/>
                <a:sym typeface="Symbol" panose="05050102010706020507" pitchFamily="18" charset="2"/>
              </a:rPr>
              <a:t></a:t>
            </a:r>
            <a:endParaRPr lang="zh-CN" altLang="en-US" sz="3200">
              <a:solidFill>
                <a:srgbClr val="040404"/>
              </a:solidFill>
              <a:ea typeface="Batang" panose="02030600000101010101" pitchFamily="18" charset="-127"/>
              <a:sym typeface="Symbol" panose="05050102010706020507" pitchFamily="18" charset="2"/>
            </a:endParaRPr>
          </a:p>
        </p:txBody>
      </p:sp>
      <p:sp>
        <p:nvSpPr>
          <p:cNvPr id="87047" name="Rectangle 7"/>
          <p:cNvSpPr>
            <a:spLocks noChangeArrowheads="1"/>
          </p:cNvSpPr>
          <p:nvPr/>
        </p:nvSpPr>
        <p:spPr bwMode="auto">
          <a:xfrm>
            <a:off x="3503613" y="3787775"/>
            <a:ext cx="5256212" cy="431800"/>
          </a:xfrm>
          <a:prstGeom prst="rect">
            <a:avLst/>
          </a:prstGeom>
          <a:noFill/>
          <a:ln w="28575">
            <a:solidFill>
              <a:srgbClr val="8A5704"/>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eaLnBrk="1" hangingPunct="1">
              <a:spcBef>
                <a:spcPct val="0"/>
              </a:spcBef>
              <a:buClrTx/>
              <a:buSzTx/>
              <a:buFontTx/>
              <a:buNone/>
            </a:pPr>
            <a:endParaRPr lang="zh-CN" altLang="en-US" b="0">
              <a:solidFill>
                <a:srgbClr val="040404"/>
              </a:solidFill>
              <a:latin typeface="MS Gothic" panose="020B0609070205080204" pitchFamily="49" charset="-128"/>
            </a:endParaRPr>
          </a:p>
        </p:txBody>
      </p:sp>
      <p:grpSp>
        <p:nvGrpSpPr>
          <p:cNvPr id="2" name="Group 23"/>
          <p:cNvGrpSpPr>
            <a:grpSpLocks/>
          </p:cNvGrpSpPr>
          <p:nvPr/>
        </p:nvGrpSpPr>
        <p:grpSpPr bwMode="auto">
          <a:xfrm>
            <a:off x="4513264" y="3738563"/>
            <a:ext cx="3527425" cy="519112"/>
            <a:chOff x="1883" y="2174"/>
            <a:chExt cx="2222" cy="327"/>
          </a:xfrm>
        </p:grpSpPr>
        <p:sp>
          <p:nvSpPr>
            <p:cNvPr id="58399" name="Text Box 11"/>
            <p:cNvSpPr txBox="1">
              <a:spLocks noChangeArrowheads="1"/>
            </p:cNvSpPr>
            <p:nvPr/>
          </p:nvSpPr>
          <p:spPr bwMode="auto">
            <a:xfrm>
              <a:off x="1883" y="2174"/>
              <a:ext cx="222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a:solidFill>
                    <a:srgbClr val="CC0000"/>
                  </a:solidFill>
                  <a:latin typeface="Batang" panose="02030600000101010101" pitchFamily="18" charset="-127"/>
                  <a:ea typeface="Batang" panose="02030600000101010101" pitchFamily="18" charset="-127"/>
                </a:rPr>
                <a:t>AUG……………UAA</a:t>
              </a:r>
            </a:p>
          </p:txBody>
        </p:sp>
        <p:sp>
          <p:nvSpPr>
            <p:cNvPr id="58400" name="Line 12"/>
            <p:cNvSpPr>
              <a:spLocks noChangeShapeType="1"/>
            </p:cNvSpPr>
            <p:nvPr/>
          </p:nvSpPr>
          <p:spPr bwMode="auto">
            <a:xfrm>
              <a:off x="1927" y="2205"/>
              <a:ext cx="0" cy="273"/>
            </a:xfrm>
            <a:prstGeom prst="line">
              <a:avLst/>
            </a:prstGeom>
            <a:noFill/>
            <a:ln w="28575">
              <a:solidFill>
                <a:srgbClr val="CC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8401" name="Line 13"/>
            <p:cNvSpPr>
              <a:spLocks noChangeShapeType="1"/>
            </p:cNvSpPr>
            <p:nvPr/>
          </p:nvSpPr>
          <p:spPr bwMode="auto">
            <a:xfrm>
              <a:off x="2472" y="2205"/>
              <a:ext cx="0" cy="273"/>
            </a:xfrm>
            <a:prstGeom prst="line">
              <a:avLst/>
            </a:prstGeom>
            <a:noFill/>
            <a:ln w="28575">
              <a:solidFill>
                <a:srgbClr val="CC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8402" name="Line 14"/>
            <p:cNvSpPr>
              <a:spLocks noChangeShapeType="1"/>
            </p:cNvSpPr>
            <p:nvPr/>
          </p:nvSpPr>
          <p:spPr bwMode="auto">
            <a:xfrm>
              <a:off x="3515" y="2205"/>
              <a:ext cx="0" cy="273"/>
            </a:xfrm>
            <a:prstGeom prst="line">
              <a:avLst/>
            </a:prstGeom>
            <a:noFill/>
            <a:ln w="28575">
              <a:solidFill>
                <a:srgbClr val="CC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8403" name="Line 15"/>
            <p:cNvSpPr>
              <a:spLocks noChangeShapeType="1"/>
            </p:cNvSpPr>
            <p:nvPr/>
          </p:nvSpPr>
          <p:spPr bwMode="auto">
            <a:xfrm>
              <a:off x="4059" y="2205"/>
              <a:ext cx="0" cy="273"/>
            </a:xfrm>
            <a:prstGeom prst="line">
              <a:avLst/>
            </a:prstGeom>
            <a:noFill/>
            <a:ln w="28575">
              <a:solidFill>
                <a:srgbClr val="CC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87061" name="Rectangle 21" descr="小棋盘"/>
          <p:cNvSpPr>
            <a:spLocks noChangeArrowheads="1"/>
          </p:cNvSpPr>
          <p:nvPr/>
        </p:nvSpPr>
        <p:spPr bwMode="auto">
          <a:xfrm>
            <a:off x="3503613" y="3787775"/>
            <a:ext cx="1079500" cy="433388"/>
          </a:xfrm>
          <a:prstGeom prst="rect">
            <a:avLst/>
          </a:prstGeom>
          <a:pattFill prst="smCheck">
            <a:fgClr>
              <a:schemeClr val="accent1"/>
            </a:fgClr>
            <a:bgClr>
              <a:schemeClr val="hlink"/>
            </a:bgClr>
          </a:pattFill>
          <a:ln w="9525">
            <a:solidFill>
              <a:schemeClr val="tx1"/>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87062" name="Rectangle 22" descr="小棋盘"/>
          <p:cNvSpPr>
            <a:spLocks noChangeArrowheads="1"/>
          </p:cNvSpPr>
          <p:nvPr/>
        </p:nvSpPr>
        <p:spPr bwMode="auto">
          <a:xfrm>
            <a:off x="7985126" y="3787775"/>
            <a:ext cx="792163" cy="433388"/>
          </a:xfrm>
          <a:prstGeom prst="rect">
            <a:avLst/>
          </a:prstGeom>
          <a:pattFill prst="smCheck">
            <a:fgClr>
              <a:schemeClr val="accent1"/>
            </a:fgClr>
            <a:bgClr>
              <a:schemeClr val="hlink"/>
            </a:bgClr>
          </a:pattFill>
          <a:ln w="9525">
            <a:solidFill>
              <a:schemeClr val="tx1"/>
            </a:solidFill>
            <a:miter lim="800000"/>
            <a:headEnd/>
            <a:tailEnd/>
          </a:ln>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grpSp>
        <p:nvGrpSpPr>
          <p:cNvPr id="3" name="Group 30"/>
          <p:cNvGrpSpPr>
            <a:grpSpLocks/>
          </p:cNvGrpSpPr>
          <p:nvPr/>
        </p:nvGrpSpPr>
        <p:grpSpPr bwMode="auto">
          <a:xfrm>
            <a:off x="4872038" y="2636838"/>
            <a:ext cx="2665412" cy="1155700"/>
            <a:chOff x="2108" y="1477"/>
            <a:chExt cx="1679" cy="728"/>
          </a:xfrm>
        </p:grpSpPr>
        <p:sp>
          <p:nvSpPr>
            <p:cNvPr id="58397" name="AutoShape 27"/>
            <p:cNvSpPr>
              <a:spLocks/>
            </p:cNvSpPr>
            <p:nvPr/>
          </p:nvSpPr>
          <p:spPr bwMode="auto">
            <a:xfrm rot="5400000">
              <a:off x="2789" y="1206"/>
              <a:ext cx="318" cy="1679"/>
            </a:xfrm>
            <a:prstGeom prst="leftBrace">
              <a:avLst>
                <a:gd name="adj1" fmla="val 43999"/>
                <a:gd name="adj2" fmla="val 50000"/>
              </a:avLst>
            </a:prstGeom>
            <a:noFill/>
            <a:ln w="28575">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8398" name="Text Box 29"/>
            <p:cNvSpPr txBox="1">
              <a:spLocks noChangeArrowheads="1"/>
            </p:cNvSpPr>
            <p:nvPr/>
          </p:nvSpPr>
          <p:spPr bwMode="auto">
            <a:xfrm>
              <a:off x="2517" y="1477"/>
              <a:ext cx="953"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sz="3200">
                  <a:solidFill>
                    <a:srgbClr val="CC0000"/>
                  </a:solidFill>
                </a:rPr>
                <a:t>密码子</a:t>
              </a:r>
            </a:p>
          </p:txBody>
        </p:sp>
      </p:grpSp>
      <p:grpSp>
        <p:nvGrpSpPr>
          <p:cNvPr id="4" name="Group 34"/>
          <p:cNvGrpSpPr>
            <a:grpSpLocks/>
          </p:cNvGrpSpPr>
          <p:nvPr/>
        </p:nvGrpSpPr>
        <p:grpSpPr bwMode="auto">
          <a:xfrm>
            <a:off x="4583113" y="4148138"/>
            <a:ext cx="3384550" cy="1371600"/>
            <a:chOff x="1927" y="2432"/>
            <a:chExt cx="2132" cy="864"/>
          </a:xfrm>
        </p:grpSpPr>
        <p:sp>
          <p:nvSpPr>
            <p:cNvPr id="58395" name="AutoShape 32"/>
            <p:cNvSpPr>
              <a:spLocks/>
            </p:cNvSpPr>
            <p:nvPr/>
          </p:nvSpPr>
          <p:spPr bwMode="auto">
            <a:xfrm rot="16200000" flipV="1">
              <a:off x="2811" y="1548"/>
              <a:ext cx="364" cy="2132"/>
            </a:xfrm>
            <a:prstGeom prst="leftBrace">
              <a:avLst>
                <a:gd name="adj1" fmla="val 48810"/>
                <a:gd name="adj2" fmla="val 50000"/>
              </a:avLst>
            </a:prstGeom>
            <a:noFill/>
            <a:ln w="28575">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b="0">
                <a:solidFill>
                  <a:srgbClr val="000000"/>
                </a:solidFill>
              </a:endParaRPr>
            </a:p>
          </p:txBody>
        </p:sp>
        <p:sp>
          <p:nvSpPr>
            <p:cNvPr id="58396" name="Text Box 33"/>
            <p:cNvSpPr txBox="1">
              <a:spLocks noChangeArrowheads="1"/>
            </p:cNvSpPr>
            <p:nvPr/>
          </p:nvSpPr>
          <p:spPr bwMode="auto">
            <a:xfrm rot="10800000" flipV="1">
              <a:off x="2517" y="2931"/>
              <a:ext cx="1043"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sz="3200">
                  <a:solidFill>
                    <a:srgbClr val="CC0000"/>
                  </a:solidFill>
                </a:rPr>
                <a:t>编码区</a:t>
              </a:r>
              <a:endParaRPr lang="en-US" altLang="zh-CN" sz="3200">
                <a:solidFill>
                  <a:srgbClr val="CC0000"/>
                </a:solidFill>
              </a:endParaRPr>
            </a:p>
          </p:txBody>
        </p:sp>
      </p:grpSp>
      <p:grpSp>
        <p:nvGrpSpPr>
          <p:cNvPr id="5" name="Group 40"/>
          <p:cNvGrpSpPr>
            <a:grpSpLocks/>
          </p:cNvGrpSpPr>
          <p:nvPr/>
        </p:nvGrpSpPr>
        <p:grpSpPr bwMode="auto">
          <a:xfrm>
            <a:off x="3000375" y="4329113"/>
            <a:ext cx="1944688" cy="1331912"/>
            <a:chOff x="930" y="2546"/>
            <a:chExt cx="1225" cy="839"/>
          </a:xfrm>
        </p:grpSpPr>
        <p:sp>
          <p:nvSpPr>
            <p:cNvPr id="58393" name="Text Box 35"/>
            <p:cNvSpPr txBox="1">
              <a:spLocks noChangeArrowheads="1"/>
            </p:cNvSpPr>
            <p:nvPr/>
          </p:nvSpPr>
          <p:spPr bwMode="auto">
            <a:xfrm>
              <a:off x="930" y="3058"/>
              <a:ext cx="12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a:solidFill>
                    <a:srgbClr val="040404"/>
                  </a:solidFill>
                  <a:latin typeface="仿宋_GB2312" pitchFamily="49" charset="-122"/>
                </a:rPr>
                <a:t>5</a:t>
              </a:r>
              <a:r>
                <a:rPr lang="zh-CN" altLang="en-US">
                  <a:solidFill>
                    <a:srgbClr val="040404"/>
                  </a:solidFill>
                  <a:latin typeface="仿宋_GB2312" pitchFamily="49" charset="-122"/>
                  <a:sym typeface="Symbol" panose="05050102010706020507" pitchFamily="18" charset="2"/>
                </a:rPr>
                <a:t>非翻译区</a:t>
              </a:r>
              <a:endParaRPr lang="en-US" altLang="zh-CN">
                <a:solidFill>
                  <a:srgbClr val="040404"/>
                </a:solidFill>
                <a:latin typeface="仿宋_GB2312" pitchFamily="49" charset="-122"/>
                <a:sym typeface="Symbol" panose="05050102010706020507" pitchFamily="18" charset="2"/>
              </a:endParaRPr>
            </a:p>
          </p:txBody>
        </p:sp>
        <p:sp>
          <p:nvSpPr>
            <p:cNvPr id="58394" name="Line 38"/>
            <p:cNvSpPr>
              <a:spLocks noChangeShapeType="1"/>
            </p:cNvSpPr>
            <p:nvPr/>
          </p:nvSpPr>
          <p:spPr bwMode="auto">
            <a:xfrm flipV="1">
              <a:off x="1474" y="2546"/>
              <a:ext cx="0" cy="545"/>
            </a:xfrm>
            <a:prstGeom prst="line">
              <a:avLst/>
            </a:prstGeom>
            <a:noFill/>
            <a:ln w="28575">
              <a:solidFill>
                <a:srgbClr val="040404"/>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6" name="Group 41"/>
          <p:cNvGrpSpPr>
            <a:grpSpLocks/>
          </p:cNvGrpSpPr>
          <p:nvPr/>
        </p:nvGrpSpPr>
        <p:grpSpPr bwMode="auto">
          <a:xfrm>
            <a:off x="7464425" y="4364039"/>
            <a:ext cx="1944688" cy="1311275"/>
            <a:chOff x="3742" y="2568"/>
            <a:chExt cx="1225" cy="826"/>
          </a:xfrm>
        </p:grpSpPr>
        <p:sp>
          <p:nvSpPr>
            <p:cNvPr id="58391" name="Text Box 37"/>
            <p:cNvSpPr txBox="1">
              <a:spLocks noChangeArrowheads="1"/>
            </p:cNvSpPr>
            <p:nvPr/>
          </p:nvSpPr>
          <p:spPr bwMode="auto">
            <a:xfrm>
              <a:off x="3742" y="3067"/>
              <a:ext cx="12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a:solidFill>
                    <a:srgbClr val="040404"/>
                  </a:solidFill>
                </a:rPr>
                <a:t>3</a:t>
              </a:r>
              <a:r>
                <a:rPr lang="en-US" altLang="zh-CN">
                  <a:solidFill>
                    <a:srgbClr val="040404"/>
                  </a:solidFill>
                  <a:sym typeface="Symbol" panose="05050102010706020507" pitchFamily="18" charset="2"/>
                </a:rPr>
                <a:t></a:t>
              </a:r>
              <a:r>
                <a:rPr lang="zh-CN" altLang="en-US">
                  <a:solidFill>
                    <a:srgbClr val="040404"/>
                  </a:solidFill>
                  <a:latin typeface="仿宋_GB2312" pitchFamily="49" charset="-122"/>
                  <a:sym typeface="Symbol" panose="05050102010706020507" pitchFamily="18" charset="2"/>
                </a:rPr>
                <a:t>非翻译区</a:t>
              </a:r>
              <a:endParaRPr lang="en-US" altLang="zh-CN">
                <a:solidFill>
                  <a:srgbClr val="040404"/>
                </a:solidFill>
                <a:latin typeface="仿宋_GB2312" pitchFamily="49" charset="-122"/>
                <a:sym typeface="Symbol" panose="05050102010706020507" pitchFamily="18" charset="2"/>
              </a:endParaRPr>
            </a:p>
          </p:txBody>
        </p:sp>
        <p:sp>
          <p:nvSpPr>
            <p:cNvPr id="58392" name="Line 39"/>
            <p:cNvSpPr>
              <a:spLocks noChangeShapeType="1"/>
            </p:cNvSpPr>
            <p:nvPr/>
          </p:nvSpPr>
          <p:spPr bwMode="auto">
            <a:xfrm flipV="1">
              <a:off x="4332" y="2568"/>
              <a:ext cx="0" cy="545"/>
            </a:xfrm>
            <a:prstGeom prst="line">
              <a:avLst/>
            </a:prstGeom>
            <a:noFill/>
            <a:ln w="28575">
              <a:solidFill>
                <a:srgbClr val="040404"/>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pSp>
      <p:sp>
        <p:nvSpPr>
          <p:cNvPr id="87084" name="Text Box 44"/>
          <p:cNvSpPr txBox="1">
            <a:spLocks noChangeArrowheads="1"/>
          </p:cNvSpPr>
          <p:nvPr/>
        </p:nvSpPr>
        <p:spPr bwMode="auto">
          <a:xfrm>
            <a:off x="2063751" y="3716338"/>
            <a:ext cx="15843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b="0">
                <a:solidFill>
                  <a:srgbClr val="006600"/>
                </a:solidFill>
              </a:rPr>
              <a:t>m</a:t>
            </a:r>
            <a:r>
              <a:rPr lang="en-US" altLang="zh-CN" b="0" baseline="30000">
                <a:solidFill>
                  <a:srgbClr val="006600"/>
                </a:solidFill>
              </a:rPr>
              <a:t>7</a:t>
            </a:r>
            <a:r>
              <a:rPr lang="en-US" altLang="zh-CN" b="0">
                <a:solidFill>
                  <a:srgbClr val="006600"/>
                </a:solidFill>
              </a:rPr>
              <a:t>Gppp</a:t>
            </a:r>
          </a:p>
        </p:txBody>
      </p:sp>
      <p:sp>
        <p:nvSpPr>
          <p:cNvPr id="87085" name="Rectangle 45"/>
          <p:cNvSpPr>
            <a:spLocks noChangeArrowheads="1"/>
          </p:cNvSpPr>
          <p:nvPr/>
        </p:nvSpPr>
        <p:spPr bwMode="auto">
          <a:xfrm>
            <a:off x="8759825" y="3773488"/>
            <a:ext cx="16843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b="0">
                <a:solidFill>
                  <a:srgbClr val="000066"/>
                </a:solidFill>
              </a:rPr>
              <a:t>AAA…An</a:t>
            </a:r>
          </a:p>
        </p:txBody>
      </p:sp>
      <p:grpSp>
        <p:nvGrpSpPr>
          <p:cNvPr id="7" name="Group 48"/>
          <p:cNvGrpSpPr>
            <a:grpSpLocks/>
          </p:cNvGrpSpPr>
          <p:nvPr/>
        </p:nvGrpSpPr>
        <p:grpSpPr bwMode="auto">
          <a:xfrm>
            <a:off x="2424113" y="2563814"/>
            <a:ext cx="1655762" cy="1152525"/>
            <a:chOff x="567" y="1434"/>
            <a:chExt cx="1043" cy="726"/>
          </a:xfrm>
        </p:grpSpPr>
        <p:sp>
          <p:nvSpPr>
            <p:cNvPr id="58389" name="Text Box 42"/>
            <p:cNvSpPr txBox="1">
              <a:spLocks noChangeArrowheads="1"/>
            </p:cNvSpPr>
            <p:nvPr/>
          </p:nvSpPr>
          <p:spPr bwMode="auto">
            <a:xfrm>
              <a:off x="567" y="1434"/>
              <a:ext cx="104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a:solidFill>
                    <a:srgbClr val="006600"/>
                  </a:solidFill>
                </a:rPr>
                <a:t>帽子结构</a:t>
              </a:r>
              <a:endParaRPr lang="en-US" altLang="zh-CN">
                <a:solidFill>
                  <a:srgbClr val="006600"/>
                </a:solidFill>
              </a:endParaRPr>
            </a:p>
          </p:txBody>
        </p:sp>
        <p:sp>
          <p:nvSpPr>
            <p:cNvPr id="58390" name="Line 46"/>
            <p:cNvSpPr>
              <a:spLocks noChangeShapeType="1"/>
            </p:cNvSpPr>
            <p:nvPr/>
          </p:nvSpPr>
          <p:spPr bwMode="auto">
            <a:xfrm>
              <a:off x="703" y="1752"/>
              <a:ext cx="0" cy="408"/>
            </a:xfrm>
            <a:prstGeom prst="line">
              <a:avLst/>
            </a:prstGeom>
            <a:noFill/>
            <a:ln w="28575">
              <a:solidFill>
                <a:srgbClr val="0066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8" name="Group 49"/>
          <p:cNvGrpSpPr>
            <a:grpSpLocks/>
          </p:cNvGrpSpPr>
          <p:nvPr/>
        </p:nvGrpSpPr>
        <p:grpSpPr bwMode="auto">
          <a:xfrm>
            <a:off x="8975725" y="2513014"/>
            <a:ext cx="1512888" cy="1203325"/>
            <a:chOff x="4694" y="1402"/>
            <a:chExt cx="953" cy="758"/>
          </a:xfrm>
        </p:grpSpPr>
        <p:sp>
          <p:nvSpPr>
            <p:cNvPr id="58387" name="Rectangle 43"/>
            <p:cNvSpPr>
              <a:spLocks noChangeArrowheads="1"/>
            </p:cNvSpPr>
            <p:nvPr/>
          </p:nvSpPr>
          <p:spPr bwMode="auto">
            <a:xfrm>
              <a:off x="4694" y="1402"/>
              <a:ext cx="9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a:solidFill>
                    <a:srgbClr val="000066"/>
                  </a:solidFill>
                </a:rPr>
                <a:t>多聚</a:t>
              </a:r>
              <a:r>
                <a:rPr lang="en-US" altLang="zh-CN">
                  <a:solidFill>
                    <a:srgbClr val="000066"/>
                  </a:solidFill>
                </a:rPr>
                <a:t>A</a:t>
              </a:r>
              <a:r>
                <a:rPr lang="zh-CN" altLang="en-US">
                  <a:solidFill>
                    <a:srgbClr val="000066"/>
                  </a:solidFill>
                </a:rPr>
                <a:t>尾</a:t>
              </a:r>
              <a:endParaRPr lang="en-US" altLang="zh-CN">
                <a:solidFill>
                  <a:srgbClr val="000066"/>
                </a:solidFill>
              </a:endParaRPr>
            </a:p>
          </p:txBody>
        </p:sp>
        <p:sp>
          <p:nvSpPr>
            <p:cNvPr id="58388" name="Line 47"/>
            <p:cNvSpPr>
              <a:spLocks noChangeShapeType="1"/>
            </p:cNvSpPr>
            <p:nvPr/>
          </p:nvSpPr>
          <p:spPr bwMode="auto">
            <a:xfrm>
              <a:off x="4876" y="1706"/>
              <a:ext cx="0" cy="454"/>
            </a:xfrm>
            <a:prstGeom prst="line">
              <a:avLst/>
            </a:prstGeom>
            <a:noFill/>
            <a:ln w="28575">
              <a:solidFill>
                <a:srgbClr val="003366"/>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pSp>
      <p:sp>
        <p:nvSpPr>
          <p:cNvPr id="87090" name="Rectangle 50"/>
          <p:cNvSpPr>
            <a:spLocks noChangeArrowheads="1"/>
          </p:cNvSpPr>
          <p:nvPr/>
        </p:nvSpPr>
        <p:spPr bwMode="auto">
          <a:xfrm>
            <a:off x="1992314" y="1625600"/>
            <a:ext cx="66960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en-US" altLang="zh-CN" sz="3200">
                <a:solidFill>
                  <a:srgbClr val="040404"/>
                </a:solidFill>
              </a:rPr>
              <a:t>1.</a:t>
            </a:r>
            <a:r>
              <a:rPr lang="zh-CN" altLang="en-US" sz="3200">
                <a:solidFill>
                  <a:srgbClr val="040404"/>
                </a:solidFill>
              </a:rPr>
              <a:t>哺乳类动物</a:t>
            </a:r>
            <a:r>
              <a:rPr lang="en-US" altLang="zh-CN" sz="3200">
                <a:solidFill>
                  <a:srgbClr val="040404"/>
                </a:solidFill>
              </a:rPr>
              <a:t>mRNA</a:t>
            </a:r>
            <a:r>
              <a:rPr lang="zh-CN" altLang="en-US" sz="3200">
                <a:solidFill>
                  <a:srgbClr val="040404"/>
                </a:solidFill>
              </a:rPr>
              <a:t>结构示意图：</a:t>
            </a:r>
            <a:endParaRPr lang="en-US" altLang="zh-CN" sz="3200">
              <a:solidFill>
                <a:srgbClr val="040404"/>
              </a:solidFill>
            </a:endParaRPr>
          </a:p>
        </p:txBody>
      </p:sp>
      <p:sp>
        <p:nvSpPr>
          <p:cNvPr id="58386" name="Text Box 51"/>
          <p:cNvSpPr txBox="1">
            <a:spLocks noChangeArrowheads="1"/>
          </p:cNvSpPr>
          <p:nvPr/>
        </p:nvSpPr>
        <p:spPr bwMode="auto">
          <a:xfrm>
            <a:off x="1847851" y="692151"/>
            <a:ext cx="66976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sz="4000">
                <a:solidFill>
                  <a:srgbClr val="040404"/>
                </a:solidFill>
                <a:latin typeface="隶书" panose="02010509060101010101" pitchFamily="49" charset="-122"/>
                <a:ea typeface="隶书" panose="02010509060101010101" pitchFamily="49" charset="-122"/>
              </a:rPr>
              <a:t>一 、信使</a:t>
            </a:r>
            <a:r>
              <a:rPr lang="en-US" altLang="zh-CN" sz="4000">
                <a:solidFill>
                  <a:srgbClr val="040404"/>
                </a:solidFill>
                <a:latin typeface="隶书" panose="02010509060101010101" pitchFamily="49" charset="-122"/>
                <a:ea typeface="隶书" panose="02010509060101010101" pitchFamily="49" charset="-122"/>
              </a:rPr>
              <a:t>RNA</a:t>
            </a:r>
            <a:r>
              <a:rPr lang="zh-CN" altLang="en-US" sz="4000">
                <a:solidFill>
                  <a:srgbClr val="040404"/>
                </a:solidFill>
                <a:latin typeface="隶书" panose="02010509060101010101" pitchFamily="49" charset="-122"/>
                <a:ea typeface="隶书" panose="02010509060101010101" pitchFamily="49" charset="-122"/>
              </a:rPr>
              <a:t>的结构与功能</a:t>
            </a:r>
          </a:p>
        </p:txBody>
      </p:sp>
    </p:spTree>
    <p:extLst>
      <p:ext uri="{BB962C8B-B14F-4D97-AF65-F5344CB8AC3E}">
        <p14:creationId xmlns:p14="http://schemas.microsoft.com/office/powerpoint/2010/main" val="10875014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7090"/>
                                        </p:tgtEl>
                                        <p:attrNameLst>
                                          <p:attrName>style.visibility</p:attrName>
                                        </p:attrNameLst>
                                      </p:cBhvr>
                                      <p:to>
                                        <p:strVal val="visible"/>
                                      </p:to>
                                    </p:set>
                                    <p:animEffect transition="in" filter="slide(fromBottom)">
                                      <p:cBhvr>
                                        <p:cTn id="7" dur="1000"/>
                                        <p:tgtEl>
                                          <p:spTgt spid="870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87044"/>
                                        </p:tgtEl>
                                        <p:attrNameLst>
                                          <p:attrName>style.visibility</p:attrName>
                                        </p:attrNameLst>
                                      </p:cBhvr>
                                      <p:to>
                                        <p:strVal val="visible"/>
                                      </p:to>
                                    </p:set>
                                    <p:anim calcmode="lin" valueType="num">
                                      <p:cBhvr additive="base">
                                        <p:cTn id="12" dur="1000" fill="hold"/>
                                        <p:tgtEl>
                                          <p:spTgt spid="87044"/>
                                        </p:tgtEl>
                                        <p:attrNameLst>
                                          <p:attrName>ppt_x</p:attrName>
                                        </p:attrNameLst>
                                      </p:cBhvr>
                                      <p:tavLst>
                                        <p:tav tm="0">
                                          <p:val>
                                            <p:strVal val="0-#ppt_w/2"/>
                                          </p:val>
                                        </p:tav>
                                        <p:tav tm="100000">
                                          <p:val>
                                            <p:strVal val="#ppt_x"/>
                                          </p:val>
                                        </p:tav>
                                      </p:tavLst>
                                    </p:anim>
                                    <p:anim calcmode="lin" valueType="num">
                                      <p:cBhvr additive="base">
                                        <p:cTn id="13" dur="1000" fill="hold"/>
                                        <p:tgtEl>
                                          <p:spTgt spid="8704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87045"/>
                                        </p:tgtEl>
                                        <p:attrNameLst>
                                          <p:attrName>style.visibility</p:attrName>
                                        </p:attrNameLst>
                                      </p:cBhvr>
                                      <p:to>
                                        <p:strVal val="visible"/>
                                      </p:to>
                                    </p:set>
                                    <p:anim calcmode="lin" valueType="num">
                                      <p:cBhvr additive="base">
                                        <p:cTn id="17" dur="1000" fill="hold"/>
                                        <p:tgtEl>
                                          <p:spTgt spid="87045"/>
                                        </p:tgtEl>
                                        <p:attrNameLst>
                                          <p:attrName>ppt_x</p:attrName>
                                        </p:attrNameLst>
                                      </p:cBhvr>
                                      <p:tavLst>
                                        <p:tav tm="0">
                                          <p:val>
                                            <p:strVal val="1+#ppt_w/2"/>
                                          </p:val>
                                        </p:tav>
                                        <p:tav tm="100000">
                                          <p:val>
                                            <p:strVal val="#ppt_x"/>
                                          </p:val>
                                        </p:tav>
                                      </p:tavLst>
                                    </p:anim>
                                    <p:anim calcmode="lin" valueType="num">
                                      <p:cBhvr additive="base">
                                        <p:cTn id="18" dur="1000" fill="hold"/>
                                        <p:tgtEl>
                                          <p:spTgt spid="87045"/>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2000"/>
                            </p:stCondLst>
                            <p:childTnLst>
                              <p:par>
                                <p:cTn id="20" presetID="17" presetClass="entr" presetSubtype="1" fill="hold" grpId="0" nodeType="afterEffect">
                                  <p:stCondLst>
                                    <p:cond delay="0"/>
                                  </p:stCondLst>
                                  <p:childTnLst>
                                    <p:set>
                                      <p:cBhvr>
                                        <p:cTn id="21" dur="1" fill="hold">
                                          <p:stCondLst>
                                            <p:cond delay="0"/>
                                          </p:stCondLst>
                                        </p:cTn>
                                        <p:tgtEl>
                                          <p:spTgt spid="87047"/>
                                        </p:tgtEl>
                                        <p:attrNameLst>
                                          <p:attrName>style.visibility</p:attrName>
                                        </p:attrNameLst>
                                      </p:cBhvr>
                                      <p:to>
                                        <p:strVal val="visible"/>
                                      </p:to>
                                    </p:set>
                                    <p:anim calcmode="lin" valueType="num">
                                      <p:cBhvr>
                                        <p:cTn id="22" dur="1000" fill="hold"/>
                                        <p:tgtEl>
                                          <p:spTgt spid="87047"/>
                                        </p:tgtEl>
                                        <p:attrNameLst>
                                          <p:attrName>ppt_x</p:attrName>
                                        </p:attrNameLst>
                                      </p:cBhvr>
                                      <p:tavLst>
                                        <p:tav tm="0">
                                          <p:val>
                                            <p:strVal val="#ppt_x"/>
                                          </p:val>
                                        </p:tav>
                                        <p:tav tm="100000">
                                          <p:val>
                                            <p:strVal val="#ppt_x"/>
                                          </p:val>
                                        </p:tav>
                                      </p:tavLst>
                                    </p:anim>
                                    <p:anim calcmode="lin" valueType="num">
                                      <p:cBhvr>
                                        <p:cTn id="23" dur="1000" fill="hold"/>
                                        <p:tgtEl>
                                          <p:spTgt spid="87047"/>
                                        </p:tgtEl>
                                        <p:attrNameLst>
                                          <p:attrName>ppt_y</p:attrName>
                                        </p:attrNameLst>
                                      </p:cBhvr>
                                      <p:tavLst>
                                        <p:tav tm="0">
                                          <p:val>
                                            <p:strVal val="#ppt_y-#ppt_h/2"/>
                                          </p:val>
                                        </p:tav>
                                        <p:tav tm="100000">
                                          <p:val>
                                            <p:strVal val="#ppt_y"/>
                                          </p:val>
                                        </p:tav>
                                      </p:tavLst>
                                    </p:anim>
                                    <p:anim calcmode="lin" valueType="num">
                                      <p:cBhvr>
                                        <p:cTn id="24" dur="1000" fill="hold"/>
                                        <p:tgtEl>
                                          <p:spTgt spid="87047"/>
                                        </p:tgtEl>
                                        <p:attrNameLst>
                                          <p:attrName>ppt_w</p:attrName>
                                        </p:attrNameLst>
                                      </p:cBhvr>
                                      <p:tavLst>
                                        <p:tav tm="0">
                                          <p:val>
                                            <p:strVal val="#ppt_w"/>
                                          </p:val>
                                        </p:tav>
                                        <p:tav tm="100000">
                                          <p:val>
                                            <p:strVal val="#ppt_w"/>
                                          </p:val>
                                        </p:tav>
                                      </p:tavLst>
                                    </p:anim>
                                    <p:anim calcmode="lin" valueType="num">
                                      <p:cBhvr>
                                        <p:cTn id="25" dur="1000" fill="hold"/>
                                        <p:tgtEl>
                                          <p:spTgt spid="87047"/>
                                        </p:tgtEl>
                                        <p:attrNameLst>
                                          <p:attrName>ppt_h</p:attrName>
                                        </p:attrNameLst>
                                      </p:cBhvr>
                                      <p:tavLst>
                                        <p:tav tm="0">
                                          <p:val>
                                            <p:fltVal val="0"/>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7" presetClass="entr" presetSubtype="1"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ppt_h/2"/>
                                          </p:val>
                                        </p:tav>
                                        <p:tav tm="100000">
                                          <p:val>
                                            <p:strVal val="#ppt_y"/>
                                          </p:val>
                                        </p:tav>
                                      </p:tavLst>
                                    </p:anim>
                                    <p:anim calcmode="lin" valueType="num">
                                      <p:cBhvr>
                                        <p:cTn id="36" dur="1000" fill="hold"/>
                                        <p:tgtEl>
                                          <p:spTgt spid="3"/>
                                        </p:tgtEl>
                                        <p:attrNameLst>
                                          <p:attrName>ppt_w</p:attrName>
                                        </p:attrNameLst>
                                      </p:cBhvr>
                                      <p:tavLst>
                                        <p:tav tm="0">
                                          <p:val>
                                            <p:strVal val="#ppt_w"/>
                                          </p:val>
                                        </p:tav>
                                        <p:tav tm="100000">
                                          <p:val>
                                            <p:strVal val="#ppt_w"/>
                                          </p:val>
                                        </p:tav>
                                      </p:tavLst>
                                    </p:anim>
                                    <p:anim calcmode="lin" valueType="num">
                                      <p:cBhvr>
                                        <p:cTn id="37" dur="1000" fill="hold"/>
                                        <p:tgtEl>
                                          <p:spTgt spid="3"/>
                                        </p:tgtEl>
                                        <p:attrNameLst>
                                          <p:attrName>ppt_h</p:attrName>
                                        </p:attrNameLst>
                                      </p:cBhvr>
                                      <p:tavLst>
                                        <p:tav tm="0">
                                          <p:val>
                                            <p:fltVal val="0"/>
                                          </p:val>
                                        </p:tav>
                                        <p:tav tm="100000">
                                          <p:val>
                                            <p:strVal val="#ppt_h"/>
                                          </p:val>
                                        </p:tav>
                                      </p:tavLst>
                                    </p:anim>
                                  </p:childTnLst>
                                </p:cTn>
                              </p:par>
                            </p:childTnLst>
                          </p:cTn>
                        </p:par>
                        <p:par>
                          <p:cTn id="38" fill="hold" nodeType="afterGroup">
                            <p:stCondLst>
                              <p:cond delay="1000"/>
                            </p:stCondLst>
                            <p:childTnLst>
                              <p:par>
                                <p:cTn id="39" presetID="17" presetClass="entr" presetSubtype="1"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1000" fill="hold"/>
                                        <p:tgtEl>
                                          <p:spTgt spid="4"/>
                                        </p:tgtEl>
                                        <p:attrNameLst>
                                          <p:attrName>ppt_x</p:attrName>
                                        </p:attrNameLst>
                                      </p:cBhvr>
                                      <p:tavLst>
                                        <p:tav tm="0">
                                          <p:val>
                                            <p:strVal val="#ppt_x"/>
                                          </p:val>
                                        </p:tav>
                                        <p:tav tm="100000">
                                          <p:val>
                                            <p:strVal val="#ppt_x"/>
                                          </p:val>
                                        </p:tav>
                                      </p:tavLst>
                                    </p:anim>
                                    <p:anim calcmode="lin" valueType="num">
                                      <p:cBhvr>
                                        <p:cTn id="42" dur="1000" fill="hold"/>
                                        <p:tgtEl>
                                          <p:spTgt spid="4"/>
                                        </p:tgtEl>
                                        <p:attrNameLst>
                                          <p:attrName>ppt_y</p:attrName>
                                        </p:attrNameLst>
                                      </p:cBhvr>
                                      <p:tavLst>
                                        <p:tav tm="0">
                                          <p:val>
                                            <p:strVal val="#ppt_y-#ppt_h/2"/>
                                          </p:val>
                                        </p:tav>
                                        <p:tav tm="100000">
                                          <p:val>
                                            <p:strVal val="#ppt_y"/>
                                          </p:val>
                                        </p:tav>
                                      </p:tavLst>
                                    </p:anim>
                                    <p:anim calcmode="lin" valueType="num">
                                      <p:cBhvr>
                                        <p:cTn id="43" dur="1000" fill="hold"/>
                                        <p:tgtEl>
                                          <p:spTgt spid="4"/>
                                        </p:tgtEl>
                                        <p:attrNameLst>
                                          <p:attrName>ppt_w</p:attrName>
                                        </p:attrNameLst>
                                      </p:cBhvr>
                                      <p:tavLst>
                                        <p:tav tm="0">
                                          <p:val>
                                            <p:strVal val="#ppt_w"/>
                                          </p:val>
                                        </p:tav>
                                        <p:tav tm="100000">
                                          <p:val>
                                            <p:strVal val="#ppt_w"/>
                                          </p:val>
                                        </p:tav>
                                      </p:tavLst>
                                    </p:anim>
                                    <p:anim calcmode="lin" valueType="num">
                                      <p:cBhvr>
                                        <p:cTn id="44" dur="1000" fill="hold"/>
                                        <p:tgtEl>
                                          <p:spTgt spid="4"/>
                                        </p:tgtEl>
                                        <p:attrNameLst>
                                          <p:attrName>ppt_h</p:attrName>
                                        </p:attrNameLst>
                                      </p:cBhvr>
                                      <p:tavLst>
                                        <p:tav tm="0">
                                          <p:val>
                                            <p:fltVal val="0"/>
                                          </p:val>
                                        </p:tav>
                                        <p:tav tm="100000">
                                          <p:val>
                                            <p:strVal val="#ppt_h"/>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87061"/>
                                        </p:tgtEl>
                                        <p:attrNameLst>
                                          <p:attrName>style.visibility</p:attrName>
                                        </p:attrNameLst>
                                      </p:cBhvr>
                                      <p:to>
                                        <p:strVal val="visible"/>
                                      </p:to>
                                    </p:set>
                                  </p:childTnLst>
                                </p:cTn>
                              </p:par>
                            </p:childTnLst>
                          </p:cTn>
                        </p:par>
                        <p:par>
                          <p:cTn id="49" fill="hold" nodeType="afterGroup">
                            <p:stCondLst>
                              <p:cond delay="0"/>
                            </p:stCondLst>
                            <p:childTnLst>
                              <p:par>
                                <p:cTn id="50" presetID="12" presetClass="entr" presetSubtype="4"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slide(fromBottom)">
                                      <p:cBhvr>
                                        <p:cTn id="52" dur="2000"/>
                                        <p:tgtEl>
                                          <p:spTgt spid="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4" fill="hold"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slide(fromBottom)">
                                      <p:cBhvr>
                                        <p:cTn id="57" dur="2000"/>
                                        <p:tgtEl>
                                          <p:spTgt spid="6"/>
                                        </p:tgtEl>
                                      </p:cBhvr>
                                    </p:animEffect>
                                  </p:childTnLst>
                                </p:cTn>
                              </p:par>
                            </p:childTnLst>
                          </p:cTn>
                        </p:par>
                        <p:par>
                          <p:cTn id="58" fill="hold" nodeType="afterGroup">
                            <p:stCondLst>
                              <p:cond delay="2000"/>
                            </p:stCondLst>
                            <p:childTnLst>
                              <p:par>
                                <p:cTn id="59" presetID="1" presetClass="entr" presetSubtype="0" fill="hold" grpId="0" nodeType="afterEffect">
                                  <p:stCondLst>
                                    <p:cond delay="0"/>
                                  </p:stCondLst>
                                  <p:childTnLst>
                                    <p:set>
                                      <p:cBhvr>
                                        <p:cTn id="60" dur="1" fill="hold">
                                          <p:stCondLst>
                                            <p:cond delay="0"/>
                                          </p:stCondLst>
                                        </p:cTn>
                                        <p:tgtEl>
                                          <p:spTgt spid="87062"/>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87084"/>
                                        </p:tgtEl>
                                        <p:attrNameLst>
                                          <p:attrName>style.visibility</p:attrName>
                                        </p:attrNameLst>
                                      </p:cBhvr>
                                      <p:to>
                                        <p:strVal val="visible"/>
                                      </p:to>
                                    </p:set>
                                    <p:anim calcmode="lin" valueType="num">
                                      <p:cBhvr additive="base">
                                        <p:cTn id="65" dur="2000" fill="hold"/>
                                        <p:tgtEl>
                                          <p:spTgt spid="87084"/>
                                        </p:tgtEl>
                                        <p:attrNameLst>
                                          <p:attrName>ppt_x</p:attrName>
                                        </p:attrNameLst>
                                      </p:cBhvr>
                                      <p:tavLst>
                                        <p:tav tm="0">
                                          <p:val>
                                            <p:strVal val="0-#ppt_w/2"/>
                                          </p:val>
                                        </p:tav>
                                        <p:tav tm="100000">
                                          <p:val>
                                            <p:strVal val="#ppt_x"/>
                                          </p:val>
                                        </p:tav>
                                      </p:tavLst>
                                    </p:anim>
                                    <p:anim calcmode="lin" valueType="num">
                                      <p:cBhvr additive="base">
                                        <p:cTn id="66" dur="2000" fill="hold"/>
                                        <p:tgtEl>
                                          <p:spTgt spid="87084"/>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2000"/>
                            </p:stCondLst>
                            <p:childTnLst>
                              <p:par>
                                <p:cTn id="68" presetID="12" presetClass="entr" presetSubtype="1" fill="hold"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slide(fromTop)">
                                      <p:cBhvr>
                                        <p:cTn id="70" dur="2000"/>
                                        <p:tgtEl>
                                          <p:spTgt spid="7"/>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 presetClass="entr" presetSubtype="2" fill="hold" grpId="0" nodeType="clickEffect">
                                  <p:stCondLst>
                                    <p:cond delay="0"/>
                                  </p:stCondLst>
                                  <p:childTnLst>
                                    <p:set>
                                      <p:cBhvr>
                                        <p:cTn id="74" dur="1" fill="hold">
                                          <p:stCondLst>
                                            <p:cond delay="0"/>
                                          </p:stCondLst>
                                        </p:cTn>
                                        <p:tgtEl>
                                          <p:spTgt spid="87085"/>
                                        </p:tgtEl>
                                        <p:attrNameLst>
                                          <p:attrName>style.visibility</p:attrName>
                                        </p:attrNameLst>
                                      </p:cBhvr>
                                      <p:to>
                                        <p:strVal val="visible"/>
                                      </p:to>
                                    </p:set>
                                    <p:anim calcmode="lin" valueType="num">
                                      <p:cBhvr additive="base">
                                        <p:cTn id="75" dur="2000" fill="hold"/>
                                        <p:tgtEl>
                                          <p:spTgt spid="87085"/>
                                        </p:tgtEl>
                                        <p:attrNameLst>
                                          <p:attrName>ppt_x</p:attrName>
                                        </p:attrNameLst>
                                      </p:cBhvr>
                                      <p:tavLst>
                                        <p:tav tm="0">
                                          <p:val>
                                            <p:strVal val="1+#ppt_w/2"/>
                                          </p:val>
                                        </p:tav>
                                        <p:tav tm="100000">
                                          <p:val>
                                            <p:strVal val="#ppt_x"/>
                                          </p:val>
                                        </p:tav>
                                      </p:tavLst>
                                    </p:anim>
                                    <p:anim calcmode="lin" valueType="num">
                                      <p:cBhvr additive="base">
                                        <p:cTn id="76" dur="2000" fill="hold"/>
                                        <p:tgtEl>
                                          <p:spTgt spid="87085"/>
                                        </p:tgtEl>
                                        <p:attrNameLst>
                                          <p:attrName>ppt_y</p:attrName>
                                        </p:attrNameLst>
                                      </p:cBhvr>
                                      <p:tavLst>
                                        <p:tav tm="0">
                                          <p:val>
                                            <p:strVal val="#ppt_y"/>
                                          </p:val>
                                        </p:tav>
                                        <p:tav tm="100000">
                                          <p:val>
                                            <p:strVal val="#ppt_y"/>
                                          </p:val>
                                        </p:tav>
                                      </p:tavLst>
                                    </p:anim>
                                  </p:childTnLst>
                                </p:cTn>
                              </p:par>
                            </p:childTnLst>
                          </p:cTn>
                        </p:par>
                        <p:par>
                          <p:cTn id="77" fill="hold" nodeType="afterGroup">
                            <p:stCondLst>
                              <p:cond delay="2000"/>
                            </p:stCondLst>
                            <p:childTnLst>
                              <p:par>
                                <p:cTn id="78" presetID="12" presetClass="entr" presetSubtype="1" fill="hold"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slide(fromTop)">
                                      <p:cBhvr>
                                        <p:cTn id="8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autoUpdateAnimBg="0"/>
      <p:bldP spid="87045" grpId="0"/>
      <p:bldP spid="87047" grpId="0" animBg="1"/>
      <p:bldP spid="87061" grpId="0" animBg="1"/>
      <p:bldP spid="87062" grpId="0" animBg="1"/>
      <p:bldP spid="87084" grpId="0"/>
      <p:bldP spid="87085" grpId="0"/>
      <p:bldP spid="87090"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3"/>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910C4226-204A-42C3-8624-023A41DEEF66}" type="slidenum">
              <a:rPr kumimoji="0" lang="zh-CN" altLang="en-US" sz="2400" b="0">
                <a:solidFill>
                  <a:schemeClr val="tx2"/>
                </a:solidFill>
                <a:latin typeface="Times New Roman" panose="02020603050405020304" pitchFamily="18" charset="0"/>
                <a:ea typeface="宋体" panose="02010600030101010101" pitchFamily="2" charset="-122"/>
              </a:rPr>
              <a:pPr/>
              <a:t>55</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11268" name="Rectangle 4"/>
          <p:cNvSpPr>
            <a:spLocks noChangeArrowheads="1"/>
          </p:cNvSpPr>
          <p:nvPr/>
        </p:nvSpPr>
        <p:spPr bwMode="auto">
          <a:xfrm>
            <a:off x="2495551" y="1131889"/>
            <a:ext cx="60483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en-US" altLang="zh-CN" sz="3200">
                <a:solidFill>
                  <a:srgbClr val="040404"/>
                </a:solidFill>
              </a:rPr>
              <a:t>2.</a:t>
            </a:r>
            <a:r>
              <a:rPr lang="zh-CN" altLang="en-US" sz="3200">
                <a:solidFill>
                  <a:srgbClr val="040404"/>
                </a:solidFill>
              </a:rPr>
              <a:t>真核细胞</a:t>
            </a:r>
            <a:r>
              <a:rPr lang="en-US" altLang="zh-CN" sz="3200">
                <a:solidFill>
                  <a:srgbClr val="040404"/>
                </a:solidFill>
                <a:ea typeface="宋体" panose="02010600030101010101" pitchFamily="2" charset="-122"/>
              </a:rPr>
              <a:t>mRNA</a:t>
            </a:r>
            <a:r>
              <a:rPr lang="zh-CN" altLang="en-US" sz="3200">
                <a:solidFill>
                  <a:srgbClr val="040404"/>
                </a:solidFill>
              </a:rPr>
              <a:t>结构特点：</a:t>
            </a:r>
          </a:p>
        </p:txBody>
      </p:sp>
      <p:sp>
        <p:nvSpPr>
          <p:cNvPr id="81925" name="Text Box 5"/>
          <p:cNvSpPr txBox="1">
            <a:spLocks noChangeArrowheads="1"/>
          </p:cNvSpPr>
          <p:nvPr/>
        </p:nvSpPr>
        <p:spPr bwMode="auto">
          <a:xfrm>
            <a:off x="3071814" y="2060576"/>
            <a:ext cx="5400675" cy="1668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77825" indent="-377825">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135000"/>
              </a:lnSpc>
              <a:spcBef>
                <a:spcPct val="50000"/>
              </a:spcBef>
              <a:buClrTx/>
              <a:buSzTx/>
              <a:buFont typeface="Wingdings" panose="05000000000000000000" pitchFamily="2" charset="2"/>
              <a:buChar char="Ø"/>
            </a:pPr>
            <a:r>
              <a:rPr lang="zh-CN" altLang="en-US" sz="3200">
                <a:solidFill>
                  <a:srgbClr val="006600"/>
                </a:solidFill>
                <a:latin typeface="仿宋_GB2312" pitchFamily="49" charset="-122"/>
              </a:rPr>
              <a:t>5´帽子结构</a:t>
            </a:r>
            <a:r>
              <a:rPr lang="zh-CN" altLang="en-US" sz="3200">
                <a:solidFill>
                  <a:srgbClr val="336600"/>
                </a:solidFill>
                <a:latin typeface="仿宋_GB2312" pitchFamily="49" charset="-122"/>
              </a:rPr>
              <a:t>：</a:t>
            </a:r>
            <a:r>
              <a:rPr lang="en-US" altLang="zh-CN" sz="3200">
                <a:solidFill>
                  <a:srgbClr val="006600"/>
                </a:solidFill>
                <a:ea typeface="Batang" panose="02030600000101010101" pitchFamily="18" charset="-127"/>
              </a:rPr>
              <a:t>m</a:t>
            </a:r>
            <a:r>
              <a:rPr lang="en-US" altLang="zh-CN" sz="3200" baseline="30000">
                <a:solidFill>
                  <a:srgbClr val="006600"/>
                </a:solidFill>
                <a:ea typeface="Batang" panose="02030600000101010101" pitchFamily="18" charset="-127"/>
              </a:rPr>
              <a:t>7</a:t>
            </a:r>
            <a:r>
              <a:rPr lang="en-US" altLang="zh-CN" sz="3200">
                <a:solidFill>
                  <a:srgbClr val="006600"/>
                </a:solidFill>
                <a:ea typeface="Batang" panose="02030600000101010101" pitchFamily="18" charset="-127"/>
              </a:rPr>
              <a:t>GpppN</a:t>
            </a:r>
            <a:r>
              <a:rPr lang="en-US" altLang="zh-CN" sz="3200" baseline="30000">
                <a:solidFill>
                  <a:srgbClr val="006600"/>
                </a:solidFill>
                <a:ea typeface="Batang" panose="02030600000101010101" pitchFamily="18" charset="-127"/>
              </a:rPr>
              <a:t>m</a:t>
            </a:r>
            <a:r>
              <a:rPr lang="en-US" altLang="zh-CN" sz="3200">
                <a:solidFill>
                  <a:srgbClr val="040404"/>
                </a:solidFill>
              </a:rPr>
              <a:t>-</a:t>
            </a:r>
          </a:p>
          <a:p>
            <a:pPr algn="l" eaLnBrk="1" hangingPunct="1">
              <a:lnSpc>
                <a:spcPct val="135000"/>
              </a:lnSpc>
              <a:spcBef>
                <a:spcPct val="50000"/>
              </a:spcBef>
              <a:buClrTx/>
              <a:buSzTx/>
              <a:buFont typeface="Wingdings" panose="05000000000000000000" pitchFamily="2" charset="2"/>
              <a:buChar char="Ø"/>
            </a:pPr>
            <a:r>
              <a:rPr lang="zh-CN" altLang="en-US" sz="3200">
                <a:solidFill>
                  <a:srgbClr val="000066"/>
                </a:solidFill>
                <a:latin typeface="仿宋_GB2312" pitchFamily="49" charset="-122"/>
              </a:rPr>
              <a:t>3´末端</a:t>
            </a:r>
            <a:r>
              <a:rPr lang="zh-CN" altLang="en-US" sz="3200">
                <a:solidFill>
                  <a:srgbClr val="040404"/>
                </a:solidFill>
                <a:latin typeface="仿宋_GB2312" pitchFamily="49" charset="-122"/>
              </a:rPr>
              <a:t>多聚</a:t>
            </a:r>
            <a:r>
              <a:rPr lang="en-US" altLang="zh-CN" sz="3200">
                <a:solidFill>
                  <a:srgbClr val="040404"/>
                </a:solidFill>
                <a:latin typeface="仿宋_GB2312" pitchFamily="49" charset="-122"/>
              </a:rPr>
              <a:t>A</a:t>
            </a:r>
            <a:r>
              <a:rPr lang="zh-CN" altLang="en-US" sz="3200">
                <a:solidFill>
                  <a:srgbClr val="040404"/>
                </a:solidFill>
                <a:latin typeface="仿宋_GB2312" pitchFamily="49" charset="-122"/>
              </a:rPr>
              <a:t>尾</a:t>
            </a:r>
            <a:r>
              <a:rPr lang="en-US" altLang="zh-CN" sz="3200">
                <a:solidFill>
                  <a:srgbClr val="000066"/>
                </a:solidFill>
                <a:ea typeface="Batang" panose="02030600000101010101" pitchFamily="18" charset="-127"/>
              </a:rPr>
              <a:t>polyA</a:t>
            </a:r>
          </a:p>
        </p:txBody>
      </p:sp>
      <p:sp>
        <p:nvSpPr>
          <p:cNvPr id="81928" name="Text Box 8"/>
          <p:cNvSpPr txBox="1">
            <a:spLocks noChangeArrowheads="1"/>
          </p:cNvSpPr>
          <p:nvPr/>
        </p:nvSpPr>
        <p:spPr bwMode="auto">
          <a:xfrm>
            <a:off x="3071814" y="4098926"/>
            <a:ext cx="4675187"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77825" indent="-377825">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80000"/>
              </a:lnSpc>
              <a:spcBef>
                <a:spcPct val="50000"/>
              </a:spcBef>
              <a:buClrTx/>
              <a:buSzTx/>
              <a:buFont typeface="Wingdings" panose="05000000000000000000" pitchFamily="2" charset="2"/>
              <a:buChar char="Ø"/>
            </a:pPr>
            <a:r>
              <a:rPr lang="zh-CN" altLang="en-US" sz="3200">
                <a:solidFill>
                  <a:srgbClr val="040404"/>
                </a:solidFill>
              </a:rPr>
              <a:t>编码区</a:t>
            </a:r>
            <a:r>
              <a:rPr lang="en-US" altLang="zh-CN" sz="3200">
                <a:solidFill>
                  <a:srgbClr val="040404"/>
                </a:solidFill>
                <a:ea typeface="Batang" panose="02030600000101010101" pitchFamily="18" charset="-127"/>
              </a:rPr>
              <a:t>hnRNA</a:t>
            </a:r>
            <a:r>
              <a:rPr lang="zh-CN" altLang="en-US" sz="3200">
                <a:solidFill>
                  <a:srgbClr val="006600"/>
                </a:solidFill>
                <a:latin typeface="仿宋_GB2312" pitchFamily="49" charset="-122"/>
              </a:rPr>
              <a:t>剪掉内含子，</a:t>
            </a:r>
            <a:r>
              <a:rPr lang="zh-CN" altLang="en-US" sz="3200">
                <a:solidFill>
                  <a:srgbClr val="CC0000"/>
                </a:solidFill>
                <a:latin typeface="仿宋_GB2312" pitchFamily="49" charset="-122"/>
              </a:rPr>
              <a:t>外显子拼接。</a:t>
            </a:r>
            <a:endParaRPr lang="zh-CN" altLang="en-US" sz="3200" b="0">
              <a:solidFill>
                <a:srgbClr val="CC0000"/>
              </a:solidFill>
              <a:latin typeface="仿宋_GB2312" pitchFamily="49" charset="-122"/>
            </a:endParaRPr>
          </a:p>
        </p:txBody>
      </p:sp>
      <p:graphicFrame>
        <p:nvGraphicFramePr>
          <p:cNvPr id="81929" name="Object 9">
            <a:hlinkClick r:id="" action="ppaction://ole?verb=0"/>
          </p:cNvPr>
          <p:cNvGraphicFramePr>
            <a:graphicFrameLocks noChangeAspect="1"/>
          </p:cNvGraphicFramePr>
          <p:nvPr/>
        </p:nvGraphicFramePr>
        <p:xfrm>
          <a:off x="7777163" y="3997325"/>
          <a:ext cx="1295400" cy="971550"/>
        </p:xfrm>
        <a:graphic>
          <a:graphicData uri="http://schemas.openxmlformats.org/presentationml/2006/ole">
            <mc:AlternateContent xmlns:mc="http://schemas.openxmlformats.org/markup-compatibility/2006">
              <mc:Choice xmlns:v="urn:schemas-microsoft-com:vml" Requires="v">
                <p:oleObj spid="_x0000_s49156" name="演示文稿" r:id="rId3" imgW="4528806" imgH="3395886" progId="PowerPoint.Show.8">
                  <p:embed/>
                </p:oleObj>
              </mc:Choice>
              <mc:Fallback>
                <p:oleObj name="演示文稿" r:id="rId3" imgW="4528806" imgH="3395886" progId="PowerPoint.Show.8">
                  <p:embed/>
                  <p:pic>
                    <p:nvPicPr>
                      <p:cNvPr id="81929" name="Object 9">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7163" y="3997325"/>
                        <a:ext cx="1295400" cy="971550"/>
                      </a:xfrm>
                      <a:prstGeom prst="rect">
                        <a:avLst/>
                      </a:prstGeom>
                      <a:noFill/>
                      <a:ln w="9525">
                        <a:solidFill>
                          <a:srgbClr val="8A5704"/>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0321587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1925">
                                            <p:txEl>
                                              <p:pRg st="0" end="0"/>
                                            </p:txEl>
                                          </p:spTgt>
                                        </p:tgtEl>
                                        <p:attrNameLst>
                                          <p:attrName>style.visibility</p:attrName>
                                        </p:attrNameLst>
                                      </p:cBhvr>
                                      <p:to>
                                        <p:strVal val="visible"/>
                                      </p:to>
                                    </p:set>
                                    <p:animEffect transition="in" filter="slide(fromBottom)">
                                      <p:cBhvr>
                                        <p:cTn id="7" dur="1000"/>
                                        <p:tgtEl>
                                          <p:spTgt spid="8192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1925">
                                            <p:txEl>
                                              <p:pRg st="1" end="1"/>
                                            </p:txEl>
                                          </p:spTgt>
                                        </p:tgtEl>
                                        <p:attrNameLst>
                                          <p:attrName>style.visibility</p:attrName>
                                        </p:attrNameLst>
                                      </p:cBhvr>
                                      <p:to>
                                        <p:strVal val="visible"/>
                                      </p:to>
                                    </p:set>
                                    <p:animEffect transition="in" filter="slide(fromBottom)">
                                      <p:cBhvr>
                                        <p:cTn id="12" dur="1000"/>
                                        <p:tgtEl>
                                          <p:spTgt spid="8192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81928"/>
                                        </p:tgtEl>
                                        <p:attrNameLst>
                                          <p:attrName>style.visibility</p:attrName>
                                        </p:attrNameLst>
                                      </p:cBhvr>
                                      <p:to>
                                        <p:strVal val="visible"/>
                                      </p:to>
                                    </p:set>
                                    <p:animEffect transition="in" filter="slide(fromBottom)">
                                      <p:cBhvr>
                                        <p:cTn id="17" dur="1000"/>
                                        <p:tgtEl>
                                          <p:spTgt spid="81928"/>
                                        </p:tgtEl>
                                      </p:cBhvr>
                                    </p:animEffect>
                                  </p:childTnLst>
                                </p:cTn>
                              </p:par>
                              <p:par>
                                <p:cTn id="18" presetID="12" presetClass="entr" presetSubtype="4" fill="hold" nodeType="withEffect">
                                  <p:stCondLst>
                                    <p:cond delay="0"/>
                                  </p:stCondLst>
                                  <p:childTnLst>
                                    <p:set>
                                      <p:cBhvr>
                                        <p:cTn id="19" dur="1" fill="hold">
                                          <p:stCondLst>
                                            <p:cond delay="0"/>
                                          </p:stCondLst>
                                        </p:cTn>
                                        <p:tgtEl>
                                          <p:spTgt spid="81929"/>
                                        </p:tgtEl>
                                        <p:attrNameLst>
                                          <p:attrName>style.visibility</p:attrName>
                                        </p:attrNameLst>
                                      </p:cBhvr>
                                      <p:to>
                                        <p:strVal val="visible"/>
                                      </p:to>
                                    </p:set>
                                    <p:animEffect transition="in" filter="slide(fromBottom)">
                                      <p:cBhvr>
                                        <p:cTn id="20" dur="1000"/>
                                        <p:tgtEl>
                                          <p:spTgt spid="819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5" grpId="0" build="p" autoUpdateAnimBg="0"/>
      <p:bldP spid="81928"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灯片编号占位符 5"/>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56484D51-73E3-4352-97D3-3FB8BEBBA6B6}" type="slidenum">
              <a:rPr kumimoji="0" lang="zh-CN" altLang="en-US" sz="2400" b="0">
                <a:solidFill>
                  <a:schemeClr val="tx2"/>
                </a:solidFill>
                <a:latin typeface="Times New Roman" panose="02020603050405020304" pitchFamily="18" charset="0"/>
                <a:ea typeface="宋体" panose="02010600030101010101" pitchFamily="2" charset="-122"/>
              </a:rPr>
              <a:pPr/>
              <a:t>56</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59395" name="Text Box 4"/>
          <p:cNvSpPr txBox="1">
            <a:spLocks noChangeArrowheads="1"/>
          </p:cNvSpPr>
          <p:nvPr/>
        </p:nvSpPr>
        <p:spPr bwMode="auto">
          <a:xfrm>
            <a:off x="2208214" y="981075"/>
            <a:ext cx="4535487"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just" eaLnBrk="1" hangingPunct="1">
              <a:lnSpc>
                <a:spcPct val="110000"/>
              </a:lnSpc>
              <a:spcBef>
                <a:spcPct val="0"/>
              </a:spcBef>
              <a:buClrTx/>
              <a:buSzTx/>
              <a:buFontTx/>
              <a:buNone/>
            </a:pPr>
            <a:r>
              <a:rPr lang="en-US" altLang="en-US" sz="3200">
                <a:solidFill>
                  <a:srgbClr val="040404"/>
                </a:solidFill>
              </a:rPr>
              <a:t>3. mRNA</a:t>
            </a:r>
            <a:r>
              <a:rPr lang="zh-CN" altLang="en-US" sz="3200">
                <a:solidFill>
                  <a:srgbClr val="040404"/>
                </a:solidFill>
              </a:rPr>
              <a:t>的功能 </a:t>
            </a:r>
          </a:p>
        </p:txBody>
      </p:sp>
      <p:sp>
        <p:nvSpPr>
          <p:cNvPr id="61457" name="Text Box 17"/>
          <p:cNvSpPr txBox="1">
            <a:spLocks noChangeArrowheads="1"/>
          </p:cNvSpPr>
          <p:nvPr/>
        </p:nvSpPr>
        <p:spPr bwMode="auto">
          <a:xfrm>
            <a:off x="2681289" y="1773238"/>
            <a:ext cx="7591425"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80000"/>
              </a:lnSpc>
              <a:spcBef>
                <a:spcPct val="50000"/>
              </a:spcBef>
              <a:buClrTx/>
              <a:buSzTx/>
              <a:buFontTx/>
              <a:buNone/>
            </a:pPr>
            <a:r>
              <a:rPr lang="zh-CN" altLang="zh-CN">
                <a:solidFill>
                  <a:srgbClr val="040404"/>
                </a:solidFill>
                <a:latin typeface="仿宋_GB2312" pitchFamily="49" charset="-122"/>
              </a:rPr>
              <a:t>把</a:t>
            </a:r>
            <a:r>
              <a:rPr lang="zh-CN" altLang="zh-CN">
                <a:solidFill>
                  <a:srgbClr val="040404"/>
                </a:solidFill>
              </a:rPr>
              <a:t>DNA</a:t>
            </a:r>
            <a:r>
              <a:rPr lang="zh-CN" altLang="zh-CN">
                <a:solidFill>
                  <a:srgbClr val="040404"/>
                </a:solidFill>
                <a:latin typeface="仿宋_GB2312" pitchFamily="49" charset="-122"/>
              </a:rPr>
              <a:t>的</a:t>
            </a:r>
            <a:r>
              <a:rPr lang="zh-CN" altLang="zh-CN" sz="3200">
                <a:solidFill>
                  <a:srgbClr val="800000"/>
                </a:solidFill>
                <a:latin typeface="仿宋_GB2312" pitchFamily="49" charset="-122"/>
              </a:rPr>
              <a:t>遗传信息</a:t>
            </a:r>
            <a:r>
              <a:rPr lang="zh-CN" altLang="zh-CN">
                <a:solidFill>
                  <a:srgbClr val="040404"/>
                </a:solidFill>
                <a:latin typeface="仿宋_GB2312" pitchFamily="49" charset="-122"/>
              </a:rPr>
              <a:t>，转录成</a:t>
            </a:r>
            <a:r>
              <a:rPr lang="en-US" altLang="en-US" sz="3200">
                <a:solidFill>
                  <a:srgbClr val="040404"/>
                </a:solidFill>
              </a:rPr>
              <a:t>mRNA</a:t>
            </a:r>
            <a:r>
              <a:rPr lang="zh-CN" altLang="en-US" sz="3200">
                <a:solidFill>
                  <a:srgbClr val="040404"/>
                </a:solidFill>
                <a:latin typeface="仿宋_GB2312" pitchFamily="49" charset="-122"/>
              </a:rPr>
              <a:t>的</a:t>
            </a:r>
            <a:r>
              <a:rPr lang="zh-CN" altLang="zh-CN" sz="3200">
                <a:solidFill>
                  <a:srgbClr val="800000"/>
                </a:solidFill>
                <a:latin typeface="仿宋_GB2312" pitchFamily="49" charset="-122"/>
              </a:rPr>
              <a:t>密码</a:t>
            </a:r>
            <a:r>
              <a:rPr lang="zh-CN" altLang="zh-CN">
                <a:solidFill>
                  <a:srgbClr val="040404"/>
                </a:solidFill>
                <a:latin typeface="仿宋_GB2312" pitchFamily="49" charset="-122"/>
              </a:rPr>
              <a:t>、</a:t>
            </a:r>
            <a:endParaRPr lang="zh-CN" altLang="en-US">
              <a:solidFill>
                <a:srgbClr val="040404"/>
              </a:solidFill>
              <a:latin typeface="仿宋_GB2312" pitchFamily="49" charset="-122"/>
            </a:endParaRPr>
          </a:p>
          <a:p>
            <a:pPr algn="l" eaLnBrk="1" hangingPunct="1">
              <a:lnSpc>
                <a:spcPct val="80000"/>
              </a:lnSpc>
              <a:spcBef>
                <a:spcPct val="50000"/>
              </a:spcBef>
              <a:buClrTx/>
              <a:buSzTx/>
              <a:buFontTx/>
              <a:buNone/>
            </a:pPr>
            <a:r>
              <a:rPr lang="zh-CN" altLang="zh-CN">
                <a:solidFill>
                  <a:srgbClr val="040404"/>
                </a:solidFill>
                <a:latin typeface="仿宋_GB2312" pitchFamily="49" charset="-122"/>
              </a:rPr>
              <a:t>指导蛋白质合成的</a:t>
            </a:r>
            <a:r>
              <a:rPr lang="zh-CN" altLang="zh-CN" sz="3200">
                <a:solidFill>
                  <a:srgbClr val="800000"/>
                </a:solidFill>
                <a:latin typeface="仿宋_GB2312" pitchFamily="49" charset="-122"/>
              </a:rPr>
              <a:t>氨基酸排列顺序</a:t>
            </a:r>
            <a:r>
              <a:rPr lang="zh-CN" altLang="zh-CN">
                <a:solidFill>
                  <a:srgbClr val="040404"/>
                </a:solidFill>
                <a:latin typeface="仿宋_GB2312" pitchFamily="49" charset="-122"/>
              </a:rPr>
              <a:t>。</a:t>
            </a:r>
            <a:endParaRPr lang="zh-CN" altLang="en-US">
              <a:solidFill>
                <a:srgbClr val="040404"/>
              </a:solidFill>
              <a:latin typeface="仿宋_GB2312" pitchFamily="49" charset="-122"/>
            </a:endParaRPr>
          </a:p>
        </p:txBody>
      </p:sp>
      <p:grpSp>
        <p:nvGrpSpPr>
          <p:cNvPr id="2" name="Group 70"/>
          <p:cNvGrpSpPr>
            <a:grpSpLocks/>
          </p:cNvGrpSpPr>
          <p:nvPr/>
        </p:nvGrpSpPr>
        <p:grpSpPr bwMode="auto">
          <a:xfrm>
            <a:off x="2782888" y="3316289"/>
            <a:ext cx="3675062" cy="242887"/>
            <a:chOff x="2484" y="916"/>
            <a:chExt cx="2868" cy="161"/>
          </a:xfrm>
        </p:grpSpPr>
        <p:sp>
          <p:nvSpPr>
            <p:cNvPr id="59425" name="Freeform 71"/>
            <p:cNvSpPr>
              <a:spLocks/>
            </p:cNvSpPr>
            <p:nvPr/>
          </p:nvSpPr>
          <p:spPr bwMode="auto">
            <a:xfrm>
              <a:off x="2484" y="916"/>
              <a:ext cx="2862" cy="155"/>
            </a:xfrm>
            <a:custGeom>
              <a:avLst/>
              <a:gdLst>
                <a:gd name="T0" fmla="*/ 0 w 2862"/>
                <a:gd name="T1" fmla="*/ 146 h 155"/>
                <a:gd name="T2" fmla="*/ 126 w 2862"/>
                <a:gd name="T3" fmla="*/ 11 h 155"/>
                <a:gd name="T4" fmla="*/ 297 w 2862"/>
                <a:gd name="T5" fmla="*/ 146 h 155"/>
                <a:gd name="T6" fmla="*/ 450 w 2862"/>
                <a:gd name="T7" fmla="*/ 2 h 155"/>
                <a:gd name="T8" fmla="*/ 603 w 2862"/>
                <a:gd name="T9" fmla="*/ 155 h 155"/>
                <a:gd name="T10" fmla="*/ 747 w 2862"/>
                <a:gd name="T11" fmla="*/ 2 h 155"/>
                <a:gd name="T12" fmla="*/ 918 w 2862"/>
                <a:gd name="T13" fmla="*/ 146 h 155"/>
                <a:gd name="T14" fmla="*/ 1044 w 2862"/>
                <a:gd name="T15" fmla="*/ 11 h 155"/>
                <a:gd name="T16" fmla="*/ 1233 w 2862"/>
                <a:gd name="T17" fmla="*/ 155 h 155"/>
                <a:gd name="T18" fmla="*/ 1377 w 2862"/>
                <a:gd name="T19" fmla="*/ 11 h 155"/>
                <a:gd name="T20" fmla="*/ 1566 w 2862"/>
                <a:gd name="T21" fmla="*/ 146 h 155"/>
                <a:gd name="T22" fmla="*/ 1701 w 2862"/>
                <a:gd name="T23" fmla="*/ 11 h 155"/>
                <a:gd name="T24" fmla="*/ 1872 w 2862"/>
                <a:gd name="T25" fmla="*/ 146 h 155"/>
                <a:gd name="T26" fmla="*/ 2007 w 2862"/>
                <a:gd name="T27" fmla="*/ 11 h 155"/>
                <a:gd name="T28" fmla="*/ 2151 w 2862"/>
                <a:gd name="T29" fmla="*/ 146 h 155"/>
                <a:gd name="T30" fmla="*/ 2286 w 2862"/>
                <a:gd name="T31" fmla="*/ 20 h 155"/>
                <a:gd name="T32" fmla="*/ 2439 w 2862"/>
                <a:gd name="T33" fmla="*/ 146 h 155"/>
                <a:gd name="T34" fmla="*/ 2574 w 2862"/>
                <a:gd name="T35" fmla="*/ 20 h 155"/>
                <a:gd name="T36" fmla="*/ 2709 w 2862"/>
                <a:gd name="T37" fmla="*/ 146 h 155"/>
                <a:gd name="T38" fmla="*/ 2862 w 2862"/>
                <a:gd name="T39" fmla="*/ 29 h 1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62"/>
                <a:gd name="T61" fmla="*/ 0 h 155"/>
                <a:gd name="T62" fmla="*/ 2862 w 2862"/>
                <a:gd name="T63" fmla="*/ 155 h 1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62" h="155">
                  <a:moveTo>
                    <a:pt x="0" y="146"/>
                  </a:moveTo>
                  <a:cubicBezTo>
                    <a:pt x="21" y="124"/>
                    <a:pt x="77" y="11"/>
                    <a:pt x="126" y="11"/>
                  </a:cubicBezTo>
                  <a:cubicBezTo>
                    <a:pt x="175" y="11"/>
                    <a:pt x="243" y="148"/>
                    <a:pt x="297" y="146"/>
                  </a:cubicBezTo>
                  <a:cubicBezTo>
                    <a:pt x="351" y="144"/>
                    <a:pt x="399" y="0"/>
                    <a:pt x="450" y="2"/>
                  </a:cubicBezTo>
                  <a:cubicBezTo>
                    <a:pt x="501" y="4"/>
                    <a:pt x="554" y="155"/>
                    <a:pt x="603" y="155"/>
                  </a:cubicBezTo>
                  <a:cubicBezTo>
                    <a:pt x="652" y="155"/>
                    <a:pt x="695" y="3"/>
                    <a:pt x="747" y="2"/>
                  </a:cubicBezTo>
                  <a:cubicBezTo>
                    <a:pt x="799" y="1"/>
                    <a:pt x="869" y="145"/>
                    <a:pt x="918" y="146"/>
                  </a:cubicBezTo>
                  <a:cubicBezTo>
                    <a:pt x="967" y="147"/>
                    <a:pt x="992" y="10"/>
                    <a:pt x="1044" y="11"/>
                  </a:cubicBezTo>
                  <a:cubicBezTo>
                    <a:pt x="1096" y="12"/>
                    <a:pt x="1178" y="155"/>
                    <a:pt x="1233" y="155"/>
                  </a:cubicBezTo>
                  <a:cubicBezTo>
                    <a:pt x="1288" y="155"/>
                    <a:pt x="1322" y="12"/>
                    <a:pt x="1377" y="11"/>
                  </a:cubicBezTo>
                  <a:cubicBezTo>
                    <a:pt x="1432" y="10"/>
                    <a:pt x="1512" y="146"/>
                    <a:pt x="1566" y="146"/>
                  </a:cubicBezTo>
                  <a:cubicBezTo>
                    <a:pt x="1620" y="146"/>
                    <a:pt x="1650" y="11"/>
                    <a:pt x="1701" y="11"/>
                  </a:cubicBezTo>
                  <a:cubicBezTo>
                    <a:pt x="1752" y="11"/>
                    <a:pt x="1821" y="146"/>
                    <a:pt x="1872" y="146"/>
                  </a:cubicBezTo>
                  <a:cubicBezTo>
                    <a:pt x="1923" y="146"/>
                    <a:pt x="1961" y="11"/>
                    <a:pt x="2007" y="11"/>
                  </a:cubicBezTo>
                  <a:cubicBezTo>
                    <a:pt x="2053" y="11"/>
                    <a:pt x="2105" y="145"/>
                    <a:pt x="2151" y="146"/>
                  </a:cubicBezTo>
                  <a:cubicBezTo>
                    <a:pt x="2197" y="147"/>
                    <a:pt x="2238" y="20"/>
                    <a:pt x="2286" y="20"/>
                  </a:cubicBezTo>
                  <a:cubicBezTo>
                    <a:pt x="2334" y="20"/>
                    <a:pt x="2391" y="146"/>
                    <a:pt x="2439" y="146"/>
                  </a:cubicBezTo>
                  <a:cubicBezTo>
                    <a:pt x="2487" y="146"/>
                    <a:pt x="2529" y="20"/>
                    <a:pt x="2574" y="20"/>
                  </a:cubicBezTo>
                  <a:cubicBezTo>
                    <a:pt x="2619" y="20"/>
                    <a:pt x="2661" y="145"/>
                    <a:pt x="2709" y="146"/>
                  </a:cubicBezTo>
                  <a:cubicBezTo>
                    <a:pt x="2757" y="147"/>
                    <a:pt x="2809" y="88"/>
                    <a:pt x="2862" y="29"/>
                  </a:cubicBezTo>
                </a:path>
              </a:pathLst>
            </a:custGeom>
            <a:noFill/>
            <a:ln w="38100" cap="flat" cmpd="sng">
              <a:solidFill>
                <a:srgbClr val="000000"/>
              </a:solidFill>
              <a:prstDash val="solid"/>
              <a:round/>
              <a:headEnd type="none" w="med" len="med"/>
              <a:tailEnd type="none" w="sm"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9426" name="Freeform 72"/>
            <p:cNvSpPr>
              <a:spLocks/>
            </p:cNvSpPr>
            <p:nvPr/>
          </p:nvSpPr>
          <p:spPr bwMode="auto">
            <a:xfrm flipV="1">
              <a:off x="2490" y="922"/>
              <a:ext cx="2862" cy="155"/>
            </a:xfrm>
            <a:custGeom>
              <a:avLst/>
              <a:gdLst>
                <a:gd name="T0" fmla="*/ 0 w 2862"/>
                <a:gd name="T1" fmla="*/ 146 h 155"/>
                <a:gd name="T2" fmla="*/ 126 w 2862"/>
                <a:gd name="T3" fmla="*/ 11 h 155"/>
                <a:gd name="T4" fmla="*/ 297 w 2862"/>
                <a:gd name="T5" fmla="*/ 146 h 155"/>
                <a:gd name="T6" fmla="*/ 450 w 2862"/>
                <a:gd name="T7" fmla="*/ 2 h 155"/>
                <a:gd name="T8" fmla="*/ 603 w 2862"/>
                <a:gd name="T9" fmla="*/ 155 h 155"/>
                <a:gd name="T10" fmla="*/ 747 w 2862"/>
                <a:gd name="T11" fmla="*/ 2 h 155"/>
                <a:gd name="T12" fmla="*/ 918 w 2862"/>
                <a:gd name="T13" fmla="*/ 146 h 155"/>
                <a:gd name="T14" fmla="*/ 1044 w 2862"/>
                <a:gd name="T15" fmla="*/ 11 h 155"/>
                <a:gd name="T16" fmla="*/ 1233 w 2862"/>
                <a:gd name="T17" fmla="*/ 155 h 155"/>
                <a:gd name="T18" fmla="*/ 1377 w 2862"/>
                <a:gd name="T19" fmla="*/ 11 h 155"/>
                <a:gd name="T20" fmla="*/ 1566 w 2862"/>
                <a:gd name="T21" fmla="*/ 146 h 155"/>
                <a:gd name="T22" fmla="*/ 1701 w 2862"/>
                <a:gd name="T23" fmla="*/ 11 h 155"/>
                <a:gd name="T24" fmla="*/ 1872 w 2862"/>
                <a:gd name="T25" fmla="*/ 146 h 155"/>
                <a:gd name="T26" fmla="*/ 2007 w 2862"/>
                <a:gd name="T27" fmla="*/ 11 h 155"/>
                <a:gd name="T28" fmla="*/ 2151 w 2862"/>
                <a:gd name="T29" fmla="*/ 146 h 155"/>
                <a:gd name="T30" fmla="*/ 2286 w 2862"/>
                <a:gd name="T31" fmla="*/ 20 h 155"/>
                <a:gd name="T32" fmla="*/ 2439 w 2862"/>
                <a:gd name="T33" fmla="*/ 146 h 155"/>
                <a:gd name="T34" fmla="*/ 2574 w 2862"/>
                <a:gd name="T35" fmla="*/ 20 h 155"/>
                <a:gd name="T36" fmla="*/ 2709 w 2862"/>
                <a:gd name="T37" fmla="*/ 146 h 155"/>
                <a:gd name="T38" fmla="*/ 2862 w 2862"/>
                <a:gd name="T39" fmla="*/ 29 h 1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62"/>
                <a:gd name="T61" fmla="*/ 0 h 155"/>
                <a:gd name="T62" fmla="*/ 2862 w 2862"/>
                <a:gd name="T63" fmla="*/ 155 h 1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62" h="155">
                  <a:moveTo>
                    <a:pt x="0" y="146"/>
                  </a:moveTo>
                  <a:cubicBezTo>
                    <a:pt x="21" y="124"/>
                    <a:pt x="77" y="11"/>
                    <a:pt x="126" y="11"/>
                  </a:cubicBezTo>
                  <a:cubicBezTo>
                    <a:pt x="175" y="11"/>
                    <a:pt x="243" y="148"/>
                    <a:pt x="297" y="146"/>
                  </a:cubicBezTo>
                  <a:cubicBezTo>
                    <a:pt x="351" y="144"/>
                    <a:pt x="399" y="0"/>
                    <a:pt x="450" y="2"/>
                  </a:cubicBezTo>
                  <a:cubicBezTo>
                    <a:pt x="501" y="4"/>
                    <a:pt x="554" y="155"/>
                    <a:pt x="603" y="155"/>
                  </a:cubicBezTo>
                  <a:cubicBezTo>
                    <a:pt x="652" y="155"/>
                    <a:pt x="695" y="3"/>
                    <a:pt x="747" y="2"/>
                  </a:cubicBezTo>
                  <a:cubicBezTo>
                    <a:pt x="799" y="1"/>
                    <a:pt x="869" y="145"/>
                    <a:pt x="918" y="146"/>
                  </a:cubicBezTo>
                  <a:cubicBezTo>
                    <a:pt x="967" y="147"/>
                    <a:pt x="992" y="10"/>
                    <a:pt x="1044" y="11"/>
                  </a:cubicBezTo>
                  <a:cubicBezTo>
                    <a:pt x="1096" y="12"/>
                    <a:pt x="1178" y="155"/>
                    <a:pt x="1233" y="155"/>
                  </a:cubicBezTo>
                  <a:cubicBezTo>
                    <a:pt x="1288" y="155"/>
                    <a:pt x="1322" y="12"/>
                    <a:pt x="1377" y="11"/>
                  </a:cubicBezTo>
                  <a:cubicBezTo>
                    <a:pt x="1432" y="10"/>
                    <a:pt x="1512" y="146"/>
                    <a:pt x="1566" y="146"/>
                  </a:cubicBezTo>
                  <a:cubicBezTo>
                    <a:pt x="1620" y="146"/>
                    <a:pt x="1650" y="11"/>
                    <a:pt x="1701" y="11"/>
                  </a:cubicBezTo>
                  <a:cubicBezTo>
                    <a:pt x="1752" y="11"/>
                    <a:pt x="1821" y="146"/>
                    <a:pt x="1872" y="146"/>
                  </a:cubicBezTo>
                  <a:cubicBezTo>
                    <a:pt x="1923" y="146"/>
                    <a:pt x="1961" y="11"/>
                    <a:pt x="2007" y="11"/>
                  </a:cubicBezTo>
                  <a:cubicBezTo>
                    <a:pt x="2053" y="11"/>
                    <a:pt x="2105" y="145"/>
                    <a:pt x="2151" y="146"/>
                  </a:cubicBezTo>
                  <a:cubicBezTo>
                    <a:pt x="2197" y="147"/>
                    <a:pt x="2238" y="20"/>
                    <a:pt x="2286" y="20"/>
                  </a:cubicBezTo>
                  <a:cubicBezTo>
                    <a:pt x="2334" y="20"/>
                    <a:pt x="2391" y="146"/>
                    <a:pt x="2439" y="146"/>
                  </a:cubicBezTo>
                  <a:cubicBezTo>
                    <a:pt x="2487" y="146"/>
                    <a:pt x="2529" y="20"/>
                    <a:pt x="2574" y="20"/>
                  </a:cubicBezTo>
                  <a:cubicBezTo>
                    <a:pt x="2619" y="20"/>
                    <a:pt x="2661" y="145"/>
                    <a:pt x="2709" y="146"/>
                  </a:cubicBezTo>
                  <a:cubicBezTo>
                    <a:pt x="2757" y="147"/>
                    <a:pt x="2809" y="88"/>
                    <a:pt x="2862" y="29"/>
                  </a:cubicBezTo>
                </a:path>
              </a:pathLst>
            </a:custGeom>
            <a:noFill/>
            <a:ln w="38100" cap="flat" cmpd="sng">
              <a:solidFill>
                <a:srgbClr val="000000"/>
              </a:solidFill>
              <a:prstDash val="solid"/>
              <a:round/>
              <a:headEnd type="none" w="med" len="med"/>
              <a:tailEnd type="none" w="sm"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61513" name="Text Box 73"/>
          <p:cNvSpPr txBox="1">
            <a:spLocks noChangeArrowheads="1"/>
          </p:cNvSpPr>
          <p:nvPr/>
        </p:nvSpPr>
        <p:spPr bwMode="auto">
          <a:xfrm>
            <a:off x="6503989" y="3125788"/>
            <a:ext cx="32400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en-US" altLang="zh-CN">
                <a:solidFill>
                  <a:srgbClr val="000000"/>
                </a:solidFill>
              </a:rPr>
              <a:t>DNA</a:t>
            </a:r>
            <a:r>
              <a:rPr lang="zh-CN" altLang="en-US">
                <a:solidFill>
                  <a:srgbClr val="000000"/>
                </a:solidFill>
              </a:rPr>
              <a:t>（遗传信息）</a:t>
            </a:r>
            <a:endParaRPr lang="zh-CN" altLang="en-US" sz="3600" b="0">
              <a:solidFill>
                <a:srgbClr val="000000"/>
              </a:solidFill>
            </a:endParaRPr>
          </a:p>
        </p:txBody>
      </p:sp>
      <p:grpSp>
        <p:nvGrpSpPr>
          <p:cNvPr id="3" name="Group 103"/>
          <p:cNvGrpSpPr>
            <a:grpSpLocks/>
          </p:cNvGrpSpPr>
          <p:nvPr/>
        </p:nvGrpSpPr>
        <p:grpSpPr bwMode="auto">
          <a:xfrm>
            <a:off x="5087939" y="3716339"/>
            <a:ext cx="1152525" cy="600075"/>
            <a:chOff x="2245" y="2344"/>
            <a:chExt cx="441" cy="378"/>
          </a:xfrm>
        </p:grpSpPr>
        <p:sp>
          <p:nvSpPr>
            <p:cNvPr id="59423" name="Line 75"/>
            <p:cNvSpPr>
              <a:spLocks noChangeShapeType="1"/>
            </p:cNvSpPr>
            <p:nvPr/>
          </p:nvSpPr>
          <p:spPr bwMode="auto">
            <a:xfrm>
              <a:off x="2290" y="2353"/>
              <a:ext cx="0" cy="369"/>
            </a:xfrm>
            <a:prstGeom prst="line">
              <a:avLst/>
            </a:prstGeom>
            <a:noFill/>
            <a:ln w="381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9424" name="Text Box 76"/>
            <p:cNvSpPr txBox="1">
              <a:spLocks noChangeArrowheads="1"/>
            </p:cNvSpPr>
            <p:nvPr/>
          </p:nvSpPr>
          <p:spPr bwMode="auto">
            <a:xfrm>
              <a:off x="2245" y="2344"/>
              <a:ext cx="4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a:solidFill>
                    <a:srgbClr val="006600"/>
                  </a:solidFill>
                  <a:latin typeface="Times New Roman" panose="02020603050405020304" pitchFamily="18" charset="0"/>
                </a:rPr>
                <a:t>转录</a:t>
              </a:r>
              <a:endParaRPr lang="zh-CN" altLang="en-US" sz="4000" b="0">
                <a:solidFill>
                  <a:srgbClr val="006600"/>
                </a:solidFill>
              </a:endParaRPr>
            </a:p>
          </p:txBody>
        </p:sp>
      </p:grpSp>
      <p:sp>
        <p:nvSpPr>
          <p:cNvPr id="61518" name="Text Box 78"/>
          <p:cNvSpPr txBox="1">
            <a:spLocks noChangeArrowheads="1"/>
          </p:cNvSpPr>
          <p:nvPr/>
        </p:nvSpPr>
        <p:spPr bwMode="auto">
          <a:xfrm>
            <a:off x="6359525" y="4327526"/>
            <a:ext cx="39131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en-US" altLang="zh-CN">
                <a:solidFill>
                  <a:srgbClr val="000000"/>
                </a:solidFill>
              </a:rPr>
              <a:t>mRNA</a:t>
            </a:r>
            <a:r>
              <a:rPr lang="zh-CN" altLang="en-US">
                <a:solidFill>
                  <a:srgbClr val="000000"/>
                </a:solidFill>
              </a:rPr>
              <a:t>（密码载体）</a:t>
            </a:r>
            <a:endParaRPr lang="zh-CN" altLang="en-US" sz="4000" b="0">
              <a:solidFill>
                <a:srgbClr val="000000"/>
              </a:solidFill>
            </a:endParaRPr>
          </a:p>
        </p:txBody>
      </p:sp>
      <p:grpSp>
        <p:nvGrpSpPr>
          <p:cNvPr id="4" name="Group 79"/>
          <p:cNvGrpSpPr>
            <a:grpSpLocks/>
          </p:cNvGrpSpPr>
          <p:nvPr/>
        </p:nvGrpSpPr>
        <p:grpSpPr bwMode="auto">
          <a:xfrm>
            <a:off x="3575050" y="4441826"/>
            <a:ext cx="2781300" cy="373063"/>
            <a:chOff x="1714" y="1735"/>
            <a:chExt cx="1571" cy="235"/>
          </a:xfrm>
        </p:grpSpPr>
        <p:sp>
          <p:nvSpPr>
            <p:cNvPr id="59407" name="Line 80"/>
            <p:cNvSpPr>
              <a:spLocks noChangeShapeType="1"/>
            </p:cNvSpPr>
            <p:nvPr/>
          </p:nvSpPr>
          <p:spPr bwMode="auto">
            <a:xfrm>
              <a:off x="1714" y="1859"/>
              <a:ext cx="1571" cy="0"/>
            </a:xfrm>
            <a:prstGeom prst="line">
              <a:avLst/>
            </a:prstGeom>
            <a:noFill/>
            <a:ln w="3810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59408" name="Line 81"/>
            <p:cNvSpPr>
              <a:spLocks noChangeShapeType="1"/>
            </p:cNvSpPr>
            <p:nvPr/>
          </p:nvSpPr>
          <p:spPr bwMode="auto">
            <a:xfrm>
              <a:off x="1835" y="1741"/>
              <a:ext cx="0" cy="210"/>
            </a:xfrm>
            <a:prstGeom prst="line">
              <a:avLst/>
            </a:prstGeom>
            <a:noFill/>
            <a:ln w="3810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59409" name="Line 82"/>
            <p:cNvSpPr>
              <a:spLocks noChangeShapeType="1"/>
            </p:cNvSpPr>
            <p:nvPr/>
          </p:nvSpPr>
          <p:spPr bwMode="auto">
            <a:xfrm>
              <a:off x="1931" y="1746"/>
              <a:ext cx="0" cy="210"/>
            </a:xfrm>
            <a:prstGeom prst="line">
              <a:avLst/>
            </a:prstGeom>
            <a:noFill/>
            <a:ln w="3810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59410" name="Line 83"/>
            <p:cNvSpPr>
              <a:spLocks noChangeShapeType="1"/>
            </p:cNvSpPr>
            <p:nvPr/>
          </p:nvSpPr>
          <p:spPr bwMode="auto">
            <a:xfrm>
              <a:off x="2027" y="1738"/>
              <a:ext cx="0" cy="210"/>
            </a:xfrm>
            <a:prstGeom prst="line">
              <a:avLst/>
            </a:prstGeom>
            <a:noFill/>
            <a:ln w="3810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59411" name="Line 84"/>
            <p:cNvSpPr>
              <a:spLocks noChangeShapeType="1"/>
            </p:cNvSpPr>
            <p:nvPr/>
          </p:nvSpPr>
          <p:spPr bwMode="auto">
            <a:xfrm>
              <a:off x="2123" y="1743"/>
              <a:ext cx="0" cy="210"/>
            </a:xfrm>
            <a:prstGeom prst="line">
              <a:avLst/>
            </a:prstGeom>
            <a:noFill/>
            <a:ln w="3810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59412" name="Line 85"/>
            <p:cNvSpPr>
              <a:spLocks noChangeShapeType="1"/>
            </p:cNvSpPr>
            <p:nvPr/>
          </p:nvSpPr>
          <p:spPr bwMode="auto">
            <a:xfrm>
              <a:off x="2219" y="1735"/>
              <a:ext cx="0" cy="210"/>
            </a:xfrm>
            <a:prstGeom prst="line">
              <a:avLst/>
            </a:prstGeom>
            <a:noFill/>
            <a:ln w="3810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59413" name="Line 86"/>
            <p:cNvSpPr>
              <a:spLocks noChangeShapeType="1"/>
            </p:cNvSpPr>
            <p:nvPr/>
          </p:nvSpPr>
          <p:spPr bwMode="auto">
            <a:xfrm>
              <a:off x="2315" y="1740"/>
              <a:ext cx="0" cy="210"/>
            </a:xfrm>
            <a:prstGeom prst="line">
              <a:avLst/>
            </a:prstGeom>
            <a:noFill/>
            <a:ln w="3810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59414" name="Line 87"/>
            <p:cNvSpPr>
              <a:spLocks noChangeShapeType="1"/>
            </p:cNvSpPr>
            <p:nvPr/>
          </p:nvSpPr>
          <p:spPr bwMode="auto">
            <a:xfrm>
              <a:off x="2411" y="1745"/>
              <a:ext cx="0" cy="210"/>
            </a:xfrm>
            <a:prstGeom prst="line">
              <a:avLst/>
            </a:prstGeom>
            <a:noFill/>
            <a:ln w="3810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59415" name="Line 88"/>
            <p:cNvSpPr>
              <a:spLocks noChangeShapeType="1"/>
            </p:cNvSpPr>
            <p:nvPr/>
          </p:nvSpPr>
          <p:spPr bwMode="auto">
            <a:xfrm>
              <a:off x="2507" y="1737"/>
              <a:ext cx="0" cy="210"/>
            </a:xfrm>
            <a:prstGeom prst="line">
              <a:avLst/>
            </a:prstGeom>
            <a:noFill/>
            <a:ln w="3810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59416" name="Line 89"/>
            <p:cNvSpPr>
              <a:spLocks noChangeShapeType="1"/>
            </p:cNvSpPr>
            <p:nvPr/>
          </p:nvSpPr>
          <p:spPr bwMode="auto">
            <a:xfrm>
              <a:off x="2603" y="1742"/>
              <a:ext cx="0" cy="210"/>
            </a:xfrm>
            <a:prstGeom prst="line">
              <a:avLst/>
            </a:prstGeom>
            <a:noFill/>
            <a:ln w="3810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59417" name="Line 90"/>
            <p:cNvSpPr>
              <a:spLocks noChangeShapeType="1"/>
            </p:cNvSpPr>
            <p:nvPr/>
          </p:nvSpPr>
          <p:spPr bwMode="auto">
            <a:xfrm>
              <a:off x="2700" y="1735"/>
              <a:ext cx="0" cy="210"/>
            </a:xfrm>
            <a:prstGeom prst="line">
              <a:avLst/>
            </a:prstGeom>
            <a:noFill/>
            <a:ln w="3810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59418" name="Line 91"/>
            <p:cNvSpPr>
              <a:spLocks noChangeShapeType="1"/>
            </p:cNvSpPr>
            <p:nvPr/>
          </p:nvSpPr>
          <p:spPr bwMode="auto">
            <a:xfrm>
              <a:off x="2796" y="1753"/>
              <a:ext cx="0" cy="210"/>
            </a:xfrm>
            <a:prstGeom prst="line">
              <a:avLst/>
            </a:prstGeom>
            <a:noFill/>
            <a:ln w="3810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59419" name="Line 92"/>
            <p:cNvSpPr>
              <a:spLocks noChangeShapeType="1"/>
            </p:cNvSpPr>
            <p:nvPr/>
          </p:nvSpPr>
          <p:spPr bwMode="auto">
            <a:xfrm>
              <a:off x="2892" y="1758"/>
              <a:ext cx="0" cy="210"/>
            </a:xfrm>
            <a:prstGeom prst="line">
              <a:avLst/>
            </a:prstGeom>
            <a:noFill/>
            <a:ln w="3810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59420" name="Line 93"/>
            <p:cNvSpPr>
              <a:spLocks noChangeShapeType="1"/>
            </p:cNvSpPr>
            <p:nvPr/>
          </p:nvSpPr>
          <p:spPr bwMode="auto">
            <a:xfrm>
              <a:off x="2988" y="1750"/>
              <a:ext cx="0" cy="210"/>
            </a:xfrm>
            <a:prstGeom prst="line">
              <a:avLst/>
            </a:prstGeom>
            <a:noFill/>
            <a:ln w="3810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59421" name="Line 94"/>
            <p:cNvSpPr>
              <a:spLocks noChangeShapeType="1"/>
            </p:cNvSpPr>
            <p:nvPr/>
          </p:nvSpPr>
          <p:spPr bwMode="auto">
            <a:xfrm>
              <a:off x="3084" y="1755"/>
              <a:ext cx="0" cy="210"/>
            </a:xfrm>
            <a:prstGeom prst="line">
              <a:avLst/>
            </a:prstGeom>
            <a:noFill/>
            <a:ln w="3810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59422" name="Line 95"/>
            <p:cNvSpPr>
              <a:spLocks noChangeShapeType="1"/>
            </p:cNvSpPr>
            <p:nvPr/>
          </p:nvSpPr>
          <p:spPr bwMode="auto">
            <a:xfrm>
              <a:off x="3180" y="1760"/>
              <a:ext cx="0" cy="210"/>
            </a:xfrm>
            <a:prstGeom prst="line">
              <a:avLst/>
            </a:prstGeom>
            <a:noFill/>
            <a:ln w="38100">
              <a:solidFill>
                <a:srgbClr val="0000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5" name="Group 101"/>
          <p:cNvGrpSpPr>
            <a:grpSpLocks/>
          </p:cNvGrpSpPr>
          <p:nvPr/>
        </p:nvGrpSpPr>
        <p:grpSpPr bwMode="auto">
          <a:xfrm>
            <a:off x="5154613" y="4814889"/>
            <a:ext cx="1085850" cy="720725"/>
            <a:chOff x="2608" y="2976"/>
            <a:chExt cx="404" cy="454"/>
          </a:xfrm>
        </p:grpSpPr>
        <p:sp>
          <p:nvSpPr>
            <p:cNvPr id="59405" name="Line 98"/>
            <p:cNvSpPr>
              <a:spLocks noChangeShapeType="1"/>
            </p:cNvSpPr>
            <p:nvPr/>
          </p:nvSpPr>
          <p:spPr bwMode="auto">
            <a:xfrm>
              <a:off x="2608" y="2976"/>
              <a:ext cx="0" cy="454"/>
            </a:xfrm>
            <a:prstGeom prst="line">
              <a:avLst/>
            </a:prstGeom>
            <a:noFill/>
            <a:ln w="38100">
              <a:solidFill>
                <a:srgbClr val="00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9406" name="Text Box 99"/>
            <p:cNvSpPr txBox="1">
              <a:spLocks noChangeArrowheads="1"/>
            </p:cNvSpPr>
            <p:nvPr/>
          </p:nvSpPr>
          <p:spPr bwMode="auto">
            <a:xfrm>
              <a:off x="2613" y="3012"/>
              <a:ext cx="39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a:solidFill>
                    <a:srgbClr val="000099"/>
                  </a:solidFill>
                  <a:latin typeface="Times New Roman" panose="02020603050405020304" pitchFamily="18" charset="0"/>
                </a:rPr>
                <a:t>翻译</a:t>
              </a:r>
              <a:endParaRPr lang="zh-CN" altLang="en-US" sz="4000" b="0">
                <a:solidFill>
                  <a:srgbClr val="000099"/>
                </a:solidFill>
              </a:endParaRPr>
            </a:p>
          </p:txBody>
        </p:sp>
      </p:grpSp>
      <p:sp>
        <p:nvSpPr>
          <p:cNvPr id="61542" name="Text Box 102"/>
          <p:cNvSpPr txBox="1">
            <a:spLocks noChangeArrowheads="1"/>
          </p:cNvSpPr>
          <p:nvPr/>
        </p:nvSpPr>
        <p:spPr bwMode="auto">
          <a:xfrm>
            <a:off x="4511675" y="5445126"/>
            <a:ext cx="15128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a:solidFill>
                  <a:srgbClr val="000000"/>
                </a:solidFill>
                <a:latin typeface="Times New Roman" panose="02020603050405020304" pitchFamily="18" charset="0"/>
              </a:rPr>
              <a:t>蛋白质</a:t>
            </a:r>
            <a:endParaRPr lang="en-US" altLang="zh-CN" sz="3600">
              <a:solidFill>
                <a:srgbClr val="000000"/>
              </a:solidFill>
            </a:endParaRPr>
          </a:p>
        </p:txBody>
      </p:sp>
      <p:sp>
        <p:nvSpPr>
          <p:cNvPr id="61544" name="Rectangle 104"/>
          <p:cNvSpPr>
            <a:spLocks noChangeArrowheads="1"/>
          </p:cNvSpPr>
          <p:nvPr/>
        </p:nvSpPr>
        <p:spPr bwMode="auto">
          <a:xfrm>
            <a:off x="5616576" y="5445126"/>
            <a:ext cx="22082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en-US" altLang="zh-CN">
                <a:solidFill>
                  <a:srgbClr val="000000"/>
                </a:solidFill>
              </a:rPr>
              <a:t>(</a:t>
            </a:r>
            <a:r>
              <a:rPr lang="zh-CN" altLang="en-US">
                <a:solidFill>
                  <a:srgbClr val="000000"/>
                </a:solidFill>
              </a:rPr>
              <a:t>氨基酸序列</a:t>
            </a:r>
            <a:r>
              <a:rPr lang="en-US" altLang="zh-CN">
                <a:solidFill>
                  <a:srgbClr val="000000"/>
                </a:solidFill>
              </a:rPr>
              <a:t>)</a:t>
            </a:r>
            <a:endParaRPr lang="zh-CN" altLang="en-US">
              <a:solidFill>
                <a:srgbClr val="000000"/>
              </a:solidFill>
            </a:endParaRPr>
          </a:p>
        </p:txBody>
      </p:sp>
    </p:spTree>
    <p:extLst>
      <p:ext uri="{BB962C8B-B14F-4D97-AF65-F5344CB8AC3E}">
        <p14:creationId xmlns:p14="http://schemas.microsoft.com/office/powerpoint/2010/main" val="16897656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1000"/>
                                        <p:tgtEl>
                                          <p:spTgt spid="2"/>
                                        </p:tgtEl>
                                      </p:cBhvr>
                                    </p:animEffect>
                                  </p:childTnLst>
                                </p:cTn>
                              </p:par>
                            </p:childTnLst>
                          </p:cTn>
                        </p:par>
                        <p:par>
                          <p:cTn id="8" fill="hold" nodeType="afterGroup">
                            <p:stCondLst>
                              <p:cond delay="1000"/>
                            </p:stCondLst>
                            <p:childTnLst>
                              <p:par>
                                <p:cTn id="9" presetID="17" presetClass="entr" presetSubtype="8" fill="hold" grpId="0" nodeType="afterEffect">
                                  <p:stCondLst>
                                    <p:cond delay="0"/>
                                  </p:stCondLst>
                                  <p:childTnLst>
                                    <p:set>
                                      <p:cBhvr>
                                        <p:cTn id="10" dur="1" fill="hold">
                                          <p:stCondLst>
                                            <p:cond delay="0"/>
                                          </p:stCondLst>
                                        </p:cTn>
                                        <p:tgtEl>
                                          <p:spTgt spid="61513"/>
                                        </p:tgtEl>
                                        <p:attrNameLst>
                                          <p:attrName>style.visibility</p:attrName>
                                        </p:attrNameLst>
                                      </p:cBhvr>
                                      <p:to>
                                        <p:strVal val="visible"/>
                                      </p:to>
                                    </p:set>
                                    <p:anim calcmode="lin" valueType="num">
                                      <p:cBhvr>
                                        <p:cTn id="11" dur="2000" fill="hold"/>
                                        <p:tgtEl>
                                          <p:spTgt spid="61513"/>
                                        </p:tgtEl>
                                        <p:attrNameLst>
                                          <p:attrName>ppt_x</p:attrName>
                                        </p:attrNameLst>
                                      </p:cBhvr>
                                      <p:tavLst>
                                        <p:tav tm="0">
                                          <p:val>
                                            <p:strVal val="#ppt_x-#ppt_w/2"/>
                                          </p:val>
                                        </p:tav>
                                        <p:tav tm="100000">
                                          <p:val>
                                            <p:strVal val="#ppt_x"/>
                                          </p:val>
                                        </p:tav>
                                      </p:tavLst>
                                    </p:anim>
                                    <p:anim calcmode="lin" valueType="num">
                                      <p:cBhvr>
                                        <p:cTn id="12" dur="2000" fill="hold"/>
                                        <p:tgtEl>
                                          <p:spTgt spid="61513"/>
                                        </p:tgtEl>
                                        <p:attrNameLst>
                                          <p:attrName>ppt_y</p:attrName>
                                        </p:attrNameLst>
                                      </p:cBhvr>
                                      <p:tavLst>
                                        <p:tav tm="0">
                                          <p:val>
                                            <p:strVal val="#ppt_y"/>
                                          </p:val>
                                        </p:tav>
                                        <p:tav tm="100000">
                                          <p:val>
                                            <p:strVal val="#ppt_y"/>
                                          </p:val>
                                        </p:tav>
                                      </p:tavLst>
                                    </p:anim>
                                    <p:anim calcmode="lin" valueType="num">
                                      <p:cBhvr>
                                        <p:cTn id="13" dur="2000" fill="hold"/>
                                        <p:tgtEl>
                                          <p:spTgt spid="61513"/>
                                        </p:tgtEl>
                                        <p:attrNameLst>
                                          <p:attrName>ppt_w</p:attrName>
                                        </p:attrNameLst>
                                      </p:cBhvr>
                                      <p:tavLst>
                                        <p:tav tm="0">
                                          <p:val>
                                            <p:fltVal val="0"/>
                                          </p:val>
                                        </p:tav>
                                        <p:tav tm="100000">
                                          <p:val>
                                            <p:strVal val="#ppt_w"/>
                                          </p:val>
                                        </p:tav>
                                      </p:tavLst>
                                    </p:anim>
                                    <p:anim calcmode="lin" valueType="num">
                                      <p:cBhvr>
                                        <p:cTn id="14" dur="2000" fill="hold"/>
                                        <p:tgtEl>
                                          <p:spTgt spid="61513"/>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ppt_h/2"/>
                                          </p:val>
                                        </p:tav>
                                        <p:tav tm="100000">
                                          <p:val>
                                            <p:strVal val="#ppt_y"/>
                                          </p:val>
                                        </p:tav>
                                      </p:tavLst>
                                    </p:anim>
                                    <p:anim calcmode="lin" valueType="num">
                                      <p:cBhvr>
                                        <p:cTn id="21" dur="1000" fill="hold"/>
                                        <p:tgtEl>
                                          <p:spTgt spid="3"/>
                                        </p:tgtEl>
                                        <p:attrNameLst>
                                          <p:attrName>ppt_w</p:attrName>
                                        </p:attrNameLst>
                                      </p:cBhvr>
                                      <p:tavLst>
                                        <p:tav tm="0">
                                          <p:val>
                                            <p:strVal val="#ppt_w"/>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childTnLst>
                                </p:cTn>
                              </p:par>
                            </p:childTnLst>
                          </p:cTn>
                        </p:par>
                        <p:par>
                          <p:cTn id="23" fill="hold" nodeType="afterGroup">
                            <p:stCondLst>
                              <p:cond delay="1000"/>
                            </p:stCondLst>
                            <p:childTnLst>
                              <p:par>
                                <p:cTn id="24" presetID="17" presetClass="entr" presetSubtype="1"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ppt_h/2"/>
                                          </p:val>
                                        </p:tav>
                                        <p:tav tm="100000">
                                          <p:val>
                                            <p:strVal val="#ppt_y"/>
                                          </p:val>
                                        </p:tav>
                                      </p:tavLst>
                                    </p:anim>
                                    <p:anim calcmode="lin" valueType="num">
                                      <p:cBhvr>
                                        <p:cTn id="28" dur="1000" fill="hold"/>
                                        <p:tgtEl>
                                          <p:spTgt spid="4"/>
                                        </p:tgtEl>
                                        <p:attrNameLst>
                                          <p:attrName>ppt_w</p:attrName>
                                        </p:attrNameLst>
                                      </p:cBhvr>
                                      <p:tavLst>
                                        <p:tav tm="0">
                                          <p:val>
                                            <p:strVal val="#ppt_w"/>
                                          </p:val>
                                        </p:tav>
                                        <p:tav tm="100000">
                                          <p:val>
                                            <p:strVal val="#ppt_w"/>
                                          </p:val>
                                        </p:tav>
                                      </p:tavLst>
                                    </p:anim>
                                    <p:anim calcmode="lin" valueType="num">
                                      <p:cBhvr>
                                        <p:cTn id="29" dur="1000" fill="hold"/>
                                        <p:tgtEl>
                                          <p:spTgt spid="4"/>
                                        </p:tgtEl>
                                        <p:attrNameLst>
                                          <p:attrName>ppt_h</p:attrName>
                                        </p:attrNameLst>
                                      </p:cBhvr>
                                      <p:tavLst>
                                        <p:tav tm="0">
                                          <p:val>
                                            <p:fltVal val="0"/>
                                          </p:val>
                                        </p:tav>
                                        <p:tav tm="100000">
                                          <p:val>
                                            <p:strVal val="#ppt_h"/>
                                          </p:val>
                                        </p:tav>
                                      </p:tavLst>
                                    </p:anim>
                                  </p:childTnLst>
                                </p:cTn>
                              </p:par>
                            </p:childTnLst>
                          </p:cTn>
                        </p:par>
                        <p:par>
                          <p:cTn id="30" fill="hold" nodeType="afterGroup">
                            <p:stCondLst>
                              <p:cond delay="2000"/>
                            </p:stCondLst>
                            <p:childTnLst>
                              <p:par>
                                <p:cTn id="31" presetID="17" presetClass="entr" presetSubtype="8" fill="hold" grpId="0" nodeType="afterEffect">
                                  <p:stCondLst>
                                    <p:cond delay="0"/>
                                  </p:stCondLst>
                                  <p:childTnLst>
                                    <p:set>
                                      <p:cBhvr>
                                        <p:cTn id="32" dur="1" fill="hold">
                                          <p:stCondLst>
                                            <p:cond delay="0"/>
                                          </p:stCondLst>
                                        </p:cTn>
                                        <p:tgtEl>
                                          <p:spTgt spid="61518"/>
                                        </p:tgtEl>
                                        <p:attrNameLst>
                                          <p:attrName>style.visibility</p:attrName>
                                        </p:attrNameLst>
                                      </p:cBhvr>
                                      <p:to>
                                        <p:strVal val="visible"/>
                                      </p:to>
                                    </p:set>
                                    <p:anim calcmode="lin" valueType="num">
                                      <p:cBhvr>
                                        <p:cTn id="33" dur="2000" fill="hold"/>
                                        <p:tgtEl>
                                          <p:spTgt spid="61518"/>
                                        </p:tgtEl>
                                        <p:attrNameLst>
                                          <p:attrName>ppt_x</p:attrName>
                                        </p:attrNameLst>
                                      </p:cBhvr>
                                      <p:tavLst>
                                        <p:tav tm="0">
                                          <p:val>
                                            <p:strVal val="#ppt_x-#ppt_w/2"/>
                                          </p:val>
                                        </p:tav>
                                        <p:tav tm="100000">
                                          <p:val>
                                            <p:strVal val="#ppt_x"/>
                                          </p:val>
                                        </p:tav>
                                      </p:tavLst>
                                    </p:anim>
                                    <p:anim calcmode="lin" valueType="num">
                                      <p:cBhvr>
                                        <p:cTn id="34" dur="2000" fill="hold"/>
                                        <p:tgtEl>
                                          <p:spTgt spid="61518"/>
                                        </p:tgtEl>
                                        <p:attrNameLst>
                                          <p:attrName>ppt_y</p:attrName>
                                        </p:attrNameLst>
                                      </p:cBhvr>
                                      <p:tavLst>
                                        <p:tav tm="0">
                                          <p:val>
                                            <p:strVal val="#ppt_y"/>
                                          </p:val>
                                        </p:tav>
                                        <p:tav tm="100000">
                                          <p:val>
                                            <p:strVal val="#ppt_y"/>
                                          </p:val>
                                        </p:tav>
                                      </p:tavLst>
                                    </p:anim>
                                    <p:anim calcmode="lin" valueType="num">
                                      <p:cBhvr>
                                        <p:cTn id="35" dur="2000" fill="hold"/>
                                        <p:tgtEl>
                                          <p:spTgt spid="61518"/>
                                        </p:tgtEl>
                                        <p:attrNameLst>
                                          <p:attrName>ppt_w</p:attrName>
                                        </p:attrNameLst>
                                      </p:cBhvr>
                                      <p:tavLst>
                                        <p:tav tm="0">
                                          <p:val>
                                            <p:fltVal val="0"/>
                                          </p:val>
                                        </p:tav>
                                        <p:tav tm="100000">
                                          <p:val>
                                            <p:strVal val="#ppt_w"/>
                                          </p:val>
                                        </p:tav>
                                      </p:tavLst>
                                    </p:anim>
                                    <p:anim calcmode="lin" valueType="num">
                                      <p:cBhvr>
                                        <p:cTn id="36" dur="2000" fill="hold"/>
                                        <p:tgtEl>
                                          <p:spTgt spid="61518"/>
                                        </p:tgtEl>
                                        <p:attrNameLst>
                                          <p:attrName>ppt_h</p:attrName>
                                        </p:attrNameLst>
                                      </p:cBhvr>
                                      <p:tavLst>
                                        <p:tav tm="0">
                                          <p:val>
                                            <p:strVal val="#ppt_h"/>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17" presetClass="entr" presetSubtype="1"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ppt_h/2"/>
                                          </p:val>
                                        </p:tav>
                                        <p:tav tm="100000">
                                          <p:val>
                                            <p:strVal val="#ppt_y"/>
                                          </p:val>
                                        </p:tav>
                                      </p:tavLst>
                                    </p:anim>
                                    <p:anim calcmode="lin" valueType="num">
                                      <p:cBhvr>
                                        <p:cTn id="43" dur="1000" fill="hold"/>
                                        <p:tgtEl>
                                          <p:spTgt spid="5"/>
                                        </p:tgtEl>
                                        <p:attrNameLst>
                                          <p:attrName>ppt_w</p:attrName>
                                        </p:attrNameLst>
                                      </p:cBhvr>
                                      <p:tavLst>
                                        <p:tav tm="0">
                                          <p:val>
                                            <p:strVal val="#ppt_w"/>
                                          </p:val>
                                        </p:tav>
                                        <p:tav tm="100000">
                                          <p:val>
                                            <p:strVal val="#ppt_w"/>
                                          </p:val>
                                        </p:tav>
                                      </p:tavLst>
                                    </p:anim>
                                    <p:anim calcmode="lin" valueType="num">
                                      <p:cBhvr>
                                        <p:cTn id="44" dur="1000" fill="hold"/>
                                        <p:tgtEl>
                                          <p:spTgt spid="5"/>
                                        </p:tgtEl>
                                        <p:attrNameLst>
                                          <p:attrName>ppt_h</p:attrName>
                                        </p:attrNameLst>
                                      </p:cBhvr>
                                      <p:tavLst>
                                        <p:tav tm="0">
                                          <p:val>
                                            <p:fltVal val="0"/>
                                          </p:val>
                                        </p:tav>
                                        <p:tav tm="100000">
                                          <p:val>
                                            <p:strVal val="#ppt_h"/>
                                          </p:val>
                                        </p:tav>
                                      </p:tavLst>
                                    </p:anim>
                                  </p:childTnLst>
                                </p:cTn>
                              </p:par>
                            </p:childTnLst>
                          </p:cTn>
                        </p:par>
                        <p:par>
                          <p:cTn id="45" fill="hold" nodeType="afterGroup">
                            <p:stCondLst>
                              <p:cond delay="1000"/>
                            </p:stCondLst>
                            <p:childTnLst>
                              <p:par>
                                <p:cTn id="46" presetID="17" presetClass="entr" presetSubtype="1" fill="hold" grpId="0" nodeType="afterEffect">
                                  <p:stCondLst>
                                    <p:cond delay="0"/>
                                  </p:stCondLst>
                                  <p:childTnLst>
                                    <p:set>
                                      <p:cBhvr>
                                        <p:cTn id="47" dur="1" fill="hold">
                                          <p:stCondLst>
                                            <p:cond delay="0"/>
                                          </p:stCondLst>
                                        </p:cTn>
                                        <p:tgtEl>
                                          <p:spTgt spid="61542"/>
                                        </p:tgtEl>
                                        <p:attrNameLst>
                                          <p:attrName>style.visibility</p:attrName>
                                        </p:attrNameLst>
                                      </p:cBhvr>
                                      <p:to>
                                        <p:strVal val="visible"/>
                                      </p:to>
                                    </p:set>
                                    <p:anim calcmode="lin" valueType="num">
                                      <p:cBhvr>
                                        <p:cTn id="48" dur="1000" fill="hold"/>
                                        <p:tgtEl>
                                          <p:spTgt spid="61542"/>
                                        </p:tgtEl>
                                        <p:attrNameLst>
                                          <p:attrName>ppt_x</p:attrName>
                                        </p:attrNameLst>
                                      </p:cBhvr>
                                      <p:tavLst>
                                        <p:tav tm="0">
                                          <p:val>
                                            <p:strVal val="#ppt_x"/>
                                          </p:val>
                                        </p:tav>
                                        <p:tav tm="100000">
                                          <p:val>
                                            <p:strVal val="#ppt_x"/>
                                          </p:val>
                                        </p:tav>
                                      </p:tavLst>
                                    </p:anim>
                                    <p:anim calcmode="lin" valueType="num">
                                      <p:cBhvr>
                                        <p:cTn id="49" dur="1000" fill="hold"/>
                                        <p:tgtEl>
                                          <p:spTgt spid="61542"/>
                                        </p:tgtEl>
                                        <p:attrNameLst>
                                          <p:attrName>ppt_y</p:attrName>
                                        </p:attrNameLst>
                                      </p:cBhvr>
                                      <p:tavLst>
                                        <p:tav tm="0">
                                          <p:val>
                                            <p:strVal val="#ppt_y-#ppt_h/2"/>
                                          </p:val>
                                        </p:tav>
                                        <p:tav tm="100000">
                                          <p:val>
                                            <p:strVal val="#ppt_y"/>
                                          </p:val>
                                        </p:tav>
                                      </p:tavLst>
                                    </p:anim>
                                    <p:anim calcmode="lin" valueType="num">
                                      <p:cBhvr>
                                        <p:cTn id="50" dur="1000" fill="hold"/>
                                        <p:tgtEl>
                                          <p:spTgt spid="61542"/>
                                        </p:tgtEl>
                                        <p:attrNameLst>
                                          <p:attrName>ppt_w</p:attrName>
                                        </p:attrNameLst>
                                      </p:cBhvr>
                                      <p:tavLst>
                                        <p:tav tm="0">
                                          <p:val>
                                            <p:strVal val="#ppt_w"/>
                                          </p:val>
                                        </p:tav>
                                        <p:tav tm="100000">
                                          <p:val>
                                            <p:strVal val="#ppt_w"/>
                                          </p:val>
                                        </p:tav>
                                      </p:tavLst>
                                    </p:anim>
                                    <p:anim calcmode="lin" valueType="num">
                                      <p:cBhvr>
                                        <p:cTn id="51" dur="1000" fill="hold"/>
                                        <p:tgtEl>
                                          <p:spTgt spid="61542"/>
                                        </p:tgtEl>
                                        <p:attrNameLst>
                                          <p:attrName>ppt_h</p:attrName>
                                        </p:attrNameLst>
                                      </p:cBhvr>
                                      <p:tavLst>
                                        <p:tav tm="0">
                                          <p:val>
                                            <p:fltVal val="0"/>
                                          </p:val>
                                        </p:tav>
                                        <p:tav tm="100000">
                                          <p:val>
                                            <p:strVal val="#ppt_h"/>
                                          </p:val>
                                        </p:tav>
                                      </p:tavLst>
                                    </p:anim>
                                  </p:childTnLst>
                                </p:cTn>
                              </p:par>
                            </p:childTnLst>
                          </p:cTn>
                        </p:par>
                        <p:par>
                          <p:cTn id="52" fill="hold" nodeType="afterGroup">
                            <p:stCondLst>
                              <p:cond delay="2000"/>
                            </p:stCondLst>
                            <p:childTnLst>
                              <p:par>
                                <p:cTn id="53" presetID="17" presetClass="entr" presetSubtype="8" fill="hold" grpId="0" nodeType="afterEffect">
                                  <p:stCondLst>
                                    <p:cond delay="0"/>
                                  </p:stCondLst>
                                  <p:childTnLst>
                                    <p:set>
                                      <p:cBhvr>
                                        <p:cTn id="54" dur="1" fill="hold">
                                          <p:stCondLst>
                                            <p:cond delay="0"/>
                                          </p:stCondLst>
                                        </p:cTn>
                                        <p:tgtEl>
                                          <p:spTgt spid="61544"/>
                                        </p:tgtEl>
                                        <p:attrNameLst>
                                          <p:attrName>style.visibility</p:attrName>
                                        </p:attrNameLst>
                                      </p:cBhvr>
                                      <p:to>
                                        <p:strVal val="visible"/>
                                      </p:to>
                                    </p:set>
                                    <p:anim calcmode="lin" valueType="num">
                                      <p:cBhvr>
                                        <p:cTn id="55" dur="2000" fill="hold"/>
                                        <p:tgtEl>
                                          <p:spTgt spid="61544"/>
                                        </p:tgtEl>
                                        <p:attrNameLst>
                                          <p:attrName>ppt_x</p:attrName>
                                        </p:attrNameLst>
                                      </p:cBhvr>
                                      <p:tavLst>
                                        <p:tav tm="0">
                                          <p:val>
                                            <p:strVal val="#ppt_x-#ppt_w/2"/>
                                          </p:val>
                                        </p:tav>
                                        <p:tav tm="100000">
                                          <p:val>
                                            <p:strVal val="#ppt_x"/>
                                          </p:val>
                                        </p:tav>
                                      </p:tavLst>
                                    </p:anim>
                                    <p:anim calcmode="lin" valueType="num">
                                      <p:cBhvr>
                                        <p:cTn id="56" dur="2000" fill="hold"/>
                                        <p:tgtEl>
                                          <p:spTgt spid="61544"/>
                                        </p:tgtEl>
                                        <p:attrNameLst>
                                          <p:attrName>ppt_y</p:attrName>
                                        </p:attrNameLst>
                                      </p:cBhvr>
                                      <p:tavLst>
                                        <p:tav tm="0">
                                          <p:val>
                                            <p:strVal val="#ppt_y"/>
                                          </p:val>
                                        </p:tav>
                                        <p:tav tm="100000">
                                          <p:val>
                                            <p:strVal val="#ppt_y"/>
                                          </p:val>
                                        </p:tav>
                                      </p:tavLst>
                                    </p:anim>
                                    <p:anim calcmode="lin" valueType="num">
                                      <p:cBhvr>
                                        <p:cTn id="57" dur="2000" fill="hold"/>
                                        <p:tgtEl>
                                          <p:spTgt spid="61544"/>
                                        </p:tgtEl>
                                        <p:attrNameLst>
                                          <p:attrName>ppt_w</p:attrName>
                                        </p:attrNameLst>
                                      </p:cBhvr>
                                      <p:tavLst>
                                        <p:tav tm="0">
                                          <p:val>
                                            <p:fltVal val="0"/>
                                          </p:val>
                                        </p:tav>
                                        <p:tav tm="100000">
                                          <p:val>
                                            <p:strVal val="#ppt_w"/>
                                          </p:val>
                                        </p:tav>
                                      </p:tavLst>
                                    </p:anim>
                                    <p:anim calcmode="lin" valueType="num">
                                      <p:cBhvr>
                                        <p:cTn id="58" dur="2000" fill="hold"/>
                                        <p:tgtEl>
                                          <p:spTgt spid="61544"/>
                                        </p:tgtEl>
                                        <p:attrNameLst>
                                          <p:attrName>ppt_h</p:attrName>
                                        </p:attrNameLst>
                                      </p:cBhvr>
                                      <p:tavLst>
                                        <p:tav tm="0">
                                          <p:val>
                                            <p:strVal val="#ppt_h"/>
                                          </p:val>
                                        </p:tav>
                                        <p:tav tm="100000">
                                          <p:val>
                                            <p:strVal val="#ppt_h"/>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61457"/>
                                        </p:tgtEl>
                                        <p:attrNameLst>
                                          <p:attrName>style.visibility</p:attrName>
                                        </p:attrNameLst>
                                      </p:cBhvr>
                                      <p:to>
                                        <p:strVal val="visible"/>
                                      </p:to>
                                    </p:set>
                                    <p:animEffect transition="in" filter="slide(fromBottom)">
                                      <p:cBhvr>
                                        <p:cTn id="63" dur="1000"/>
                                        <p:tgtEl>
                                          <p:spTgt spid="61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7" grpId="0" autoUpdateAnimBg="0"/>
      <p:bldP spid="61513" grpId="0"/>
      <p:bldP spid="61518" grpId="0"/>
      <p:bldP spid="61542" grpId="0"/>
      <p:bldP spid="6154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4"/>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9E3682F9-A2A8-4BD1-AEC9-A4C7C9747A2F}" type="slidenum">
              <a:rPr kumimoji="0" lang="zh-CN" altLang="en-US" sz="2400" b="0">
                <a:solidFill>
                  <a:schemeClr val="tx2"/>
                </a:solidFill>
                <a:latin typeface="Times New Roman" panose="02020603050405020304" pitchFamily="18" charset="0"/>
                <a:ea typeface="宋体" panose="02010600030101010101" pitchFamily="2" charset="-122"/>
              </a:rPr>
              <a:pPr/>
              <a:t>57</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62562" name="Rectangle 98"/>
          <p:cNvSpPr>
            <a:spLocks noChangeArrowheads="1"/>
          </p:cNvSpPr>
          <p:nvPr/>
        </p:nvSpPr>
        <p:spPr bwMode="auto">
          <a:xfrm>
            <a:off x="2506664" y="1989139"/>
            <a:ext cx="618172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60000"/>
              </a:lnSpc>
              <a:spcBef>
                <a:spcPct val="50000"/>
              </a:spcBef>
              <a:buClr>
                <a:srgbClr val="660066"/>
              </a:buClr>
              <a:buSzPct val="80000"/>
              <a:buFont typeface="Wingdings" panose="05000000000000000000" pitchFamily="2" charset="2"/>
              <a:buNone/>
            </a:pPr>
            <a:r>
              <a:rPr lang="zh-CN" altLang="en-US" sz="3200">
                <a:solidFill>
                  <a:srgbClr val="040404"/>
                </a:solidFill>
              </a:rPr>
              <a:t>1. </a:t>
            </a:r>
            <a:r>
              <a:rPr lang="en-US" altLang="zh-CN" sz="3200">
                <a:solidFill>
                  <a:srgbClr val="040404"/>
                </a:solidFill>
              </a:rPr>
              <a:t>tRNA</a:t>
            </a:r>
            <a:r>
              <a:rPr lang="zh-CN" altLang="en-US" sz="3200">
                <a:solidFill>
                  <a:srgbClr val="040404"/>
                </a:solidFill>
              </a:rPr>
              <a:t>的二级结构</a:t>
            </a:r>
            <a:r>
              <a:rPr lang="en-US" altLang="zh-CN" sz="3200">
                <a:solidFill>
                  <a:srgbClr val="040404"/>
                </a:solidFill>
              </a:rPr>
              <a:t>—</a:t>
            </a:r>
            <a:r>
              <a:rPr lang="zh-CN" altLang="en-US" sz="3200">
                <a:solidFill>
                  <a:srgbClr val="800000"/>
                </a:solidFill>
              </a:rPr>
              <a:t>三叶草形</a:t>
            </a:r>
            <a:endParaRPr lang="zh-CN" altLang="zh-CN" sz="3200">
              <a:solidFill>
                <a:srgbClr val="800000"/>
              </a:solidFill>
            </a:endParaRPr>
          </a:p>
        </p:txBody>
      </p:sp>
      <p:sp>
        <p:nvSpPr>
          <p:cNvPr id="62564" name="Text Box 100"/>
          <p:cNvSpPr txBox="1">
            <a:spLocks noChangeArrowheads="1"/>
          </p:cNvSpPr>
          <p:nvPr/>
        </p:nvSpPr>
        <p:spPr bwMode="auto">
          <a:xfrm>
            <a:off x="2063751" y="842964"/>
            <a:ext cx="73453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sz="4000">
                <a:solidFill>
                  <a:srgbClr val="040404"/>
                </a:solidFill>
                <a:latin typeface="隶书" panose="02010509060101010101" pitchFamily="49" charset="-122"/>
                <a:ea typeface="隶书" panose="02010509060101010101" pitchFamily="49" charset="-122"/>
              </a:rPr>
              <a:t>二、转运</a:t>
            </a:r>
            <a:r>
              <a:rPr lang="en-US" altLang="zh-CN" sz="4000">
                <a:solidFill>
                  <a:srgbClr val="040404"/>
                </a:solidFill>
                <a:latin typeface="隶书" panose="02010509060101010101" pitchFamily="49" charset="-122"/>
                <a:ea typeface="隶书" panose="02010509060101010101" pitchFamily="49" charset="-122"/>
              </a:rPr>
              <a:t>RNA</a:t>
            </a:r>
            <a:r>
              <a:rPr lang="zh-CN" altLang="en-US" sz="4000">
                <a:solidFill>
                  <a:srgbClr val="040404"/>
                </a:solidFill>
                <a:latin typeface="隶书" panose="02010509060101010101" pitchFamily="49" charset="-122"/>
                <a:ea typeface="隶书" panose="02010509060101010101" pitchFamily="49" charset="-122"/>
              </a:rPr>
              <a:t>的结构与功能</a:t>
            </a:r>
          </a:p>
        </p:txBody>
      </p:sp>
      <p:sp>
        <p:nvSpPr>
          <p:cNvPr id="62568" name="Text Box 104"/>
          <p:cNvSpPr txBox="1">
            <a:spLocks noChangeArrowheads="1"/>
          </p:cNvSpPr>
          <p:nvPr/>
        </p:nvSpPr>
        <p:spPr bwMode="auto">
          <a:xfrm>
            <a:off x="2495551" y="3951289"/>
            <a:ext cx="55864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
                <a:srgbClr val="660066"/>
              </a:buClr>
              <a:buSzTx/>
              <a:buFont typeface="Wingdings" panose="05000000000000000000" pitchFamily="2" charset="2"/>
              <a:buNone/>
            </a:pPr>
            <a:r>
              <a:rPr lang="zh-CN" altLang="en-US" sz="3200">
                <a:solidFill>
                  <a:srgbClr val="040404"/>
                </a:solidFill>
              </a:rPr>
              <a:t>2. </a:t>
            </a:r>
            <a:r>
              <a:rPr lang="en-US" altLang="zh-CN" sz="3200">
                <a:solidFill>
                  <a:srgbClr val="040404"/>
                </a:solidFill>
              </a:rPr>
              <a:t>tRNA</a:t>
            </a:r>
            <a:r>
              <a:rPr lang="zh-CN" altLang="en-US" sz="3200">
                <a:solidFill>
                  <a:srgbClr val="040404"/>
                </a:solidFill>
              </a:rPr>
              <a:t>的三级结构</a:t>
            </a:r>
            <a:r>
              <a:rPr lang="zh-CN" altLang="en-US">
                <a:solidFill>
                  <a:srgbClr val="040404"/>
                </a:solidFill>
              </a:rPr>
              <a:t>— </a:t>
            </a:r>
            <a:r>
              <a:rPr lang="zh-CN" altLang="en-US" sz="3200">
                <a:solidFill>
                  <a:srgbClr val="006600"/>
                </a:solidFill>
              </a:rPr>
              <a:t>倒</a:t>
            </a:r>
            <a:r>
              <a:rPr lang="en-US" altLang="zh-CN" sz="3200">
                <a:solidFill>
                  <a:srgbClr val="006600"/>
                </a:solidFill>
              </a:rPr>
              <a:t>L</a:t>
            </a:r>
            <a:r>
              <a:rPr lang="zh-CN" altLang="en-US" sz="3200">
                <a:solidFill>
                  <a:srgbClr val="006600"/>
                </a:solidFill>
              </a:rPr>
              <a:t>形</a:t>
            </a:r>
          </a:p>
        </p:txBody>
      </p:sp>
      <p:graphicFrame>
        <p:nvGraphicFramePr>
          <p:cNvPr id="62578" name="Object 114">
            <a:hlinkClick r:id="" action="ppaction://ole?verb=0"/>
          </p:cNvPr>
          <p:cNvGraphicFramePr>
            <a:graphicFrameLocks noChangeAspect="1"/>
          </p:cNvGraphicFramePr>
          <p:nvPr/>
        </p:nvGraphicFramePr>
        <p:xfrm>
          <a:off x="5664201" y="2446338"/>
          <a:ext cx="1800225" cy="1187450"/>
        </p:xfrm>
        <a:graphic>
          <a:graphicData uri="http://schemas.openxmlformats.org/presentationml/2006/ole">
            <mc:AlternateContent xmlns:mc="http://schemas.openxmlformats.org/markup-compatibility/2006">
              <mc:Choice xmlns:v="urn:schemas-microsoft-com:vml" Requires="v">
                <p:oleObj spid="_x0000_s50186" name="演示文稿" r:id="rId3" imgW="4528806" imgH="3395886" progId="PowerPoint.Show.8">
                  <p:embed/>
                </p:oleObj>
              </mc:Choice>
              <mc:Fallback>
                <p:oleObj name="演示文稿" r:id="rId3" imgW="4528806" imgH="3395886" progId="PowerPoint.Show.8">
                  <p:embed/>
                  <p:pic>
                    <p:nvPicPr>
                      <p:cNvPr id="62578" name="Object 114">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4201" y="2446338"/>
                        <a:ext cx="1800225" cy="1187450"/>
                      </a:xfrm>
                      <a:prstGeom prst="rect">
                        <a:avLst/>
                      </a:prstGeom>
                      <a:noFill/>
                      <a:ln w="9525">
                        <a:solidFill>
                          <a:srgbClr val="8A5704"/>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579" name="Object 115">
            <a:hlinkClick r:id="" action="ppaction://ole?verb=0"/>
          </p:cNvPr>
          <p:cNvGraphicFramePr>
            <a:graphicFrameLocks noChangeAspect="1"/>
          </p:cNvGraphicFramePr>
          <p:nvPr/>
        </p:nvGraphicFramePr>
        <p:xfrm>
          <a:off x="3359151" y="2457450"/>
          <a:ext cx="1800225" cy="1187450"/>
        </p:xfrm>
        <a:graphic>
          <a:graphicData uri="http://schemas.openxmlformats.org/presentationml/2006/ole">
            <mc:AlternateContent xmlns:mc="http://schemas.openxmlformats.org/markup-compatibility/2006">
              <mc:Choice xmlns:v="urn:schemas-microsoft-com:vml" Requires="v">
                <p:oleObj spid="_x0000_s50187" name="演示文稿" r:id="rId5" imgW="5290691" imgH="3967325" progId="PowerPoint.Show.8">
                  <p:embed/>
                </p:oleObj>
              </mc:Choice>
              <mc:Fallback>
                <p:oleObj name="演示文稿" r:id="rId5" imgW="5290691" imgH="3967325" progId="PowerPoint.Show.8">
                  <p:embed/>
                  <p:pic>
                    <p:nvPicPr>
                      <p:cNvPr id="62579" name="Object 115">
                        <a:hlinkClick r:id="" action="ppaction://ole?verb=0"/>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9151" y="2457450"/>
                        <a:ext cx="1800225" cy="1187450"/>
                      </a:xfrm>
                      <a:prstGeom prst="rect">
                        <a:avLst/>
                      </a:prstGeom>
                      <a:noFill/>
                      <a:ln w="9525">
                        <a:solidFill>
                          <a:srgbClr val="8A5704"/>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2580" name="Object 116">
            <a:hlinkClick r:id="" action="ppaction://ole?verb=0"/>
          </p:cNvPr>
          <p:cNvGraphicFramePr>
            <a:graphicFrameLocks noChangeAspect="1"/>
          </p:cNvGraphicFramePr>
          <p:nvPr/>
        </p:nvGraphicFramePr>
        <p:xfrm>
          <a:off x="5735639" y="4724401"/>
          <a:ext cx="1730375" cy="1165225"/>
        </p:xfrm>
        <a:graphic>
          <a:graphicData uri="http://schemas.openxmlformats.org/presentationml/2006/ole">
            <mc:AlternateContent xmlns:mc="http://schemas.openxmlformats.org/markup-compatibility/2006">
              <mc:Choice xmlns:v="urn:schemas-microsoft-com:vml" Requires="v">
                <p:oleObj spid="_x0000_s50188" name="演示文稿" r:id="rId7" imgW="5394798" imgH="4046132" progId="PowerPoint.Show.8">
                  <p:embed/>
                </p:oleObj>
              </mc:Choice>
              <mc:Fallback>
                <p:oleObj name="演示文稿" r:id="rId7" imgW="5394798" imgH="4046132" progId="PowerPoint.Show.8">
                  <p:embed/>
                  <p:pic>
                    <p:nvPicPr>
                      <p:cNvPr id="62580" name="Object 116">
                        <a:hlinkClick r:id="" action="ppaction://ole?verb=0"/>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35639" y="4724401"/>
                        <a:ext cx="1730375" cy="1165225"/>
                      </a:xfrm>
                      <a:prstGeom prst="rect">
                        <a:avLst/>
                      </a:prstGeom>
                      <a:noFill/>
                      <a:ln w="9525">
                        <a:solidFill>
                          <a:srgbClr val="8A5704"/>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2581" name="Object 117">
            <a:hlinkClick r:id="" action="ppaction://ole?verb=0"/>
          </p:cNvPr>
          <p:cNvGraphicFramePr>
            <a:graphicFrameLocks noChangeAspect="1"/>
          </p:cNvGraphicFramePr>
          <p:nvPr/>
        </p:nvGraphicFramePr>
        <p:xfrm>
          <a:off x="3359150" y="4724400"/>
          <a:ext cx="1728788" cy="1189038"/>
        </p:xfrm>
        <a:graphic>
          <a:graphicData uri="http://schemas.openxmlformats.org/presentationml/2006/ole">
            <mc:AlternateContent xmlns:mc="http://schemas.openxmlformats.org/markup-compatibility/2006">
              <mc:Choice xmlns:v="urn:schemas-microsoft-com:vml" Requires="v">
                <p:oleObj spid="_x0000_s50189" name="演示文稿" r:id="rId9" imgW="5394798" imgH="4046132" progId="PowerPoint.Show.8">
                  <p:embed/>
                </p:oleObj>
              </mc:Choice>
              <mc:Fallback>
                <p:oleObj name="演示文稿" r:id="rId9" imgW="5394798" imgH="4046132" progId="PowerPoint.Show.8">
                  <p:embed/>
                  <p:pic>
                    <p:nvPicPr>
                      <p:cNvPr id="62581" name="Object 117">
                        <a:hlinkClick r:id="" action="ppaction://ole?verb=0"/>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59150" y="4724400"/>
                        <a:ext cx="1728788" cy="1189038"/>
                      </a:xfrm>
                      <a:prstGeom prst="rect">
                        <a:avLst/>
                      </a:prstGeom>
                      <a:noFill/>
                      <a:ln w="9525">
                        <a:solidFill>
                          <a:srgbClr val="8A5704"/>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35989067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62564"/>
                                        </p:tgtEl>
                                        <p:attrNameLst>
                                          <p:attrName>style.visibility</p:attrName>
                                        </p:attrNameLst>
                                      </p:cBhvr>
                                      <p:to>
                                        <p:strVal val="visible"/>
                                      </p:to>
                                    </p:set>
                                    <p:anim calcmode="lin" valueType="num">
                                      <p:cBhvr>
                                        <p:cTn id="7" dur="1000" fill="hold"/>
                                        <p:tgtEl>
                                          <p:spTgt spid="62564"/>
                                        </p:tgtEl>
                                        <p:attrNameLst>
                                          <p:attrName>ppt_x</p:attrName>
                                        </p:attrNameLst>
                                      </p:cBhvr>
                                      <p:tavLst>
                                        <p:tav tm="0">
                                          <p:val>
                                            <p:strVal val="#ppt_x"/>
                                          </p:val>
                                        </p:tav>
                                        <p:tav tm="100000">
                                          <p:val>
                                            <p:strVal val="#ppt_x"/>
                                          </p:val>
                                        </p:tav>
                                      </p:tavLst>
                                    </p:anim>
                                    <p:anim calcmode="lin" valueType="num">
                                      <p:cBhvr>
                                        <p:cTn id="8" dur="1000" fill="hold"/>
                                        <p:tgtEl>
                                          <p:spTgt spid="62564"/>
                                        </p:tgtEl>
                                        <p:attrNameLst>
                                          <p:attrName>ppt_y</p:attrName>
                                        </p:attrNameLst>
                                      </p:cBhvr>
                                      <p:tavLst>
                                        <p:tav tm="0">
                                          <p:val>
                                            <p:strVal val="#ppt_y-#ppt_h/2"/>
                                          </p:val>
                                        </p:tav>
                                        <p:tav tm="100000">
                                          <p:val>
                                            <p:strVal val="#ppt_y"/>
                                          </p:val>
                                        </p:tav>
                                      </p:tavLst>
                                    </p:anim>
                                    <p:anim calcmode="lin" valueType="num">
                                      <p:cBhvr>
                                        <p:cTn id="9" dur="1000" fill="hold"/>
                                        <p:tgtEl>
                                          <p:spTgt spid="62564"/>
                                        </p:tgtEl>
                                        <p:attrNameLst>
                                          <p:attrName>ppt_w</p:attrName>
                                        </p:attrNameLst>
                                      </p:cBhvr>
                                      <p:tavLst>
                                        <p:tav tm="0">
                                          <p:val>
                                            <p:strVal val="#ppt_w"/>
                                          </p:val>
                                        </p:tav>
                                        <p:tav tm="100000">
                                          <p:val>
                                            <p:strVal val="#ppt_w"/>
                                          </p:val>
                                        </p:tav>
                                      </p:tavLst>
                                    </p:anim>
                                    <p:anim calcmode="lin" valueType="num">
                                      <p:cBhvr>
                                        <p:cTn id="10" dur="1000" fill="hold"/>
                                        <p:tgtEl>
                                          <p:spTgt spid="62564"/>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1" fill="hold" grpId="0" nodeType="clickEffect">
                                  <p:stCondLst>
                                    <p:cond delay="0"/>
                                  </p:stCondLst>
                                  <p:childTnLst>
                                    <p:set>
                                      <p:cBhvr>
                                        <p:cTn id="14" dur="1" fill="hold">
                                          <p:stCondLst>
                                            <p:cond delay="0"/>
                                          </p:stCondLst>
                                        </p:cTn>
                                        <p:tgtEl>
                                          <p:spTgt spid="62562"/>
                                        </p:tgtEl>
                                        <p:attrNameLst>
                                          <p:attrName>style.visibility</p:attrName>
                                        </p:attrNameLst>
                                      </p:cBhvr>
                                      <p:to>
                                        <p:strVal val="visible"/>
                                      </p:to>
                                    </p:set>
                                    <p:anim calcmode="lin" valueType="num">
                                      <p:cBhvr>
                                        <p:cTn id="15" dur="1000" fill="hold"/>
                                        <p:tgtEl>
                                          <p:spTgt spid="62562"/>
                                        </p:tgtEl>
                                        <p:attrNameLst>
                                          <p:attrName>ppt_x</p:attrName>
                                        </p:attrNameLst>
                                      </p:cBhvr>
                                      <p:tavLst>
                                        <p:tav tm="0">
                                          <p:val>
                                            <p:strVal val="#ppt_x"/>
                                          </p:val>
                                        </p:tav>
                                        <p:tav tm="100000">
                                          <p:val>
                                            <p:strVal val="#ppt_x"/>
                                          </p:val>
                                        </p:tav>
                                      </p:tavLst>
                                    </p:anim>
                                    <p:anim calcmode="lin" valueType="num">
                                      <p:cBhvr>
                                        <p:cTn id="16" dur="1000" fill="hold"/>
                                        <p:tgtEl>
                                          <p:spTgt spid="62562"/>
                                        </p:tgtEl>
                                        <p:attrNameLst>
                                          <p:attrName>ppt_y</p:attrName>
                                        </p:attrNameLst>
                                      </p:cBhvr>
                                      <p:tavLst>
                                        <p:tav tm="0">
                                          <p:val>
                                            <p:strVal val="#ppt_y-#ppt_h/2"/>
                                          </p:val>
                                        </p:tav>
                                        <p:tav tm="100000">
                                          <p:val>
                                            <p:strVal val="#ppt_y"/>
                                          </p:val>
                                        </p:tav>
                                      </p:tavLst>
                                    </p:anim>
                                    <p:anim calcmode="lin" valueType="num">
                                      <p:cBhvr>
                                        <p:cTn id="17" dur="1000" fill="hold"/>
                                        <p:tgtEl>
                                          <p:spTgt spid="62562"/>
                                        </p:tgtEl>
                                        <p:attrNameLst>
                                          <p:attrName>ppt_w</p:attrName>
                                        </p:attrNameLst>
                                      </p:cBhvr>
                                      <p:tavLst>
                                        <p:tav tm="0">
                                          <p:val>
                                            <p:strVal val="#ppt_w"/>
                                          </p:val>
                                        </p:tav>
                                        <p:tav tm="100000">
                                          <p:val>
                                            <p:strVal val="#ppt_w"/>
                                          </p:val>
                                        </p:tav>
                                      </p:tavLst>
                                    </p:anim>
                                    <p:anim calcmode="lin" valueType="num">
                                      <p:cBhvr>
                                        <p:cTn id="18" dur="1000" fill="hold"/>
                                        <p:tgtEl>
                                          <p:spTgt spid="62562"/>
                                        </p:tgtEl>
                                        <p:attrNameLst>
                                          <p:attrName>ppt_h</p:attrName>
                                        </p:attrNameLst>
                                      </p:cBhvr>
                                      <p:tavLst>
                                        <p:tav tm="0">
                                          <p:val>
                                            <p:fltVal val="0"/>
                                          </p:val>
                                        </p:tav>
                                        <p:tav tm="100000">
                                          <p:val>
                                            <p:strVal val="#ppt_h"/>
                                          </p:val>
                                        </p:tav>
                                      </p:tavLst>
                                    </p:anim>
                                  </p:childTnLst>
                                </p:cTn>
                              </p:par>
                              <p:par>
                                <p:cTn id="19" presetID="17" presetClass="entr" presetSubtype="1" fill="hold" nodeType="withEffect">
                                  <p:stCondLst>
                                    <p:cond delay="0"/>
                                  </p:stCondLst>
                                  <p:childTnLst>
                                    <p:set>
                                      <p:cBhvr>
                                        <p:cTn id="20" dur="1" fill="hold">
                                          <p:stCondLst>
                                            <p:cond delay="0"/>
                                          </p:stCondLst>
                                        </p:cTn>
                                        <p:tgtEl>
                                          <p:spTgt spid="62579"/>
                                        </p:tgtEl>
                                        <p:attrNameLst>
                                          <p:attrName>style.visibility</p:attrName>
                                        </p:attrNameLst>
                                      </p:cBhvr>
                                      <p:to>
                                        <p:strVal val="visible"/>
                                      </p:to>
                                    </p:set>
                                    <p:anim calcmode="lin" valueType="num">
                                      <p:cBhvr>
                                        <p:cTn id="21" dur="1000" fill="hold"/>
                                        <p:tgtEl>
                                          <p:spTgt spid="62579"/>
                                        </p:tgtEl>
                                        <p:attrNameLst>
                                          <p:attrName>ppt_x</p:attrName>
                                        </p:attrNameLst>
                                      </p:cBhvr>
                                      <p:tavLst>
                                        <p:tav tm="0">
                                          <p:val>
                                            <p:strVal val="#ppt_x"/>
                                          </p:val>
                                        </p:tav>
                                        <p:tav tm="100000">
                                          <p:val>
                                            <p:strVal val="#ppt_x"/>
                                          </p:val>
                                        </p:tav>
                                      </p:tavLst>
                                    </p:anim>
                                    <p:anim calcmode="lin" valueType="num">
                                      <p:cBhvr>
                                        <p:cTn id="22" dur="1000" fill="hold"/>
                                        <p:tgtEl>
                                          <p:spTgt spid="62579"/>
                                        </p:tgtEl>
                                        <p:attrNameLst>
                                          <p:attrName>ppt_y</p:attrName>
                                        </p:attrNameLst>
                                      </p:cBhvr>
                                      <p:tavLst>
                                        <p:tav tm="0">
                                          <p:val>
                                            <p:strVal val="#ppt_y-#ppt_h/2"/>
                                          </p:val>
                                        </p:tav>
                                        <p:tav tm="100000">
                                          <p:val>
                                            <p:strVal val="#ppt_y"/>
                                          </p:val>
                                        </p:tav>
                                      </p:tavLst>
                                    </p:anim>
                                    <p:anim calcmode="lin" valueType="num">
                                      <p:cBhvr>
                                        <p:cTn id="23" dur="1000" fill="hold"/>
                                        <p:tgtEl>
                                          <p:spTgt spid="62579"/>
                                        </p:tgtEl>
                                        <p:attrNameLst>
                                          <p:attrName>ppt_w</p:attrName>
                                        </p:attrNameLst>
                                      </p:cBhvr>
                                      <p:tavLst>
                                        <p:tav tm="0">
                                          <p:val>
                                            <p:strVal val="#ppt_w"/>
                                          </p:val>
                                        </p:tav>
                                        <p:tav tm="100000">
                                          <p:val>
                                            <p:strVal val="#ppt_w"/>
                                          </p:val>
                                        </p:tav>
                                      </p:tavLst>
                                    </p:anim>
                                    <p:anim calcmode="lin" valueType="num">
                                      <p:cBhvr>
                                        <p:cTn id="24" dur="1000" fill="hold"/>
                                        <p:tgtEl>
                                          <p:spTgt spid="62579"/>
                                        </p:tgtEl>
                                        <p:attrNameLst>
                                          <p:attrName>ppt_h</p:attrName>
                                        </p:attrNameLst>
                                      </p:cBhvr>
                                      <p:tavLst>
                                        <p:tav tm="0">
                                          <p:val>
                                            <p:fltVal val="0"/>
                                          </p:val>
                                        </p:tav>
                                        <p:tav tm="100000">
                                          <p:val>
                                            <p:strVal val="#ppt_h"/>
                                          </p:val>
                                        </p:tav>
                                      </p:tavLst>
                                    </p:anim>
                                  </p:childTnLst>
                                </p:cTn>
                              </p:par>
                              <p:par>
                                <p:cTn id="25" presetID="17" presetClass="entr" presetSubtype="1" fill="hold" nodeType="withEffect">
                                  <p:stCondLst>
                                    <p:cond delay="0"/>
                                  </p:stCondLst>
                                  <p:childTnLst>
                                    <p:set>
                                      <p:cBhvr>
                                        <p:cTn id="26" dur="1" fill="hold">
                                          <p:stCondLst>
                                            <p:cond delay="0"/>
                                          </p:stCondLst>
                                        </p:cTn>
                                        <p:tgtEl>
                                          <p:spTgt spid="62578"/>
                                        </p:tgtEl>
                                        <p:attrNameLst>
                                          <p:attrName>style.visibility</p:attrName>
                                        </p:attrNameLst>
                                      </p:cBhvr>
                                      <p:to>
                                        <p:strVal val="visible"/>
                                      </p:to>
                                    </p:set>
                                    <p:anim calcmode="lin" valueType="num">
                                      <p:cBhvr>
                                        <p:cTn id="27" dur="1000" fill="hold"/>
                                        <p:tgtEl>
                                          <p:spTgt spid="62578"/>
                                        </p:tgtEl>
                                        <p:attrNameLst>
                                          <p:attrName>ppt_x</p:attrName>
                                        </p:attrNameLst>
                                      </p:cBhvr>
                                      <p:tavLst>
                                        <p:tav tm="0">
                                          <p:val>
                                            <p:strVal val="#ppt_x"/>
                                          </p:val>
                                        </p:tav>
                                        <p:tav tm="100000">
                                          <p:val>
                                            <p:strVal val="#ppt_x"/>
                                          </p:val>
                                        </p:tav>
                                      </p:tavLst>
                                    </p:anim>
                                    <p:anim calcmode="lin" valueType="num">
                                      <p:cBhvr>
                                        <p:cTn id="28" dur="1000" fill="hold"/>
                                        <p:tgtEl>
                                          <p:spTgt spid="62578"/>
                                        </p:tgtEl>
                                        <p:attrNameLst>
                                          <p:attrName>ppt_y</p:attrName>
                                        </p:attrNameLst>
                                      </p:cBhvr>
                                      <p:tavLst>
                                        <p:tav tm="0">
                                          <p:val>
                                            <p:strVal val="#ppt_y-#ppt_h/2"/>
                                          </p:val>
                                        </p:tav>
                                        <p:tav tm="100000">
                                          <p:val>
                                            <p:strVal val="#ppt_y"/>
                                          </p:val>
                                        </p:tav>
                                      </p:tavLst>
                                    </p:anim>
                                    <p:anim calcmode="lin" valueType="num">
                                      <p:cBhvr>
                                        <p:cTn id="29" dur="1000" fill="hold"/>
                                        <p:tgtEl>
                                          <p:spTgt spid="62578"/>
                                        </p:tgtEl>
                                        <p:attrNameLst>
                                          <p:attrName>ppt_w</p:attrName>
                                        </p:attrNameLst>
                                      </p:cBhvr>
                                      <p:tavLst>
                                        <p:tav tm="0">
                                          <p:val>
                                            <p:strVal val="#ppt_w"/>
                                          </p:val>
                                        </p:tav>
                                        <p:tav tm="100000">
                                          <p:val>
                                            <p:strVal val="#ppt_w"/>
                                          </p:val>
                                        </p:tav>
                                      </p:tavLst>
                                    </p:anim>
                                    <p:anim calcmode="lin" valueType="num">
                                      <p:cBhvr>
                                        <p:cTn id="30" dur="1000" fill="hold"/>
                                        <p:tgtEl>
                                          <p:spTgt spid="62578"/>
                                        </p:tgtEl>
                                        <p:attrNameLst>
                                          <p:attrName>ppt_h</p:attrName>
                                        </p:attrNameLst>
                                      </p:cBhvr>
                                      <p:tavLst>
                                        <p:tav tm="0">
                                          <p:val>
                                            <p:fltVal val="0"/>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1" fill="hold" grpId="0" nodeType="clickEffect">
                                  <p:stCondLst>
                                    <p:cond delay="0"/>
                                  </p:stCondLst>
                                  <p:childTnLst>
                                    <p:set>
                                      <p:cBhvr>
                                        <p:cTn id="34" dur="1" fill="hold">
                                          <p:stCondLst>
                                            <p:cond delay="0"/>
                                          </p:stCondLst>
                                        </p:cTn>
                                        <p:tgtEl>
                                          <p:spTgt spid="62568"/>
                                        </p:tgtEl>
                                        <p:attrNameLst>
                                          <p:attrName>style.visibility</p:attrName>
                                        </p:attrNameLst>
                                      </p:cBhvr>
                                      <p:to>
                                        <p:strVal val="visible"/>
                                      </p:to>
                                    </p:set>
                                    <p:anim calcmode="lin" valueType="num">
                                      <p:cBhvr>
                                        <p:cTn id="35" dur="1000" fill="hold"/>
                                        <p:tgtEl>
                                          <p:spTgt spid="62568"/>
                                        </p:tgtEl>
                                        <p:attrNameLst>
                                          <p:attrName>ppt_x</p:attrName>
                                        </p:attrNameLst>
                                      </p:cBhvr>
                                      <p:tavLst>
                                        <p:tav tm="0">
                                          <p:val>
                                            <p:strVal val="#ppt_x"/>
                                          </p:val>
                                        </p:tav>
                                        <p:tav tm="100000">
                                          <p:val>
                                            <p:strVal val="#ppt_x"/>
                                          </p:val>
                                        </p:tav>
                                      </p:tavLst>
                                    </p:anim>
                                    <p:anim calcmode="lin" valueType="num">
                                      <p:cBhvr>
                                        <p:cTn id="36" dur="1000" fill="hold"/>
                                        <p:tgtEl>
                                          <p:spTgt spid="62568"/>
                                        </p:tgtEl>
                                        <p:attrNameLst>
                                          <p:attrName>ppt_y</p:attrName>
                                        </p:attrNameLst>
                                      </p:cBhvr>
                                      <p:tavLst>
                                        <p:tav tm="0">
                                          <p:val>
                                            <p:strVal val="#ppt_y-#ppt_h/2"/>
                                          </p:val>
                                        </p:tav>
                                        <p:tav tm="100000">
                                          <p:val>
                                            <p:strVal val="#ppt_y"/>
                                          </p:val>
                                        </p:tav>
                                      </p:tavLst>
                                    </p:anim>
                                    <p:anim calcmode="lin" valueType="num">
                                      <p:cBhvr>
                                        <p:cTn id="37" dur="1000" fill="hold"/>
                                        <p:tgtEl>
                                          <p:spTgt spid="62568"/>
                                        </p:tgtEl>
                                        <p:attrNameLst>
                                          <p:attrName>ppt_w</p:attrName>
                                        </p:attrNameLst>
                                      </p:cBhvr>
                                      <p:tavLst>
                                        <p:tav tm="0">
                                          <p:val>
                                            <p:strVal val="#ppt_w"/>
                                          </p:val>
                                        </p:tav>
                                        <p:tav tm="100000">
                                          <p:val>
                                            <p:strVal val="#ppt_w"/>
                                          </p:val>
                                        </p:tav>
                                      </p:tavLst>
                                    </p:anim>
                                    <p:anim calcmode="lin" valueType="num">
                                      <p:cBhvr>
                                        <p:cTn id="38" dur="1000" fill="hold"/>
                                        <p:tgtEl>
                                          <p:spTgt spid="62568"/>
                                        </p:tgtEl>
                                        <p:attrNameLst>
                                          <p:attrName>ppt_h</p:attrName>
                                        </p:attrNameLst>
                                      </p:cBhvr>
                                      <p:tavLst>
                                        <p:tav tm="0">
                                          <p:val>
                                            <p:fltVal val="0"/>
                                          </p:val>
                                        </p:tav>
                                        <p:tav tm="100000">
                                          <p:val>
                                            <p:strVal val="#ppt_h"/>
                                          </p:val>
                                        </p:tav>
                                      </p:tavLst>
                                    </p:anim>
                                  </p:childTnLst>
                                </p:cTn>
                              </p:par>
                              <p:par>
                                <p:cTn id="39" presetID="17" presetClass="entr" presetSubtype="1" fill="hold" nodeType="withEffect">
                                  <p:stCondLst>
                                    <p:cond delay="0"/>
                                  </p:stCondLst>
                                  <p:childTnLst>
                                    <p:set>
                                      <p:cBhvr>
                                        <p:cTn id="40" dur="1" fill="hold">
                                          <p:stCondLst>
                                            <p:cond delay="0"/>
                                          </p:stCondLst>
                                        </p:cTn>
                                        <p:tgtEl>
                                          <p:spTgt spid="62581"/>
                                        </p:tgtEl>
                                        <p:attrNameLst>
                                          <p:attrName>style.visibility</p:attrName>
                                        </p:attrNameLst>
                                      </p:cBhvr>
                                      <p:to>
                                        <p:strVal val="visible"/>
                                      </p:to>
                                    </p:set>
                                    <p:anim calcmode="lin" valueType="num">
                                      <p:cBhvr>
                                        <p:cTn id="41" dur="1000" fill="hold"/>
                                        <p:tgtEl>
                                          <p:spTgt spid="62581"/>
                                        </p:tgtEl>
                                        <p:attrNameLst>
                                          <p:attrName>ppt_x</p:attrName>
                                        </p:attrNameLst>
                                      </p:cBhvr>
                                      <p:tavLst>
                                        <p:tav tm="0">
                                          <p:val>
                                            <p:strVal val="#ppt_x"/>
                                          </p:val>
                                        </p:tav>
                                        <p:tav tm="100000">
                                          <p:val>
                                            <p:strVal val="#ppt_x"/>
                                          </p:val>
                                        </p:tav>
                                      </p:tavLst>
                                    </p:anim>
                                    <p:anim calcmode="lin" valueType="num">
                                      <p:cBhvr>
                                        <p:cTn id="42" dur="1000" fill="hold"/>
                                        <p:tgtEl>
                                          <p:spTgt spid="62581"/>
                                        </p:tgtEl>
                                        <p:attrNameLst>
                                          <p:attrName>ppt_y</p:attrName>
                                        </p:attrNameLst>
                                      </p:cBhvr>
                                      <p:tavLst>
                                        <p:tav tm="0">
                                          <p:val>
                                            <p:strVal val="#ppt_y-#ppt_h/2"/>
                                          </p:val>
                                        </p:tav>
                                        <p:tav tm="100000">
                                          <p:val>
                                            <p:strVal val="#ppt_y"/>
                                          </p:val>
                                        </p:tav>
                                      </p:tavLst>
                                    </p:anim>
                                    <p:anim calcmode="lin" valueType="num">
                                      <p:cBhvr>
                                        <p:cTn id="43" dur="1000" fill="hold"/>
                                        <p:tgtEl>
                                          <p:spTgt spid="62581"/>
                                        </p:tgtEl>
                                        <p:attrNameLst>
                                          <p:attrName>ppt_w</p:attrName>
                                        </p:attrNameLst>
                                      </p:cBhvr>
                                      <p:tavLst>
                                        <p:tav tm="0">
                                          <p:val>
                                            <p:strVal val="#ppt_w"/>
                                          </p:val>
                                        </p:tav>
                                        <p:tav tm="100000">
                                          <p:val>
                                            <p:strVal val="#ppt_w"/>
                                          </p:val>
                                        </p:tav>
                                      </p:tavLst>
                                    </p:anim>
                                    <p:anim calcmode="lin" valueType="num">
                                      <p:cBhvr>
                                        <p:cTn id="44" dur="1000" fill="hold"/>
                                        <p:tgtEl>
                                          <p:spTgt spid="62581"/>
                                        </p:tgtEl>
                                        <p:attrNameLst>
                                          <p:attrName>ppt_h</p:attrName>
                                        </p:attrNameLst>
                                      </p:cBhvr>
                                      <p:tavLst>
                                        <p:tav tm="0">
                                          <p:val>
                                            <p:fltVal val="0"/>
                                          </p:val>
                                        </p:tav>
                                        <p:tav tm="100000">
                                          <p:val>
                                            <p:strVal val="#ppt_h"/>
                                          </p:val>
                                        </p:tav>
                                      </p:tavLst>
                                    </p:anim>
                                  </p:childTnLst>
                                </p:cTn>
                              </p:par>
                              <p:par>
                                <p:cTn id="45" presetID="17" presetClass="entr" presetSubtype="1" fill="hold" nodeType="withEffect">
                                  <p:stCondLst>
                                    <p:cond delay="0"/>
                                  </p:stCondLst>
                                  <p:childTnLst>
                                    <p:set>
                                      <p:cBhvr>
                                        <p:cTn id="46" dur="1" fill="hold">
                                          <p:stCondLst>
                                            <p:cond delay="0"/>
                                          </p:stCondLst>
                                        </p:cTn>
                                        <p:tgtEl>
                                          <p:spTgt spid="62580"/>
                                        </p:tgtEl>
                                        <p:attrNameLst>
                                          <p:attrName>style.visibility</p:attrName>
                                        </p:attrNameLst>
                                      </p:cBhvr>
                                      <p:to>
                                        <p:strVal val="visible"/>
                                      </p:to>
                                    </p:set>
                                    <p:anim calcmode="lin" valueType="num">
                                      <p:cBhvr>
                                        <p:cTn id="47" dur="1000" fill="hold"/>
                                        <p:tgtEl>
                                          <p:spTgt spid="62580"/>
                                        </p:tgtEl>
                                        <p:attrNameLst>
                                          <p:attrName>ppt_x</p:attrName>
                                        </p:attrNameLst>
                                      </p:cBhvr>
                                      <p:tavLst>
                                        <p:tav tm="0">
                                          <p:val>
                                            <p:strVal val="#ppt_x"/>
                                          </p:val>
                                        </p:tav>
                                        <p:tav tm="100000">
                                          <p:val>
                                            <p:strVal val="#ppt_x"/>
                                          </p:val>
                                        </p:tav>
                                      </p:tavLst>
                                    </p:anim>
                                    <p:anim calcmode="lin" valueType="num">
                                      <p:cBhvr>
                                        <p:cTn id="48" dur="1000" fill="hold"/>
                                        <p:tgtEl>
                                          <p:spTgt spid="62580"/>
                                        </p:tgtEl>
                                        <p:attrNameLst>
                                          <p:attrName>ppt_y</p:attrName>
                                        </p:attrNameLst>
                                      </p:cBhvr>
                                      <p:tavLst>
                                        <p:tav tm="0">
                                          <p:val>
                                            <p:strVal val="#ppt_y-#ppt_h/2"/>
                                          </p:val>
                                        </p:tav>
                                        <p:tav tm="100000">
                                          <p:val>
                                            <p:strVal val="#ppt_y"/>
                                          </p:val>
                                        </p:tav>
                                      </p:tavLst>
                                    </p:anim>
                                    <p:anim calcmode="lin" valueType="num">
                                      <p:cBhvr>
                                        <p:cTn id="49" dur="1000" fill="hold"/>
                                        <p:tgtEl>
                                          <p:spTgt spid="62580"/>
                                        </p:tgtEl>
                                        <p:attrNameLst>
                                          <p:attrName>ppt_w</p:attrName>
                                        </p:attrNameLst>
                                      </p:cBhvr>
                                      <p:tavLst>
                                        <p:tav tm="0">
                                          <p:val>
                                            <p:strVal val="#ppt_w"/>
                                          </p:val>
                                        </p:tav>
                                        <p:tav tm="100000">
                                          <p:val>
                                            <p:strVal val="#ppt_w"/>
                                          </p:val>
                                        </p:tav>
                                      </p:tavLst>
                                    </p:anim>
                                    <p:anim calcmode="lin" valueType="num">
                                      <p:cBhvr>
                                        <p:cTn id="50" dur="1000" fill="hold"/>
                                        <p:tgtEl>
                                          <p:spTgt spid="6258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62" grpId="0"/>
      <p:bldP spid="62564" grpId="0"/>
      <p:bldP spid="6256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灯片编号占位符 3"/>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CD0A3725-5717-45B3-B5A9-DA66E51A64BC}" type="slidenum">
              <a:rPr kumimoji="0" lang="zh-CN" altLang="en-US" sz="2400" b="0">
                <a:solidFill>
                  <a:schemeClr val="tx2"/>
                </a:solidFill>
                <a:latin typeface="Times New Roman" panose="02020603050405020304" pitchFamily="18" charset="0"/>
                <a:ea typeface="宋体" panose="02010600030101010101" pitchFamily="2" charset="-122"/>
              </a:rPr>
              <a:pPr/>
              <a:t>58</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91140" name="Text Box 4"/>
          <p:cNvSpPr txBox="1">
            <a:spLocks noChangeArrowheads="1"/>
          </p:cNvSpPr>
          <p:nvPr/>
        </p:nvSpPr>
        <p:spPr bwMode="auto">
          <a:xfrm>
            <a:off x="2351088" y="1049339"/>
            <a:ext cx="32766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just" eaLnBrk="1" hangingPunct="1">
              <a:spcBef>
                <a:spcPct val="0"/>
              </a:spcBef>
              <a:buClr>
                <a:srgbClr val="660066"/>
              </a:buClr>
              <a:buSzTx/>
              <a:buFont typeface="Wingdings" panose="05000000000000000000" pitchFamily="2" charset="2"/>
              <a:buNone/>
            </a:pPr>
            <a:r>
              <a:rPr lang="zh-CN" altLang="en-US" sz="3200">
                <a:solidFill>
                  <a:srgbClr val="040404"/>
                </a:solidFill>
              </a:rPr>
              <a:t>3.</a:t>
            </a:r>
            <a:r>
              <a:rPr lang="en-US" altLang="en-US" sz="3200">
                <a:solidFill>
                  <a:srgbClr val="040404"/>
                </a:solidFill>
              </a:rPr>
              <a:t>t</a:t>
            </a:r>
            <a:r>
              <a:rPr lang="en-US" altLang="zh-CN" sz="3200">
                <a:solidFill>
                  <a:srgbClr val="040404"/>
                </a:solidFill>
              </a:rPr>
              <a:t>RNA</a:t>
            </a:r>
            <a:r>
              <a:rPr lang="zh-CN" altLang="en-US" sz="3200">
                <a:solidFill>
                  <a:srgbClr val="040404"/>
                </a:solidFill>
              </a:rPr>
              <a:t>的功能：</a:t>
            </a:r>
            <a:endParaRPr lang="zh-CN" altLang="en-US">
              <a:solidFill>
                <a:srgbClr val="040404"/>
              </a:solidFill>
            </a:endParaRPr>
          </a:p>
        </p:txBody>
      </p:sp>
      <p:sp>
        <p:nvSpPr>
          <p:cNvPr id="91141" name="Text Box 5"/>
          <p:cNvSpPr txBox="1">
            <a:spLocks noChangeArrowheads="1"/>
          </p:cNvSpPr>
          <p:nvPr/>
        </p:nvSpPr>
        <p:spPr bwMode="auto">
          <a:xfrm>
            <a:off x="3778251" y="1730375"/>
            <a:ext cx="584676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just" eaLnBrk="1" hangingPunct="1">
              <a:spcBef>
                <a:spcPct val="0"/>
              </a:spcBef>
              <a:buClr>
                <a:srgbClr val="660066"/>
              </a:buClr>
              <a:buSzTx/>
              <a:buFont typeface="Wingdings" panose="05000000000000000000" pitchFamily="2" charset="2"/>
              <a:buNone/>
            </a:pPr>
            <a:r>
              <a:rPr lang="zh-CN" altLang="en-US">
                <a:solidFill>
                  <a:srgbClr val="040404"/>
                </a:solidFill>
                <a:latin typeface="仿宋_GB2312" pitchFamily="49" charset="-122"/>
              </a:rPr>
              <a:t>把</a:t>
            </a:r>
            <a:r>
              <a:rPr lang="zh-CN" altLang="en-US" sz="3200">
                <a:solidFill>
                  <a:srgbClr val="CC0000"/>
                </a:solidFill>
                <a:latin typeface="仿宋_GB2312" pitchFamily="49" charset="-122"/>
              </a:rPr>
              <a:t>活化的</a:t>
            </a:r>
            <a:r>
              <a:rPr lang="en-US" altLang="zh-CN" sz="3200">
                <a:solidFill>
                  <a:srgbClr val="CC0000"/>
                </a:solidFill>
                <a:latin typeface="仿宋_GB2312" pitchFamily="49" charset="-122"/>
              </a:rPr>
              <a:t>aa</a:t>
            </a:r>
            <a:r>
              <a:rPr lang="zh-CN" altLang="en-US">
                <a:solidFill>
                  <a:srgbClr val="040404"/>
                </a:solidFill>
                <a:latin typeface="仿宋_GB2312" pitchFamily="49" charset="-122"/>
              </a:rPr>
              <a:t>搬运到</a:t>
            </a:r>
            <a:r>
              <a:rPr lang="zh-CN" altLang="en-US" sz="3200">
                <a:solidFill>
                  <a:srgbClr val="006600"/>
                </a:solidFill>
                <a:latin typeface="仿宋_GB2312" pitchFamily="49" charset="-122"/>
              </a:rPr>
              <a:t>核糖体</a:t>
            </a:r>
            <a:r>
              <a:rPr lang="zh-CN" altLang="en-US">
                <a:solidFill>
                  <a:srgbClr val="040404"/>
                </a:solidFill>
                <a:latin typeface="仿宋_GB2312" pitchFamily="49" charset="-122"/>
              </a:rPr>
              <a:t>，</a:t>
            </a:r>
            <a:r>
              <a:rPr lang="en-US" altLang="zh-CN">
                <a:solidFill>
                  <a:srgbClr val="040404"/>
                </a:solidFill>
              </a:rPr>
              <a:t>tRNA</a:t>
            </a:r>
            <a:r>
              <a:rPr lang="zh-CN" altLang="en-US">
                <a:solidFill>
                  <a:srgbClr val="040404"/>
                </a:solidFill>
                <a:latin typeface="仿宋_GB2312" pitchFamily="49" charset="-122"/>
              </a:rPr>
              <a:t>的</a:t>
            </a:r>
            <a:r>
              <a:rPr lang="zh-CN" altLang="en-US" sz="3200">
                <a:solidFill>
                  <a:srgbClr val="000066"/>
                </a:solidFill>
                <a:latin typeface="仿宋_GB2312" pitchFamily="49" charset="-122"/>
              </a:rPr>
              <a:t>反密码子</a:t>
            </a:r>
            <a:r>
              <a:rPr lang="zh-CN" altLang="en-US">
                <a:solidFill>
                  <a:srgbClr val="040404"/>
                </a:solidFill>
                <a:latin typeface="仿宋_GB2312" pitchFamily="49" charset="-122"/>
              </a:rPr>
              <a:t>与</a:t>
            </a:r>
            <a:r>
              <a:rPr lang="en-US" altLang="zh-CN">
                <a:solidFill>
                  <a:srgbClr val="040404"/>
                </a:solidFill>
              </a:rPr>
              <a:t>mRNA</a:t>
            </a:r>
            <a:r>
              <a:rPr lang="zh-CN" altLang="en-US">
                <a:solidFill>
                  <a:srgbClr val="040404"/>
                </a:solidFill>
              </a:rPr>
              <a:t>的</a:t>
            </a:r>
            <a:r>
              <a:rPr lang="zh-CN" altLang="en-US" sz="3200">
                <a:solidFill>
                  <a:srgbClr val="000066"/>
                </a:solidFill>
                <a:latin typeface="仿宋_GB2312" pitchFamily="49" charset="-122"/>
              </a:rPr>
              <a:t>密码子</a:t>
            </a:r>
            <a:r>
              <a:rPr lang="zh-CN" altLang="en-US">
                <a:solidFill>
                  <a:srgbClr val="040404"/>
                </a:solidFill>
                <a:latin typeface="仿宋_GB2312" pitchFamily="49" charset="-122"/>
              </a:rPr>
              <a:t>特异性结合，使</a:t>
            </a:r>
            <a:r>
              <a:rPr lang="zh-CN" altLang="en-US" sz="3200">
                <a:solidFill>
                  <a:srgbClr val="990033"/>
                </a:solidFill>
                <a:latin typeface="仿宋_GB2312" pitchFamily="49" charset="-122"/>
              </a:rPr>
              <a:t>氨基酸对号入座</a:t>
            </a:r>
            <a:r>
              <a:rPr lang="zh-CN" altLang="en-US" sz="3200">
                <a:solidFill>
                  <a:srgbClr val="8A5704"/>
                </a:solidFill>
                <a:latin typeface="仿宋_GB2312" pitchFamily="49" charset="-122"/>
              </a:rPr>
              <a:t>。        </a:t>
            </a:r>
            <a:endParaRPr lang="zh-CN" altLang="en-US" sz="3200" b="0">
              <a:solidFill>
                <a:srgbClr val="8A5704"/>
              </a:solidFill>
              <a:latin typeface="仿宋_GB2312" pitchFamily="49" charset="-122"/>
            </a:endParaRPr>
          </a:p>
        </p:txBody>
      </p:sp>
      <p:sp>
        <p:nvSpPr>
          <p:cNvPr id="91153" name="Text Box 17"/>
          <p:cNvSpPr txBox="1">
            <a:spLocks noChangeArrowheads="1"/>
          </p:cNvSpPr>
          <p:nvPr/>
        </p:nvSpPr>
        <p:spPr bwMode="auto">
          <a:xfrm>
            <a:off x="4337050" y="3498850"/>
            <a:ext cx="4135438" cy="457200"/>
          </a:xfrm>
          <a:prstGeom prst="rect">
            <a:avLst/>
          </a:prstGeom>
          <a:noFill/>
          <a:ln w="38100">
            <a:noFill/>
            <a:miter lim="800000"/>
            <a:headEnd/>
            <a:tailEnd type="none" w="sm" len="med"/>
          </a:ln>
          <a:effectLst/>
        </p:spPr>
        <p:txBody>
          <a:bodyPr>
            <a:spAutoFit/>
          </a:bodyPr>
          <a:lstStyle/>
          <a:p>
            <a:pPr algn="l" eaLnBrk="1" hangingPunct="1">
              <a:spcBef>
                <a:spcPct val="50000"/>
              </a:spcBef>
              <a:buClrTx/>
              <a:buSzTx/>
              <a:buFontTx/>
              <a:buNone/>
              <a:defRPr/>
            </a:pPr>
            <a:endParaRPr lang="zh-CN" altLang="en-US" sz="2400">
              <a:effectLst>
                <a:outerShdw blurRad="38100" dist="38100" dir="2700000" algn="tl">
                  <a:srgbClr val="000000"/>
                </a:outerShdw>
              </a:effectLst>
              <a:latin typeface="Times New Roman" pitchFamily="18" charset="0"/>
              <a:ea typeface="宋体" pitchFamily="2" charset="-122"/>
            </a:endParaRPr>
          </a:p>
        </p:txBody>
      </p:sp>
      <p:grpSp>
        <p:nvGrpSpPr>
          <p:cNvPr id="2" name="Group 27"/>
          <p:cNvGrpSpPr>
            <a:grpSpLocks/>
          </p:cNvGrpSpPr>
          <p:nvPr/>
        </p:nvGrpSpPr>
        <p:grpSpPr bwMode="auto">
          <a:xfrm>
            <a:off x="3709989" y="3600450"/>
            <a:ext cx="4257675" cy="635000"/>
            <a:chOff x="1377" y="2088"/>
            <a:chExt cx="2682" cy="400"/>
          </a:xfrm>
        </p:grpSpPr>
        <p:sp>
          <p:nvSpPr>
            <p:cNvPr id="60436" name="Text Box 18"/>
            <p:cNvSpPr txBox="1">
              <a:spLocks noChangeArrowheads="1"/>
            </p:cNvSpPr>
            <p:nvPr/>
          </p:nvSpPr>
          <p:spPr bwMode="auto">
            <a:xfrm>
              <a:off x="1377" y="2088"/>
              <a:ext cx="91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sz="3200">
                  <a:solidFill>
                    <a:srgbClr val="006600"/>
                  </a:solidFill>
                  <a:latin typeface="Times New Roman" panose="02020603050405020304" pitchFamily="18" charset="0"/>
                  <a:ea typeface="宋体" panose="02010600030101010101" pitchFamily="2" charset="-122"/>
                </a:rPr>
                <a:t>mRNA</a:t>
              </a:r>
            </a:p>
          </p:txBody>
        </p:sp>
        <p:sp>
          <p:nvSpPr>
            <p:cNvPr id="60437" name="Line 20"/>
            <p:cNvSpPr>
              <a:spLocks noChangeShapeType="1"/>
            </p:cNvSpPr>
            <p:nvPr/>
          </p:nvSpPr>
          <p:spPr bwMode="auto">
            <a:xfrm flipV="1">
              <a:off x="2531" y="2286"/>
              <a:ext cx="982" cy="13"/>
            </a:xfrm>
            <a:prstGeom prst="line">
              <a:avLst/>
            </a:prstGeom>
            <a:noFill/>
            <a:ln w="38100">
              <a:solidFill>
                <a:srgbClr val="0066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60438" name="Line 21"/>
            <p:cNvSpPr>
              <a:spLocks noChangeShapeType="1"/>
            </p:cNvSpPr>
            <p:nvPr/>
          </p:nvSpPr>
          <p:spPr bwMode="auto">
            <a:xfrm>
              <a:off x="2872" y="2143"/>
              <a:ext cx="0" cy="275"/>
            </a:xfrm>
            <a:prstGeom prst="line">
              <a:avLst/>
            </a:prstGeom>
            <a:noFill/>
            <a:ln w="38100">
              <a:solidFill>
                <a:srgbClr val="0066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60439" name="Line 22"/>
            <p:cNvSpPr>
              <a:spLocks noChangeShapeType="1"/>
            </p:cNvSpPr>
            <p:nvPr/>
          </p:nvSpPr>
          <p:spPr bwMode="auto">
            <a:xfrm>
              <a:off x="3042" y="2143"/>
              <a:ext cx="0" cy="275"/>
            </a:xfrm>
            <a:prstGeom prst="line">
              <a:avLst/>
            </a:prstGeom>
            <a:noFill/>
            <a:ln w="38100">
              <a:solidFill>
                <a:srgbClr val="0066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60440" name="Line 23"/>
            <p:cNvSpPr>
              <a:spLocks noChangeShapeType="1"/>
            </p:cNvSpPr>
            <p:nvPr/>
          </p:nvSpPr>
          <p:spPr bwMode="auto">
            <a:xfrm>
              <a:off x="3199" y="2130"/>
              <a:ext cx="0" cy="275"/>
            </a:xfrm>
            <a:prstGeom prst="line">
              <a:avLst/>
            </a:prstGeom>
            <a:noFill/>
            <a:ln w="38100">
              <a:solidFill>
                <a:srgbClr val="006600"/>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60441" name="Text Box 24"/>
            <p:cNvSpPr txBox="1">
              <a:spLocks noChangeArrowheads="1"/>
            </p:cNvSpPr>
            <p:nvPr/>
          </p:nvSpPr>
          <p:spPr bwMode="auto">
            <a:xfrm>
              <a:off x="3531" y="2123"/>
              <a:ext cx="52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sz="3200">
                  <a:solidFill>
                    <a:srgbClr val="006600"/>
                  </a:solidFill>
                  <a:latin typeface="Times New Roman" panose="02020603050405020304" pitchFamily="18" charset="0"/>
                  <a:ea typeface="宋体" panose="02010600030101010101" pitchFamily="2" charset="-122"/>
                </a:rPr>
                <a:t>3</a:t>
              </a:r>
              <a:r>
                <a:rPr lang="zh-CN" altLang="en-US">
                  <a:solidFill>
                    <a:srgbClr val="006600"/>
                  </a:solidFill>
                </a:rPr>
                <a:t>´</a:t>
              </a:r>
              <a:endParaRPr lang="en-US" altLang="zh-CN">
                <a:solidFill>
                  <a:srgbClr val="006600"/>
                </a:solidFill>
              </a:endParaRPr>
            </a:p>
          </p:txBody>
        </p:sp>
        <p:sp>
          <p:nvSpPr>
            <p:cNvPr id="60442" name="Text Box 25"/>
            <p:cNvSpPr txBox="1">
              <a:spLocks noChangeArrowheads="1"/>
            </p:cNvSpPr>
            <p:nvPr/>
          </p:nvSpPr>
          <p:spPr bwMode="auto">
            <a:xfrm>
              <a:off x="2247" y="2099"/>
              <a:ext cx="54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sz="3200">
                  <a:solidFill>
                    <a:srgbClr val="006600"/>
                  </a:solidFill>
                  <a:latin typeface="Times New Roman" panose="02020603050405020304" pitchFamily="18" charset="0"/>
                  <a:ea typeface="宋体" panose="02010600030101010101" pitchFamily="2" charset="-122"/>
                </a:rPr>
                <a:t>5</a:t>
              </a:r>
              <a:r>
                <a:rPr lang="zh-CN" altLang="en-US">
                  <a:solidFill>
                    <a:srgbClr val="006600"/>
                  </a:solidFill>
                </a:rPr>
                <a:t>´</a:t>
              </a:r>
              <a:endParaRPr lang="en-US" altLang="zh-CN">
                <a:solidFill>
                  <a:srgbClr val="006600"/>
                </a:solidFill>
              </a:endParaRPr>
            </a:p>
          </p:txBody>
        </p:sp>
      </p:grpSp>
      <p:grpSp>
        <p:nvGrpSpPr>
          <p:cNvPr id="3" name="Group 29"/>
          <p:cNvGrpSpPr>
            <a:grpSpLocks/>
          </p:cNvGrpSpPr>
          <p:nvPr/>
        </p:nvGrpSpPr>
        <p:grpSpPr bwMode="auto">
          <a:xfrm>
            <a:off x="5068889" y="4073526"/>
            <a:ext cx="4122737" cy="1876425"/>
            <a:chOff x="2233" y="2386"/>
            <a:chExt cx="2597" cy="1182"/>
          </a:xfrm>
        </p:grpSpPr>
        <p:grpSp>
          <p:nvGrpSpPr>
            <p:cNvPr id="60424" name="Group 26"/>
            <p:cNvGrpSpPr>
              <a:grpSpLocks/>
            </p:cNvGrpSpPr>
            <p:nvPr/>
          </p:nvGrpSpPr>
          <p:grpSpPr bwMode="auto">
            <a:xfrm>
              <a:off x="2233" y="2386"/>
              <a:ext cx="1425" cy="1175"/>
              <a:chOff x="2245" y="2387"/>
              <a:chExt cx="1425" cy="1175"/>
            </a:xfrm>
          </p:grpSpPr>
          <p:sp>
            <p:nvSpPr>
              <p:cNvPr id="60426" name="Text Box 7"/>
              <p:cNvSpPr txBox="1">
                <a:spLocks noChangeArrowheads="1"/>
              </p:cNvSpPr>
              <p:nvPr/>
            </p:nvSpPr>
            <p:spPr bwMode="auto">
              <a:xfrm>
                <a:off x="2775" y="2587"/>
                <a:ext cx="6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sz="2400">
                    <a:solidFill>
                      <a:srgbClr val="A50021"/>
                    </a:solidFill>
                    <a:latin typeface="Times New Roman" panose="02020603050405020304" pitchFamily="18" charset="0"/>
                    <a:ea typeface="宋体" panose="02010600030101010101" pitchFamily="2" charset="-122"/>
                  </a:rPr>
                  <a:t>3  2  1</a:t>
                </a:r>
                <a:r>
                  <a:rPr lang="en-US" altLang="zh-CN" sz="2400">
                    <a:solidFill>
                      <a:schemeClr val="tx1"/>
                    </a:solidFill>
                    <a:latin typeface="Times New Roman" panose="02020603050405020304" pitchFamily="18" charset="0"/>
                    <a:ea typeface="宋体" panose="02010600030101010101" pitchFamily="2" charset="-122"/>
                  </a:rPr>
                  <a:t>  </a:t>
                </a:r>
              </a:p>
            </p:txBody>
          </p:sp>
          <p:grpSp>
            <p:nvGrpSpPr>
              <p:cNvPr id="60427" name="Group 8"/>
              <p:cNvGrpSpPr>
                <a:grpSpLocks/>
              </p:cNvGrpSpPr>
              <p:nvPr/>
            </p:nvGrpSpPr>
            <p:grpSpPr bwMode="auto">
              <a:xfrm>
                <a:off x="2673" y="2555"/>
                <a:ext cx="620" cy="727"/>
                <a:chOff x="1571" y="2383"/>
                <a:chExt cx="695" cy="1218"/>
              </a:xfrm>
            </p:grpSpPr>
            <p:sp>
              <p:nvSpPr>
                <p:cNvPr id="60433" name="Arc 9"/>
                <p:cNvSpPr>
                  <a:spLocks/>
                </p:cNvSpPr>
                <p:nvPr/>
              </p:nvSpPr>
              <p:spPr bwMode="auto">
                <a:xfrm flipH="1">
                  <a:off x="1571" y="2383"/>
                  <a:ext cx="301" cy="327"/>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A50021"/>
                  </a:solidFill>
                  <a:round/>
                  <a:headEnd/>
                  <a:tailEnd type="none" w="sm"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0434" name="Line 10"/>
                <p:cNvSpPr>
                  <a:spLocks noChangeShapeType="1"/>
                </p:cNvSpPr>
                <p:nvPr/>
              </p:nvSpPr>
              <p:spPr bwMode="auto">
                <a:xfrm>
                  <a:off x="1874" y="2385"/>
                  <a:ext cx="392" cy="0"/>
                </a:xfrm>
                <a:prstGeom prst="line">
                  <a:avLst/>
                </a:prstGeom>
                <a:noFill/>
                <a:ln w="38100">
                  <a:solidFill>
                    <a:srgbClr val="A50021"/>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60435" name="Line 11"/>
                <p:cNvSpPr>
                  <a:spLocks noChangeShapeType="1"/>
                </p:cNvSpPr>
                <p:nvPr/>
              </p:nvSpPr>
              <p:spPr bwMode="auto">
                <a:xfrm>
                  <a:off x="1571" y="2698"/>
                  <a:ext cx="0" cy="903"/>
                </a:xfrm>
                <a:prstGeom prst="line">
                  <a:avLst/>
                </a:prstGeom>
                <a:noFill/>
                <a:ln w="38100">
                  <a:solidFill>
                    <a:srgbClr val="A50021"/>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grpSp>
          <p:sp>
            <p:nvSpPr>
              <p:cNvPr id="60428" name="Text Box 12"/>
              <p:cNvSpPr txBox="1">
                <a:spLocks noChangeArrowheads="1"/>
              </p:cNvSpPr>
              <p:nvPr/>
            </p:nvSpPr>
            <p:spPr bwMode="auto">
              <a:xfrm>
                <a:off x="2245" y="3158"/>
                <a:ext cx="818"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a:solidFill>
                      <a:srgbClr val="A50021"/>
                    </a:solidFill>
                    <a:latin typeface="Times New Roman" panose="02020603050405020304" pitchFamily="18" charset="0"/>
                    <a:ea typeface="宋体" panose="02010600030101010101" pitchFamily="2" charset="-122"/>
                  </a:rPr>
                  <a:t>3</a:t>
                </a:r>
                <a:r>
                  <a:rPr lang="zh-CN" altLang="en-US" sz="3200">
                    <a:solidFill>
                      <a:srgbClr val="CC0000"/>
                    </a:solidFill>
                  </a:rPr>
                  <a:t>´</a:t>
                </a:r>
                <a:r>
                  <a:rPr lang="en-US" altLang="zh-CN" sz="3600">
                    <a:solidFill>
                      <a:srgbClr val="A50021"/>
                    </a:solidFill>
                    <a:latin typeface="Times New Roman" panose="02020603050405020304" pitchFamily="18" charset="0"/>
                    <a:ea typeface="宋体" panose="02010600030101010101" pitchFamily="2" charset="-122"/>
                  </a:rPr>
                  <a:t>aa</a:t>
                </a:r>
              </a:p>
            </p:txBody>
          </p:sp>
          <p:sp>
            <p:nvSpPr>
              <p:cNvPr id="60429" name="Text Box 13"/>
              <p:cNvSpPr txBox="1">
                <a:spLocks noChangeArrowheads="1"/>
              </p:cNvSpPr>
              <p:nvPr/>
            </p:nvSpPr>
            <p:spPr bwMode="auto">
              <a:xfrm>
                <a:off x="3288" y="2387"/>
                <a:ext cx="38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sm" len="me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sz="2400">
                    <a:solidFill>
                      <a:srgbClr val="A50021"/>
                    </a:solidFill>
                    <a:latin typeface="Times New Roman" panose="02020603050405020304" pitchFamily="18" charset="0"/>
                    <a:ea typeface="宋体" panose="02010600030101010101" pitchFamily="2" charset="-122"/>
                  </a:rPr>
                  <a:t>5</a:t>
                </a:r>
                <a:r>
                  <a:rPr lang="zh-CN" altLang="en-US">
                    <a:solidFill>
                      <a:srgbClr val="A50021"/>
                    </a:solidFill>
                  </a:rPr>
                  <a:t>´</a:t>
                </a:r>
                <a:endParaRPr lang="en-US" altLang="zh-CN">
                  <a:solidFill>
                    <a:srgbClr val="A50021"/>
                  </a:solidFill>
                </a:endParaRPr>
              </a:p>
            </p:txBody>
          </p:sp>
          <p:sp>
            <p:nvSpPr>
              <p:cNvPr id="60430" name="Line 14"/>
              <p:cNvSpPr>
                <a:spLocks noChangeShapeType="1"/>
              </p:cNvSpPr>
              <p:nvPr/>
            </p:nvSpPr>
            <p:spPr bwMode="auto">
              <a:xfrm>
                <a:off x="2887" y="2437"/>
                <a:ext cx="0" cy="228"/>
              </a:xfrm>
              <a:prstGeom prst="line">
                <a:avLst/>
              </a:prstGeom>
              <a:noFill/>
              <a:ln w="38100">
                <a:solidFill>
                  <a:srgbClr val="A50021"/>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60431" name="Line 15"/>
              <p:cNvSpPr>
                <a:spLocks noChangeShapeType="1"/>
              </p:cNvSpPr>
              <p:nvPr/>
            </p:nvSpPr>
            <p:spPr bwMode="auto">
              <a:xfrm>
                <a:off x="3048" y="2440"/>
                <a:ext cx="0" cy="229"/>
              </a:xfrm>
              <a:prstGeom prst="line">
                <a:avLst/>
              </a:prstGeom>
              <a:noFill/>
              <a:ln w="38100">
                <a:solidFill>
                  <a:srgbClr val="A50021"/>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60432" name="Line 16"/>
              <p:cNvSpPr>
                <a:spLocks noChangeShapeType="1"/>
              </p:cNvSpPr>
              <p:nvPr/>
            </p:nvSpPr>
            <p:spPr bwMode="auto">
              <a:xfrm>
                <a:off x="3209" y="2444"/>
                <a:ext cx="0" cy="228"/>
              </a:xfrm>
              <a:prstGeom prst="line">
                <a:avLst/>
              </a:prstGeom>
              <a:noFill/>
              <a:ln w="38100">
                <a:solidFill>
                  <a:srgbClr val="A50021"/>
                </a:solidFill>
                <a:round/>
                <a:headEnd/>
                <a:tailEnd type="none" w="sm" len="med"/>
              </a:ln>
              <a:extLst>
                <a:ext uri="{909E8E84-426E-40DD-AFC4-6F175D3DCCD1}">
                  <a14:hiddenFill xmlns:a14="http://schemas.microsoft.com/office/drawing/2010/main">
                    <a:noFill/>
                  </a14:hiddenFill>
                </a:ext>
              </a:extLst>
            </p:spPr>
            <p:txBody>
              <a:bodyPr/>
              <a:lstStyle/>
              <a:p>
                <a:endParaRPr lang="zh-CN" altLang="en-US"/>
              </a:p>
            </p:txBody>
          </p:sp>
        </p:grpSp>
        <p:sp>
          <p:nvSpPr>
            <p:cNvPr id="60425" name="Text Box 28"/>
            <p:cNvSpPr txBox="1">
              <a:spLocks noChangeArrowheads="1"/>
            </p:cNvSpPr>
            <p:nvPr/>
          </p:nvSpPr>
          <p:spPr bwMode="auto">
            <a:xfrm>
              <a:off x="2834" y="3203"/>
              <a:ext cx="1996"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sz="3200">
                  <a:solidFill>
                    <a:srgbClr val="A50021"/>
                  </a:solidFill>
                </a:rPr>
                <a:t>氨基酰</a:t>
              </a:r>
              <a:r>
                <a:rPr lang="en-US" altLang="zh-CN" sz="3200">
                  <a:solidFill>
                    <a:srgbClr val="A50021"/>
                  </a:solidFill>
                  <a:ea typeface="Batang" panose="02030600000101010101" pitchFamily="18" charset="-127"/>
                </a:rPr>
                <a:t>-tRNA</a:t>
              </a:r>
            </a:p>
          </p:txBody>
        </p:sp>
      </p:grpSp>
    </p:spTree>
    <p:extLst>
      <p:ext uri="{BB962C8B-B14F-4D97-AF65-F5344CB8AC3E}">
        <p14:creationId xmlns:p14="http://schemas.microsoft.com/office/powerpoint/2010/main" val="30928944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91140"/>
                                        </p:tgtEl>
                                        <p:attrNameLst>
                                          <p:attrName>style.visibility</p:attrName>
                                        </p:attrNameLst>
                                      </p:cBhvr>
                                      <p:to>
                                        <p:strVal val="visible"/>
                                      </p:to>
                                    </p:set>
                                    <p:anim calcmode="lin" valueType="num">
                                      <p:cBhvr>
                                        <p:cTn id="7" dur="1000" fill="hold"/>
                                        <p:tgtEl>
                                          <p:spTgt spid="91140"/>
                                        </p:tgtEl>
                                        <p:attrNameLst>
                                          <p:attrName>ppt_x</p:attrName>
                                        </p:attrNameLst>
                                      </p:cBhvr>
                                      <p:tavLst>
                                        <p:tav tm="0">
                                          <p:val>
                                            <p:strVal val="#ppt_x"/>
                                          </p:val>
                                        </p:tav>
                                        <p:tav tm="100000">
                                          <p:val>
                                            <p:strVal val="#ppt_x"/>
                                          </p:val>
                                        </p:tav>
                                      </p:tavLst>
                                    </p:anim>
                                    <p:anim calcmode="lin" valueType="num">
                                      <p:cBhvr>
                                        <p:cTn id="8" dur="1000" fill="hold"/>
                                        <p:tgtEl>
                                          <p:spTgt spid="91140"/>
                                        </p:tgtEl>
                                        <p:attrNameLst>
                                          <p:attrName>ppt_y</p:attrName>
                                        </p:attrNameLst>
                                      </p:cBhvr>
                                      <p:tavLst>
                                        <p:tav tm="0">
                                          <p:val>
                                            <p:strVal val="#ppt_y-#ppt_h/2"/>
                                          </p:val>
                                        </p:tav>
                                        <p:tav tm="100000">
                                          <p:val>
                                            <p:strVal val="#ppt_y"/>
                                          </p:val>
                                        </p:tav>
                                      </p:tavLst>
                                    </p:anim>
                                    <p:anim calcmode="lin" valueType="num">
                                      <p:cBhvr>
                                        <p:cTn id="9" dur="1000" fill="hold"/>
                                        <p:tgtEl>
                                          <p:spTgt spid="91140"/>
                                        </p:tgtEl>
                                        <p:attrNameLst>
                                          <p:attrName>ppt_w</p:attrName>
                                        </p:attrNameLst>
                                      </p:cBhvr>
                                      <p:tavLst>
                                        <p:tav tm="0">
                                          <p:val>
                                            <p:strVal val="#ppt_w"/>
                                          </p:val>
                                        </p:tav>
                                        <p:tav tm="100000">
                                          <p:val>
                                            <p:strVal val="#ppt_w"/>
                                          </p:val>
                                        </p:tav>
                                      </p:tavLst>
                                    </p:anim>
                                    <p:anim calcmode="lin" valueType="num">
                                      <p:cBhvr>
                                        <p:cTn id="10" dur="1000" fill="hold"/>
                                        <p:tgtEl>
                                          <p:spTgt spid="91140"/>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3" presetClass="entr" presetSubtype="16"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37"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0"/>
                                        <p:tgtEl>
                                          <p:spTgt spid="3"/>
                                        </p:tgtEl>
                                      </p:cBhvr>
                                    </p:animEffect>
                                    <p:anim calcmode="lin" valueType="num">
                                      <p:cBhvr>
                                        <p:cTn id="22" dur="5000" fill="hold"/>
                                        <p:tgtEl>
                                          <p:spTgt spid="3"/>
                                        </p:tgtEl>
                                        <p:attrNameLst>
                                          <p:attrName>ppt_x</p:attrName>
                                        </p:attrNameLst>
                                      </p:cBhvr>
                                      <p:tavLst>
                                        <p:tav tm="0">
                                          <p:val>
                                            <p:strVal val="#ppt_x"/>
                                          </p:val>
                                        </p:tav>
                                        <p:tav tm="100000">
                                          <p:val>
                                            <p:strVal val="#ppt_x"/>
                                          </p:val>
                                        </p:tav>
                                      </p:tavLst>
                                    </p:anim>
                                    <p:anim calcmode="lin" valueType="num">
                                      <p:cBhvr>
                                        <p:cTn id="23" dur="4500" decel="100000" fill="hold"/>
                                        <p:tgtEl>
                                          <p:spTgt spid="3"/>
                                        </p:tgtEl>
                                        <p:attrNameLst>
                                          <p:attrName>ppt_y</p:attrName>
                                        </p:attrNameLst>
                                      </p:cBhvr>
                                      <p:tavLst>
                                        <p:tav tm="0">
                                          <p:val>
                                            <p:strVal val="#ppt_y+1"/>
                                          </p:val>
                                        </p:tav>
                                        <p:tav tm="100000">
                                          <p:val>
                                            <p:strVal val="#ppt_y-.03"/>
                                          </p:val>
                                        </p:tav>
                                      </p:tavLst>
                                    </p:anim>
                                    <p:anim calcmode="lin" valueType="num">
                                      <p:cBhvr>
                                        <p:cTn id="24" dur="500" accel="100000" fill="hold">
                                          <p:stCondLst>
                                            <p:cond delay="4500"/>
                                          </p:stCondLst>
                                        </p:cTn>
                                        <p:tgtEl>
                                          <p:spTgt spid="3"/>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2" name="chimes.wav"/>
                                        </p:tgtEl>
                                      </p:cMediaNode>
                                    </p:audio>
                                  </p:subTnLst>
                                </p:cTn>
                              </p:par>
                            </p:childTnLst>
                          </p:cTn>
                        </p:par>
                      </p:childTnLst>
                    </p:cTn>
                  </p:par>
                  <p:par>
                    <p:cTn id="25" fill="hold" nodeType="clickPar">
                      <p:stCondLst>
                        <p:cond delay="indefinite"/>
                      </p:stCondLst>
                      <p:childTnLst>
                        <p:par>
                          <p:cTn id="26" fill="hold" nodeType="withGroup">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91141"/>
                                        </p:tgtEl>
                                        <p:attrNameLst>
                                          <p:attrName>style.visibility</p:attrName>
                                        </p:attrNameLst>
                                      </p:cBhvr>
                                      <p:to>
                                        <p:strVal val="visible"/>
                                      </p:to>
                                    </p:set>
                                    <p:animEffect transition="in" filter="slide(fromBottom)">
                                      <p:cBhvr>
                                        <p:cTn id="29" dur="1000"/>
                                        <p:tgtEl>
                                          <p:spTgt spid="91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p:bldP spid="9114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4"/>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8F47F078-B601-4AFA-A050-4E5037DE1E38}" type="slidenum">
              <a:rPr kumimoji="0" lang="zh-CN" altLang="en-US" sz="2400" b="0">
                <a:solidFill>
                  <a:schemeClr val="tx2"/>
                </a:solidFill>
                <a:latin typeface="Times New Roman" panose="02020603050405020304" pitchFamily="18" charset="0"/>
                <a:ea typeface="宋体" panose="02010600030101010101" pitchFamily="2" charset="-122"/>
              </a:rPr>
              <a:pPr/>
              <a:t>59</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63493" name="Text Box 5"/>
          <p:cNvSpPr txBox="1">
            <a:spLocks noChangeArrowheads="1"/>
          </p:cNvSpPr>
          <p:nvPr/>
        </p:nvSpPr>
        <p:spPr bwMode="auto">
          <a:xfrm>
            <a:off x="2667000" y="1676400"/>
            <a:ext cx="34559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en-US" altLang="zh-CN" sz="3200">
                <a:solidFill>
                  <a:srgbClr val="040404"/>
                </a:solidFill>
                <a:latin typeface="仿宋_GB2312" pitchFamily="49" charset="-122"/>
              </a:rPr>
              <a:t>1.</a:t>
            </a:r>
            <a:r>
              <a:rPr lang="en-US" altLang="zh-CN" sz="3200">
                <a:solidFill>
                  <a:srgbClr val="040404"/>
                </a:solidFill>
              </a:rPr>
              <a:t>rRNA</a:t>
            </a:r>
            <a:r>
              <a:rPr lang="zh-CN" altLang="en-US" sz="3200">
                <a:solidFill>
                  <a:srgbClr val="040404"/>
                </a:solidFill>
                <a:latin typeface="仿宋_GB2312" pitchFamily="49" charset="-122"/>
              </a:rPr>
              <a:t>的结构：</a:t>
            </a:r>
          </a:p>
        </p:txBody>
      </p:sp>
      <p:sp>
        <p:nvSpPr>
          <p:cNvPr id="63494" name="Text Box 6"/>
          <p:cNvSpPr txBox="1">
            <a:spLocks noChangeArrowheads="1"/>
          </p:cNvSpPr>
          <p:nvPr/>
        </p:nvSpPr>
        <p:spPr bwMode="auto">
          <a:xfrm>
            <a:off x="2189164" y="730251"/>
            <a:ext cx="74882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sz="4000">
                <a:solidFill>
                  <a:srgbClr val="040404"/>
                </a:solidFill>
                <a:latin typeface="隶书" panose="02010509060101010101" pitchFamily="49" charset="-122"/>
                <a:ea typeface="隶书" panose="02010509060101010101" pitchFamily="49" charset="-122"/>
              </a:rPr>
              <a:t>三、核蛋白体</a:t>
            </a:r>
            <a:r>
              <a:rPr lang="en-US" altLang="zh-CN" sz="4000">
                <a:solidFill>
                  <a:srgbClr val="040404"/>
                </a:solidFill>
                <a:latin typeface="隶书" panose="02010509060101010101" pitchFamily="49" charset="-122"/>
                <a:ea typeface="隶书" panose="02010509060101010101" pitchFamily="49" charset="-122"/>
              </a:rPr>
              <a:t>RNA</a:t>
            </a:r>
            <a:r>
              <a:rPr lang="zh-CN" altLang="en-US" sz="4000">
                <a:solidFill>
                  <a:srgbClr val="040404"/>
                </a:solidFill>
                <a:latin typeface="隶书" panose="02010509060101010101" pitchFamily="49" charset="-122"/>
                <a:ea typeface="隶书" panose="02010509060101010101" pitchFamily="49" charset="-122"/>
              </a:rPr>
              <a:t>的结构与功能</a:t>
            </a:r>
          </a:p>
        </p:txBody>
      </p:sp>
      <p:sp>
        <p:nvSpPr>
          <p:cNvPr id="63496" name="Text Box 8"/>
          <p:cNvSpPr txBox="1">
            <a:spLocks noChangeArrowheads="1"/>
          </p:cNvSpPr>
          <p:nvPr/>
        </p:nvSpPr>
        <p:spPr bwMode="auto">
          <a:xfrm>
            <a:off x="3648076" y="4581526"/>
            <a:ext cx="5832475"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800" b="1">
                <a:solidFill>
                  <a:srgbClr val="34632F"/>
                </a:solidFill>
                <a:latin typeface="Arial" panose="020B0604020202020204" pitchFamily="34" charset="0"/>
                <a:ea typeface="仿宋_GB2312" pitchFamily="49" charset="-122"/>
              </a:defRPr>
            </a:lvl1pPr>
            <a:lvl2pPr>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lvl="1" algn="just" eaLnBrk="1" hangingPunct="1">
              <a:lnSpc>
                <a:spcPct val="110000"/>
              </a:lnSpc>
              <a:spcBef>
                <a:spcPct val="0"/>
              </a:spcBef>
              <a:buClrTx/>
              <a:buSzTx/>
              <a:buFontTx/>
              <a:buNone/>
            </a:pPr>
            <a:r>
              <a:rPr lang="zh-CN" altLang="zh-CN" sz="3200">
                <a:solidFill>
                  <a:srgbClr val="040404"/>
                </a:solidFill>
                <a:latin typeface="仿宋_GB2312" pitchFamily="49" charset="-122"/>
              </a:rPr>
              <a:t>参与组成核蛋白体，</a:t>
            </a:r>
            <a:endParaRPr lang="zh-CN" altLang="en-US" sz="3200">
              <a:solidFill>
                <a:srgbClr val="040404"/>
              </a:solidFill>
              <a:latin typeface="仿宋_GB2312" pitchFamily="49" charset="-122"/>
            </a:endParaRPr>
          </a:p>
          <a:p>
            <a:pPr lvl="1" algn="just" eaLnBrk="1" hangingPunct="1">
              <a:lnSpc>
                <a:spcPct val="110000"/>
              </a:lnSpc>
              <a:spcBef>
                <a:spcPct val="0"/>
              </a:spcBef>
              <a:buClrTx/>
              <a:buSzTx/>
              <a:buFontTx/>
              <a:buNone/>
            </a:pPr>
            <a:r>
              <a:rPr lang="zh-CN" altLang="zh-CN" sz="3200">
                <a:solidFill>
                  <a:srgbClr val="040404"/>
                </a:solidFill>
                <a:latin typeface="仿宋_GB2312" pitchFamily="49" charset="-122"/>
              </a:rPr>
              <a:t>为</a:t>
            </a:r>
            <a:r>
              <a:rPr lang="zh-CN" altLang="zh-CN" sz="3200">
                <a:solidFill>
                  <a:srgbClr val="CC0000"/>
                </a:solidFill>
                <a:latin typeface="仿宋_GB2312" pitchFamily="49" charset="-122"/>
              </a:rPr>
              <a:t>蛋白质生物合成的场所</a:t>
            </a:r>
            <a:r>
              <a:rPr lang="zh-CN" altLang="zh-CN" sz="3200">
                <a:solidFill>
                  <a:srgbClr val="040404"/>
                </a:solidFill>
                <a:latin typeface="仿宋_GB2312" pitchFamily="49" charset="-122"/>
              </a:rPr>
              <a:t>。</a:t>
            </a:r>
            <a:endParaRPr lang="zh-CN" altLang="en-US" b="0">
              <a:solidFill>
                <a:srgbClr val="040404"/>
              </a:solidFill>
              <a:latin typeface="仿宋_GB2312" pitchFamily="49" charset="-122"/>
            </a:endParaRPr>
          </a:p>
        </p:txBody>
      </p:sp>
      <p:sp>
        <p:nvSpPr>
          <p:cNvPr id="63498" name="Text Box 10"/>
          <p:cNvSpPr txBox="1">
            <a:spLocks noChangeArrowheads="1"/>
          </p:cNvSpPr>
          <p:nvPr/>
        </p:nvSpPr>
        <p:spPr bwMode="auto">
          <a:xfrm>
            <a:off x="2722564" y="2849564"/>
            <a:ext cx="34448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en-US" altLang="zh-CN" sz="3200">
                <a:solidFill>
                  <a:srgbClr val="040404"/>
                </a:solidFill>
                <a:latin typeface="仿宋_GB2312" pitchFamily="49" charset="-122"/>
              </a:rPr>
              <a:t>2.</a:t>
            </a:r>
            <a:r>
              <a:rPr lang="en-US" altLang="zh-CN" sz="3200">
                <a:solidFill>
                  <a:srgbClr val="040404"/>
                </a:solidFill>
              </a:rPr>
              <a:t>rRNA</a:t>
            </a:r>
            <a:r>
              <a:rPr lang="zh-CN" altLang="en-US" sz="3200">
                <a:solidFill>
                  <a:srgbClr val="040404"/>
                </a:solidFill>
                <a:latin typeface="仿宋_GB2312" pitchFamily="49" charset="-122"/>
              </a:rPr>
              <a:t>的种类：</a:t>
            </a:r>
            <a:endParaRPr lang="en-US" altLang="zh-CN" sz="3200">
              <a:solidFill>
                <a:srgbClr val="040404"/>
              </a:solidFill>
              <a:latin typeface="仿宋_GB2312" pitchFamily="49" charset="-122"/>
            </a:endParaRPr>
          </a:p>
        </p:txBody>
      </p:sp>
      <p:graphicFrame>
        <p:nvGraphicFramePr>
          <p:cNvPr id="63499" name="Object 11">
            <a:hlinkClick r:id="" action="ppaction://ole?verb=0"/>
          </p:cNvPr>
          <p:cNvGraphicFramePr>
            <a:graphicFrameLocks noChangeAspect="1"/>
          </p:cNvGraphicFramePr>
          <p:nvPr/>
        </p:nvGraphicFramePr>
        <p:xfrm>
          <a:off x="5880101" y="2636839"/>
          <a:ext cx="1503363" cy="1127125"/>
        </p:xfrm>
        <a:graphic>
          <a:graphicData uri="http://schemas.openxmlformats.org/presentationml/2006/ole">
            <mc:AlternateContent xmlns:mc="http://schemas.openxmlformats.org/markup-compatibility/2006">
              <mc:Choice xmlns:v="urn:schemas-microsoft-com:vml" Requires="v">
                <p:oleObj spid="_x0000_s51204" name="演示文稿" r:id="rId3" imgW="4528806" imgH="3395886" progId="PowerPoint.Show.8">
                  <p:embed/>
                </p:oleObj>
              </mc:Choice>
              <mc:Fallback>
                <p:oleObj name="演示文稿" r:id="rId3" imgW="4528806" imgH="3395886" progId="PowerPoint.Show.8">
                  <p:embed/>
                  <p:pic>
                    <p:nvPicPr>
                      <p:cNvPr id="63499" name="Object 11">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80101" y="2636839"/>
                        <a:ext cx="1503363" cy="1127125"/>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3501" name="Text Box 13"/>
          <p:cNvSpPr txBox="1">
            <a:spLocks noChangeArrowheads="1"/>
          </p:cNvSpPr>
          <p:nvPr/>
        </p:nvSpPr>
        <p:spPr bwMode="auto">
          <a:xfrm>
            <a:off x="2735263" y="4038600"/>
            <a:ext cx="3721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en-US" altLang="zh-CN" sz="3200">
                <a:solidFill>
                  <a:srgbClr val="040404"/>
                </a:solidFill>
                <a:latin typeface="仿宋_GB2312" pitchFamily="49" charset="-122"/>
              </a:rPr>
              <a:t>3.</a:t>
            </a:r>
            <a:r>
              <a:rPr lang="en-US" altLang="zh-CN" sz="3200">
                <a:solidFill>
                  <a:srgbClr val="040404"/>
                </a:solidFill>
              </a:rPr>
              <a:t>rRNA</a:t>
            </a:r>
            <a:r>
              <a:rPr lang="zh-CN" altLang="en-US" sz="3200">
                <a:solidFill>
                  <a:srgbClr val="040404"/>
                </a:solidFill>
                <a:latin typeface="仿宋_GB2312" pitchFamily="49" charset="-122"/>
              </a:rPr>
              <a:t>的功能：</a:t>
            </a:r>
            <a:endParaRPr lang="en-US" altLang="zh-CN" sz="3200">
              <a:solidFill>
                <a:srgbClr val="040404"/>
              </a:solidFill>
              <a:latin typeface="仿宋_GB2312" pitchFamily="49" charset="-122"/>
            </a:endParaRPr>
          </a:p>
        </p:txBody>
      </p:sp>
      <p:sp>
        <p:nvSpPr>
          <p:cNvPr id="63508" name="Text Box 20"/>
          <p:cNvSpPr txBox="1">
            <a:spLocks noChangeArrowheads="1"/>
          </p:cNvSpPr>
          <p:nvPr/>
        </p:nvSpPr>
        <p:spPr bwMode="auto">
          <a:xfrm>
            <a:off x="5694364" y="1681164"/>
            <a:ext cx="34559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sz="3200">
                <a:solidFill>
                  <a:srgbClr val="040404"/>
                </a:solidFill>
                <a:latin typeface="仿宋_GB2312" pitchFamily="49" charset="-122"/>
              </a:rPr>
              <a:t>多个茎环结构组成</a:t>
            </a:r>
          </a:p>
        </p:txBody>
      </p:sp>
    </p:spTree>
    <p:extLst>
      <p:ext uri="{BB962C8B-B14F-4D97-AF65-F5344CB8AC3E}">
        <p14:creationId xmlns:p14="http://schemas.microsoft.com/office/powerpoint/2010/main" val="756200743"/>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63494"/>
                                        </p:tgtEl>
                                        <p:attrNameLst>
                                          <p:attrName>style.visibility</p:attrName>
                                        </p:attrNameLst>
                                      </p:cBhvr>
                                      <p:to>
                                        <p:strVal val="visible"/>
                                      </p:to>
                                    </p:set>
                                    <p:animEffect transition="in" filter="slide(fromTop)">
                                      <p:cBhvr>
                                        <p:cTn id="7" dur="1000"/>
                                        <p:tgtEl>
                                          <p:spTgt spid="634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63493"/>
                                        </p:tgtEl>
                                        <p:attrNameLst>
                                          <p:attrName>style.visibility</p:attrName>
                                        </p:attrNameLst>
                                      </p:cBhvr>
                                      <p:to>
                                        <p:strVal val="visible"/>
                                      </p:to>
                                    </p:set>
                                    <p:anim calcmode="lin" valueType="num">
                                      <p:cBhvr>
                                        <p:cTn id="12" dur="2000" fill="hold"/>
                                        <p:tgtEl>
                                          <p:spTgt spid="63493"/>
                                        </p:tgtEl>
                                        <p:attrNameLst>
                                          <p:attrName>ppt_w</p:attrName>
                                        </p:attrNameLst>
                                      </p:cBhvr>
                                      <p:tavLst>
                                        <p:tav tm="0">
                                          <p:val>
                                            <p:fltVal val="0"/>
                                          </p:val>
                                        </p:tav>
                                        <p:tav tm="100000">
                                          <p:val>
                                            <p:strVal val="#ppt_w"/>
                                          </p:val>
                                        </p:tav>
                                      </p:tavLst>
                                    </p:anim>
                                    <p:anim calcmode="lin" valueType="num">
                                      <p:cBhvr>
                                        <p:cTn id="13" dur="2000" fill="hold"/>
                                        <p:tgtEl>
                                          <p:spTgt spid="63493"/>
                                        </p:tgtEl>
                                        <p:attrNameLst>
                                          <p:attrName>ppt_h</p:attrName>
                                        </p:attrNameLst>
                                      </p:cBhvr>
                                      <p:tavLst>
                                        <p:tav tm="0">
                                          <p:val>
                                            <p:fltVal val="0"/>
                                          </p:val>
                                        </p:tav>
                                        <p:tav tm="100000">
                                          <p:val>
                                            <p:strVal val="#ppt_h"/>
                                          </p:val>
                                        </p:tav>
                                      </p:tavLst>
                                    </p:anim>
                                    <p:anim calcmode="lin" valueType="num">
                                      <p:cBhvr>
                                        <p:cTn id="14" dur="2000" fill="hold"/>
                                        <p:tgtEl>
                                          <p:spTgt spid="63493"/>
                                        </p:tgtEl>
                                        <p:attrNameLst>
                                          <p:attrName>ppt_x</p:attrName>
                                        </p:attrNameLst>
                                      </p:cBhvr>
                                      <p:tavLst>
                                        <p:tav tm="0" fmla="#ppt_x+(cos(-2*pi*(1-$))*-#ppt_x-sin(-2*pi*(1-$))*(1-#ppt_y))*(1-$)">
                                          <p:val>
                                            <p:fltVal val="0"/>
                                          </p:val>
                                        </p:tav>
                                        <p:tav tm="100000">
                                          <p:val>
                                            <p:fltVal val="1"/>
                                          </p:val>
                                        </p:tav>
                                      </p:tavLst>
                                    </p:anim>
                                    <p:anim calcmode="lin" valueType="num">
                                      <p:cBhvr>
                                        <p:cTn id="15" dur="2000" fill="hold"/>
                                        <p:tgtEl>
                                          <p:spTgt spid="63493"/>
                                        </p:tgtEl>
                                        <p:attrNameLst>
                                          <p:attrName>ppt_y</p:attrName>
                                        </p:attrNameLst>
                                      </p:cBhvr>
                                      <p:tavLst>
                                        <p:tav tm="0" fmla="#ppt_y+(sin(-2*pi*(1-$))*-#ppt_x+cos(-2*pi*(1-$))*(1-#ppt_y))*(1-$)">
                                          <p:val>
                                            <p:fltVal val="0"/>
                                          </p:val>
                                        </p:tav>
                                        <p:tav tm="100000">
                                          <p:val>
                                            <p:fltVal val="1"/>
                                          </p:val>
                                        </p:tav>
                                      </p:tavLst>
                                    </p:anim>
                                  </p:childTnLst>
                                </p:cTn>
                              </p:par>
                            </p:childTnLst>
                          </p:cTn>
                        </p:par>
                        <p:par>
                          <p:cTn id="16" fill="hold" nodeType="afterGroup">
                            <p:stCondLst>
                              <p:cond delay="2000"/>
                            </p:stCondLst>
                            <p:childTnLst>
                              <p:par>
                                <p:cTn id="17" presetID="17" presetClass="entr" presetSubtype="1" fill="hold" grpId="0" nodeType="afterEffect">
                                  <p:stCondLst>
                                    <p:cond delay="0"/>
                                  </p:stCondLst>
                                  <p:childTnLst>
                                    <p:set>
                                      <p:cBhvr>
                                        <p:cTn id="18" dur="1" fill="hold">
                                          <p:stCondLst>
                                            <p:cond delay="0"/>
                                          </p:stCondLst>
                                        </p:cTn>
                                        <p:tgtEl>
                                          <p:spTgt spid="63508"/>
                                        </p:tgtEl>
                                        <p:attrNameLst>
                                          <p:attrName>style.visibility</p:attrName>
                                        </p:attrNameLst>
                                      </p:cBhvr>
                                      <p:to>
                                        <p:strVal val="visible"/>
                                      </p:to>
                                    </p:set>
                                    <p:anim calcmode="lin" valueType="num">
                                      <p:cBhvr>
                                        <p:cTn id="19" dur="1000" fill="hold"/>
                                        <p:tgtEl>
                                          <p:spTgt spid="63508"/>
                                        </p:tgtEl>
                                        <p:attrNameLst>
                                          <p:attrName>ppt_x</p:attrName>
                                        </p:attrNameLst>
                                      </p:cBhvr>
                                      <p:tavLst>
                                        <p:tav tm="0">
                                          <p:val>
                                            <p:strVal val="#ppt_x"/>
                                          </p:val>
                                        </p:tav>
                                        <p:tav tm="100000">
                                          <p:val>
                                            <p:strVal val="#ppt_x"/>
                                          </p:val>
                                        </p:tav>
                                      </p:tavLst>
                                    </p:anim>
                                    <p:anim calcmode="lin" valueType="num">
                                      <p:cBhvr>
                                        <p:cTn id="20" dur="1000" fill="hold"/>
                                        <p:tgtEl>
                                          <p:spTgt spid="63508"/>
                                        </p:tgtEl>
                                        <p:attrNameLst>
                                          <p:attrName>ppt_y</p:attrName>
                                        </p:attrNameLst>
                                      </p:cBhvr>
                                      <p:tavLst>
                                        <p:tav tm="0">
                                          <p:val>
                                            <p:strVal val="#ppt_y-#ppt_h/2"/>
                                          </p:val>
                                        </p:tav>
                                        <p:tav tm="100000">
                                          <p:val>
                                            <p:strVal val="#ppt_y"/>
                                          </p:val>
                                        </p:tav>
                                      </p:tavLst>
                                    </p:anim>
                                    <p:anim calcmode="lin" valueType="num">
                                      <p:cBhvr>
                                        <p:cTn id="21" dur="1000" fill="hold"/>
                                        <p:tgtEl>
                                          <p:spTgt spid="63508"/>
                                        </p:tgtEl>
                                        <p:attrNameLst>
                                          <p:attrName>ppt_w</p:attrName>
                                        </p:attrNameLst>
                                      </p:cBhvr>
                                      <p:tavLst>
                                        <p:tav tm="0">
                                          <p:val>
                                            <p:strVal val="#ppt_w"/>
                                          </p:val>
                                        </p:tav>
                                        <p:tav tm="100000">
                                          <p:val>
                                            <p:strVal val="#ppt_w"/>
                                          </p:val>
                                        </p:tav>
                                      </p:tavLst>
                                    </p:anim>
                                    <p:anim calcmode="lin" valueType="num">
                                      <p:cBhvr>
                                        <p:cTn id="22" dur="1000" fill="hold"/>
                                        <p:tgtEl>
                                          <p:spTgt spid="63508"/>
                                        </p:tgtEl>
                                        <p:attrNameLst>
                                          <p:attrName>ppt_h</p:attrName>
                                        </p:attrNameLst>
                                      </p:cBhvr>
                                      <p:tavLst>
                                        <p:tav tm="0">
                                          <p:val>
                                            <p:fltVal val="0"/>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15" presetClass="entr" presetSubtype="0" fill="hold" grpId="0" nodeType="clickEffect">
                                  <p:stCondLst>
                                    <p:cond delay="0"/>
                                  </p:stCondLst>
                                  <p:childTnLst>
                                    <p:set>
                                      <p:cBhvr>
                                        <p:cTn id="26" dur="1" fill="hold">
                                          <p:stCondLst>
                                            <p:cond delay="0"/>
                                          </p:stCondLst>
                                        </p:cTn>
                                        <p:tgtEl>
                                          <p:spTgt spid="63498"/>
                                        </p:tgtEl>
                                        <p:attrNameLst>
                                          <p:attrName>style.visibility</p:attrName>
                                        </p:attrNameLst>
                                      </p:cBhvr>
                                      <p:to>
                                        <p:strVal val="visible"/>
                                      </p:to>
                                    </p:set>
                                    <p:anim calcmode="lin" valueType="num">
                                      <p:cBhvr>
                                        <p:cTn id="27" dur="2000" fill="hold"/>
                                        <p:tgtEl>
                                          <p:spTgt spid="63498"/>
                                        </p:tgtEl>
                                        <p:attrNameLst>
                                          <p:attrName>ppt_w</p:attrName>
                                        </p:attrNameLst>
                                      </p:cBhvr>
                                      <p:tavLst>
                                        <p:tav tm="0">
                                          <p:val>
                                            <p:fltVal val="0"/>
                                          </p:val>
                                        </p:tav>
                                        <p:tav tm="100000">
                                          <p:val>
                                            <p:strVal val="#ppt_w"/>
                                          </p:val>
                                        </p:tav>
                                      </p:tavLst>
                                    </p:anim>
                                    <p:anim calcmode="lin" valueType="num">
                                      <p:cBhvr>
                                        <p:cTn id="28" dur="2000" fill="hold"/>
                                        <p:tgtEl>
                                          <p:spTgt spid="63498"/>
                                        </p:tgtEl>
                                        <p:attrNameLst>
                                          <p:attrName>ppt_h</p:attrName>
                                        </p:attrNameLst>
                                      </p:cBhvr>
                                      <p:tavLst>
                                        <p:tav tm="0">
                                          <p:val>
                                            <p:fltVal val="0"/>
                                          </p:val>
                                        </p:tav>
                                        <p:tav tm="100000">
                                          <p:val>
                                            <p:strVal val="#ppt_h"/>
                                          </p:val>
                                        </p:tav>
                                      </p:tavLst>
                                    </p:anim>
                                    <p:anim calcmode="lin" valueType="num">
                                      <p:cBhvr>
                                        <p:cTn id="29" dur="2000" fill="hold"/>
                                        <p:tgtEl>
                                          <p:spTgt spid="63498"/>
                                        </p:tgtEl>
                                        <p:attrNameLst>
                                          <p:attrName>ppt_x</p:attrName>
                                        </p:attrNameLst>
                                      </p:cBhvr>
                                      <p:tavLst>
                                        <p:tav tm="0" fmla="#ppt_x+(cos(-2*pi*(1-$))*-#ppt_x-sin(-2*pi*(1-$))*(1-#ppt_y))*(1-$)">
                                          <p:val>
                                            <p:fltVal val="0"/>
                                          </p:val>
                                        </p:tav>
                                        <p:tav tm="100000">
                                          <p:val>
                                            <p:fltVal val="1"/>
                                          </p:val>
                                        </p:tav>
                                      </p:tavLst>
                                    </p:anim>
                                    <p:anim calcmode="lin" valueType="num">
                                      <p:cBhvr>
                                        <p:cTn id="30" dur="2000" fill="hold"/>
                                        <p:tgtEl>
                                          <p:spTgt spid="63498"/>
                                        </p:tgtEl>
                                        <p:attrNameLst>
                                          <p:attrName>ppt_y</p:attrName>
                                        </p:attrNameLst>
                                      </p:cBhvr>
                                      <p:tavLst>
                                        <p:tav tm="0" fmla="#ppt_y+(sin(-2*pi*(1-$))*-#ppt_x+cos(-2*pi*(1-$))*(1-#ppt_y))*(1-$)">
                                          <p:val>
                                            <p:fltVal val="0"/>
                                          </p:val>
                                        </p:tav>
                                        <p:tav tm="100000">
                                          <p:val>
                                            <p:fltVal val="1"/>
                                          </p:val>
                                        </p:tav>
                                      </p:tavLst>
                                    </p:anim>
                                  </p:childTnLst>
                                </p:cTn>
                              </p:par>
                            </p:childTnLst>
                          </p:cTn>
                        </p:par>
                        <p:par>
                          <p:cTn id="31" fill="hold" nodeType="afterGroup">
                            <p:stCondLst>
                              <p:cond delay="2000"/>
                            </p:stCondLst>
                            <p:childTnLst>
                              <p:par>
                                <p:cTn id="32" presetID="16" presetClass="entr" presetSubtype="42" fill="hold" nodeType="afterEffect">
                                  <p:stCondLst>
                                    <p:cond delay="0"/>
                                  </p:stCondLst>
                                  <p:childTnLst>
                                    <p:set>
                                      <p:cBhvr>
                                        <p:cTn id="33" dur="1" fill="hold">
                                          <p:stCondLst>
                                            <p:cond delay="0"/>
                                          </p:stCondLst>
                                        </p:cTn>
                                        <p:tgtEl>
                                          <p:spTgt spid="63499"/>
                                        </p:tgtEl>
                                        <p:attrNameLst>
                                          <p:attrName>style.visibility</p:attrName>
                                        </p:attrNameLst>
                                      </p:cBhvr>
                                      <p:to>
                                        <p:strVal val="visible"/>
                                      </p:to>
                                    </p:set>
                                    <p:animEffect transition="in" filter="barn(outHorizontal)">
                                      <p:cBhvr>
                                        <p:cTn id="34" dur="1000"/>
                                        <p:tgtEl>
                                          <p:spTgt spid="63499"/>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63501"/>
                                        </p:tgtEl>
                                        <p:attrNameLst>
                                          <p:attrName>style.visibility</p:attrName>
                                        </p:attrNameLst>
                                      </p:cBhvr>
                                      <p:to>
                                        <p:strVal val="visible"/>
                                      </p:to>
                                    </p:set>
                                    <p:anim calcmode="lin" valueType="num">
                                      <p:cBhvr>
                                        <p:cTn id="39" dur="2000" fill="hold"/>
                                        <p:tgtEl>
                                          <p:spTgt spid="63501"/>
                                        </p:tgtEl>
                                        <p:attrNameLst>
                                          <p:attrName>ppt_w</p:attrName>
                                        </p:attrNameLst>
                                      </p:cBhvr>
                                      <p:tavLst>
                                        <p:tav tm="0">
                                          <p:val>
                                            <p:fltVal val="0"/>
                                          </p:val>
                                        </p:tav>
                                        <p:tav tm="100000">
                                          <p:val>
                                            <p:strVal val="#ppt_w"/>
                                          </p:val>
                                        </p:tav>
                                      </p:tavLst>
                                    </p:anim>
                                    <p:anim calcmode="lin" valueType="num">
                                      <p:cBhvr>
                                        <p:cTn id="40" dur="2000" fill="hold"/>
                                        <p:tgtEl>
                                          <p:spTgt spid="63501"/>
                                        </p:tgtEl>
                                        <p:attrNameLst>
                                          <p:attrName>ppt_h</p:attrName>
                                        </p:attrNameLst>
                                      </p:cBhvr>
                                      <p:tavLst>
                                        <p:tav tm="0">
                                          <p:val>
                                            <p:fltVal val="0"/>
                                          </p:val>
                                        </p:tav>
                                        <p:tav tm="100000">
                                          <p:val>
                                            <p:strVal val="#ppt_h"/>
                                          </p:val>
                                        </p:tav>
                                      </p:tavLst>
                                    </p:anim>
                                    <p:anim calcmode="lin" valueType="num">
                                      <p:cBhvr>
                                        <p:cTn id="41" dur="2000" fill="hold"/>
                                        <p:tgtEl>
                                          <p:spTgt spid="63501"/>
                                        </p:tgtEl>
                                        <p:attrNameLst>
                                          <p:attrName>ppt_x</p:attrName>
                                        </p:attrNameLst>
                                      </p:cBhvr>
                                      <p:tavLst>
                                        <p:tav tm="0" fmla="#ppt_x+(cos(-2*pi*(1-$))*-#ppt_x-sin(-2*pi*(1-$))*(1-#ppt_y))*(1-$)">
                                          <p:val>
                                            <p:fltVal val="0"/>
                                          </p:val>
                                        </p:tav>
                                        <p:tav tm="100000">
                                          <p:val>
                                            <p:fltVal val="1"/>
                                          </p:val>
                                        </p:tav>
                                      </p:tavLst>
                                    </p:anim>
                                    <p:anim calcmode="lin" valueType="num">
                                      <p:cBhvr>
                                        <p:cTn id="42" dur="2000" fill="hold"/>
                                        <p:tgtEl>
                                          <p:spTgt spid="6350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63496">
                                            <p:txEl>
                                              <p:pRg st="0" end="0"/>
                                            </p:txEl>
                                          </p:spTgt>
                                        </p:tgtEl>
                                        <p:attrNameLst>
                                          <p:attrName>style.visibility</p:attrName>
                                        </p:attrNameLst>
                                      </p:cBhvr>
                                      <p:to>
                                        <p:strVal val="visible"/>
                                      </p:to>
                                    </p:set>
                                    <p:animEffect transition="in" filter="slide(fromBottom)">
                                      <p:cBhvr>
                                        <p:cTn id="47" dur="1000"/>
                                        <p:tgtEl>
                                          <p:spTgt spid="63496">
                                            <p:txEl>
                                              <p:pRg st="0" end="0"/>
                                            </p:txEl>
                                          </p:spTgt>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63496">
                                            <p:txEl>
                                              <p:pRg st="1" end="1"/>
                                            </p:txEl>
                                          </p:spTgt>
                                        </p:tgtEl>
                                        <p:attrNameLst>
                                          <p:attrName>style.visibility</p:attrName>
                                        </p:attrNameLst>
                                      </p:cBhvr>
                                      <p:to>
                                        <p:strVal val="visible"/>
                                      </p:to>
                                    </p:set>
                                    <p:animEffect transition="in" filter="slide(fromBottom)">
                                      <p:cBhvr>
                                        <p:cTn id="50" dur="1000"/>
                                        <p:tgtEl>
                                          <p:spTgt spid="6349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3" grpId="0" autoUpdateAnimBg="0"/>
      <p:bldP spid="63494" grpId="0" autoUpdateAnimBg="0"/>
      <p:bldP spid="63496" grpId="0" build="allAtOnce" bldLvl="2" autoUpdateAnimBg="0"/>
      <p:bldP spid="63498" grpId="0" autoUpdateAnimBg="0"/>
      <p:bldP spid="63501" grpId="0" autoUpdateAnimBg="0"/>
      <p:bldP spid="6350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http://pic.rmb.bdstatic.com/bjh/news/0e62e30e73a4cd07a92278611f9e8a56.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241" y="990600"/>
            <a:ext cx="6362700" cy="424815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09600" y="5486400"/>
            <a:ext cx="7367723" cy="523220"/>
          </a:xfrm>
          <a:prstGeom prst="rect">
            <a:avLst/>
          </a:prstGeom>
        </p:spPr>
        <p:txBody>
          <a:bodyPr wrap="none">
            <a:spAutoFit/>
          </a:bodyPr>
          <a:lstStyle/>
          <a:p>
            <a:r>
              <a:rPr lang="en-US" altLang="zh-CN" sz="2800" b="1" dirty="0"/>
              <a:t>1869</a:t>
            </a:r>
            <a:r>
              <a:rPr lang="zh-CN" altLang="en-US" sz="2800" b="1" dirty="0"/>
              <a:t>年，</a:t>
            </a:r>
            <a:r>
              <a:rPr lang="en-US" altLang="zh-CN" sz="2800" b="1" dirty="0"/>
              <a:t>J Friedrich </a:t>
            </a:r>
            <a:r>
              <a:rPr lang="en-US" altLang="zh-CN" sz="2800" b="1" dirty="0" err="1"/>
              <a:t>Miescher</a:t>
            </a:r>
            <a:r>
              <a:rPr lang="zh-CN" altLang="en-US" sz="2800" b="1" dirty="0"/>
              <a:t>在此发现核酸</a:t>
            </a:r>
          </a:p>
        </p:txBody>
      </p:sp>
      <p:sp>
        <p:nvSpPr>
          <p:cNvPr id="5" name="矩形 4"/>
          <p:cNvSpPr/>
          <p:nvPr/>
        </p:nvSpPr>
        <p:spPr>
          <a:xfrm>
            <a:off x="7977323" y="1066800"/>
            <a:ext cx="2244525" cy="584775"/>
          </a:xfrm>
          <a:prstGeom prst="rect">
            <a:avLst/>
          </a:prstGeom>
        </p:spPr>
        <p:txBody>
          <a:bodyPr wrap="none">
            <a:spAutoFit/>
          </a:bodyPr>
          <a:lstStyle/>
          <a:p>
            <a:r>
              <a:rPr lang="zh-CN" altLang="en-US" sz="3200" b="1" dirty="0">
                <a:solidFill>
                  <a:srgbClr val="222222"/>
                </a:solidFill>
                <a:latin typeface="arial" panose="020B0604020202020204" pitchFamily="34" charset="0"/>
              </a:rPr>
              <a:t>德国图宾根</a:t>
            </a:r>
            <a:endParaRPr lang="zh-CN" altLang="en-US" sz="3200" b="1" dirty="0"/>
          </a:p>
        </p:txBody>
      </p:sp>
      <p:sp>
        <p:nvSpPr>
          <p:cNvPr id="6" name="矩形 5"/>
          <p:cNvSpPr/>
          <p:nvPr/>
        </p:nvSpPr>
        <p:spPr>
          <a:xfrm>
            <a:off x="7696200" y="2286000"/>
            <a:ext cx="3421129" cy="523220"/>
          </a:xfrm>
          <a:prstGeom prst="rect">
            <a:avLst/>
          </a:prstGeom>
        </p:spPr>
        <p:txBody>
          <a:bodyPr wrap="none">
            <a:spAutoFit/>
          </a:bodyPr>
          <a:lstStyle/>
          <a:p>
            <a:r>
              <a:rPr lang="en-US" altLang="zh-CN" sz="2800" b="1" dirty="0">
                <a:solidFill>
                  <a:srgbClr val="222222"/>
                </a:solidFill>
                <a:latin typeface="arial" panose="020B0604020202020204" pitchFamily="34" charset="0"/>
              </a:rPr>
              <a:t>Felix Hoppe-</a:t>
            </a:r>
            <a:r>
              <a:rPr lang="en-US" altLang="zh-CN" sz="2800" b="1" dirty="0" err="1">
                <a:solidFill>
                  <a:srgbClr val="222222"/>
                </a:solidFill>
                <a:latin typeface="arial" panose="020B0604020202020204" pitchFamily="34" charset="0"/>
              </a:rPr>
              <a:t>Seyler</a:t>
            </a:r>
            <a:endParaRPr lang="zh-CN" altLang="en-US" sz="2800" b="1" dirty="0"/>
          </a:p>
        </p:txBody>
      </p:sp>
    </p:spTree>
    <p:extLst>
      <p:ext uri="{BB962C8B-B14F-4D97-AF65-F5344CB8AC3E}">
        <p14:creationId xmlns:p14="http://schemas.microsoft.com/office/powerpoint/2010/main" val="14439500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灯片编号占位符 3"/>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4BBD7B47-18AE-4A45-A0E6-53762F969BD7}" type="slidenum">
              <a:rPr kumimoji="0" lang="zh-CN" altLang="en-US" sz="2400" b="0">
                <a:solidFill>
                  <a:schemeClr val="tx2"/>
                </a:solidFill>
                <a:latin typeface="Times New Roman" panose="02020603050405020304" pitchFamily="18" charset="0"/>
                <a:ea typeface="宋体" panose="02010600030101010101" pitchFamily="2" charset="-122"/>
              </a:rPr>
              <a:pPr/>
              <a:t>60</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68610" name="Text Box 2"/>
          <p:cNvSpPr txBox="1">
            <a:spLocks noChangeArrowheads="1"/>
          </p:cNvSpPr>
          <p:nvPr/>
        </p:nvSpPr>
        <p:spPr bwMode="auto">
          <a:xfrm>
            <a:off x="5373689" y="1963738"/>
            <a:ext cx="17494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a:solidFill>
                  <a:srgbClr val="040404"/>
                </a:solidFill>
                <a:latin typeface="仿宋_GB2312" pitchFamily="49" charset="-122"/>
              </a:rPr>
              <a:t>局部双链</a:t>
            </a:r>
          </a:p>
        </p:txBody>
      </p:sp>
      <p:sp>
        <p:nvSpPr>
          <p:cNvPr id="68611" name="Text Box 3"/>
          <p:cNvSpPr txBox="1">
            <a:spLocks noChangeArrowheads="1"/>
          </p:cNvSpPr>
          <p:nvPr/>
        </p:nvSpPr>
        <p:spPr bwMode="auto">
          <a:xfrm>
            <a:off x="5373688" y="1231900"/>
            <a:ext cx="1524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sz="3200">
                <a:solidFill>
                  <a:srgbClr val="040404"/>
                </a:solidFill>
                <a:latin typeface="Times New Roman" panose="02020603050405020304" pitchFamily="18" charset="0"/>
                <a:ea typeface="宋体" panose="02010600030101010101" pitchFamily="2" charset="-122"/>
              </a:rPr>
              <a:t>tRNA</a:t>
            </a:r>
          </a:p>
        </p:txBody>
      </p:sp>
      <p:sp>
        <p:nvSpPr>
          <p:cNvPr id="68612" name="Text Box 4"/>
          <p:cNvSpPr txBox="1">
            <a:spLocks noChangeArrowheads="1"/>
          </p:cNvSpPr>
          <p:nvPr/>
        </p:nvSpPr>
        <p:spPr bwMode="auto">
          <a:xfrm>
            <a:off x="8328025" y="1201739"/>
            <a:ext cx="15240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sz="3200">
                <a:solidFill>
                  <a:srgbClr val="040404"/>
                </a:solidFill>
                <a:latin typeface="Times New Roman" panose="02020603050405020304" pitchFamily="18" charset="0"/>
                <a:ea typeface="宋体" panose="02010600030101010101" pitchFamily="2" charset="-122"/>
              </a:rPr>
              <a:t>rRNA</a:t>
            </a:r>
          </a:p>
        </p:txBody>
      </p:sp>
      <p:sp>
        <p:nvSpPr>
          <p:cNvPr id="68613" name="Text Box 5"/>
          <p:cNvSpPr txBox="1">
            <a:spLocks noChangeArrowheads="1"/>
          </p:cNvSpPr>
          <p:nvPr/>
        </p:nvSpPr>
        <p:spPr bwMode="auto">
          <a:xfrm>
            <a:off x="2576513" y="1277939"/>
            <a:ext cx="15240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en-US" altLang="zh-CN" sz="3200">
                <a:solidFill>
                  <a:srgbClr val="040404"/>
                </a:solidFill>
                <a:latin typeface="Times New Roman" panose="02020603050405020304" pitchFamily="18" charset="0"/>
                <a:ea typeface="宋体" panose="02010600030101010101" pitchFamily="2" charset="-122"/>
              </a:rPr>
              <a:t>mRNA</a:t>
            </a:r>
          </a:p>
        </p:txBody>
      </p:sp>
      <p:sp>
        <p:nvSpPr>
          <p:cNvPr id="68614" name="Text Box 6"/>
          <p:cNvSpPr txBox="1">
            <a:spLocks noChangeArrowheads="1"/>
          </p:cNvSpPr>
          <p:nvPr/>
        </p:nvSpPr>
        <p:spPr bwMode="auto">
          <a:xfrm>
            <a:off x="5373688" y="2663825"/>
            <a:ext cx="2667000" cy="1680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70000"/>
              </a:lnSpc>
              <a:spcBef>
                <a:spcPct val="50000"/>
              </a:spcBef>
              <a:buClrTx/>
              <a:buSzTx/>
              <a:buFontTx/>
              <a:buNone/>
            </a:pPr>
            <a:r>
              <a:rPr lang="zh-CN" altLang="en-US" sz="2400">
                <a:solidFill>
                  <a:srgbClr val="040404"/>
                </a:solidFill>
                <a:latin typeface="仿宋_GB2312" pitchFamily="49" charset="-122"/>
              </a:rPr>
              <a:t>三叶草形、倒</a:t>
            </a:r>
            <a:r>
              <a:rPr lang="en-US" altLang="zh-CN" sz="2400">
                <a:solidFill>
                  <a:srgbClr val="040404"/>
                </a:solidFill>
                <a:latin typeface="仿宋_GB2312" pitchFamily="49" charset="-122"/>
              </a:rPr>
              <a:t>L</a:t>
            </a:r>
            <a:r>
              <a:rPr lang="zh-CN" altLang="en-US" sz="2400">
                <a:solidFill>
                  <a:srgbClr val="040404"/>
                </a:solidFill>
                <a:latin typeface="仿宋_GB2312" pitchFamily="49" charset="-122"/>
              </a:rPr>
              <a:t>形</a:t>
            </a:r>
          </a:p>
          <a:p>
            <a:pPr algn="l" eaLnBrk="1" hangingPunct="1">
              <a:lnSpc>
                <a:spcPct val="70000"/>
              </a:lnSpc>
              <a:spcBef>
                <a:spcPct val="50000"/>
              </a:spcBef>
              <a:buClrTx/>
              <a:buSzTx/>
              <a:buFontTx/>
              <a:buNone/>
            </a:pPr>
            <a:r>
              <a:rPr lang="zh-CN" altLang="en-US" sz="2400">
                <a:solidFill>
                  <a:srgbClr val="040404"/>
                </a:solidFill>
                <a:latin typeface="仿宋_GB2312" pitchFamily="49" charset="-122"/>
              </a:rPr>
              <a:t>含稀有碱基多</a:t>
            </a:r>
          </a:p>
          <a:p>
            <a:pPr algn="l" eaLnBrk="1" hangingPunct="1">
              <a:lnSpc>
                <a:spcPct val="70000"/>
              </a:lnSpc>
              <a:spcBef>
                <a:spcPct val="50000"/>
              </a:spcBef>
              <a:buClrTx/>
              <a:buSzTx/>
              <a:buFontTx/>
              <a:buNone/>
            </a:pPr>
            <a:r>
              <a:rPr lang="zh-CN" altLang="en-US" sz="2400">
                <a:solidFill>
                  <a:srgbClr val="040404"/>
                </a:solidFill>
                <a:latin typeface="仿宋_GB2312" pitchFamily="49" charset="-122"/>
              </a:rPr>
              <a:t>反密码子</a:t>
            </a:r>
          </a:p>
          <a:p>
            <a:pPr algn="l" eaLnBrk="1" hangingPunct="1">
              <a:lnSpc>
                <a:spcPct val="70000"/>
              </a:lnSpc>
              <a:spcBef>
                <a:spcPct val="50000"/>
              </a:spcBef>
              <a:buClrTx/>
              <a:buSzTx/>
              <a:buFontTx/>
              <a:buNone/>
            </a:pPr>
            <a:r>
              <a:rPr lang="en-US" altLang="zh-CN" sz="2400">
                <a:solidFill>
                  <a:srgbClr val="040404"/>
                </a:solidFill>
                <a:latin typeface="仿宋_GB2312" pitchFamily="49" charset="-122"/>
              </a:rPr>
              <a:t>CCA</a:t>
            </a:r>
            <a:r>
              <a:rPr lang="en-US" altLang="zh-CN" sz="2400">
                <a:solidFill>
                  <a:srgbClr val="040404"/>
                </a:solidFill>
                <a:latin typeface="Times New Roman" panose="02020603050405020304" pitchFamily="18" charset="0"/>
              </a:rPr>
              <a:t>—</a:t>
            </a:r>
            <a:r>
              <a:rPr lang="en-US" altLang="zh-CN" sz="2400">
                <a:solidFill>
                  <a:srgbClr val="040404"/>
                </a:solidFill>
                <a:latin typeface="仿宋_GB2312" pitchFamily="49" charset="-122"/>
              </a:rPr>
              <a:t>OH  3'</a:t>
            </a:r>
          </a:p>
        </p:txBody>
      </p:sp>
      <p:sp>
        <p:nvSpPr>
          <p:cNvPr id="68615" name="Text Box 7"/>
          <p:cNvSpPr txBox="1">
            <a:spLocks noChangeArrowheads="1"/>
          </p:cNvSpPr>
          <p:nvPr/>
        </p:nvSpPr>
        <p:spPr bwMode="auto">
          <a:xfrm>
            <a:off x="8256588" y="2620963"/>
            <a:ext cx="1524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a:solidFill>
                  <a:srgbClr val="040404"/>
                </a:solidFill>
                <a:latin typeface="仿宋_GB2312" pitchFamily="49" charset="-122"/>
              </a:rPr>
              <a:t>呈花状</a:t>
            </a:r>
          </a:p>
        </p:txBody>
      </p:sp>
      <p:sp>
        <p:nvSpPr>
          <p:cNvPr id="68616" name="Text Box 8"/>
          <p:cNvSpPr txBox="1">
            <a:spLocks noChangeArrowheads="1"/>
          </p:cNvSpPr>
          <p:nvPr/>
        </p:nvSpPr>
        <p:spPr bwMode="auto">
          <a:xfrm>
            <a:off x="2576513" y="2649538"/>
            <a:ext cx="25908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sz="2400">
                <a:solidFill>
                  <a:srgbClr val="040404"/>
                </a:solidFill>
                <a:latin typeface="仿宋_GB2312" pitchFamily="49" charset="-122"/>
              </a:rPr>
              <a:t>5'</a:t>
            </a:r>
            <a:r>
              <a:rPr lang="zh-CN" altLang="en-US" sz="2400">
                <a:solidFill>
                  <a:srgbClr val="040404"/>
                </a:solidFill>
                <a:latin typeface="Times New Roman" panose="02020603050405020304" pitchFamily="18" charset="0"/>
              </a:rPr>
              <a:t>—</a:t>
            </a:r>
            <a:r>
              <a:rPr lang="en-US" altLang="zh-CN" sz="2400">
                <a:solidFill>
                  <a:srgbClr val="040404"/>
                </a:solidFill>
                <a:latin typeface="仿宋_GB2312" pitchFamily="49" charset="-122"/>
              </a:rPr>
              <a:t>m</a:t>
            </a:r>
            <a:r>
              <a:rPr lang="en-US" altLang="zh-CN" sz="2400" baseline="30000">
                <a:solidFill>
                  <a:srgbClr val="040404"/>
                </a:solidFill>
                <a:latin typeface="仿宋_GB2312" pitchFamily="49" charset="-122"/>
              </a:rPr>
              <a:t>7</a:t>
            </a:r>
            <a:r>
              <a:rPr lang="en-US" altLang="zh-CN" sz="2400">
                <a:solidFill>
                  <a:srgbClr val="040404"/>
                </a:solidFill>
                <a:latin typeface="仿宋_GB2312" pitchFamily="49" charset="-122"/>
              </a:rPr>
              <a:t>GpppN</a:t>
            </a:r>
            <a:r>
              <a:rPr lang="en-US" altLang="zh-CN" sz="2400" baseline="30000">
                <a:solidFill>
                  <a:srgbClr val="040404"/>
                </a:solidFill>
                <a:latin typeface="仿宋_GB2312" pitchFamily="49" charset="-122"/>
              </a:rPr>
              <a:t>m、</a:t>
            </a:r>
          </a:p>
          <a:p>
            <a:pPr algn="l" eaLnBrk="1" hangingPunct="1">
              <a:spcBef>
                <a:spcPct val="50000"/>
              </a:spcBef>
              <a:buClrTx/>
              <a:buSzTx/>
              <a:buFontTx/>
              <a:buNone/>
            </a:pPr>
            <a:r>
              <a:rPr lang="en-US" altLang="zh-CN" sz="2400">
                <a:solidFill>
                  <a:srgbClr val="040404"/>
                </a:solidFill>
                <a:latin typeface="仿宋_GB2312" pitchFamily="49" charset="-122"/>
              </a:rPr>
              <a:t>3' </a:t>
            </a:r>
            <a:r>
              <a:rPr lang="en-US" altLang="zh-CN" sz="2400">
                <a:solidFill>
                  <a:srgbClr val="040404"/>
                </a:solidFill>
                <a:latin typeface="Times New Roman" panose="02020603050405020304" pitchFamily="18" charset="0"/>
              </a:rPr>
              <a:t>—</a:t>
            </a:r>
            <a:r>
              <a:rPr lang="en-US" altLang="zh-CN" sz="2400">
                <a:solidFill>
                  <a:srgbClr val="040404"/>
                </a:solidFill>
                <a:latin typeface="仿宋_GB2312" pitchFamily="49" charset="-122"/>
              </a:rPr>
              <a:t>polyA</a:t>
            </a:r>
          </a:p>
          <a:p>
            <a:pPr algn="l" eaLnBrk="1" hangingPunct="1">
              <a:spcBef>
                <a:spcPct val="50000"/>
              </a:spcBef>
              <a:buClrTx/>
              <a:buSzTx/>
              <a:buFontTx/>
              <a:buNone/>
            </a:pPr>
            <a:r>
              <a:rPr lang="zh-CN" altLang="en-US" sz="2400">
                <a:solidFill>
                  <a:srgbClr val="040404"/>
                </a:solidFill>
                <a:latin typeface="仿宋_GB2312" pitchFamily="49" charset="-122"/>
              </a:rPr>
              <a:t>编码序列</a:t>
            </a:r>
          </a:p>
        </p:txBody>
      </p:sp>
      <p:sp>
        <p:nvSpPr>
          <p:cNvPr id="68617" name="Text Box 9"/>
          <p:cNvSpPr txBox="1">
            <a:spLocks noChangeArrowheads="1"/>
          </p:cNvSpPr>
          <p:nvPr/>
        </p:nvSpPr>
        <p:spPr bwMode="auto">
          <a:xfrm>
            <a:off x="2576513" y="2039938"/>
            <a:ext cx="1219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a:solidFill>
                  <a:srgbClr val="040404"/>
                </a:solidFill>
                <a:latin typeface="仿宋_GB2312" pitchFamily="49" charset="-122"/>
              </a:rPr>
              <a:t>单链</a:t>
            </a:r>
          </a:p>
        </p:txBody>
      </p:sp>
      <p:sp>
        <p:nvSpPr>
          <p:cNvPr id="68618" name="Text Box 10"/>
          <p:cNvSpPr txBox="1">
            <a:spLocks noChangeArrowheads="1"/>
          </p:cNvSpPr>
          <p:nvPr/>
        </p:nvSpPr>
        <p:spPr bwMode="auto">
          <a:xfrm>
            <a:off x="8256589" y="1963738"/>
            <a:ext cx="18938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a:solidFill>
                  <a:srgbClr val="040404"/>
                </a:solidFill>
                <a:latin typeface="仿宋_GB2312" pitchFamily="49" charset="-122"/>
              </a:rPr>
              <a:t>局部双链</a:t>
            </a:r>
          </a:p>
        </p:txBody>
      </p:sp>
      <p:sp>
        <p:nvSpPr>
          <p:cNvPr id="68619" name="Text Box 11"/>
          <p:cNvSpPr txBox="1">
            <a:spLocks noChangeArrowheads="1"/>
          </p:cNvSpPr>
          <p:nvPr/>
        </p:nvSpPr>
        <p:spPr bwMode="auto">
          <a:xfrm>
            <a:off x="1847850" y="2057400"/>
            <a:ext cx="685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sz="3200">
                <a:solidFill>
                  <a:srgbClr val="CC0000"/>
                </a:solidFill>
                <a:latin typeface="仿宋_GB2312" pitchFamily="49" charset="-122"/>
              </a:rPr>
              <a:t>结构</a:t>
            </a:r>
          </a:p>
        </p:txBody>
      </p:sp>
      <p:sp>
        <p:nvSpPr>
          <p:cNvPr id="61453" name="Text Box 12"/>
          <p:cNvSpPr txBox="1">
            <a:spLocks noChangeArrowheads="1"/>
          </p:cNvSpPr>
          <p:nvPr/>
        </p:nvSpPr>
        <p:spPr bwMode="auto">
          <a:xfrm>
            <a:off x="2652713" y="4325938"/>
            <a:ext cx="1828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endParaRPr lang="zh-CN" altLang="en-US" sz="2400">
              <a:solidFill>
                <a:srgbClr val="040404"/>
              </a:solidFill>
              <a:latin typeface="仿宋_GB2312" pitchFamily="49" charset="-122"/>
            </a:endParaRPr>
          </a:p>
        </p:txBody>
      </p:sp>
      <p:sp>
        <p:nvSpPr>
          <p:cNvPr id="68621" name="Text Box 13"/>
          <p:cNvSpPr txBox="1">
            <a:spLocks noChangeArrowheads="1"/>
          </p:cNvSpPr>
          <p:nvPr/>
        </p:nvSpPr>
        <p:spPr bwMode="auto">
          <a:xfrm>
            <a:off x="2424113" y="4556125"/>
            <a:ext cx="281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sz="2400">
                <a:solidFill>
                  <a:srgbClr val="040404"/>
                </a:solidFill>
                <a:latin typeface="仿宋_GB2312" pitchFamily="49" charset="-122"/>
              </a:rPr>
              <a:t>蛋白质合成的模板</a:t>
            </a:r>
          </a:p>
        </p:txBody>
      </p:sp>
      <p:sp>
        <p:nvSpPr>
          <p:cNvPr id="68622" name="Text Box 14"/>
          <p:cNvSpPr txBox="1">
            <a:spLocks noChangeArrowheads="1"/>
          </p:cNvSpPr>
          <p:nvPr/>
        </p:nvSpPr>
        <p:spPr bwMode="auto">
          <a:xfrm>
            <a:off x="5303839" y="4660901"/>
            <a:ext cx="3024187" cy="72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60000"/>
              </a:lnSpc>
              <a:spcBef>
                <a:spcPct val="50000"/>
              </a:spcBef>
              <a:buClrTx/>
              <a:buSzTx/>
              <a:buFontTx/>
              <a:buNone/>
            </a:pPr>
            <a:r>
              <a:rPr lang="zh-CN" altLang="en-US" sz="2400">
                <a:solidFill>
                  <a:srgbClr val="040404"/>
                </a:solidFill>
                <a:latin typeface="仿宋_GB2312" pitchFamily="49" charset="-122"/>
              </a:rPr>
              <a:t>搬运活化的</a:t>
            </a:r>
            <a:r>
              <a:rPr lang="en-US" altLang="zh-CN" sz="2400">
                <a:solidFill>
                  <a:srgbClr val="040404"/>
                </a:solidFill>
                <a:latin typeface="仿宋_GB2312" pitchFamily="49" charset="-122"/>
              </a:rPr>
              <a:t>aa</a:t>
            </a:r>
          </a:p>
          <a:p>
            <a:pPr algn="l" eaLnBrk="1" hangingPunct="1">
              <a:lnSpc>
                <a:spcPct val="60000"/>
              </a:lnSpc>
              <a:spcBef>
                <a:spcPct val="50000"/>
              </a:spcBef>
              <a:buClrTx/>
              <a:buSzTx/>
              <a:buFontTx/>
              <a:buNone/>
            </a:pPr>
            <a:r>
              <a:rPr lang="zh-CN" altLang="en-US" sz="2400">
                <a:solidFill>
                  <a:srgbClr val="040404"/>
                </a:solidFill>
                <a:latin typeface="仿宋_GB2312" pitchFamily="49" charset="-122"/>
              </a:rPr>
              <a:t>到核糖体</a:t>
            </a:r>
          </a:p>
        </p:txBody>
      </p:sp>
      <p:sp>
        <p:nvSpPr>
          <p:cNvPr id="68623" name="Text Box 15"/>
          <p:cNvSpPr txBox="1">
            <a:spLocks noChangeArrowheads="1"/>
          </p:cNvSpPr>
          <p:nvPr/>
        </p:nvSpPr>
        <p:spPr bwMode="auto">
          <a:xfrm>
            <a:off x="8278813" y="4581525"/>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sz="2400">
                <a:solidFill>
                  <a:srgbClr val="040404"/>
                </a:solidFill>
                <a:latin typeface="仿宋_GB2312" pitchFamily="49" charset="-122"/>
              </a:rPr>
              <a:t>组成核蛋白体</a:t>
            </a:r>
          </a:p>
        </p:txBody>
      </p:sp>
      <p:sp>
        <p:nvSpPr>
          <p:cNvPr id="68624" name="Text Box 16"/>
          <p:cNvSpPr txBox="1">
            <a:spLocks noChangeArrowheads="1"/>
          </p:cNvSpPr>
          <p:nvPr/>
        </p:nvSpPr>
        <p:spPr bwMode="auto">
          <a:xfrm>
            <a:off x="2424113" y="5668964"/>
            <a:ext cx="2514600" cy="72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60000"/>
              </a:lnSpc>
              <a:spcBef>
                <a:spcPct val="50000"/>
              </a:spcBef>
              <a:buClrTx/>
              <a:buSzTx/>
              <a:buFontTx/>
              <a:buNone/>
            </a:pPr>
            <a:r>
              <a:rPr lang="zh-CN" altLang="en-US" sz="2400">
                <a:solidFill>
                  <a:srgbClr val="040404"/>
                </a:solidFill>
                <a:latin typeface="仿宋_GB2312" pitchFamily="49" charset="-122"/>
              </a:rPr>
              <a:t>分子大小不一</a:t>
            </a:r>
            <a:r>
              <a:rPr lang="en-US" altLang="zh-CN" sz="2400">
                <a:solidFill>
                  <a:srgbClr val="040404"/>
                </a:solidFill>
                <a:latin typeface="仿宋_GB2312" pitchFamily="49" charset="-122"/>
              </a:rPr>
              <a:t>,</a:t>
            </a:r>
          </a:p>
          <a:p>
            <a:pPr algn="l" eaLnBrk="1" hangingPunct="1">
              <a:lnSpc>
                <a:spcPct val="60000"/>
              </a:lnSpc>
              <a:spcBef>
                <a:spcPct val="50000"/>
              </a:spcBef>
              <a:buClrTx/>
              <a:buSzTx/>
              <a:buFontTx/>
              <a:buNone/>
            </a:pPr>
            <a:r>
              <a:rPr lang="zh-CN" altLang="en-US" sz="2400">
                <a:solidFill>
                  <a:srgbClr val="040404"/>
                </a:solidFill>
                <a:latin typeface="仿宋_GB2312" pitchFamily="49" charset="-122"/>
              </a:rPr>
              <a:t>量&lt;10%</a:t>
            </a:r>
            <a:r>
              <a:rPr lang="en-US" altLang="zh-CN" sz="2400">
                <a:solidFill>
                  <a:srgbClr val="040404"/>
                </a:solidFill>
                <a:latin typeface="仿宋_GB2312" pitchFamily="49" charset="-122"/>
              </a:rPr>
              <a:t>,</a:t>
            </a:r>
            <a:r>
              <a:rPr lang="zh-CN" altLang="en-US" sz="2400">
                <a:solidFill>
                  <a:srgbClr val="040404"/>
                </a:solidFill>
                <a:latin typeface="仿宋_GB2312" pitchFamily="49" charset="-122"/>
              </a:rPr>
              <a:t>代谢快</a:t>
            </a:r>
          </a:p>
        </p:txBody>
      </p:sp>
      <p:sp>
        <p:nvSpPr>
          <p:cNvPr id="68625" name="Text Box 17"/>
          <p:cNvSpPr txBox="1">
            <a:spLocks noChangeArrowheads="1"/>
          </p:cNvSpPr>
          <p:nvPr/>
        </p:nvSpPr>
        <p:spPr bwMode="auto">
          <a:xfrm>
            <a:off x="5232401" y="5702300"/>
            <a:ext cx="2735263"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65000"/>
              </a:lnSpc>
              <a:spcBef>
                <a:spcPct val="50000"/>
              </a:spcBef>
              <a:buClrTx/>
              <a:buSzTx/>
              <a:buFontTx/>
              <a:buNone/>
            </a:pPr>
            <a:r>
              <a:rPr lang="zh-CN" altLang="en-US" sz="2400">
                <a:solidFill>
                  <a:srgbClr val="040404"/>
                </a:solidFill>
                <a:latin typeface="仿宋_GB2312" pitchFamily="49" charset="-122"/>
              </a:rPr>
              <a:t>分子量小</a:t>
            </a:r>
            <a:r>
              <a:rPr lang="zh-CN" altLang="en-US" sz="2400">
                <a:solidFill>
                  <a:srgbClr val="040404"/>
                </a:solidFill>
                <a:latin typeface="仿宋_GB2312" pitchFamily="49" charset="-122"/>
                <a:sym typeface="Symbol" panose="05050102010706020507" pitchFamily="18" charset="2"/>
              </a:rPr>
              <a:t></a:t>
            </a:r>
            <a:r>
              <a:rPr lang="zh-CN" altLang="en-US" sz="2400">
                <a:solidFill>
                  <a:srgbClr val="040404"/>
                </a:solidFill>
                <a:latin typeface="仿宋_GB2312" pitchFamily="49" charset="-122"/>
              </a:rPr>
              <a:t>120碱基</a:t>
            </a:r>
          </a:p>
          <a:p>
            <a:pPr algn="l" eaLnBrk="1" hangingPunct="1">
              <a:lnSpc>
                <a:spcPct val="65000"/>
              </a:lnSpc>
              <a:spcBef>
                <a:spcPct val="50000"/>
              </a:spcBef>
              <a:buClrTx/>
              <a:buSzTx/>
              <a:buFontTx/>
              <a:buNone/>
            </a:pPr>
            <a:r>
              <a:rPr lang="zh-CN" altLang="en-US" sz="2400">
                <a:solidFill>
                  <a:srgbClr val="040404"/>
                </a:solidFill>
                <a:latin typeface="仿宋_GB2312" pitchFamily="49" charset="-122"/>
              </a:rPr>
              <a:t>稳定</a:t>
            </a:r>
          </a:p>
        </p:txBody>
      </p:sp>
      <p:sp>
        <p:nvSpPr>
          <p:cNvPr id="68626" name="Text Box 18"/>
          <p:cNvSpPr txBox="1">
            <a:spLocks noChangeArrowheads="1"/>
          </p:cNvSpPr>
          <p:nvPr/>
        </p:nvSpPr>
        <p:spPr bwMode="auto">
          <a:xfrm>
            <a:off x="8229600" y="5746751"/>
            <a:ext cx="2438400" cy="72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60000"/>
              </a:lnSpc>
              <a:spcBef>
                <a:spcPct val="50000"/>
              </a:spcBef>
              <a:buClrTx/>
              <a:buSzTx/>
              <a:buFontTx/>
              <a:buNone/>
            </a:pPr>
            <a:r>
              <a:rPr lang="zh-CN" altLang="en-US" sz="2400">
                <a:solidFill>
                  <a:srgbClr val="040404"/>
                </a:solidFill>
                <a:latin typeface="仿宋_GB2312" pitchFamily="49" charset="-122"/>
              </a:rPr>
              <a:t>分子大</a:t>
            </a:r>
            <a:r>
              <a:rPr lang="zh-CN" altLang="en-US" sz="2400">
                <a:solidFill>
                  <a:srgbClr val="040404"/>
                </a:solidFill>
                <a:latin typeface="仿宋_GB2312" pitchFamily="49" charset="-122"/>
                <a:sym typeface="Symbol" panose="05050102010706020507" pitchFamily="18" charset="2"/>
              </a:rPr>
              <a:t></a:t>
            </a:r>
            <a:r>
              <a:rPr lang="zh-CN" altLang="en-US" sz="2400">
                <a:solidFill>
                  <a:srgbClr val="040404"/>
                </a:solidFill>
                <a:latin typeface="仿宋_GB2312" pitchFamily="49" charset="-122"/>
              </a:rPr>
              <a:t>120碱基</a:t>
            </a:r>
          </a:p>
          <a:p>
            <a:pPr algn="l" eaLnBrk="1" hangingPunct="1">
              <a:lnSpc>
                <a:spcPct val="60000"/>
              </a:lnSpc>
              <a:spcBef>
                <a:spcPct val="50000"/>
              </a:spcBef>
              <a:buClrTx/>
              <a:buSzTx/>
              <a:buFontTx/>
              <a:buNone/>
            </a:pPr>
            <a:r>
              <a:rPr lang="zh-CN" altLang="en-US" sz="2400">
                <a:solidFill>
                  <a:srgbClr val="040404"/>
                </a:solidFill>
                <a:latin typeface="仿宋_GB2312" pitchFamily="49" charset="-122"/>
              </a:rPr>
              <a:t>量&gt; 80%</a:t>
            </a:r>
            <a:r>
              <a:rPr lang="en-US" altLang="zh-CN" sz="2400">
                <a:solidFill>
                  <a:srgbClr val="040404"/>
                </a:solidFill>
                <a:latin typeface="仿宋_GB2312" pitchFamily="49" charset="-122"/>
              </a:rPr>
              <a:t>,</a:t>
            </a:r>
            <a:r>
              <a:rPr lang="zh-CN" altLang="en-US" sz="2400">
                <a:solidFill>
                  <a:srgbClr val="040404"/>
                </a:solidFill>
                <a:latin typeface="仿宋_GB2312" pitchFamily="49" charset="-122"/>
              </a:rPr>
              <a:t>稳定</a:t>
            </a:r>
          </a:p>
        </p:txBody>
      </p:sp>
      <p:sp>
        <p:nvSpPr>
          <p:cNvPr id="61460" name="Text Box 19"/>
          <p:cNvSpPr txBox="1">
            <a:spLocks noChangeArrowheads="1"/>
          </p:cNvSpPr>
          <p:nvPr/>
        </p:nvSpPr>
        <p:spPr bwMode="auto">
          <a:xfrm>
            <a:off x="3200400" y="228600"/>
            <a:ext cx="601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endParaRPr lang="zh-CN" altLang="en-US" sz="2400" b="0">
              <a:solidFill>
                <a:srgbClr val="040404"/>
              </a:solidFill>
              <a:latin typeface="Times New Roman" panose="02020603050405020304" pitchFamily="18" charset="0"/>
              <a:ea typeface="宋体" panose="02010600030101010101" pitchFamily="2" charset="-122"/>
            </a:endParaRPr>
          </a:p>
        </p:txBody>
      </p:sp>
      <p:sp>
        <p:nvSpPr>
          <p:cNvPr id="68628" name="Text Box 20"/>
          <p:cNvSpPr txBox="1">
            <a:spLocks noChangeArrowheads="1"/>
          </p:cNvSpPr>
          <p:nvPr/>
        </p:nvSpPr>
        <p:spPr bwMode="auto">
          <a:xfrm>
            <a:off x="4151313" y="476251"/>
            <a:ext cx="4953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sz="4000">
                <a:solidFill>
                  <a:srgbClr val="040404"/>
                </a:solidFill>
                <a:latin typeface="Times New Roman" panose="02020603050405020304" pitchFamily="18" charset="0"/>
                <a:ea typeface="隶书" panose="02010509060101010101" pitchFamily="49" charset="-122"/>
              </a:rPr>
              <a:t>三种</a:t>
            </a:r>
            <a:r>
              <a:rPr lang="en-US" altLang="zh-CN" sz="4000">
                <a:solidFill>
                  <a:srgbClr val="040404"/>
                </a:solidFill>
                <a:latin typeface="Times New Roman" panose="02020603050405020304" pitchFamily="18" charset="0"/>
                <a:ea typeface="隶书" panose="02010509060101010101" pitchFamily="49" charset="-122"/>
              </a:rPr>
              <a:t>RNA</a:t>
            </a:r>
            <a:r>
              <a:rPr lang="zh-CN" altLang="en-US" sz="4000">
                <a:solidFill>
                  <a:srgbClr val="040404"/>
                </a:solidFill>
                <a:latin typeface="Times New Roman" panose="02020603050405020304" pitchFamily="18" charset="0"/>
                <a:ea typeface="隶书" panose="02010509060101010101" pitchFamily="49" charset="-122"/>
              </a:rPr>
              <a:t>内容小结</a:t>
            </a:r>
          </a:p>
        </p:txBody>
      </p:sp>
      <p:sp>
        <p:nvSpPr>
          <p:cNvPr id="68629" name="Text Box 21"/>
          <p:cNvSpPr txBox="1">
            <a:spLocks noChangeArrowheads="1"/>
          </p:cNvSpPr>
          <p:nvPr/>
        </p:nvSpPr>
        <p:spPr bwMode="auto">
          <a:xfrm>
            <a:off x="1847850" y="4495800"/>
            <a:ext cx="685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sz="3200">
                <a:solidFill>
                  <a:srgbClr val="CC0000"/>
                </a:solidFill>
                <a:latin typeface="仿宋_GB2312" pitchFamily="49" charset="-122"/>
              </a:rPr>
              <a:t>功能</a:t>
            </a:r>
          </a:p>
        </p:txBody>
      </p:sp>
    </p:spTree>
    <p:extLst>
      <p:ext uri="{BB962C8B-B14F-4D97-AF65-F5344CB8AC3E}">
        <p14:creationId xmlns:p14="http://schemas.microsoft.com/office/powerpoint/2010/main" val="4465606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68628"/>
                                        </p:tgtEl>
                                        <p:attrNameLst>
                                          <p:attrName>style.visibility</p:attrName>
                                        </p:attrNameLst>
                                      </p:cBhvr>
                                      <p:to>
                                        <p:strVal val="visible"/>
                                      </p:to>
                                    </p:set>
                                    <p:animEffect transition="in" filter="wipe(down)">
                                      <p:cBhvr>
                                        <p:cTn id="7" dur="580">
                                          <p:stCondLst>
                                            <p:cond delay="0"/>
                                          </p:stCondLst>
                                        </p:cTn>
                                        <p:tgtEl>
                                          <p:spTgt spid="68628"/>
                                        </p:tgtEl>
                                      </p:cBhvr>
                                    </p:animEffect>
                                    <p:anim calcmode="lin" valueType="num">
                                      <p:cBhvr>
                                        <p:cTn id="8" dur="1822" tmFilter="0,0; 0.14,0.36; 0.43,0.73; 0.71,0.91; 1.0,1.0">
                                          <p:stCondLst>
                                            <p:cond delay="0"/>
                                          </p:stCondLst>
                                        </p:cTn>
                                        <p:tgtEl>
                                          <p:spTgt spid="6862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862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862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862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8628"/>
                                        </p:tgtEl>
                                        <p:attrNameLst>
                                          <p:attrName>ppt_y</p:attrName>
                                        </p:attrNameLst>
                                      </p:cBhvr>
                                      <p:tavLst>
                                        <p:tav tm="0" fmla="#ppt_y-sin(pi*$)/81">
                                          <p:val>
                                            <p:fltVal val="0"/>
                                          </p:val>
                                        </p:tav>
                                        <p:tav tm="100000">
                                          <p:val>
                                            <p:fltVal val="1"/>
                                          </p:val>
                                        </p:tav>
                                      </p:tavLst>
                                    </p:anim>
                                    <p:animScale>
                                      <p:cBhvr>
                                        <p:cTn id="13" dur="26">
                                          <p:stCondLst>
                                            <p:cond delay="650"/>
                                          </p:stCondLst>
                                        </p:cTn>
                                        <p:tgtEl>
                                          <p:spTgt spid="68628"/>
                                        </p:tgtEl>
                                      </p:cBhvr>
                                      <p:to x="100000" y="60000"/>
                                    </p:animScale>
                                    <p:animScale>
                                      <p:cBhvr>
                                        <p:cTn id="14" dur="166" decel="50000">
                                          <p:stCondLst>
                                            <p:cond delay="676"/>
                                          </p:stCondLst>
                                        </p:cTn>
                                        <p:tgtEl>
                                          <p:spTgt spid="68628"/>
                                        </p:tgtEl>
                                      </p:cBhvr>
                                      <p:to x="100000" y="100000"/>
                                    </p:animScale>
                                    <p:animScale>
                                      <p:cBhvr>
                                        <p:cTn id="15" dur="26">
                                          <p:stCondLst>
                                            <p:cond delay="1312"/>
                                          </p:stCondLst>
                                        </p:cTn>
                                        <p:tgtEl>
                                          <p:spTgt spid="68628"/>
                                        </p:tgtEl>
                                      </p:cBhvr>
                                      <p:to x="100000" y="80000"/>
                                    </p:animScale>
                                    <p:animScale>
                                      <p:cBhvr>
                                        <p:cTn id="16" dur="166" decel="50000">
                                          <p:stCondLst>
                                            <p:cond delay="1338"/>
                                          </p:stCondLst>
                                        </p:cTn>
                                        <p:tgtEl>
                                          <p:spTgt spid="68628"/>
                                        </p:tgtEl>
                                      </p:cBhvr>
                                      <p:to x="100000" y="100000"/>
                                    </p:animScale>
                                    <p:animScale>
                                      <p:cBhvr>
                                        <p:cTn id="17" dur="26">
                                          <p:stCondLst>
                                            <p:cond delay="1642"/>
                                          </p:stCondLst>
                                        </p:cTn>
                                        <p:tgtEl>
                                          <p:spTgt spid="68628"/>
                                        </p:tgtEl>
                                      </p:cBhvr>
                                      <p:to x="100000" y="90000"/>
                                    </p:animScale>
                                    <p:animScale>
                                      <p:cBhvr>
                                        <p:cTn id="18" dur="166" decel="50000">
                                          <p:stCondLst>
                                            <p:cond delay="1668"/>
                                          </p:stCondLst>
                                        </p:cTn>
                                        <p:tgtEl>
                                          <p:spTgt spid="68628"/>
                                        </p:tgtEl>
                                      </p:cBhvr>
                                      <p:to x="100000" y="100000"/>
                                    </p:animScale>
                                    <p:animScale>
                                      <p:cBhvr>
                                        <p:cTn id="19" dur="26">
                                          <p:stCondLst>
                                            <p:cond delay="1808"/>
                                          </p:stCondLst>
                                        </p:cTn>
                                        <p:tgtEl>
                                          <p:spTgt spid="68628"/>
                                        </p:tgtEl>
                                      </p:cBhvr>
                                      <p:to x="100000" y="95000"/>
                                    </p:animScale>
                                    <p:animScale>
                                      <p:cBhvr>
                                        <p:cTn id="20" dur="166" decel="50000">
                                          <p:stCondLst>
                                            <p:cond delay="1834"/>
                                          </p:stCondLst>
                                        </p:cTn>
                                        <p:tgtEl>
                                          <p:spTgt spid="68628"/>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 fill="hold" grpId="0" nodeType="clickEffect">
                                  <p:stCondLst>
                                    <p:cond delay="0"/>
                                  </p:stCondLst>
                                  <p:childTnLst>
                                    <p:set>
                                      <p:cBhvr>
                                        <p:cTn id="24" dur="1" fill="hold">
                                          <p:stCondLst>
                                            <p:cond delay="0"/>
                                          </p:stCondLst>
                                        </p:cTn>
                                        <p:tgtEl>
                                          <p:spTgt spid="68613"/>
                                        </p:tgtEl>
                                        <p:attrNameLst>
                                          <p:attrName>style.visibility</p:attrName>
                                        </p:attrNameLst>
                                      </p:cBhvr>
                                      <p:to>
                                        <p:strVal val="visible"/>
                                      </p:to>
                                    </p:set>
                                    <p:anim calcmode="lin" valueType="num">
                                      <p:cBhvr>
                                        <p:cTn id="25" dur="1000" fill="hold"/>
                                        <p:tgtEl>
                                          <p:spTgt spid="68613"/>
                                        </p:tgtEl>
                                        <p:attrNameLst>
                                          <p:attrName>ppt_x</p:attrName>
                                        </p:attrNameLst>
                                      </p:cBhvr>
                                      <p:tavLst>
                                        <p:tav tm="0">
                                          <p:val>
                                            <p:strVal val="#ppt_x"/>
                                          </p:val>
                                        </p:tav>
                                        <p:tav tm="100000">
                                          <p:val>
                                            <p:strVal val="#ppt_x"/>
                                          </p:val>
                                        </p:tav>
                                      </p:tavLst>
                                    </p:anim>
                                    <p:anim calcmode="lin" valueType="num">
                                      <p:cBhvr>
                                        <p:cTn id="26" dur="1000" fill="hold"/>
                                        <p:tgtEl>
                                          <p:spTgt spid="68613"/>
                                        </p:tgtEl>
                                        <p:attrNameLst>
                                          <p:attrName>ppt_y</p:attrName>
                                        </p:attrNameLst>
                                      </p:cBhvr>
                                      <p:tavLst>
                                        <p:tav tm="0">
                                          <p:val>
                                            <p:strVal val="#ppt_y-#ppt_h/2"/>
                                          </p:val>
                                        </p:tav>
                                        <p:tav tm="100000">
                                          <p:val>
                                            <p:strVal val="#ppt_y"/>
                                          </p:val>
                                        </p:tav>
                                      </p:tavLst>
                                    </p:anim>
                                    <p:anim calcmode="lin" valueType="num">
                                      <p:cBhvr>
                                        <p:cTn id="27" dur="1000" fill="hold"/>
                                        <p:tgtEl>
                                          <p:spTgt spid="68613"/>
                                        </p:tgtEl>
                                        <p:attrNameLst>
                                          <p:attrName>ppt_w</p:attrName>
                                        </p:attrNameLst>
                                      </p:cBhvr>
                                      <p:tavLst>
                                        <p:tav tm="0">
                                          <p:val>
                                            <p:strVal val="#ppt_w"/>
                                          </p:val>
                                        </p:tav>
                                        <p:tav tm="100000">
                                          <p:val>
                                            <p:strVal val="#ppt_w"/>
                                          </p:val>
                                        </p:tav>
                                      </p:tavLst>
                                    </p:anim>
                                    <p:anim calcmode="lin" valueType="num">
                                      <p:cBhvr>
                                        <p:cTn id="28" dur="1000" fill="hold"/>
                                        <p:tgtEl>
                                          <p:spTgt spid="68613"/>
                                        </p:tgtEl>
                                        <p:attrNameLst>
                                          <p:attrName>ppt_h</p:attrName>
                                        </p:attrNameLst>
                                      </p:cBhvr>
                                      <p:tavLst>
                                        <p:tav tm="0">
                                          <p:val>
                                            <p:fltVal val="0"/>
                                          </p:val>
                                        </p:tav>
                                        <p:tav tm="100000">
                                          <p:val>
                                            <p:strVal val="#ppt_h"/>
                                          </p:val>
                                        </p:tav>
                                      </p:tavLst>
                                    </p:anim>
                                  </p:childTnLst>
                                </p:cTn>
                              </p:par>
                            </p:childTnLst>
                          </p:cTn>
                        </p:par>
                        <p:par>
                          <p:cTn id="29" fill="hold" nodeType="afterGroup">
                            <p:stCondLst>
                              <p:cond delay="1000"/>
                            </p:stCondLst>
                            <p:childTnLst>
                              <p:par>
                                <p:cTn id="30" presetID="17" presetClass="entr" presetSubtype="1" fill="hold" grpId="0" nodeType="afterEffect">
                                  <p:stCondLst>
                                    <p:cond delay="0"/>
                                  </p:stCondLst>
                                  <p:childTnLst>
                                    <p:set>
                                      <p:cBhvr>
                                        <p:cTn id="31" dur="1" fill="hold">
                                          <p:stCondLst>
                                            <p:cond delay="0"/>
                                          </p:stCondLst>
                                        </p:cTn>
                                        <p:tgtEl>
                                          <p:spTgt spid="68611"/>
                                        </p:tgtEl>
                                        <p:attrNameLst>
                                          <p:attrName>style.visibility</p:attrName>
                                        </p:attrNameLst>
                                      </p:cBhvr>
                                      <p:to>
                                        <p:strVal val="visible"/>
                                      </p:to>
                                    </p:set>
                                    <p:anim calcmode="lin" valueType="num">
                                      <p:cBhvr>
                                        <p:cTn id="32" dur="1000" fill="hold"/>
                                        <p:tgtEl>
                                          <p:spTgt spid="68611"/>
                                        </p:tgtEl>
                                        <p:attrNameLst>
                                          <p:attrName>ppt_x</p:attrName>
                                        </p:attrNameLst>
                                      </p:cBhvr>
                                      <p:tavLst>
                                        <p:tav tm="0">
                                          <p:val>
                                            <p:strVal val="#ppt_x"/>
                                          </p:val>
                                        </p:tav>
                                        <p:tav tm="100000">
                                          <p:val>
                                            <p:strVal val="#ppt_x"/>
                                          </p:val>
                                        </p:tav>
                                      </p:tavLst>
                                    </p:anim>
                                    <p:anim calcmode="lin" valueType="num">
                                      <p:cBhvr>
                                        <p:cTn id="33" dur="1000" fill="hold"/>
                                        <p:tgtEl>
                                          <p:spTgt spid="68611"/>
                                        </p:tgtEl>
                                        <p:attrNameLst>
                                          <p:attrName>ppt_y</p:attrName>
                                        </p:attrNameLst>
                                      </p:cBhvr>
                                      <p:tavLst>
                                        <p:tav tm="0">
                                          <p:val>
                                            <p:strVal val="#ppt_y-#ppt_h/2"/>
                                          </p:val>
                                        </p:tav>
                                        <p:tav tm="100000">
                                          <p:val>
                                            <p:strVal val="#ppt_y"/>
                                          </p:val>
                                        </p:tav>
                                      </p:tavLst>
                                    </p:anim>
                                    <p:anim calcmode="lin" valueType="num">
                                      <p:cBhvr>
                                        <p:cTn id="34" dur="1000" fill="hold"/>
                                        <p:tgtEl>
                                          <p:spTgt spid="68611"/>
                                        </p:tgtEl>
                                        <p:attrNameLst>
                                          <p:attrName>ppt_w</p:attrName>
                                        </p:attrNameLst>
                                      </p:cBhvr>
                                      <p:tavLst>
                                        <p:tav tm="0">
                                          <p:val>
                                            <p:strVal val="#ppt_w"/>
                                          </p:val>
                                        </p:tav>
                                        <p:tav tm="100000">
                                          <p:val>
                                            <p:strVal val="#ppt_w"/>
                                          </p:val>
                                        </p:tav>
                                      </p:tavLst>
                                    </p:anim>
                                    <p:anim calcmode="lin" valueType="num">
                                      <p:cBhvr>
                                        <p:cTn id="35" dur="1000" fill="hold"/>
                                        <p:tgtEl>
                                          <p:spTgt spid="68611"/>
                                        </p:tgtEl>
                                        <p:attrNameLst>
                                          <p:attrName>ppt_h</p:attrName>
                                        </p:attrNameLst>
                                      </p:cBhvr>
                                      <p:tavLst>
                                        <p:tav tm="0">
                                          <p:val>
                                            <p:fltVal val="0"/>
                                          </p:val>
                                        </p:tav>
                                        <p:tav tm="100000">
                                          <p:val>
                                            <p:strVal val="#ppt_h"/>
                                          </p:val>
                                        </p:tav>
                                      </p:tavLst>
                                    </p:anim>
                                  </p:childTnLst>
                                </p:cTn>
                              </p:par>
                            </p:childTnLst>
                          </p:cTn>
                        </p:par>
                        <p:par>
                          <p:cTn id="36" fill="hold" nodeType="afterGroup">
                            <p:stCondLst>
                              <p:cond delay="2000"/>
                            </p:stCondLst>
                            <p:childTnLst>
                              <p:par>
                                <p:cTn id="37" presetID="17" presetClass="entr" presetSubtype="1" fill="hold" grpId="0" nodeType="afterEffect">
                                  <p:stCondLst>
                                    <p:cond delay="0"/>
                                  </p:stCondLst>
                                  <p:childTnLst>
                                    <p:set>
                                      <p:cBhvr>
                                        <p:cTn id="38" dur="1" fill="hold">
                                          <p:stCondLst>
                                            <p:cond delay="0"/>
                                          </p:stCondLst>
                                        </p:cTn>
                                        <p:tgtEl>
                                          <p:spTgt spid="68612"/>
                                        </p:tgtEl>
                                        <p:attrNameLst>
                                          <p:attrName>style.visibility</p:attrName>
                                        </p:attrNameLst>
                                      </p:cBhvr>
                                      <p:to>
                                        <p:strVal val="visible"/>
                                      </p:to>
                                    </p:set>
                                    <p:anim calcmode="lin" valueType="num">
                                      <p:cBhvr>
                                        <p:cTn id="39" dur="1000" fill="hold"/>
                                        <p:tgtEl>
                                          <p:spTgt spid="68612"/>
                                        </p:tgtEl>
                                        <p:attrNameLst>
                                          <p:attrName>ppt_x</p:attrName>
                                        </p:attrNameLst>
                                      </p:cBhvr>
                                      <p:tavLst>
                                        <p:tav tm="0">
                                          <p:val>
                                            <p:strVal val="#ppt_x"/>
                                          </p:val>
                                        </p:tav>
                                        <p:tav tm="100000">
                                          <p:val>
                                            <p:strVal val="#ppt_x"/>
                                          </p:val>
                                        </p:tav>
                                      </p:tavLst>
                                    </p:anim>
                                    <p:anim calcmode="lin" valueType="num">
                                      <p:cBhvr>
                                        <p:cTn id="40" dur="1000" fill="hold"/>
                                        <p:tgtEl>
                                          <p:spTgt spid="68612"/>
                                        </p:tgtEl>
                                        <p:attrNameLst>
                                          <p:attrName>ppt_y</p:attrName>
                                        </p:attrNameLst>
                                      </p:cBhvr>
                                      <p:tavLst>
                                        <p:tav tm="0">
                                          <p:val>
                                            <p:strVal val="#ppt_y-#ppt_h/2"/>
                                          </p:val>
                                        </p:tav>
                                        <p:tav tm="100000">
                                          <p:val>
                                            <p:strVal val="#ppt_y"/>
                                          </p:val>
                                        </p:tav>
                                      </p:tavLst>
                                    </p:anim>
                                    <p:anim calcmode="lin" valueType="num">
                                      <p:cBhvr>
                                        <p:cTn id="41" dur="1000" fill="hold"/>
                                        <p:tgtEl>
                                          <p:spTgt spid="68612"/>
                                        </p:tgtEl>
                                        <p:attrNameLst>
                                          <p:attrName>ppt_w</p:attrName>
                                        </p:attrNameLst>
                                      </p:cBhvr>
                                      <p:tavLst>
                                        <p:tav tm="0">
                                          <p:val>
                                            <p:strVal val="#ppt_w"/>
                                          </p:val>
                                        </p:tav>
                                        <p:tav tm="100000">
                                          <p:val>
                                            <p:strVal val="#ppt_w"/>
                                          </p:val>
                                        </p:tav>
                                      </p:tavLst>
                                    </p:anim>
                                    <p:anim calcmode="lin" valueType="num">
                                      <p:cBhvr>
                                        <p:cTn id="42" dur="1000" fill="hold"/>
                                        <p:tgtEl>
                                          <p:spTgt spid="68612"/>
                                        </p:tgtEl>
                                        <p:attrNameLst>
                                          <p:attrName>ppt_h</p:attrName>
                                        </p:attrNameLst>
                                      </p:cBhvr>
                                      <p:tavLst>
                                        <p:tav tm="0">
                                          <p:val>
                                            <p:fltVal val="0"/>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68619"/>
                                        </p:tgtEl>
                                        <p:attrNameLst>
                                          <p:attrName>style.visibility</p:attrName>
                                        </p:attrNameLst>
                                      </p:cBhvr>
                                      <p:to>
                                        <p:strVal val="visible"/>
                                      </p:to>
                                    </p:set>
                                    <p:anim calcmode="lin" valueType="num">
                                      <p:cBhvr additive="base">
                                        <p:cTn id="47" dur="1000" fill="hold"/>
                                        <p:tgtEl>
                                          <p:spTgt spid="68619"/>
                                        </p:tgtEl>
                                        <p:attrNameLst>
                                          <p:attrName>ppt_x</p:attrName>
                                        </p:attrNameLst>
                                      </p:cBhvr>
                                      <p:tavLst>
                                        <p:tav tm="0">
                                          <p:val>
                                            <p:strVal val="0-#ppt_w/2"/>
                                          </p:val>
                                        </p:tav>
                                        <p:tav tm="100000">
                                          <p:val>
                                            <p:strVal val="#ppt_x"/>
                                          </p:val>
                                        </p:tav>
                                      </p:tavLst>
                                    </p:anim>
                                    <p:anim calcmode="lin" valueType="num">
                                      <p:cBhvr additive="base">
                                        <p:cTn id="48" dur="1000" fill="hold"/>
                                        <p:tgtEl>
                                          <p:spTgt spid="6861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68629"/>
                                        </p:tgtEl>
                                        <p:attrNameLst>
                                          <p:attrName>style.visibility</p:attrName>
                                        </p:attrNameLst>
                                      </p:cBhvr>
                                      <p:to>
                                        <p:strVal val="visible"/>
                                      </p:to>
                                    </p:set>
                                    <p:anim calcmode="lin" valueType="num">
                                      <p:cBhvr additive="base">
                                        <p:cTn id="51" dur="1000" fill="hold"/>
                                        <p:tgtEl>
                                          <p:spTgt spid="68629"/>
                                        </p:tgtEl>
                                        <p:attrNameLst>
                                          <p:attrName>ppt_x</p:attrName>
                                        </p:attrNameLst>
                                      </p:cBhvr>
                                      <p:tavLst>
                                        <p:tav tm="0">
                                          <p:val>
                                            <p:strVal val="0-#ppt_w/2"/>
                                          </p:val>
                                        </p:tav>
                                        <p:tav tm="100000">
                                          <p:val>
                                            <p:strVal val="#ppt_x"/>
                                          </p:val>
                                        </p:tav>
                                      </p:tavLst>
                                    </p:anim>
                                    <p:anim calcmode="lin" valueType="num">
                                      <p:cBhvr additive="base">
                                        <p:cTn id="52" dur="1000" fill="hold"/>
                                        <p:tgtEl>
                                          <p:spTgt spid="68629"/>
                                        </p:tgtEl>
                                        <p:attrNameLst>
                                          <p:attrName>ppt_y</p:attrName>
                                        </p:attrNameLst>
                                      </p:cBhvr>
                                      <p:tavLst>
                                        <p:tav tm="0">
                                          <p:val>
                                            <p:strVal val="#ppt_y"/>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17" presetClass="entr" presetSubtype="1" fill="hold" grpId="0" nodeType="clickEffect">
                                  <p:stCondLst>
                                    <p:cond delay="0"/>
                                  </p:stCondLst>
                                  <p:childTnLst>
                                    <p:set>
                                      <p:cBhvr>
                                        <p:cTn id="56" dur="1" fill="hold">
                                          <p:stCondLst>
                                            <p:cond delay="0"/>
                                          </p:stCondLst>
                                        </p:cTn>
                                        <p:tgtEl>
                                          <p:spTgt spid="68617"/>
                                        </p:tgtEl>
                                        <p:attrNameLst>
                                          <p:attrName>style.visibility</p:attrName>
                                        </p:attrNameLst>
                                      </p:cBhvr>
                                      <p:to>
                                        <p:strVal val="visible"/>
                                      </p:to>
                                    </p:set>
                                    <p:anim calcmode="lin" valueType="num">
                                      <p:cBhvr>
                                        <p:cTn id="57" dur="1000" fill="hold"/>
                                        <p:tgtEl>
                                          <p:spTgt spid="68617"/>
                                        </p:tgtEl>
                                        <p:attrNameLst>
                                          <p:attrName>ppt_x</p:attrName>
                                        </p:attrNameLst>
                                      </p:cBhvr>
                                      <p:tavLst>
                                        <p:tav tm="0">
                                          <p:val>
                                            <p:strVal val="#ppt_x"/>
                                          </p:val>
                                        </p:tav>
                                        <p:tav tm="100000">
                                          <p:val>
                                            <p:strVal val="#ppt_x"/>
                                          </p:val>
                                        </p:tav>
                                      </p:tavLst>
                                    </p:anim>
                                    <p:anim calcmode="lin" valueType="num">
                                      <p:cBhvr>
                                        <p:cTn id="58" dur="1000" fill="hold"/>
                                        <p:tgtEl>
                                          <p:spTgt spid="68617"/>
                                        </p:tgtEl>
                                        <p:attrNameLst>
                                          <p:attrName>ppt_y</p:attrName>
                                        </p:attrNameLst>
                                      </p:cBhvr>
                                      <p:tavLst>
                                        <p:tav tm="0">
                                          <p:val>
                                            <p:strVal val="#ppt_y-#ppt_h/2"/>
                                          </p:val>
                                        </p:tav>
                                        <p:tav tm="100000">
                                          <p:val>
                                            <p:strVal val="#ppt_y"/>
                                          </p:val>
                                        </p:tav>
                                      </p:tavLst>
                                    </p:anim>
                                    <p:anim calcmode="lin" valueType="num">
                                      <p:cBhvr>
                                        <p:cTn id="59" dur="1000" fill="hold"/>
                                        <p:tgtEl>
                                          <p:spTgt spid="68617"/>
                                        </p:tgtEl>
                                        <p:attrNameLst>
                                          <p:attrName>ppt_w</p:attrName>
                                        </p:attrNameLst>
                                      </p:cBhvr>
                                      <p:tavLst>
                                        <p:tav tm="0">
                                          <p:val>
                                            <p:strVal val="#ppt_w"/>
                                          </p:val>
                                        </p:tav>
                                        <p:tav tm="100000">
                                          <p:val>
                                            <p:strVal val="#ppt_w"/>
                                          </p:val>
                                        </p:tav>
                                      </p:tavLst>
                                    </p:anim>
                                    <p:anim calcmode="lin" valueType="num">
                                      <p:cBhvr>
                                        <p:cTn id="60" dur="1000" fill="hold"/>
                                        <p:tgtEl>
                                          <p:spTgt spid="68617"/>
                                        </p:tgtEl>
                                        <p:attrNameLst>
                                          <p:attrName>ppt_h</p:attrName>
                                        </p:attrNameLst>
                                      </p:cBhvr>
                                      <p:tavLst>
                                        <p:tav tm="0">
                                          <p:val>
                                            <p:fltVal val="0"/>
                                          </p:val>
                                        </p:tav>
                                        <p:tav tm="100000">
                                          <p:val>
                                            <p:strVal val="#ppt_h"/>
                                          </p:val>
                                        </p:tav>
                                      </p:tavLst>
                                    </p:anim>
                                  </p:childTnLst>
                                </p:cTn>
                              </p:par>
                            </p:childTnLst>
                          </p:cTn>
                        </p:par>
                        <p:par>
                          <p:cTn id="61" fill="hold" nodeType="afterGroup">
                            <p:stCondLst>
                              <p:cond delay="1000"/>
                            </p:stCondLst>
                            <p:childTnLst>
                              <p:par>
                                <p:cTn id="62" presetID="17" presetClass="entr" presetSubtype="1" fill="hold" grpId="0" nodeType="afterEffect">
                                  <p:stCondLst>
                                    <p:cond delay="0"/>
                                  </p:stCondLst>
                                  <p:childTnLst>
                                    <p:set>
                                      <p:cBhvr>
                                        <p:cTn id="63" dur="1" fill="hold">
                                          <p:stCondLst>
                                            <p:cond delay="0"/>
                                          </p:stCondLst>
                                        </p:cTn>
                                        <p:tgtEl>
                                          <p:spTgt spid="68610"/>
                                        </p:tgtEl>
                                        <p:attrNameLst>
                                          <p:attrName>style.visibility</p:attrName>
                                        </p:attrNameLst>
                                      </p:cBhvr>
                                      <p:to>
                                        <p:strVal val="visible"/>
                                      </p:to>
                                    </p:set>
                                    <p:anim calcmode="lin" valueType="num">
                                      <p:cBhvr>
                                        <p:cTn id="64" dur="1000" fill="hold"/>
                                        <p:tgtEl>
                                          <p:spTgt spid="68610"/>
                                        </p:tgtEl>
                                        <p:attrNameLst>
                                          <p:attrName>ppt_x</p:attrName>
                                        </p:attrNameLst>
                                      </p:cBhvr>
                                      <p:tavLst>
                                        <p:tav tm="0">
                                          <p:val>
                                            <p:strVal val="#ppt_x"/>
                                          </p:val>
                                        </p:tav>
                                        <p:tav tm="100000">
                                          <p:val>
                                            <p:strVal val="#ppt_x"/>
                                          </p:val>
                                        </p:tav>
                                      </p:tavLst>
                                    </p:anim>
                                    <p:anim calcmode="lin" valueType="num">
                                      <p:cBhvr>
                                        <p:cTn id="65" dur="1000" fill="hold"/>
                                        <p:tgtEl>
                                          <p:spTgt spid="68610"/>
                                        </p:tgtEl>
                                        <p:attrNameLst>
                                          <p:attrName>ppt_y</p:attrName>
                                        </p:attrNameLst>
                                      </p:cBhvr>
                                      <p:tavLst>
                                        <p:tav tm="0">
                                          <p:val>
                                            <p:strVal val="#ppt_y-#ppt_h/2"/>
                                          </p:val>
                                        </p:tav>
                                        <p:tav tm="100000">
                                          <p:val>
                                            <p:strVal val="#ppt_y"/>
                                          </p:val>
                                        </p:tav>
                                      </p:tavLst>
                                    </p:anim>
                                    <p:anim calcmode="lin" valueType="num">
                                      <p:cBhvr>
                                        <p:cTn id="66" dur="1000" fill="hold"/>
                                        <p:tgtEl>
                                          <p:spTgt spid="68610"/>
                                        </p:tgtEl>
                                        <p:attrNameLst>
                                          <p:attrName>ppt_w</p:attrName>
                                        </p:attrNameLst>
                                      </p:cBhvr>
                                      <p:tavLst>
                                        <p:tav tm="0">
                                          <p:val>
                                            <p:strVal val="#ppt_w"/>
                                          </p:val>
                                        </p:tav>
                                        <p:tav tm="100000">
                                          <p:val>
                                            <p:strVal val="#ppt_w"/>
                                          </p:val>
                                        </p:tav>
                                      </p:tavLst>
                                    </p:anim>
                                    <p:anim calcmode="lin" valueType="num">
                                      <p:cBhvr>
                                        <p:cTn id="67" dur="1000" fill="hold"/>
                                        <p:tgtEl>
                                          <p:spTgt spid="68610"/>
                                        </p:tgtEl>
                                        <p:attrNameLst>
                                          <p:attrName>ppt_h</p:attrName>
                                        </p:attrNameLst>
                                      </p:cBhvr>
                                      <p:tavLst>
                                        <p:tav tm="0">
                                          <p:val>
                                            <p:fltVal val="0"/>
                                          </p:val>
                                        </p:tav>
                                        <p:tav tm="100000">
                                          <p:val>
                                            <p:strVal val="#ppt_h"/>
                                          </p:val>
                                        </p:tav>
                                      </p:tavLst>
                                    </p:anim>
                                  </p:childTnLst>
                                </p:cTn>
                              </p:par>
                            </p:childTnLst>
                          </p:cTn>
                        </p:par>
                        <p:par>
                          <p:cTn id="68" fill="hold" nodeType="afterGroup">
                            <p:stCondLst>
                              <p:cond delay="2000"/>
                            </p:stCondLst>
                            <p:childTnLst>
                              <p:par>
                                <p:cTn id="69" presetID="17" presetClass="entr" presetSubtype="1" fill="hold" grpId="0" nodeType="afterEffect">
                                  <p:stCondLst>
                                    <p:cond delay="0"/>
                                  </p:stCondLst>
                                  <p:childTnLst>
                                    <p:set>
                                      <p:cBhvr>
                                        <p:cTn id="70" dur="1" fill="hold">
                                          <p:stCondLst>
                                            <p:cond delay="0"/>
                                          </p:stCondLst>
                                        </p:cTn>
                                        <p:tgtEl>
                                          <p:spTgt spid="68618"/>
                                        </p:tgtEl>
                                        <p:attrNameLst>
                                          <p:attrName>style.visibility</p:attrName>
                                        </p:attrNameLst>
                                      </p:cBhvr>
                                      <p:to>
                                        <p:strVal val="visible"/>
                                      </p:to>
                                    </p:set>
                                    <p:anim calcmode="lin" valueType="num">
                                      <p:cBhvr>
                                        <p:cTn id="71" dur="1000" fill="hold"/>
                                        <p:tgtEl>
                                          <p:spTgt spid="68618"/>
                                        </p:tgtEl>
                                        <p:attrNameLst>
                                          <p:attrName>ppt_x</p:attrName>
                                        </p:attrNameLst>
                                      </p:cBhvr>
                                      <p:tavLst>
                                        <p:tav tm="0">
                                          <p:val>
                                            <p:strVal val="#ppt_x"/>
                                          </p:val>
                                        </p:tav>
                                        <p:tav tm="100000">
                                          <p:val>
                                            <p:strVal val="#ppt_x"/>
                                          </p:val>
                                        </p:tav>
                                      </p:tavLst>
                                    </p:anim>
                                    <p:anim calcmode="lin" valueType="num">
                                      <p:cBhvr>
                                        <p:cTn id="72" dur="1000" fill="hold"/>
                                        <p:tgtEl>
                                          <p:spTgt spid="68618"/>
                                        </p:tgtEl>
                                        <p:attrNameLst>
                                          <p:attrName>ppt_y</p:attrName>
                                        </p:attrNameLst>
                                      </p:cBhvr>
                                      <p:tavLst>
                                        <p:tav tm="0">
                                          <p:val>
                                            <p:strVal val="#ppt_y-#ppt_h/2"/>
                                          </p:val>
                                        </p:tav>
                                        <p:tav tm="100000">
                                          <p:val>
                                            <p:strVal val="#ppt_y"/>
                                          </p:val>
                                        </p:tav>
                                      </p:tavLst>
                                    </p:anim>
                                    <p:anim calcmode="lin" valueType="num">
                                      <p:cBhvr>
                                        <p:cTn id="73" dur="1000" fill="hold"/>
                                        <p:tgtEl>
                                          <p:spTgt spid="68618"/>
                                        </p:tgtEl>
                                        <p:attrNameLst>
                                          <p:attrName>ppt_w</p:attrName>
                                        </p:attrNameLst>
                                      </p:cBhvr>
                                      <p:tavLst>
                                        <p:tav tm="0">
                                          <p:val>
                                            <p:strVal val="#ppt_w"/>
                                          </p:val>
                                        </p:tav>
                                        <p:tav tm="100000">
                                          <p:val>
                                            <p:strVal val="#ppt_w"/>
                                          </p:val>
                                        </p:tav>
                                      </p:tavLst>
                                    </p:anim>
                                    <p:anim calcmode="lin" valueType="num">
                                      <p:cBhvr>
                                        <p:cTn id="74" dur="1000" fill="hold"/>
                                        <p:tgtEl>
                                          <p:spTgt spid="68618"/>
                                        </p:tgtEl>
                                        <p:attrNameLst>
                                          <p:attrName>ppt_h</p:attrName>
                                        </p:attrNameLst>
                                      </p:cBhvr>
                                      <p:tavLst>
                                        <p:tav tm="0">
                                          <p:val>
                                            <p:fltVal val="0"/>
                                          </p:val>
                                        </p:tav>
                                        <p:tav tm="100000">
                                          <p:val>
                                            <p:strVal val="#ppt_h"/>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12" presetClass="entr" presetSubtype="4" fill="hold" grpId="0" nodeType="clickEffect">
                                  <p:stCondLst>
                                    <p:cond delay="0"/>
                                  </p:stCondLst>
                                  <p:childTnLst>
                                    <p:set>
                                      <p:cBhvr>
                                        <p:cTn id="78" dur="1" fill="hold">
                                          <p:stCondLst>
                                            <p:cond delay="0"/>
                                          </p:stCondLst>
                                        </p:cTn>
                                        <p:tgtEl>
                                          <p:spTgt spid="68616">
                                            <p:txEl>
                                              <p:pRg st="0" end="0"/>
                                            </p:txEl>
                                          </p:spTgt>
                                        </p:tgtEl>
                                        <p:attrNameLst>
                                          <p:attrName>style.visibility</p:attrName>
                                        </p:attrNameLst>
                                      </p:cBhvr>
                                      <p:to>
                                        <p:strVal val="visible"/>
                                      </p:to>
                                    </p:set>
                                    <p:animEffect transition="in" filter="slide(fromBottom)">
                                      <p:cBhvr>
                                        <p:cTn id="79" dur="1000"/>
                                        <p:tgtEl>
                                          <p:spTgt spid="68616">
                                            <p:txEl>
                                              <p:pRg st="0" end="0"/>
                                            </p:txEl>
                                          </p:spTgt>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12" presetClass="entr" presetSubtype="4" fill="hold" grpId="0" nodeType="clickEffect">
                                  <p:stCondLst>
                                    <p:cond delay="0"/>
                                  </p:stCondLst>
                                  <p:childTnLst>
                                    <p:set>
                                      <p:cBhvr>
                                        <p:cTn id="83" dur="1" fill="hold">
                                          <p:stCondLst>
                                            <p:cond delay="0"/>
                                          </p:stCondLst>
                                        </p:cTn>
                                        <p:tgtEl>
                                          <p:spTgt spid="68616">
                                            <p:txEl>
                                              <p:pRg st="1" end="1"/>
                                            </p:txEl>
                                          </p:spTgt>
                                        </p:tgtEl>
                                        <p:attrNameLst>
                                          <p:attrName>style.visibility</p:attrName>
                                        </p:attrNameLst>
                                      </p:cBhvr>
                                      <p:to>
                                        <p:strVal val="visible"/>
                                      </p:to>
                                    </p:set>
                                    <p:animEffect transition="in" filter="slide(fromBottom)">
                                      <p:cBhvr>
                                        <p:cTn id="84" dur="1000"/>
                                        <p:tgtEl>
                                          <p:spTgt spid="68616">
                                            <p:txEl>
                                              <p:pRg st="1" end="1"/>
                                            </p:txEl>
                                          </p:spTgt>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12" presetClass="entr" presetSubtype="4" fill="hold" grpId="0" nodeType="clickEffect">
                                  <p:stCondLst>
                                    <p:cond delay="0"/>
                                  </p:stCondLst>
                                  <p:childTnLst>
                                    <p:set>
                                      <p:cBhvr>
                                        <p:cTn id="88" dur="1" fill="hold">
                                          <p:stCondLst>
                                            <p:cond delay="0"/>
                                          </p:stCondLst>
                                        </p:cTn>
                                        <p:tgtEl>
                                          <p:spTgt spid="68616">
                                            <p:txEl>
                                              <p:pRg st="2" end="2"/>
                                            </p:txEl>
                                          </p:spTgt>
                                        </p:tgtEl>
                                        <p:attrNameLst>
                                          <p:attrName>style.visibility</p:attrName>
                                        </p:attrNameLst>
                                      </p:cBhvr>
                                      <p:to>
                                        <p:strVal val="visible"/>
                                      </p:to>
                                    </p:set>
                                    <p:animEffect transition="in" filter="slide(fromBottom)">
                                      <p:cBhvr>
                                        <p:cTn id="89" dur="1000"/>
                                        <p:tgtEl>
                                          <p:spTgt spid="68616">
                                            <p:txEl>
                                              <p:pRg st="2" end="2"/>
                                            </p:txEl>
                                          </p:spTgt>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12" presetClass="entr" presetSubtype="4" fill="hold" grpId="0" nodeType="clickEffect">
                                  <p:stCondLst>
                                    <p:cond delay="0"/>
                                  </p:stCondLst>
                                  <p:childTnLst>
                                    <p:set>
                                      <p:cBhvr>
                                        <p:cTn id="93" dur="1" fill="hold">
                                          <p:stCondLst>
                                            <p:cond delay="0"/>
                                          </p:stCondLst>
                                        </p:cTn>
                                        <p:tgtEl>
                                          <p:spTgt spid="68614">
                                            <p:txEl>
                                              <p:pRg st="0" end="0"/>
                                            </p:txEl>
                                          </p:spTgt>
                                        </p:tgtEl>
                                        <p:attrNameLst>
                                          <p:attrName>style.visibility</p:attrName>
                                        </p:attrNameLst>
                                      </p:cBhvr>
                                      <p:to>
                                        <p:strVal val="visible"/>
                                      </p:to>
                                    </p:set>
                                    <p:animEffect transition="in" filter="slide(fromBottom)">
                                      <p:cBhvr>
                                        <p:cTn id="94" dur="1000"/>
                                        <p:tgtEl>
                                          <p:spTgt spid="68614">
                                            <p:txEl>
                                              <p:pRg st="0" end="0"/>
                                            </p:txEl>
                                          </p:spTgt>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12" presetClass="entr" presetSubtype="4" fill="hold" grpId="0" nodeType="clickEffect">
                                  <p:stCondLst>
                                    <p:cond delay="0"/>
                                  </p:stCondLst>
                                  <p:childTnLst>
                                    <p:set>
                                      <p:cBhvr>
                                        <p:cTn id="98" dur="1" fill="hold">
                                          <p:stCondLst>
                                            <p:cond delay="0"/>
                                          </p:stCondLst>
                                        </p:cTn>
                                        <p:tgtEl>
                                          <p:spTgt spid="68614">
                                            <p:txEl>
                                              <p:pRg st="1" end="1"/>
                                            </p:txEl>
                                          </p:spTgt>
                                        </p:tgtEl>
                                        <p:attrNameLst>
                                          <p:attrName>style.visibility</p:attrName>
                                        </p:attrNameLst>
                                      </p:cBhvr>
                                      <p:to>
                                        <p:strVal val="visible"/>
                                      </p:to>
                                    </p:set>
                                    <p:animEffect transition="in" filter="slide(fromBottom)">
                                      <p:cBhvr>
                                        <p:cTn id="99" dur="1000"/>
                                        <p:tgtEl>
                                          <p:spTgt spid="68614">
                                            <p:txEl>
                                              <p:pRg st="1" end="1"/>
                                            </p:txEl>
                                          </p:spTgt>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12" presetClass="entr" presetSubtype="4" fill="hold" grpId="0" nodeType="clickEffect">
                                  <p:stCondLst>
                                    <p:cond delay="0"/>
                                  </p:stCondLst>
                                  <p:childTnLst>
                                    <p:set>
                                      <p:cBhvr>
                                        <p:cTn id="103" dur="1" fill="hold">
                                          <p:stCondLst>
                                            <p:cond delay="0"/>
                                          </p:stCondLst>
                                        </p:cTn>
                                        <p:tgtEl>
                                          <p:spTgt spid="68614">
                                            <p:txEl>
                                              <p:pRg st="2" end="2"/>
                                            </p:txEl>
                                          </p:spTgt>
                                        </p:tgtEl>
                                        <p:attrNameLst>
                                          <p:attrName>style.visibility</p:attrName>
                                        </p:attrNameLst>
                                      </p:cBhvr>
                                      <p:to>
                                        <p:strVal val="visible"/>
                                      </p:to>
                                    </p:set>
                                    <p:animEffect transition="in" filter="slide(fromBottom)">
                                      <p:cBhvr>
                                        <p:cTn id="104" dur="1000"/>
                                        <p:tgtEl>
                                          <p:spTgt spid="68614">
                                            <p:txEl>
                                              <p:pRg st="2" end="2"/>
                                            </p:txEl>
                                          </p:spTgt>
                                        </p:tgtEl>
                                      </p:cBhvr>
                                    </p:animEffect>
                                  </p:childTnLst>
                                </p:cTn>
                              </p:par>
                            </p:childTnLst>
                          </p:cTn>
                        </p:par>
                      </p:childTnLst>
                    </p:cTn>
                  </p:par>
                  <p:par>
                    <p:cTn id="105" fill="hold" nodeType="clickPar">
                      <p:stCondLst>
                        <p:cond delay="indefinite"/>
                      </p:stCondLst>
                      <p:childTnLst>
                        <p:par>
                          <p:cTn id="106" fill="hold" nodeType="withGroup">
                            <p:stCondLst>
                              <p:cond delay="0"/>
                            </p:stCondLst>
                            <p:childTnLst>
                              <p:par>
                                <p:cTn id="107" presetID="12" presetClass="entr" presetSubtype="4" fill="hold" grpId="0" nodeType="clickEffect">
                                  <p:stCondLst>
                                    <p:cond delay="0"/>
                                  </p:stCondLst>
                                  <p:childTnLst>
                                    <p:set>
                                      <p:cBhvr>
                                        <p:cTn id="108" dur="1" fill="hold">
                                          <p:stCondLst>
                                            <p:cond delay="0"/>
                                          </p:stCondLst>
                                        </p:cTn>
                                        <p:tgtEl>
                                          <p:spTgt spid="68614">
                                            <p:txEl>
                                              <p:pRg st="3" end="3"/>
                                            </p:txEl>
                                          </p:spTgt>
                                        </p:tgtEl>
                                        <p:attrNameLst>
                                          <p:attrName>style.visibility</p:attrName>
                                        </p:attrNameLst>
                                      </p:cBhvr>
                                      <p:to>
                                        <p:strVal val="visible"/>
                                      </p:to>
                                    </p:set>
                                    <p:animEffect transition="in" filter="slide(fromBottom)">
                                      <p:cBhvr>
                                        <p:cTn id="109" dur="1000"/>
                                        <p:tgtEl>
                                          <p:spTgt spid="68614">
                                            <p:txEl>
                                              <p:pRg st="3" end="3"/>
                                            </p:txEl>
                                          </p:spTgt>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12" presetClass="entr" presetSubtype="4" fill="hold" grpId="0" nodeType="clickEffect">
                                  <p:stCondLst>
                                    <p:cond delay="0"/>
                                  </p:stCondLst>
                                  <p:childTnLst>
                                    <p:set>
                                      <p:cBhvr>
                                        <p:cTn id="113" dur="1" fill="hold">
                                          <p:stCondLst>
                                            <p:cond delay="0"/>
                                          </p:stCondLst>
                                        </p:cTn>
                                        <p:tgtEl>
                                          <p:spTgt spid="68615"/>
                                        </p:tgtEl>
                                        <p:attrNameLst>
                                          <p:attrName>style.visibility</p:attrName>
                                        </p:attrNameLst>
                                      </p:cBhvr>
                                      <p:to>
                                        <p:strVal val="visible"/>
                                      </p:to>
                                    </p:set>
                                    <p:animEffect transition="in" filter="slide(fromBottom)">
                                      <p:cBhvr>
                                        <p:cTn id="114" dur="1000"/>
                                        <p:tgtEl>
                                          <p:spTgt spid="68615"/>
                                        </p:tgtEl>
                                      </p:cBhvr>
                                    </p:animEffec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12" presetClass="entr" presetSubtype="4" fill="hold" grpId="0" nodeType="clickEffect">
                                  <p:stCondLst>
                                    <p:cond delay="0"/>
                                  </p:stCondLst>
                                  <p:childTnLst>
                                    <p:set>
                                      <p:cBhvr>
                                        <p:cTn id="118" dur="1" fill="hold">
                                          <p:stCondLst>
                                            <p:cond delay="0"/>
                                          </p:stCondLst>
                                        </p:cTn>
                                        <p:tgtEl>
                                          <p:spTgt spid="68621"/>
                                        </p:tgtEl>
                                        <p:attrNameLst>
                                          <p:attrName>style.visibility</p:attrName>
                                        </p:attrNameLst>
                                      </p:cBhvr>
                                      <p:to>
                                        <p:strVal val="visible"/>
                                      </p:to>
                                    </p:set>
                                    <p:animEffect transition="in" filter="slide(fromBottom)">
                                      <p:cBhvr>
                                        <p:cTn id="119" dur="1000"/>
                                        <p:tgtEl>
                                          <p:spTgt spid="68621"/>
                                        </p:tgtEl>
                                      </p:cBhvr>
                                    </p:animEffect>
                                  </p:childTnLst>
                                </p:cTn>
                              </p:par>
                            </p:childTnLst>
                          </p:cTn>
                        </p:par>
                      </p:childTnLst>
                    </p:cTn>
                  </p:par>
                  <p:par>
                    <p:cTn id="120" fill="hold" nodeType="clickPar">
                      <p:stCondLst>
                        <p:cond delay="indefinite"/>
                      </p:stCondLst>
                      <p:childTnLst>
                        <p:par>
                          <p:cTn id="121" fill="hold" nodeType="withGroup">
                            <p:stCondLst>
                              <p:cond delay="0"/>
                            </p:stCondLst>
                            <p:childTnLst>
                              <p:par>
                                <p:cTn id="122" presetID="12" presetClass="entr" presetSubtype="4" fill="hold" grpId="0" nodeType="clickEffect">
                                  <p:stCondLst>
                                    <p:cond delay="0"/>
                                  </p:stCondLst>
                                  <p:childTnLst>
                                    <p:set>
                                      <p:cBhvr>
                                        <p:cTn id="123" dur="1" fill="hold">
                                          <p:stCondLst>
                                            <p:cond delay="0"/>
                                          </p:stCondLst>
                                        </p:cTn>
                                        <p:tgtEl>
                                          <p:spTgt spid="68622"/>
                                        </p:tgtEl>
                                        <p:attrNameLst>
                                          <p:attrName>style.visibility</p:attrName>
                                        </p:attrNameLst>
                                      </p:cBhvr>
                                      <p:to>
                                        <p:strVal val="visible"/>
                                      </p:to>
                                    </p:set>
                                    <p:animEffect transition="in" filter="slide(fromBottom)">
                                      <p:cBhvr>
                                        <p:cTn id="124" dur="1000"/>
                                        <p:tgtEl>
                                          <p:spTgt spid="68622"/>
                                        </p:tgtEl>
                                      </p:cBhvr>
                                    </p:animEffect>
                                  </p:childTnLst>
                                </p:cTn>
                              </p:par>
                            </p:childTnLst>
                          </p:cTn>
                        </p:par>
                      </p:childTnLst>
                    </p:cTn>
                  </p:par>
                  <p:par>
                    <p:cTn id="125" fill="hold" nodeType="clickPar">
                      <p:stCondLst>
                        <p:cond delay="indefinite"/>
                      </p:stCondLst>
                      <p:childTnLst>
                        <p:par>
                          <p:cTn id="126" fill="hold" nodeType="withGroup">
                            <p:stCondLst>
                              <p:cond delay="0"/>
                            </p:stCondLst>
                            <p:childTnLst>
                              <p:par>
                                <p:cTn id="127" presetID="12" presetClass="entr" presetSubtype="4" fill="hold" grpId="0" nodeType="clickEffect">
                                  <p:stCondLst>
                                    <p:cond delay="0"/>
                                  </p:stCondLst>
                                  <p:childTnLst>
                                    <p:set>
                                      <p:cBhvr>
                                        <p:cTn id="128" dur="1" fill="hold">
                                          <p:stCondLst>
                                            <p:cond delay="0"/>
                                          </p:stCondLst>
                                        </p:cTn>
                                        <p:tgtEl>
                                          <p:spTgt spid="68623"/>
                                        </p:tgtEl>
                                        <p:attrNameLst>
                                          <p:attrName>style.visibility</p:attrName>
                                        </p:attrNameLst>
                                      </p:cBhvr>
                                      <p:to>
                                        <p:strVal val="visible"/>
                                      </p:to>
                                    </p:set>
                                    <p:animEffect transition="in" filter="slide(fromBottom)">
                                      <p:cBhvr>
                                        <p:cTn id="129" dur="1000"/>
                                        <p:tgtEl>
                                          <p:spTgt spid="68623"/>
                                        </p:tgtEl>
                                      </p:cBhvr>
                                    </p:animEffect>
                                  </p:childTnLst>
                                </p:cTn>
                              </p:par>
                            </p:childTnLst>
                          </p:cTn>
                        </p:par>
                      </p:childTnLst>
                    </p:cTn>
                  </p:par>
                  <p:par>
                    <p:cTn id="130" fill="hold" nodeType="clickPar">
                      <p:stCondLst>
                        <p:cond delay="indefinite"/>
                      </p:stCondLst>
                      <p:childTnLst>
                        <p:par>
                          <p:cTn id="131" fill="hold" nodeType="withGroup">
                            <p:stCondLst>
                              <p:cond delay="0"/>
                            </p:stCondLst>
                            <p:childTnLst>
                              <p:par>
                                <p:cTn id="132" presetID="12" presetClass="entr" presetSubtype="4" fill="hold" grpId="0" nodeType="clickEffect">
                                  <p:stCondLst>
                                    <p:cond delay="0"/>
                                  </p:stCondLst>
                                  <p:childTnLst>
                                    <p:set>
                                      <p:cBhvr>
                                        <p:cTn id="133" dur="1" fill="hold">
                                          <p:stCondLst>
                                            <p:cond delay="0"/>
                                          </p:stCondLst>
                                        </p:cTn>
                                        <p:tgtEl>
                                          <p:spTgt spid="68624">
                                            <p:txEl>
                                              <p:pRg st="0" end="0"/>
                                            </p:txEl>
                                          </p:spTgt>
                                        </p:tgtEl>
                                        <p:attrNameLst>
                                          <p:attrName>style.visibility</p:attrName>
                                        </p:attrNameLst>
                                      </p:cBhvr>
                                      <p:to>
                                        <p:strVal val="visible"/>
                                      </p:to>
                                    </p:set>
                                    <p:animEffect transition="in" filter="slide(fromBottom)">
                                      <p:cBhvr>
                                        <p:cTn id="134" dur="1000"/>
                                        <p:tgtEl>
                                          <p:spTgt spid="68624">
                                            <p:txEl>
                                              <p:pRg st="0" end="0"/>
                                            </p:txEl>
                                          </p:spTgt>
                                        </p:tgtEl>
                                      </p:cBhvr>
                                    </p:animEffect>
                                  </p:childTnLst>
                                </p:cTn>
                              </p:par>
                              <p:par>
                                <p:cTn id="135" presetID="12" presetClass="entr" presetSubtype="4" fill="hold" grpId="0" nodeType="withEffect">
                                  <p:stCondLst>
                                    <p:cond delay="0"/>
                                  </p:stCondLst>
                                  <p:childTnLst>
                                    <p:set>
                                      <p:cBhvr>
                                        <p:cTn id="136" dur="1" fill="hold">
                                          <p:stCondLst>
                                            <p:cond delay="0"/>
                                          </p:stCondLst>
                                        </p:cTn>
                                        <p:tgtEl>
                                          <p:spTgt spid="68624">
                                            <p:txEl>
                                              <p:pRg st="1" end="1"/>
                                            </p:txEl>
                                          </p:spTgt>
                                        </p:tgtEl>
                                        <p:attrNameLst>
                                          <p:attrName>style.visibility</p:attrName>
                                        </p:attrNameLst>
                                      </p:cBhvr>
                                      <p:to>
                                        <p:strVal val="visible"/>
                                      </p:to>
                                    </p:set>
                                    <p:animEffect transition="in" filter="slide(fromBottom)">
                                      <p:cBhvr>
                                        <p:cTn id="137" dur="1000"/>
                                        <p:tgtEl>
                                          <p:spTgt spid="68624">
                                            <p:txEl>
                                              <p:pRg st="1" end="1"/>
                                            </p:txEl>
                                          </p:spTgt>
                                        </p:tgtEl>
                                      </p:cBhvr>
                                    </p:animEffect>
                                  </p:childTnLst>
                                </p:cTn>
                              </p:par>
                            </p:childTnLst>
                          </p:cTn>
                        </p:par>
                      </p:childTnLst>
                    </p:cTn>
                  </p:par>
                  <p:par>
                    <p:cTn id="138" fill="hold" nodeType="clickPar">
                      <p:stCondLst>
                        <p:cond delay="indefinite"/>
                      </p:stCondLst>
                      <p:childTnLst>
                        <p:par>
                          <p:cTn id="139" fill="hold" nodeType="withGroup">
                            <p:stCondLst>
                              <p:cond delay="0"/>
                            </p:stCondLst>
                            <p:childTnLst>
                              <p:par>
                                <p:cTn id="140" presetID="12" presetClass="entr" presetSubtype="4" fill="hold" grpId="0" nodeType="clickEffect">
                                  <p:stCondLst>
                                    <p:cond delay="0"/>
                                  </p:stCondLst>
                                  <p:childTnLst>
                                    <p:set>
                                      <p:cBhvr>
                                        <p:cTn id="141" dur="1" fill="hold">
                                          <p:stCondLst>
                                            <p:cond delay="0"/>
                                          </p:stCondLst>
                                        </p:cTn>
                                        <p:tgtEl>
                                          <p:spTgt spid="68625">
                                            <p:txEl>
                                              <p:pRg st="0" end="0"/>
                                            </p:txEl>
                                          </p:spTgt>
                                        </p:tgtEl>
                                        <p:attrNameLst>
                                          <p:attrName>style.visibility</p:attrName>
                                        </p:attrNameLst>
                                      </p:cBhvr>
                                      <p:to>
                                        <p:strVal val="visible"/>
                                      </p:to>
                                    </p:set>
                                    <p:animEffect transition="in" filter="slide(fromBottom)">
                                      <p:cBhvr>
                                        <p:cTn id="142" dur="1000"/>
                                        <p:tgtEl>
                                          <p:spTgt spid="68625">
                                            <p:txEl>
                                              <p:pRg st="0" end="0"/>
                                            </p:txEl>
                                          </p:spTgt>
                                        </p:tgtEl>
                                      </p:cBhvr>
                                    </p:animEffect>
                                  </p:childTnLst>
                                </p:cTn>
                              </p:par>
                              <p:par>
                                <p:cTn id="143" presetID="12" presetClass="entr" presetSubtype="4" fill="hold" grpId="0" nodeType="withEffect">
                                  <p:stCondLst>
                                    <p:cond delay="0"/>
                                  </p:stCondLst>
                                  <p:childTnLst>
                                    <p:set>
                                      <p:cBhvr>
                                        <p:cTn id="144" dur="1" fill="hold">
                                          <p:stCondLst>
                                            <p:cond delay="0"/>
                                          </p:stCondLst>
                                        </p:cTn>
                                        <p:tgtEl>
                                          <p:spTgt spid="68625">
                                            <p:txEl>
                                              <p:pRg st="1" end="1"/>
                                            </p:txEl>
                                          </p:spTgt>
                                        </p:tgtEl>
                                        <p:attrNameLst>
                                          <p:attrName>style.visibility</p:attrName>
                                        </p:attrNameLst>
                                      </p:cBhvr>
                                      <p:to>
                                        <p:strVal val="visible"/>
                                      </p:to>
                                    </p:set>
                                    <p:animEffect transition="in" filter="slide(fromBottom)">
                                      <p:cBhvr>
                                        <p:cTn id="145" dur="1000"/>
                                        <p:tgtEl>
                                          <p:spTgt spid="68625">
                                            <p:txEl>
                                              <p:pRg st="1" end="1"/>
                                            </p:txEl>
                                          </p:spTgt>
                                        </p:tgtEl>
                                      </p:cBhvr>
                                    </p:animEffect>
                                  </p:childTnLst>
                                </p:cTn>
                              </p:par>
                            </p:childTnLst>
                          </p:cTn>
                        </p:par>
                      </p:childTnLst>
                    </p:cTn>
                  </p:par>
                  <p:par>
                    <p:cTn id="146" fill="hold" nodeType="clickPar">
                      <p:stCondLst>
                        <p:cond delay="indefinite"/>
                      </p:stCondLst>
                      <p:childTnLst>
                        <p:par>
                          <p:cTn id="147" fill="hold" nodeType="withGroup">
                            <p:stCondLst>
                              <p:cond delay="0"/>
                            </p:stCondLst>
                            <p:childTnLst>
                              <p:par>
                                <p:cTn id="148" presetID="12" presetClass="entr" presetSubtype="4" fill="hold" grpId="0" nodeType="clickEffect">
                                  <p:stCondLst>
                                    <p:cond delay="0"/>
                                  </p:stCondLst>
                                  <p:childTnLst>
                                    <p:set>
                                      <p:cBhvr>
                                        <p:cTn id="149" dur="1" fill="hold">
                                          <p:stCondLst>
                                            <p:cond delay="0"/>
                                          </p:stCondLst>
                                        </p:cTn>
                                        <p:tgtEl>
                                          <p:spTgt spid="68626">
                                            <p:txEl>
                                              <p:pRg st="0" end="0"/>
                                            </p:txEl>
                                          </p:spTgt>
                                        </p:tgtEl>
                                        <p:attrNameLst>
                                          <p:attrName>style.visibility</p:attrName>
                                        </p:attrNameLst>
                                      </p:cBhvr>
                                      <p:to>
                                        <p:strVal val="visible"/>
                                      </p:to>
                                    </p:set>
                                    <p:animEffect transition="in" filter="slide(fromBottom)">
                                      <p:cBhvr>
                                        <p:cTn id="150" dur="1000"/>
                                        <p:tgtEl>
                                          <p:spTgt spid="68626">
                                            <p:txEl>
                                              <p:pRg st="0" end="0"/>
                                            </p:txEl>
                                          </p:spTgt>
                                        </p:tgtEl>
                                      </p:cBhvr>
                                    </p:animEffect>
                                  </p:childTnLst>
                                </p:cTn>
                              </p:par>
                              <p:par>
                                <p:cTn id="151" presetID="12" presetClass="entr" presetSubtype="4" fill="hold" grpId="0" nodeType="withEffect">
                                  <p:stCondLst>
                                    <p:cond delay="0"/>
                                  </p:stCondLst>
                                  <p:childTnLst>
                                    <p:set>
                                      <p:cBhvr>
                                        <p:cTn id="152" dur="1" fill="hold">
                                          <p:stCondLst>
                                            <p:cond delay="0"/>
                                          </p:stCondLst>
                                        </p:cTn>
                                        <p:tgtEl>
                                          <p:spTgt spid="68626">
                                            <p:txEl>
                                              <p:pRg st="1" end="1"/>
                                            </p:txEl>
                                          </p:spTgt>
                                        </p:tgtEl>
                                        <p:attrNameLst>
                                          <p:attrName>style.visibility</p:attrName>
                                        </p:attrNameLst>
                                      </p:cBhvr>
                                      <p:to>
                                        <p:strVal val="visible"/>
                                      </p:to>
                                    </p:set>
                                    <p:animEffect transition="in" filter="slide(fromBottom)">
                                      <p:cBhvr>
                                        <p:cTn id="153" dur="1000"/>
                                        <p:tgtEl>
                                          <p:spTgt spid="6862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autoUpdateAnimBg="0"/>
      <p:bldP spid="68611" grpId="0" autoUpdateAnimBg="0"/>
      <p:bldP spid="68612" grpId="0" autoUpdateAnimBg="0"/>
      <p:bldP spid="68613" grpId="0" autoUpdateAnimBg="0"/>
      <p:bldP spid="68614" grpId="0" build="p" autoUpdateAnimBg="0"/>
      <p:bldP spid="68615" grpId="0" autoUpdateAnimBg="0"/>
      <p:bldP spid="68616" grpId="0" build="p" autoUpdateAnimBg="0"/>
      <p:bldP spid="68617" grpId="0" autoUpdateAnimBg="0"/>
      <p:bldP spid="68618" grpId="0" autoUpdateAnimBg="0"/>
      <p:bldP spid="68619" grpId="0" autoUpdateAnimBg="0"/>
      <p:bldP spid="68621" grpId="0" autoUpdateAnimBg="0"/>
      <p:bldP spid="68622" grpId="0" autoUpdateAnimBg="0"/>
      <p:bldP spid="68623" grpId="0" autoUpdateAnimBg="0"/>
      <p:bldP spid="68624" grpId="0" build="allAtOnce" autoUpdateAnimBg="0"/>
      <p:bldP spid="68625" grpId="0" build="allAtOnce" autoUpdateAnimBg="0"/>
      <p:bldP spid="68626" grpId="0" build="allAtOnce" autoUpdateAnimBg="0"/>
      <p:bldP spid="68628" grpId="0"/>
      <p:bldP spid="68629"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369D7EAF-9F63-4453-8869-DE8252C94A08}" type="slidenum">
              <a:rPr kumimoji="0" lang="zh-CN" altLang="en-US" sz="2400" b="0">
                <a:solidFill>
                  <a:schemeClr val="tx2"/>
                </a:solidFill>
                <a:latin typeface="Times New Roman" panose="02020603050405020304" pitchFamily="18" charset="0"/>
                <a:ea typeface="宋体" panose="02010600030101010101" pitchFamily="2" charset="-122"/>
              </a:rPr>
              <a:pPr/>
              <a:t>61</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64516" name="Text Box 4"/>
          <p:cNvSpPr txBox="1">
            <a:spLocks noChangeArrowheads="1"/>
          </p:cNvSpPr>
          <p:nvPr/>
        </p:nvSpPr>
        <p:spPr bwMode="auto">
          <a:xfrm>
            <a:off x="2279650" y="765176"/>
            <a:ext cx="77041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sz="4000">
                <a:solidFill>
                  <a:srgbClr val="040404"/>
                </a:solidFill>
                <a:latin typeface="隶书" panose="02010509060101010101" pitchFamily="49" charset="-122"/>
                <a:ea typeface="隶书" panose="02010509060101010101" pitchFamily="49" charset="-122"/>
              </a:rPr>
              <a:t>四 、其他小分子</a:t>
            </a:r>
            <a:r>
              <a:rPr lang="en-US" altLang="zh-CN" sz="4000">
                <a:solidFill>
                  <a:srgbClr val="040404"/>
                </a:solidFill>
                <a:latin typeface="隶书" panose="02010509060101010101" pitchFamily="49" charset="-122"/>
                <a:ea typeface="隶书" panose="02010509060101010101" pitchFamily="49" charset="-122"/>
              </a:rPr>
              <a:t>RNA</a:t>
            </a:r>
            <a:r>
              <a:rPr lang="zh-CN" altLang="en-US" sz="4000">
                <a:solidFill>
                  <a:srgbClr val="040404"/>
                </a:solidFill>
                <a:latin typeface="隶书" panose="02010509060101010101" pitchFamily="49" charset="-122"/>
                <a:ea typeface="隶书" panose="02010509060101010101" pitchFamily="49" charset="-122"/>
              </a:rPr>
              <a:t>及</a:t>
            </a:r>
            <a:r>
              <a:rPr lang="en-US" altLang="zh-CN" sz="4000">
                <a:solidFill>
                  <a:srgbClr val="040404"/>
                </a:solidFill>
                <a:latin typeface="隶书" panose="02010509060101010101" pitchFamily="49" charset="-122"/>
                <a:ea typeface="隶书" panose="02010509060101010101" pitchFamily="49" charset="-122"/>
              </a:rPr>
              <a:t>RNA</a:t>
            </a:r>
            <a:r>
              <a:rPr lang="zh-CN" altLang="en-US" sz="4000">
                <a:solidFill>
                  <a:srgbClr val="040404"/>
                </a:solidFill>
                <a:latin typeface="隶书" panose="02010509060101010101" pitchFamily="49" charset="-122"/>
                <a:ea typeface="隶书" panose="02010509060101010101" pitchFamily="49" charset="-122"/>
              </a:rPr>
              <a:t>组学</a:t>
            </a:r>
          </a:p>
        </p:txBody>
      </p:sp>
      <p:sp>
        <p:nvSpPr>
          <p:cNvPr id="64517" name="Rectangle 5"/>
          <p:cNvSpPr>
            <a:spLocks noChangeArrowheads="1"/>
          </p:cNvSpPr>
          <p:nvPr/>
        </p:nvSpPr>
        <p:spPr bwMode="auto">
          <a:xfrm>
            <a:off x="3014664" y="2133600"/>
            <a:ext cx="6891337"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just">
              <a:lnSpc>
                <a:spcPct val="120000"/>
              </a:lnSpc>
              <a:spcBef>
                <a:spcPct val="0"/>
              </a:spcBef>
              <a:buClrTx/>
              <a:buSzTx/>
              <a:buFontTx/>
              <a:buNone/>
            </a:pPr>
            <a:r>
              <a:rPr kumimoji="0" lang="zh-CN" altLang="zh-CN">
                <a:solidFill>
                  <a:srgbClr val="040404"/>
                </a:solidFill>
                <a:latin typeface="仿宋_GB2312" pitchFamily="49" charset="-122"/>
              </a:rPr>
              <a:t>细胞的不同部位存在的其他种类的小分子RNA，统称为</a:t>
            </a:r>
            <a:r>
              <a:rPr kumimoji="0" lang="zh-CN" altLang="en-US">
                <a:solidFill>
                  <a:srgbClr val="040404"/>
                </a:solidFill>
                <a:latin typeface="仿宋_GB2312" pitchFamily="49" charset="-122"/>
              </a:rPr>
              <a:t>非</a:t>
            </a:r>
            <a:r>
              <a:rPr kumimoji="0" lang="en-US" altLang="zh-CN">
                <a:solidFill>
                  <a:srgbClr val="040404"/>
                </a:solidFill>
              </a:rPr>
              <a:t>mRNA</a:t>
            </a:r>
            <a:r>
              <a:rPr kumimoji="0" lang="zh-CN" altLang="en-US">
                <a:solidFill>
                  <a:srgbClr val="040404"/>
                </a:solidFill>
              </a:rPr>
              <a:t>小</a:t>
            </a:r>
            <a:r>
              <a:rPr kumimoji="0" lang="en-US" altLang="zh-CN">
                <a:solidFill>
                  <a:srgbClr val="040404"/>
                </a:solidFill>
              </a:rPr>
              <a:t>RNA/snmRNAs.</a:t>
            </a:r>
          </a:p>
        </p:txBody>
      </p:sp>
      <p:sp>
        <p:nvSpPr>
          <p:cNvPr id="64518" name="Rectangle 6"/>
          <p:cNvSpPr>
            <a:spLocks noChangeArrowheads="1"/>
          </p:cNvSpPr>
          <p:nvPr/>
        </p:nvSpPr>
        <p:spPr bwMode="auto">
          <a:xfrm>
            <a:off x="2495550" y="1625600"/>
            <a:ext cx="25209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Pct val="65000"/>
              <a:buFont typeface="Wingdings" panose="05000000000000000000" pitchFamily="2" charset="2"/>
              <a:buChar char="l"/>
            </a:pPr>
            <a:r>
              <a:rPr kumimoji="0" lang="en-US" altLang="zh-CN" sz="3200">
                <a:solidFill>
                  <a:srgbClr val="040404"/>
                </a:solidFill>
              </a:rPr>
              <a:t>snmRNAs</a:t>
            </a:r>
          </a:p>
        </p:txBody>
      </p:sp>
      <p:sp>
        <p:nvSpPr>
          <p:cNvPr id="64519" name="Text Box 7"/>
          <p:cNvSpPr txBox="1">
            <a:spLocks noChangeArrowheads="1"/>
          </p:cNvSpPr>
          <p:nvPr/>
        </p:nvSpPr>
        <p:spPr bwMode="auto">
          <a:xfrm>
            <a:off x="3216276" y="4191000"/>
            <a:ext cx="6265863"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800" b="1">
                <a:solidFill>
                  <a:srgbClr val="34632F"/>
                </a:solidFill>
                <a:latin typeface="Arial" panose="020B0604020202020204" pitchFamily="34" charset="0"/>
                <a:ea typeface="仿宋_GB2312" pitchFamily="49" charset="-122"/>
              </a:defRPr>
            </a:lvl1pPr>
            <a:lvl2pPr indent="-26670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lvl="1" algn="l" eaLnBrk="1" hangingPunct="1">
              <a:lnSpc>
                <a:spcPct val="120000"/>
              </a:lnSpc>
              <a:spcBef>
                <a:spcPct val="0"/>
              </a:spcBef>
              <a:buClrTx/>
              <a:buSzTx/>
              <a:buFontTx/>
              <a:buNone/>
            </a:pPr>
            <a:r>
              <a:rPr lang="zh-CN" altLang="en-US">
                <a:solidFill>
                  <a:srgbClr val="040404"/>
                </a:solidFill>
              </a:rPr>
              <a:t>核内小</a:t>
            </a:r>
            <a:r>
              <a:rPr lang="en-US" altLang="zh-CN">
                <a:solidFill>
                  <a:srgbClr val="040404"/>
                </a:solidFill>
              </a:rPr>
              <a:t>RNA</a:t>
            </a:r>
            <a:r>
              <a:rPr lang="zh-CN" altLang="en-US">
                <a:solidFill>
                  <a:srgbClr val="040404"/>
                </a:solidFill>
              </a:rPr>
              <a:t>、核仁小</a:t>
            </a:r>
            <a:r>
              <a:rPr lang="en-US" altLang="zh-CN">
                <a:solidFill>
                  <a:srgbClr val="040404"/>
                </a:solidFill>
              </a:rPr>
              <a:t>RNA</a:t>
            </a:r>
            <a:endParaRPr lang="zh-CN" altLang="en-US">
              <a:solidFill>
                <a:srgbClr val="040404"/>
              </a:solidFill>
            </a:endParaRPr>
          </a:p>
          <a:p>
            <a:pPr lvl="1" algn="l" eaLnBrk="1" hangingPunct="1">
              <a:lnSpc>
                <a:spcPct val="140000"/>
              </a:lnSpc>
              <a:spcBef>
                <a:spcPct val="0"/>
              </a:spcBef>
              <a:buClrTx/>
              <a:buSzTx/>
              <a:buFontTx/>
              <a:buNone/>
            </a:pPr>
            <a:r>
              <a:rPr lang="zh-CN" altLang="en-US">
                <a:solidFill>
                  <a:srgbClr val="040404"/>
                </a:solidFill>
              </a:rPr>
              <a:t>胞质小</a:t>
            </a:r>
            <a:r>
              <a:rPr lang="en-US" altLang="zh-CN">
                <a:solidFill>
                  <a:srgbClr val="040404"/>
                </a:solidFill>
              </a:rPr>
              <a:t>RNA</a:t>
            </a:r>
            <a:r>
              <a:rPr lang="zh-CN" altLang="en-US">
                <a:solidFill>
                  <a:srgbClr val="040404"/>
                </a:solidFill>
              </a:rPr>
              <a:t>、催化性小</a:t>
            </a:r>
            <a:r>
              <a:rPr lang="en-US" altLang="zh-CN">
                <a:solidFill>
                  <a:srgbClr val="040404"/>
                </a:solidFill>
              </a:rPr>
              <a:t>RNA</a:t>
            </a:r>
          </a:p>
          <a:p>
            <a:pPr lvl="1" algn="l" eaLnBrk="1" hangingPunct="1">
              <a:lnSpc>
                <a:spcPct val="130000"/>
              </a:lnSpc>
              <a:spcBef>
                <a:spcPct val="0"/>
              </a:spcBef>
              <a:buClrTx/>
              <a:buSzTx/>
              <a:buFontTx/>
              <a:buNone/>
            </a:pPr>
            <a:r>
              <a:rPr lang="zh-CN" altLang="en-US">
                <a:solidFill>
                  <a:srgbClr val="040404"/>
                </a:solidFill>
              </a:rPr>
              <a:t>小片段干扰</a:t>
            </a:r>
            <a:r>
              <a:rPr lang="en-US" altLang="zh-CN">
                <a:solidFill>
                  <a:srgbClr val="040404"/>
                </a:solidFill>
              </a:rPr>
              <a:t>RNA        </a:t>
            </a:r>
          </a:p>
        </p:txBody>
      </p:sp>
      <p:sp>
        <p:nvSpPr>
          <p:cNvPr id="64521" name="Text Box 9"/>
          <p:cNvSpPr txBox="1">
            <a:spLocks noChangeArrowheads="1"/>
          </p:cNvSpPr>
          <p:nvPr/>
        </p:nvSpPr>
        <p:spPr bwMode="auto">
          <a:xfrm>
            <a:off x="2438401" y="3349626"/>
            <a:ext cx="5097463" cy="88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160000"/>
              </a:lnSpc>
              <a:spcBef>
                <a:spcPct val="0"/>
              </a:spcBef>
              <a:buClrTx/>
              <a:buSzPct val="65000"/>
              <a:buFont typeface="Wingdings" panose="05000000000000000000" pitchFamily="2" charset="2"/>
              <a:buChar char="l"/>
            </a:pPr>
            <a:r>
              <a:rPr kumimoji="0" lang="en-US" altLang="zh-CN" sz="3200">
                <a:solidFill>
                  <a:srgbClr val="040404"/>
                </a:solidFill>
              </a:rPr>
              <a:t>snmRNAs</a:t>
            </a:r>
            <a:r>
              <a:rPr kumimoji="0" lang="zh-CN" altLang="en-US" sz="3200">
                <a:solidFill>
                  <a:srgbClr val="040404"/>
                </a:solidFill>
                <a:latin typeface="仿宋_GB2312" pitchFamily="49" charset="-122"/>
              </a:rPr>
              <a:t>的</a:t>
            </a:r>
            <a:r>
              <a:rPr lang="zh-CN" altLang="en-US" sz="3200">
                <a:solidFill>
                  <a:srgbClr val="040404"/>
                </a:solidFill>
                <a:latin typeface="仿宋_GB2312" pitchFamily="49" charset="-122"/>
              </a:rPr>
              <a:t>种类:</a:t>
            </a:r>
            <a:endParaRPr lang="zh-CN" altLang="en-US" sz="3200" b="0">
              <a:solidFill>
                <a:srgbClr val="040404"/>
              </a:solidFill>
              <a:latin typeface="仿宋_GB2312" pitchFamily="49" charset="-122"/>
            </a:endParaRPr>
          </a:p>
        </p:txBody>
      </p:sp>
    </p:spTree>
    <p:extLst>
      <p:ext uri="{BB962C8B-B14F-4D97-AF65-F5344CB8AC3E}">
        <p14:creationId xmlns:p14="http://schemas.microsoft.com/office/powerpoint/2010/main" val="17966028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4516"/>
                                        </p:tgtEl>
                                        <p:attrNameLst>
                                          <p:attrName>style.visibility</p:attrName>
                                        </p:attrNameLst>
                                      </p:cBhvr>
                                      <p:to>
                                        <p:strVal val="visible"/>
                                      </p:to>
                                    </p:set>
                                    <p:animEffect transition="in" filter="slide(fromBottom)">
                                      <p:cBhvr>
                                        <p:cTn id="7" dur="1000"/>
                                        <p:tgtEl>
                                          <p:spTgt spid="645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4518"/>
                                        </p:tgtEl>
                                        <p:attrNameLst>
                                          <p:attrName>style.visibility</p:attrName>
                                        </p:attrNameLst>
                                      </p:cBhvr>
                                      <p:to>
                                        <p:strVal val="visible"/>
                                      </p:to>
                                    </p:set>
                                    <p:animEffect transition="in" filter="slide(fromBottom)">
                                      <p:cBhvr>
                                        <p:cTn id="12" dur="1000"/>
                                        <p:tgtEl>
                                          <p:spTgt spid="6451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64517"/>
                                        </p:tgtEl>
                                        <p:attrNameLst>
                                          <p:attrName>style.visibility</p:attrName>
                                        </p:attrNameLst>
                                      </p:cBhvr>
                                      <p:to>
                                        <p:strVal val="visible"/>
                                      </p:to>
                                    </p:set>
                                    <p:animEffect transition="in" filter="strips(downRight)">
                                      <p:cBhvr>
                                        <p:cTn id="17" dur="1000"/>
                                        <p:tgtEl>
                                          <p:spTgt spid="6451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64521"/>
                                        </p:tgtEl>
                                        <p:attrNameLst>
                                          <p:attrName>style.visibility</p:attrName>
                                        </p:attrNameLst>
                                      </p:cBhvr>
                                      <p:to>
                                        <p:strVal val="visible"/>
                                      </p:to>
                                    </p:set>
                                    <p:animEffect transition="in" filter="slide(fromBottom)">
                                      <p:cBhvr>
                                        <p:cTn id="22" dur="1000"/>
                                        <p:tgtEl>
                                          <p:spTgt spid="6452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64519"/>
                                        </p:tgtEl>
                                        <p:attrNameLst>
                                          <p:attrName>style.visibility</p:attrName>
                                        </p:attrNameLst>
                                      </p:cBhvr>
                                      <p:to>
                                        <p:strVal val="visible"/>
                                      </p:to>
                                    </p:set>
                                    <p:animEffect transition="in" filter="strips(downRight)">
                                      <p:cBhvr>
                                        <p:cTn id="27" dur="1000"/>
                                        <p:tgtEl>
                                          <p:spTgt spid="64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autoUpdateAnimBg="0"/>
      <p:bldP spid="64517" grpId="0"/>
      <p:bldP spid="64518" grpId="0"/>
      <p:bldP spid="64519" grpId="0"/>
      <p:bldP spid="6452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37BEEF66-D5C5-4915-9AB6-2EBEA6624287}" type="slidenum">
              <a:rPr kumimoji="0" lang="zh-CN" altLang="en-US" sz="2400" b="0">
                <a:solidFill>
                  <a:schemeClr val="tx2"/>
                </a:solidFill>
                <a:latin typeface="Times New Roman" panose="02020603050405020304" pitchFamily="18" charset="0"/>
                <a:ea typeface="宋体" panose="02010600030101010101" pitchFamily="2" charset="-122"/>
              </a:rPr>
              <a:pPr/>
              <a:t>62</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65540" name="Rectangle 4"/>
          <p:cNvSpPr>
            <a:spLocks noChangeArrowheads="1"/>
          </p:cNvSpPr>
          <p:nvPr/>
        </p:nvSpPr>
        <p:spPr bwMode="auto">
          <a:xfrm>
            <a:off x="2387600" y="3213101"/>
            <a:ext cx="7956550"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287338" indent="-287338">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just" eaLnBrk="1" hangingPunct="1">
              <a:lnSpc>
                <a:spcPct val="150000"/>
              </a:lnSpc>
              <a:spcBef>
                <a:spcPct val="0"/>
              </a:spcBef>
              <a:buClr>
                <a:srgbClr val="040404"/>
              </a:buClr>
              <a:buSzTx/>
              <a:buFont typeface="Wingdings" panose="05000000000000000000" pitchFamily="2" charset="2"/>
              <a:buChar char="Ø"/>
            </a:pPr>
            <a:r>
              <a:rPr lang="zh-CN" altLang="en-US">
                <a:solidFill>
                  <a:srgbClr val="040404"/>
                </a:solidFill>
              </a:rPr>
              <a:t>研究细胞中</a:t>
            </a:r>
            <a:r>
              <a:rPr lang="en-US" altLang="zh-CN">
                <a:solidFill>
                  <a:srgbClr val="040404"/>
                </a:solidFill>
              </a:rPr>
              <a:t>snmRNAs</a:t>
            </a:r>
            <a:r>
              <a:rPr lang="zh-CN" altLang="en-US">
                <a:solidFill>
                  <a:srgbClr val="040404"/>
                </a:solidFill>
              </a:rPr>
              <a:t>的种类、结构和功能。</a:t>
            </a:r>
          </a:p>
          <a:p>
            <a:pPr algn="just" eaLnBrk="1" hangingPunct="1">
              <a:lnSpc>
                <a:spcPct val="150000"/>
              </a:lnSpc>
              <a:spcBef>
                <a:spcPct val="0"/>
              </a:spcBef>
              <a:buClr>
                <a:srgbClr val="040404"/>
              </a:buClr>
              <a:buSzTx/>
              <a:buFont typeface="Wingdings" panose="05000000000000000000" pitchFamily="2" charset="2"/>
              <a:buChar char="Ø"/>
            </a:pPr>
            <a:r>
              <a:rPr lang="zh-CN" altLang="en-US">
                <a:solidFill>
                  <a:srgbClr val="040404"/>
                </a:solidFill>
              </a:rPr>
              <a:t>同一生物体内不同种类的细胞、同一细胞在不同时间、不同状态下</a:t>
            </a:r>
            <a:r>
              <a:rPr lang="en-US" altLang="zh-CN">
                <a:solidFill>
                  <a:srgbClr val="040404"/>
                </a:solidFill>
              </a:rPr>
              <a:t>snmRNAs</a:t>
            </a:r>
            <a:r>
              <a:rPr lang="zh-CN" altLang="en-US">
                <a:solidFill>
                  <a:srgbClr val="040404"/>
                </a:solidFill>
              </a:rPr>
              <a:t>的表达具有时间和空间特异性。 </a:t>
            </a:r>
          </a:p>
        </p:txBody>
      </p:sp>
      <p:sp>
        <p:nvSpPr>
          <p:cNvPr id="65541" name="Rectangle 5"/>
          <p:cNvSpPr>
            <a:spLocks noChangeArrowheads="1"/>
          </p:cNvSpPr>
          <p:nvPr/>
        </p:nvSpPr>
        <p:spPr bwMode="auto">
          <a:xfrm>
            <a:off x="2208214" y="2636839"/>
            <a:ext cx="21605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Pct val="65000"/>
              <a:buFont typeface="Wingdings" panose="05000000000000000000" pitchFamily="2" charset="2"/>
              <a:buChar char="l"/>
            </a:pPr>
            <a:r>
              <a:rPr lang="en-US" altLang="zh-CN" sz="3200">
                <a:solidFill>
                  <a:srgbClr val="040404"/>
                </a:solidFill>
              </a:rPr>
              <a:t>RNA</a:t>
            </a:r>
            <a:r>
              <a:rPr lang="zh-CN" altLang="en-US" sz="3200">
                <a:solidFill>
                  <a:srgbClr val="040404"/>
                </a:solidFill>
              </a:rPr>
              <a:t>组学</a:t>
            </a:r>
          </a:p>
        </p:txBody>
      </p:sp>
      <p:sp>
        <p:nvSpPr>
          <p:cNvPr id="65543" name="Text Box 7"/>
          <p:cNvSpPr txBox="1">
            <a:spLocks noChangeArrowheads="1"/>
          </p:cNvSpPr>
          <p:nvPr/>
        </p:nvSpPr>
        <p:spPr bwMode="auto">
          <a:xfrm>
            <a:off x="2208214" y="833439"/>
            <a:ext cx="44846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Pct val="65000"/>
              <a:buFont typeface="Wingdings" panose="05000000000000000000" pitchFamily="2" charset="2"/>
              <a:buChar char="l"/>
            </a:pPr>
            <a:r>
              <a:rPr kumimoji="0" lang="en-US" altLang="zh-CN" sz="3200">
                <a:solidFill>
                  <a:srgbClr val="040404"/>
                </a:solidFill>
              </a:rPr>
              <a:t>snmRNAs</a:t>
            </a:r>
            <a:r>
              <a:rPr kumimoji="0" lang="zh-CN" altLang="en-US" sz="3200">
                <a:solidFill>
                  <a:srgbClr val="040404"/>
                </a:solidFill>
                <a:latin typeface="仿宋_GB2312" pitchFamily="49" charset="-122"/>
              </a:rPr>
              <a:t>的</a:t>
            </a:r>
            <a:r>
              <a:rPr lang="zh-CN" altLang="en-US" sz="3200">
                <a:solidFill>
                  <a:srgbClr val="040404"/>
                </a:solidFill>
                <a:latin typeface="仿宋_GB2312" pitchFamily="49" charset="-122"/>
              </a:rPr>
              <a:t>功能:</a:t>
            </a:r>
          </a:p>
        </p:txBody>
      </p:sp>
      <p:sp>
        <p:nvSpPr>
          <p:cNvPr id="65544" name="Text Box 8"/>
          <p:cNvSpPr txBox="1">
            <a:spLocks noChangeArrowheads="1"/>
          </p:cNvSpPr>
          <p:nvPr/>
        </p:nvSpPr>
        <p:spPr bwMode="auto">
          <a:xfrm>
            <a:off x="1884363" y="1370013"/>
            <a:ext cx="83883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800" b="1">
                <a:solidFill>
                  <a:srgbClr val="34632F"/>
                </a:solidFill>
                <a:latin typeface="Arial" panose="020B0604020202020204" pitchFamily="34" charset="0"/>
                <a:ea typeface="仿宋_GB2312" pitchFamily="49" charset="-122"/>
              </a:defRPr>
            </a:lvl1pPr>
            <a:lvl2pPr>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lvl="1" algn="l" eaLnBrk="1" hangingPunct="1">
              <a:lnSpc>
                <a:spcPct val="140000"/>
              </a:lnSpc>
              <a:spcBef>
                <a:spcPct val="0"/>
              </a:spcBef>
              <a:buClrTx/>
              <a:buSzTx/>
              <a:buFontTx/>
              <a:buNone/>
            </a:pPr>
            <a:r>
              <a:rPr lang="zh-CN" altLang="en-US">
                <a:solidFill>
                  <a:srgbClr val="040404"/>
                </a:solidFill>
              </a:rPr>
              <a:t>参与</a:t>
            </a:r>
            <a:r>
              <a:rPr lang="en-US" altLang="zh-CN">
                <a:solidFill>
                  <a:srgbClr val="040404"/>
                </a:solidFill>
              </a:rPr>
              <a:t>hnRNA</a:t>
            </a:r>
            <a:r>
              <a:rPr lang="zh-CN" altLang="en-US">
                <a:solidFill>
                  <a:srgbClr val="040404"/>
                </a:solidFill>
              </a:rPr>
              <a:t>和</a:t>
            </a:r>
            <a:r>
              <a:rPr lang="en-US" altLang="zh-CN">
                <a:solidFill>
                  <a:srgbClr val="040404"/>
                </a:solidFill>
              </a:rPr>
              <a:t>rRNA</a:t>
            </a:r>
            <a:r>
              <a:rPr lang="zh-CN" altLang="en-US">
                <a:solidFill>
                  <a:srgbClr val="040404"/>
                </a:solidFill>
              </a:rPr>
              <a:t>的加工、转运及表达调控。</a:t>
            </a:r>
            <a:endParaRPr lang="zh-CN" altLang="en-US" b="0">
              <a:solidFill>
                <a:srgbClr val="040404"/>
              </a:solidFill>
            </a:endParaRPr>
          </a:p>
        </p:txBody>
      </p:sp>
    </p:spTree>
    <p:extLst>
      <p:ext uri="{BB962C8B-B14F-4D97-AF65-F5344CB8AC3E}">
        <p14:creationId xmlns:p14="http://schemas.microsoft.com/office/powerpoint/2010/main" val="6863540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65543"/>
                                        </p:tgtEl>
                                        <p:attrNameLst>
                                          <p:attrName>style.visibility</p:attrName>
                                        </p:attrNameLst>
                                      </p:cBhvr>
                                      <p:to>
                                        <p:strVal val="visible"/>
                                      </p:to>
                                    </p:set>
                                    <p:anim calcmode="lin" valueType="num">
                                      <p:cBhvr>
                                        <p:cTn id="7" dur="1000" fill="hold"/>
                                        <p:tgtEl>
                                          <p:spTgt spid="65543"/>
                                        </p:tgtEl>
                                        <p:attrNameLst>
                                          <p:attrName>ppt_x</p:attrName>
                                        </p:attrNameLst>
                                      </p:cBhvr>
                                      <p:tavLst>
                                        <p:tav tm="0">
                                          <p:val>
                                            <p:strVal val="#ppt_x"/>
                                          </p:val>
                                        </p:tav>
                                        <p:tav tm="100000">
                                          <p:val>
                                            <p:strVal val="#ppt_x"/>
                                          </p:val>
                                        </p:tav>
                                      </p:tavLst>
                                    </p:anim>
                                    <p:anim calcmode="lin" valueType="num">
                                      <p:cBhvr>
                                        <p:cTn id="8" dur="1000" fill="hold"/>
                                        <p:tgtEl>
                                          <p:spTgt spid="65543"/>
                                        </p:tgtEl>
                                        <p:attrNameLst>
                                          <p:attrName>ppt_y</p:attrName>
                                        </p:attrNameLst>
                                      </p:cBhvr>
                                      <p:tavLst>
                                        <p:tav tm="0">
                                          <p:val>
                                            <p:strVal val="#ppt_y-#ppt_h/2"/>
                                          </p:val>
                                        </p:tav>
                                        <p:tav tm="100000">
                                          <p:val>
                                            <p:strVal val="#ppt_y"/>
                                          </p:val>
                                        </p:tav>
                                      </p:tavLst>
                                    </p:anim>
                                    <p:anim calcmode="lin" valueType="num">
                                      <p:cBhvr>
                                        <p:cTn id="9" dur="1000" fill="hold"/>
                                        <p:tgtEl>
                                          <p:spTgt spid="65543"/>
                                        </p:tgtEl>
                                        <p:attrNameLst>
                                          <p:attrName>ppt_w</p:attrName>
                                        </p:attrNameLst>
                                      </p:cBhvr>
                                      <p:tavLst>
                                        <p:tav tm="0">
                                          <p:val>
                                            <p:strVal val="#ppt_w"/>
                                          </p:val>
                                        </p:tav>
                                        <p:tav tm="100000">
                                          <p:val>
                                            <p:strVal val="#ppt_w"/>
                                          </p:val>
                                        </p:tav>
                                      </p:tavLst>
                                    </p:anim>
                                    <p:anim calcmode="lin" valueType="num">
                                      <p:cBhvr>
                                        <p:cTn id="10" dur="1000" fill="hold"/>
                                        <p:tgtEl>
                                          <p:spTgt spid="65543"/>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2" presetClass="entr" presetSubtype="1" fill="hold" grpId="0" nodeType="clickEffect">
                                  <p:stCondLst>
                                    <p:cond delay="0"/>
                                  </p:stCondLst>
                                  <p:childTnLst>
                                    <p:set>
                                      <p:cBhvr>
                                        <p:cTn id="14" dur="1" fill="hold">
                                          <p:stCondLst>
                                            <p:cond delay="0"/>
                                          </p:stCondLst>
                                        </p:cTn>
                                        <p:tgtEl>
                                          <p:spTgt spid="65544"/>
                                        </p:tgtEl>
                                        <p:attrNameLst>
                                          <p:attrName>style.visibility</p:attrName>
                                        </p:attrNameLst>
                                      </p:cBhvr>
                                      <p:to>
                                        <p:strVal val="visible"/>
                                      </p:to>
                                    </p:set>
                                    <p:animEffect transition="in" filter="slide(fromTop)">
                                      <p:cBhvr>
                                        <p:cTn id="15" dur="1000"/>
                                        <p:tgtEl>
                                          <p:spTgt spid="6554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7" presetClass="entr" presetSubtype="1" fill="hold" grpId="0" nodeType="clickEffect">
                                  <p:stCondLst>
                                    <p:cond delay="0"/>
                                  </p:stCondLst>
                                  <p:childTnLst>
                                    <p:set>
                                      <p:cBhvr>
                                        <p:cTn id="19" dur="1" fill="hold">
                                          <p:stCondLst>
                                            <p:cond delay="0"/>
                                          </p:stCondLst>
                                        </p:cTn>
                                        <p:tgtEl>
                                          <p:spTgt spid="65541">
                                            <p:txEl>
                                              <p:pRg st="0" end="0"/>
                                            </p:txEl>
                                          </p:spTgt>
                                        </p:tgtEl>
                                        <p:attrNameLst>
                                          <p:attrName>style.visibility</p:attrName>
                                        </p:attrNameLst>
                                      </p:cBhvr>
                                      <p:to>
                                        <p:strVal val="visible"/>
                                      </p:to>
                                    </p:set>
                                    <p:anim calcmode="lin" valueType="num">
                                      <p:cBhvr>
                                        <p:cTn id="20" dur="1000" fill="hold"/>
                                        <p:tgtEl>
                                          <p:spTgt spid="65541">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65541">
                                            <p:txEl>
                                              <p:pRg st="0" end="0"/>
                                            </p:txEl>
                                          </p:spTgt>
                                        </p:tgtEl>
                                        <p:attrNameLst>
                                          <p:attrName>ppt_y</p:attrName>
                                        </p:attrNameLst>
                                      </p:cBhvr>
                                      <p:tavLst>
                                        <p:tav tm="0">
                                          <p:val>
                                            <p:strVal val="#ppt_y-#ppt_h/2"/>
                                          </p:val>
                                        </p:tav>
                                        <p:tav tm="100000">
                                          <p:val>
                                            <p:strVal val="#ppt_y"/>
                                          </p:val>
                                        </p:tav>
                                      </p:tavLst>
                                    </p:anim>
                                    <p:anim calcmode="lin" valueType="num">
                                      <p:cBhvr>
                                        <p:cTn id="22" dur="1000" fill="hold"/>
                                        <p:tgtEl>
                                          <p:spTgt spid="65541">
                                            <p:txEl>
                                              <p:pRg st="0" end="0"/>
                                            </p:txEl>
                                          </p:spTgt>
                                        </p:tgtEl>
                                        <p:attrNameLst>
                                          <p:attrName>ppt_w</p:attrName>
                                        </p:attrNameLst>
                                      </p:cBhvr>
                                      <p:tavLst>
                                        <p:tav tm="0">
                                          <p:val>
                                            <p:strVal val="#ppt_w"/>
                                          </p:val>
                                        </p:tav>
                                        <p:tav tm="100000">
                                          <p:val>
                                            <p:strVal val="#ppt_w"/>
                                          </p:val>
                                        </p:tav>
                                      </p:tavLst>
                                    </p:anim>
                                    <p:anim calcmode="lin" valueType="num">
                                      <p:cBhvr>
                                        <p:cTn id="23" dur="1000" fill="hold"/>
                                        <p:tgtEl>
                                          <p:spTgt spid="6554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8" presetClass="entr" presetSubtype="6" fill="hold" grpId="0" nodeType="clickEffect">
                                  <p:stCondLst>
                                    <p:cond delay="0"/>
                                  </p:stCondLst>
                                  <p:childTnLst>
                                    <p:set>
                                      <p:cBhvr>
                                        <p:cTn id="27" dur="1" fill="hold">
                                          <p:stCondLst>
                                            <p:cond delay="0"/>
                                          </p:stCondLst>
                                        </p:cTn>
                                        <p:tgtEl>
                                          <p:spTgt spid="65540">
                                            <p:txEl>
                                              <p:pRg st="0" end="0"/>
                                            </p:txEl>
                                          </p:spTgt>
                                        </p:tgtEl>
                                        <p:attrNameLst>
                                          <p:attrName>style.visibility</p:attrName>
                                        </p:attrNameLst>
                                      </p:cBhvr>
                                      <p:to>
                                        <p:strVal val="visible"/>
                                      </p:to>
                                    </p:set>
                                    <p:animEffect transition="in" filter="strips(downRight)">
                                      <p:cBhvr>
                                        <p:cTn id="28" dur="1000"/>
                                        <p:tgtEl>
                                          <p:spTgt spid="65540">
                                            <p:txEl>
                                              <p:pRg st="0" end="0"/>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8" presetClass="entr" presetSubtype="6" fill="hold" grpId="0" nodeType="clickEffect">
                                  <p:stCondLst>
                                    <p:cond delay="0"/>
                                  </p:stCondLst>
                                  <p:childTnLst>
                                    <p:set>
                                      <p:cBhvr>
                                        <p:cTn id="32" dur="1" fill="hold">
                                          <p:stCondLst>
                                            <p:cond delay="0"/>
                                          </p:stCondLst>
                                        </p:cTn>
                                        <p:tgtEl>
                                          <p:spTgt spid="65540">
                                            <p:txEl>
                                              <p:pRg st="1" end="1"/>
                                            </p:txEl>
                                          </p:spTgt>
                                        </p:tgtEl>
                                        <p:attrNameLst>
                                          <p:attrName>style.visibility</p:attrName>
                                        </p:attrNameLst>
                                      </p:cBhvr>
                                      <p:to>
                                        <p:strVal val="visible"/>
                                      </p:to>
                                    </p:set>
                                    <p:animEffect transition="in" filter="strips(downRight)">
                                      <p:cBhvr>
                                        <p:cTn id="33" dur="1000"/>
                                        <p:tgtEl>
                                          <p:spTgt spid="6554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build="p"/>
      <p:bldP spid="65541" grpId="0" build="p"/>
      <p:bldP spid="65543" grpId="0" autoUpdateAnimBg="0"/>
      <p:bldP spid="6554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F23AAE75-2072-45D9-9CD8-6F323D6140D5}" type="slidenum">
              <a:rPr kumimoji="0" lang="zh-CN" altLang="en-US" sz="2400" b="0">
                <a:solidFill>
                  <a:schemeClr val="tx2"/>
                </a:solidFill>
                <a:latin typeface="Times New Roman" panose="02020603050405020304" pitchFamily="18" charset="0"/>
                <a:ea typeface="宋体" panose="02010600030101010101" pitchFamily="2" charset="-122"/>
              </a:rPr>
              <a:pPr/>
              <a:t>63</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66564" name="Rectangle 4"/>
          <p:cNvSpPr>
            <a:spLocks noChangeArrowheads="1"/>
          </p:cNvSpPr>
          <p:nvPr/>
        </p:nvSpPr>
        <p:spPr bwMode="auto">
          <a:xfrm>
            <a:off x="1115786" y="2362200"/>
            <a:ext cx="10477500"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eaLnBrk="1" hangingPunct="1">
              <a:lnSpc>
                <a:spcPct val="80000"/>
              </a:lnSpc>
              <a:spcBef>
                <a:spcPct val="0"/>
              </a:spcBef>
              <a:buClrTx/>
              <a:buSzTx/>
              <a:buFontTx/>
              <a:buNone/>
            </a:pPr>
            <a:endParaRPr lang="zh-CN" altLang="en-US" sz="4800" dirty="0">
              <a:solidFill>
                <a:srgbClr val="040404"/>
              </a:solidFill>
              <a:ea typeface="楷体_GB2312" pitchFamily="49" charset="-122"/>
            </a:endParaRPr>
          </a:p>
          <a:p>
            <a:pPr eaLnBrk="1" hangingPunct="1">
              <a:lnSpc>
                <a:spcPct val="120000"/>
              </a:lnSpc>
              <a:spcBef>
                <a:spcPct val="0"/>
              </a:spcBef>
              <a:buClrTx/>
              <a:buSzTx/>
              <a:buFontTx/>
              <a:buNone/>
            </a:pPr>
            <a:r>
              <a:rPr lang="en-US" altLang="zh-CN" sz="3200" dirty="0">
                <a:solidFill>
                  <a:srgbClr val="040404"/>
                </a:solidFill>
                <a:latin typeface="方正舒体" panose="02010601030101010101" pitchFamily="2" charset="-122"/>
                <a:ea typeface="方正舒体" panose="02010601030101010101" pitchFamily="2" charset="-122"/>
              </a:rPr>
              <a:t>The Physical and Chemical Characters of Nucleic Acid</a:t>
            </a:r>
            <a:endParaRPr lang="en-US" altLang="zh-CN" sz="3200" dirty="0">
              <a:solidFill>
                <a:srgbClr val="040404"/>
              </a:solidFill>
              <a:latin typeface="方正舒体" panose="02010601030101010101" pitchFamily="2" charset="-122"/>
              <a:ea typeface="方正舒体" panose="02010601030101010101" pitchFamily="2" charset="-122"/>
              <a:hlinkClick r:id="" action="ppaction://hlinkshowjump?jump=lastslide"/>
            </a:endParaRPr>
          </a:p>
        </p:txBody>
      </p:sp>
      <p:sp>
        <p:nvSpPr>
          <p:cNvPr id="66565" name="Rectangle 5"/>
          <p:cNvSpPr>
            <a:spLocks noChangeArrowheads="1"/>
          </p:cNvSpPr>
          <p:nvPr/>
        </p:nvSpPr>
        <p:spPr bwMode="auto">
          <a:xfrm>
            <a:off x="959644" y="1845204"/>
            <a:ext cx="10452100" cy="72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eaLnBrk="1" hangingPunct="1">
              <a:lnSpc>
                <a:spcPct val="85000"/>
              </a:lnSpc>
              <a:spcBef>
                <a:spcPct val="0"/>
              </a:spcBef>
              <a:buClrTx/>
              <a:buSzTx/>
              <a:buFontTx/>
              <a:buNone/>
            </a:pPr>
            <a:r>
              <a:rPr lang="zh-CN" altLang="en-US" sz="4800" dirty="0">
                <a:solidFill>
                  <a:srgbClr val="040404"/>
                </a:solidFill>
                <a:latin typeface="隶书" panose="02010509060101010101" pitchFamily="49" charset="-122"/>
                <a:ea typeface="隶书" panose="02010509060101010101" pitchFamily="49" charset="-122"/>
              </a:rPr>
              <a:t>第  四  </a:t>
            </a:r>
            <a:r>
              <a:rPr lang="zh-CN" altLang="en-US" sz="4800" dirty="0" smtClean="0">
                <a:solidFill>
                  <a:srgbClr val="040404"/>
                </a:solidFill>
                <a:latin typeface="隶书" panose="02010509060101010101" pitchFamily="49" charset="-122"/>
                <a:ea typeface="隶书" panose="02010509060101010101" pitchFamily="49" charset="-122"/>
              </a:rPr>
              <a:t>节  核 </a:t>
            </a:r>
            <a:r>
              <a:rPr lang="zh-CN" altLang="en-US" sz="4800" dirty="0">
                <a:solidFill>
                  <a:srgbClr val="040404"/>
                </a:solidFill>
                <a:latin typeface="隶书" panose="02010509060101010101" pitchFamily="49" charset="-122"/>
                <a:ea typeface="隶书" panose="02010509060101010101" pitchFamily="49" charset="-122"/>
              </a:rPr>
              <a:t>酸 的 理 化 性 质</a:t>
            </a:r>
          </a:p>
        </p:txBody>
      </p:sp>
    </p:spTree>
    <p:extLst>
      <p:ext uri="{BB962C8B-B14F-4D97-AF65-F5344CB8AC3E}">
        <p14:creationId xmlns:p14="http://schemas.microsoft.com/office/powerpoint/2010/main" val="11848897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66565"/>
                                        </p:tgtEl>
                                        <p:attrNameLst>
                                          <p:attrName>style.visibility</p:attrName>
                                        </p:attrNameLst>
                                      </p:cBhvr>
                                      <p:to>
                                        <p:strVal val="visible"/>
                                      </p:to>
                                    </p:set>
                                    <p:anim calcmode="lin" valueType="num">
                                      <p:cBhvr>
                                        <p:cTn id="7" dur="1000" fill="hold"/>
                                        <p:tgtEl>
                                          <p:spTgt spid="66565"/>
                                        </p:tgtEl>
                                        <p:attrNameLst>
                                          <p:attrName>ppt_x</p:attrName>
                                        </p:attrNameLst>
                                      </p:cBhvr>
                                      <p:tavLst>
                                        <p:tav tm="0">
                                          <p:val>
                                            <p:strVal val="#ppt_x"/>
                                          </p:val>
                                        </p:tav>
                                        <p:tav tm="100000">
                                          <p:val>
                                            <p:strVal val="#ppt_x"/>
                                          </p:val>
                                        </p:tav>
                                      </p:tavLst>
                                    </p:anim>
                                    <p:anim calcmode="lin" valueType="num">
                                      <p:cBhvr>
                                        <p:cTn id="8" dur="1000" fill="hold"/>
                                        <p:tgtEl>
                                          <p:spTgt spid="66565"/>
                                        </p:tgtEl>
                                        <p:attrNameLst>
                                          <p:attrName>ppt_y</p:attrName>
                                        </p:attrNameLst>
                                      </p:cBhvr>
                                      <p:tavLst>
                                        <p:tav tm="0">
                                          <p:val>
                                            <p:strVal val="#ppt_y-#ppt_h/2"/>
                                          </p:val>
                                        </p:tav>
                                        <p:tav tm="100000">
                                          <p:val>
                                            <p:strVal val="#ppt_y"/>
                                          </p:val>
                                        </p:tav>
                                      </p:tavLst>
                                    </p:anim>
                                    <p:anim calcmode="lin" valueType="num">
                                      <p:cBhvr>
                                        <p:cTn id="9" dur="1000" fill="hold"/>
                                        <p:tgtEl>
                                          <p:spTgt spid="66565"/>
                                        </p:tgtEl>
                                        <p:attrNameLst>
                                          <p:attrName>ppt_w</p:attrName>
                                        </p:attrNameLst>
                                      </p:cBhvr>
                                      <p:tavLst>
                                        <p:tav tm="0">
                                          <p:val>
                                            <p:strVal val="#ppt_w"/>
                                          </p:val>
                                        </p:tav>
                                        <p:tav tm="100000">
                                          <p:val>
                                            <p:strVal val="#ppt_w"/>
                                          </p:val>
                                        </p:tav>
                                      </p:tavLst>
                                    </p:anim>
                                    <p:anim calcmode="lin" valueType="num">
                                      <p:cBhvr>
                                        <p:cTn id="10" dur="1000" fill="hold"/>
                                        <p:tgtEl>
                                          <p:spTgt spid="66565"/>
                                        </p:tgtEl>
                                        <p:attrNameLst>
                                          <p:attrName>ppt_h</p:attrName>
                                        </p:attrNameLst>
                                      </p:cBhvr>
                                      <p:tavLst>
                                        <p:tav tm="0">
                                          <p:val>
                                            <p:fltVal val="0"/>
                                          </p:val>
                                        </p:tav>
                                        <p:tav tm="100000">
                                          <p:val>
                                            <p:strVal val="#ppt_h"/>
                                          </p:val>
                                        </p:tav>
                                      </p:tavLst>
                                    </p:anim>
                                  </p:childTnLst>
                                </p:cTn>
                              </p:par>
                              <p:par>
                                <p:cTn id="11" presetID="17" presetClass="entr" presetSubtype="1" fill="hold" grpId="0" nodeType="withEffect">
                                  <p:stCondLst>
                                    <p:cond delay="0"/>
                                  </p:stCondLst>
                                  <p:childTnLst>
                                    <p:set>
                                      <p:cBhvr>
                                        <p:cTn id="12" dur="1" fill="hold">
                                          <p:stCondLst>
                                            <p:cond delay="0"/>
                                          </p:stCondLst>
                                        </p:cTn>
                                        <p:tgtEl>
                                          <p:spTgt spid="66564"/>
                                        </p:tgtEl>
                                        <p:attrNameLst>
                                          <p:attrName>style.visibility</p:attrName>
                                        </p:attrNameLst>
                                      </p:cBhvr>
                                      <p:to>
                                        <p:strVal val="visible"/>
                                      </p:to>
                                    </p:set>
                                    <p:anim calcmode="lin" valueType="num">
                                      <p:cBhvr>
                                        <p:cTn id="13" dur="1000" fill="hold"/>
                                        <p:tgtEl>
                                          <p:spTgt spid="66564"/>
                                        </p:tgtEl>
                                        <p:attrNameLst>
                                          <p:attrName>ppt_x</p:attrName>
                                        </p:attrNameLst>
                                      </p:cBhvr>
                                      <p:tavLst>
                                        <p:tav tm="0">
                                          <p:val>
                                            <p:strVal val="#ppt_x"/>
                                          </p:val>
                                        </p:tav>
                                        <p:tav tm="100000">
                                          <p:val>
                                            <p:strVal val="#ppt_x"/>
                                          </p:val>
                                        </p:tav>
                                      </p:tavLst>
                                    </p:anim>
                                    <p:anim calcmode="lin" valueType="num">
                                      <p:cBhvr>
                                        <p:cTn id="14" dur="1000" fill="hold"/>
                                        <p:tgtEl>
                                          <p:spTgt spid="66564"/>
                                        </p:tgtEl>
                                        <p:attrNameLst>
                                          <p:attrName>ppt_y</p:attrName>
                                        </p:attrNameLst>
                                      </p:cBhvr>
                                      <p:tavLst>
                                        <p:tav tm="0">
                                          <p:val>
                                            <p:strVal val="#ppt_y-#ppt_h/2"/>
                                          </p:val>
                                        </p:tav>
                                        <p:tav tm="100000">
                                          <p:val>
                                            <p:strVal val="#ppt_y"/>
                                          </p:val>
                                        </p:tav>
                                      </p:tavLst>
                                    </p:anim>
                                    <p:anim calcmode="lin" valueType="num">
                                      <p:cBhvr>
                                        <p:cTn id="15" dur="1000" fill="hold"/>
                                        <p:tgtEl>
                                          <p:spTgt spid="66564"/>
                                        </p:tgtEl>
                                        <p:attrNameLst>
                                          <p:attrName>ppt_w</p:attrName>
                                        </p:attrNameLst>
                                      </p:cBhvr>
                                      <p:tavLst>
                                        <p:tav tm="0">
                                          <p:val>
                                            <p:strVal val="#ppt_w"/>
                                          </p:val>
                                        </p:tav>
                                        <p:tav tm="100000">
                                          <p:val>
                                            <p:strVal val="#ppt_w"/>
                                          </p:val>
                                        </p:tav>
                                      </p:tavLst>
                                    </p:anim>
                                    <p:anim calcmode="lin" valueType="num">
                                      <p:cBhvr>
                                        <p:cTn id="16" dur="1000" fill="hold"/>
                                        <p:tgtEl>
                                          <p:spTgt spid="6656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autoUpdateAnimBg="0"/>
      <p:bldP spid="66565"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灯片编号占位符 5"/>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D0FF3C75-0559-4145-9CA9-D82C6E45159F}" type="slidenum">
              <a:rPr kumimoji="0" lang="zh-CN" altLang="en-US" sz="2400" b="0">
                <a:solidFill>
                  <a:schemeClr val="tx2"/>
                </a:solidFill>
                <a:latin typeface="Times New Roman" panose="02020603050405020304" pitchFamily="18" charset="0"/>
                <a:ea typeface="宋体" panose="02010600030101010101" pitchFamily="2" charset="-122"/>
              </a:rPr>
              <a:pPr/>
              <a:t>64</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69636" name="Rectangle 4"/>
          <p:cNvSpPr>
            <a:spLocks noGrp="1" noChangeArrowheads="1"/>
          </p:cNvSpPr>
          <p:nvPr>
            <p:ph type="title"/>
          </p:nvPr>
        </p:nvSpPr>
        <p:spPr bwMode="auto">
          <a:xfrm>
            <a:off x="1612447" y="628650"/>
            <a:ext cx="7077075"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eaLnBrk="1" hangingPunct="1"/>
            <a:r>
              <a:rPr lang="zh-CN" altLang="en-US" sz="4000" b="1" dirty="0">
                <a:solidFill>
                  <a:srgbClr val="040404"/>
                </a:solidFill>
                <a:latin typeface="隶书" panose="02010509060101010101" pitchFamily="49" charset="-122"/>
                <a:ea typeface="隶书" panose="02010509060101010101" pitchFamily="49" charset="-122"/>
              </a:rPr>
              <a:t>一、核酸的一般理化性质</a:t>
            </a:r>
          </a:p>
        </p:txBody>
      </p:sp>
      <p:sp>
        <p:nvSpPr>
          <p:cNvPr id="14344" name="Rectangle 6"/>
          <p:cNvSpPr>
            <a:spLocks noChangeArrowheads="1"/>
          </p:cNvSpPr>
          <p:nvPr/>
        </p:nvSpPr>
        <p:spPr bwMode="auto">
          <a:xfrm>
            <a:off x="1905000" y="57150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Char char="•"/>
            </a:pPr>
            <a:endParaRPr lang="zh-CN" altLang="en-US" sz="3200">
              <a:solidFill>
                <a:srgbClr val="040404"/>
              </a:solidFill>
              <a:latin typeface="Times New Roman" panose="02020603050405020304" pitchFamily="18" charset="0"/>
              <a:ea typeface="宋体" panose="02010600030101010101" pitchFamily="2" charset="-122"/>
            </a:endParaRPr>
          </a:p>
        </p:txBody>
      </p:sp>
      <p:graphicFrame>
        <p:nvGraphicFramePr>
          <p:cNvPr id="69642" name="Object 10">
            <a:hlinkClick r:id="" action="ppaction://ole?verb=0"/>
          </p:cNvPr>
          <p:cNvGraphicFramePr>
            <a:graphicFrameLocks noGrp="1" noChangeAspect="1"/>
          </p:cNvGraphicFramePr>
          <p:nvPr>
            <p:ph idx="1"/>
          </p:nvPr>
        </p:nvGraphicFramePr>
        <p:xfrm>
          <a:off x="3359151" y="1771650"/>
          <a:ext cx="1008063" cy="757238"/>
        </p:xfrm>
        <a:graphic>
          <a:graphicData uri="http://schemas.openxmlformats.org/presentationml/2006/ole">
            <mc:AlternateContent xmlns:mc="http://schemas.openxmlformats.org/markup-compatibility/2006">
              <mc:Choice xmlns:v="urn:schemas-microsoft-com:vml" Requires="v">
                <p:oleObj spid="_x0000_s52234" name="演示文稿" r:id="rId3" imgW="5394798" imgH="4046132" progId="PowerPoint.Show.8">
                  <p:embed/>
                </p:oleObj>
              </mc:Choice>
              <mc:Fallback>
                <p:oleObj name="演示文稿" r:id="rId3" imgW="5394798" imgH="4046132" progId="PowerPoint.Show.8">
                  <p:embed/>
                  <p:pic>
                    <p:nvPicPr>
                      <p:cNvPr id="69642" name="Object 10">
                        <a:hlinkClick r:id="" action="ppaction://ole?verb=0"/>
                      </p:cNvPr>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9151" y="1771650"/>
                        <a:ext cx="1008063" cy="757238"/>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9644" name="Object 12">
            <a:hlinkClick r:id="" action="ppaction://ole?verb=0"/>
          </p:cNvPr>
          <p:cNvGraphicFramePr>
            <a:graphicFrameLocks noChangeAspect="1"/>
          </p:cNvGraphicFramePr>
          <p:nvPr/>
        </p:nvGraphicFramePr>
        <p:xfrm>
          <a:off x="4875213" y="1771650"/>
          <a:ext cx="1003300" cy="750888"/>
        </p:xfrm>
        <a:graphic>
          <a:graphicData uri="http://schemas.openxmlformats.org/presentationml/2006/ole">
            <mc:AlternateContent xmlns:mc="http://schemas.openxmlformats.org/markup-compatibility/2006">
              <mc:Choice xmlns:v="urn:schemas-microsoft-com:vml" Requires="v">
                <p:oleObj spid="_x0000_s52235" name="演示文稿" r:id="rId5" imgW="4528806" imgH="3395886" progId="PowerPoint.Show.8">
                  <p:embed/>
                </p:oleObj>
              </mc:Choice>
              <mc:Fallback>
                <p:oleObj name="演示文稿" r:id="rId5" imgW="4528806" imgH="3395886" progId="PowerPoint.Show.8">
                  <p:embed/>
                  <p:pic>
                    <p:nvPicPr>
                      <p:cNvPr id="69644" name="Object 12">
                        <a:hlinkClick r:id="" action="ppaction://ole?verb=0"/>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5213" y="1771650"/>
                        <a:ext cx="1003300" cy="750888"/>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9645" name="Object 13">
            <a:hlinkClick r:id="" action="ppaction://ole?verb=0"/>
          </p:cNvPr>
          <p:cNvGraphicFramePr>
            <a:graphicFrameLocks noChangeAspect="1"/>
          </p:cNvGraphicFramePr>
          <p:nvPr/>
        </p:nvGraphicFramePr>
        <p:xfrm>
          <a:off x="6311901" y="1771650"/>
          <a:ext cx="1008063" cy="755650"/>
        </p:xfrm>
        <a:graphic>
          <a:graphicData uri="http://schemas.openxmlformats.org/presentationml/2006/ole">
            <mc:AlternateContent xmlns:mc="http://schemas.openxmlformats.org/markup-compatibility/2006">
              <mc:Choice xmlns:v="urn:schemas-microsoft-com:vml" Requires="v">
                <p:oleObj spid="_x0000_s52236" name="演示文稿" r:id="rId7" imgW="4528806" imgH="3395886" progId="PowerPoint.Show.8">
                  <p:embed/>
                </p:oleObj>
              </mc:Choice>
              <mc:Fallback>
                <p:oleObj name="演示文稿" r:id="rId7" imgW="4528806" imgH="3395886" progId="PowerPoint.Show.8">
                  <p:embed/>
                  <p:pic>
                    <p:nvPicPr>
                      <p:cNvPr id="69645" name="Object 13">
                        <a:hlinkClick r:id="" action="ppaction://ole?verb=0"/>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11901" y="1771650"/>
                        <a:ext cx="1008063" cy="755650"/>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9646" name="Rectangle 14"/>
          <p:cNvSpPr>
            <a:spLocks noChangeArrowheads="1"/>
          </p:cNvSpPr>
          <p:nvPr/>
        </p:nvSpPr>
        <p:spPr bwMode="auto">
          <a:xfrm>
            <a:off x="2281239" y="2852738"/>
            <a:ext cx="73437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sz="4000">
                <a:solidFill>
                  <a:srgbClr val="040404"/>
                </a:solidFill>
                <a:latin typeface="隶书" panose="02010509060101010101" pitchFamily="49" charset="-122"/>
                <a:ea typeface="隶书" panose="02010509060101010101" pitchFamily="49" charset="-122"/>
              </a:rPr>
              <a:t>二、</a:t>
            </a:r>
            <a:r>
              <a:rPr lang="en-US" altLang="zh-CN" sz="4000">
                <a:solidFill>
                  <a:srgbClr val="040404"/>
                </a:solidFill>
                <a:latin typeface="隶书" panose="02010509060101010101" pitchFamily="49" charset="-122"/>
                <a:ea typeface="隶书" panose="02010509060101010101" pitchFamily="49" charset="-122"/>
              </a:rPr>
              <a:t>DNA</a:t>
            </a:r>
            <a:r>
              <a:rPr lang="zh-CN" altLang="en-US" sz="4000">
                <a:solidFill>
                  <a:srgbClr val="040404"/>
                </a:solidFill>
                <a:latin typeface="隶书" panose="02010509060101010101" pitchFamily="49" charset="-122"/>
                <a:ea typeface="隶书" panose="02010509060101010101" pitchFamily="49" charset="-122"/>
              </a:rPr>
              <a:t>的变性(</a:t>
            </a:r>
            <a:r>
              <a:rPr lang="en-US" altLang="zh-CN" sz="4000">
                <a:solidFill>
                  <a:srgbClr val="040404"/>
                </a:solidFill>
                <a:latin typeface="隶书" panose="02010509060101010101" pitchFamily="49" charset="-122"/>
                <a:ea typeface="隶书" panose="02010509060101010101" pitchFamily="49" charset="-122"/>
              </a:rPr>
              <a:t>denaturation)</a:t>
            </a:r>
          </a:p>
        </p:txBody>
      </p:sp>
      <p:sp>
        <p:nvSpPr>
          <p:cNvPr id="69647" name="Text Box 15"/>
          <p:cNvSpPr txBox="1">
            <a:spLocks noChangeArrowheads="1"/>
          </p:cNvSpPr>
          <p:nvPr/>
        </p:nvSpPr>
        <p:spPr bwMode="auto">
          <a:xfrm>
            <a:off x="2784475" y="3929064"/>
            <a:ext cx="38163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Pct val="65000"/>
              <a:buFont typeface="Wingdings" panose="05000000000000000000" pitchFamily="2" charset="2"/>
              <a:buChar char="l"/>
            </a:pPr>
            <a:r>
              <a:rPr lang="en-US" altLang="zh-CN" sz="3200">
                <a:solidFill>
                  <a:srgbClr val="040404"/>
                </a:solidFill>
              </a:rPr>
              <a:t>DNA</a:t>
            </a:r>
            <a:r>
              <a:rPr lang="zh-CN" altLang="en-US" sz="3200">
                <a:solidFill>
                  <a:srgbClr val="040404"/>
                </a:solidFill>
                <a:latin typeface="仿宋_GB2312" pitchFamily="49" charset="-122"/>
              </a:rPr>
              <a:t>变性的图示：</a:t>
            </a:r>
          </a:p>
        </p:txBody>
      </p:sp>
      <p:sp>
        <p:nvSpPr>
          <p:cNvPr id="69648" name="Text Box 16"/>
          <p:cNvSpPr txBox="1">
            <a:spLocks noChangeArrowheads="1"/>
          </p:cNvSpPr>
          <p:nvPr/>
        </p:nvSpPr>
        <p:spPr bwMode="auto">
          <a:xfrm>
            <a:off x="4295776" y="4837114"/>
            <a:ext cx="5040313"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90000"/>
              </a:lnSpc>
              <a:spcBef>
                <a:spcPct val="50000"/>
              </a:spcBef>
              <a:buClrTx/>
              <a:buSzTx/>
              <a:buFontTx/>
              <a:buNone/>
            </a:pPr>
            <a:r>
              <a:rPr lang="zh-CN" altLang="en-US" sz="3200">
                <a:solidFill>
                  <a:srgbClr val="040404"/>
                </a:solidFill>
                <a:latin typeface="仿宋_GB2312" pitchFamily="49" charset="-122"/>
              </a:rPr>
              <a:t>理化因素，</a:t>
            </a:r>
            <a:r>
              <a:rPr lang="en-US" altLang="zh-CN" sz="3200">
                <a:solidFill>
                  <a:srgbClr val="040404"/>
                </a:solidFill>
                <a:latin typeface="仿宋_GB2312" pitchFamily="49" charset="-122"/>
              </a:rPr>
              <a:t>DNA</a:t>
            </a:r>
            <a:r>
              <a:rPr lang="zh-CN" altLang="en-US" sz="3200">
                <a:solidFill>
                  <a:srgbClr val="040404"/>
                </a:solidFill>
                <a:latin typeface="仿宋_GB2312" pitchFamily="49" charset="-122"/>
              </a:rPr>
              <a:t>双链间</a:t>
            </a:r>
            <a:r>
              <a:rPr lang="zh-CN" altLang="en-US" sz="3200" u="sng">
                <a:solidFill>
                  <a:srgbClr val="CC0000"/>
                </a:solidFill>
                <a:latin typeface="仿宋_GB2312" pitchFamily="49" charset="-122"/>
              </a:rPr>
              <a:t>氢键断裂</a:t>
            </a:r>
            <a:r>
              <a:rPr lang="zh-CN" altLang="en-US" sz="3200">
                <a:solidFill>
                  <a:srgbClr val="040404"/>
                </a:solidFill>
                <a:latin typeface="仿宋_GB2312" pitchFamily="49" charset="-122"/>
              </a:rPr>
              <a:t>，成两条单链。</a:t>
            </a:r>
          </a:p>
        </p:txBody>
      </p:sp>
      <p:sp>
        <p:nvSpPr>
          <p:cNvPr id="69649" name="Text Box 17"/>
          <p:cNvSpPr txBox="1">
            <a:spLocks noChangeArrowheads="1"/>
          </p:cNvSpPr>
          <p:nvPr/>
        </p:nvSpPr>
        <p:spPr bwMode="auto">
          <a:xfrm>
            <a:off x="2782888" y="4794250"/>
            <a:ext cx="18732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Pct val="65000"/>
              <a:buFont typeface="Wingdings" panose="05000000000000000000" pitchFamily="2" charset="2"/>
              <a:buChar char="l"/>
            </a:pPr>
            <a:r>
              <a:rPr lang="zh-CN" altLang="en-US" sz="3200">
                <a:solidFill>
                  <a:srgbClr val="040404"/>
                </a:solidFill>
                <a:latin typeface="仿宋_GB2312" pitchFamily="49" charset="-122"/>
              </a:rPr>
              <a:t>定义</a:t>
            </a:r>
            <a:r>
              <a:rPr lang="zh-CN" altLang="zh-CN" sz="3200">
                <a:solidFill>
                  <a:srgbClr val="040404"/>
                </a:solidFill>
                <a:latin typeface="仿宋_GB2312" pitchFamily="49" charset="-122"/>
              </a:rPr>
              <a:t>：</a:t>
            </a:r>
            <a:endParaRPr lang="zh-CN" altLang="en-US" sz="3200">
              <a:solidFill>
                <a:srgbClr val="040404"/>
              </a:solidFill>
              <a:latin typeface="仿宋_GB2312" pitchFamily="49" charset="-122"/>
            </a:endParaRPr>
          </a:p>
        </p:txBody>
      </p:sp>
      <p:graphicFrame>
        <p:nvGraphicFramePr>
          <p:cNvPr id="69650" name="Object 18">
            <a:hlinkClick r:id="" action="ppaction://ole?verb=0"/>
          </p:cNvPr>
          <p:cNvGraphicFramePr>
            <a:graphicFrameLocks noChangeAspect="1"/>
          </p:cNvGraphicFramePr>
          <p:nvPr/>
        </p:nvGraphicFramePr>
        <p:xfrm>
          <a:off x="6383339" y="3825875"/>
          <a:ext cx="1081087" cy="755650"/>
        </p:xfrm>
        <a:graphic>
          <a:graphicData uri="http://schemas.openxmlformats.org/presentationml/2006/ole">
            <mc:AlternateContent xmlns:mc="http://schemas.openxmlformats.org/markup-compatibility/2006">
              <mc:Choice xmlns:v="urn:schemas-microsoft-com:vml" Requires="v">
                <p:oleObj spid="_x0000_s52237" name="演示文稿" r:id="rId9" imgW="4389037" imgH="3291890" progId="PowerPoint.Show.8">
                  <p:embed/>
                </p:oleObj>
              </mc:Choice>
              <mc:Fallback>
                <p:oleObj name="演示文稿" r:id="rId9" imgW="4389037" imgH="3291890" progId="PowerPoint.Show.8">
                  <p:embed/>
                  <p:pic>
                    <p:nvPicPr>
                      <p:cNvPr id="69650" name="Object 18">
                        <a:hlinkClick r:id="" action="ppaction://ole?verb=0"/>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83339" y="3825875"/>
                        <a:ext cx="1081087" cy="755650"/>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4625302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slide(fromBottom)">
                                      <p:cBhvr>
                                        <p:cTn id="7" dur="1000"/>
                                        <p:tgtEl>
                                          <p:spTgt spid="69636"/>
                                        </p:tgtEl>
                                      </p:cBhvr>
                                    </p:animEffect>
                                  </p:childTnLst>
                                </p:cTn>
                              </p:par>
                              <p:par>
                                <p:cTn id="8" presetID="12" presetClass="entr" presetSubtype="4" fill="hold" nodeType="withEffect">
                                  <p:stCondLst>
                                    <p:cond delay="0"/>
                                  </p:stCondLst>
                                  <p:childTnLst>
                                    <p:set>
                                      <p:cBhvr>
                                        <p:cTn id="9" dur="1" fill="hold">
                                          <p:stCondLst>
                                            <p:cond delay="0"/>
                                          </p:stCondLst>
                                        </p:cTn>
                                        <p:tgtEl>
                                          <p:spTgt spid="69642"/>
                                        </p:tgtEl>
                                        <p:attrNameLst>
                                          <p:attrName>style.visibility</p:attrName>
                                        </p:attrNameLst>
                                      </p:cBhvr>
                                      <p:to>
                                        <p:strVal val="visible"/>
                                      </p:to>
                                    </p:set>
                                    <p:animEffect transition="in" filter="slide(fromBottom)">
                                      <p:cBhvr>
                                        <p:cTn id="10" dur="1000"/>
                                        <p:tgtEl>
                                          <p:spTgt spid="69642"/>
                                        </p:tgtEl>
                                      </p:cBhvr>
                                    </p:animEffect>
                                  </p:childTnLst>
                                </p:cTn>
                              </p:par>
                              <p:par>
                                <p:cTn id="11" presetID="12" presetClass="entr" presetSubtype="4" fill="hold" nodeType="withEffect">
                                  <p:stCondLst>
                                    <p:cond delay="0"/>
                                  </p:stCondLst>
                                  <p:childTnLst>
                                    <p:set>
                                      <p:cBhvr>
                                        <p:cTn id="12" dur="1" fill="hold">
                                          <p:stCondLst>
                                            <p:cond delay="0"/>
                                          </p:stCondLst>
                                        </p:cTn>
                                        <p:tgtEl>
                                          <p:spTgt spid="69644"/>
                                        </p:tgtEl>
                                        <p:attrNameLst>
                                          <p:attrName>style.visibility</p:attrName>
                                        </p:attrNameLst>
                                      </p:cBhvr>
                                      <p:to>
                                        <p:strVal val="visible"/>
                                      </p:to>
                                    </p:set>
                                    <p:animEffect transition="in" filter="slide(fromBottom)">
                                      <p:cBhvr>
                                        <p:cTn id="13" dur="1000"/>
                                        <p:tgtEl>
                                          <p:spTgt spid="69644"/>
                                        </p:tgtEl>
                                      </p:cBhvr>
                                    </p:animEffect>
                                  </p:childTnLst>
                                </p:cTn>
                              </p:par>
                              <p:par>
                                <p:cTn id="14" presetID="12" presetClass="entr" presetSubtype="4" fill="hold" nodeType="withEffect">
                                  <p:stCondLst>
                                    <p:cond delay="0"/>
                                  </p:stCondLst>
                                  <p:childTnLst>
                                    <p:set>
                                      <p:cBhvr>
                                        <p:cTn id="15" dur="1" fill="hold">
                                          <p:stCondLst>
                                            <p:cond delay="0"/>
                                          </p:stCondLst>
                                        </p:cTn>
                                        <p:tgtEl>
                                          <p:spTgt spid="69645"/>
                                        </p:tgtEl>
                                        <p:attrNameLst>
                                          <p:attrName>style.visibility</p:attrName>
                                        </p:attrNameLst>
                                      </p:cBhvr>
                                      <p:to>
                                        <p:strVal val="visible"/>
                                      </p:to>
                                    </p:set>
                                    <p:animEffect transition="in" filter="slide(fromBottom)">
                                      <p:cBhvr>
                                        <p:cTn id="16" dur="1000"/>
                                        <p:tgtEl>
                                          <p:spTgt spid="6964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69646"/>
                                        </p:tgtEl>
                                        <p:attrNameLst>
                                          <p:attrName>style.visibility</p:attrName>
                                        </p:attrNameLst>
                                      </p:cBhvr>
                                      <p:to>
                                        <p:strVal val="visible"/>
                                      </p:to>
                                    </p:set>
                                    <p:animEffect transition="in" filter="slide(fromBottom)">
                                      <p:cBhvr>
                                        <p:cTn id="21" dur="1000"/>
                                        <p:tgtEl>
                                          <p:spTgt spid="69646"/>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7" presetClass="entr" presetSubtype="1" fill="hold" grpId="0" nodeType="clickEffect">
                                  <p:stCondLst>
                                    <p:cond delay="0"/>
                                  </p:stCondLst>
                                  <p:childTnLst>
                                    <p:set>
                                      <p:cBhvr>
                                        <p:cTn id="25" dur="1" fill="hold">
                                          <p:stCondLst>
                                            <p:cond delay="0"/>
                                          </p:stCondLst>
                                        </p:cTn>
                                        <p:tgtEl>
                                          <p:spTgt spid="69647"/>
                                        </p:tgtEl>
                                        <p:attrNameLst>
                                          <p:attrName>style.visibility</p:attrName>
                                        </p:attrNameLst>
                                      </p:cBhvr>
                                      <p:to>
                                        <p:strVal val="visible"/>
                                      </p:to>
                                    </p:set>
                                    <p:anim calcmode="lin" valueType="num">
                                      <p:cBhvr>
                                        <p:cTn id="26" dur="1000" fill="hold"/>
                                        <p:tgtEl>
                                          <p:spTgt spid="69647"/>
                                        </p:tgtEl>
                                        <p:attrNameLst>
                                          <p:attrName>ppt_x</p:attrName>
                                        </p:attrNameLst>
                                      </p:cBhvr>
                                      <p:tavLst>
                                        <p:tav tm="0">
                                          <p:val>
                                            <p:strVal val="#ppt_x"/>
                                          </p:val>
                                        </p:tav>
                                        <p:tav tm="100000">
                                          <p:val>
                                            <p:strVal val="#ppt_x"/>
                                          </p:val>
                                        </p:tav>
                                      </p:tavLst>
                                    </p:anim>
                                    <p:anim calcmode="lin" valueType="num">
                                      <p:cBhvr>
                                        <p:cTn id="27" dur="1000" fill="hold"/>
                                        <p:tgtEl>
                                          <p:spTgt spid="69647"/>
                                        </p:tgtEl>
                                        <p:attrNameLst>
                                          <p:attrName>ppt_y</p:attrName>
                                        </p:attrNameLst>
                                      </p:cBhvr>
                                      <p:tavLst>
                                        <p:tav tm="0">
                                          <p:val>
                                            <p:strVal val="#ppt_y-#ppt_h/2"/>
                                          </p:val>
                                        </p:tav>
                                        <p:tav tm="100000">
                                          <p:val>
                                            <p:strVal val="#ppt_y"/>
                                          </p:val>
                                        </p:tav>
                                      </p:tavLst>
                                    </p:anim>
                                    <p:anim calcmode="lin" valueType="num">
                                      <p:cBhvr>
                                        <p:cTn id="28" dur="1000" fill="hold"/>
                                        <p:tgtEl>
                                          <p:spTgt spid="69647"/>
                                        </p:tgtEl>
                                        <p:attrNameLst>
                                          <p:attrName>ppt_w</p:attrName>
                                        </p:attrNameLst>
                                      </p:cBhvr>
                                      <p:tavLst>
                                        <p:tav tm="0">
                                          <p:val>
                                            <p:strVal val="#ppt_w"/>
                                          </p:val>
                                        </p:tav>
                                        <p:tav tm="100000">
                                          <p:val>
                                            <p:strVal val="#ppt_w"/>
                                          </p:val>
                                        </p:tav>
                                      </p:tavLst>
                                    </p:anim>
                                    <p:anim calcmode="lin" valueType="num">
                                      <p:cBhvr>
                                        <p:cTn id="29" dur="1000" fill="hold"/>
                                        <p:tgtEl>
                                          <p:spTgt spid="69647"/>
                                        </p:tgtEl>
                                        <p:attrNameLst>
                                          <p:attrName>ppt_h</p:attrName>
                                        </p:attrNameLst>
                                      </p:cBhvr>
                                      <p:tavLst>
                                        <p:tav tm="0">
                                          <p:val>
                                            <p:fltVal val="0"/>
                                          </p:val>
                                        </p:tav>
                                        <p:tav tm="100000">
                                          <p:val>
                                            <p:strVal val="#ppt_h"/>
                                          </p:val>
                                        </p:tav>
                                      </p:tavLst>
                                    </p:anim>
                                  </p:childTnLst>
                                </p:cTn>
                              </p:par>
                              <p:par>
                                <p:cTn id="30" presetID="17" presetClass="entr" presetSubtype="1" fill="hold" nodeType="withEffect">
                                  <p:stCondLst>
                                    <p:cond delay="0"/>
                                  </p:stCondLst>
                                  <p:childTnLst>
                                    <p:set>
                                      <p:cBhvr>
                                        <p:cTn id="31" dur="1" fill="hold">
                                          <p:stCondLst>
                                            <p:cond delay="0"/>
                                          </p:stCondLst>
                                        </p:cTn>
                                        <p:tgtEl>
                                          <p:spTgt spid="69650"/>
                                        </p:tgtEl>
                                        <p:attrNameLst>
                                          <p:attrName>style.visibility</p:attrName>
                                        </p:attrNameLst>
                                      </p:cBhvr>
                                      <p:to>
                                        <p:strVal val="visible"/>
                                      </p:to>
                                    </p:set>
                                    <p:anim calcmode="lin" valueType="num">
                                      <p:cBhvr>
                                        <p:cTn id="32" dur="1000" fill="hold"/>
                                        <p:tgtEl>
                                          <p:spTgt spid="69650"/>
                                        </p:tgtEl>
                                        <p:attrNameLst>
                                          <p:attrName>ppt_x</p:attrName>
                                        </p:attrNameLst>
                                      </p:cBhvr>
                                      <p:tavLst>
                                        <p:tav tm="0">
                                          <p:val>
                                            <p:strVal val="#ppt_x"/>
                                          </p:val>
                                        </p:tav>
                                        <p:tav tm="100000">
                                          <p:val>
                                            <p:strVal val="#ppt_x"/>
                                          </p:val>
                                        </p:tav>
                                      </p:tavLst>
                                    </p:anim>
                                    <p:anim calcmode="lin" valueType="num">
                                      <p:cBhvr>
                                        <p:cTn id="33" dur="1000" fill="hold"/>
                                        <p:tgtEl>
                                          <p:spTgt spid="69650"/>
                                        </p:tgtEl>
                                        <p:attrNameLst>
                                          <p:attrName>ppt_y</p:attrName>
                                        </p:attrNameLst>
                                      </p:cBhvr>
                                      <p:tavLst>
                                        <p:tav tm="0">
                                          <p:val>
                                            <p:strVal val="#ppt_y-#ppt_h/2"/>
                                          </p:val>
                                        </p:tav>
                                        <p:tav tm="100000">
                                          <p:val>
                                            <p:strVal val="#ppt_y"/>
                                          </p:val>
                                        </p:tav>
                                      </p:tavLst>
                                    </p:anim>
                                    <p:anim calcmode="lin" valueType="num">
                                      <p:cBhvr>
                                        <p:cTn id="34" dur="1000" fill="hold"/>
                                        <p:tgtEl>
                                          <p:spTgt spid="69650"/>
                                        </p:tgtEl>
                                        <p:attrNameLst>
                                          <p:attrName>ppt_w</p:attrName>
                                        </p:attrNameLst>
                                      </p:cBhvr>
                                      <p:tavLst>
                                        <p:tav tm="0">
                                          <p:val>
                                            <p:strVal val="#ppt_w"/>
                                          </p:val>
                                        </p:tav>
                                        <p:tav tm="100000">
                                          <p:val>
                                            <p:strVal val="#ppt_w"/>
                                          </p:val>
                                        </p:tav>
                                      </p:tavLst>
                                    </p:anim>
                                    <p:anim calcmode="lin" valueType="num">
                                      <p:cBhvr>
                                        <p:cTn id="35" dur="1000" fill="hold"/>
                                        <p:tgtEl>
                                          <p:spTgt spid="69650"/>
                                        </p:tgtEl>
                                        <p:attrNameLst>
                                          <p:attrName>ppt_h</p:attrName>
                                        </p:attrNameLst>
                                      </p:cBhvr>
                                      <p:tavLst>
                                        <p:tav tm="0">
                                          <p:val>
                                            <p:fltVal val="0"/>
                                          </p:val>
                                        </p:tav>
                                        <p:tav tm="100000">
                                          <p:val>
                                            <p:strVal val="#ppt_h"/>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69649"/>
                                        </p:tgtEl>
                                        <p:attrNameLst>
                                          <p:attrName>style.visibility</p:attrName>
                                        </p:attrNameLst>
                                      </p:cBhvr>
                                      <p:to>
                                        <p:strVal val="visible"/>
                                      </p:to>
                                    </p:set>
                                    <p:animEffect transition="in" filter="slide(fromBottom)">
                                      <p:cBhvr>
                                        <p:cTn id="40" dur="1000"/>
                                        <p:tgtEl>
                                          <p:spTgt spid="69649"/>
                                        </p:tgtEl>
                                      </p:cBhvr>
                                    </p:animEffect>
                                  </p:childTnLst>
                                </p:cTn>
                              </p:par>
                            </p:childTnLst>
                          </p:cTn>
                        </p:par>
                        <p:par>
                          <p:cTn id="41" fill="hold" nodeType="afterGroup">
                            <p:stCondLst>
                              <p:cond delay="1000"/>
                            </p:stCondLst>
                            <p:childTnLst>
                              <p:par>
                                <p:cTn id="42" presetID="18" presetClass="entr" presetSubtype="6" fill="hold" grpId="0" nodeType="afterEffect">
                                  <p:stCondLst>
                                    <p:cond delay="0"/>
                                  </p:stCondLst>
                                  <p:childTnLst>
                                    <p:set>
                                      <p:cBhvr>
                                        <p:cTn id="43" dur="1" fill="hold">
                                          <p:stCondLst>
                                            <p:cond delay="0"/>
                                          </p:stCondLst>
                                        </p:cTn>
                                        <p:tgtEl>
                                          <p:spTgt spid="69648">
                                            <p:txEl>
                                              <p:pRg st="0" end="0"/>
                                            </p:txEl>
                                          </p:spTgt>
                                        </p:tgtEl>
                                        <p:attrNameLst>
                                          <p:attrName>style.visibility</p:attrName>
                                        </p:attrNameLst>
                                      </p:cBhvr>
                                      <p:to>
                                        <p:strVal val="visible"/>
                                      </p:to>
                                    </p:set>
                                    <p:animEffect transition="in" filter="strips(downRight)">
                                      <p:cBhvr>
                                        <p:cTn id="44" dur="1000"/>
                                        <p:tgtEl>
                                          <p:spTgt spid="696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autoUpdateAnimBg="0"/>
      <p:bldP spid="69646" grpId="0" autoUpdateAnimBg="0"/>
      <p:bldP spid="69647" grpId="0" autoUpdateAnimBg="0"/>
      <p:bldP spid="69648" grpId="0" build="p" autoUpdateAnimBg="0"/>
      <p:bldP spid="69649"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3"/>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0D5CCF45-CEF6-4A9E-AFF5-C676505FF3CF}" type="slidenum">
              <a:rPr kumimoji="0" lang="zh-CN" altLang="en-US" sz="2400" b="0">
                <a:solidFill>
                  <a:schemeClr val="tx2"/>
                </a:solidFill>
                <a:latin typeface="Times New Roman" panose="02020603050405020304" pitchFamily="18" charset="0"/>
                <a:ea typeface="宋体" panose="02010600030101010101" pitchFamily="2" charset="-122"/>
              </a:rPr>
              <a:pPr/>
              <a:t>65</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82950" name="Text Box 6"/>
          <p:cNvSpPr txBox="1">
            <a:spLocks noChangeArrowheads="1"/>
          </p:cNvSpPr>
          <p:nvPr/>
        </p:nvSpPr>
        <p:spPr bwMode="auto">
          <a:xfrm>
            <a:off x="2566988" y="928689"/>
            <a:ext cx="352901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Pct val="65000"/>
              <a:buFont typeface="Wingdings" panose="05000000000000000000" pitchFamily="2" charset="2"/>
              <a:buChar char="l"/>
            </a:pPr>
            <a:r>
              <a:rPr lang="en-US" altLang="zh-CN" sz="3200">
                <a:solidFill>
                  <a:srgbClr val="040404"/>
                </a:solidFill>
              </a:rPr>
              <a:t>DNA</a:t>
            </a:r>
            <a:r>
              <a:rPr kumimoji="0" lang="zh-CN" altLang="en-US" sz="3200">
                <a:solidFill>
                  <a:srgbClr val="040404"/>
                </a:solidFill>
              </a:rPr>
              <a:t>热变性：</a:t>
            </a:r>
            <a:endParaRPr lang="zh-CN" altLang="en-US">
              <a:solidFill>
                <a:srgbClr val="040404"/>
              </a:solidFill>
            </a:endParaRPr>
          </a:p>
        </p:txBody>
      </p:sp>
      <p:sp>
        <p:nvSpPr>
          <p:cNvPr id="82951" name="Text Box 7"/>
          <p:cNvSpPr txBox="1">
            <a:spLocks noChangeArrowheads="1"/>
          </p:cNvSpPr>
          <p:nvPr/>
        </p:nvSpPr>
        <p:spPr bwMode="auto">
          <a:xfrm>
            <a:off x="2784475" y="1698626"/>
            <a:ext cx="6624638" cy="180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 typeface="Wingdings" panose="05000000000000000000" pitchFamily="2" charset="2"/>
              <a:buChar char="Ø"/>
            </a:pPr>
            <a:r>
              <a:rPr kumimoji="0" lang="zh-CN" altLang="en-US">
                <a:solidFill>
                  <a:srgbClr val="040404"/>
                </a:solidFill>
              </a:rPr>
              <a:t>特点— </a:t>
            </a:r>
            <a:r>
              <a:rPr kumimoji="0" lang="zh-CN" altLang="en-US">
                <a:solidFill>
                  <a:srgbClr val="CC0000"/>
                </a:solidFill>
              </a:rPr>
              <a:t>骤然、突发式</a:t>
            </a:r>
          </a:p>
          <a:p>
            <a:pPr algn="l" eaLnBrk="1" hangingPunct="1">
              <a:spcBef>
                <a:spcPct val="50000"/>
              </a:spcBef>
              <a:buClrTx/>
              <a:buSzTx/>
              <a:buFont typeface="Wingdings" panose="05000000000000000000" pitchFamily="2" charset="2"/>
              <a:buChar char="Ø"/>
            </a:pPr>
            <a:r>
              <a:rPr lang="zh-CN" altLang="en-US">
                <a:solidFill>
                  <a:srgbClr val="040404"/>
                </a:solidFill>
              </a:rPr>
              <a:t>融解温度</a:t>
            </a:r>
            <a:r>
              <a:rPr lang="en-US" altLang="zh-CN">
                <a:solidFill>
                  <a:srgbClr val="040404"/>
                </a:solidFill>
              </a:rPr>
              <a:t>Tm(melting temperature)</a:t>
            </a:r>
          </a:p>
          <a:p>
            <a:pPr algn="l" eaLnBrk="1" hangingPunct="1">
              <a:spcBef>
                <a:spcPct val="50000"/>
              </a:spcBef>
              <a:buClrTx/>
              <a:buSzTx/>
              <a:buFont typeface="Wingdings" panose="05000000000000000000" pitchFamily="2" charset="2"/>
              <a:buChar char="Ø"/>
            </a:pPr>
            <a:r>
              <a:rPr lang="en-US" altLang="zh-CN">
                <a:solidFill>
                  <a:srgbClr val="040404"/>
                </a:solidFill>
              </a:rPr>
              <a:t>Tm</a:t>
            </a:r>
            <a:r>
              <a:rPr lang="zh-CN" altLang="en-US">
                <a:solidFill>
                  <a:srgbClr val="040404"/>
                </a:solidFill>
              </a:rPr>
              <a:t>与</a:t>
            </a:r>
            <a:r>
              <a:rPr lang="en-US" altLang="zh-CN">
                <a:solidFill>
                  <a:srgbClr val="CC0000"/>
                </a:solidFill>
              </a:rPr>
              <a:t>G+C</a:t>
            </a:r>
            <a:r>
              <a:rPr lang="zh-CN" altLang="en-US">
                <a:solidFill>
                  <a:srgbClr val="040404"/>
                </a:solidFill>
              </a:rPr>
              <a:t>含量成正比</a:t>
            </a:r>
            <a:endParaRPr kumimoji="0" lang="zh-CN" altLang="en-US">
              <a:solidFill>
                <a:srgbClr val="040404"/>
              </a:solidFill>
            </a:endParaRPr>
          </a:p>
        </p:txBody>
      </p:sp>
      <p:graphicFrame>
        <p:nvGraphicFramePr>
          <p:cNvPr id="82953" name="Object 9">
            <a:hlinkClick r:id="" action="ppaction://ole?verb=0"/>
          </p:cNvPr>
          <p:cNvGraphicFramePr>
            <a:graphicFrameLocks noChangeAspect="1"/>
          </p:cNvGraphicFramePr>
          <p:nvPr/>
        </p:nvGraphicFramePr>
        <p:xfrm>
          <a:off x="6816726" y="1268413"/>
          <a:ext cx="1585913" cy="1085850"/>
        </p:xfrm>
        <a:graphic>
          <a:graphicData uri="http://schemas.openxmlformats.org/presentationml/2006/ole">
            <mc:AlternateContent xmlns:mc="http://schemas.openxmlformats.org/markup-compatibility/2006">
              <mc:Choice xmlns:v="urn:schemas-microsoft-com:vml" Requires="v">
                <p:oleObj spid="_x0000_s53252" name="演示文稿" r:id="rId3" imgW="4528806" imgH="3395886" progId="PowerPoint.Show.8">
                  <p:embed/>
                </p:oleObj>
              </mc:Choice>
              <mc:Fallback>
                <p:oleObj name="演示文稿" r:id="rId3" imgW="4528806" imgH="3395886" progId="PowerPoint.Show.8">
                  <p:embed/>
                  <p:pic>
                    <p:nvPicPr>
                      <p:cNvPr id="82953" name="Object 9">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6726" y="1268413"/>
                        <a:ext cx="1585913" cy="1085850"/>
                      </a:xfrm>
                      <a:prstGeom prst="rect">
                        <a:avLst/>
                      </a:prstGeom>
                      <a:noFill/>
                      <a:ln w="9525">
                        <a:solidFill>
                          <a:srgbClr val="8A5704"/>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954" name="Rectangle 10"/>
          <p:cNvSpPr>
            <a:spLocks noChangeArrowheads="1"/>
          </p:cNvSpPr>
          <p:nvPr/>
        </p:nvSpPr>
        <p:spPr bwMode="auto">
          <a:xfrm>
            <a:off x="2640014" y="3740150"/>
            <a:ext cx="6192837" cy="141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145000"/>
              </a:lnSpc>
              <a:spcBef>
                <a:spcPct val="0"/>
              </a:spcBef>
              <a:buClrTx/>
              <a:buSzPct val="65000"/>
              <a:buFont typeface="Wingdings" panose="05000000000000000000" pitchFamily="2" charset="2"/>
              <a:buChar char="l"/>
            </a:pPr>
            <a:r>
              <a:rPr lang="zh-CN" altLang="en-US" sz="3200">
                <a:solidFill>
                  <a:srgbClr val="040404"/>
                </a:solidFill>
              </a:rPr>
              <a:t>增（高）色效应：</a:t>
            </a:r>
            <a:r>
              <a:rPr lang="zh-CN" altLang="en-US">
                <a:solidFill>
                  <a:srgbClr val="040404"/>
                </a:solidFill>
              </a:rPr>
              <a:t> </a:t>
            </a:r>
          </a:p>
          <a:p>
            <a:pPr algn="l" eaLnBrk="1" hangingPunct="1">
              <a:lnSpc>
                <a:spcPct val="145000"/>
              </a:lnSpc>
              <a:spcBef>
                <a:spcPct val="0"/>
              </a:spcBef>
              <a:buClrTx/>
              <a:buSzPct val="65000"/>
              <a:buFont typeface="Wingdings" panose="05000000000000000000" pitchFamily="2" charset="2"/>
              <a:buNone/>
            </a:pPr>
            <a:r>
              <a:rPr lang="en-US" altLang="zh-CN">
                <a:solidFill>
                  <a:srgbClr val="040404"/>
                </a:solidFill>
              </a:rPr>
              <a:t>   DNA</a:t>
            </a:r>
            <a:r>
              <a:rPr lang="zh-CN" altLang="en-US">
                <a:solidFill>
                  <a:srgbClr val="040404"/>
                </a:solidFill>
              </a:rPr>
              <a:t>变性时其溶液</a:t>
            </a:r>
            <a:r>
              <a:rPr lang="en-US" altLang="zh-CN">
                <a:solidFill>
                  <a:srgbClr val="CC0000"/>
                </a:solidFill>
              </a:rPr>
              <a:t>OD</a:t>
            </a:r>
            <a:r>
              <a:rPr lang="en-US" altLang="zh-CN" baseline="-25000">
                <a:solidFill>
                  <a:srgbClr val="CC0000"/>
                </a:solidFill>
              </a:rPr>
              <a:t>260</a:t>
            </a:r>
            <a:r>
              <a:rPr lang="zh-CN" altLang="en-US">
                <a:solidFill>
                  <a:srgbClr val="040404"/>
                </a:solidFill>
              </a:rPr>
              <a:t>增高的现象</a:t>
            </a:r>
          </a:p>
        </p:txBody>
      </p:sp>
    </p:spTree>
    <p:extLst>
      <p:ext uri="{BB962C8B-B14F-4D97-AF65-F5344CB8AC3E}">
        <p14:creationId xmlns:p14="http://schemas.microsoft.com/office/powerpoint/2010/main" val="1553502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82950"/>
                                        </p:tgtEl>
                                        <p:attrNameLst>
                                          <p:attrName>style.visibility</p:attrName>
                                        </p:attrNameLst>
                                      </p:cBhvr>
                                      <p:to>
                                        <p:strVal val="visible"/>
                                      </p:to>
                                    </p:set>
                                    <p:anim calcmode="lin" valueType="num">
                                      <p:cBhvr>
                                        <p:cTn id="7" dur="1000" fill="hold"/>
                                        <p:tgtEl>
                                          <p:spTgt spid="82950"/>
                                        </p:tgtEl>
                                        <p:attrNameLst>
                                          <p:attrName>ppt_x</p:attrName>
                                        </p:attrNameLst>
                                      </p:cBhvr>
                                      <p:tavLst>
                                        <p:tav tm="0">
                                          <p:val>
                                            <p:strVal val="#ppt_x"/>
                                          </p:val>
                                        </p:tav>
                                        <p:tav tm="100000">
                                          <p:val>
                                            <p:strVal val="#ppt_x"/>
                                          </p:val>
                                        </p:tav>
                                      </p:tavLst>
                                    </p:anim>
                                    <p:anim calcmode="lin" valueType="num">
                                      <p:cBhvr>
                                        <p:cTn id="8" dur="1000" fill="hold"/>
                                        <p:tgtEl>
                                          <p:spTgt spid="82950"/>
                                        </p:tgtEl>
                                        <p:attrNameLst>
                                          <p:attrName>ppt_y</p:attrName>
                                        </p:attrNameLst>
                                      </p:cBhvr>
                                      <p:tavLst>
                                        <p:tav tm="0">
                                          <p:val>
                                            <p:strVal val="#ppt_y-#ppt_h/2"/>
                                          </p:val>
                                        </p:tav>
                                        <p:tav tm="100000">
                                          <p:val>
                                            <p:strVal val="#ppt_y"/>
                                          </p:val>
                                        </p:tav>
                                      </p:tavLst>
                                    </p:anim>
                                    <p:anim calcmode="lin" valueType="num">
                                      <p:cBhvr>
                                        <p:cTn id="9" dur="1000" fill="hold"/>
                                        <p:tgtEl>
                                          <p:spTgt spid="82950"/>
                                        </p:tgtEl>
                                        <p:attrNameLst>
                                          <p:attrName>ppt_w</p:attrName>
                                        </p:attrNameLst>
                                      </p:cBhvr>
                                      <p:tavLst>
                                        <p:tav tm="0">
                                          <p:val>
                                            <p:strVal val="#ppt_w"/>
                                          </p:val>
                                        </p:tav>
                                        <p:tav tm="100000">
                                          <p:val>
                                            <p:strVal val="#ppt_w"/>
                                          </p:val>
                                        </p:tav>
                                      </p:tavLst>
                                    </p:anim>
                                    <p:anim calcmode="lin" valueType="num">
                                      <p:cBhvr>
                                        <p:cTn id="10" dur="1000" fill="hold"/>
                                        <p:tgtEl>
                                          <p:spTgt spid="82950"/>
                                        </p:tgtEl>
                                        <p:attrNameLst>
                                          <p:attrName>ppt_h</p:attrName>
                                        </p:attrNameLst>
                                      </p:cBhvr>
                                      <p:tavLst>
                                        <p:tav tm="0">
                                          <p:val>
                                            <p:fltVal val="0"/>
                                          </p:val>
                                        </p:tav>
                                        <p:tav tm="100000">
                                          <p:val>
                                            <p:strVal val="#ppt_h"/>
                                          </p:val>
                                        </p:tav>
                                      </p:tavLst>
                                    </p:anim>
                                  </p:childTnLst>
                                </p:cTn>
                              </p:par>
                              <p:par>
                                <p:cTn id="11" presetID="17" presetClass="entr" presetSubtype="1" fill="hold" nodeType="withEffect">
                                  <p:stCondLst>
                                    <p:cond delay="0"/>
                                  </p:stCondLst>
                                  <p:childTnLst>
                                    <p:set>
                                      <p:cBhvr>
                                        <p:cTn id="12" dur="1" fill="hold">
                                          <p:stCondLst>
                                            <p:cond delay="0"/>
                                          </p:stCondLst>
                                        </p:cTn>
                                        <p:tgtEl>
                                          <p:spTgt spid="82953"/>
                                        </p:tgtEl>
                                        <p:attrNameLst>
                                          <p:attrName>style.visibility</p:attrName>
                                        </p:attrNameLst>
                                      </p:cBhvr>
                                      <p:to>
                                        <p:strVal val="visible"/>
                                      </p:to>
                                    </p:set>
                                    <p:anim calcmode="lin" valueType="num">
                                      <p:cBhvr>
                                        <p:cTn id="13" dur="1000" fill="hold"/>
                                        <p:tgtEl>
                                          <p:spTgt spid="82953"/>
                                        </p:tgtEl>
                                        <p:attrNameLst>
                                          <p:attrName>ppt_x</p:attrName>
                                        </p:attrNameLst>
                                      </p:cBhvr>
                                      <p:tavLst>
                                        <p:tav tm="0">
                                          <p:val>
                                            <p:strVal val="#ppt_x"/>
                                          </p:val>
                                        </p:tav>
                                        <p:tav tm="100000">
                                          <p:val>
                                            <p:strVal val="#ppt_x"/>
                                          </p:val>
                                        </p:tav>
                                      </p:tavLst>
                                    </p:anim>
                                    <p:anim calcmode="lin" valueType="num">
                                      <p:cBhvr>
                                        <p:cTn id="14" dur="1000" fill="hold"/>
                                        <p:tgtEl>
                                          <p:spTgt spid="82953"/>
                                        </p:tgtEl>
                                        <p:attrNameLst>
                                          <p:attrName>ppt_y</p:attrName>
                                        </p:attrNameLst>
                                      </p:cBhvr>
                                      <p:tavLst>
                                        <p:tav tm="0">
                                          <p:val>
                                            <p:strVal val="#ppt_y-#ppt_h/2"/>
                                          </p:val>
                                        </p:tav>
                                        <p:tav tm="100000">
                                          <p:val>
                                            <p:strVal val="#ppt_y"/>
                                          </p:val>
                                        </p:tav>
                                      </p:tavLst>
                                    </p:anim>
                                    <p:anim calcmode="lin" valueType="num">
                                      <p:cBhvr>
                                        <p:cTn id="15" dur="1000" fill="hold"/>
                                        <p:tgtEl>
                                          <p:spTgt spid="82953"/>
                                        </p:tgtEl>
                                        <p:attrNameLst>
                                          <p:attrName>ppt_w</p:attrName>
                                        </p:attrNameLst>
                                      </p:cBhvr>
                                      <p:tavLst>
                                        <p:tav tm="0">
                                          <p:val>
                                            <p:strVal val="#ppt_w"/>
                                          </p:val>
                                        </p:tav>
                                        <p:tav tm="100000">
                                          <p:val>
                                            <p:strVal val="#ppt_w"/>
                                          </p:val>
                                        </p:tav>
                                      </p:tavLst>
                                    </p:anim>
                                    <p:anim calcmode="lin" valueType="num">
                                      <p:cBhvr>
                                        <p:cTn id="16" dur="1000" fill="hold"/>
                                        <p:tgtEl>
                                          <p:spTgt spid="82953"/>
                                        </p:tgtEl>
                                        <p:attrNameLst>
                                          <p:attrName>ppt_h</p:attrName>
                                        </p:attrNameLst>
                                      </p:cBhvr>
                                      <p:tavLst>
                                        <p:tav tm="0">
                                          <p:val>
                                            <p:fltVal val="0"/>
                                          </p:val>
                                        </p:tav>
                                        <p:tav tm="100000">
                                          <p:val>
                                            <p:strVal val="#ppt_h"/>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82951">
                                            <p:txEl>
                                              <p:pRg st="0" end="0"/>
                                            </p:txEl>
                                          </p:spTgt>
                                        </p:tgtEl>
                                        <p:attrNameLst>
                                          <p:attrName>style.visibility</p:attrName>
                                        </p:attrNameLst>
                                      </p:cBhvr>
                                      <p:to>
                                        <p:strVal val="visible"/>
                                      </p:to>
                                    </p:set>
                                    <p:animEffect transition="in" filter="slide(fromBottom)">
                                      <p:cBhvr>
                                        <p:cTn id="21" dur="1000"/>
                                        <p:tgtEl>
                                          <p:spTgt spid="82951">
                                            <p:txEl>
                                              <p:pRg st="0" end="0"/>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82951">
                                            <p:txEl>
                                              <p:pRg st="1" end="1"/>
                                            </p:txEl>
                                          </p:spTgt>
                                        </p:tgtEl>
                                        <p:attrNameLst>
                                          <p:attrName>style.visibility</p:attrName>
                                        </p:attrNameLst>
                                      </p:cBhvr>
                                      <p:to>
                                        <p:strVal val="visible"/>
                                      </p:to>
                                    </p:set>
                                    <p:animEffect transition="in" filter="slide(fromBottom)">
                                      <p:cBhvr>
                                        <p:cTn id="26" dur="1000"/>
                                        <p:tgtEl>
                                          <p:spTgt spid="82951">
                                            <p:txEl>
                                              <p:pRg st="1" end="1"/>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82951">
                                            <p:txEl>
                                              <p:pRg st="2" end="2"/>
                                            </p:txEl>
                                          </p:spTgt>
                                        </p:tgtEl>
                                        <p:attrNameLst>
                                          <p:attrName>style.visibility</p:attrName>
                                        </p:attrNameLst>
                                      </p:cBhvr>
                                      <p:to>
                                        <p:strVal val="visible"/>
                                      </p:to>
                                    </p:set>
                                    <p:animEffect transition="in" filter="slide(fromBottom)">
                                      <p:cBhvr>
                                        <p:cTn id="31" dur="1000"/>
                                        <p:tgtEl>
                                          <p:spTgt spid="82951">
                                            <p:txEl>
                                              <p:pRg st="2" end="2"/>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1" fill="hold" grpId="0" nodeType="clickEffect">
                                  <p:stCondLst>
                                    <p:cond delay="0"/>
                                  </p:stCondLst>
                                  <p:childTnLst>
                                    <p:set>
                                      <p:cBhvr>
                                        <p:cTn id="35" dur="1" fill="hold">
                                          <p:stCondLst>
                                            <p:cond delay="0"/>
                                          </p:stCondLst>
                                        </p:cTn>
                                        <p:tgtEl>
                                          <p:spTgt spid="82954">
                                            <p:txEl>
                                              <p:pRg st="0" end="0"/>
                                            </p:txEl>
                                          </p:spTgt>
                                        </p:tgtEl>
                                        <p:attrNameLst>
                                          <p:attrName>style.visibility</p:attrName>
                                        </p:attrNameLst>
                                      </p:cBhvr>
                                      <p:to>
                                        <p:strVal val="visible"/>
                                      </p:to>
                                    </p:set>
                                    <p:anim calcmode="lin" valueType="num">
                                      <p:cBhvr>
                                        <p:cTn id="36" dur="1000" fill="hold"/>
                                        <p:tgtEl>
                                          <p:spTgt spid="82954">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82954">
                                            <p:txEl>
                                              <p:pRg st="0" end="0"/>
                                            </p:txEl>
                                          </p:spTgt>
                                        </p:tgtEl>
                                        <p:attrNameLst>
                                          <p:attrName>ppt_y</p:attrName>
                                        </p:attrNameLst>
                                      </p:cBhvr>
                                      <p:tavLst>
                                        <p:tav tm="0">
                                          <p:val>
                                            <p:strVal val="#ppt_y-#ppt_h/2"/>
                                          </p:val>
                                        </p:tav>
                                        <p:tav tm="100000">
                                          <p:val>
                                            <p:strVal val="#ppt_y"/>
                                          </p:val>
                                        </p:tav>
                                      </p:tavLst>
                                    </p:anim>
                                    <p:anim calcmode="lin" valueType="num">
                                      <p:cBhvr>
                                        <p:cTn id="38" dur="1000" fill="hold"/>
                                        <p:tgtEl>
                                          <p:spTgt spid="82954">
                                            <p:txEl>
                                              <p:pRg st="0" end="0"/>
                                            </p:txEl>
                                          </p:spTgt>
                                        </p:tgtEl>
                                        <p:attrNameLst>
                                          <p:attrName>ppt_w</p:attrName>
                                        </p:attrNameLst>
                                      </p:cBhvr>
                                      <p:tavLst>
                                        <p:tav tm="0">
                                          <p:val>
                                            <p:strVal val="#ppt_w"/>
                                          </p:val>
                                        </p:tav>
                                        <p:tav tm="100000">
                                          <p:val>
                                            <p:strVal val="#ppt_w"/>
                                          </p:val>
                                        </p:tav>
                                      </p:tavLst>
                                    </p:anim>
                                    <p:anim calcmode="lin" valueType="num">
                                      <p:cBhvr>
                                        <p:cTn id="39" dur="1000" fill="hold"/>
                                        <p:tgtEl>
                                          <p:spTgt spid="8295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17" presetClass="entr" presetSubtype="1" fill="hold" grpId="0" nodeType="clickEffect">
                                  <p:stCondLst>
                                    <p:cond delay="0"/>
                                  </p:stCondLst>
                                  <p:childTnLst>
                                    <p:set>
                                      <p:cBhvr>
                                        <p:cTn id="43" dur="1" fill="hold">
                                          <p:stCondLst>
                                            <p:cond delay="0"/>
                                          </p:stCondLst>
                                        </p:cTn>
                                        <p:tgtEl>
                                          <p:spTgt spid="82954">
                                            <p:txEl>
                                              <p:pRg st="1" end="1"/>
                                            </p:txEl>
                                          </p:spTgt>
                                        </p:tgtEl>
                                        <p:attrNameLst>
                                          <p:attrName>style.visibility</p:attrName>
                                        </p:attrNameLst>
                                      </p:cBhvr>
                                      <p:to>
                                        <p:strVal val="visible"/>
                                      </p:to>
                                    </p:set>
                                    <p:anim calcmode="lin" valueType="num">
                                      <p:cBhvr>
                                        <p:cTn id="44" dur="1000" fill="hold"/>
                                        <p:tgtEl>
                                          <p:spTgt spid="82954">
                                            <p:txEl>
                                              <p:pRg st="1" end="1"/>
                                            </p:txEl>
                                          </p:spTgt>
                                        </p:tgtEl>
                                        <p:attrNameLst>
                                          <p:attrName>ppt_x</p:attrName>
                                        </p:attrNameLst>
                                      </p:cBhvr>
                                      <p:tavLst>
                                        <p:tav tm="0">
                                          <p:val>
                                            <p:strVal val="#ppt_x"/>
                                          </p:val>
                                        </p:tav>
                                        <p:tav tm="100000">
                                          <p:val>
                                            <p:strVal val="#ppt_x"/>
                                          </p:val>
                                        </p:tav>
                                      </p:tavLst>
                                    </p:anim>
                                    <p:anim calcmode="lin" valueType="num">
                                      <p:cBhvr>
                                        <p:cTn id="45" dur="1000" fill="hold"/>
                                        <p:tgtEl>
                                          <p:spTgt spid="82954">
                                            <p:txEl>
                                              <p:pRg st="1" end="1"/>
                                            </p:txEl>
                                          </p:spTgt>
                                        </p:tgtEl>
                                        <p:attrNameLst>
                                          <p:attrName>ppt_y</p:attrName>
                                        </p:attrNameLst>
                                      </p:cBhvr>
                                      <p:tavLst>
                                        <p:tav tm="0">
                                          <p:val>
                                            <p:strVal val="#ppt_y-#ppt_h/2"/>
                                          </p:val>
                                        </p:tav>
                                        <p:tav tm="100000">
                                          <p:val>
                                            <p:strVal val="#ppt_y"/>
                                          </p:val>
                                        </p:tav>
                                      </p:tavLst>
                                    </p:anim>
                                    <p:anim calcmode="lin" valueType="num">
                                      <p:cBhvr>
                                        <p:cTn id="46" dur="1000" fill="hold"/>
                                        <p:tgtEl>
                                          <p:spTgt spid="82954">
                                            <p:txEl>
                                              <p:pRg st="1" end="1"/>
                                            </p:txEl>
                                          </p:spTgt>
                                        </p:tgtEl>
                                        <p:attrNameLst>
                                          <p:attrName>ppt_w</p:attrName>
                                        </p:attrNameLst>
                                      </p:cBhvr>
                                      <p:tavLst>
                                        <p:tav tm="0">
                                          <p:val>
                                            <p:strVal val="#ppt_w"/>
                                          </p:val>
                                        </p:tav>
                                        <p:tav tm="100000">
                                          <p:val>
                                            <p:strVal val="#ppt_w"/>
                                          </p:val>
                                        </p:tav>
                                      </p:tavLst>
                                    </p:anim>
                                    <p:anim calcmode="lin" valueType="num">
                                      <p:cBhvr>
                                        <p:cTn id="47" dur="1000" fill="hold"/>
                                        <p:tgtEl>
                                          <p:spTgt spid="82954">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0" grpId="0" autoUpdateAnimBg="0"/>
      <p:bldP spid="82951" grpId="0" build="p" autoUpdateAnimBg="0"/>
      <p:bldP spid="82954" grpId="0" build="p"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5593F644-45B0-4DA3-81D2-67AFCC45DE95}" type="slidenum">
              <a:rPr kumimoji="0" lang="zh-CN" altLang="en-US" sz="2400" b="0">
                <a:solidFill>
                  <a:schemeClr val="tx2"/>
                </a:solidFill>
                <a:latin typeface="Times New Roman" panose="02020603050405020304" pitchFamily="18" charset="0"/>
                <a:ea typeface="宋体" panose="02010600030101010101" pitchFamily="2" charset="-122"/>
              </a:rPr>
              <a:pPr/>
              <a:t>66</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71684" name="Text Box 4"/>
          <p:cNvSpPr txBox="1">
            <a:spLocks noChangeArrowheads="1"/>
          </p:cNvSpPr>
          <p:nvPr/>
        </p:nvSpPr>
        <p:spPr bwMode="auto">
          <a:xfrm>
            <a:off x="2135189" y="981076"/>
            <a:ext cx="77041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sz="4000">
                <a:solidFill>
                  <a:srgbClr val="040404"/>
                </a:solidFill>
                <a:latin typeface="隶书" panose="02010509060101010101" pitchFamily="49" charset="-122"/>
                <a:ea typeface="隶书" panose="02010509060101010101" pitchFamily="49" charset="-122"/>
              </a:rPr>
              <a:t>三、</a:t>
            </a:r>
            <a:r>
              <a:rPr lang="en-US" altLang="zh-CN" sz="4000">
                <a:solidFill>
                  <a:srgbClr val="040404"/>
                </a:solidFill>
                <a:latin typeface="隶书" panose="02010509060101010101" pitchFamily="49" charset="-122"/>
                <a:ea typeface="隶书" panose="02010509060101010101" pitchFamily="49" charset="-122"/>
              </a:rPr>
              <a:t>DNA</a:t>
            </a:r>
            <a:r>
              <a:rPr lang="zh-CN" altLang="en-US" sz="4000">
                <a:solidFill>
                  <a:srgbClr val="040404"/>
                </a:solidFill>
                <a:latin typeface="隶书" panose="02010509060101010101" pitchFamily="49" charset="-122"/>
                <a:ea typeface="隶书" panose="02010509060101010101" pitchFamily="49" charset="-122"/>
              </a:rPr>
              <a:t>的复性与分子杂交   </a:t>
            </a:r>
          </a:p>
        </p:txBody>
      </p:sp>
      <p:sp>
        <p:nvSpPr>
          <p:cNvPr id="71685" name="Text Box 5"/>
          <p:cNvSpPr txBox="1">
            <a:spLocks noChangeArrowheads="1"/>
          </p:cNvSpPr>
          <p:nvPr/>
        </p:nvSpPr>
        <p:spPr bwMode="auto">
          <a:xfrm>
            <a:off x="2855914" y="2032001"/>
            <a:ext cx="6408737"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120000"/>
              </a:lnSpc>
              <a:spcBef>
                <a:spcPct val="0"/>
              </a:spcBef>
              <a:buClrTx/>
              <a:buSzTx/>
              <a:buFontTx/>
              <a:buNone/>
            </a:pPr>
            <a:r>
              <a:rPr lang="zh-CN" altLang="en-US" sz="3200">
                <a:solidFill>
                  <a:srgbClr val="040404"/>
                </a:solidFill>
                <a:latin typeface="Times New Roman" panose="02020603050405020304" pitchFamily="18" charset="0"/>
              </a:rPr>
              <a:t>1.</a:t>
            </a:r>
            <a:r>
              <a:rPr lang="en-US" altLang="zh-CN" sz="3200">
                <a:solidFill>
                  <a:srgbClr val="040404"/>
                </a:solidFill>
                <a:latin typeface="Times New Roman" panose="02020603050405020304" pitchFamily="18" charset="0"/>
              </a:rPr>
              <a:t>DNA</a:t>
            </a:r>
            <a:r>
              <a:rPr lang="zh-CN" altLang="en-US" sz="3200">
                <a:solidFill>
                  <a:srgbClr val="040404"/>
                </a:solidFill>
                <a:latin typeface="Times New Roman" panose="02020603050405020304" pitchFamily="18" charset="0"/>
              </a:rPr>
              <a:t>复性(</a:t>
            </a:r>
            <a:r>
              <a:rPr lang="en-US" altLang="zh-CN" sz="3200">
                <a:solidFill>
                  <a:srgbClr val="040404"/>
                </a:solidFill>
                <a:latin typeface="Times New Roman" panose="02020603050405020304" pitchFamily="18" charset="0"/>
              </a:rPr>
              <a:t>renaturation)</a:t>
            </a:r>
          </a:p>
          <a:p>
            <a:pPr algn="l" eaLnBrk="1" hangingPunct="1">
              <a:lnSpc>
                <a:spcPct val="120000"/>
              </a:lnSpc>
              <a:spcBef>
                <a:spcPct val="0"/>
              </a:spcBef>
              <a:buClrTx/>
              <a:buSzTx/>
              <a:buFontTx/>
              <a:buNone/>
            </a:pPr>
            <a:r>
              <a:rPr lang="zh-CN" altLang="en-US" sz="3200">
                <a:solidFill>
                  <a:srgbClr val="040404"/>
                </a:solidFill>
                <a:latin typeface="Times New Roman" panose="02020603050405020304" pitchFamily="18" charset="0"/>
              </a:rPr>
              <a:t>  /退火(</a:t>
            </a:r>
            <a:r>
              <a:rPr lang="en-US" altLang="zh-CN" sz="3200">
                <a:solidFill>
                  <a:srgbClr val="040404"/>
                </a:solidFill>
                <a:latin typeface="Times New Roman" panose="02020603050405020304" pitchFamily="18" charset="0"/>
              </a:rPr>
              <a:t>annealing) </a:t>
            </a:r>
          </a:p>
        </p:txBody>
      </p:sp>
      <p:sp>
        <p:nvSpPr>
          <p:cNvPr id="71690" name="Text Box 10"/>
          <p:cNvSpPr txBox="1">
            <a:spLocks noChangeArrowheads="1"/>
          </p:cNvSpPr>
          <p:nvPr/>
        </p:nvSpPr>
        <p:spPr bwMode="auto">
          <a:xfrm>
            <a:off x="3287714" y="3573464"/>
            <a:ext cx="3527425"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130000"/>
              </a:lnSpc>
              <a:spcBef>
                <a:spcPct val="50000"/>
              </a:spcBef>
              <a:buClrTx/>
              <a:buSzTx/>
              <a:buFontTx/>
              <a:buChar char="•"/>
            </a:pPr>
            <a:r>
              <a:rPr lang="zh-CN" altLang="en-US" sz="3200">
                <a:solidFill>
                  <a:srgbClr val="040404"/>
                </a:solidFill>
                <a:latin typeface="仿宋_GB2312" pitchFamily="49" charset="-122"/>
              </a:rPr>
              <a:t>定义</a:t>
            </a:r>
            <a:r>
              <a:rPr lang="zh-CN" altLang="en-US" sz="3200">
                <a:solidFill>
                  <a:srgbClr val="040404"/>
                </a:solidFill>
                <a:latin typeface="Times New Roman" panose="02020603050405020304" pitchFamily="18" charset="0"/>
              </a:rPr>
              <a:t>—</a:t>
            </a:r>
            <a:endParaRPr lang="zh-CN" altLang="en-US" sz="3200">
              <a:solidFill>
                <a:srgbClr val="040404"/>
              </a:solidFill>
              <a:latin typeface="仿宋_GB2312" pitchFamily="49" charset="-122"/>
            </a:endParaRPr>
          </a:p>
          <a:p>
            <a:pPr algn="l" eaLnBrk="1" hangingPunct="1">
              <a:lnSpc>
                <a:spcPct val="130000"/>
              </a:lnSpc>
              <a:spcBef>
                <a:spcPct val="50000"/>
              </a:spcBef>
              <a:buClrTx/>
              <a:buSzTx/>
              <a:buFontTx/>
              <a:buChar char="•"/>
            </a:pPr>
            <a:r>
              <a:rPr lang="zh-CN" altLang="en-US" sz="3200">
                <a:solidFill>
                  <a:srgbClr val="040404"/>
                </a:solidFill>
                <a:latin typeface="仿宋_GB2312" pitchFamily="49" charset="-122"/>
              </a:rPr>
              <a:t>复性的条件</a:t>
            </a:r>
            <a:r>
              <a:rPr lang="zh-CN" altLang="en-US" sz="3200">
                <a:solidFill>
                  <a:srgbClr val="040404"/>
                </a:solidFill>
                <a:latin typeface="Times New Roman" panose="02020603050405020304" pitchFamily="18" charset="0"/>
              </a:rPr>
              <a:t>—</a:t>
            </a:r>
            <a:endParaRPr lang="zh-CN" altLang="en-US" sz="3200">
              <a:solidFill>
                <a:srgbClr val="040404"/>
              </a:solidFill>
              <a:latin typeface="仿宋_GB2312" pitchFamily="49" charset="-122"/>
            </a:endParaRPr>
          </a:p>
        </p:txBody>
      </p:sp>
      <p:graphicFrame>
        <p:nvGraphicFramePr>
          <p:cNvPr id="71691" name="Object 11">
            <a:hlinkClick r:id="" action="ppaction://ole?verb=0"/>
          </p:cNvPr>
          <p:cNvGraphicFramePr>
            <a:graphicFrameLocks noChangeAspect="1"/>
          </p:cNvGraphicFramePr>
          <p:nvPr/>
        </p:nvGraphicFramePr>
        <p:xfrm>
          <a:off x="6240463" y="3860800"/>
          <a:ext cx="1447800" cy="1081088"/>
        </p:xfrm>
        <a:graphic>
          <a:graphicData uri="http://schemas.openxmlformats.org/presentationml/2006/ole">
            <mc:AlternateContent xmlns:mc="http://schemas.openxmlformats.org/markup-compatibility/2006">
              <mc:Choice xmlns:v="urn:schemas-microsoft-com:vml" Requires="v">
                <p:oleObj spid="_x0000_s54276" name="演示文稿" r:id="rId3" imgW="4528806" imgH="3395886" progId="PowerPoint.Show.8">
                  <p:embed/>
                </p:oleObj>
              </mc:Choice>
              <mc:Fallback>
                <p:oleObj name="演示文稿" r:id="rId3" imgW="4528806" imgH="3395886" progId="PowerPoint.Show.8">
                  <p:embed/>
                  <p:pic>
                    <p:nvPicPr>
                      <p:cNvPr id="71691" name="Object 11">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0463" y="3860800"/>
                        <a:ext cx="1447800" cy="1081088"/>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7540419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1684"/>
                                        </p:tgtEl>
                                        <p:attrNameLst>
                                          <p:attrName>style.visibility</p:attrName>
                                        </p:attrNameLst>
                                      </p:cBhvr>
                                      <p:to>
                                        <p:strVal val="visible"/>
                                      </p:to>
                                    </p:set>
                                    <p:animEffect transition="in" filter="slide(fromBottom)">
                                      <p:cBhvr>
                                        <p:cTn id="7" dur="1000"/>
                                        <p:tgtEl>
                                          <p:spTgt spid="716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1685"/>
                                        </p:tgtEl>
                                        <p:attrNameLst>
                                          <p:attrName>style.visibility</p:attrName>
                                        </p:attrNameLst>
                                      </p:cBhvr>
                                      <p:to>
                                        <p:strVal val="visible"/>
                                      </p:to>
                                    </p:set>
                                    <p:animEffect transition="in" filter="slide(fromBottom)">
                                      <p:cBhvr>
                                        <p:cTn id="12" dur="1000"/>
                                        <p:tgtEl>
                                          <p:spTgt spid="7168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1690">
                                            <p:txEl>
                                              <p:pRg st="0" end="0"/>
                                            </p:txEl>
                                          </p:spTgt>
                                        </p:tgtEl>
                                        <p:attrNameLst>
                                          <p:attrName>style.visibility</p:attrName>
                                        </p:attrNameLst>
                                      </p:cBhvr>
                                      <p:to>
                                        <p:strVal val="visible"/>
                                      </p:to>
                                    </p:set>
                                    <p:animEffect transition="in" filter="slide(fromBottom)">
                                      <p:cBhvr>
                                        <p:cTn id="17" dur="1000"/>
                                        <p:tgtEl>
                                          <p:spTgt spid="71690">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71690">
                                            <p:txEl>
                                              <p:pRg st="1" end="1"/>
                                            </p:txEl>
                                          </p:spTgt>
                                        </p:tgtEl>
                                        <p:attrNameLst>
                                          <p:attrName>style.visibility</p:attrName>
                                        </p:attrNameLst>
                                      </p:cBhvr>
                                      <p:to>
                                        <p:strVal val="visible"/>
                                      </p:to>
                                    </p:set>
                                    <p:animEffect transition="in" filter="slide(fromBottom)">
                                      <p:cBhvr>
                                        <p:cTn id="22" dur="1000"/>
                                        <p:tgtEl>
                                          <p:spTgt spid="71690">
                                            <p:txEl>
                                              <p:pRg st="1" end="1"/>
                                            </p:txEl>
                                          </p:spTgt>
                                        </p:tgtEl>
                                      </p:cBhvr>
                                    </p:animEffect>
                                  </p:childTnLst>
                                </p:cTn>
                              </p:par>
                              <p:par>
                                <p:cTn id="23" presetID="12" presetClass="entr" presetSubtype="4" fill="hold" nodeType="withEffect">
                                  <p:stCondLst>
                                    <p:cond delay="0"/>
                                  </p:stCondLst>
                                  <p:childTnLst>
                                    <p:set>
                                      <p:cBhvr>
                                        <p:cTn id="24" dur="1" fill="hold">
                                          <p:stCondLst>
                                            <p:cond delay="0"/>
                                          </p:stCondLst>
                                        </p:cTn>
                                        <p:tgtEl>
                                          <p:spTgt spid="71691"/>
                                        </p:tgtEl>
                                        <p:attrNameLst>
                                          <p:attrName>style.visibility</p:attrName>
                                        </p:attrNameLst>
                                      </p:cBhvr>
                                      <p:to>
                                        <p:strVal val="visible"/>
                                      </p:to>
                                    </p:set>
                                    <p:animEffect transition="in" filter="slide(fromBottom)">
                                      <p:cBhvr>
                                        <p:cTn id="25" dur="1000"/>
                                        <p:tgtEl>
                                          <p:spTgt spid="716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autoUpdateAnimBg="0"/>
      <p:bldP spid="71685" grpId="0" autoUpdateAnimBg="0"/>
      <p:bldP spid="71690" grpId="0" build="p"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3"/>
          <p:cNvSpPr>
            <a:spLocks noGrp="1"/>
          </p:cNvSpPr>
          <p:nvPr>
            <p:ph type="sldNum" sz="quarter" idx="12"/>
          </p:nvPr>
        </p:nvSpPr>
        <p:spPr/>
        <p:txBody>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fld id="{17BEF2F9-5922-41CB-97AE-6ED332F1539D}" type="slidenum">
              <a:rPr kumimoji="0" lang="zh-CN" altLang="en-US" sz="2400" b="0">
                <a:solidFill>
                  <a:schemeClr val="tx2"/>
                </a:solidFill>
                <a:latin typeface="Times New Roman" panose="02020603050405020304" pitchFamily="18" charset="0"/>
                <a:ea typeface="宋体" panose="02010600030101010101" pitchFamily="2" charset="-122"/>
              </a:rPr>
              <a:pPr/>
              <a:t>67</a:t>
            </a:fld>
            <a:endParaRPr kumimoji="0" lang="en-US" altLang="zh-CN" sz="1400" b="0">
              <a:solidFill>
                <a:schemeClr val="tx2"/>
              </a:solidFill>
              <a:latin typeface="Times New Roman" panose="02020603050405020304" pitchFamily="18" charset="0"/>
              <a:ea typeface="宋体" panose="02010600030101010101" pitchFamily="2" charset="-122"/>
            </a:endParaRPr>
          </a:p>
        </p:txBody>
      </p:sp>
      <p:sp>
        <p:nvSpPr>
          <p:cNvPr id="83972" name="Rectangle 4"/>
          <p:cNvSpPr>
            <a:spLocks noChangeArrowheads="1"/>
          </p:cNvSpPr>
          <p:nvPr/>
        </p:nvSpPr>
        <p:spPr bwMode="auto">
          <a:xfrm>
            <a:off x="2493964" y="1063625"/>
            <a:ext cx="381793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buClr>
                <a:schemeClr val="accent2"/>
              </a:buClr>
              <a:buSzPct val="80000"/>
              <a:buFont typeface="Wingdings" panose="05000000000000000000" pitchFamily="2" charset="2"/>
              <a:buNone/>
            </a:pPr>
            <a:r>
              <a:rPr lang="zh-CN" altLang="en-US" sz="3200">
                <a:solidFill>
                  <a:srgbClr val="040404"/>
                </a:solidFill>
                <a:latin typeface="Times New Roman" panose="02020603050405020304" pitchFamily="18" charset="0"/>
              </a:rPr>
              <a:t>2.减（低）色效应：</a:t>
            </a:r>
          </a:p>
        </p:txBody>
      </p:sp>
      <p:sp>
        <p:nvSpPr>
          <p:cNvPr id="83973" name="Rectangle 5"/>
          <p:cNvSpPr>
            <a:spLocks noChangeArrowheads="1"/>
          </p:cNvSpPr>
          <p:nvPr/>
        </p:nvSpPr>
        <p:spPr bwMode="auto">
          <a:xfrm>
            <a:off x="2495550" y="2935289"/>
            <a:ext cx="662463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zh-CN" altLang="en-US" sz="3200">
                <a:solidFill>
                  <a:srgbClr val="040404"/>
                </a:solidFill>
                <a:latin typeface="Times New Roman" panose="02020603050405020304" pitchFamily="18" charset="0"/>
              </a:rPr>
              <a:t>3.核酸分子杂交(</a:t>
            </a:r>
            <a:r>
              <a:rPr lang="en-US" altLang="zh-CN" sz="3200">
                <a:solidFill>
                  <a:srgbClr val="040404"/>
                </a:solidFill>
                <a:latin typeface="Times New Roman" panose="02020603050405020304" pitchFamily="18" charset="0"/>
              </a:rPr>
              <a:t>hybridization)   </a:t>
            </a:r>
          </a:p>
        </p:txBody>
      </p:sp>
      <p:sp>
        <p:nvSpPr>
          <p:cNvPr id="83974" name="Rectangle 6"/>
          <p:cNvSpPr>
            <a:spLocks noChangeArrowheads="1"/>
          </p:cNvSpPr>
          <p:nvPr/>
        </p:nvSpPr>
        <p:spPr bwMode="auto">
          <a:xfrm>
            <a:off x="3595688" y="1803401"/>
            <a:ext cx="6172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0"/>
              </a:spcBef>
              <a:buClrTx/>
              <a:buSzTx/>
              <a:buFontTx/>
              <a:buNone/>
            </a:pPr>
            <a:r>
              <a:rPr lang="en-US" altLang="zh-CN">
                <a:solidFill>
                  <a:srgbClr val="040404"/>
                </a:solidFill>
                <a:latin typeface="Times New Roman" panose="02020603050405020304" pitchFamily="18" charset="0"/>
              </a:rPr>
              <a:t>DNA</a:t>
            </a:r>
            <a:r>
              <a:rPr lang="zh-CN" altLang="en-US">
                <a:solidFill>
                  <a:srgbClr val="040404"/>
                </a:solidFill>
                <a:latin typeface="Times New Roman" panose="02020603050405020304" pitchFamily="18" charset="0"/>
              </a:rPr>
              <a:t>复性时，其溶液</a:t>
            </a:r>
            <a:r>
              <a:rPr lang="en-US" altLang="zh-CN">
                <a:solidFill>
                  <a:srgbClr val="CC3300"/>
                </a:solidFill>
                <a:latin typeface="Times New Roman" panose="02020603050405020304" pitchFamily="18" charset="0"/>
              </a:rPr>
              <a:t>OD</a:t>
            </a:r>
            <a:r>
              <a:rPr lang="en-US" altLang="zh-CN" baseline="-25000">
                <a:solidFill>
                  <a:srgbClr val="CC3300"/>
                </a:solidFill>
                <a:latin typeface="Times New Roman" panose="02020603050405020304" pitchFamily="18" charset="0"/>
              </a:rPr>
              <a:t>260</a:t>
            </a:r>
            <a:r>
              <a:rPr lang="zh-CN" altLang="en-US">
                <a:solidFill>
                  <a:srgbClr val="040404"/>
                </a:solidFill>
                <a:latin typeface="Times New Roman" panose="02020603050405020304" pitchFamily="18" charset="0"/>
              </a:rPr>
              <a:t>降低。</a:t>
            </a:r>
          </a:p>
        </p:txBody>
      </p:sp>
      <p:graphicFrame>
        <p:nvGraphicFramePr>
          <p:cNvPr id="83976" name="Object 8">
            <a:hlinkClick r:id="" action="ppaction://ole?verb=0"/>
          </p:cNvPr>
          <p:cNvGraphicFramePr>
            <a:graphicFrameLocks noChangeAspect="1"/>
          </p:cNvGraphicFramePr>
          <p:nvPr/>
        </p:nvGraphicFramePr>
        <p:xfrm>
          <a:off x="7031038" y="4014788"/>
          <a:ext cx="1585912" cy="1154112"/>
        </p:xfrm>
        <a:graphic>
          <a:graphicData uri="http://schemas.openxmlformats.org/presentationml/2006/ole">
            <mc:AlternateContent xmlns:mc="http://schemas.openxmlformats.org/markup-compatibility/2006">
              <mc:Choice xmlns:v="urn:schemas-microsoft-com:vml" Requires="v">
                <p:oleObj spid="_x0000_s55302" name="演示文稿" r:id="rId3" imgW="4498186" imgH="3373216" progId="PowerPoint.Show.8">
                  <p:embed/>
                </p:oleObj>
              </mc:Choice>
              <mc:Fallback>
                <p:oleObj name="演示文稿" r:id="rId3" imgW="4498186" imgH="3373216" progId="PowerPoint.Show.8">
                  <p:embed/>
                  <p:pic>
                    <p:nvPicPr>
                      <p:cNvPr id="83976" name="Object 8">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1038" y="4014788"/>
                        <a:ext cx="1585912" cy="1154112"/>
                      </a:xfrm>
                      <a:prstGeom prst="rect">
                        <a:avLst/>
                      </a:prstGeom>
                      <a:noFill/>
                      <a:ln w="9525">
                        <a:solidFill>
                          <a:srgbClr val="8A5704"/>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3977" name="Text Box 9"/>
          <p:cNvSpPr txBox="1">
            <a:spLocks noChangeArrowheads="1"/>
          </p:cNvSpPr>
          <p:nvPr/>
        </p:nvSpPr>
        <p:spPr bwMode="auto">
          <a:xfrm>
            <a:off x="2854325" y="3917951"/>
            <a:ext cx="21336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Char char="•"/>
            </a:pPr>
            <a:r>
              <a:rPr lang="zh-CN" altLang="en-US" sz="3200">
                <a:solidFill>
                  <a:srgbClr val="040404"/>
                </a:solidFill>
                <a:latin typeface="Times New Roman" panose="02020603050405020304" pitchFamily="18" charset="0"/>
              </a:rPr>
              <a:t>定义—</a:t>
            </a:r>
          </a:p>
          <a:p>
            <a:pPr algn="l" eaLnBrk="1" hangingPunct="1">
              <a:spcBef>
                <a:spcPct val="50000"/>
              </a:spcBef>
              <a:buClrTx/>
              <a:buSzTx/>
              <a:buFontTx/>
              <a:buChar char="•"/>
            </a:pPr>
            <a:r>
              <a:rPr lang="zh-CN" altLang="en-US" sz="3200">
                <a:solidFill>
                  <a:srgbClr val="040404"/>
                </a:solidFill>
                <a:latin typeface="Times New Roman" panose="02020603050405020304" pitchFamily="18" charset="0"/>
              </a:rPr>
              <a:t>应用—</a:t>
            </a:r>
          </a:p>
        </p:txBody>
      </p:sp>
      <p:graphicFrame>
        <p:nvGraphicFramePr>
          <p:cNvPr id="83979" name="Object 11">
            <a:hlinkClick r:id="" action="ppaction://ole?verb=0"/>
          </p:cNvPr>
          <p:cNvGraphicFramePr>
            <a:graphicFrameLocks noChangeAspect="1"/>
          </p:cNvGraphicFramePr>
          <p:nvPr/>
        </p:nvGraphicFramePr>
        <p:xfrm>
          <a:off x="4870451" y="4014789"/>
          <a:ext cx="1655763" cy="1171575"/>
        </p:xfrm>
        <a:graphic>
          <a:graphicData uri="http://schemas.openxmlformats.org/presentationml/2006/ole">
            <mc:AlternateContent xmlns:mc="http://schemas.openxmlformats.org/markup-compatibility/2006">
              <mc:Choice xmlns:v="urn:schemas-microsoft-com:vml" Requires="v">
                <p:oleObj spid="_x0000_s55303" name="演示文稿" r:id="rId5" imgW="4528806" imgH="3395886" progId="PowerPoint.Show.8">
                  <p:embed/>
                </p:oleObj>
              </mc:Choice>
              <mc:Fallback>
                <p:oleObj name="演示文稿" r:id="rId5" imgW="4528806" imgH="3395886" progId="PowerPoint.Show.8">
                  <p:embed/>
                  <p:pic>
                    <p:nvPicPr>
                      <p:cNvPr id="83979" name="Object 11">
                        <a:hlinkClick r:id="" action="ppaction://ole?verb=0"/>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0451" y="4014789"/>
                        <a:ext cx="1655763" cy="1171575"/>
                      </a:xfrm>
                      <a:prstGeom prst="rect">
                        <a:avLst/>
                      </a:prstGeom>
                      <a:solidFill>
                        <a:srgbClr val="8A5704"/>
                      </a:solidFill>
                      <a:ln w="9525">
                        <a:solidFill>
                          <a:srgbClr val="8A5704"/>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3204455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3972"/>
                                        </p:tgtEl>
                                        <p:attrNameLst>
                                          <p:attrName>style.visibility</p:attrName>
                                        </p:attrNameLst>
                                      </p:cBhvr>
                                      <p:to>
                                        <p:strVal val="visible"/>
                                      </p:to>
                                    </p:set>
                                    <p:animEffect transition="in" filter="slide(fromBottom)">
                                      <p:cBhvr>
                                        <p:cTn id="7" dur="1000"/>
                                        <p:tgtEl>
                                          <p:spTgt spid="839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3974"/>
                                        </p:tgtEl>
                                        <p:attrNameLst>
                                          <p:attrName>style.visibility</p:attrName>
                                        </p:attrNameLst>
                                      </p:cBhvr>
                                      <p:to>
                                        <p:strVal val="visible"/>
                                      </p:to>
                                    </p:set>
                                    <p:animEffect transition="in" filter="slide(fromBottom)">
                                      <p:cBhvr>
                                        <p:cTn id="12" dur="1000"/>
                                        <p:tgtEl>
                                          <p:spTgt spid="8397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83973"/>
                                        </p:tgtEl>
                                        <p:attrNameLst>
                                          <p:attrName>style.visibility</p:attrName>
                                        </p:attrNameLst>
                                      </p:cBhvr>
                                      <p:to>
                                        <p:strVal val="visible"/>
                                      </p:to>
                                    </p:set>
                                    <p:animEffect transition="in" filter="slide(fromBottom)">
                                      <p:cBhvr>
                                        <p:cTn id="17" dur="1000"/>
                                        <p:tgtEl>
                                          <p:spTgt spid="8397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83977">
                                            <p:txEl>
                                              <p:pRg st="0" end="0"/>
                                            </p:txEl>
                                          </p:spTgt>
                                        </p:tgtEl>
                                        <p:attrNameLst>
                                          <p:attrName>style.visibility</p:attrName>
                                        </p:attrNameLst>
                                      </p:cBhvr>
                                      <p:to>
                                        <p:strVal val="visible"/>
                                      </p:to>
                                    </p:set>
                                    <p:animEffect transition="in" filter="slide(fromBottom)">
                                      <p:cBhvr>
                                        <p:cTn id="22" dur="1000"/>
                                        <p:tgtEl>
                                          <p:spTgt spid="83977">
                                            <p:txEl>
                                              <p:pRg st="0" end="0"/>
                                            </p:txEl>
                                          </p:spTgt>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83977">
                                            <p:txEl>
                                              <p:pRg st="1" end="1"/>
                                            </p:txEl>
                                          </p:spTgt>
                                        </p:tgtEl>
                                        <p:attrNameLst>
                                          <p:attrName>style.visibility</p:attrName>
                                        </p:attrNameLst>
                                      </p:cBhvr>
                                      <p:to>
                                        <p:strVal val="visible"/>
                                      </p:to>
                                    </p:set>
                                    <p:animEffect transition="in" filter="slide(fromBottom)">
                                      <p:cBhvr>
                                        <p:cTn id="25" dur="1000"/>
                                        <p:tgtEl>
                                          <p:spTgt spid="83977">
                                            <p:txEl>
                                              <p:pRg st="1" end="1"/>
                                            </p:txEl>
                                          </p:spTgt>
                                        </p:tgtEl>
                                      </p:cBhvr>
                                    </p:animEffect>
                                  </p:childTnLst>
                                </p:cTn>
                              </p:par>
                              <p:par>
                                <p:cTn id="26" presetID="12" presetClass="entr" presetSubtype="4" fill="hold" nodeType="withEffect">
                                  <p:stCondLst>
                                    <p:cond delay="0"/>
                                  </p:stCondLst>
                                  <p:childTnLst>
                                    <p:set>
                                      <p:cBhvr>
                                        <p:cTn id="27" dur="1" fill="hold">
                                          <p:stCondLst>
                                            <p:cond delay="0"/>
                                          </p:stCondLst>
                                        </p:cTn>
                                        <p:tgtEl>
                                          <p:spTgt spid="83976"/>
                                        </p:tgtEl>
                                        <p:attrNameLst>
                                          <p:attrName>style.visibility</p:attrName>
                                        </p:attrNameLst>
                                      </p:cBhvr>
                                      <p:to>
                                        <p:strVal val="visible"/>
                                      </p:to>
                                    </p:set>
                                    <p:animEffect transition="in" filter="slide(fromBottom)">
                                      <p:cBhvr>
                                        <p:cTn id="28" dur="1000"/>
                                        <p:tgtEl>
                                          <p:spTgt spid="83976"/>
                                        </p:tgtEl>
                                      </p:cBhvr>
                                    </p:animEffect>
                                  </p:childTnLst>
                                </p:cTn>
                              </p:par>
                              <p:par>
                                <p:cTn id="29" presetID="12" presetClass="entr" presetSubtype="4" fill="hold" nodeType="withEffect">
                                  <p:stCondLst>
                                    <p:cond delay="0"/>
                                  </p:stCondLst>
                                  <p:childTnLst>
                                    <p:set>
                                      <p:cBhvr>
                                        <p:cTn id="30" dur="1" fill="hold">
                                          <p:stCondLst>
                                            <p:cond delay="0"/>
                                          </p:stCondLst>
                                        </p:cTn>
                                        <p:tgtEl>
                                          <p:spTgt spid="83979"/>
                                        </p:tgtEl>
                                        <p:attrNameLst>
                                          <p:attrName>style.visibility</p:attrName>
                                        </p:attrNameLst>
                                      </p:cBhvr>
                                      <p:to>
                                        <p:strVal val="visible"/>
                                      </p:to>
                                    </p:set>
                                    <p:animEffect transition="in" filter="slide(fromBottom)">
                                      <p:cBhvr>
                                        <p:cTn id="31" dur="1000"/>
                                        <p:tgtEl>
                                          <p:spTgt spid="839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2" grpId="0" autoUpdateAnimBg="0"/>
      <p:bldP spid="83973" grpId="0" autoUpdateAnimBg="0"/>
      <p:bldP spid="83974" grpId="0" autoUpdateAnimBg="0"/>
      <p:bldP spid="83977" grpId="0" build="allAtOnce"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2"/>
          <p:cNvSpPr txBox="1">
            <a:spLocks noChangeArrowheads="1"/>
          </p:cNvSpPr>
          <p:nvPr/>
        </p:nvSpPr>
        <p:spPr bwMode="auto">
          <a:xfrm>
            <a:off x="1992314" y="2924175"/>
            <a:ext cx="7991475" cy="2369880"/>
          </a:xfrm>
          <a:prstGeom prst="rect">
            <a:avLst/>
          </a:prstGeom>
          <a:noFill/>
          <a:ln w="9525">
            <a:noFill/>
            <a:miter lim="800000"/>
            <a:headEnd/>
            <a:tailEnd/>
          </a:ln>
          <a:effectLst/>
        </p:spPr>
        <p:txBody>
          <a:bodyPr>
            <a:spAutoFit/>
          </a:bodyPr>
          <a:lstStyle/>
          <a:p>
            <a:pPr algn="l" eaLnBrk="1" hangingPunct="1">
              <a:spcBef>
                <a:spcPct val="0"/>
              </a:spcBef>
              <a:buClrTx/>
              <a:buSzTx/>
              <a:buFont typeface="Wingdings" panose="05000000000000000000" pitchFamily="2" charset="2"/>
              <a:buChar char="Ø"/>
              <a:defRPr/>
            </a:pPr>
            <a:r>
              <a:rPr lang="zh-CN" altLang="en-US" sz="4000">
                <a:solidFill>
                  <a:srgbClr val="D60093"/>
                </a:solidFill>
                <a:effectLst>
                  <a:outerShdw blurRad="38100" dist="38100" dir="2700000" algn="tl">
                    <a:srgbClr val="000000"/>
                  </a:outerShdw>
                </a:effectLst>
                <a:latin typeface="Times New Roman" pitchFamily="18" charset="0"/>
                <a:ea typeface="宋体" pitchFamily="2" charset="-122"/>
              </a:rPr>
              <a:t>分子杂交技术的原理主要涉及</a:t>
            </a:r>
          </a:p>
          <a:p>
            <a:pPr lvl="1" algn="l" eaLnBrk="1" hangingPunct="1">
              <a:spcBef>
                <a:spcPct val="0"/>
              </a:spcBef>
              <a:buClrTx/>
              <a:buSzTx/>
              <a:buFont typeface="Wingdings" panose="05000000000000000000" pitchFamily="2" charset="2"/>
              <a:buChar char="Ø"/>
              <a:defRPr/>
            </a:pPr>
            <a:endParaRPr kumimoji="0" lang="zh-CN" altLang="en-US">
              <a:solidFill>
                <a:srgbClr val="2608D8"/>
              </a:solidFill>
              <a:latin typeface="Times New Roman" pitchFamily="18" charset="0"/>
              <a:ea typeface="宋体" pitchFamily="2" charset="-122"/>
            </a:endParaRPr>
          </a:p>
          <a:p>
            <a:pPr lvl="1" algn="l" eaLnBrk="1" hangingPunct="1">
              <a:spcBef>
                <a:spcPct val="0"/>
              </a:spcBef>
              <a:buClrTx/>
              <a:buSzTx/>
              <a:buFont typeface="Wingdings" panose="05000000000000000000" pitchFamily="2" charset="2"/>
              <a:buChar char="Ø"/>
              <a:defRPr/>
            </a:pPr>
            <a:r>
              <a:rPr kumimoji="0" lang="zh-CN" altLang="en-US">
                <a:solidFill>
                  <a:srgbClr val="2608D8"/>
                </a:solidFill>
                <a:latin typeface="Times New Roman" pitchFamily="18" charset="0"/>
                <a:ea typeface="宋体" pitchFamily="2" charset="-122"/>
              </a:rPr>
              <a:t>分子杂交特性</a:t>
            </a:r>
          </a:p>
          <a:p>
            <a:pPr lvl="2" algn="l" eaLnBrk="1" hangingPunct="1">
              <a:spcBef>
                <a:spcPct val="0"/>
              </a:spcBef>
              <a:buClrTx/>
              <a:buSzTx/>
              <a:buFont typeface="Wingdings" panose="05000000000000000000" pitchFamily="2" charset="2"/>
              <a:buChar char="Ø"/>
              <a:defRPr/>
            </a:pPr>
            <a:endParaRPr kumimoji="0" lang="zh-CN" altLang="en-US">
              <a:solidFill>
                <a:srgbClr val="2608D8"/>
              </a:solidFill>
              <a:latin typeface="Times New Roman" pitchFamily="18" charset="0"/>
              <a:ea typeface="宋体" pitchFamily="2" charset="-122"/>
            </a:endParaRPr>
          </a:p>
          <a:p>
            <a:pPr lvl="1" algn="l" eaLnBrk="1" hangingPunct="1">
              <a:spcBef>
                <a:spcPct val="0"/>
              </a:spcBef>
              <a:buClrTx/>
              <a:buSzTx/>
              <a:buFont typeface="Wingdings" panose="05000000000000000000" pitchFamily="2" charset="2"/>
              <a:buChar char="Ø"/>
              <a:defRPr/>
            </a:pPr>
            <a:r>
              <a:rPr kumimoji="0" lang="zh-CN" altLang="en-US">
                <a:solidFill>
                  <a:srgbClr val="2608D8"/>
                </a:solidFill>
                <a:latin typeface="Times New Roman" pitchFamily="18" charset="0"/>
                <a:ea typeface="宋体" pitchFamily="2" charset="-122"/>
              </a:rPr>
              <a:t>印迹技术</a:t>
            </a:r>
          </a:p>
          <a:p>
            <a:pPr lvl="2" algn="l" eaLnBrk="1" hangingPunct="1">
              <a:spcBef>
                <a:spcPct val="0"/>
              </a:spcBef>
              <a:buClrTx/>
              <a:buSzTx/>
              <a:buFont typeface="Wingdings" panose="05000000000000000000" pitchFamily="2" charset="2"/>
              <a:buChar char="Ø"/>
              <a:defRPr/>
            </a:pPr>
            <a:endParaRPr kumimoji="0" lang="zh-CN" altLang="en-US">
              <a:solidFill>
                <a:srgbClr val="2608D8"/>
              </a:solidFill>
              <a:latin typeface="Times New Roman" pitchFamily="18" charset="0"/>
              <a:ea typeface="宋体" pitchFamily="2" charset="-122"/>
            </a:endParaRPr>
          </a:p>
          <a:p>
            <a:pPr lvl="1" algn="l" eaLnBrk="1" hangingPunct="1">
              <a:spcBef>
                <a:spcPct val="0"/>
              </a:spcBef>
              <a:buClrTx/>
              <a:buSzTx/>
              <a:buFont typeface="Wingdings" panose="05000000000000000000" pitchFamily="2" charset="2"/>
              <a:buChar char="Ø"/>
              <a:defRPr/>
            </a:pPr>
            <a:r>
              <a:rPr kumimoji="0" lang="zh-CN" altLang="en-US">
                <a:solidFill>
                  <a:srgbClr val="2608D8"/>
                </a:solidFill>
                <a:latin typeface="Times New Roman" pitchFamily="18" charset="0"/>
                <a:ea typeface="宋体" pitchFamily="2" charset="-122"/>
              </a:rPr>
              <a:t>探针技术</a:t>
            </a:r>
          </a:p>
        </p:txBody>
      </p:sp>
      <p:sp>
        <p:nvSpPr>
          <p:cNvPr id="18439" name="Text Box 3"/>
          <p:cNvSpPr txBox="1">
            <a:spLocks noChangeArrowheads="1"/>
          </p:cNvSpPr>
          <p:nvPr/>
        </p:nvSpPr>
        <p:spPr bwMode="auto">
          <a:xfrm>
            <a:off x="2208214" y="1125539"/>
            <a:ext cx="7667625" cy="188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179388" indent="719138">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lnSpc>
                <a:spcPct val="140000"/>
              </a:lnSpc>
              <a:spcBef>
                <a:spcPct val="0"/>
              </a:spcBef>
              <a:buClrTx/>
              <a:buSzTx/>
              <a:buFont typeface="Wingdings" panose="05000000000000000000" pitchFamily="2" charset="2"/>
              <a:buChar char="p"/>
            </a:pPr>
            <a:r>
              <a:rPr lang="zh-CN" altLang="en-US">
                <a:solidFill>
                  <a:srgbClr val="D60093"/>
                </a:solidFill>
                <a:latin typeface="Times New Roman" panose="02020603050405020304" pitchFamily="18" charset="0"/>
                <a:ea typeface="楷体_GB2312" pitchFamily="49" charset="-122"/>
              </a:rPr>
              <a:t>核酸分子杂交 </a:t>
            </a:r>
            <a:r>
              <a:rPr lang="en-US" altLang="zh-CN">
                <a:solidFill>
                  <a:srgbClr val="D60093"/>
                </a:solidFill>
                <a:latin typeface="Times New Roman" panose="02020603050405020304" pitchFamily="18" charset="0"/>
                <a:ea typeface="楷体_GB2312" pitchFamily="49" charset="-122"/>
              </a:rPr>
              <a:t>(nucleic acid hybridization ) </a:t>
            </a:r>
          </a:p>
          <a:p>
            <a:pPr lvl="1" algn="l" eaLnBrk="1" hangingPunct="1">
              <a:lnSpc>
                <a:spcPct val="140000"/>
              </a:lnSpc>
              <a:spcBef>
                <a:spcPct val="0"/>
              </a:spcBef>
              <a:buClrTx/>
              <a:buSzTx/>
              <a:buFont typeface="Wingdings" panose="05000000000000000000" pitchFamily="2" charset="2"/>
              <a:buChar char="p"/>
            </a:pPr>
            <a:r>
              <a:rPr lang="zh-CN" altLang="en-US">
                <a:solidFill>
                  <a:srgbClr val="2608D8"/>
                </a:solidFill>
                <a:latin typeface="Times New Roman" panose="02020603050405020304" pitchFamily="18" charset="0"/>
                <a:ea typeface="楷体_GB2312" pitchFamily="49" charset="-122"/>
              </a:rPr>
              <a:t>利用</a:t>
            </a:r>
            <a:r>
              <a:rPr lang="en-US" altLang="zh-CN">
                <a:solidFill>
                  <a:srgbClr val="2608D8"/>
                </a:solidFill>
                <a:latin typeface="Times New Roman" panose="02020603050405020304" pitchFamily="18" charset="0"/>
                <a:ea typeface="楷体_GB2312" pitchFamily="49" charset="-122"/>
              </a:rPr>
              <a:t>DNA</a:t>
            </a:r>
            <a:r>
              <a:rPr lang="zh-CN" altLang="en-US">
                <a:solidFill>
                  <a:srgbClr val="2608D8"/>
                </a:solidFill>
                <a:latin typeface="Times New Roman" panose="02020603050405020304" pitchFamily="18" charset="0"/>
                <a:ea typeface="楷体_GB2312" pitchFamily="49" charset="-122"/>
              </a:rPr>
              <a:t>变性与复性这一基本性质来进行</a:t>
            </a:r>
            <a:r>
              <a:rPr lang="en-US" altLang="zh-CN">
                <a:solidFill>
                  <a:srgbClr val="2608D8"/>
                </a:solidFill>
                <a:latin typeface="Times New Roman" panose="02020603050405020304" pitchFamily="18" charset="0"/>
                <a:ea typeface="楷体_GB2312" pitchFamily="49" charset="-122"/>
              </a:rPr>
              <a:t>DNA</a:t>
            </a:r>
            <a:r>
              <a:rPr lang="zh-CN" altLang="en-US">
                <a:solidFill>
                  <a:srgbClr val="2608D8"/>
                </a:solidFill>
                <a:latin typeface="Times New Roman" panose="02020603050405020304" pitchFamily="18" charset="0"/>
                <a:ea typeface="楷体_GB2312" pitchFamily="49" charset="-122"/>
              </a:rPr>
              <a:t>或</a:t>
            </a:r>
            <a:r>
              <a:rPr lang="en-US" altLang="zh-CN">
                <a:solidFill>
                  <a:srgbClr val="2608D8"/>
                </a:solidFill>
                <a:latin typeface="Times New Roman" panose="02020603050405020304" pitchFamily="18" charset="0"/>
                <a:ea typeface="楷体_GB2312" pitchFamily="49" charset="-122"/>
              </a:rPr>
              <a:t>RNA</a:t>
            </a:r>
            <a:r>
              <a:rPr lang="zh-CN" altLang="en-US">
                <a:solidFill>
                  <a:srgbClr val="2608D8"/>
                </a:solidFill>
                <a:latin typeface="Times New Roman" panose="02020603050405020304" pitchFamily="18" charset="0"/>
                <a:ea typeface="楷体_GB2312" pitchFamily="49" charset="-122"/>
              </a:rPr>
              <a:t>定性或定量分析的一种技术。</a:t>
            </a:r>
          </a:p>
        </p:txBody>
      </p:sp>
      <p:sp>
        <p:nvSpPr>
          <p:cNvPr id="18440" name="Text Box 4"/>
          <p:cNvSpPr txBox="1">
            <a:spLocks noChangeArrowheads="1"/>
          </p:cNvSpPr>
          <p:nvPr/>
        </p:nvSpPr>
        <p:spPr bwMode="auto">
          <a:xfrm>
            <a:off x="2208213" y="476250"/>
            <a:ext cx="6121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34632F"/>
                </a:solidFill>
                <a:latin typeface="Arial" panose="020B0604020202020204" pitchFamily="34" charset="0"/>
                <a:ea typeface="仿宋_GB2312" pitchFamily="49" charset="-122"/>
              </a:defRPr>
            </a:lvl1pPr>
            <a:lvl2pPr marL="742950" indent="-285750">
              <a:defRPr kumimoji="1" sz="2800" b="1">
                <a:solidFill>
                  <a:srgbClr val="34632F"/>
                </a:solidFill>
                <a:latin typeface="Arial" panose="020B0604020202020204" pitchFamily="34" charset="0"/>
                <a:ea typeface="仿宋_GB2312" pitchFamily="49" charset="-122"/>
              </a:defRPr>
            </a:lvl2pPr>
            <a:lvl3pPr marL="1143000" indent="-228600">
              <a:defRPr kumimoji="1" sz="2800" b="1">
                <a:solidFill>
                  <a:srgbClr val="34632F"/>
                </a:solidFill>
                <a:latin typeface="Arial" panose="020B0604020202020204" pitchFamily="34" charset="0"/>
                <a:ea typeface="仿宋_GB2312" pitchFamily="49" charset="-122"/>
              </a:defRPr>
            </a:lvl3pPr>
            <a:lvl4pPr marL="1600200" indent="-228600">
              <a:defRPr kumimoji="1" sz="2800" b="1">
                <a:solidFill>
                  <a:srgbClr val="34632F"/>
                </a:solidFill>
                <a:latin typeface="Arial" panose="020B0604020202020204" pitchFamily="34" charset="0"/>
                <a:ea typeface="仿宋_GB2312" pitchFamily="49" charset="-122"/>
              </a:defRPr>
            </a:lvl4pPr>
            <a:lvl5pPr marL="2057400" indent="-228600">
              <a:defRPr kumimoji="1" sz="2800" b="1">
                <a:solidFill>
                  <a:srgbClr val="34632F"/>
                </a:solidFill>
                <a:latin typeface="Arial" panose="020B0604020202020204" pitchFamily="34" charset="0"/>
                <a:ea typeface="仿宋_GB2312" pitchFamily="49" charset="-122"/>
              </a:defRPr>
            </a:lvl5pPr>
            <a:lvl6pPr marL="25146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6pPr>
            <a:lvl7pPr marL="29718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7pPr>
            <a:lvl8pPr marL="34290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8pPr>
            <a:lvl9pPr marL="3886200" indent="-228600" algn="ctr" eaLnBrk="0" fontAlgn="base" hangingPunct="0">
              <a:spcBef>
                <a:spcPct val="20000"/>
              </a:spcBef>
              <a:spcAft>
                <a:spcPct val="0"/>
              </a:spcAft>
              <a:buClr>
                <a:srgbClr val="A50021"/>
              </a:buClr>
              <a:buSzPct val="75000"/>
              <a:buFont typeface="Wingdings" panose="05000000000000000000" pitchFamily="2" charset="2"/>
              <a:buChar char="n"/>
              <a:defRPr kumimoji="1" sz="2800" b="1">
                <a:solidFill>
                  <a:srgbClr val="34632F"/>
                </a:solidFill>
                <a:latin typeface="Arial" panose="020B0604020202020204" pitchFamily="34" charset="0"/>
                <a:ea typeface="仿宋_GB2312" pitchFamily="49" charset="-122"/>
              </a:defRPr>
            </a:lvl9pPr>
          </a:lstStyle>
          <a:p>
            <a:pPr algn="l" eaLnBrk="1" hangingPunct="1">
              <a:spcBef>
                <a:spcPct val="50000"/>
              </a:spcBef>
              <a:buClrTx/>
              <a:buSzTx/>
              <a:buFontTx/>
              <a:buNone/>
            </a:pPr>
            <a:r>
              <a:rPr lang="zh-CN" altLang="en-US" sz="3600">
                <a:solidFill>
                  <a:srgbClr val="000099"/>
                </a:solidFill>
                <a:latin typeface="楷体_GB2312" pitchFamily="49" charset="-122"/>
                <a:ea typeface="楷体_GB2312" pitchFamily="49" charset="-122"/>
              </a:rPr>
              <a:t>分子杂交与印迹技术的原理</a:t>
            </a:r>
          </a:p>
        </p:txBody>
      </p:sp>
      <p:graphicFrame>
        <p:nvGraphicFramePr>
          <p:cNvPr id="18434" name="Object 5">
            <a:hlinkClick r:id="" action="ppaction://ole?verb=0"/>
          </p:cNvPr>
          <p:cNvGraphicFramePr>
            <a:graphicFrameLocks noChangeAspect="1"/>
          </p:cNvGraphicFramePr>
          <p:nvPr/>
        </p:nvGraphicFramePr>
        <p:xfrm>
          <a:off x="6986588" y="3856038"/>
          <a:ext cx="1249362" cy="938212"/>
        </p:xfrm>
        <a:graphic>
          <a:graphicData uri="http://schemas.openxmlformats.org/presentationml/2006/ole">
            <mc:AlternateContent xmlns:mc="http://schemas.openxmlformats.org/markup-compatibility/2006">
              <mc:Choice xmlns:v="urn:schemas-microsoft-com:vml" Requires="v">
                <p:oleObj spid="_x0000_s56330" name="演示文稿" r:id="rId3" imgW="4645210" imgH="3483845" progId="PowerPoint.Show.8">
                  <p:embed/>
                </p:oleObj>
              </mc:Choice>
              <mc:Fallback>
                <p:oleObj name="演示文稿" r:id="rId3" imgW="4645210" imgH="3483845" progId="PowerPoint.Show.8">
                  <p:embed/>
                  <p:pic>
                    <p:nvPicPr>
                      <p:cNvPr id="18434" name="Object 5">
                        <a:hlinkClick r:id="" action="ppaction://ole?verb=0"/>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6588" y="3856038"/>
                        <a:ext cx="1249362" cy="938212"/>
                      </a:xfrm>
                      <a:prstGeom prst="rect">
                        <a:avLst/>
                      </a:prstGeom>
                      <a:noFill/>
                      <a:ln w="9525">
                        <a:solidFill>
                          <a:srgbClr val="80008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435" name="Object 6">
            <a:hlinkClick r:id="" action="ppaction://ole?verb=0"/>
          </p:cNvPr>
          <p:cNvGraphicFramePr>
            <a:graphicFrameLocks noChangeAspect="1"/>
          </p:cNvGraphicFramePr>
          <p:nvPr/>
        </p:nvGraphicFramePr>
        <p:xfrm>
          <a:off x="4819650" y="4579938"/>
          <a:ext cx="1320800" cy="900112"/>
        </p:xfrm>
        <a:graphic>
          <a:graphicData uri="http://schemas.openxmlformats.org/presentationml/2006/ole">
            <mc:AlternateContent xmlns:mc="http://schemas.openxmlformats.org/markup-compatibility/2006">
              <mc:Choice xmlns:v="urn:schemas-microsoft-com:vml" Requires="v">
                <p:oleObj spid="_x0000_s56331" name="演示文稿" r:id="rId5" imgW="4644985" imgH="3482210" progId="PowerPoint.Show.8">
                  <p:embed/>
                </p:oleObj>
              </mc:Choice>
              <mc:Fallback>
                <p:oleObj name="演示文稿" r:id="rId5" imgW="4644985" imgH="3482210" progId="PowerPoint.Show.8">
                  <p:embed/>
                  <p:pic>
                    <p:nvPicPr>
                      <p:cNvPr id="18435" name="Object 6">
                        <a:hlinkClick r:id="" action="ppaction://ole?verb=0"/>
                      </p:cNvPr>
                      <p:cNvPicPr>
                        <a:picLocks noChangeAspect="1" noChangeArrowheads="1"/>
                      </p:cNvPicPr>
                      <p:nvPr/>
                    </p:nvPicPr>
                    <p:blipFill>
                      <a:blip r:embed="rId6">
                        <a:extLst>
                          <a:ext uri="{28A0092B-C50C-407E-A947-70E740481C1C}">
                            <a14:useLocalDpi xmlns:a14="http://schemas.microsoft.com/office/drawing/2010/main" val="0"/>
                          </a:ext>
                        </a:extLst>
                      </a:blip>
                      <a:srcRect l="7098" t="4678" r="4446" b="19855"/>
                      <a:stretch>
                        <a:fillRect/>
                      </a:stretch>
                    </p:blipFill>
                    <p:spPr bwMode="auto">
                      <a:xfrm>
                        <a:off x="4819650" y="4579938"/>
                        <a:ext cx="1320800" cy="900112"/>
                      </a:xfrm>
                      <a:prstGeom prst="rect">
                        <a:avLst/>
                      </a:prstGeom>
                      <a:noFill/>
                      <a:ln w="9525">
                        <a:solidFill>
                          <a:srgbClr val="2608D8"/>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436" name="Object 7">
            <a:hlinkClick r:id="" action="ppaction://ole?verb=0"/>
          </p:cNvPr>
          <p:cNvGraphicFramePr>
            <a:graphicFrameLocks noChangeAspect="1"/>
          </p:cNvGraphicFramePr>
          <p:nvPr/>
        </p:nvGraphicFramePr>
        <p:xfrm>
          <a:off x="4811713" y="5603876"/>
          <a:ext cx="1344612" cy="944563"/>
        </p:xfrm>
        <a:graphic>
          <a:graphicData uri="http://schemas.openxmlformats.org/presentationml/2006/ole">
            <mc:AlternateContent xmlns:mc="http://schemas.openxmlformats.org/markup-compatibility/2006">
              <mc:Choice xmlns:v="urn:schemas-microsoft-com:vml" Requires="v">
                <p:oleObj spid="_x0000_s56332" name="演示文稿" r:id="rId7" imgW="4572139" imgH="3429123" progId="PowerPoint.Show.8">
                  <p:embed/>
                </p:oleObj>
              </mc:Choice>
              <mc:Fallback>
                <p:oleObj name="演示文稿" r:id="rId7" imgW="4572139" imgH="3429123" progId="PowerPoint.Show.8">
                  <p:embed/>
                  <p:pic>
                    <p:nvPicPr>
                      <p:cNvPr id="18436" name="Object 7">
                        <a:hlinkClick r:id="" action="ppaction://ole?verb=0"/>
                      </p:cNvPr>
                      <p:cNvPicPr>
                        <a:picLocks noChangeAspect="1" noChangeArrowheads="1"/>
                      </p:cNvPicPr>
                      <p:nvPr/>
                    </p:nvPicPr>
                    <p:blipFill>
                      <a:blip r:embed="rId8">
                        <a:extLst>
                          <a:ext uri="{28A0092B-C50C-407E-A947-70E740481C1C}">
                            <a14:useLocalDpi xmlns:a14="http://schemas.microsoft.com/office/drawing/2010/main" val="0"/>
                          </a:ext>
                        </a:extLst>
                      </a:blip>
                      <a:srcRect l="6117" t="1863" r="6117" b="8173"/>
                      <a:stretch>
                        <a:fillRect/>
                      </a:stretch>
                    </p:blipFill>
                    <p:spPr bwMode="auto">
                      <a:xfrm>
                        <a:off x="4811713" y="5603876"/>
                        <a:ext cx="1344612" cy="944563"/>
                      </a:xfrm>
                      <a:prstGeom prst="rect">
                        <a:avLst/>
                      </a:prstGeom>
                      <a:noFill/>
                      <a:ln w="9525">
                        <a:solidFill>
                          <a:srgbClr val="2608D8"/>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437" name="Object 8">
            <a:hlinkClick r:id="" action="ppaction://ole?verb=0"/>
          </p:cNvPr>
          <p:cNvGraphicFramePr>
            <a:graphicFrameLocks noChangeAspect="1"/>
          </p:cNvGraphicFramePr>
          <p:nvPr/>
        </p:nvGraphicFramePr>
        <p:xfrm>
          <a:off x="8616951" y="3860800"/>
          <a:ext cx="1228725" cy="922338"/>
        </p:xfrm>
        <a:graphic>
          <a:graphicData uri="http://schemas.openxmlformats.org/presentationml/2006/ole">
            <mc:AlternateContent xmlns:mc="http://schemas.openxmlformats.org/markup-compatibility/2006">
              <mc:Choice xmlns:v="urn:schemas-microsoft-com:vml" Requires="v">
                <p:oleObj spid="_x0000_s56333" name="演示文稿" r:id="rId9" imgW="4572139" imgH="3429123" progId="PowerPoint.Show.8">
                  <p:embed/>
                </p:oleObj>
              </mc:Choice>
              <mc:Fallback>
                <p:oleObj name="演示文稿" r:id="rId9" imgW="4572139" imgH="3429123" progId="PowerPoint.Show.8">
                  <p:embed/>
                  <p:pic>
                    <p:nvPicPr>
                      <p:cNvPr id="18437" name="Object 8">
                        <a:hlinkClick r:id="" action="ppaction://ole?verb=0"/>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16951" y="3860800"/>
                        <a:ext cx="1228725" cy="922338"/>
                      </a:xfrm>
                      <a:prstGeom prst="rect">
                        <a:avLst/>
                      </a:prstGeom>
                      <a:noFill/>
                      <a:ln w="9525">
                        <a:solidFill>
                          <a:srgbClr val="2608D8"/>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5614256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9600" y="381000"/>
            <a:ext cx="11277600" cy="6001643"/>
          </a:xfrm>
          <a:prstGeom prst="rect">
            <a:avLst/>
          </a:prstGeom>
        </p:spPr>
        <p:txBody>
          <a:bodyPr wrap="square">
            <a:spAutoFit/>
          </a:bodyPr>
          <a:lstStyle/>
          <a:p>
            <a:r>
              <a:rPr lang="zh-CN" altLang="en-US" sz="2400" dirty="0"/>
              <a:t>核酸最早于</a:t>
            </a:r>
            <a:r>
              <a:rPr lang="en-US" altLang="zh-CN" sz="2400" b="1" dirty="0"/>
              <a:t>1869</a:t>
            </a:r>
            <a:r>
              <a:rPr lang="zh-CN" altLang="en-US" sz="2400" dirty="0"/>
              <a:t>年由瑞士医生和生物学家弗雷德里希</a:t>
            </a:r>
            <a:r>
              <a:rPr lang="en-US" altLang="zh-CN" sz="2400" dirty="0"/>
              <a:t>·</a:t>
            </a:r>
            <a:r>
              <a:rPr lang="zh-CN" altLang="en-US" sz="2400" dirty="0"/>
              <a:t>米歇尔分离获得，</a:t>
            </a:r>
            <a:r>
              <a:rPr lang="zh-CN" altLang="en-US" sz="2400" dirty="0" smtClean="0"/>
              <a:t>称为</a:t>
            </a:r>
            <a:r>
              <a:rPr lang="zh-CN" altLang="en-US" sz="2400" b="1" dirty="0" smtClean="0">
                <a:solidFill>
                  <a:srgbClr val="00B0F0"/>
                </a:solidFill>
              </a:rPr>
              <a:t>核素</a:t>
            </a:r>
            <a:r>
              <a:rPr lang="en-US" altLang="zh-CN" sz="2400" dirty="0" err="1" smtClean="0"/>
              <a:t>Nuclein</a:t>
            </a:r>
            <a:r>
              <a:rPr lang="zh-CN" altLang="en-US" sz="2400" dirty="0" smtClean="0"/>
              <a:t>，</a:t>
            </a:r>
            <a:r>
              <a:rPr lang="en-US" altLang="zh-CN" sz="2400" b="1" dirty="0" smtClean="0">
                <a:solidFill>
                  <a:srgbClr val="00B0F0"/>
                </a:solidFill>
              </a:rPr>
              <a:t>P</a:t>
            </a:r>
            <a:r>
              <a:rPr lang="zh-CN" altLang="en-US" sz="2400" b="1" dirty="0" smtClean="0">
                <a:solidFill>
                  <a:srgbClr val="00B0F0"/>
                </a:solidFill>
              </a:rPr>
              <a:t>含量</a:t>
            </a:r>
            <a:r>
              <a:rPr lang="zh-CN" altLang="en-US" sz="2400" dirty="0" smtClean="0"/>
              <a:t>较高</a:t>
            </a:r>
            <a:r>
              <a:rPr lang="en-US" altLang="zh-CN" sz="2400" dirty="0" smtClean="0"/>
              <a:t> </a:t>
            </a:r>
            <a:r>
              <a:rPr lang="zh-CN" altLang="en-US" sz="2400" dirty="0"/>
              <a:t>。</a:t>
            </a:r>
          </a:p>
          <a:p>
            <a:endParaRPr lang="zh-CN" altLang="en-US" sz="2400" dirty="0"/>
          </a:p>
          <a:p>
            <a:r>
              <a:rPr lang="zh-CN" altLang="en-US" sz="2400" dirty="0"/>
              <a:t>在</a:t>
            </a:r>
            <a:r>
              <a:rPr lang="en-US" altLang="zh-CN" sz="2400" dirty="0"/>
              <a:t>19</a:t>
            </a:r>
            <a:r>
              <a:rPr lang="zh-CN" altLang="en-US" sz="2400" dirty="0"/>
              <a:t>世纪</a:t>
            </a:r>
            <a:r>
              <a:rPr lang="en-US" altLang="zh-CN" sz="2400" dirty="0"/>
              <a:t>80</a:t>
            </a:r>
            <a:r>
              <a:rPr lang="zh-CN" altLang="en-US" sz="2400" dirty="0"/>
              <a:t>年代早期，德国生物化学学家，</a:t>
            </a:r>
            <a:r>
              <a:rPr lang="en-US" altLang="zh-CN" sz="2400" dirty="0"/>
              <a:t>1910</a:t>
            </a:r>
            <a:r>
              <a:rPr lang="zh-CN" altLang="en-US" sz="2400" dirty="0"/>
              <a:t>年诺贝尔生理和医学奖获得者科塞尔进一步纯化获得核酸，发现了它的</a:t>
            </a:r>
            <a:r>
              <a:rPr lang="zh-CN" altLang="en-US" sz="2400" b="1" dirty="0">
                <a:solidFill>
                  <a:srgbClr val="FF0000"/>
                </a:solidFill>
              </a:rPr>
              <a:t>强酸性</a:t>
            </a:r>
            <a:r>
              <a:rPr lang="zh-CN" altLang="en-US" sz="2400" dirty="0"/>
              <a:t>。他后来也</a:t>
            </a:r>
            <a:r>
              <a:rPr lang="zh-CN" altLang="en-US" sz="2400" b="1" dirty="0"/>
              <a:t>确定了</a:t>
            </a:r>
            <a:r>
              <a:rPr lang="zh-CN" altLang="en-US" sz="2400" b="1" dirty="0">
                <a:solidFill>
                  <a:srgbClr val="FF0000"/>
                </a:solidFill>
              </a:rPr>
              <a:t>核碱基</a:t>
            </a:r>
            <a:r>
              <a:rPr lang="zh-CN" altLang="en-US" sz="2400" dirty="0"/>
              <a:t>。</a:t>
            </a:r>
          </a:p>
          <a:p>
            <a:endParaRPr lang="zh-CN" altLang="en-US" sz="2400" dirty="0"/>
          </a:p>
          <a:p>
            <a:r>
              <a:rPr lang="en-US" altLang="zh-CN" sz="2400" dirty="0"/>
              <a:t>1889</a:t>
            </a:r>
            <a:r>
              <a:rPr lang="zh-CN" altLang="en-US" sz="2400" dirty="0"/>
              <a:t>年，德国病理学家</a:t>
            </a:r>
            <a:r>
              <a:rPr lang="en-US" altLang="zh-CN" sz="2400" dirty="0"/>
              <a:t>Richard </a:t>
            </a:r>
            <a:r>
              <a:rPr lang="en-US" altLang="zh-CN" sz="2400" dirty="0" err="1"/>
              <a:t>Altmann</a:t>
            </a:r>
            <a:r>
              <a:rPr lang="zh-CN" altLang="en-US" sz="2400" dirty="0"/>
              <a:t>创造了</a:t>
            </a:r>
            <a:r>
              <a:rPr lang="zh-CN" altLang="en-US" sz="2400" b="1" dirty="0">
                <a:solidFill>
                  <a:srgbClr val="00B0F0"/>
                </a:solidFill>
              </a:rPr>
              <a:t>核酸</a:t>
            </a:r>
            <a:r>
              <a:rPr lang="zh-CN" altLang="en-US" sz="2400" dirty="0"/>
              <a:t>这一术语  ，取代了</a:t>
            </a:r>
            <a:r>
              <a:rPr lang="en-US" altLang="zh-CN" sz="2400" dirty="0" err="1"/>
              <a:t>Nuclein</a:t>
            </a:r>
            <a:r>
              <a:rPr lang="zh-CN" altLang="en-US" sz="2400" dirty="0"/>
              <a:t>。</a:t>
            </a:r>
          </a:p>
          <a:p>
            <a:endParaRPr lang="zh-CN" altLang="en-US" sz="2400" dirty="0"/>
          </a:p>
          <a:p>
            <a:r>
              <a:rPr lang="en-US" altLang="zh-CN" sz="2400" dirty="0"/>
              <a:t>1919</a:t>
            </a:r>
            <a:r>
              <a:rPr lang="zh-CN" altLang="en-US" sz="2400" dirty="0"/>
              <a:t>年，一位美籍俄罗斯医生和化学家菲巴斯</a:t>
            </a:r>
            <a:r>
              <a:rPr lang="en-US" altLang="zh-CN" sz="2400" dirty="0"/>
              <a:t>·</a:t>
            </a:r>
            <a:r>
              <a:rPr lang="zh-CN" altLang="en-US" sz="2400" dirty="0"/>
              <a:t>利文首先发现了</a:t>
            </a:r>
            <a:r>
              <a:rPr lang="zh-CN" altLang="en-US" sz="2400" b="1" dirty="0">
                <a:solidFill>
                  <a:srgbClr val="FF0000"/>
                </a:solidFill>
              </a:rPr>
              <a:t>单核苷酸的三个主要成分（磷酸盐、戊糖和氮基）</a:t>
            </a:r>
            <a:r>
              <a:rPr lang="zh-CN" altLang="en-US" sz="2400" dirty="0"/>
              <a:t>的顺序。</a:t>
            </a:r>
          </a:p>
          <a:p>
            <a:endParaRPr lang="zh-CN" altLang="en-US" sz="2400" dirty="0"/>
          </a:p>
          <a:p>
            <a:r>
              <a:rPr lang="en-US" altLang="zh-CN" sz="2400" dirty="0"/>
              <a:t>1938</a:t>
            </a:r>
            <a:r>
              <a:rPr lang="zh-CN" altLang="en-US" sz="2400" dirty="0"/>
              <a:t>年，英国物理学家和生物学家威廉</a:t>
            </a:r>
            <a:r>
              <a:rPr lang="en-US" altLang="zh-CN" sz="2400" dirty="0"/>
              <a:t>·</a:t>
            </a:r>
            <a:r>
              <a:rPr lang="zh-CN" altLang="en-US" sz="2400" dirty="0"/>
              <a:t>阿斯特伯里和</a:t>
            </a:r>
            <a:r>
              <a:rPr lang="en-US" altLang="zh-CN" sz="2400" dirty="0"/>
              <a:t>Florence Bell</a:t>
            </a:r>
            <a:r>
              <a:rPr lang="zh-CN" altLang="en-US" sz="2400" dirty="0"/>
              <a:t>（后来改名为</a:t>
            </a:r>
            <a:r>
              <a:rPr lang="en-US" altLang="zh-CN" sz="2400" dirty="0"/>
              <a:t>Florence Sawyer</a:t>
            </a:r>
            <a:r>
              <a:rPr lang="zh-CN" altLang="en-US" sz="2400" dirty="0"/>
              <a:t>）发表了第一个</a:t>
            </a:r>
            <a:r>
              <a:rPr lang="en-US" altLang="zh-CN" sz="2400" dirty="0"/>
              <a:t>DNA</a:t>
            </a:r>
            <a:r>
              <a:rPr lang="zh-CN" altLang="en-US" sz="2400" dirty="0"/>
              <a:t>的</a:t>
            </a:r>
            <a:r>
              <a:rPr lang="en-US" altLang="zh-CN" sz="2400" b="1" dirty="0">
                <a:solidFill>
                  <a:srgbClr val="00B0F0"/>
                </a:solidFill>
              </a:rPr>
              <a:t>X</a:t>
            </a:r>
            <a:r>
              <a:rPr lang="zh-CN" altLang="en-US" sz="2400" b="1" dirty="0">
                <a:solidFill>
                  <a:srgbClr val="00B0F0"/>
                </a:solidFill>
              </a:rPr>
              <a:t>射线衍射</a:t>
            </a:r>
            <a:r>
              <a:rPr lang="zh-CN" altLang="en-US" sz="2400" dirty="0"/>
              <a:t>图谱 。</a:t>
            </a:r>
          </a:p>
          <a:p>
            <a:endParaRPr lang="zh-CN" altLang="en-US" sz="2400" dirty="0"/>
          </a:p>
          <a:p>
            <a:r>
              <a:rPr lang="en-US" altLang="zh-CN" sz="2400" dirty="0"/>
              <a:t>1953</a:t>
            </a:r>
            <a:r>
              <a:rPr lang="zh-CN" altLang="en-US" sz="2400" dirty="0"/>
              <a:t>年，美国分子生物学家詹姆斯</a:t>
            </a:r>
            <a:r>
              <a:rPr lang="en-US" altLang="zh-CN" sz="2400" dirty="0"/>
              <a:t>·</a:t>
            </a:r>
            <a:r>
              <a:rPr lang="zh-CN" altLang="en-US" sz="2400" dirty="0"/>
              <a:t>沃森和英国分子生物学家弗朗西斯</a:t>
            </a:r>
            <a:r>
              <a:rPr lang="en-US" altLang="zh-CN" sz="2400" dirty="0"/>
              <a:t>·</a:t>
            </a:r>
            <a:r>
              <a:rPr lang="zh-CN" altLang="en-US" sz="2400" dirty="0"/>
              <a:t>克里克确定了</a:t>
            </a:r>
            <a:r>
              <a:rPr lang="en-US" altLang="zh-CN" sz="2400" dirty="0"/>
              <a:t>DNA</a:t>
            </a:r>
            <a:r>
              <a:rPr lang="zh-CN" altLang="en-US" sz="2400" dirty="0" smtClean="0"/>
              <a:t>的</a:t>
            </a:r>
            <a:r>
              <a:rPr lang="zh-CN" altLang="en-US" sz="2400" b="1" dirty="0" smtClean="0">
                <a:solidFill>
                  <a:srgbClr val="FF0000"/>
                </a:solidFill>
              </a:rPr>
              <a:t>双螺旋</a:t>
            </a:r>
            <a:r>
              <a:rPr lang="zh-CN" altLang="en-US" sz="2400" dirty="0" smtClean="0"/>
              <a:t>结构</a:t>
            </a:r>
            <a:r>
              <a:rPr lang="zh-CN" altLang="en-US" sz="2400" dirty="0"/>
              <a:t>。</a:t>
            </a:r>
          </a:p>
        </p:txBody>
      </p:sp>
    </p:spTree>
    <p:extLst>
      <p:ext uri="{BB962C8B-B14F-4D97-AF65-F5344CB8AC3E}">
        <p14:creationId xmlns:p14="http://schemas.microsoft.com/office/powerpoint/2010/main" val="22867475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  要  内  容</a:t>
            </a:r>
            <a:endParaRPr lang="zh-CN" altLang="en-US" dirty="0"/>
          </a:p>
        </p:txBody>
      </p:sp>
      <p:sp>
        <p:nvSpPr>
          <p:cNvPr id="3" name="内容占位符 2"/>
          <p:cNvSpPr>
            <a:spLocks noGrp="1"/>
          </p:cNvSpPr>
          <p:nvPr>
            <p:ph idx="1"/>
          </p:nvPr>
        </p:nvSpPr>
        <p:spPr/>
        <p:txBody>
          <a:bodyPr/>
          <a:lstStyle/>
          <a:p>
            <a:pPr>
              <a:buFont typeface="Wingdings" panose="05000000000000000000" pitchFamily="2" charset="2"/>
              <a:buChar char="Ø"/>
            </a:pPr>
            <a:r>
              <a:rPr lang="zh-CN" altLang="en-US" dirty="0" smtClean="0">
                <a:solidFill>
                  <a:schemeClr val="bg1">
                    <a:lumMod val="85000"/>
                  </a:schemeClr>
                </a:solidFill>
              </a:rPr>
              <a:t>核酸的发现和研究简史</a:t>
            </a:r>
            <a:endParaRPr lang="en-US" altLang="zh-CN" dirty="0" smtClean="0">
              <a:solidFill>
                <a:schemeClr val="bg1">
                  <a:lumMod val="85000"/>
                </a:schemeClr>
              </a:solidFill>
            </a:endParaRPr>
          </a:p>
          <a:p>
            <a:pPr>
              <a:buFont typeface="Wingdings" panose="05000000000000000000" pitchFamily="2" charset="2"/>
              <a:buChar char="Ø"/>
            </a:pPr>
            <a:endParaRPr lang="en-US" altLang="zh-CN" dirty="0"/>
          </a:p>
          <a:p>
            <a:pPr>
              <a:buFont typeface="Wingdings" panose="05000000000000000000" pitchFamily="2" charset="2"/>
              <a:buChar char="Ø"/>
            </a:pPr>
            <a:r>
              <a:rPr lang="zh-CN" altLang="en-US" dirty="0" smtClean="0"/>
              <a:t>核酸种类、分布及生物学功能</a:t>
            </a:r>
            <a:endParaRPr lang="en-US" altLang="zh-CN" dirty="0" smtClean="0"/>
          </a:p>
          <a:p>
            <a:pPr>
              <a:buFont typeface="Wingdings" panose="05000000000000000000" pitchFamily="2" charset="2"/>
              <a:buChar char="Ø"/>
            </a:pPr>
            <a:endParaRPr lang="en-US" altLang="zh-CN" dirty="0" smtClean="0">
              <a:solidFill>
                <a:schemeClr val="bg1">
                  <a:lumMod val="85000"/>
                </a:schemeClr>
              </a:solidFill>
            </a:endParaRPr>
          </a:p>
          <a:p>
            <a:pPr>
              <a:buFont typeface="Wingdings" panose="05000000000000000000" pitchFamily="2" charset="2"/>
              <a:buChar char="Ø"/>
            </a:pPr>
            <a:r>
              <a:rPr lang="zh-CN" altLang="en-US" dirty="0" smtClean="0">
                <a:solidFill>
                  <a:schemeClr val="bg1">
                    <a:lumMod val="85000"/>
                  </a:schemeClr>
                </a:solidFill>
              </a:rPr>
              <a:t>核酸的前沿发展</a:t>
            </a:r>
            <a:endParaRPr lang="en-US" altLang="zh-CN" dirty="0" smtClean="0">
              <a:solidFill>
                <a:schemeClr val="bg1">
                  <a:lumMod val="85000"/>
                </a:schemeClr>
              </a:solidFill>
            </a:endParaRPr>
          </a:p>
          <a:p>
            <a:pPr marL="0" indent="0">
              <a:buNone/>
            </a:pPr>
            <a:endParaRPr lang="zh-CN" altLang="en-US" dirty="0"/>
          </a:p>
        </p:txBody>
      </p:sp>
    </p:spTree>
    <p:extLst>
      <p:ext uri="{BB962C8B-B14F-4D97-AF65-F5344CB8AC3E}">
        <p14:creationId xmlns:p14="http://schemas.microsoft.com/office/powerpoint/2010/main" val="21412252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4800" y="533400"/>
            <a:ext cx="6280887" cy="646331"/>
          </a:xfrm>
          <a:prstGeom prst="rect">
            <a:avLst/>
          </a:prstGeom>
        </p:spPr>
        <p:txBody>
          <a:bodyPr wrap="none">
            <a:spAutoFit/>
          </a:bodyPr>
          <a:lstStyle/>
          <a:p>
            <a:r>
              <a:rPr lang="zh-CN" altLang="en-US" sz="3600" b="1" dirty="0" smtClean="0"/>
              <a:t>（一）脱氧核糖核酸（</a:t>
            </a:r>
            <a:r>
              <a:rPr lang="en-US" altLang="zh-CN" sz="3600" b="1" dirty="0" smtClean="0"/>
              <a:t>DNA</a:t>
            </a:r>
            <a:r>
              <a:rPr lang="zh-CN" altLang="en-US" sz="3600" b="1" dirty="0"/>
              <a:t>）</a:t>
            </a:r>
          </a:p>
        </p:txBody>
      </p:sp>
      <p:sp>
        <p:nvSpPr>
          <p:cNvPr id="5" name="文本框 4"/>
          <p:cNvSpPr txBox="1"/>
          <p:nvPr/>
        </p:nvSpPr>
        <p:spPr>
          <a:xfrm>
            <a:off x="1752600" y="1828800"/>
            <a:ext cx="2912977" cy="3477875"/>
          </a:xfrm>
          <a:prstGeom prst="rect">
            <a:avLst/>
          </a:prstGeom>
          <a:noFill/>
        </p:spPr>
        <p:txBody>
          <a:bodyPr wrap="none" rtlCol="0">
            <a:spAutoFit/>
          </a:bodyPr>
          <a:lstStyle/>
          <a:p>
            <a:pPr marL="342900" indent="-342900">
              <a:buAutoNum type="arabicPeriod"/>
            </a:pPr>
            <a:r>
              <a:rPr lang="zh-CN" altLang="en-US" sz="4400" dirty="0" smtClean="0"/>
              <a:t>原核生物</a:t>
            </a:r>
            <a:endParaRPr lang="en-US" altLang="zh-CN" sz="4400" dirty="0" smtClean="0"/>
          </a:p>
          <a:p>
            <a:pPr marL="342900" indent="-342900">
              <a:buAutoNum type="arabicPeriod"/>
            </a:pPr>
            <a:endParaRPr lang="en-US" altLang="zh-CN" sz="4400" dirty="0"/>
          </a:p>
          <a:p>
            <a:pPr marL="342900" indent="-342900">
              <a:buAutoNum type="arabicPeriod"/>
            </a:pPr>
            <a:r>
              <a:rPr lang="zh-CN" altLang="en-US" sz="4400" dirty="0" smtClean="0"/>
              <a:t>真核生物</a:t>
            </a:r>
            <a:endParaRPr lang="en-US" altLang="zh-CN" sz="4400" dirty="0" smtClean="0"/>
          </a:p>
          <a:p>
            <a:pPr marL="342900" indent="-342900">
              <a:buAutoNum type="arabicPeriod"/>
            </a:pPr>
            <a:endParaRPr lang="en-US" altLang="zh-CN" sz="4400" dirty="0"/>
          </a:p>
          <a:p>
            <a:pPr marL="342900" indent="-342900">
              <a:buAutoNum type="arabicPeriod"/>
            </a:pPr>
            <a:r>
              <a:rPr lang="zh-CN" altLang="en-US" sz="4400" dirty="0" smtClean="0"/>
              <a:t>质粒</a:t>
            </a:r>
            <a:endParaRPr lang="zh-CN" altLang="en-US" sz="4400" dirty="0"/>
          </a:p>
        </p:txBody>
      </p:sp>
    </p:spTree>
    <p:extLst>
      <p:ext uri="{BB962C8B-B14F-4D97-AF65-F5344CB8AC3E}">
        <p14:creationId xmlns:p14="http://schemas.microsoft.com/office/powerpoint/2010/main" val="158708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7.5|16.2|4.9"/>
</p:tagLst>
</file>

<file path=ppt/theme/theme1.xml><?xml version="1.0" encoding="utf-8"?>
<a:theme xmlns:a="http://schemas.openxmlformats.org/drawingml/2006/main" name="第一PPT模板网-WWW.1PPT.COM">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1931</TotalTime>
  <Words>3600</Words>
  <Application>Microsoft Office PowerPoint</Application>
  <PresentationFormat>宽屏</PresentationFormat>
  <Paragraphs>729</Paragraphs>
  <Slides>68</Slides>
  <Notes>37</Notes>
  <HiddenSlides>0</HiddenSlides>
  <MMClips>2</MMClips>
  <ScaleCrop>false</ScaleCrop>
  <HeadingPairs>
    <vt:vector size="8" baseType="variant">
      <vt:variant>
        <vt:lpstr>已用的字体</vt:lpstr>
      </vt:variant>
      <vt:variant>
        <vt:i4>22</vt:i4>
      </vt:variant>
      <vt:variant>
        <vt:lpstr>主题</vt:lpstr>
      </vt:variant>
      <vt:variant>
        <vt:i4>1</vt:i4>
      </vt:variant>
      <vt:variant>
        <vt:lpstr>嵌入 OLE 服务器</vt:lpstr>
      </vt:variant>
      <vt:variant>
        <vt:i4>2</vt:i4>
      </vt:variant>
      <vt:variant>
        <vt:lpstr>幻灯片标题</vt:lpstr>
      </vt:variant>
      <vt:variant>
        <vt:i4>68</vt:i4>
      </vt:variant>
    </vt:vector>
  </HeadingPairs>
  <TitlesOfParts>
    <vt:vector size="93" baseType="lpstr">
      <vt:lpstr>ˎ̥</vt:lpstr>
      <vt:lpstr>Adobe 黑体 Std R</vt:lpstr>
      <vt:lpstr>Batang</vt:lpstr>
      <vt:lpstr>Gungsuh</vt:lpstr>
      <vt:lpstr>MS Gothic</vt:lpstr>
      <vt:lpstr>方正舒体</vt:lpstr>
      <vt:lpstr>仿宋_GB2312</vt:lpstr>
      <vt:lpstr>黑体</vt:lpstr>
      <vt:lpstr>华文楷体</vt:lpstr>
      <vt:lpstr>楷体_GB2312</vt:lpstr>
      <vt:lpstr>隶书</vt:lpstr>
      <vt:lpstr>宋体</vt:lpstr>
      <vt:lpstr>Microsoft YaHei</vt:lpstr>
      <vt:lpstr>Microsoft YaHei</vt:lpstr>
      <vt:lpstr>Arial</vt:lpstr>
      <vt:lpstr>Arial</vt:lpstr>
      <vt:lpstr>Calibri</vt:lpstr>
      <vt:lpstr>Symbol</vt:lpstr>
      <vt:lpstr>Tahoma</vt:lpstr>
      <vt:lpstr>Times New Roman</vt:lpstr>
      <vt:lpstr>Wingdings</vt:lpstr>
      <vt:lpstr>Wingdings 3</vt:lpstr>
      <vt:lpstr>第一PPT模板网-WWW.1PPT.COM</vt:lpstr>
      <vt:lpstr>ACD ChemSketch 2.0</vt:lpstr>
      <vt:lpstr>演示文稿</vt:lpstr>
      <vt:lpstr>PowerPoint 演示文稿</vt:lpstr>
      <vt:lpstr>PowerPoint 演示文稿</vt:lpstr>
      <vt:lpstr>主  要  内  容</vt:lpstr>
      <vt:lpstr>主  要  内  容</vt:lpstr>
      <vt:lpstr>PowerPoint 演示文稿</vt:lpstr>
      <vt:lpstr>PowerPoint 演示文稿</vt:lpstr>
      <vt:lpstr>PowerPoint 演示文稿</vt:lpstr>
      <vt:lpstr>主  要  内  容</vt:lpstr>
      <vt:lpstr>PowerPoint 演示文稿</vt:lpstr>
      <vt:lpstr>PowerPoint 演示文稿</vt:lpstr>
      <vt:lpstr>主  要  内  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  结</vt:lpstr>
      <vt:lpstr>PowerPoint 演示文稿</vt:lpstr>
      <vt:lpstr>PowerPoint 演示文稿</vt:lpstr>
      <vt:lpstr>(三)DNA双螺旋结构的多样性</vt:lpstr>
      <vt:lpstr>PowerPoint 演示文稿</vt:lpstr>
      <vt:lpstr>PowerPoint 演示文稿</vt:lpstr>
      <vt:lpstr>PowerPoint 演示文稿</vt:lpstr>
      <vt:lpstr>PowerPoint 演示文稿</vt:lpstr>
      <vt:lpstr>PowerPoint 演示文稿</vt:lpstr>
      <vt:lpstr>三、DNA的功能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一、核酸的一般理化性质</vt:lpstr>
      <vt:lpstr>PowerPoint 演示文稿</vt:lpstr>
      <vt:lpstr>PowerPoint 演示文稿</vt:lpstr>
      <vt:lpstr>PowerPoint 演示文稿</vt:lpstr>
      <vt:lpstr>PowerPoint 演示文稿</vt:lpstr>
    </vt:vector>
  </TitlesOfParts>
  <Manager>第一PPT模板网-WWW.1PPT.COM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panghb</cp:lastModifiedBy>
  <cp:revision>212</cp:revision>
  <cp:lastPrinted>1601-01-01T00:00:00Z</cp:lastPrinted>
  <dcterms:created xsi:type="dcterms:W3CDTF">2016-08-15T07:12:23Z</dcterms:created>
  <dcterms:modified xsi:type="dcterms:W3CDTF">2022-10-08T09:00:39Z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