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handoutMasterIdLst>
    <p:handoutMasterId r:id="rId103"/>
  </p:handoutMasterIdLst>
  <p:sldIdLst>
    <p:sldId id="426" r:id="rId2"/>
    <p:sldId id="427" r:id="rId3"/>
    <p:sldId id="428" r:id="rId4"/>
    <p:sldId id="429" r:id="rId5"/>
    <p:sldId id="430" r:id="rId6"/>
    <p:sldId id="431" r:id="rId7"/>
    <p:sldId id="432" r:id="rId8"/>
    <p:sldId id="433" r:id="rId9"/>
    <p:sldId id="434" r:id="rId10"/>
    <p:sldId id="435" r:id="rId11"/>
    <p:sldId id="436" r:id="rId12"/>
    <p:sldId id="437" r:id="rId13"/>
    <p:sldId id="438" r:id="rId14"/>
    <p:sldId id="439" r:id="rId15"/>
    <p:sldId id="440" r:id="rId16"/>
    <p:sldId id="441" r:id="rId17"/>
    <p:sldId id="442" r:id="rId18"/>
    <p:sldId id="443" r:id="rId19"/>
    <p:sldId id="444" r:id="rId20"/>
    <p:sldId id="445" r:id="rId21"/>
    <p:sldId id="446" r:id="rId22"/>
    <p:sldId id="447" r:id="rId23"/>
    <p:sldId id="448" r:id="rId24"/>
    <p:sldId id="449" r:id="rId25"/>
    <p:sldId id="450" r:id="rId26"/>
    <p:sldId id="451" r:id="rId27"/>
    <p:sldId id="452" r:id="rId28"/>
    <p:sldId id="453" r:id="rId29"/>
    <p:sldId id="454" r:id="rId30"/>
    <p:sldId id="455" r:id="rId31"/>
    <p:sldId id="456" r:id="rId32"/>
    <p:sldId id="457" r:id="rId33"/>
    <p:sldId id="458" r:id="rId34"/>
    <p:sldId id="459" r:id="rId35"/>
    <p:sldId id="460" r:id="rId36"/>
    <p:sldId id="461" r:id="rId37"/>
    <p:sldId id="462" r:id="rId38"/>
    <p:sldId id="463" r:id="rId39"/>
    <p:sldId id="464" r:id="rId40"/>
    <p:sldId id="465" r:id="rId41"/>
    <p:sldId id="466" r:id="rId42"/>
    <p:sldId id="467" r:id="rId43"/>
    <p:sldId id="468" r:id="rId44"/>
    <p:sldId id="469" r:id="rId45"/>
    <p:sldId id="470" r:id="rId46"/>
    <p:sldId id="471" r:id="rId47"/>
    <p:sldId id="472" r:id="rId48"/>
    <p:sldId id="473" r:id="rId49"/>
    <p:sldId id="474" r:id="rId50"/>
    <p:sldId id="475" r:id="rId51"/>
    <p:sldId id="476" r:id="rId52"/>
    <p:sldId id="477" r:id="rId53"/>
    <p:sldId id="478" r:id="rId54"/>
    <p:sldId id="479" r:id="rId55"/>
    <p:sldId id="480" r:id="rId56"/>
    <p:sldId id="481" r:id="rId57"/>
    <p:sldId id="482" r:id="rId58"/>
    <p:sldId id="483" r:id="rId59"/>
    <p:sldId id="484" r:id="rId60"/>
    <p:sldId id="486" r:id="rId61"/>
    <p:sldId id="487" r:id="rId62"/>
    <p:sldId id="488" r:id="rId63"/>
    <p:sldId id="489" r:id="rId64"/>
    <p:sldId id="490" r:id="rId65"/>
    <p:sldId id="491" r:id="rId66"/>
    <p:sldId id="492" r:id="rId67"/>
    <p:sldId id="493" r:id="rId68"/>
    <p:sldId id="494" r:id="rId69"/>
    <p:sldId id="495" r:id="rId70"/>
    <p:sldId id="496" r:id="rId71"/>
    <p:sldId id="497" r:id="rId72"/>
    <p:sldId id="498" r:id="rId73"/>
    <p:sldId id="499" r:id="rId74"/>
    <p:sldId id="500" r:id="rId75"/>
    <p:sldId id="501" r:id="rId76"/>
    <p:sldId id="502" r:id="rId77"/>
    <p:sldId id="503" r:id="rId78"/>
    <p:sldId id="504" r:id="rId79"/>
    <p:sldId id="505" r:id="rId80"/>
    <p:sldId id="506" r:id="rId81"/>
    <p:sldId id="507" r:id="rId82"/>
    <p:sldId id="508" r:id="rId83"/>
    <p:sldId id="509" r:id="rId84"/>
    <p:sldId id="510" r:id="rId85"/>
    <p:sldId id="511" r:id="rId86"/>
    <p:sldId id="512" r:id="rId87"/>
    <p:sldId id="513" r:id="rId88"/>
    <p:sldId id="514" r:id="rId89"/>
    <p:sldId id="515" r:id="rId90"/>
    <p:sldId id="516" r:id="rId91"/>
    <p:sldId id="517" r:id="rId92"/>
    <p:sldId id="518" r:id="rId93"/>
    <p:sldId id="519" r:id="rId94"/>
    <p:sldId id="520" r:id="rId95"/>
    <p:sldId id="521" r:id="rId96"/>
    <p:sldId id="522" r:id="rId97"/>
    <p:sldId id="523" r:id="rId98"/>
    <p:sldId id="524" r:id="rId99"/>
    <p:sldId id="525" r:id="rId100"/>
    <p:sldId id="526" r:id="rId101"/>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009834"/>
    <a:srgbClr val="9A3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104" autoAdjust="0"/>
  </p:normalViewPr>
  <p:slideViewPr>
    <p:cSldViewPr>
      <p:cViewPr varScale="1">
        <p:scale>
          <a:sx n="80" d="100"/>
          <a:sy n="80" d="100"/>
        </p:scale>
        <p:origin x="100" y="4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3226"/>
    </p:cViewPr>
  </p:sorterViewPr>
  <p:notesViewPr>
    <p:cSldViewPr>
      <p:cViewPr varScale="1">
        <p:scale>
          <a:sx n="61" d="100"/>
          <a:sy n="61" d="100"/>
        </p:scale>
        <p:origin x="2532" y="3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image" Target="../media/image32.emf"/><Relationship Id="rId1" Type="http://schemas.openxmlformats.org/officeDocument/2006/relationships/image" Target="../media/image31.emf"/><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 Id="rId4" Type="http://schemas.openxmlformats.org/officeDocument/2006/relationships/image" Target="../media/image41.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5" Type="http://schemas.openxmlformats.org/officeDocument/2006/relationships/image" Target="../media/image49.wmf"/><Relationship Id="rId4" Type="http://schemas.openxmlformats.org/officeDocument/2006/relationships/image" Target="../media/image4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image" Target="../media/image6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79.emf"/><Relationship Id="rId1" Type="http://schemas.openxmlformats.org/officeDocument/2006/relationships/image" Target="../media/image7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image" Target="../media/image86.emf"/><Relationship Id="rId4" Type="http://schemas.openxmlformats.org/officeDocument/2006/relationships/image" Target="../media/image89.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92.emf"/><Relationship Id="rId1" Type="http://schemas.openxmlformats.org/officeDocument/2006/relationships/image" Target="../media/image91.emf"/><Relationship Id="rId4" Type="http://schemas.openxmlformats.org/officeDocument/2006/relationships/image" Target="../media/image94.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image" Target="../media/image99.emf"/><Relationship Id="rId1" Type="http://schemas.openxmlformats.org/officeDocument/2006/relationships/image" Target="../media/image9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8.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39048191-BF10-406A-AC18-FF0F345AD6FB}" type="datetimeFigureOut">
              <a:rPr lang="zh-CN" altLang="en-US"/>
              <a:pPr>
                <a:defRPr/>
              </a:pPr>
              <a:t>2022/10/8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B17D34EC-1143-4410-A37F-A9B35B8D68E8}" type="slidenum">
              <a:rPr lang="zh-CN" altLang="en-US"/>
              <a:pPr/>
              <a:t>‹#›</a:t>
            </a:fld>
            <a:endParaRPr lang="zh-CN" altLang="en-US"/>
          </a:p>
        </p:txBody>
      </p:sp>
    </p:spTree>
    <p:extLst>
      <p:ext uri="{BB962C8B-B14F-4D97-AF65-F5344CB8AC3E}">
        <p14:creationId xmlns:p14="http://schemas.microsoft.com/office/powerpoint/2010/main" val="1136341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pitchFamily="2" charset="-122"/>
              </a:defRPr>
            </a:lvl1pPr>
          </a:lstStyle>
          <a:p>
            <a:pPr>
              <a:defRPr/>
            </a:pPr>
            <a:fld id="{0EA6D6D4-C5C7-472D-B98D-5D3FFF809B0F}" type="datetimeFigureOut">
              <a:rPr lang="zh-CN" altLang="en-US"/>
              <a:pPr>
                <a:defRPr/>
              </a:pPr>
              <a:t>2022/10/8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BE47961-956A-48C6-BC22-79F58A456070}" type="slidenum">
              <a:rPr lang="zh-CN" altLang="en-US"/>
              <a:pPr/>
              <a:t>‹#›</a:t>
            </a:fld>
            <a:endParaRPr lang="zh-CN" altLang="en-US"/>
          </a:p>
        </p:txBody>
      </p:sp>
    </p:spTree>
    <p:extLst>
      <p:ext uri="{BB962C8B-B14F-4D97-AF65-F5344CB8AC3E}">
        <p14:creationId xmlns:p14="http://schemas.microsoft.com/office/powerpoint/2010/main" val="23032803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1</a:t>
            </a:fld>
            <a:endParaRPr lang="zh-CN" altLang="en-US"/>
          </a:p>
        </p:txBody>
      </p:sp>
    </p:spTree>
    <p:extLst>
      <p:ext uri="{BB962C8B-B14F-4D97-AF65-F5344CB8AC3E}">
        <p14:creationId xmlns:p14="http://schemas.microsoft.com/office/powerpoint/2010/main" val="3586629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B2A49DE7-BB74-4039-848B-B85CA974D79E}" type="slidenum">
              <a:rPr lang="en-US" altLang="zh-CN" smtClean="0">
                <a:latin typeface="Arial" panose="020B0604020202020204" pitchFamily="34" charset="0"/>
                <a:ea typeface="宋体" panose="02010600030101010101" pitchFamily="2" charset="-122"/>
              </a:rPr>
              <a:pPr fontAlgn="base">
                <a:spcBef>
                  <a:spcPct val="0"/>
                </a:spcBef>
                <a:spcAft>
                  <a:spcPct val="0"/>
                </a:spcAft>
              </a:pPr>
              <a:t>28</a:t>
            </a:fld>
            <a:endParaRPr lang="en-US" altLang="zh-CN" smtClean="0">
              <a:latin typeface="Arial" panose="020B0604020202020204" pitchFamily="34" charset="0"/>
              <a:ea typeface="宋体" panose="02010600030101010101" pitchFamily="2" charset="-122"/>
            </a:endParaRPr>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kumimoji="1" lang="zh-CN" altLang="en-US" b="1" smtClean="0"/>
              <a:t>酰基与</a:t>
            </a:r>
            <a:r>
              <a:rPr kumimoji="1" lang="en-US" altLang="zh-CN" b="1" smtClean="0"/>
              <a:t>CoA</a:t>
            </a:r>
            <a:r>
              <a:rPr kumimoji="1" lang="zh-CN" altLang="en-US" b="1" smtClean="0"/>
              <a:t>之间形成的硫酯键是一种高能键，类似于</a:t>
            </a:r>
            <a:r>
              <a:rPr kumimoji="1" lang="en-US" altLang="zh-CN" b="1" smtClean="0"/>
              <a:t>ATP</a:t>
            </a:r>
            <a:r>
              <a:rPr kumimoji="1" lang="zh-CN" altLang="en-US" b="1" smtClean="0"/>
              <a:t>中的高能磷酸酯键。可以说酰基</a:t>
            </a:r>
            <a:r>
              <a:rPr kumimoji="1" lang="en-US" altLang="zh-CN" b="1" smtClean="0"/>
              <a:t>CoA</a:t>
            </a:r>
            <a:r>
              <a:rPr kumimoji="1" lang="zh-CN" altLang="en-US" b="1" smtClean="0"/>
              <a:t>中的酰基是激活了的酰基。在代谢中我们将会看到，糖、脂肪酸和氨基酸的降解都会生成酰基</a:t>
            </a:r>
            <a:r>
              <a:rPr kumimoji="1" lang="en-US" altLang="zh-CN" b="1" smtClean="0"/>
              <a:t>CoA</a:t>
            </a:r>
            <a:r>
              <a:rPr kumimoji="1" lang="zh-CN" altLang="en-US" b="1" smtClean="0"/>
              <a:t>，进入柠檬酸循环后被彻底氧化，并产生大量能量。</a:t>
            </a:r>
          </a:p>
        </p:txBody>
      </p:sp>
    </p:spTree>
    <p:extLst>
      <p:ext uri="{BB962C8B-B14F-4D97-AF65-F5344CB8AC3E}">
        <p14:creationId xmlns:p14="http://schemas.microsoft.com/office/powerpoint/2010/main" val="1820592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2BACB549-509A-42D9-9871-0AC7FDBA9B7D}" type="slidenum">
              <a:rPr lang="en-US" altLang="zh-CN" smtClean="0">
                <a:latin typeface="Arial" panose="020B0604020202020204" pitchFamily="34" charset="0"/>
                <a:ea typeface="宋体" panose="02010600030101010101" pitchFamily="2" charset="-122"/>
              </a:rPr>
              <a:pPr fontAlgn="base">
                <a:spcBef>
                  <a:spcPct val="0"/>
                </a:spcBef>
                <a:spcAft>
                  <a:spcPct val="0"/>
                </a:spcAft>
              </a:pPr>
              <a:t>29</a:t>
            </a:fld>
            <a:endParaRPr lang="en-US" altLang="zh-CN" smtClean="0">
              <a:latin typeface="Arial" panose="020B0604020202020204" pitchFamily="34" charset="0"/>
              <a:ea typeface="宋体" panose="02010600030101010101" pitchFamily="2" charset="-122"/>
            </a:endParaRPr>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r>
              <a:rPr lang="zh-CN" altLang="en-US" smtClean="0"/>
              <a:t>叶酸（</a:t>
            </a:r>
            <a:r>
              <a:rPr lang="en-US" altLang="zh-CN" smtClean="0"/>
              <a:t>Flolic acid</a:t>
            </a:r>
            <a:r>
              <a:rPr lang="zh-CN" altLang="en-US" smtClean="0"/>
              <a:t>）是一种广泛存在于绿色蔬菜中的</a:t>
            </a:r>
            <a:r>
              <a:rPr lang="en-US" altLang="zh-CN" smtClean="0"/>
              <a:t>B</a:t>
            </a:r>
            <a:r>
              <a:rPr lang="zh-CN" altLang="en-US" smtClean="0"/>
              <a:t>族维生素，由于它最早从植物叶子中提取而得，故命名为</a:t>
            </a:r>
            <a:r>
              <a:rPr lang="en-US" altLang="zh-CN" smtClean="0"/>
              <a:t>"</a:t>
            </a:r>
            <a:r>
              <a:rPr lang="zh-CN" altLang="en-US" smtClean="0"/>
              <a:t>叶酸</a:t>
            </a:r>
            <a:r>
              <a:rPr lang="en-US" altLang="zh-CN" smtClean="0"/>
              <a:t>"</a:t>
            </a:r>
            <a:r>
              <a:rPr lang="zh-CN" altLang="en-US" smtClean="0"/>
              <a:t>。叶酸对人体的重要营养作用早在</a:t>
            </a:r>
            <a:r>
              <a:rPr lang="en-US" altLang="zh-CN" smtClean="0"/>
              <a:t>1948</a:t>
            </a:r>
            <a:r>
              <a:rPr lang="zh-CN" altLang="en-US" smtClean="0"/>
              <a:t>年即已得到证实，人类（或其他动物）如缺乏叶酸可引起巨红细胞性贫血以及白细胞减少症。此外，研究还发现，叶酸对孕妇尤其重要。如在怀孕头</a:t>
            </a:r>
            <a:r>
              <a:rPr lang="en-US" altLang="zh-CN" smtClean="0"/>
              <a:t>3</a:t>
            </a:r>
            <a:r>
              <a:rPr lang="zh-CN" altLang="en-US" smtClean="0"/>
              <a:t>个月内缺乏叶酸，可导致胎儿神经管发育缺陷，从而增加裂脑儿，无脑儿的发生率。其次，孕妇经常补充叶酸，可防止新生儿体重过轻、早产以及婴儿腭裂（兔唇）等先天性畸形。近几年来，国内外学者陆续发现了叶酸有不少令人感举的新用途，其中包括： 抗肿瘤作用  </a:t>
            </a:r>
          </a:p>
        </p:txBody>
      </p:sp>
    </p:spTree>
    <p:extLst>
      <p:ext uri="{BB962C8B-B14F-4D97-AF65-F5344CB8AC3E}">
        <p14:creationId xmlns:p14="http://schemas.microsoft.com/office/powerpoint/2010/main" val="540090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FC058218-AB35-459B-B185-5150E6A780F5}" type="slidenum">
              <a:rPr lang="en-US" altLang="zh-CN" smtClean="0">
                <a:latin typeface="Arial" panose="020B0604020202020204" pitchFamily="34" charset="0"/>
                <a:ea typeface="宋体" panose="02010600030101010101" pitchFamily="2" charset="-122"/>
              </a:rPr>
              <a:pPr fontAlgn="base">
                <a:spcBef>
                  <a:spcPct val="0"/>
                </a:spcBef>
                <a:spcAft>
                  <a:spcPct val="0"/>
                </a:spcAft>
              </a:pPr>
              <a:t>30</a:t>
            </a:fld>
            <a:endParaRPr lang="en-US" altLang="zh-CN" smtClean="0">
              <a:latin typeface="Arial" panose="020B0604020202020204" pitchFamily="34" charset="0"/>
              <a:ea typeface="宋体" panose="02010600030101010101" pitchFamily="2" charset="-122"/>
            </a:endParaRPr>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zh-CN" altLang="en-US" smtClean="0"/>
              <a:t>脚气病以多发性神经炎、肌肉萎缩、组织水肿、心脏扩大、循环失调及胃肠症状为主要特征。本病多发生在以白米为主食的地区。谷物的外皮和胚芽中 、肝脏。米中硫胺素较小麦和杂粮中少。 </a:t>
            </a:r>
          </a:p>
          <a:p>
            <a:pPr eaLnBrk="1" hangingPunct="1"/>
            <a:r>
              <a:rPr lang="zh-CN" altLang="en-US" smtClean="0"/>
              <a:t>诱发脚气病的病因除谷的的加工不当外，淘米过分，烹调加热时间过长，或加入苏打都会造成硫胺素的损失及破坏。 </a:t>
            </a:r>
          </a:p>
        </p:txBody>
      </p:sp>
    </p:spTree>
    <p:extLst>
      <p:ext uri="{BB962C8B-B14F-4D97-AF65-F5344CB8AC3E}">
        <p14:creationId xmlns:p14="http://schemas.microsoft.com/office/powerpoint/2010/main" val="4161399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EE83DE6F-DF60-4C18-B7B1-F263185085ED}" type="slidenum">
              <a:rPr lang="en-US" altLang="zh-CN" smtClean="0">
                <a:latin typeface="Arial" panose="020B0604020202020204" pitchFamily="34" charset="0"/>
                <a:ea typeface="宋体" panose="02010600030101010101" pitchFamily="2" charset="-122"/>
              </a:rPr>
              <a:pPr fontAlgn="base">
                <a:spcBef>
                  <a:spcPct val="0"/>
                </a:spcBef>
                <a:spcAft>
                  <a:spcPct val="0"/>
                </a:spcAft>
              </a:pPr>
              <a:t>31</a:t>
            </a:fld>
            <a:endParaRPr lang="en-US" altLang="zh-CN" smtClean="0">
              <a:latin typeface="Arial" panose="020B0604020202020204" pitchFamily="34" charset="0"/>
              <a:ea typeface="宋体" panose="02010600030101010101" pitchFamily="2" charset="-122"/>
            </a:endParaRPr>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kumimoji="1" lang="zh-CN" altLang="en-US" b="1" smtClean="0">
                <a:solidFill>
                  <a:srgbClr val="FF0000"/>
                </a:solidFill>
              </a:rPr>
              <a:t>转氨酶催化一个氨基酸的氨基转移到另一个酮酸上。生成相应的酮酸和另一个氨基酸。</a:t>
            </a:r>
          </a:p>
        </p:txBody>
      </p:sp>
    </p:spTree>
    <p:extLst>
      <p:ext uri="{BB962C8B-B14F-4D97-AF65-F5344CB8AC3E}">
        <p14:creationId xmlns:p14="http://schemas.microsoft.com/office/powerpoint/2010/main" val="170542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BD34CD62-9449-4B5A-BE72-D23E7478D6A6}" type="slidenum">
              <a:rPr lang="en-US" altLang="zh-CN" smtClean="0">
                <a:latin typeface="Arial" panose="020B0604020202020204" pitchFamily="34" charset="0"/>
                <a:ea typeface="宋体" panose="02010600030101010101" pitchFamily="2" charset="-122"/>
              </a:rPr>
              <a:pPr fontAlgn="base">
                <a:spcBef>
                  <a:spcPct val="0"/>
                </a:spcBef>
                <a:spcAft>
                  <a:spcPct val="0"/>
                </a:spcAft>
              </a:pPr>
              <a:t>32</a:t>
            </a:fld>
            <a:endParaRPr lang="en-US" altLang="zh-CN" smtClean="0">
              <a:latin typeface="Arial" panose="020B0604020202020204" pitchFamily="34" charset="0"/>
              <a:ea typeface="宋体" panose="02010600030101010101" pitchFamily="2" charset="-122"/>
            </a:endParaRPr>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r>
              <a:rPr lang="zh-CN" altLang="en-US" smtClean="0"/>
              <a:t>分子量最大的</a:t>
            </a:r>
            <a:r>
              <a:rPr lang="en-US" altLang="zh-CN" smtClean="0"/>
              <a:t>B</a:t>
            </a:r>
            <a:r>
              <a:rPr lang="zh-CN" altLang="en-US" smtClean="0"/>
              <a:t>族维生素，也是最后一个被分离出来的维生素。</a:t>
            </a:r>
            <a:r>
              <a:rPr lang="en-US" altLang="zh-CN" smtClean="0"/>
              <a:t>1926</a:t>
            </a:r>
            <a:r>
              <a:rPr lang="zh-CN" altLang="en-US" smtClean="0"/>
              <a:t>年发现恶性贫血，以前不可治愈，但食用含有大量肝脏的食物后，病情改善。</a:t>
            </a:r>
          </a:p>
        </p:txBody>
      </p:sp>
    </p:spTree>
    <p:extLst>
      <p:ext uri="{BB962C8B-B14F-4D97-AF65-F5344CB8AC3E}">
        <p14:creationId xmlns:p14="http://schemas.microsoft.com/office/powerpoint/2010/main" val="1981616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C25AE746-3F73-4B5C-88B2-AAF62D846650}" type="slidenum">
              <a:rPr lang="en-US" altLang="zh-CN" smtClean="0">
                <a:latin typeface="Arial" panose="020B0604020202020204" pitchFamily="34" charset="0"/>
                <a:ea typeface="宋体" panose="02010600030101010101" pitchFamily="2" charset="-122"/>
              </a:rPr>
              <a:pPr fontAlgn="base">
                <a:spcBef>
                  <a:spcPct val="0"/>
                </a:spcBef>
                <a:spcAft>
                  <a:spcPct val="0"/>
                </a:spcAft>
              </a:pPr>
              <a:t>33</a:t>
            </a:fld>
            <a:endParaRPr lang="en-US" altLang="zh-CN" smtClean="0">
              <a:latin typeface="Arial" panose="020B0604020202020204" pitchFamily="34" charset="0"/>
              <a:ea typeface="宋体" panose="02010600030101010101" pitchFamily="2" charset="-122"/>
            </a:endParaRPr>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924038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8FD89996-4270-4BB9-AB93-90E1E6AEF0C5}" type="slidenum">
              <a:rPr lang="en-US" altLang="zh-CN" smtClean="0">
                <a:latin typeface="Arial" panose="020B0604020202020204" pitchFamily="34" charset="0"/>
                <a:ea typeface="宋体" panose="02010600030101010101" pitchFamily="2" charset="-122"/>
              </a:rPr>
              <a:pPr fontAlgn="base">
                <a:spcBef>
                  <a:spcPct val="0"/>
                </a:spcBef>
                <a:spcAft>
                  <a:spcPct val="0"/>
                </a:spcAft>
              </a:pPr>
              <a:t>35</a:t>
            </a:fld>
            <a:endParaRPr lang="en-US" altLang="zh-CN" smtClean="0">
              <a:latin typeface="Arial" panose="020B0604020202020204" pitchFamily="34" charset="0"/>
              <a:ea typeface="宋体" panose="02010600030101010101" pitchFamily="2" charset="-122"/>
            </a:endParaRPr>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endParaRPr lang="en-US" altLang="zh-CN" sz="1000" b="1" smtClean="0">
              <a:latin typeface="楷体_GB2312" pitchFamily="49" charset="-122"/>
              <a:ea typeface="楷体_GB2312" pitchFamily="49" charset="-122"/>
            </a:endParaRPr>
          </a:p>
          <a:p>
            <a:pPr eaLnBrk="1" hangingPunct="1"/>
            <a:endParaRPr lang="en-US" altLang="zh-CN" smtClean="0"/>
          </a:p>
        </p:txBody>
      </p:sp>
    </p:spTree>
    <p:extLst>
      <p:ext uri="{BB962C8B-B14F-4D97-AF65-F5344CB8AC3E}">
        <p14:creationId xmlns:p14="http://schemas.microsoft.com/office/powerpoint/2010/main" val="2953584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p:spPr>
        <p:txBody>
          <a:bodyPr/>
          <a:lstStyle/>
          <a:p>
            <a:endParaRPr lang="zh-CN" altLang="en-US" smtClean="0"/>
          </a:p>
        </p:txBody>
      </p:sp>
      <p:sp>
        <p:nvSpPr>
          <p:cNvPr id="4" name="灯片编号占位符 3"/>
          <p:cNvSpPr>
            <a:spLocks noGrp="1"/>
          </p:cNvSpPr>
          <p:nvPr>
            <p:ph type="sldNum" sz="quarter" idx="5"/>
          </p:nvPr>
        </p:nvSpPr>
        <p:spPr/>
        <p:txBody>
          <a:bodyPr/>
          <a:lstStyle/>
          <a:p>
            <a:pPr>
              <a:defRPr/>
            </a:pPr>
            <a:fld id="{7F4DE51A-A544-47F9-A6A2-EFCDF2EF7646}" type="slidenum">
              <a:rPr lang="zh-CN" altLang="en-US" smtClean="0"/>
              <a:pPr>
                <a:defRPr/>
              </a:pPr>
              <a:t>44</a:t>
            </a:fld>
            <a:endParaRPr lang="en-US" altLang="zh-CN"/>
          </a:p>
        </p:txBody>
      </p:sp>
    </p:spTree>
    <p:extLst>
      <p:ext uri="{BB962C8B-B14F-4D97-AF65-F5344CB8AC3E}">
        <p14:creationId xmlns:p14="http://schemas.microsoft.com/office/powerpoint/2010/main" val="3363638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06964424-EF89-4D53-83A2-57CE69DF67E3}" type="slidenum">
              <a:rPr lang="en-US" altLang="zh-CN" smtClean="0">
                <a:latin typeface="Arial" panose="020B0604020202020204" pitchFamily="34" charset="0"/>
                <a:ea typeface="宋体" panose="02010600030101010101" pitchFamily="2" charset="-122"/>
              </a:rPr>
              <a:pPr fontAlgn="base">
                <a:spcBef>
                  <a:spcPct val="0"/>
                </a:spcBef>
                <a:spcAft>
                  <a:spcPct val="0"/>
                </a:spcAft>
              </a:pPr>
              <a:t>61</a:t>
            </a:fld>
            <a:endParaRPr lang="en-US" altLang="zh-CN" smtClean="0">
              <a:latin typeface="Arial" panose="020B0604020202020204" pitchFamily="34" charset="0"/>
              <a:ea typeface="宋体" panose="02010600030101010101" pitchFamily="2" charset="-122"/>
            </a:endParaRPr>
          </a:p>
        </p:txBody>
      </p:sp>
      <p:sp>
        <p:nvSpPr>
          <p:cNvPr id="82947" name="Rectangle 2"/>
          <p:cNvSpPr>
            <a:spLocks noRo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038735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p:spPr>
      </p:sp>
      <p:sp>
        <p:nvSpPr>
          <p:cNvPr id="225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解磷定可以和磷酰化胆碱酯酶结合生成其两者的复合物</a:t>
            </a:r>
            <a:r>
              <a:rPr lang="en-US" altLang="zh-CN" smtClean="0"/>
              <a:t>,</a:t>
            </a:r>
            <a:r>
              <a:rPr lang="zh-CN" altLang="en-US" smtClean="0"/>
              <a:t>复合物可以进一步分解为磷酰化解磷定</a:t>
            </a:r>
            <a:r>
              <a:rPr lang="en-US" altLang="zh-CN" smtClean="0"/>
              <a:t>,</a:t>
            </a:r>
            <a:r>
              <a:rPr lang="zh-CN" altLang="en-US" smtClean="0"/>
              <a:t>使胆碱酯酶游离</a:t>
            </a:r>
            <a:r>
              <a:rPr lang="en-US" altLang="zh-CN" smtClean="0"/>
              <a:t>,</a:t>
            </a:r>
            <a:r>
              <a:rPr lang="zh-CN" altLang="en-US" smtClean="0"/>
              <a:t>恢复其生物活性。</a:t>
            </a:r>
          </a:p>
        </p:txBody>
      </p:sp>
      <p:sp>
        <p:nvSpPr>
          <p:cNvPr id="225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C42F7F9A-A8FD-4BFE-B6C3-B18EBD0AABF3}" type="slidenum">
              <a:rPr lang="zh-CN" altLang="en-US" sz="1200" b="0" smtClean="0">
                <a:solidFill>
                  <a:schemeClr val="tx1"/>
                </a:solidFill>
                <a:ea typeface="宋体" panose="02010600030101010101" pitchFamily="2" charset="-122"/>
              </a:rPr>
              <a:pPr/>
              <a:t>69</a:t>
            </a:fld>
            <a:endParaRPr lang="en-US" altLang="zh-CN" sz="1200" b="0" smtClean="0">
              <a:solidFill>
                <a:schemeClr val="tx1"/>
              </a:solidFill>
              <a:ea typeface="宋体" panose="02010600030101010101" pitchFamily="2" charset="-122"/>
            </a:endParaRPr>
          </a:p>
        </p:txBody>
      </p:sp>
    </p:spTree>
    <p:extLst>
      <p:ext uri="{BB962C8B-B14F-4D97-AF65-F5344CB8AC3E}">
        <p14:creationId xmlns:p14="http://schemas.microsoft.com/office/powerpoint/2010/main" val="4160837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4E96F1AA-2785-46EB-862F-069FBD324631}" type="slidenum">
              <a:rPr lang="en-US" altLang="zh-CN" smtClean="0">
                <a:latin typeface="Arial" panose="020B0604020202020204" pitchFamily="34" charset="0"/>
                <a:ea typeface="宋体" panose="02010600030101010101" pitchFamily="2" charset="-122"/>
              </a:rPr>
              <a:pPr fontAlgn="base">
                <a:spcBef>
                  <a:spcPct val="0"/>
                </a:spcBef>
                <a:spcAft>
                  <a:spcPct val="0"/>
                </a:spcAft>
              </a:pPr>
              <a:t>3</a:t>
            </a:fld>
            <a:endParaRPr lang="en-US" altLang="zh-CN" smtClean="0">
              <a:latin typeface="Arial" panose="020B0604020202020204" pitchFamily="34" charset="0"/>
              <a:ea typeface="宋体" panose="02010600030101010101" pitchFamily="2" charset="-122"/>
            </a:endParaRPr>
          </a:p>
        </p:txBody>
      </p:sp>
      <p:sp>
        <p:nvSpPr>
          <p:cNvPr id="6147" name="Rectangle 2"/>
          <p:cNvSpPr>
            <a:spLocks noRo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r>
              <a:rPr lang="zh-CN" altLang="en-US" b="1" smtClean="0">
                <a:latin typeface="Times New Roman" panose="02020603050405020304" pitchFamily="18" charset="0"/>
                <a:ea typeface="楷体_GB2312" pitchFamily="49" charset="-122"/>
              </a:rPr>
              <a:t>酶对生命活动的重要性</a:t>
            </a:r>
            <a:r>
              <a:rPr lang="en-US" altLang="zh-CN" b="1" smtClean="0">
                <a:latin typeface="Times New Roman" panose="02020603050405020304" pitchFamily="18" charset="0"/>
                <a:ea typeface="楷体_GB2312" pitchFamily="49" charset="-122"/>
              </a:rPr>
              <a:t>?</a:t>
            </a:r>
            <a:r>
              <a:rPr lang="zh-CN" altLang="en-US" b="1" smtClean="0">
                <a:latin typeface="Times New Roman" panose="02020603050405020304" pitchFamily="18" charset="0"/>
                <a:ea typeface="楷体_GB2312" pitchFamily="49" charset="-122"/>
              </a:rPr>
              <a:t>哪些举例说明</a:t>
            </a:r>
            <a:endParaRPr lang="zh-CN" altLang="zh-CN" smtClean="0"/>
          </a:p>
        </p:txBody>
      </p:sp>
    </p:spTree>
    <p:extLst>
      <p:ext uri="{BB962C8B-B14F-4D97-AF65-F5344CB8AC3E}">
        <p14:creationId xmlns:p14="http://schemas.microsoft.com/office/powerpoint/2010/main" val="10155622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p:spPr>
      </p:sp>
      <p:sp>
        <p:nvSpPr>
          <p:cNvPr id="2457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458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BACD61AF-E53C-484D-B972-538C314F4A2B}" type="slidenum">
              <a:rPr lang="zh-CN" altLang="en-US" sz="1200" b="0" smtClean="0">
                <a:solidFill>
                  <a:schemeClr val="tx1"/>
                </a:solidFill>
                <a:ea typeface="宋体" panose="02010600030101010101" pitchFamily="2" charset="-122"/>
              </a:rPr>
              <a:pPr/>
              <a:t>70</a:t>
            </a:fld>
            <a:endParaRPr lang="en-US" altLang="zh-CN" sz="1200" b="0" smtClean="0">
              <a:solidFill>
                <a:schemeClr val="tx1"/>
              </a:solidFill>
              <a:ea typeface="宋体" panose="02010600030101010101" pitchFamily="2" charset="-122"/>
            </a:endParaRPr>
          </a:p>
        </p:txBody>
      </p:sp>
    </p:spTree>
    <p:extLst>
      <p:ext uri="{BB962C8B-B14F-4D97-AF65-F5344CB8AC3E}">
        <p14:creationId xmlns:p14="http://schemas.microsoft.com/office/powerpoint/2010/main" val="189379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AE9E0CEB-95F5-4E2D-BE91-0F6B8D889AD4}" type="slidenum">
              <a:rPr lang="en-US" altLang="zh-CN" smtClean="0">
                <a:latin typeface="Arial" panose="020B0604020202020204" pitchFamily="34" charset="0"/>
                <a:ea typeface="宋体" panose="02010600030101010101" pitchFamily="2" charset="-122"/>
              </a:rPr>
              <a:pPr fontAlgn="base">
                <a:spcBef>
                  <a:spcPct val="0"/>
                </a:spcBef>
                <a:spcAft>
                  <a:spcPct val="0"/>
                </a:spcAft>
              </a:pPr>
              <a:t>4</a:t>
            </a:fld>
            <a:endParaRPr lang="en-US" altLang="zh-CN" smtClean="0">
              <a:latin typeface="Arial" panose="020B0604020202020204" pitchFamily="34" charset="0"/>
              <a:ea typeface="宋体" panose="02010600030101010101" pitchFamily="2" charset="-122"/>
            </a:endParaRPr>
          </a:p>
        </p:txBody>
      </p:sp>
      <p:sp>
        <p:nvSpPr>
          <p:cNvPr id="8195" name="Rectangle 2"/>
          <p:cNvSpPr>
            <a:spLocks noRo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r>
              <a:rPr lang="zh-CN" altLang="en-US" smtClean="0"/>
              <a:t>由于习惯命名法简单</a:t>
            </a:r>
            <a:r>
              <a:rPr lang="en-US" altLang="zh-CN" smtClean="0"/>
              <a:t>,</a:t>
            </a:r>
            <a:r>
              <a:rPr lang="zh-CN" altLang="en-US" smtClean="0"/>
              <a:t>大多数情况下采用习惯命名法</a:t>
            </a:r>
          </a:p>
          <a:p>
            <a:pPr eaLnBrk="1" hangingPunct="1"/>
            <a:r>
              <a:rPr lang="zh-CN" altLang="en-US" b="1" smtClean="0">
                <a:latin typeface="楷体_GB2312" pitchFamily="49" charset="-122"/>
                <a:ea typeface="楷体_GB2312" pitchFamily="49" charset="-122"/>
              </a:rPr>
              <a:t>碱性磷酸酶：</a:t>
            </a:r>
            <a:r>
              <a:rPr lang="zh-CN" altLang="en-US" smtClean="0"/>
              <a:t>碱性环境中能水解磷酸脂产生磷酸。 </a:t>
            </a:r>
          </a:p>
        </p:txBody>
      </p:sp>
    </p:spTree>
    <p:extLst>
      <p:ext uri="{BB962C8B-B14F-4D97-AF65-F5344CB8AC3E}">
        <p14:creationId xmlns:p14="http://schemas.microsoft.com/office/powerpoint/2010/main" val="3747623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533D261E-8CC3-4EFD-BDB0-F8CAF0A9CDC0}" type="slidenum">
              <a:rPr lang="en-US" altLang="zh-CN" smtClean="0">
                <a:latin typeface="Arial" panose="020B0604020202020204" pitchFamily="34" charset="0"/>
                <a:ea typeface="宋体" panose="02010600030101010101" pitchFamily="2" charset="-122"/>
              </a:rPr>
              <a:pPr fontAlgn="base">
                <a:spcBef>
                  <a:spcPct val="0"/>
                </a:spcBef>
                <a:spcAft>
                  <a:spcPct val="0"/>
                </a:spcAft>
              </a:pPr>
              <a:t>6</a:t>
            </a:fld>
            <a:endParaRPr lang="en-US" altLang="zh-CN" smtClean="0">
              <a:latin typeface="Arial" panose="020B0604020202020204" pitchFamily="34" charset="0"/>
              <a:ea typeface="宋体" panose="02010600030101010101" pitchFamily="2" charset="-122"/>
            </a:endParaRPr>
          </a:p>
        </p:txBody>
      </p:sp>
      <p:sp>
        <p:nvSpPr>
          <p:cNvPr id="11267" name="Rectangle 2"/>
          <p:cNvSpPr>
            <a:spLocks noRo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r>
              <a:rPr lang="en-US" altLang="zh-CN" sz="1400" dirty="0" smtClean="0"/>
              <a:t>EC </a:t>
            </a:r>
            <a:r>
              <a:rPr lang="zh-CN" altLang="en-US" sz="1400" dirty="0" smtClean="0"/>
              <a:t>为 </a:t>
            </a:r>
            <a:r>
              <a:rPr lang="en-US" altLang="zh-CN" dirty="0" smtClean="0"/>
              <a:t>Enzyme </a:t>
            </a:r>
            <a:r>
              <a:rPr lang="en-US" altLang="zh-CN" dirty="0" err="1" smtClean="0"/>
              <a:t>Commision</a:t>
            </a:r>
            <a:r>
              <a:rPr lang="en-US" altLang="zh-CN" dirty="0" smtClean="0"/>
              <a:t> </a:t>
            </a:r>
            <a:r>
              <a:rPr lang="zh-CN" altLang="en-US" sz="1400" dirty="0" smtClean="0"/>
              <a:t>酶学委员会缩写</a:t>
            </a:r>
          </a:p>
        </p:txBody>
      </p:sp>
    </p:spTree>
    <p:extLst>
      <p:ext uri="{BB962C8B-B14F-4D97-AF65-F5344CB8AC3E}">
        <p14:creationId xmlns:p14="http://schemas.microsoft.com/office/powerpoint/2010/main" val="1322062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p:spPr>
        <p:txBody>
          <a:bodyPr/>
          <a:lstStyle/>
          <a:p>
            <a:endParaRPr lang="zh-CN" altLang="en-US" smtClean="0"/>
          </a:p>
        </p:txBody>
      </p:sp>
      <p:sp>
        <p:nvSpPr>
          <p:cNvPr id="4" name="灯片编号占位符 3"/>
          <p:cNvSpPr>
            <a:spLocks noGrp="1"/>
          </p:cNvSpPr>
          <p:nvPr>
            <p:ph type="sldNum" sz="quarter" idx="5"/>
          </p:nvPr>
        </p:nvSpPr>
        <p:spPr/>
        <p:txBody>
          <a:bodyPr/>
          <a:lstStyle/>
          <a:p>
            <a:pPr>
              <a:defRPr/>
            </a:pPr>
            <a:fld id="{67F27A50-87CA-4C80-BE69-F0AE7FB23B95}" type="slidenum">
              <a:rPr lang="en-US" altLang="zh-CN" smtClean="0"/>
              <a:pPr>
                <a:defRPr/>
              </a:pPr>
              <a:t>7</a:t>
            </a:fld>
            <a:endParaRPr lang="en-US" altLang="zh-CN"/>
          </a:p>
        </p:txBody>
      </p:sp>
    </p:spTree>
    <p:extLst>
      <p:ext uri="{BB962C8B-B14F-4D97-AF65-F5344CB8AC3E}">
        <p14:creationId xmlns:p14="http://schemas.microsoft.com/office/powerpoint/2010/main" val="957230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1715A667-08F9-4382-B0CD-ECBAFE24ADDE}" type="slidenum">
              <a:rPr lang="en-US" altLang="zh-CN" smtClean="0">
                <a:latin typeface="Arial" panose="020B0604020202020204" pitchFamily="34" charset="0"/>
                <a:ea typeface="宋体" panose="02010600030101010101" pitchFamily="2" charset="-122"/>
              </a:rPr>
              <a:pPr fontAlgn="base">
                <a:spcBef>
                  <a:spcPct val="0"/>
                </a:spcBef>
                <a:spcAft>
                  <a:spcPct val="0"/>
                </a:spcAft>
              </a:pPr>
              <a:t>24</a:t>
            </a:fld>
            <a:endParaRPr lang="en-US" altLang="zh-CN" smtClean="0">
              <a:latin typeface="Arial" panose="020B0604020202020204" pitchFamily="34" charset="0"/>
              <a:ea typeface="宋体" panose="02010600030101010101" pitchFamily="2" charset="-122"/>
            </a:endParaRPr>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pPr eaLnBrk="1" hangingPunct="1"/>
            <a:endParaRPr lang="en-US" altLang="zh-CN" sz="1000" b="1" smtClean="0">
              <a:latin typeface="楷体_GB2312" pitchFamily="49" charset="-122"/>
              <a:ea typeface="楷体_GB2312" pitchFamily="49" charset="-122"/>
            </a:endParaRPr>
          </a:p>
          <a:p>
            <a:pPr eaLnBrk="1" hangingPunct="1"/>
            <a:endParaRPr lang="en-US" altLang="zh-CN" smtClean="0"/>
          </a:p>
        </p:txBody>
      </p:sp>
    </p:spTree>
    <p:extLst>
      <p:ext uri="{BB962C8B-B14F-4D97-AF65-F5344CB8AC3E}">
        <p14:creationId xmlns:p14="http://schemas.microsoft.com/office/powerpoint/2010/main" val="3896799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5501165B-1BBD-47E8-8183-2084CD33F43D}" type="slidenum">
              <a:rPr lang="en-US" altLang="zh-CN" smtClean="0">
                <a:latin typeface="Arial" panose="020B0604020202020204" pitchFamily="34" charset="0"/>
                <a:ea typeface="宋体" panose="02010600030101010101" pitchFamily="2" charset="-122"/>
              </a:rPr>
              <a:pPr fontAlgn="base">
                <a:spcBef>
                  <a:spcPct val="0"/>
                </a:spcBef>
                <a:spcAft>
                  <a:spcPct val="0"/>
                </a:spcAft>
              </a:pPr>
              <a:t>25</a:t>
            </a:fld>
            <a:endParaRPr lang="en-US" altLang="zh-CN" smtClean="0">
              <a:latin typeface="Arial" panose="020B0604020202020204" pitchFamily="34" charset="0"/>
              <a:ea typeface="宋体" panose="02010600030101010101" pitchFamily="2" charset="-122"/>
            </a:endParaRPr>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727559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98D2009A-E38E-4009-822C-12EF23821612}" type="slidenum">
              <a:rPr lang="en-US" altLang="zh-CN" smtClean="0">
                <a:latin typeface="Arial" panose="020B0604020202020204" pitchFamily="34" charset="0"/>
                <a:ea typeface="宋体" panose="02010600030101010101" pitchFamily="2" charset="-122"/>
              </a:rPr>
              <a:pPr fontAlgn="base">
                <a:spcBef>
                  <a:spcPct val="0"/>
                </a:spcBef>
                <a:spcAft>
                  <a:spcPct val="0"/>
                </a:spcAft>
              </a:pPr>
              <a:t>26</a:t>
            </a:fld>
            <a:endParaRPr lang="en-US" altLang="zh-CN" smtClean="0">
              <a:latin typeface="Arial" panose="020B0604020202020204" pitchFamily="34" charset="0"/>
              <a:ea typeface="宋体" panose="02010600030101010101" pitchFamily="2" charset="-122"/>
            </a:endParaRPr>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r>
              <a:rPr lang="zh-CN" altLang="en-US" smtClean="0"/>
              <a:t>辅基的黄色是</a:t>
            </a:r>
            <a:r>
              <a:rPr kumimoji="1" lang="zh-CN" altLang="en-US" sz="2800" b="1" smtClean="0">
                <a:latin typeface="楷体_GB2312" pitchFamily="49" charset="-122"/>
                <a:ea typeface="楷体_GB2312" pitchFamily="49" charset="-122"/>
              </a:rPr>
              <a:t>异咯嗪的共轭双键系统的贡献。异咯嗪是黄素的特征。</a:t>
            </a:r>
          </a:p>
        </p:txBody>
      </p:sp>
    </p:spTree>
    <p:extLst>
      <p:ext uri="{BB962C8B-B14F-4D97-AF65-F5344CB8AC3E}">
        <p14:creationId xmlns:p14="http://schemas.microsoft.com/office/powerpoint/2010/main" val="2804961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fontAlgn="base">
              <a:spcBef>
                <a:spcPct val="0"/>
              </a:spcBef>
              <a:spcAft>
                <a:spcPct val="0"/>
              </a:spcAft>
            </a:pPr>
            <a:fld id="{244D7473-54DA-4623-B33D-81F1B041281C}" type="slidenum">
              <a:rPr lang="en-US" altLang="zh-CN" smtClean="0">
                <a:latin typeface="Arial" panose="020B0604020202020204" pitchFamily="34" charset="0"/>
                <a:ea typeface="宋体" panose="02010600030101010101" pitchFamily="2" charset="-122"/>
              </a:rPr>
              <a:pPr fontAlgn="base">
                <a:spcBef>
                  <a:spcPct val="0"/>
                </a:spcBef>
                <a:spcAft>
                  <a:spcPct val="0"/>
                </a:spcAft>
              </a:pPr>
              <a:t>27</a:t>
            </a:fld>
            <a:endParaRPr lang="en-US" altLang="zh-CN" smtClean="0">
              <a:latin typeface="Arial" panose="020B0604020202020204" pitchFamily="34" charset="0"/>
              <a:ea typeface="宋体" panose="02010600030101010101" pitchFamily="2" charset="-122"/>
            </a:endParaRPr>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eaLnBrk="1" hangingPunct="1"/>
            <a:r>
              <a:rPr lang="zh-CN" altLang="en-US" smtClean="0"/>
              <a:t>线粒体中被</a:t>
            </a:r>
            <a:r>
              <a:rPr lang="en-US" altLang="zh-CN" smtClean="0"/>
              <a:t>FMNH</a:t>
            </a:r>
            <a:r>
              <a:rPr lang="en-US" altLang="zh-CN" baseline="-25000" smtClean="0"/>
              <a:t>2</a:t>
            </a:r>
            <a:r>
              <a:rPr lang="zh-CN" altLang="en-US" smtClean="0"/>
              <a:t>还原的蛋白质喊有作为电子受体的</a:t>
            </a:r>
            <a:r>
              <a:rPr lang="en-US" altLang="zh-CN" smtClean="0"/>
              <a:t>Fe</a:t>
            </a:r>
            <a:r>
              <a:rPr lang="en-US" altLang="zh-CN" baseline="30000" smtClean="0"/>
              <a:t>3+</a:t>
            </a:r>
            <a:r>
              <a:rPr lang="zh-CN" altLang="en-US" smtClean="0"/>
              <a:t>，由于</a:t>
            </a:r>
            <a:r>
              <a:rPr lang="en-US" altLang="zh-CN" smtClean="0"/>
              <a:t>Fe</a:t>
            </a:r>
            <a:r>
              <a:rPr lang="en-US" altLang="zh-CN" baseline="30000" smtClean="0"/>
              <a:t>3+</a:t>
            </a:r>
            <a:r>
              <a:rPr lang="zh-CN" altLang="en-US" smtClean="0"/>
              <a:t>只能接受一个电子形成</a:t>
            </a:r>
            <a:r>
              <a:rPr lang="en-US" altLang="zh-CN" smtClean="0"/>
              <a:t>Fe</a:t>
            </a:r>
            <a:r>
              <a:rPr lang="en-US" altLang="zh-CN" baseline="30000" smtClean="0"/>
              <a:t>2+</a:t>
            </a:r>
            <a:r>
              <a:rPr lang="en-US" altLang="zh-CN" smtClean="0"/>
              <a:t> </a:t>
            </a:r>
            <a:r>
              <a:rPr lang="zh-CN" altLang="en-US" smtClean="0"/>
              <a:t>，</a:t>
            </a:r>
          </a:p>
        </p:txBody>
      </p:sp>
    </p:spTree>
    <p:extLst>
      <p:ext uri="{BB962C8B-B14F-4D97-AF65-F5344CB8AC3E}">
        <p14:creationId xmlns:p14="http://schemas.microsoft.com/office/powerpoint/2010/main" val="288156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F8CAA86-CCB7-4AD8-820F-CCDEAC3DEDAC}" type="datetimeFigureOut">
              <a:rPr lang="zh-CN" altLang="en-US"/>
              <a:pPr>
                <a:defRPr/>
              </a:pPr>
              <a:t>2022/10/8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879DFAB-539C-43A7-B3C7-12FBDE399834}" type="slidenum">
              <a:rPr lang="zh-CN" altLang="en-US"/>
              <a:pPr/>
              <a:t>‹#›</a:t>
            </a:fld>
            <a:endParaRPr lang="zh-CN" altLang="en-US"/>
          </a:p>
        </p:txBody>
      </p:sp>
    </p:spTree>
    <p:extLst>
      <p:ext uri="{BB962C8B-B14F-4D97-AF65-F5344CB8AC3E}">
        <p14:creationId xmlns:p14="http://schemas.microsoft.com/office/powerpoint/2010/main" val="62421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FCA999C-90B9-4393-94F7-3DE49AF8AEA6}" type="datetimeFigureOut">
              <a:rPr lang="zh-CN" altLang="en-US"/>
              <a:pPr>
                <a:defRPr/>
              </a:pPr>
              <a:t>2022/10/8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051D21D-89F5-49BE-9DBC-1922DFE16ACC}" type="slidenum">
              <a:rPr lang="zh-CN" altLang="en-US"/>
              <a:pPr/>
              <a:t>‹#›</a:t>
            </a:fld>
            <a:endParaRPr lang="zh-CN" altLang="en-US"/>
          </a:p>
        </p:txBody>
      </p:sp>
    </p:spTree>
    <p:extLst>
      <p:ext uri="{BB962C8B-B14F-4D97-AF65-F5344CB8AC3E}">
        <p14:creationId xmlns:p14="http://schemas.microsoft.com/office/powerpoint/2010/main" val="3482003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A8BCA77-D6FC-4071-A76B-941586C3FE66}" type="datetimeFigureOut">
              <a:rPr lang="zh-CN" altLang="en-US"/>
              <a:pPr>
                <a:defRPr/>
              </a:pPr>
              <a:t>2022/10/8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B9CD404-88AD-48AC-A89C-9B72D8EB0ED7}" type="slidenum">
              <a:rPr lang="zh-CN" altLang="en-US"/>
              <a:pPr/>
              <a:t>‹#›</a:t>
            </a:fld>
            <a:endParaRPr lang="zh-CN" altLang="en-US"/>
          </a:p>
        </p:txBody>
      </p:sp>
    </p:spTree>
    <p:extLst>
      <p:ext uri="{BB962C8B-B14F-4D97-AF65-F5344CB8AC3E}">
        <p14:creationId xmlns:p14="http://schemas.microsoft.com/office/powerpoint/2010/main" val="3425012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152400"/>
            <a:ext cx="9160933" cy="1600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828800"/>
            <a:ext cx="50292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6800" y="1828800"/>
            <a:ext cx="50292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CEC4B158-4A95-4638-857B-02EBD2623D7B}" type="slidenum">
              <a:rPr lang="en-US" altLang="zh-CN"/>
              <a:pPr>
                <a:defRPr/>
              </a:pPr>
              <a:t>‹#›</a:t>
            </a:fld>
            <a:endParaRPr lang="en-US" altLang="zh-CN"/>
          </a:p>
        </p:txBody>
      </p:sp>
    </p:spTree>
    <p:extLst>
      <p:ext uri="{BB962C8B-B14F-4D97-AF65-F5344CB8AC3E}">
        <p14:creationId xmlns:p14="http://schemas.microsoft.com/office/powerpoint/2010/main" val="80946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6D80D9A-BA96-4249-9B8F-EC794B7B7773}" type="datetimeFigureOut">
              <a:rPr lang="zh-CN" altLang="en-US"/>
              <a:pPr>
                <a:defRPr/>
              </a:pPr>
              <a:t>2022/10/8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B0E8C77-1989-4108-AFD2-86C9369F1E33}" type="slidenum">
              <a:rPr lang="zh-CN" altLang="en-US"/>
              <a:pPr/>
              <a:t>‹#›</a:t>
            </a:fld>
            <a:endParaRPr lang="zh-CN" altLang="en-US"/>
          </a:p>
        </p:txBody>
      </p:sp>
    </p:spTree>
    <p:extLst>
      <p:ext uri="{BB962C8B-B14F-4D97-AF65-F5344CB8AC3E}">
        <p14:creationId xmlns:p14="http://schemas.microsoft.com/office/powerpoint/2010/main" val="3739876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111086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8D182215-6FCA-400F-A7B2-0B9591FF96CB}" type="datetimeFigureOut">
              <a:rPr lang="zh-CN" altLang="en-US"/>
              <a:pPr>
                <a:defRPr/>
              </a:pPr>
              <a:t>2022/10/8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AC27113-6DFC-4307-81E5-FA949A3993FB}" type="slidenum">
              <a:rPr lang="zh-CN" altLang="en-US"/>
              <a:pPr/>
              <a:t>‹#›</a:t>
            </a:fld>
            <a:endParaRPr lang="zh-CN" altLang="en-US"/>
          </a:p>
        </p:txBody>
      </p:sp>
    </p:spTree>
    <p:extLst>
      <p:ext uri="{BB962C8B-B14F-4D97-AF65-F5344CB8AC3E}">
        <p14:creationId xmlns:p14="http://schemas.microsoft.com/office/powerpoint/2010/main" val="2704376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5"/>
            <a:ext cx="12192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日期占位符 3"/>
          <p:cNvSpPr>
            <a:spLocks noGrp="1"/>
          </p:cNvSpPr>
          <p:nvPr>
            <p:ph type="dt" sz="half" idx="10"/>
          </p:nvPr>
        </p:nvSpPr>
        <p:spPr/>
        <p:txBody>
          <a:bodyPr/>
          <a:lstStyle>
            <a:lvl1pPr>
              <a:defRPr/>
            </a:lvl1pPr>
          </a:lstStyle>
          <a:p>
            <a:pPr>
              <a:defRPr/>
            </a:pPr>
            <a:fld id="{25956C8D-B10E-498B-814B-3ADA4D022A56}" type="datetimeFigureOut">
              <a:rPr lang="zh-CN" altLang="en-US"/>
              <a:pPr>
                <a:defRPr/>
              </a:pPr>
              <a:t>2022/10/8</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fld id="{33B0245F-16E8-484C-A82B-F307558D5C05}" type="slidenum">
              <a:rPr lang="zh-CN" altLang="en-US"/>
              <a:pPr/>
              <a:t>‹#›</a:t>
            </a:fld>
            <a:endParaRPr lang="zh-CN" altLang="en-US"/>
          </a:p>
        </p:txBody>
      </p:sp>
    </p:spTree>
    <p:extLst>
      <p:ext uri="{BB962C8B-B14F-4D97-AF65-F5344CB8AC3E}">
        <p14:creationId xmlns:p14="http://schemas.microsoft.com/office/powerpoint/2010/main" val="1578844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86DD529-6EC3-4BC1-A868-33AC2DFFF3D0}" type="datetimeFigureOut">
              <a:rPr lang="zh-CN" altLang="en-US"/>
              <a:pPr>
                <a:defRPr/>
              </a:pPr>
              <a:t>2022/10/8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D7599541-3A62-4856-82EB-46E6EBB0D11B}" type="slidenum">
              <a:rPr lang="zh-CN" altLang="en-US"/>
              <a:pPr/>
              <a:t>‹#›</a:t>
            </a:fld>
            <a:endParaRPr lang="zh-CN" altLang="en-US"/>
          </a:p>
        </p:txBody>
      </p:sp>
    </p:spTree>
    <p:extLst>
      <p:ext uri="{BB962C8B-B14F-4D97-AF65-F5344CB8AC3E}">
        <p14:creationId xmlns:p14="http://schemas.microsoft.com/office/powerpoint/2010/main" val="24274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5"/>
            <a:ext cx="12192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3"/>
          <p:cNvSpPr>
            <a:spLocks noGrp="1"/>
          </p:cNvSpPr>
          <p:nvPr>
            <p:ph type="dt" sz="half" idx="10"/>
          </p:nvPr>
        </p:nvSpPr>
        <p:spPr/>
        <p:txBody>
          <a:bodyPr/>
          <a:lstStyle>
            <a:lvl1pPr>
              <a:defRPr/>
            </a:lvl1pPr>
          </a:lstStyle>
          <a:p>
            <a:pPr>
              <a:defRPr/>
            </a:pPr>
            <a:fld id="{1519C58D-E97B-4874-BC17-3D2CFDCF718A}" type="datetimeFigureOut">
              <a:rPr lang="zh-CN" altLang="en-US"/>
              <a:pPr>
                <a:defRPr/>
              </a:pPr>
              <a:t>2022/10/8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A70C2F44-C0A6-4334-96D2-8FD937A6030A}" type="slidenum">
              <a:rPr lang="zh-CN" altLang="en-US"/>
              <a:pPr/>
              <a:t>‹#›</a:t>
            </a:fld>
            <a:endParaRPr lang="zh-CN" altLang="en-US"/>
          </a:p>
        </p:txBody>
      </p:sp>
    </p:spTree>
    <p:extLst>
      <p:ext uri="{BB962C8B-B14F-4D97-AF65-F5344CB8AC3E}">
        <p14:creationId xmlns:p14="http://schemas.microsoft.com/office/powerpoint/2010/main" val="2414975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zh-CN" altLang="en-US" smtClean="0"/>
              <a:t>编辑母版文本样式</a:t>
            </a:r>
          </a:p>
        </p:txBody>
      </p:sp>
      <p:sp>
        <p:nvSpPr>
          <p:cNvPr id="5" name="日期占位符 3"/>
          <p:cNvSpPr>
            <a:spLocks noGrp="1"/>
          </p:cNvSpPr>
          <p:nvPr>
            <p:ph type="dt" sz="half" idx="10"/>
          </p:nvPr>
        </p:nvSpPr>
        <p:spPr/>
        <p:txBody>
          <a:bodyPr/>
          <a:lstStyle>
            <a:lvl1pPr>
              <a:defRPr/>
            </a:lvl1pPr>
          </a:lstStyle>
          <a:p>
            <a:pPr>
              <a:defRPr/>
            </a:pPr>
            <a:fld id="{D859B996-82A3-4A41-8A93-A236086D9BDB}" type="datetimeFigureOut">
              <a:rPr lang="zh-CN" altLang="en-US"/>
              <a:pPr>
                <a:defRPr/>
              </a:pPr>
              <a:t>2022/10/8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E46CE1F-7ED3-4DCE-B1B4-1CE4922AB446}" type="slidenum">
              <a:rPr lang="zh-CN" altLang="en-US"/>
              <a:pPr/>
              <a:t>‹#›</a:t>
            </a:fld>
            <a:endParaRPr lang="zh-CN" altLang="en-US"/>
          </a:p>
        </p:txBody>
      </p:sp>
    </p:spTree>
    <p:extLst>
      <p:ext uri="{BB962C8B-B14F-4D97-AF65-F5344CB8AC3E}">
        <p14:creationId xmlns:p14="http://schemas.microsoft.com/office/powerpoint/2010/main" val="1453614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zh-CN" altLang="en-US" smtClean="0"/>
              <a:t>编辑母版文本样式</a:t>
            </a:r>
          </a:p>
        </p:txBody>
      </p:sp>
      <p:sp>
        <p:nvSpPr>
          <p:cNvPr id="5" name="日期占位符 3"/>
          <p:cNvSpPr>
            <a:spLocks noGrp="1"/>
          </p:cNvSpPr>
          <p:nvPr>
            <p:ph type="dt" sz="half" idx="10"/>
          </p:nvPr>
        </p:nvSpPr>
        <p:spPr/>
        <p:txBody>
          <a:bodyPr/>
          <a:lstStyle>
            <a:lvl1pPr>
              <a:defRPr/>
            </a:lvl1pPr>
          </a:lstStyle>
          <a:p>
            <a:pPr>
              <a:defRPr/>
            </a:pPr>
            <a:fld id="{FF491A04-1EE0-46CD-A32D-474C145B6247}" type="datetimeFigureOut">
              <a:rPr lang="zh-CN" altLang="en-US"/>
              <a:pPr>
                <a:defRPr/>
              </a:pPr>
              <a:t>2022/10/8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D41EBB37-D35E-4F98-8736-407AD740474D}" type="slidenum">
              <a:rPr lang="zh-CN" altLang="en-US"/>
              <a:pPr/>
              <a:t>‹#›</a:t>
            </a:fld>
            <a:endParaRPr lang="zh-CN" altLang="en-US"/>
          </a:p>
        </p:txBody>
      </p:sp>
    </p:spTree>
    <p:extLst>
      <p:ext uri="{BB962C8B-B14F-4D97-AF65-F5344CB8AC3E}">
        <p14:creationId xmlns:p14="http://schemas.microsoft.com/office/powerpoint/2010/main" val="737846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609600" y="1600205"/>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2611E4B-7DFA-4268-B207-07A32384AB65}" type="datetimeFigureOut">
              <a:rPr lang="zh-CN" altLang="en-US"/>
              <a:pPr>
                <a:defRPr/>
              </a:pPr>
              <a:t>2022/10/8</a:t>
            </a:fld>
            <a:endParaRPr lang="zh-CN" altLang="en-US"/>
          </a:p>
        </p:txBody>
      </p:sp>
      <p:sp>
        <p:nvSpPr>
          <p:cNvPr id="5" name="页脚占位符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5"/>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BD1AE8F-C1D0-4E2F-B952-11FCF7ABE082}" type="slidenum">
              <a:rPr lang="zh-CN" altLang="en-US"/>
              <a:pPr/>
              <a:t>‹#›</a:t>
            </a:fld>
            <a:endParaRPr lang="zh-CN" altLang="en-US"/>
          </a:p>
        </p:txBody>
      </p:sp>
      <p:sp>
        <p:nvSpPr>
          <p:cNvPr id="7" name="矩形 6"/>
          <p:cNvSpPr/>
          <p:nvPr userDrawn="1"/>
        </p:nvSpPr>
        <p:spPr>
          <a:xfrm>
            <a:off x="0" y="676280"/>
            <a:ext cx="12192000" cy="85725"/>
          </a:xfrm>
          <a:prstGeom prst="rect">
            <a:avLst/>
          </a:prstGeom>
          <a:solidFill>
            <a:srgbClr val="FF97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userDrawn="1"/>
        </p:nvSpPr>
        <p:spPr>
          <a:xfrm>
            <a:off x="0" y="5"/>
            <a:ext cx="12192000" cy="676275"/>
          </a:xfrm>
          <a:prstGeom prst="rect">
            <a:avLst/>
          </a:prstGeom>
          <a:solidFill>
            <a:srgbClr val="009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userDrawn="1"/>
        </p:nvSpPr>
        <p:spPr>
          <a:xfrm>
            <a:off x="0" y="6721480"/>
            <a:ext cx="12192000" cy="136525"/>
          </a:xfrm>
          <a:prstGeom prst="rect">
            <a:avLst/>
          </a:prstGeom>
          <a:solidFill>
            <a:srgbClr val="0098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21" r:id="rId3"/>
    <p:sldLayoutId id="2147483915" r:id="rId4"/>
    <p:sldLayoutId id="2147483922" r:id="rId5"/>
    <p:sldLayoutId id="2147483916" r:id="rId6"/>
    <p:sldLayoutId id="2147483923" r:id="rId7"/>
    <p:sldLayoutId id="2147483917" r:id="rId8"/>
    <p:sldLayoutId id="2147483918" r:id="rId9"/>
    <p:sldLayoutId id="2147483919" r:id="rId10"/>
    <p:sldLayoutId id="2147483920" r:id="rId11"/>
    <p:sldLayoutId id="2147483924" r:id="rId12"/>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189" algn="ctr" rtl="0" eaLnBrk="1" fontAlgn="base" hangingPunct="1">
        <a:spcBef>
          <a:spcPct val="0"/>
        </a:spcBef>
        <a:spcAft>
          <a:spcPct val="0"/>
        </a:spcAft>
        <a:defRPr sz="4400">
          <a:solidFill>
            <a:schemeClr val="tx1"/>
          </a:solidFill>
          <a:latin typeface="Calibri" pitchFamily="34" charset="0"/>
          <a:ea typeface="宋体" charset="-122"/>
        </a:defRPr>
      </a:lvl6pPr>
      <a:lvl7pPr marL="914377" algn="ctr" rtl="0" eaLnBrk="1" fontAlgn="base" hangingPunct="1">
        <a:spcBef>
          <a:spcPct val="0"/>
        </a:spcBef>
        <a:spcAft>
          <a:spcPct val="0"/>
        </a:spcAft>
        <a:defRPr sz="4400">
          <a:solidFill>
            <a:schemeClr val="tx1"/>
          </a:solidFill>
          <a:latin typeface="Calibri" pitchFamily="34" charset="0"/>
          <a:ea typeface="宋体" charset="-122"/>
        </a:defRPr>
      </a:lvl7pPr>
      <a:lvl8pPr marL="1371566" algn="ctr" rtl="0" eaLnBrk="1" fontAlgn="base" hangingPunct="1">
        <a:spcBef>
          <a:spcPct val="0"/>
        </a:spcBef>
        <a:spcAft>
          <a:spcPct val="0"/>
        </a:spcAft>
        <a:defRPr sz="4400">
          <a:solidFill>
            <a:schemeClr val="tx1"/>
          </a:solidFill>
          <a:latin typeface="Calibri" pitchFamily="34" charset="0"/>
          <a:ea typeface="宋体" charset="-122"/>
        </a:defRPr>
      </a:lvl8pPr>
      <a:lvl9pPr marL="1828754"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891" indent="-34289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7.wmf"/></Relationships>
</file>

<file path=ppt/slides/_rels/slide12.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9.wmf"/><Relationship Id="rId5" Type="http://schemas.openxmlformats.org/officeDocument/2006/relationships/oleObject" Target="../embeddings/oleObject7.bin"/><Relationship Id="rId4" Type="http://schemas.openxmlformats.org/officeDocument/2006/relationships/image" Target="../media/image8.wmf"/><Relationship Id="rId9"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8.wmf"/></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4.wmf"/><Relationship Id="rId13" Type="http://schemas.openxmlformats.org/officeDocument/2006/relationships/oleObject" Target="../embeddings/oleObject16.bin"/><Relationship Id="rId18" Type="http://schemas.openxmlformats.org/officeDocument/2006/relationships/oleObject" Target="../embeddings/oleObject19.bin"/><Relationship Id="rId3" Type="http://schemas.openxmlformats.org/officeDocument/2006/relationships/oleObject" Target="../embeddings/oleObject11.bin"/><Relationship Id="rId7" Type="http://schemas.openxmlformats.org/officeDocument/2006/relationships/oleObject" Target="../embeddings/oleObject13.bin"/><Relationship Id="rId12" Type="http://schemas.openxmlformats.org/officeDocument/2006/relationships/image" Target="../media/image16.wmf"/><Relationship Id="rId17" Type="http://schemas.openxmlformats.org/officeDocument/2006/relationships/oleObject" Target="../embeddings/oleObject18.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7.vml"/><Relationship Id="rId6" Type="http://schemas.openxmlformats.org/officeDocument/2006/relationships/image" Target="../media/image13.wmf"/><Relationship Id="rId11" Type="http://schemas.openxmlformats.org/officeDocument/2006/relationships/oleObject" Target="../embeddings/oleObject15.bin"/><Relationship Id="rId5" Type="http://schemas.openxmlformats.org/officeDocument/2006/relationships/oleObject" Target="../embeddings/oleObject12.bin"/><Relationship Id="rId15" Type="http://schemas.openxmlformats.org/officeDocument/2006/relationships/oleObject" Target="../embeddings/oleObject17.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14.bin"/><Relationship Id="rId14" Type="http://schemas.openxmlformats.org/officeDocument/2006/relationships/image" Target="../media/image17.wmf"/></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0.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1.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wmf"/></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vmlDrawing" Target="../drawings/vmlDrawing10.vml"/><Relationship Id="rId5" Type="http://schemas.openxmlformats.org/officeDocument/2006/relationships/image" Target="../media/image25.wmf"/><Relationship Id="rId4" Type="http://schemas.openxmlformats.org/officeDocument/2006/relationships/oleObject" Target="../embeddings/oleObject22.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30.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image" Target="../media/image35.emf"/><Relationship Id="rId3" Type="http://schemas.openxmlformats.org/officeDocument/2006/relationships/notesSlide" Target="../notesSlides/notesSlide17.xml"/><Relationship Id="rId7" Type="http://schemas.openxmlformats.org/officeDocument/2006/relationships/image" Target="../media/image32.emf"/><Relationship Id="rId12" Type="http://schemas.openxmlformats.org/officeDocument/2006/relationships/oleObject" Target="../embeddings/oleObject28.bin"/><Relationship Id="rId17" Type="http://schemas.openxmlformats.org/officeDocument/2006/relationships/image" Target="../media/image37.emf"/><Relationship Id="rId2" Type="http://schemas.openxmlformats.org/officeDocument/2006/relationships/slideLayout" Target="../slideLayouts/slideLayout7.xml"/><Relationship Id="rId16" Type="http://schemas.openxmlformats.org/officeDocument/2006/relationships/oleObject" Target="../embeddings/oleObject30.bin"/><Relationship Id="rId1" Type="http://schemas.openxmlformats.org/officeDocument/2006/relationships/vmlDrawing" Target="../drawings/vmlDrawing12.vml"/><Relationship Id="rId6" Type="http://schemas.openxmlformats.org/officeDocument/2006/relationships/oleObject" Target="../embeddings/oleObject25.bin"/><Relationship Id="rId11" Type="http://schemas.openxmlformats.org/officeDocument/2006/relationships/image" Target="../media/image34.emf"/><Relationship Id="rId5" Type="http://schemas.openxmlformats.org/officeDocument/2006/relationships/image" Target="../media/image31.emf"/><Relationship Id="rId15" Type="http://schemas.openxmlformats.org/officeDocument/2006/relationships/image" Target="../media/image36.emf"/><Relationship Id="rId10" Type="http://schemas.openxmlformats.org/officeDocument/2006/relationships/oleObject" Target="../embeddings/oleObject27.bin"/><Relationship Id="rId4" Type="http://schemas.openxmlformats.org/officeDocument/2006/relationships/oleObject" Target="../embeddings/oleObject24.bin"/><Relationship Id="rId9" Type="http://schemas.openxmlformats.org/officeDocument/2006/relationships/image" Target="../media/image33.emf"/><Relationship Id="rId14" Type="http://schemas.openxmlformats.org/officeDocument/2006/relationships/oleObject" Target="../embeddings/oleObject29.bin"/></Relationships>
</file>

<file path=ppt/slides/_rels/slide45.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oleObject" Target="../embeddings/oleObject31.bin"/><Relationship Id="rId7"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39.emf"/><Relationship Id="rId5" Type="http://schemas.openxmlformats.org/officeDocument/2006/relationships/oleObject" Target="../embeddings/oleObject32.bin"/><Relationship Id="rId10" Type="http://schemas.openxmlformats.org/officeDocument/2006/relationships/image" Target="../media/image41.emf"/><Relationship Id="rId4" Type="http://schemas.openxmlformats.org/officeDocument/2006/relationships/image" Target="../media/image38.emf"/><Relationship Id="rId9" Type="http://schemas.openxmlformats.org/officeDocument/2006/relationships/oleObject" Target="../embeddings/oleObject34.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43.png"/><Relationship Id="rId5" Type="http://schemas.openxmlformats.org/officeDocument/2006/relationships/oleObject" Target="../embeddings/oleObject36.bin"/><Relationship Id="rId4" Type="http://schemas.openxmlformats.org/officeDocument/2006/relationships/image" Target="../media/image42.w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oleObject" Target="../embeddings/oleObject43.bin"/><Relationship Id="rId18" Type="http://schemas.openxmlformats.org/officeDocument/2006/relationships/image" Target="../media/image52.wmf"/><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49.wmf"/><Relationship Id="rId17" Type="http://schemas.openxmlformats.org/officeDocument/2006/relationships/oleObject" Target="../embeddings/oleObject45.bin"/><Relationship Id="rId2" Type="http://schemas.openxmlformats.org/officeDocument/2006/relationships/slideLayout" Target="../slideLayouts/slideLayout7.xml"/><Relationship Id="rId16" Type="http://schemas.openxmlformats.org/officeDocument/2006/relationships/image" Target="../media/image51.wmf"/><Relationship Id="rId1" Type="http://schemas.openxmlformats.org/officeDocument/2006/relationships/vmlDrawing" Target="../drawings/vmlDrawing15.vml"/><Relationship Id="rId6" Type="http://schemas.openxmlformats.org/officeDocument/2006/relationships/image" Target="../media/image46.wmf"/><Relationship Id="rId11" Type="http://schemas.openxmlformats.org/officeDocument/2006/relationships/oleObject" Target="../embeddings/oleObject42.bin"/><Relationship Id="rId5" Type="http://schemas.openxmlformats.org/officeDocument/2006/relationships/oleObject" Target="../embeddings/oleObject39.bin"/><Relationship Id="rId15" Type="http://schemas.openxmlformats.org/officeDocument/2006/relationships/oleObject" Target="../embeddings/oleObject44.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41.bin"/><Relationship Id="rId14" Type="http://schemas.openxmlformats.org/officeDocument/2006/relationships/image" Target="../media/image50.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58.w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image" Target="../media/image61.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60.wmf"/><Relationship Id="rId5" Type="http://schemas.openxmlformats.org/officeDocument/2006/relationships/oleObject" Target="../embeddings/oleObject49.bin"/><Relationship Id="rId4" Type="http://schemas.openxmlformats.org/officeDocument/2006/relationships/image" Target="../media/image59.wmf"/></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7.xml"/><Relationship Id="rId1" Type="http://schemas.openxmlformats.org/officeDocument/2006/relationships/video" Target="file:///F:\&#27784;&#38451;&#24072;&#33539;&#22823;&#23398;\&#25945;&#23398;&#30456;&#20851;\&#26412;&#31185;&#29983;%20&#30740;&#31350;&#29983;&#25945;&#23398;%20%20&#35838;&#20214;%20&#25945;&#23398;&#26085;&#21382;%20&#25945;&#23398;&#22823;&#32434;\&#29983;&#29289;&#21270;&#23398;\2021&#35838;&#20214;\2021&#35838;&#20214;\&#36868;&#27946;&#27874;&#35838;&#20214;%20%202022.7.9\&#31532;&#20845;&#31456;%20%20&#37238;&#21270;&#23398;%20%20%20panghongbo\&#31859;&#27663;&#26041;&#31243;&#25512;&#23548;.mp4"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65.emf"/><Relationship Id="rId5" Type="http://schemas.openxmlformats.org/officeDocument/2006/relationships/oleObject" Target="../embeddings/oleObject52.bin"/><Relationship Id="rId4" Type="http://schemas.openxmlformats.org/officeDocument/2006/relationships/image" Target="../media/image64.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8.jpeg"/></Relationships>
</file>

<file path=ppt/slides/_rels/slide68.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7.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image" Target="../media/image76.emf"/><Relationship Id="rId4" Type="http://schemas.openxmlformats.org/officeDocument/2006/relationships/oleObject" Target="../embeddings/oleObject5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21.vml"/><Relationship Id="rId5" Type="http://schemas.openxmlformats.org/officeDocument/2006/relationships/image" Target="../media/image77.emf"/><Relationship Id="rId4" Type="http://schemas.openxmlformats.org/officeDocument/2006/relationships/oleObject" Target="../embeddings/oleObject54.bin"/></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image" Target="../media/image80.emf"/><Relationship Id="rId3" Type="http://schemas.openxmlformats.org/officeDocument/2006/relationships/oleObject" Target="../embeddings/oleObject55.bin"/><Relationship Id="rId7" Type="http://schemas.openxmlformats.org/officeDocument/2006/relationships/oleObject" Target="../embeddings/oleObject57.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79.emf"/><Relationship Id="rId5" Type="http://schemas.openxmlformats.org/officeDocument/2006/relationships/oleObject" Target="../embeddings/oleObject56.bin"/><Relationship Id="rId4" Type="http://schemas.openxmlformats.org/officeDocument/2006/relationships/image" Target="../media/image78.emf"/></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image" Target="../media/image81.emf"/></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24.vml"/><Relationship Id="rId4" Type="http://schemas.openxmlformats.org/officeDocument/2006/relationships/image" Target="../media/image82.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25.vml"/><Relationship Id="rId4" Type="http://schemas.openxmlformats.org/officeDocument/2006/relationships/image" Target="../media/image83.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oleObject" Target="../embeddings/oleObject61.bin"/><Relationship Id="rId7"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87.emf"/><Relationship Id="rId5" Type="http://schemas.openxmlformats.org/officeDocument/2006/relationships/oleObject" Target="../embeddings/oleObject62.bin"/><Relationship Id="rId10" Type="http://schemas.openxmlformats.org/officeDocument/2006/relationships/image" Target="../media/image89.emf"/><Relationship Id="rId4" Type="http://schemas.openxmlformats.org/officeDocument/2006/relationships/image" Target="../media/image86.emf"/><Relationship Id="rId9" Type="http://schemas.openxmlformats.org/officeDocument/2006/relationships/oleObject" Target="../embeddings/oleObject64.bin"/></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90.emf"/></Relationships>
</file>

<file path=ppt/slides/_rels/slide85.xml.rels><?xml version="1.0" encoding="UTF-8" standalone="yes"?>
<Relationships xmlns="http://schemas.openxmlformats.org/package/2006/relationships"><Relationship Id="rId8" Type="http://schemas.openxmlformats.org/officeDocument/2006/relationships/image" Target="../media/image93.emf"/><Relationship Id="rId3" Type="http://schemas.openxmlformats.org/officeDocument/2006/relationships/oleObject" Target="../embeddings/oleObject66.bin"/><Relationship Id="rId7"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92.emf"/><Relationship Id="rId5" Type="http://schemas.openxmlformats.org/officeDocument/2006/relationships/oleObject" Target="../embeddings/oleObject67.bin"/><Relationship Id="rId10" Type="http://schemas.openxmlformats.org/officeDocument/2006/relationships/image" Target="../media/image94.emf"/><Relationship Id="rId4" Type="http://schemas.openxmlformats.org/officeDocument/2006/relationships/image" Target="../media/image91.emf"/><Relationship Id="rId9" Type="http://schemas.openxmlformats.org/officeDocument/2006/relationships/oleObject" Target="../embeddings/oleObject69.bin"/></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slideLayout" Target="../slideLayouts/slideLayout7.xml"/><Relationship Id="rId1" Type="http://schemas.openxmlformats.org/officeDocument/2006/relationships/vmlDrawing" Target="../drawings/vmlDrawing29.vml"/><Relationship Id="rId5" Type="http://schemas.openxmlformats.org/officeDocument/2006/relationships/image" Target="../media/image96.emf"/><Relationship Id="rId4" Type="http://schemas.openxmlformats.org/officeDocument/2006/relationships/oleObject" Target="../embeddings/oleObject70.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image" Target="../media/image7.wmf"/></Relationships>
</file>

<file path=ppt/slides/_rels/slide90.xml.rels><?xml version="1.0" encoding="UTF-8" standalone="yes"?>
<Relationships xmlns="http://schemas.openxmlformats.org/package/2006/relationships"><Relationship Id="rId8" Type="http://schemas.openxmlformats.org/officeDocument/2006/relationships/image" Target="../media/image100.emf"/><Relationship Id="rId3" Type="http://schemas.openxmlformats.org/officeDocument/2006/relationships/oleObject" Target="../embeddings/oleObject71.bin"/><Relationship Id="rId7" Type="http://schemas.openxmlformats.org/officeDocument/2006/relationships/oleObject" Target="../embeddings/oleObject73.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99.emf"/><Relationship Id="rId5" Type="http://schemas.openxmlformats.org/officeDocument/2006/relationships/oleObject" Target="../embeddings/oleObject72.bin"/><Relationship Id="rId4" Type="http://schemas.openxmlformats.org/officeDocument/2006/relationships/image" Target="../media/image98.em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slide" Target="slide93.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370264" y="2705100"/>
            <a:ext cx="5451475" cy="1447800"/>
          </a:xfrm>
          <a:prstGeom prst="rect">
            <a:avLst/>
          </a:prstGeom>
          <a:noFill/>
        </p:spPr>
        <p:txBody>
          <a:bodyPr>
            <a:spAutoFit/>
          </a:bodyPr>
          <a:lstStyle/>
          <a:p>
            <a:pPr algn="ctr" fontAlgn="auto">
              <a:spcBef>
                <a:spcPts val="0"/>
              </a:spcBef>
              <a:spcAft>
                <a:spcPts val="0"/>
              </a:spcAft>
              <a:defRPr/>
            </a:pP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886200" y="4495800"/>
            <a:ext cx="4038600" cy="707886"/>
          </a:xfrm>
          <a:prstGeom prst="rect">
            <a:avLst/>
          </a:prstGeom>
          <a:noFill/>
        </p:spPr>
        <p:txBody>
          <a:bodyPr wrap="square">
            <a:spAutoFit/>
          </a:bodyPr>
          <a:lstStyle/>
          <a:p>
            <a:pPr fontAlgn="auto">
              <a:spcBef>
                <a:spcPts val="0"/>
              </a:spcBef>
              <a:spcAft>
                <a:spcPts val="0"/>
              </a:spcAft>
              <a:defRPr/>
            </a:pPr>
            <a:r>
              <a:rPr lang="zh-CN" altLang="en-US" sz="4000" b="1" spc="300" dirty="0">
                <a:latin typeface="黑体" panose="02010609060101010101" pitchFamily="49" charset="-122"/>
                <a:ea typeface="黑体" panose="02010609060101010101" pitchFamily="49" charset="-122"/>
              </a:rPr>
              <a:t>授课人：逄洪波</a:t>
            </a:r>
            <a:endParaRPr lang="zh-HK" altLang="en-US" sz="4000" b="1" spc="300" dirty="0">
              <a:latin typeface="黑体" panose="02010609060101010101" pitchFamily="49" charset="-122"/>
              <a:ea typeface="黑体" panose="02010609060101010101" pitchFamily="49" charset="-122"/>
            </a:endParaRPr>
          </a:p>
        </p:txBody>
      </p:sp>
      <p:sp>
        <p:nvSpPr>
          <p:cNvPr id="18" name="文本框 17"/>
          <p:cNvSpPr txBox="1"/>
          <p:nvPr/>
        </p:nvSpPr>
        <p:spPr>
          <a:xfrm>
            <a:off x="1626338" y="1700480"/>
            <a:ext cx="8763000" cy="1323439"/>
          </a:xfrm>
          <a:prstGeom prst="rect">
            <a:avLst/>
          </a:prstGeom>
          <a:noFill/>
        </p:spPr>
        <p:txBody>
          <a:bodyPr wrap="square">
            <a:spAutoFit/>
          </a:bodyPr>
          <a:lstStyle/>
          <a:p>
            <a:pPr algn="ctr" fontAlgn="auto">
              <a:spcBef>
                <a:spcPts val="0"/>
              </a:spcBef>
              <a:spcAft>
                <a:spcPts val="0"/>
              </a:spcAft>
              <a:defRPr/>
            </a:pPr>
            <a:r>
              <a:rPr lang="zh-CN" altLang="en-US" sz="8000" b="1" spc="300" dirty="0" smtClean="0">
                <a:latin typeface="黑体" panose="02010609060101010101" pitchFamily="49" charset="-122"/>
                <a:ea typeface="黑体" panose="02010609060101010101" pitchFamily="49" charset="-122"/>
              </a:rPr>
              <a:t>第六章 酶化学</a:t>
            </a:r>
            <a:endParaRPr lang="en-US" altLang="zh-CN" sz="8000" b="1" spc="300" dirty="0">
              <a:latin typeface="黑体" panose="02010609060101010101" pitchFamily="49" charset="-122"/>
              <a:ea typeface="黑体" panose="02010609060101010101" pitchFamily="49" charset="-122"/>
            </a:endParaRPr>
          </a:p>
        </p:txBody>
      </p:sp>
      <p:pic>
        <p:nvPicPr>
          <p:cNvPr id="2" name="Picture 2" descr="https://gimg2.baidu.com/image_search/src=http%3A%2F%2Fp0.itc.cn%2Fq_70%2Fimages03%2F20200803%2F9300b0c17261478da01a1d8d6c02143f.gif&amp;refer=http%3A%2F%2Fp0.itc.cn&amp;app=2002&amp;size=f9999,10000&amp;q=a80&amp;n=0&amp;g=0n&amp;fmt=auto?sec=1667788295&amp;t=e79e930f2490d2568206bf06a4de2644"/>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229600" y="4152900"/>
            <a:ext cx="3764208" cy="2509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9517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263650" y="1430338"/>
            <a:ext cx="6024563"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600" b="1">
                <a:solidFill>
                  <a:schemeClr val="accent2"/>
                </a:solidFill>
              </a:rPr>
              <a:t>2</a:t>
            </a:r>
            <a:r>
              <a:rPr lang="zh-CN" altLang="en-US" sz="3600" b="1">
                <a:solidFill>
                  <a:schemeClr val="accent2"/>
                </a:solidFill>
              </a:rPr>
              <a:t>）</a:t>
            </a:r>
            <a:r>
              <a:rPr lang="zh-CN" altLang="zh-CN" sz="3600" b="1">
                <a:solidFill>
                  <a:schemeClr val="accent2"/>
                </a:solidFill>
              </a:rPr>
              <a:t>、转移酶类(transferases)</a:t>
            </a:r>
          </a:p>
        </p:txBody>
      </p:sp>
      <p:sp>
        <p:nvSpPr>
          <p:cNvPr id="17411" name="Text Box 3"/>
          <p:cNvSpPr txBox="1">
            <a:spLocks noChangeArrowheads="1"/>
          </p:cNvSpPr>
          <p:nvPr/>
        </p:nvSpPr>
        <p:spPr bwMode="auto">
          <a:xfrm>
            <a:off x="2641600" y="2481263"/>
            <a:ext cx="56705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latin typeface="宋体" panose="02010600030101010101" pitchFamily="2" charset="-122"/>
              </a:rPr>
              <a:t>催化分子间基团转移或交换的酶类</a:t>
            </a:r>
            <a:r>
              <a:rPr lang="zh-CN" altLang="zh-CN">
                <a:solidFill>
                  <a:srgbClr val="FFFF00"/>
                </a:solidFill>
              </a:rPr>
              <a:t> </a:t>
            </a:r>
          </a:p>
        </p:txBody>
      </p:sp>
      <p:sp>
        <p:nvSpPr>
          <p:cNvPr id="17412" name="Text Box 4"/>
          <p:cNvSpPr txBox="1">
            <a:spLocks noChangeArrowheads="1"/>
          </p:cNvSpPr>
          <p:nvPr/>
        </p:nvSpPr>
        <p:spPr bwMode="auto">
          <a:xfrm>
            <a:off x="2133600" y="4114800"/>
            <a:ext cx="8153400" cy="154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80000"/>
              </a:lnSpc>
              <a:spcBef>
                <a:spcPct val="0"/>
              </a:spcBef>
              <a:buFontTx/>
              <a:buNone/>
            </a:pPr>
            <a:r>
              <a:rPr lang="zh-CN" altLang="zh-CN"/>
              <a:t>被转移的基团有多种，因此有不同的转移酶，如氨基转移酶、磷酸基转移酶、甲基转移酶等。</a:t>
            </a:r>
          </a:p>
        </p:txBody>
      </p:sp>
      <p:grpSp>
        <p:nvGrpSpPr>
          <p:cNvPr id="17413" name="Group 5"/>
          <p:cNvGrpSpPr>
            <a:grpSpLocks/>
          </p:cNvGrpSpPr>
          <p:nvPr/>
        </p:nvGrpSpPr>
        <p:grpSpPr bwMode="auto">
          <a:xfrm>
            <a:off x="2768600" y="3387725"/>
            <a:ext cx="5416550" cy="727075"/>
            <a:chOff x="-80" y="214"/>
            <a:chExt cx="3412" cy="458"/>
          </a:xfrm>
        </p:grpSpPr>
        <p:sp>
          <p:nvSpPr>
            <p:cNvPr id="16394" name="Text Box 6"/>
            <p:cNvSpPr txBox="1">
              <a:spLocks noChangeArrowheads="1"/>
            </p:cNvSpPr>
            <p:nvPr/>
          </p:nvSpPr>
          <p:spPr bwMode="auto">
            <a:xfrm>
              <a:off x="-80" y="259"/>
              <a:ext cx="341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t>A·</a:t>
              </a:r>
              <a:r>
                <a:rPr lang="zh-CN" altLang="zh-CN">
                  <a:solidFill>
                    <a:srgbClr val="FF0000"/>
                  </a:solidFill>
                </a:rPr>
                <a:t>X</a:t>
              </a:r>
              <a:r>
                <a:rPr lang="zh-CN" altLang="zh-CN">
                  <a:solidFill>
                    <a:srgbClr val="FFFF00"/>
                  </a:solidFill>
                </a:rPr>
                <a:t>  </a:t>
              </a:r>
              <a:r>
                <a:rPr lang="zh-CN" altLang="zh-CN"/>
                <a:t>＋  B                      A  ＋  B·</a:t>
              </a:r>
              <a:r>
                <a:rPr lang="zh-CN" altLang="zh-CN">
                  <a:solidFill>
                    <a:srgbClr val="FF0000"/>
                  </a:solidFill>
                </a:rPr>
                <a:t>X</a:t>
              </a:r>
            </a:p>
          </p:txBody>
        </p:sp>
        <p:sp>
          <p:nvSpPr>
            <p:cNvPr id="16395" name="Text Box 7"/>
            <p:cNvSpPr txBox="1">
              <a:spLocks noChangeArrowheads="1"/>
            </p:cNvSpPr>
            <p:nvPr/>
          </p:nvSpPr>
          <p:spPr bwMode="auto">
            <a:xfrm>
              <a:off x="1211" y="342"/>
              <a:ext cx="79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转移酶</a:t>
              </a:r>
            </a:p>
          </p:txBody>
        </p:sp>
        <p:graphicFrame>
          <p:nvGraphicFramePr>
            <p:cNvPr id="16396" name="Object 8"/>
            <p:cNvGraphicFramePr>
              <a:graphicFrameLocks noChangeAspect="1"/>
            </p:cNvGraphicFramePr>
            <p:nvPr/>
          </p:nvGraphicFramePr>
          <p:xfrm>
            <a:off x="1086" y="214"/>
            <a:ext cx="912" cy="210"/>
          </p:xfrm>
          <a:graphic>
            <a:graphicData uri="http://schemas.openxmlformats.org/presentationml/2006/ole">
              <mc:AlternateContent xmlns:mc="http://schemas.openxmlformats.org/markup-compatibility/2006">
                <mc:Choice xmlns:v="urn:schemas-microsoft-com:vml" Requires="v">
                  <p:oleObj spid="_x0000_s3080" r:id="rId3" imgW="1444524" imgH="333547" progId="">
                    <p:embed/>
                  </p:oleObj>
                </mc:Choice>
                <mc:Fallback>
                  <p:oleObj r:id="rId3" imgW="1444524" imgH="333547" progId="">
                    <p:embed/>
                    <p:pic>
                      <p:nvPicPr>
                        <p:cNvPr id="16396"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6" y="214"/>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1" name="Rectangle 4"/>
          <p:cNvSpPr>
            <a:spLocks noChangeArrowheads="1"/>
          </p:cNvSpPr>
          <p:nvPr/>
        </p:nvSpPr>
        <p:spPr bwMode="auto">
          <a:xfrm>
            <a:off x="335360" y="-27384"/>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3.  </a:t>
            </a:r>
            <a:r>
              <a:rPr lang="zh-CN" altLang="en-US" sz="4400" b="1" dirty="0">
                <a:solidFill>
                  <a:schemeClr val="bg1"/>
                </a:solidFill>
                <a:latin typeface="微软雅黑" panose="020B0503020204020204" pitchFamily="34" charset="-122"/>
                <a:ea typeface="微软雅黑" panose="020B0503020204020204" pitchFamily="34" charset="-122"/>
              </a:rPr>
              <a:t>酶的分类</a:t>
            </a:r>
          </a:p>
        </p:txBody>
      </p:sp>
    </p:spTree>
    <p:extLst>
      <p:ext uri="{BB962C8B-B14F-4D97-AF65-F5344CB8AC3E}">
        <p14:creationId xmlns:p14="http://schemas.microsoft.com/office/powerpoint/2010/main" val="12395075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left)">
                                      <p:cBhvr>
                                        <p:cTn id="7" dur="500"/>
                                        <p:tgtEl>
                                          <p:spTgt spid="174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wipe(left)">
                                      <p:cBhvr>
                                        <p:cTn id="12" dur="500"/>
                                        <p:tgtEl>
                                          <p:spTgt spid="174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wipe(left)">
                                      <p:cBhvr>
                                        <p:cTn id="17" dur="500"/>
                                        <p:tgtEl>
                                          <p:spTgt spid="174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dissolve">
                                      <p:cBhvr>
                                        <p:cTn id="22"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utoUpdateAnimBg="0"/>
      <p:bldP spid="17412"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96206B0F-827B-48CA-96F2-73C6448DC0C6}" type="slidenum">
              <a:rPr kumimoji="0" lang="zh-CN" altLang="en-US" sz="1800" b="0">
                <a:solidFill>
                  <a:schemeClr val="tx2"/>
                </a:solidFill>
                <a:latin typeface="Arial Narrow" panose="020B0606020202030204" pitchFamily="34" charset="0"/>
                <a:ea typeface="宋体" panose="02010600030101010101" pitchFamily="2" charset="-122"/>
              </a:rPr>
              <a:pPr/>
              <a:t>100</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70658" name="Rectangle 2"/>
          <p:cNvSpPr>
            <a:spLocks noChangeArrowheads="1"/>
          </p:cNvSpPr>
          <p:nvPr/>
        </p:nvSpPr>
        <p:spPr bwMode="auto">
          <a:xfrm>
            <a:off x="2006601" y="1196975"/>
            <a:ext cx="7273925" cy="579438"/>
          </a:xfrm>
          <a:prstGeom prst="rect">
            <a:avLst/>
          </a:prstGeom>
          <a:noFill/>
          <a:ln w="9525">
            <a:noFill/>
            <a:miter lim="800000"/>
            <a:headEnd/>
            <a:tailEnd/>
          </a:ln>
          <a:effectLst/>
        </p:spPr>
        <p:txBody>
          <a:bodyPr anchor="ctr">
            <a:spAutoFit/>
          </a:bodyPr>
          <a:lstStyle>
            <a:lvl1pPr marL="720725" indent="-720725">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defRPr/>
            </a:pPr>
            <a:r>
              <a:rPr lang="zh-CN" altLang="en-US" sz="3200">
                <a:solidFill>
                  <a:schemeClr val="tx2"/>
                </a:solidFill>
                <a:effectLst>
                  <a:outerShdw blurRad="38100" dist="38100" dir="2700000" algn="tl">
                    <a:srgbClr val="FFFFFF"/>
                  </a:outerShdw>
                </a:effectLst>
                <a:latin typeface="楷体_GB2312" pitchFamily="49" charset="-122"/>
              </a:rPr>
              <a:t> </a:t>
            </a:r>
            <a:r>
              <a:rPr lang="en-US" altLang="zh-CN" sz="3200">
                <a:solidFill>
                  <a:schemeClr val="tx2"/>
                </a:solidFill>
                <a:latin typeface="楷体_GB2312" pitchFamily="49" charset="-122"/>
              </a:rPr>
              <a:t>2</a:t>
            </a:r>
            <a:r>
              <a:rPr lang="zh-CN" altLang="en-US" sz="3200">
                <a:solidFill>
                  <a:schemeClr val="tx2"/>
                </a:solidFill>
                <a:latin typeface="楷体_GB2312" pitchFamily="49" charset="-122"/>
              </a:rPr>
              <a:t>．抗体酶</a:t>
            </a:r>
            <a:endParaRPr lang="zh-CN" altLang="en-US">
              <a:solidFill>
                <a:schemeClr val="tx2"/>
              </a:solidFill>
              <a:latin typeface="楷体_GB2312" pitchFamily="49" charset="-122"/>
            </a:endParaRPr>
          </a:p>
        </p:txBody>
      </p:sp>
      <p:sp>
        <p:nvSpPr>
          <p:cNvPr id="70659" name="Rectangle 3"/>
          <p:cNvSpPr>
            <a:spLocks noChangeArrowheads="1"/>
          </p:cNvSpPr>
          <p:nvPr/>
        </p:nvSpPr>
        <p:spPr bwMode="auto">
          <a:xfrm>
            <a:off x="2220913" y="2820669"/>
            <a:ext cx="7848600" cy="683264"/>
          </a:xfrm>
          <a:prstGeom prst="rect">
            <a:avLst/>
          </a:prstGeom>
          <a:noFill/>
          <a:ln w="9525">
            <a:noFill/>
            <a:miter lim="800000"/>
            <a:headEnd/>
            <a:tailEnd/>
          </a:ln>
          <a:effectLst/>
        </p:spPr>
        <p:txBody>
          <a:bodyPr anchor="ctr">
            <a:spAutoFit/>
          </a:bodyPr>
          <a:lstStyle>
            <a:lvl1pPr marL="628650" indent="-628650">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20000"/>
              </a:lnSpc>
              <a:defRPr/>
            </a:pPr>
            <a:r>
              <a:rPr lang="en-US" altLang="zh-CN" sz="3200">
                <a:solidFill>
                  <a:schemeClr val="tx2"/>
                </a:solidFill>
                <a:latin typeface="楷体_GB2312" pitchFamily="49" charset="-122"/>
              </a:rPr>
              <a:t>3</a:t>
            </a:r>
            <a:r>
              <a:rPr lang="zh-CN" altLang="en-US" sz="3200">
                <a:solidFill>
                  <a:schemeClr val="tx2"/>
                </a:solidFill>
                <a:latin typeface="楷体_GB2312" pitchFamily="49" charset="-122"/>
              </a:rPr>
              <a:t>．模拟酶</a:t>
            </a:r>
            <a:endParaRPr lang="zh-CN" altLang="en-US">
              <a:solidFill>
                <a:schemeClr val="tx2"/>
              </a:solidFill>
              <a:effectLst>
                <a:outerShdw blurRad="38100" dist="38100" dir="2700000" algn="tl">
                  <a:srgbClr val="FFFFFF"/>
                </a:outerShdw>
              </a:effectLst>
              <a:latin typeface="楷体_GB2312" pitchFamily="49" charset="-122"/>
            </a:endParaRPr>
          </a:p>
        </p:txBody>
      </p:sp>
      <p:sp>
        <p:nvSpPr>
          <p:cNvPr id="70660" name="Rectangle 4"/>
          <p:cNvSpPr>
            <a:spLocks noChangeArrowheads="1"/>
          </p:cNvSpPr>
          <p:nvPr/>
        </p:nvSpPr>
        <p:spPr bwMode="auto">
          <a:xfrm>
            <a:off x="2063751" y="1844676"/>
            <a:ext cx="79930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596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a:solidFill>
                  <a:schemeClr val="tx1"/>
                </a:solidFill>
                <a:latin typeface="楷体_GB2312" pitchFamily="49" charset="-122"/>
              </a:rPr>
              <a:t>具有催化功能的抗体分子称为抗体酶</a:t>
            </a:r>
            <a:r>
              <a:rPr lang="en-US" altLang="zh-CN">
                <a:solidFill>
                  <a:schemeClr val="tx1"/>
                </a:solidFill>
                <a:latin typeface="楷体_GB2312" pitchFamily="49" charset="-122"/>
              </a:rPr>
              <a:t>(abzyme)</a:t>
            </a:r>
            <a:endParaRPr lang="zh-CN" altLang="en-US">
              <a:solidFill>
                <a:schemeClr val="tx1"/>
              </a:solidFill>
              <a:latin typeface="楷体_GB2312" pitchFamily="49" charset="-122"/>
            </a:endParaRPr>
          </a:p>
        </p:txBody>
      </p:sp>
      <p:sp>
        <p:nvSpPr>
          <p:cNvPr id="70663" name="Rectangle 7"/>
          <p:cNvSpPr>
            <a:spLocks noChangeArrowheads="1"/>
          </p:cNvSpPr>
          <p:nvPr/>
        </p:nvSpPr>
        <p:spPr bwMode="auto">
          <a:xfrm>
            <a:off x="2841626" y="3573464"/>
            <a:ext cx="6697663"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a:solidFill>
                  <a:schemeClr val="tx1"/>
                </a:solidFill>
              </a:rPr>
              <a:t>是根据酶的作用原理，利用有机化学合成方法，人工合成的具有底物结合部位和催化部位的非蛋白质有机化合物。</a:t>
            </a:r>
          </a:p>
        </p:txBody>
      </p:sp>
    </p:spTree>
    <p:extLst>
      <p:ext uri="{BB962C8B-B14F-4D97-AF65-F5344CB8AC3E}">
        <p14:creationId xmlns:p14="http://schemas.microsoft.com/office/powerpoint/2010/main" val="15267949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slide(fromBottom)">
                                      <p:cBhvr>
                                        <p:cTn id="7" dur="1000"/>
                                        <p:tgtEl>
                                          <p:spTgt spid="706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70660"/>
                                        </p:tgtEl>
                                        <p:attrNameLst>
                                          <p:attrName>style.visibility</p:attrName>
                                        </p:attrNameLst>
                                      </p:cBhvr>
                                      <p:to>
                                        <p:strVal val="visible"/>
                                      </p:to>
                                    </p:set>
                                    <p:animEffect transition="in" filter="slide(fromTop)">
                                      <p:cBhvr>
                                        <p:cTn id="12" dur="1000"/>
                                        <p:tgtEl>
                                          <p:spTgt spid="706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0659"/>
                                        </p:tgtEl>
                                        <p:attrNameLst>
                                          <p:attrName>style.visibility</p:attrName>
                                        </p:attrNameLst>
                                      </p:cBhvr>
                                      <p:to>
                                        <p:strVal val="visible"/>
                                      </p:to>
                                    </p:set>
                                    <p:animEffect transition="in" filter="slide(fromBottom)">
                                      <p:cBhvr>
                                        <p:cTn id="17" dur="1000"/>
                                        <p:tgtEl>
                                          <p:spTgt spid="706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70663"/>
                                        </p:tgtEl>
                                        <p:attrNameLst>
                                          <p:attrName>style.visibility</p:attrName>
                                        </p:attrNameLst>
                                      </p:cBhvr>
                                      <p:to>
                                        <p:strVal val="visible"/>
                                      </p:to>
                                    </p:set>
                                    <p:animEffect transition="in" filter="strips(downRight)">
                                      <p:cBhvr>
                                        <p:cTn id="22" dur="1000"/>
                                        <p:tgtEl>
                                          <p:spTgt spid="70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P spid="70659" grpId="0"/>
      <p:bldP spid="70660" grpId="0"/>
      <p:bldP spid="706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219200" y="1579563"/>
            <a:ext cx="51308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b="1">
                <a:solidFill>
                  <a:schemeClr val="accent2"/>
                </a:solidFill>
              </a:rPr>
              <a:t>3</a:t>
            </a:r>
            <a:r>
              <a:rPr lang="zh-CN" altLang="en-US" sz="3200" b="1">
                <a:solidFill>
                  <a:schemeClr val="accent2"/>
                </a:solidFill>
              </a:rPr>
              <a:t>）</a:t>
            </a:r>
            <a:r>
              <a:rPr lang="zh-CN" altLang="zh-CN" sz="3200" b="1">
                <a:solidFill>
                  <a:schemeClr val="accent2"/>
                </a:solidFill>
              </a:rPr>
              <a:t>、水解酶类(hydrolases)</a:t>
            </a:r>
          </a:p>
        </p:txBody>
      </p:sp>
      <p:sp>
        <p:nvSpPr>
          <p:cNvPr id="18435" name="Text Box 3"/>
          <p:cNvSpPr txBox="1">
            <a:spLocks noChangeArrowheads="1"/>
          </p:cNvSpPr>
          <p:nvPr/>
        </p:nvSpPr>
        <p:spPr bwMode="auto">
          <a:xfrm>
            <a:off x="1219200" y="2492375"/>
            <a:ext cx="10287000"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45000"/>
              </a:lnSpc>
              <a:spcBef>
                <a:spcPct val="0"/>
              </a:spcBef>
              <a:buFontTx/>
              <a:buNone/>
            </a:pPr>
            <a:r>
              <a:rPr lang="zh-CN" altLang="zh-CN" sz="3200">
                <a:latin typeface="宋体" panose="02010600030101010101" pitchFamily="2" charset="-122"/>
              </a:rPr>
              <a:t>催化底物发生水解反应的酶类。例如：淀粉酶、蛋白酶、脂肪酶等。</a:t>
            </a:r>
            <a:r>
              <a:rPr lang="zh-CN" altLang="zh-CN" sz="3200"/>
              <a:t> </a:t>
            </a:r>
          </a:p>
        </p:txBody>
      </p:sp>
      <p:grpSp>
        <p:nvGrpSpPr>
          <p:cNvPr id="18436" name="Group 4"/>
          <p:cNvGrpSpPr>
            <a:grpSpLocks/>
          </p:cNvGrpSpPr>
          <p:nvPr/>
        </p:nvGrpSpPr>
        <p:grpSpPr bwMode="auto">
          <a:xfrm>
            <a:off x="2362200" y="4146550"/>
            <a:ext cx="7154863" cy="822325"/>
            <a:chOff x="0" y="-28"/>
            <a:chExt cx="4507" cy="518"/>
          </a:xfrm>
        </p:grpSpPr>
        <p:sp>
          <p:nvSpPr>
            <p:cNvPr id="17417" name="Text Box 5"/>
            <p:cNvSpPr txBox="1">
              <a:spLocks noChangeArrowheads="1"/>
            </p:cNvSpPr>
            <p:nvPr/>
          </p:nvSpPr>
          <p:spPr bwMode="auto">
            <a:xfrm>
              <a:off x="0" y="122"/>
              <a:ext cx="4507"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a:t>AB  ＋</a:t>
              </a:r>
              <a:r>
                <a:rPr lang="zh-CN" altLang="zh-CN" sz="3200">
                  <a:solidFill>
                    <a:srgbClr val="FFFF00"/>
                  </a:solidFill>
                </a:rPr>
                <a:t>  </a:t>
              </a:r>
              <a:r>
                <a:rPr lang="zh-CN" altLang="zh-CN" sz="3200">
                  <a:solidFill>
                    <a:srgbClr val="FF0000"/>
                  </a:solidFill>
                </a:rPr>
                <a:t>H</a:t>
              </a:r>
              <a:r>
                <a:rPr lang="zh-CN" altLang="zh-CN" sz="3200" baseline="-15000">
                  <a:solidFill>
                    <a:srgbClr val="FF0000"/>
                  </a:solidFill>
                </a:rPr>
                <a:t>2</a:t>
              </a:r>
              <a:r>
                <a:rPr lang="zh-CN" altLang="zh-CN" sz="3200">
                  <a:solidFill>
                    <a:srgbClr val="FF0000"/>
                  </a:solidFill>
                </a:rPr>
                <a:t>O</a:t>
              </a:r>
              <a:r>
                <a:rPr lang="zh-CN" altLang="zh-CN" sz="3200">
                  <a:solidFill>
                    <a:srgbClr val="FFFF00"/>
                  </a:solidFill>
                </a:rPr>
                <a:t>                      </a:t>
              </a:r>
              <a:r>
                <a:rPr lang="zh-CN" altLang="zh-CN" sz="3200"/>
                <a:t>A·</a:t>
              </a:r>
              <a:r>
                <a:rPr lang="zh-CN" altLang="zh-CN" sz="3200">
                  <a:solidFill>
                    <a:srgbClr val="FF0000"/>
                  </a:solidFill>
                </a:rPr>
                <a:t>H</a:t>
              </a:r>
              <a:r>
                <a:rPr lang="zh-CN" altLang="zh-CN" sz="3200">
                  <a:solidFill>
                    <a:srgbClr val="FFFF00"/>
                  </a:solidFill>
                </a:rPr>
                <a:t>  </a:t>
              </a:r>
              <a:r>
                <a:rPr lang="zh-CN" altLang="zh-CN" sz="3200"/>
                <a:t>＋  B·</a:t>
              </a:r>
              <a:r>
                <a:rPr lang="zh-CN" altLang="zh-CN" sz="3200">
                  <a:solidFill>
                    <a:srgbClr val="FF0000"/>
                  </a:solidFill>
                </a:rPr>
                <a:t>OH</a:t>
              </a:r>
            </a:p>
          </p:txBody>
        </p:sp>
        <p:sp>
          <p:nvSpPr>
            <p:cNvPr id="17418" name="Text Box 6"/>
            <p:cNvSpPr txBox="1">
              <a:spLocks noChangeArrowheads="1"/>
            </p:cNvSpPr>
            <p:nvPr/>
          </p:nvSpPr>
          <p:spPr bwMode="auto">
            <a:xfrm>
              <a:off x="1728" y="-28"/>
              <a:ext cx="892"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a:solidFill>
                    <a:schemeClr val="accent2"/>
                  </a:solidFill>
                </a:rPr>
                <a:t>水解酶</a:t>
              </a:r>
            </a:p>
          </p:txBody>
        </p:sp>
        <p:graphicFrame>
          <p:nvGraphicFramePr>
            <p:cNvPr id="17419" name="Object 7"/>
            <p:cNvGraphicFramePr>
              <a:graphicFrameLocks noChangeAspect="1"/>
            </p:cNvGraphicFramePr>
            <p:nvPr/>
          </p:nvGraphicFramePr>
          <p:xfrm>
            <a:off x="1748" y="267"/>
            <a:ext cx="912" cy="210"/>
          </p:xfrm>
          <a:graphic>
            <a:graphicData uri="http://schemas.openxmlformats.org/presentationml/2006/ole">
              <mc:AlternateContent xmlns:mc="http://schemas.openxmlformats.org/markup-compatibility/2006">
                <mc:Choice xmlns:v="urn:schemas-microsoft-com:vml" Requires="v">
                  <p:oleObj spid="_x0000_s4104" r:id="rId3" imgW="1444524" imgH="333547" progId="">
                    <p:embed/>
                  </p:oleObj>
                </mc:Choice>
                <mc:Fallback>
                  <p:oleObj r:id="rId3" imgW="1444524" imgH="333547" progId="">
                    <p:embed/>
                    <p:pic>
                      <p:nvPicPr>
                        <p:cNvPr id="17419"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8" y="267"/>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 name="Rectangle 4"/>
          <p:cNvSpPr>
            <a:spLocks noChangeArrowheads="1"/>
          </p:cNvSpPr>
          <p:nvPr/>
        </p:nvSpPr>
        <p:spPr bwMode="auto">
          <a:xfrm>
            <a:off x="335360" y="-27384"/>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3.  </a:t>
            </a:r>
            <a:r>
              <a:rPr lang="zh-CN" altLang="en-US" sz="4400" b="1" dirty="0">
                <a:solidFill>
                  <a:schemeClr val="bg1"/>
                </a:solidFill>
                <a:latin typeface="微软雅黑" panose="020B0503020204020204" pitchFamily="34" charset="-122"/>
                <a:ea typeface="微软雅黑" panose="020B0503020204020204" pitchFamily="34" charset="-122"/>
              </a:rPr>
              <a:t>酶的分类</a:t>
            </a:r>
          </a:p>
        </p:txBody>
      </p:sp>
    </p:spTree>
    <p:extLst>
      <p:ext uri="{BB962C8B-B14F-4D97-AF65-F5344CB8AC3E}">
        <p14:creationId xmlns:p14="http://schemas.microsoft.com/office/powerpoint/2010/main" val="40636576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left)">
                                      <p:cBhvr>
                                        <p:cTn id="7" dur="500"/>
                                        <p:tgtEl>
                                          <p:spTgt spid="184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wipe(left)">
                                      <p:cBhvr>
                                        <p:cTn id="12" dur="500"/>
                                        <p:tgtEl>
                                          <p:spTgt spid="184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wipe(left)">
                                      <p:cBhvr>
                                        <p:cTn id="1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838200" y="1389063"/>
            <a:ext cx="4756150"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600" b="1">
                <a:solidFill>
                  <a:schemeClr val="accent2"/>
                </a:solidFill>
              </a:rPr>
              <a:t>4</a:t>
            </a:r>
            <a:r>
              <a:rPr lang="zh-CN" altLang="en-US" sz="3600" b="1">
                <a:solidFill>
                  <a:schemeClr val="accent2"/>
                </a:solidFill>
              </a:rPr>
              <a:t>）</a:t>
            </a:r>
            <a:r>
              <a:rPr lang="zh-CN" altLang="zh-CN" sz="3600" b="1">
                <a:solidFill>
                  <a:schemeClr val="accent2"/>
                </a:solidFill>
              </a:rPr>
              <a:t>、裂合酶类(lyases)</a:t>
            </a:r>
          </a:p>
        </p:txBody>
      </p:sp>
      <p:sp>
        <p:nvSpPr>
          <p:cNvPr id="19459" name="Text Box 3"/>
          <p:cNvSpPr txBox="1">
            <a:spLocks noChangeArrowheads="1"/>
          </p:cNvSpPr>
          <p:nvPr/>
        </p:nvSpPr>
        <p:spPr bwMode="auto">
          <a:xfrm>
            <a:off x="1066800" y="1981200"/>
            <a:ext cx="10447338"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zh-CN" sz="2000"/>
              <a:t>催化从底物上移去某些基团而形成双键的非水解性反应及其逆反应的酶。</a:t>
            </a:r>
            <a:r>
              <a:rPr lang="zh-CN" altLang="zh-CN" sz="2000">
                <a:latin typeface="宋体" panose="02010600030101010101" pitchFamily="2" charset="-122"/>
              </a:rPr>
              <a:t>如醛缩酶、柠檬酸合成酶。</a:t>
            </a:r>
            <a:r>
              <a:rPr lang="zh-CN" altLang="zh-CN" sz="2000"/>
              <a:t> </a:t>
            </a:r>
          </a:p>
        </p:txBody>
      </p:sp>
      <p:grpSp>
        <p:nvGrpSpPr>
          <p:cNvPr id="19460" name="Group 4"/>
          <p:cNvGrpSpPr>
            <a:grpSpLocks/>
          </p:cNvGrpSpPr>
          <p:nvPr/>
        </p:nvGrpSpPr>
        <p:grpSpPr bwMode="auto">
          <a:xfrm>
            <a:off x="4191000" y="2590800"/>
            <a:ext cx="3181350" cy="690563"/>
            <a:chOff x="0" y="0"/>
            <a:chExt cx="2004" cy="435"/>
          </a:xfrm>
        </p:grpSpPr>
        <p:sp>
          <p:nvSpPr>
            <p:cNvPr id="18448" name="Text Box 5"/>
            <p:cNvSpPr txBox="1">
              <a:spLocks noChangeArrowheads="1"/>
            </p:cNvSpPr>
            <p:nvPr/>
          </p:nvSpPr>
          <p:spPr bwMode="auto">
            <a:xfrm>
              <a:off x="0" y="144"/>
              <a:ext cx="2004"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AB                   A  ＋  B</a:t>
              </a:r>
            </a:p>
          </p:txBody>
        </p:sp>
        <p:graphicFrame>
          <p:nvGraphicFramePr>
            <p:cNvPr id="18449" name="Object 6"/>
            <p:cNvGraphicFramePr>
              <a:graphicFrameLocks noChangeAspect="1"/>
            </p:cNvGraphicFramePr>
            <p:nvPr/>
          </p:nvGraphicFramePr>
          <p:xfrm>
            <a:off x="336" y="192"/>
            <a:ext cx="912" cy="210"/>
          </p:xfrm>
          <a:graphic>
            <a:graphicData uri="http://schemas.openxmlformats.org/presentationml/2006/ole">
              <mc:AlternateContent xmlns:mc="http://schemas.openxmlformats.org/markup-compatibility/2006">
                <mc:Choice xmlns:v="urn:schemas-microsoft-com:vml" Requires="v">
                  <p:oleObj spid="_x0000_s5146" r:id="rId3" imgW="1444524" imgH="333547" progId="">
                    <p:embed/>
                  </p:oleObj>
                </mc:Choice>
                <mc:Fallback>
                  <p:oleObj r:id="rId3" imgW="1444524" imgH="333547" progId="">
                    <p:embed/>
                    <p:pic>
                      <p:nvPicPr>
                        <p:cNvPr id="18449"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 y="192"/>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50" name="Text Box 7"/>
            <p:cNvSpPr txBox="1">
              <a:spLocks noChangeArrowheads="1"/>
            </p:cNvSpPr>
            <p:nvPr/>
          </p:nvSpPr>
          <p:spPr bwMode="auto">
            <a:xfrm>
              <a:off x="384" y="0"/>
              <a:ext cx="698"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solidFill>
                    <a:schemeClr val="accent2"/>
                  </a:solidFill>
                </a:rPr>
                <a:t>裂合酶</a:t>
              </a:r>
            </a:p>
          </p:txBody>
        </p:sp>
      </p:grpSp>
      <p:grpSp>
        <p:nvGrpSpPr>
          <p:cNvPr id="19464" name="Group 8"/>
          <p:cNvGrpSpPr>
            <a:grpSpLocks/>
          </p:cNvGrpSpPr>
          <p:nvPr/>
        </p:nvGrpSpPr>
        <p:grpSpPr bwMode="auto">
          <a:xfrm>
            <a:off x="3575050" y="3860800"/>
            <a:ext cx="5924550" cy="1971675"/>
            <a:chOff x="0" y="0"/>
            <a:chExt cx="3732" cy="1242"/>
          </a:xfrm>
        </p:grpSpPr>
        <p:graphicFrame>
          <p:nvGraphicFramePr>
            <p:cNvPr id="18442" name="Object 9"/>
            <p:cNvGraphicFramePr>
              <a:graphicFrameLocks noChangeAspect="1"/>
            </p:cNvGraphicFramePr>
            <p:nvPr/>
          </p:nvGraphicFramePr>
          <p:xfrm>
            <a:off x="100" y="0"/>
            <a:ext cx="430" cy="843"/>
          </p:xfrm>
          <a:graphic>
            <a:graphicData uri="http://schemas.openxmlformats.org/presentationml/2006/ole">
              <mc:AlternateContent xmlns:mc="http://schemas.openxmlformats.org/markup-compatibility/2006">
                <mc:Choice xmlns:v="urn:schemas-microsoft-com:vml" Requires="v">
                  <p:oleObj spid="_x0000_s5147" r:id="rId5" imgW="485063" imgH="952394" progId="">
                    <p:embed/>
                  </p:oleObj>
                </mc:Choice>
                <mc:Fallback>
                  <p:oleObj r:id="rId5" imgW="485063" imgH="952394" progId="">
                    <p:embed/>
                    <p:pic>
                      <p:nvPicPr>
                        <p:cNvPr id="18442"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 y="0"/>
                          <a:ext cx="430" cy="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443" name="Object 10"/>
            <p:cNvGraphicFramePr>
              <a:graphicFrameLocks noChangeAspect="1"/>
            </p:cNvGraphicFramePr>
            <p:nvPr/>
          </p:nvGraphicFramePr>
          <p:xfrm>
            <a:off x="1924" y="0"/>
            <a:ext cx="502" cy="836"/>
          </p:xfrm>
          <a:graphic>
            <a:graphicData uri="http://schemas.openxmlformats.org/presentationml/2006/ole">
              <mc:AlternateContent xmlns:mc="http://schemas.openxmlformats.org/markup-compatibility/2006">
                <mc:Choice xmlns:v="urn:schemas-microsoft-com:vml" Requires="v">
                  <p:oleObj spid="_x0000_s5148" r:id="rId7" imgW="571342" imgH="948454" progId="">
                    <p:embed/>
                  </p:oleObj>
                </mc:Choice>
                <mc:Fallback>
                  <p:oleObj r:id="rId7" imgW="571342" imgH="948454" progId="">
                    <p:embed/>
                    <p:pic>
                      <p:nvPicPr>
                        <p:cNvPr id="18443"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4" y="0"/>
                          <a:ext cx="502" cy="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444" name="Object 11"/>
            <p:cNvGraphicFramePr>
              <a:graphicFrameLocks noChangeAspect="1"/>
            </p:cNvGraphicFramePr>
            <p:nvPr/>
          </p:nvGraphicFramePr>
          <p:xfrm>
            <a:off x="624" y="288"/>
            <a:ext cx="1248" cy="210"/>
          </p:xfrm>
          <a:graphic>
            <a:graphicData uri="http://schemas.openxmlformats.org/presentationml/2006/ole">
              <mc:AlternateContent xmlns:mc="http://schemas.openxmlformats.org/markup-compatibility/2006">
                <mc:Choice xmlns:v="urn:schemas-microsoft-com:vml" Requires="v">
                  <p:oleObj spid="_x0000_s5149" r:id="rId9" imgW="1444524" imgH="333547" progId="">
                    <p:embed/>
                  </p:oleObj>
                </mc:Choice>
                <mc:Fallback>
                  <p:oleObj r:id="rId9" imgW="1444524" imgH="333547" progId="">
                    <p:embed/>
                    <p:pic>
                      <p:nvPicPr>
                        <p:cNvPr id="18444"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 y="288"/>
                          <a:ext cx="1248"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45" name="Text Box 12"/>
            <p:cNvSpPr txBox="1">
              <a:spLocks noChangeArrowheads="1"/>
            </p:cNvSpPr>
            <p:nvPr/>
          </p:nvSpPr>
          <p:spPr bwMode="auto">
            <a:xfrm>
              <a:off x="672" y="96"/>
              <a:ext cx="1086"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solidFill>
                    <a:schemeClr val="accent2"/>
                  </a:solidFill>
                </a:rPr>
                <a:t>延胡索酸酶</a:t>
              </a:r>
            </a:p>
          </p:txBody>
        </p:sp>
        <p:sp>
          <p:nvSpPr>
            <p:cNvPr id="18446" name="Text Box 13"/>
            <p:cNvSpPr txBox="1">
              <a:spLocks noChangeArrowheads="1"/>
            </p:cNvSpPr>
            <p:nvPr/>
          </p:nvSpPr>
          <p:spPr bwMode="auto">
            <a:xfrm>
              <a:off x="2496" y="240"/>
              <a:ext cx="819"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   H</a:t>
              </a:r>
              <a:r>
                <a:rPr lang="zh-CN" altLang="zh-CN" sz="2400" baseline="-15000"/>
                <a:t>2</a:t>
              </a:r>
              <a:r>
                <a:rPr lang="zh-CN" altLang="zh-CN" sz="2400"/>
                <a:t>O</a:t>
              </a:r>
            </a:p>
          </p:txBody>
        </p:sp>
        <p:sp>
          <p:nvSpPr>
            <p:cNvPr id="18447" name="Text Box 14"/>
            <p:cNvSpPr txBox="1">
              <a:spLocks noChangeArrowheads="1"/>
            </p:cNvSpPr>
            <p:nvPr/>
          </p:nvSpPr>
          <p:spPr bwMode="auto">
            <a:xfrm>
              <a:off x="0" y="912"/>
              <a:ext cx="373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苹果酸                                 延胡索酸</a:t>
              </a:r>
            </a:p>
          </p:txBody>
        </p:sp>
      </p:grpSp>
      <p:sp>
        <p:nvSpPr>
          <p:cNvPr id="17" name="Rectangle 4"/>
          <p:cNvSpPr>
            <a:spLocks noChangeArrowheads="1"/>
          </p:cNvSpPr>
          <p:nvPr/>
        </p:nvSpPr>
        <p:spPr bwMode="auto">
          <a:xfrm>
            <a:off x="335360" y="-27384"/>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3.  </a:t>
            </a:r>
            <a:r>
              <a:rPr lang="zh-CN" altLang="en-US" sz="4400" b="1" dirty="0">
                <a:solidFill>
                  <a:schemeClr val="bg1"/>
                </a:solidFill>
                <a:latin typeface="微软雅黑" panose="020B0503020204020204" pitchFamily="34" charset="-122"/>
                <a:ea typeface="微软雅黑" panose="020B0503020204020204" pitchFamily="34" charset="-122"/>
              </a:rPr>
              <a:t>酶的分类</a:t>
            </a:r>
          </a:p>
        </p:txBody>
      </p:sp>
    </p:spTree>
    <p:extLst>
      <p:ext uri="{BB962C8B-B14F-4D97-AF65-F5344CB8AC3E}">
        <p14:creationId xmlns:p14="http://schemas.microsoft.com/office/powerpoint/2010/main" val="35917517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left)">
                                      <p:cBhvr>
                                        <p:cTn id="7" dur="5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dissolve">
                                      <p:cBhvr>
                                        <p:cTn id="12" dur="500"/>
                                        <p:tgtEl>
                                          <p:spTgt spid="194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wipe(left)">
                                      <p:cBhvr>
                                        <p:cTn id="17" dur="500"/>
                                        <p:tgtEl>
                                          <p:spTgt spid="194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9464"/>
                                        </p:tgtEl>
                                        <p:attrNameLst>
                                          <p:attrName>style.visibility</p:attrName>
                                        </p:attrNameLst>
                                      </p:cBhvr>
                                      <p:to>
                                        <p:strVal val="visible"/>
                                      </p:to>
                                    </p:set>
                                    <p:animEffect transition="in" filter="wipe(left)">
                                      <p:cBhvr>
                                        <p:cTn id="22"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311275" y="1417638"/>
            <a:ext cx="478472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b="1">
                <a:solidFill>
                  <a:schemeClr val="accent2"/>
                </a:solidFill>
              </a:rPr>
              <a:t>5、异构酶类(isomerases)</a:t>
            </a:r>
          </a:p>
        </p:txBody>
      </p:sp>
      <p:sp>
        <p:nvSpPr>
          <p:cNvPr id="20483" name="Text Box 3"/>
          <p:cNvSpPr txBox="1">
            <a:spLocks noChangeArrowheads="1"/>
          </p:cNvSpPr>
          <p:nvPr/>
        </p:nvSpPr>
        <p:spPr bwMode="auto">
          <a:xfrm>
            <a:off x="1981200" y="2187575"/>
            <a:ext cx="8561388" cy="147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40000"/>
              </a:lnSpc>
              <a:spcBef>
                <a:spcPct val="0"/>
              </a:spcBef>
              <a:buFontTx/>
              <a:buNone/>
            </a:pPr>
            <a:r>
              <a:rPr lang="zh-CN" altLang="zh-CN" sz="3200">
                <a:latin typeface="宋体" panose="02010600030101010101" pitchFamily="2" charset="-122"/>
              </a:rPr>
              <a:t>催化各种同分异构体间相互转变的酶类。</a:t>
            </a:r>
            <a:r>
              <a:rPr lang="zh-CN" altLang="zh-CN" sz="3200">
                <a:latin typeface="宋体" panose="02010600030101010101" pitchFamily="2" charset="-122"/>
                <a:cs typeface="Times New Roman" panose="02020603050405020304" pitchFamily="18" charset="0"/>
              </a:rPr>
              <a:t>如磷酸丙糖异构酶、磷酸己糖异构酶等</a:t>
            </a:r>
            <a:r>
              <a:rPr lang="zh-CN" altLang="zh-CN" sz="3200">
                <a:latin typeface="宋体" panose="02010600030101010101" pitchFamily="2" charset="-122"/>
              </a:rPr>
              <a:t> </a:t>
            </a:r>
            <a:r>
              <a:rPr lang="zh-CN" altLang="zh-CN" sz="3200"/>
              <a:t> </a:t>
            </a:r>
          </a:p>
        </p:txBody>
      </p:sp>
      <p:grpSp>
        <p:nvGrpSpPr>
          <p:cNvPr id="20484" name="Group 4"/>
          <p:cNvGrpSpPr>
            <a:grpSpLocks/>
          </p:cNvGrpSpPr>
          <p:nvPr/>
        </p:nvGrpSpPr>
        <p:grpSpPr bwMode="auto">
          <a:xfrm>
            <a:off x="3962400" y="4089400"/>
            <a:ext cx="2806700" cy="850900"/>
            <a:chOff x="0" y="-16"/>
            <a:chExt cx="1768" cy="536"/>
          </a:xfrm>
        </p:grpSpPr>
        <p:sp>
          <p:nvSpPr>
            <p:cNvPr id="19465" name="Text Box 5"/>
            <p:cNvSpPr txBox="1">
              <a:spLocks noChangeArrowheads="1"/>
            </p:cNvSpPr>
            <p:nvPr/>
          </p:nvSpPr>
          <p:spPr bwMode="auto">
            <a:xfrm>
              <a:off x="0" y="144"/>
              <a:ext cx="1768"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a:t>A                   B</a:t>
              </a:r>
            </a:p>
          </p:txBody>
        </p:sp>
        <p:graphicFrame>
          <p:nvGraphicFramePr>
            <p:cNvPr id="19466" name="Object 6"/>
            <p:cNvGraphicFramePr>
              <a:graphicFrameLocks noChangeAspect="1"/>
            </p:cNvGraphicFramePr>
            <p:nvPr/>
          </p:nvGraphicFramePr>
          <p:xfrm>
            <a:off x="428" y="310"/>
            <a:ext cx="912" cy="210"/>
          </p:xfrm>
          <a:graphic>
            <a:graphicData uri="http://schemas.openxmlformats.org/presentationml/2006/ole">
              <mc:AlternateContent xmlns:mc="http://schemas.openxmlformats.org/markup-compatibility/2006">
                <mc:Choice xmlns:v="urn:schemas-microsoft-com:vml" Requires="v">
                  <p:oleObj spid="_x0000_s6152" r:id="rId3" imgW="1444524" imgH="333547" progId="">
                    <p:embed/>
                  </p:oleObj>
                </mc:Choice>
                <mc:Fallback>
                  <p:oleObj r:id="rId3" imgW="1444524" imgH="333547" progId="">
                    <p:embed/>
                    <p:pic>
                      <p:nvPicPr>
                        <p:cNvPr id="1946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 y="310"/>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7" name="Text Box 7"/>
            <p:cNvSpPr txBox="1">
              <a:spLocks noChangeArrowheads="1"/>
            </p:cNvSpPr>
            <p:nvPr/>
          </p:nvSpPr>
          <p:spPr bwMode="auto">
            <a:xfrm>
              <a:off x="404" y="-16"/>
              <a:ext cx="892"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a:solidFill>
                    <a:schemeClr val="accent2"/>
                  </a:solidFill>
                </a:rPr>
                <a:t>异构酶</a:t>
              </a:r>
            </a:p>
          </p:txBody>
        </p:sp>
      </p:grpSp>
      <p:sp>
        <p:nvSpPr>
          <p:cNvPr id="10" name="Rectangle 4"/>
          <p:cNvSpPr>
            <a:spLocks noChangeArrowheads="1"/>
          </p:cNvSpPr>
          <p:nvPr/>
        </p:nvSpPr>
        <p:spPr bwMode="auto">
          <a:xfrm>
            <a:off x="335360" y="-27384"/>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3.  </a:t>
            </a:r>
            <a:r>
              <a:rPr lang="zh-CN" altLang="en-US" sz="4400" b="1" dirty="0">
                <a:solidFill>
                  <a:schemeClr val="bg1"/>
                </a:solidFill>
                <a:latin typeface="微软雅黑" panose="020B0503020204020204" pitchFamily="34" charset="-122"/>
                <a:ea typeface="微软雅黑" panose="020B0503020204020204" pitchFamily="34" charset="-122"/>
              </a:rPr>
              <a:t>酶的分类</a:t>
            </a:r>
          </a:p>
        </p:txBody>
      </p:sp>
    </p:spTree>
    <p:extLst>
      <p:ext uri="{BB962C8B-B14F-4D97-AF65-F5344CB8AC3E}">
        <p14:creationId xmlns:p14="http://schemas.microsoft.com/office/powerpoint/2010/main" val="41358171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left)">
                                      <p:cBhvr>
                                        <p:cTn id="7" dur="500"/>
                                        <p:tgtEl>
                                          <p:spTgt spid="204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wipe(left)">
                                      <p:cBhvr>
                                        <p:cTn id="12" dur="500"/>
                                        <p:tgtEl>
                                          <p:spTgt spid="204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0484"/>
                                        </p:tgtEl>
                                        <p:attrNameLst>
                                          <p:attrName>style.visibility</p:attrName>
                                        </p:attrNameLst>
                                      </p:cBhvr>
                                      <p:to>
                                        <p:strVal val="visible"/>
                                      </p:to>
                                    </p:set>
                                    <p:animEffect transition="in" filter="wipe(left)">
                                      <p:cBhvr>
                                        <p:cTn id="1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1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95400"/>
            <a:ext cx="11720513"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77022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2"/>
          <p:cNvGrpSpPr>
            <a:grpSpLocks/>
          </p:cNvGrpSpPr>
          <p:nvPr/>
        </p:nvGrpSpPr>
        <p:grpSpPr bwMode="auto">
          <a:xfrm>
            <a:off x="1828800" y="4419600"/>
            <a:ext cx="8763000" cy="2297113"/>
            <a:chOff x="0" y="0"/>
            <a:chExt cx="4808" cy="1447"/>
          </a:xfrm>
        </p:grpSpPr>
        <p:graphicFrame>
          <p:nvGraphicFramePr>
            <p:cNvPr id="2" name="Object 3"/>
            <p:cNvGraphicFramePr>
              <a:graphicFrameLocks noChangeAspect="1"/>
            </p:cNvGraphicFramePr>
            <p:nvPr/>
          </p:nvGraphicFramePr>
          <p:xfrm>
            <a:off x="0" y="0"/>
            <a:ext cx="469" cy="1064"/>
          </p:xfrm>
          <a:graphic>
            <a:graphicData uri="http://schemas.openxmlformats.org/presentationml/2006/ole">
              <mc:AlternateContent xmlns:mc="http://schemas.openxmlformats.org/markup-compatibility/2006">
                <mc:Choice xmlns:v="urn:schemas-microsoft-com:vml" Requires="v">
                  <p:oleObj spid="_x0000_s7224" r:id="rId3" imgW="533400" imgH="1206500" progId="">
                    <p:embed/>
                  </p:oleObj>
                </mc:Choice>
                <mc:Fallback>
                  <p:oleObj r:id="rId3" imgW="533400" imgH="1206500" progId="">
                    <p:embed/>
                    <p:pic>
                      <p:nvPicPr>
                        <p:cNvPr id="2"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69" cy="1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4"/>
            <p:cNvGraphicFramePr>
              <a:graphicFrameLocks noChangeAspect="1"/>
            </p:cNvGraphicFramePr>
            <p:nvPr/>
          </p:nvGraphicFramePr>
          <p:xfrm>
            <a:off x="2928" y="0"/>
            <a:ext cx="478" cy="1064"/>
          </p:xfrm>
          <a:graphic>
            <a:graphicData uri="http://schemas.openxmlformats.org/presentationml/2006/ole">
              <mc:AlternateContent xmlns:mc="http://schemas.openxmlformats.org/markup-compatibility/2006">
                <mc:Choice xmlns:v="urn:schemas-microsoft-com:vml" Requires="v">
                  <p:oleObj spid="_x0000_s7225" r:id="rId5" imgW="542569" imgH="1201494" progId="">
                    <p:embed/>
                  </p:oleObj>
                </mc:Choice>
                <mc:Fallback>
                  <p:oleObj r:id="rId5" imgW="542569" imgH="1201494" progId="">
                    <p:embed/>
                    <p:pic>
                      <p:nvPicPr>
                        <p:cNvPr id="3"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8" y="0"/>
                          <a:ext cx="478" cy="1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5"/>
            <p:cNvGraphicFramePr>
              <a:graphicFrameLocks noChangeAspect="1"/>
            </p:cNvGraphicFramePr>
            <p:nvPr/>
          </p:nvGraphicFramePr>
          <p:xfrm>
            <a:off x="860" y="436"/>
            <a:ext cx="285" cy="218"/>
          </p:xfrm>
          <a:graphic>
            <a:graphicData uri="http://schemas.openxmlformats.org/presentationml/2006/ole">
              <mc:AlternateContent xmlns:mc="http://schemas.openxmlformats.org/markup-compatibility/2006">
                <mc:Choice xmlns:v="urn:schemas-microsoft-com:vml" Requires="v">
                  <p:oleObj spid="_x0000_s7226" r:id="rId7" imgW="324300" imgH="244179" progId="">
                    <p:embed/>
                  </p:oleObj>
                </mc:Choice>
                <mc:Fallback>
                  <p:oleObj r:id="rId7" imgW="324300" imgH="244179" progId="">
                    <p:embed/>
                    <p:pic>
                      <p:nvPicPr>
                        <p:cNvPr id="4"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0" y="436"/>
                          <a:ext cx="285"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23" name="Object 6"/>
            <p:cNvGraphicFramePr>
              <a:graphicFrameLocks noChangeAspect="1"/>
            </p:cNvGraphicFramePr>
            <p:nvPr/>
          </p:nvGraphicFramePr>
          <p:xfrm>
            <a:off x="1488" y="436"/>
            <a:ext cx="295" cy="177"/>
          </p:xfrm>
          <a:graphic>
            <a:graphicData uri="http://schemas.openxmlformats.org/presentationml/2006/ole">
              <mc:AlternateContent xmlns:mc="http://schemas.openxmlformats.org/markup-compatibility/2006">
                <mc:Choice xmlns:v="urn:schemas-microsoft-com:vml" Requires="v">
                  <p:oleObj spid="_x0000_s7227" r:id="rId9" imgW="333750" imgH="196031" progId="">
                    <p:embed/>
                  </p:oleObj>
                </mc:Choice>
                <mc:Fallback>
                  <p:oleObj r:id="rId9" imgW="333750" imgH="196031" progId="">
                    <p:embed/>
                    <p:pic>
                      <p:nvPicPr>
                        <p:cNvPr id="21523"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88" y="436"/>
                          <a:ext cx="295"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24" name="Object 7"/>
            <p:cNvGraphicFramePr>
              <a:graphicFrameLocks noChangeAspect="1"/>
            </p:cNvGraphicFramePr>
            <p:nvPr/>
          </p:nvGraphicFramePr>
          <p:xfrm>
            <a:off x="3840" y="436"/>
            <a:ext cx="324" cy="174"/>
          </p:xfrm>
          <a:graphic>
            <a:graphicData uri="http://schemas.openxmlformats.org/presentationml/2006/ole">
              <mc:AlternateContent xmlns:mc="http://schemas.openxmlformats.org/markup-compatibility/2006">
                <mc:Choice xmlns:v="urn:schemas-microsoft-com:vml" Requires="v">
                  <p:oleObj spid="_x0000_s7228" r:id="rId11" imgW="369813" imgH="200104" progId="">
                    <p:embed/>
                  </p:oleObj>
                </mc:Choice>
                <mc:Fallback>
                  <p:oleObj r:id="rId11" imgW="369813" imgH="200104" progId="">
                    <p:embed/>
                    <p:pic>
                      <p:nvPicPr>
                        <p:cNvPr id="21524"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40" y="436"/>
                          <a:ext cx="324"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25" name="Object 8"/>
            <p:cNvGraphicFramePr>
              <a:graphicFrameLocks noChangeAspect="1"/>
            </p:cNvGraphicFramePr>
            <p:nvPr/>
          </p:nvGraphicFramePr>
          <p:xfrm>
            <a:off x="4656" y="436"/>
            <a:ext cx="152" cy="177"/>
          </p:xfrm>
          <a:graphic>
            <a:graphicData uri="http://schemas.openxmlformats.org/presentationml/2006/ole">
              <mc:AlternateContent xmlns:mc="http://schemas.openxmlformats.org/markup-compatibility/2006">
                <mc:Choice xmlns:v="urn:schemas-microsoft-com:vml" Requires="v">
                  <p:oleObj spid="_x0000_s7229" r:id="rId13" imgW="171525" imgH="190852" progId="">
                    <p:embed/>
                  </p:oleObj>
                </mc:Choice>
                <mc:Fallback>
                  <p:oleObj r:id="rId13" imgW="171525" imgH="190852" progId="">
                    <p:embed/>
                    <p:pic>
                      <p:nvPicPr>
                        <p:cNvPr id="21525"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56" y="436"/>
                          <a:ext cx="152"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26" name="Text Box 9"/>
            <p:cNvSpPr txBox="1">
              <a:spLocks noChangeArrowheads="1"/>
            </p:cNvSpPr>
            <p:nvPr/>
          </p:nvSpPr>
          <p:spPr bwMode="auto">
            <a:xfrm>
              <a:off x="422" y="353"/>
              <a:ext cx="31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a:t>
              </a:r>
            </a:p>
          </p:txBody>
        </p:sp>
        <p:sp>
          <p:nvSpPr>
            <p:cNvPr id="21527" name="Text Box 10"/>
            <p:cNvSpPr txBox="1">
              <a:spLocks noChangeArrowheads="1"/>
            </p:cNvSpPr>
            <p:nvPr/>
          </p:nvSpPr>
          <p:spPr bwMode="auto">
            <a:xfrm>
              <a:off x="1152" y="353"/>
              <a:ext cx="31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a:t>
              </a:r>
            </a:p>
          </p:txBody>
        </p:sp>
        <p:sp>
          <p:nvSpPr>
            <p:cNvPr id="21528" name="Text Box 11"/>
            <p:cNvSpPr txBox="1">
              <a:spLocks noChangeArrowheads="1"/>
            </p:cNvSpPr>
            <p:nvPr/>
          </p:nvSpPr>
          <p:spPr bwMode="auto">
            <a:xfrm>
              <a:off x="3456" y="353"/>
              <a:ext cx="31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a:t>
              </a:r>
            </a:p>
          </p:txBody>
        </p:sp>
        <p:sp>
          <p:nvSpPr>
            <p:cNvPr id="21529" name="Text Box 12"/>
            <p:cNvSpPr txBox="1">
              <a:spLocks noChangeArrowheads="1"/>
            </p:cNvSpPr>
            <p:nvPr/>
          </p:nvSpPr>
          <p:spPr bwMode="auto">
            <a:xfrm>
              <a:off x="4224" y="353"/>
              <a:ext cx="31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a:t>
              </a:r>
            </a:p>
          </p:txBody>
        </p:sp>
        <p:graphicFrame>
          <p:nvGraphicFramePr>
            <p:cNvPr id="21530" name="Object 13"/>
            <p:cNvGraphicFramePr>
              <a:graphicFrameLocks noChangeAspect="1"/>
            </p:cNvGraphicFramePr>
            <p:nvPr/>
          </p:nvGraphicFramePr>
          <p:xfrm>
            <a:off x="1728" y="405"/>
            <a:ext cx="1152" cy="210"/>
          </p:xfrm>
          <a:graphic>
            <a:graphicData uri="http://schemas.openxmlformats.org/presentationml/2006/ole">
              <mc:AlternateContent xmlns:mc="http://schemas.openxmlformats.org/markup-compatibility/2006">
                <mc:Choice xmlns:v="urn:schemas-microsoft-com:vml" Requires="v">
                  <p:oleObj spid="_x0000_s7230" r:id="rId15" imgW="1444524" imgH="333547" progId="">
                    <p:embed/>
                  </p:oleObj>
                </mc:Choice>
                <mc:Fallback>
                  <p:oleObj r:id="rId15" imgW="1444524" imgH="333547" progId="">
                    <p:embed/>
                    <p:pic>
                      <p:nvPicPr>
                        <p:cNvPr id="2153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28" y="405"/>
                          <a:ext cx="115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31" name="Text Box 14"/>
            <p:cNvSpPr txBox="1">
              <a:spLocks noChangeArrowheads="1"/>
            </p:cNvSpPr>
            <p:nvPr/>
          </p:nvSpPr>
          <p:spPr bwMode="auto">
            <a:xfrm>
              <a:off x="0" y="1156"/>
              <a:ext cx="3623"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solidFill>
                    <a:schemeClr val="accent2"/>
                  </a:solidFill>
                </a:rPr>
                <a:t>Glu                                                       Gln</a:t>
              </a:r>
            </a:p>
          </p:txBody>
        </p:sp>
        <p:sp>
          <p:nvSpPr>
            <p:cNvPr id="21532" name="Text Box 15"/>
            <p:cNvSpPr txBox="1">
              <a:spLocks noChangeArrowheads="1"/>
            </p:cNvSpPr>
            <p:nvPr/>
          </p:nvSpPr>
          <p:spPr bwMode="auto">
            <a:xfrm>
              <a:off x="1857" y="148"/>
              <a:ext cx="1123"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Gln合成酶</a:t>
              </a:r>
            </a:p>
          </p:txBody>
        </p:sp>
      </p:grpSp>
      <p:sp>
        <p:nvSpPr>
          <p:cNvPr id="21520" name="Text Box 16"/>
          <p:cNvSpPr txBox="1">
            <a:spLocks noChangeArrowheads="1"/>
          </p:cNvSpPr>
          <p:nvPr/>
        </p:nvSpPr>
        <p:spPr bwMode="auto">
          <a:xfrm>
            <a:off x="668338" y="1354138"/>
            <a:ext cx="43942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b="1">
                <a:solidFill>
                  <a:schemeClr val="accent2"/>
                </a:solidFill>
              </a:rPr>
              <a:t>6</a:t>
            </a:r>
            <a:r>
              <a:rPr lang="zh-CN" altLang="en-US" sz="3200" b="1">
                <a:solidFill>
                  <a:schemeClr val="accent2"/>
                </a:solidFill>
              </a:rPr>
              <a:t>）</a:t>
            </a:r>
            <a:r>
              <a:rPr lang="zh-CN" altLang="zh-CN" sz="3200" b="1">
                <a:solidFill>
                  <a:schemeClr val="accent2"/>
                </a:solidFill>
              </a:rPr>
              <a:t>、合成酶类(ligases)</a:t>
            </a:r>
          </a:p>
        </p:txBody>
      </p:sp>
      <p:sp>
        <p:nvSpPr>
          <p:cNvPr id="21521" name="Text Box 17"/>
          <p:cNvSpPr txBox="1">
            <a:spLocks noChangeArrowheads="1"/>
          </p:cNvSpPr>
          <p:nvPr/>
        </p:nvSpPr>
        <p:spPr bwMode="auto">
          <a:xfrm>
            <a:off x="469900" y="1992313"/>
            <a:ext cx="11806238"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FontTx/>
              <a:buNone/>
            </a:pPr>
            <a:r>
              <a:rPr lang="zh-CN" altLang="zh-CN" sz="2400"/>
              <a:t>催化两分子底物合成一分子化合物，同时偶联有ATP的磷酸键断裂的酶类。如谷氨酰胺合成酶、谷胱甘肽合成酶等。 </a:t>
            </a:r>
          </a:p>
        </p:txBody>
      </p:sp>
      <p:grpSp>
        <p:nvGrpSpPr>
          <p:cNvPr id="21522" name="Group 18"/>
          <p:cNvGrpSpPr>
            <a:grpSpLocks/>
          </p:cNvGrpSpPr>
          <p:nvPr/>
        </p:nvGrpSpPr>
        <p:grpSpPr bwMode="auto">
          <a:xfrm>
            <a:off x="2557463" y="2762250"/>
            <a:ext cx="6942137" cy="1452563"/>
            <a:chOff x="0" y="0"/>
            <a:chExt cx="4373" cy="915"/>
          </a:xfrm>
        </p:grpSpPr>
        <p:sp>
          <p:nvSpPr>
            <p:cNvPr id="21514" name="Text Box 19"/>
            <p:cNvSpPr txBox="1">
              <a:spLocks noChangeArrowheads="1"/>
            </p:cNvSpPr>
            <p:nvPr/>
          </p:nvSpPr>
          <p:spPr bwMode="auto">
            <a:xfrm>
              <a:off x="0" y="144"/>
              <a:ext cx="423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A  ＋  B   ＋   </a:t>
              </a:r>
              <a:r>
                <a:rPr lang="zh-CN" altLang="zh-CN" sz="2400">
                  <a:solidFill>
                    <a:schemeClr val="accent2"/>
                  </a:solidFill>
                </a:rPr>
                <a:t>ATP</a:t>
              </a:r>
              <a:r>
                <a:rPr lang="zh-CN" altLang="zh-CN" sz="2400"/>
                <a:t>                  AB  ＋  </a:t>
              </a:r>
              <a:r>
                <a:rPr lang="zh-CN" altLang="zh-CN" sz="2400">
                  <a:solidFill>
                    <a:schemeClr val="accent2"/>
                  </a:solidFill>
                </a:rPr>
                <a:t>ADP   ＋   Pi</a:t>
              </a:r>
            </a:p>
          </p:txBody>
        </p:sp>
        <p:graphicFrame>
          <p:nvGraphicFramePr>
            <p:cNvPr id="21515" name="Object 20"/>
            <p:cNvGraphicFramePr>
              <a:graphicFrameLocks noChangeAspect="1"/>
            </p:cNvGraphicFramePr>
            <p:nvPr/>
          </p:nvGraphicFramePr>
          <p:xfrm>
            <a:off x="1517" y="178"/>
            <a:ext cx="912" cy="210"/>
          </p:xfrm>
          <a:graphic>
            <a:graphicData uri="http://schemas.openxmlformats.org/presentationml/2006/ole">
              <mc:AlternateContent xmlns:mc="http://schemas.openxmlformats.org/markup-compatibility/2006">
                <mc:Choice xmlns:v="urn:schemas-microsoft-com:vml" Requires="v">
                  <p:oleObj spid="_x0000_s7231" r:id="rId17" imgW="1444524" imgH="333547" progId="">
                    <p:embed/>
                  </p:oleObj>
                </mc:Choice>
                <mc:Fallback>
                  <p:oleObj r:id="rId17" imgW="1444524" imgH="333547" progId="">
                    <p:embed/>
                    <p:pic>
                      <p:nvPicPr>
                        <p:cNvPr id="21515"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17" y="178"/>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16" name="Text Box 21"/>
            <p:cNvSpPr txBox="1">
              <a:spLocks noChangeArrowheads="1"/>
            </p:cNvSpPr>
            <p:nvPr/>
          </p:nvSpPr>
          <p:spPr bwMode="auto">
            <a:xfrm>
              <a:off x="1584" y="0"/>
              <a:ext cx="698"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solidFill>
                    <a:schemeClr val="accent2"/>
                  </a:solidFill>
                </a:rPr>
                <a:t>合成酶</a:t>
              </a:r>
            </a:p>
          </p:txBody>
        </p:sp>
        <p:sp>
          <p:nvSpPr>
            <p:cNvPr id="21517" name="Text Box 22"/>
            <p:cNvSpPr txBox="1">
              <a:spLocks noChangeArrowheads="1"/>
            </p:cNvSpPr>
            <p:nvPr/>
          </p:nvSpPr>
          <p:spPr bwMode="auto">
            <a:xfrm>
              <a:off x="0" y="624"/>
              <a:ext cx="4373"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t>A  ＋  B   ＋   </a:t>
              </a:r>
              <a:r>
                <a:rPr lang="zh-CN" altLang="zh-CN" sz="2400">
                  <a:solidFill>
                    <a:schemeClr val="accent2"/>
                  </a:solidFill>
                </a:rPr>
                <a:t>ATP</a:t>
              </a:r>
              <a:r>
                <a:rPr lang="zh-CN" altLang="zh-CN" sz="2400"/>
                <a:t>                  AB  ＋  </a:t>
              </a:r>
              <a:r>
                <a:rPr lang="zh-CN" altLang="zh-CN" sz="2400">
                  <a:solidFill>
                    <a:schemeClr val="accent2"/>
                  </a:solidFill>
                </a:rPr>
                <a:t>AMP   ＋   PPi</a:t>
              </a:r>
            </a:p>
          </p:txBody>
        </p:sp>
        <p:graphicFrame>
          <p:nvGraphicFramePr>
            <p:cNvPr id="21518" name="Object 23"/>
            <p:cNvGraphicFramePr>
              <a:graphicFrameLocks noChangeAspect="1"/>
            </p:cNvGraphicFramePr>
            <p:nvPr/>
          </p:nvGraphicFramePr>
          <p:xfrm>
            <a:off x="1517" y="658"/>
            <a:ext cx="912" cy="210"/>
          </p:xfrm>
          <a:graphic>
            <a:graphicData uri="http://schemas.openxmlformats.org/presentationml/2006/ole">
              <mc:AlternateContent xmlns:mc="http://schemas.openxmlformats.org/markup-compatibility/2006">
                <mc:Choice xmlns:v="urn:schemas-microsoft-com:vml" Requires="v">
                  <p:oleObj spid="_x0000_s7232" r:id="rId18" imgW="1444524" imgH="333547" progId="">
                    <p:embed/>
                  </p:oleObj>
                </mc:Choice>
                <mc:Fallback>
                  <p:oleObj r:id="rId18" imgW="1444524" imgH="333547" progId="">
                    <p:embed/>
                    <p:pic>
                      <p:nvPicPr>
                        <p:cNvPr id="21518" name="Object 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17" y="658"/>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19" name="Text Box 24"/>
            <p:cNvSpPr txBox="1">
              <a:spLocks noChangeArrowheads="1"/>
            </p:cNvSpPr>
            <p:nvPr/>
          </p:nvSpPr>
          <p:spPr bwMode="auto">
            <a:xfrm>
              <a:off x="1584" y="480"/>
              <a:ext cx="698"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2400">
                  <a:solidFill>
                    <a:schemeClr val="accent2"/>
                  </a:solidFill>
                </a:rPr>
                <a:t>合成酶</a:t>
              </a:r>
            </a:p>
          </p:txBody>
        </p:sp>
      </p:grpSp>
      <p:sp>
        <p:nvSpPr>
          <p:cNvPr id="27" name="Rectangle 4"/>
          <p:cNvSpPr>
            <a:spLocks noChangeArrowheads="1"/>
          </p:cNvSpPr>
          <p:nvPr/>
        </p:nvSpPr>
        <p:spPr bwMode="auto">
          <a:xfrm>
            <a:off x="335360" y="-27384"/>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3.  </a:t>
            </a:r>
            <a:r>
              <a:rPr lang="zh-CN" altLang="en-US" sz="4400" b="1" dirty="0">
                <a:solidFill>
                  <a:schemeClr val="bg1"/>
                </a:solidFill>
                <a:latin typeface="微软雅黑" panose="020B0503020204020204" pitchFamily="34" charset="-122"/>
                <a:ea typeface="微软雅黑" panose="020B0503020204020204" pitchFamily="34" charset="-122"/>
              </a:rPr>
              <a:t>酶的分类</a:t>
            </a:r>
          </a:p>
        </p:txBody>
      </p:sp>
    </p:spTree>
    <p:extLst>
      <p:ext uri="{BB962C8B-B14F-4D97-AF65-F5344CB8AC3E}">
        <p14:creationId xmlns:p14="http://schemas.microsoft.com/office/powerpoint/2010/main" val="20789879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20"/>
                                        </p:tgtEl>
                                        <p:attrNameLst>
                                          <p:attrName>style.visibility</p:attrName>
                                        </p:attrNameLst>
                                      </p:cBhvr>
                                      <p:to>
                                        <p:strVal val="visible"/>
                                      </p:to>
                                    </p:set>
                                    <p:animEffect transition="in" filter="wipe(left)">
                                      <p:cBhvr>
                                        <p:cTn id="7" dur="500"/>
                                        <p:tgtEl>
                                          <p:spTgt spid="215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521"/>
                                        </p:tgtEl>
                                        <p:attrNameLst>
                                          <p:attrName>style.visibility</p:attrName>
                                        </p:attrNameLst>
                                      </p:cBhvr>
                                      <p:to>
                                        <p:strVal val="visible"/>
                                      </p:to>
                                    </p:set>
                                    <p:animEffect transition="in" filter="dissolve">
                                      <p:cBhvr>
                                        <p:cTn id="12" dur="500"/>
                                        <p:tgtEl>
                                          <p:spTgt spid="215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1522"/>
                                        </p:tgtEl>
                                        <p:attrNameLst>
                                          <p:attrName>style.visibility</p:attrName>
                                        </p:attrNameLst>
                                      </p:cBhvr>
                                      <p:to>
                                        <p:strVal val="visible"/>
                                      </p:to>
                                    </p:set>
                                    <p:animEffect transition="in" filter="wipe(left)">
                                      <p:cBhvr>
                                        <p:cTn id="17" dur="500"/>
                                        <p:tgtEl>
                                          <p:spTgt spid="215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1506"/>
                                        </p:tgtEl>
                                        <p:attrNameLst>
                                          <p:attrName>style.visibility</p:attrName>
                                        </p:attrNameLst>
                                      </p:cBhvr>
                                      <p:to>
                                        <p:strVal val="visible"/>
                                      </p:to>
                                    </p:set>
                                    <p:animEffect transition="in" filter="wipe(left)">
                                      <p:cBhvr>
                                        <p:cTn id="22"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0" grpId="0" autoUpdateAnimBg="0"/>
      <p:bldP spid="2152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1676400" y="533400"/>
            <a:ext cx="10515600" cy="1325563"/>
          </a:xfrm>
        </p:spPr>
        <p:txBody>
          <a:bodyPr/>
          <a:lstStyle/>
          <a:p>
            <a:pPr eaLnBrk="1" hangingPunct="1"/>
            <a:r>
              <a:rPr lang="zh-CN" altLang="en-US" sz="5400" b="1" smtClean="0">
                <a:latin typeface="微软雅黑" panose="020B0503020204020204" pitchFamily="34" charset="-122"/>
                <a:ea typeface="微软雅黑" panose="020B0503020204020204" pitchFamily="34" charset="-122"/>
              </a:rPr>
              <a:t>第二节  酶的分子结构和功能</a:t>
            </a:r>
          </a:p>
        </p:txBody>
      </p:sp>
      <p:pic>
        <p:nvPicPr>
          <p:cNvPr id="22531" name="Picture 2" descr="https://gimg2.baidu.com/image_search/src=http%3A%2F%2Fimg.antpedia.com%2Finstrument-library%2Fattachments%2Fwxpic%2F99%2F5f%2F3995f3dd7556c8c69b4907f4904da884.jpeg&amp;refer=http%3A%2F%2Fimg.antpedia.com&amp;app=2002&amp;size=f9999,10000&amp;q=a80&amp;n=0&amp;g=0n&amp;fmt=auto?sec=1667288707&amp;t=b59449606460fb31b70c584ff27873c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988" y="2667000"/>
            <a:ext cx="277336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4" descr="https://gimg2.baidu.com/image_search/src=http%3A%2F%2Fimg95.699pic.com%2Fxsj%2F11%2Foc%2Fij.jpg%21%2Ffw%2F700%2Fwatermark%2Furl%2FL3hzai93YXRlcl9kZXRhaWwyLnBuZw%2Falign%2Fsoutheast&amp;refer=http%3A%2F%2Fimg95.699pic.com&amp;app=2002&amp;size=f9999,10000&amp;q=a80&amp;n=0&amp;g=0n&amp;fmt=auto?sec=1667288736&amp;t=37515a6c1e659bb3ae6d87c9a9f040cc"/>
          <p:cNvPicPr>
            <a:picLocks noChangeAspect="1" noChangeArrowheads="1"/>
          </p:cNvPicPr>
          <p:nvPr/>
        </p:nvPicPr>
        <p:blipFill>
          <a:blip r:embed="rId3">
            <a:extLst>
              <a:ext uri="{28A0092B-C50C-407E-A947-70E740481C1C}">
                <a14:useLocalDpi xmlns:a14="http://schemas.microsoft.com/office/drawing/2010/main" val="0"/>
              </a:ext>
            </a:extLst>
          </a:blip>
          <a:srcRect b="8888"/>
          <a:stretch>
            <a:fillRect/>
          </a:stretch>
        </p:blipFill>
        <p:spPr bwMode="auto">
          <a:xfrm>
            <a:off x="5943600" y="2133600"/>
            <a:ext cx="41814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908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119336" y="0"/>
            <a:ext cx="6172200" cy="457200"/>
          </a:xfrm>
          <a:noFill/>
        </p:spPr>
        <p:txBody>
          <a:bodyPr/>
          <a:lstStyle/>
          <a:p>
            <a:pPr eaLnBrk="1" hangingPunct="1">
              <a:buFontTx/>
              <a:buNone/>
            </a:pPr>
            <a:r>
              <a:rPr lang="zh-CN" altLang="en-US" sz="4400" b="1" dirty="0" smtClean="0">
                <a:solidFill>
                  <a:schemeClr val="bg1"/>
                </a:solidFill>
                <a:ea typeface="黑体" panose="02010609060101010101" pitchFamily="49" charset="-122"/>
              </a:rPr>
              <a:t>一、酶的不同存在形式</a:t>
            </a:r>
          </a:p>
        </p:txBody>
      </p:sp>
      <p:sp>
        <p:nvSpPr>
          <p:cNvPr id="23555" name="Rectangle 4"/>
          <p:cNvSpPr>
            <a:spLocks noChangeArrowheads="1"/>
          </p:cNvSpPr>
          <p:nvPr/>
        </p:nvSpPr>
        <p:spPr bwMode="auto">
          <a:xfrm>
            <a:off x="1143000" y="1676400"/>
            <a:ext cx="10663238"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Clr>
                <a:schemeClr val="bg1"/>
              </a:buClr>
              <a:buSzPct val="85000"/>
              <a:buFontTx/>
              <a:buChar char="•"/>
            </a:pPr>
            <a:r>
              <a:rPr kumimoji="1" lang="zh-CN" altLang="en-US" b="1">
                <a:solidFill>
                  <a:srgbClr val="FF0000"/>
                </a:solidFill>
                <a:latin typeface="Times New Roman" panose="02020603050405020304" pitchFamily="18" charset="0"/>
                <a:ea typeface="黑体" panose="02010609060101010101" pitchFamily="49" charset="-122"/>
              </a:rPr>
              <a:t>单体酶：</a:t>
            </a:r>
            <a:r>
              <a:rPr kumimoji="1" lang="zh-CN" altLang="en-US" b="1">
                <a:latin typeface="Times New Roman" panose="02020603050405020304" pitchFamily="18" charset="0"/>
                <a:ea typeface="黑体" panose="02010609060101010101" pitchFamily="49" charset="-122"/>
              </a:rPr>
              <a:t>由</a:t>
            </a:r>
            <a:r>
              <a:rPr kumimoji="1" lang="zh-CN" altLang="en-US" b="1">
                <a:solidFill>
                  <a:schemeClr val="accent1"/>
                </a:solidFill>
                <a:latin typeface="Times New Roman" panose="02020603050405020304" pitchFamily="18" charset="0"/>
                <a:ea typeface="黑体" panose="02010609060101010101" pitchFamily="49" charset="-122"/>
              </a:rPr>
              <a:t>一条多肽链</a:t>
            </a:r>
            <a:r>
              <a:rPr kumimoji="1" lang="zh-CN" altLang="en-US" b="1">
                <a:latin typeface="Times New Roman" panose="02020603050405020304" pitchFamily="18" charset="0"/>
                <a:ea typeface="黑体" panose="02010609060101010101" pitchFamily="49" charset="-122"/>
              </a:rPr>
              <a:t>组成。</a:t>
            </a:r>
            <a:endParaRPr kumimoji="1" lang="en-US" altLang="zh-CN" b="1">
              <a:latin typeface="Times New Roman" panose="02020603050405020304" pitchFamily="18" charset="0"/>
              <a:ea typeface="黑体" panose="02010609060101010101" pitchFamily="49" charset="-122"/>
            </a:endParaRPr>
          </a:p>
          <a:p>
            <a:pPr>
              <a:lnSpc>
                <a:spcPct val="100000"/>
              </a:lnSpc>
              <a:spcBef>
                <a:spcPct val="0"/>
              </a:spcBef>
              <a:buClr>
                <a:schemeClr val="bg1"/>
              </a:buClr>
              <a:buSzPct val="85000"/>
              <a:buFontTx/>
              <a:buChar char="•"/>
            </a:pPr>
            <a:endParaRPr kumimoji="1" lang="zh-CN" altLang="en-US" b="1">
              <a:latin typeface="Times New Roman" panose="02020603050405020304" pitchFamily="18" charset="0"/>
              <a:ea typeface="黑体" panose="02010609060101010101" pitchFamily="49" charset="-122"/>
            </a:endParaRPr>
          </a:p>
          <a:p>
            <a:pPr>
              <a:lnSpc>
                <a:spcPct val="100000"/>
              </a:lnSpc>
              <a:spcBef>
                <a:spcPct val="0"/>
              </a:spcBef>
              <a:buClr>
                <a:schemeClr val="bg1"/>
              </a:buClr>
              <a:buSzPct val="85000"/>
              <a:buFontTx/>
              <a:buChar char="•"/>
            </a:pPr>
            <a:r>
              <a:rPr kumimoji="1" lang="zh-CN" altLang="en-US" b="1">
                <a:solidFill>
                  <a:srgbClr val="FF0000"/>
                </a:solidFill>
                <a:latin typeface="Times New Roman" panose="02020603050405020304" pitchFamily="18" charset="0"/>
                <a:ea typeface="黑体" panose="02010609060101010101" pitchFamily="49" charset="-122"/>
              </a:rPr>
              <a:t>寡聚酶：</a:t>
            </a:r>
            <a:r>
              <a:rPr kumimoji="1" lang="zh-CN" altLang="en-US" b="1">
                <a:latin typeface="Times New Roman" panose="02020603050405020304" pitchFamily="18" charset="0"/>
                <a:ea typeface="黑体" panose="02010609060101010101" pitchFamily="49" charset="-122"/>
              </a:rPr>
              <a:t>含</a:t>
            </a:r>
            <a:r>
              <a:rPr kumimoji="1" lang="zh-CN" altLang="en-US" b="1">
                <a:solidFill>
                  <a:schemeClr val="accent1"/>
                </a:solidFill>
                <a:latin typeface="Times New Roman" panose="02020603050405020304" pitchFamily="18" charset="0"/>
                <a:ea typeface="黑体" panose="02010609060101010101" pitchFamily="49" charset="-122"/>
              </a:rPr>
              <a:t>两条或以上多肽链</a:t>
            </a:r>
            <a:r>
              <a:rPr kumimoji="1" lang="zh-CN" altLang="en-US" b="1">
                <a:latin typeface="Times New Roman" panose="02020603050405020304" pitchFamily="18" charset="0"/>
                <a:ea typeface="黑体" panose="02010609060101010101" pitchFamily="49" charset="-122"/>
              </a:rPr>
              <a:t>，即多个相同或不同亚基以非共价键连接形成的酶。</a:t>
            </a:r>
            <a:endParaRPr kumimoji="1" lang="en-US" altLang="zh-CN" b="1">
              <a:latin typeface="Times New Roman" panose="02020603050405020304" pitchFamily="18" charset="0"/>
              <a:ea typeface="黑体" panose="02010609060101010101" pitchFamily="49" charset="-122"/>
            </a:endParaRPr>
          </a:p>
          <a:p>
            <a:pPr>
              <a:lnSpc>
                <a:spcPct val="100000"/>
              </a:lnSpc>
              <a:spcBef>
                <a:spcPct val="0"/>
              </a:spcBef>
              <a:buClr>
                <a:schemeClr val="bg1"/>
              </a:buClr>
              <a:buSzPct val="85000"/>
              <a:buFontTx/>
              <a:buChar char="•"/>
            </a:pPr>
            <a:endParaRPr kumimoji="1" lang="zh-CN" altLang="en-US" b="1">
              <a:latin typeface="Times New Roman" panose="02020603050405020304" pitchFamily="18" charset="0"/>
              <a:ea typeface="黑体" panose="02010609060101010101" pitchFamily="49" charset="-122"/>
            </a:endParaRPr>
          </a:p>
          <a:p>
            <a:pPr>
              <a:lnSpc>
                <a:spcPct val="100000"/>
              </a:lnSpc>
              <a:spcBef>
                <a:spcPct val="0"/>
              </a:spcBef>
              <a:buClr>
                <a:schemeClr val="bg1"/>
              </a:buClr>
              <a:buSzPct val="85000"/>
              <a:buFontTx/>
              <a:buChar char="•"/>
            </a:pPr>
            <a:r>
              <a:rPr kumimoji="1" lang="zh-CN" altLang="en-US" b="1">
                <a:solidFill>
                  <a:srgbClr val="FF0000"/>
                </a:solidFill>
                <a:latin typeface="Times New Roman" panose="02020603050405020304" pitchFamily="18" charset="0"/>
                <a:ea typeface="黑体" panose="02010609060101010101" pitchFamily="49" charset="-122"/>
              </a:rPr>
              <a:t>多酶体系：</a:t>
            </a:r>
            <a:r>
              <a:rPr kumimoji="1" lang="zh-CN" altLang="en-US" b="1">
                <a:latin typeface="Times New Roman" panose="02020603050405020304" pitchFamily="18" charset="0"/>
                <a:ea typeface="黑体" panose="02010609060101010101" pitchFamily="49" charset="-122"/>
              </a:rPr>
              <a:t>由</a:t>
            </a:r>
            <a:r>
              <a:rPr kumimoji="1" lang="zh-CN" altLang="en-US" b="1">
                <a:solidFill>
                  <a:schemeClr val="accent1"/>
                </a:solidFill>
                <a:latin typeface="Times New Roman" panose="02020603050405020304" pitchFamily="18" charset="0"/>
                <a:ea typeface="黑体" panose="02010609060101010101" pitchFamily="49" charset="-122"/>
              </a:rPr>
              <a:t>几种不同功能的酶</a:t>
            </a:r>
            <a:r>
              <a:rPr kumimoji="1" lang="zh-CN" altLang="en-US" b="1">
                <a:latin typeface="Times New Roman" panose="02020603050405020304" pitchFamily="18" charset="0"/>
                <a:ea typeface="黑体" panose="02010609060101010101" pitchFamily="49" charset="-122"/>
              </a:rPr>
              <a:t>彼此聚合组成的多酶复合物。</a:t>
            </a:r>
            <a:endParaRPr kumimoji="1" lang="en-US" altLang="zh-CN" b="1">
              <a:latin typeface="Times New Roman" panose="02020603050405020304" pitchFamily="18" charset="0"/>
              <a:ea typeface="黑体" panose="02010609060101010101" pitchFamily="49" charset="-122"/>
            </a:endParaRPr>
          </a:p>
          <a:p>
            <a:pPr>
              <a:lnSpc>
                <a:spcPct val="100000"/>
              </a:lnSpc>
              <a:spcBef>
                <a:spcPct val="0"/>
              </a:spcBef>
              <a:buClr>
                <a:schemeClr val="bg1"/>
              </a:buClr>
              <a:buSzPct val="85000"/>
              <a:buFontTx/>
              <a:buChar char="•"/>
            </a:pPr>
            <a:endParaRPr kumimoji="1" lang="zh-CN" altLang="en-US" b="1">
              <a:latin typeface="Times New Roman" panose="02020603050405020304" pitchFamily="18" charset="0"/>
              <a:ea typeface="黑体" panose="02010609060101010101" pitchFamily="49" charset="-122"/>
            </a:endParaRPr>
          </a:p>
          <a:p>
            <a:pPr>
              <a:lnSpc>
                <a:spcPct val="100000"/>
              </a:lnSpc>
              <a:spcBef>
                <a:spcPct val="0"/>
              </a:spcBef>
              <a:buClr>
                <a:schemeClr val="bg1"/>
              </a:buClr>
              <a:buSzPct val="85000"/>
              <a:buFontTx/>
              <a:buChar char="•"/>
            </a:pPr>
            <a:r>
              <a:rPr kumimoji="1" lang="zh-CN" altLang="en-US" b="1">
                <a:solidFill>
                  <a:srgbClr val="FF0000"/>
                </a:solidFill>
                <a:latin typeface="Times New Roman" panose="02020603050405020304" pitchFamily="18" charset="0"/>
                <a:ea typeface="黑体" panose="02010609060101010101" pitchFamily="49" charset="-122"/>
              </a:rPr>
              <a:t>多功能酶：</a:t>
            </a:r>
            <a:r>
              <a:rPr kumimoji="1" lang="zh-CN" altLang="en-US" b="1">
                <a:latin typeface="Times New Roman" panose="02020603050405020304" pitchFamily="18" charset="0"/>
                <a:ea typeface="黑体" panose="02010609060101010101" pitchFamily="49" charset="-122"/>
              </a:rPr>
              <a:t>指一些多酶体系在进化过程中由于基因的融合，</a:t>
            </a:r>
            <a:r>
              <a:rPr kumimoji="1" lang="zh-CN" altLang="en-US" b="1">
                <a:solidFill>
                  <a:schemeClr val="accent1"/>
                </a:solidFill>
                <a:latin typeface="Times New Roman" panose="02020603050405020304" pitchFamily="18" charset="0"/>
                <a:ea typeface="黑体" panose="02010609060101010101" pitchFamily="49" charset="-122"/>
              </a:rPr>
              <a:t>多种不同催化功能存在于一条多肽链</a:t>
            </a:r>
            <a:r>
              <a:rPr kumimoji="1" lang="zh-CN" altLang="en-US" b="1">
                <a:latin typeface="Times New Roman" panose="02020603050405020304" pitchFamily="18" charset="0"/>
                <a:ea typeface="黑体" panose="02010609060101010101" pitchFamily="49" charset="-122"/>
              </a:rPr>
              <a:t>中，这类酶称为多功能酶或串联酶。</a:t>
            </a:r>
          </a:p>
        </p:txBody>
      </p:sp>
      <p:sp>
        <p:nvSpPr>
          <p:cNvPr id="23556" name="AutoShape 5"/>
          <p:cNvSpPr>
            <a:spLocks/>
          </p:cNvSpPr>
          <p:nvPr/>
        </p:nvSpPr>
        <p:spPr bwMode="auto">
          <a:xfrm>
            <a:off x="939800" y="1905000"/>
            <a:ext cx="660400" cy="3124200"/>
          </a:xfrm>
          <a:prstGeom prst="leftBrace">
            <a:avLst>
              <a:gd name="adj1" fmla="val 50024"/>
              <a:gd name="adj2" fmla="val 50000"/>
            </a:avLst>
          </a:prstGeom>
          <a:noFill/>
          <a:ln w="381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p>
        </p:txBody>
      </p:sp>
    </p:spTree>
    <p:extLst>
      <p:ext uri="{BB962C8B-B14F-4D97-AF65-F5344CB8AC3E}">
        <p14:creationId xmlns:p14="http://schemas.microsoft.com/office/powerpoint/2010/main" val="1249553658"/>
      </p:ext>
    </p:extLst>
  </p:cSld>
  <p:clrMapOvr>
    <a:masterClrMapping/>
  </p:clrMapOvr>
  <p:transition spd="slow">
    <p:random/>
    <p:sndAc>
      <p:stSnd>
        <p:snd r:embed="rId2" name="projctor.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3082925" y="3092450"/>
            <a:ext cx="38528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ea typeface="黑体" panose="02010609060101010101" pitchFamily="49" charset="-122"/>
              </a:rPr>
              <a:t>蛋白质部分： 酶蛋白</a:t>
            </a:r>
          </a:p>
        </p:txBody>
      </p:sp>
      <p:sp>
        <p:nvSpPr>
          <p:cNvPr id="24579" name="Text Box 3"/>
          <p:cNvSpPr txBox="1">
            <a:spLocks noChangeArrowheads="1"/>
          </p:cNvSpPr>
          <p:nvPr/>
        </p:nvSpPr>
        <p:spPr bwMode="auto">
          <a:xfrm>
            <a:off x="2971800" y="4156075"/>
            <a:ext cx="4114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ea typeface="黑体" panose="02010609060101010101" pitchFamily="49" charset="-122"/>
              </a:rPr>
              <a:t>非蛋白质部分：</a:t>
            </a:r>
            <a:r>
              <a:rPr lang="zh-CN" altLang="en-US">
                <a:solidFill>
                  <a:srgbClr val="FF0000"/>
                </a:solidFill>
                <a:ea typeface="黑体" panose="02010609060101010101" pitchFamily="49" charset="-122"/>
              </a:rPr>
              <a:t>辅助因子</a:t>
            </a:r>
          </a:p>
        </p:txBody>
      </p:sp>
      <p:sp>
        <p:nvSpPr>
          <p:cNvPr id="24580" name="Text Box 4"/>
          <p:cNvSpPr txBox="1">
            <a:spLocks noChangeArrowheads="1"/>
          </p:cNvSpPr>
          <p:nvPr/>
        </p:nvSpPr>
        <p:spPr bwMode="auto">
          <a:xfrm>
            <a:off x="7423150" y="3573463"/>
            <a:ext cx="27876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ea typeface="黑体" panose="02010609060101010101" pitchFamily="49" charset="-122"/>
              </a:rPr>
              <a:t>全酶 </a:t>
            </a:r>
            <a:r>
              <a:rPr lang="en-US" altLang="zh-CN">
                <a:ea typeface="黑体" panose="02010609060101010101" pitchFamily="49" charset="-122"/>
              </a:rPr>
              <a:t>holoenzyme</a:t>
            </a:r>
          </a:p>
        </p:txBody>
      </p:sp>
      <p:sp>
        <p:nvSpPr>
          <p:cNvPr id="24581" name="Rectangle 5"/>
          <p:cNvSpPr txBox="1">
            <a:spLocks noChangeArrowheads="1"/>
          </p:cNvSpPr>
          <p:nvPr/>
        </p:nvSpPr>
        <p:spPr bwMode="auto">
          <a:xfrm>
            <a:off x="335360" y="0"/>
            <a:ext cx="617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buFontTx/>
              <a:buNone/>
            </a:pPr>
            <a:r>
              <a:rPr lang="zh-CN" altLang="en-US" sz="4800" b="1" dirty="0">
                <a:solidFill>
                  <a:schemeClr val="bg1"/>
                </a:solidFill>
                <a:ea typeface="黑体" panose="02010609060101010101" pitchFamily="49" charset="-122"/>
              </a:rPr>
              <a:t>二、酶的分子组成</a:t>
            </a:r>
          </a:p>
        </p:txBody>
      </p:sp>
      <p:sp>
        <p:nvSpPr>
          <p:cNvPr id="24582" name="Rectangle 6"/>
          <p:cNvSpPr>
            <a:spLocks noChangeArrowheads="1"/>
          </p:cNvSpPr>
          <p:nvPr/>
        </p:nvSpPr>
        <p:spPr bwMode="auto">
          <a:xfrm>
            <a:off x="1568450" y="2198688"/>
            <a:ext cx="8947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20000"/>
              </a:spcBef>
              <a:buFontTx/>
              <a:buNone/>
            </a:pPr>
            <a:r>
              <a:rPr kumimoji="1" lang="zh-CN" altLang="en-US" sz="3200">
                <a:solidFill>
                  <a:srgbClr val="2F81F9"/>
                </a:solidFill>
                <a:latin typeface="Times New Roman" panose="02020603050405020304" pitchFamily="18" charset="0"/>
                <a:ea typeface="黑体" panose="02010609060101010101" pitchFamily="49" charset="-122"/>
              </a:rPr>
              <a:t>单纯酶：</a:t>
            </a:r>
            <a:r>
              <a:rPr kumimoji="1" lang="zh-CN" altLang="en-US">
                <a:latin typeface="Times New Roman" panose="02020603050405020304" pitchFamily="18" charset="0"/>
                <a:ea typeface="黑体" panose="02010609060101010101" pitchFamily="49" charset="-122"/>
              </a:rPr>
              <a:t>指仅由氨基酸残基组成的酶。如淀粉酶等。</a:t>
            </a:r>
          </a:p>
        </p:txBody>
      </p:sp>
      <p:sp>
        <p:nvSpPr>
          <p:cNvPr id="24583" name="Rectangle 7"/>
          <p:cNvSpPr>
            <a:spLocks noChangeArrowheads="1"/>
          </p:cNvSpPr>
          <p:nvPr/>
        </p:nvSpPr>
        <p:spPr bwMode="auto">
          <a:xfrm>
            <a:off x="1568450" y="3570288"/>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20000"/>
              </a:spcBef>
              <a:buFontTx/>
              <a:buNone/>
            </a:pPr>
            <a:r>
              <a:rPr kumimoji="1" lang="zh-CN" altLang="en-US" sz="3200">
                <a:solidFill>
                  <a:srgbClr val="2F81F9"/>
                </a:solidFill>
                <a:latin typeface="Times New Roman" panose="02020603050405020304" pitchFamily="18" charset="0"/>
                <a:ea typeface="黑体" panose="02010609060101010101" pitchFamily="49" charset="-122"/>
              </a:rPr>
              <a:t>结合酶</a:t>
            </a:r>
          </a:p>
        </p:txBody>
      </p:sp>
      <p:sp>
        <p:nvSpPr>
          <p:cNvPr id="24584" name="AutoShape 8"/>
          <p:cNvSpPr>
            <a:spLocks/>
          </p:cNvSpPr>
          <p:nvPr/>
        </p:nvSpPr>
        <p:spPr bwMode="auto">
          <a:xfrm>
            <a:off x="1187450" y="2427288"/>
            <a:ext cx="304800" cy="1447800"/>
          </a:xfrm>
          <a:prstGeom prst="leftBrace">
            <a:avLst>
              <a:gd name="adj1" fmla="val 39583"/>
              <a:gd name="adj2" fmla="val 50000"/>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solidFill>
                <a:srgbClr val="FF0000"/>
              </a:solidFill>
            </a:endParaRPr>
          </a:p>
        </p:txBody>
      </p:sp>
      <p:sp>
        <p:nvSpPr>
          <p:cNvPr id="24585" name="AutoShape 9"/>
          <p:cNvSpPr>
            <a:spLocks/>
          </p:cNvSpPr>
          <p:nvPr/>
        </p:nvSpPr>
        <p:spPr bwMode="auto">
          <a:xfrm>
            <a:off x="2857500" y="3357563"/>
            <a:ext cx="152400" cy="1079500"/>
          </a:xfrm>
          <a:prstGeom prst="leftBrace">
            <a:avLst>
              <a:gd name="adj1" fmla="val 59028"/>
              <a:gd name="adj2" fmla="val 50000"/>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p>
        </p:txBody>
      </p:sp>
      <p:sp>
        <p:nvSpPr>
          <p:cNvPr id="24586" name="Text Box 10"/>
          <p:cNvSpPr txBox="1">
            <a:spLocks noChangeArrowheads="1"/>
          </p:cNvSpPr>
          <p:nvPr/>
        </p:nvSpPr>
        <p:spPr bwMode="auto">
          <a:xfrm>
            <a:off x="4987925" y="3414713"/>
            <a:ext cx="2057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t>apoenzyme</a:t>
            </a:r>
          </a:p>
        </p:txBody>
      </p:sp>
      <p:sp>
        <p:nvSpPr>
          <p:cNvPr id="24587" name="Text Box 11"/>
          <p:cNvSpPr txBox="1">
            <a:spLocks noChangeArrowheads="1"/>
          </p:cNvSpPr>
          <p:nvPr/>
        </p:nvSpPr>
        <p:spPr bwMode="auto">
          <a:xfrm>
            <a:off x="5537200" y="4538663"/>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t>cofactor</a:t>
            </a:r>
          </a:p>
        </p:txBody>
      </p:sp>
      <p:sp>
        <p:nvSpPr>
          <p:cNvPr id="24588" name="AutoShape 12"/>
          <p:cNvSpPr>
            <a:spLocks/>
          </p:cNvSpPr>
          <p:nvPr/>
        </p:nvSpPr>
        <p:spPr bwMode="auto">
          <a:xfrm flipH="1">
            <a:off x="7043738" y="3284538"/>
            <a:ext cx="347662" cy="1176337"/>
          </a:xfrm>
          <a:prstGeom prst="leftBrace">
            <a:avLst>
              <a:gd name="adj1" fmla="val 28196"/>
              <a:gd name="adj2" fmla="val 50000"/>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solidFill>
                <a:srgbClr val="6E77F2"/>
              </a:solidFill>
            </a:endParaRPr>
          </a:p>
        </p:txBody>
      </p:sp>
      <p:sp>
        <p:nvSpPr>
          <p:cNvPr id="24589" name="Rectangle 13"/>
          <p:cNvSpPr>
            <a:spLocks noChangeArrowheads="1"/>
          </p:cNvSpPr>
          <p:nvPr/>
        </p:nvSpPr>
        <p:spPr bwMode="auto">
          <a:xfrm>
            <a:off x="1066800" y="1341438"/>
            <a:ext cx="8964613"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20000"/>
              </a:spcBef>
              <a:buClr>
                <a:schemeClr val="hlink"/>
              </a:buClr>
              <a:buSzPct val="85000"/>
              <a:buFont typeface="Wingdings" panose="05000000000000000000" pitchFamily="2" charset="2"/>
              <a:buChar char="p"/>
            </a:pPr>
            <a:r>
              <a:rPr kumimoji="1" lang="zh-CN" altLang="en-US" sz="3200" b="1">
                <a:latin typeface="Times New Roman" panose="02020603050405020304" pitchFamily="18" charset="0"/>
                <a:ea typeface="黑体" panose="02010609060101010101" pitchFamily="49" charset="-122"/>
              </a:rPr>
              <a:t>按照分子组成分为两种：</a:t>
            </a:r>
          </a:p>
        </p:txBody>
      </p:sp>
      <p:sp>
        <p:nvSpPr>
          <p:cNvPr id="24590" name="文本框 15"/>
          <p:cNvSpPr txBox="1">
            <a:spLocks noChangeArrowheads="1"/>
          </p:cNvSpPr>
          <p:nvPr/>
        </p:nvSpPr>
        <p:spPr bwMode="auto">
          <a:xfrm>
            <a:off x="1162050" y="5419725"/>
            <a:ext cx="7007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b="1"/>
              <a:t>辅助因子的作用：决定反应的性质和种类。</a:t>
            </a:r>
          </a:p>
        </p:txBody>
      </p:sp>
    </p:spTree>
    <p:extLst>
      <p:ext uri="{BB962C8B-B14F-4D97-AF65-F5344CB8AC3E}">
        <p14:creationId xmlns:p14="http://schemas.microsoft.com/office/powerpoint/2010/main" val="7705933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Text Box 2"/>
          <p:cNvSpPr txBox="1">
            <a:spLocks noChangeArrowheads="1"/>
          </p:cNvSpPr>
          <p:nvPr/>
        </p:nvSpPr>
        <p:spPr bwMode="auto">
          <a:xfrm>
            <a:off x="1952625" y="1095375"/>
            <a:ext cx="7561263" cy="157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indent="25876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40000"/>
              </a:lnSpc>
              <a:spcBef>
                <a:spcPct val="0"/>
              </a:spcBef>
              <a:buFontTx/>
              <a:buNone/>
            </a:pPr>
            <a:r>
              <a:rPr kumimoji="1" lang="zh-CN" altLang="en-US" sz="3600" b="1">
                <a:solidFill>
                  <a:srgbClr val="FF0000"/>
                </a:solidFill>
                <a:latin typeface="华文楷体" panose="02010600040101010101" pitchFamily="2" charset="-122"/>
                <a:ea typeface="华文楷体" panose="02010600040101010101" pitchFamily="2" charset="-122"/>
              </a:rPr>
              <a:t>辅助因子</a:t>
            </a:r>
            <a:r>
              <a:rPr kumimoji="1" lang="zh-CN" altLang="en-US" sz="3600" b="1">
                <a:solidFill>
                  <a:schemeClr val="tx2"/>
                </a:solidFill>
                <a:latin typeface="华文楷体" panose="02010600040101010101" pitchFamily="2" charset="-122"/>
                <a:ea typeface="华文楷体" panose="02010600040101010101" pitchFamily="2" charset="-122"/>
              </a:rPr>
              <a:t>分类</a:t>
            </a:r>
            <a:endParaRPr kumimoji="1" lang="zh-CN" altLang="en-US" sz="3200" b="1">
              <a:solidFill>
                <a:schemeClr val="tx2"/>
              </a:solidFill>
              <a:latin typeface="华文楷体" panose="02010600040101010101" pitchFamily="2" charset="-122"/>
              <a:ea typeface="华文楷体" panose="02010600040101010101" pitchFamily="2" charset="-122"/>
            </a:endParaRPr>
          </a:p>
          <a:p>
            <a:pPr lvl="1" eaLnBrk="1" hangingPunct="1">
              <a:lnSpc>
                <a:spcPct val="140000"/>
              </a:lnSpc>
              <a:spcBef>
                <a:spcPct val="0"/>
              </a:spcBef>
              <a:buFontTx/>
              <a:buNone/>
            </a:pPr>
            <a:r>
              <a:rPr kumimoji="1" lang="zh-CN" altLang="en-US" sz="3600" b="1">
                <a:latin typeface="华文楷体" panose="02010600040101010101" pitchFamily="2" charset="-122"/>
                <a:ea typeface="华文楷体" panose="02010600040101010101" pitchFamily="2" charset="-122"/>
              </a:rPr>
              <a:t>（按其与酶蛋白结合的紧密程度）</a:t>
            </a:r>
          </a:p>
        </p:txBody>
      </p:sp>
      <p:grpSp>
        <p:nvGrpSpPr>
          <p:cNvPr id="408579" name="Group 3"/>
          <p:cNvGrpSpPr>
            <a:grpSpLocks/>
          </p:cNvGrpSpPr>
          <p:nvPr/>
        </p:nvGrpSpPr>
        <p:grpSpPr bwMode="auto">
          <a:xfrm>
            <a:off x="1447800" y="3076575"/>
            <a:ext cx="9602788" cy="3781425"/>
            <a:chOff x="431" y="1570"/>
            <a:chExt cx="4859" cy="2382"/>
          </a:xfrm>
        </p:grpSpPr>
        <p:sp>
          <p:nvSpPr>
            <p:cNvPr id="408580" name="AutoShape 4"/>
            <p:cNvSpPr>
              <a:spLocks/>
            </p:cNvSpPr>
            <p:nvPr/>
          </p:nvSpPr>
          <p:spPr bwMode="auto">
            <a:xfrm>
              <a:off x="431" y="1842"/>
              <a:ext cx="145" cy="1227"/>
            </a:xfrm>
            <a:prstGeom prst="leftBrace">
              <a:avLst>
                <a:gd name="adj1" fmla="val 70517"/>
                <a:gd name="adj2" fmla="val 50806"/>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609600" indent="-6096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lnSpc>
                  <a:spcPct val="90000"/>
                </a:lnSpc>
                <a:spcBef>
                  <a:spcPct val="20000"/>
                </a:spcBef>
                <a:spcAft>
                  <a:spcPts val="0"/>
                </a:spcAft>
                <a:buClr>
                  <a:schemeClr val="tx2"/>
                </a:buClr>
                <a:buSzPct val="75000"/>
                <a:buFont typeface="Wingdings" panose="05000000000000000000" pitchFamily="2" charset="2"/>
                <a:buNone/>
                <a:defRPr/>
              </a:pPr>
              <a:endParaRPr kumimoji="1" lang="zh-CN" altLang="zh-CN" sz="2800" b="1">
                <a:solidFill>
                  <a:srgbClr val="FFFF00"/>
                </a:solidFill>
                <a:effectLst>
                  <a:outerShdw blurRad="38100" dist="38100" dir="2700000" algn="tl">
                    <a:srgbClr val="C0C0C0"/>
                  </a:outerShdw>
                </a:effectLst>
                <a:latin typeface="Times New Roman" panose="02020603050405020304" pitchFamily="18" charset="0"/>
              </a:endParaRPr>
            </a:p>
          </p:txBody>
        </p:sp>
        <p:sp>
          <p:nvSpPr>
            <p:cNvPr id="25610" name="Text Box 5"/>
            <p:cNvSpPr txBox="1">
              <a:spLocks noChangeArrowheads="1"/>
            </p:cNvSpPr>
            <p:nvPr/>
          </p:nvSpPr>
          <p:spPr bwMode="auto">
            <a:xfrm>
              <a:off x="521" y="1570"/>
              <a:ext cx="4767" cy="1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1258888">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20000"/>
                </a:lnSpc>
                <a:spcBef>
                  <a:spcPct val="0"/>
                </a:spcBef>
                <a:buFontTx/>
                <a:buNone/>
              </a:pPr>
              <a:r>
                <a:rPr kumimoji="1" lang="en-US" altLang="zh-CN" sz="3200" b="1">
                  <a:solidFill>
                    <a:srgbClr val="FFCC66"/>
                  </a:solidFill>
                  <a:latin typeface="Times New Roman" panose="02020603050405020304" pitchFamily="18" charset="0"/>
                  <a:ea typeface="宋体" panose="02010600030101010101" pitchFamily="2" charset="-122"/>
                </a:rPr>
                <a:t>  </a:t>
              </a:r>
              <a:r>
                <a:rPr kumimoji="1" lang="zh-CN" altLang="en-US" b="1">
                  <a:solidFill>
                    <a:srgbClr val="FF0000"/>
                  </a:solidFill>
                  <a:latin typeface="Times New Roman" panose="02020603050405020304" pitchFamily="18" charset="0"/>
                  <a:ea typeface="华文楷体" panose="02010600040101010101" pitchFamily="2" charset="-122"/>
                </a:rPr>
                <a:t>辅酶</a:t>
              </a:r>
              <a:r>
                <a:rPr kumimoji="1" lang="zh-CN" altLang="en-US" b="1">
                  <a:solidFill>
                    <a:srgbClr val="FF0000"/>
                  </a:solidFill>
                  <a:latin typeface="Times New Roman" panose="02020603050405020304" pitchFamily="18" charset="0"/>
                  <a:ea typeface="宋体" panose="02010600030101010101" pitchFamily="2" charset="-122"/>
                </a:rPr>
                <a:t> </a:t>
              </a:r>
              <a:r>
                <a:rPr kumimoji="1" lang="en-US" altLang="zh-CN" b="1">
                  <a:solidFill>
                    <a:srgbClr val="FF0000"/>
                  </a:solidFill>
                  <a:latin typeface="Times New Roman" panose="02020603050405020304" pitchFamily="18" charset="0"/>
                  <a:ea typeface="宋体" panose="02010600030101010101" pitchFamily="2" charset="-122"/>
                </a:rPr>
                <a:t>(coenzyme):</a:t>
              </a:r>
            </a:p>
            <a:p>
              <a:pPr lvl="1" eaLnBrk="1" hangingPunct="1">
                <a:lnSpc>
                  <a:spcPct val="120000"/>
                </a:lnSpc>
                <a:spcBef>
                  <a:spcPct val="0"/>
                </a:spcBef>
                <a:buFontTx/>
                <a:buNone/>
              </a:pPr>
              <a:r>
                <a:rPr kumimoji="1" lang="zh-CN" altLang="en-US" sz="2800" b="1">
                  <a:latin typeface="Times New Roman" panose="02020603050405020304" pitchFamily="18" charset="0"/>
                  <a:ea typeface="华文楷体" panose="02010600040101010101" pitchFamily="2" charset="-122"/>
                </a:rPr>
                <a:t>与酶蛋白结合</a:t>
              </a:r>
              <a:r>
                <a:rPr kumimoji="1" lang="zh-CN" altLang="en-US" sz="2800" b="1">
                  <a:solidFill>
                    <a:srgbClr val="3756F1"/>
                  </a:solidFill>
                  <a:latin typeface="Times New Roman" panose="02020603050405020304" pitchFamily="18" charset="0"/>
                  <a:ea typeface="华文楷体" panose="02010600040101010101" pitchFamily="2" charset="-122"/>
                </a:rPr>
                <a:t>疏松</a:t>
              </a:r>
              <a:r>
                <a:rPr kumimoji="1" lang="zh-CN" altLang="en-US" sz="2800" b="1">
                  <a:latin typeface="Times New Roman" panose="02020603050405020304" pitchFamily="18" charset="0"/>
                  <a:ea typeface="华文楷体" panose="02010600040101010101" pitchFamily="2" charset="-122"/>
                </a:rPr>
                <a:t>，可用透析或超滤的方法除去。</a:t>
              </a:r>
              <a:r>
                <a:rPr kumimoji="1" lang="zh-CN" altLang="en-US" sz="2800" b="1">
                  <a:latin typeface="Times New Roman" panose="02020603050405020304" pitchFamily="18" charset="0"/>
                  <a:ea typeface="宋体" panose="02010600030101010101" pitchFamily="2" charset="-122"/>
                </a:rPr>
                <a:t>                            </a:t>
              </a:r>
            </a:p>
          </p:txBody>
        </p:sp>
        <p:sp>
          <p:nvSpPr>
            <p:cNvPr id="25611" name="Text Box 6"/>
            <p:cNvSpPr txBox="1">
              <a:spLocks noChangeArrowheads="1"/>
            </p:cNvSpPr>
            <p:nvPr/>
          </p:nvSpPr>
          <p:spPr bwMode="auto">
            <a:xfrm>
              <a:off x="521" y="2795"/>
              <a:ext cx="4769" cy="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00113" indent="-9001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1347788">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30000"/>
                </a:lnSpc>
                <a:spcBef>
                  <a:spcPct val="0"/>
                </a:spcBef>
                <a:buFontTx/>
                <a:buNone/>
              </a:pPr>
              <a:r>
                <a:rPr kumimoji="1" lang="en-US" altLang="zh-CN" sz="3200" b="1">
                  <a:solidFill>
                    <a:srgbClr val="FFCC66"/>
                  </a:solidFill>
                  <a:latin typeface="Times New Roman" panose="02020603050405020304" pitchFamily="18" charset="0"/>
                  <a:ea typeface="宋体" panose="02010600030101010101" pitchFamily="2" charset="-122"/>
                </a:rPr>
                <a:t>  </a:t>
              </a:r>
              <a:r>
                <a:rPr kumimoji="1" lang="zh-CN" altLang="en-US" b="1">
                  <a:solidFill>
                    <a:srgbClr val="FF0000"/>
                  </a:solidFill>
                  <a:latin typeface="Times New Roman" panose="02020603050405020304" pitchFamily="18" charset="0"/>
                  <a:ea typeface="华文楷体" panose="02010600040101010101" pitchFamily="2" charset="-122"/>
                </a:rPr>
                <a:t>辅基</a:t>
              </a:r>
              <a:r>
                <a:rPr kumimoji="1" lang="zh-CN" altLang="en-US" b="1">
                  <a:solidFill>
                    <a:srgbClr val="FF0000"/>
                  </a:solidFill>
                  <a:latin typeface="Times New Roman" panose="02020603050405020304" pitchFamily="18" charset="0"/>
                  <a:ea typeface="宋体" panose="02010600030101010101" pitchFamily="2" charset="-122"/>
                </a:rPr>
                <a:t> </a:t>
              </a:r>
              <a:r>
                <a:rPr kumimoji="1" lang="en-US" altLang="zh-CN" b="1">
                  <a:solidFill>
                    <a:srgbClr val="FF0000"/>
                  </a:solidFill>
                  <a:latin typeface="Times New Roman" panose="02020603050405020304" pitchFamily="18" charset="0"/>
                  <a:ea typeface="宋体" panose="02010600030101010101" pitchFamily="2" charset="-122"/>
                </a:rPr>
                <a:t>(prosthetic  group):</a:t>
              </a:r>
            </a:p>
            <a:p>
              <a:pPr lvl="1" eaLnBrk="1" hangingPunct="1">
                <a:lnSpc>
                  <a:spcPct val="130000"/>
                </a:lnSpc>
                <a:spcBef>
                  <a:spcPct val="0"/>
                </a:spcBef>
                <a:buFontTx/>
                <a:buNone/>
              </a:pPr>
              <a:r>
                <a:rPr kumimoji="1" lang="zh-CN" altLang="en-US" sz="2800" b="1">
                  <a:latin typeface="华文楷体" panose="02010600040101010101" pitchFamily="2" charset="-122"/>
                  <a:ea typeface="华文楷体" panose="02010600040101010101" pitchFamily="2" charset="-122"/>
                </a:rPr>
                <a:t>与酶蛋白结合</a:t>
              </a:r>
              <a:r>
                <a:rPr kumimoji="1" lang="zh-CN" altLang="en-US" sz="2800" b="1">
                  <a:solidFill>
                    <a:srgbClr val="3756F1"/>
                  </a:solidFill>
                  <a:latin typeface="华文楷体" panose="02010600040101010101" pitchFamily="2" charset="-122"/>
                  <a:ea typeface="华文楷体" panose="02010600040101010101" pitchFamily="2" charset="-122"/>
                </a:rPr>
                <a:t>紧密</a:t>
              </a:r>
              <a:r>
                <a:rPr kumimoji="1" lang="zh-CN" altLang="en-US" sz="2800" b="1">
                  <a:latin typeface="华文楷体" panose="02010600040101010101" pitchFamily="2" charset="-122"/>
                  <a:ea typeface="华文楷体" panose="02010600040101010101" pitchFamily="2" charset="-122"/>
                </a:rPr>
                <a:t>，不能用透析或超滤的方法除去</a:t>
              </a:r>
              <a:r>
                <a:rPr kumimoji="1" lang="zh-CN" altLang="en-US" b="1">
                  <a:latin typeface="华文楷体" panose="02010600040101010101" pitchFamily="2" charset="-122"/>
                  <a:ea typeface="华文楷体" panose="02010600040101010101" pitchFamily="2" charset="-122"/>
                </a:rPr>
                <a:t>。</a:t>
              </a:r>
            </a:p>
          </p:txBody>
        </p:sp>
      </p:grpSp>
      <p:sp>
        <p:nvSpPr>
          <p:cNvPr id="25604" name="AutoShape 7"/>
          <p:cNvSpPr>
            <a:spLocks noChangeArrowheads="1"/>
          </p:cNvSpPr>
          <p:nvPr/>
        </p:nvSpPr>
        <p:spPr bwMode="auto">
          <a:xfrm>
            <a:off x="1724025" y="1397000"/>
            <a:ext cx="228600" cy="304800"/>
          </a:xfrm>
          <a:prstGeom prst="star4">
            <a:avLst>
              <a:gd name="adj" fmla="val 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25605" name="Rectangle 5"/>
          <p:cNvSpPr txBox="1">
            <a:spLocks noChangeArrowheads="1"/>
          </p:cNvSpPr>
          <p:nvPr/>
        </p:nvSpPr>
        <p:spPr bwMode="auto">
          <a:xfrm>
            <a:off x="335360" y="13711"/>
            <a:ext cx="617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buFontTx/>
              <a:buNone/>
            </a:pPr>
            <a:r>
              <a:rPr lang="zh-CN" altLang="en-US" sz="4800" b="1" dirty="0">
                <a:solidFill>
                  <a:schemeClr val="bg1"/>
                </a:solidFill>
                <a:ea typeface="黑体" panose="02010609060101010101" pitchFamily="49" charset="-122"/>
              </a:rPr>
              <a:t>二、酶的分子组成</a:t>
            </a:r>
          </a:p>
        </p:txBody>
      </p:sp>
    </p:spTree>
    <p:extLst>
      <p:ext uri="{BB962C8B-B14F-4D97-AF65-F5344CB8AC3E}">
        <p14:creationId xmlns:p14="http://schemas.microsoft.com/office/powerpoint/2010/main" val="1804414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8578"/>
                                        </p:tgtEl>
                                        <p:attrNameLst>
                                          <p:attrName>style.visibility</p:attrName>
                                        </p:attrNameLst>
                                      </p:cBhvr>
                                      <p:to>
                                        <p:strVal val="visible"/>
                                      </p:to>
                                    </p:set>
                                    <p:animEffect transition="in" filter="blinds(horizontal)">
                                      <p:cBhvr>
                                        <p:cTn id="7" dur="500"/>
                                        <p:tgtEl>
                                          <p:spTgt spid="4085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408579"/>
                                        </p:tgtEl>
                                        <p:attrNameLst>
                                          <p:attrName>style.visibility</p:attrName>
                                        </p:attrNameLst>
                                      </p:cBhvr>
                                      <p:to>
                                        <p:strVal val="visible"/>
                                      </p:to>
                                    </p:set>
                                    <p:animEffect transition="in" filter="blinds(vertical)">
                                      <p:cBhvr>
                                        <p:cTn id="12" dur="500"/>
                                        <p:tgtEl>
                                          <p:spTgt spid="408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695400" y="-315416"/>
            <a:ext cx="10515600" cy="1325563"/>
          </a:xfrm>
        </p:spPr>
        <p:txBody>
          <a:bodyPr/>
          <a:lstStyle/>
          <a:p>
            <a:pPr algn="ctr" eaLnBrk="1" hangingPunct="1"/>
            <a:r>
              <a:rPr lang="zh-CN" altLang="en-US" sz="4000" b="1" dirty="0" smtClean="0">
                <a:latin typeface="微软雅黑" panose="020B0503020204020204" pitchFamily="34" charset="-122"/>
                <a:ea typeface="微软雅黑" panose="020B0503020204020204" pitchFamily="34" charset="-122"/>
              </a:rPr>
              <a:t>内   容</a:t>
            </a:r>
          </a:p>
        </p:txBody>
      </p:sp>
      <p:sp>
        <p:nvSpPr>
          <p:cNvPr id="3" name="内容占位符 2"/>
          <p:cNvSpPr>
            <a:spLocks noGrp="1"/>
          </p:cNvSpPr>
          <p:nvPr>
            <p:ph idx="1"/>
          </p:nvPr>
        </p:nvSpPr>
        <p:spPr>
          <a:xfrm>
            <a:off x="990600" y="1714500"/>
            <a:ext cx="10515600" cy="4351338"/>
          </a:xfrm>
        </p:spPr>
        <p:txBody>
          <a:bodyPr/>
          <a:lstStyle/>
          <a:p>
            <a:pPr eaLnBrk="1" hangingPunct="1">
              <a:buFont typeface="Wingdings" panose="05000000000000000000" pitchFamily="2" charset="2"/>
              <a:buChar char="ü"/>
              <a:defRPr/>
            </a:pPr>
            <a:r>
              <a:rPr lang="zh-CN" altLang="en-US" b="1" dirty="0" smtClean="0"/>
              <a:t>第一节    酶的命名与分类</a:t>
            </a:r>
            <a:endParaRPr lang="en-US" altLang="zh-CN" b="1" dirty="0" smtClean="0"/>
          </a:p>
          <a:p>
            <a:pPr eaLnBrk="1" hangingPunct="1">
              <a:buFont typeface="Wingdings" panose="05000000000000000000" pitchFamily="2" charset="2"/>
              <a:buChar char="ü"/>
              <a:defRPr/>
            </a:pPr>
            <a:endParaRPr lang="en-US" altLang="zh-CN" sz="1600" b="1" dirty="0" smtClean="0"/>
          </a:p>
          <a:p>
            <a:pPr eaLnBrk="1" hangingPunct="1">
              <a:buFont typeface="Wingdings" panose="05000000000000000000" pitchFamily="2" charset="2"/>
              <a:buChar char="ü"/>
              <a:defRPr/>
            </a:pPr>
            <a:r>
              <a:rPr lang="zh-CN" altLang="en-US" b="1" dirty="0" smtClean="0"/>
              <a:t>第二节   酶的分子结构与功能</a:t>
            </a:r>
            <a:endParaRPr lang="en-US" altLang="zh-CN" b="1" dirty="0"/>
          </a:p>
          <a:p>
            <a:pPr eaLnBrk="1" hangingPunct="1">
              <a:buFont typeface="Wingdings" panose="05000000000000000000" pitchFamily="2" charset="2"/>
              <a:buChar char="ü"/>
              <a:defRPr/>
            </a:pPr>
            <a:endParaRPr lang="en-US" altLang="zh-CN" sz="1600" b="1" dirty="0" smtClean="0"/>
          </a:p>
          <a:p>
            <a:pPr eaLnBrk="1" hangingPunct="1">
              <a:buFont typeface="Wingdings" panose="05000000000000000000" pitchFamily="2" charset="2"/>
              <a:buChar char="ü"/>
              <a:defRPr/>
            </a:pPr>
            <a:r>
              <a:rPr lang="zh-CN" altLang="en-US" b="1" dirty="0" smtClean="0"/>
              <a:t>第三节   酶促反应的特点与机理</a:t>
            </a:r>
            <a:endParaRPr lang="en-US" altLang="zh-CN" b="1" dirty="0" smtClean="0"/>
          </a:p>
          <a:p>
            <a:pPr eaLnBrk="1" hangingPunct="1">
              <a:buFont typeface="Wingdings" panose="05000000000000000000" pitchFamily="2" charset="2"/>
              <a:buChar char="ü"/>
              <a:defRPr/>
            </a:pPr>
            <a:endParaRPr lang="en-US" altLang="zh-CN" sz="1600" b="1" dirty="0" smtClean="0"/>
          </a:p>
          <a:p>
            <a:pPr eaLnBrk="1" hangingPunct="1">
              <a:buFont typeface="Wingdings" panose="05000000000000000000" pitchFamily="2" charset="2"/>
              <a:buChar char="ü"/>
              <a:defRPr/>
            </a:pPr>
            <a:r>
              <a:rPr lang="zh-CN" altLang="en-US" b="1" dirty="0" smtClean="0"/>
              <a:t>第四节   酶促反应动力学</a:t>
            </a:r>
            <a:endParaRPr lang="en-US" altLang="zh-CN" b="1" dirty="0" smtClean="0"/>
          </a:p>
          <a:p>
            <a:pPr eaLnBrk="1" hangingPunct="1">
              <a:buFont typeface="Wingdings" panose="05000000000000000000" pitchFamily="2" charset="2"/>
              <a:buChar char="ü"/>
              <a:defRPr/>
            </a:pPr>
            <a:endParaRPr lang="en-US" altLang="zh-CN" sz="1600" b="1" dirty="0"/>
          </a:p>
          <a:p>
            <a:pPr eaLnBrk="1" hangingPunct="1">
              <a:buFont typeface="Wingdings" panose="05000000000000000000" pitchFamily="2" charset="2"/>
              <a:buChar char="ü"/>
              <a:defRPr/>
            </a:pPr>
            <a:r>
              <a:rPr lang="zh-CN" altLang="en-US" b="1" dirty="0" smtClean="0"/>
              <a:t>第五节   酶的调节</a:t>
            </a:r>
          </a:p>
          <a:p>
            <a:pPr eaLnBrk="1" hangingPunct="1">
              <a:buFont typeface="Wingdings" panose="05000000000000000000" pitchFamily="2" charset="2"/>
              <a:buChar char="ü"/>
              <a:defRPr/>
            </a:pPr>
            <a:endParaRPr lang="zh-CN" altLang="en-US" b="1" dirty="0" smtClean="0"/>
          </a:p>
          <a:p>
            <a:pPr marL="0" indent="0" eaLnBrk="1" hangingPunct="1">
              <a:buFont typeface="Arial" panose="020B0604020202020204" pitchFamily="34" charset="0"/>
              <a:buNone/>
              <a:defRPr/>
            </a:pPr>
            <a:endParaRPr lang="en-US" altLang="zh-CN" b="1" dirty="0" smtClean="0"/>
          </a:p>
          <a:p>
            <a:pPr eaLnBrk="1" hangingPunct="1">
              <a:defRPr/>
            </a:pPr>
            <a:endParaRPr lang="en-US" altLang="zh-CN" b="1" dirty="0"/>
          </a:p>
          <a:p>
            <a:pPr eaLnBrk="1" hangingPunct="1">
              <a:defRPr/>
            </a:pPr>
            <a:endParaRPr lang="zh-CN" altLang="en-US" b="1" dirty="0" smtClean="0"/>
          </a:p>
        </p:txBody>
      </p:sp>
    </p:spTree>
    <p:extLst>
      <p:ext uri="{BB962C8B-B14F-4D97-AF65-F5344CB8AC3E}">
        <p14:creationId xmlns:p14="http://schemas.microsoft.com/office/powerpoint/2010/main" val="37569518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2"/>
          <p:cNvSpPr>
            <a:spLocks noChangeArrowheads="1"/>
          </p:cNvSpPr>
          <p:nvPr/>
        </p:nvSpPr>
        <p:spPr bwMode="auto">
          <a:xfrm>
            <a:off x="914400" y="2667000"/>
            <a:ext cx="105918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7200" indent="-457200">
              <a:spcBef>
                <a:spcPct val="0"/>
              </a:spcBef>
              <a:defRPr kumimoji="1" sz="2400">
                <a:solidFill>
                  <a:schemeClr val="tx1"/>
                </a:solidFill>
                <a:latin typeface="Times New Roman" panose="02020603050405020304" pitchFamily="18" charset="0"/>
                <a:ea typeface="宋体" panose="02010600030101010101" pitchFamily="2" charset="-122"/>
              </a:defRPr>
            </a:lvl1pPr>
            <a:lvl2pPr marL="914400" indent="-457200">
              <a:spcBef>
                <a:spcPct val="0"/>
              </a:spcBef>
              <a:defRPr kumimoji="1" sz="2400">
                <a:solidFill>
                  <a:schemeClr val="tx1"/>
                </a:solidFill>
                <a:latin typeface="Times New Roman" panose="02020603050405020304" pitchFamily="18" charset="0"/>
                <a:ea typeface="宋体" panose="02010600030101010101" pitchFamily="2" charset="-122"/>
              </a:defRPr>
            </a:lvl2pPr>
            <a:lvl3pPr marL="1371600" indent="-457200">
              <a:spcBef>
                <a:spcPct val="0"/>
              </a:spcBef>
              <a:defRPr kumimoji="1" sz="2400">
                <a:solidFill>
                  <a:schemeClr val="tx1"/>
                </a:solidFill>
                <a:latin typeface="Times New Roman" panose="02020603050405020304" pitchFamily="18" charset="0"/>
                <a:ea typeface="宋体" panose="02010600030101010101" pitchFamily="2" charset="-122"/>
              </a:defRPr>
            </a:lvl3pPr>
            <a:lvl4pPr marL="1828800" indent="-457200">
              <a:spcBef>
                <a:spcPct val="0"/>
              </a:spcBef>
              <a:defRPr kumimoji="1" sz="2400">
                <a:solidFill>
                  <a:schemeClr val="tx1"/>
                </a:solidFill>
                <a:latin typeface="Times New Roman" panose="02020603050405020304" pitchFamily="18" charset="0"/>
                <a:ea typeface="宋体" panose="02010600030101010101" pitchFamily="2" charset="-122"/>
              </a:defRPr>
            </a:lvl4pPr>
            <a:lvl5pPr marL="2286000" indent="-457200">
              <a:spcBef>
                <a:spcPct val="0"/>
              </a:spcBef>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buClr>
                <a:schemeClr val="hlink"/>
              </a:buClr>
              <a:buSzPct val="85000"/>
              <a:buFont typeface="Wingdings" panose="05000000000000000000" pitchFamily="2" charset="2"/>
              <a:buChar char="p"/>
              <a:defRPr/>
            </a:pPr>
            <a:r>
              <a:rPr lang="zh-CN" altLang="en-US" sz="2800" b="1" dirty="0" smtClean="0">
                <a:ea typeface="黑体" panose="02010609060101010101" pitchFamily="49" charset="-122"/>
              </a:rPr>
              <a:t>可分为两类：</a:t>
            </a:r>
          </a:p>
          <a:p>
            <a:pPr lvl="1">
              <a:spcBef>
                <a:spcPct val="50000"/>
              </a:spcBef>
              <a:buClr>
                <a:schemeClr val="hlink"/>
              </a:buClr>
              <a:buSzPct val="85000"/>
              <a:buFont typeface="Wingdings" panose="05000000000000000000" pitchFamily="2" charset="2"/>
              <a:buAutoNum type="circleNumDbPlain"/>
              <a:defRPr/>
            </a:pPr>
            <a:r>
              <a:rPr lang="zh-CN" altLang="en-US" sz="2800" b="1" dirty="0" smtClean="0">
                <a:solidFill>
                  <a:schemeClr val="accent2"/>
                </a:solidFill>
                <a:ea typeface="黑体" panose="02010609060101010101" pitchFamily="49" charset="-122"/>
              </a:rPr>
              <a:t>金属离子：</a:t>
            </a:r>
            <a:r>
              <a:rPr lang="zh-CN" altLang="en-US" sz="2800" b="1" dirty="0" smtClean="0">
                <a:ea typeface="黑体" panose="02010609060101010101" pitchFamily="49" charset="-122"/>
              </a:rPr>
              <a:t>是最常见的辅助因子，约</a:t>
            </a:r>
            <a:r>
              <a:rPr lang="en-US" altLang="zh-CN" sz="2800" b="1" dirty="0" smtClean="0">
                <a:ea typeface="黑体" panose="02010609060101010101" pitchFamily="49" charset="-122"/>
              </a:rPr>
              <a:t>2/3</a:t>
            </a:r>
            <a:r>
              <a:rPr lang="zh-CN" altLang="en-US" sz="2800" b="1" dirty="0" smtClean="0">
                <a:ea typeface="黑体" panose="02010609060101010101" pitchFamily="49" charset="-122"/>
              </a:rPr>
              <a:t>的酶含有金属离子。</a:t>
            </a:r>
          </a:p>
          <a:p>
            <a:pPr lvl="2">
              <a:spcBef>
                <a:spcPct val="20000"/>
              </a:spcBef>
              <a:buClr>
                <a:schemeClr val="hlink"/>
              </a:buClr>
              <a:buSzPct val="85000"/>
              <a:buFont typeface="Wingdings" panose="05000000000000000000" pitchFamily="2" charset="2"/>
              <a:buChar char="ü"/>
              <a:defRPr/>
            </a:pPr>
            <a:r>
              <a:rPr lang="zh-CN" altLang="en-US" b="1" dirty="0" smtClean="0">
                <a:solidFill>
                  <a:schemeClr val="accent1"/>
                </a:solidFill>
                <a:ea typeface="黑体" panose="02010609060101010101" pitchFamily="49" charset="-122"/>
              </a:rPr>
              <a:t>金属酶：</a:t>
            </a:r>
            <a:r>
              <a:rPr lang="zh-CN" altLang="en-US" b="1" dirty="0" smtClean="0">
                <a:ea typeface="黑体" panose="02010609060101010101" pitchFamily="49" charset="-122"/>
              </a:rPr>
              <a:t>金属离子和酶结合紧密。如羧基肽酶。</a:t>
            </a:r>
          </a:p>
          <a:p>
            <a:pPr lvl="2">
              <a:spcBef>
                <a:spcPct val="20000"/>
              </a:spcBef>
              <a:buClr>
                <a:schemeClr val="hlink"/>
              </a:buClr>
              <a:buSzPct val="85000"/>
              <a:buFont typeface="Wingdings" panose="05000000000000000000" pitchFamily="2" charset="2"/>
              <a:buChar char="ü"/>
              <a:defRPr/>
            </a:pPr>
            <a:r>
              <a:rPr lang="zh-CN" altLang="en-US" b="1" dirty="0" smtClean="0">
                <a:solidFill>
                  <a:schemeClr val="accent1"/>
                </a:solidFill>
                <a:ea typeface="黑体" panose="02010609060101010101" pitchFamily="49" charset="-122"/>
              </a:rPr>
              <a:t>金属激活酶：</a:t>
            </a:r>
            <a:r>
              <a:rPr lang="zh-CN" altLang="en-US" b="1" dirty="0" smtClean="0">
                <a:ea typeface="黑体" panose="02010609060101010101" pitchFamily="49" charset="-122"/>
              </a:rPr>
              <a:t>金属离子与酶的结合不甚紧密。如己糖激酶等。</a:t>
            </a:r>
            <a:endParaRPr lang="en-US" altLang="zh-CN" b="1" dirty="0" smtClean="0">
              <a:ea typeface="黑体" panose="02010609060101010101" pitchFamily="49" charset="-122"/>
            </a:endParaRPr>
          </a:p>
          <a:p>
            <a:pPr marL="914400" lvl="2" indent="0">
              <a:spcBef>
                <a:spcPct val="20000"/>
              </a:spcBef>
              <a:buClr>
                <a:schemeClr val="hlink"/>
              </a:buClr>
              <a:buSzPct val="85000"/>
              <a:defRPr/>
            </a:pPr>
            <a:endParaRPr lang="zh-CN" altLang="en-US" b="1" dirty="0" smtClean="0">
              <a:ea typeface="黑体" panose="02010609060101010101" pitchFamily="49" charset="-122"/>
            </a:endParaRPr>
          </a:p>
          <a:p>
            <a:pPr lvl="1">
              <a:spcBef>
                <a:spcPct val="50000"/>
              </a:spcBef>
              <a:buClr>
                <a:schemeClr val="hlink"/>
              </a:buClr>
              <a:buSzPct val="85000"/>
              <a:buFont typeface="Wingdings" panose="05000000000000000000" pitchFamily="2" charset="2"/>
              <a:buAutoNum type="circleNumDbPlain"/>
              <a:defRPr/>
            </a:pPr>
            <a:r>
              <a:rPr lang="zh-CN" altLang="en-US" sz="2800" b="1" dirty="0" smtClean="0">
                <a:solidFill>
                  <a:schemeClr val="accent2"/>
                </a:solidFill>
                <a:ea typeface="黑体" panose="02010609060101010101" pitchFamily="49" charset="-122"/>
              </a:rPr>
              <a:t>小分子有机化合物：</a:t>
            </a:r>
            <a:r>
              <a:rPr lang="zh-CN" altLang="en-US" sz="2800" b="1" dirty="0" smtClean="0">
                <a:ea typeface="黑体" panose="02010609060101010101" pitchFamily="49" charset="-122"/>
              </a:rPr>
              <a:t>通常为维生素或其体内代谢转变生成的衍生物，见后。</a:t>
            </a:r>
          </a:p>
        </p:txBody>
      </p:sp>
      <p:sp>
        <p:nvSpPr>
          <p:cNvPr id="3" name="Text Box 2"/>
          <p:cNvSpPr txBox="1">
            <a:spLocks noChangeArrowheads="1"/>
          </p:cNvSpPr>
          <p:nvPr/>
        </p:nvSpPr>
        <p:spPr bwMode="auto">
          <a:xfrm>
            <a:off x="1143000" y="1371600"/>
            <a:ext cx="8382000"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5876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40000"/>
              </a:lnSpc>
              <a:spcBef>
                <a:spcPct val="0"/>
              </a:spcBef>
              <a:buFontTx/>
              <a:buNone/>
            </a:pPr>
            <a:r>
              <a:rPr kumimoji="1" lang="zh-CN" altLang="en-US" sz="3600" b="1">
                <a:solidFill>
                  <a:srgbClr val="FF0000"/>
                </a:solidFill>
                <a:latin typeface="微软雅黑" panose="020B0503020204020204" pitchFamily="34" charset="-122"/>
                <a:ea typeface="微软雅黑" panose="020B0503020204020204" pitchFamily="34" charset="-122"/>
              </a:rPr>
              <a:t>辅助因子</a:t>
            </a:r>
            <a:r>
              <a:rPr kumimoji="1" lang="zh-CN" altLang="en-US" sz="3600" b="1">
                <a:solidFill>
                  <a:schemeClr val="tx2"/>
                </a:solidFill>
                <a:latin typeface="微软雅黑" panose="020B0503020204020204" pitchFamily="34" charset="-122"/>
                <a:ea typeface="微软雅黑" panose="020B0503020204020204" pitchFamily="34" charset="-122"/>
              </a:rPr>
              <a:t>分类</a:t>
            </a:r>
            <a:r>
              <a:rPr kumimoji="1" lang="zh-CN" altLang="en-US" sz="3600" b="1">
                <a:latin typeface="微软雅黑" panose="020B0503020204020204" pitchFamily="34" charset="-122"/>
                <a:ea typeface="微软雅黑" panose="020B0503020204020204" pitchFamily="34" charset="-122"/>
              </a:rPr>
              <a:t>（按化学本质分）</a:t>
            </a:r>
          </a:p>
        </p:txBody>
      </p:sp>
      <p:sp>
        <p:nvSpPr>
          <p:cNvPr id="6" name="Rectangle 5"/>
          <p:cNvSpPr txBox="1">
            <a:spLocks noChangeArrowheads="1"/>
          </p:cNvSpPr>
          <p:nvPr/>
        </p:nvSpPr>
        <p:spPr bwMode="auto">
          <a:xfrm>
            <a:off x="335360" y="13711"/>
            <a:ext cx="617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buFontTx/>
              <a:buNone/>
            </a:pPr>
            <a:r>
              <a:rPr lang="zh-CN" altLang="en-US" sz="4800" b="1" dirty="0">
                <a:solidFill>
                  <a:schemeClr val="bg1"/>
                </a:solidFill>
                <a:ea typeface="黑体" panose="02010609060101010101" pitchFamily="49" charset="-122"/>
              </a:rPr>
              <a:t>二、酶的分子组成</a:t>
            </a:r>
          </a:p>
        </p:txBody>
      </p:sp>
    </p:spTree>
    <p:extLst>
      <p:ext uri="{BB962C8B-B14F-4D97-AF65-F5344CB8AC3E}">
        <p14:creationId xmlns:p14="http://schemas.microsoft.com/office/powerpoint/2010/main" val="20896474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
          <p:cNvSpPr>
            <a:spLocks noChangeArrowheads="1"/>
          </p:cNvSpPr>
          <p:nvPr/>
        </p:nvSpPr>
        <p:spPr bwMode="auto">
          <a:xfrm>
            <a:off x="1828800" y="1647825"/>
            <a:ext cx="84582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3200"/>
              <a:t>●</a:t>
            </a:r>
            <a:r>
              <a:rPr lang="zh-CN" altLang="en-US" sz="3200" b="1">
                <a:solidFill>
                  <a:srgbClr val="FF0000"/>
                </a:solidFill>
              </a:rPr>
              <a:t>金属离子的作用:</a:t>
            </a:r>
            <a:endParaRPr lang="en-US" altLang="zh-CN" sz="3200" b="1">
              <a:solidFill>
                <a:srgbClr val="FF0000"/>
              </a:solidFill>
            </a:endParaRPr>
          </a:p>
          <a:p>
            <a:pPr>
              <a:lnSpc>
                <a:spcPct val="100000"/>
              </a:lnSpc>
              <a:spcBef>
                <a:spcPct val="0"/>
              </a:spcBef>
              <a:buFontTx/>
              <a:buNone/>
            </a:pPr>
            <a:r>
              <a:rPr lang="zh-CN" altLang="en-US" sz="3200"/>
              <a:t>➢稳定酶的构象</a:t>
            </a:r>
            <a:endParaRPr lang="en-US" altLang="zh-CN" sz="3200"/>
          </a:p>
          <a:p>
            <a:pPr>
              <a:lnSpc>
                <a:spcPct val="100000"/>
              </a:lnSpc>
              <a:spcBef>
                <a:spcPct val="0"/>
              </a:spcBef>
              <a:buFontTx/>
              <a:buNone/>
            </a:pPr>
            <a:r>
              <a:rPr lang="zh-CN" altLang="en-US" sz="3200"/>
              <a:t>➢参与催化反应、传递电子</a:t>
            </a:r>
            <a:endParaRPr lang="en-US" altLang="zh-CN" sz="3200"/>
          </a:p>
          <a:p>
            <a:pPr>
              <a:lnSpc>
                <a:spcPct val="100000"/>
              </a:lnSpc>
              <a:spcBef>
                <a:spcPct val="0"/>
              </a:spcBef>
              <a:buFontTx/>
              <a:buNone/>
            </a:pPr>
            <a:r>
              <a:rPr lang="zh-CN" altLang="en-US" sz="3200"/>
              <a:t>➢在酶与底物间起桥梁作用</a:t>
            </a:r>
            <a:endParaRPr lang="en-US" altLang="zh-CN" sz="3200"/>
          </a:p>
          <a:p>
            <a:pPr>
              <a:lnSpc>
                <a:spcPct val="100000"/>
              </a:lnSpc>
              <a:spcBef>
                <a:spcPct val="0"/>
              </a:spcBef>
              <a:buFontTx/>
              <a:buNone/>
            </a:pPr>
            <a:r>
              <a:rPr lang="zh-CN" altLang="en-US" sz="3200"/>
              <a:t>➢中和阴离子、降低反应中的静电斥力</a:t>
            </a:r>
            <a:endParaRPr lang="en-US" altLang="zh-CN" sz="3200"/>
          </a:p>
          <a:p>
            <a:pPr>
              <a:lnSpc>
                <a:spcPct val="100000"/>
              </a:lnSpc>
              <a:spcBef>
                <a:spcPct val="0"/>
              </a:spcBef>
              <a:buFontTx/>
              <a:buNone/>
            </a:pPr>
            <a:endParaRPr lang="en-US" altLang="zh-CN" sz="3200"/>
          </a:p>
          <a:p>
            <a:pPr>
              <a:lnSpc>
                <a:spcPct val="100000"/>
              </a:lnSpc>
              <a:spcBef>
                <a:spcPct val="0"/>
              </a:spcBef>
              <a:buFontTx/>
              <a:buNone/>
            </a:pPr>
            <a:r>
              <a:rPr lang="zh-CN" altLang="en-US" sz="3200"/>
              <a:t>●</a:t>
            </a:r>
            <a:r>
              <a:rPr lang="zh-CN" altLang="en-US" sz="3200" b="1">
                <a:solidFill>
                  <a:srgbClr val="FF0000"/>
                </a:solidFill>
              </a:rPr>
              <a:t>小分子有机化合物的作用:</a:t>
            </a:r>
            <a:endParaRPr lang="en-US" altLang="zh-CN" sz="3200" b="1">
              <a:solidFill>
                <a:srgbClr val="FF0000"/>
              </a:solidFill>
            </a:endParaRPr>
          </a:p>
          <a:p>
            <a:pPr>
              <a:lnSpc>
                <a:spcPct val="100000"/>
              </a:lnSpc>
              <a:spcBef>
                <a:spcPct val="0"/>
              </a:spcBef>
              <a:buFontTx/>
              <a:buNone/>
            </a:pPr>
            <a:r>
              <a:rPr lang="zh-CN" altLang="en-US" sz="3200"/>
              <a:t> 在反应中起运载体的作用，</a:t>
            </a:r>
            <a:endParaRPr lang="en-US" altLang="zh-CN" sz="3200"/>
          </a:p>
          <a:p>
            <a:pPr>
              <a:lnSpc>
                <a:spcPct val="100000"/>
              </a:lnSpc>
              <a:spcBef>
                <a:spcPct val="0"/>
              </a:spcBef>
              <a:buFontTx/>
              <a:buNone/>
            </a:pPr>
            <a:r>
              <a:rPr lang="zh-CN" altLang="en-US" sz="3200"/>
              <a:t>传递电子、质子或其它基团。</a:t>
            </a:r>
          </a:p>
        </p:txBody>
      </p:sp>
      <p:sp>
        <p:nvSpPr>
          <p:cNvPr id="5" name="Rectangle 5"/>
          <p:cNvSpPr txBox="1">
            <a:spLocks noChangeArrowheads="1"/>
          </p:cNvSpPr>
          <p:nvPr/>
        </p:nvSpPr>
        <p:spPr bwMode="auto">
          <a:xfrm>
            <a:off x="335360" y="13711"/>
            <a:ext cx="617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buFontTx/>
              <a:buNone/>
            </a:pPr>
            <a:r>
              <a:rPr lang="zh-CN" altLang="en-US" sz="4800" b="1" dirty="0">
                <a:solidFill>
                  <a:schemeClr val="bg1"/>
                </a:solidFill>
                <a:ea typeface="黑体" panose="02010609060101010101" pitchFamily="49" charset="-122"/>
              </a:rPr>
              <a:t>二、酶的分子组成</a:t>
            </a:r>
          </a:p>
        </p:txBody>
      </p:sp>
    </p:spTree>
    <p:extLst>
      <p:ext uri="{BB962C8B-B14F-4D97-AF65-F5344CB8AC3E}">
        <p14:creationId xmlns:p14="http://schemas.microsoft.com/office/powerpoint/2010/main" val="33895119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33">
            <a:hlinkClick r:id="" action="ppaction://ole?verb=0"/>
          </p:cNvPr>
          <p:cNvGraphicFramePr>
            <a:graphicFrameLocks noChangeAspect="1"/>
          </p:cNvGraphicFramePr>
          <p:nvPr>
            <p:extLst>
              <p:ext uri="{D42A27DB-BD31-4B8C-83A1-F6EECF244321}">
                <p14:modId xmlns:p14="http://schemas.microsoft.com/office/powerpoint/2010/main" val="1488832401"/>
              </p:ext>
            </p:extLst>
          </p:nvPr>
        </p:nvGraphicFramePr>
        <p:xfrm>
          <a:off x="1905000" y="836712"/>
          <a:ext cx="8229600" cy="5711726"/>
        </p:xfrm>
        <a:graphic>
          <a:graphicData uri="http://schemas.openxmlformats.org/presentationml/2006/ole">
            <mc:AlternateContent xmlns:mc="http://schemas.openxmlformats.org/markup-compatibility/2006">
              <mc:Choice xmlns:v="urn:schemas-microsoft-com:vml" Requires="v">
                <p:oleObj spid="_x0000_s8200" name="演示文稿" r:id="rId3" imgW="4503590" imgH="3375735" progId="PowerPoint.Show.8">
                  <p:embed/>
                </p:oleObj>
              </mc:Choice>
              <mc:Fallback>
                <p:oleObj name="演示文稿" r:id="rId3" imgW="4503590" imgH="3375735" progId="PowerPoint.Show.8">
                  <p:embed/>
                  <p:pic>
                    <p:nvPicPr>
                      <p:cNvPr id="2" name="Object 33">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836712"/>
                        <a:ext cx="8229600" cy="5711726"/>
                      </a:xfrm>
                      <a:prstGeom prst="rect">
                        <a:avLst/>
                      </a:prstGeom>
                      <a:noFill/>
                      <a:ln w="9525">
                        <a:solidFill>
                          <a:srgbClr val="006600"/>
                        </a:solidFill>
                        <a:miter lim="800000"/>
                        <a:headEnd/>
                        <a:tailEnd/>
                      </a:ln>
                    </p:spPr>
                  </p:pic>
                </p:oleObj>
              </mc:Fallback>
            </mc:AlternateContent>
          </a:graphicData>
        </a:graphic>
      </p:graphicFrame>
    </p:spTree>
    <p:extLst>
      <p:ext uri="{BB962C8B-B14F-4D97-AF65-F5344CB8AC3E}">
        <p14:creationId xmlns:p14="http://schemas.microsoft.com/office/powerpoint/2010/main" val="25096254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100000">
                                          <p:val>
                                            <p:strVal val="#ppt_x"/>
                                          </p:val>
                                        </p:tav>
                                      </p:tavLst>
                                    </p:anim>
                                    <p:anim calcmode="lin" valueType="num">
                                      <p:cBhvr>
                                        <p:cTn id="8" dur="1000" fill="hold"/>
                                        <p:tgtEl>
                                          <p:spTgt spid="2"/>
                                        </p:tgtEl>
                                        <p:attrNameLst>
                                          <p:attrName>ppt_y</p:attrName>
                                        </p:attrNameLst>
                                      </p:cBhvr>
                                      <p:tavLst>
                                        <p:tav tm="0">
                                          <p:val>
                                            <p:strVal val="#ppt_y-#ppt_h/2"/>
                                          </p:val>
                                        </p:tav>
                                        <p:tav tm="100000">
                                          <p:val>
                                            <p:strVal val="#ppt_y"/>
                                          </p:val>
                                        </p:tav>
                                      </p:tavLst>
                                    </p:anim>
                                    <p:anim calcmode="lin" valueType="num">
                                      <p:cBhvr>
                                        <p:cTn id="9" dur="1000" fill="hold"/>
                                        <p:tgtEl>
                                          <p:spTgt spid="2"/>
                                        </p:tgtEl>
                                        <p:attrNameLst>
                                          <p:attrName>ppt_w</p:attrName>
                                        </p:attrNameLst>
                                      </p:cBhvr>
                                      <p:tavLst>
                                        <p:tav tm="0">
                                          <p:val>
                                            <p:strVal val="#ppt_w"/>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5">
            <a:hlinkClick r:id="" action="ppaction://ole?verb=0"/>
          </p:cNvPr>
          <p:cNvGraphicFramePr>
            <a:graphicFrameLocks noChangeAspect="1"/>
          </p:cNvGraphicFramePr>
          <p:nvPr>
            <p:extLst>
              <p:ext uri="{D42A27DB-BD31-4B8C-83A1-F6EECF244321}">
                <p14:modId xmlns:p14="http://schemas.microsoft.com/office/powerpoint/2010/main" val="1664952188"/>
              </p:ext>
            </p:extLst>
          </p:nvPr>
        </p:nvGraphicFramePr>
        <p:xfrm>
          <a:off x="1828800" y="836712"/>
          <a:ext cx="8077200" cy="5594251"/>
        </p:xfrm>
        <a:graphic>
          <a:graphicData uri="http://schemas.openxmlformats.org/presentationml/2006/ole">
            <mc:AlternateContent xmlns:mc="http://schemas.openxmlformats.org/markup-compatibility/2006">
              <mc:Choice xmlns:v="urn:schemas-microsoft-com:vml" Requires="v">
                <p:oleObj spid="_x0000_s9224" name="演示文稿" r:id="rId3" imgW="4572034" imgH="3428992" progId="PowerPoint.Show.8">
                  <p:embed/>
                </p:oleObj>
              </mc:Choice>
              <mc:Fallback>
                <p:oleObj name="演示文稿" r:id="rId3" imgW="4572034" imgH="3428992" progId="PowerPoint.Show.8">
                  <p:embed/>
                  <p:pic>
                    <p:nvPicPr>
                      <p:cNvPr id="3" name="Object 35">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836712"/>
                        <a:ext cx="8077200" cy="5594251"/>
                      </a:xfrm>
                      <a:prstGeom prst="rect">
                        <a:avLst/>
                      </a:prstGeom>
                      <a:noFill/>
                      <a:ln w="9525">
                        <a:solidFill>
                          <a:srgbClr val="006600"/>
                        </a:solidFill>
                        <a:miter lim="800000"/>
                        <a:headEnd/>
                        <a:tailEnd/>
                      </a:ln>
                    </p:spPr>
                  </p:pic>
                </p:oleObj>
              </mc:Fallback>
            </mc:AlternateContent>
          </a:graphicData>
        </a:graphic>
      </p:graphicFrame>
    </p:spTree>
    <p:extLst>
      <p:ext uri="{BB962C8B-B14F-4D97-AF65-F5344CB8AC3E}">
        <p14:creationId xmlns:p14="http://schemas.microsoft.com/office/powerpoint/2010/main" val="28955102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
                                          </p:val>
                                        </p:tav>
                                        <p:tav tm="100000">
                                          <p:val>
                                            <p:strVal val="#ppt_x"/>
                                          </p:val>
                                        </p:tav>
                                      </p:tavLst>
                                    </p:anim>
                                    <p:anim calcmode="lin" valueType="num">
                                      <p:cBhvr>
                                        <p:cTn id="8" dur="1000" fill="hold"/>
                                        <p:tgtEl>
                                          <p:spTgt spid="3"/>
                                        </p:tgtEl>
                                        <p:attrNameLst>
                                          <p:attrName>ppt_y</p:attrName>
                                        </p:attrNameLst>
                                      </p:cBhvr>
                                      <p:tavLst>
                                        <p:tav tm="0">
                                          <p:val>
                                            <p:strVal val="#ppt_y-#ppt_h/2"/>
                                          </p:val>
                                        </p:tav>
                                        <p:tav tm="100000">
                                          <p:val>
                                            <p:strVal val="#ppt_y"/>
                                          </p:val>
                                        </p:tav>
                                      </p:tavLst>
                                    </p:anim>
                                    <p:anim calcmode="lin" valueType="num">
                                      <p:cBhvr>
                                        <p:cTn id="9" dur="1000" fill="hold"/>
                                        <p:tgtEl>
                                          <p:spTgt spid="3"/>
                                        </p:tgtEl>
                                        <p:attrNameLst>
                                          <p:attrName>ppt_w</p:attrName>
                                        </p:attrNameLst>
                                      </p:cBhvr>
                                      <p:tavLst>
                                        <p:tav tm="0">
                                          <p:val>
                                            <p:strVal val="#ppt_w"/>
                                          </p:val>
                                        </p:tav>
                                        <p:tav tm="100000">
                                          <p:val>
                                            <p:strVal val="#ppt_w"/>
                                          </p:val>
                                        </p:tav>
                                      </p:tavLst>
                                    </p:anim>
                                    <p:anim calcmode="lin" valueType="num">
                                      <p:cBhvr>
                                        <p:cTn id="10" dur="1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idx="1"/>
          </p:nvPr>
        </p:nvSpPr>
        <p:spPr>
          <a:xfrm>
            <a:off x="1847850" y="260350"/>
            <a:ext cx="8559800" cy="6597650"/>
          </a:xfrm>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eaLnBrk="1" hangingPunct="1">
              <a:buFont typeface="Arial" panose="020B0604020202020204" pitchFamily="34" charset="0"/>
              <a:buNone/>
            </a:pPr>
            <a:r>
              <a:rPr lang="zh-CN" altLang="en-US" b="1" dirty="0" smtClean="0">
                <a:solidFill>
                  <a:schemeClr val="folHlink"/>
                </a:solidFill>
                <a:latin typeface="Times New Roman" panose="02020603050405020304" pitchFamily="18" charset="0"/>
                <a:ea typeface="楷体_GB2312" pitchFamily="49" charset="-122"/>
              </a:rPr>
              <a:t>二、</a:t>
            </a:r>
            <a:r>
              <a:rPr lang="zh-CN" altLang="en-US" b="1" dirty="0" smtClean="0">
                <a:solidFill>
                  <a:schemeClr val="folHlink"/>
                </a:solidFill>
                <a:latin typeface="楷体_GB2312" pitchFamily="49" charset="-122"/>
                <a:ea typeface="楷体_GB2312" pitchFamily="49" charset="-122"/>
              </a:rPr>
              <a:t> 辅酶</a:t>
            </a:r>
          </a:p>
          <a:p>
            <a:pPr marL="0" indent="0" eaLnBrk="1" hangingPunct="1">
              <a:buFont typeface="Arial" panose="020B0604020202020204" pitchFamily="34" charset="0"/>
              <a:buNone/>
            </a:pPr>
            <a:r>
              <a:rPr lang="zh-CN" altLang="en-US" b="1" dirty="0" smtClean="0">
                <a:solidFill>
                  <a:srgbClr val="FF0000"/>
                </a:solidFill>
                <a:latin typeface="楷体_GB2312" pitchFamily="49" charset="-122"/>
                <a:ea typeface="楷体_GB2312" pitchFamily="49" charset="-122"/>
              </a:rPr>
              <a:t>   </a:t>
            </a:r>
            <a:r>
              <a:rPr lang="en-US" altLang="zh-CN" b="1" dirty="0" smtClean="0">
                <a:solidFill>
                  <a:srgbClr val="FF0000"/>
                </a:solidFill>
                <a:latin typeface="Times New Roman" panose="02020603050405020304" pitchFamily="18" charset="0"/>
                <a:ea typeface="楷体_GB2312" pitchFamily="49" charset="-122"/>
              </a:rPr>
              <a:t>1</a:t>
            </a:r>
            <a:r>
              <a:rPr lang="zh-CN" altLang="en-US" b="1" dirty="0" smtClean="0">
                <a:solidFill>
                  <a:srgbClr val="FF0000"/>
                </a:solidFill>
                <a:latin typeface="Times New Roman" panose="02020603050405020304" pitchFamily="18" charset="0"/>
                <a:ea typeface="楷体_GB2312" pitchFamily="49" charset="-122"/>
              </a:rPr>
              <a:t>、辅酶的特点与功能</a:t>
            </a:r>
          </a:p>
          <a:p>
            <a:pPr marL="0" indent="0" eaLnBrk="1" hangingPunct="1">
              <a:buFont typeface="Arial" panose="020B0604020202020204" pitchFamily="34" charset="0"/>
              <a:buNone/>
            </a:pPr>
            <a:r>
              <a:rPr lang="zh-CN" altLang="en-US" b="1" dirty="0" smtClean="0">
                <a:latin typeface="Times New Roman" panose="02020603050405020304" pitchFamily="18" charset="0"/>
                <a:ea typeface="楷体_GB2312" pitchFamily="49" charset="-122"/>
              </a:rPr>
              <a:t>（</a:t>
            </a:r>
            <a:r>
              <a:rPr lang="en-US" altLang="zh-CN" b="1" dirty="0" smtClean="0">
                <a:latin typeface="Times New Roman" panose="02020603050405020304" pitchFamily="18" charset="0"/>
                <a:ea typeface="楷体_GB2312" pitchFamily="49" charset="-122"/>
              </a:rPr>
              <a:t>1</a:t>
            </a:r>
            <a:r>
              <a:rPr lang="zh-CN" altLang="en-US" b="1" dirty="0" smtClean="0">
                <a:latin typeface="Times New Roman" panose="02020603050405020304" pitchFamily="18" charset="0"/>
                <a:ea typeface="楷体_GB2312" pitchFamily="49" charset="-122"/>
              </a:rPr>
              <a:t>）</a:t>
            </a:r>
            <a:r>
              <a:rPr lang="zh-CN" altLang="en-US" b="1" dirty="0" smtClean="0">
                <a:solidFill>
                  <a:srgbClr val="006600"/>
                </a:solidFill>
                <a:latin typeface="Times New Roman" panose="02020603050405020304" pitchFamily="18" charset="0"/>
                <a:ea typeface="楷体_GB2312" pitchFamily="49" charset="-122"/>
              </a:rPr>
              <a:t>每一种辅酶</a:t>
            </a:r>
            <a:r>
              <a:rPr lang="zh-CN" altLang="en-US" b="1" dirty="0" smtClean="0">
                <a:latin typeface="Times New Roman" panose="02020603050405020304" pitchFamily="18" charset="0"/>
                <a:ea typeface="楷体_GB2312" pitchFamily="49" charset="-122"/>
              </a:rPr>
              <a:t>都具有特殊的功能，直接参与酶促反应，</a:t>
            </a:r>
            <a:r>
              <a:rPr lang="zh-CN" altLang="en-US" b="1" dirty="0" smtClean="0">
                <a:solidFill>
                  <a:srgbClr val="006600"/>
                </a:solidFill>
                <a:latin typeface="Times New Roman" panose="02020603050405020304" pitchFamily="18" charset="0"/>
                <a:ea typeface="楷体_GB2312" pitchFamily="49" charset="-122"/>
              </a:rPr>
              <a:t>特定地催化某一类型</a:t>
            </a:r>
            <a:r>
              <a:rPr lang="zh-CN" altLang="en-US" b="1" dirty="0" smtClean="0">
                <a:latin typeface="Times New Roman" panose="02020603050405020304" pitchFamily="18" charset="0"/>
                <a:ea typeface="楷体_GB2312" pitchFamily="49" charset="-122"/>
              </a:rPr>
              <a:t>的反应。</a:t>
            </a:r>
          </a:p>
          <a:p>
            <a:pPr marL="0" indent="0" eaLnBrk="1" hangingPunct="1">
              <a:buFont typeface="Wingdings" panose="05000000000000000000" pitchFamily="2" charset="2"/>
              <a:buChar char="l"/>
            </a:pPr>
            <a:r>
              <a:rPr lang="zh-CN" altLang="en-US" b="1" dirty="0" smtClean="0">
                <a:latin typeface="Times New Roman" panose="02020603050405020304" pitchFamily="18" charset="0"/>
                <a:ea typeface="楷体_GB2312" pitchFamily="49" charset="-122"/>
              </a:rPr>
              <a:t>辅酶具有特殊化学结构，具有氧化还原性质，或是具有转移基团的能力，传递电子、质子或其他基团。参与的酶促反应主要为氧化</a:t>
            </a:r>
            <a:r>
              <a:rPr lang="en-US" altLang="zh-CN" b="1" dirty="0" smtClean="0">
                <a:latin typeface="Times New Roman" panose="02020603050405020304" pitchFamily="18" charset="0"/>
                <a:ea typeface="楷体_GB2312" pitchFamily="49" charset="-122"/>
              </a:rPr>
              <a:t>-</a:t>
            </a:r>
            <a:r>
              <a:rPr lang="zh-CN" altLang="en-US" b="1" dirty="0" smtClean="0">
                <a:latin typeface="Times New Roman" panose="02020603050405020304" pitchFamily="18" charset="0"/>
                <a:ea typeface="楷体_GB2312" pitchFamily="49" charset="-122"/>
              </a:rPr>
              <a:t>还原反应或基团转移反应</a:t>
            </a:r>
            <a:r>
              <a:rPr lang="en-US" altLang="zh-CN" b="1" dirty="0" smtClean="0">
                <a:latin typeface="Times New Roman" panose="02020603050405020304" pitchFamily="18" charset="0"/>
                <a:ea typeface="楷体_GB2312" pitchFamily="49" charset="-122"/>
              </a:rPr>
              <a:t>.</a:t>
            </a:r>
          </a:p>
          <a:p>
            <a:pPr marL="0" indent="0" eaLnBrk="1" hangingPunct="1">
              <a:buFont typeface="Arial" panose="020B0604020202020204" pitchFamily="34" charset="0"/>
              <a:buNone/>
            </a:pPr>
            <a:r>
              <a:rPr lang="zh-CN" altLang="en-US" b="1" dirty="0" smtClean="0">
                <a:latin typeface="Times New Roman" panose="02020603050405020304" pitchFamily="18" charset="0"/>
                <a:ea typeface="楷体_GB2312" pitchFamily="49" charset="-122"/>
              </a:rPr>
              <a:t>（</a:t>
            </a:r>
            <a:r>
              <a:rPr lang="en-US" altLang="zh-CN" b="1" dirty="0" smtClean="0">
                <a:latin typeface="Times New Roman" panose="02020603050405020304" pitchFamily="18" charset="0"/>
                <a:ea typeface="楷体_GB2312" pitchFamily="49" charset="-122"/>
              </a:rPr>
              <a:t>2</a:t>
            </a:r>
            <a:r>
              <a:rPr lang="zh-CN" altLang="en-US" b="1" dirty="0" smtClean="0">
                <a:latin typeface="Times New Roman" panose="02020603050405020304" pitchFamily="18" charset="0"/>
                <a:ea typeface="楷体_GB2312" pitchFamily="49" charset="-122"/>
              </a:rPr>
              <a:t>）</a:t>
            </a:r>
            <a:r>
              <a:rPr lang="zh-CN" altLang="en-US" b="1" dirty="0" smtClean="0">
                <a:solidFill>
                  <a:srgbClr val="006600"/>
                </a:solidFill>
                <a:latin typeface="Times New Roman" panose="02020603050405020304" pitchFamily="18" charset="0"/>
                <a:ea typeface="楷体_GB2312" pitchFamily="49" charset="-122"/>
              </a:rPr>
              <a:t>同一种辅酶可以和多种不同的酶蛋白</a:t>
            </a:r>
            <a:r>
              <a:rPr lang="zh-CN" altLang="en-US" b="1" dirty="0" smtClean="0">
                <a:latin typeface="Times New Roman" panose="02020603050405020304" pitchFamily="18" charset="0"/>
                <a:ea typeface="楷体_GB2312" pitchFamily="49" charset="-122"/>
              </a:rPr>
              <a:t>结合形成全酶。</a:t>
            </a:r>
          </a:p>
          <a:p>
            <a:pPr marL="0" indent="0" eaLnBrk="1" hangingPunct="1">
              <a:buFont typeface="Arial" panose="020B0604020202020204" pitchFamily="34" charset="0"/>
              <a:buNone/>
            </a:pPr>
            <a:r>
              <a:rPr lang="zh-CN" altLang="en-US" b="1" dirty="0" smtClean="0">
                <a:latin typeface="Times New Roman" panose="02020603050405020304" pitchFamily="18" charset="0"/>
                <a:ea typeface="楷体_GB2312" pitchFamily="49" charset="-122"/>
              </a:rPr>
              <a:t>（</a:t>
            </a:r>
            <a:r>
              <a:rPr lang="en-US" altLang="zh-CN" b="1" dirty="0" smtClean="0">
                <a:latin typeface="Times New Roman" panose="02020603050405020304" pitchFamily="18" charset="0"/>
                <a:ea typeface="楷体_GB2312" pitchFamily="49" charset="-122"/>
              </a:rPr>
              <a:t>3</a:t>
            </a:r>
            <a:r>
              <a:rPr lang="zh-CN" altLang="en-US" b="1" dirty="0" smtClean="0">
                <a:latin typeface="Times New Roman" panose="02020603050405020304" pitchFamily="18" charset="0"/>
                <a:ea typeface="楷体_GB2312" pitchFamily="49" charset="-122"/>
              </a:rPr>
              <a:t>）全酶中，</a:t>
            </a:r>
            <a:r>
              <a:rPr lang="zh-CN" altLang="en-US" b="1" dirty="0" smtClean="0">
                <a:solidFill>
                  <a:srgbClr val="006600"/>
                </a:solidFill>
                <a:latin typeface="Times New Roman" panose="02020603050405020304" pitchFamily="18" charset="0"/>
                <a:ea typeface="楷体_GB2312" pitchFamily="49" charset="-122"/>
              </a:rPr>
              <a:t>酶蛋白决定底物专一性，辅酶决定反应专一性。</a:t>
            </a:r>
          </a:p>
          <a:p>
            <a:pPr marL="0" indent="0" eaLnBrk="1" hangingPunct="1">
              <a:buFont typeface="Arial" panose="020B0604020202020204" pitchFamily="34" charset="0"/>
              <a:buNone/>
            </a:pPr>
            <a:r>
              <a:rPr lang="zh-CN" altLang="en-US" b="1" dirty="0" smtClean="0">
                <a:latin typeface="Times New Roman" panose="02020603050405020304" pitchFamily="18" charset="0"/>
                <a:ea typeface="楷体_GB2312" pitchFamily="49" charset="-122"/>
              </a:rPr>
              <a:t>（</a:t>
            </a:r>
            <a:r>
              <a:rPr lang="en-US" altLang="zh-CN" b="1" dirty="0" smtClean="0">
                <a:latin typeface="Times New Roman" panose="02020603050405020304" pitchFamily="18" charset="0"/>
                <a:ea typeface="楷体_GB2312" pitchFamily="49" charset="-122"/>
              </a:rPr>
              <a:t>4</a:t>
            </a:r>
            <a:r>
              <a:rPr lang="zh-CN" altLang="en-US" b="1" dirty="0" smtClean="0">
                <a:latin typeface="Times New Roman" panose="02020603050405020304" pitchFamily="18" charset="0"/>
                <a:ea typeface="楷体_GB2312" pitchFamily="49" charset="-122"/>
              </a:rPr>
              <a:t>）</a:t>
            </a:r>
            <a:r>
              <a:rPr lang="zh-CN" altLang="en-US" b="1" dirty="0" smtClean="0">
                <a:solidFill>
                  <a:srgbClr val="3100BC"/>
                </a:solidFill>
                <a:latin typeface="楷体_GB2312" pitchFamily="49" charset="-122"/>
                <a:ea typeface="楷体_GB2312" pitchFamily="49" charset="-122"/>
              </a:rPr>
              <a:t>大多数辅酶的前体主要是水溶性的</a:t>
            </a:r>
            <a:r>
              <a:rPr lang="en-US" altLang="zh-CN" b="1" dirty="0" smtClean="0">
                <a:solidFill>
                  <a:srgbClr val="FF0000"/>
                </a:solidFill>
                <a:latin typeface="Times New Roman" panose="02020603050405020304" pitchFamily="18" charset="0"/>
                <a:ea typeface="楷体_GB2312" pitchFamily="49" charset="-122"/>
              </a:rPr>
              <a:t>B</a:t>
            </a:r>
            <a:r>
              <a:rPr lang="zh-CN" altLang="en-US" b="1" dirty="0" smtClean="0">
                <a:solidFill>
                  <a:srgbClr val="FF0000"/>
                </a:solidFill>
                <a:latin typeface="楷体_GB2312" pitchFamily="49" charset="-122"/>
                <a:ea typeface="楷体_GB2312" pitchFamily="49" charset="-122"/>
              </a:rPr>
              <a:t>族维生素</a:t>
            </a:r>
            <a:r>
              <a:rPr lang="zh-CN" altLang="en-US" b="1" dirty="0" smtClean="0">
                <a:latin typeface="楷体_GB2312" pitchFamily="49" charset="-122"/>
                <a:ea typeface="楷体_GB2312" pitchFamily="49" charset="-122"/>
              </a:rPr>
              <a:t>。</a:t>
            </a:r>
          </a:p>
        </p:txBody>
      </p:sp>
    </p:spTree>
    <p:extLst>
      <p:ext uri="{BB962C8B-B14F-4D97-AF65-F5344CB8AC3E}">
        <p14:creationId xmlns:p14="http://schemas.microsoft.com/office/powerpoint/2010/main" val="1805618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42">
                                            <p:txEl>
                                              <p:pRg st="3" end="3"/>
                                            </p:txEl>
                                          </p:spTgt>
                                        </p:tgtEl>
                                        <p:attrNameLst>
                                          <p:attrName>style.visibility</p:attrName>
                                        </p:attrNameLst>
                                      </p:cBhvr>
                                      <p:to>
                                        <p:strVal val="visible"/>
                                      </p:to>
                                    </p:set>
                                    <p:animEffect transition="in" filter="blinds(horizontal)">
                                      <p:cBhvr>
                                        <p:cTn id="7" dur="500"/>
                                        <p:tgtEl>
                                          <p:spTgt spid="61442">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1442">
                                            <p:txEl>
                                              <p:pRg st="4" end="4"/>
                                            </p:txEl>
                                          </p:spTgt>
                                        </p:tgtEl>
                                        <p:attrNameLst>
                                          <p:attrName>style.visibility</p:attrName>
                                        </p:attrNameLst>
                                      </p:cBhvr>
                                      <p:to>
                                        <p:strVal val="visible"/>
                                      </p:to>
                                    </p:set>
                                    <p:animEffect transition="in" filter="blinds(horizontal)">
                                      <p:cBhvr>
                                        <p:cTn id="12" dur="500"/>
                                        <p:tgtEl>
                                          <p:spTgt spid="61442">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1442">
                                            <p:txEl>
                                              <p:pRg st="5" end="5"/>
                                            </p:txEl>
                                          </p:spTgt>
                                        </p:tgtEl>
                                        <p:attrNameLst>
                                          <p:attrName>style.visibility</p:attrName>
                                        </p:attrNameLst>
                                      </p:cBhvr>
                                      <p:to>
                                        <p:strVal val="visible"/>
                                      </p:to>
                                    </p:set>
                                    <p:animEffect transition="in" filter="blinds(horizontal)">
                                      <p:cBhvr>
                                        <p:cTn id="17" dur="500"/>
                                        <p:tgtEl>
                                          <p:spTgt spid="61442">
                                            <p:txEl>
                                              <p:pRg st="5" end="5"/>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1442">
                                            <p:txEl>
                                              <p:pRg st="6" end="6"/>
                                            </p:txEl>
                                          </p:spTgt>
                                        </p:tgtEl>
                                        <p:attrNameLst>
                                          <p:attrName>style.visibility</p:attrName>
                                        </p:attrNameLst>
                                      </p:cBhvr>
                                      <p:to>
                                        <p:strVal val="visible"/>
                                      </p:to>
                                    </p:set>
                                    <p:animEffect transition="in" filter="blinds(horizontal)">
                                      <p:cBhvr>
                                        <p:cTn id="22" dur="500"/>
                                        <p:tgtEl>
                                          <p:spTgt spid="6144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idx="1"/>
          </p:nvPr>
        </p:nvSpPr>
        <p:spPr>
          <a:xfrm>
            <a:off x="1371600" y="1501775"/>
            <a:ext cx="8893175" cy="4343400"/>
          </a:xfrm>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76200" cmpd="tri">
                <a:solidFill>
                  <a:schemeClr val="bg2"/>
                </a:solidFill>
                <a:miter lim="800000"/>
                <a:headEnd/>
                <a:tailEnd/>
              </a14:hiddenLine>
            </a:ext>
          </a:extLst>
        </p:spPr>
        <p:txBody>
          <a:bodyPr/>
          <a:lstStyle/>
          <a:p>
            <a:pPr algn="just" eaLnBrk="1" hangingPunct="1">
              <a:buFontTx/>
              <a:buNone/>
            </a:pPr>
            <a:r>
              <a:rPr lang="zh-CN" altLang="en-US" sz="2800" b="1" dirty="0" smtClean="0">
                <a:latin typeface="Times New Roman" panose="02020603050405020304" pitchFamily="18" charset="0"/>
                <a:ea typeface="楷体_GB2312" pitchFamily="49" charset="-122"/>
              </a:rPr>
              <a:t>烟酰胺</a:t>
            </a:r>
            <a:r>
              <a:rPr lang="en-US" altLang="zh-CN" sz="2800" b="1" dirty="0" smtClean="0">
                <a:latin typeface="Times New Roman" panose="02020603050405020304" pitchFamily="18" charset="0"/>
                <a:ea typeface="楷体_GB2312" pitchFamily="49" charset="-122"/>
              </a:rPr>
              <a:t>(B</a:t>
            </a:r>
            <a:r>
              <a:rPr lang="en-US" altLang="zh-CN" sz="2800" b="1" baseline="-25000" dirty="0" smtClean="0">
                <a:latin typeface="Times New Roman" panose="02020603050405020304" pitchFamily="18" charset="0"/>
                <a:ea typeface="楷体_GB2312" pitchFamily="49" charset="-122"/>
              </a:rPr>
              <a:t>5</a:t>
            </a:r>
            <a:r>
              <a:rPr lang="en-US" altLang="zh-CN" sz="2800" b="1" dirty="0" smtClean="0">
                <a:latin typeface="Times New Roman" panose="02020603050405020304" pitchFamily="18" charset="0"/>
                <a:ea typeface="楷体_GB2312" pitchFamily="49" charset="-122"/>
              </a:rPr>
              <a:t>)</a:t>
            </a:r>
            <a:r>
              <a:rPr lang="zh-CN" altLang="en-US" sz="2800" b="1" dirty="0" smtClean="0">
                <a:latin typeface="Times New Roman" panose="02020603050405020304" pitchFamily="18" charset="0"/>
                <a:ea typeface="楷体_GB2312" pitchFamily="49" charset="-122"/>
              </a:rPr>
              <a:t>在体内转变为</a:t>
            </a:r>
            <a:r>
              <a:rPr lang="en-US" altLang="zh-CN" sz="2800" b="1" dirty="0" smtClean="0">
                <a:latin typeface="Times New Roman" panose="02020603050405020304" pitchFamily="18" charset="0"/>
                <a:ea typeface="楷体_GB2312" pitchFamily="49" charset="-122"/>
              </a:rPr>
              <a:t>NAD</a:t>
            </a:r>
            <a:r>
              <a:rPr lang="en-US" altLang="zh-CN" sz="2800" b="1" baseline="30000" dirty="0" smtClean="0">
                <a:latin typeface="Times New Roman" panose="02020603050405020304" pitchFamily="18" charset="0"/>
                <a:ea typeface="楷体_GB2312" pitchFamily="49" charset="-122"/>
              </a:rPr>
              <a:t>+</a:t>
            </a:r>
            <a:r>
              <a:rPr lang="en-US" altLang="zh-CN" sz="2800" b="1" dirty="0" smtClean="0">
                <a:solidFill>
                  <a:srgbClr val="FF0000"/>
                </a:solidFill>
                <a:latin typeface="Times New Roman" panose="02020603050405020304" pitchFamily="18" charset="0"/>
                <a:ea typeface="楷体_GB2312" pitchFamily="49" charset="-122"/>
              </a:rPr>
              <a:t>(</a:t>
            </a:r>
            <a:r>
              <a:rPr lang="zh-CN" altLang="en-US" sz="2800" b="1" dirty="0" smtClean="0">
                <a:solidFill>
                  <a:srgbClr val="FF0000"/>
                </a:solidFill>
                <a:latin typeface="Times New Roman" panose="02020603050405020304" pitchFamily="18" charset="0"/>
                <a:ea typeface="楷体_GB2312" pitchFamily="49" charset="-122"/>
              </a:rPr>
              <a:t>辅酶</a:t>
            </a:r>
            <a:r>
              <a:rPr lang="en-US" altLang="zh-CN" sz="2800" b="1" dirty="0" smtClean="0">
                <a:solidFill>
                  <a:srgbClr val="FF0000"/>
                </a:solidFill>
                <a:latin typeface="Times New Roman" panose="02020603050405020304" pitchFamily="18" charset="0"/>
                <a:ea typeface="楷体_GB2312" pitchFamily="49" charset="-122"/>
              </a:rPr>
              <a:t>I)</a:t>
            </a:r>
            <a:r>
              <a:rPr lang="zh-CN" altLang="en-US" sz="2800" b="1" dirty="0" smtClean="0">
                <a:latin typeface="Times New Roman" panose="02020603050405020304" pitchFamily="18" charset="0"/>
                <a:ea typeface="楷体_GB2312" pitchFamily="49" charset="-122"/>
              </a:rPr>
              <a:t>和</a:t>
            </a:r>
            <a:r>
              <a:rPr lang="en-US" altLang="zh-CN" sz="2800" b="1" dirty="0" smtClean="0">
                <a:latin typeface="Times New Roman" panose="02020603050405020304" pitchFamily="18" charset="0"/>
                <a:ea typeface="楷体_GB2312" pitchFamily="49" charset="-122"/>
              </a:rPr>
              <a:t>NADP</a:t>
            </a:r>
            <a:r>
              <a:rPr lang="en-US" altLang="zh-CN" sz="2800" b="1" baseline="30000" dirty="0" smtClean="0">
                <a:latin typeface="Times New Roman" panose="02020603050405020304" pitchFamily="18" charset="0"/>
                <a:ea typeface="楷体_GB2312" pitchFamily="49" charset="-122"/>
              </a:rPr>
              <a:t>+</a:t>
            </a:r>
            <a:r>
              <a:rPr lang="en-US" altLang="zh-CN" sz="2800" b="1" dirty="0" smtClean="0">
                <a:solidFill>
                  <a:srgbClr val="FF0000"/>
                </a:solidFill>
                <a:latin typeface="Times New Roman" panose="02020603050405020304" pitchFamily="18" charset="0"/>
                <a:ea typeface="楷体_GB2312" pitchFamily="49" charset="-122"/>
              </a:rPr>
              <a:t>(</a:t>
            </a:r>
            <a:r>
              <a:rPr lang="zh-CN" altLang="en-US" sz="2800" b="1" dirty="0" smtClean="0">
                <a:solidFill>
                  <a:srgbClr val="FF0000"/>
                </a:solidFill>
                <a:latin typeface="Times New Roman" panose="02020603050405020304" pitchFamily="18" charset="0"/>
                <a:ea typeface="楷体_GB2312" pitchFamily="49" charset="-122"/>
              </a:rPr>
              <a:t>辅酶</a:t>
            </a:r>
            <a:r>
              <a:rPr lang="en-US" altLang="zh-CN" sz="2800" b="1" dirty="0" smtClean="0">
                <a:solidFill>
                  <a:srgbClr val="FF0000"/>
                </a:solidFill>
                <a:latin typeface="Times New Roman" panose="02020603050405020304" pitchFamily="18" charset="0"/>
                <a:ea typeface="楷体_GB2312" pitchFamily="49" charset="-122"/>
              </a:rPr>
              <a:t>II)</a:t>
            </a:r>
          </a:p>
          <a:p>
            <a:pPr algn="just" eaLnBrk="1" hangingPunct="1">
              <a:buFontTx/>
              <a:buNone/>
            </a:pPr>
            <a:r>
              <a:rPr lang="en-US" altLang="zh-CN" sz="2800" b="1" dirty="0" smtClean="0">
                <a:latin typeface="Times New Roman" panose="02020603050405020304" pitchFamily="18" charset="0"/>
                <a:ea typeface="楷体_GB2312" pitchFamily="49" charset="-122"/>
              </a:rPr>
              <a:t>NAD</a:t>
            </a:r>
            <a:r>
              <a:rPr lang="en-US" altLang="zh-CN" sz="2800" b="1" baseline="30000" dirty="0" smtClean="0">
                <a:latin typeface="Times New Roman" panose="02020603050405020304" pitchFamily="18" charset="0"/>
                <a:ea typeface="楷体_GB2312" pitchFamily="49" charset="-122"/>
              </a:rPr>
              <a:t>+</a:t>
            </a:r>
            <a:r>
              <a:rPr lang="en-US" altLang="zh-CN" sz="2800" b="1" dirty="0" smtClean="0">
                <a:solidFill>
                  <a:srgbClr val="FF0000"/>
                </a:solidFill>
                <a:latin typeface="Times New Roman" panose="02020603050405020304" pitchFamily="18" charset="0"/>
                <a:ea typeface="楷体_GB2312" pitchFamily="49" charset="-122"/>
              </a:rPr>
              <a:t>(</a:t>
            </a:r>
            <a:r>
              <a:rPr lang="zh-CN" altLang="en-US" sz="2800" b="1" dirty="0" smtClean="0">
                <a:solidFill>
                  <a:srgbClr val="FF0000"/>
                </a:solidFill>
                <a:latin typeface="Times New Roman" panose="02020603050405020304" pitchFamily="18" charset="0"/>
                <a:ea typeface="楷体_GB2312" pitchFamily="49" charset="-122"/>
              </a:rPr>
              <a:t>辅酶</a:t>
            </a:r>
            <a:r>
              <a:rPr lang="en-US" altLang="zh-CN" sz="2800" b="1" dirty="0" smtClean="0">
                <a:solidFill>
                  <a:srgbClr val="FF0000"/>
                </a:solidFill>
                <a:latin typeface="Times New Roman" panose="02020603050405020304" pitchFamily="18" charset="0"/>
                <a:ea typeface="楷体_GB2312" pitchFamily="49" charset="-122"/>
              </a:rPr>
              <a:t>I)</a:t>
            </a:r>
            <a:r>
              <a:rPr lang="en-US" altLang="zh-CN" sz="2800" b="1" dirty="0" smtClean="0">
                <a:latin typeface="Times New Roman" panose="02020603050405020304" pitchFamily="18" charset="0"/>
                <a:ea typeface="楷体_GB2312" pitchFamily="49" charset="-122"/>
              </a:rPr>
              <a:t>:    </a:t>
            </a:r>
            <a:r>
              <a:rPr lang="zh-CN" altLang="en-US" sz="2800" b="1" dirty="0" smtClean="0">
                <a:latin typeface="Times New Roman" panose="02020603050405020304" pitchFamily="18" charset="0"/>
                <a:ea typeface="楷体_GB2312" pitchFamily="49" charset="-122"/>
              </a:rPr>
              <a:t>烟酰胺腺嘌呤二核苷酸</a:t>
            </a:r>
          </a:p>
          <a:p>
            <a:pPr algn="just" eaLnBrk="1" hangingPunct="1">
              <a:buFontTx/>
              <a:buNone/>
            </a:pPr>
            <a:r>
              <a:rPr lang="en-US" altLang="zh-CN" sz="2800" b="1" dirty="0" smtClean="0">
                <a:latin typeface="Times New Roman" panose="02020603050405020304" pitchFamily="18" charset="0"/>
                <a:ea typeface="楷体_GB2312" pitchFamily="49" charset="-122"/>
              </a:rPr>
              <a:t>NADP</a:t>
            </a:r>
            <a:r>
              <a:rPr lang="en-US" altLang="zh-CN" sz="2800" b="1" baseline="30000" dirty="0" smtClean="0">
                <a:latin typeface="Times New Roman" panose="02020603050405020304" pitchFamily="18" charset="0"/>
                <a:ea typeface="楷体_GB2312" pitchFamily="49" charset="-122"/>
              </a:rPr>
              <a:t>+</a:t>
            </a:r>
            <a:r>
              <a:rPr lang="en-US" altLang="zh-CN" sz="2800" b="1" dirty="0" smtClean="0">
                <a:solidFill>
                  <a:srgbClr val="FF0000"/>
                </a:solidFill>
                <a:latin typeface="Times New Roman" panose="02020603050405020304" pitchFamily="18" charset="0"/>
                <a:ea typeface="楷体_GB2312" pitchFamily="49" charset="-122"/>
              </a:rPr>
              <a:t>(</a:t>
            </a:r>
            <a:r>
              <a:rPr lang="zh-CN" altLang="en-US" sz="2800" b="1" dirty="0" smtClean="0">
                <a:solidFill>
                  <a:srgbClr val="FF0000"/>
                </a:solidFill>
                <a:latin typeface="Times New Roman" panose="02020603050405020304" pitchFamily="18" charset="0"/>
                <a:ea typeface="楷体_GB2312" pitchFamily="49" charset="-122"/>
              </a:rPr>
              <a:t>辅酶</a:t>
            </a:r>
            <a:r>
              <a:rPr lang="en-US" altLang="zh-CN" sz="2800" b="1" dirty="0" smtClean="0">
                <a:solidFill>
                  <a:srgbClr val="FF0000"/>
                </a:solidFill>
                <a:latin typeface="Times New Roman" panose="02020603050405020304" pitchFamily="18" charset="0"/>
                <a:ea typeface="楷体_GB2312" pitchFamily="49" charset="-122"/>
              </a:rPr>
              <a:t>II)</a:t>
            </a:r>
            <a:r>
              <a:rPr lang="en-US" altLang="zh-CN" sz="2800" b="1" dirty="0" smtClean="0">
                <a:latin typeface="Times New Roman" panose="02020603050405020304" pitchFamily="18" charset="0"/>
                <a:ea typeface="楷体_GB2312" pitchFamily="49" charset="-122"/>
              </a:rPr>
              <a:t>:</a:t>
            </a:r>
            <a:r>
              <a:rPr lang="zh-CN" altLang="en-US" sz="2800" b="1" dirty="0" smtClean="0">
                <a:latin typeface="Times New Roman" panose="02020603050405020304" pitchFamily="18" charset="0"/>
                <a:ea typeface="楷体_GB2312" pitchFamily="49" charset="-122"/>
              </a:rPr>
              <a:t>烟酰胺腺嘌呤磷酸二核苷酸</a:t>
            </a:r>
          </a:p>
          <a:p>
            <a:pPr algn="just" eaLnBrk="1" hangingPunct="1">
              <a:buFontTx/>
              <a:buNone/>
            </a:pPr>
            <a:r>
              <a:rPr lang="zh-CN" altLang="en-US" sz="2800" b="1" dirty="0" smtClean="0">
                <a:latin typeface="Times New Roman" panose="02020603050405020304" pitchFamily="18" charset="0"/>
                <a:ea typeface="楷体_GB2312" pitchFamily="49" charset="-122"/>
              </a:rPr>
              <a:t>功能</a:t>
            </a:r>
            <a:r>
              <a:rPr lang="en-US" altLang="zh-CN" sz="2800" b="1" dirty="0" smtClean="0">
                <a:latin typeface="Times New Roman" panose="02020603050405020304" pitchFamily="18" charset="0"/>
                <a:ea typeface="楷体_GB2312" pitchFamily="49" charset="-122"/>
              </a:rPr>
              <a:t>:</a:t>
            </a:r>
            <a:r>
              <a:rPr lang="zh-CN" altLang="en-US" sz="2800" b="1" dirty="0" smtClean="0">
                <a:latin typeface="Times New Roman" panose="02020603050405020304" pitchFamily="18" charset="0"/>
                <a:ea typeface="楷体_GB2312" pitchFamily="49" charset="-122"/>
              </a:rPr>
              <a:t>传递电子和质子</a:t>
            </a:r>
            <a:r>
              <a:rPr lang="en-US" altLang="zh-CN" sz="2800" b="1" dirty="0" smtClean="0">
                <a:latin typeface="Times New Roman" panose="02020603050405020304" pitchFamily="18" charset="0"/>
                <a:ea typeface="楷体_GB2312" pitchFamily="49" charset="-122"/>
              </a:rPr>
              <a:t>,</a:t>
            </a:r>
            <a:r>
              <a:rPr lang="zh-CN" altLang="en-US" sz="2800" b="1" dirty="0" smtClean="0">
                <a:latin typeface="Times New Roman" panose="02020603050405020304" pitchFamily="18" charset="0"/>
                <a:ea typeface="楷体_GB2312" pitchFamily="49" charset="-122"/>
              </a:rPr>
              <a:t>是多种重要脱氢酶的辅酶。</a:t>
            </a:r>
          </a:p>
          <a:p>
            <a:pPr algn="just" eaLnBrk="1" hangingPunct="1"/>
            <a:endParaRPr lang="en-US" altLang="zh-CN" sz="2800" b="1" dirty="0" smtClean="0">
              <a:latin typeface="Times New Roman" panose="02020603050405020304" pitchFamily="18" charset="0"/>
              <a:ea typeface="楷体_GB2312" pitchFamily="49" charset="-122"/>
            </a:endParaRPr>
          </a:p>
        </p:txBody>
      </p:sp>
      <p:pic>
        <p:nvPicPr>
          <p:cNvPr id="65539" name="Picture 3"/>
          <p:cNvPicPr>
            <a:picLocks noChangeAspect="1" noChangeArrowheads="1"/>
          </p:cNvPicPr>
          <p:nvPr/>
        </p:nvPicPr>
        <p:blipFill>
          <a:blip r:embed="rId3">
            <a:extLst>
              <a:ext uri="{28A0092B-C50C-407E-A947-70E740481C1C}">
                <a14:useLocalDpi xmlns:a14="http://schemas.microsoft.com/office/drawing/2010/main" val="0"/>
              </a:ext>
            </a:extLst>
          </a:blip>
          <a:srcRect r="58232"/>
          <a:stretch>
            <a:fillRect/>
          </a:stretch>
        </p:blipFill>
        <p:spPr bwMode="auto">
          <a:xfrm>
            <a:off x="1265238" y="5108575"/>
            <a:ext cx="1800225"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Rectangle 4"/>
          <p:cNvSpPr>
            <a:spLocks noChangeArrowheads="1"/>
          </p:cNvSpPr>
          <p:nvPr/>
        </p:nvSpPr>
        <p:spPr bwMode="auto">
          <a:xfrm>
            <a:off x="1630363" y="946150"/>
            <a:ext cx="30829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solidFill>
                  <a:srgbClr val="FF0000"/>
                </a:solidFill>
                <a:latin typeface="Times New Roman" panose="02020603050405020304" pitchFamily="18" charset="0"/>
                <a:ea typeface="楷体_GB2312" pitchFamily="49" charset="-122"/>
              </a:rPr>
              <a:t>(1)</a:t>
            </a:r>
            <a:r>
              <a:rPr kumimoji="1" lang="en-US" altLang="zh-CN" b="1">
                <a:latin typeface="Times New Roman" panose="02020603050405020304" pitchFamily="18" charset="0"/>
                <a:ea typeface="楷体_GB2312" pitchFamily="49" charset="-122"/>
              </a:rPr>
              <a:t> </a:t>
            </a:r>
            <a:r>
              <a:rPr kumimoji="1" lang="en-US" altLang="zh-CN" b="1">
                <a:solidFill>
                  <a:srgbClr val="FF0000"/>
                </a:solidFill>
                <a:latin typeface="Times New Roman" panose="02020603050405020304" pitchFamily="18" charset="0"/>
                <a:ea typeface="楷体_GB2312" pitchFamily="49" charset="-122"/>
              </a:rPr>
              <a:t>NAD</a:t>
            </a:r>
            <a:r>
              <a:rPr kumimoji="1" lang="en-US" altLang="zh-CN" b="1" baseline="30000">
                <a:solidFill>
                  <a:srgbClr val="FF0000"/>
                </a:solidFill>
                <a:latin typeface="Times New Roman" panose="02020603050405020304" pitchFamily="18" charset="0"/>
                <a:ea typeface="楷体_GB2312" pitchFamily="49" charset="-122"/>
              </a:rPr>
              <a:t>+</a:t>
            </a:r>
            <a:r>
              <a:rPr kumimoji="1" lang="zh-CN" altLang="en-US" b="1">
                <a:solidFill>
                  <a:srgbClr val="FF0000"/>
                </a:solidFill>
                <a:latin typeface="Times New Roman" panose="02020603050405020304" pitchFamily="18" charset="0"/>
                <a:ea typeface="楷体_GB2312" pitchFamily="49" charset="-122"/>
              </a:rPr>
              <a:t>和</a:t>
            </a:r>
            <a:r>
              <a:rPr kumimoji="1" lang="en-US" altLang="zh-CN" b="1">
                <a:solidFill>
                  <a:srgbClr val="FF0000"/>
                </a:solidFill>
                <a:latin typeface="Times New Roman" panose="02020603050405020304" pitchFamily="18" charset="0"/>
                <a:ea typeface="楷体_GB2312" pitchFamily="49" charset="-122"/>
              </a:rPr>
              <a:t>NADP</a:t>
            </a:r>
            <a:r>
              <a:rPr kumimoji="1" lang="en-US" altLang="zh-CN" b="1" baseline="30000">
                <a:solidFill>
                  <a:srgbClr val="FF0000"/>
                </a:solidFill>
                <a:latin typeface="Times New Roman" panose="02020603050405020304" pitchFamily="18" charset="0"/>
                <a:ea typeface="楷体_GB2312" pitchFamily="49" charset="-122"/>
              </a:rPr>
              <a:t>+</a:t>
            </a:r>
          </a:p>
        </p:txBody>
      </p:sp>
      <p:pic>
        <p:nvPicPr>
          <p:cNvPr id="655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6513" y="3501992"/>
            <a:ext cx="4953000" cy="281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42" name="Text Box 6"/>
          <p:cNvSpPr txBox="1">
            <a:spLocks noChangeArrowheads="1"/>
          </p:cNvSpPr>
          <p:nvPr/>
        </p:nvSpPr>
        <p:spPr bwMode="auto">
          <a:xfrm>
            <a:off x="1516063" y="4765675"/>
            <a:ext cx="34559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b="1">
                <a:latin typeface="Times New Roman" panose="02020603050405020304" pitchFamily="18" charset="0"/>
                <a:ea typeface="楷体_GB2312" pitchFamily="49" charset="-122"/>
              </a:rPr>
              <a:t>功能部分：</a:t>
            </a:r>
            <a:r>
              <a:rPr kumimoji="1" lang="zh-CN" altLang="en-US" b="1">
                <a:solidFill>
                  <a:schemeClr val="folHlink"/>
                </a:solidFill>
                <a:latin typeface="Times New Roman" panose="02020603050405020304" pitchFamily="18" charset="0"/>
                <a:ea typeface="楷体_GB2312" pitchFamily="49" charset="-122"/>
              </a:rPr>
              <a:t>烟酰胺环</a:t>
            </a:r>
          </a:p>
        </p:txBody>
      </p:sp>
      <p:sp>
        <p:nvSpPr>
          <p:cNvPr id="32775" name="Text Box 7"/>
          <p:cNvSpPr txBox="1">
            <a:spLocks noChangeArrowheads="1"/>
          </p:cNvSpPr>
          <p:nvPr/>
        </p:nvSpPr>
        <p:spPr bwMode="auto">
          <a:xfrm>
            <a:off x="551384" y="40067"/>
            <a:ext cx="5040560" cy="590931"/>
          </a:xfrm>
          <a:prstGeom prst="rect">
            <a:avLst/>
          </a:prstGeom>
          <a:noFill/>
          <a:ln>
            <a:noFill/>
          </a:ln>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sz="3600" b="1">
                <a:solidFill>
                  <a:schemeClr val="bg1"/>
                </a:solidFill>
                <a:latin typeface="黑体" panose="02010609060101010101" pitchFamily="49" charset="-122"/>
                <a:ea typeface="黑体" panose="02010609060101010101" pitchFamily="49" charset="-122"/>
              </a:rPr>
              <a:t>2</a:t>
            </a:r>
            <a:r>
              <a:rPr kumimoji="1" lang="zh-CN" altLang="en-US" sz="3600" b="1">
                <a:solidFill>
                  <a:schemeClr val="bg1"/>
                </a:solidFill>
                <a:latin typeface="黑体" panose="02010609060101010101" pitchFamily="49" charset="-122"/>
                <a:ea typeface="黑体" panose="02010609060101010101" pitchFamily="49" charset="-122"/>
              </a:rPr>
              <a:t>、几种重要的辅酶</a:t>
            </a:r>
          </a:p>
        </p:txBody>
      </p:sp>
      <p:sp>
        <p:nvSpPr>
          <p:cNvPr id="65544" name="Rectangle 8"/>
          <p:cNvSpPr>
            <a:spLocks noChangeArrowheads="1"/>
          </p:cNvSpPr>
          <p:nvPr/>
        </p:nvSpPr>
        <p:spPr bwMode="auto">
          <a:xfrm>
            <a:off x="8645525" y="5924550"/>
            <a:ext cx="360363" cy="215900"/>
          </a:xfrm>
          <a:prstGeom prst="rect">
            <a:avLst/>
          </a:prstGeom>
          <a:gradFill rotWithShape="1">
            <a:gsLst>
              <a:gs pos="0">
                <a:schemeClr val="accent1">
                  <a:alpha val="56000"/>
                </a:schemeClr>
              </a:gs>
              <a:gs pos="100000">
                <a:schemeClr val="accent1">
                  <a:gamma/>
                  <a:shade val="46275"/>
                  <a:invGamma/>
                </a:schemeClr>
              </a:gs>
            </a:gsLst>
            <a:lin ang="5400000" scaled="1"/>
          </a:gra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lang="zh-CN" altLang="en-US">
              <a:latin typeface="+mn-lt"/>
              <a:ea typeface="+mn-ea"/>
            </a:endParaRPr>
          </a:p>
        </p:txBody>
      </p:sp>
      <p:sp>
        <p:nvSpPr>
          <p:cNvPr id="65545" name="Rectangle 9"/>
          <p:cNvSpPr>
            <a:spLocks noChangeArrowheads="1"/>
          </p:cNvSpPr>
          <p:nvPr/>
        </p:nvSpPr>
        <p:spPr bwMode="auto">
          <a:xfrm>
            <a:off x="9005888" y="5780088"/>
            <a:ext cx="1258887" cy="620712"/>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pic>
        <p:nvPicPr>
          <p:cNvPr id="65546" name="Picture 10"/>
          <p:cNvPicPr>
            <a:picLocks noChangeAspect="1" noChangeArrowheads="1"/>
          </p:cNvPicPr>
          <p:nvPr/>
        </p:nvPicPr>
        <p:blipFill>
          <a:blip r:embed="rId3">
            <a:extLst>
              <a:ext uri="{28A0092B-C50C-407E-A947-70E740481C1C}">
                <a14:useLocalDpi xmlns:a14="http://schemas.microsoft.com/office/drawing/2010/main" val="0"/>
              </a:ext>
            </a:extLst>
          </a:blip>
          <a:srcRect l="53481"/>
          <a:stretch>
            <a:fillRect/>
          </a:stretch>
        </p:blipFill>
        <p:spPr bwMode="auto">
          <a:xfrm>
            <a:off x="3089296" y="5022546"/>
            <a:ext cx="2005012"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017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5538">
                                            <p:txEl>
                                              <p:pRg st="0" end="0"/>
                                            </p:txEl>
                                          </p:spTgt>
                                        </p:tgtEl>
                                        <p:attrNameLst>
                                          <p:attrName>style.visibility</p:attrName>
                                        </p:attrNameLst>
                                      </p:cBhvr>
                                      <p:to>
                                        <p:strVal val="visible"/>
                                      </p:to>
                                    </p:set>
                                    <p:anim calcmode="lin" valueType="num">
                                      <p:cBhvr>
                                        <p:cTn id="7" dur="500" fill="hold"/>
                                        <p:tgtEl>
                                          <p:spTgt spid="6553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553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5538">
                                            <p:txEl>
                                              <p:pRg st="1" end="1"/>
                                            </p:txEl>
                                          </p:spTgt>
                                        </p:tgtEl>
                                        <p:attrNameLst>
                                          <p:attrName>style.visibility</p:attrName>
                                        </p:attrNameLst>
                                      </p:cBhvr>
                                      <p:to>
                                        <p:strVal val="visible"/>
                                      </p:to>
                                    </p:set>
                                    <p:anim calcmode="lin" valueType="num">
                                      <p:cBhvr>
                                        <p:cTn id="13" dur="500" fill="hold"/>
                                        <p:tgtEl>
                                          <p:spTgt spid="65538">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553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5538">
                                            <p:txEl>
                                              <p:pRg st="2" end="2"/>
                                            </p:txEl>
                                          </p:spTgt>
                                        </p:tgtEl>
                                        <p:attrNameLst>
                                          <p:attrName>style.visibility</p:attrName>
                                        </p:attrNameLst>
                                      </p:cBhvr>
                                      <p:to>
                                        <p:strVal val="visible"/>
                                      </p:to>
                                    </p:set>
                                    <p:anim calcmode="lin" valueType="num">
                                      <p:cBhvr>
                                        <p:cTn id="19" dur="500" fill="hold"/>
                                        <p:tgtEl>
                                          <p:spTgt spid="65538">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5538">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65539"/>
                                        </p:tgtEl>
                                        <p:attrNameLst>
                                          <p:attrName>style.visibility</p:attrName>
                                        </p:attrNameLst>
                                      </p:cBhvr>
                                      <p:to>
                                        <p:strVal val="visible"/>
                                      </p:to>
                                    </p:set>
                                    <p:anim calcmode="lin" valueType="num">
                                      <p:cBhvr additive="base">
                                        <p:cTn id="25" dur="500" fill="hold"/>
                                        <p:tgtEl>
                                          <p:spTgt spid="65539"/>
                                        </p:tgtEl>
                                        <p:attrNameLst>
                                          <p:attrName>ppt_x</p:attrName>
                                        </p:attrNameLst>
                                      </p:cBhvr>
                                      <p:tavLst>
                                        <p:tav tm="0">
                                          <p:val>
                                            <p:strVal val="0-#ppt_w/2"/>
                                          </p:val>
                                        </p:tav>
                                        <p:tav tm="100000">
                                          <p:val>
                                            <p:strVal val="#ppt_x"/>
                                          </p:val>
                                        </p:tav>
                                      </p:tavLst>
                                    </p:anim>
                                    <p:anim calcmode="lin" valueType="num">
                                      <p:cBhvr additive="base">
                                        <p:cTn id="26" dur="500" fill="hold"/>
                                        <p:tgtEl>
                                          <p:spTgt spid="655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65546"/>
                                        </p:tgtEl>
                                        <p:attrNameLst>
                                          <p:attrName>style.visibility</p:attrName>
                                        </p:attrNameLst>
                                      </p:cBhvr>
                                      <p:to>
                                        <p:strVal val="visible"/>
                                      </p:to>
                                    </p:set>
                                    <p:anim calcmode="lin" valueType="num">
                                      <p:cBhvr additive="base">
                                        <p:cTn id="29" dur="500" fill="hold"/>
                                        <p:tgtEl>
                                          <p:spTgt spid="65546"/>
                                        </p:tgtEl>
                                        <p:attrNameLst>
                                          <p:attrName>ppt_x</p:attrName>
                                        </p:attrNameLst>
                                      </p:cBhvr>
                                      <p:tavLst>
                                        <p:tav tm="0">
                                          <p:val>
                                            <p:strVal val="0-#ppt_w/2"/>
                                          </p:val>
                                        </p:tav>
                                        <p:tav tm="100000">
                                          <p:val>
                                            <p:strVal val="#ppt_x"/>
                                          </p:val>
                                        </p:tav>
                                      </p:tavLst>
                                    </p:anim>
                                    <p:anim calcmode="lin" valueType="num">
                                      <p:cBhvr additive="base">
                                        <p:cTn id="30" dur="500" fill="hold"/>
                                        <p:tgtEl>
                                          <p:spTgt spid="65546"/>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0" fill="hold" nodeType="clickEffect">
                                  <p:stCondLst>
                                    <p:cond delay="0"/>
                                  </p:stCondLst>
                                  <p:childTnLst>
                                    <p:set>
                                      <p:cBhvr>
                                        <p:cTn id="34" dur="1" fill="hold">
                                          <p:stCondLst>
                                            <p:cond delay="0"/>
                                          </p:stCondLst>
                                        </p:cTn>
                                        <p:tgtEl>
                                          <p:spTgt spid="65541"/>
                                        </p:tgtEl>
                                        <p:attrNameLst>
                                          <p:attrName>style.visibility</p:attrName>
                                        </p:attrNameLst>
                                      </p:cBhvr>
                                      <p:to>
                                        <p:strVal val="visible"/>
                                      </p:to>
                                    </p:set>
                                    <p:anim calcmode="lin" valueType="num">
                                      <p:cBhvr>
                                        <p:cTn id="35" dur="500" fill="hold"/>
                                        <p:tgtEl>
                                          <p:spTgt spid="65541"/>
                                        </p:tgtEl>
                                        <p:attrNameLst>
                                          <p:attrName>ppt_w</p:attrName>
                                        </p:attrNameLst>
                                      </p:cBhvr>
                                      <p:tavLst>
                                        <p:tav tm="0">
                                          <p:val>
                                            <p:fltVal val="0"/>
                                          </p:val>
                                        </p:tav>
                                        <p:tav tm="100000">
                                          <p:val>
                                            <p:strVal val="#ppt_w"/>
                                          </p:val>
                                        </p:tav>
                                      </p:tavLst>
                                    </p:anim>
                                    <p:anim calcmode="lin" valueType="num">
                                      <p:cBhvr>
                                        <p:cTn id="36" dur="500" fill="hold"/>
                                        <p:tgtEl>
                                          <p:spTgt spid="65541"/>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5544"/>
                                        </p:tgtEl>
                                        <p:attrNameLst>
                                          <p:attrName>style.visibility</p:attrName>
                                        </p:attrNameLst>
                                      </p:cBhvr>
                                      <p:to>
                                        <p:strVal val="visible"/>
                                      </p:to>
                                    </p:set>
                                    <p:animEffect transition="in" filter="blinds(horizontal)">
                                      <p:cBhvr>
                                        <p:cTn id="41" dur="500"/>
                                        <p:tgtEl>
                                          <p:spTgt spid="65544"/>
                                        </p:tgtEl>
                                      </p:cBhvr>
                                    </p:animEffect>
                                  </p:childTnLst>
                                </p:cTn>
                              </p:par>
                              <p:par>
                                <p:cTn id="42" presetID="2" presetClass="exit" presetSubtype="4" fill="hold" grpId="0" nodeType="withEffect">
                                  <p:stCondLst>
                                    <p:cond delay="0"/>
                                  </p:stCondLst>
                                  <p:childTnLst>
                                    <p:anim calcmode="lin" valueType="num">
                                      <p:cBhvr additive="base">
                                        <p:cTn id="43" dur="500"/>
                                        <p:tgtEl>
                                          <p:spTgt spid="65545"/>
                                        </p:tgtEl>
                                        <p:attrNameLst>
                                          <p:attrName>ppt_x</p:attrName>
                                        </p:attrNameLst>
                                      </p:cBhvr>
                                      <p:tavLst>
                                        <p:tav tm="0">
                                          <p:val>
                                            <p:strVal val="ppt_x"/>
                                          </p:val>
                                        </p:tav>
                                        <p:tav tm="100000">
                                          <p:val>
                                            <p:strVal val="ppt_x"/>
                                          </p:val>
                                        </p:tav>
                                      </p:tavLst>
                                    </p:anim>
                                    <p:anim calcmode="lin" valueType="num">
                                      <p:cBhvr additive="base">
                                        <p:cTn id="44" dur="500"/>
                                        <p:tgtEl>
                                          <p:spTgt spid="65545"/>
                                        </p:tgtEl>
                                        <p:attrNameLst>
                                          <p:attrName>ppt_y</p:attrName>
                                        </p:attrNameLst>
                                      </p:cBhvr>
                                      <p:tavLst>
                                        <p:tav tm="0">
                                          <p:val>
                                            <p:strVal val="ppt_y"/>
                                          </p:val>
                                        </p:tav>
                                        <p:tav tm="100000">
                                          <p:val>
                                            <p:strVal val="1+ppt_h/2"/>
                                          </p:val>
                                        </p:tav>
                                      </p:tavLst>
                                    </p:anim>
                                    <p:set>
                                      <p:cBhvr>
                                        <p:cTn id="45" dur="1" fill="hold">
                                          <p:stCondLst>
                                            <p:cond delay="499"/>
                                          </p:stCondLst>
                                        </p:cTn>
                                        <p:tgtEl>
                                          <p:spTgt spid="65545"/>
                                        </p:tgtEl>
                                        <p:attrNameLst>
                                          <p:attrName>style.visibility</p:attrName>
                                        </p:attrNameLst>
                                      </p:cBhvr>
                                      <p:to>
                                        <p:strVal val="hidden"/>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65538">
                                            <p:txEl>
                                              <p:pRg st="3" end="3"/>
                                            </p:txEl>
                                          </p:spTgt>
                                        </p:tgtEl>
                                        <p:attrNameLst>
                                          <p:attrName>style.visibility</p:attrName>
                                        </p:attrNameLst>
                                      </p:cBhvr>
                                      <p:to>
                                        <p:strVal val="visible"/>
                                      </p:to>
                                    </p:set>
                                    <p:anim calcmode="lin" valueType="num">
                                      <p:cBhvr>
                                        <p:cTn id="50" dur="500" fill="hold"/>
                                        <p:tgtEl>
                                          <p:spTgt spid="65538">
                                            <p:txEl>
                                              <p:pRg st="3" end="3"/>
                                            </p:txEl>
                                          </p:spTgt>
                                        </p:tgtEl>
                                        <p:attrNameLst>
                                          <p:attrName>ppt_w</p:attrName>
                                        </p:attrNameLst>
                                      </p:cBhvr>
                                      <p:tavLst>
                                        <p:tav tm="0">
                                          <p:val>
                                            <p:fltVal val="0"/>
                                          </p:val>
                                        </p:tav>
                                        <p:tav tm="100000">
                                          <p:val>
                                            <p:strVal val="#ppt_w"/>
                                          </p:val>
                                        </p:tav>
                                      </p:tavLst>
                                    </p:anim>
                                    <p:anim calcmode="lin" valueType="num">
                                      <p:cBhvr>
                                        <p:cTn id="51" dur="500" fill="hold"/>
                                        <p:tgtEl>
                                          <p:spTgt spid="65538">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65542"/>
                                        </p:tgtEl>
                                        <p:attrNameLst>
                                          <p:attrName>style.visibility</p:attrName>
                                        </p:attrNameLst>
                                      </p:cBhvr>
                                      <p:to>
                                        <p:strVal val="visible"/>
                                      </p:to>
                                    </p:set>
                                    <p:animEffect transition="in" filter="blinds(horizontal)">
                                      <p:cBhvr>
                                        <p:cTn id="56" dur="500"/>
                                        <p:tgtEl>
                                          <p:spTgt spid="6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autoUpdateAnimBg="0"/>
      <p:bldP spid="65542" grpId="0"/>
      <p:bldP spid="65544" grpId="0" animBg="1"/>
      <p:bldP spid="6554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682" name="Picture 2" descr="20051114094043209"/>
          <p:cNvPicPr>
            <a:picLocks noChangeAspect="1" noChangeArrowheads="1"/>
          </p:cNvPicPr>
          <p:nvPr/>
        </p:nvPicPr>
        <p:blipFill>
          <a:blip r:embed="rId3">
            <a:extLst>
              <a:ext uri="{28A0092B-C50C-407E-A947-70E740481C1C}">
                <a14:useLocalDpi xmlns:a14="http://schemas.microsoft.com/office/drawing/2010/main" val="0"/>
              </a:ext>
            </a:extLst>
          </a:blip>
          <a:srcRect l="39061" r="2573" b="11839"/>
          <a:stretch>
            <a:fillRect/>
          </a:stretch>
        </p:blipFill>
        <p:spPr bwMode="auto">
          <a:xfrm>
            <a:off x="5541486" y="4243659"/>
            <a:ext cx="3341054" cy="245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3"/>
          <p:cNvSpPr>
            <a:spLocks noGrp="1" noChangeArrowheads="1"/>
          </p:cNvSpPr>
          <p:nvPr>
            <p:ph type="title"/>
          </p:nvPr>
        </p:nvSpPr>
        <p:spPr>
          <a:xfrm>
            <a:off x="-1487647" y="-17462"/>
            <a:ext cx="7620000" cy="685800"/>
          </a:xfrm>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57150" cmpd="thinThick">
                <a:solidFill>
                  <a:schemeClr val="hlink"/>
                </a:solidFill>
                <a:miter lim="800000"/>
                <a:headEnd/>
                <a:tailEnd/>
              </a14:hiddenLine>
            </a:ext>
          </a:extLst>
        </p:spPr>
        <p:txBody>
          <a:bodyPr/>
          <a:lstStyle/>
          <a:p>
            <a:pPr eaLnBrk="1" hangingPunct="1"/>
            <a:r>
              <a:rPr lang="en-US" altLang="zh-CN" sz="2800" b="1" dirty="0" smtClean="0">
                <a:solidFill>
                  <a:srgbClr val="FF0000"/>
                </a:solidFill>
                <a:latin typeface="Times New Roman" panose="02020603050405020304" pitchFamily="18" charset="0"/>
                <a:ea typeface="楷体_GB2312" pitchFamily="49" charset="-122"/>
              </a:rPr>
              <a:t>(2)</a:t>
            </a:r>
            <a:r>
              <a:rPr lang="en-US" altLang="zh-CN" sz="2800" b="1" dirty="0" smtClean="0">
                <a:latin typeface="Times New Roman" panose="02020603050405020304" pitchFamily="18" charset="0"/>
                <a:ea typeface="楷体_GB2312" pitchFamily="49" charset="-122"/>
              </a:rPr>
              <a:t> </a:t>
            </a:r>
            <a:r>
              <a:rPr lang="en-US" altLang="zh-CN" sz="2800" b="1" dirty="0" smtClean="0">
                <a:solidFill>
                  <a:srgbClr val="FF0000"/>
                </a:solidFill>
                <a:latin typeface="Times New Roman" panose="02020603050405020304" pitchFamily="18" charset="0"/>
                <a:ea typeface="楷体_GB2312" pitchFamily="49" charset="-122"/>
              </a:rPr>
              <a:t>FMN</a:t>
            </a:r>
            <a:r>
              <a:rPr lang="zh-CN" altLang="en-US" sz="2800" b="1" dirty="0" smtClean="0">
                <a:solidFill>
                  <a:srgbClr val="FF0000"/>
                </a:solidFill>
                <a:latin typeface="Times New Roman" panose="02020603050405020304" pitchFamily="18" charset="0"/>
                <a:ea typeface="楷体_GB2312" pitchFamily="49" charset="-122"/>
              </a:rPr>
              <a:t>和 </a:t>
            </a:r>
            <a:r>
              <a:rPr lang="en-US" altLang="zh-CN" sz="2800" b="1" dirty="0" smtClean="0">
                <a:solidFill>
                  <a:srgbClr val="FF0000"/>
                </a:solidFill>
                <a:latin typeface="Times New Roman" panose="02020603050405020304" pitchFamily="18" charset="0"/>
                <a:ea typeface="楷体_GB2312" pitchFamily="49" charset="-122"/>
              </a:rPr>
              <a:t>FAD</a:t>
            </a:r>
          </a:p>
        </p:txBody>
      </p:sp>
      <p:sp>
        <p:nvSpPr>
          <p:cNvPr id="71684" name="Rectangle 4"/>
          <p:cNvSpPr>
            <a:spLocks noGrp="1" noChangeArrowheads="1"/>
          </p:cNvSpPr>
          <p:nvPr>
            <p:ph idx="1"/>
          </p:nvPr>
        </p:nvSpPr>
        <p:spPr>
          <a:xfrm>
            <a:off x="1828800" y="857250"/>
            <a:ext cx="9523784" cy="4191000"/>
          </a:xfrm>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76200" cmpd="sng">
                <a:solidFill>
                  <a:srgbClr val="FFFF00"/>
                </a:solidFill>
                <a:miter lim="800000"/>
                <a:headEnd/>
                <a:tailEnd/>
              </a14:hiddenLine>
            </a:ext>
          </a:extLst>
        </p:spPr>
        <p:txBody>
          <a:bodyPr/>
          <a:lstStyle/>
          <a:p>
            <a:pPr marL="0" indent="0" algn="just" eaLnBrk="1" hangingPunct="1">
              <a:buFont typeface="Arial" panose="020B0604020202020204" pitchFamily="34" charset="0"/>
              <a:buNone/>
            </a:pPr>
            <a:r>
              <a:rPr lang="en-US" altLang="zh-CN" b="1" dirty="0" smtClean="0">
                <a:latin typeface="Times New Roman" panose="02020603050405020304" pitchFamily="18" charset="0"/>
                <a:ea typeface="楷体_GB2312" pitchFamily="49" charset="-122"/>
              </a:rPr>
              <a:t>FMN(</a:t>
            </a:r>
            <a:r>
              <a:rPr lang="zh-CN" altLang="en-US" b="1" dirty="0" smtClean="0">
                <a:latin typeface="Times New Roman" panose="02020603050405020304" pitchFamily="18" charset="0"/>
                <a:ea typeface="楷体_GB2312" pitchFamily="49" charset="-122"/>
              </a:rPr>
              <a:t>黄素单</a:t>
            </a:r>
            <a:r>
              <a:rPr lang="zh-CN" altLang="en-US" b="1" dirty="0" smtClean="0">
                <a:solidFill>
                  <a:schemeClr val="folHlink"/>
                </a:solidFill>
                <a:latin typeface="Times New Roman" panose="02020603050405020304" pitchFamily="18" charset="0"/>
                <a:ea typeface="楷体_GB2312" pitchFamily="49" charset="-122"/>
              </a:rPr>
              <a:t>核苷酸</a:t>
            </a:r>
            <a:r>
              <a:rPr lang="en-US" altLang="zh-CN" b="1" dirty="0" smtClean="0">
                <a:latin typeface="Times New Roman" panose="02020603050405020304" pitchFamily="18" charset="0"/>
                <a:ea typeface="楷体_GB2312" pitchFamily="49" charset="-122"/>
              </a:rPr>
              <a:t>)</a:t>
            </a:r>
            <a:r>
              <a:rPr lang="zh-CN" altLang="en-US" b="1" dirty="0" smtClean="0">
                <a:latin typeface="Times New Roman" panose="02020603050405020304" pitchFamily="18" charset="0"/>
                <a:ea typeface="楷体_GB2312" pitchFamily="49" charset="-122"/>
              </a:rPr>
              <a:t>和</a:t>
            </a:r>
            <a:r>
              <a:rPr lang="en-US" altLang="zh-CN" b="1" dirty="0" smtClean="0">
                <a:latin typeface="Times New Roman" panose="02020603050405020304" pitchFamily="18" charset="0"/>
                <a:ea typeface="楷体_GB2312" pitchFamily="49" charset="-122"/>
              </a:rPr>
              <a:t>FAD(</a:t>
            </a:r>
            <a:r>
              <a:rPr lang="zh-CN" altLang="en-US" b="1" dirty="0" smtClean="0">
                <a:latin typeface="Times New Roman" panose="02020603050405020304" pitchFamily="18" charset="0"/>
                <a:ea typeface="楷体_GB2312" pitchFamily="49" charset="-122"/>
              </a:rPr>
              <a:t>黄素腺嘌呤二</a:t>
            </a:r>
            <a:r>
              <a:rPr lang="zh-CN" altLang="en-US" b="1" dirty="0" smtClean="0">
                <a:solidFill>
                  <a:schemeClr val="folHlink"/>
                </a:solidFill>
                <a:latin typeface="Times New Roman" panose="02020603050405020304" pitchFamily="18" charset="0"/>
                <a:ea typeface="楷体_GB2312" pitchFamily="49" charset="-122"/>
              </a:rPr>
              <a:t>核苷酸</a:t>
            </a:r>
            <a:r>
              <a:rPr lang="en-US" altLang="zh-CN" b="1" dirty="0" smtClean="0">
                <a:latin typeface="Times New Roman" panose="02020603050405020304" pitchFamily="18" charset="0"/>
                <a:ea typeface="楷体_GB2312" pitchFamily="49" charset="-122"/>
              </a:rPr>
              <a:t>)</a:t>
            </a:r>
            <a:r>
              <a:rPr lang="zh-CN" altLang="en-US" b="1" dirty="0" smtClean="0">
                <a:latin typeface="Times New Roman" panose="02020603050405020304" pitchFamily="18" charset="0"/>
                <a:ea typeface="楷体_GB2312" pitchFamily="49" charset="-122"/>
              </a:rPr>
              <a:t>是核黄素</a:t>
            </a:r>
            <a:r>
              <a:rPr lang="en-US" altLang="zh-CN" b="1" dirty="0" smtClean="0">
                <a:latin typeface="Times New Roman" panose="02020603050405020304" pitchFamily="18" charset="0"/>
                <a:ea typeface="楷体_GB2312" pitchFamily="49" charset="-122"/>
              </a:rPr>
              <a:t>(</a:t>
            </a:r>
            <a:r>
              <a:rPr lang="zh-CN" altLang="en-US" b="1" dirty="0" smtClean="0">
                <a:latin typeface="Times New Roman" panose="02020603050405020304" pitchFamily="18" charset="0"/>
                <a:ea typeface="楷体_GB2312" pitchFamily="49" charset="-122"/>
              </a:rPr>
              <a:t>维生素</a:t>
            </a:r>
            <a:r>
              <a:rPr lang="en-US" altLang="zh-CN" b="1" dirty="0" smtClean="0">
                <a:latin typeface="Times New Roman" panose="02020603050405020304" pitchFamily="18" charset="0"/>
                <a:ea typeface="楷体_GB2312" pitchFamily="49" charset="-122"/>
              </a:rPr>
              <a:t>B2)</a:t>
            </a:r>
            <a:r>
              <a:rPr lang="zh-CN" altLang="en-US" b="1" dirty="0" smtClean="0">
                <a:latin typeface="Times New Roman" panose="02020603050405020304" pitchFamily="18" charset="0"/>
                <a:ea typeface="楷体_GB2312" pitchFamily="49" charset="-122"/>
              </a:rPr>
              <a:t>的衍生物</a:t>
            </a:r>
          </a:p>
          <a:p>
            <a:pPr marL="0" indent="0" algn="just" eaLnBrk="1" hangingPunct="1">
              <a:buFont typeface="Arial" panose="020B0604020202020204" pitchFamily="34" charset="0"/>
              <a:buNone/>
            </a:pPr>
            <a:r>
              <a:rPr lang="zh-CN" altLang="en-US" b="1" dirty="0" smtClean="0">
                <a:latin typeface="Times New Roman" panose="02020603050405020304" pitchFamily="18" charset="0"/>
                <a:ea typeface="楷体_GB2312" pitchFamily="49" charset="-122"/>
              </a:rPr>
              <a:t>功能</a:t>
            </a:r>
            <a:r>
              <a:rPr lang="en-US" altLang="zh-CN" b="1" dirty="0" smtClean="0">
                <a:latin typeface="Times New Roman" panose="02020603050405020304" pitchFamily="18" charset="0"/>
                <a:ea typeface="楷体_GB2312" pitchFamily="49" charset="-122"/>
              </a:rPr>
              <a:t>:</a:t>
            </a:r>
            <a:r>
              <a:rPr lang="zh-CN" altLang="en-US" b="1" dirty="0" smtClean="0">
                <a:latin typeface="Times New Roman" panose="02020603050405020304" pitchFamily="18" charset="0"/>
                <a:ea typeface="楷体_GB2312" pitchFamily="49" charset="-122"/>
              </a:rPr>
              <a:t>传递电子和质子</a:t>
            </a:r>
            <a:r>
              <a:rPr lang="en-US" altLang="zh-CN" b="1" dirty="0" smtClean="0">
                <a:latin typeface="Times New Roman" panose="02020603050405020304" pitchFamily="18" charset="0"/>
                <a:ea typeface="楷体_GB2312" pitchFamily="49" charset="-122"/>
              </a:rPr>
              <a:t>,</a:t>
            </a:r>
            <a:r>
              <a:rPr lang="zh-CN" altLang="en-US" b="1" dirty="0" smtClean="0">
                <a:latin typeface="Times New Roman" panose="02020603050405020304" pitchFamily="18" charset="0"/>
                <a:ea typeface="楷体_GB2312" pitchFamily="49" charset="-122"/>
              </a:rPr>
              <a:t>是多种重要脱氢酶的辅酶</a:t>
            </a:r>
          </a:p>
          <a:p>
            <a:pPr marL="0" indent="0" algn="just" eaLnBrk="1" hangingPunct="1">
              <a:buFont typeface="Arial" panose="020B0604020202020204" pitchFamily="34" charset="0"/>
              <a:buNone/>
            </a:pPr>
            <a:r>
              <a:rPr lang="zh-CN" altLang="en-US" b="1" dirty="0" smtClean="0">
                <a:solidFill>
                  <a:schemeClr val="folHlink"/>
                </a:solidFill>
                <a:latin typeface="Times New Roman" panose="02020603050405020304" pitchFamily="18" charset="0"/>
                <a:ea typeface="楷体_GB2312" pitchFamily="49" charset="-122"/>
              </a:rPr>
              <a:t>功能部分：异吡咯嗪环</a:t>
            </a:r>
          </a:p>
        </p:txBody>
      </p:sp>
      <p:sp>
        <p:nvSpPr>
          <p:cNvPr id="71685" name="Text Box 5"/>
          <p:cNvSpPr txBox="1">
            <a:spLocks noChangeArrowheads="1"/>
          </p:cNvSpPr>
          <p:nvPr/>
        </p:nvSpPr>
        <p:spPr bwMode="auto">
          <a:xfrm>
            <a:off x="7156450" y="2513013"/>
            <a:ext cx="3276600" cy="107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b="1">
                <a:latin typeface="Times New Roman" panose="02020603050405020304" pitchFamily="18" charset="0"/>
                <a:ea typeface="楷体_GB2312" pitchFamily="49" charset="-122"/>
              </a:rPr>
              <a:t>黄素酶或黄素蛋白</a:t>
            </a:r>
          </a:p>
          <a:p>
            <a:pPr eaLnBrk="1" hangingPunct="1">
              <a:spcBef>
                <a:spcPct val="50000"/>
              </a:spcBef>
              <a:buClr>
                <a:schemeClr val="folHlink"/>
              </a:buClr>
              <a:buSzPct val="60000"/>
              <a:buFont typeface="Wingdings" panose="05000000000000000000" pitchFamily="2" charset="2"/>
              <a:buNone/>
            </a:pPr>
            <a:r>
              <a:rPr kumimoji="1" lang="zh-CN" altLang="en-US" b="1">
                <a:latin typeface="Times New Roman" panose="02020603050405020304" pitchFamily="18" charset="0"/>
                <a:ea typeface="楷体_GB2312" pitchFamily="49" charset="-122"/>
              </a:rPr>
              <a:t>金属黄素蛋白</a:t>
            </a:r>
          </a:p>
        </p:txBody>
      </p:sp>
      <p:sp>
        <p:nvSpPr>
          <p:cNvPr id="71686" name="Rectangle 6"/>
          <p:cNvSpPr>
            <a:spLocks noChangeArrowheads="1"/>
          </p:cNvSpPr>
          <p:nvPr/>
        </p:nvSpPr>
        <p:spPr bwMode="auto">
          <a:xfrm>
            <a:off x="2419350" y="5060950"/>
            <a:ext cx="9937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楷体_GB2312" pitchFamily="49" charset="-122"/>
              </a:rPr>
              <a:t>FMN</a:t>
            </a:r>
          </a:p>
        </p:txBody>
      </p:sp>
      <p:sp>
        <p:nvSpPr>
          <p:cNvPr id="71687" name="Rectangle 7"/>
          <p:cNvSpPr>
            <a:spLocks noChangeArrowheads="1"/>
          </p:cNvSpPr>
          <p:nvPr/>
        </p:nvSpPr>
        <p:spPr bwMode="auto">
          <a:xfrm>
            <a:off x="9234488" y="5033963"/>
            <a:ext cx="996950"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sz="3200" b="1">
                <a:latin typeface="Times New Roman" panose="02020603050405020304" pitchFamily="18" charset="0"/>
                <a:ea typeface="楷体_GB2312" pitchFamily="49" charset="-122"/>
              </a:rPr>
              <a:t>FAD</a:t>
            </a:r>
          </a:p>
        </p:txBody>
      </p:sp>
      <p:sp>
        <p:nvSpPr>
          <p:cNvPr id="71688" name="Rectangle 8"/>
          <p:cNvSpPr>
            <a:spLocks noChangeArrowheads="1"/>
          </p:cNvSpPr>
          <p:nvPr/>
        </p:nvSpPr>
        <p:spPr bwMode="auto">
          <a:xfrm>
            <a:off x="5519738" y="4173538"/>
            <a:ext cx="3384550" cy="2636837"/>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71689" name="Text Box 9"/>
          <p:cNvSpPr txBox="1">
            <a:spLocks noChangeArrowheads="1"/>
          </p:cNvSpPr>
          <p:nvPr/>
        </p:nvSpPr>
        <p:spPr bwMode="auto">
          <a:xfrm>
            <a:off x="5245100" y="5568950"/>
            <a:ext cx="279400" cy="36671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sz="2000" b="1">
                <a:solidFill>
                  <a:srgbClr val="FF0000"/>
                </a:solidFill>
                <a:latin typeface="Times New Roman" panose="02020603050405020304" pitchFamily="18" charset="0"/>
                <a:ea typeface="楷体_GB2312" pitchFamily="49" charset="-122"/>
              </a:rPr>
              <a:t>H</a:t>
            </a:r>
          </a:p>
        </p:txBody>
      </p:sp>
      <p:sp>
        <p:nvSpPr>
          <p:cNvPr id="71690" name="Rectangle 10"/>
          <p:cNvSpPr>
            <a:spLocks noChangeArrowheads="1"/>
          </p:cNvSpPr>
          <p:nvPr/>
        </p:nvSpPr>
        <p:spPr bwMode="auto">
          <a:xfrm>
            <a:off x="6240463" y="4292600"/>
            <a:ext cx="2951162" cy="25654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71691" name="Text Box 11"/>
          <p:cNvSpPr txBox="1">
            <a:spLocks noChangeArrowheads="1"/>
          </p:cNvSpPr>
          <p:nvPr/>
        </p:nvSpPr>
        <p:spPr bwMode="auto">
          <a:xfrm>
            <a:off x="1755775" y="3378200"/>
            <a:ext cx="165735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Clr>
                <a:schemeClr val="folHlink"/>
              </a:buClr>
              <a:buSzPct val="60000"/>
              <a:buFont typeface="Wingdings" panose="05000000000000000000" pitchFamily="2" charset="2"/>
              <a:buNone/>
            </a:pPr>
            <a:r>
              <a:rPr kumimoji="1" lang="zh-CN" altLang="en-US" b="1">
                <a:latin typeface="Times New Roman" panose="02020603050405020304" pitchFamily="18" charset="0"/>
                <a:ea typeface="楷体_GB2312" pitchFamily="49" charset="-122"/>
              </a:rPr>
              <a:t>异吡咯嗪</a:t>
            </a:r>
          </a:p>
          <a:p>
            <a:pPr eaLnBrk="1" hangingPunct="1">
              <a:lnSpc>
                <a:spcPct val="100000"/>
              </a:lnSpc>
              <a:spcBef>
                <a:spcPct val="0"/>
              </a:spcBef>
              <a:buClr>
                <a:schemeClr val="folHlink"/>
              </a:buClr>
              <a:buSzPct val="60000"/>
              <a:buFont typeface="Wingdings" panose="05000000000000000000" pitchFamily="2" charset="2"/>
              <a:buNone/>
            </a:pPr>
            <a:endParaRPr kumimoji="1" lang="zh-CN" altLang="en-US" b="1">
              <a:latin typeface="Times New Roman" panose="02020603050405020304" pitchFamily="18" charset="0"/>
              <a:ea typeface="楷体_GB2312" pitchFamily="49" charset="-122"/>
            </a:endParaRPr>
          </a:p>
          <a:p>
            <a:pPr eaLnBrk="1" hangingPunct="1">
              <a:lnSpc>
                <a:spcPct val="100000"/>
              </a:lnSpc>
              <a:spcBef>
                <a:spcPct val="0"/>
              </a:spcBef>
              <a:buClr>
                <a:schemeClr val="folHlink"/>
              </a:buClr>
              <a:buSzPct val="60000"/>
              <a:buFont typeface="Wingdings" panose="05000000000000000000" pitchFamily="2" charset="2"/>
              <a:buNone/>
            </a:pPr>
            <a:r>
              <a:rPr kumimoji="1" lang="zh-CN" altLang="en-US" b="1">
                <a:latin typeface="Times New Roman" panose="02020603050405020304" pitchFamily="18" charset="0"/>
                <a:ea typeface="楷体_GB2312" pitchFamily="49" charset="-122"/>
              </a:rPr>
              <a:t>核糖醇</a:t>
            </a:r>
          </a:p>
        </p:txBody>
      </p:sp>
    </p:spTree>
    <p:extLst>
      <p:ext uri="{BB962C8B-B14F-4D97-AF65-F5344CB8AC3E}">
        <p14:creationId xmlns:p14="http://schemas.microsoft.com/office/powerpoint/2010/main" val="31660762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684">
                                            <p:txEl>
                                              <p:pRg st="0" end="0"/>
                                            </p:txEl>
                                          </p:spTgt>
                                        </p:tgtEl>
                                        <p:attrNameLst>
                                          <p:attrName>style.visibility</p:attrName>
                                        </p:attrNameLst>
                                      </p:cBhvr>
                                      <p:to>
                                        <p:strVal val="visible"/>
                                      </p:to>
                                    </p:set>
                                    <p:animEffect transition="in" filter="blinds(horizontal)">
                                      <p:cBhvr>
                                        <p:cTn id="7" dur="500"/>
                                        <p:tgtEl>
                                          <p:spTgt spid="716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689"/>
                                        </p:tgtEl>
                                        <p:attrNameLst>
                                          <p:attrName>style.visibility</p:attrName>
                                        </p:attrNameLst>
                                      </p:cBhvr>
                                      <p:to>
                                        <p:strVal val="visible"/>
                                      </p:to>
                                    </p:set>
                                    <p:animEffect transition="in" filter="blinds(horizontal)">
                                      <p:cBhvr>
                                        <p:cTn id="12" dur="500"/>
                                        <p:tgtEl>
                                          <p:spTgt spid="71689"/>
                                        </p:tgtEl>
                                      </p:cBhvr>
                                    </p:animEffect>
                                  </p:childTnLst>
                                  <p:subTnLst>
                                    <p:set>
                                      <p:cBhvr override="childStyle">
                                        <p:cTn dur="1" fill="hold" display="0" masterRel="nextClick" afterEffect="1"/>
                                        <p:tgtEl>
                                          <p:spTgt spid="71689"/>
                                        </p:tgtEl>
                                        <p:attrNameLst>
                                          <p:attrName>style.visibility</p:attrName>
                                        </p:attrNameLst>
                                      </p:cBhvr>
                                      <p:to>
                                        <p:strVal val="hidden"/>
                                      </p:to>
                                    </p:set>
                                  </p:subTnLst>
                                </p:cTn>
                              </p:par>
                              <p:par>
                                <p:cTn id="13" presetID="3" presetClass="entr" presetSubtype="10" fill="hold" grpId="0" nodeType="withEffect">
                                  <p:stCondLst>
                                    <p:cond delay="0"/>
                                  </p:stCondLst>
                                  <p:childTnLst>
                                    <p:set>
                                      <p:cBhvr>
                                        <p:cTn id="14" dur="1" fill="hold">
                                          <p:stCondLst>
                                            <p:cond delay="0"/>
                                          </p:stCondLst>
                                        </p:cTn>
                                        <p:tgtEl>
                                          <p:spTgt spid="71688"/>
                                        </p:tgtEl>
                                        <p:attrNameLst>
                                          <p:attrName>style.visibility</p:attrName>
                                        </p:attrNameLst>
                                      </p:cBhvr>
                                      <p:to>
                                        <p:strVal val="visible"/>
                                      </p:to>
                                    </p:set>
                                    <p:animEffect transition="in" filter="blinds(horizontal)">
                                      <p:cBhvr>
                                        <p:cTn id="15" dur="500"/>
                                        <p:tgtEl>
                                          <p:spTgt spid="71688"/>
                                        </p:tgtEl>
                                      </p:cBhvr>
                                    </p:animEffect>
                                  </p:childTnLst>
                                  <p:subTnLst>
                                    <p:set>
                                      <p:cBhvr override="childStyle">
                                        <p:cTn dur="1" fill="hold" display="0" masterRel="nextClick" afterEffect="1"/>
                                        <p:tgtEl>
                                          <p:spTgt spid="71688"/>
                                        </p:tgtEl>
                                        <p:attrNameLst>
                                          <p:attrName>style.visibility</p:attrName>
                                        </p:attrNameLst>
                                      </p:cBhvr>
                                      <p:to>
                                        <p:strVal val="hidden"/>
                                      </p:to>
                                    </p:set>
                                  </p:subTnLst>
                                </p:cTn>
                              </p:par>
                              <p:par>
                                <p:cTn id="16" presetID="3" presetClass="entr" presetSubtype="10" fill="hold" nodeType="withEffect">
                                  <p:stCondLst>
                                    <p:cond delay="0"/>
                                  </p:stCondLst>
                                  <p:childTnLst>
                                    <p:set>
                                      <p:cBhvr>
                                        <p:cTn id="17" dur="1" fill="hold">
                                          <p:stCondLst>
                                            <p:cond delay="0"/>
                                          </p:stCondLst>
                                        </p:cTn>
                                        <p:tgtEl>
                                          <p:spTgt spid="71682"/>
                                        </p:tgtEl>
                                        <p:attrNameLst>
                                          <p:attrName>style.visibility</p:attrName>
                                        </p:attrNameLst>
                                      </p:cBhvr>
                                      <p:to>
                                        <p:strVal val="visible"/>
                                      </p:to>
                                    </p:set>
                                    <p:animEffect transition="in" filter="blinds(horizontal)">
                                      <p:cBhvr>
                                        <p:cTn id="18" dur="500"/>
                                        <p:tgtEl>
                                          <p:spTgt spid="7168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1691"/>
                                        </p:tgtEl>
                                        <p:attrNameLst>
                                          <p:attrName>style.visibility</p:attrName>
                                        </p:attrNameLst>
                                      </p:cBhvr>
                                      <p:to>
                                        <p:strVal val="visible"/>
                                      </p:to>
                                    </p:set>
                                    <p:animEffect transition="in" filter="blinds(horizontal)">
                                      <p:cBhvr>
                                        <p:cTn id="21" dur="500"/>
                                        <p:tgtEl>
                                          <p:spTgt spid="7169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1690"/>
                                        </p:tgtEl>
                                        <p:attrNameLst>
                                          <p:attrName>style.visibility</p:attrName>
                                        </p:attrNameLst>
                                      </p:cBhvr>
                                      <p:to>
                                        <p:strVal val="visible"/>
                                      </p:to>
                                    </p:set>
                                    <p:animEffect transition="in" filter="blinds(horizontal)">
                                      <p:cBhvr>
                                        <p:cTn id="26" dur="500"/>
                                        <p:tgtEl>
                                          <p:spTgt spid="71690"/>
                                        </p:tgtEl>
                                      </p:cBhvr>
                                    </p:animEffect>
                                  </p:childTnLst>
                                  <p:subTnLst>
                                    <p:set>
                                      <p:cBhvr override="childStyle">
                                        <p:cTn dur="1" fill="hold" display="0" masterRel="nextClick" afterEffect="1"/>
                                        <p:tgtEl>
                                          <p:spTgt spid="71690"/>
                                        </p:tgtEl>
                                        <p:attrNameLst>
                                          <p:attrName>style.visibility</p:attrName>
                                        </p:attrNameLst>
                                      </p:cBhvr>
                                      <p:to>
                                        <p:strVal val="hidden"/>
                                      </p:to>
                                    </p:set>
                                  </p:subTnLst>
                                </p:cTn>
                              </p:par>
                              <p:par>
                                <p:cTn id="27" presetID="3" presetClass="entr" presetSubtype="10" fill="hold" grpId="0" nodeType="withEffect">
                                  <p:stCondLst>
                                    <p:cond delay="0"/>
                                  </p:stCondLst>
                                  <p:childTnLst>
                                    <p:set>
                                      <p:cBhvr>
                                        <p:cTn id="28" dur="1" fill="hold">
                                          <p:stCondLst>
                                            <p:cond delay="0"/>
                                          </p:stCondLst>
                                        </p:cTn>
                                        <p:tgtEl>
                                          <p:spTgt spid="71686"/>
                                        </p:tgtEl>
                                        <p:attrNameLst>
                                          <p:attrName>style.visibility</p:attrName>
                                        </p:attrNameLst>
                                      </p:cBhvr>
                                      <p:to>
                                        <p:strVal val="visible"/>
                                      </p:to>
                                    </p:set>
                                    <p:animEffect transition="in" filter="blinds(horizontal)">
                                      <p:cBhvr>
                                        <p:cTn id="29" dur="500"/>
                                        <p:tgtEl>
                                          <p:spTgt spid="7168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71687"/>
                                        </p:tgtEl>
                                        <p:attrNameLst>
                                          <p:attrName>style.visibility</p:attrName>
                                        </p:attrNameLst>
                                      </p:cBhvr>
                                      <p:to>
                                        <p:strVal val="visible"/>
                                      </p:to>
                                    </p:set>
                                    <p:animEffect transition="in" filter="blinds(horizontal)">
                                      <p:cBhvr>
                                        <p:cTn id="34" dur="500"/>
                                        <p:tgtEl>
                                          <p:spTgt spid="7168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71684">
                                            <p:txEl>
                                              <p:pRg st="1" end="1"/>
                                            </p:txEl>
                                          </p:spTgt>
                                        </p:tgtEl>
                                        <p:attrNameLst>
                                          <p:attrName>style.visibility</p:attrName>
                                        </p:attrNameLst>
                                      </p:cBhvr>
                                      <p:to>
                                        <p:strVal val="visible"/>
                                      </p:to>
                                    </p:set>
                                    <p:animEffect transition="in" filter="blinds(horizontal)">
                                      <p:cBhvr>
                                        <p:cTn id="39" dur="500"/>
                                        <p:tgtEl>
                                          <p:spTgt spid="71684">
                                            <p:txEl>
                                              <p:pRg st="1" end="1"/>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71684">
                                            <p:txEl>
                                              <p:pRg st="2" end="2"/>
                                            </p:txEl>
                                          </p:spTgt>
                                        </p:tgtEl>
                                        <p:attrNameLst>
                                          <p:attrName>style.visibility</p:attrName>
                                        </p:attrNameLst>
                                      </p:cBhvr>
                                      <p:to>
                                        <p:strVal val="visible"/>
                                      </p:to>
                                    </p:set>
                                    <p:animEffect transition="in" filter="blinds(horizontal)">
                                      <p:cBhvr>
                                        <p:cTn id="44" dur="500"/>
                                        <p:tgtEl>
                                          <p:spTgt spid="71684">
                                            <p:txEl>
                                              <p:pRg st="2" end="2"/>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71685"/>
                                        </p:tgtEl>
                                        <p:attrNameLst>
                                          <p:attrName>style.visibility</p:attrName>
                                        </p:attrNameLst>
                                      </p:cBhvr>
                                      <p:to>
                                        <p:strVal val="visible"/>
                                      </p:to>
                                    </p:set>
                                    <p:animEffect transition="in" filter="blinds(horizontal)">
                                      <p:cBhvr>
                                        <p:cTn id="49" dur="500"/>
                                        <p:tgtEl>
                                          <p:spTgt spid="71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build="p"/>
      <p:bldP spid="71685" grpId="0"/>
      <p:bldP spid="71686" grpId="0"/>
      <p:bldP spid="71687" grpId="0"/>
      <p:bldP spid="71688" grpId="0" animBg="1"/>
      <p:bldP spid="71689" grpId="0" animBg="1"/>
      <p:bldP spid="71690" grpId="0" animBg="1"/>
      <p:bldP spid="7169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sz="half" idx="1"/>
          </p:nvPr>
        </p:nvSpPr>
        <p:spPr>
          <a:xfrm>
            <a:off x="2209800" y="1828800"/>
            <a:ext cx="7562850" cy="1062038"/>
          </a:xfrm>
        </p:spPr>
        <p:txBody>
          <a:bodyPr/>
          <a:lstStyle/>
          <a:p>
            <a:pPr eaLnBrk="1" hangingPunct="1">
              <a:spcBef>
                <a:spcPct val="50000"/>
              </a:spcBef>
              <a:buFontTx/>
              <a:buNone/>
            </a:pPr>
            <a:endParaRPr lang="en-US" altLang="zh-CN" smtClean="0">
              <a:latin typeface="楷体_GB2312" pitchFamily="49" charset="-122"/>
              <a:ea typeface="楷体_GB2312" pitchFamily="49" charset="-122"/>
            </a:endParaRPr>
          </a:p>
          <a:p>
            <a:pPr eaLnBrk="1" hangingPunct="1"/>
            <a:endParaRPr lang="en-US" altLang="zh-CN" smtClean="0"/>
          </a:p>
        </p:txBody>
      </p:sp>
      <p:graphicFrame>
        <p:nvGraphicFramePr>
          <p:cNvPr id="36867" name="Object 3"/>
          <p:cNvGraphicFramePr>
            <a:graphicFrameLocks noGrp="1" noChangeAspect="1"/>
          </p:cNvGraphicFramePr>
          <p:nvPr>
            <p:ph sz="half" idx="2"/>
          </p:nvPr>
        </p:nvGraphicFramePr>
        <p:xfrm>
          <a:off x="1752600" y="758825"/>
          <a:ext cx="8572500" cy="4724400"/>
        </p:xfrm>
        <a:graphic>
          <a:graphicData uri="http://schemas.openxmlformats.org/presentationml/2006/ole">
            <mc:AlternateContent xmlns:mc="http://schemas.openxmlformats.org/markup-compatibility/2006">
              <mc:Choice xmlns:v="urn:schemas-microsoft-com:vml" Requires="v">
                <p:oleObj spid="_x0000_s10248" name="CS ChemDraw Drawing" r:id="rId4" imgW="6253480" imgH="3446780" progId="ChemDraw.Document.5.0">
                  <p:embed/>
                </p:oleObj>
              </mc:Choice>
              <mc:Fallback>
                <p:oleObj name="CS ChemDraw Drawing" r:id="rId4" imgW="6253480" imgH="3446780" progId="ChemDraw.Document.5.0">
                  <p:embed/>
                  <p:pic>
                    <p:nvPicPr>
                      <p:cNvPr id="36867"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758825"/>
                        <a:ext cx="8572500" cy="472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734" name="Text Box 6"/>
          <p:cNvSpPr txBox="1">
            <a:spLocks noChangeArrowheads="1"/>
          </p:cNvSpPr>
          <p:nvPr/>
        </p:nvSpPr>
        <p:spPr bwMode="auto">
          <a:xfrm>
            <a:off x="5303838" y="2781300"/>
            <a:ext cx="2160587"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Clr>
                <a:schemeClr val="folHlink"/>
              </a:buClr>
              <a:buSzPct val="60000"/>
              <a:buFont typeface="Wingdings" panose="05000000000000000000" pitchFamily="2" charset="2"/>
              <a:buNone/>
            </a:pPr>
            <a:r>
              <a:rPr kumimoji="1" lang="en-US" altLang="zh-CN" sz="2000" b="1">
                <a:latin typeface="楷体_GB2312" pitchFamily="49" charset="-122"/>
                <a:ea typeface="楷体_GB2312" pitchFamily="49" charset="-122"/>
              </a:rPr>
              <a:t>  </a:t>
            </a:r>
            <a:r>
              <a:rPr kumimoji="1" lang="zh-CN" altLang="en-US" sz="2000" b="1">
                <a:latin typeface="楷体_GB2312" pitchFamily="49" charset="-122"/>
                <a:ea typeface="楷体_GB2312" pitchFamily="49" charset="-122"/>
              </a:rPr>
              <a:t>部分氧化态</a:t>
            </a:r>
          </a:p>
          <a:p>
            <a:pPr eaLnBrk="1" hangingPunct="1">
              <a:lnSpc>
                <a:spcPct val="100000"/>
              </a:lnSpc>
              <a:spcBef>
                <a:spcPct val="0"/>
              </a:spcBef>
              <a:buClr>
                <a:schemeClr val="folHlink"/>
              </a:buClr>
              <a:buSzPct val="60000"/>
              <a:buFont typeface="Wingdings" panose="05000000000000000000" pitchFamily="2" charset="2"/>
              <a:buNone/>
            </a:pPr>
            <a:r>
              <a:rPr kumimoji="1" lang="zh-CN" altLang="en-US" sz="2000" b="1">
                <a:latin typeface="Times New Roman" panose="02020603050405020304" pitchFamily="18" charset="0"/>
                <a:ea typeface="楷体_GB2312" pitchFamily="49" charset="-122"/>
              </a:rPr>
              <a:t>       </a:t>
            </a:r>
            <a:r>
              <a:rPr kumimoji="1" lang="en-US" altLang="zh-CN" sz="2000" b="1">
                <a:latin typeface="Times New Roman" panose="02020603050405020304" pitchFamily="18" charset="0"/>
                <a:ea typeface="楷体_GB2312" pitchFamily="49" charset="-122"/>
              </a:rPr>
              <a:t>FADH</a:t>
            </a:r>
            <a:r>
              <a:rPr kumimoji="1" lang="en-US" altLang="zh-CN" sz="1400" b="1" baseline="30000">
                <a:latin typeface="楷体_GB2312" pitchFamily="49" charset="-122"/>
                <a:ea typeface="楷体_GB2312" pitchFamily="49" charset="-122"/>
              </a:rPr>
              <a:t>●</a:t>
            </a:r>
          </a:p>
          <a:p>
            <a:pPr eaLnBrk="1" hangingPunct="1">
              <a:lnSpc>
                <a:spcPct val="100000"/>
              </a:lnSpc>
              <a:spcBef>
                <a:spcPct val="0"/>
              </a:spcBef>
              <a:buClr>
                <a:schemeClr val="folHlink"/>
              </a:buClr>
              <a:buSzPct val="60000"/>
              <a:buFont typeface="Wingdings" panose="05000000000000000000" pitchFamily="2" charset="2"/>
              <a:buNone/>
            </a:pPr>
            <a:r>
              <a:rPr kumimoji="1" lang="zh-CN" altLang="en-US" sz="2000" b="1">
                <a:latin typeface="楷体_GB2312" pitchFamily="49" charset="-122"/>
                <a:ea typeface="楷体_GB2312" pitchFamily="49" charset="-122"/>
              </a:rPr>
              <a:t>（或</a:t>
            </a:r>
            <a:r>
              <a:rPr kumimoji="1" lang="en-US" altLang="zh-CN" sz="2000" b="1">
                <a:latin typeface="Times New Roman" panose="02020603050405020304" pitchFamily="18" charset="0"/>
                <a:ea typeface="楷体_GB2312" pitchFamily="49" charset="-122"/>
              </a:rPr>
              <a:t>FMNH</a:t>
            </a:r>
            <a:r>
              <a:rPr kumimoji="1" lang="en-US" altLang="zh-CN" sz="1400" b="1" baseline="30000">
                <a:latin typeface="楷体_GB2312" pitchFamily="49" charset="-122"/>
                <a:ea typeface="楷体_GB2312" pitchFamily="49" charset="-122"/>
              </a:rPr>
              <a:t>●</a:t>
            </a:r>
            <a:r>
              <a:rPr kumimoji="1" lang="zh-CN" altLang="en-US" sz="2000" b="1">
                <a:latin typeface="楷体_GB2312" pitchFamily="49" charset="-122"/>
                <a:ea typeface="楷体_GB2312" pitchFamily="49" charset="-122"/>
              </a:rPr>
              <a:t>）</a:t>
            </a:r>
          </a:p>
        </p:txBody>
      </p:sp>
      <p:sp>
        <p:nvSpPr>
          <p:cNvPr id="36869" name="Text Box 5"/>
          <p:cNvSpPr txBox="1">
            <a:spLocks noChangeArrowheads="1"/>
          </p:cNvSpPr>
          <p:nvPr/>
        </p:nvSpPr>
        <p:spPr bwMode="auto">
          <a:xfrm>
            <a:off x="2927350" y="3846513"/>
            <a:ext cx="6913563"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sz="2400" b="1">
                <a:latin typeface="楷体_GB2312" pitchFamily="49" charset="-122"/>
                <a:ea typeface="楷体_GB2312" pitchFamily="49" charset="-122"/>
              </a:rPr>
              <a:t>黄色					      无色</a:t>
            </a:r>
          </a:p>
        </p:txBody>
      </p:sp>
      <p:grpSp>
        <p:nvGrpSpPr>
          <p:cNvPr id="36870" name="Group 9"/>
          <p:cNvGrpSpPr>
            <a:grpSpLocks/>
          </p:cNvGrpSpPr>
          <p:nvPr/>
        </p:nvGrpSpPr>
        <p:grpSpPr bwMode="auto">
          <a:xfrm>
            <a:off x="1600200" y="5483225"/>
            <a:ext cx="8591550" cy="1152525"/>
            <a:chOff x="144" y="3402"/>
            <a:chExt cx="5412" cy="726"/>
          </a:xfrm>
        </p:grpSpPr>
        <p:sp>
          <p:nvSpPr>
            <p:cNvPr id="36872" name="Rectangle 7"/>
            <p:cNvSpPr>
              <a:spLocks noChangeArrowheads="1"/>
            </p:cNvSpPr>
            <p:nvPr/>
          </p:nvSpPr>
          <p:spPr bwMode="auto">
            <a:xfrm>
              <a:off x="158" y="3402"/>
              <a:ext cx="5398" cy="72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36873" name="Text Box 4"/>
            <p:cNvSpPr txBox="1">
              <a:spLocks noChangeArrowheads="1"/>
            </p:cNvSpPr>
            <p:nvPr/>
          </p:nvSpPr>
          <p:spPr bwMode="auto">
            <a:xfrm>
              <a:off x="144" y="3408"/>
              <a:ext cx="5171" cy="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b="1">
                  <a:solidFill>
                    <a:schemeClr val="tx2"/>
                  </a:solidFill>
                  <a:latin typeface="楷体_GB2312" pitchFamily="49" charset="-122"/>
                  <a:ea typeface="楷体_GB2312" pitchFamily="49" charset="-122"/>
                </a:rPr>
                <a:t>单电子转移、双电子转移</a:t>
              </a:r>
            </a:p>
            <a:p>
              <a:pPr eaLnBrk="1" hangingPunct="1">
                <a:spcBef>
                  <a:spcPct val="50000"/>
                </a:spcBef>
                <a:buClr>
                  <a:schemeClr val="folHlink"/>
                </a:buClr>
                <a:buSzPct val="60000"/>
                <a:buFont typeface="Wingdings" panose="05000000000000000000" pitchFamily="2" charset="2"/>
                <a:buNone/>
              </a:pPr>
              <a:r>
                <a:rPr kumimoji="1" lang="zh-CN" altLang="en-US" b="1">
                  <a:solidFill>
                    <a:schemeClr val="tx2"/>
                  </a:solidFill>
                  <a:latin typeface="楷体_GB2312" pitchFamily="49" charset="-122"/>
                  <a:ea typeface="楷体_GB2312" pitchFamily="49" charset="-122"/>
                </a:rPr>
                <a:t>核黄素的氧化还原多样性在代谢中具有重要意义</a:t>
              </a:r>
            </a:p>
          </p:txBody>
        </p:sp>
      </p:grpSp>
      <p:sp>
        <p:nvSpPr>
          <p:cNvPr id="36871" name="Text Box 7"/>
          <p:cNvSpPr txBox="1">
            <a:spLocks noChangeArrowheads="1"/>
          </p:cNvSpPr>
          <p:nvPr/>
        </p:nvSpPr>
        <p:spPr bwMode="auto">
          <a:xfrm>
            <a:off x="8472264" y="77788"/>
            <a:ext cx="3124200" cy="534987"/>
          </a:xfrm>
          <a:prstGeom prst="rect">
            <a:avLst/>
          </a:prstGeom>
          <a:solidFill>
            <a:srgbClr val="6EE8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sz="3200" b="1">
                <a:latin typeface="Times New Roman" panose="02020603050405020304" pitchFamily="18" charset="0"/>
                <a:ea typeface="楷体_GB2312" pitchFamily="49" charset="-122"/>
              </a:rPr>
              <a:t>几种重要的辅酶</a:t>
            </a:r>
          </a:p>
        </p:txBody>
      </p:sp>
    </p:spTree>
    <p:extLst>
      <p:ext uri="{BB962C8B-B14F-4D97-AF65-F5344CB8AC3E}">
        <p14:creationId xmlns:p14="http://schemas.microsoft.com/office/powerpoint/2010/main" val="1532218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4"/>
                                        </p:tgtEl>
                                        <p:attrNameLst>
                                          <p:attrName>style.visibility</p:attrName>
                                        </p:attrNameLst>
                                      </p:cBhvr>
                                      <p:to>
                                        <p:strVal val="visible"/>
                                      </p:to>
                                    </p:set>
                                    <p:animEffect transition="in" filter="blinds(horizontal)">
                                      <p:cBhvr>
                                        <p:cTn id="7" dur="500"/>
                                        <p:tgtEl>
                                          <p:spTgt spid="73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80" name="Rectangle 4"/>
          <p:cNvSpPr>
            <a:spLocks noChangeArrowheads="1"/>
          </p:cNvSpPr>
          <p:nvPr/>
        </p:nvSpPr>
        <p:spPr bwMode="auto">
          <a:xfrm>
            <a:off x="1752600" y="990600"/>
            <a:ext cx="8353425"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solidFill>
                  <a:schemeClr val="hlink"/>
                </a:solidFill>
                <a:latin typeface="Times New Roman" panose="02020603050405020304" pitchFamily="18" charset="0"/>
                <a:ea typeface="楷体_GB2312" pitchFamily="49" charset="-122"/>
              </a:rPr>
              <a:t>(3)</a:t>
            </a:r>
            <a:r>
              <a:rPr kumimoji="1" lang="zh-CN" altLang="en-US" b="1">
                <a:solidFill>
                  <a:schemeClr val="hlink"/>
                </a:solidFill>
                <a:latin typeface="Times New Roman" panose="02020603050405020304" pitchFamily="18" charset="0"/>
                <a:ea typeface="楷体_GB2312" pitchFamily="49" charset="-122"/>
              </a:rPr>
              <a:t>辅酶</a:t>
            </a:r>
            <a:r>
              <a:rPr kumimoji="1" lang="en-US" altLang="zh-CN" b="1">
                <a:solidFill>
                  <a:schemeClr val="hlink"/>
                </a:solidFill>
                <a:latin typeface="Times New Roman" panose="02020603050405020304" pitchFamily="18" charset="0"/>
                <a:ea typeface="楷体_GB2312" pitchFamily="49" charset="-122"/>
              </a:rPr>
              <a:t>A (CoA)</a:t>
            </a:r>
          </a:p>
          <a:p>
            <a:pPr eaLnBrk="1" hangingPunct="1">
              <a:spcBef>
                <a:spcPct val="20000"/>
              </a:spcBef>
              <a:buClr>
                <a:schemeClr val="folHlink"/>
              </a:buClr>
              <a:buSzPct val="60000"/>
              <a:buFont typeface="Wingdings" panose="05000000000000000000" pitchFamily="2" charset="2"/>
              <a:buNone/>
            </a:pPr>
            <a:r>
              <a:rPr kumimoji="1" lang="en-US" altLang="en-US" b="1">
                <a:latin typeface="Times New Roman" panose="02020603050405020304" pitchFamily="18" charset="0"/>
                <a:ea typeface="楷体_GB2312" pitchFamily="49" charset="-122"/>
              </a:rPr>
              <a:t>辅酶A (CoA)</a:t>
            </a:r>
            <a:r>
              <a:rPr kumimoji="1" lang="zh-CN" altLang="en-US" b="1">
                <a:latin typeface="Times New Roman" panose="02020603050405020304" pitchFamily="18" charset="0"/>
                <a:ea typeface="楷体_GB2312" pitchFamily="49" charset="-122"/>
              </a:rPr>
              <a:t>的前体是泛酸 </a:t>
            </a:r>
            <a:r>
              <a:rPr kumimoji="1" lang="en-US" altLang="zh-CN" b="1">
                <a:latin typeface="Times New Roman" panose="02020603050405020304" pitchFamily="18" charset="0"/>
                <a:ea typeface="楷体_GB2312" pitchFamily="49" charset="-122"/>
              </a:rPr>
              <a:t>(B</a:t>
            </a:r>
            <a:r>
              <a:rPr kumimoji="1" lang="en-US" altLang="zh-CN" b="1" baseline="-25000">
                <a:latin typeface="Times New Roman" panose="02020603050405020304" pitchFamily="18" charset="0"/>
                <a:ea typeface="楷体_GB2312" pitchFamily="49" charset="-122"/>
              </a:rPr>
              <a:t>3</a:t>
            </a:r>
            <a:r>
              <a:rPr kumimoji="1" lang="en-US" altLang="zh-CN" b="1">
                <a:latin typeface="Times New Roman" panose="02020603050405020304" pitchFamily="18" charset="0"/>
                <a:ea typeface="楷体_GB2312" pitchFamily="49" charset="-122"/>
              </a:rPr>
              <a:t>)</a:t>
            </a:r>
          </a:p>
          <a:p>
            <a:pPr eaLnBrk="1" hangingPunct="1">
              <a:spcBef>
                <a:spcPct val="20000"/>
              </a:spcBef>
              <a:buClr>
                <a:schemeClr val="folHlink"/>
              </a:buClr>
              <a:buSzPct val="60000"/>
              <a:buFont typeface="Wingdings" panose="05000000000000000000" pitchFamily="2" charset="2"/>
              <a:buNone/>
            </a:pPr>
            <a:r>
              <a:rPr kumimoji="1" lang="en-US" altLang="en-US" b="1">
                <a:latin typeface="Times New Roman" panose="02020603050405020304" pitchFamily="18" charset="0"/>
                <a:ea typeface="楷体_GB2312" pitchFamily="49" charset="-122"/>
              </a:rPr>
              <a:t>辅酶A</a:t>
            </a:r>
            <a:r>
              <a:rPr kumimoji="1" lang="zh-CN" altLang="en-US" b="1">
                <a:latin typeface="Times New Roman" panose="02020603050405020304" pitchFamily="18" charset="0"/>
                <a:ea typeface="楷体_GB2312" pitchFamily="49" charset="-122"/>
              </a:rPr>
              <a:t>的功能：传递酰基，是乙酰化酶的辅酶。</a:t>
            </a:r>
          </a:p>
          <a:p>
            <a:pPr eaLnBrk="1" hangingPunct="1">
              <a:spcBef>
                <a:spcPct val="20000"/>
              </a:spcBef>
              <a:buClr>
                <a:schemeClr val="folHlink"/>
              </a:buClr>
              <a:buSzPct val="60000"/>
              <a:buFont typeface="Wingdings" panose="05000000000000000000" pitchFamily="2" charset="2"/>
              <a:buNone/>
            </a:pPr>
            <a:r>
              <a:rPr kumimoji="1" lang="zh-CN" altLang="en-US" b="1">
                <a:solidFill>
                  <a:schemeClr val="folHlink"/>
                </a:solidFill>
                <a:latin typeface="Times New Roman" panose="02020603050405020304" pitchFamily="18" charset="0"/>
                <a:ea typeface="楷体_GB2312" pitchFamily="49" charset="-122"/>
              </a:rPr>
              <a:t>很多重要的生物代谢都依赖于</a:t>
            </a:r>
            <a:r>
              <a:rPr kumimoji="1" lang="en-US" altLang="en-US" b="1">
                <a:solidFill>
                  <a:schemeClr val="folHlink"/>
                </a:solidFill>
                <a:latin typeface="Times New Roman" panose="02020603050405020304" pitchFamily="18" charset="0"/>
                <a:ea typeface="楷体_GB2312" pitchFamily="49" charset="-122"/>
              </a:rPr>
              <a:t>辅酶A </a:t>
            </a:r>
            <a:endParaRPr kumimoji="1" lang="en-US" altLang="zh-CN" b="1">
              <a:solidFill>
                <a:schemeClr val="folHlink"/>
              </a:solidFill>
              <a:latin typeface="Times New Roman" panose="02020603050405020304" pitchFamily="18" charset="0"/>
              <a:ea typeface="楷体_GB2312" pitchFamily="49" charset="-122"/>
            </a:endParaRPr>
          </a:p>
        </p:txBody>
      </p:sp>
      <p:sp>
        <p:nvSpPr>
          <p:cNvPr id="75789" name="Rectangle 13"/>
          <p:cNvSpPr>
            <a:spLocks noGrp="1" noChangeArrowheads="1"/>
          </p:cNvSpPr>
          <p:nvPr>
            <p:ph idx="1"/>
          </p:nvPr>
        </p:nvSpPr>
        <p:spPr>
          <a:xfrm>
            <a:off x="1600200" y="4117975"/>
            <a:ext cx="8382000" cy="1063625"/>
          </a:xfrm>
          <a:solidFill>
            <a:schemeClr val="bg1"/>
          </a:solidFill>
          <a:extLst>
            <a:ext uri="{91240B29-F687-4F45-9708-019B960494DF}">
              <a14:hiddenLine xmlns:a14="http://schemas.microsoft.com/office/drawing/2010/main" w="76200" cmpd="tri">
                <a:solidFill>
                  <a:schemeClr val="tx2"/>
                </a:solidFill>
                <a:miter lim="800000"/>
                <a:headEnd/>
                <a:tailEnd/>
              </a14:hiddenLine>
            </a:ext>
          </a:extLst>
        </p:spPr>
        <p:txBody>
          <a:bodyPr/>
          <a:lstStyle/>
          <a:p>
            <a:pPr eaLnBrk="1" hangingPunct="1"/>
            <a:r>
              <a:rPr lang="zh-CN" altLang="en-US" b="1" smtClean="0">
                <a:latin typeface="Times New Roman" panose="02020603050405020304" pitchFamily="18" charset="0"/>
                <a:ea typeface="楷体_GB2312" pitchFamily="49" charset="-122"/>
              </a:rPr>
              <a:t>生物素是维生素</a:t>
            </a:r>
            <a:r>
              <a:rPr lang="en-US" altLang="zh-CN" b="1" smtClean="0">
                <a:latin typeface="Times New Roman" panose="02020603050405020304" pitchFamily="18" charset="0"/>
                <a:ea typeface="楷体_GB2312" pitchFamily="49" charset="-122"/>
              </a:rPr>
              <a:t>B7</a:t>
            </a:r>
          </a:p>
          <a:p>
            <a:pPr eaLnBrk="1" hangingPunct="1"/>
            <a:r>
              <a:rPr lang="zh-CN" altLang="en-US" b="1" smtClean="0">
                <a:latin typeface="Times New Roman" panose="02020603050405020304" pitchFamily="18" charset="0"/>
                <a:ea typeface="楷体_GB2312" pitchFamily="49" charset="-122"/>
              </a:rPr>
              <a:t>功能：是</a:t>
            </a:r>
            <a:r>
              <a:rPr lang="en-US" altLang="zh-CN" b="1" smtClean="0">
                <a:latin typeface="Times New Roman" panose="02020603050405020304" pitchFamily="18" charset="0"/>
                <a:ea typeface="楷体_GB2312" pitchFamily="49" charset="-122"/>
              </a:rPr>
              <a:t>CO2</a:t>
            </a:r>
            <a:r>
              <a:rPr lang="zh-CN" altLang="en-US" b="1" smtClean="0">
                <a:latin typeface="Times New Roman" panose="02020603050405020304" pitchFamily="18" charset="0"/>
                <a:ea typeface="楷体_GB2312" pitchFamily="49" charset="-122"/>
              </a:rPr>
              <a:t>的传递体，是羧化酶的辅酶。</a:t>
            </a:r>
          </a:p>
          <a:p>
            <a:pPr eaLnBrk="1" hangingPunct="1"/>
            <a:endParaRPr lang="zh-CN" altLang="en-US" smtClean="0">
              <a:latin typeface="Times New Roman" panose="02020603050405020304" pitchFamily="18" charset="0"/>
              <a:ea typeface="楷体_GB2312" pitchFamily="49" charset="-122"/>
            </a:endParaRPr>
          </a:p>
          <a:p>
            <a:pPr eaLnBrk="1" hangingPunct="1"/>
            <a:endParaRPr lang="en-US" altLang="zh-CN" smtClean="0">
              <a:latin typeface="Times New Roman" panose="02020603050405020304" pitchFamily="18" charset="0"/>
              <a:ea typeface="楷体_GB2312" pitchFamily="49" charset="-122"/>
            </a:endParaRPr>
          </a:p>
        </p:txBody>
      </p:sp>
      <p:sp>
        <p:nvSpPr>
          <p:cNvPr id="38916" name="Rectangle 14"/>
          <p:cNvSpPr>
            <a:spLocks noChangeArrowheads="1"/>
          </p:cNvSpPr>
          <p:nvPr/>
        </p:nvSpPr>
        <p:spPr bwMode="auto">
          <a:xfrm>
            <a:off x="1744663" y="3454400"/>
            <a:ext cx="1951037"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sz="3200" b="1">
                <a:solidFill>
                  <a:schemeClr val="hlink"/>
                </a:solidFill>
                <a:latin typeface="华文楷体" panose="02010600040101010101" pitchFamily="2" charset="-122"/>
                <a:ea typeface="华文楷体" panose="02010600040101010101" pitchFamily="2" charset="-122"/>
              </a:rPr>
              <a:t>(4) </a:t>
            </a:r>
            <a:r>
              <a:rPr kumimoji="1" lang="zh-CN" altLang="en-US" sz="3200" b="1">
                <a:solidFill>
                  <a:schemeClr val="hlink"/>
                </a:solidFill>
                <a:latin typeface="华文楷体" panose="02010600040101010101" pitchFamily="2" charset="-122"/>
                <a:ea typeface="华文楷体" panose="02010600040101010101" pitchFamily="2" charset="-122"/>
              </a:rPr>
              <a:t>生物素</a:t>
            </a:r>
          </a:p>
        </p:txBody>
      </p:sp>
      <p:sp>
        <p:nvSpPr>
          <p:cNvPr id="38917" name="Text Box 7"/>
          <p:cNvSpPr txBox="1">
            <a:spLocks noChangeArrowheads="1"/>
          </p:cNvSpPr>
          <p:nvPr/>
        </p:nvSpPr>
        <p:spPr bwMode="auto">
          <a:xfrm>
            <a:off x="8420100" y="17104"/>
            <a:ext cx="3124200" cy="534987"/>
          </a:xfrm>
          <a:prstGeom prst="rect">
            <a:avLst/>
          </a:prstGeom>
          <a:solidFill>
            <a:srgbClr val="6EE8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sz="3200" b="1">
                <a:latin typeface="Times New Roman" panose="02020603050405020304" pitchFamily="18" charset="0"/>
                <a:ea typeface="楷体_GB2312" pitchFamily="49" charset="-122"/>
              </a:rPr>
              <a:t>几种重要的辅酶</a:t>
            </a:r>
          </a:p>
        </p:txBody>
      </p:sp>
    </p:spTree>
    <p:extLst>
      <p:ext uri="{BB962C8B-B14F-4D97-AF65-F5344CB8AC3E}">
        <p14:creationId xmlns:p14="http://schemas.microsoft.com/office/powerpoint/2010/main" val="20607678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80">
                                            <p:txEl>
                                              <p:pRg st="2" end="2"/>
                                            </p:txEl>
                                          </p:spTgt>
                                        </p:tgtEl>
                                        <p:attrNameLst>
                                          <p:attrName>style.visibility</p:attrName>
                                        </p:attrNameLst>
                                      </p:cBhvr>
                                      <p:to>
                                        <p:strVal val="visible"/>
                                      </p:to>
                                    </p:set>
                                    <p:animEffect transition="in" filter="blinds(horizontal)">
                                      <p:cBhvr>
                                        <p:cTn id="7" dur="500"/>
                                        <p:tgtEl>
                                          <p:spTgt spid="75780">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5780">
                                            <p:txEl>
                                              <p:pRg st="3" end="3"/>
                                            </p:txEl>
                                          </p:spTgt>
                                        </p:tgtEl>
                                        <p:attrNameLst>
                                          <p:attrName>style.visibility</p:attrName>
                                        </p:attrNameLst>
                                      </p:cBhvr>
                                      <p:to>
                                        <p:strVal val="visible"/>
                                      </p:to>
                                    </p:set>
                                    <p:animEffect transition="in" filter="blinds(horizontal)">
                                      <p:cBhvr>
                                        <p:cTn id="10" dur="500"/>
                                        <p:tgtEl>
                                          <p:spTgt spid="75780">
                                            <p:txEl>
                                              <p:pRg st="3" end="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5789">
                                            <p:txEl>
                                              <p:pRg st="0" end="0"/>
                                            </p:txEl>
                                          </p:spTgt>
                                        </p:tgtEl>
                                        <p:attrNameLst>
                                          <p:attrName>style.visibility</p:attrName>
                                        </p:attrNameLst>
                                      </p:cBhvr>
                                      <p:to>
                                        <p:strVal val="visible"/>
                                      </p:to>
                                    </p:set>
                                    <p:animEffect transition="in" filter="blinds(horizontal)">
                                      <p:cBhvr>
                                        <p:cTn id="15" dur="500"/>
                                        <p:tgtEl>
                                          <p:spTgt spid="75789">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5789">
                                            <p:txEl>
                                              <p:pRg st="1" end="1"/>
                                            </p:txEl>
                                          </p:spTgt>
                                        </p:tgtEl>
                                        <p:attrNameLst>
                                          <p:attrName>style.visibility</p:attrName>
                                        </p:attrNameLst>
                                      </p:cBhvr>
                                      <p:to>
                                        <p:strVal val="visible"/>
                                      </p:to>
                                    </p:set>
                                    <p:animEffect transition="in" filter="blinds(horizontal)">
                                      <p:cBhvr>
                                        <p:cTn id="20" dur="500"/>
                                        <p:tgtEl>
                                          <p:spTgt spid="7578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9"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idx="1"/>
          </p:nvPr>
        </p:nvSpPr>
        <p:spPr>
          <a:xfrm>
            <a:off x="1992313" y="908050"/>
            <a:ext cx="8351837" cy="3392488"/>
          </a:xfrm>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57150" cmpd="thickThin">
                <a:solidFill>
                  <a:schemeClr val="bg2"/>
                </a:solidFill>
                <a:miter lim="800000"/>
                <a:headEnd/>
                <a:tailEnd/>
              </a14:hiddenLine>
            </a:ext>
          </a:extLst>
        </p:spPr>
        <p:txBody>
          <a:bodyPr/>
          <a:lstStyle/>
          <a:p>
            <a:pPr algn="just" eaLnBrk="1" hangingPunct="1"/>
            <a:r>
              <a:rPr lang="zh-CN" altLang="en-US" b="1" smtClean="0">
                <a:latin typeface="Times New Roman" panose="02020603050405020304" pitchFamily="18" charset="0"/>
                <a:ea typeface="楷体_GB2312" pitchFamily="49" charset="-122"/>
              </a:rPr>
              <a:t>四氢叶酸</a:t>
            </a:r>
            <a:r>
              <a:rPr lang="en-US" altLang="zh-CN" b="1" smtClean="0">
                <a:latin typeface="Times New Roman" panose="02020603050405020304" pitchFamily="18" charset="0"/>
                <a:ea typeface="楷体_GB2312" pitchFamily="49" charset="-122"/>
              </a:rPr>
              <a:t>(FH</a:t>
            </a:r>
            <a:r>
              <a:rPr lang="en-US" altLang="zh-CN" b="1" baseline="-25000" smtClean="0">
                <a:latin typeface="Times New Roman" panose="02020603050405020304" pitchFamily="18" charset="0"/>
                <a:ea typeface="楷体_GB2312" pitchFamily="49" charset="-122"/>
              </a:rPr>
              <a:t>4</a:t>
            </a:r>
            <a:r>
              <a:rPr lang="zh-CN" altLang="en-US" b="1" smtClean="0">
                <a:latin typeface="Times New Roman" panose="02020603050405020304" pitchFamily="18" charset="0"/>
                <a:ea typeface="楷体_GB2312" pitchFamily="49" charset="-122"/>
              </a:rPr>
              <a:t>或</a:t>
            </a:r>
            <a:r>
              <a:rPr lang="en-US" altLang="zh-CN" b="1" smtClean="0">
                <a:latin typeface="Times New Roman" panose="02020603050405020304" pitchFamily="18" charset="0"/>
                <a:ea typeface="楷体_GB2312" pitchFamily="49" charset="-122"/>
              </a:rPr>
              <a:t>THFA)</a:t>
            </a:r>
            <a:r>
              <a:rPr lang="zh-CN" altLang="en-US" b="1" smtClean="0">
                <a:latin typeface="Times New Roman" panose="02020603050405020304" pitchFamily="18" charset="0"/>
                <a:ea typeface="楷体_GB2312" pitchFamily="49" charset="-122"/>
              </a:rPr>
              <a:t>的</a:t>
            </a:r>
            <a:r>
              <a:rPr lang="zh-CN" altLang="en-US" b="1" smtClean="0">
                <a:solidFill>
                  <a:srgbClr val="3100BC"/>
                </a:solidFill>
                <a:latin typeface="Times New Roman" panose="02020603050405020304" pitchFamily="18" charset="0"/>
                <a:ea typeface="楷体_GB2312" pitchFamily="49" charset="-122"/>
              </a:rPr>
              <a:t>前体</a:t>
            </a:r>
            <a:r>
              <a:rPr lang="zh-CN" altLang="en-US" b="1" smtClean="0">
                <a:latin typeface="Times New Roman" panose="02020603050405020304" pitchFamily="18" charset="0"/>
                <a:ea typeface="楷体_GB2312" pitchFamily="49" charset="-122"/>
              </a:rPr>
              <a:t>是叶酸</a:t>
            </a:r>
            <a:r>
              <a:rPr lang="en-US" altLang="zh-CN" b="1" smtClean="0">
                <a:latin typeface="Times New Roman" panose="02020603050405020304" pitchFamily="18" charset="0"/>
                <a:ea typeface="楷体_GB2312" pitchFamily="49" charset="-122"/>
              </a:rPr>
              <a:t>(B</a:t>
            </a:r>
            <a:r>
              <a:rPr lang="en-US" altLang="zh-CN" b="1" baseline="-25000" smtClean="0">
                <a:latin typeface="Times New Roman" panose="02020603050405020304" pitchFamily="18" charset="0"/>
                <a:ea typeface="楷体_GB2312" pitchFamily="49" charset="-122"/>
              </a:rPr>
              <a:t>11</a:t>
            </a:r>
            <a:r>
              <a:rPr lang="en-US" altLang="zh-CN" b="1" smtClean="0">
                <a:latin typeface="Times New Roman" panose="02020603050405020304" pitchFamily="18" charset="0"/>
                <a:ea typeface="楷体_GB2312" pitchFamily="49" charset="-122"/>
              </a:rPr>
              <a:t>)</a:t>
            </a:r>
          </a:p>
          <a:p>
            <a:pPr algn="just" eaLnBrk="1" hangingPunct="1"/>
            <a:r>
              <a:rPr lang="zh-CN" altLang="en-US" b="1" smtClean="0">
                <a:latin typeface="Times New Roman" panose="02020603050405020304" pitchFamily="18" charset="0"/>
                <a:ea typeface="楷体_GB2312" pitchFamily="49" charset="-122"/>
              </a:rPr>
              <a:t>四氢叶酸的</a:t>
            </a:r>
            <a:r>
              <a:rPr lang="zh-CN" altLang="en-US" b="1" smtClean="0">
                <a:solidFill>
                  <a:srgbClr val="3100BC"/>
                </a:solidFill>
                <a:latin typeface="Times New Roman" panose="02020603050405020304" pitchFamily="18" charset="0"/>
                <a:ea typeface="楷体_GB2312" pitchFamily="49" charset="-122"/>
              </a:rPr>
              <a:t>功能</a:t>
            </a:r>
            <a:r>
              <a:rPr lang="zh-CN" altLang="en-US" b="1" smtClean="0">
                <a:latin typeface="Times New Roman" panose="02020603050405020304" pitchFamily="18" charset="0"/>
                <a:ea typeface="楷体_GB2312" pitchFamily="49" charset="-122"/>
              </a:rPr>
              <a:t>：</a:t>
            </a:r>
            <a:r>
              <a:rPr lang="en-US" altLang="zh-CN" b="1" smtClean="0">
                <a:latin typeface="Times New Roman" panose="02020603050405020304" pitchFamily="18" charset="0"/>
                <a:ea typeface="楷体_GB2312" pitchFamily="49" charset="-122"/>
              </a:rPr>
              <a:t>-CH</a:t>
            </a:r>
            <a:r>
              <a:rPr lang="en-US" altLang="zh-CN" b="1" baseline="-25000" smtClean="0">
                <a:latin typeface="Times New Roman" panose="02020603050405020304" pitchFamily="18" charset="0"/>
                <a:ea typeface="楷体_GB2312" pitchFamily="49" charset="-122"/>
              </a:rPr>
              <a:t>3</a:t>
            </a:r>
            <a:r>
              <a:rPr lang="zh-CN" altLang="en-US" b="1" smtClean="0">
                <a:latin typeface="Times New Roman" panose="02020603050405020304" pitchFamily="18" charset="0"/>
                <a:ea typeface="楷体_GB2312" pitchFamily="49" charset="-122"/>
              </a:rPr>
              <a:t>，</a:t>
            </a:r>
            <a:r>
              <a:rPr lang="en-US" altLang="zh-CN" b="1" smtClean="0">
                <a:latin typeface="Times New Roman" panose="02020603050405020304" pitchFamily="18" charset="0"/>
                <a:ea typeface="楷体_GB2312" pitchFamily="49" charset="-122"/>
              </a:rPr>
              <a:t>-CH</a:t>
            </a:r>
            <a:r>
              <a:rPr lang="en-US" altLang="zh-CN" b="1" baseline="-25000" smtClean="0">
                <a:latin typeface="Times New Roman" panose="02020603050405020304" pitchFamily="18" charset="0"/>
                <a:ea typeface="楷体_GB2312" pitchFamily="49" charset="-122"/>
              </a:rPr>
              <a:t>2</a:t>
            </a:r>
            <a:r>
              <a:rPr lang="en-US" altLang="zh-CN" b="1" smtClean="0">
                <a:latin typeface="Times New Roman" panose="02020603050405020304" pitchFamily="18" charset="0"/>
                <a:ea typeface="楷体_GB2312" pitchFamily="49" charset="-122"/>
              </a:rPr>
              <a:t>-</a:t>
            </a:r>
            <a:r>
              <a:rPr lang="zh-CN" altLang="en-US" b="1" smtClean="0">
                <a:latin typeface="Times New Roman" panose="02020603050405020304" pitchFamily="18" charset="0"/>
                <a:ea typeface="楷体_GB2312" pitchFamily="49" charset="-122"/>
              </a:rPr>
              <a:t>，</a:t>
            </a:r>
            <a:r>
              <a:rPr lang="en-US" altLang="zh-CN" b="1" smtClean="0">
                <a:latin typeface="Times New Roman" panose="02020603050405020304" pitchFamily="18" charset="0"/>
                <a:ea typeface="楷体_GB2312" pitchFamily="49" charset="-122"/>
              </a:rPr>
              <a:t>-CHO</a:t>
            </a:r>
            <a:r>
              <a:rPr lang="zh-CN" altLang="en-US" b="1" smtClean="0">
                <a:latin typeface="Times New Roman" panose="02020603050405020304" pitchFamily="18" charset="0"/>
                <a:ea typeface="楷体_GB2312" pitchFamily="49" charset="-122"/>
              </a:rPr>
              <a:t>等</a:t>
            </a:r>
            <a:r>
              <a:rPr lang="zh-CN" altLang="en-US" b="1" smtClean="0">
                <a:solidFill>
                  <a:srgbClr val="3100BC"/>
                </a:solidFill>
                <a:latin typeface="Times New Roman" panose="02020603050405020304" pitchFamily="18" charset="0"/>
                <a:ea typeface="楷体_GB2312" pitchFamily="49" charset="-122"/>
              </a:rPr>
              <a:t>一碳基团的载体</a:t>
            </a:r>
            <a:r>
              <a:rPr lang="zh-CN" altLang="en-US" b="1" smtClean="0">
                <a:latin typeface="Times New Roman" panose="02020603050405020304" pitchFamily="18" charset="0"/>
                <a:ea typeface="楷体_GB2312" pitchFamily="49" charset="-122"/>
              </a:rPr>
              <a:t>，是合成酶（如甲基转移酶）的辅酶。</a:t>
            </a:r>
          </a:p>
          <a:p>
            <a:pPr eaLnBrk="1" hangingPunct="1"/>
            <a:endParaRPr lang="en-US" altLang="zh-CN" smtClean="0">
              <a:latin typeface="Times New Roman" panose="02020603050405020304" pitchFamily="18" charset="0"/>
              <a:ea typeface="楷体_GB2312" pitchFamily="49" charset="-122"/>
            </a:endParaRPr>
          </a:p>
        </p:txBody>
      </p:sp>
      <p:grpSp>
        <p:nvGrpSpPr>
          <p:cNvPr id="77827" name="Group 3"/>
          <p:cNvGrpSpPr>
            <a:grpSpLocks/>
          </p:cNvGrpSpPr>
          <p:nvPr/>
        </p:nvGrpSpPr>
        <p:grpSpPr bwMode="auto">
          <a:xfrm>
            <a:off x="2208213" y="2527300"/>
            <a:ext cx="7658100" cy="3819525"/>
            <a:chOff x="431" y="1592"/>
            <a:chExt cx="4824" cy="2406"/>
          </a:xfrm>
        </p:grpSpPr>
        <p:sp>
          <p:nvSpPr>
            <p:cNvPr id="40969" name="Oval 4"/>
            <p:cNvSpPr>
              <a:spLocks noChangeArrowheads="1"/>
            </p:cNvSpPr>
            <p:nvPr/>
          </p:nvSpPr>
          <p:spPr bwMode="auto">
            <a:xfrm>
              <a:off x="2064" y="2165"/>
              <a:ext cx="227" cy="227"/>
            </a:xfrm>
            <a:prstGeom prst="ellipse">
              <a:avLst/>
            </a:prstGeom>
            <a:solidFill>
              <a:srgbClr val="CCEC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40970" name="Oval 5"/>
            <p:cNvSpPr>
              <a:spLocks noChangeArrowheads="1"/>
            </p:cNvSpPr>
            <p:nvPr/>
          </p:nvSpPr>
          <p:spPr bwMode="auto">
            <a:xfrm>
              <a:off x="1947" y="2659"/>
              <a:ext cx="227" cy="227"/>
            </a:xfrm>
            <a:prstGeom prst="ellipse">
              <a:avLst/>
            </a:prstGeom>
            <a:solidFill>
              <a:srgbClr val="CCEC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40971" name="Oval 6"/>
            <p:cNvSpPr>
              <a:spLocks noChangeArrowheads="1"/>
            </p:cNvSpPr>
            <p:nvPr/>
          </p:nvSpPr>
          <p:spPr bwMode="auto">
            <a:xfrm>
              <a:off x="1585" y="2840"/>
              <a:ext cx="227" cy="227"/>
            </a:xfrm>
            <a:prstGeom prst="ellipse">
              <a:avLst/>
            </a:prstGeom>
            <a:solidFill>
              <a:srgbClr val="CCEC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40972" name="Oval 7"/>
            <p:cNvSpPr>
              <a:spLocks noChangeArrowheads="1"/>
            </p:cNvSpPr>
            <p:nvPr/>
          </p:nvSpPr>
          <p:spPr bwMode="auto">
            <a:xfrm>
              <a:off x="1585" y="1752"/>
              <a:ext cx="227" cy="227"/>
            </a:xfrm>
            <a:prstGeom prst="ellipse">
              <a:avLst/>
            </a:prstGeom>
            <a:solidFill>
              <a:srgbClr val="CCEC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pic>
          <p:nvPicPr>
            <p:cNvPr id="4097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 y="1592"/>
              <a:ext cx="4824" cy="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74" name="Text Box 9"/>
            <p:cNvSpPr txBox="1">
              <a:spLocks noChangeArrowheads="1"/>
            </p:cNvSpPr>
            <p:nvPr/>
          </p:nvSpPr>
          <p:spPr bwMode="auto">
            <a:xfrm>
              <a:off x="612" y="3203"/>
              <a:ext cx="15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50000"/>
                </a:spcBef>
                <a:buFontTx/>
                <a:buNone/>
              </a:pPr>
              <a:r>
                <a:rPr kumimoji="1" lang="zh-CN" altLang="en-US" sz="2400" b="1">
                  <a:latin typeface="Times New Roman" panose="02020603050405020304" pitchFamily="18" charset="0"/>
                  <a:ea typeface="宋体" panose="02010600030101010101" pitchFamily="2" charset="-122"/>
                </a:rPr>
                <a:t>（四氢蝶啶）</a:t>
              </a:r>
            </a:p>
          </p:txBody>
        </p:sp>
        <p:sp>
          <p:nvSpPr>
            <p:cNvPr id="40975" name="Text Box 10"/>
            <p:cNvSpPr txBox="1">
              <a:spLocks noChangeArrowheads="1"/>
            </p:cNvSpPr>
            <p:nvPr/>
          </p:nvSpPr>
          <p:spPr bwMode="auto">
            <a:xfrm>
              <a:off x="2290" y="3203"/>
              <a:ext cx="2132" cy="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sz="2400" b="1">
                  <a:latin typeface="Times New Roman" panose="02020603050405020304" pitchFamily="18" charset="0"/>
                  <a:ea typeface="宋体" panose="02010600030101010101" pitchFamily="2" charset="-122"/>
                </a:rPr>
                <a:t>(</a:t>
              </a:r>
              <a:r>
                <a:rPr kumimoji="1" lang="zh-CN" altLang="en-US" sz="2400" b="1">
                  <a:latin typeface="Times New Roman" panose="02020603050405020304" pitchFamily="18" charset="0"/>
                  <a:ea typeface="宋体" panose="02010600030101010101" pitchFamily="2" charset="-122"/>
                </a:rPr>
                <a:t>对氨基苯甲酸</a:t>
              </a:r>
              <a:r>
                <a:rPr kumimoji="1" lang="en-US" altLang="zh-CN" sz="2400" b="1">
                  <a:latin typeface="Times New Roman" panose="02020603050405020304" pitchFamily="18" charset="0"/>
                  <a:ea typeface="宋体" panose="02010600030101010101" pitchFamily="2" charset="-122"/>
                </a:rPr>
                <a:t>)</a:t>
              </a:r>
            </a:p>
            <a:p>
              <a:pPr eaLnBrk="1" hangingPunct="1">
                <a:lnSpc>
                  <a:spcPct val="100000"/>
                </a:lnSpc>
                <a:spcBef>
                  <a:spcPct val="0"/>
                </a:spcBef>
                <a:buFontTx/>
                <a:buNone/>
              </a:pPr>
              <a:endParaRPr kumimoji="1" lang="en-US" altLang="zh-CN" sz="2400" b="1">
                <a:latin typeface="Times New Roman" panose="02020603050405020304" pitchFamily="18" charset="0"/>
                <a:ea typeface="宋体" panose="02010600030101010101" pitchFamily="2" charset="-122"/>
              </a:endParaRPr>
            </a:p>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 </a:t>
              </a:r>
              <a:r>
                <a:rPr kumimoji="1" lang="zh-CN" altLang="en-US" b="1">
                  <a:latin typeface="Times New Roman" panose="02020603050405020304" pitchFamily="18" charset="0"/>
                  <a:ea typeface="宋体" panose="02010600030101010101" pitchFamily="2" charset="-122"/>
                </a:rPr>
                <a:t>四氢叶酸（</a:t>
              </a:r>
              <a:r>
                <a:rPr kumimoji="1" lang="en-US" altLang="zh-CN" b="1">
                  <a:latin typeface="Times New Roman" panose="02020603050405020304" pitchFamily="18" charset="0"/>
                  <a:ea typeface="宋体" panose="02010600030101010101" pitchFamily="2" charset="-122"/>
                </a:rPr>
                <a:t>FH</a:t>
              </a:r>
              <a:r>
                <a:rPr kumimoji="1" lang="en-US" altLang="zh-CN" b="1" baseline="-25000">
                  <a:latin typeface="Times New Roman" panose="02020603050405020304" pitchFamily="18" charset="0"/>
                  <a:ea typeface="宋体" panose="02010600030101010101" pitchFamily="2" charset="-122"/>
                </a:rPr>
                <a:t>4</a:t>
              </a:r>
              <a:r>
                <a:rPr kumimoji="1" lang="zh-CN" altLang="en-US" b="1">
                  <a:latin typeface="Times New Roman" panose="02020603050405020304" pitchFamily="18" charset="0"/>
                  <a:ea typeface="宋体" panose="02010600030101010101" pitchFamily="2" charset="-122"/>
                </a:rPr>
                <a:t>）</a:t>
              </a:r>
            </a:p>
          </p:txBody>
        </p:sp>
        <p:sp>
          <p:nvSpPr>
            <p:cNvPr id="40976" name="Text Box 11"/>
            <p:cNvSpPr txBox="1">
              <a:spLocks noChangeArrowheads="1"/>
            </p:cNvSpPr>
            <p:nvPr/>
          </p:nvSpPr>
          <p:spPr bwMode="auto">
            <a:xfrm>
              <a:off x="3877" y="3204"/>
              <a:ext cx="13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50000"/>
                </a:spcBef>
                <a:buFontTx/>
                <a:buNone/>
              </a:pPr>
              <a:r>
                <a:rPr kumimoji="1" lang="zh-CN" altLang="en-US" sz="2400" b="1">
                  <a:latin typeface="Times New Roman" panose="02020603050405020304" pitchFamily="18" charset="0"/>
                  <a:ea typeface="宋体" panose="02010600030101010101" pitchFamily="2" charset="-122"/>
                </a:rPr>
                <a:t>（谷氨酸）</a:t>
              </a:r>
            </a:p>
          </p:txBody>
        </p:sp>
      </p:grpSp>
      <p:sp>
        <p:nvSpPr>
          <p:cNvPr id="40964" name="Rectangle 12"/>
          <p:cNvSpPr>
            <a:spLocks noChangeArrowheads="1"/>
          </p:cNvSpPr>
          <p:nvPr/>
        </p:nvSpPr>
        <p:spPr bwMode="auto">
          <a:xfrm>
            <a:off x="2135188" y="333375"/>
            <a:ext cx="43148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solidFill>
                  <a:schemeClr val="hlink"/>
                </a:solidFill>
                <a:latin typeface="Times New Roman" panose="02020603050405020304" pitchFamily="18" charset="0"/>
                <a:ea typeface="楷体_GB2312" pitchFamily="49" charset="-122"/>
              </a:rPr>
              <a:t>(5) </a:t>
            </a:r>
            <a:r>
              <a:rPr kumimoji="1" lang="zh-CN" altLang="en-US" b="1">
                <a:solidFill>
                  <a:schemeClr val="hlink"/>
                </a:solidFill>
                <a:latin typeface="Times New Roman" panose="02020603050405020304" pitchFamily="18" charset="0"/>
                <a:ea typeface="楷体_GB2312" pitchFamily="49" charset="-122"/>
              </a:rPr>
              <a:t>四氢叶酸</a:t>
            </a:r>
            <a:r>
              <a:rPr kumimoji="1" lang="en-US" altLang="zh-CN" b="1">
                <a:solidFill>
                  <a:schemeClr val="hlink"/>
                </a:solidFill>
                <a:latin typeface="Times New Roman" panose="02020603050405020304" pitchFamily="18" charset="0"/>
                <a:ea typeface="楷体_GB2312" pitchFamily="49" charset="-122"/>
              </a:rPr>
              <a:t>(FH</a:t>
            </a:r>
            <a:r>
              <a:rPr kumimoji="1" lang="en-US" altLang="zh-CN" b="1" baseline="-25000">
                <a:solidFill>
                  <a:schemeClr val="hlink"/>
                </a:solidFill>
                <a:latin typeface="Times New Roman" panose="02020603050405020304" pitchFamily="18" charset="0"/>
                <a:ea typeface="楷体_GB2312" pitchFamily="49" charset="-122"/>
              </a:rPr>
              <a:t>4</a:t>
            </a:r>
            <a:r>
              <a:rPr kumimoji="1" lang="zh-CN" altLang="en-US" b="1">
                <a:solidFill>
                  <a:schemeClr val="hlink"/>
                </a:solidFill>
                <a:latin typeface="Times New Roman" panose="02020603050405020304" pitchFamily="18" charset="0"/>
                <a:ea typeface="楷体_GB2312" pitchFamily="49" charset="-122"/>
              </a:rPr>
              <a:t>或</a:t>
            </a:r>
            <a:r>
              <a:rPr kumimoji="1" lang="en-US" altLang="zh-CN" b="1">
                <a:solidFill>
                  <a:schemeClr val="hlink"/>
                </a:solidFill>
                <a:latin typeface="Times New Roman" panose="02020603050405020304" pitchFamily="18" charset="0"/>
                <a:ea typeface="楷体_GB2312" pitchFamily="49" charset="-122"/>
              </a:rPr>
              <a:t>THFA)</a:t>
            </a:r>
          </a:p>
        </p:txBody>
      </p:sp>
      <p:grpSp>
        <p:nvGrpSpPr>
          <p:cNvPr id="77837" name="Group 13"/>
          <p:cNvGrpSpPr>
            <a:grpSpLocks/>
          </p:cNvGrpSpPr>
          <p:nvPr/>
        </p:nvGrpSpPr>
        <p:grpSpPr bwMode="auto">
          <a:xfrm>
            <a:off x="4248150" y="3541713"/>
            <a:ext cx="287338" cy="566737"/>
            <a:chOff x="1716" y="2231"/>
            <a:chExt cx="181" cy="357"/>
          </a:xfrm>
        </p:grpSpPr>
        <p:sp>
          <p:nvSpPr>
            <p:cNvPr id="40967" name="Line 14"/>
            <p:cNvSpPr>
              <a:spLocks noChangeShapeType="1"/>
            </p:cNvSpPr>
            <p:nvPr/>
          </p:nvSpPr>
          <p:spPr bwMode="auto">
            <a:xfrm>
              <a:off x="1716" y="2231"/>
              <a:ext cx="181" cy="9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68" name="Line 15"/>
            <p:cNvSpPr>
              <a:spLocks noChangeShapeType="1"/>
            </p:cNvSpPr>
            <p:nvPr/>
          </p:nvSpPr>
          <p:spPr bwMode="auto">
            <a:xfrm flipH="1">
              <a:off x="1746" y="2498"/>
              <a:ext cx="136" cy="9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0966" name="Text Box 7"/>
          <p:cNvSpPr txBox="1">
            <a:spLocks noChangeArrowheads="1"/>
          </p:cNvSpPr>
          <p:nvPr/>
        </p:nvSpPr>
        <p:spPr bwMode="auto">
          <a:xfrm>
            <a:off x="8472264" y="56357"/>
            <a:ext cx="3124200" cy="534987"/>
          </a:xfrm>
          <a:prstGeom prst="rect">
            <a:avLst/>
          </a:prstGeom>
          <a:solidFill>
            <a:srgbClr val="6EE8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sz="3200" b="1">
                <a:latin typeface="Times New Roman" panose="02020603050405020304" pitchFamily="18" charset="0"/>
                <a:ea typeface="楷体_GB2312" pitchFamily="49" charset="-122"/>
              </a:rPr>
              <a:t>几种重要的辅酶</a:t>
            </a:r>
          </a:p>
        </p:txBody>
      </p:sp>
    </p:spTree>
    <p:extLst>
      <p:ext uri="{BB962C8B-B14F-4D97-AF65-F5344CB8AC3E}">
        <p14:creationId xmlns:p14="http://schemas.microsoft.com/office/powerpoint/2010/main" val="27411292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26">
                                            <p:txEl>
                                              <p:pRg st="0" end="0"/>
                                            </p:txEl>
                                          </p:spTgt>
                                        </p:tgtEl>
                                        <p:attrNameLst>
                                          <p:attrName>style.visibility</p:attrName>
                                        </p:attrNameLst>
                                      </p:cBhvr>
                                      <p:to>
                                        <p:strVal val="visible"/>
                                      </p:to>
                                    </p:set>
                                    <p:animEffect transition="in" filter="blinds(horizontal)">
                                      <p:cBhvr>
                                        <p:cTn id="7" dur="500"/>
                                        <p:tgtEl>
                                          <p:spTgt spid="778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7827"/>
                                        </p:tgtEl>
                                        <p:attrNameLst>
                                          <p:attrName>style.visibility</p:attrName>
                                        </p:attrNameLst>
                                      </p:cBhvr>
                                      <p:to>
                                        <p:strVal val="visible"/>
                                      </p:to>
                                    </p:set>
                                    <p:animEffect transition="in" filter="blinds(horizontal)">
                                      <p:cBhvr>
                                        <p:cTn id="12" dur="500"/>
                                        <p:tgtEl>
                                          <p:spTgt spid="77827"/>
                                        </p:tgtEl>
                                      </p:cBhvr>
                                    </p:animEffect>
                                  </p:childTnLst>
                                </p:cTn>
                              </p:par>
                            </p:childTnLst>
                          </p:cTn>
                        </p:par>
                        <p:par>
                          <p:cTn id="13" fill="hold" nodeType="afterGroup">
                            <p:stCondLst>
                              <p:cond delay="500"/>
                            </p:stCondLst>
                            <p:childTnLst>
                              <p:par>
                                <p:cTn id="14" presetID="3" presetClass="entr" presetSubtype="10" fill="hold" nodeType="afterEffect">
                                  <p:stCondLst>
                                    <p:cond delay="2000"/>
                                  </p:stCondLst>
                                  <p:childTnLst>
                                    <p:set>
                                      <p:cBhvr>
                                        <p:cTn id="15" dur="1" fill="hold">
                                          <p:stCondLst>
                                            <p:cond delay="0"/>
                                          </p:stCondLst>
                                        </p:cTn>
                                        <p:tgtEl>
                                          <p:spTgt spid="77837"/>
                                        </p:tgtEl>
                                        <p:attrNameLst>
                                          <p:attrName>style.visibility</p:attrName>
                                        </p:attrNameLst>
                                      </p:cBhvr>
                                      <p:to>
                                        <p:strVal val="visible"/>
                                      </p:to>
                                    </p:set>
                                    <p:animEffect transition="in" filter="blinds(horizontal)">
                                      <p:cBhvr>
                                        <p:cTn id="16" dur="500"/>
                                        <p:tgtEl>
                                          <p:spTgt spid="77837"/>
                                        </p:tgtEl>
                                      </p:cBhvr>
                                    </p:animEffect>
                                  </p:childTnLst>
                                  <p:subTnLst>
                                    <p:set>
                                      <p:cBhvr override="childStyle">
                                        <p:cTn dur="1" fill="hold" display="0" masterRel="nextClick" afterEffect="1"/>
                                        <p:tgtEl>
                                          <p:spTgt spid="77837"/>
                                        </p:tgtEl>
                                        <p:attrNameLst>
                                          <p:attrName>style.visibility</p:attrName>
                                        </p:attrNameLst>
                                      </p:cBhvr>
                                      <p:to>
                                        <p:strVal val="hidden"/>
                                      </p:to>
                                    </p:set>
                                  </p:sub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7826">
                                            <p:txEl>
                                              <p:pRg st="1" end="1"/>
                                            </p:txEl>
                                          </p:spTgt>
                                        </p:tgtEl>
                                        <p:attrNameLst>
                                          <p:attrName>style.visibility</p:attrName>
                                        </p:attrNameLst>
                                      </p:cBhvr>
                                      <p:to>
                                        <p:strVal val="visible"/>
                                      </p:to>
                                    </p:set>
                                    <p:animEffect transition="in" filter="blinds(horizontal)">
                                      <p:cBhvr>
                                        <p:cTn id="21" dur="500"/>
                                        <p:tgtEl>
                                          <p:spTgt spid="778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idx="1"/>
          </p:nvPr>
        </p:nvSpPr>
        <p:spPr>
          <a:xfrm>
            <a:off x="614362" y="1031195"/>
            <a:ext cx="11166475" cy="5287962"/>
          </a:xfrm>
        </p:spPr>
        <p:txBody>
          <a:bodyPr/>
          <a:lstStyle/>
          <a:p>
            <a:pPr marL="0" indent="0" eaLnBrk="1" hangingPunct="1">
              <a:buFont typeface="Arial" panose="020B0604020202020204" pitchFamily="34" charset="0"/>
              <a:buNone/>
            </a:pPr>
            <a:r>
              <a:rPr lang="zh-CN" altLang="en-US" sz="2800" b="1" dirty="0" smtClean="0">
                <a:latin typeface="Times New Roman" panose="02020603050405020304" pitchFamily="18" charset="0"/>
                <a:ea typeface="楷体_GB2312" pitchFamily="49" charset="-122"/>
              </a:rPr>
              <a:t>（</a:t>
            </a:r>
            <a:r>
              <a:rPr lang="en-US" altLang="zh-CN" sz="2800" b="1" dirty="0" smtClean="0">
                <a:latin typeface="Times New Roman" panose="02020603050405020304" pitchFamily="18" charset="0"/>
                <a:ea typeface="楷体_GB2312" pitchFamily="49" charset="-122"/>
              </a:rPr>
              <a:t>1</a:t>
            </a:r>
            <a:r>
              <a:rPr lang="zh-CN" altLang="en-US" sz="2800" b="1" dirty="0" smtClean="0">
                <a:latin typeface="Times New Roman" panose="02020603050405020304" pitchFamily="18" charset="0"/>
                <a:ea typeface="楷体_GB2312" pitchFamily="49" charset="-122"/>
              </a:rPr>
              <a:t>）酶是活细胞产生的，具有催化活性的</a:t>
            </a:r>
            <a:r>
              <a:rPr lang="zh-CN" altLang="en-US" sz="2800" b="1" dirty="0" smtClean="0">
                <a:solidFill>
                  <a:schemeClr val="hlink"/>
                </a:solidFill>
                <a:latin typeface="Times New Roman" panose="02020603050405020304" pitchFamily="18" charset="0"/>
                <a:ea typeface="楷体_GB2312" pitchFamily="49" charset="-122"/>
              </a:rPr>
              <a:t>蛋白质</a:t>
            </a:r>
            <a:r>
              <a:rPr lang="zh-CN" altLang="en-US" sz="2800" b="1" dirty="0" smtClean="0">
                <a:latin typeface="Times New Roman" panose="02020603050405020304" pitchFamily="18" charset="0"/>
                <a:ea typeface="楷体_GB2312" pitchFamily="49" charset="-122"/>
              </a:rPr>
              <a:t>及</a:t>
            </a:r>
            <a:r>
              <a:rPr lang="zh-CN" altLang="en-US" sz="2800" b="1" dirty="0" smtClean="0">
                <a:solidFill>
                  <a:schemeClr val="hlink"/>
                </a:solidFill>
                <a:latin typeface="Times New Roman" panose="02020603050405020304" pitchFamily="18" charset="0"/>
                <a:ea typeface="楷体_GB2312" pitchFamily="49" charset="-122"/>
              </a:rPr>
              <a:t>核酸</a:t>
            </a:r>
            <a:r>
              <a:rPr lang="zh-CN" altLang="en-US" sz="2800" b="1" dirty="0" smtClean="0">
                <a:latin typeface="Times New Roman" panose="02020603050405020304" pitchFamily="18" charset="0"/>
                <a:ea typeface="楷体_GB2312" pitchFamily="49" charset="-122"/>
              </a:rPr>
              <a:t>类生物大分子。 生物催化剂（</a:t>
            </a:r>
            <a:r>
              <a:rPr lang="en-US" altLang="zh-CN" sz="2800" b="1" dirty="0" smtClean="0">
                <a:latin typeface="Times New Roman" panose="02020603050405020304" pitchFamily="18" charset="0"/>
                <a:ea typeface="楷体_GB2312" pitchFamily="49" charset="-122"/>
              </a:rPr>
              <a:t>Biocatalyst</a:t>
            </a:r>
            <a:r>
              <a:rPr lang="zh-CN" altLang="en-US" sz="2800" b="1" dirty="0" smtClean="0">
                <a:latin typeface="Times New Roman" panose="02020603050405020304" pitchFamily="18" charset="0"/>
                <a:ea typeface="楷体_GB2312" pitchFamily="49" charset="-122"/>
              </a:rPr>
              <a:t>）。</a:t>
            </a:r>
          </a:p>
          <a:p>
            <a:pPr marL="0" indent="0" eaLnBrk="1" hangingPunct="1">
              <a:buFont typeface="Arial" panose="020B0604020202020204" pitchFamily="34" charset="0"/>
              <a:buNone/>
            </a:pPr>
            <a:r>
              <a:rPr lang="zh-CN" altLang="en-US" sz="2800" b="1" dirty="0" smtClean="0">
                <a:latin typeface="Times New Roman" panose="02020603050405020304" pitchFamily="18" charset="0"/>
                <a:ea typeface="楷体_GB2312" pitchFamily="49" charset="-122"/>
              </a:rPr>
              <a:t>（</a:t>
            </a:r>
            <a:r>
              <a:rPr lang="en-US" altLang="zh-CN" sz="2800" b="1" dirty="0" smtClean="0">
                <a:latin typeface="Times New Roman" panose="02020603050405020304" pitchFamily="18" charset="0"/>
                <a:ea typeface="楷体_GB2312" pitchFamily="49" charset="-122"/>
              </a:rPr>
              <a:t>2</a:t>
            </a:r>
            <a:r>
              <a:rPr lang="zh-CN" altLang="en-US" sz="2800" b="1" dirty="0" smtClean="0">
                <a:latin typeface="Times New Roman" panose="02020603050405020304" pitchFamily="18" charset="0"/>
                <a:ea typeface="楷体_GB2312" pitchFamily="49" charset="-122"/>
              </a:rPr>
              <a:t>）酶对生命活动的重要性。</a:t>
            </a:r>
          </a:p>
          <a:p>
            <a:pPr marL="0" indent="0" eaLnBrk="1" hangingPunct="1">
              <a:buFont typeface="Arial" panose="020B0604020202020204" pitchFamily="34" charset="0"/>
              <a:buNone/>
            </a:pPr>
            <a:r>
              <a:rPr lang="zh-CN" altLang="en-US" sz="2800" b="1" dirty="0" smtClean="0">
                <a:latin typeface="Times New Roman" panose="02020603050405020304" pitchFamily="18" charset="0"/>
                <a:ea typeface="楷体_GB2312" pitchFamily="49" charset="-122"/>
              </a:rPr>
              <a:t>（</a:t>
            </a:r>
            <a:r>
              <a:rPr lang="en-US" altLang="zh-CN" sz="2800" b="1" dirty="0" smtClean="0">
                <a:latin typeface="Times New Roman" panose="02020603050405020304" pitchFamily="18" charset="0"/>
                <a:ea typeface="楷体_GB2312" pitchFamily="49" charset="-122"/>
              </a:rPr>
              <a:t>3</a:t>
            </a:r>
            <a:r>
              <a:rPr lang="zh-CN" altLang="en-US" sz="2800" b="1" dirty="0" smtClean="0">
                <a:latin typeface="Times New Roman" panose="02020603050405020304" pitchFamily="18" charset="0"/>
                <a:ea typeface="楷体_GB2312" pitchFamily="49" charset="-122"/>
              </a:rPr>
              <a:t>）酶具有一般催化剂的共性</a:t>
            </a:r>
          </a:p>
          <a:p>
            <a:pPr marL="0" indent="0" eaLnBrk="1" hangingPunct="1">
              <a:buFont typeface="Arial" panose="020B0604020202020204" pitchFamily="34" charset="0"/>
              <a:buNone/>
            </a:pPr>
            <a:r>
              <a:rPr lang="zh-CN" altLang="en-US" sz="2800" b="1" dirty="0" smtClean="0">
                <a:latin typeface="Times New Roman" panose="02020603050405020304" pitchFamily="18" charset="0"/>
                <a:ea typeface="楷体_GB2312" pitchFamily="49" charset="-122"/>
              </a:rPr>
              <a:t>用量少，可再生，通过降低反应的活化能加快化学反应的速率，但</a:t>
            </a:r>
            <a:r>
              <a:rPr lang="zh-CN" altLang="en-US" sz="2800" b="1" dirty="0" smtClean="0">
                <a:solidFill>
                  <a:schemeClr val="tx2"/>
                </a:solidFill>
                <a:latin typeface="Times New Roman" panose="02020603050405020304" pitchFamily="18" charset="0"/>
                <a:ea typeface="楷体_GB2312" pitchFamily="49" charset="-122"/>
              </a:rPr>
              <a:t>不改变化学反应的平衡</a:t>
            </a:r>
            <a:r>
              <a:rPr lang="zh-CN" altLang="en-US" sz="2800" b="1" dirty="0" smtClean="0">
                <a:latin typeface="Times New Roman" panose="02020603050405020304" pitchFamily="18" charset="0"/>
                <a:ea typeface="楷体_GB2312" pitchFamily="49" charset="-122"/>
              </a:rPr>
              <a:t>。</a:t>
            </a:r>
          </a:p>
          <a:p>
            <a:pPr marL="0" indent="0" eaLnBrk="1" hangingPunct="1">
              <a:buFont typeface="Arial" panose="020B0604020202020204" pitchFamily="34" charset="0"/>
              <a:buNone/>
            </a:pPr>
            <a:r>
              <a:rPr lang="zh-CN" altLang="en-US" sz="2800" b="1" dirty="0" smtClean="0">
                <a:latin typeface="Times New Roman" panose="02020603050405020304" pitchFamily="18" charset="0"/>
                <a:ea typeface="楷体_GB2312" pitchFamily="49" charset="-122"/>
              </a:rPr>
              <a:t>（</a:t>
            </a:r>
            <a:r>
              <a:rPr lang="en-US" altLang="zh-CN" sz="2800" b="1" dirty="0" smtClean="0">
                <a:latin typeface="Times New Roman" panose="02020603050405020304" pitchFamily="18" charset="0"/>
                <a:ea typeface="楷体_GB2312" pitchFamily="49" charset="-122"/>
              </a:rPr>
              <a:t>4</a:t>
            </a:r>
            <a:r>
              <a:rPr lang="zh-CN" altLang="en-US" sz="2800" b="1" dirty="0" smtClean="0">
                <a:latin typeface="Times New Roman" panose="02020603050405020304" pitchFamily="18" charset="0"/>
                <a:ea typeface="楷体_GB2312" pitchFamily="49" charset="-122"/>
              </a:rPr>
              <a:t>）酶又有独特的催化特点：</a:t>
            </a:r>
          </a:p>
          <a:p>
            <a:pPr marL="0" indent="0" eaLnBrk="1" hangingPunct="1">
              <a:buFont typeface="Arial" panose="020B0604020202020204" pitchFamily="34" charset="0"/>
              <a:buNone/>
            </a:pPr>
            <a:r>
              <a:rPr lang="zh-CN" altLang="en-US" b="1" dirty="0" smtClean="0"/>
              <a:t>             </a:t>
            </a:r>
            <a:r>
              <a:rPr lang="zh-CN" altLang="en-US" sz="2800" b="1" dirty="0" smtClean="0">
                <a:latin typeface="华文楷体" panose="02010600040101010101" pitchFamily="2" charset="-122"/>
                <a:ea typeface="华文楷体" panose="02010600040101010101" pitchFamily="2" charset="-122"/>
              </a:rPr>
              <a:t>高效率                                                                                             </a:t>
            </a:r>
          </a:p>
          <a:p>
            <a:pPr marL="0" indent="0" eaLnBrk="1" hangingPunct="1">
              <a:buFont typeface="Arial" panose="020B0604020202020204" pitchFamily="34" charset="0"/>
              <a:buNone/>
            </a:pPr>
            <a:r>
              <a:rPr lang="zh-CN" altLang="en-US" sz="2800" b="1" dirty="0" smtClean="0">
                <a:latin typeface="华文楷体" panose="02010600040101010101" pitchFamily="2" charset="-122"/>
                <a:ea typeface="华文楷体" panose="02010600040101010101" pitchFamily="2" charset="-122"/>
              </a:rPr>
              <a:t>              高专一性                </a:t>
            </a:r>
            <a:r>
              <a:rPr lang="zh-CN" altLang="en-US" sz="2800" b="1" dirty="0" smtClean="0">
                <a:solidFill>
                  <a:srgbClr val="3100BC"/>
                </a:solidFill>
                <a:latin typeface="华文楷体" panose="02010600040101010101" pitchFamily="2" charset="-122"/>
                <a:ea typeface="华文楷体" panose="02010600040101010101" pitchFamily="2" charset="-122"/>
              </a:rPr>
              <a:t>三高一调</a:t>
            </a:r>
            <a:r>
              <a:rPr lang="zh-CN" altLang="en-US" sz="2800" b="1" dirty="0" smtClean="0">
                <a:latin typeface="华文楷体" panose="02010600040101010101" pitchFamily="2" charset="-122"/>
                <a:ea typeface="华文楷体" panose="02010600040101010101" pitchFamily="2" charset="-122"/>
              </a:rPr>
              <a:t>                                                     </a:t>
            </a:r>
          </a:p>
          <a:p>
            <a:pPr marL="0" indent="0" eaLnBrk="1" hangingPunct="1">
              <a:buFont typeface="Arial" panose="020B0604020202020204" pitchFamily="34" charset="0"/>
              <a:buNone/>
            </a:pPr>
            <a:r>
              <a:rPr lang="zh-CN" altLang="en-US" sz="2800" b="1" dirty="0" smtClean="0">
                <a:latin typeface="华文楷体" panose="02010600040101010101" pitchFamily="2" charset="-122"/>
                <a:ea typeface="华文楷体" panose="02010600040101010101" pitchFamily="2" charset="-122"/>
              </a:rPr>
              <a:t>              高度不稳定性                                                               </a:t>
            </a:r>
          </a:p>
          <a:p>
            <a:pPr marL="0" indent="0" eaLnBrk="1" hangingPunct="1">
              <a:buFont typeface="Arial" panose="020B0604020202020204" pitchFamily="34" charset="0"/>
              <a:buNone/>
            </a:pPr>
            <a:r>
              <a:rPr lang="zh-CN" altLang="en-US" sz="2800" b="1" dirty="0" smtClean="0">
                <a:latin typeface="华文楷体" panose="02010600040101010101" pitchFamily="2" charset="-122"/>
                <a:ea typeface="华文楷体" panose="02010600040101010101" pitchFamily="2" charset="-122"/>
              </a:rPr>
              <a:t>              活力可调节</a:t>
            </a:r>
          </a:p>
        </p:txBody>
      </p:sp>
      <p:sp>
        <p:nvSpPr>
          <p:cNvPr id="5123" name="AutoShape 3"/>
          <p:cNvSpPr>
            <a:spLocks/>
          </p:cNvSpPr>
          <p:nvPr/>
        </p:nvSpPr>
        <p:spPr bwMode="auto">
          <a:xfrm>
            <a:off x="4114800" y="4648200"/>
            <a:ext cx="533400" cy="1905000"/>
          </a:xfrm>
          <a:prstGeom prst="rightBrace">
            <a:avLst>
              <a:gd name="adj1" fmla="val 3833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5124" name="Rectangle 5"/>
          <p:cNvSpPr>
            <a:spLocks noChangeArrowheads="1"/>
          </p:cNvSpPr>
          <p:nvPr/>
        </p:nvSpPr>
        <p:spPr bwMode="auto">
          <a:xfrm>
            <a:off x="335360" y="-10143"/>
            <a:ext cx="5816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1. </a:t>
            </a:r>
            <a:r>
              <a:rPr lang="zh-CN" altLang="en-US" sz="4400" b="1" dirty="0">
                <a:solidFill>
                  <a:schemeClr val="bg1"/>
                </a:solidFill>
                <a:latin typeface="微软雅黑" panose="020B0503020204020204" pitchFamily="34" charset="-122"/>
                <a:ea typeface="微软雅黑" panose="020B0503020204020204" pitchFamily="34" charset="-122"/>
              </a:rPr>
              <a:t>酶的概念   </a:t>
            </a:r>
            <a:r>
              <a:rPr lang="en-US" altLang="zh-CN" sz="4400" b="1" dirty="0">
                <a:solidFill>
                  <a:schemeClr val="bg1"/>
                </a:solidFill>
                <a:latin typeface="微软雅黑" panose="020B0503020204020204" pitchFamily="34" charset="-122"/>
                <a:ea typeface="微软雅黑" panose="020B0503020204020204" pitchFamily="34" charset="-122"/>
              </a:rPr>
              <a:t>enzyme</a:t>
            </a:r>
          </a:p>
        </p:txBody>
      </p:sp>
    </p:spTree>
    <p:extLst>
      <p:ext uri="{BB962C8B-B14F-4D97-AF65-F5344CB8AC3E}">
        <p14:creationId xmlns:p14="http://schemas.microsoft.com/office/powerpoint/2010/main" val="31961899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7" dur="500"/>
                                        <p:tgtEl>
                                          <p:spTgt spid="2457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8">
                                            <p:txEl>
                                              <p:pRg st="1" end="1"/>
                                            </p:txEl>
                                          </p:spTgt>
                                        </p:tgtEl>
                                        <p:attrNameLst>
                                          <p:attrName>style.visibility</p:attrName>
                                        </p:attrNameLst>
                                      </p:cBhvr>
                                      <p:to>
                                        <p:strVal val="visible"/>
                                      </p:to>
                                    </p:set>
                                    <p:animEffect transition="in" filter="blinds(horizontal)">
                                      <p:cBhvr>
                                        <p:cTn id="12" dur="500"/>
                                        <p:tgtEl>
                                          <p:spTgt spid="2457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78">
                                            <p:txEl>
                                              <p:pRg st="2" end="2"/>
                                            </p:txEl>
                                          </p:spTgt>
                                        </p:tgtEl>
                                        <p:attrNameLst>
                                          <p:attrName>style.visibility</p:attrName>
                                        </p:attrNameLst>
                                      </p:cBhvr>
                                      <p:to>
                                        <p:strVal val="visible"/>
                                      </p:to>
                                    </p:set>
                                    <p:animEffect transition="in" filter="blinds(horizontal)">
                                      <p:cBhvr>
                                        <p:cTn id="17" dur="500"/>
                                        <p:tgtEl>
                                          <p:spTgt spid="2457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578">
                                            <p:txEl>
                                              <p:pRg st="3" end="3"/>
                                            </p:txEl>
                                          </p:spTgt>
                                        </p:tgtEl>
                                        <p:attrNameLst>
                                          <p:attrName>style.visibility</p:attrName>
                                        </p:attrNameLst>
                                      </p:cBhvr>
                                      <p:to>
                                        <p:strVal val="visible"/>
                                      </p:to>
                                    </p:set>
                                    <p:animEffect transition="in" filter="blinds(horizontal)">
                                      <p:cBhvr>
                                        <p:cTn id="22" dur="500"/>
                                        <p:tgtEl>
                                          <p:spTgt spid="2457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578">
                                            <p:txEl>
                                              <p:pRg st="4" end="4"/>
                                            </p:txEl>
                                          </p:spTgt>
                                        </p:tgtEl>
                                        <p:attrNameLst>
                                          <p:attrName>style.visibility</p:attrName>
                                        </p:attrNameLst>
                                      </p:cBhvr>
                                      <p:to>
                                        <p:strVal val="visible"/>
                                      </p:to>
                                    </p:set>
                                    <p:animEffect transition="in" filter="blinds(horizontal)">
                                      <p:cBhvr>
                                        <p:cTn id="27" dur="500"/>
                                        <p:tgtEl>
                                          <p:spTgt spid="2457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4578">
                                            <p:txEl>
                                              <p:pRg st="5" end="5"/>
                                            </p:txEl>
                                          </p:spTgt>
                                        </p:tgtEl>
                                        <p:attrNameLst>
                                          <p:attrName>style.visibility</p:attrName>
                                        </p:attrNameLst>
                                      </p:cBhvr>
                                      <p:to>
                                        <p:strVal val="visible"/>
                                      </p:to>
                                    </p:set>
                                    <p:animEffect transition="in" filter="blinds(horizontal)">
                                      <p:cBhvr>
                                        <p:cTn id="32" dur="500"/>
                                        <p:tgtEl>
                                          <p:spTgt spid="2457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4578">
                                            <p:txEl>
                                              <p:pRg st="6" end="6"/>
                                            </p:txEl>
                                          </p:spTgt>
                                        </p:tgtEl>
                                        <p:attrNameLst>
                                          <p:attrName>style.visibility</p:attrName>
                                        </p:attrNameLst>
                                      </p:cBhvr>
                                      <p:to>
                                        <p:strVal val="visible"/>
                                      </p:to>
                                    </p:set>
                                    <p:animEffect transition="in" filter="blinds(horizontal)">
                                      <p:cBhvr>
                                        <p:cTn id="37" dur="500"/>
                                        <p:tgtEl>
                                          <p:spTgt spid="24578">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4578">
                                            <p:txEl>
                                              <p:pRg st="7" end="7"/>
                                            </p:txEl>
                                          </p:spTgt>
                                        </p:tgtEl>
                                        <p:attrNameLst>
                                          <p:attrName>style.visibility</p:attrName>
                                        </p:attrNameLst>
                                      </p:cBhvr>
                                      <p:to>
                                        <p:strVal val="visible"/>
                                      </p:to>
                                    </p:set>
                                    <p:animEffect transition="in" filter="blinds(horizontal)">
                                      <p:cBhvr>
                                        <p:cTn id="42" dur="500"/>
                                        <p:tgtEl>
                                          <p:spTgt spid="24578">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4578">
                                            <p:txEl>
                                              <p:pRg st="8" end="8"/>
                                            </p:txEl>
                                          </p:spTgt>
                                        </p:tgtEl>
                                        <p:attrNameLst>
                                          <p:attrName>style.visibility</p:attrName>
                                        </p:attrNameLst>
                                      </p:cBhvr>
                                      <p:to>
                                        <p:strVal val="visible"/>
                                      </p:to>
                                    </p:set>
                                    <p:animEffect transition="in" filter="blinds(horizontal)">
                                      <p:cBhvr>
                                        <p:cTn id="47" dur="500"/>
                                        <p:tgtEl>
                                          <p:spTgt spid="2457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4" name="Rectangle 2"/>
          <p:cNvSpPr>
            <a:spLocks noGrp="1" noChangeArrowheads="1"/>
          </p:cNvSpPr>
          <p:nvPr>
            <p:ph idx="1"/>
          </p:nvPr>
        </p:nvSpPr>
        <p:spPr>
          <a:xfrm>
            <a:off x="1774825" y="1384300"/>
            <a:ext cx="8281988" cy="4230688"/>
          </a:xfrm>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76200" cmpd="tri">
                <a:solidFill>
                  <a:schemeClr val="tx2"/>
                </a:solidFill>
                <a:miter lim="800000"/>
                <a:headEnd/>
                <a:tailEnd/>
              </a14:hiddenLine>
            </a:ext>
          </a:extLst>
        </p:spPr>
        <p:txBody>
          <a:bodyPr/>
          <a:lstStyle/>
          <a:p>
            <a:pPr algn="just" eaLnBrk="1" hangingPunct="1"/>
            <a:r>
              <a:rPr lang="zh-CN" altLang="en-US" b="1" smtClean="0">
                <a:solidFill>
                  <a:srgbClr val="FF0000"/>
                </a:solidFill>
                <a:latin typeface="Times New Roman" panose="02020603050405020304" pitchFamily="18" charset="0"/>
                <a:ea typeface="楷体_GB2312" pitchFamily="49" charset="-122"/>
              </a:rPr>
              <a:t>焦磷酸硫胺素</a:t>
            </a:r>
            <a:r>
              <a:rPr lang="zh-CN" altLang="en-US" b="1" smtClean="0">
                <a:latin typeface="Times New Roman" panose="02020603050405020304" pitchFamily="18" charset="0"/>
                <a:ea typeface="楷体_GB2312" pitchFamily="49" charset="-122"/>
              </a:rPr>
              <a:t>的前体是</a:t>
            </a:r>
            <a:r>
              <a:rPr lang="zh-CN" altLang="en-US" b="1" smtClean="0">
                <a:solidFill>
                  <a:srgbClr val="FF0000"/>
                </a:solidFill>
                <a:latin typeface="Times New Roman" panose="02020603050405020304" pitchFamily="18" charset="0"/>
                <a:ea typeface="楷体_GB2312" pitchFamily="49" charset="-122"/>
              </a:rPr>
              <a:t>硫胺素</a:t>
            </a:r>
            <a:r>
              <a:rPr lang="en-US" altLang="zh-CN" b="1" smtClean="0">
                <a:latin typeface="Times New Roman" panose="02020603050405020304" pitchFamily="18" charset="0"/>
                <a:ea typeface="楷体_GB2312" pitchFamily="49" charset="-122"/>
              </a:rPr>
              <a:t>(B</a:t>
            </a:r>
            <a:r>
              <a:rPr lang="en-US" altLang="zh-CN" b="1" baseline="-25000" smtClean="0">
                <a:latin typeface="Times New Roman" panose="02020603050405020304" pitchFamily="18" charset="0"/>
                <a:ea typeface="楷体_GB2312" pitchFamily="49" charset="-122"/>
              </a:rPr>
              <a:t>1</a:t>
            </a:r>
            <a:r>
              <a:rPr lang="en-US" altLang="zh-CN" b="1" smtClean="0">
                <a:latin typeface="Times New Roman" panose="02020603050405020304" pitchFamily="18" charset="0"/>
                <a:ea typeface="楷体_GB2312" pitchFamily="49" charset="-122"/>
              </a:rPr>
              <a:t>)</a:t>
            </a:r>
            <a:r>
              <a:rPr lang="zh-CN" altLang="en-US" b="1" smtClean="0">
                <a:latin typeface="Times New Roman" panose="02020603050405020304" pitchFamily="18" charset="0"/>
                <a:ea typeface="楷体_GB2312" pitchFamily="49" charset="-122"/>
              </a:rPr>
              <a:t>，在动物细胞中由</a:t>
            </a:r>
            <a:r>
              <a:rPr lang="en-US" altLang="zh-CN" b="1" smtClean="0">
                <a:latin typeface="Times New Roman" panose="02020603050405020304" pitchFamily="18" charset="0"/>
                <a:ea typeface="楷体_GB2312" pitchFamily="49" charset="-122"/>
              </a:rPr>
              <a:t>ATP</a:t>
            </a:r>
            <a:r>
              <a:rPr lang="zh-CN" altLang="en-US" b="1" smtClean="0">
                <a:latin typeface="Times New Roman" panose="02020603050405020304" pitchFamily="18" charset="0"/>
                <a:ea typeface="楷体_GB2312" pitchFamily="49" charset="-122"/>
              </a:rPr>
              <a:t>的焦磷酸转移到硫胺素中合成。</a:t>
            </a:r>
          </a:p>
          <a:p>
            <a:pPr algn="just" eaLnBrk="1" hangingPunct="1"/>
            <a:r>
              <a:rPr lang="zh-CN" altLang="en-US" b="1" smtClean="0">
                <a:latin typeface="Times New Roman" panose="02020603050405020304" pitchFamily="18" charset="0"/>
                <a:ea typeface="楷体_GB2312" pitchFamily="49" charset="-122"/>
              </a:rPr>
              <a:t>功能：催化酮酸的脱羧反应，是脱羧酶的辅酶。</a:t>
            </a:r>
          </a:p>
          <a:p>
            <a:pPr algn="just" eaLnBrk="1" hangingPunct="1"/>
            <a:r>
              <a:rPr lang="zh-CN" altLang="en-US" b="1" smtClean="0">
                <a:latin typeface="Times New Roman" panose="02020603050405020304" pitchFamily="18" charset="0"/>
                <a:ea typeface="楷体_GB2312" pitchFamily="49" charset="-122"/>
              </a:rPr>
              <a:t>如：丙酮酸脱羧酶可以将丙酮酸转化为乙醛。</a:t>
            </a:r>
          </a:p>
          <a:p>
            <a:pPr algn="just" eaLnBrk="1" hangingPunct="1"/>
            <a:endParaRPr lang="en-US" altLang="zh-CN" b="1" smtClean="0">
              <a:latin typeface="Times New Roman" panose="02020603050405020304" pitchFamily="18" charset="0"/>
              <a:ea typeface="楷体_GB2312" pitchFamily="49" charset="-122"/>
            </a:endParaRPr>
          </a:p>
        </p:txBody>
      </p:sp>
      <p:sp>
        <p:nvSpPr>
          <p:cNvPr id="43011" name="Text Box 4"/>
          <p:cNvSpPr txBox="1">
            <a:spLocks noChangeArrowheads="1"/>
          </p:cNvSpPr>
          <p:nvPr/>
        </p:nvSpPr>
        <p:spPr bwMode="auto">
          <a:xfrm>
            <a:off x="3871913" y="4648200"/>
            <a:ext cx="1008062" cy="457200"/>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76200" algn="ctr">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eaLnBrk="1" hangingPunct="1">
              <a:lnSpc>
                <a:spcPct val="100000"/>
              </a:lnSpc>
              <a:spcBef>
                <a:spcPct val="50000"/>
              </a:spcBef>
              <a:buClr>
                <a:schemeClr val="folHlink"/>
              </a:buClr>
              <a:buSzPct val="60000"/>
              <a:buFont typeface="Wingdings" panose="05000000000000000000" pitchFamily="2" charset="2"/>
              <a:buChar char="n"/>
            </a:pPr>
            <a:endParaRPr kumimoji="1" lang="zh-CN" altLang="zh-CN" sz="2400" b="1">
              <a:latin typeface="楷体_GB2312" pitchFamily="49" charset="-122"/>
              <a:ea typeface="楷体_GB2312" pitchFamily="49" charset="-122"/>
            </a:endParaRPr>
          </a:p>
        </p:txBody>
      </p:sp>
      <p:sp>
        <p:nvSpPr>
          <p:cNvPr id="43012" name="Rectangle 8"/>
          <p:cNvSpPr>
            <a:spLocks noChangeArrowheads="1"/>
          </p:cNvSpPr>
          <p:nvPr/>
        </p:nvSpPr>
        <p:spPr bwMode="auto">
          <a:xfrm>
            <a:off x="1371600" y="755650"/>
            <a:ext cx="365283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solidFill>
                  <a:schemeClr val="hlink"/>
                </a:solidFill>
                <a:latin typeface="Times New Roman" panose="02020603050405020304" pitchFamily="18" charset="0"/>
                <a:ea typeface="楷体_GB2312" pitchFamily="49" charset="-122"/>
              </a:rPr>
              <a:t>(6)</a:t>
            </a:r>
            <a:r>
              <a:rPr kumimoji="1" lang="zh-CN" altLang="en-US" b="1">
                <a:solidFill>
                  <a:schemeClr val="hlink"/>
                </a:solidFill>
                <a:latin typeface="Times New Roman" panose="02020603050405020304" pitchFamily="18" charset="0"/>
                <a:ea typeface="楷体_GB2312" pitchFamily="49" charset="-122"/>
              </a:rPr>
              <a:t>焦磷酸硫胺素</a:t>
            </a:r>
            <a:r>
              <a:rPr kumimoji="1" lang="en-US" altLang="zh-CN" b="1">
                <a:solidFill>
                  <a:schemeClr val="hlink"/>
                </a:solidFill>
                <a:latin typeface="Times New Roman" panose="02020603050405020304" pitchFamily="18" charset="0"/>
                <a:ea typeface="楷体_GB2312" pitchFamily="49" charset="-122"/>
              </a:rPr>
              <a:t>(TPP)</a:t>
            </a:r>
          </a:p>
        </p:txBody>
      </p:sp>
      <p:sp>
        <p:nvSpPr>
          <p:cNvPr id="79885" name="Rectangle 13"/>
          <p:cNvSpPr>
            <a:spLocks noChangeArrowheads="1"/>
          </p:cNvSpPr>
          <p:nvPr/>
        </p:nvSpPr>
        <p:spPr bwMode="auto">
          <a:xfrm>
            <a:off x="7535863" y="4214813"/>
            <a:ext cx="215900" cy="50482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79887" name="Rectangle 15"/>
          <p:cNvSpPr>
            <a:spLocks noChangeArrowheads="1"/>
          </p:cNvSpPr>
          <p:nvPr/>
        </p:nvSpPr>
        <p:spPr bwMode="auto">
          <a:xfrm>
            <a:off x="1774825" y="4105275"/>
            <a:ext cx="8569325" cy="1979613"/>
          </a:xfrm>
          <a:prstGeom prst="rect">
            <a:avLst/>
          </a:prstGeom>
          <a:noFill/>
          <a:ln>
            <a:noFill/>
          </a:ln>
          <a:extLst>
            <a:ext uri="{909E8E84-426E-40DD-AFC4-6F175D3DCCD1}">
              <a14:hiddenFill xmlns:a14="http://schemas.microsoft.com/office/drawing/2010/main">
                <a:solidFill>
                  <a:srgbClr val="FFCCCC"/>
                </a:solidFill>
              </a14:hiddenFill>
            </a:ext>
            <a:ext uri="{91240B29-F687-4F45-9708-019B960494DF}">
              <a14:hiddenLine xmlns:a14="http://schemas.microsoft.com/office/drawing/2010/main" w="57150" cmpd="thinThick">
                <a:solidFill>
                  <a:srgbClr val="66CCFF"/>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eaLnBrk="1" hangingPunct="1">
              <a:lnSpc>
                <a:spcPct val="100000"/>
              </a:lnSpc>
              <a:spcBef>
                <a:spcPct val="20000"/>
              </a:spcBef>
              <a:buFontTx/>
              <a:buChar char="•"/>
            </a:pPr>
            <a:r>
              <a:rPr lang="zh-CN" altLang="en-US" b="1">
                <a:latin typeface="Times New Roman" panose="02020603050405020304" pitchFamily="18" charset="0"/>
                <a:ea typeface="楷体_GB2312" pitchFamily="49" charset="-122"/>
              </a:rPr>
              <a:t>磷酸吡哆素的前体是吡哆素</a:t>
            </a:r>
            <a:r>
              <a:rPr lang="en-US" altLang="zh-CN" b="1">
                <a:latin typeface="Times New Roman" panose="02020603050405020304" pitchFamily="18" charset="0"/>
                <a:ea typeface="楷体_GB2312" pitchFamily="49" charset="-122"/>
              </a:rPr>
              <a:t>(</a:t>
            </a:r>
            <a:r>
              <a:rPr lang="en-US" altLang="zh-CN" b="1">
                <a:solidFill>
                  <a:srgbClr val="3100BC"/>
                </a:solidFill>
                <a:latin typeface="Times New Roman" panose="02020603050405020304" pitchFamily="18" charset="0"/>
                <a:ea typeface="楷体_GB2312" pitchFamily="49" charset="-122"/>
              </a:rPr>
              <a:t>B</a:t>
            </a:r>
            <a:r>
              <a:rPr lang="en-US" altLang="zh-CN" b="1" baseline="-25000">
                <a:solidFill>
                  <a:srgbClr val="3100BC"/>
                </a:solidFill>
                <a:latin typeface="Times New Roman" panose="02020603050405020304" pitchFamily="18" charset="0"/>
                <a:ea typeface="楷体_GB2312" pitchFamily="49" charset="-122"/>
              </a:rPr>
              <a:t>6</a:t>
            </a:r>
            <a:r>
              <a:rPr lang="zh-CN" altLang="en-US" b="1">
                <a:latin typeface="Times New Roman" panose="02020603050405020304" pitchFamily="18" charset="0"/>
                <a:ea typeface="楷体_GB2312" pitchFamily="49" charset="-122"/>
              </a:rPr>
              <a:t>，</a:t>
            </a:r>
            <a:r>
              <a:rPr lang="zh-CN" altLang="zh-CN" b="1">
                <a:latin typeface="Times New Roman" panose="02020603050405020304" pitchFamily="18" charset="0"/>
                <a:ea typeface="楷体_GB2312" pitchFamily="49" charset="-122"/>
              </a:rPr>
              <a:t>包括吡哆醇、吡哆醛和吡哆胺)</a:t>
            </a:r>
            <a:r>
              <a:rPr lang="zh-CN" altLang="en-US" b="1">
                <a:latin typeface="Times New Roman" panose="02020603050405020304" pitchFamily="18" charset="0"/>
                <a:ea typeface="楷体_GB2312" pitchFamily="49" charset="-122"/>
              </a:rPr>
              <a:t>。</a:t>
            </a:r>
          </a:p>
          <a:p>
            <a:pPr algn="just" eaLnBrk="1" hangingPunct="1">
              <a:lnSpc>
                <a:spcPct val="100000"/>
              </a:lnSpc>
              <a:spcBef>
                <a:spcPct val="20000"/>
              </a:spcBef>
              <a:buFontTx/>
              <a:buChar char="•"/>
            </a:pPr>
            <a:r>
              <a:rPr lang="zh-CN" altLang="en-US" b="1">
                <a:latin typeface="Times New Roman" panose="02020603050405020304" pitchFamily="18" charset="0"/>
                <a:ea typeface="楷体_GB2312" pitchFamily="49" charset="-122"/>
              </a:rPr>
              <a:t>涉及氨基酸的各类反应，包括</a:t>
            </a:r>
            <a:r>
              <a:rPr lang="zh-CN" altLang="en-US" b="1">
                <a:solidFill>
                  <a:schemeClr val="tx2"/>
                </a:solidFill>
                <a:latin typeface="Times New Roman" panose="02020603050405020304" pitchFamily="18" charset="0"/>
                <a:ea typeface="楷体_GB2312" pitchFamily="49" charset="-122"/>
              </a:rPr>
              <a:t>转氨</a:t>
            </a:r>
            <a:r>
              <a:rPr lang="zh-CN" altLang="en-US" b="1">
                <a:latin typeface="Times New Roman" panose="02020603050405020304" pitchFamily="18" charset="0"/>
                <a:ea typeface="楷体_GB2312" pitchFamily="49" charset="-122"/>
              </a:rPr>
              <a:t>、异构化、脱羧和取代反应。</a:t>
            </a:r>
          </a:p>
        </p:txBody>
      </p:sp>
      <p:sp>
        <p:nvSpPr>
          <p:cNvPr id="43015" name="Rectangle 16"/>
          <p:cNvSpPr>
            <a:spLocks noChangeArrowheads="1"/>
          </p:cNvSpPr>
          <p:nvPr/>
        </p:nvSpPr>
        <p:spPr bwMode="auto">
          <a:xfrm>
            <a:off x="1987550" y="3635375"/>
            <a:ext cx="268763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solidFill>
                  <a:schemeClr val="hlink"/>
                </a:solidFill>
                <a:latin typeface="楷体_GB2312" pitchFamily="49" charset="-122"/>
                <a:ea typeface="楷体_GB2312" pitchFamily="49" charset="-122"/>
              </a:rPr>
              <a:t>(7) </a:t>
            </a:r>
            <a:r>
              <a:rPr kumimoji="1" lang="zh-CN" altLang="en-US" b="1">
                <a:solidFill>
                  <a:schemeClr val="hlink"/>
                </a:solidFill>
                <a:latin typeface="楷体_GB2312" pitchFamily="49" charset="-122"/>
                <a:ea typeface="楷体_GB2312" pitchFamily="49" charset="-122"/>
              </a:rPr>
              <a:t>磷酸吡哆素</a:t>
            </a:r>
          </a:p>
        </p:txBody>
      </p:sp>
      <p:sp>
        <p:nvSpPr>
          <p:cNvPr id="43016" name="Text Box 7"/>
          <p:cNvSpPr txBox="1">
            <a:spLocks noChangeArrowheads="1"/>
          </p:cNvSpPr>
          <p:nvPr/>
        </p:nvSpPr>
        <p:spPr bwMode="auto">
          <a:xfrm>
            <a:off x="8458200" y="223838"/>
            <a:ext cx="3124200" cy="534987"/>
          </a:xfrm>
          <a:prstGeom prst="rect">
            <a:avLst/>
          </a:prstGeom>
          <a:solidFill>
            <a:srgbClr val="6EE8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sz="3200" b="1">
                <a:latin typeface="Times New Roman" panose="02020603050405020304" pitchFamily="18" charset="0"/>
                <a:ea typeface="楷体_GB2312" pitchFamily="49" charset="-122"/>
              </a:rPr>
              <a:t>几种重要的辅酶</a:t>
            </a:r>
          </a:p>
        </p:txBody>
      </p:sp>
    </p:spTree>
    <p:extLst>
      <p:ext uri="{BB962C8B-B14F-4D97-AF65-F5344CB8AC3E}">
        <p14:creationId xmlns:p14="http://schemas.microsoft.com/office/powerpoint/2010/main" val="1641536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animEffect transition="in" filter="blinds(horizontal)">
                                      <p:cBhvr>
                                        <p:cTn id="7" dur="500"/>
                                        <p:tgtEl>
                                          <p:spTgt spid="7987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9885"/>
                                        </p:tgtEl>
                                        <p:attrNameLst>
                                          <p:attrName>style.visibility</p:attrName>
                                        </p:attrNameLst>
                                      </p:cBhvr>
                                      <p:to>
                                        <p:strVal val="visible"/>
                                      </p:to>
                                    </p:set>
                                    <p:animEffect transition="in" filter="blinds(horizontal)">
                                      <p:cBhvr>
                                        <p:cTn id="10" dur="500"/>
                                        <p:tgtEl>
                                          <p:spTgt spid="7988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9874">
                                            <p:txEl>
                                              <p:pRg st="1" end="1"/>
                                            </p:txEl>
                                          </p:spTgt>
                                        </p:tgtEl>
                                        <p:attrNameLst>
                                          <p:attrName>style.visibility</p:attrName>
                                        </p:attrNameLst>
                                      </p:cBhvr>
                                      <p:to>
                                        <p:strVal val="visible"/>
                                      </p:to>
                                    </p:set>
                                    <p:animEffect transition="in" filter="blinds(horizontal)">
                                      <p:cBhvr>
                                        <p:cTn id="15" dur="500"/>
                                        <p:tgtEl>
                                          <p:spTgt spid="79874">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9874">
                                            <p:txEl>
                                              <p:pRg st="2" end="2"/>
                                            </p:txEl>
                                          </p:spTgt>
                                        </p:tgtEl>
                                        <p:attrNameLst>
                                          <p:attrName>style.visibility</p:attrName>
                                        </p:attrNameLst>
                                      </p:cBhvr>
                                      <p:to>
                                        <p:strVal val="visible"/>
                                      </p:to>
                                    </p:set>
                                    <p:animEffect transition="in" filter="blinds(horizontal)">
                                      <p:cBhvr>
                                        <p:cTn id="20" dur="500"/>
                                        <p:tgtEl>
                                          <p:spTgt spid="79874">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79887">
                                            <p:txEl>
                                              <p:pRg st="0" end="0"/>
                                            </p:txEl>
                                          </p:spTgt>
                                        </p:tgtEl>
                                        <p:attrNameLst>
                                          <p:attrName>style.visibility</p:attrName>
                                        </p:attrNameLst>
                                      </p:cBhvr>
                                      <p:to>
                                        <p:strVal val="visible"/>
                                      </p:to>
                                    </p:set>
                                    <p:animEffect transition="in" filter="blinds(horizontal)">
                                      <p:cBhvr>
                                        <p:cTn id="25" dur="500"/>
                                        <p:tgtEl>
                                          <p:spTgt spid="79887">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79887">
                                            <p:txEl>
                                              <p:pRg st="1" end="1"/>
                                            </p:txEl>
                                          </p:spTgt>
                                        </p:tgtEl>
                                        <p:attrNameLst>
                                          <p:attrName>style.visibility</p:attrName>
                                        </p:attrNameLst>
                                      </p:cBhvr>
                                      <p:to>
                                        <p:strVal val="visible"/>
                                      </p:to>
                                    </p:set>
                                    <p:animEffect transition="in" filter="blinds(horizontal)">
                                      <p:cBhvr>
                                        <p:cTn id="30" dur="500"/>
                                        <p:tgtEl>
                                          <p:spTgt spid="798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autoUpdateAnimBg="0"/>
      <p:bldP spid="7988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1631504" y="908720"/>
            <a:ext cx="8280400" cy="946150"/>
          </a:xfrm>
          <a:prstGeom prst="rect">
            <a:avLst/>
          </a:prstGeom>
          <a:solidFill>
            <a:schemeClr val="bg1"/>
          </a:solidFill>
          <a:ln>
            <a:noFill/>
          </a:ln>
          <a:effectLst/>
          <a:extLst>
            <a:ext uri="{91240B29-F687-4F45-9708-019B960494DF}">
              <a14:hiddenLine xmlns:a14="http://schemas.microsoft.com/office/drawing/2010/main" w="57150" cmpd="thickThin">
                <a:solidFill>
                  <a:srgbClr val="66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eaLnBrk="1" hangingPunct="1">
              <a:lnSpc>
                <a:spcPct val="100000"/>
              </a:lnSpc>
              <a:spcBef>
                <a:spcPct val="20000"/>
              </a:spcBef>
              <a:buClr>
                <a:schemeClr val="folHlink"/>
              </a:buClr>
              <a:buSzPct val="60000"/>
              <a:buFont typeface="Wingdings" panose="05000000000000000000" pitchFamily="2" charset="2"/>
              <a:buNone/>
            </a:pPr>
            <a:r>
              <a:rPr kumimoji="1" lang="zh-CN" altLang="en-US" b="1" dirty="0">
                <a:solidFill>
                  <a:srgbClr val="FF0000"/>
                </a:solidFill>
                <a:latin typeface="华文楷体" panose="02010600040101010101" pitchFamily="2" charset="-122"/>
                <a:ea typeface="华文楷体" panose="02010600040101010101" pitchFamily="2" charset="-122"/>
              </a:rPr>
              <a:t>转氨酶</a:t>
            </a:r>
            <a:r>
              <a:rPr kumimoji="1" lang="zh-CN" altLang="en-US" b="1" dirty="0">
                <a:latin typeface="华文楷体" panose="02010600040101010101" pitchFamily="2" charset="-122"/>
                <a:ea typeface="华文楷体" panose="02010600040101010101" pitchFamily="2" charset="-122"/>
              </a:rPr>
              <a:t>的辅酶：磷酸吡多素通过磷酸吡多醛和磷酸吡多胺的相互转换，起转移氨基的作用。</a:t>
            </a:r>
          </a:p>
        </p:txBody>
      </p:sp>
      <p:pic>
        <p:nvPicPr>
          <p:cNvPr id="4505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719513" y="2405063"/>
            <a:ext cx="4752975" cy="31924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83215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 calcmode="lin" valueType="num">
                                      <p:cBhvr additive="base">
                                        <p:cTn id="7" dur="500" fill="hold"/>
                                        <p:tgtEl>
                                          <p:spTgt spid="86018"/>
                                        </p:tgtEl>
                                        <p:attrNameLst>
                                          <p:attrName>ppt_x</p:attrName>
                                        </p:attrNameLst>
                                      </p:cBhvr>
                                      <p:tavLst>
                                        <p:tav tm="0">
                                          <p:val>
                                            <p:strVal val="0-#ppt_w/2"/>
                                          </p:val>
                                        </p:tav>
                                        <p:tav tm="100000">
                                          <p:val>
                                            <p:strVal val="#ppt_x"/>
                                          </p:val>
                                        </p:tav>
                                      </p:tavLst>
                                    </p:anim>
                                    <p:anim calcmode="lin" valueType="num">
                                      <p:cBhvr additive="base">
                                        <p:cTn id="8" dur="500" fill="hold"/>
                                        <p:tgtEl>
                                          <p:spTgt spid="860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2" name="Rectangle 2"/>
          <p:cNvSpPr>
            <a:spLocks noGrp="1" noChangeArrowheads="1"/>
          </p:cNvSpPr>
          <p:nvPr>
            <p:ph idx="1"/>
          </p:nvPr>
        </p:nvSpPr>
        <p:spPr>
          <a:xfrm>
            <a:off x="1774825" y="1527175"/>
            <a:ext cx="8713788" cy="4267200"/>
          </a:xfr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sng">
                <a:solidFill>
                  <a:srgbClr val="FFFF00"/>
                </a:solidFill>
                <a:miter lim="800000"/>
                <a:headEnd/>
                <a:tailEnd/>
              </a14:hiddenLine>
            </a:ext>
          </a:extLst>
        </p:spPr>
        <p:txBody>
          <a:bodyPr/>
          <a:lstStyle/>
          <a:p>
            <a:pPr eaLnBrk="1" hangingPunct="1">
              <a:spcBef>
                <a:spcPct val="0"/>
              </a:spcBef>
            </a:pPr>
            <a:r>
              <a:rPr lang="zh-CN" altLang="en-US" b="1" smtClean="0">
                <a:latin typeface="华文楷体" panose="02010600040101010101" pitchFamily="2" charset="-122"/>
                <a:ea typeface="华文楷体" panose="02010600040101010101" pitchFamily="2" charset="-122"/>
              </a:rPr>
              <a:t>维生素</a:t>
            </a:r>
            <a:r>
              <a:rPr lang="en-US" altLang="zh-CN" b="1" smtClean="0">
                <a:latin typeface="华文楷体" panose="02010600040101010101" pitchFamily="2" charset="-122"/>
                <a:ea typeface="华文楷体" panose="02010600040101010101" pitchFamily="2" charset="-122"/>
              </a:rPr>
              <a:t>B</a:t>
            </a:r>
            <a:r>
              <a:rPr lang="en-US" altLang="zh-CN" b="1" baseline="-25000" smtClean="0">
                <a:latin typeface="华文楷体" panose="02010600040101010101" pitchFamily="2" charset="-122"/>
                <a:ea typeface="华文楷体" panose="02010600040101010101" pitchFamily="2" charset="-122"/>
              </a:rPr>
              <a:t>12</a:t>
            </a:r>
            <a:r>
              <a:rPr lang="zh-CN" altLang="en-US" b="1" smtClean="0">
                <a:latin typeface="华文楷体" panose="02010600040101010101" pitchFamily="2" charset="-122"/>
                <a:ea typeface="华文楷体" panose="02010600040101010101" pitchFamily="2" charset="-122"/>
              </a:rPr>
              <a:t>分子中与</a:t>
            </a:r>
            <a:r>
              <a:rPr lang="en-US" altLang="zh-CN" b="1" smtClean="0">
                <a:solidFill>
                  <a:schemeClr val="tx2"/>
                </a:solidFill>
                <a:latin typeface="华文楷体" panose="02010600040101010101" pitchFamily="2" charset="-122"/>
                <a:ea typeface="华文楷体" panose="02010600040101010101" pitchFamily="2" charset="-122"/>
              </a:rPr>
              <a:t>Co</a:t>
            </a:r>
            <a:r>
              <a:rPr lang="en-US" altLang="zh-CN" b="1" baseline="30000" smtClean="0">
                <a:solidFill>
                  <a:schemeClr val="tx2"/>
                </a:solidFill>
                <a:latin typeface="华文楷体" panose="02010600040101010101" pitchFamily="2" charset="-122"/>
                <a:ea typeface="华文楷体" panose="02010600040101010101" pitchFamily="2" charset="-122"/>
              </a:rPr>
              <a:t>+</a:t>
            </a:r>
            <a:r>
              <a:rPr lang="zh-CN" altLang="en-US" b="1" smtClean="0">
                <a:latin typeface="华文楷体" panose="02010600040101010101" pitchFamily="2" charset="-122"/>
                <a:ea typeface="华文楷体" panose="02010600040101010101" pitchFamily="2" charset="-122"/>
              </a:rPr>
              <a:t>相连的</a:t>
            </a:r>
            <a:r>
              <a:rPr lang="en-US" altLang="zh-CN" b="1" smtClean="0">
                <a:latin typeface="华文楷体" panose="02010600040101010101" pitchFamily="2" charset="-122"/>
                <a:ea typeface="华文楷体" panose="02010600040101010101" pitchFamily="2" charset="-122"/>
              </a:rPr>
              <a:t>CN</a:t>
            </a:r>
            <a:r>
              <a:rPr lang="zh-CN" altLang="en-US" b="1" smtClean="0">
                <a:latin typeface="华文楷体" panose="02010600040101010101" pitchFamily="2" charset="-122"/>
                <a:ea typeface="华文楷体" panose="02010600040101010101" pitchFamily="2" charset="-122"/>
              </a:rPr>
              <a:t>基被</a:t>
            </a:r>
            <a:r>
              <a:rPr lang="en-US" altLang="zh-CN" b="1" smtClean="0">
                <a:latin typeface="华文楷体" panose="02010600040101010101" pitchFamily="2" charset="-122"/>
                <a:ea typeface="华文楷体" panose="02010600040101010101" pitchFamily="2" charset="-122"/>
              </a:rPr>
              <a:t>5’-</a:t>
            </a:r>
            <a:r>
              <a:rPr lang="zh-CN" altLang="en-US" b="1" smtClean="0">
                <a:latin typeface="华文楷体" panose="02010600040101010101" pitchFamily="2" charset="-122"/>
                <a:ea typeface="华文楷体" panose="02010600040101010101" pitchFamily="2" charset="-122"/>
              </a:rPr>
              <a:t>脱氧腺苷所取代，形成维生素</a:t>
            </a:r>
            <a:r>
              <a:rPr lang="en-US" altLang="zh-CN" b="1" smtClean="0">
                <a:latin typeface="华文楷体" panose="02010600040101010101" pitchFamily="2" charset="-122"/>
                <a:ea typeface="华文楷体" panose="02010600040101010101" pitchFamily="2" charset="-122"/>
              </a:rPr>
              <a:t>B</a:t>
            </a:r>
            <a:r>
              <a:rPr lang="en-US" altLang="zh-CN" b="1" baseline="-25000" smtClean="0">
                <a:latin typeface="华文楷体" panose="02010600040101010101" pitchFamily="2" charset="-122"/>
                <a:ea typeface="华文楷体" panose="02010600040101010101" pitchFamily="2" charset="-122"/>
              </a:rPr>
              <a:t>12</a:t>
            </a:r>
            <a:r>
              <a:rPr lang="zh-CN" altLang="en-US" b="1" smtClean="0">
                <a:latin typeface="华文楷体" panose="02010600040101010101" pitchFamily="2" charset="-122"/>
                <a:ea typeface="华文楷体" panose="02010600040101010101" pitchFamily="2" charset="-122"/>
              </a:rPr>
              <a:t>辅酶。</a:t>
            </a:r>
          </a:p>
          <a:p>
            <a:pPr eaLnBrk="1" hangingPunct="1">
              <a:spcBef>
                <a:spcPct val="0"/>
              </a:spcBef>
            </a:pPr>
            <a:r>
              <a:rPr lang="zh-CN" altLang="en-US" b="1" smtClean="0">
                <a:latin typeface="华文楷体" panose="02010600040101010101" pitchFamily="2" charset="-122"/>
                <a:ea typeface="华文楷体" panose="02010600040101010101" pitchFamily="2" charset="-122"/>
              </a:rPr>
              <a:t>功能：参与几种酶催化的分子内重排，如甲基的变位反应，是变位酶的辅酶。</a:t>
            </a:r>
          </a:p>
          <a:p>
            <a:pPr eaLnBrk="1" hangingPunct="1"/>
            <a:endParaRPr lang="en-US" altLang="zh-CN" smtClean="0">
              <a:latin typeface="华文楷体" panose="02010600040101010101" pitchFamily="2" charset="-122"/>
              <a:ea typeface="华文楷体" panose="02010600040101010101" pitchFamily="2" charset="-122"/>
            </a:endParaRPr>
          </a:p>
        </p:txBody>
      </p:sp>
      <p:sp>
        <p:nvSpPr>
          <p:cNvPr id="47107" name="Rectangle 4"/>
          <p:cNvSpPr>
            <a:spLocks noChangeArrowheads="1"/>
          </p:cNvSpPr>
          <p:nvPr/>
        </p:nvSpPr>
        <p:spPr bwMode="auto">
          <a:xfrm>
            <a:off x="1847850" y="966788"/>
            <a:ext cx="3281363"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sz="3200" b="1">
                <a:solidFill>
                  <a:schemeClr val="hlink"/>
                </a:solidFill>
                <a:latin typeface="华文楷体" panose="02010600040101010101" pitchFamily="2" charset="-122"/>
                <a:ea typeface="华文楷体" panose="02010600040101010101" pitchFamily="2" charset="-122"/>
              </a:rPr>
              <a:t>(8) </a:t>
            </a:r>
            <a:r>
              <a:rPr kumimoji="1" lang="zh-CN" altLang="en-US" sz="3200" b="1">
                <a:solidFill>
                  <a:schemeClr val="hlink"/>
                </a:solidFill>
                <a:latin typeface="华文楷体" panose="02010600040101010101" pitchFamily="2" charset="-122"/>
                <a:ea typeface="华文楷体" panose="02010600040101010101" pitchFamily="2" charset="-122"/>
              </a:rPr>
              <a:t>维生素</a:t>
            </a:r>
            <a:r>
              <a:rPr kumimoji="1" lang="en-US" altLang="zh-CN" sz="3200" b="1">
                <a:solidFill>
                  <a:schemeClr val="hlink"/>
                </a:solidFill>
                <a:latin typeface="华文楷体" panose="02010600040101010101" pitchFamily="2" charset="-122"/>
                <a:ea typeface="华文楷体" panose="02010600040101010101" pitchFamily="2" charset="-122"/>
              </a:rPr>
              <a:t>B</a:t>
            </a:r>
            <a:r>
              <a:rPr kumimoji="1" lang="en-US" altLang="zh-CN" sz="3200" b="1" baseline="-25000">
                <a:solidFill>
                  <a:schemeClr val="hlink"/>
                </a:solidFill>
                <a:latin typeface="华文楷体" panose="02010600040101010101" pitchFamily="2" charset="-122"/>
                <a:ea typeface="华文楷体" panose="02010600040101010101" pitchFamily="2" charset="-122"/>
              </a:rPr>
              <a:t>12</a:t>
            </a:r>
            <a:r>
              <a:rPr kumimoji="1" lang="zh-CN" altLang="en-US" sz="3200" b="1">
                <a:solidFill>
                  <a:schemeClr val="hlink"/>
                </a:solidFill>
                <a:latin typeface="华文楷体" panose="02010600040101010101" pitchFamily="2" charset="-122"/>
                <a:ea typeface="华文楷体" panose="02010600040101010101" pitchFamily="2" charset="-122"/>
              </a:rPr>
              <a:t>辅酶</a:t>
            </a:r>
          </a:p>
        </p:txBody>
      </p:sp>
      <p:sp>
        <p:nvSpPr>
          <p:cNvPr id="92168" name="Rectangle 8"/>
          <p:cNvSpPr>
            <a:spLocks noChangeArrowheads="1"/>
          </p:cNvSpPr>
          <p:nvPr/>
        </p:nvSpPr>
        <p:spPr bwMode="auto">
          <a:xfrm>
            <a:off x="1447800" y="4119563"/>
            <a:ext cx="8915400" cy="2433637"/>
          </a:xfrm>
          <a:prstGeom prst="rect">
            <a:avLst/>
          </a:prstGeom>
          <a:noFill/>
          <a:ln>
            <a:noFill/>
          </a:ln>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76200" cmpd="tri">
                <a:solidFill>
                  <a:schemeClr val="hlink"/>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buFontTx/>
              <a:buChar char="•"/>
            </a:pPr>
            <a:r>
              <a:rPr lang="zh-CN" altLang="en-US" b="1">
                <a:latin typeface="华文楷体" panose="02010600040101010101" pitchFamily="2" charset="-122"/>
                <a:ea typeface="华文楷体" panose="02010600040101010101" pitchFamily="2" charset="-122"/>
              </a:rPr>
              <a:t>硫辛酸（</a:t>
            </a:r>
            <a:r>
              <a:rPr lang="en-US" altLang="zh-CN" b="1">
                <a:latin typeface="华文楷体" panose="02010600040101010101" pitchFamily="2" charset="-122"/>
                <a:ea typeface="华文楷体" panose="02010600040101010101" pitchFamily="2" charset="-122"/>
              </a:rPr>
              <a:t>6,8-</a:t>
            </a:r>
            <a:r>
              <a:rPr lang="zh-CN" altLang="en-US" b="1">
                <a:latin typeface="华文楷体" panose="02010600040101010101" pitchFamily="2" charset="-122"/>
                <a:ea typeface="华文楷体" panose="02010600040101010101" pitchFamily="2" charset="-122"/>
              </a:rPr>
              <a:t>二硫辛酸）是少数</a:t>
            </a:r>
            <a:r>
              <a:rPr lang="zh-CN" altLang="en-US" b="1">
                <a:solidFill>
                  <a:schemeClr val="tx2"/>
                </a:solidFill>
                <a:latin typeface="华文楷体" panose="02010600040101010101" pitchFamily="2" charset="-122"/>
                <a:ea typeface="华文楷体" panose="02010600040101010101" pitchFamily="2" charset="-122"/>
              </a:rPr>
              <a:t>不属于维生素的辅酶，</a:t>
            </a:r>
            <a:r>
              <a:rPr lang="zh-CN" altLang="en-US" b="1">
                <a:latin typeface="华文楷体" panose="02010600040101010101" pitchFamily="2" charset="-122"/>
                <a:ea typeface="华文楷体" panose="02010600040101010101" pitchFamily="2" charset="-122"/>
              </a:rPr>
              <a:t>有两种形式</a:t>
            </a:r>
            <a:r>
              <a:rPr lang="en-US" altLang="zh-CN" b="1">
                <a:latin typeface="华文楷体" panose="02010600040101010101" pitchFamily="2" charset="-122"/>
                <a:ea typeface="华文楷体" panose="02010600040101010101" pitchFamily="2" charset="-122"/>
              </a:rPr>
              <a:t>:</a:t>
            </a:r>
            <a:r>
              <a:rPr lang="zh-CN" altLang="en-US" b="1">
                <a:latin typeface="华文楷体" panose="02010600040101010101" pitchFamily="2" charset="-122"/>
                <a:ea typeface="华文楷体" panose="02010600040101010101" pitchFamily="2" charset="-122"/>
              </a:rPr>
              <a:t>即硫辛酸（氧化型）和二氢硫辛酸（还原型）</a:t>
            </a:r>
            <a:r>
              <a:rPr lang="en-US" altLang="zh-CN" b="1">
                <a:latin typeface="华文楷体" panose="02010600040101010101" pitchFamily="2" charset="-122"/>
                <a:ea typeface="华文楷体" panose="02010600040101010101" pitchFamily="2" charset="-122"/>
              </a:rPr>
              <a:t>.</a:t>
            </a:r>
          </a:p>
          <a:p>
            <a:pPr eaLnBrk="1" hangingPunct="1">
              <a:lnSpc>
                <a:spcPct val="100000"/>
              </a:lnSpc>
              <a:spcBef>
                <a:spcPct val="20000"/>
              </a:spcBef>
              <a:buFontTx/>
              <a:buChar char="•"/>
            </a:pPr>
            <a:r>
              <a:rPr lang="zh-CN" altLang="en-US" b="1">
                <a:latin typeface="华文楷体" panose="02010600040101010101" pitchFamily="2" charset="-122"/>
                <a:ea typeface="华文楷体" panose="02010600040101010101" pitchFamily="2" charset="-122"/>
              </a:rPr>
              <a:t>功能：起</a:t>
            </a:r>
            <a:r>
              <a:rPr lang="zh-CN" altLang="en-US" b="1">
                <a:solidFill>
                  <a:srgbClr val="000099"/>
                </a:solidFill>
                <a:latin typeface="华文楷体" panose="02010600040101010101" pitchFamily="2" charset="-122"/>
                <a:ea typeface="华文楷体" panose="02010600040101010101" pitchFamily="2" charset="-122"/>
              </a:rPr>
              <a:t>传递氢和转移乙酰基</a:t>
            </a:r>
            <a:r>
              <a:rPr lang="zh-CN" altLang="en-US" b="1">
                <a:latin typeface="华文楷体" panose="02010600040101010101" pitchFamily="2" charset="-122"/>
                <a:ea typeface="华文楷体" panose="02010600040101010101" pitchFamily="2" charset="-122"/>
              </a:rPr>
              <a:t>的作用，是丙酮酸脱氢酶、</a:t>
            </a:r>
            <a:r>
              <a:rPr lang="en-US" altLang="zh-CN" b="1">
                <a:latin typeface="华文楷体" panose="02010600040101010101" pitchFamily="2" charset="-122"/>
                <a:ea typeface="华文楷体" panose="02010600040101010101" pitchFamily="2" charset="-122"/>
              </a:rPr>
              <a:t>α-</a:t>
            </a:r>
            <a:r>
              <a:rPr lang="zh-CN" altLang="en-US" b="1">
                <a:latin typeface="华文楷体" panose="02010600040101010101" pitchFamily="2" charset="-122"/>
                <a:ea typeface="华文楷体" panose="02010600040101010101" pitchFamily="2" charset="-122"/>
              </a:rPr>
              <a:t>酮戊二酸脱氢酶的辅酶。</a:t>
            </a:r>
          </a:p>
        </p:txBody>
      </p:sp>
      <p:sp>
        <p:nvSpPr>
          <p:cNvPr id="47109" name="Rectangle 9"/>
          <p:cNvSpPr>
            <a:spLocks noChangeArrowheads="1"/>
          </p:cNvSpPr>
          <p:nvPr/>
        </p:nvSpPr>
        <p:spPr bwMode="auto">
          <a:xfrm>
            <a:off x="1592263" y="3560763"/>
            <a:ext cx="2428875"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zh-CN" altLang="en-US" sz="3200" b="1">
                <a:solidFill>
                  <a:schemeClr val="hlink"/>
                </a:solidFill>
                <a:latin typeface="华文楷体" panose="02010600040101010101" pitchFamily="2" charset="-122"/>
                <a:ea typeface="华文楷体" panose="02010600040101010101" pitchFamily="2" charset="-122"/>
              </a:rPr>
              <a:t>（</a:t>
            </a:r>
            <a:r>
              <a:rPr kumimoji="1" lang="en-US" altLang="zh-CN" sz="3200" b="1">
                <a:solidFill>
                  <a:schemeClr val="hlink"/>
                </a:solidFill>
                <a:latin typeface="华文楷体" panose="02010600040101010101" pitchFamily="2" charset="-122"/>
                <a:ea typeface="华文楷体" panose="02010600040101010101" pitchFamily="2" charset="-122"/>
              </a:rPr>
              <a:t>9</a:t>
            </a:r>
            <a:r>
              <a:rPr kumimoji="1" lang="zh-CN" altLang="en-US" sz="3200" b="1">
                <a:solidFill>
                  <a:schemeClr val="hlink"/>
                </a:solidFill>
                <a:latin typeface="华文楷体" panose="02010600040101010101" pitchFamily="2" charset="-122"/>
                <a:ea typeface="华文楷体" panose="02010600040101010101" pitchFamily="2" charset="-122"/>
              </a:rPr>
              <a:t>）硫辛酸</a:t>
            </a:r>
          </a:p>
        </p:txBody>
      </p:sp>
      <p:sp>
        <p:nvSpPr>
          <p:cNvPr id="47110" name="Text Box 7"/>
          <p:cNvSpPr txBox="1">
            <a:spLocks noChangeArrowheads="1"/>
          </p:cNvSpPr>
          <p:nvPr/>
        </p:nvSpPr>
        <p:spPr bwMode="auto">
          <a:xfrm>
            <a:off x="8458200" y="223838"/>
            <a:ext cx="3124200" cy="534987"/>
          </a:xfrm>
          <a:prstGeom prst="rect">
            <a:avLst/>
          </a:prstGeom>
          <a:solidFill>
            <a:srgbClr val="6EE8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sz="3200" b="1">
                <a:latin typeface="Times New Roman" panose="02020603050405020304" pitchFamily="18" charset="0"/>
                <a:ea typeface="楷体_GB2312" pitchFamily="49" charset="-122"/>
              </a:rPr>
              <a:t>几种重要的辅酶</a:t>
            </a:r>
          </a:p>
        </p:txBody>
      </p:sp>
    </p:spTree>
    <p:extLst>
      <p:ext uri="{BB962C8B-B14F-4D97-AF65-F5344CB8AC3E}">
        <p14:creationId xmlns:p14="http://schemas.microsoft.com/office/powerpoint/2010/main" val="498058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62">
                                            <p:txEl>
                                              <p:pRg st="0" end="0"/>
                                            </p:txEl>
                                          </p:spTgt>
                                        </p:tgtEl>
                                        <p:attrNameLst>
                                          <p:attrName>style.visibility</p:attrName>
                                        </p:attrNameLst>
                                      </p:cBhvr>
                                      <p:to>
                                        <p:strVal val="visible"/>
                                      </p:to>
                                    </p:set>
                                    <p:anim calcmode="lin" valueType="num">
                                      <p:cBhvr additive="base">
                                        <p:cTn id="7" dur="500" fill="hold"/>
                                        <p:tgtEl>
                                          <p:spTgt spid="9216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6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62">
                                            <p:txEl>
                                              <p:pRg st="1" end="1"/>
                                            </p:txEl>
                                          </p:spTgt>
                                        </p:tgtEl>
                                        <p:attrNameLst>
                                          <p:attrName>style.visibility</p:attrName>
                                        </p:attrNameLst>
                                      </p:cBhvr>
                                      <p:to>
                                        <p:strVal val="visible"/>
                                      </p:to>
                                    </p:set>
                                    <p:anim calcmode="lin" valueType="num">
                                      <p:cBhvr additive="base">
                                        <p:cTn id="13" dur="500" fill="hold"/>
                                        <p:tgtEl>
                                          <p:spTgt spid="9216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6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2168">
                                            <p:txEl>
                                              <p:pRg st="0" end="0"/>
                                            </p:txEl>
                                          </p:spTgt>
                                        </p:tgtEl>
                                        <p:attrNameLst>
                                          <p:attrName>style.visibility</p:attrName>
                                        </p:attrNameLst>
                                      </p:cBhvr>
                                      <p:to>
                                        <p:strVal val="visible"/>
                                      </p:to>
                                    </p:set>
                                    <p:animEffect transition="in" filter="blinds(horizontal)">
                                      <p:cBhvr>
                                        <p:cTn id="19" dur="500"/>
                                        <p:tgtEl>
                                          <p:spTgt spid="92168">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2168">
                                            <p:txEl>
                                              <p:pRg st="1" end="1"/>
                                            </p:txEl>
                                          </p:spTgt>
                                        </p:tgtEl>
                                        <p:attrNameLst>
                                          <p:attrName>style.visibility</p:attrName>
                                        </p:attrNameLst>
                                      </p:cBhvr>
                                      <p:to>
                                        <p:strVal val="visible"/>
                                      </p:to>
                                    </p:set>
                                    <p:animEffect transition="in" filter="blinds(horizontal)">
                                      <p:cBhvr>
                                        <p:cTn id="24" dur="500"/>
                                        <p:tgtEl>
                                          <p:spTgt spid="9216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build="p"/>
      <p:bldP spid="92168"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1176808" y="775765"/>
            <a:ext cx="7793037" cy="693738"/>
          </a:xfrm>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57150" cmpd="thickThin">
                <a:solidFill>
                  <a:schemeClr val="bg2"/>
                </a:solidFill>
                <a:miter lim="800000"/>
                <a:headEnd/>
                <a:tailEnd/>
              </a14:hiddenLine>
            </a:ext>
          </a:extLst>
        </p:spPr>
        <p:txBody>
          <a:bodyPr/>
          <a:lstStyle/>
          <a:p>
            <a:pPr eaLnBrk="1" hangingPunct="1"/>
            <a:r>
              <a:rPr lang="en-US" altLang="zh-CN" sz="2800" b="1" dirty="0" smtClean="0">
                <a:solidFill>
                  <a:schemeClr val="hlink"/>
                </a:solidFill>
                <a:latin typeface="华文楷体" panose="02010600040101010101" pitchFamily="2" charset="-122"/>
                <a:ea typeface="华文楷体" panose="02010600040101010101" pitchFamily="2" charset="-122"/>
              </a:rPr>
              <a:t> </a:t>
            </a:r>
            <a:r>
              <a:rPr lang="en-US" altLang="zh-CN" sz="3200" b="1" dirty="0" smtClean="0">
                <a:solidFill>
                  <a:schemeClr val="hlink"/>
                </a:solidFill>
                <a:latin typeface="华文楷体" panose="02010600040101010101" pitchFamily="2" charset="-122"/>
                <a:ea typeface="华文楷体" panose="02010600040101010101" pitchFamily="2" charset="-122"/>
              </a:rPr>
              <a:t>(10) </a:t>
            </a:r>
            <a:r>
              <a:rPr lang="zh-CN" altLang="en-US" sz="3200" b="1" dirty="0" smtClean="0">
                <a:solidFill>
                  <a:schemeClr val="hlink"/>
                </a:solidFill>
                <a:latin typeface="华文楷体" panose="02010600040101010101" pitchFamily="2" charset="-122"/>
                <a:ea typeface="华文楷体" panose="02010600040101010101" pitchFamily="2" charset="-122"/>
              </a:rPr>
              <a:t>辅酶</a:t>
            </a:r>
            <a:r>
              <a:rPr lang="en-US" altLang="zh-CN" sz="3200" b="1" dirty="0" smtClean="0">
                <a:solidFill>
                  <a:schemeClr val="hlink"/>
                </a:solidFill>
                <a:latin typeface="华文楷体" panose="02010600040101010101" pitchFamily="2" charset="-122"/>
                <a:ea typeface="华文楷体" panose="02010600040101010101" pitchFamily="2" charset="-122"/>
              </a:rPr>
              <a:t>Q(</a:t>
            </a:r>
            <a:r>
              <a:rPr lang="en-US" altLang="zh-CN" sz="3200" b="1" dirty="0" err="1" smtClean="0">
                <a:solidFill>
                  <a:schemeClr val="hlink"/>
                </a:solidFill>
                <a:latin typeface="华文楷体" panose="02010600040101010101" pitchFamily="2" charset="-122"/>
                <a:ea typeface="华文楷体" panose="02010600040101010101" pitchFamily="2" charset="-122"/>
              </a:rPr>
              <a:t>CoQ</a:t>
            </a:r>
            <a:r>
              <a:rPr lang="en-US" altLang="zh-CN" sz="3200" b="1" dirty="0" smtClean="0">
                <a:solidFill>
                  <a:schemeClr val="hlink"/>
                </a:solidFill>
                <a:latin typeface="华文楷体" panose="02010600040101010101" pitchFamily="2" charset="-122"/>
                <a:ea typeface="华文楷体" panose="02010600040101010101" pitchFamily="2" charset="-122"/>
              </a:rPr>
              <a:t>)</a:t>
            </a:r>
          </a:p>
        </p:txBody>
      </p:sp>
      <p:sp>
        <p:nvSpPr>
          <p:cNvPr id="96259" name="Rectangle 3"/>
          <p:cNvSpPr>
            <a:spLocks noGrp="1" noChangeArrowheads="1"/>
          </p:cNvSpPr>
          <p:nvPr>
            <p:ph idx="1"/>
          </p:nvPr>
        </p:nvSpPr>
        <p:spPr>
          <a:xfrm>
            <a:off x="1919288" y="1573213"/>
            <a:ext cx="8497887" cy="3176587"/>
          </a:xfrm>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76200" cmpd="tri">
                <a:solidFill>
                  <a:schemeClr val="bg2"/>
                </a:solidFill>
                <a:miter lim="800000"/>
                <a:headEnd/>
                <a:tailEnd/>
              </a14:hiddenLine>
            </a:ext>
          </a:extLst>
        </p:spPr>
        <p:txBody>
          <a:bodyPr/>
          <a:lstStyle/>
          <a:p>
            <a:pPr eaLnBrk="1" hangingPunct="1"/>
            <a:r>
              <a:rPr lang="zh-CN" altLang="en-US" b="1" smtClean="0">
                <a:latin typeface="华文楷体" panose="02010600040101010101" pitchFamily="2" charset="-122"/>
                <a:ea typeface="华文楷体" panose="02010600040101010101" pitchFamily="2" charset="-122"/>
              </a:rPr>
              <a:t>辅酶</a:t>
            </a:r>
            <a:r>
              <a:rPr lang="en-US" altLang="zh-CN" b="1" smtClean="0">
                <a:latin typeface="华文楷体" panose="02010600040101010101" pitchFamily="2" charset="-122"/>
                <a:ea typeface="华文楷体" panose="02010600040101010101" pitchFamily="2" charset="-122"/>
              </a:rPr>
              <a:t>Q</a:t>
            </a:r>
            <a:r>
              <a:rPr lang="zh-CN" altLang="en-US" b="1" smtClean="0">
                <a:latin typeface="华文楷体" panose="02010600040101010101" pitchFamily="2" charset="-122"/>
                <a:ea typeface="华文楷体" panose="02010600040101010101" pitchFamily="2" charset="-122"/>
              </a:rPr>
              <a:t>又称为泛醌，存在于动物和细菌的</a:t>
            </a:r>
            <a:r>
              <a:rPr lang="zh-CN" altLang="en-US" b="1" smtClean="0">
                <a:solidFill>
                  <a:schemeClr val="tx2"/>
                </a:solidFill>
                <a:latin typeface="华文楷体" panose="02010600040101010101" pitchFamily="2" charset="-122"/>
                <a:ea typeface="华文楷体" panose="02010600040101010101" pitchFamily="2" charset="-122"/>
              </a:rPr>
              <a:t>线粒体中</a:t>
            </a:r>
            <a:r>
              <a:rPr lang="zh-CN" altLang="en-US" b="1" smtClean="0">
                <a:latin typeface="华文楷体" panose="02010600040101010101" pitchFamily="2" charset="-122"/>
                <a:ea typeface="华文楷体" panose="02010600040101010101" pitchFamily="2" charset="-122"/>
              </a:rPr>
              <a:t>，活性部分是它的醌环结构。</a:t>
            </a:r>
          </a:p>
          <a:p>
            <a:pPr eaLnBrk="1" hangingPunct="1"/>
            <a:endParaRPr lang="zh-CN" altLang="en-US" smtClean="0">
              <a:latin typeface="华文楷体" panose="02010600040101010101" pitchFamily="2" charset="-122"/>
              <a:ea typeface="华文楷体" panose="02010600040101010101" pitchFamily="2" charset="-122"/>
            </a:endParaRPr>
          </a:p>
          <a:p>
            <a:pPr eaLnBrk="1" hangingPunct="1"/>
            <a:endParaRPr lang="zh-CN" altLang="en-US" smtClean="0">
              <a:latin typeface="华文楷体" panose="02010600040101010101" pitchFamily="2" charset="-122"/>
              <a:ea typeface="华文楷体" panose="02010600040101010101" pitchFamily="2" charset="-122"/>
            </a:endParaRPr>
          </a:p>
          <a:p>
            <a:pPr eaLnBrk="1" hangingPunct="1"/>
            <a:endParaRPr lang="zh-CN" altLang="en-US" smtClean="0">
              <a:latin typeface="华文楷体" panose="02010600040101010101" pitchFamily="2" charset="-122"/>
              <a:ea typeface="华文楷体" panose="02010600040101010101" pitchFamily="2" charset="-122"/>
            </a:endParaRPr>
          </a:p>
          <a:p>
            <a:pPr eaLnBrk="1" hangingPunct="1"/>
            <a:endParaRPr lang="en-US" altLang="zh-CN" smtClean="0">
              <a:latin typeface="华文楷体" panose="02010600040101010101" pitchFamily="2" charset="-122"/>
              <a:ea typeface="华文楷体" panose="02010600040101010101" pitchFamily="2" charset="-122"/>
            </a:endParaRPr>
          </a:p>
        </p:txBody>
      </p:sp>
      <p:pic>
        <p:nvPicPr>
          <p:cNvPr id="962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2743200"/>
            <a:ext cx="3886200" cy="1905000"/>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61" name="Text Box 5"/>
          <p:cNvSpPr txBox="1">
            <a:spLocks noChangeArrowheads="1"/>
          </p:cNvSpPr>
          <p:nvPr/>
        </p:nvSpPr>
        <p:spPr bwMode="auto">
          <a:xfrm>
            <a:off x="2100263" y="5159375"/>
            <a:ext cx="8243887" cy="860425"/>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76200" cmpd="tri">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Char char="n"/>
            </a:pPr>
            <a:r>
              <a:rPr kumimoji="1" lang="zh-CN" altLang="en-US" b="1">
                <a:latin typeface="华文楷体" panose="02010600040101010101" pitchFamily="2" charset="-122"/>
                <a:ea typeface="华文楷体" panose="02010600040101010101" pitchFamily="2" charset="-122"/>
              </a:rPr>
              <a:t>功能：在酶与底物分子之间传递电子，是线粒体呼吸链氧化</a:t>
            </a:r>
            <a:r>
              <a:rPr kumimoji="1" lang="en-US" altLang="zh-CN" b="1">
                <a:latin typeface="华文楷体" panose="02010600040101010101" pitchFamily="2" charset="-122"/>
                <a:ea typeface="华文楷体" panose="02010600040101010101" pitchFamily="2" charset="-122"/>
              </a:rPr>
              <a:t>-</a:t>
            </a:r>
            <a:r>
              <a:rPr kumimoji="1" lang="zh-CN" altLang="en-US" b="1">
                <a:latin typeface="华文楷体" panose="02010600040101010101" pitchFamily="2" charset="-122"/>
                <a:ea typeface="华文楷体" panose="02010600040101010101" pitchFamily="2" charset="-122"/>
              </a:rPr>
              <a:t>还原酶的辅酶。</a:t>
            </a:r>
          </a:p>
        </p:txBody>
      </p:sp>
      <p:sp>
        <p:nvSpPr>
          <p:cNvPr id="49158" name="Text Box 7"/>
          <p:cNvSpPr txBox="1">
            <a:spLocks noChangeArrowheads="1"/>
          </p:cNvSpPr>
          <p:nvPr/>
        </p:nvSpPr>
        <p:spPr bwMode="auto">
          <a:xfrm>
            <a:off x="8458200" y="223838"/>
            <a:ext cx="3124200" cy="534987"/>
          </a:xfrm>
          <a:prstGeom prst="rect">
            <a:avLst/>
          </a:prstGeom>
          <a:solidFill>
            <a:srgbClr val="6EE8F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sz="3200" b="1">
                <a:latin typeface="Times New Roman" panose="02020603050405020304" pitchFamily="18" charset="0"/>
                <a:ea typeface="楷体_GB2312" pitchFamily="49" charset="-122"/>
              </a:rPr>
              <a:t>几种重要的辅酶</a:t>
            </a:r>
          </a:p>
        </p:txBody>
      </p:sp>
    </p:spTree>
    <p:extLst>
      <p:ext uri="{BB962C8B-B14F-4D97-AF65-F5344CB8AC3E}">
        <p14:creationId xmlns:p14="http://schemas.microsoft.com/office/powerpoint/2010/main" val="38812681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blinds(horizontal)">
                                      <p:cBhvr>
                                        <p:cTn id="7" dur="500"/>
                                        <p:tgtEl>
                                          <p:spTgt spid="962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6259">
                                            <p:txEl>
                                              <p:pRg st="0" end="0"/>
                                            </p:txEl>
                                          </p:spTgt>
                                        </p:tgtEl>
                                        <p:attrNameLst>
                                          <p:attrName>style.visibility</p:attrName>
                                        </p:attrNameLst>
                                      </p:cBhvr>
                                      <p:to>
                                        <p:strVal val="visible"/>
                                      </p:to>
                                    </p:set>
                                    <p:animEffect transition="in" filter="blinds(horizontal)">
                                      <p:cBhvr>
                                        <p:cTn id="12" dur="500"/>
                                        <p:tgtEl>
                                          <p:spTgt spid="9625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6260"/>
                                        </p:tgtEl>
                                        <p:attrNameLst>
                                          <p:attrName>style.visibility</p:attrName>
                                        </p:attrNameLst>
                                      </p:cBhvr>
                                      <p:to>
                                        <p:strVal val="visible"/>
                                      </p:to>
                                    </p:set>
                                    <p:animEffect transition="in" filter="blinds(horizontal)">
                                      <p:cBhvr>
                                        <p:cTn id="17" dur="500"/>
                                        <p:tgtEl>
                                          <p:spTgt spid="962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6261"/>
                                        </p:tgtEl>
                                        <p:attrNameLst>
                                          <p:attrName>style.visibility</p:attrName>
                                        </p:attrNameLst>
                                      </p:cBhvr>
                                      <p:to>
                                        <p:strVal val="visible"/>
                                      </p:to>
                                    </p:set>
                                    <p:animEffect transition="in" filter="blinds(horizontal)">
                                      <p:cBhvr>
                                        <p:cTn id="22" dur="500"/>
                                        <p:tgtEl>
                                          <p:spTgt spid="96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59" grpId="0" build="p"/>
      <p:bldP spid="9626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69" name="Group 69"/>
          <p:cNvGraphicFramePr>
            <a:graphicFrameLocks noGrp="1"/>
          </p:cNvGraphicFramePr>
          <p:nvPr>
            <p:extLst>
              <p:ext uri="{D42A27DB-BD31-4B8C-83A1-F6EECF244321}">
                <p14:modId xmlns:p14="http://schemas.microsoft.com/office/powerpoint/2010/main" val="599150359"/>
              </p:ext>
            </p:extLst>
          </p:nvPr>
        </p:nvGraphicFramePr>
        <p:xfrm>
          <a:off x="1774825" y="1052735"/>
          <a:ext cx="8713788" cy="5456560"/>
        </p:xfrm>
        <a:graphic>
          <a:graphicData uri="http://schemas.openxmlformats.org/drawingml/2006/table">
            <a:tbl>
              <a:tblPr/>
              <a:tblGrid>
                <a:gridCol w="3236913">
                  <a:extLst>
                    <a:ext uri="{9D8B030D-6E8A-4147-A177-3AD203B41FA5}">
                      <a16:colId xmlns:a16="http://schemas.microsoft.com/office/drawing/2014/main" val="20000"/>
                    </a:ext>
                  </a:extLst>
                </a:gridCol>
                <a:gridCol w="1084262">
                  <a:extLst>
                    <a:ext uri="{9D8B030D-6E8A-4147-A177-3AD203B41FA5}">
                      <a16:colId xmlns:a16="http://schemas.microsoft.com/office/drawing/2014/main" val="20001"/>
                    </a:ext>
                  </a:extLst>
                </a:gridCol>
                <a:gridCol w="2160588">
                  <a:extLst>
                    <a:ext uri="{9D8B030D-6E8A-4147-A177-3AD203B41FA5}">
                      <a16:colId xmlns:a16="http://schemas.microsoft.com/office/drawing/2014/main" val="20002"/>
                    </a:ext>
                  </a:extLst>
                </a:gridCol>
                <a:gridCol w="2232025">
                  <a:extLst>
                    <a:ext uri="{9D8B030D-6E8A-4147-A177-3AD203B41FA5}">
                      <a16:colId xmlns:a16="http://schemas.microsoft.com/office/drawing/2014/main" val="20003"/>
                    </a:ext>
                  </a:extLst>
                </a:gridCol>
              </a:tblGrid>
              <a:tr h="4332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 </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辅酶或辅基</a:t>
                      </a:r>
                    </a:p>
                  </a:txBody>
                  <a:tcPr marT="45722" marB="45722"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缩写</a:t>
                      </a:r>
                    </a:p>
                  </a:txBody>
                  <a:tcPr marT="45722" marB="45722"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转移的基团</a:t>
                      </a:r>
                    </a:p>
                  </a:txBody>
                  <a:tcPr marT="45722" marB="45722"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所含的维生素</a:t>
                      </a:r>
                    </a:p>
                  </a:txBody>
                  <a:tcPr marT="45722" marB="45722"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49173">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烟酰胺腺嘌呤二核苷酸（辅酶</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I</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a:t>
                      </a:r>
                    </a:p>
                  </a:txBody>
                  <a:tcPr marT="45722" marB="45722" horzOverflow="overflow">
                    <a:lnL cap="flat">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rgbClr val="3100BC"/>
                          </a:solidFill>
                          <a:effectLst/>
                          <a:latin typeface="华文楷体" panose="02010600040101010101" pitchFamily="2" charset="-122"/>
                          <a:ea typeface="华文楷体" panose="02010600040101010101" pitchFamily="2" charset="-122"/>
                        </a:rPr>
                        <a:t>NAD</a:t>
                      </a:r>
                      <a:r>
                        <a:rPr kumimoji="0" lang="en-US" altLang="zh-CN" sz="2400" b="1" i="0" u="none" strike="noStrike" cap="none" normalizeH="0" baseline="30000" smtClean="0">
                          <a:ln>
                            <a:noFill/>
                          </a:ln>
                          <a:solidFill>
                            <a:srgbClr val="FFFF00"/>
                          </a:solidFill>
                          <a:effectLst/>
                          <a:latin typeface="华文楷体" panose="02010600040101010101" pitchFamily="2" charset="-122"/>
                          <a:ea typeface="华文楷体" panose="02010600040101010101" pitchFamily="2" charset="-122"/>
                        </a:rPr>
                        <a:t>+</a:t>
                      </a:r>
                    </a:p>
                  </a:txBody>
                  <a:tcPr marT="45722" marB="45722"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H</a:t>
                      </a:r>
                      <a:r>
                        <a:rPr kumimoji="0" lang="en-US" altLang="zh-CN" sz="2400" b="1" i="0" u="none" strike="noStrike" cap="none" normalizeH="0" baseline="30000" smtClean="0">
                          <a:ln>
                            <a:noFill/>
                          </a:ln>
                          <a:solidFill>
                            <a:schemeClr val="tx1"/>
                          </a:solidFill>
                          <a:effectLst/>
                          <a:latin typeface="华文楷体" panose="02010600040101010101" pitchFamily="2" charset="-122"/>
                          <a:ea typeface="华文楷体" panose="02010600040101010101" pitchFamily="2" charset="-122"/>
                        </a:rPr>
                        <a:t>+</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，电子</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endParaRPr>
                    </a:p>
                  </a:txBody>
                  <a:tcPr marT="45722" marB="45722"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烟酰胺（维生素</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PP</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a:t>
                      </a:r>
                    </a:p>
                  </a:txBody>
                  <a:tcPr marT="45722" marB="45722"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779853">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烟酰胺腺嘌呤二核苷酸磷酸（辅酶</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II</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a:t>
                      </a:r>
                    </a:p>
                  </a:txBody>
                  <a:tcPr marT="45722" marB="45722"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rgbClr val="3100BC"/>
                          </a:solidFill>
                          <a:effectLst/>
                          <a:latin typeface="华文楷体" panose="02010600040101010101" pitchFamily="2" charset="-122"/>
                          <a:ea typeface="华文楷体" panose="02010600040101010101" pitchFamily="2" charset="-122"/>
                        </a:rPr>
                        <a:t>NADP</a:t>
                      </a:r>
                      <a:r>
                        <a:rPr kumimoji="0" lang="en-US" altLang="zh-CN" sz="2400" b="1" i="0" u="none" strike="noStrike" cap="none" normalizeH="0" baseline="30000" smtClean="0">
                          <a:ln>
                            <a:noFill/>
                          </a:ln>
                          <a:solidFill>
                            <a:srgbClr val="FFFF00"/>
                          </a:solidFill>
                          <a:effectLst/>
                          <a:latin typeface="华文楷体" panose="02010600040101010101" pitchFamily="2" charset="-122"/>
                          <a:ea typeface="华文楷体" panose="02010600040101010101" pitchFamily="2" charset="-122"/>
                        </a:rPr>
                        <a:t>+</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H</a:t>
                      </a:r>
                      <a:r>
                        <a:rPr kumimoji="0" lang="en-US" altLang="zh-CN" sz="2400" b="1" i="0" u="none" strike="noStrike" cap="none" normalizeH="0" baseline="30000" smtClean="0">
                          <a:ln>
                            <a:noFill/>
                          </a:ln>
                          <a:solidFill>
                            <a:schemeClr val="tx1"/>
                          </a:solidFill>
                          <a:effectLst/>
                          <a:latin typeface="华文楷体" panose="02010600040101010101" pitchFamily="2" charset="-122"/>
                          <a:ea typeface="华文楷体" panose="02010600040101010101" pitchFamily="2" charset="-122"/>
                        </a:rPr>
                        <a:t>+</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，电子</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烟酰胺（维生素</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PP</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a:t>
                      </a:r>
                    </a:p>
                  </a:txBody>
                  <a:tcPr marT="45722" marB="45722"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4332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黄素腺嘌呤二核苷酸</a:t>
                      </a:r>
                    </a:p>
                  </a:txBody>
                  <a:tcPr marT="45722" marB="45722"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rgbClr val="3100BC"/>
                          </a:solidFill>
                          <a:effectLst/>
                          <a:latin typeface="华文楷体" panose="02010600040101010101" pitchFamily="2" charset="-122"/>
                          <a:ea typeface="华文楷体" panose="02010600040101010101" pitchFamily="2" charset="-122"/>
                        </a:rPr>
                        <a:t>FAD</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氢原子</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维生素</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B</a:t>
                      </a:r>
                      <a:r>
                        <a:rPr kumimoji="0" lang="en-US" altLang="zh-CN" sz="2400" b="1" i="0" u="none" strike="noStrike" cap="none" normalizeH="0" baseline="-25000" smtClean="0">
                          <a:ln>
                            <a:noFill/>
                          </a:ln>
                          <a:solidFill>
                            <a:schemeClr val="tx1"/>
                          </a:solidFill>
                          <a:effectLst/>
                          <a:latin typeface="华文楷体" panose="02010600040101010101" pitchFamily="2" charset="-122"/>
                          <a:ea typeface="华文楷体" panose="02010600040101010101" pitchFamily="2" charset="-122"/>
                        </a:rPr>
                        <a:t>2</a:t>
                      </a:r>
                    </a:p>
                  </a:txBody>
                  <a:tcPr marT="45722" marB="45722"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4332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焦磷酸硫胺素</a:t>
                      </a:r>
                    </a:p>
                  </a:txBody>
                  <a:tcPr marT="45722" marB="45722"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rgbClr val="3100BC"/>
                          </a:solidFill>
                          <a:effectLst/>
                          <a:latin typeface="华文楷体" panose="02010600040101010101" pitchFamily="2" charset="-122"/>
                          <a:ea typeface="华文楷体" panose="02010600040101010101" pitchFamily="2" charset="-122"/>
                        </a:rPr>
                        <a:t>TPP</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醛基</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维生素</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B</a:t>
                      </a:r>
                      <a:r>
                        <a:rPr kumimoji="0" lang="en-US" altLang="zh-CN" sz="2400" b="1" i="0" u="none" strike="noStrike" cap="none" normalizeH="0" baseline="-25000" smtClean="0">
                          <a:ln>
                            <a:noFill/>
                          </a:ln>
                          <a:solidFill>
                            <a:schemeClr val="tx1"/>
                          </a:solidFill>
                          <a:effectLst/>
                          <a:latin typeface="华文楷体" panose="02010600040101010101" pitchFamily="2" charset="-122"/>
                          <a:ea typeface="华文楷体" panose="02010600040101010101" pitchFamily="2" charset="-122"/>
                        </a:rPr>
                        <a:t>1</a:t>
                      </a:r>
                    </a:p>
                  </a:txBody>
                  <a:tcPr marT="45722" marB="45722"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4332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磷酸吡哆醛</a:t>
                      </a:r>
                    </a:p>
                  </a:txBody>
                  <a:tcPr marT="45722" marB="45722"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rgbClr val="FF0000"/>
                        </a:solidFill>
                        <a:effectLst/>
                        <a:latin typeface="华文楷体" panose="02010600040101010101" pitchFamily="2" charset="-122"/>
                        <a:ea typeface="华文楷体" panose="02010600040101010101" pitchFamily="2" charset="-122"/>
                      </a:endParaRP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氨基</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维生素</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B</a:t>
                      </a:r>
                      <a:r>
                        <a:rPr kumimoji="0" lang="en-US" altLang="zh-CN" sz="2400" b="1" i="0" u="none" strike="noStrike" cap="none" normalizeH="0" baseline="-25000" smtClean="0">
                          <a:ln>
                            <a:noFill/>
                          </a:ln>
                          <a:solidFill>
                            <a:schemeClr val="tx1"/>
                          </a:solidFill>
                          <a:effectLst/>
                          <a:latin typeface="华文楷体" panose="02010600040101010101" pitchFamily="2" charset="-122"/>
                          <a:ea typeface="华文楷体" panose="02010600040101010101" pitchFamily="2" charset="-122"/>
                        </a:rPr>
                        <a:t>6</a:t>
                      </a:r>
                    </a:p>
                  </a:txBody>
                  <a:tcPr marT="45722" marB="45722"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4332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辅酶</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A</a:t>
                      </a:r>
                    </a:p>
                  </a:txBody>
                  <a:tcPr marT="45722" marB="45722"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rgbClr val="3100BC"/>
                          </a:solidFill>
                          <a:effectLst/>
                          <a:latin typeface="华文楷体" panose="02010600040101010101" pitchFamily="2" charset="-122"/>
                          <a:ea typeface="华文楷体" panose="02010600040101010101" pitchFamily="2" charset="-122"/>
                        </a:rPr>
                        <a:t>CoA</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酰基</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泛酸</a:t>
                      </a:r>
                    </a:p>
                  </a:txBody>
                  <a:tcPr marT="45722" marB="45722"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4332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生物素</a:t>
                      </a:r>
                    </a:p>
                  </a:txBody>
                  <a:tcPr marT="45722" marB="45722"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rgbClr val="FF0000"/>
                        </a:solidFill>
                        <a:effectLst/>
                        <a:latin typeface="华文楷体" panose="02010600040101010101" pitchFamily="2" charset="-122"/>
                        <a:ea typeface="华文楷体" panose="02010600040101010101" pitchFamily="2" charset="-122"/>
                      </a:endParaRP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二氧化碳</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 </a:t>
                      </a: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生物素</a:t>
                      </a:r>
                    </a:p>
                  </a:txBody>
                  <a:tcPr marT="45722" marB="45722"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7"/>
                  </a:ext>
                </a:extLst>
              </a:tr>
              <a:tr h="4332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四氢叶酸</a:t>
                      </a:r>
                    </a:p>
                  </a:txBody>
                  <a:tcPr marT="45722" marB="45722"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smtClean="0">
                          <a:ln>
                            <a:noFill/>
                          </a:ln>
                          <a:solidFill>
                            <a:srgbClr val="3100BC"/>
                          </a:solidFill>
                          <a:effectLst/>
                          <a:latin typeface="华文楷体" panose="02010600040101010101" pitchFamily="2" charset="-122"/>
                          <a:ea typeface="华文楷体" panose="02010600040101010101" pitchFamily="2" charset="-122"/>
                        </a:rPr>
                        <a:t>FH</a:t>
                      </a:r>
                      <a:r>
                        <a:rPr kumimoji="0" lang="en-US" altLang="zh-CN" sz="2400" b="1" i="0" u="none" strike="noStrike" cap="none" normalizeH="0" baseline="-25000" smtClean="0">
                          <a:ln>
                            <a:noFill/>
                          </a:ln>
                          <a:solidFill>
                            <a:srgbClr val="3100BC"/>
                          </a:solidFill>
                          <a:effectLst/>
                          <a:latin typeface="华文楷体" panose="02010600040101010101" pitchFamily="2" charset="-122"/>
                          <a:ea typeface="华文楷体" panose="02010600040101010101" pitchFamily="2" charset="-122"/>
                        </a:rPr>
                        <a:t>4</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一碳单位</a:t>
                      </a:r>
                    </a:p>
                  </a:txBody>
                  <a:tcPr marT="45722" marB="45722"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叶酸</a:t>
                      </a:r>
                    </a:p>
                  </a:txBody>
                  <a:tcPr marT="45722" marB="45722"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8"/>
                  </a:ext>
                </a:extLst>
              </a:tr>
              <a:tr h="537052">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辅酶</a:t>
                      </a: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B</a:t>
                      </a:r>
                      <a:r>
                        <a:rPr kumimoji="0" lang="en-US" altLang="zh-CN" sz="2400" b="1" i="0" u="none" strike="noStrike" cap="none" normalizeH="0" baseline="-25000" smtClean="0">
                          <a:ln>
                            <a:noFill/>
                          </a:ln>
                          <a:solidFill>
                            <a:schemeClr val="tx1"/>
                          </a:solidFill>
                          <a:effectLst/>
                          <a:latin typeface="华文楷体" panose="02010600040101010101" pitchFamily="2" charset="-122"/>
                          <a:ea typeface="华文楷体" panose="02010600040101010101" pitchFamily="2" charset="-122"/>
                        </a:rPr>
                        <a:t>12</a:t>
                      </a:r>
                    </a:p>
                  </a:txBody>
                  <a:tcPr marT="45722" marB="45722"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endParaRPr>
                    </a:p>
                  </a:txBody>
                  <a:tcPr marT="45722" marB="45722"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氢原子，烷基</a:t>
                      </a:r>
                    </a:p>
                  </a:txBody>
                  <a:tcPr marT="45722" marB="45722"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ea typeface="宋体" panose="02010600030101010101" pitchFamily="2" charset="-122"/>
                        </a:defRPr>
                      </a:lvl1pPr>
                      <a:lvl2pPr>
                        <a:spcBef>
                          <a:spcPct val="20000"/>
                        </a:spcBef>
                        <a:defRPr sz="2400">
                          <a:solidFill>
                            <a:schemeClr val="tx1"/>
                          </a:solidFill>
                          <a:latin typeface="Comic Sans MS" panose="030F0702030302020204" pitchFamily="66" charset="0"/>
                          <a:ea typeface="宋体" panose="02010600030101010101" pitchFamily="2" charset="-122"/>
                        </a:defRPr>
                      </a:lvl2pPr>
                      <a:lvl3pPr>
                        <a:spcBef>
                          <a:spcPct val="20000"/>
                        </a:spcBef>
                        <a:defRPr sz="2000">
                          <a:solidFill>
                            <a:schemeClr val="tx1"/>
                          </a:solidFill>
                          <a:latin typeface="Comic Sans MS" panose="030F0702030302020204" pitchFamily="66" charset="0"/>
                          <a:ea typeface="宋体" panose="02010600030101010101" pitchFamily="2" charset="-122"/>
                        </a:defRPr>
                      </a:lvl3pPr>
                      <a:lvl4pPr>
                        <a:spcBef>
                          <a:spcPct val="20000"/>
                        </a:spcBef>
                        <a:defRPr>
                          <a:solidFill>
                            <a:schemeClr val="tx1"/>
                          </a:solidFill>
                          <a:latin typeface="Comic Sans MS" panose="030F0702030302020204" pitchFamily="66" charset="0"/>
                          <a:ea typeface="宋体" panose="02010600030101010101" pitchFamily="2" charset="-122"/>
                        </a:defRPr>
                      </a:lvl4pPr>
                      <a:lvl5pPr>
                        <a:spcBef>
                          <a:spcPct val="20000"/>
                        </a:spcBef>
                        <a:defRPr>
                          <a:solidFill>
                            <a:schemeClr val="tx1"/>
                          </a:solidFill>
                          <a:latin typeface="Comic Sans MS" panose="030F07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702030302020204" pitchFamily="66"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维生素</a:t>
                      </a: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B</a:t>
                      </a:r>
                      <a:r>
                        <a:rPr kumimoji="0" lang="en-US" altLang="zh-CN" sz="2400" b="1" i="0" u="none" strike="noStrike" cap="none" normalizeH="0" baseline="-25000" dirty="0" smtClean="0">
                          <a:ln>
                            <a:noFill/>
                          </a:ln>
                          <a:solidFill>
                            <a:schemeClr val="tx1"/>
                          </a:solidFill>
                          <a:effectLst/>
                          <a:latin typeface="华文楷体" panose="02010600040101010101" pitchFamily="2" charset="-122"/>
                          <a:ea typeface="华文楷体" panose="02010600040101010101" pitchFamily="2" charset="-122"/>
                        </a:rPr>
                        <a:t>12</a:t>
                      </a:r>
                    </a:p>
                  </a:txBody>
                  <a:tcPr marT="45722" marB="45722"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409666" name="Rectangle 66"/>
          <p:cNvSpPr>
            <a:spLocks noChangeArrowheads="1"/>
          </p:cNvSpPr>
          <p:nvPr/>
        </p:nvSpPr>
        <p:spPr bwMode="auto">
          <a:xfrm>
            <a:off x="2135188" y="188913"/>
            <a:ext cx="73850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fontAlgn="auto" hangingPunct="1">
              <a:spcBef>
                <a:spcPts val="0"/>
              </a:spcBef>
              <a:spcAft>
                <a:spcPts val="0"/>
              </a:spcAft>
              <a:defRPr/>
            </a:pPr>
            <a:r>
              <a:rPr kumimoji="1" lang="zh-CN" altLang="en-US" sz="2800" b="1" dirty="0">
                <a:solidFill>
                  <a:schemeClr val="bg1"/>
                </a:solidFill>
                <a:latin typeface="华文楷体" panose="02010600040101010101" pitchFamily="2" charset="-122"/>
                <a:ea typeface="华文楷体" panose="02010600040101010101" pitchFamily="2" charset="-122"/>
              </a:rPr>
              <a:t>小分子有机化合物辅酶（辅基）的种类与作用</a:t>
            </a:r>
            <a:r>
              <a:rPr kumimoji="1" lang="zh-CN" altLang="en-US" sz="2800" b="1" dirty="0">
                <a:solidFill>
                  <a:schemeClr val="bg1"/>
                </a:solidFill>
                <a:effectLst>
                  <a:outerShdw blurRad="38100" dist="38100" dir="2700000" algn="tl">
                    <a:srgbClr val="C0C0C0"/>
                  </a:outerShdw>
                </a:effectLst>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2828256834"/>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idx="1"/>
          </p:nvPr>
        </p:nvSpPr>
        <p:spPr>
          <a:xfrm>
            <a:off x="1219200" y="1143000"/>
            <a:ext cx="8559800" cy="4038600"/>
          </a:xfrm>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eaLnBrk="1" hangingPunct="1">
              <a:buFont typeface="Arial" panose="020B0604020202020204" pitchFamily="34" charset="0"/>
              <a:buNone/>
            </a:pPr>
            <a:r>
              <a:rPr lang="en-US" altLang="zh-CN" b="1" smtClean="0">
                <a:solidFill>
                  <a:srgbClr val="3100BC"/>
                </a:solidFill>
                <a:latin typeface="华文楷体" panose="02010600040101010101" pitchFamily="2" charset="-122"/>
                <a:ea typeface="华文楷体" panose="02010600040101010101" pitchFamily="2" charset="-122"/>
              </a:rPr>
              <a:t>3.  </a:t>
            </a:r>
            <a:r>
              <a:rPr lang="zh-CN" altLang="en-US" b="1" smtClean="0">
                <a:solidFill>
                  <a:srgbClr val="3100BC"/>
                </a:solidFill>
                <a:latin typeface="华文楷体" panose="02010600040101010101" pitchFamily="2" charset="-122"/>
                <a:ea typeface="华文楷体" panose="02010600040101010101" pitchFamily="2" charset="-122"/>
              </a:rPr>
              <a:t>酶的辅助因子</a:t>
            </a:r>
            <a:r>
              <a:rPr lang="en-US" altLang="zh-CN" b="1" smtClean="0">
                <a:solidFill>
                  <a:srgbClr val="3100BC"/>
                </a:solidFill>
                <a:latin typeface="华文楷体" panose="02010600040101010101" pitchFamily="2" charset="-122"/>
                <a:ea typeface="华文楷体" panose="02010600040101010101" pitchFamily="2" charset="-122"/>
              </a:rPr>
              <a:t>——</a:t>
            </a:r>
            <a:r>
              <a:rPr lang="zh-CN" altLang="en-US" b="1" smtClean="0">
                <a:solidFill>
                  <a:srgbClr val="3100BC"/>
                </a:solidFill>
                <a:latin typeface="华文楷体" panose="02010600040101010101" pitchFamily="2" charset="-122"/>
                <a:ea typeface="华文楷体" panose="02010600040101010101" pitchFamily="2" charset="-122"/>
              </a:rPr>
              <a:t>金属离子</a:t>
            </a:r>
          </a:p>
          <a:p>
            <a:pPr marL="0" indent="0" eaLnBrk="1" hangingPunct="1"/>
            <a:endParaRPr lang="zh-CN" altLang="en-US" b="1" smtClean="0">
              <a:solidFill>
                <a:srgbClr val="3100BC"/>
              </a:solidFill>
              <a:latin typeface="华文楷体" panose="02010600040101010101" pitchFamily="2" charset="-122"/>
              <a:ea typeface="华文楷体" panose="02010600040101010101" pitchFamily="2" charset="-122"/>
            </a:endParaRPr>
          </a:p>
          <a:p>
            <a:pPr marL="0" indent="0" eaLnBrk="1" hangingPunct="1"/>
            <a:r>
              <a:rPr lang="zh-CN" altLang="en-US" b="1" smtClean="0">
                <a:latin typeface="华文楷体" panose="02010600040101010101" pitchFamily="2" charset="-122"/>
                <a:ea typeface="华文楷体" panose="02010600040101010101" pitchFamily="2" charset="-122"/>
              </a:rPr>
              <a:t>近</a:t>
            </a:r>
            <a:r>
              <a:rPr lang="en-US" altLang="zh-CN" b="1" smtClean="0">
                <a:latin typeface="华文楷体" panose="02010600040101010101" pitchFamily="2" charset="-122"/>
                <a:ea typeface="华文楷体" panose="02010600040101010101" pitchFamily="2" charset="-122"/>
              </a:rPr>
              <a:t>1/3</a:t>
            </a:r>
            <a:r>
              <a:rPr lang="zh-CN" altLang="en-US" b="1" smtClean="0">
                <a:latin typeface="华文楷体" panose="02010600040101010101" pitchFamily="2" charset="-122"/>
                <a:ea typeface="华文楷体" panose="02010600040101010101" pitchFamily="2" charset="-122"/>
              </a:rPr>
              <a:t>的酶需要金属离子作为辅助成分。</a:t>
            </a:r>
          </a:p>
          <a:p>
            <a:pPr marL="0" indent="0" eaLnBrk="1" hangingPunct="1"/>
            <a:endParaRPr lang="zh-CN" altLang="en-US" b="1" smtClean="0">
              <a:latin typeface="华文楷体" panose="02010600040101010101" pitchFamily="2" charset="-122"/>
              <a:ea typeface="华文楷体" panose="02010600040101010101" pitchFamily="2" charset="-122"/>
            </a:endParaRPr>
          </a:p>
          <a:p>
            <a:pPr marL="0" indent="0" eaLnBrk="1" hangingPunct="1"/>
            <a:r>
              <a:rPr lang="zh-CN" altLang="en-US" b="1" smtClean="0">
                <a:latin typeface="华文楷体" panose="02010600040101010101" pitchFamily="2" charset="-122"/>
                <a:ea typeface="华文楷体" panose="02010600040101010101" pitchFamily="2" charset="-122"/>
              </a:rPr>
              <a:t>根据金属离子与酶蛋白结合程度，</a:t>
            </a:r>
          </a:p>
          <a:p>
            <a:pPr marL="0" indent="0" eaLnBrk="1" hangingPunct="1">
              <a:buFont typeface="Arial" panose="020B0604020202020204" pitchFamily="34" charset="0"/>
              <a:buNone/>
            </a:pPr>
            <a:r>
              <a:rPr lang="zh-CN" altLang="en-US" b="1" smtClean="0">
                <a:latin typeface="华文楷体" panose="02010600040101010101" pitchFamily="2" charset="-122"/>
                <a:ea typeface="华文楷体" panose="02010600040101010101" pitchFamily="2" charset="-122"/>
              </a:rPr>
              <a:t>           </a:t>
            </a:r>
          </a:p>
          <a:p>
            <a:pPr marL="0" indent="0" eaLnBrk="1" hangingPunct="1">
              <a:buFont typeface="Arial" panose="020B0604020202020204" pitchFamily="34" charset="0"/>
              <a:buNone/>
            </a:pPr>
            <a:r>
              <a:rPr lang="zh-CN" altLang="en-US" b="1" smtClean="0">
                <a:latin typeface="华文楷体" panose="02010600040101010101" pitchFamily="2" charset="-122"/>
                <a:ea typeface="华文楷体" panose="02010600040101010101" pitchFamily="2" charset="-122"/>
              </a:rPr>
              <a:t>          可分为两类：金属酶和金属激酶。</a:t>
            </a:r>
          </a:p>
          <a:p>
            <a:pPr marL="0" indent="0" eaLnBrk="1" hangingPunct="1">
              <a:buFont typeface="Arial" panose="020B0604020202020204" pitchFamily="34" charset="0"/>
              <a:buNone/>
            </a:pPr>
            <a:endParaRPr lang="en-US" altLang="zh-CN" b="1" smtClean="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3103818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ChangeArrowheads="1"/>
          </p:cNvSpPr>
          <p:nvPr/>
        </p:nvSpPr>
        <p:spPr bwMode="auto">
          <a:xfrm>
            <a:off x="2063552" y="898865"/>
            <a:ext cx="9433048" cy="2332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marL="355600" indent="-355600">
              <a:defRPr>
                <a:solidFill>
                  <a:schemeClr val="tx1"/>
                </a:solidFill>
                <a:latin typeface="Arial" panose="020B0604020202020204" pitchFamily="34" charset="0"/>
                <a:ea typeface="宋体" panose="02010600030101010101" pitchFamily="2" charset="-122"/>
              </a:defRPr>
            </a:lvl1pPr>
            <a:lvl2pPr marL="536575">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30000"/>
              </a:lnSpc>
              <a:spcBef>
                <a:spcPts val="0"/>
              </a:spcBef>
              <a:spcAft>
                <a:spcPts val="0"/>
              </a:spcAft>
              <a:buFont typeface="Wingdings" panose="05000000000000000000" pitchFamily="2" charset="2"/>
              <a:buChar char="Ø"/>
              <a:defRPr/>
            </a:pPr>
            <a:r>
              <a:rPr kumimoji="1" lang="zh-CN" altLang="en-US" sz="2800" b="1" dirty="0">
                <a:solidFill>
                  <a:srgbClr val="3100BC"/>
                </a:solidFill>
                <a:latin typeface="Times New Roman" panose="02020603050405020304" pitchFamily="18" charset="0"/>
                <a:ea typeface="华文楷体" panose="02010600040101010101" pitchFamily="2" charset="-122"/>
              </a:rPr>
              <a:t>金属酶</a:t>
            </a:r>
            <a:r>
              <a:rPr kumimoji="1" lang="en-US" altLang="zh-CN" sz="2800" b="1" dirty="0">
                <a:latin typeface="Times New Roman" panose="02020603050405020304" pitchFamily="18" charset="0"/>
                <a:ea typeface="华文楷体" panose="02010600040101010101" pitchFamily="2" charset="-122"/>
              </a:rPr>
              <a:t>(</a:t>
            </a:r>
            <a:r>
              <a:rPr kumimoji="1" lang="en-US" altLang="zh-CN" sz="2800" b="1" dirty="0" err="1">
                <a:latin typeface="Times New Roman" panose="02020603050405020304" pitchFamily="18" charset="0"/>
                <a:ea typeface="华文楷体" panose="02010600040101010101" pitchFamily="2" charset="-122"/>
              </a:rPr>
              <a:t>metalloenzyme</a:t>
            </a:r>
            <a:r>
              <a:rPr kumimoji="1" lang="en-US" altLang="zh-CN" sz="2800" b="1" dirty="0">
                <a:latin typeface="Times New Roman" panose="02020603050405020304" pitchFamily="18" charset="0"/>
                <a:ea typeface="华文楷体" panose="02010600040101010101" pitchFamily="2" charset="-122"/>
              </a:rPr>
              <a:t>)</a:t>
            </a:r>
          </a:p>
          <a:p>
            <a:pPr lvl="1" eaLnBrk="1" fontAlgn="auto" hangingPunct="1">
              <a:lnSpc>
                <a:spcPct val="130000"/>
              </a:lnSpc>
              <a:spcBef>
                <a:spcPts val="0"/>
              </a:spcBef>
              <a:spcAft>
                <a:spcPts val="0"/>
              </a:spcAft>
              <a:defRPr/>
            </a:pPr>
            <a:r>
              <a:rPr kumimoji="1" lang="zh-CN" altLang="en-US" sz="2800" b="1" dirty="0">
                <a:latin typeface="华文楷体" panose="02010600040101010101" pitchFamily="2" charset="-122"/>
                <a:ea typeface="华文楷体" panose="02010600040101010101" pitchFamily="2" charset="-122"/>
              </a:rPr>
              <a:t>金属离子与酶结合紧密，提取过程中不易丢失。</a:t>
            </a:r>
            <a:r>
              <a:rPr kumimoji="1" lang="zh-CN" altLang="en-US" sz="2800" b="1" dirty="0">
                <a:effectLst>
                  <a:outerShdw blurRad="38100" dist="38100" dir="2700000" algn="tl">
                    <a:srgbClr val="C0C0C0"/>
                  </a:outerShdw>
                </a:effectLst>
                <a:latin typeface="华文楷体" panose="02010600040101010101" pitchFamily="2" charset="-122"/>
                <a:ea typeface="华文楷体" panose="02010600040101010101" pitchFamily="2" charset="-122"/>
              </a:rPr>
              <a:t> </a:t>
            </a:r>
          </a:p>
          <a:p>
            <a:pPr eaLnBrk="1" fontAlgn="auto" hangingPunct="1">
              <a:lnSpc>
                <a:spcPct val="130000"/>
              </a:lnSpc>
              <a:spcBef>
                <a:spcPts val="0"/>
              </a:spcBef>
              <a:spcAft>
                <a:spcPts val="0"/>
              </a:spcAft>
              <a:buFont typeface="Wingdings" panose="05000000000000000000" pitchFamily="2" charset="2"/>
              <a:buChar char="Ø"/>
              <a:defRPr/>
            </a:pPr>
            <a:r>
              <a:rPr kumimoji="1" lang="zh-CN" altLang="en-US" sz="2800" b="1" dirty="0">
                <a:solidFill>
                  <a:srgbClr val="3100BC"/>
                </a:solidFill>
                <a:latin typeface="Times New Roman" panose="02020603050405020304" pitchFamily="18" charset="0"/>
                <a:ea typeface="华文楷体" panose="02010600040101010101" pitchFamily="2" charset="-122"/>
              </a:rPr>
              <a:t>金属激活酶</a:t>
            </a:r>
            <a:r>
              <a:rPr kumimoji="1" lang="en-US" altLang="zh-CN" sz="2800" b="1" dirty="0">
                <a:latin typeface="Times New Roman" panose="02020603050405020304" pitchFamily="18" charset="0"/>
                <a:ea typeface="华文楷体" panose="02010600040101010101" pitchFamily="2" charset="-122"/>
              </a:rPr>
              <a:t>(metal-activated enzyme) </a:t>
            </a:r>
          </a:p>
          <a:p>
            <a:pPr lvl="1" eaLnBrk="1" fontAlgn="auto" hangingPunct="1">
              <a:lnSpc>
                <a:spcPct val="130000"/>
              </a:lnSpc>
              <a:spcBef>
                <a:spcPts val="0"/>
              </a:spcBef>
              <a:spcAft>
                <a:spcPts val="0"/>
              </a:spcAft>
              <a:defRPr/>
            </a:pPr>
            <a:r>
              <a:rPr kumimoji="1" lang="zh-CN" altLang="en-US" sz="2800" b="1" dirty="0">
                <a:latin typeface="华文楷体" panose="02010600040101010101" pitchFamily="2" charset="-122"/>
                <a:ea typeface="华文楷体" panose="02010600040101010101" pitchFamily="2" charset="-122"/>
              </a:rPr>
              <a:t>金属离子为酶的活性所必需，但与酶的结合不甚紧密。 </a:t>
            </a:r>
          </a:p>
        </p:txBody>
      </p:sp>
      <p:sp>
        <p:nvSpPr>
          <p:cNvPr id="415747" name="Text Box 3"/>
          <p:cNvSpPr txBox="1">
            <a:spLocks noChangeArrowheads="1"/>
          </p:cNvSpPr>
          <p:nvPr/>
        </p:nvSpPr>
        <p:spPr bwMode="auto">
          <a:xfrm>
            <a:off x="1992313" y="3500438"/>
            <a:ext cx="7704137" cy="261302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355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10731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Clr>
                <a:schemeClr val="tx2"/>
              </a:buClr>
              <a:buFont typeface="Wingdings" panose="05000000000000000000" pitchFamily="2" charset="2"/>
              <a:buChar char="Ø"/>
            </a:pPr>
            <a:r>
              <a:rPr kumimoji="1" lang="zh-CN" altLang="en-US" b="1">
                <a:solidFill>
                  <a:srgbClr val="3100BC"/>
                </a:solidFill>
                <a:latin typeface="华文楷体" panose="02010600040101010101" pitchFamily="2" charset="-122"/>
                <a:ea typeface="华文楷体" panose="02010600040101010101" pitchFamily="2" charset="-122"/>
              </a:rPr>
              <a:t>金属离子的作用</a:t>
            </a:r>
          </a:p>
          <a:p>
            <a:pPr lvl="1" eaLnBrk="1" hangingPunct="1">
              <a:lnSpc>
                <a:spcPct val="110000"/>
              </a:lnSpc>
              <a:spcBef>
                <a:spcPct val="20000"/>
              </a:spcBef>
              <a:buClr>
                <a:schemeClr val="tx2"/>
              </a:buClr>
              <a:buSzPct val="75000"/>
              <a:buFont typeface="Wingdings" panose="05000000000000000000" pitchFamily="2" charset="2"/>
              <a:buNone/>
            </a:pPr>
            <a:r>
              <a:rPr kumimoji="1" lang="zh-CN" altLang="en-US" sz="2800" b="1">
                <a:latin typeface="华文楷体" panose="02010600040101010101" pitchFamily="2" charset="-122"/>
                <a:ea typeface="华文楷体" panose="02010600040101010101" pitchFamily="2" charset="-122"/>
              </a:rPr>
              <a:t>稳定酶的构象； </a:t>
            </a:r>
          </a:p>
          <a:p>
            <a:pPr lvl="1" eaLnBrk="1" hangingPunct="1">
              <a:lnSpc>
                <a:spcPct val="100000"/>
              </a:lnSpc>
              <a:spcBef>
                <a:spcPct val="20000"/>
              </a:spcBef>
              <a:buClr>
                <a:schemeClr val="tx2"/>
              </a:buClr>
              <a:buSzPct val="75000"/>
              <a:buFont typeface="Wingdings" panose="05000000000000000000" pitchFamily="2" charset="2"/>
              <a:buNone/>
            </a:pPr>
            <a:r>
              <a:rPr kumimoji="1" lang="zh-CN" altLang="en-US" sz="2800" b="1">
                <a:latin typeface="华文楷体" panose="02010600040101010101" pitchFamily="2" charset="-122"/>
                <a:ea typeface="华文楷体" panose="02010600040101010101" pitchFamily="2" charset="-122"/>
              </a:rPr>
              <a:t>参与催化反应，传递电子；</a:t>
            </a:r>
          </a:p>
          <a:p>
            <a:pPr lvl="1" eaLnBrk="1" hangingPunct="1">
              <a:lnSpc>
                <a:spcPct val="100000"/>
              </a:lnSpc>
              <a:spcBef>
                <a:spcPct val="20000"/>
              </a:spcBef>
              <a:buClr>
                <a:schemeClr val="tx2"/>
              </a:buClr>
              <a:buSzPct val="75000"/>
              <a:buFont typeface="Wingdings" panose="05000000000000000000" pitchFamily="2" charset="2"/>
              <a:buNone/>
            </a:pPr>
            <a:r>
              <a:rPr kumimoji="1" lang="zh-CN" altLang="en-US" sz="2800" b="1">
                <a:latin typeface="华文楷体" panose="02010600040101010101" pitchFamily="2" charset="-122"/>
                <a:ea typeface="华文楷体" panose="02010600040101010101" pitchFamily="2" charset="-122"/>
              </a:rPr>
              <a:t>在酶与底物间起桥梁作用；</a:t>
            </a:r>
          </a:p>
          <a:p>
            <a:pPr lvl="1" eaLnBrk="1" hangingPunct="1">
              <a:lnSpc>
                <a:spcPct val="100000"/>
              </a:lnSpc>
              <a:spcBef>
                <a:spcPct val="20000"/>
              </a:spcBef>
              <a:buClr>
                <a:schemeClr val="tx2"/>
              </a:buClr>
              <a:buSzPct val="75000"/>
              <a:buFont typeface="Wingdings" panose="05000000000000000000" pitchFamily="2" charset="2"/>
              <a:buNone/>
            </a:pPr>
            <a:r>
              <a:rPr kumimoji="1" lang="zh-CN" altLang="en-US" sz="2800" b="1">
                <a:latin typeface="华文楷体" panose="02010600040101010101" pitchFamily="2" charset="-122"/>
                <a:ea typeface="华文楷体" panose="02010600040101010101" pitchFamily="2" charset="-122"/>
              </a:rPr>
              <a:t>中和阴离子，降低反应中的静电斥力等。</a:t>
            </a:r>
          </a:p>
        </p:txBody>
      </p:sp>
    </p:spTree>
    <p:extLst>
      <p:ext uri="{BB962C8B-B14F-4D97-AF65-F5344CB8AC3E}">
        <p14:creationId xmlns:p14="http://schemas.microsoft.com/office/powerpoint/2010/main" val="29832957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15746"/>
                                        </p:tgtEl>
                                        <p:attrNameLst>
                                          <p:attrName>style.visibility</p:attrName>
                                        </p:attrNameLst>
                                      </p:cBhvr>
                                      <p:to>
                                        <p:strVal val="visible"/>
                                      </p:to>
                                    </p:set>
                                    <p:animEffect transition="in" filter="barn(outHorizontal)">
                                      <p:cBhvr>
                                        <p:cTn id="7" dur="500"/>
                                        <p:tgtEl>
                                          <p:spTgt spid="4157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15747"/>
                                        </p:tgtEl>
                                        <p:attrNameLst>
                                          <p:attrName>style.visibility</p:attrName>
                                        </p:attrNameLst>
                                      </p:cBhvr>
                                      <p:to>
                                        <p:strVal val="visible"/>
                                      </p:to>
                                    </p:set>
                                    <p:animEffect transition="in" filter="wipe(down)">
                                      <p:cBhvr>
                                        <p:cTn id="12" dur="500"/>
                                        <p:tgtEl>
                                          <p:spTgt spid="415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6" grpId="0" autoUpdateAnimBg="0"/>
      <p:bldP spid="41574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279576" y="-315416"/>
            <a:ext cx="5703888" cy="1327150"/>
          </a:xfrm>
        </p:spPr>
        <p:txBody>
          <a:bodyPr/>
          <a:lstStyle/>
          <a:p>
            <a:pPr eaLnBrk="1" hangingPunct="1"/>
            <a:r>
              <a:rPr lang="en-US" altLang="zh-CN" b="1" dirty="0" smtClean="0">
                <a:solidFill>
                  <a:schemeClr val="bg1"/>
                </a:solidFill>
                <a:latin typeface="华文楷体" panose="02010600040101010101" pitchFamily="2" charset="-122"/>
                <a:ea typeface="华文楷体" panose="02010600040101010101" pitchFamily="2" charset="-122"/>
              </a:rPr>
              <a:t>4.</a:t>
            </a:r>
            <a:r>
              <a:rPr lang="zh-CN" altLang="en-US" b="1" dirty="0" smtClean="0">
                <a:solidFill>
                  <a:schemeClr val="bg1"/>
                </a:solidFill>
                <a:latin typeface="华文楷体" panose="02010600040101010101" pitchFamily="2" charset="-122"/>
                <a:ea typeface="华文楷体" panose="02010600040101010101" pitchFamily="2" charset="-122"/>
              </a:rPr>
              <a:t>辅酶的作用 </a:t>
            </a:r>
          </a:p>
        </p:txBody>
      </p:sp>
      <p:sp>
        <p:nvSpPr>
          <p:cNvPr id="55299" name="Rectangle 3"/>
          <p:cNvSpPr>
            <a:spLocks noGrp="1" noChangeArrowheads="1"/>
          </p:cNvSpPr>
          <p:nvPr>
            <p:ph idx="1"/>
          </p:nvPr>
        </p:nvSpPr>
        <p:spPr>
          <a:xfrm>
            <a:off x="911424" y="836712"/>
            <a:ext cx="8764588" cy="4751387"/>
          </a:xfrm>
        </p:spPr>
        <p:txBody>
          <a:bodyPr/>
          <a:lstStyle/>
          <a:p>
            <a:pPr eaLnBrk="1" hangingPunct="1">
              <a:buFontTx/>
              <a:buNone/>
            </a:pPr>
            <a:r>
              <a:rPr lang="en-US" altLang="zh-CN" b="1" dirty="0" smtClean="0">
                <a:solidFill>
                  <a:schemeClr val="tx2"/>
                </a:solidFill>
                <a:latin typeface="华文楷体" panose="02010600040101010101" pitchFamily="2" charset="-122"/>
                <a:ea typeface="华文楷体" panose="02010600040101010101" pitchFamily="2" charset="-122"/>
              </a:rPr>
              <a:t>1. </a:t>
            </a:r>
            <a:r>
              <a:rPr lang="zh-CN" altLang="en-US" b="1" dirty="0" smtClean="0">
                <a:solidFill>
                  <a:schemeClr val="tx2"/>
                </a:solidFill>
                <a:latin typeface="华文楷体" panose="02010600040101010101" pitchFamily="2" charset="-122"/>
                <a:ea typeface="华文楷体" panose="02010600040101010101" pitchFamily="2" charset="-122"/>
              </a:rPr>
              <a:t>参加基团的转移</a:t>
            </a:r>
          </a:p>
        </p:txBody>
      </p:sp>
      <p:sp>
        <p:nvSpPr>
          <p:cNvPr id="55300" name="Rectangle 2"/>
          <p:cNvSpPr txBox="1">
            <a:spLocks noChangeArrowheads="1"/>
          </p:cNvSpPr>
          <p:nvPr/>
        </p:nvSpPr>
        <p:spPr bwMode="auto">
          <a:xfrm>
            <a:off x="2783632" y="1556792"/>
            <a:ext cx="70770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buFontTx/>
              <a:buNone/>
            </a:pPr>
            <a:r>
              <a:rPr lang="zh-CN" altLang="en-US" b="1" dirty="0">
                <a:solidFill>
                  <a:srgbClr val="CC0099"/>
                </a:solidFill>
                <a:latin typeface="华文楷体" panose="02010600040101010101" pitchFamily="2" charset="-122"/>
                <a:ea typeface="华文楷体" panose="02010600040101010101" pitchFamily="2" charset="-122"/>
              </a:rPr>
              <a:t>接受基团转移的种类</a:t>
            </a:r>
            <a:r>
              <a:rPr lang="zh-CN" altLang="en-US" b="1" dirty="0">
                <a:latin typeface="华文楷体" panose="02010600040101010101" pitchFamily="2" charset="-122"/>
                <a:ea typeface="华文楷体" panose="02010600040101010101" pitchFamily="2" charset="-122"/>
              </a:rPr>
              <a:t>很多</a:t>
            </a:r>
          </a:p>
          <a:p>
            <a:pPr eaLnBrk="1" hangingPunct="1"/>
            <a:r>
              <a:rPr lang="zh-CN" altLang="en-US" b="1" dirty="0">
                <a:latin typeface="华文楷体" panose="02010600040101010101" pitchFamily="2" charset="-122"/>
                <a:ea typeface="华文楷体" panose="02010600040101010101" pitchFamily="2" charset="-122"/>
              </a:rPr>
              <a:t>氨基</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磷酸吡哆醛</a:t>
            </a:r>
          </a:p>
          <a:p>
            <a:pPr eaLnBrk="1" hangingPunct="1"/>
            <a:r>
              <a:rPr lang="zh-CN" altLang="en-US" b="1" dirty="0">
                <a:latin typeface="华文楷体" panose="02010600040101010101" pitchFamily="2" charset="-122"/>
                <a:ea typeface="华文楷体" panose="02010600040101010101" pitchFamily="2" charset="-122"/>
              </a:rPr>
              <a:t>羧基</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生物素</a:t>
            </a:r>
          </a:p>
          <a:p>
            <a:pPr eaLnBrk="1" hangingPunct="1"/>
            <a:r>
              <a:rPr lang="zh-CN" altLang="en-US" b="1" dirty="0">
                <a:latin typeface="华文楷体" panose="02010600040101010101" pitchFamily="2" charset="-122"/>
                <a:ea typeface="华文楷体" panose="02010600040101010101" pitchFamily="2" charset="-122"/>
              </a:rPr>
              <a:t>一碳单位</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四氢叶酸</a:t>
            </a:r>
          </a:p>
          <a:p>
            <a:pPr eaLnBrk="1" hangingPunct="1"/>
            <a:r>
              <a:rPr lang="zh-CN" altLang="en-US" b="1" dirty="0">
                <a:latin typeface="华文楷体" panose="02010600040101010101" pitchFamily="2" charset="-122"/>
                <a:ea typeface="华文楷体" panose="02010600040101010101" pitchFamily="2" charset="-122"/>
              </a:rPr>
              <a:t>甲基</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维生素</a:t>
            </a:r>
            <a:r>
              <a:rPr lang="en-US" altLang="en-US" b="1" dirty="0"/>
              <a:t>B</a:t>
            </a:r>
            <a:r>
              <a:rPr lang="en-US" altLang="zh-CN" b="1" baseline="-25000" dirty="0"/>
              <a:t>12</a:t>
            </a:r>
            <a:endParaRPr lang="en-US" altLang="zh-CN" b="1" dirty="0"/>
          </a:p>
          <a:p>
            <a:pPr eaLnBrk="1" hangingPunct="1"/>
            <a:r>
              <a:rPr lang="zh-CN" altLang="en-US" b="1" dirty="0">
                <a:latin typeface="华文楷体" panose="02010600040101010101" pitchFamily="2" charset="-122"/>
                <a:ea typeface="华文楷体" panose="02010600040101010101" pitchFamily="2" charset="-122"/>
              </a:rPr>
              <a:t>酰基</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辅酶</a:t>
            </a:r>
            <a:r>
              <a:rPr lang="en-US" altLang="en-US" b="1" dirty="0"/>
              <a:t>A</a:t>
            </a:r>
            <a:endParaRPr lang="zh-CN" altLang="zh-CN" b="1" dirty="0"/>
          </a:p>
        </p:txBody>
      </p:sp>
    </p:spTree>
    <p:extLst>
      <p:ext uri="{BB962C8B-B14F-4D97-AF65-F5344CB8AC3E}">
        <p14:creationId xmlns:p14="http://schemas.microsoft.com/office/powerpoint/2010/main" val="1512132660"/>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2135560" y="-387424"/>
            <a:ext cx="6151563" cy="13271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eaLnBrk="1" hangingPunct="1"/>
            <a:r>
              <a:rPr lang="zh-CN" altLang="en-US" b="1" dirty="0" smtClean="0">
                <a:solidFill>
                  <a:schemeClr val="bg1"/>
                </a:solidFill>
                <a:latin typeface="华文楷体" panose="02010600040101010101" pitchFamily="2" charset="-122"/>
                <a:ea typeface="华文楷体" panose="02010600040101010101" pitchFamily="2" charset="-122"/>
              </a:rPr>
              <a:t>辅酶的作用 </a:t>
            </a:r>
          </a:p>
        </p:txBody>
      </p:sp>
      <p:sp>
        <p:nvSpPr>
          <p:cNvPr id="56323" name="Rectangle 2"/>
          <p:cNvSpPr>
            <a:spLocks noGrp="1" noChangeArrowheads="1"/>
          </p:cNvSpPr>
          <p:nvPr>
            <p:ph idx="1"/>
          </p:nvPr>
        </p:nvSpPr>
        <p:spPr>
          <a:xfrm>
            <a:off x="1415480" y="1268760"/>
            <a:ext cx="8135937" cy="4114800"/>
          </a:xfrm>
        </p:spPr>
        <p:txBody>
          <a:bodyPr/>
          <a:lstStyle/>
          <a:p>
            <a:pPr eaLnBrk="1" hangingPunct="1">
              <a:buFontTx/>
              <a:buNone/>
            </a:pPr>
            <a:r>
              <a:rPr lang="en-US" altLang="zh-CN" b="1" dirty="0" smtClean="0">
                <a:solidFill>
                  <a:schemeClr val="tx2"/>
                </a:solidFill>
                <a:latin typeface="华文楷体" panose="02010600040101010101" pitchFamily="2" charset="-122"/>
                <a:ea typeface="华文楷体" panose="02010600040101010101" pitchFamily="2" charset="-122"/>
              </a:rPr>
              <a:t>2.  </a:t>
            </a:r>
            <a:r>
              <a:rPr lang="zh-CN" altLang="en-US" b="1" dirty="0" smtClean="0">
                <a:solidFill>
                  <a:schemeClr val="tx2"/>
                </a:solidFill>
                <a:latin typeface="华文楷体" panose="02010600040101010101" pitchFamily="2" charset="-122"/>
                <a:ea typeface="华文楷体" panose="02010600040101010101" pitchFamily="2" charset="-122"/>
              </a:rPr>
              <a:t>氧化还原作用</a:t>
            </a:r>
            <a:r>
              <a:rPr lang="en-US" altLang="zh-CN" b="1" dirty="0" smtClean="0">
                <a:solidFill>
                  <a:schemeClr val="tx2"/>
                </a:solidFill>
                <a:latin typeface="华文楷体" panose="02010600040101010101" pitchFamily="2" charset="-122"/>
                <a:ea typeface="华文楷体" panose="02010600040101010101" pitchFamily="2" charset="-122"/>
              </a:rPr>
              <a:t>:</a:t>
            </a:r>
          </a:p>
          <a:p>
            <a:pPr eaLnBrk="1" hangingPunct="1"/>
            <a:r>
              <a:rPr lang="zh-CN" altLang="en-US" b="1" dirty="0" smtClean="0">
                <a:latin typeface="华文楷体" panose="02010600040101010101" pitchFamily="2" charset="-122"/>
                <a:ea typeface="华文楷体" panose="02010600040101010101" pitchFamily="2" charset="-122"/>
              </a:rPr>
              <a:t>实际上属于质子的转移过程</a:t>
            </a:r>
          </a:p>
          <a:p>
            <a:pPr eaLnBrk="1" hangingPunct="1"/>
            <a:r>
              <a:rPr lang="zh-CN" altLang="en-US" b="1" dirty="0" smtClean="0">
                <a:latin typeface="华文楷体" panose="02010600040101010101" pitchFamily="2" charset="-122"/>
                <a:ea typeface="华文楷体" panose="02010600040101010101" pitchFamily="2" charset="-122"/>
              </a:rPr>
              <a:t>酶的活性中心起了可逆性接受质子的作用</a:t>
            </a:r>
          </a:p>
          <a:p>
            <a:pPr eaLnBrk="1" hangingPunct="1"/>
            <a:r>
              <a:rPr lang="en-US" altLang="zh-CN" b="1" dirty="0" smtClean="0"/>
              <a:t>FAD        FADH</a:t>
            </a:r>
            <a:r>
              <a:rPr lang="en-US" altLang="zh-CN" b="1" baseline="-25000" dirty="0" smtClean="0"/>
              <a:t>2</a:t>
            </a:r>
            <a:endParaRPr lang="en-US" altLang="zh-CN" b="1" dirty="0" smtClean="0"/>
          </a:p>
          <a:p>
            <a:pPr eaLnBrk="1" hangingPunct="1"/>
            <a:r>
              <a:rPr lang="en-US" altLang="zh-CN" b="1" dirty="0" smtClean="0"/>
              <a:t>NAD</a:t>
            </a:r>
            <a:r>
              <a:rPr lang="en-US" altLang="zh-CN" b="1" baseline="30000" dirty="0" smtClean="0"/>
              <a:t>+</a:t>
            </a:r>
            <a:r>
              <a:rPr lang="en-US" altLang="zh-CN" b="1" dirty="0" smtClean="0"/>
              <a:t>      NADH + H</a:t>
            </a:r>
            <a:r>
              <a:rPr lang="en-US" altLang="zh-CN" b="1" baseline="30000" dirty="0" smtClean="0"/>
              <a:t>+</a:t>
            </a:r>
            <a:endParaRPr lang="en-US" altLang="zh-CN" b="1" dirty="0" smtClean="0"/>
          </a:p>
          <a:p>
            <a:pPr eaLnBrk="1" hangingPunct="1"/>
            <a:r>
              <a:rPr lang="en-US" altLang="zh-CN" b="1" dirty="0" smtClean="0"/>
              <a:t>NADP</a:t>
            </a:r>
            <a:r>
              <a:rPr lang="en-US" altLang="zh-CN" b="1" baseline="30000" dirty="0" smtClean="0"/>
              <a:t>+</a:t>
            </a:r>
            <a:r>
              <a:rPr lang="en-US" altLang="zh-CN" b="1" dirty="0" smtClean="0"/>
              <a:t>    NADPH + H</a:t>
            </a:r>
            <a:r>
              <a:rPr lang="en-US" altLang="zh-CN" b="1" baseline="30000" dirty="0" smtClean="0"/>
              <a:t>+</a:t>
            </a:r>
            <a:endParaRPr lang="en-US" altLang="zh-CN" b="1" dirty="0" smtClean="0"/>
          </a:p>
        </p:txBody>
      </p:sp>
    </p:spTree>
    <p:extLst>
      <p:ext uri="{BB962C8B-B14F-4D97-AF65-F5344CB8AC3E}">
        <p14:creationId xmlns:p14="http://schemas.microsoft.com/office/powerpoint/2010/main" val="297502526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noChangeArrowheads="1"/>
          </p:cNvSpPr>
          <p:nvPr>
            <p:ph type="title"/>
          </p:nvPr>
        </p:nvSpPr>
        <p:spPr>
          <a:xfrm>
            <a:off x="1981200" y="-315416"/>
            <a:ext cx="6151563" cy="13271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eaLnBrk="1" hangingPunct="1"/>
            <a:r>
              <a:rPr lang="zh-CN" altLang="en-US" b="1" dirty="0" smtClean="0">
                <a:solidFill>
                  <a:schemeClr val="bg1"/>
                </a:solidFill>
                <a:latin typeface="华文楷体" panose="02010600040101010101" pitchFamily="2" charset="-122"/>
                <a:ea typeface="华文楷体" panose="02010600040101010101" pitchFamily="2" charset="-122"/>
              </a:rPr>
              <a:t>辅酶的作用 </a:t>
            </a:r>
          </a:p>
        </p:txBody>
      </p:sp>
      <p:sp>
        <p:nvSpPr>
          <p:cNvPr id="57347" name="Rectangle 2"/>
          <p:cNvSpPr>
            <a:spLocks noGrp="1" noChangeArrowheads="1"/>
          </p:cNvSpPr>
          <p:nvPr>
            <p:ph idx="1"/>
          </p:nvPr>
        </p:nvSpPr>
        <p:spPr>
          <a:xfrm>
            <a:off x="1127448" y="1124744"/>
            <a:ext cx="10585176" cy="4395788"/>
          </a:xfrm>
        </p:spPr>
        <p:txBody>
          <a:bodyPr/>
          <a:lstStyle/>
          <a:p>
            <a:pPr eaLnBrk="1" hangingPunct="1">
              <a:buFontTx/>
              <a:buNone/>
            </a:pPr>
            <a:r>
              <a:rPr lang="en-US" altLang="zh-CN" b="1" dirty="0" smtClean="0">
                <a:solidFill>
                  <a:schemeClr val="tx2"/>
                </a:solidFill>
                <a:latin typeface="华文楷体" panose="02010600040101010101" pitchFamily="2" charset="-122"/>
                <a:ea typeface="华文楷体" panose="02010600040101010101" pitchFamily="2" charset="-122"/>
              </a:rPr>
              <a:t>3. </a:t>
            </a:r>
            <a:r>
              <a:rPr lang="zh-CN" altLang="en-US" b="1" dirty="0" smtClean="0">
                <a:solidFill>
                  <a:schemeClr val="tx2"/>
                </a:solidFill>
                <a:latin typeface="华文楷体" panose="02010600040101010101" pitchFamily="2" charset="-122"/>
                <a:ea typeface="华文楷体" panose="02010600040101010101" pitchFamily="2" charset="-122"/>
              </a:rPr>
              <a:t>第二底物的作用</a:t>
            </a:r>
          </a:p>
          <a:p>
            <a:pPr eaLnBrk="1" hangingPunct="1">
              <a:buFontTx/>
              <a:buNone/>
            </a:pPr>
            <a:endParaRPr lang="zh-CN" altLang="en-US" b="1" dirty="0" smtClean="0">
              <a:solidFill>
                <a:schemeClr val="tx2"/>
              </a:solidFill>
              <a:latin typeface="华文楷体" panose="02010600040101010101" pitchFamily="2" charset="-122"/>
              <a:ea typeface="华文楷体" panose="02010600040101010101" pitchFamily="2" charset="-122"/>
            </a:endParaRPr>
          </a:p>
          <a:p>
            <a:pPr eaLnBrk="1" hangingPunct="1"/>
            <a:r>
              <a:rPr lang="zh-CN" altLang="en-US" b="1" dirty="0" smtClean="0">
                <a:latin typeface="华文楷体" panose="02010600040101010101" pitchFamily="2" charset="-122"/>
                <a:ea typeface="华文楷体" panose="02010600040101010101" pitchFamily="2" charset="-122"/>
              </a:rPr>
              <a:t>有些辅酶接受某些基团后</a:t>
            </a:r>
            <a:r>
              <a:rPr lang="en-US" altLang="zh-CN" b="1" dirty="0" smtClean="0">
                <a:latin typeface="华文楷体" panose="02010600040101010101" pitchFamily="2" charset="-122"/>
                <a:ea typeface="华文楷体" panose="02010600040101010101" pitchFamily="2" charset="-122"/>
              </a:rPr>
              <a:t>,</a:t>
            </a:r>
            <a:r>
              <a:rPr lang="zh-CN" altLang="en-US" b="1" dirty="0" smtClean="0">
                <a:latin typeface="华文楷体" panose="02010600040101010101" pitchFamily="2" charset="-122"/>
                <a:ea typeface="华文楷体" panose="02010600040101010101" pitchFamily="2" charset="-122"/>
              </a:rPr>
              <a:t>不能依靠该酶恢复原有的结构</a:t>
            </a:r>
          </a:p>
          <a:p>
            <a:pPr eaLnBrk="1" hangingPunct="1"/>
            <a:r>
              <a:rPr lang="zh-CN" altLang="en-US" b="1" dirty="0" smtClean="0">
                <a:latin typeface="华文楷体" panose="02010600040101010101" pitchFamily="2" charset="-122"/>
                <a:ea typeface="华文楷体" panose="02010600040101010101" pitchFamily="2" charset="-122"/>
              </a:rPr>
              <a:t>从而需要有其他的递氢体参与</a:t>
            </a:r>
            <a:r>
              <a:rPr lang="en-US" altLang="zh-CN" b="1" dirty="0" smtClean="0">
                <a:latin typeface="华文楷体" panose="02010600040101010101" pitchFamily="2" charset="-122"/>
                <a:ea typeface="华文楷体" panose="02010600040101010101" pitchFamily="2" charset="-122"/>
              </a:rPr>
              <a:t>,</a:t>
            </a:r>
            <a:r>
              <a:rPr lang="zh-CN" altLang="en-US" b="1" dirty="0" smtClean="0">
                <a:latin typeface="华文楷体" panose="02010600040101010101" pitchFamily="2" charset="-122"/>
                <a:ea typeface="华文楷体" panose="02010600040101010101" pitchFamily="2" charset="-122"/>
              </a:rPr>
              <a:t>如：谷胱甘肽</a:t>
            </a:r>
            <a:r>
              <a:rPr lang="zh-CN" altLang="en-US" b="1" dirty="0" smtClean="0"/>
              <a:t> </a:t>
            </a:r>
            <a:r>
              <a:rPr lang="en-US" altLang="en-US" b="1" dirty="0" smtClean="0">
                <a:ea typeface="等线" panose="02010600030101010101" pitchFamily="2" charset="-122"/>
              </a:rPr>
              <a:t>GSSG             2 GSH</a:t>
            </a:r>
          </a:p>
          <a:p>
            <a:pPr eaLnBrk="1" hangingPunct="1"/>
            <a:r>
              <a:rPr lang="zh-CN" altLang="en-US" b="1" dirty="0" smtClean="0">
                <a:latin typeface="华文楷体" panose="02010600040101010101" pitchFamily="2" charset="-122"/>
                <a:ea typeface="华文楷体" panose="02010600040101010101" pitchFamily="2" charset="-122"/>
              </a:rPr>
              <a:t>其他基团的转移也有这种情况  如辅酶</a:t>
            </a:r>
            <a:r>
              <a:rPr lang="en-US" altLang="en-US" b="1" dirty="0" smtClean="0">
                <a:latin typeface="华文楷体" panose="02010600040101010101" pitchFamily="2" charset="-122"/>
                <a:ea typeface="华文楷体" panose="02010600040101010101" pitchFamily="2" charset="-122"/>
              </a:rPr>
              <a:t>A</a:t>
            </a:r>
            <a:r>
              <a:rPr lang="zh-CN" altLang="en-US" b="1" dirty="0" smtClean="0">
                <a:latin typeface="华文楷体" panose="02010600040101010101" pitchFamily="2" charset="-122"/>
                <a:ea typeface="华文楷体" panose="02010600040101010101" pitchFamily="2" charset="-122"/>
              </a:rPr>
              <a:t>参与的转酰基反应</a:t>
            </a:r>
            <a:r>
              <a:rPr lang="en-US" altLang="zh-CN" b="1" dirty="0" smtClean="0">
                <a:latin typeface="华文楷体" panose="02010600040101010101" pitchFamily="2" charset="-122"/>
                <a:ea typeface="华文楷体" panose="02010600040101010101" pitchFamily="2" charset="-122"/>
              </a:rPr>
              <a:t>, </a:t>
            </a:r>
            <a:r>
              <a:rPr lang="zh-CN" altLang="en-US" b="1" dirty="0" smtClean="0">
                <a:latin typeface="华文楷体" panose="02010600040101010101" pitchFamily="2" charset="-122"/>
                <a:ea typeface="华文楷体" panose="02010600040101010101" pitchFamily="2" charset="-122"/>
              </a:rPr>
              <a:t>先形成乙酰辅酶 </a:t>
            </a:r>
            <a:r>
              <a:rPr lang="en-US" altLang="en-US" b="1" dirty="0" smtClean="0">
                <a:latin typeface="华文楷体" panose="02010600040101010101" pitchFamily="2" charset="-122"/>
                <a:ea typeface="华文楷体" panose="02010600040101010101" pitchFamily="2" charset="-122"/>
              </a:rPr>
              <a:t>A</a:t>
            </a:r>
            <a:r>
              <a:rPr lang="en-US" altLang="zh-CN" b="1" dirty="0" smtClean="0">
                <a:latin typeface="华文楷体" panose="02010600040101010101" pitchFamily="2" charset="-122"/>
                <a:ea typeface="华文楷体" panose="02010600040101010101" pitchFamily="2" charset="-122"/>
              </a:rPr>
              <a:t>, </a:t>
            </a:r>
            <a:r>
              <a:rPr lang="zh-CN" altLang="en-US" b="1" dirty="0" smtClean="0">
                <a:latin typeface="华文楷体" panose="02010600040101010101" pitchFamily="2" charset="-122"/>
                <a:ea typeface="华文楷体" panose="02010600040101010101" pitchFamily="2" charset="-122"/>
              </a:rPr>
              <a:t>然后再脱去乙酰基</a:t>
            </a:r>
          </a:p>
        </p:txBody>
      </p:sp>
      <p:sp>
        <p:nvSpPr>
          <p:cNvPr id="57348" name="AutoShape 3"/>
          <p:cNvSpPr>
            <a:spLocks noChangeArrowheads="1"/>
          </p:cNvSpPr>
          <p:nvPr/>
        </p:nvSpPr>
        <p:spPr bwMode="auto">
          <a:xfrm>
            <a:off x="10416480" y="3114820"/>
            <a:ext cx="1219200" cy="152400"/>
          </a:xfrm>
          <a:prstGeom prst="leftRightArrow">
            <a:avLst>
              <a:gd name="adj1" fmla="val 50000"/>
              <a:gd name="adj2" fmla="val 16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Tree>
    <p:extLst>
      <p:ext uri="{BB962C8B-B14F-4D97-AF65-F5344CB8AC3E}">
        <p14:creationId xmlns:p14="http://schemas.microsoft.com/office/powerpoint/2010/main" val="13003618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idx="1"/>
          </p:nvPr>
        </p:nvSpPr>
        <p:spPr>
          <a:xfrm>
            <a:off x="911424" y="980728"/>
            <a:ext cx="10112375" cy="3810000"/>
          </a:xfrm>
          <a:extLst>
            <a:ext uri="{909E8E84-426E-40DD-AFC4-6F175D3DCCD1}">
              <a14:hiddenFill xmlns:a14="http://schemas.microsoft.com/office/drawing/2010/main">
                <a:solidFill>
                  <a:srgbClr val="CCCCFF"/>
                </a:solidFill>
              </a14:hiddenFill>
            </a:ext>
          </a:extLst>
        </p:spPr>
        <p:txBody>
          <a:bodyPr/>
          <a:lstStyle/>
          <a:p>
            <a:pPr eaLnBrk="1" hangingPunct="1">
              <a:buFontTx/>
              <a:buNone/>
            </a:pPr>
            <a:r>
              <a:rPr lang="en-US" altLang="zh-CN" b="1" smtClean="0">
                <a:solidFill>
                  <a:srgbClr val="FF0000"/>
                </a:solidFill>
                <a:latin typeface="楷体_GB2312" pitchFamily="49" charset="-122"/>
                <a:ea typeface="楷体_GB2312" pitchFamily="49" charset="-122"/>
              </a:rPr>
              <a:t>(1)</a:t>
            </a:r>
            <a:r>
              <a:rPr lang="zh-CN" altLang="en-US" b="1" smtClean="0">
                <a:solidFill>
                  <a:srgbClr val="FF0000"/>
                </a:solidFill>
                <a:latin typeface="楷体_GB2312" pitchFamily="49" charset="-122"/>
                <a:ea typeface="楷体_GB2312" pitchFamily="49" charset="-122"/>
              </a:rPr>
              <a:t>习惯命名法</a:t>
            </a:r>
            <a:endParaRPr lang="en-US" altLang="zh-CN" b="1" smtClean="0">
              <a:solidFill>
                <a:srgbClr val="FF0000"/>
              </a:solidFill>
              <a:latin typeface="楷体_GB2312" pitchFamily="49" charset="-122"/>
              <a:ea typeface="楷体_GB2312" pitchFamily="49" charset="-122"/>
            </a:endParaRPr>
          </a:p>
          <a:p>
            <a:pPr eaLnBrk="1" hangingPunct="1">
              <a:buFontTx/>
              <a:buNone/>
            </a:pPr>
            <a:endParaRPr lang="zh-CN" altLang="en-US" sz="1400" b="1" smtClean="0">
              <a:solidFill>
                <a:schemeClr val="hlink"/>
              </a:solidFill>
              <a:latin typeface="楷体_GB2312" pitchFamily="49" charset="-122"/>
              <a:ea typeface="楷体_GB2312" pitchFamily="49" charset="-122"/>
            </a:endParaRPr>
          </a:p>
          <a:p>
            <a:pPr eaLnBrk="1" hangingPunct="1">
              <a:buFontTx/>
              <a:buNone/>
            </a:pPr>
            <a:r>
              <a:rPr lang="zh-CN" altLang="en-US" b="1" smtClean="0">
                <a:latin typeface="楷体_GB2312" pitchFamily="49" charset="-122"/>
                <a:ea typeface="楷体_GB2312" pitchFamily="49" charset="-122"/>
              </a:rPr>
              <a:t>①根据酶的底物命名  		 如：淀粉酶、蛋白酶</a:t>
            </a:r>
            <a:endParaRPr lang="en-US" altLang="zh-CN" b="1" smtClean="0">
              <a:latin typeface="楷体_GB2312" pitchFamily="49" charset="-122"/>
              <a:ea typeface="楷体_GB2312" pitchFamily="49" charset="-122"/>
            </a:endParaRPr>
          </a:p>
          <a:p>
            <a:pPr eaLnBrk="1" hangingPunct="1">
              <a:buFontTx/>
              <a:buNone/>
            </a:pPr>
            <a:endParaRPr lang="zh-CN" altLang="en-US" sz="1400" b="1" smtClean="0">
              <a:latin typeface="楷体_GB2312" pitchFamily="49" charset="-122"/>
              <a:ea typeface="楷体_GB2312" pitchFamily="49" charset="-122"/>
            </a:endParaRPr>
          </a:p>
          <a:p>
            <a:pPr eaLnBrk="1" hangingPunct="1">
              <a:buFontTx/>
              <a:buNone/>
            </a:pPr>
            <a:r>
              <a:rPr lang="zh-CN" altLang="en-US" b="1" smtClean="0">
                <a:latin typeface="楷体_GB2312" pitchFamily="49" charset="-122"/>
                <a:ea typeface="楷体_GB2312" pitchFamily="49" charset="-122"/>
              </a:rPr>
              <a:t>②根据所催化反应的性质命名 如：转氨酶</a:t>
            </a:r>
            <a:endParaRPr lang="en-US" altLang="zh-CN" b="1" smtClean="0">
              <a:latin typeface="楷体_GB2312" pitchFamily="49" charset="-122"/>
              <a:ea typeface="楷体_GB2312" pitchFamily="49" charset="-122"/>
            </a:endParaRPr>
          </a:p>
          <a:p>
            <a:pPr eaLnBrk="1" hangingPunct="1">
              <a:buFontTx/>
              <a:buNone/>
            </a:pPr>
            <a:endParaRPr lang="zh-CN" altLang="en-US" sz="1400" b="1" smtClean="0">
              <a:latin typeface="楷体_GB2312" pitchFamily="49" charset="-122"/>
              <a:ea typeface="楷体_GB2312" pitchFamily="49" charset="-122"/>
            </a:endParaRPr>
          </a:p>
          <a:p>
            <a:pPr eaLnBrk="1" hangingPunct="1">
              <a:buFontTx/>
              <a:buNone/>
            </a:pPr>
            <a:r>
              <a:rPr lang="zh-CN" altLang="en-US" b="1" smtClean="0">
                <a:latin typeface="楷体_GB2312" pitchFamily="49" charset="-122"/>
                <a:ea typeface="楷体_GB2312" pitchFamily="49" charset="-122"/>
              </a:rPr>
              <a:t>③结合上述两个原则命名     如：乳酸脱氢酶</a:t>
            </a:r>
            <a:endParaRPr lang="en-US" altLang="zh-CN" b="1" smtClean="0">
              <a:latin typeface="楷体_GB2312" pitchFamily="49" charset="-122"/>
              <a:ea typeface="楷体_GB2312" pitchFamily="49" charset="-122"/>
            </a:endParaRPr>
          </a:p>
          <a:p>
            <a:pPr eaLnBrk="1" hangingPunct="1">
              <a:buFontTx/>
              <a:buNone/>
            </a:pPr>
            <a:endParaRPr lang="zh-CN" altLang="en-US" sz="1400" b="1" smtClean="0">
              <a:latin typeface="楷体_GB2312" pitchFamily="49" charset="-122"/>
              <a:ea typeface="楷体_GB2312" pitchFamily="49" charset="-122"/>
            </a:endParaRPr>
          </a:p>
          <a:p>
            <a:pPr eaLnBrk="1" hangingPunct="1">
              <a:buFontTx/>
              <a:buNone/>
            </a:pPr>
            <a:r>
              <a:rPr lang="zh-CN" altLang="en-US" b="1" smtClean="0">
                <a:latin typeface="楷体_GB2312" pitchFamily="49" charset="-122"/>
                <a:ea typeface="楷体_GB2312" pitchFamily="49" charset="-122"/>
              </a:rPr>
              <a:t>④加上酶的来源或其它特点 如</a:t>
            </a:r>
            <a:r>
              <a:rPr lang="en-US" altLang="zh-CN" b="1" smtClean="0">
                <a:latin typeface="楷体_GB2312" pitchFamily="49" charset="-122"/>
                <a:ea typeface="楷体_GB2312" pitchFamily="49" charset="-122"/>
              </a:rPr>
              <a:t>:</a:t>
            </a:r>
            <a:r>
              <a:rPr lang="zh-CN" altLang="en-US" b="1" smtClean="0">
                <a:latin typeface="楷体_GB2312" pitchFamily="49" charset="-122"/>
                <a:ea typeface="楷体_GB2312" pitchFamily="49" charset="-122"/>
              </a:rPr>
              <a:t>胃蛋白酶、碱性磷酸酶</a:t>
            </a:r>
          </a:p>
          <a:p>
            <a:pPr eaLnBrk="1" hangingPunct="1">
              <a:buFontTx/>
              <a:buNone/>
            </a:pPr>
            <a:r>
              <a:rPr lang="zh-CN" altLang="en-US" b="1" smtClean="0">
                <a:solidFill>
                  <a:schemeClr val="hlink"/>
                </a:solidFill>
                <a:latin typeface="楷体_GB2312" pitchFamily="49" charset="-122"/>
                <a:ea typeface="楷体_GB2312" pitchFamily="49" charset="-122"/>
              </a:rPr>
              <a:t>                  </a:t>
            </a:r>
          </a:p>
        </p:txBody>
      </p:sp>
      <p:sp>
        <p:nvSpPr>
          <p:cNvPr id="7171" name="Rectangle 4"/>
          <p:cNvSpPr>
            <a:spLocks noChangeArrowheads="1"/>
          </p:cNvSpPr>
          <p:nvPr/>
        </p:nvSpPr>
        <p:spPr bwMode="auto">
          <a:xfrm>
            <a:off x="263352" y="-33997"/>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2.  </a:t>
            </a:r>
            <a:r>
              <a:rPr lang="zh-CN" altLang="en-US" sz="4400" b="1" dirty="0">
                <a:solidFill>
                  <a:schemeClr val="bg1"/>
                </a:solidFill>
                <a:latin typeface="微软雅黑" panose="020B0503020204020204" pitchFamily="34" charset="-122"/>
                <a:ea typeface="微软雅黑" panose="020B0503020204020204" pitchFamily="34" charset="-122"/>
              </a:rPr>
              <a:t>酶的命名</a:t>
            </a:r>
          </a:p>
        </p:txBody>
      </p:sp>
      <p:sp>
        <p:nvSpPr>
          <p:cNvPr id="5" name="Text Box 5"/>
          <p:cNvSpPr txBox="1">
            <a:spLocks noChangeArrowheads="1"/>
          </p:cNvSpPr>
          <p:nvPr/>
        </p:nvSpPr>
        <p:spPr bwMode="auto">
          <a:xfrm>
            <a:off x="987624" y="4812953"/>
            <a:ext cx="9753600" cy="127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70000"/>
              </a:lnSpc>
              <a:spcBef>
                <a:spcPct val="0"/>
              </a:spcBef>
              <a:buFontTx/>
              <a:buNone/>
            </a:pPr>
            <a:r>
              <a:rPr lang="zh-CN" altLang="zh-CN" sz="2400" b="1">
                <a:solidFill>
                  <a:schemeClr val="accent2"/>
                </a:solidFill>
              </a:rPr>
              <a:t>优点：</a:t>
            </a:r>
            <a:r>
              <a:rPr lang="zh-CN" altLang="zh-CN" sz="2400" b="1"/>
              <a:t>习惯名称比较简单，且应用历史较久</a:t>
            </a:r>
          </a:p>
          <a:p>
            <a:pPr>
              <a:lnSpc>
                <a:spcPct val="170000"/>
              </a:lnSpc>
              <a:spcBef>
                <a:spcPct val="0"/>
              </a:spcBef>
              <a:buFontTx/>
              <a:buNone/>
            </a:pPr>
            <a:r>
              <a:rPr lang="zh-CN" altLang="zh-CN" sz="2400" b="1">
                <a:solidFill>
                  <a:schemeClr val="accent2"/>
                </a:solidFill>
              </a:rPr>
              <a:t>缺点：</a:t>
            </a:r>
            <a:r>
              <a:rPr lang="zh-CN" altLang="zh-CN" sz="2400" b="1"/>
              <a:t>缺乏系统性，一酶多名，多酶一名，写出反应难等。</a:t>
            </a:r>
          </a:p>
        </p:txBody>
      </p:sp>
    </p:spTree>
    <p:extLst>
      <p:ext uri="{BB962C8B-B14F-4D97-AF65-F5344CB8AC3E}">
        <p14:creationId xmlns:p14="http://schemas.microsoft.com/office/powerpoint/2010/main" val="14936953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slide(fromBottom)">
                                      <p:cBhvr>
                                        <p:cTn id="7" dur="500"/>
                                        <p:tgtEl>
                                          <p:spTgt spid="266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6626">
                                            <p:txEl>
                                              <p:pRg st="2" end="2"/>
                                            </p:txEl>
                                          </p:spTgt>
                                        </p:tgtEl>
                                        <p:attrNameLst>
                                          <p:attrName>style.visibility</p:attrName>
                                        </p:attrNameLst>
                                      </p:cBhvr>
                                      <p:to>
                                        <p:strVal val="visible"/>
                                      </p:to>
                                    </p:set>
                                    <p:animEffect transition="in" filter="slide(fromBottom)">
                                      <p:cBhvr>
                                        <p:cTn id="12" dur="500"/>
                                        <p:tgtEl>
                                          <p:spTgt spid="2662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6626">
                                            <p:txEl>
                                              <p:pRg st="4" end="4"/>
                                            </p:txEl>
                                          </p:spTgt>
                                        </p:tgtEl>
                                        <p:attrNameLst>
                                          <p:attrName>style.visibility</p:attrName>
                                        </p:attrNameLst>
                                      </p:cBhvr>
                                      <p:to>
                                        <p:strVal val="visible"/>
                                      </p:to>
                                    </p:set>
                                    <p:animEffect transition="in" filter="slide(fromBottom)">
                                      <p:cBhvr>
                                        <p:cTn id="17" dur="500"/>
                                        <p:tgtEl>
                                          <p:spTgt spid="26626">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6626">
                                            <p:txEl>
                                              <p:pRg st="6" end="6"/>
                                            </p:txEl>
                                          </p:spTgt>
                                        </p:tgtEl>
                                        <p:attrNameLst>
                                          <p:attrName>style.visibility</p:attrName>
                                        </p:attrNameLst>
                                      </p:cBhvr>
                                      <p:to>
                                        <p:strVal val="visible"/>
                                      </p:to>
                                    </p:set>
                                    <p:animEffect transition="in" filter="slide(fromBottom)">
                                      <p:cBhvr>
                                        <p:cTn id="22" dur="500"/>
                                        <p:tgtEl>
                                          <p:spTgt spid="26626">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6626">
                                            <p:txEl>
                                              <p:pRg st="8" end="8"/>
                                            </p:txEl>
                                          </p:spTgt>
                                        </p:tgtEl>
                                        <p:attrNameLst>
                                          <p:attrName>style.visibility</p:attrName>
                                        </p:attrNameLst>
                                      </p:cBhvr>
                                      <p:to>
                                        <p:strVal val="visible"/>
                                      </p:to>
                                    </p:set>
                                    <p:animEffect transition="in" filter="slide(fromBottom)">
                                      <p:cBhvr>
                                        <p:cTn id="27" dur="500"/>
                                        <p:tgtEl>
                                          <p:spTgt spid="26626">
                                            <p:txEl>
                                              <p:pRg st="8" end="8"/>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 calcmode="lin" valueType="num">
                                      <p:cBhvr additive="base">
                                        <p:cTn id="3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5">
                                            <p:txEl>
                                              <p:pRg st="1" end="1"/>
                                            </p:txEl>
                                          </p:spTgt>
                                        </p:tgtEl>
                                        <p:attrNameLst>
                                          <p:attrName>style.visibility</p:attrName>
                                        </p:attrNameLst>
                                      </p:cBhvr>
                                      <p:to>
                                        <p:strVal val="visible"/>
                                      </p:to>
                                    </p:set>
                                    <p:anim calcmode="lin" valueType="num">
                                      <p:cBhvr additive="base">
                                        <p:cTn id="38"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6"/>
          <p:cNvSpPr txBox="1">
            <a:spLocks noChangeArrowheads="1"/>
          </p:cNvSpPr>
          <p:nvPr/>
        </p:nvSpPr>
        <p:spPr bwMode="auto">
          <a:xfrm>
            <a:off x="1415480" y="1844824"/>
            <a:ext cx="8359775"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20000"/>
              </a:lnSpc>
              <a:spcBef>
                <a:spcPct val="50000"/>
              </a:spcBef>
              <a:buClr>
                <a:srgbClr val="000000"/>
              </a:buClr>
              <a:buSzPct val="60000"/>
              <a:buFont typeface="Wingdings" panose="05000000000000000000" pitchFamily="2" charset="2"/>
              <a:buChar char="l"/>
            </a:pPr>
            <a:r>
              <a:rPr lang="zh-CN" altLang="en-US" b="1">
                <a:solidFill>
                  <a:srgbClr val="FF0000"/>
                </a:solidFill>
                <a:latin typeface="Times New Roman" panose="02020603050405020304" pitchFamily="18" charset="0"/>
                <a:ea typeface="华文楷体" panose="02010600040101010101" pitchFamily="2" charset="-122"/>
              </a:rPr>
              <a:t>必需基团</a:t>
            </a:r>
            <a:r>
              <a:rPr lang="en-US" altLang="zh-CN" b="1">
                <a:solidFill>
                  <a:srgbClr val="FF0000"/>
                </a:solidFill>
                <a:latin typeface="Times New Roman" panose="02020603050405020304" pitchFamily="18" charset="0"/>
                <a:ea typeface="华文楷体" panose="02010600040101010101" pitchFamily="2" charset="-122"/>
              </a:rPr>
              <a:t>(essential group)</a:t>
            </a:r>
          </a:p>
          <a:p>
            <a:pPr eaLnBrk="1" hangingPunct="1">
              <a:lnSpc>
                <a:spcPct val="120000"/>
              </a:lnSpc>
              <a:spcBef>
                <a:spcPct val="50000"/>
              </a:spcBef>
              <a:buClr>
                <a:srgbClr val="000000"/>
              </a:buClr>
              <a:buSzPct val="60000"/>
              <a:buFont typeface="Wingdings" panose="05000000000000000000" pitchFamily="2" charset="2"/>
              <a:buChar char="l"/>
            </a:pPr>
            <a:r>
              <a:rPr kumimoji="1" lang="en-US" altLang="zh-CN" b="1">
                <a:solidFill>
                  <a:srgbClr val="FF0000"/>
                </a:solidFill>
                <a:latin typeface="Times New Roman" panose="02020603050405020304" pitchFamily="18" charset="0"/>
                <a:ea typeface="华文楷体" panose="02010600040101010101" pitchFamily="2" charset="-122"/>
              </a:rPr>
              <a:t>E</a:t>
            </a:r>
            <a:r>
              <a:rPr kumimoji="1" lang="zh-CN" altLang="en-US" b="1">
                <a:solidFill>
                  <a:srgbClr val="FF0000"/>
                </a:solidFill>
                <a:latin typeface="Times New Roman" panose="02020603050405020304" pitchFamily="18" charset="0"/>
                <a:ea typeface="华文楷体" panose="02010600040101010101" pitchFamily="2" charset="-122"/>
              </a:rPr>
              <a:t>的活性中心</a:t>
            </a:r>
            <a:r>
              <a:rPr kumimoji="1" lang="en-US" altLang="zh-CN" b="1">
                <a:solidFill>
                  <a:srgbClr val="FF0000"/>
                </a:solidFill>
                <a:latin typeface="Times New Roman" panose="02020603050405020304" pitchFamily="18" charset="0"/>
                <a:ea typeface="华文楷体" panose="02010600040101010101" pitchFamily="2" charset="-122"/>
              </a:rPr>
              <a:t>(active  center)</a:t>
            </a:r>
            <a:r>
              <a:rPr kumimoji="1" lang="en-US" altLang="zh-CN" b="1">
                <a:latin typeface="Times New Roman" panose="02020603050405020304" pitchFamily="18" charset="0"/>
                <a:ea typeface="华文楷体" panose="02010600040101010101" pitchFamily="2" charset="-122"/>
              </a:rPr>
              <a:t>/</a:t>
            </a:r>
            <a:r>
              <a:rPr kumimoji="1" lang="zh-CN" altLang="en-US" b="1">
                <a:solidFill>
                  <a:srgbClr val="000000"/>
                </a:solidFill>
                <a:latin typeface="Times New Roman" panose="02020603050405020304" pitchFamily="18" charset="0"/>
                <a:ea typeface="华文楷体" panose="02010600040101010101" pitchFamily="2" charset="-122"/>
              </a:rPr>
              <a:t>活性部位</a:t>
            </a:r>
            <a:r>
              <a:rPr kumimoji="1" lang="en-US" altLang="zh-CN" b="1">
                <a:solidFill>
                  <a:srgbClr val="000000"/>
                </a:solidFill>
                <a:latin typeface="Times New Roman" panose="02020603050405020304" pitchFamily="18" charset="0"/>
                <a:ea typeface="华文楷体" panose="02010600040101010101" pitchFamily="2" charset="-122"/>
              </a:rPr>
              <a:t>(active site</a:t>
            </a:r>
            <a:r>
              <a:rPr kumimoji="1" lang="zh-CN" altLang="en-US" b="1">
                <a:solidFill>
                  <a:srgbClr val="000000"/>
                </a:solidFill>
                <a:latin typeface="Times New Roman" panose="02020603050405020304" pitchFamily="18" charset="0"/>
                <a:ea typeface="华文楷体" panose="02010600040101010101" pitchFamily="2" charset="-122"/>
              </a:rPr>
              <a:t>）</a:t>
            </a:r>
          </a:p>
          <a:p>
            <a:pPr eaLnBrk="1" hangingPunct="1">
              <a:lnSpc>
                <a:spcPct val="120000"/>
              </a:lnSpc>
              <a:spcBef>
                <a:spcPct val="50000"/>
              </a:spcBef>
              <a:buClr>
                <a:srgbClr val="000000"/>
              </a:buClr>
              <a:buSzPct val="60000"/>
              <a:buFont typeface="Wingdings" panose="05000000000000000000" pitchFamily="2" charset="2"/>
              <a:buChar char="l"/>
            </a:pPr>
            <a:r>
              <a:rPr kumimoji="1" lang="zh-CN" altLang="en-US" b="1">
                <a:solidFill>
                  <a:srgbClr val="000000"/>
                </a:solidFill>
                <a:latin typeface="华文楷体" panose="02010600040101010101" pitchFamily="2" charset="-122"/>
                <a:ea typeface="华文楷体" panose="02010600040101010101" pitchFamily="2" charset="-122"/>
              </a:rPr>
              <a:t>活性中心内的必需基团</a:t>
            </a:r>
          </a:p>
          <a:p>
            <a:pPr eaLnBrk="1" hangingPunct="1">
              <a:lnSpc>
                <a:spcPct val="120000"/>
              </a:lnSpc>
              <a:spcBef>
                <a:spcPct val="50000"/>
              </a:spcBef>
              <a:buClr>
                <a:srgbClr val="000000"/>
              </a:buClr>
              <a:buSzPct val="60000"/>
              <a:buFont typeface="Wingdings" panose="05000000000000000000" pitchFamily="2" charset="2"/>
              <a:buChar char="l"/>
            </a:pPr>
            <a:r>
              <a:rPr kumimoji="1" lang="zh-CN" altLang="en-US" b="1">
                <a:solidFill>
                  <a:srgbClr val="000000"/>
                </a:solidFill>
                <a:latin typeface="Times New Roman" panose="02020603050405020304" pitchFamily="18" charset="0"/>
                <a:ea typeface="华文楷体" panose="02010600040101010101" pitchFamily="2" charset="-122"/>
              </a:rPr>
              <a:t>活性中心外的必需基团</a:t>
            </a:r>
          </a:p>
          <a:p>
            <a:pPr eaLnBrk="1" hangingPunct="1">
              <a:lnSpc>
                <a:spcPct val="120000"/>
              </a:lnSpc>
              <a:spcBef>
                <a:spcPct val="0"/>
              </a:spcBef>
              <a:buSzPct val="60000"/>
              <a:buFont typeface="Wingdings" panose="05000000000000000000" pitchFamily="2" charset="2"/>
              <a:buNone/>
            </a:pPr>
            <a:r>
              <a:rPr kumimoji="1" lang="zh-CN" altLang="en-US" sz="2400" b="1">
                <a:solidFill>
                  <a:srgbClr val="000000"/>
                </a:solidFill>
                <a:latin typeface="Times New Roman" panose="02020603050405020304" pitchFamily="18" charset="0"/>
                <a:ea typeface="宋体" panose="02010600030101010101" pitchFamily="2" charset="-122"/>
              </a:rPr>
              <a:t>             </a:t>
            </a:r>
          </a:p>
        </p:txBody>
      </p:sp>
      <p:sp>
        <p:nvSpPr>
          <p:cNvPr id="7" name="Rectangle 5"/>
          <p:cNvSpPr>
            <a:spLocks noGrp="1" noChangeArrowheads="1"/>
          </p:cNvSpPr>
          <p:nvPr/>
        </p:nvSpPr>
        <p:spPr bwMode="auto">
          <a:xfrm>
            <a:off x="252413" y="836613"/>
            <a:ext cx="42481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00000"/>
              </a:lnSpc>
              <a:spcBef>
                <a:spcPct val="0"/>
              </a:spcBef>
              <a:buFontTx/>
              <a:buNone/>
            </a:pPr>
            <a:r>
              <a:rPr lang="zh-CN" altLang="en-US" sz="4000" b="1">
                <a:solidFill>
                  <a:schemeClr val="tx2"/>
                </a:solidFill>
                <a:latin typeface="Times New Roman" panose="02020603050405020304" pitchFamily="18" charset="0"/>
                <a:ea typeface="隶书" panose="02010509060101010101" pitchFamily="49" charset="-122"/>
              </a:rPr>
              <a:t>二、</a:t>
            </a:r>
            <a:r>
              <a:rPr lang="en-US" altLang="zh-CN" sz="4400" b="1">
                <a:solidFill>
                  <a:schemeClr val="tx2"/>
                </a:solidFill>
                <a:latin typeface="方正舒体" panose="02010601030101010101" pitchFamily="2" charset="-122"/>
                <a:ea typeface="方正舒体" panose="02010601030101010101" pitchFamily="2" charset="-122"/>
              </a:rPr>
              <a:t>E</a:t>
            </a:r>
            <a:r>
              <a:rPr lang="zh-CN" altLang="en-US" sz="4000" b="1">
                <a:solidFill>
                  <a:schemeClr val="tx2"/>
                </a:solidFill>
                <a:latin typeface="Times New Roman" panose="02020603050405020304" pitchFamily="18" charset="0"/>
                <a:ea typeface="隶书" panose="02010509060101010101" pitchFamily="49" charset="-122"/>
              </a:rPr>
              <a:t>的活性中心</a:t>
            </a:r>
          </a:p>
        </p:txBody>
      </p:sp>
    </p:spTree>
    <p:extLst>
      <p:ext uri="{BB962C8B-B14F-4D97-AF65-F5344CB8AC3E}">
        <p14:creationId xmlns:p14="http://schemas.microsoft.com/office/powerpoint/2010/main" val="33680383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ppt_h/2"/>
                                          </p:val>
                                        </p:tav>
                                        <p:tav tm="100000">
                                          <p:val>
                                            <p:strVal val="#ppt_y"/>
                                          </p:val>
                                        </p:tav>
                                      </p:tavLst>
                                    </p:anim>
                                    <p:anim calcmode="lin" valueType="num">
                                      <p:cBhvr>
                                        <p:cTn id="9" dur="1000" fill="hold"/>
                                        <p:tgtEl>
                                          <p:spTgt spid="6">
                                            <p:txEl>
                                              <p:pRg st="0" end="0"/>
                                            </p:txEl>
                                          </p:spTgt>
                                        </p:tgtEl>
                                        <p:attrNameLst>
                                          <p:attrName>ppt_w</p:attrName>
                                        </p:attrNameLst>
                                      </p:cBhvr>
                                      <p:tavLst>
                                        <p:tav tm="0">
                                          <p:val>
                                            <p:strVal val="#ppt_w"/>
                                          </p:val>
                                        </p:tav>
                                        <p:tav tm="100000">
                                          <p:val>
                                            <p:strVal val="#ppt_w"/>
                                          </p:val>
                                        </p:tav>
                                      </p:tavLst>
                                    </p:anim>
                                    <p:anim calcmode="lin" valueType="num">
                                      <p:cBhvr>
                                        <p:cTn id="10" dur="10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ppt_h/2"/>
                                          </p:val>
                                        </p:tav>
                                        <p:tav tm="100000">
                                          <p:val>
                                            <p:strVal val="#ppt_y"/>
                                          </p:val>
                                        </p:tav>
                                      </p:tavLst>
                                    </p:anim>
                                    <p:anim calcmode="lin" valueType="num">
                                      <p:cBhvr>
                                        <p:cTn id="17" dur="1000" fill="hold"/>
                                        <p:tgtEl>
                                          <p:spTgt spid="6">
                                            <p:txEl>
                                              <p:pRg st="1" end="1"/>
                                            </p:txEl>
                                          </p:spTgt>
                                        </p:tgtEl>
                                        <p:attrNameLst>
                                          <p:attrName>ppt_w</p:attrName>
                                        </p:attrNameLst>
                                      </p:cBhvr>
                                      <p:tavLst>
                                        <p:tav tm="0">
                                          <p:val>
                                            <p:strVal val="#ppt_w"/>
                                          </p:val>
                                        </p:tav>
                                        <p:tav tm="100000">
                                          <p:val>
                                            <p:strVal val="#ppt_w"/>
                                          </p:val>
                                        </p:tav>
                                      </p:tavLst>
                                    </p:anim>
                                    <p:anim calcmode="lin" valueType="num">
                                      <p:cBhvr>
                                        <p:cTn id="18" dur="10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ppt_h/2"/>
                                          </p:val>
                                        </p:tav>
                                        <p:tav tm="100000">
                                          <p:val>
                                            <p:strVal val="#ppt_y"/>
                                          </p:val>
                                        </p:tav>
                                      </p:tavLst>
                                    </p:anim>
                                    <p:anim calcmode="lin" valueType="num">
                                      <p:cBhvr>
                                        <p:cTn id="25" dur="1000" fill="hold"/>
                                        <p:tgtEl>
                                          <p:spTgt spid="6">
                                            <p:txEl>
                                              <p:pRg st="2" end="2"/>
                                            </p:txEl>
                                          </p:spTgt>
                                        </p:tgtEl>
                                        <p:attrNameLst>
                                          <p:attrName>ppt_w</p:attrName>
                                        </p:attrNameLst>
                                      </p:cBhvr>
                                      <p:tavLst>
                                        <p:tav tm="0">
                                          <p:val>
                                            <p:strVal val="#ppt_w"/>
                                          </p:val>
                                        </p:tav>
                                        <p:tav tm="100000">
                                          <p:val>
                                            <p:strVal val="#ppt_w"/>
                                          </p:val>
                                        </p:tav>
                                      </p:tavLst>
                                    </p:anim>
                                    <p:anim calcmode="lin" valueType="num">
                                      <p:cBhvr>
                                        <p:cTn id="26" dur="10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ppt_h/2"/>
                                          </p:val>
                                        </p:tav>
                                        <p:tav tm="100000">
                                          <p:val>
                                            <p:strVal val="#ppt_y"/>
                                          </p:val>
                                        </p:tav>
                                      </p:tavLst>
                                    </p:anim>
                                    <p:anim calcmode="lin" valueType="num">
                                      <p:cBhvr>
                                        <p:cTn id="33" dur="1000" fill="hold"/>
                                        <p:tgtEl>
                                          <p:spTgt spid="6">
                                            <p:txEl>
                                              <p:pRg st="3" end="3"/>
                                            </p:txEl>
                                          </p:spTgt>
                                        </p:tgtEl>
                                        <p:attrNameLst>
                                          <p:attrName>ppt_w</p:attrName>
                                        </p:attrNameLst>
                                      </p:cBhvr>
                                      <p:tavLst>
                                        <p:tav tm="0">
                                          <p:val>
                                            <p:strVal val="#ppt_w"/>
                                          </p:val>
                                        </p:tav>
                                        <p:tav tm="100000">
                                          <p:val>
                                            <p:strVal val="#ppt_w"/>
                                          </p:val>
                                        </p:tav>
                                      </p:tavLst>
                                    </p:anim>
                                    <p:anim calcmode="lin" valueType="num">
                                      <p:cBhvr>
                                        <p:cTn id="34" dur="1000" fill="hold"/>
                                        <p:tgtEl>
                                          <p:spTgt spid="6">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grpId="0"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ppt_h/2"/>
                                          </p:val>
                                        </p:tav>
                                        <p:tav tm="100000">
                                          <p:val>
                                            <p:strVal val="#ppt_y"/>
                                          </p:val>
                                        </p:tav>
                                      </p:tavLst>
                                    </p:anim>
                                    <p:anim calcmode="lin" valueType="num">
                                      <p:cBhvr>
                                        <p:cTn id="41" dur="1000" fill="hold"/>
                                        <p:tgtEl>
                                          <p:spTgt spid="6">
                                            <p:txEl>
                                              <p:pRg st="4" end="4"/>
                                            </p:txEl>
                                          </p:spTgt>
                                        </p:tgtEl>
                                        <p:attrNameLst>
                                          <p:attrName>ppt_w</p:attrName>
                                        </p:attrNameLst>
                                      </p:cBhvr>
                                      <p:tavLst>
                                        <p:tav tm="0">
                                          <p:val>
                                            <p:strVal val="#ppt_w"/>
                                          </p:val>
                                        </p:tav>
                                        <p:tav tm="100000">
                                          <p:val>
                                            <p:strVal val="#ppt_w"/>
                                          </p:val>
                                        </p:tav>
                                      </p:tavLst>
                                    </p:anim>
                                    <p:anim calcmode="lin" valueType="num">
                                      <p:cBhvr>
                                        <p:cTn id="42" dur="1000" fill="hold"/>
                                        <p:tgtEl>
                                          <p:spTgt spid="6">
                                            <p:txEl>
                                              <p:pRg st="4" end="4"/>
                                            </p:txEl>
                                          </p:spTgt>
                                        </p:tgtEl>
                                        <p:attrNameLst>
                                          <p:attrName>ppt_h</p:attrName>
                                        </p:attrNameLst>
                                      </p:cBhvr>
                                      <p:tavLst>
                                        <p:tav tm="0">
                                          <p:val>
                                            <p:fltVal val="0"/>
                                          </p:val>
                                        </p:tav>
                                        <p:tav tm="100000">
                                          <p:val>
                                            <p:strVal val="#ppt_h"/>
                                          </p:val>
                                        </p:tav>
                                      </p:tavLst>
                                    </p:anim>
                                  </p:childTnLst>
                                </p:cTn>
                              </p:par>
                            </p:childTnLst>
                          </p:cTn>
                        </p:par>
                        <p:par>
                          <p:cTn id="43" fill="hold" nodeType="afterGroup">
                            <p:stCondLst>
                              <p:cond delay="1000"/>
                            </p:stCondLst>
                            <p:childTnLst>
                              <p:par>
                                <p:cTn id="44" presetID="1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slide(fromBottom)">
                                      <p:cBhvr>
                                        <p:cTn id="4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6553200" y="6245225"/>
            <a:ext cx="2133600" cy="476250"/>
          </a:xfrm>
        </p:spPr>
        <p:txBody>
          <a:bodyPr/>
          <a:lstStyle/>
          <a:p>
            <a:pPr>
              <a:defRPr/>
            </a:pPr>
            <a:fld id="{CD9DE2C4-ADB0-4C6B-BE53-DB4C87853DB0}" type="slidenum">
              <a:rPr lang="en-US" altLang="zh-CN"/>
              <a:pPr>
                <a:defRPr/>
              </a:pPr>
              <a:t>41</a:t>
            </a:fld>
            <a:endParaRPr lang="en-US" altLang="zh-CN"/>
          </a:p>
        </p:txBody>
      </p:sp>
      <p:pic>
        <p:nvPicPr>
          <p:cNvPr id="59395" name="Picture 2" descr="wy 副本"/>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1413" y="404813"/>
            <a:ext cx="5113337" cy="61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3"/>
          <p:cNvSpPr>
            <a:spLocks noChangeArrowheads="1"/>
          </p:cNvSpPr>
          <p:nvPr/>
        </p:nvSpPr>
        <p:spPr bwMode="auto">
          <a:xfrm>
            <a:off x="4427538" y="2493963"/>
            <a:ext cx="2232025" cy="2159000"/>
          </a:xfrm>
          <a:prstGeom prst="rect">
            <a:avLst/>
          </a:prstGeom>
          <a:noFill/>
          <a:ln w="57150">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nchor="ct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p>
        </p:txBody>
      </p:sp>
      <p:sp>
        <p:nvSpPr>
          <p:cNvPr id="59397" name="Text Box 4"/>
          <p:cNvSpPr txBox="1">
            <a:spLocks noChangeArrowheads="1"/>
          </p:cNvSpPr>
          <p:nvPr/>
        </p:nvSpPr>
        <p:spPr bwMode="auto">
          <a:xfrm>
            <a:off x="6324600" y="5360988"/>
            <a:ext cx="2819400" cy="339725"/>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endParaRPr kumimoji="1" lang="zh-CN" altLang="zh-CN" sz="1800">
              <a:solidFill>
                <a:srgbClr val="FF9900"/>
              </a:solidFill>
              <a:latin typeface="Times New Roman" panose="02020603050405020304" pitchFamily="18" charset="0"/>
              <a:ea typeface="宋体" panose="02010600030101010101" pitchFamily="2" charset="-122"/>
            </a:endParaRPr>
          </a:p>
        </p:txBody>
      </p:sp>
      <p:sp>
        <p:nvSpPr>
          <p:cNvPr id="8" name="AutoShape 5"/>
          <p:cNvSpPr>
            <a:spLocks noChangeArrowheads="1"/>
          </p:cNvSpPr>
          <p:nvPr/>
        </p:nvSpPr>
        <p:spPr bwMode="auto">
          <a:xfrm>
            <a:off x="6400800" y="3352800"/>
            <a:ext cx="914400" cy="609600"/>
          </a:xfrm>
          <a:prstGeom prst="wedgeRoundRectCallout">
            <a:avLst>
              <a:gd name="adj1" fmla="val -43750"/>
              <a:gd name="adj2" fmla="val 700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spcBef>
                <a:spcPct val="20000"/>
              </a:spcBef>
              <a:buClr>
                <a:schemeClr val="tx2"/>
              </a:buClr>
              <a:buSzPct val="75000"/>
              <a:buFont typeface="Wingdings" panose="05000000000000000000" pitchFamily="2" charset="2"/>
              <a:buNone/>
              <a:defRPr/>
            </a:pPr>
            <a:endParaRPr kumimoji="1" lang="zh-CN" altLang="zh-CN" sz="2800">
              <a:effectLst>
                <a:outerShdw blurRad="38100" dist="38100" dir="2700000" algn="tl">
                  <a:srgbClr val="C0C0C0"/>
                </a:outerShdw>
              </a:effectLst>
              <a:latin typeface="Times New Roman" panose="02020603050405020304" pitchFamily="18" charset="0"/>
              <a:ea typeface="宋体" panose="02010600030101010101" pitchFamily="2" charset="-122"/>
            </a:endParaRPr>
          </a:p>
        </p:txBody>
      </p:sp>
      <p:sp>
        <p:nvSpPr>
          <p:cNvPr id="9" name="AutoShape 6"/>
          <p:cNvSpPr>
            <a:spLocks noChangeArrowheads="1"/>
          </p:cNvSpPr>
          <p:nvPr/>
        </p:nvSpPr>
        <p:spPr bwMode="auto">
          <a:xfrm>
            <a:off x="6877050" y="765175"/>
            <a:ext cx="1309688" cy="504825"/>
          </a:xfrm>
          <a:prstGeom prst="wedgeRoundRectCallout">
            <a:avLst>
              <a:gd name="adj1" fmla="val -146000"/>
              <a:gd name="adj2" fmla="val 398111"/>
              <a:gd name="adj3" fmla="val 16667"/>
            </a:avLst>
          </a:prstGeom>
          <a:solidFill>
            <a:srgbClr val="FFE9FF"/>
          </a:solidFill>
          <a:ln>
            <a:noFill/>
          </a:ln>
          <a:effectLst/>
          <a:extLst>
            <a:ext uri="{91240B29-F687-4F45-9708-019B960494DF}">
              <a14:hiddenLine xmlns:a14="http://schemas.microsoft.com/office/drawing/2010/main" w="38100">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zh-CN" altLang="en-US">
                <a:solidFill>
                  <a:srgbClr val="990033"/>
                </a:solidFill>
                <a:latin typeface="Times New Roman" panose="02020603050405020304" pitchFamily="18" charset="0"/>
                <a:ea typeface="宋体" panose="02010600030101010101" pitchFamily="2" charset="-122"/>
              </a:rPr>
              <a:t>底 物 </a:t>
            </a:r>
          </a:p>
        </p:txBody>
      </p:sp>
      <p:sp>
        <p:nvSpPr>
          <p:cNvPr id="10" name="AutoShape 7"/>
          <p:cNvSpPr>
            <a:spLocks noChangeArrowheads="1"/>
          </p:cNvSpPr>
          <p:nvPr/>
        </p:nvSpPr>
        <p:spPr bwMode="auto">
          <a:xfrm>
            <a:off x="684213" y="836613"/>
            <a:ext cx="2592387" cy="1008062"/>
          </a:xfrm>
          <a:prstGeom prst="wedgeRoundRectCallout">
            <a:avLst>
              <a:gd name="adj1" fmla="val 74250"/>
              <a:gd name="adj2" fmla="val 258977"/>
              <a:gd name="adj3" fmla="val 16667"/>
            </a:avLst>
          </a:prstGeom>
          <a:solidFill>
            <a:srgbClr val="FFFFCC"/>
          </a:solidFill>
          <a:ln>
            <a:noFill/>
          </a:ln>
          <a:effectLst/>
          <a:extLst>
            <a:ext uri="{91240B29-F687-4F45-9708-019B960494DF}">
              <a14:hiddenLine xmlns:a14="http://schemas.microsoft.com/office/drawing/2010/main" w="38100">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zh-CN" altLang="en-US">
                <a:solidFill>
                  <a:srgbClr val="996633"/>
                </a:solidFill>
                <a:latin typeface="Times New Roman" panose="02020603050405020304" pitchFamily="18" charset="0"/>
                <a:ea typeface="宋体" panose="02010600030101010101" pitchFamily="2" charset="-122"/>
              </a:rPr>
              <a:t>活性中心以外的必需基团</a:t>
            </a:r>
          </a:p>
        </p:txBody>
      </p:sp>
      <p:sp>
        <p:nvSpPr>
          <p:cNvPr id="11" name="AutoShape 8"/>
          <p:cNvSpPr>
            <a:spLocks noChangeArrowheads="1"/>
          </p:cNvSpPr>
          <p:nvPr/>
        </p:nvSpPr>
        <p:spPr bwMode="auto">
          <a:xfrm>
            <a:off x="755650" y="5589588"/>
            <a:ext cx="1743075" cy="609600"/>
          </a:xfrm>
          <a:prstGeom prst="wedgeRoundRectCallout">
            <a:avLst>
              <a:gd name="adj1" fmla="val 202005"/>
              <a:gd name="adj2" fmla="val -237500"/>
              <a:gd name="adj3" fmla="val 16667"/>
            </a:avLst>
          </a:prstGeom>
          <a:solidFill>
            <a:srgbClr val="DDFFFF"/>
          </a:solidFill>
          <a:ln>
            <a:noFill/>
          </a:ln>
          <a:effectLst/>
          <a:extLst>
            <a:ext uri="{91240B29-F687-4F45-9708-019B960494DF}">
              <a14:hiddenLine xmlns:a14="http://schemas.microsoft.com/office/drawing/2010/main" w="381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zh-CN" altLang="en-US">
                <a:solidFill>
                  <a:srgbClr val="003399"/>
                </a:solidFill>
                <a:latin typeface="Times New Roman" panose="02020603050405020304" pitchFamily="18" charset="0"/>
                <a:ea typeface="宋体" panose="02010600030101010101" pitchFamily="2" charset="-122"/>
              </a:rPr>
              <a:t>结合基团</a:t>
            </a:r>
          </a:p>
        </p:txBody>
      </p:sp>
      <p:sp>
        <p:nvSpPr>
          <p:cNvPr id="12" name="AutoShape 9"/>
          <p:cNvSpPr>
            <a:spLocks noChangeArrowheads="1"/>
          </p:cNvSpPr>
          <p:nvPr/>
        </p:nvSpPr>
        <p:spPr bwMode="auto">
          <a:xfrm>
            <a:off x="8229600" y="3657600"/>
            <a:ext cx="914400" cy="609600"/>
          </a:xfrm>
          <a:prstGeom prst="wedgeRoundRectCallout">
            <a:avLst>
              <a:gd name="adj1" fmla="val -43750"/>
              <a:gd name="adj2" fmla="val 700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spcBef>
                <a:spcPct val="20000"/>
              </a:spcBef>
              <a:buClr>
                <a:schemeClr val="tx2"/>
              </a:buClr>
              <a:buSzPct val="75000"/>
              <a:buFont typeface="Wingdings" panose="05000000000000000000" pitchFamily="2" charset="2"/>
              <a:buNone/>
              <a:defRPr/>
            </a:pPr>
            <a:endParaRPr kumimoji="1" lang="zh-CN" altLang="zh-CN" sz="2800">
              <a:effectLst>
                <a:outerShdw blurRad="38100" dist="38100" dir="2700000" algn="tl">
                  <a:srgbClr val="C0C0C0"/>
                </a:outerShdw>
              </a:effectLst>
              <a:latin typeface="Times New Roman" panose="02020603050405020304" pitchFamily="18" charset="0"/>
              <a:ea typeface="宋体" panose="02010600030101010101" pitchFamily="2" charset="-122"/>
            </a:endParaRPr>
          </a:p>
        </p:txBody>
      </p:sp>
      <p:sp>
        <p:nvSpPr>
          <p:cNvPr id="13" name="AutoShape 10"/>
          <p:cNvSpPr>
            <a:spLocks noChangeArrowheads="1"/>
          </p:cNvSpPr>
          <p:nvPr/>
        </p:nvSpPr>
        <p:spPr bwMode="auto">
          <a:xfrm>
            <a:off x="7010400" y="3352800"/>
            <a:ext cx="1809750" cy="508000"/>
          </a:xfrm>
          <a:prstGeom prst="wedgeRoundRectCallout">
            <a:avLst>
              <a:gd name="adj1" fmla="val -97370"/>
              <a:gd name="adj2" fmla="val 4065"/>
              <a:gd name="adj3" fmla="val 16667"/>
            </a:avLst>
          </a:prstGeom>
          <a:solidFill>
            <a:srgbClr val="DDFFDD"/>
          </a:solidFill>
          <a:ln>
            <a:noFill/>
          </a:ln>
          <a:effectLst/>
          <a:extLst>
            <a:ext uri="{91240B29-F687-4F45-9708-019B960494DF}">
              <a14:hiddenLine xmlns:a14="http://schemas.microsoft.com/office/drawing/2010/main" w="38100">
                <a:solidFill>
                  <a:srgbClr val="00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zh-CN" altLang="en-US">
                <a:solidFill>
                  <a:srgbClr val="006600"/>
                </a:solidFill>
                <a:latin typeface="Times New Roman" panose="02020603050405020304" pitchFamily="18" charset="0"/>
                <a:ea typeface="宋体" panose="02010600030101010101" pitchFamily="2" charset="-122"/>
              </a:rPr>
              <a:t>催化基团 </a:t>
            </a:r>
          </a:p>
        </p:txBody>
      </p:sp>
      <p:sp>
        <p:nvSpPr>
          <p:cNvPr id="14" name="AutoShape 11"/>
          <p:cNvSpPr>
            <a:spLocks noChangeArrowheads="1"/>
          </p:cNvSpPr>
          <p:nvPr/>
        </p:nvSpPr>
        <p:spPr bwMode="auto">
          <a:xfrm>
            <a:off x="6781800" y="5867400"/>
            <a:ext cx="1751013" cy="533400"/>
          </a:xfrm>
          <a:prstGeom prst="wedgeRoundRectCallout">
            <a:avLst>
              <a:gd name="adj1" fmla="val -106301"/>
              <a:gd name="adj2" fmla="val -254167"/>
              <a:gd name="adj3" fmla="val 16667"/>
            </a:avLst>
          </a:prstGeom>
          <a:solidFill>
            <a:srgbClr val="CCFFFF"/>
          </a:solidFill>
          <a:ln>
            <a:noFill/>
          </a:ln>
          <a:effectLst/>
          <a:extLst>
            <a:ext uri="{91240B29-F687-4F45-9708-019B960494DF}">
              <a14:hiddenLine xmlns:a14="http://schemas.microsoft.com/office/drawing/2010/main" w="381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zh-CN" altLang="en-US">
                <a:solidFill>
                  <a:srgbClr val="800080"/>
                </a:solidFill>
                <a:latin typeface="Times New Roman" panose="02020603050405020304" pitchFamily="18" charset="0"/>
                <a:ea typeface="宋体" panose="02010600030101010101" pitchFamily="2" charset="-122"/>
              </a:rPr>
              <a:t>活性中心 </a:t>
            </a:r>
          </a:p>
        </p:txBody>
      </p:sp>
    </p:spTree>
    <p:extLst>
      <p:ext uri="{BB962C8B-B14F-4D97-AF65-F5344CB8AC3E}">
        <p14:creationId xmlns:p14="http://schemas.microsoft.com/office/powerpoint/2010/main" val="330653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1" grpId="0" animBg="1" autoUpdateAnimBg="0"/>
      <p:bldP spid="13" grpId="0" animBg="1" autoUpdateAnimBg="0"/>
      <p:bldP spid="14"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15">
            <a:hlinkClick r:id="" action="ppaction://ole?verb=0"/>
          </p:cNvPr>
          <p:cNvGraphicFramePr>
            <a:graphicFrameLocks noChangeAspect="1"/>
          </p:cNvGraphicFramePr>
          <p:nvPr>
            <p:extLst>
              <p:ext uri="{D42A27DB-BD31-4B8C-83A1-F6EECF244321}">
                <p14:modId xmlns:p14="http://schemas.microsoft.com/office/powerpoint/2010/main" val="842163486"/>
              </p:ext>
            </p:extLst>
          </p:nvPr>
        </p:nvGraphicFramePr>
        <p:xfrm>
          <a:off x="1703512" y="1052736"/>
          <a:ext cx="8915400" cy="5184576"/>
        </p:xfrm>
        <a:graphic>
          <a:graphicData uri="http://schemas.openxmlformats.org/presentationml/2006/ole">
            <mc:AlternateContent xmlns:mc="http://schemas.openxmlformats.org/markup-compatibility/2006">
              <mc:Choice xmlns:v="urn:schemas-microsoft-com:vml" Requires="v">
                <p:oleObj spid="_x0000_s11272" name="演示文稿" r:id="rId3" imgW="4716846" imgH="3538386" progId="PowerPoint.Show.8">
                  <p:embed/>
                </p:oleObj>
              </mc:Choice>
              <mc:Fallback>
                <p:oleObj name="演示文稿" r:id="rId3" imgW="4716846" imgH="3538386" progId="PowerPoint.Show.8">
                  <p:embed/>
                  <p:pic>
                    <p:nvPicPr>
                      <p:cNvPr id="4" name="Object 15">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512" y="1052736"/>
                        <a:ext cx="8915400" cy="5184576"/>
                      </a:xfrm>
                      <a:prstGeom prst="rect">
                        <a:avLst/>
                      </a:prstGeom>
                      <a:noFill/>
                      <a:ln w="9525">
                        <a:solidFill>
                          <a:srgbClr val="008000"/>
                        </a:solidFill>
                        <a:miter lim="800000"/>
                        <a:headEnd/>
                        <a:tailEnd/>
                      </a:ln>
                    </p:spPr>
                  </p:pic>
                </p:oleObj>
              </mc:Fallback>
            </mc:AlternateContent>
          </a:graphicData>
        </a:graphic>
      </p:graphicFrame>
    </p:spTree>
    <p:extLst>
      <p:ext uri="{BB962C8B-B14F-4D97-AF65-F5344CB8AC3E}">
        <p14:creationId xmlns:p14="http://schemas.microsoft.com/office/powerpoint/2010/main" val="26458639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fontAlgn="base">
              <a:lnSpc>
                <a:spcPct val="100000"/>
              </a:lnSpc>
              <a:spcBef>
                <a:spcPct val="0"/>
              </a:spcBef>
              <a:spcAft>
                <a:spcPct val="0"/>
              </a:spcAft>
              <a:buFontTx/>
              <a:buNone/>
            </a:pPr>
            <a:fld id="{C62348A5-5798-452A-9E20-AFBBDB2C5AF4}" type="slidenum">
              <a:rPr lang="zh-CN" altLang="en-US" sz="1800" smtClean="0">
                <a:solidFill>
                  <a:schemeClr val="tx2"/>
                </a:solidFill>
                <a:latin typeface="Arial Narrow" panose="020B0606020202030204" pitchFamily="34" charset="0"/>
                <a:ea typeface="宋体" panose="02010600030101010101" pitchFamily="2" charset="-122"/>
              </a:rPr>
              <a:pPr fontAlgn="base">
                <a:lnSpc>
                  <a:spcPct val="100000"/>
                </a:lnSpc>
                <a:spcBef>
                  <a:spcPct val="0"/>
                </a:spcBef>
                <a:spcAft>
                  <a:spcPct val="0"/>
                </a:spcAft>
                <a:buFontTx/>
                <a:buNone/>
              </a:pPr>
              <a:t>43</a:t>
            </a:fld>
            <a:endParaRPr lang="en-US" altLang="zh-CN" sz="1800" smtClean="0">
              <a:solidFill>
                <a:schemeClr val="tx2"/>
              </a:solidFill>
              <a:latin typeface="Arial Narrow" panose="020B0606020202030204" pitchFamily="34" charset="0"/>
              <a:ea typeface="宋体" panose="02010600030101010101" pitchFamily="2" charset="-122"/>
            </a:endParaRPr>
          </a:p>
        </p:txBody>
      </p:sp>
      <p:sp>
        <p:nvSpPr>
          <p:cNvPr id="23560" name="Rectangle 8"/>
          <p:cNvSpPr>
            <a:spLocks noChangeArrowheads="1"/>
          </p:cNvSpPr>
          <p:nvPr/>
        </p:nvSpPr>
        <p:spPr bwMode="auto">
          <a:xfrm>
            <a:off x="1992313" y="1427163"/>
            <a:ext cx="8135937"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10000"/>
              </a:lnSpc>
              <a:spcBef>
                <a:spcPct val="0"/>
              </a:spcBef>
              <a:buFontTx/>
              <a:buNone/>
            </a:pPr>
            <a:r>
              <a:rPr kumimoji="1" lang="zh-CN" altLang="en-US" sz="4800" b="1">
                <a:solidFill>
                  <a:srgbClr val="000000"/>
                </a:solidFill>
                <a:latin typeface="楷体_GB2312" pitchFamily="49" charset="-122"/>
                <a:ea typeface="隶书" panose="02010509060101010101" pitchFamily="49" charset="-122"/>
              </a:rPr>
              <a:t>第 三 节</a:t>
            </a:r>
            <a:br>
              <a:rPr kumimoji="1" lang="zh-CN" altLang="en-US" sz="4800" b="1">
                <a:solidFill>
                  <a:srgbClr val="000000"/>
                </a:solidFill>
                <a:latin typeface="楷体_GB2312" pitchFamily="49" charset="-122"/>
                <a:ea typeface="隶书" panose="02010509060101010101" pitchFamily="49" charset="-122"/>
              </a:rPr>
            </a:br>
            <a:r>
              <a:rPr kumimoji="1" lang="zh-CN" altLang="en-US" sz="4800" b="1">
                <a:solidFill>
                  <a:srgbClr val="000000"/>
                </a:solidFill>
                <a:latin typeface="楷体_GB2312" pitchFamily="49" charset="-122"/>
                <a:ea typeface="隶书" panose="02010509060101010101" pitchFamily="49" charset="-122"/>
              </a:rPr>
              <a:t>酶促反应的特点与机理</a:t>
            </a:r>
            <a:endParaRPr kumimoji="1" lang="en-US" altLang="zh-CN" sz="3200">
              <a:solidFill>
                <a:srgbClr val="000000"/>
              </a:solidFill>
              <a:latin typeface="Arial" panose="020B0604020202020204" pitchFamily="34" charset="0"/>
              <a:ea typeface="隶书" panose="02010509060101010101" pitchFamily="49" charset="-122"/>
            </a:endParaRPr>
          </a:p>
        </p:txBody>
      </p:sp>
      <p:sp>
        <p:nvSpPr>
          <p:cNvPr id="23561" name="Text Box 9"/>
          <p:cNvSpPr txBox="1">
            <a:spLocks noChangeArrowheads="1"/>
          </p:cNvSpPr>
          <p:nvPr/>
        </p:nvSpPr>
        <p:spPr bwMode="auto">
          <a:xfrm>
            <a:off x="1955800" y="3486150"/>
            <a:ext cx="831691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50000"/>
              </a:spcBef>
              <a:buFontTx/>
              <a:buNone/>
            </a:pPr>
            <a:r>
              <a:rPr kumimoji="1" lang="en-US" altLang="zh-CN" sz="4000" b="1">
                <a:solidFill>
                  <a:srgbClr val="000000"/>
                </a:solidFill>
                <a:latin typeface="方正舒体" panose="02010601030101010101" pitchFamily="2" charset="-122"/>
                <a:ea typeface="方正舒体" panose="02010601030101010101" pitchFamily="2" charset="-122"/>
              </a:rPr>
              <a:t>The C</a:t>
            </a:r>
            <a:r>
              <a:rPr kumimoji="1" lang="en-US" altLang="en-US" sz="4000" b="1">
                <a:solidFill>
                  <a:srgbClr val="000000"/>
                </a:solidFill>
                <a:latin typeface="方正舒体" panose="02010601030101010101" pitchFamily="2" charset="-122"/>
                <a:ea typeface="方正舒体" panose="02010601030101010101" pitchFamily="2" charset="-122"/>
              </a:rPr>
              <a:t>haracteristic</a:t>
            </a:r>
            <a:r>
              <a:rPr kumimoji="1" lang="en-US" altLang="zh-CN" sz="4000" b="1">
                <a:solidFill>
                  <a:srgbClr val="000000"/>
                </a:solidFill>
                <a:latin typeface="方正舒体" panose="02010601030101010101" pitchFamily="2" charset="-122"/>
                <a:ea typeface="方正舒体" panose="02010601030101010101" pitchFamily="2" charset="-122"/>
              </a:rPr>
              <a:t> and Mechanism of E</a:t>
            </a:r>
            <a:r>
              <a:rPr kumimoji="1" lang="en-US" altLang="en-US" sz="4000" b="1">
                <a:solidFill>
                  <a:srgbClr val="000000"/>
                </a:solidFill>
                <a:latin typeface="方正舒体" panose="02010601030101010101" pitchFamily="2" charset="-122"/>
                <a:ea typeface="方正舒体" panose="02010601030101010101" pitchFamily="2" charset="-122"/>
              </a:rPr>
              <a:t>nzyme-</a:t>
            </a:r>
            <a:r>
              <a:rPr kumimoji="1" lang="en-US" altLang="zh-CN" sz="4000" b="1">
                <a:solidFill>
                  <a:srgbClr val="000000"/>
                </a:solidFill>
                <a:latin typeface="方正舒体" panose="02010601030101010101" pitchFamily="2" charset="-122"/>
                <a:ea typeface="方正舒体" panose="02010601030101010101" pitchFamily="2" charset="-122"/>
              </a:rPr>
              <a:t>C</a:t>
            </a:r>
            <a:r>
              <a:rPr kumimoji="1" lang="en-US" altLang="en-US" sz="4000" b="1">
                <a:solidFill>
                  <a:srgbClr val="000000"/>
                </a:solidFill>
                <a:latin typeface="方正舒体" panose="02010601030101010101" pitchFamily="2" charset="-122"/>
                <a:ea typeface="方正舒体" panose="02010601030101010101" pitchFamily="2" charset="-122"/>
              </a:rPr>
              <a:t>atalyzed </a:t>
            </a:r>
            <a:r>
              <a:rPr kumimoji="1" lang="en-US" altLang="zh-CN" sz="4000" b="1">
                <a:solidFill>
                  <a:srgbClr val="000000"/>
                </a:solidFill>
                <a:latin typeface="方正舒体" panose="02010601030101010101" pitchFamily="2" charset="-122"/>
                <a:ea typeface="方正舒体" panose="02010601030101010101" pitchFamily="2" charset="-122"/>
              </a:rPr>
              <a:t>R</a:t>
            </a:r>
            <a:r>
              <a:rPr kumimoji="1" lang="en-US" altLang="en-US" sz="4000" b="1">
                <a:solidFill>
                  <a:srgbClr val="000000"/>
                </a:solidFill>
                <a:latin typeface="方正舒体" panose="02010601030101010101" pitchFamily="2" charset="-122"/>
                <a:ea typeface="方正舒体" panose="02010601030101010101" pitchFamily="2" charset="-122"/>
              </a:rPr>
              <a:t>eaction</a:t>
            </a:r>
            <a:endParaRPr kumimoji="1" lang="zh-CN" altLang="en-US" sz="4000" b="1">
              <a:solidFill>
                <a:srgbClr val="000000"/>
              </a:solidFill>
              <a:latin typeface="方正舒体" panose="02010601030101010101" pitchFamily="2" charset="-122"/>
              <a:ea typeface="方正舒体" panose="02010601030101010101" pitchFamily="2" charset="-122"/>
            </a:endParaRPr>
          </a:p>
        </p:txBody>
      </p:sp>
    </p:spTree>
    <p:extLst>
      <p:ext uri="{BB962C8B-B14F-4D97-AF65-F5344CB8AC3E}">
        <p14:creationId xmlns:p14="http://schemas.microsoft.com/office/powerpoint/2010/main" val="13461413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 calcmode="lin" valueType="num">
                                      <p:cBhvr>
                                        <p:cTn id="7" dur="2000" fill="hold"/>
                                        <p:tgtEl>
                                          <p:spTgt spid="23560"/>
                                        </p:tgtEl>
                                        <p:attrNameLst>
                                          <p:attrName>ppt_x</p:attrName>
                                        </p:attrNameLst>
                                      </p:cBhvr>
                                      <p:tavLst>
                                        <p:tav tm="0">
                                          <p:val>
                                            <p:strVal val="#ppt_x"/>
                                          </p:val>
                                        </p:tav>
                                        <p:tav tm="100000">
                                          <p:val>
                                            <p:strVal val="#ppt_x"/>
                                          </p:val>
                                        </p:tav>
                                      </p:tavLst>
                                    </p:anim>
                                    <p:anim calcmode="lin" valueType="num">
                                      <p:cBhvr>
                                        <p:cTn id="8" dur="2000" fill="hold"/>
                                        <p:tgtEl>
                                          <p:spTgt spid="23560"/>
                                        </p:tgtEl>
                                        <p:attrNameLst>
                                          <p:attrName>ppt_y</p:attrName>
                                        </p:attrNameLst>
                                      </p:cBhvr>
                                      <p:tavLst>
                                        <p:tav tm="0">
                                          <p:val>
                                            <p:strVal val="#ppt_y-#ppt_h/2"/>
                                          </p:val>
                                        </p:tav>
                                        <p:tav tm="100000">
                                          <p:val>
                                            <p:strVal val="#ppt_y"/>
                                          </p:val>
                                        </p:tav>
                                      </p:tavLst>
                                    </p:anim>
                                    <p:anim calcmode="lin" valueType="num">
                                      <p:cBhvr>
                                        <p:cTn id="9" dur="2000" fill="hold"/>
                                        <p:tgtEl>
                                          <p:spTgt spid="23560"/>
                                        </p:tgtEl>
                                        <p:attrNameLst>
                                          <p:attrName>ppt_w</p:attrName>
                                        </p:attrNameLst>
                                      </p:cBhvr>
                                      <p:tavLst>
                                        <p:tav tm="0">
                                          <p:val>
                                            <p:strVal val="#ppt_w"/>
                                          </p:val>
                                        </p:tav>
                                        <p:tav tm="100000">
                                          <p:val>
                                            <p:strVal val="#ppt_w"/>
                                          </p:val>
                                        </p:tav>
                                      </p:tavLst>
                                    </p:anim>
                                    <p:anim calcmode="lin" valueType="num">
                                      <p:cBhvr>
                                        <p:cTn id="10" dur="2000" fill="hold"/>
                                        <p:tgtEl>
                                          <p:spTgt spid="23560"/>
                                        </p:tgtEl>
                                        <p:attrNameLst>
                                          <p:attrName>ppt_h</p:attrName>
                                        </p:attrNameLst>
                                      </p:cBhvr>
                                      <p:tavLst>
                                        <p:tav tm="0">
                                          <p:val>
                                            <p:fltVal val="0"/>
                                          </p:val>
                                        </p:tav>
                                        <p:tav tm="100000">
                                          <p:val>
                                            <p:strVal val="#ppt_h"/>
                                          </p:val>
                                        </p:tav>
                                      </p:tavLst>
                                    </p:anim>
                                  </p:childTnLst>
                                </p:cTn>
                              </p:par>
                            </p:childTnLst>
                          </p:cTn>
                        </p:par>
                        <p:par>
                          <p:cTn id="11" fill="hold" nodeType="afterGroup">
                            <p:stCondLst>
                              <p:cond delay="2000"/>
                            </p:stCondLst>
                            <p:childTnLst>
                              <p:par>
                                <p:cTn id="12" presetID="17" presetClass="entr" presetSubtype="1" fill="hold" grpId="0" nodeType="afterEffect">
                                  <p:stCondLst>
                                    <p:cond delay="0"/>
                                  </p:stCondLst>
                                  <p:childTnLst>
                                    <p:set>
                                      <p:cBhvr>
                                        <p:cTn id="13" dur="1" fill="hold">
                                          <p:stCondLst>
                                            <p:cond delay="0"/>
                                          </p:stCondLst>
                                        </p:cTn>
                                        <p:tgtEl>
                                          <p:spTgt spid="23561"/>
                                        </p:tgtEl>
                                        <p:attrNameLst>
                                          <p:attrName>style.visibility</p:attrName>
                                        </p:attrNameLst>
                                      </p:cBhvr>
                                      <p:to>
                                        <p:strVal val="visible"/>
                                      </p:to>
                                    </p:set>
                                    <p:anim calcmode="lin" valueType="num">
                                      <p:cBhvr>
                                        <p:cTn id="14" dur="1000" fill="hold"/>
                                        <p:tgtEl>
                                          <p:spTgt spid="23561"/>
                                        </p:tgtEl>
                                        <p:attrNameLst>
                                          <p:attrName>ppt_x</p:attrName>
                                        </p:attrNameLst>
                                      </p:cBhvr>
                                      <p:tavLst>
                                        <p:tav tm="0">
                                          <p:val>
                                            <p:strVal val="#ppt_x"/>
                                          </p:val>
                                        </p:tav>
                                        <p:tav tm="100000">
                                          <p:val>
                                            <p:strVal val="#ppt_x"/>
                                          </p:val>
                                        </p:tav>
                                      </p:tavLst>
                                    </p:anim>
                                    <p:anim calcmode="lin" valueType="num">
                                      <p:cBhvr>
                                        <p:cTn id="15" dur="1000" fill="hold"/>
                                        <p:tgtEl>
                                          <p:spTgt spid="23561"/>
                                        </p:tgtEl>
                                        <p:attrNameLst>
                                          <p:attrName>ppt_y</p:attrName>
                                        </p:attrNameLst>
                                      </p:cBhvr>
                                      <p:tavLst>
                                        <p:tav tm="0">
                                          <p:val>
                                            <p:strVal val="#ppt_y-#ppt_h/2"/>
                                          </p:val>
                                        </p:tav>
                                        <p:tav tm="100000">
                                          <p:val>
                                            <p:strVal val="#ppt_y"/>
                                          </p:val>
                                        </p:tav>
                                      </p:tavLst>
                                    </p:anim>
                                    <p:anim calcmode="lin" valueType="num">
                                      <p:cBhvr>
                                        <p:cTn id="16" dur="1000" fill="hold"/>
                                        <p:tgtEl>
                                          <p:spTgt spid="23561"/>
                                        </p:tgtEl>
                                        <p:attrNameLst>
                                          <p:attrName>ppt_w</p:attrName>
                                        </p:attrNameLst>
                                      </p:cBhvr>
                                      <p:tavLst>
                                        <p:tav tm="0">
                                          <p:val>
                                            <p:strVal val="#ppt_w"/>
                                          </p:val>
                                        </p:tav>
                                        <p:tav tm="100000">
                                          <p:val>
                                            <p:strVal val="#ppt_w"/>
                                          </p:val>
                                        </p:tav>
                                      </p:tavLst>
                                    </p:anim>
                                    <p:anim calcmode="lin" valueType="num">
                                      <p:cBhvr>
                                        <p:cTn id="17" dur="1000" fill="hold"/>
                                        <p:tgtEl>
                                          <p:spTgt spid="2356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p:bldP spid="2356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fontAlgn="base">
              <a:lnSpc>
                <a:spcPct val="100000"/>
              </a:lnSpc>
              <a:spcBef>
                <a:spcPct val="0"/>
              </a:spcBef>
              <a:spcAft>
                <a:spcPct val="0"/>
              </a:spcAft>
              <a:buFontTx/>
              <a:buNone/>
            </a:pPr>
            <a:fld id="{1E0D70A4-17DE-4D21-BF98-E94C82C76E91}" type="slidenum">
              <a:rPr lang="zh-CN" altLang="en-US" sz="1800" smtClean="0">
                <a:solidFill>
                  <a:schemeClr val="tx2"/>
                </a:solidFill>
                <a:latin typeface="Arial Narrow" panose="020B0606020202030204" pitchFamily="34" charset="0"/>
                <a:ea typeface="宋体" panose="02010600030101010101" pitchFamily="2" charset="-122"/>
              </a:rPr>
              <a:pPr fontAlgn="base">
                <a:lnSpc>
                  <a:spcPct val="100000"/>
                </a:lnSpc>
                <a:spcBef>
                  <a:spcPct val="0"/>
                </a:spcBef>
                <a:spcAft>
                  <a:spcPct val="0"/>
                </a:spcAft>
                <a:buFontTx/>
                <a:buNone/>
              </a:pPr>
              <a:t>44</a:t>
            </a:fld>
            <a:endParaRPr lang="en-US" altLang="zh-CN" sz="1800" smtClean="0">
              <a:solidFill>
                <a:schemeClr val="tx2"/>
              </a:solidFill>
              <a:latin typeface="Arial Narrow" panose="020B0606020202030204" pitchFamily="34" charset="0"/>
              <a:ea typeface="宋体" panose="02010600030101010101" pitchFamily="2" charset="-122"/>
            </a:endParaRPr>
          </a:p>
        </p:txBody>
      </p:sp>
      <p:sp>
        <p:nvSpPr>
          <p:cNvPr id="24580" name="Rectangle 4"/>
          <p:cNvSpPr>
            <a:spLocks noChangeArrowheads="1"/>
          </p:cNvSpPr>
          <p:nvPr/>
        </p:nvSpPr>
        <p:spPr bwMode="auto">
          <a:xfrm>
            <a:off x="1558925" y="1125538"/>
            <a:ext cx="5113338"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250000"/>
              </a:lnSpc>
              <a:spcBef>
                <a:spcPct val="20000"/>
              </a:spcBef>
              <a:buSzPct val="80000"/>
              <a:buFont typeface="Wingdings" panose="05000000000000000000" pitchFamily="2" charset="2"/>
              <a:buNone/>
            </a:pPr>
            <a:r>
              <a:rPr kumimoji="1" lang="zh-CN" altLang="en-US" sz="3200" b="1">
                <a:solidFill>
                  <a:srgbClr val="000000"/>
                </a:solidFill>
                <a:latin typeface="华文楷体" panose="02010600040101010101" pitchFamily="2" charset="-122"/>
                <a:ea typeface="楷体_GB2312" pitchFamily="49" charset="-122"/>
              </a:rPr>
              <a:t>（一）</a:t>
            </a:r>
            <a:r>
              <a:rPr kumimoji="1" lang="zh-CN" altLang="en-US" sz="3200" b="1">
                <a:solidFill>
                  <a:srgbClr val="000000"/>
                </a:solidFill>
                <a:latin typeface="Arial" panose="020B0604020202020204" pitchFamily="34" charset="0"/>
                <a:ea typeface="楷体_GB2312" pitchFamily="49" charset="-122"/>
              </a:rPr>
              <a:t>极高的催化效率</a:t>
            </a:r>
          </a:p>
          <a:p>
            <a:pPr eaLnBrk="1" hangingPunct="1">
              <a:lnSpc>
                <a:spcPct val="250000"/>
              </a:lnSpc>
              <a:spcBef>
                <a:spcPct val="20000"/>
              </a:spcBef>
              <a:buSzPct val="80000"/>
              <a:buFont typeface="Wingdings" panose="05000000000000000000" pitchFamily="2" charset="2"/>
              <a:buNone/>
            </a:pPr>
            <a:r>
              <a:rPr kumimoji="1" lang="zh-CN" altLang="en-US" sz="3200" b="1">
                <a:solidFill>
                  <a:srgbClr val="000000"/>
                </a:solidFill>
                <a:latin typeface="华文楷体" panose="02010600040101010101" pitchFamily="2" charset="-122"/>
                <a:ea typeface="楷体_GB2312" pitchFamily="49" charset="-122"/>
              </a:rPr>
              <a:t>（二）高度的特异性</a:t>
            </a:r>
          </a:p>
          <a:p>
            <a:pPr eaLnBrk="1" hangingPunct="1">
              <a:lnSpc>
                <a:spcPct val="250000"/>
              </a:lnSpc>
              <a:spcBef>
                <a:spcPct val="20000"/>
              </a:spcBef>
              <a:buSzPct val="80000"/>
              <a:buFont typeface="Wingdings" panose="05000000000000000000" pitchFamily="2" charset="2"/>
              <a:buNone/>
            </a:pPr>
            <a:r>
              <a:rPr kumimoji="1" lang="zh-CN" altLang="en-US" sz="3200" b="1">
                <a:solidFill>
                  <a:srgbClr val="000000"/>
                </a:solidFill>
                <a:latin typeface="华文楷体" panose="02010600040101010101" pitchFamily="2" charset="-122"/>
                <a:ea typeface="楷体_GB2312" pitchFamily="49" charset="-122"/>
              </a:rPr>
              <a:t>（三）</a:t>
            </a:r>
            <a:r>
              <a:rPr kumimoji="1" lang="zh-CN" altLang="en-US" sz="3200" b="1">
                <a:solidFill>
                  <a:srgbClr val="000000"/>
                </a:solidFill>
                <a:latin typeface="Arial" panose="020B0604020202020204" pitchFamily="34" charset="0"/>
                <a:ea typeface="楷体_GB2312" pitchFamily="49" charset="-122"/>
              </a:rPr>
              <a:t>可调节性</a:t>
            </a:r>
          </a:p>
          <a:p>
            <a:pPr eaLnBrk="1" hangingPunct="1">
              <a:lnSpc>
                <a:spcPct val="250000"/>
              </a:lnSpc>
              <a:spcBef>
                <a:spcPct val="20000"/>
              </a:spcBef>
              <a:buSzPct val="80000"/>
              <a:buFont typeface="Wingdings" panose="05000000000000000000" pitchFamily="2" charset="2"/>
              <a:buNone/>
            </a:pPr>
            <a:endParaRPr kumimoji="1" lang="zh-CN" altLang="en-US" sz="3200" b="1">
              <a:solidFill>
                <a:srgbClr val="000000"/>
              </a:solidFill>
              <a:latin typeface="Arial" panose="020B0604020202020204" pitchFamily="34" charset="0"/>
              <a:ea typeface="楷体_GB2312" pitchFamily="49" charset="-122"/>
            </a:endParaRPr>
          </a:p>
        </p:txBody>
      </p:sp>
      <p:sp>
        <p:nvSpPr>
          <p:cNvPr id="62468" name="Rectangle 5"/>
          <p:cNvSpPr>
            <a:spLocks noChangeArrowheads="1"/>
          </p:cNvSpPr>
          <p:nvPr/>
        </p:nvSpPr>
        <p:spPr bwMode="auto">
          <a:xfrm>
            <a:off x="1568526" y="-248096"/>
            <a:ext cx="5905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zh-CN" altLang="en-US" sz="4000" b="1" dirty="0">
                <a:solidFill>
                  <a:schemeClr val="bg1"/>
                </a:solidFill>
                <a:latin typeface="隶书" panose="02010509060101010101" pitchFamily="49" charset="-122"/>
                <a:ea typeface="隶书" panose="02010509060101010101" pitchFamily="49" charset="-122"/>
              </a:rPr>
              <a:t>一、 酶促反应的特点</a:t>
            </a:r>
          </a:p>
        </p:txBody>
      </p:sp>
      <p:graphicFrame>
        <p:nvGraphicFramePr>
          <p:cNvPr id="24584" name="Object 8">
            <a:hlinkClick r:id="" action="ppaction://ole?verb=0"/>
          </p:cNvPr>
          <p:cNvGraphicFramePr>
            <a:graphicFrameLocks noChangeAspect="1"/>
          </p:cNvGraphicFramePr>
          <p:nvPr/>
        </p:nvGraphicFramePr>
        <p:xfrm>
          <a:off x="5951538" y="1844675"/>
          <a:ext cx="1150937" cy="863600"/>
        </p:xfrm>
        <a:graphic>
          <a:graphicData uri="http://schemas.openxmlformats.org/presentationml/2006/ole">
            <mc:AlternateContent xmlns:mc="http://schemas.openxmlformats.org/markup-compatibility/2006">
              <mc:Choice xmlns:v="urn:schemas-microsoft-com:vml" Requires="v">
                <p:oleObj spid="_x0000_s12332" name="演示文稿" r:id="rId4" imgW="4556904" imgH="3418917" progId="PowerPoint.Show.8">
                  <p:embed/>
                </p:oleObj>
              </mc:Choice>
              <mc:Fallback>
                <p:oleObj name="演示文稿" r:id="rId4" imgW="4556904" imgH="3418917" progId="PowerPoint.Show.8">
                  <p:embed/>
                  <p:pic>
                    <p:nvPicPr>
                      <p:cNvPr id="24584" name="Object 8">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1538" y="1844675"/>
                        <a:ext cx="1150937" cy="863600"/>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86" name="Object 10">
            <a:hlinkClick r:id="" action="ppaction://ole?verb=0"/>
          </p:cNvPr>
          <p:cNvGraphicFramePr>
            <a:graphicFrameLocks noChangeAspect="1"/>
          </p:cNvGraphicFramePr>
          <p:nvPr/>
        </p:nvGraphicFramePr>
        <p:xfrm>
          <a:off x="7392988" y="1830388"/>
          <a:ext cx="1150937" cy="863600"/>
        </p:xfrm>
        <a:graphic>
          <a:graphicData uri="http://schemas.openxmlformats.org/presentationml/2006/ole">
            <mc:AlternateContent xmlns:mc="http://schemas.openxmlformats.org/markup-compatibility/2006">
              <mc:Choice xmlns:v="urn:schemas-microsoft-com:vml" Requires="v">
                <p:oleObj spid="_x0000_s12333" name="演示文稿" r:id="rId6" imgW="0" imgH="0" progId="PowerPoint.Show.8">
                  <p:embed/>
                </p:oleObj>
              </mc:Choice>
              <mc:Fallback>
                <p:oleObj name="演示文稿" r:id="rId6" imgW="0" imgH="0" progId="PowerPoint.Show.8">
                  <p:embed/>
                  <p:pic>
                    <p:nvPicPr>
                      <p:cNvPr id="24586" name="Object 10">
                        <a:hlinkClick r:id="" action="ppaction://ole?verb=0"/>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92988" y="1830388"/>
                        <a:ext cx="1150937" cy="863600"/>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87" name="Object 11">
            <a:hlinkClick r:id="" action="ppaction://ole?verb=0"/>
          </p:cNvPr>
          <p:cNvGraphicFramePr>
            <a:graphicFrameLocks noChangeAspect="1"/>
          </p:cNvGraphicFramePr>
          <p:nvPr/>
        </p:nvGraphicFramePr>
        <p:xfrm>
          <a:off x="5476875" y="3243263"/>
          <a:ext cx="935038" cy="952500"/>
        </p:xfrm>
        <a:graphic>
          <a:graphicData uri="http://schemas.openxmlformats.org/presentationml/2006/ole">
            <mc:AlternateContent xmlns:mc="http://schemas.openxmlformats.org/markup-compatibility/2006">
              <mc:Choice xmlns:v="urn:schemas-microsoft-com:vml" Requires="v">
                <p:oleObj spid="_x0000_s12334" name="演示文稿" r:id="rId8" imgW="4572034" imgH="3428992" progId="PowerPoint.Show.8">
                  <p:embed/>
                </p:oleObj>
              </mc:Choice>
              <mc:Fallback>
                <p:oleObj name="演示文稿" r:id="rId8" imgW="4572034" imgH="3428992" progId="PowerPoint.Show.8">
                  <p:embed/>
                  <p:pic>
                    <p:nvPicPr>
                      <p:cNvPr id="24587" name="Object 11">
                        <a:hlinkClick r:id="" action="ppaction://ole?verb=0"/>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76875" y="3243263"/>
                        <a:ext cx="935038" cy="952500"/>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88" name="Object 12">
            <a:hlinkClick r:id="" action="ppaction://ole?verb=0"/>
          </p:cNvPr>
          <p:cNvGraphicFramePr>
            <a:graphicFrameLocks noChangeAspect="1"/>
          </p:cNvGraphicFramePr>
          <p:nvPr/>
        </p:nvGraphicFramePr>
        <p:xfrm>
          <a:off x="6700838" y="3214688"/>
          <a:ext cx="928687" cy="935037"/>
        </p:xfrm>
        <a:graphic>
          <a:graphicData uri="http://schemas.openxmlformats.org/presentationml/2006/ole">
            <mc:AlternateContent xmlns:mc="http://schemas.openxmlformats.org/markup-compatibility/2006">
              <mc:Choice xmlns:v="urn:schemas-microsoft-com:vml" Requires="v">
                <p:oleObj spid="_x0000_s12335" name="演示文稿" r:id="rId10" imgW="4572034" imgH="3428992" progId="PowerPoint.Show.8">
                  <p:embed/>
                </p:oleObj>
              </mc:Choice>
              <mc:Fallback>
                <p:oleObj name="演示文稿" r:id="rId10" imgW="4572034" imgH="3428992" progId="PowerPoint.Show.8">
                  <p:embed/>
                  <p:pic>
                    <p:nvPicPr>
                      <p:cNvPr id="24588" name="Object 12">
                        <a:hlinkClick r:id="" action="ppaction://ole?verb=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00838" y="3214688"/>
                        <a:ext cx="928687" cy="935037"/>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90" name="Object 14">
            <a:hlinkClick r:id="" action="ppaction://ole?verb=0"/>
          </p:cNvPr>
          <p:cNvGraphicFramePr>
            <a:graphicFrameLocks noChangeAspect="1"/>
          </p:cNvGraphicFramePr>
          <p:nvPr/>
        </p:nvGraphicFramePr>
        <p:xfrm>
          <a:off x="7956550" y="3214688"/>
          <a:ext cx="935038" cy="935037"/>
        </p:xfrm>
        <a:graphic>
          <a:graphicData uri="http://schemas.openxmlformats.org/presentationml/2006/ole">
            <mc:AlternateContent xmlns:mc="http://schemas.openxmlformats.org/markup-compatibility/2006">
              <mc:Choice xmlns:v="urn:schemas-microsoft-com:vml" Requires="v">
                <p:oleObj spid="_x0000_s12336" name="演示文稿" r:id="rId12" imgW="4572034" imgH="3428992" progId="PowerPoint.Show.8">
                  <p:embed/>
                </p:oleObj>
              </mc:Choice>
              <mc:Fallback>
                <p:oleObj name="演示文稿" r:id="rId12" imgW="4572034" imgH="3428992" progId="PowerPoint.Show.8">
                  <p:embed/>
                  <p:pic>
                    <p:nvPicPr>
                      <p:cNvPr id="24590" name="Object 14">
                        <a:hlinkClick r:id="" action="ppaction://ole?verb=0"/>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56550" y="3214688"/>
                        <a:ext cx="935038" cy="935037"/>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91" name="Object 15">
            <a:hlinkClick r:id="" action="ppaction://ole?verb=0"/>
          </p:cNvPr>
          <p:cNvGraphicFramePr>
            <a:graphicFrameLocks noChangeAspect="1"/>
          </p:cNvGraphicFramePr>
          <p:nvPr/>
        </p:nvGraphicFramePr>
        <p:xfrm>
          <a:off x="9196388" y="3214688"/>
          <a:ext cx="935037" cy="952500"/>
        </p:xfrm>
        <a:graphic>
          <a:graphicData uri="http://schemas.openxmlformats.org/presentationml/2006/ole">
            <mc:AlternateContent xmlns:mc="http://schemas.openxmlformats.org/markup-compatibility/2006">
              <mc:Choice xmlns:v="urn:schemas-microsoft-com:vml" Requires="v">
                <p:oleObj spid="_x0000_s12337" name="演示文稿" r:id="rId14" imgW="4572034" imgH="3428992" progId="PowerPoint.Show.8">
                  <p:embed/>
                </p:oleObj>
              </mc:Choice>
              <mc:Fallback>
                <p:oleObj name="演示文稿" r:id="rId14" imgW="4572034" imgH="3428992" progId="PowerPoint.Show.8">
                  <p:embed/>
                  <p:pic>
                    <p:nvPicPr>
                      <p:cNvPr id="24591" name="Object 15">
                        <a:hlinkClick r:id="" action="ppaction://ole?verb=0"/>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196388" y="3214688"/>
                        <a:ext cx="935037" cy="952500"/>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92" name="Object 16">
            <a:hlinkClick r:id="" action="ppaction://ole?verb=0"/>
          </p:cNvPr>
          <p:cNvGraphicFramePr>
            <a:graphicFrameLocks noChangeAspect="1"/>
          </p:cNvGraphicFramePr>
          <p:nvPr/>
        </p:nvGraphicFramePr>
        <p:xfrm>
          <a:off x="4641850" y="4538663"/>
          <a:ext cx="1223963" cy="917575"/>
        </p:xfrm>
        <a:graphic>
          <a:graphicData uri="http://schemas.openxmlformats.org/presentationml/2006/ole">
            <mc:AlternateContent xmlns:mc="http://schemas.openxmlformats.org/markup-compatibility/2006">
              <mc:Choice xmlns:v="urn:schemas-microsoft-com:vml" Requires="v">
                <p:oleObj spid="_x0000_s12338" name="演示文稿" r:id="rId16" imgW="0" imgH="0" progId="PowerPoint.Show.8">
                  <p:embed/>
                </p:oleObj>
              </mc:Choice>
              <mc:Fallback>
                <p:oleObj name="演示文稿" r:id="rId16" imgW="0" imgH="0" progId="PowerPoint.Show.8">
                  <p:embed/>
                  <p:pic>
                    <p:nvPicPr>
                      <p:cNvPr id="24592" name="Object 16">
                        <a:hlinkClick r:id="" action="ppaction://ole?verb=0"/>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41850" y="4538663"/>
                        <a:ext cx="1223963" cy="917575"/>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44610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slide(fromBottom)">
                                      <p:cBhvr>
                                        <p:cTn id="7" dur="1000"/>
                                        <p:tgtEl>
                                          <p:spTgt spid="245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4580">
                                            <p:txEl>
                                              <p:pRg st="1" end="1"/>
                                            </p:txEl>
                                          </p:spTgt>
                                        </p:tgtEl>
                                        <p:attrNameLst>
                                          <p:attrName>style.visibility</p:attrName>
                                        </p:attrNameLst>
                                      </p:cBhvr>
                                      <p:to>
                                        <p:strVal val="visible"/>
                                      </p:to>
                                    </p:set>
                                    <p:animEffect transition="in" filter="slide(fromBottom)">
                                      <p:cBhvr>
                                        <p:cTn id="12" dur="1000"/>
                                        <p:tgtEl>
                                          <p:spTgt spid="2458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4580">
                                            <p:txEl>
                                              <p:pRg st="2" end="2"/>
                                            </p:txEl>
                                          </p:spTgt>
                                        </p:tgtEl>
                                        <p:attrNameLst>
                                          <p:attrName>style.visibility</p:attrName>
                                        </p:attrNameLst>
                                      </p:cBhvr>
                                      <p:to>
                                        <p:strVal val="visible"/>
                                      </p:to>
                                    </p:set>
                                    <p:animEffect transition="in" filter="slide(fromBottom)">
                                      <p:cBhvr>
                                        <p:cTn id="17" dur="1000"/>
                                        <p:tgtEl>
                                          <p:spTgt spid="2458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24584"/>
                                        </p:tgtEl>
                                        <p:attrNameLst>
                                          <p:attrName>style.visibility</p:attrName>
                                        </p:attrNameLst>
                                      </p:cBhvr>
                                      <p:to>
                                        <p:strVal val="visible"/>
                                      </p:to>
                                    </p:set>
                                    <p:animEffect transition="in" filter="slide(fromBottom)">
                                      <p:cBhvr>
                                        <p:cTn id="22" dur="1000"/>
                                        <p:tgtEl>
                                          <p:spTgt spid="24584"/>
                                        </p:tgtEl>
                                      </p:cBhvr>
                                    </p:animEffect>
                                  </p:childTnLst>
                                </p:cTn>
                              </p:par>
                              <p:par>
                                <p:cTn id="23" presetID="12" presetClass="entr" presetSubtype="4" fill="hold" nodeType="withEffect">
                                  <p:stCondLst>
                                    <p:cond delay="0"/>
                                  </p:stCondLst>
                                  <p:childTnLst>
                                    <p:set>
                                      <p:cBhvr>
                                        <p:cTn id="24" dur="1" fill="hold">
                                          <p:stCondLst>
                                            <p:cond delay="0"/>
                                          </p:stCondLst>
                                        </p:cTn>
                                        <p:tgtEl>
                                          <p:spTgt spid="24586"/>
                                        </p:tgtEl>
                                        <p:attrNameLst>
                                          <p:attrName>style.visibility</p:attrName>
                                        </p:attrNameLst>
                                      </p:cBhvr>
                                      <p:to>
                                        <p:strVal val="visible"/>
                                      </p:to>
                                    </p:set>
                                    <p:animEffect transition="in" filter="slide(fromBottom)">
                                      <p:cBhvr>
                                        <p:cTn id="25" dur="1000"/>
                                        <p:tgtEl>
                                          <p:spTgt spid="2458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24587"/>
                                        </p:tgtEl>
                                        <p:attrNameLst>
                                          <p:attrName>style.visibility</p:attrName>
                                        </p:attrNameLst>
                                      </p:cBhvr>
                                      <p:to>
                                        <p:strVal val="visible"/>
                                      </p:to>
                                    </p:set>
                                    <p:animEffect transition="in" filter="slide(fromBottom)">
                                      <p:cBhvr>
                                        <p:cTn id="30" dur="1000"/>
                                        <p:tgtEl>
                                          <p:spTgt spid="24587"/>
                                        </p:tgtEl>
                                      </p:cBhvr>
                                    </p:animEffect>
                                  </p:childTnLst>
                                </p:cTn>
                              </p:par>
                              <p:par>
                                <p:cTn id="31" presetID="12" presetClass="entr" presetSubtype="4" fill="hold" nodeType="withEffect">
                                  <p:stCondLst>
                                    <p:cond delay="0"/>
                                  </p:stCondLst>
                                  <p:childTnLst>
                                    <p:set>
                                      <p:cBhvr>
                                        <p:cTn id="32" dur="1" fill="hold">
                                          <p:stCondLst>
                                            <p:cond delay="0"/>
                                          </p:stCondLst>
                                        </p:cTn>
                                        <p:tgtEl>
                                          <p:spTgt spid="24588"/>
                                        </p:tgtEl>
                                        <p:attrNameLst>
                                          <p:attrName>style.visibility</p:attrName>
                                        </p:attrNameLst>
                                      </p:cBhvr>
                                      <p:to>
                                        <p:strVal val="visible"/>
                                      </p:to>
                                    </p:set>
                                    <p:animEffect transition="in" filter="slide(fromBottom)">
                                      <p:cBhvr>
                                        <p:cTn id="33" dur="1000"/>
                                        <p:tgtEl>
                                          <p:spTgt spid="24588"/>
                                        </p:tgtEl>
                                      </p:cBhvr>
                                    </p:animEffect>
                                  </p:childTnLst>
                                </p:cTn>
                              </p:par>
                              <p:par>
                                <p:cTn id="34" presetID="12" presetClass="entr" presetSubtype="4" fill="hold" nodeType="withEffect">
                                  <p:stCondLst>
                                    <p:cond delay="0"/>
                                  </p:stCondLst>
                                  <p:childTnLst>
                                    <p:set>
                                      <p:cBhvr>
                                        <p:cTn id="35" dur="1" fill="hold">
                                          <p:stCondLst>
                                            <p:cond delay="0"/>
                                          </p:stCondLst>
                                        </p:cTn>
                                        <p:tgtEl>
                                          <p:spTgt spid="24590"/>
                                        </p:tgtEl>
                                        <p:attrNameLst>
                                          <p:attrName>style.visibility</p:attrName>
                                        </p:attrNameLst>
                                      </p:cBhvr>
                                      <p:to>
                                        <p:strVal val="visible"/>
                                      </p:to>
                                    </p:set>
                                    <p:animEffect transition="in" filter="slide(fromBottom)">
                                      <p:cBhvr>
                                        <p:cTn id="36" dur="1000"/>
                                        <p:tgtEl>
                                          <p:spTgt spid="24590"/>
                                        </p:tgtEl>
                                      </p:cBhvr>
                                    </p:animEffect>
                                  </p:childTnLst>
                                </p:cTn>
                              </p:par>
                              <p:par>
                                <p:cTn id="37" presetID="12" presetClass="entr" presetSubtype="4" fill="hold" nodeType="withEffect">
                                  <p:stCondLst>
                                    <p:cond delay="0"/>
                                  </p:stCondLst>
                                  <p:childTnLst>
                                    <p:set>
                                      <p:cBhvr>
                                        <p:cTn id="38" dur="1" fill="hold">
                                          <p:stCondLst>
                                            <p:cond delay="0"/>
                                          </p:stCondLst>
                                        </p:cTn>
                                        <p:tgtEl>
                                          <p:spTgt spid="24591"/>
                                        </p:tgtEl>
                                        <p:attrNameLst>
                                          <p:attrName>style.visibility</p:attrName>
                                        </p:attrNameLst>
                                      </p:cBhvr>
                                      <p:to>
                                        <p:strVal val="visible"/>
                                      </p:to>
                                    </p:set>
                                    <p:animEffect transition="in" filter="slide(fromBottom)">
                                      <p:cBhvr>
                                        <p:cTn id="39" dur="1000"/>
                                        <p:tgtEl>
                                          <p:spTgt spid="2459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nodeType="clickEffect">
                                  <p:stCondLst>
                                    <p:cond delay="0"/>
                                  </p:stCondLst>
                                  <p:childTnLst>
                                    <p:set>
                                      <p:cBhvr>
                                        <p:cTn id="43" dur="1" fill="hold">
                                          <p:stCondLst>
                                            <p:cond delay="0"/>
                                          </p:stCondLst>
                                        </p:cTn>
                                        <p:tgtEl>
                                          <p:spTgt spid="24592"/>
                                        </p:tgtEl>
                                        <p:attrNameLst>
                                          <p:attrName>style.visibility</p:attrName>
                                        </p:attrNameLst>
                                      </p:cBhvr>
                                      <p:to>
                                        <p:strVal val="visible"/>
                                      </p:to>
                                    </p:set>
                                    <p:animEffect transition="in" filter="slide(fromBottom)">
                                      <p:cBhvr>
                                        <p:cTn id="44" dur="1000"/>
                                        <p:tgtEl>
                                          <p:spTgt spid="24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fontAlgn="base">
              <a:lnSpc>
                <a:spcPct val="100000"/>
              </a:lnSpc>
              <a:spcBef>
                <a:spcPct val="0"/>
              </a:spcBef>
              <a:spcAft>
                <a:spcPct val="0"/>
              </a:spcAft>
              <a:buFontTx/>
              <a:buNone/>
            </a:pPr>
            <a:fld id="{F393BCBE-A3B9-4244-ADB1-39D486E5BDB2}" type="slidenum">
              <a:rPr lang="zh-CN" altLang="en-US" sz="1800" smtClean="0">
                <a:solidFill>
                  <a:schemeClr val="tx2"/>
                </a:solidFill>
                <a:latin typeface="Arial Narrow" panose="020B0606020202030204" pitchFamily="34" charset="0"/>
                <a:ea typeface="宋体" panose="02010600030101010101" pitchFamily="2" charset="-122"/>
              </a:rPr>
              <a:pPr fontAlgn="base">
                <a:lnSpc>
                  <a:spcPct val="100000"/>
                </a:lnSpc>
                <a:spcBef>
                  <a:spcPct val="0"/>
                </a:spcBef>
                <a:spcAft>
                  <a:spcPct val="0"/>
                </a:spcAft>
                <a:buFontTx/>
                <a:buNone/>
              </a:pPr>
              <a:t>45</a:t>
            </a:fld>
            <a:endParaRPr lang="en-US" altLang="zh-CN" sz="1800" smtClean="0">
              <a:solidFill>
                <a:schemeClr val="tx2"/>
              </a:solidFill>
              <a:latin typeface="Arial Narrow" panose="020B0606020202030204" pitchFamily="34" charset="0"/>
              <a:ea typeface="宋体" panose="02010600030101010101" pitchFamily="2" charset="-122"/>
            </a:endParaRPr>
          </a:p>
        </p:txBody>
      </p:sp>
      <p:sp>
        <p:nvSpPr>
          <p:cNvPr id="25604" name="Rectangle 4"/>
          <p:cNvSpPr>
            <a:spLocks noChangeArrowheads="1"/>
          </p:cNvSpPr>
          <p:nvPr/>
        </p:nvSpPr>
        <p:spPr bwMode="auto">
          <a:xfrm>
            <a:off x="1847528" y="-10507"/>
            <a:ext cx="5967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zh-CN" altLang="en-US" sz="4000" b="1" dirty="0">
                <a:solidFill>
                  <a:schemeClr val="bg1"/>
                </a:solidFill>
                <a:latin typeface="Arial" panose="020B0604020202020204" pitchFamily="34" charset="0"/>
                <a:ea typeface="隶书" panose="02010509060101010101" pitchFamily="49" charset="-122"/>
              </a:rPr>
              <a:t>二、酶促反应的机制</a:t>
            </a:r>
          </a:p>
        </p:txBody>
      </p:sp>
      <p:sp>
        <p:nvSpPr>
          <p:cNvPr id="25605" name="Rectangle 5"/>
          <p:cNvSpPr>
            <a:spLocks noChangeArrowheads="1"/>
          </p:cNvSpPr>
          <p:nvPr/>
        </p:nvSpPr>
        <p:spPr bwMode="auto">
          <a:xfrm>
            <a:off x="2092325" y="1797050"/>
            <a:ext cx="7993063"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65225" indent="-116522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30000"/>
              </a:lnSpc>
              <a:spcBef>
                <a:spcPct val="0"/>
              </a:spcBef>
              <a:buFont typeface="Wingdings" panose="05000000000000000000" pitchFamily="2" charset="2"/>
              <a:buNone/>
            </a:pPr>
            <a:r>
              <a:rPr kumimoji="1" lang="zh-CN" altLang="en-US" b="1">
                <a:solidFill>
                  <a:srgbClr val="000000"/>
                </a:solidFill>
                <a:latin typeface="楷体_GB2312" pitchFamily="49" charset="-122"/>
                <a:ea typeface="楷体_GB2312" pitchFamily="49" charset="-122"/>
              </a:rPr>
              <a:t>（一）酶</a:t>
            </a:r>
            <a:r>
              <a:rPr kumimoji="1" lang="en-US" altLang="zh-CN" b="1">
                <a:solidFill>
                  <a:srgbClr val="000000"/>
                </a:solidFill>
                <a:latin typeface="楷体_GB2312" pitchFamily="49" charset="-122"/>
                <a:ea typeface="楷体_GB2312" pitchFamily="49" charset="-122"/>
              </a:rPr>
              <a:t>-</a:t>
            </a:r>
            <a:r>
              <a:rPr kumimoji="1" lang="zh-CN" altLang="en-US" b="1">
                <a:solidFill>
                  <a:srgbClr val="000000"/>
                </a:solidFill>
                <a:latin typeface="楷体_GB2312" pitchFamily="49" charset="-122"/>
                <a:ea typeface="楷体_GB2312" pitchFamily="49" charset="-122"/>
              </a:rPr>
              <a:t>底物复合物的形成与诱导契合假说                      </a:t>
            </a:r>
          </a:p>
        </p:txBody>
      </p:sp>
      <p:sp>
        <p:nvSpPr>
          <p:cNvPr id="25606" name="Rectangle 6"/>
          <p:cNvSpPr>
            <a:spLocks noChangeArrowheads="1"/>
          </p:cNvSpPr>
          <p:nvPr/>
        </p:nvSpPr>
        <p:spPr bwMode="auto">
          <a:xfrm>
            <a:off x="2174875" y="4135438"/>
            <a:ext cx="549433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30000"/>
              </a:lnSpc>
              <a:spcBef>
                <a:spcPct val="0"/>
              </a:spcBef>
              <a:buFont typeface="Wingdings" panose="05000000000000000000" pitchFamily="2" charset="2"/>
              <a:buNone/>
            </a:pPr>
            <a:r>
              <a:rPr kumimoji="1" lang="zh-CN" altLang="en-US" b="1">
                <a:solidFill>
                  <a:srgbClr val="000000"/>
                </a:solidFill>
                <a:latin typeface="楷体_GB2312" pitchFamily="49" charset="-122"/>
                <a:ea typeface="楷体_GB2312" pitchFamily="49" charset="-122"/>
              </a:rPr>
              <a:t>（二）酶促反应的机制</a:t>
            </a:r>
          </a:p>
        </p:txBody>
      </p:sp>
      <p:graphicFrame>
        <p:nvGraphicFramePr>
          <p:cNvPr id="25607" name="Object 7">
            <a:hlinkClick r:id="" action="ppaction://ole?verb=0"/>
          </p:cNvPr>
          <p:cNvGraphicFramePr>
            <a:graphicFrameLocks noChangeAspect="1"/>
          </p:cNvGraphicFramePr>
          <p:nvPr/>
        </p:nvGraphicFramePr>
        <p:xfrm>
          <a:off x="5575300" y="2708275"/>
          <a:ext cx="1374775" cy="1027113"/>
        </p:xfrm>
        <a:graphic>
          <a:graphicData uri="http://schemas.openxmlformats.org/presentationml/2006/ole">
            <mc:AlternateContent xmlns:mc="http://schemas.openxmlformats.org/markup-compatibility/2006">
              <mc:Choice xmlns:v="urn:schemas-microsoft-com:vml" Requires="v">
                <p:oleObj spid="_x0000_s13338" name="演示文稿" r:id="rId3" imgW="4572034" imgH="3428992" progId="PowerPoint.Show.8">
                  <p:embed/>
                </p:oleObj>
              </mc:Choice>
              <mc:Fallback>
                <p:oleObj name="演示文稿" r:id="rId3" imgW="4572034" imgH="3428992" progId="PowerPoint.Show.8">
                  <p:embed/>
                  <p:pic>
                    <p:nvPicPr>
                      <p:cNvPr id="25607" name="Object 7">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5300" y="2708275"/>
                        <a:ext cx="1374775" cy="1027113"/>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608" name="Object 8">
            <a:hlinkClick r:id="" action="ppaction://ole?verb=0"/>
          </p:cNvPr>
          <p:cNvGraphicFramePr>
            <a:graphicFrameLocks noChangeAspect="1"/>
          </p:cNvGraphicFramePr>
          <p:nvPr/>
        </p:nvGraphicFramePr>
        <p:xfrm>
          <a:off x="3349625" y="2738438"/>
          <a:ext cx="1377950" cy="1027112"/>
        </p:xfrm>
        <a:graphic>
          <a:graphicData uri="http://schemas.openxmlformats.org/presentationml/2006/ole">
            <mc:AlternateContent xmlns:mc="http://schemas.openxmlformats.org/markup-compatibility/2006">
              <mc:Choice xmlns:v="urn:schemas-microsoft-com:vml" Requires="v">
                <p:oleObj spid="_x0000_s13339" name="演示文稿" r:id="rId5" imgW="4572034" imgH="3428992" progId="PowerPoint.Show.8">
                  <p:embed/>
                </p:oleObj>
              </mc:Choice>
              <mc:Fallback>
                <p:oleObj name="演示文稿" r:id="rId5" imgW="4572034" imgH="3428992" progId="PowerPoint.Show.8">
                  <p:embed/>
                  <p:pic>
                    <p:nvPicPr>
                      <p:cNvPr id="25608" name="Object 8">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9625" y="2738438"/>
                        <a:ext cx="1377950" cy="1027112"/>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610" name="Object 10">
            <a:hlinkClick r:id="" action="ppaction://ole?verb=0"/>
          </p:cNvPr>
          <p:cNvGraphicFramePr>
            <a:graphicFrameLocks noChangeAspect="1"/>
          </p:cNvGraphicFramePr>
          <p:nvPr/>
        </p:nvGraphicFramePr>
        <p:xfrm>
          <a:off x="6167438" y="4351338"/>
          <a:ext cx="1346200" cy="1079500"/>
        </p:xfrm>
        <a:graphic>
          <a:graphicData uri="http://schemas.openxmlformats.org/presentationml/2006/ole">
            <mc:AlternateContent xmlns:mc="http://schemas.openxmlformats.org/markup-compatibility/2006">
              <mc:Choice xmlns:v="urn:schemas-microsoft-com:vml" Requires="v">
                <p:oleObj spid="_x0000_s13340" name="演示文稿" r:id="rId7" imgW="4521241" imgH="3390848" progId="PowerPoint.Show.8">
                  <p:embed/>
                </p:oleObj>
              </mc:Choice>
              <mc:Fallback>
                <p:oleObj name="演示文稿" r:id="rId7" imgW="4521241" imgH="3390848" progId="PowerPoint.Show.8">
                  <p:embed/>
                  <p:pic>
                    <p:nvPicPr>
                      <p:cNvPr id="25610" name="Object 10">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67438" y="4351338"/>
                        <a:ext cx="1346200" cy="1079500"/>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611" name="Object 11">
            <a:hlinkClick r:id="" action="ppaction://ole?verb=0"/>
          </p:cNvPr>
          <p:cNvGraphicFramePr>
            <a:graphicFrameLocks noChangeAspect="1"/>
          </p:cNvGraphicFramePr>
          <p:nvPr/>
        </p:nvGraphicFramePr>
        <p:xfrm>
          <a:off x="7751763" y="4365625"/>
          <a:ext cx="1377950" cy="1063625"/>
        </p:xfrm>
        <a:graphic>
          <a:graphicData uri="http://schemas.openxmlformats.org/presentationml/2006/ole">
            <mc:AlternateContent xmlns:mc="http://schemas.openxmlformats.org/markup-compatibility/2006">
              <mc:Choice xmlns:v="urn:schemas-microsoft-com:vml" Requires="v">
                <p:oleObj spid="_x0000_s13341" name="演示文稿" r:id="rId9" imgW="4572034" imgH="3428992" progId="PowerPoint.Show.8">
                  <p:embed/>
                </p:oleObj>
              </mc:Choice>
              <mc:Fallback>
                <p:oleObj name="演示文稿" r:id="rId9" imgW="4572034" imgH="3428992" progId="PowerPoint.Show.8">
                  <p:embed/>
                  <p:pic>
                    <p:nvPicPr>
                      <p:cNvPr id="25611" name="Object 11">
                        <a:hlinkClick r:id="" action="ppaction://ole?verb=0"/>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51763" y="4365625"/>
                        <a:ext cx="1377950" cy="1063625"/>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887146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slide(fromBottom)">
                                      <p:cBhvr>
                                        <p:cTn id="7" dur="1000"/>
                                        <p:tgtEl>
                                          <p:spTgt spid="256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slide(fromBottom)">
                                      <p:cBhvr>
                                        <p:cTn id="12" dur="1000"/>
                                        <p:tgtEl>
                                          <p:spTgt spid="25605"/>
                                        </p:tgtEl>
                                      </p:cBhvr>
                                    </p:animEffect>
                                  </p:childTnLst>
                                </p:cTn>
                              </p:par>
                              <p:par>
                                <p:cTn id="13" presetID="12" presetClass="entr" presetSubtype="4" fill="hold" nodeType="withEffect">
                                  <p:stCondLst>
                                    <p:cond delay="0"/>
                                  </p:stCondLst>
                                  <p:childTnLst>
                                    <p:set>
                                      <p:cBhvr>
                                        <p:cTn id="14" dur="1" fill="hold">
                                          <p:stCondLst>
                                            <p:cond delay="0"/>
                                          </p:stCondLst>
                                        </p:cTn>
                                        <p:tgtEl>
                                          <p:spTgt spid="25608"/>
                                        </p:tgtEl>
                                        <p:attrNameLst>
                                          <p:attrName>style.visibility</p:attrName>
                                        </p:attrNameLst>
                                      </p:cBhvr>
                                      <p:to>
                                        <p:strVal val="visible"/>
                                      </p:to>
                                    </p:set>
                                    <p:animEffect transition="in" filter="slide(fromBottom)">
                                      <p:cBhvr>
                                        <p:cTn id="15" dur="1000"/>
                                        <p:tgtEl>
                                          <p:spTgt spid="25608"/>
                                        </p:tgtEl>
                                      </p:cBhvr>
                                    </p:animEffect>
                                  </p:childTnLst>
                                </p:cTn>
                              </p:par>
                              <p:par>
                                <p:cTn id="16" presetID="12" presetClass="entr" presetSubtype="4" fill="hold" nodeType="withEffect">
                                  <p:stCondLst>
                                    <p:cond delay="0"/>
                                  </p:stCondLst>
                                  <p:childTnLst>
                                    <p:set>
                                      <p:cBhvr>
                                        <p:cTn id="17" dur="1" fill="hold">
                                          <p:stCondLst>
                                            <p:cond delay="0"/>
                                          </p:stCondLst>
                                        </p:cTn>
                                        <p:tgtEl>
                                          <p:spTgt spid="25607"/>
                                        </p:tgtEl>
                                        <p:attrNameLst>
                                          <p:attrName>style.visibility</p:attrName>
                                        </p:attrNameLst>
                                      </p:cBhvr>
                                      <p:to>
                                        <p:strVal val="visible"/>
                                      </p:to>
                                    </p:set>
                                    <p:animEffect transition="in" filter="slide(fromBottom)">
                                      <p:cBhvr>
                                        <p:cTn id="18" dur="1000"/>
                                        <p:tgtEl>
                                          <p:spTgt spid="2560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5606"/>
                                        </p:tgtEl>
                                        <p:attrNameLst>
                                          <p:attrName>style.visibility</p:attrName>
                                        </p:attrNameLst>
                                      </p:cBhvr>
                                      <p:to>
                                        <p:strVal val="visible"/>
                                      </p:to>
                                    </p:set>
                                    <p:animEffect transition="in" filter="slide(fromBottom)">
                                      <p:cBhvr>
                                        <p:cTn id="23" dur="1000"/>
                                        <p:tgtEl>
                                          <p:spTgt spid="25606"/>
                                        </p:tgtEl>
                                      </p:cBhvr>
                                    </p:animEffect>
                                  </p:childTnLst>
                                </p:cTn>
                              </p:par>
                              <p:par>
                                <p:cTn id="24" presetID="12" presetClass="entr" presetSubtype="4" fill="hold" nodeType="withEffect">
                                  <p:stCondLst>
                                    <p:cond delay="0"/>
                                  </p:stCondLst>
                                  <p:childTnLst>
                                    <p:set>
                                      <p:cBhvr>
                                        <p:cTn id="25" dur="1" fill="hold">
                                          <p:stCondLst>
                                            <p:cond delay="0"/>
                                          </p:stCondLst>
                                        </p:cTn>
                                        <p:tgtEl>
                                          <p:spTgt spid="25610"/>
                                        </p:tgtEl>
                                        <p:attrNameLst>
                                          <p:attrName>style.visibility</p:attrName>
                                        </p:attrNameLst>
                                      </p:cBhvr>
                                      <p:to>
                                        <p:strVal val="visible"/>
                                      </p:to>
                                    </p:set>
                                    <p:animEffect transition="in" filter="slide(fromBottom)">
                                      <p:cBhvr>
                                        <p:cTn id="26" dur="1000"/>
                                        <p:tgtEl>
                                          <p:spTgt spid="25610"/>
                                        </p:tgtEl>
                                      </p:cBhvr>
                                    </p:animEffect>
                                  </p:childTnLst>
                                </p:cTn>
                              </p:par>
                              <p:par>
                                <p:cTn id="27" presetID="12" presetClass="entr" presetSubtype="4" fill="hold" nodeType="withEffect">
                                  <p:stCondLst>
                                    <p:cond delay="0"/>
                                  </p:stCondLst>
                                  <p:childTnLst>
                                    <p:set>
                                      <p:cBhvr>
                                        <p:cTn id="28" dur="1" fill="hold">
                                          <p:stCondLst>
                                            <p:cond delay="0"/>
                                          </p:stCondLst>
                                        </p:cTn>
                                        <p:tgtEl>
                                          <p:spTgt spid="25611"/>
                                        </p:tgtEl>
                                        <p:attrNameLst>
                                          <p:attrName>style.visibility</p:attrName>
                                        </p:attrNameLst>
                                      </p:cBhvr>
                                      <p:to>
                                        <p:strVal val="visible"/>
                                      </p:to>
                                    </p:set>
                                    <p:animEffect transition="in" filter="slide(fromBottom)">
                                      <p:cBhvr>
                                        <p:cTn id="29" dur="1000"/>
                                        <p:tgtEl>
                                          <p:spTgt spid="25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P spid="25605" grpId="0" autoUpdateAnimBg="0"/>
      <p:bldP spid="25606"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fontAlgn="base">
              <a:lnSpc>
                <a:spcPct val="100000"/>
              </a:lnSpc>
              <a:spcBef>
                <a:spcPct val="0"/>
              </a:spcBef>
              <a:spcAft>
                <a:spcPct val="0"/>
              </a:spcAft>
              <a:buFontTx/>
              <a:buNone/>
            </a:pPr>
            <a:fld id="{9C523CA3-FDE5-4822-BDD8-BDF481898143}" type="slidenum">
              <a:rPr lang="zh-CN" altLang="en-US" sz="1800" smtClean="0">
                <a:solidFill>
                  <a:schemeClr val="tx2"/>
                </a:solidFill>
                <a:latin typeface="Arial Narrow" panose="020B0606020202030204" pitchFamily="34" charset="0"/>
                <a:ea typeface="宋体" panose="02010600030101010101" pitchFamily="2" charset="-122"/>
              </a:rPr>
              <a:pPr fontAlgn="base">
                <a:lnSpc>
                  <a:spcPct val="100000"/>
                </a:lnSpc>
                <a:spcBef>
                  <a:spcPct val="0"/>
                </a:spcBef>
                <a:spcAft>
                  <a:spcPct val="0"/>
                </a:spcAft>
                <a:buFontTx/>
                <a:buNone/>
              </a:pPr>
              <a:t>46</a:t>
            </a:fld>
            <a:endParaRPr lang="en-US" altLang="zh-CN" sz="1800" smtClean="0">
              <a:solidFill>
                <a:schemeClr val="tx2"/>
              </a:solidFill>
              <a:latin typeface="Arial Narrow" panose="020B0606020202030204" pitchFamily="34" charset="0"/>
              <a:ea typeface="宋体" panose="02010600030101010101" pitchFamily="2" charset="-122"/>
            </a:endParaRPr>
          </a:p>
        </p:txBody>
      </p:sp>
      <p:grpSp>
        <p:nvGrpSpPr>
          <p:cNvPr id="2" name="Group 6"/>
          <p:cNvGrpSpPr>
            <a:grpSpLocks/>
          </p:cNvGrpSpPr>
          <p:nvPr/>
        </p:nvGrpSpPr>
        <p:grpSpPr bwMode="auto">
          <a:xfrm>
            <a:off x="2063750" y="1773238"/>
            <a:ext cx="7991475" cy="2238375"/>
            <a:chOff x="340" y="1117"/>
            <a:chExt cx="5034" cy="1410"/>
          </a:xfrm>
        </p:grpSpPr>
        <p:sp>
          <p:nvSpPr>
            <p:cNvPr id="65540" name="Rectangle 4"/>
            <p:cNvSpPr>
              <a:spLocks noChangeArrowheads="1"/>
            </p:cNvSpPr>
            <p:nvPr/>
          </p:nvSpPr>
          <p:spPr bwMode="auto">
            <a:xfrm>
              <a:off x="340" y="1117"/>
              <a:ext cx="4989" cy="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SzPct val="80000"/>
                <a:buFontTx/>
                <a:buNone/>
              </a:pPr>
              <a:r>
                <a:rPr kumimoji="1" lang="zh-CN" altLang="en-US" sz="4800" b="1">
                  <a:solidFill>
                    <a:srgbClr val="000000"/>
                  </a:solidFill>
                  <a:latin typeface="楷体_GB2312" pitchFamily="49" charset="-122"/>
                  <a:ea typeface="隶书" panose="02010509060101010101" pitchFamily="49" charset="-122"/>
                </a:rPr>
                <a:t>第 四 节</a:t>
              </a:r>
              <a:endParaRPr kumimoji="1" lang="zh-CN" altLang="en-US" sz="4800" b="1">
                <a:solidFill>
                  <a:srgbClr val="000000"/>
                </a:solidFill>
                <a:latin typeface="Arial" panose="020B0604020202020204" pitchFamily="34" charset="0"/>
                <a:ea typeface="隶书" panose="02010509060101010101" pitchFamily="49" charset="-122"/>
              </a:endParaRPr>
            </a:p>
            <a:p>
              <a:pPr algn="ctr" eaLnBrk="1" hangingPunct="1">
                <a:lnSpc>
                  <a:spcPct val="100000"/>
                </a:lnSpc>
                <a:spcBef>
                  <a:spcPct val="0"/>
                </a:spcBef>
                <a:buSzPct val="80000"/>
                <a:buFontTx/>
                <a:buNone/>
              </a:pPr>
              <a:r>
                <a:rPr kumimoji="1" lang="zh-CN" altLang="en-US" sz="4800" b="1">
                  <a:solidFill>
                    <a:srgbClr val="000000"/>
                  </a:solidFill>
                  <a:latin typeface="楷体_GB2312" pitchFamily="49" charset="-122"/>
                  <a:ea typeface="隶书" panose="02010509060101010101" pitchFamily="49" charset="-122"/>
                </a:rPr>
                <a:t>酶促反应动力学</a:t>
              </a:r>
              <a:endParaRPr kumimoji="1" lang="en-US" altLang="zh-CN" sz="4800">
                <a:solidFill>
                  <a:srgbClr val="000000"/>
                </a:solidFill>
                <a:latin typeface="Arial" panose="020B0604020202020204" pitchFamily="34" charset="0"/>
                <a:ea typeface="隶书" panose="02010509060101010101" pitchFamily="49" charset="-122"/>
              </a:endParaRPr>
            </a:p>
          </p:txBody>
        </p:sp>
        <p:sp>
          <p:nvSpPr>
            <p:cNvPr id="65541" name="Text Box 5"/>
            <p:cNvSpPr txBox="1">
              <a:spLocks noChangeArrowheads="1"/>
            </p:cNvSpPr>
            <p:nvPr/>
          </p:nvSpPr>
          <p:spPr bwMode="auto">
            <a:xfrm>
              <a:off x="566" y="2162"/>
              <a:ext cx="480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50000"/>
                </a:spcBef>
                <a:buFontTx/>
                <a:buNone/>
              </a:pPr>
              <a:r>
                <a:rPr lang="en-US" altLang="zh-CN" sz="3200" b="1">
                  <a:solidFill>
                    <a:srgbClr val="000000"/>
                  </a:solidFill>
                  <a:latin typeface="方正舒体" panose="02010601030101010101" pitchFamily="2" charset="-122"/>
                  <a:ea typeface="方正舒体" panose="02010601030101010101" pitchFamily="2" charset="-122"/>
                </a:rPr>
                <a:t>Ki</a:t>
              </a:r>
              <a:r>
                <a:rPr kumimoji="1" lang="en-US" altLang="zh-CN" sz="3200" b="1">
                  <a:solidFill>
                    <a:srgbClr val="000000"/>
                  </a:solidFill>
                  <a:latin typeface="方正舒体" panose="02010601030101010101" pitchFamily="2" charset="-122"/>
                  <a:ea typeface="方正舒体" panose="02010601030101010101" pitchFamily="2" charset="-122"/>
                </a:rPr>
                <a:t>netics of Enzyme-Catalyzed Reaction</a:t>
              </a:r>
              <a:endParaRPr kumimoji="1" lang="zh-CN" altLang="en-US" sz="3200" b="1">
                <a:solidFill>
                  <a:srgbClr val="000000"/>
                </a:solidFill>
                <a:latin typeface="方正舒体" panose="02010601030101010101" pitchFamily="2" charset="-122"/>
                <a:ea typeface="方正舒体" panose="02010601030101010101" pitchFamily="2" charset="-122"/>
              </a:endParaRPr>
            </a:p>
          </p:txBody>
        </p:sp>
      </p:grpSp>
    </p:spTree>
    <p:extLst>
      <p:ext uri="{BB962C8B-B14F-4D97-AF65-F5344CB8AC3E}">
        <p14:creationId xmlns:p14="http://schemas.microsoft.com/office/powerpoint/2010/main" val="23799029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2" name="Object 2"/>
          <p:cNvGraphicFramePr>
            <a:graphicFrameLocks noChangeAspect="1"/>
          </p:cNvGraphicFramePr>
          <p:nvPr/>
        </p:nvGraphicFramePr>
        <p:xfrm>
          <a:off x="2424113" y="2909888"/>
          <a:ext cx="1981200" cy="1023937"/>
        </p:xfrm>
        <a:graphic>
          <a:graphicData uri="http://schemas.openxmlformats.org/presentationml/2006/ole">
            <mc:AlternateContent xmlns:mc="http://schemas.openxmlformats.org/markup-compatibility/2006">
              <mc:Choice xmlns:v="urn:schemas-microsoft-com:vml" Requires="v">
                <p:oleObj spid="_x0000_s14356" r:id="rId3" imgW="20726400" imgH="10668000" progId="">
                  <p:embed/>
                </p:oleObj>
              </mc:Choice>
              <mc:Fallback>
                <p:oleObj r:id="rId3" imgW="20726400" imgH="10668000" progId="">
                  <p:embed/>
                  <p:pic>
                    <p:nvPicPr>
                      <p:cNvPr id="6656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113" y="2909888"/>
                        <a:ext cx="1981200"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6563" name="Object 3"/>
          <p:cNvGraphicFramePr>
            <a:graphicFrameLocks noChangeAspect="1"/>
          </p:cNvGraphicFramePr>
          <p:nvPr/>
        </p:nvGraphicFramePr>
        <p:xfrm>
          <a:off x="8964613" y="3141663"/>
          <a:ext cx="1703387" cy="3124200"/>
        </p:xfrm>
        <a:graphic>
          <a:graphicData uri="http://schemas.openxmlformats.org/presentationml/2006/ole">
            <mc:AlternateContent xmlns:mc="http://schemas.openxmlformats.org/markup-compatibility/2006">
              <mc:Choice xmlns:v="urn:schemas-microsoft-com:vml" Requires="v">
                <p:oleObj spid="_x0000_s14357" name="Image" r:id="rId5" imgW="1310310" imgH="2401625" progId="">
                  <p:embed/>
                </p:oleObj>
              </mc:Choice>
              <mc:Fallback>
                <p:oleObj name="Image" r:id="rId5" imgW="1310310" imgH="2401625" progId="">
                  <p:embed/>
                  <p:pic>
                    <p:nvPicPr>
                      <p:cNvPr id="6656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4613" y="3141663"/>
                        <a:ext cx="1703387"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6564" name="Object 4"/>
          <p:cNvGraphicFramePr>
            <a:graphicFrameLocks noChangeAspect="1"/>
          </p:cNvGraphicFramePr>
          <p:nvPr/>
        </p:nvGraphicFramePr>
        <p:xfrm>
          <a:off x="7162800" y="3124200"/>
          <a:ext cx="1758950" cy="3124200"/>
        </p:xfrm>
        <a:graphic>
          <a:graphicData uri="http://schemas.openxmlformats.org/presentationml/2006/ole">
            <mc:AlternateContent xmlns:mc="http://schemas.openxmlformats.org/markup-compatibility/2006">
              <mc:Choice xmlns:v="urn:schemas-microsoft-com:vml" Requires="v">
                <p:oleObj spid="_x0000_s14358" name="Image" r:id="rId7" imgW="1328818" imgH="2358558" progId="">
                  <p:embed/>
                </p:oleObj>
              </mc:Choice>
              <mc:Fallback>
                <p:oleObj name="Image" r:id="rId7" imgW="1328818" imgH="2358558" progId="">
                  <p:embed/>
                  <p:pic>
                    <p:nvPicPr>
                      <p:cNvPr id="6656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62800" y="3124200"/>
                        <a:ext cx="175895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6565" name="Text Box 5"/>
          <p:cNvSpPr txBox="1">
            <a:spLocks noChangeArrowheads="1"/>
          </p:cNvSpPr>
          <p:nvPr/>
        </p:nvSpPr>
        <p:spPr bwMode="auto">
          <a:xfrm>
            <a:off x="914400" y="1216025"/>
            <a:ext cx="9913938"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1325" indent="-44132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a:lnSpc>
                <a:spcPct val="120000"/>
              </a:lnSpc>
              <a:spcBef>
                <a:spcPct val="0"/>
              </a:spcBef>
              <a:buClr>
                <a:schemeClr val="accent1"/>
              </a:buClr>
              <a:buFont typeface="Wingdings" panose="05000000000000000000" pitchFamily="2" charset="2"/>
              <a:buChar char="q"/>
            </a:pPr>
            <a:r>
              <a:rPr kumimoji="1" lang="en-US" altLang="zh-CN" sz="2400" b="1">
                <a:latin typeface="宋体" panose="02010600030101010101" pitchFamily="2" charset="-122"/>
                <a:ea typeface="华文仿宋" panose="02010600040101010101" pitchFamily="2" charset="-122"/>
              </a:rPr>
              <a:t>1913</a:t>
            </a:r>
            <a:r>
              <a:rPr kumimoji="1" lang="zh-CN" altLang="en-US" b="1">
                <a:latin typeface="宋体" panose="02010600030101010101" pitchFamily="2" charset="-122"/>
                <a:ea typeface="华文仿宋" panose="02010600040101010101" pitchFamily="2" charset="-122"/>
              </a:rPr>
              <a:t>年</a:t>
            </a:r>
            <a:r>
              <a:rPr kumimoji="1" lang="en-US" altLang="zh-CN" b="1">
                <a:latin typeface="宋体" panose="02010600030101010101" pitchFamily="2" charset="-122"/>
                <a:ea typeface="华文仿宋" panose="02010600040101010101" pitchFamily="2" charset="-122"/>
              </a:rPr>
              <a:t>Michaelis</a:t>
            </a:r>
            <a:r>
              <a:rPr kumimoji="1" lang="zh-CN" altLang="en-US" b="1">
                <a:latin typeface="宋体" panose="02010600030101010101" pitchFamily="2" charset="-122"/>
                <a:ea typeface="华文仿宋" panose="02010600040101010101" pitchFamily="2" charset="-122"/>
              </a:rPr>
              <a:t>和</a:t>
            </a:r>
            <a:r>
              <a:rPr kumimoji="1" lang="en-US" altLang="zh-CN" b="1">
                <a:latin typeface="宋体" panose="02010600030101010101" pitchFamily="2" charset="-122"/>
                <a:ea typeface="华文仿宋" panose="02010600040101010101" pitchFamily="2" charset="-122"/>
              </a:rPr>
              <a:t>Menten</a:t>
            </a:r>
            <a:r>
              <a:rPr kumimoji="1" lang="zh-CN" altLang="en-US" b="1">
                <a:latin typeface="宋体" panose="02010600030101010101" pitchFamily="2" charset="-122"/>
                <a:ea typeface="华文仿宋" panose="02010600040101010101" pitchFamily="2" charset="-122"/>
              </a:rPr>
              <a:t>提出反应速度与底物浓度关系的数学方程式，即米－曼氏方程式，简称米氏方程式</a:t>
            </a:r>
            <a:r>
              <a:rPr kumimoji="1" lang="en-US" altLang="zh-CN" b="1">
                <a:latin typeface="宋体" panose="02010600030101010101" pitchFamily="2" charset="-122"/>
                <a:ea typeface="华文仿宋" panose="02010600040101010101" pitchFamily="2" charset="-122"/>
              </a:rPr>
              <a:t>(Michaelis equation)</a:t>
            </a:r>
            <a:r>
              <a:rPr kumimoji="1" lang="zh-CN" altLang="en-US" b="1">
                <a:latin typeface="宋体" panose="02010600030101010101" pitchFamily="2" charset="-122"/>
                <a:ea typeface="华文仿宋" panose="02010600040101010101" pitchFamily="2" charset="-122"/>
              </a:rPr>
              <a:t>。</a:t>
            </a:r>
          </a:p>
        </p:txBody>
      </p:sp>
      <p:sp>
        <p:nvSpPr>
          <p:cNvPr id="66566" name="Text Box 6"/>
          <p:cNvSpPr txBox="1">
            <a:spLocks noChangeArrowheads="1"/>
          </p:cNvSpPr>
          <p:nvPr/>
        </p:nvSpPr>
        <p:spPr bwMode="auto">
          <a:xfrm>
            <a:off x="2133600" y="4114800"/>
            <a:ext cx="5038725"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kumimoji="1" lang="en-US" altLang="zh-CN" b="1">
                <a:latin typeface="Times New Roman" panose="02020603050405020304" pitchFamily="18" charset="0"/>
                <a:ea typeface="华文仿宋" panose="02010600040101010101" pitchFamily="2" charset="-122"/>
                <a:cs typeface="Times New Roman" panose="02020603050405020304" pitchFamily="18" charset="0"/>
              </a:rPr>
              <a:t>[S]</a:t>
            </a:r>
            <a:r>
              <a:rPr kumimoji="1" lang="zh-CN" altLang="en-US" b="1">
                <a:latin typeface="Times New Roman" panose="02020603050405020304" pitchFamily="18" charset="0"/>
                <a:ea typeface="华文仿宋" panose="02010600040101010101" pitchFamily="2" charset="-122"/>
                <a:cs typeface="Times New Roman" panose="02020603050405020304" pitchFamily="18" charset="0"/>
              </a:rPr>
              <a:t>： 底物浓度</a:t>
            </a:r>
          </a:p>
          <a:p>
            <a:pPr>
              <a:lnSpc>
                <a:spcPct val="130000"/>
              </a:lnSpc>
              <a:spcBef>
                <a:spcPct val="0"/>
              </a:spcBef>
              <a:buFontTx/>
              <a:buNone/>
            </a:pPr>
            <a:r>
              <a:rPr kumimoji="1" lang="en-US" altLang="zh-CN" b="1">
                <a:latin typeface="Times New Roman" panose="02020603050405020304" pitchFamily="18" charset="0"/>
                <a:ea typeface="华文仿宋" panose="02010600040101010101" pitchFamily="2" charset="-122"/>
                <a:cs typeface="Times New Roman" panose="02020603050405020304" pitchFamily="18" charset="0"/>
              </a:rPr>
              <a:t>V</a:t>
            </a:r>
            <a:r>
              <a:rPr kumimoji="1" lang="zh-CN" altLang="en-US" b="1">
                <a:latin typeface="Times New Roman" panose="02020603050405020304" pitchFamily="18" charset="0"/>
                <a:ea typeface="华文仿宋" panose="02010600040101010101" pitchFamily="2" charset="-122"/>
                <a:cs typeface="Times New Roman" panose="02020603050405020304" pitchFamily="18" charset="0"/>
              </a:rPr>
              <a:t>：   不同</a:t>
            </a:r>
            <a:r>
              <a:rPr kumimoji="1" lang="en-US" altLang="zh-CN" b="1">
                <a:latin typeface="Times New Roman" panose="02020603050405020304" pitchFamily="18" charset="0"/>
                <a:ea typeface="华文仿宋" panose="02010600040101010101" pitchFamily="2" charset="-122"/>
                <a:cs typeface="Times New Roman" panose="02020603050405020304" pitchFamily="18" charset="0"/>
              </a:rPr>
              <a:t>[S]</a:t>
            </a:r>
            <a:r>
              <a:rPr kumimoji="1" lang="zh-CN" altLang="en-US" b="1">
                <a:latin typeface="Times New Roman" panose="02020603050405020304" pitchFamily="18" charset="0"/>
                <a:ea typeface="华文仿宋" panose="02010600040101010101" pitchFamily="2" charset="-122"/>
                <a:cs typeface="Times New Roman" panose="02020603050405020304" pitchFamily="18" charset="0"/>
              </a:rPr>
              <a:t>时的反应速度</a:t>
            </a:r>
          </a:p>
          <a:p>
            <a:pPr>
              <a:lnSpc>
                <a:spcPct val="130000"/>
              </a:lnSpc>
              <a:spcBef>
                <a:spcPct val="0"/>
              </a:spcBef>
              <a:buFontTx/>
              <a:buNone/>
            </a:pPr>
            <a:r>
              <a:rPr kumimoji="1" lang="en-US" altLang="zh-CN" b="1">
                <a:latin typeface="Times New Roman" panose="02020603050405020304" pitchFamily="18" charset="0"/>
                <a:ea typeface="华文仿宋" panose="02010600040101010101" pitchFamily="2" charset="-122"/>
                <a:cs typeface="Times New Roman" panose="02020603050405020304" pitchFamily="18" charset="0"/>
              </a:rPr>
              <a:t>V</a:t>
            </a:r>
            <a:r>
              <a:rPr kumimoji="1" lang="en-US" altLang="zh-CN" b="1" baseline="-25000">
                <a:latin typeface="Times New Roman" panose="02020603050405020304" pitchFamily="18" charset="0"/>
                <a:ea typeface="华文仿宋" panose="02010600040101010101" pitchFamily="2" charset="-122"/>
                <a:cs typeface="Times New Roman" panose="02020603050405020304" pitchFamily="18" charset="0"/>
              </a:rPr>
              <a:t>max</a:t>
            </a:r>
            <a:r>
              <a:rPr kumimoji="1" lang="zh-CN" altLang="en-US" b="1">
                <a:latin typeface="Times New Roman" panose="02020603050405020304" pitchFamily="18" charset="0"/>
                <a:ea typeface="华文仿宋" panose="02010600040101010101" pitchFamily="2" charset="-122"/>
                <a:cs typeface="Times New Roman" panose="02020603050405020304" pitchFamily="18" charset="0"/>
              </a:rPr>
              <a:t>： 最大反应速度</a:t>
            </a:r>
          </a:p>
          <a:p>
            <a:pPr>
              <a:lnSpc>
                <a:spcPct val="130000"/>
              </a:lnSpc>
              <a:spcBef>
                <a:spcPct val="0"/>
              </a:spcBef>
              <a:buFontTx/>
              <a:buNone/>
            </a:pPr>
            <a:r>
              <a:rPr kumimoji="1" lang="zh-CN" altLang="en-US" b="1">
                <a:latin typeface="Times New Roman" panose="02020603050405020304" pitchFamily="18" charset="0"/>
                <a:ea typeface="华文仿宋" panose="02010600040101010101" pitchFamily="2" charset="-122"/>
                <a:cs typeface="Times New Roman" panose="02020603050405020304" pitchFamily="18" charset="0"/>
              </a:rPr>
              <a:t>Ｋ</a:t>
            </a:r>
            <a:r>
              <a:rPr kumimoji="1" lang="en-US" altLang="zh-CN" b="1" baseline="-25000">
                <a:latin typeface="Times New Roman" panose="02020603050405020304" pitchFamily="18" charset="0"/>
                <a:ea typeface="华文仿宋" panose="02010600040101010101" pitchFamily="2" charset="-122"/>
                <a:cs typeface="Times New Roman" panose="02020603050405020304" pitchFamily="18" charset="0"/>
              </a:rPr>
              <a:t>m</a:t>
            </a:r>
            <a:r>
              <a:rPr kumimoji="1" lang="zh-CN" altLang="en-US" b="1">
                <a:latin typeface="Times New Roman" panose="02020603050405020304" pitchFamily="18" charset="0"/>
                <a:ea typeface="华文仿宋" panose="02010600040101010101" pitchFamily="2" charset="-122"/>
                <a:cs typeface="Times New Roman" panose="02020603050405020304" pitchFamily="18" charset="0"/>
              </a:rPr>
              <a:t>：  米氏常数</a:t>
            </a:r>
            <a:endParaRPr kumimoji="1" lang="zh-CN" altLang="en-US">
              <a:latin typeface="Times New Roman" panose="02020603050405020304" pitchFamily="18" charset="0"/>
              <a:ea typeface="华文仿宋" panose="02010600040101010101" pitchFamily="2" charset="-122"/>
              <a:cs typeface="Times New Roman" panose="02020603050405020304" pitchFamily="18" charset="0"/>
            </a:endParaRPr>
          </a:p>
        </p:txBody>
      </p:sp>
      <p:sp>
        <p:nvSpPr>
          <p:cNvPr id="66567" name="Rectangle 8"/>
          <p:cNvSpPr>
            <a:spLocks noChangeArrowheads="1"/>
          </p:cNvSpPr>
          <p:nvPr/>
        </p:nvSpPr>
        <p:spPr bwMode="auto">
          <a:xfrm>
            <a:off x="623392" y="-152939"/>
            <a:ext cx="822960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4000" b="1" dirty="0">
                <a:solidFill>
                  <a:schemeClr val="bg1"/>
                </a:solidFill>
                <a:latin typeface="宋体" panose="02010600030101010101" pitchFamily="2" charset="-122"/>
                <a:ea typeface="华文仿宋" panose="02010600040101010101" pitchFamily="2" charset="-122"/>
              </a:rPr>
              <a:t>酶促反应的动力学方程式</a:t>
            </a:r>
          </a:p>
        </p:txBody>
      </p:sp>
      <p:sp>
        <p:nvSpPr>
          <p:cNvPr id="8" name="灯片编号占位符 7"/>
          <p:cNvSpPr>
            <a:spLocks noGrp="1"/>
          </p:cNvSpPr>
          <p:nvPr>
            <p:ph type="sldNum" sz="quarter" idx="12"/>
          </p:nvPr>
        </p:nvSpPr>
        <p:spPr/>
        <p:txBody>
          <a:bodyPr/>
          <a:lstStyle/>
          <a:p>
            <a:pPr>
              <a:defRPr/>
            </a:pPr>
            <a:fld id="{9BCC7530-3C2C-4A97-A27B-C88CE42EBC3B}" type="slidenum">
              <a:rPr lang="zh-CN" altLang="en-US" smtClean="0">
                <a:ea typeface="华文仿宋"/>
              </a:rPr>
              <a:pPr>
                <a:defRPr/>
              </a:pPr>
              <a:t>47</a:t>
            </a:fld>
            <a:endParaRPr lang="en-US" altLang="zh-CN">
              <a:ea typeface="华文仿宋"/>
            </a:endParaRPr>
          </a:p>
        </p:txBody>
      </p:sp>
    </p:spTree>
    <p:extLst>
      <p:ext uri="{BB962C8B-B14F-4D97-AF65-F5344CB8AC3E}">
        <p14:creationId xmlns:p14="http://schemas.microsoft.com/office/powerpoint/2010/main" val="37474724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1031875" y="1236663"/>
            <a:ext cx="110077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kumimoji="1" lang="en-US" altLang="zh-CN" b="1">
                <a:latin typeface="宋体" panose="02010600030101010101" pitchFamily="2" charset="-122"/>
                <a:ea typeface="华文仿宋" panose="02010600040101010101" pitchFamily="2" charset="-122"/>
              </a:rPr>
              <a:t>    1925</a:t>
            </a:r>
            <a:r>
              <a:rPr kumimoji="1" lang="zh-CN" altLang="en-US" b="1">
                <a:latin typeface="宋体" panose="02010600030101010101" pitchFamily="2" charset="-122"/>
                <a:ea typeface="华文仿宋" panose="02010600040101010101" pitchFamily="2" charset="-122"/>
              </a:rPr>
              <a:t>年</a:t>
            </a:r>
            <a:r>
              <a:rPr kumimoji="1" lang="en-US" altLang="zh-CN" b="1">
                <a:latin typeface="宋体" panose="02010600030101010101" pitchFamily="2" charset="-122"/>
                <a:ea typeface="华文仿宋" panose="02010600040101010101" pitchFamily="2" charset="-122"/>
              </a:rPr>
              <a:t>Briggs</a:t>
            </a:r>
            <a:r>
              <a:rPr kumimoji="1" lang="zh-CN" altLang="en-US" b="1">
                <a:latin typeface="宋体" panose="02010600030101010101" pitchFamily="2" charset="-122"/>
                <a:ea typeface="华文仿宋" panose="02010600040101010101" pitchFamily="2" charset="-122"/>
              </a:rPr>
              <a:t>和</a:t>
            </a:r>
            <a:r>
              <a:rPr kumimoji="1" lang="en-US" altLang="zh-CN" b="1">
                <a:latin typeface="宋体" panose="02010600030101010101" pitchFamily="2" charset="-122"/>
                <a:ea typeface="华文仿宋" panose="02010600040101010101" pitchFamily="2" charset="-122"/>
              </a:rPr>
              <a:t>Haldame</a:t>
            </a:r>
            <a:r>
              <a:rPr kumimoji="1" lang="zh-CN" altLang="en-US" b="1">
                <a:latin typeface="宋体" panose="02010600030101010101" pitchFamily="2" charset="-122"/>
                <a:ea typeface="华文仿宋" panose="02010600040101010101" pitchFamily="2" charset="-122"/>
              </a:rPr>
              <a:t>对米氏方程作了一次重要的修正，提出了恒态的概念。 </a:t>
            </a:r>
          </a:p>
        </p:txBody>
      </p:sp>
      <p:sp>
        <p:nvSpPr>
          <p:cNvPr id="67587" name="Text Box 3"/>
          <p:cNvSpPr txBox="1">
            <a:spLocks noChangeArrowheads="1"/>
          </p:cNvSpPr>
          <p:nvPr/>
        </p:nvSpPr>
        <p:spPr bwMode="auto">
          <a:xfrm>
            <a:off x="2727325" y="3754438"/>
            <a:ext cx="55895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kumimoji="1" lang="zh-CN" altLang="zh-CN" b="1">
              <a:latin typeface="宋体" panose="02010600030101010101" pitchFamily="2" charset="-122"/>
              <a:ea typeface="华文仿宋" panose="02010600040101010101" pitchFamily="2" charset="-122"/>
            </a:endParaRPr>
          </a:p>
        </p:txBody>
      </p:sp>
      <p:sp>
        <p:nvSpPr>
          <p:cNvPr id="67588" name="Text Box 4"/>
          <p:cNvSpPr txBox="1">
            <a:spLocks noChangeArrowheads="1"/>
          </p:cNvSpPr>
          <p:nvPr/>
        </p:nvSpPr>
        <p:spPr bwMode="auto">
          <a:xfrm>
            <a:off x="6602413" y="2471738"/>
            <a:ext cx="53609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kumimoji="1" lang="zh-CN" altLang="en-US" b="1">
                <a:latin typeface="宋体" panose="02010600030101010101" pitchFamily="2" charset="-122"/>
                <a:ea typeface="华文仿宋" panose="02010600040101010101" pitchFamily="2" charset="-122"/>
              </a:rPr>
              <a:t>所谓</a:t>
            </a:r>
            <a:r>
              <a:rPr kumimoji="1" lang="zh-CN" altLang="en-US" b="1" u="sng">
                <a:solidFill>
                  <a:schemeClr val="hlink"/>
                </a:solidFill>
                <a:latin typeface="宋体" panose="02010600030101010101" pitchFamily="2" charset="-122"/>
                <a:ea typeface="华文仿宋" panose="02010600040101010101" pitchFamily="2" charset="-122"/>
              </a:rPr>
              <a:t>恒态</a:t>
            </a:r>
            <a:r>
              <a:rPr kumimoji="1" lang="zh-CN" altLang="en-US" b="1">
                <a:latin typeface="宋体" panose="02010600030101010101" pitchFamily="2" charset="-122"/>
                <a:ea typeface="华文仿宋" panose="02010600040101010101" pitchFamily="2" charset="-122"/>
              </a:rPr>
              <a:t>是指反应进行一定时间后，</a:t>
            </a:r>
            <a:r>
              <a:rPr kumimoji="1" lang="en-US" altLang="zh-CN" b="1">
                <a:latin typeface="宋体" panose="02010600030101010101" pitchFamily="2" charset="-122"/>
                <a:ea typeface="华文仿宋" panose="02010600040101010101" pitchFamily="2" charset="-122"/>
              </a:rPr>
              <a:t>ES</a:t>
            </a:r>
            <a:r>
              <a:rPr kumimoji="1" lang="zh-CN" altLang="en-US" b="1">
                <a:latin typeface="宋体" panose="02010600030101010101" pitchFamily="2" charset="-122"/>
                <a:ea typeface="华文仿宋" panose="02010600040101010101" pitchFamily="2" charset="-122"/>
              </a:rPr>
              <a:t>的生成速度和</a:t>
            </a:r>
            <a:r>
              <a:rPr kumimoji="1" lang="en-US" altLang="zh-CN" b="1">
                <a:latin typeface="宋体" panose="02010600030101010101" pitchFamily="2" charset="-122"/>
                <a:ea typeface="华文仿宋" panose="02010600040101010101" pitchFamily="2" charset="-122"/>
              </a:rPr>
              <a:t>ES</a:t>
            </a:r>
            <a:r>
              <a:rPr kumimoji="1" lang="zh-CN" altLang="en-US" b="1">
                <a:latin typeface="宋体" panose="02010600030101010101" pitchFamily="2" charset="-122"/>
                <a:ea typeface="华文仿宋" panose="02010600040101010101" pitchFamily="2" charset="-122"/>
              </a:rPr>
              <a:t>的分解速度相等，亦即</a:t>
            </a:r>
            <a:r>
              <a:rPr kumimoji="1" lang="en-US" altLang="zh-CN" b="1">
                <a:latin typeface="宋体" panose="02010600030101010101" pitchFamily="2" charset="-122"/>
                <a:ea typeface="华文仿宋" panose="02010600040101010101" pitchFamily="2" charset="-122"/>
              </a:rPr>
              <a:t>ES</a:t>
            </a:r>
            <a:r>
              <a:rPr kumimoji="1" lang="zh-CN" altLang="en-US" b="1">
                <a:latin typeface="宋体" panose="02010600030101010101" pitchFamily="2" charset="-122"/>
                <a:ea typeface="华文仿宋" panose="02010600040101010101" pitchFamily="2" charset="-122"/>
              </a:rPr>
              <a:t>的净生成速度为零，此时</a:t>
            </a:r>
            <a:r>
              <a:rPr kumimoji="1" lang="en-US" altLang="zh-CN" b="1">
                <a:latin typeface="宋体" panose="02010600030101010101" pitchFamily="2" charset="-122"/>
                <a:ea typeface="华文仿宋" panose="02010600040101010101" pitchFamily="2" charset="-122"/>
              </a:rPr>
              <a:t>ES</a:t>
            </a:r>
            <a:r>
              <a:rPr kumimoji="1" lang="zh-CN" altLang="en-US" b="1">
                <a:latin typeface="宋体" panose="02010600030101010101" pitchFamily="2" charset="-122"/>
                <a:ea typeface="华文仿宋" panose="02010600040101010101" pitchFamily="2" charset="-122"/>
              </a:rPr>
              <a:t>的浓度不再改变，达到恒态，也称稳态。</a:t>
            </a:r>
          </a:p>
        </p:txBody>
      </p:sp>
      <p:sp>
        <p:nvSpPr>
          <p:cNvPr id="67589" name="Rectangle 5"/>
          <p:cNvSpPr>
            <a:spLocks noChangeArrowheads="1"/>
          </p:cNvSpPr>
          <p:nvPr/>
        </p:nvSpPr>
        <p:spPr bwMode="auto">
          <a:xfrm>
            <a:off x="3154363" y="4422775"/>
            <a:ext cx="18478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Clr>
                <a:schemeClr val="bg2"/>
              </a:buClr>
              <a:buSzPct val="75000"/>
              <a:buFontTx/>
              <a:buNone/>
            </a:pPr>
            <a:r>
              <a:rPr lang="zh-CN" altLang="en-US" sz="2400">
                <a:latin typeface="Calibri" panose="020F0502020204030204" pitchFamily="34" charset="0"/>
                <a:ea typeface="华文仿宋" panose="02010600040101010101" pitchFamily="2" charset="-122"/>
              </a:rPr>
              <a:t>中间产物</a:t>
            </a:r>
          </a:p>
        </p:txBody>
      </p:sp>
      <p:grpSp>
        <p:nvGrpSpPr>
          <p:cNvPr id="67590" name="Group 6"/>
          <p:cNvGrpSpPr>
            <a:grpSpLocks/>
          </p:cNvGrpSpPr>
          <p:nvPr/>
        </p:nvGrpSpPr>
        <p:grpSpPr bwMode="auto">
          <a:xfrm>
            <a:off x="1811338" y="2952750"/>
            <a:ext cx="4533900" cy="1989138"/>
            <a:chOff x="181" y="1860"/>
            <a:chExt cx="2856" cy="1253"/>
          </a:xfrm>
        </p:grpSpPr>
        <p:sp>
          <p:nvSpPr>
            <p:cNvPr id="67593" name="Freeform 7"/>
            <p:cNvSpPr>
              <a:spLocks/>
            </p:cNvSpPr>
            <p:nvPr/>
          </p:nvSpPr>
          <p:spPr bwMode="auto">
            <a:xfrm>
              <a:off x="1091" y="2150"/>
              <a:ext cx="272" cy="86"/>
            </a:xfrm>
            <a:custGeom>
              <a:avLst/>
              <a:gdLst>
                <a:gd name="T0" fmla="*/ 272 w 272"/>
                <a:gd name="T1" fmla="*/ 86 h 86"/>
                <a:gd name="T2" fmla="*/ 35 w 272"/>
                <a:gd name="T3" fmla="*/ 86 h 86"/>
                <a:gd name="T4" fmla="*/ 0 w 272"/>
                <a:gd name="T5" fmla="*/ 0 h 86"/>
                <a:gd name="T6" fmla="*/ 272 w 272"/>
                <a:gd name="T7" fmla="*/ 86 h 86"/>
                <a:gd name="T8" fmla="*/ 0 60000 65536"/>
                <a:gd name="T9" fmla="*/ 0 60000 65536"/>
                <a:gd name="T10" fmla="*/ 0 60000 65536"/>
                <a:gd name="T11" fmla="*/ 0 60000 65536"/>
                <a:gd name="T12" fmla="*/ 0 w 272"/>
                <a:gd name="T13" fmla="*/ 0 h 86"/>
                <a:gd name="T14" fmla="*/ 272 w 272"/>
                <a:gd name="T15" fmla="*/ 86 h 86"/>
              </a:gdLst>
              <a:ahLst/>
              <a:cxnLst>
                <a:cxn ang="T8">
                  <a:pos x="T0" y="T1"/>
                </a:cxn>
                <a:cxn ang="T9">
                  <a:pos x="T2" y="T3"/>
                </a:cxn>
                <a:cxn ang="T10">
                  <a:pos x="T4" y="T5"/>
                </a:cxn>
                <a:cxn ang="T11">
                  <a:pos x="T6" y="T7"/>
                </a:cxn>
              </a:cxnLst>
              <a:rect l="T12" t="T13" r="T14" b="T15"/>
              <a:pathLst>
                <a:path w="272" h="86">
                  <a:moveTo>
                    <a:pt x="272" y="86"/>
                  </a:moveTo>
                  <a:lnTo>
                    <a:pt x="35" y="86"/>
                  </a:lnTo>
                  <a:lnTo>
                    <a:pt x="0" y="0"/>
                  </a:lnTo>
                  <a:lnTo>
                    <a:pt x="272" y="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594" name="Line 8"/>
            <p:cNvSpPr>
              <a:spLocks noChangeShapeType="1"/>
            </p:cNvSpPr>
            <p:nvPr/>
          </p:nvSpPr>
          <p:spPr bwMode="auto">
            <a:xfrm flipH="1">
              <a:off x="850" y="2224"/>
              <a:ext cx="272"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595" name="Rectangle 9"/>
            <p:cNvSpPr>
              <a:spLocks noChangeArrowheads="1"/>
            </p:cNvSpPr>
            <p:nvPr/>
          </p:nvSpPr>
          <p:spPr bwMode="auto">
            <a:xfrm>
              <a:off x="846" y="2209"/>
              <a:ext cx="280"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latin typeface="Calibri" panose="020F0502020204030204" pitchFamily="34" charset="0"/>
                <a:ea typeface="华文仿宋" panose="02010600040101010101" pitchFamily="2" charset="-122"/>
              </a:endParaRPr>
            </a:p>
          </p:txBody>
        </p:sp>
        <p:sp>
          <p:nvSpPr>
            <p:cNvPr id="67596" name="Freeform 10"/>
            <p:cNvSpPr>
              <a:spLocks/>
            </p:cNvSpPr>
            <p:nvPr/>
          </p:nvSpPr>
          <p:spPr bwMode="auto">
            <a:xfrm>
              <a:off x="830" y="2278"/>
              <a:ext cx="272" cy="82"/>
            </a:xfrm>
            <a:custGeom>
              <a:avLst/>
              <a:gdLst>
                <a:gd name="T0" fmla="*/ 0 w 272"/>
                <a:gd name="T1" fmla="*/ 0 h 82"/>
                <a:gd name="T2" fmla="*/ 237 w 272"/>
                <a:gd name="T3" fmla="*/ 0 h 82"/>
                <a:gd name="T4" fmla="*/ 272 w 272"/>
                <a:gd name="T5" fmla="*/ 82 h 82"/>
                <a:gd name="T6" fmla="*/ 0 w 272"/>
                <a:gd name="T7" fmla="*/ 0 h 82"/>
                <a:gd name="T8" fmla="*/ 0 60000 65536"/>
                <a:gd name="T9" fmla="*/ 0 60000 65536"/>
                <a:gd name="T10" fmla="*/ 0 60000 65536"/>
                <a:gd name="T11" fmla="*/ 0 60000 65536"/>
                <a:gd name="T12" fmla="*/ 0 w 272"/>
                <a:gd name="T13" fmla="*/ 0 h 82"/>
                <a:gd name="T14" fmla="*/ 272 w 272"/>
                <a:gd name="T15" fmla="*/ 82 h 82"/>
              </a:gdLst>
              <a:ahLst/>
              <a:cxnLst>
                <a:cxn ang="T8">
                  <a:pos x="T0" y="T1"/>
                </a:cxn>
                <a:cxn ang="T9">
                  <a:pos x="T2" y="T3"/>
                </a:cxn>
                <a:cxn ang="T10">
                  <a:pos x="T4" y="T5"/>
                </a:cxn>
                <a:cxn ang="T11">
                  <a:pos x="T6" y="T7"/>
                </a:cxn>
              </a:cxnLst>
              <a:rect l="T12" t="T13" r="T14" b="T15"/>
              <a:pathLst>
                <a:path w="272" h="82">
                  <a:moveTo>
                    <a:pt x="0" y="0"/>
                  </a:moveTo>
                  <a:lnTo>
                    <a:pt x="237" y="0"/>
                  </a:lnTo>
                  <a:lnTo>
                    <a:pt x="272" y="8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597" name="Line 11"/>
            <p:cNvSpPr>
              <a:spLocks noChangeShapeType="1"/>
            </p:cNvSpPr>
            <p:nvPr/>
          </p:nvSpPr>
          <p:spPr bwMode="auto">
            <a:xfrm>
              <a:off x="1071" y="2290"/>
              <a:ext cx="26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598" name="Rectangle 12"/>
            <p:cNvSpPr>
              <a:spLocks noChangeArrowheads="1"/>
            </p:cNvSpPr>
            <p:nvPr/>
          </p:nvSpPr>
          <p:spPr bwMode="auto">
            <a:xfrm>
              <a:off x="1067" y="2278"/>
              <a:ext cx="272" cy="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latin typeface="Calibri" panose="020F0502020204030204" pitchFamily="34" charset="0"/>
                <a:ea typeface="华文仿宋" panose="02010600040101010101" pitchFamily="2" charset="-122"/>
              </a:endParaRPr>
            </a:p>
          </p:txBody>
        </p:sp>
        <p:sp>
          <p:nvSpPr>
            <p:cNvPr id="67599" name="Freeform 13"/>
            <p:cNvSpPr>
              <a:spLocks/>
            </p:cNvSpPr>
            <p:nvPr/>
          </p:nvSpPr>
          <p:spPr bwMode="auto">
            <a:xfrm>
              <a:off x="2121" y="2139"/>
              <a:ext cx="272" cy="85"/>
            </a:xfrm>
            <a:custGeom>
              <a:avLst/>
              <a:gdLst>
                <a:gd name="T0" fmla="*/ 272 w 272"/>
                <a:gd name="T1" fmla="*/ 85 h 85"/>
                <a:gd name="T2" fmla="*/ 31 w 272"/>
                <a:gd name="T3" fmla="*/ 85 h 85"/>
                <a:gd name="T4" fmla="*/ 0 w 272"/>
                <a:gd name="T5" fmla="*/ 0 h 85"/>
                <a:gd name="T6" fmla="*/ 272 w 272"/>
                <a:gd name="T7" fmla="*/ 85 h 85"/>
                <a:gd name="T8" fmla="*/ 0 60000 65536"/>
                <a:gd name="T9" fmla="*/ 0 60000 65536"/>
                <a:gd name="T10" fmla="*/ 0 60000 65536"/>
                <a:gd name="T11" fmla="*/ 0 60000 65536"/>
                <a:gd name="T12" fmla="*/ 0 w 272"/>
                <a:gd name="T13" fmla="*/ 0 h 85"/>
                <a:gd name="T14" fmla="*/ 272 w 272"/>
                <a:gd name="T15" fmla="*/ 85 h 85"/>
              </a:gdLst>
              <a:ahLst/>
              <a:cxnLst>
                <a:cxn ang="T8">
                  <a:pos x="T0" y="T1"/>
                </a:cxn>
                <a:cxn ang="T9">
                  <a:pos x="T2" y="T3"/>
                </a:cxn>
                <a:cxn ang="T10">
                  <a:pos x="T4" y="T5"/>
                </a:cxn>
                <a:cxn ang="T11">
                  <a:pos x="T6" y="T7"/>
                </a:cxn>
              </a:cxnLst>
              <a:rect l="T12" t="T13" r="T14" b="T15"/>
              <a:pathLst>
                <a:path w="272" h="85">
                  <a:moveTo>
                    <a:pt x="272" y="85"/>
                  </a:moveTo>
                  <a:lnTo>
                    <a:pt x="31" y="85"/>
                  </a:lnTo>
                  <a:lnTo>
                    <a:pt x="0" y="0"/>
                  </a:lnTo>
                  <a:lnTo>
                    <a:pt x="272"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600" name="Line 14"/>
            <p:cNvSpPr>
              <a:spLocks noChangeShapeType="1"/>
            </p:cNvSpPr>
            <p:nvPr/>
          </p:nvSpPr>
          <p:spPr bwMode="auto">
            <a:xfrm flipH="1">
              <a:off x="1845" y="2212"/>
              <a:ext cx="30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01" name="Rectangle 15"/>
            <p:cNvSpPr>
              <a:spLocks noChangeArrowheads="1"/>
            </p:cNvSpPr>
            <p:nvPr/>
          </p:nvSpPr>
          <p:spPr bwMode="auto">
            <a:xfrm>
              <a:off x="1841" y="2197"/>
              <a:ext cx="311"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latin typeface="Calibri" panose="020F0502020204030204" pitchFamily="34" charset="0"/>
                <a:ea typeface="华文仿宋" panose="02010600040101010101" pitchFamily="2" charset="-122"/>
              </a:endParaRPr>
            </a:p>
          </p:txBody>
        </p:sp>
        <p:sp>
          <p:nvSpPr>
            <p:cNvPr id="67602" name="Freeform 16"/>
            <p:cNvSpPr>
              <a:spLocks/>
            </p:cNvSpPr>
            <p:nvPr/>
          </p:nvSpPr>
          <p:spPr bwMode="auto">
            <a:xfrm>
              <a:off x="1825" y="2271"/>
              <a:ext cx="272" cy="81"/>
            </a:xfrm>
            <a:custGeom>
              <a:avLst/>
              <a:gdLst>
                <a:gd name="T0" fmla="*/ 0 w 272"/>
                <a:gd name="T1" fmla="*/ 0 h 81"/>
                <a:gd name="T2" fmla="*/ 237 w 272"/>
                <a:gd name="T3" fmla="*/ 0 h 81"/>
                <a:gd name="T4" fmla="*/ 272 w 272"/>
                <a:gd name="T5" fmla="*/ 81 h 81"/>
                <a:gd name="T6" fmla="*/ 0 w 272"/>
                <a:gd name="T7" fmla="*/ 0 h 81"/>
                <a:gd name="T8" fmla="*/ 0 60000 65536"/>
                <a:gd name="T9" fmla="*/ 0 60000 65536"/>
                <a:gd name="T10" fmla="*/ 0 60000 65536"/>
                <a:gd name="T11" fmla="*/ 0 60000 65536"/>
                <a:gd name="T12" fmla="*/ 0 w 272"/>
                <a:gd name="T13" fmla="*/ 0 h 81"/>
                <a:gd name="T14" fmla="*/ 272 w 272"/>
                <a:gd name="T15" fmla="*/ 81 h 81"/>
              </a:gdLst>
              <a:ahLst/>
              <a:cxnLst>
                <a:cxn ang="T8">
                  <a:pos x="T0" y="T1"/>
                </a:cxn>
                <a:cxn ang="T9">
                  <a:pos x="T2" y="T3"/>
                </a:cxn>
                <a:cxn ang="T10">
                  <a:pos x="T4" y="T5"/>
                </a:cxn>
                <a:cxn ang="T11">
                  <a:pos x="T6" y="T7"/>
                </a:cxn>
              </a:cxnLst>
              <a:rect l="T12" t="T13" r="T14" b="T15"/>
              <a:pathLst>
                <a:path w="272" h="81">
                  <a:moveTo>
                    <a:pt x="0" y="0"/>
                  </a:moveTo>
                  <a:lnTo>
                    <a:pt x="237" y="0"/>
                  </a:lnTo>
                  <a:lnTo>
                    <a:pt x="272" y="8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603" name="Line 17"/>
            <p:cNvSpPr>
              <a:spLocks noChangeShapeType="1"/>
            </p:cNvSpPr>
            <p:nvPr/>
          </p:nvSpPr>
          <p:spPr bwMode="auto">
            <a:xfrm>
              <a:off x="2066" y="2282"/>
              <a:ext cx="29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04" name="Rectangle 18"/>
            <p:cNvSpPr>
              <a:spLocks noChangeArrowheads="1"/>
            </p:cNvSpPr>
            <p:nvPr/>
          </p:nvSpPr>
          <p:spPr bwMode="auto">
            <a:xfrm>
              <a:off x="2062" y="2271"/>
              <a:ext cx="303"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endParaRPr lang="zh-CN" altLang="en-US" sz="1800">
                <a:latin typeface="Calibri" panose="020F0502020204030204" pitchFamily="34" charset="0"/>
                <a:ea typeface="华文仿宋" panose="02010600040101010101" pitchFamily="2" charset="-122"/>
              </a:endParaRPr>
            </a:p>
          </p:txBody>
        </p:sp>
        <p:sp>
          <p:nvSpPr>
            <p:cNvPr id="67605" name="Rectangle 19"/>
            <p:cNvSpPr>
              <a:spLocks noChangeArrowheads="1"/>
            </p:cNvSpPr>
            <p:nvPr/>
          </p:nvSpPr>
          <p:spPr bwMode="auto">
            <a:xfrm>
              <a:off x="181" y="2124"/>
              <a:ext cx="113"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E</a:t>
              </a:r>
              <a:endParaRPr lang="en-US" altLang="zh-CN">
                <a:latin typeface="Tahoma" panose="020B0604030504040204" pitchFamily="34" charset="0"/>
                <a:ea typeface="华文仿宋" panose="02010600040101010101" pitchFamily="2" charset="-122"/>
              </a:endParaRPr>
            </a:p>
          </p:txBody>
        </p:sp>
        <p:sp>
          <p:nvSpPr>
            <p:cNvPr id="67606" name="Rectangle 20"/>
            <p:cNvSpPr>
              <a:spLocks noChangeArrowheads="1"/>
            </p:cNvSpPr>
            <p:nvPr/>
          </p:nvSpPr>
          <p:spPr bwMode="auto">
            <a:xfrm>
              <a:off x="337"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07" name="Rectangle 21"/>
            <p:cNvSpPr>
              <a:spLocks noChangeArrowheads="1"/>
            </p:cNvSpPr>
            <p:nvPr/>
          </p:nvSpPr>
          <p:spPr bwMode="auto">
            <a:xfrm>
              <a:off x="403" y="2124"/>
              <a:ext cx="116"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a:t>
              </a:r>
              <a:endParaRPr lang="en-US" altLang="zh-CN">
                <a:latin typeface="Tahoma" panose="020B0604030504040204" pitchFamily="34" charset="0"/>
                <a:ea typeface="华文仿宋" panose="02010600040101010101" pitchFamily="2" charset="-122"/>
              </a:endParaRPr>
            </a:p>
          </p:txBody>
        </p:sp>
        <p:sp>
          <p:nvSpPr>
            <p:cNvPr id="67608" name="Rectangle 22"/>
            <p:cNvSpPr>
              <a:spLocks noChangeArrowheads="1"/>
            </p:cNvSpPr>
            <p:nvPr/>
          </p:nvSpPr>
          <p:spPr bwMode="auto">
            <a:xfrm>
              <a:off x="539"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09" name="Rectangle 23"/>
            <p:cNvSpPr>
              <a:spLocks noChangeArrowheads="1"/>
            </p:cNvSpPr>
            <p:nvPr/>
          </p:nvSpPr>
          <p:spPr bwMode="auto">
            <a:xfrm>
              <a:off x="605" y="2124"/>
              <a:ext cx="110"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S</a:t>
              </a:r>
              <a:endParaRPr lang="en-US" altLang="zh-CN">
                <a:latin typeface="Tahoma" panose="020B0604030504040204" pitchFamily="34" charset="0"/>
                <a:ea typeface="华文仿宋" panose="02010600040101010101" pitchFamily="2" charset="-122"/>
              </a:endParaRPr>
            </a:p>
          </p:txBody>
        </p:sp>
        <p:sp>
          <p:nvSpPr>
            <p:cNvPr id="67610" name="Rectangle 24"/>
            <p:cNvSpPr>
              <a:spLocks noChangeArrowheads="1"/>
            </p:cNvSpPr>
            <p:nvPr/>
          </p:nvSpPr>
          <p:spPr bwMode="auto">
            <a:xfrm>
              <a:off x="760"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1" name="Rectangle 25"/>
            <p:cNvSpPr>
              <a:spLocks noChangeArrowheads="1"/>
            </p:cNvSpPr>
            <p:nvPr/>
          </p:nvSpPr>
          <p:spPr bwMode="auto">
            <a:xfrm>
              <a:off x="826"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2" name="Rectangle 26"/>
            <p:cNvSpPr>
              <a:spLocks noChangeArrowheads="1"/>
            </p:cNvSpPr>
            <p:nvPr/>
          </p:nvSpPr>
          <p:spPr bwMode="auto">
            <a:xfrm>
              <a:off x="893"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3" name="Rectangle 27"/>
            <p:cNvSpPr>
              <a:spLocks noChangeArrowheads="1"/>
            </p:cNvSpPr>
            <p:nvPr/>
          </p:nvSpPr>
          <p:spPr bwMode="auto">
            <a:xfrm>
              <a:off x="959"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4" name="Rectangle 28"/>
            <p:cNvSpPr>
              <a:spLocks noChangeArrowheads="1"/>
            </p:cNvSpPr>
            <p:nvPr/>
          </p:nvSpPr>
          <p:spPr bwMode="auto">
            <a:xfrm>
              <a:off x="1025"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5" name="Rectangle 29"/>
            <p:cNvSpPr>
              <a:spLocks noChangeArrowheads="1"/>
            </p:cNvSpPr>
            <p:nvPr/>
          </p:nvSpPr>
          <p:spPr bwMode="auto">
            <a:xfrm>
              <a:off x="1091"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6" name="Rectangle 30"/>
            <p:cNvSpPr>
              <a:spLocks noChangeArrowheads="1"/>
            </p:cNvSpPr>
            <p:nvPr/>
          </p:nvSpPr>
          <p:spPr bwMode="auto">
            <a:xfrm>
              <a:off x="1157"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7" name="Rectangle 31"/>
            <p:cNvSpPr>
              <a:spLocks noChangeArrowheads="1"/>
            </p:cNvSpPr>
            <p:nvPr/>
          </p:nvSpPr>
          <p:spPr bwMode="auto">
            <a:xfrm>
              <a:off x="1223"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8" name="Rectangle 32"/>
            <p:cNvSpPr>
              <a:spLocks noChangeArrowheads="1"/>
            </p:cNvSpPr>
            <p:nvPr/>
          </p:nvSpPr>
          <p:spPr bwMode="auto">
            <a:xfrm>
              <a:off x="1289"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19" name="Rectangle 33"/>
            <p:cNvSpPr>
              <a:spLocks noChangeArrowheads="1"/>
            </p:cNvSpPr>
            <p:nvPr/>
          </p:nvSpPr>
          <p:spPr bwMode="auto">
            <a:xfrm>
              <a:off x="1355"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0" name="Rectangle 34"/>
            <p:cNvSpPr>
              <a:spLocks noChangeArrowheads="1"/>
            </p:cNvSpPr>
            <p:nvPr/>
          </p:nvSpPr>
          <p:spPr bwMode="auto">
            <a:xfrm>
              <a:off x="1421" y="2124"/>
              <a:ext cx="113"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E</a:t>
              </a:r>
              <a:endParaRPr lang="en-US" altLang="zh-CN">
                <a:latin typeface="Tahoma" panose="020B0604030504040204" pitchFamily="34" charset="0"/>
                <a:ea typeface="华文仿宋" panose="02010600040101010101" pitchFamily="2" charset="-122"/>
              </a:endParaRPr>
            </a:p>
          </p:txBody>
        </p:sp>
        <p:sp>
          <p:nvSpPr>
            <p:cNvPr id="67621" name="Rectangle 35"/>
            <p:cNvSpPr>
              <a:spLocks noChangeArrowheads="1"/>
            </p:cNvSpPr>
            <p:nvPr/>
          </p:nvSpPr>
          <p:spPr bwMode="auto">
            <a:xfrm>
              <a:off x="1577" y="2124"/>
              <a:ext cx="110"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S</a:t>
              </a:r>
              <a:endParaRPr lang="en-US" altLang="zh-CN">
                <a:latin typeface="Tahoma" panose="020B0604030504040204" pitchFamily="34" charset="0"/>
                <a:ea typeface="华文仿宋" panose="02010600040101010101" pitchFamily="2" charset="-122"/>
              </a:endParaRPr>
            </a:p>
          </p:txBody>
        </p:sp>
        <p:sp>
          <p:nvSpPr>
            <p:cNvPr id="67622" name="Rectangle 36"/>
            <p:cNvSpPr>
              <a:spLocks noChangeArrowheads="1"/>
            </p:cNvSpPr>
            <p:nvPr/>
          </p:nvSpPr>
          <p:spPr bwMode="auto">
            <a:xfrm>
              <a:off x="1732"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3" name="Rectangle 37"/>
            <p:cNvSpPr>
              <a:spLocks noChangeArrowheads="1"/>
            </p:cNvSpPr>
            <p:nvPr/>
          </p:nvSpPr>
          <p:spPr bwMode="auto">
            <a:xfrm>
              <a:off x="1798"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4" name="Rectangle 38"/>
            <p:cNvSpPr>
              <a:spLocks noChangeArrowheads="1"/>
            </p:cNvSpPr>
            <p:nvPr/>
          </p:nvSpPr>
          <p:spPr bwMode="auto">
            <a:xfrm>
              <a:off x="1864"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5" name="Rectangle 39"/>
            <p:cNvSpPr>
              <a:spLocks noChangeArrowheads="1"/>
            </p:cNvSpPr>
            <p:nvPr/>
          </p:nvSpPr>
          <p:spPr bwMode="auto">
            <a:xfrm>
              <a:off x="1930"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6" name="Rectangle 40"/>
            <p:cNvSpPr>
              <a:spLocks noChangeArrowheads="1"/>
            </p:cNvSpPr>
            <p:nvPr/>
          </p:nvSpPr>
          <p:spPr bwMode="auto">
            <a:xfrm>
              <a:off x="1996"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7" name="Rectangle 41"/>
            <p:cNvSpPr>
              <a:spLocks noChangeArrowheads="1"/>
            </p:cNvSpPr>
            <p:nvPr/>
          </p:nvSpPr>
          <p:spPr bwMode="auto">
            <a:xfrm>
              <a:off x="2062"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8" name="Rectangle 42"/>
            <p:cNvSpPr>
              <a:spLocks noChangeArrowheads="1"/>
            </p:cNvSpPr>
            <p:nvPr/>
          </p:nvSpPr>
          <p:spPr bwMode="auto">
            <a:xfrm>
              <a:off x="2128" y="274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29" name="Rectangle 43"/>
            <p:cNvSpPr>
              <a:spLocks noChangeArrowheads="1"/>
            </p:cNvSpPr>
            <p:nvPr/>
          </p:nvSpPr>
          <p:spPr bwMode="auto">
            <a:xfrm>
              <a:off x="2194" y="2789"/>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30" name="Rectangle 44"/>
            <p:cNvSpPr>
              <a:spLocks noChangeArrowheads="1"/>
            </p:cNvSpPr>
            <p:nvPr/>
          </p:nvSpPr>
          <p:spPr bwMode="auto">
            <a:xfrm>
              <a:off x="2261" y="2835"/>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31" name="Rectangle 45"/>
            <p:cNvSpPr>
              <a:spLocks noChangeArrowheads="1"/>
            </p:cNvSpPr>
            <p:nvPr/>
          </p:nvSpPr>
          <p:spPr bwMode="auto">
            <a:xfrm>
              <a:off x="2327"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32" name="Rectangle 46"/>
            <p:cNvSpPr>
              <a:spLocks noChangeArrowheads="1"/>
            </p:cNvSpPr>
            <p:nvPr/>
          </p:nvSpPr>
          <p:spPr bwMode="auto">
            <a:xfrm>
              <a:off x="2393"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33" name="Rectangle 47"/>
            <p:cNvSpPr>
              <a:spLocks noChangeArrowheads="1"/>
            </p:cNvSpPr>
            <p:nvPr/>
          </p:nvSpPr>
          <p:spPr bwMode="auto">
            <a:xfrm>
              <a:off x="2459" y="2124"/>
              <a:ext cx="113"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E</a:t>
              </a:r>
              <a:endParaRPr lang="en-US" altLang="zh-CN">
                <a:latin typeface="Tahoma" panose="020B0604030504040204" pitchFamily="34" charset="0"/>
                <a:ea typeface="华文仿宋" panose="02010600040101010101" pitchFamily="2" charset="-122"/>
              </a:endParaRPr>
            </a:p>
          </p:txBody>
        </p:sp>
        <p:sp>
          <p:nvSpPr>
            <p:cNvPr id="67634" name="Rectangle 48"/>
            <p:cNvSpPr>
              <a:spLocks noChangeArrowheads="1"/>
            </p:cNvSpPr>
            <p:nvPr/>
          </p:nvSpPr>
          <p:spPr bwMode="auto">
            <a:xfrm>
              <a:off x="2614"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35" name="Rectangle 49"/>
            <p:cNvSpPr>
              <a:spLocks noChangeArrowheads="1"/>
            </p:cNvSpPr>
            <p:nvPr/>
          </p:nvSpPr>
          <p:spPr bwMode="auto">
            <a:xfrm>
              <a:off x="2680" y="2124"/>
              <a:ext cx="116"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a:t>
              </a:r>
              <a:endParaRPr lang="en-US" altLang="zh-CN">
                <a:latin typeface="Tahoma" panose="020B0604030504040204" pitchFamily="34" charset="0"/>
                <a:ea typeface="华文仿宋" panose="02010600040101010101" pitchFamily="2" charset="-122"/>
              </a:endParaRPr>
            </a:p>
          </p:txBody>
        </p:sp>
        <p:sp>
          <p:nvSpPr>
            <p:cNvPr id="67636" name="Rectangle 50"/>
            <p:cNvSpPr>
              <a:spLocks noChangeArrowheads="1"/>
            </p:cNvSpPr>
            <p:nvPr/>
          </p:nvSpPr>
          <p:spPr bwMode="auto">
            <a:xfrm>
              <a:off x="2816" y="2124"/>
              <a:ext cx="5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 </a:t>
              </a:r>
              <a:endParaRPr lang="en-US" altLang="zh-CN">
                <a:latin typeface="Tahoma" panose="020B0604030504040204" pitchFamily="34" charset="0"/>
                <a:ea typeface="华文仿宋" panose="02010600040101010101" pitchFamily="2" charset="-122"/>
              </a:endParaRPr>
            </a:p>
          </p:txBody>
        </p:sp>
        <p:sp>
          <p:nvSpPr>
            <p:cNvPr id="67637" name="Rectangle 51"/>
            <p:cNvSpPr>
              <a:spLocks noChangeArrowheads="1"/>
            </p:cNvSpPr>
            <p:nvPr/>
          </p:nvSpPr>
          <p:spPr bwMode="auto">
            <a:xfrm>
              <a:off x="2882" y="2124"/>
              <a:ext cx="123"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900" b="1">
                  <a:latin typeface="Calibri" panose="020F0502020204030204" pitchFamily="34" charset="0"/>
                  <a:ea typeface="华文仿宋" panose="02010600040101010101" pitchFamily="2" charset="-122"/>
                </a:rPr>
                <a:t>P</a:t>
              </a:r>
              <a:endParaRPr lang="en-US" altLang="zh-CN">
                <a:latin typeface="Tahoma" panose="020B0604030504040204" pitchFamily="34" charset="0"/>
                <a:ea typeface="华文仿宋" panose="02010600040101010101" pitchFamily="2" charset="-122"/>
              </a:endParaRPr>
            </a:p>
          </p:txBody>
        </p:sp>
        <p:sp>
          <p:nvSpPr>
            <p:cNvPr id="67638" name="Rectangle 52"/>
            <p:cNvSpPr>
              <a:spLocks noChangeArrowheads="1"/>
            </p:cNvSpPr>
            <p:nvPr/>
          </p:nvSpPr>
          <p:spPr bwMode="auto">
            <a:xfrm>
              <a:off x="990" y="1879"/>
              <a:ext cx="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400" b="1">
                  <a:latin typeface="Calibri" panose="020F0502020204030204" pitchFamily="34" charset="0"/>
                  <a:ea typeface="华文仿宋" panose="02010600040101010101" pitchFamily="2" charset="-122"/>
                </a:rPr>
                <a:t>k</a:t>
              </a:r>
              <a:endParaRPr lang="en-US" altLang="zh-CN">
                <a:latin typeface="Tahoma" panose="020B0604030504040204" pitchFamily="34" charset="0"/>
                <a:ea typeface="华文仿宋" panose="02010600040101010101" pitchFamily="2" charset="-122"/>
              </a:endParaRPr>
            </a:p>
          </p:txBody>
        </p:sp>
        <p:sp>
          <p:nvSpPr>
            <p:cNvPr id="67639" name="Rectangle 53"/>
            <p:cNvSpPr>
              <a:spLocks noChangeArrowheads="1"/>
            </p:cNvSpPr>
            <p:nvPr/>
          </p:nvSpPr>
          <p:spPr bwMode="auto">
            <a:xfrm>
              <a:off x="1099" y="1968"/>
              <a:ext cx="77"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1900" b="1">
                  <a:latin typeface="Calibri" panose="020F0502020204030204" pitchFamily="34" charset="0"/>
                  <a:ea typeface="华文仿宋" panose="02010600040101010101" pitchFamily="2" charset="-122"/>
                </a:rPr>
                <a:t>1</a:t>
              </a:r>
              <a:endParaRPr lang="en-US" altLang="zh-CN">
                <a:latin typeface="Tahoma" panose="020B0604030504040204" pitchFamily="34" charset="0"/>
                <a:ea typeface="华文仿宋" panose="02010600040101010101" pitchFamily="2" charset="-122"/>
              </a:endParaRPr>
            </a:p>
          </p:txBody>
        </p:sp>
        <p:sp>
          <p:nvSpPr>
            <p:cNvPr id="67640" name="Rectangle 54"/>
            <p:cNvSpPr>
              <a:spLocks noChangeArrowheads="1"/>
            </p:cNvSpPr>
            <p:nvPr/>
          </p:nvSpPr>
          <p:spPr bwMode="auto">
            <a:xfrm>
              <a:off x="1009" y="2392"/>
              <a:ext cx="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400" b="1">
                  <a:latin typeface="Calibri" panose="020F0502020204030204" pitchFamily="34" charset="0"/>
                  <a:ea typeface="华文仿宋" panose="02010600040101010101" pitchFamily="2" charset="-122"/>
                </a:rPr>
                <a:t>k</a:t>
              </a:r>
              <a:endParaRPr lang="en-US" altLang="zh-CN">
                <a:latin typeface="Tahoma" panose="020B0604030504040204" pitchFamily="34" charset="0"/>
                <a:ea typeface="华文仿宋" panose="02010600040101010101" pitchFamily="2" charset="-122"/>
              </a:endParaRPr>
            </a:p>
          </p:txBody>
        </p:sp>
        <p:sp>
          <p:nvSpPr>
            <p:cNvPr id="67641" name="Rectangle 55"/>
            <p:cNvSpPr>
              <a:spLocks noChangeArrowheads="1"/>
            </p:cNvSpPr>
            <p:nvPr/>
          </p:nvSpPr>
          <p:spPr bwMode="auto">
            <a:xfrm>
              <a:off x="1118" y="2480"/>
              <a:ext cx="77"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1900" b="1">
                  <a:latin typeface="Calibri" panose="020F0502020204030204" pitchFamily="34" charset="0"/>
                  <a:ea typeface="华文仿宋" panose="02010600040101010101" pitchFamily="2" charset="-122"/>
                </a:rPr>
                <a:t>2</a:t>
              </a:r>
              <a:endParaRPr lang="en-US" altLang="zh-CN">
                <a:latin typeface="Tahoma" panose="020B0604030504040204" pitchFamily="34" charset="0"/>
                <a:ea typeface="华文仿宋" panose="02010600040101010101" pitchFamily="2" charset="-122"/>
              </a:endParaRPr>
            </a:p>
          </p:txBody>
        </p:sp>
        <p:sp>
          <p:nvSpPr>
            <p:cNvPr id="67642" name="Rectangle 56"/>
            <p:cNvSpPr>
              <a:spLocks noChangeArrowheads="1"/>
            </p:cNvSpPr>
            <p:nvPr/>
          </p:nvSpPr>
          <p:spPr bwMode="auto">
            <a:xfrm>
              <a:off x="1969" y="1860"/>
              <a:ext cx="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400" b="1">
                  <a:latin typeface="Calibri" panose="020F0502020204030204" pitchFamily="34" charset="0"/>
                  <a:ea typeface="华文仿宋" panose="02010600040101010101" pitchFamily="2" charset="-122"/>
                </a:rPr>
                <a:t>k</a:t>
              </a:r>
              <a:endParaRPr lang="en-US" altLang="zh-CN">
                <a:latin typeface="Tahoma" panose="020B0604030504040204" pitchFamily="34" charset="0"/>
                <a:ea typeface="华文仿宋" panose="02010600040101010101" pitchFamily="2" charset="-122"/>
              </a:endParaRPr>
            </a:p>
          </p:txBody>
        </p:sp>
        <p:sp>
          <p:nvSpPr>
            <p:cNvPr id="67643" name="Rectangle 57"/>
            <p:cNvSpPr>
              <a:spLocks noChangeArrowheads="1"/>
            </p:cNvSpPr>
            <p:nvPr/>
          </p:nvSpPr>
          <p:spPr bwMode="auto">
            <a:xfrm>
              <a:off x="2078" y="1948"/>
              <a:ext cx="77"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1900" b="1">
                  <a:latin typeface="Calibri" panose="020F0502020204030204" pitchFamily="34" charset="0"/>
                  <a:ea typeface="华文仿宋" panose="02010600040101010101" pitchFamily="2" charset="-122"/>
                </a:rPr>
                <a:t>3</a:t>
              </a:r>
              <a:endParaRPr lang="en-US" altLang="zh-CN">
                <a:latin typeface="Tahoma" panose="020B0604030504040204" pitchFamily="34" charset="0"/>
                <a:ea typeface="华文仿宋" panose="02010600040101010101" pitchFamily="2" charset="-122"/>
              </a:endParaRPr>
            </a:p>
          </p:txBody>
        </p:sp>
        <p:sp>
          <p:nvSpPr>
            <p:cNvPr id="67644" name="Rectangle 58"/>
            <p:cNvSpPr>
              <a:spLocks noChangeArrowheads="1"/>
            </p:cNvSpPr>
            <p:nvPr/>
          </p:nvSpPr>
          <p:spPr bwMode="auto">
            <a:xfrm>
              <a:off x="2039" y="2345"/>
              <a:ext cx="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400" b="1">
                  <a:latin typeface="Calibri" panose="020F0502020204030204" pitchFamily="34" charset="0"/>
                  <a:ea typeface="华文仿宋" panose="02010600040101010101" pitchFamily="2" charset="-122"/>
                </a:rPr>
                <a:t>k</a:t>
              </a:r>
              <a:endParaRPr lang="en-US" altLang="zh-CN">
                <a:latin typeface="Tahoma" panose="020B0604030504040204" pitchFamily="34" charset="0"/>
                <a:ea typeface="华文仿宋" panose="02010600040101010101" pitchFamily="2" charset="-122"/>
              </a:endParaRPr>
            </a:p>
          </p:txBody>
        </p:sp>
        <p:sp>
          <p:nvSpPr>
            <p:cNvPr id="67645" name="Rectangle 59"/>
            <p:cNvSpPr>
              <a:spLocks noChangeArrowheads="1"/>
            </p:cNvSpPr>
            <p:nvPr/>
          </p:nvSpPr>
          <p:spPr bwMode="auto">
            <a:xfrm>
              <a:off x="2148" y="2434"/>
              <a:ext cx="77"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1900" b="1">
                  <a:latin typeface="Calibri" panose="020F0502020204030204" pitchFamily="34" charset="0"/>
                  <a:ea typeface="华文仿宋" panose="02010600040101010101" pitchFamily="2" charset="-122"/>
                </a:rPr>
                <a:t>4</a:t>
              </a:r>
              <a:endParaRPr lang="en-US" altLang="zh-CN">
                <a:latin typeface="Tahoma" panose="020B0604030504040204" pitchFamily="34" charset="0"/>
                <a:ea typeface="华文仿宋" panose="02010600040101010101" pitchFamily="2" charset="-122"/>
              </a:endParaRPr>
            </a:p>
          </p:txBody>
        </p:sp>
      </p:grpSp>
      <p:sp>
        <p:nvSpPr>
          <p:cNvPr id="67591" name="Rectangle 60"/>
          <p:cNvSpPr>
            <a:spLocks noChangeArrowheads="1"/>
          </p:cNvSpPr>
          <p:nvPr/>
        </p:nvSpPr>
        <p:spPr bwMode="auto">
          <a:xfrm>
            <a:off x="738188" y="-91668"/>
            <a:ext cx="82296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3200" b="1" dirty="0">
                <a:solidFill>
                  <a:schemeClr val="bg1"/>
                </a:solidFill>
                <a:latin typeface="宋体" panose="02010600030101010101" pitchFamily="2" charset="-122"/>
                <a:ea typeface="华文仿宋" panose="02010600040101010101" pitchFamily="2" charset="-122"/>
              </a:rPr>
              <a:t>米氏方程的推导</a:t>
            </a:r>
          </a:p>
        </p:txBody>
      </p:sp>
      <p:sp>
        <p:nvSpPr>
          <p:cNvPr id="61" name="灯片编号占位符 60"/>
          <p:cNvSpPr>
            <a:spLocks noGrp="1"/>
          </p:cNvSpPr>
          <p:nvPr>
            <p:ph type="sldNum" sz="quarter" idx="12"/>
          </p:nvPr>
        </p:nvSpPr>
        <p:spPr/>
        <p:txBody>
          <a:bodyPr/>
          <a:lstStyle/>
          <a:p>
            <a:pPr>
              <a:defRPr/>
            </a:pPr>
            <a:fld id="{3723AE6D-F353-436D-BC48-1667B53B22A5}" type="slidenum">
              <a:rPr lang="zh-CN" altLang="en-US" smtClean="0">
                <a:ea typeface="华文仿宋"/>
              </a:rPr>
              <a:pPr>
                <a:defRPr/>
              </a:pPr>
              <a:t>48</a:t>
            </a:fld>
            <a:endParaRPr lang="en-US" altLang="zh-CN">
              <a:ea typeface="华文仿宋"/>
            </a:endParaRPr>
          </a:p>
        </p:txBody>
      </p:sp>
    </p:spTree>
    <p:extLst>
      <p:ext uri="{BB962C8B-B14F-4D97-AF65-F5344CB8AC3E}">
        <p14:creationId xmlns:p14="http://schemas.microsoft.com/office/powerpoint/2010/main" val="33120316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1204913" y="3408363"/>
            <a:ext cx="10591800"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1813" indent="-5318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FontTx/>
              <a:buNone/>
            </a:pPr>
            <a:r>
              <a:rPr kumimoji="1" lang="zh-CN" altLang="en-US" b="1">
                <a:solidFill>
                  <a:schemeClr val="tx2"/>
                </a:solidFill>
                <a:latin typeface="宋体" panose="02010600030101010101" pitchFamily="2" charset="-122"/>
                <a:ea typeface="华文仿宋" panose="02010600040101010101" pitchFamily="2" charset="-122"/>
              </a:rPr>
              <a:t>米－曼氏方程式推导基于</a:t>
            </a:r>
            <a:r>
              <a:rPr kumimoji="1" lang="en-US" altLang="zh-CN" b="1">
                <a:solidFill>
                  <a:schemeClr val="hlink"/>
                </a:solidFill>
                <a:latin typeface="宋体" panose="02010600030101010101" pitchFamily="2" charset="-122"/>
                <a:ea typeface="华文仿宋" panose="02010600040101010101" pitchFamily="2" charset="-122"/>
              </a:rPr>
              <a:t>2</a:t>
            </a:r>
            <a:r>
              <a:rPr kumimoji="1" lang="zh-CN" altLang="en-US" b="1">
                <a:solidFill>
                  <a:schemeClr val="hlink"/>
                </a:solidFill>
                <a:latin typeface="宋体" panose="02010600030101010101" pitchFamily="2" charset="-122"/>
                <a:ea typeface="华文仿宋" panose="02010600040101010101" pitchFamily="2" charset="-122"/>
              </a:rPr>
              <a:t>个假设</a:t>
            </a:r>
            <a:r>
              <a:rPr kumimoji="1" lang="zh-CN" altLang="en-US" b="1">
                <a:solidFill>
                  <a:schemeClr val="tx2"/>
                </a:solidFill>
                <a:latin typeface="宋体" panose="02010600030101010101" pitchFamily="2" charset="-122"/>
                <a:ea typeface="华文仿宋" panose="02010600040101010101" pitchFamily="2" charset="-122"/>
              </a:rPr>
              <a:t>：</a:t>
            </a:r>
            <a:endParaRPr kumimoji="1" lang="zh-CN" altLang="en-US" b="1">
              <a:latin typeface="宋体" panose="02010600030101010101" pitchFamily="2" charset="-122"/>
              <a:ea typeface="华文仿宋" panose="02010600040101010101" pitchFamily="2" charset="-122"/>
            </a:endParaRPr>
          </a:p>
          <a:p>
            <a:pPr>
              <a:lnSpc>
                <a:spcPct val="120000"/>
              </a:lnSpc>
              <a:spcBef>
                <a:spcPct val="0"/>
              </a:spcBef>
              <a:buFontTx/>
              <a:buNone/>
            </a:pPr>
            <a:r>
              <a:rPr kumimoji="1" lang="en-US" altLang="zh-CN" b="1">
                <a:latin typeface="宋体" panose="02010600030101010101" pitchFamily="2" charset="-122"/>
                <a:ea typeface="华文仿宋" panose="02010600040101010101" pitchFamily="2" charset="-122"/>
              </a:rPr>
              <a:t>1</a:t>
            </a:r>
            <a:r>
              <a:rPr kumimoji="1" lang="zh-CN" altLang="en-US" b="1">
                <a:latin typeface="宋体" panose="02010600030101010101" pitchFamily="2" charset="-122"/>
                <a:ea typeface="华文仿宋" panose="02010600040101010101" pitchFamily="2" charset="-122"/>
              </a:rPr>
              <a:t>、因为研究的是初速度，</a:t>
            </a:r>
            <a:r>
              <a:rPr kumimoji="1" lang="en-US" altLang="zh-CN" b="1">
                <a:latin typeface="宋体" panose="02010600030101010101" pitchFamily="2" charset="-122"/>
                <a:ea typeface="华文仿宋" panose="02010600040101010101" pitchFamily="2" charset="-122"/>
              </a:rPr>
              <a:t>P</a:t>
            </a:r>
            <a:r>
              <a:rPr kumimoji="1" lang="zh-CN" altLang="en-US" b="1">
                <a:latin typeface="宋体" panose="02010600030101010101" pitchFamily="2" charset="-122"/>
                <a:ea typeface="华文仿宋" panose="02010600040101010101" pitchFamily="2" charset="-122"/>
              </a:rPr>
              <a:t>的量很小，由</a:t>
            </a:r>
            <a:r>
              <a:rPr kumimoji="1" lang="en-US" altLang="zh-CN" b="1">
                <a:latin typeface="宋体" panose="02010600030101010101" pitchFamily="2" charset="-122"/>
                <a:ea typeface="华文仿宋" panose="02010600040101010101" pitchFamily="2" charset="-122"/>
              </a:rPr>
              <a:t>P+E</a:t>
            </a:r>
            <a:r>
              <a:rPr kumimoji="1" lang="en-US" altLang="zh-CN" b="1">
                <a:latin typeface="宋体" panose="02010600030101010101" pitchFamily="2" charset="-122"/>
                <a:ea typeface="华文仿宋" panose="02010600040101010101" pitchFamily="2" charset="-122"/>
                <a:sym typeface="Symbol" panose="05050102010706020507" pitchFamily="18" charset="2"/>
              </a:rPr>
              <a:t></a:t>
            </a:r>
            <a:r>
              <a:rPr kumimoji="1" lang="en-US" altLang="zh-CN" b="1">
                <a:latin typeface="宋体" panose="02010600030101010101" pitchFamily="2" charset="-122"/>
                <a:ea typeface="华文仿宋" panose="02010600040101010101" pitchFamily="2" charset="-122"/>
              </a:rPr>
              <a:t> ES</a:t>
            </a:r>
            <a:r>
              <a:rPr kumimoji="1" lang="zh-CN" altLang="en-US" b="1">
                <a:latin typeface="宋体" panose="02010600030101010101" pitchFamily="2" charset="-122"/>
                <a:ea typeface="华文仿宋" panose="02010600040101010101" pitchFamily="2" charset="-122"/>
              </a:rPr>
              <a:t>可以忽略不记。</a:t>
            </a:r>
          </a:p>
          <a:p>
            <a:pPr>
              <a:lnSpc>
                <a:spcPct val="120000"/>
              </a:lnSpc>
              <a:spcBef>
                <a:spcPct val="0"/>
              </a:spcBef>
              <a:buFontTx/>
              <a:buNone/>
            </a:pPr>
            <a:r>
              <a:rPr kumimoji="1" lang="en-US" altLang="zh-CN" b="1">
                <a:latin typeface="宋体" panose="02010600030101010101" pitchFamily="2" charset="-122"/>
                <a:ea typeface="华文仿宋" panose="02010600040101010101" pitchFamily="2" charset="-122"/>
              </a:rPr>
              <a:t>2</a:t>
            </a:r>
            <a:r>
              <a:rPr kumimoji="1" lang="zh-CN" altLang="en-US" b="1">
                <a:latin typeface="宋体" panose="02010600030101010101" pitchFamily="2" charset="-122"/>
                <a:ea typeface="华文仿宋" panose="02010600040101010101" pitchFamily="2" charset="-122"/>
              </a:rPr>
              <a:t>、在反应的初始阶段，</a:t>
            </a:r>
            <a:r>
              <a:rPr kumimoji="1" lang="en-US" altLang="zh-CN" b="1">
                <a:latin typeface="宋体" panose="02010600030101010101" pitchFamily="2" charset="-122"/>
                <a:ea typeface="华文仿宋" panose="02010600040101010101" pitchFamily="2" charset="-122"/>
              </a:rPr>
              <a:t>[S]</a:t>
            </a:r>
            <a:r>
              <a:rPr kumimoji="1" lang="zh-CN" altLang="en-US" b="1">
                <a:latin typeface="宋体" panose="02010600030101010101" pitchFamily="2" charset="-122"/>
                <a:ea typeface="华文仿宋" panose="02010600040101010101" pitchFamily="2" charset="-122"/>
              </a:rPr>
              <a:t>远远大于</a:t>
            </a:r>
            <a:r>
              <a:rPr kumimoji="1" lang="en-US" altLang="zh-CN" b="1">
                <a:latin typeface="宋体" panose="02010600030101010101" pitchFamily="2" charset="-122"/>
                <a:ea typeface="华文仿宋" panose="02010600040101010101" pitchFamily="2" charset="-122"/>
              </a:rPr>
              <a:t>[E]</a:t>
            </a:r>
            <a:r>
              <a:rPr kumimoji="1" lang="zh-CN" altLang="en-US" b="1">
                <a:latin typeface="宋体" panose="02010600030101010101" pitchFamily="2" charset="-122"/>
                <a:ea typeface="华文仿宋" panose="02010600040101010101" pitchFamily="2" charset="-122"/>
              </a:rPr>
              <a:t>，</a:t>
            </a:r>
          </a:p>
          <a:p>
            <a:pPr>
              <a:lnSpc>
                <a:spcPct val="120000"/>
              </a:lnSpc>
              <a:spcBef>
                <a:spcPct val="0"/>
              </a:spcBef>
              <a:buFontTx/>
              <a:buNone/>
            </a:pPr>
            <a:r>
              <a:rPr kumimoji="1" lang="zh-CN" altLang="en-US" b="1">
                <a:latin typeface="宋体" panose="02010600030101010101" pitchFamily="2" charset="-122"/>
                <a:ea typeface="华文仿宋" panose="02010600040101010101" pitchFamily="2" charset="-122"/>
              </a:rPr>
              <a:t>     </a:t>
            </a:r>
            <a:r>
              <a:rPr kumimoji="1" lang="en-US" altLang="zh-CN" b="1">
                <a:latin typeface="宋体" panose="02010600030101010101" pitchFamily="2" charset="-122"/>
                <a:ea typeface="华文仿宋" panose="02010600040101010101" pitchFamily="2" charset="-122"/>
              </a:rPr>
              <a:t>[S] </a:t>
            </a:r>
            <a:r>
              <a:rPr kumimoji="1" lang="zh-CN" altLang="en-US" b="1">
                <a:latin typeface="宋体" panose="02010600030101010101" pitchFamily="2" charset="-122"/>
                <a:ea typeface="华文仿宋" panose="02010600040101010101" pitchFamily="2" charset="-122"/>
              </a:rPr>
              <a:t>－ </a:t>
            </a:r>
            <a:r>
              <a:rPr kumimoji="1" lang="en-US" altLang="zh-CN" b="1">
                <a:latin typeface="宋体" panose="02010600030101010101" pitchFamily="2" charset="-122"/>
                <a:ea typeface="华文仿宋" panose="02010600040101010101" pitchFamily="2" charset="-122"/>
              </a:rPr>
              <a:t>[ES]≈[S] </a:t>
            </a:r>
          </a:p>
        </p:txBody>
      </p:sp>
      <p:sp>
        <p:nvSpPr>
          <p:cNvPr id="68611" name="Text Box 57"/>
          <p:cNvSpPr txBox="1">
            <a:spLocks noChangeArrowheads="1"/>
          </p:cNvSpPr>
          <p:nvPr/>
        </p:nvSpPr>
        <p:spPr bwMode="auto">
          <a:xfrm>
            <a:off x="1173162" y="108323"/>
            <a:ext cx="5109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kumimoji="1" lang="zh-CN" altLang="en-US" sz="3200" b="1" dirty="0">
                <a:solidFill>
                  <a:schemeClr val="bg1"/>
                </a:solidFill>
                <a:latin typeface="Calibri" panose="020F0502020204030204" pitchFamily="34" charset="0"/>
                <a:ea typeface="华文仿宋" panose="02010600040101010101" pitchFamily="2" charset="-122"/>
              </a:rPr>
              <a:t>基本前提：</a:t>
            </a:r>
            <a:r>
              <a:rPr kumimoji="1" lang="zh-CN" altLang="en-US" sz="3200" b="1" dirty="0">
                <a:solidFill>
                  <a:schemeClr val="bg1"/>
                </a:solidFill>
                <a:latin typeface="Tahoma" panose="020B0604030504040204" pitchFamily="34" charset="0"/>
                <a:ea typeface="华文仿宋" panose="02010600040101010101" pitchFamily="2" charset="-122"/>
              </a:rPr>
              <a:t>中间复合物学说</a:t>
            </a:r>
          </a:p>
        </p:txBody>
      </p:sp>
      <p:grpSp>
        <p:nvGrpSpPr>
          <p:cNvPr id="68612" name="Group 142"/>
          <p:cNvGrpSpPr>
            <a:grpSpLocks/>
          </p:cNvGrpSpPr>
          <p:nvPr/>
        </p:nvGrpSpPr>
        <p:grpSpPr bwMode="auto">
          <a:xfrm>
            <a:off x="2711450" y="1341438"/>
            <a:ext cx="7200900" cy="1174750"/>
            <a:chOff x="748" y="921"/>
            <a:chExt cx="4536" cy="740"/>
          </a:xfrm>
        </p:grpSpPr>
        <p:grpSp>
          <p:nvGrpSpPr>
            <p:cNvPr id="68614" name="Group 140"/>
            <p:cNvGrpSpPr>
              <a:grpSpLocks/>
            </p:cNvGrpSpPr>
            <p:nvPr/>
          </p:nvGrpSpPr>
          <p:grpSpPr bwMode="auto">
            <a:xfrm>
              <a:off x="748" y="921"/>
              <a:ext cx="4536" cy="740"/>
              <a:chOff x="748" y="890"/>
              <a:chExt cx="4536" cy="740"/>
            </a:xfrm>
          </p:grpSpPr>
          <p:graphicFrame>
            <p:nvGraphicFramePr>
              <p:cNvPr id="68624" name="Object 2"/>
              <p:cNvGraphicFramePr>
                <a:graphicFrameLocks noChangeAspect="1"/>
              </p:cNvGraphicFramePr>
              <p:nvPr/>
            </p:nvGraphicFramePr>
            <p:xfrm>
              <a:off x="1762" y="890"/>
              <a:ext cx="907" cy="446"/>
            </p:xfrm>
            <a:graphic>
              <a:graphicData uri="http://schemas.openxmlformats.org/presentationml/2006/ole">
                <mc:AlternateContent xmlns:mc="http://schemas.openxmlformats.org/markup-compatibility/2006">
                  <mc:Choice xmlns:v="urn:schemas-microsoft-com:vml" Requires="v">
                    <p:oleObj spid="_x0000_s15410" name="Equation" r:id="rId3" imgW="10363200" imgH="4876800" progId="Equation.3">
                      <p:embed/>
                    </p:oleObj>
                  </mc:Choice>
                  <mc:Fallback>
                    <p:oleObj name="Equation" r:id="rId3" imgW="10363200" imgH="4876800" progId="Equation.3">
                      <p:embed/>
                      <p:pic>
                        <p:nvPicPr>
                          <p:cNvPr id="6862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2" y="890"/>
                            <a:ext cx="90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25" name="Object 3"/>
              <p:cNvGraphicFramePr>
                <a:graphicFrameLocks noChangeAspect="1"/>
              </p:cNvGraphicFramePr>
              <p:nvPr/>
            </p:nvGraphicFramePr>
            <p:xfrm>
              <a:off x="779" y="1050"/>
              <a:ext cx="716" cy="338"/>
            </p:xfrm>
            <a:graphic>
              <a:graphicData uri="http://schemas.openxmlformats.org/presentationml/2006/ole">
                <mc:AlternateContent xmlns:mc="http://schemas.openxmlformats.org/markup-compatibility/2006">
                  <mc:Choice xmlns:v="urn:schemas-microsoft-com:vml" Requires="v">
                    <p:oleObj spid="_x0000_s15411" name="Equation" r:id="rId5" imgW="9448800" imgH="4267200" progId="Equation.3">
                      <p:embed/>
                    </p:oleObj>
                  </mc:Choice>
                  <mc:Fallback>
                    <p:oleObj name="Equation" r:id="rId5" imgW="9448800" imgH="4267200" progId="Equation.3">
                      <p:embed/>
                      <p:pic>
                        <p:nvPicPr>
                          <p:cNvPr id="6862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9" y="1050"/>
                            <a:ext cx="716"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26" name="Object 4"/>
              <p:cNvGraphicFramePr>
                <a:graphicFrameLocks noChangeAspect="1"/>
              </p:cNvGraphicFramePr>
              <p:nvPr/>
            </p:nvGraphicFramePr>
            <p:xfrm>
              <a:off x="1734" y="1104"/>
              <a:ext cx="901" cy="431"/>
            </p:xfrm>
            <a:graphic>
              <a:graphicData uri="http://schemas.openxmlformats.org/presentationml/2006/ole">
                <mc:AlternateContent xmlns:mc="http://schemas.openxmlformats.org/markup-compatibility/2006">
                  <mc:Choice xmlns:v="urn:schemas-microsoft-com:vml" Requires="v">
                    <p:oleObj spid="_x0000_s15412" name="Equation" r:id="rId7" imgW="10668000" imgH="4876800" progId="Equation.3">
                      <p:embed/>
                    </p:oleObj>
                  </mc:Choice>
                  <mc:Fallback>
                    <p:oleObj name="Equation" r:id="rId7" imgW="10668000" imgH="4876800" progId="Equation.3">
                      <p:embed/>
                      <p:pic>
                        <p:nvPicPr>
                          <p:cNvPr id="6862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4" y="1104"/>
                            <a:ext cx="901" cy="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27" name="Object 5"/>
              <p:cNvGraphicFramePr>
                <a:graphicFrameLocks noChangeAspect="1"/>
              </p:cNvGraphicFramePr>
              <p:nvPr/>
            </p:nvGraphicFramePr>
            <p:xfrm>
              <a:off x="2883" y="1025"/>
              <a:ext cx="373" cy="302"/>
            </p:xfrm>
            <a:graphic>
              <a:graphicData uri="http://schemas.openxmlformats.org/presentationml/2006/ole">
                <mc:AlternateContent xmlns:mc="http://schemas.openxmlformats.org/markup-compatibility/2006">
                  <mc:Choice xmlns:v="urn:schemas-microsoft-com:vml" Requires="v">
                    <p:oleObj spid="_x0000_s15413" name="公式" r:id="rId9" imgW="5486400" imgH="4267200" progId="Equation.3">
                      <p:embed/>
                    </p:oleObj>
                  </mc:Choice>
                  <mc:Fallback>
                    <p:oleObj name="公式" r:id="rId9" imgW="5486400" imgH="4267200" progId="Equation.3">
                      <p:embed/>
                      <p:pic>
                        <p:nvPicPr>
                          <p:cNvPr id="6862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3" y="1025"/>
                            <a:ext cx="373"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28" name="Object 6"/>
              <p:cNvGraphicFramePr>
                <a:graphicFrameLocks noChangeAspect="1"/>
              </p:cNvGraphicFramePr>
              <p:nvPr/>
            </p:nvGraphicFramePr>
            <p:xfrm>
              <a:off x="3416" y="945"/>
              <a:ext cx="1014" cy="483"/>
            </p:xfrm>
            <a:graphic>
              <a:graphicData uri="http://schemas.openxmlformats.org/presentationml/2006/ole">
                <mc:AlternateContent xmlns:mc="http://schemas.openxmlformats.org/markup-compatibility/2006">
                  <mc:Choice xmlns:v="urn:schemas-microsoft-com:vml" Requires="v">
                    <p:oleObj spid="_x0000_s15414" name="Microsoft 公式 3.0" r:id="rId11" imgW="10668000" imgH="4876800" progId="Equation.3">
                      <p:embed/>
                    </p:oleObj>
                  </mc:Choice>
                  <mc:Fallback>
                    <p:oleObj name="Microsoft 公式 3.0" r:id="rId11" imgW="10668000" imgH="4876800" progId="Equation.3">
                      <p:embed/>
                      <p:pic>
                        <p:nvPicPr>
                          <p:cNvPr id="68628"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16" y="945"/>
                            <a:ext cx="1014"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29" name="Object 7"/>
              <p:cNvGraphicFramePr>
                <a:graphicFrameLocks noChangeAspect="1"/>
              </p:cNvGraphicFramePr>
              <p:nvPr/>
            </p:nvGraphicFramePr>
            <p:xfrm>
              <a:off x="4537" y="1067"/>
              <a:ext cx="747" cy="294"/>
            </p:xfrm>
            <a:graphic>
              <a:graphicData uri="http://schemas.openxmlformats.org/presentationml/2006/ole">
                <mc:AlternateContent xmlns:mc="http://schemas.openxmlformats.org/markup-compatibility/2006">
                  <mc:Choice xmlns:v="urn:schemas-microsoft-com:vml" Requires="v">
                    <p:oleObj spid="_x0000_s15415" name="Microsoft 公式 3.0" r:id="rId13" imgW="9753600" imgH="3657600" progId="Equation.3">
                      <p:embed/>
                    </p:oleObj>
                  </mc:Choice>
                  <mc:Fallback>
                    <p:oleObj name="Microsoft 公式 3.0" r:id="rId13" imgW="9753600" imgH="3657600" progId="Equation.3">
                      <p:embed/>
                      <p:pic>
                        <p:nvPicPr>
                          <p:cNvPr id="68629"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37" y="1067"/>
                            <a:ext cx="747"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30" name="Object 8"/>
              <p:cNvGraphicFramePr>
                <a:graphicFrameLocks noChangeAspect="1"/>
              </p:cNvGraphicFramePr>
              <p:nvPr/>
            </p:nvGraphicFramePr>
            <p:xfrm>
              <a:off x="748" y="1428"/>
              <a:ext cx="160" cy="202"/>
            </p:xfrm>
            <a:graphic>
              <a:graphicData uri="http://schemas.openxmlformats.org/presentationml/2006/ole">
                <mc:AlternateContent xmlns:mc="http://schemas.openxmlformats.org/markup-compatibility/2006">
                  <mc:Choice xmlns:v="urn:schemas-microsoft-com:vml" Requires="v">
                    <p:oleObj spid="_x0000_s15416" name="Equation" r:id="rId15" imgW="5181600" imgH="5181600" progId="Equation.3">
                      <p:embed/>
                    </p:oleObj>
                  </mc:Choice>
                  <mc:Fallback>
                    <p:oleObj name="Equation" r:id="rId15" imgW="5181600" imgH="5181600" progId="Equation.3">
                      <p:embed/>
                      <p:pic>
                        <p:nvPicPr>
                          <p:cNvPr id="6863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48" y="1428"/>
                            <a:ext cx="160" cy="202"/>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31" name="Object 9"/>
              <p:cNvGraphicFramePr>
                <a:graphicFrameLocks noChangeAspect="1"/>
              </p:cNvGraphicFramePr>
              <p:nvPr/>
            </p:nvGraphicFramePr>
            <p:xfrm>
              <a:off x="2936" y="1361"/>
              <a:ext cx="398" cy="238"/>
            </p:xfrm>
            <a:graphic>
              <a:graphicData uri="http://schemas.openxmlformats.org/presentationml/2006/ole">
                <mc:AlternateContent xmlns:mc="http://schemas.openxmlformats.org/markup-compatibility/2006">
                  <mc:Choice xmlns:v="urn:schemas-microsoft-com:vml" Requires="v">
                    <p:oleObj spid="_x0000_s15417" name="Microsoft 公式 3.0" r:id="rId17" imgW="7315200" imgH="5181600" progId="Equation.3">
                      <p:embed/>
                    </p:oleObj>
                  </mc:Choice>
                  <mc:Fallback>
                    <p:oleObj name="Microsoft 公式 3.0" r:id="rId17" imgW="7315200" imgH="5181600" progId="Equation.3">
                      <p:embed/>
                      <p:pic>
                        <p:nvPicPr>
                          <p:cNvPr id="68631"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36" y="1361"/>
                            <a:ext cx="398" cy="238"/>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68615" name="Group 139"/>
            <p:cNvGrpSpPr>
              <a:grpSpLocks/>
            </p:cNvGrpSpPr>
            <p:nvPr/>
          </p:nvGrpSpPr>
          <p:grpSpPr bwMode="auto">
            <a:xfrm>
              <a:off x="1122" y="1372"/>
              <a:ext cx="637" cy="289"/>
              <a:chOff x="1122" y="1372"/>
              <a:chExt cx="637" cy="289"/>
            </a:xfrm>
          </p:grpSpPr>
          <p:sp>
            <p:nvSpPr>
              <p:cNvPr id="68616" name="AutoShape 128"/>
              <p:cNvSpPr>
                <a:spLocks noChangeAspect="1" noChangeArrowheads="1" noTextEdit="1"/>
              </p:cNvSpPr>
              <p:nvPr/>
            </p:nvSpPr>
            <p:spPr bwMode="auto">
              <a:xfrm>
                <a:off x="1122" y="1428"/>
                <a:ext cx="624" cy="233"/>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8617" name="Rectangle 130"/>
              <p:cNvSpPr>
                <a:spLocks noChangeArrowheads="1"/>
              </p:cNvSpPr>
              <p:nvPr/>
            </p:nvSpPr>
            <p:spPr bwMode="auto">
              <a:xfrm>
                <a:off x="1138" y="1372"/>
                <a:ext cx="6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600">
                    <a:solidFill>
                      <a:srgbClr val="000000"/>
                    </a:solidFill>
                    <a:latin typeface="Symbol" panose="05050102010706020507" pitchFamily="18" charset="2"/>
                    <a:ea typeface="华文仿宋" panose="02010600040101010101" pitchFamily="2" charset="-122"/>
                  </a:rPr>
                  <a:t>[</a:t>
                </a:r>
                <a:endParaRPr lang="en-US" altLang="zh-CN" sz="1800">
                  <a:latin typeface="Calibri" panose="020F0502020204030204" pitchFamily="34" charset="0"/>
                  <a:ea typeface="华文仿宋" panose="02010600040101010101" pitchFamily="2" charset="-122"/>
                </a:endParaRPr>
              </a:p>
            </p:txBody>
          </p:sp>
          <p:sp>
            <p:nvSpPr>
              <p:cNvPr id="68618" name="Rectangle 131"/>
              <p:cNvSpPr>
                <a:spLocks noChangeArrowheads="1"/>
              </p:cNvSpPr>
              <p:nvPr/>
            </p:nvSpPr>
            <p:spPr bwMode="auto">
              <a:xfrm>
                <a:off x="1313" y="1372"/>
                <a:ext cx="6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600">
                    <a:solidFill>
                      <a:srgbClr val="000000"/>
                    </a:solidFill>
                    <a:latin typeface="Symbol" panose="05050102010706020507" pitchFamily="18" charset="2"/>
                    <a:ea typeface="华文仿宋" panose="02010600040101010101" pitchFamily="2" charset="-122"/>
                  </a:rPr>
                  <a:t>]</a:t>
                </a:r>
                <a:endParaRPr lang="en-US" altLang="zh-CN" sz="1800">
                  <a:latin typeface="Calibri" panose="020F0502020204030204" pitchFamily="34" charset="0"/>
                  <a:ea typeface="华文仿宋" panose="02010600040101010101" pitchFamily="2" charset="-122"/>
                </a:endParaRPr>
              </a:p>
            </p:txBody>
          </p:sp>
          <p:sp>
            <p:nvSpPr>
              <p:cNvPr id="68619" name="Rectangle 132"/>
              <p:cNvSpPr>
                <a:spLocks noChangeArrowheads="1"/>
              </p:cNvSpPr>
              <p:nvPr/>
            </p:nvSpPr>
            <p:spPr bwMode="auto">
              <a:xfrm>
                <a:off x="1473" y="1372"/>
                <a:ext cx="6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600">
                    <a:solidFill>
                      <a:srgbClr val="000000"/>
                    </a:solidFill>
                    <a:latin typeface="Symbol" panose="05050102010706020507" pitchFamily="18" charset="2"/>
                    <a:ea typeface="华文仿宋" panose="02010600040101010101" pitchFamily="2" charset="-122"/>
                  </a:rPr>
                  <a:t>[</a:t>
                </a:r>
                <a:endParaRPr lang="en-US" altLang="zh-CN" sz="1800">
                  <a:latin typeface="Calibri" panose="020F0502020204030204" pitchFamily="34" charset="0"/>
                  <a:ea typeface="华文仿宋" panose="02010600040101010101" pitchFamily="2" charset="-122"/>
                </a:endParaRPr>
              </a:p>
            </p:txBody>
          </p:sp>
          <p:sp>
            <p:nvSpPr>
              <p:cNvPr id="68620" name="Rectangle 133"/>
              <p:cNvSpPr>
                <a:spLocks noChangeArrowheads="1"/>
              </p:cNvSpPr>
              <p:nvPr/>
            </p:nvSpPr>
            <p:spPr bwMode="auto">
              <a:xfrm>
                <a:off x="1690" y="1372"/>
                <a:ext cx="6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2600">
                    <a:solidFill>
                      <a:srgbClr val="000000"/>
                    </a:solidFill>
                    <a:latin typeface="Symbol" panose="05050102010706020507" pitchFamily="18" charset="2"/>
                    <a:ea typeface="华文仿宋" panose="02010600040101010101" pitchFamily="2" charset="-122"/>
                  </a:rPr>
                  <a:t>]</a:t>
                </a:r>
                <a:endParaRPr lang="en-US" altLang="zh-CN" sz="1800">
                  <a:latin typeface="Calibri" panose="020F0502020204030204" pitchFamily="34" charset="0"/>
                  <a:ea typeface="华文仿宋" panose="02010600040101010101" pitchFamily="2" charset="-122"/>
                </a:endParaRPr>
              </a:p>
            </p:txBody>
          </p:sp>
          <p:sp>
            <p:nvSpPr>
              <p:cNvPr id="68621" name="Rectangle 134"/>
              <p:cNvSpPr>
                <a:spLocks noChangeArrowheads="1"/>
              </p:cNvSpPr>
              <p:nvPr/>
            </p:nvSpPr>
            <p:spPr bwMode="auto">
              <a:xfrm>
                <a:off x="1517" y="1445"/>
                <a:ext cx="169"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1900" i="1">
                    <a:solidFill>
                      <a:srgbClr val="000000"/>
                    </a:solidFill>
                    <a:latin typeface="Times New Roman" panose="02020603050405020304" pitchFamily="18" charset="0"/>
                    <a:ea typeface="华文仿宋" panose="02010600040101010101" pitchFamily="2" charset="-122"/>
                  </a:rPr>
                  <a:t>ES</a:t>
                </a:r>
                <a:endParaRPr lang="en-US" altLang="zh-CN" sz="1800">
                  <a:latin typeface="Calibri" panose="020F0502020204030204" pitchFamily="34" charset="0"/>
                  <a:ea typeface="华文仿宋" panose="02010600040101010101" pitchFamily="2" charset="-122"/>
                </a:endParaRPr>
              </a:p>
            </p:txBody>
          </p:sp>
          <p:sp>
            <p:nvSpPr>
              <p:cNvPr id="68622" name="Rectangle 135"/>
              <p:cNvSpPr>
                <a:spLocks noChangeArrowheads="1"/>
              </p:cNvSpPr>
              <p:nvPr/>
            </p:nvSpPr>
            <p:spPr bwMode="auto">
              <a:xfrm>
                <a:off x="1182" y="1445"/>
                <a:ext cx="93"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1900" i="1">
                    <a:solidFill>
                      <a:srgbClr val="000000"/>
                    </a:solidFill>
                    <a:latin typeface="Times New Roman" panose="02020603050405020304" pitchFamily="18" charset="0"/>
                    <a:ea typeface="华文仿宋" panose="02010600040101010101" pitchFamily="2" charset="-122"/>
                  </a:rPr>
                  <a:t>E</a:t>
                </a:r>
                <a:endParaRPr lang="en-US" altLang="zh-CN" sz="1800">
                  <a:latin typeface="Calibri" panose="020F0502020204030204" pitchFamily="34" charset="0"/>
                  <a:ea typeface="华文仿宋" panose="02010600040101010101" pitchFamily="2" charset="-122"/>
                </a:endParaRPr>
              </a:p>
            </p:txBody>
          </p:sp>
          <p:sp>
            <p:nvSpPr>
              <p:cNvPr id="68623" name="Rectangle 137"/>
              <p:cNvSpPr>
                <a:spLocks noChangeArrowheads="1"/>
              </p:cNvSpPr>
              <p:nvPr/>
            </p:nvSpPr>
            <p:spPr bwMode="auto">
              <a:xfrm>
                <a:off x="1372" y="1427"/>
                <a:ext cx="83"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1900">
                    <a:solidFill>
                      <a:srgbClr val="000000"/>
                    </a:solidFill>
                    <a:latin typeface="Symbol" panose="05050102010706020507" pitchFamily="18" charset="2"/>
                    <a:ea typeface="华文仿宋" panose="02010600040101010101" pitchFamily="2" charset="-122"/>
                  </a:rPr>
                  <a:t>-</a:t>
                </a:r>
                <a:endParaRPr lang="en-US" altLang="zh-CN" sz="1800">
                  <a:latin typeface="Calibri" panose="020F0502020204030204" pitchFamily="34" charset="0"/>
                  <a:ea typeface="华文仿宋" panose="02010600040101010101" pitchFamily="2" charset="-122"/>
                </a:endParaRPr>
              </a:p>
            </p:txBody>
          </p:sp>
        </p:grpSp>
      </p:grpSp>
      <p:sp>
        <p:nvSpPr>
          <p:cNvPr id="23" name="灯片编号占位符 22"/>
          <p:cNvSpPr>
            <a:spLocks noGrp="1"/>
          </p:cNvSpPr>
          <p:nvPr>
            <p:ph type="sldNum" sz="quarter" idx="12"/>
          </p:nvPr>
        </p:nvSpPr>
        <p:spPr/>
        <p:txBody>
          <a:bodyPr/>
          <a:lstStyle/>
          <a:p>
            <a:pPr>
              <a:defRPr/>
            </a:pPr>
            <a:fld id="{061CD31A-ED68-49D2-90C4-13E139A28379}" type="slidenum">
              <a:rPr lang="zh-CN" altLang="en-US" smtClean="0">
                <a:ea typeface="华文仿宋"/>
              </a:rPr>
              <a:pPr>
                <a:defRPr/>
              </a:pPr>
              <a:t>49</a:t>
            </a:fld>
            <a:endParaRPr lang="en-US" altLang="zh-CN">
              <a:ea typeface="华文仿宋"/>
            </a:endParaRPr>
          </a:p>
        </p:txBody>
      </p:sp>
    </p:spTree>
    <p:extLst>
      <p:ext uri="{BB962C8B-B14F-4D97-AF65-F5344CB8AC3E}">
        <p14:creationId xmlns:p14="http://schemas.microsoft.com/office/powerpoint/2010/main" val="37606159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1103313" y="1216025"/>
            <a:ext cx="8458200" cy="858838"/>
          </a:xfrm>
        </p:spPr>
        <p:txBody>
          <a:bodyPr/>
          <a:lstStyle/>
          <a:p>
            <a:pPr eaLnBrk="1" hangingPunct="1"/>
            <a:r>
              <a:rPr lang="en-US" altLang="zh-CN" sz="3200" b="1" smtClean="0">
                <a:solidFill>
                  <a:schemeClr val="hlink"/>
                </a:solidFill>
                <a:latin typeface="楷体_GB2312" pitchFamily="49" charset="-122"/>
                <a:ea typeface="楷体_GB2312" pitchFamily="49" charset="-122"/>
              </a:rPr>
              <a:t>(2)</a:t>
            </a:r>
            <a:r>
              <a:rPr lang="zh-CN" altLang="en-US" sz="3200" b="1" smtClean="0">
                <a:solidFill>
                  <a:schemeClr val="hlink"/>
                </a:solidFill>
                <a:latin typeface="楷体_GB2312" pitchFamily="49" charset="-122"/>
                <a:ea typeface="楷体_GB2312" pitchFamily="49" charset="-122"/>
              </a:rPr>
              <a:t>国际系统命名法</a:t>
            </a:r>
            <a:r>
              <a:rPr lang="zh-CN" altLang="en-US" sz="3200" b="1" smtClean="0">
                <a:latin typeface="楷体_GB2312" pitchFamily="49" charset="-122"/>
                <a:ea typeface="楷体_GB2312" pitchFamily="49" charset="-122"/>
              </a:rPr>
              <a:t>（</a:t>
            </a:r>
            <a:r>
              <a:rPr lang="en-US" altLang="zh-CN" sz="3200" b="1" smtClean="0">
                <a:latin typeface="Times New Roman" panose="02020603050405020304" pitchFamily="18" charset="0"/>
                <a:ea typeface="楷体_GB2312" pitchFamily="49" charset="-122"/>
              </a:rPr>
              <a:t>1961</a:t>
            </a:r>
            <a:r>
              <a:rPr lang="zh-CN" altLang="en-US" sz="3200" b="1" smtClean="0">
                <a:latin typeface="Times New Roman" panose="02020603050405020304" pitchFamily="18" charset="0"/>
                <a:ea typeface="楷体_GB2312" pitchFamily="49" charset="-122"/>
              </a:rPr>
              <a:t>年酶学委员会确定）</a:t>
            </a:r>
            <a:endParaRPr lang="zh-CN" altLang="en-US" sz="3200" smtClean="0"/>
          </a:p>
        </p:txBody>
      </p:sp>
      <p:sp>
        <p:nvSpPr>
          <p:cNvPr id="9219" name="内容占位符 2"/>
          <p:cNvSpPr>
            <a:spLocks noGrp="1"/>
          </p:cNvSpPr>
          <p:nvPr>
            <p:ph idx="1"/>
          </p:nvPr>
        </p:nvSpPr>
        <p:spPr>
          <a:xfrm>
            <a:off x="989013" y="2232025"/>
            <a:ext cx="10515600" cy="1023938"/>
          </a:xfrm>
        </p:spPr>
        <p:txBody>
          <a:bodyPr/>
          <a:lstStyle/>
          <a:p>
            <a:pPr eaLnBrk="1" hangingPunct="1">
              <a:buFontTx/>
              <a:buNone/>
            </a:pPr>
            <a:r>
              <a:rPr lang="zh-CN" altLang="en-US" b="1" smtClean="0">
                <a:latin typeface="楷体_GB2312" pitchFamily="49" charset="-122"/>
                <a:ea typeface="楷体_GB2312" pitchFamily="49" charset="-122"/>
              </a:rPr>
              <a:t>	①</a:t>
            </a:r>
            <a:r>
              <a:rPr lang="zh-CN" altLang="en-US" b="1" smtClean="0">
                <a:latin typeface="Times New Roman" panose="02020603050405020304" pitchFamily="18" charset="0"/>
                <a:ea typeface="楷体_GB2312" pitchFamily="49" charset="-122"/>
              </a:rPr>
              <a:t>系统名称：</a:t>
            </a:r>
            <a:r>
              <a:rPr lang="zh-CN" altLang="en-US" b="1" smtClean="0">
                <a:solidFill>
                  <a:schemeClr val="tx2"/>
                </a:solidFill>
                <a:latin typeface="楷体_GB2312" pitchFamily="49" charset="-122"/>
                <a:ea typeface="楷体_GB2312" pitchFamily="49" charset="-122"/>
              </a:rPr>
              <a:t>底物名称</a:t>
            </a:r>
            <a:r>
              <a:rPr lang="en-US" altLang="zh-CN" b="1" smtClean="0">
                <a:solidFill>
                  <a:schemeClr val="tx2"/>
                </a:solidFill>
                <a:latin typeface="楷体_GB2312" pitchFamily="49" charset="-122"/>
                <a:ea typeface="楷体_GB2312" pitchFamily="49" charset="-122"/>
              </a:rPr>
              <a:t>(</a:t>
            </a:r>
            <a:r>
              <a:rPr lang="en-US" altLang="zh-CN" b="1" smtClean="0">
                <a:solidFill>
                  <a:schemeClr val="tx2"/>
                </a:solidFill>
                <a:latin typeface="楷体_GB2312" pitchFamily="49" charset="-122"/>
                <a:ea typeface="楷体_GB2312" pitchFamily="49" charset="-122"/>
                <a:sym typeface="Wingdings" panose="05000000000000000000" pitchFamily="2" charset="2"/>
              </a:rPr>
              <a:t>:)</a:t>
            </a:r>
            <a:r>
              <a:rPr lang="en-US" altLang="zh-CN" b="1" smtClean="0">
                <a:solidFill>
                  <a:schemeClr val="tx2"/>
                </a:solidFill>
                <a:latin typeface="楷体_GB2312" pitchFamily="49" charset="-122"/>
                <a:ea typeface="楷体_GB2312" pitchFamily="49" charset="-122"/>
              </a:rPr>
              <a:t>+</a:t>
            </a:r>
            <a:r>
              <a:rPr lang="zh-CN" altLang="en-US" b="1" smtClean="0">
                <a:solidFill>
                  <a:schemeClr val="tx2"/>
                </a:solidFill>
                <a:latin typeface="楷体_GB2312" pitchFamily="49" charset="-122"/>
                <a:ea typeface="楷体_GB2312" pitchFamily="49" charset="-122"/>
              </a:rPr>
              <a:t>反应性质</a:t>
            </a:r>
            <a:r>
              <a:rPr lang="en-US" altLang="zh-CN" b="1" smtClean="0">
                <a:solidFill>
                  <a:schemeClr val="tx2"/>
                </a:solidFill>
                <a:latin typeface="楷体_GB2312" pitchFamily="49" charset="-122"/>
                <a:ea typeface="楷体_GB2312" pitchFamily="49" charset="-122"/>
              </a:rPr>
              <a:t>+</a:t>
            </a:r>
            <a:r>
              <a:rPr lang="zh-CN" altLang="en-US" b="1" smtClean="0">
                <a:solidFill>
                  <a:schemeClr val="tx2"/>
                </a:solidFill>
                <a:latin typeface="楷体_GB2312" pitchFamily="49" charset="-122"/>
                <a:ea typeface="楷体_GB2312" pitchFamily="49" charset="-122"/>
              </a:rPr>
              <a:t>酶</a:t>
            </a:r>
          </a:p>
          <a:p>
            <a:pPr eaLnBrk="1" hangingPunct="1">
              <a:buFontTx/>
              <a:buNone/>
            </a:pPr>
            <a:r>
              <a:rPr lang="zh-CN" altLang="en-US" b="1" smtClean="0">
                <a:latin typeface="楷体_GB2312" pitchFamily="49" charset="-122"/>
                <a:ea typeface="楷体_GB2312" pitchFamily="49" charset="-122"/>
              </a:rPr>
              <a:t>	②酶编号：用</a:t>
            </a:r>
            <a:r>
              <a:rPr lang="en-US" altLang="zh-CN" b="1" smtClean="0">
                <a:latin typeface="Times New Roman" panose="02020603050405020304" pitchFamily="18" charset="0"/>
                <a:ea typeface="楷体_GB2312" pitchFamily="49" charset="-122"/>
              </a:rPr>
              <a:t>4</a:t>
            </a:r>
            <a:r>
              <a:rPr lang="zh-CN" altLang="en-US" b="1" smtClean="0">
                <a:latin typeface="Times New Roman" panose="02020603050405020304" pitchFamily="18" charset="0"/>
                <a:ea typeface="楷体_GB2312" pitchFamily="49" charset="-122"/>
              </a:rPr>
              <a:t>个</a:t>
            </a:r>
            <a:r>
              <a:rPr lang="zh-CN" altLang="en-US" b="1" smtClean="0">
                <a:latin typeface="楷体_GB2312" pitchFamily="49" charset="-122"/>
                <a:ea typeface="楷体_GB2312" pitchFamily="49" charset="-122"/>
              </a:rPr>
              <a:t>数字表示分类</a:t>
            </a:r>
          </a:p>
          <a:p>
            <a:pPr eaLnBrk="1" hangingPunct="1"/>
            <a:endParaRPr lang="zh-CN" altLang="en-US" smtClean="0"/>
          </a:p>
        </p:txBody>
      </p:sp>
      <p:sp>
        <p:nvSpPr>
          <p:cNvPr id="4" name="AutoShape 3"/>
          <p:cNvSpPr>
            <a:spLocks/>
          </p:cNvSpPr>
          <p:nvPr/>
        </p:nvSpPr>
        <p:spPr bwMode="auto">
          <a:xfrm>
            <a:off x="989013" y="2420938"/>
            <a:ext cx="230187" cy="792162"/>
          </a:xfrm>
          <a:prstGeom prst="leftBrace">
            <a:avLst>
              <a:gd name="adj1" fmla="val 45694"/>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4000">
              <a:latin typeface="Comic Sans MS" panose="030F0702030302020204" pitchFamily="66" charset="0"/>
              <a:ea typeface="宋体" panose="02010600030101010101" pitchFamily="2" charset="-122"/>
            </a:endParaRPr>
          </a:p>
        </p:txBody>
      </p:sp>
      <p:sp>
        <p:nvSpPr>
          <p:cNvPr id="9221" name="矩形 1"/>
          <p:cNvSpPr>
            <a:spLocks noChangeArrowheads="1"/>
          </p:cNvSpPr>
          <p:nvPr/>
        </p:nvSpPr>
        <p:spPr bwMode="auto">
          <a:xfrm>
            <a:off x="533400" y="3733800"/>
            <a:ext cx="112014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1" algn="just" eaLnBrk="1" hangingPunct="1">
              <a:lnSpc>
                <a:spcPct val="120000"/>
              </a:lnSpc>
              <a:spcBef>
                <a:spcPct val="0"/>
              </a:spcBef>
              <a:buFontTx/>
              <a:buNone/>
            </a:pPr>
            <a:r>
              <a:rPr lang="zh-CN" altLang="en-US" sz="1800">
                <a:latin typeface="楷体_GB2312" pitchFamily="49" charset="-122"/>
              </a:rPr>
              <a:t>以酶催化的整体反应为基础，明确酶的底物及催化反应性质，多个底物时都要写明，用冒号（∶）隔开。 </a:t>
            </a:r>
          </a:p>
        </p:txBody>
      </p:sp>
      <p:sp>
        <p:nvSpPr>
          <p:cNvPr id="9222" name="Rectangle 4"/>
          <p:cNvSpPr>
            <a:spLocks noChangeArrowheads="1"/>
          </p:cNvSpPr>
          <p:nvPr/>
        </p:nvSpPr>
        <p:spPr bwMode="auto">
          <a:xfrm>
            <a:off x="263352" y="-33338"/>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a:solidFill>
                  <a:schemeClr val="bg1"/>
                </a:solidFill>
                <a:latin typeface="微软雅黑" panose="020B0503020204020204" pitchFamily="34" charset="-122"/>
                <a:ea typeface="微软雅黑" panose="020B0503020204020204" pitchFamily="34" charset="-122"/>
              </a:rPr>
              <a:t>2.  </a:t>
            </a:r>
            <a:r>
              <a:rPr lang="zh-CN" altLang="en-US" sz="4400" b="1">
                <a:solidFill>
                  <a:schemeClr val="bg1"/>
                </a:solidFill>
                <a:latin typeface="微软雅黑" panose="020B0503020204020204" pitchFamily="34" charset="-122"/>
                <a:ea typeface="微软雅黑" panose="020B0503020204020204" pitchFamily="34" charset="-122"/>
              </a:rPr>
              <a:t>酶的命名</a:t>
            </a:r>
          </a:p>
        </p:txBody>
      </p:sp>
    </p:spTree>
    <p:extLst>
      <p:ext uri="{BB962C8B-B14F-4D97-AF65-F5344CB8AC3E}">
        <p14:creationId xmlns:p14="http://schemas.microsoft.com/office/powerpoint/2010/main" val="8589477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txBox="1">
            <a:spLocks noChangeArrowheads="1"/>
          </p:cNvSpPr>
          <p:nvPr/>
        </p:nvSpPr>
        <p:spPr bwMode="auto">
          <a:xfrm>
            <a:off x="1055440" y="836712"/>
            <a:ext cx="9586913"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20000"/>
              </a:spcBef>
              <a:buFont typeface="Wingdings" panose="05000000000000000000" pitchFamily="2" charset="2"/>
              <a:buAutoNum type="circleNumDbPlain" startAt="2"/>
            </a:pPr>
            <a:r>
              <a:rPr lang="zh-CN" altLang="en-US" sz="3200" dirty="0">
                <a:latin typeface="Calibri" panose="020F0502020204030204" pitchFamily="34" charset="0"/>
                <a:ea typeface="华文仿宋" panose="02010600040101010101" pitchFamily="2" charset="-122"/>
                <a:cs typeface="楷体_GB2312" pitchFamily="49" charset="-122"/>
              </a:rPr>
              <a:t>米氏方程</a:t>
            </a:r>
          </a:p>
          <a:p>
            <a:pPr>
              <a:lnSpc>
                <a:spcPct val="100000"/>
              </a:lnSpc>
              <a:spcBef>
                <a:spcPct val="20000"/>
              </a:spcBef>
              <a:buFont typeface="Wingdings" panose="05000000000000000000" pitchFamily="2" charset="2"/>
              <a:buChar char="Ø"/>
            </a:pPr>
            <a:r>
              <a:rPr lang="en-US" altLang="zh-CN" sz="2400" dirty="0">
                <a:latin typeface="楷体_GB2312" pitchFamily="49" charset="-122"/>
                <a:ea typeface="华文仿宋" panose="02010600040101010101" pitchFamily="2" charset="-122"/>
                <a:cs typeface="楷体_GB2312" pitchFamily="49" charset="-122"/>
              </a:rPr>
              <a:t>1913</a:t>
            </a:r>
            <a:r>
              <a:rPr lang="zh-CN" altLang="en-US" sz="2400" dirty="0">
                <a:latin typeface="楷体_GB2312" pitchFamily="49" charset="-122"/>
                <a:ea typeface="华文仿宋" panose="02010600040101010101" pitchFamily="2" charset="-122"/>
                <a:cs typeface="楷体_GB2312" pitchFamily="49" charset="-122"/>
              </a:rPr>
              <a:t>年，德国化学家</a:t>
            </a:r>
            <a:r>
              <a:rPr lang="en-US" altLang="zh-CN" sz="2400" dirty="0" err="1">
                <a:latin typeface="楷体_GB2312" pitchFamily="49" charset="-122"/>
                <a:ea typeface="华文仿宋" panose="02010600040101010101" pitchFamily="2" charset="-122"/>
                <a:cs typeface="楷体_GB2312" pitchFamily="49" charset="-122"/>
              </a:rPr>
              <a:t>Michaelis</a:t>
            </a:r>
            <a:r>
              <a:rPr lang="zh-CN" altLang="en-US" sz="2400" dirty="0">
                <a:latin typeface="楷体_GB2312" pitchFamily="49" charset="-122"/>
                <a:ea typeface="华文仿宋" panose="02010600040101010101" pitchFamily="2" charset="-122"/>
                <a:cs typeface="楷体_GB2312" pitchFamily="49" charset="-122"/>
              </a:rPr>
              <a:t>和</a:t>
            </a:r>
            <a:r>
              <a:rPr lang="en-US" altLang="zh-CN" sz="2400" dirty="0" err="1">
                <a:latin typeface="楷体_GB2312" pitchFamily="49" charset="-122"/>
                <a:ea typeface="华文仿宋" panose="02010600040101010101" pitchFamily="2" charset="-122"/>
                <a:cs typeface="楷体_GB2312" pitchFamily="49" charset="-122"/>
              </a:rPr>
              <a:t>Menten</a:t>
            </a:r>
            <a:r>
              <a:rPr lang="zh-CN" altLang="en-US" sz="2400" dirty="0">
                <a:latin typeface="楷体_GB2312" pitchFamily="49" charset="-122"/>
                <a:ea typeface="华文仿宋" panose="02010600040101010101" pitchFamily="2" charset="-122"/>
                <a:cs typeface="楷体_GB2312" pitchFamily="49" charset="-122"/>
              </a:rPr>
              <a:t>根据中间产物学说对酶促反映的动力学进行研究，推导出了表示整个反应中底物浓度和反应速度关系的著名公式，称为米氏方程。</a:t>
            </a:r>
          </a:p>
          <a:p>
            <a:pPr>
              <a:lnSpc>
                <a:spcPct val="100000"/>
              </a:lnSpc>
              <a:spcBef>
                <a:spcPct val="20000"/>
              </a:spcBef>
              <a:buFontTx/>
              <a:buNone/>
            </a:pPr>
            <a:endParaRPr lang="en-US" altLang="zh-CN" sz="2400" dirty="0">
              <a:latin typeface="楷体_GB2312" pitchFamily="49" charset="-122"/>
              <a:ea typeface="华文仿宋" panose="02010600040101010101" pitchFamily="2" charset="-122"/>
              <a:cs typeface="楷体_GB2312" pitchFamily="49" charset="-122"/>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7213" y="3068638"/>
            <a:ext cx="3505200" cy="1544637"/>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Rectangle 4"/>
          <p:cNvSpPr>
            <a:spLocks noChangeArrowheads="1"/>
          </p:cNvSpPr>
          <p:nvPr/>
        </p:nvSpPr>
        <p:spPr bwMode="auto">
          <a:xfrm>
            <a:off x="4367213" y="4941888"/>
            <a:ext cx="3462337"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20000"/>
              </a:spcBef>
              <a:buClr>
                <a:schemeClr val="hlink"/>
              </a:buClr>
              <a:buSzPct val="70000"/>
              <a:buFontTx/>
              <a:buNone/>
            </a:pPr>
            <a:r>
              <a:rPr kumimoji="1" lang="en-US" altLang="zh-CN" sz="2400" b="1" i="1">
                <a:latin typeface="楷体_GB2312" pitchFamily="49" charset="-122"/>
                <a:ea typeface="华文仿宋" panose="02010600040101010101" pitchFamily="2" charset="-122"/>
                <a:cs typeface="楷体_GB2312" pitchFamily="49" charset="-122"/>
              </a:rPr>
              <a:t>K</a:t>
            </a:r>
            <a:r>
              <a:rPr kumimoji="1" lang="en-US" altLang="zh-CN" sz="2400" b="1">
                <a:latin typeface="楷体_GB2312" pitchFamily="49" charset="-122"/>
                <a:ea typeface="华文仿宋" panose="02010600040101010101" pitchFamily="2" charset="-122"/>
                <a:cs typeface="楷体_GB2312" pitchFamily="49" charset="-122"/>
              </a:rPr>
              <a:t>m </a:t>
            </a:r>
            <a:r>
              <a:rPr kumimoji="1" lang="en-US" altLang="zh-CN" sz="3200" b="1">
                <a:ea typeface="华文仿宋" panose="02010600040101010101" pitchFamily="2" charset="-122"/>
                <a:cs typeface="楷体_GB2312" pitchFamily="49" charset="-122"/>
              </a:rPr>
              <a:t>—</a:t>
            </a:r>
            <a:r>
              <a:rPr kumimoji="1" lang="en-US" altLang="zh-CN" sz="3200" b="1">
                <a:latin typeface="Verdana" panose="020B0604030504040204" pitchFamily="34" charset="0"/>
                <a:ea typeface="华文仿宋" panose="02010600040101010101" pitchFamily="2" charset="-122"/>
                <a:cs typeface="楷体_GB2312" pitchFamily="49" charset="-122"/>
              </a:rPr>
              <a:t> </a:t>
            </a:r>
            <a:r>
              <a:rPr kumimoji="1" lang="zh-CN" altLang="en-US" sz="2400" b="1">
                <a:latin typeface="楷体_GB2312" pitchFamily="49" charset="-122"/>
                <a:ea typeface="华文仿宋" panose="02010600040101010101" pitchFamily="2" charset="-122"/>
                <a:cs typeface="楷体_GB2312" pitchFamily="49" charset="-122"/>
              </a:rPr>
              <a:t>米氏常数</a:t>
            </a:r>
          </a:p>
          <a:p>
            <a:pPr>
              <a:lnSpc>
                <a:spcPct val="100000"/>
              </a:lnSpc>
              <a:spcBef>
                <a:spcPct val="20000"/>
              </a:spcBef>
              <a:buClr>
                <a:schemeClr val="hlink"/>
              </a:buClr>
              <a:buSzPct val="70000"/>
              <a:buFontTx/>
              <a:buNone/>
            </a:pPr>
            <a:r>
              <a:rPr kumimoji="1" lang="en-US" altLang="zh-CN" sz="2400" b="1" i="1">
                <a:latin typeface="楷体_GB2312" pitchFamily="49" charset="-122"/>
                <a:ea typeface="华文仿宋" panose="02010600040101010101" pitchFamily="2" charset="-122"/>
                <a:cs typeface="楷体_GB2312" pitchFamily="49" charset="-122"/>
              </a:rPr>
              <a:t>V</a:t>
            </a:r>
            <a:r>
              <a:rPr kumimoji="1" lang="en-US" altLang="zh-CN" sz="2400" b="1">
                <a:latin typeface="楷体_GB2312" pitchFamily="49" charset="-122"/>
                <a:ea typeface="华文仿宋" panose="02010600040101010101" pitchFamily="2" charset="-122"/>
                <a:cs typeface="楷体_GB2312" pitchFamily="49" charset="-122"/>
              </a:rPr>
              <a:t>max </a:t>
            </a:r>
            <a:r>
              <a:rPr kumimoji="1" lang="en-US" altLang="zh-CN" sz="3200" b="1">
                <a:ea typeface="华文仿宋" panose="02010600040101010101" pitchFamily="2" charset="-122"/>
                <a:cs typeface="楷体_GB2312" pitchFamily="49" charset="-122"/>
              </a:rPr>
              <a:t>—</a:t>
            </a:r>
            <a:r>
              <a:rPr kumimoji="1" lang="en-US" altLang="zh-CN" sz="3200" b="1">
                <a:latin typeface="Verdana" panose="020B0604030504040204" pitchFamily="34" charset="0"/>
                <a:ea typeface="华文仿宋" panose="02010600040101010101" pitchFamily="2" charset="-122"/>
                <a:cs typeface="楷体_GB2312" pitchFamily="49" charset="-122"/>
              </a:rPr>
              <a:t> </a:t>
            </a:r>
            <a:r>
              <a:rPr kumimoji="1" lang="zh-CN" altLang="zh-CN" sz="2400" b="1">
                <a:latin typeface="楷体_GB2312" pitchFamily="49" charset="-122"/>
                <a:ea typeface="华文仿宋" panose="02010600040101010101" pitchFamily="2" charset="-122"/>
                <a:cs typeface="楷体_GB2312" pitchFamily="49" charset="-122"/>
              </a:rPr>
              <a:t>最大反应速度</a:t>
            </a:r>
            <a:endParaRPr kumimoji="1" lang="zh-CN" altLang="en-US" sz="2400" b="1">
              <a:latin typeface="楷体_GB2312" pitchFamily="49" charset="-122"/>
              <a:ea typeface="华文仿宋" panose="02010600040101010101" pitchFamily="2" charset="-122"/>
              <a:cs typeface="楷体_GB2312" pitchFamily="49" charset="-122"/>
            </a:endParaRPr>
          </a:p>
        </p:txBody>
      </p:sp>
      <p:sp>
        <p:nvSpPr>
          <p:cNvPr id="5" name="灯片编号占位符 4"/>
          <p:cNvSpPr>
            <a:spLocks noGrp="1"/>
          </p:cNvSpPr>
          <p:nvPr>
            <p:ph type="sldNum" sz="quarter" idx="12"/>
          </p:nvPr>
        </p:nvSpPr>
        <p:spPr/>
        <p:txBody>
          <a:bodyPr/>
          <a:lstStyle/>
          <a:p>
            <a:pPr>
              <a:defRPr/>
            </a:pPr>
            <a:fld id="{89947037-0C15-4941-948E-205EE5A3A5DC}" type="slidenum">
              <a:rPr lang="zh-CN" altLang="en-US" smtClean="0">
                <a:ea typeface="华文仿宋"/>
              </a:rPr>
              <a:pPr>
                <a:defRPr/>
              </a:pPr>
              <a:t>50</a:t>
            </a:fld>
            <a:endParaRPr lang="en-US" altLang="zh-CN">
              <a:ea typeface="华文仿宋"/>
            </a:endParaRPr>
          </a:p>
        </p:txBody>
      </p:sp>
    </p:spTree>
    <p:extLst>
      <p:ext uri="{BB962C8B-B14F-4D97-AF65-F5344CB8AC3E}">
        <p14:creationId xmlns:p14="http://schemas.microsoft.com/office/powerpoint/2010/main" val="6930029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135188" y="549275"/>
            <a:ext cx="4256087" cy="579438"/>
          </a:xfrm>
          <a:prstGeom prst="rect">
            <a:avLst/>
          </a:prstGeom>
          <a:noFill/>
          <a:ln w="9525" algn="ctr">
            <a:noFill/>
            <a:miter lim="800000"/>
          </a:ln>
          <a:effectLst/>
        </p:spPr>
        <p:txBody>
          <a:bodyPr>
            <a:spAutoFit/>
          </a:bodyPr>
          <a:lstStyle/>
          <a:p>
            <a:pPr marL="342900" indent="-342900" fontAlgn="auto">
              <a:spcBef>
                <a:spcPct val="50000"/>
              </a:spcBef>
              <a:buClr>
                <a:schemeClr val="hlink"/>
              </a:buClr>
              <a:buSzPct val="70000"/>
              <a:defRPr/>
            </a:pPr>
            <a:endParaRPr lang="zh-CN" altLang="zh-CN" sz="3200">
              <a:effectLst>
                <a:outerShdw blurRad="38100" dist="38100" dir="2700000" algn="tl">
                  <a:srgbClr val="C0C0C0"/>
                </a:outerShdw>
              </a:effectLst>
              <a:latin typeface="Verdana" pitchFamily="34" charset="0"/>
              <a:ea typeface="华文仿宋"/>
            </a:endParaRPr>
          </a:p>
        </p:txBody>
      </p:sp>
      <p:pic>
        <p:nvPicPr>
          <p:cNvPr id="3" name="Picture 3" descr="enzyme10"/>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3719513" y="1412875"/>
            <a:ext cx="4537075" cy="5040313"/>
          </a:xfrm>
          <a:prstGeom prst="rect">
            <a:avLst/>
          </a:prstGeom>
          <a:solidFill>
            <a:schemeClr val="bg2">
              <a:alpha val="56078"/>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Text Box 4"/>
          <p:cNvSpPr txBox="1">
            <a:spLocks noChangeArrowheads="1"/>
          </p:cNvSpPr>
          <p:nvPr/>
        </p:nvSpPr>
        <p:spPr bwMode="auto">
          <a:xfrm>
            <a:off x="1847850" y="836613"/>
            <a:ext cx="7864475" cy="519112"/>
          </a:xfrm>
          <a:prstGeom prst="rect">
            <a:avLst/>
          </a:prstGeom>
          <a:noFill/>
          <a:ln w="9525" algn="ctr">
            <a:noFill/>
            <a:miter lim="800000"/>
          </a:ln>
          <a:effectLst/>
        </p:spPr>
        <p:txBody>
          <a:bodyPr>
            <a:spAutoFit/>
          </a:bodyPr>
          <a:lstStyle/>
          <a:p>
            <a:pPr marL="342900" indent="-342900" fontAlgn="auto">
              <a:spcBef>
                <a:spcPct val="50000"/>
              </a:spcBef>
              <a:buClr>
                <a:schemeClr val="hlink"/>
              </a:buClr>
              <a:buSzPct val="70000"/>
              <a:defRPr/>
            </a:pPr>
            <a:r>
              <a:rPr lang="en-US" altLang="zh-CN" sz="2800">
                <a:effectLst>
                  <a:outerShdw blurRad="38100" dist="38100" dir="2700000" algn="tl">
                    <a:srgbClr val="C0C0C0"/>
                  </a:outerShdw>
                </a:effectLst>
                <a:latin typeface="楷体_GB2312" pitchFamily="49" charset="-122"/>
                <a:ea typeface="华文仿宋"/>
              </a:rPr>
              <a:t>   </a:t>
            </a:r>
            <a:r>
              <a:rPr lang="zh-CN" altLang="en-US" sz="2800">
                <a:effectLst>
                  <a:outerShdw blurRad="38100" dist="38100" dir="2700000" algn="tl">
                    <a:srgbClr val="C0C0C0"/>
                  </a:outerShdw>
                </a:effectLst>
                <a:latin typeface="楷体_GB2312" pitchFamily="49" charset="-122"/>
                <a:ea typeface="华文仿宋"/>
              </a:rPr>
              <a:t>根据中间产物学说，酶促反应分两步进行</a:t>
            </a:r>
            <a:r>
              <a:rPr lang="en-US" altLang="zh-CN" sz="2800">
                <a:effectLst>
                  <a:outerShdw blurRad="38100" dist="38100" dir="2700000" algn="tl">
                    <a:srgbClr val="C0C0C0"/>
                  </a:outerShdw>
                </a:effectLst>
                <a:latin typeface="楷体_GB2312" pitchFamily="49" charset="-122"/>
                <a:ea typeface="华文仿宋"/>
              </a:rPr>
              <a:t>:</a:t>
            </a:r>
          </a:p>
        </p:txBody>
      </p:sp>
      <p:sp>
        <p:nvSpPr>
          <p:cNvPr id="70661" name="Rectangle 5"/>
          <p:cNvSpPr txBox="1">
            <a:spLocks noChangeArrowheads="1"/>
          </p:cNvSpPr>
          <p:nvPr/>
        </p:nvSpPr>
        <p:spPr bwMode="auto">
          <a:xfrm>
            <a:off x="1665287" y="77228"/>
            <a:ext cx="8229600"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20000"/>
              </a:spcBef>
              <a:buFont typeface="Wingdings" panose="05000000000000000000" pitchFamily="2" charset="2"/>
              <a:buChar char="Ø"/>
            </a:pPr>
            <a:r>
              <a:rPr lang="zh-CN" altLang="en-US" sz="2400" dirty="0">
                <a:solidFill>
                  <a:srgbClr val="000066"/>
                </a:solidFill>
                <a:latin typeface="Calibri" panose="020F0502020204030204" pitchFamily="34" charset="0"/>
                <a:ea typeface="华文仿宋" panose="02010600040101010101" pitchFamily="2" charset="-122"/>
                <a:cs typeface="楷体_GB2312" pitchFamily="49" charset="-122"/>
              </a:rPr>
              <a:t>米氏方程的推导：</a:t>
            </a:r>
          </a:p>
          <a:p>
            <a:pPr>
              <a:lnSpc>
                <a:spcPct val="100000"/>
              </a:lnSpc>
              <a:spcBef>
                <a:spcPct val="20000"/>
              </a:spcBef>
              <a:buFontTx/>
              <a:buNone/>
            </a:pPr>
            <a:endParaRPr lang="en-US" altLang="zh-CN" sz="2400" dirty="0">
              <a:solidFill>
                <a:srgbClr val="000066"/>
              </a:solidFill>
              <a:latin typeface="Calibri" panose="020F0502020204030204" pitchFamily="34" charset="0"/>
              <a:ea typeface="华文仿宋" panose="02010600040101010101" pitchFamily="2" charset="-122"/>
              <a:cs typeface="楷体_GB2312" pitchFamily="49" charset="-122"/>
            </a:endParaRPr>
          </a:p>
        </p:txBody>
      </p:sp>
      <p:sp>
        <p:nvSpPr>
          <p:cNvPr id="6" name="灯片编号占位符 5"/>
          <p:cNvSpPr>
            <a:spLocks noGrp="1"/>
          </p:cNvSpPr>
          <p:nvPr>
            <p:ph type="sldNum" sz="quarter" idx="12"/>
          </p:nvPr>
        </p:nvSpPr>
        <p:spPr/>
        <p:txBody>
          <a:bodyPr/>
          <a:lstStyle/>
          <a:p>
            <a:pPr>
              <a:defRPr/>
            </a:pPr>
            <a:fld id="{9D9B2610-C907-42E8-BBE2-61480D5D09E0}" type="slidenum">
              <a:rPr lang="zh-CN" altLang="en-US" smtClean="0">
                <a:ea typeface="华文仿宋"/>
              </a:rPr>
              <a:pPr>
                <a:defRPr/>
              </a:pPr>
              <a:t>51</a:t>
            </a:fld>
            <a:endParaRPr lang="en-US" altLang="zh-CN">
              <a:ea typeface="华文仿宋"/>
            </a:endParaRPr>
          </a:p>
        </p:txBody>
      </p:sp>
      <p:sp>
        <p:nvSpPr>
          <p:cNvPr id="19461" name="页脚占位符 2"/>
          <p:cNvSpPr>
            <a:spLocks noGrp="1"/>
          </p:cNvSpPr>
          <p:nvPr>
            <p:ph type="ftr" sz="quarter" idx="11"/>
          </p:nvPr>
        </p:nvSpPr>
        <p:spPr/>
        <p:txBody>
          <a:bodyPr/>
          <a:lstStyle>
            <a:lvl1pPr>
              <a:defRPr/>
            </a:lvl1pPr>
          </a:lstStyle>
          <a:p>
            <a:pPr>
              <a:defRPr/>
            </a:pPr>
            <a:r>
              <a:rPr lang="en-US" altLang="zh-CN">
                <a:ea typeface="华文仿宋"/>
              </a:rPr>
              <a:t>精选ppt</a:t>
            </a:r>
          </a:p>
        </p:txBody>
      </p:sp>
    </p:spTree>
    <p:extLst>
      <p:ext uri="{BB962C8B-B14F-4D97-AF65-F5344CB8AC3E}">
        <p14:creationId xmlns:p14="http://schemas.microsoft.com/office/powerpoint/2010/main" val="33434262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nzyme10a"/>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1992313" y="765175"/>
            <a:ext cx="4032250" cy="5616575"/>
          </a:xfrm>
          <a:prstGeom prst="rect">
            <a:avLst/>
          </a:prstGeom>
          <a:solidFill>
            <a:schemeClr val="bg2">
              <a:alpha val="87057"/>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 name="Picture 3" descr="enzyme10b"/>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6456363" y="765175"/>
            <a:ext cx="3887787"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pPr>
              <a:defRPr/>
            </a:pPr>
            <a:fld id="{10CC7801-043F-4C29-BCA8-9315EB6A56F4}" type="slidenum">
              <a:rPr lang="zh-CN" altLang="en-US" smtClean="0">
                <a:ea typeface="华文仿宋"/>
              </a:rPr>
              <a:pPr>
                <a:defRPr/>
              </a:pPr>
              <a:t>52</a:t>
            </a:fld>
            <a:endParaRPr lang="en-US" altLang="zh-CN">
              <a:ea typeface="华文仿宋"/>
            </a:endParaRPr>
          </a:p>
        </p:txBody>
      </p:sp>
      <p:sp>
        <p:nvSpPr>
          <p:cNvPr id="5" name="页脚占位符 2"/>
          <p:cNvSpPr>
            <a:spLocks noGrp="1"/>
          </p:cNvSpPr>
          <p:nvPr>
            <p:ph type="ftr" sz="quarter" idx="11"/>
          </p:nvPr>
        </p:nvSpPr>
        <p:spPr/>
        <p:txBody>
          <a:bodyPr/>
          <a:lstStyle>
            <a:lvl1pPr>
              <a:defRPr/>
            </a:lvl1pPr>
          </a:lstStyle>
          <a:p>
            <a:pPr>
              <a:defRPr/>
            </a:pPr>
            <a:r>
              <a:rPr lang="en-US" altLang="zh-CN">
                <a:ea typeface="华文仿宋"/>
              </a:rPr>
              <a:t>精选ppt</a:t>
            </a:r>
          </a:p>
        </p:txBody>
      </p:sp>
    </p:spTree>
    <p:extLst>
      <p:ext uri="{BB962C8B-B14F-4D97-AF65-F5344CB8AC3E}">
        <p14:creationId xmlns:p14="http://schemas.microsoft.com/office/powerpoint/2010/main" val="26299576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5" presetClass="entr" presetSubtype="0" fill="hold" nodeType="clickEffec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strVal val="#ppt_w*0.70"/>
                                          </p:val>
                                        </p:tav>
                                        <p:tav tm="100000">
                                          <p:val>
                                            <p:strVal val="#ppt_w"/>
                                          </p:val>
                                        </p:tav>
                                      </p:tavLst>
                                    </p:anim>
                                    <p:anim calcmode="lin" valueType="num">
                                      <p:cBhvr>
                                        <p:cTn id="16" dur="1000" fill="hold"/>
                                        <p:tgtEl>
                                          <p:spTgt spid="3"/>
                                        </p:tgtEl>
                                        <p:attrNameLst>
                                          <p:attrName>ppt_h</p:attrName>
                                        </p:attrNameLst>
                                      </p:cBhvr>
                                      <p:tavLst>
                                        <p:tav tm="0">
                                          <p:val>
                                            <p:strVal val="#ppt_h"/>
                                          </p:val>
                                        </p:tav>
                                        <p:tav tm="100000">
                                          <p:val>
                                            <p:strVal val="#ppt_h"/>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3719513" y="677863"/>
            <a:ext cx="60166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kumimoji="1" lang="zh-CN" altLang="en-US" b="1">
                <a:latin typeface="Times New Roman" panose="02020603050405020304" pitchFamily="18" charset="0"/>
                <a:ea typeface="华文仿宋" panose="02010600040101010101" pitchFamily="2" charset="-122"/>
              </a:rPr>
              <a:t>当反应速度为最大反应速度一半时</a:t>
            </a:r>
          </a:p>
        </p:txBody>
      </p:sp>
      <p:sp>
        <p:nvSpPr>
          <p:cNvPr id="72707" name="AutoShape 3"/>
          <p:cNvSpPr>
            <a:spLocks noChangeArrowheads="1"/>
          </p:cNvSpPr>
          <p:nvPr/>
        </p:nvSpPr>
        <p:spPr bwMode="auto">
          <a:xfrm>
            <a:off x="7085013" y="4038600"/>
            <a:ext cx="639762" cy="228600"/>
          </a:xfrm>
          <a:custGeom>
            <a:avLst/>
            <a:gdLst>
              <a:gd name="T0" fmla="*/ 401395831 w 21600"/>
              <a:gd name="T1" fmla="*/ 0 h 21600"/>
              <a:gd name="T2" fmla="*/ 0 w 21600"/>
              <a:gd name="T3" fmla="*/ 12817740 h 21600"/>
              <a:gd name="T4" fmla="*/ 401395831 w 21600"/>
              <a:gd name="T5" fmla="*/ 25635479 h 21600"/>
              <a:gd name="T6" fmla="*/ 535194441 w 21600"/>
              <a:gd name="T7" fmla="*/ 1281774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anchor="ctr">
            <a:spAutoFit/>
          </a:bodyPr>
          <a:lstStyle/>
          <a:p>
            <a:endParaRPr lang="zh-CN" altLang="en-US"/>
          </a:p>
        </p:txBody>
      </p:sp>
      <p:sp>
        <p:nvSpPr>
          <p:cNvPr id="72708" name="Text Box 4"/>
          <p:cNvSpPr txBox="1">
            <a:spLocks noChangeArrowheads="1"/>
          </p:cNvSpPr>
          <p:nvPr/>
        </p:nvSpPr>
        <p:spPr bwMode="auto">
          <a:xfrm>
            <a:off x="7908925" y="3825875"/>
            <a:ext cx="17287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00000"/>
              </a:lnSpc>
              <a:spcBef>
                <a:spcPct val="0"/>
              </a:spcBef>
              <a:buFontTx/>
              <a:buNone/>
            </a:pP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K</a:t>
            </a:r>
            <a:r>
              <a:rPr kumimoji="1" lang="en-US" altLang="zh-CN" sz="3200" b="1" baseline="-25000">
                <a:latin typeface="Times New Roman" panose="02020603050405020304" pitchFamily="18" charset="0"/>
                <a:ea typeface="华文仿宋" panose="02010600040101010101" pitchFamily="2" charset="-122"/>
                <a:cs typeface="华文楷体" panose="02010600040101010101" pitchFamily="2" charset="-122"/>
              </a:rPr>
              <a:t>m</a:t>
            </a:r>
            <a:r>
              <a:rPr kumimoji="1" lang="zh-CN" altLang="en-US" sz="3200" b="1">
                <a:latin typeface="Times New Roman" panose="02020603050405020304" pitchFamily="18" charset="0"/>
                <a:ea typeface="华文仿宋" panose="02010600040101010101" pitchFamily="2" charset="-122"/>
                <a:cs typeface="华文楷体" panose="02010600040101010101" pitchFamily="2" charset="-122"/>
              </a:rPr>
              <a:t>＝</a:t>
            </a: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[S] </a:t>
            </a:r>
          </a:p>
        </p:txBody>
      </p:sp>
      <p:sp>
        <p:nvSpPr>
          <p:cNvPr id="72709" name="Text Box 5"/>
          <p:cNvSpPr txBox="1">
            <a:spLocks noChangeArrowheads="1"/>
          </p:cNvSpPr>
          <p:nvPr/>
        </p:nvSpPr>
        <p:spPr bwMode="auto">
          <a:xfrm>
            <a:off x="2438400" y="5410200"/>
            <a:ext cx="7577138"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5600" indent="-355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FontTx/>
              <a:buNone/>
            </a:pPr>
            <a:r>
              <a:rPr kumimoji="1" lang="en-US" altLang="zh-CN" b="1">
                <a:solidFill>
                  <a:schemeClr val="hlink"/>
                </a:solidFill>
                <a:latin typeface="宋体" panose="02010600030101010101" pitchFamily="2" charset="-122"/>
                <a:ea typeface="华文仿宋" panose="02010600040101010101" pitchFamily="2" charset="-122"/>
              </a:rPr>
              <a:t>∴K</a:t>
            </a:r>
            <a:r>
              <a:rPr kumimoji="1" lang="en-US" altLang="zh-CN" b="1" baseline="-25000">
                <a:solidFill>
                  <a:schemeClr val="hlink"/>
                </a:solidFill>
                <a:latin typeface="宋体" panose="02010600030101010101" pitchFamily="2" charset="-122"/>
                <a:ea typeface="华文仿宋" panose="02010600040101010101" pitchFamily="2" charset="-122"/>
              </a:rPr>
              <a:t>m</a:t>
            </a:r>
            <a:r>
              <a:rPr kumimoji="1" lang="zh-CN" altLang="en-US" b="1">
                <a:solidFill>
                  <a:schemeClr val="hlink"/>
                </a:solidFill>
                <a:latin typeface="宋体" panose="02010600030101010101" pitchFamily="2" charset="-122"/>
                <a:ea typeface="华文仿宋" panose="02010600040101010101" pitchFamily="2" charset="-122"/>
              </a:rPr>
              <a:t>值等于酶促反应速度为最大反应速度一半时的底物浓度</a:t>
            </a:r>
            <a:r>
              <a:rPr kumimoji="1" lang="zh-CN" altLang="en-US" b="1">
                <a:latin typeface="宋体" panose="02010600030101010101" pitchFamily="2" charset="-122"/>
                <a:ea typeface="华文仿宋" panose="02010600040101010101" pitchFamily="2" charset="-122"/>
              </a:rPr>
              <a:t>，单位是</a:t>
            </a:r>
            <a:r>
              <a:rPr kumimoji="1" lang="en-US" altLang="zh-CN" b="1">
                <a:latin typeface="宋体" panose="02010600030101010101" pitchFamily="2" charset="-122"/>
                <a:ea typeface="华文仿宋" panose="02010600040101010101" pitchFamily="2" charset="-122"/>
              </a:rPr>
              <a:t>mmol/L</a:t>
            </a:r>
            <a:r>
              <a:rPr kumimoji="1" lang="zh-CN" altLang="en-US" b="1">
                <a:latin typeface="宋体" panose="02010600030101010101" pitchFamily="2" charset="-122"/>
                <a:ea typeface="华文仿宋" panose="02010600040101010101" pitchFamily="2" charset="-122"/>
              </a:rPr>
              <a:t>。</a:t>
            </a:r>
          </a:p>
        </p:txBody>
      </p:sp>
      <p:grpSp>
        <p:nvGrpSpPr>
          <p:cNvPr id="72710" name="Group 6"/>
          <p:cNvGrpSpPr>
            <a:grpSpLocks/>
          </p:cNvGrpSpPr>
          <p:nvPr/>
        </p:nvGrpSpPr>
        <p:grpSpPr bwMode="auto">
          <a:xfrm>
            <a:off x="6456363" y="2349500"/>
            <a:ext cx="3810000" cy="1193800"/>
            <a:chOff x="2448" y="2314"/>
            <a:chExt cx="1968" cy="752"/>
          </a:xfrm>
        </p:grpSpPr>
        <p:sp>
          <p:nvSpPr>
            <p:cNvPr id="72725" name="Line 7"/>
            <p:cNvSpPr>
              <a:spLocks noChangeShapeType="1"/>
            </p:cNvSpPr>
            <p:nvPr/>
          </p:nvSpPr>
          <p:spPr bwMode="auto">
            <a:xfrm flipV="1">
              <a:off x="2496" y="2688"/>
              <a:ext cx="72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rot="10800000" vert="eaVert">
              <a:spAutoFit/>
            </a:bodyPr>
            <a:lstStyle/>
            <a:p>
              <a:endParaRPr lang="zh-CN" altLang="en-US"/>
            </a:p>
          </p:txBody>
        </p:sp>
        <p:sp>
          <p:nvSpPr>
            <p:cNvPr id="72726" name="Text Box 8"/>
            <p:cNvSpPr txBox="1">
              <a:spLocks noChangeArrowheads="1"/>
            </p:cNvSpPr>
            <p:nvPr/>
          </p:nvSpPr>
          <p:spPr bwMode="auto">
            <a:xfrm>
              <a:off x="2705" y="2662"/>
              <a:ext cx="20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2</a:t>
              </a:r>
            </a:p>
          </p:txBody>
        </p:sp>
        <p:sp>
          <p:nvSpPr>
            <p:cNvPr id="72727" name="Text Box 9"/>
            <p:cNvSpPr txBox="1">
              <a:spLocks noChangeArrowheads="1"/>
            </p:cNvSpPr>
            <p:nvPr/>
          </p:nvSpPr>
          <p:spPr bwMode="auto">
            <a:xfrm>
              <a:off x="3153" y="2525"/>
              <a:ext cx="30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00000"/>
                </a:lnSpc>
                <a:spcBef>
                  <a:spcPct val="0"/>
                </a:spcBef>
                <a:buFontTx/>
                <a:buNone/>
              </a:pPr>
              <a:r>
                <a:rPr kumimoji="1" lang="zh-CN" altLang="en-US" sz="3200" b="1">
                  <a:latin typeface="Times New Roman" panose="02020603050405020304" pitchFamily="18" charset="0"/>
                  <a:ea typeface="华文仿宋" panose="02010600040101010101" pitchFamily="2" charset="-122"/>
                  <a:cs typeface="华文楷体" panose="02010600040101010101" pitchFamily="2" charset="-122"/>
                </a:rPr>
                <a:t>＝</a:t>
              </a:r>
            </a:p>
          </p:txBody>
        </p:sp>
        <p:sp>
          <p:nvSpPr>
            <p:cNvPr id="72728" name="Line 10"/>
            <p:cNvSpPr>
              <a:spLocks noChangeShapeType="1"/>
            </p:cNvSpPr>
            <p:nvPr/>
          </p:nvSpPr>
          <p:spPr bwMode="auto">
            <a:xfrm>
              <a:off x="3408" y="2688"/>
              <a:ext cx="100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rot="10800000" vert="eaVert">
              <a:spAutoFit/>
            </a:bodyPr>
            <a:lstStyle/>
            <a:p>
              <a:endParaRPr lang="zh-CN" altLang="en-US"/>
            </a:p>
          </p:txBody>
        </p:sp>
        <p:sp>
          <p:nvSpPr>
            <p:cNvPr id="72729" name="Text Box 11"/>
            <p:cNvSpPr txBox="1">
              <a:spLocks noChangeArrowheads="1"/>
            </p:cNvSpPr>
            <p:nvPr/>
          </p:nvSpPr>
          <p:spPr bwMode="auto">
            <a:xfrm>
              <a:off x="3443" y="2698"/>
              <a:ext cx="846"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K</a:t>
              </a:r>
              <a:r>
                <a:rPr kumimoji="1" lang="en-US" altLang="zh-CN" sz="3200" b="1" baseline="-25000">
                  <a:latin typeface="Times New Roman" panose="02020603050405020304" pitchFamily="18" charset="0"/>
                  <a:ea typeface="华文仿宋" panose="02010600040101010101" pitchFamily="2" charset="-122"/>
                  <a:cs typeface="华文楷体" panose="02010600040101010101" pitchFamily="2" charset="-122"/>
                </a:rPr>
                <a:t>m </a:t>
              </a: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 [S]</a:t>
              </a:r>
            </a:p>
          </p:txBody>
        </p:sp>
        <p:sp>
          <p:nvSpPr>
            <p:cNvPr id="72730" name="Text Box 12"/>
            <p:cNvSpPr txBox="1">
              <a:spLocks noChangeArrowheads="1"/>
            </p:cNvSpPr>
            <p:nvPr/>
          </p:nvSpPr>
          <p:spPr bwMode="auto">
            <a:xfrm>
              <a:off x="2448" y="2361"/>
              <a:ext cx="556"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 V</a:t>
              </a:r>
              <a:r>
                <a:rPr kumimoji="1" lang="en-US" altLang="zh-CN" sz="3200" b="1" baseline="-25000">
                  <a:latin typeface="Times New Roman" panose="02020603050405020304" pitchFamily="18" charset="0"/>
                  <a:ea typeface="华文仿宋" panose="02010600040101010101" pitchFamily="2" charset="-122"/>
                  <a:cs typeface="华文楷体" panose="02010600040101010101" pitchFamily="2" charset="-122"/>
                </a:rPr>
                <a:t>max</a:t>
              </a:r>
              <a:endPar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endParaRPr>
            </a:p>
          </p:txBody>
        </p:sp>
        <p:sp>
          <p:nvSpPr>
            <p:cNvPr id="72731" name="Text Box 13"/>
            <p:cNvSpPr txBox="1">
              <a:spLocks noChangeArrowheads="1"/>
            </p:cNvSpPr>
            <p:nvPr/>
          </p:nvSpPr>
          <p:spPr bwMode="auto">
            <a:xfrm>
              <a:off x="3408" y="2314"/>
              <a:ext cx="80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 V</a:t>
              </a:r>
              <a:r>
                <a:rPr kumimoji="1" lang="en-US" altLang="zh-CN" sz="3200" b="1" baseline="-25000">
                  <a:latin typeface="Times New Roman" panose="02020603050405020304" pitchFamily="18" charset="0"/>
                  <a:ea typeface="华文仿宋" panose="02010600040101010101" pitchFamily="2" charset="-122"/>
                  <a:cs typeface="华文楷体" panose="02010600040101010101" pitchFamily="2" charset="-122"/>
                </a:rPr>
                <a:t>max</a:t>
              </a:r>
              <a:r>
                <a:rPr kumimoji="1" lang="en-US" altLang="zh-CN" sz="3200" b="1">
                  <a:latin typeface="Times New Roman" panose="02020603050405020304" pitchFamily="18" charset="0"/>
                  <a:ea typeface="华文仿宋" panose="02010600040101010101" pitchFamily="2" charset="-122"/>
                  <a:cs typeface="华文楷体" panose="02010600040101010101" pitchFamily="2" charset="-122"/>
                </a:rPr>
                <a:t>[S]</a:t>
              </a:r>
              <a:endParaRPr kumimoji="1" lang="en-US" altLang="zh-CN" b="1">
                <a:latin typeface="Times New Roman" panose="02020603050405020304" pitchFamily="18" charset="0"/>
                <a:ea typeface="华文仿宋" panose="02010600040101010101" pitchFamily="2" charset="-122"/>
                <a:cs typeface="华文楷体" panose="02010600040101010101" pitchFamily="2" charset="-122"/>
              </a:endParaRPr>
            </a:p>
          </p:txBody>
        </p:sp>
      </p:grpSp>
      <p:grpSp>
        <p:nvGrpSpPr>
          <p:cNvPr id="72711" name="Group 14"/>
          <p:cNvGrpSpPr>
            <a:grpSpLocks/>
          </p:cNvGrpSpPr>
          <p:nvPr/>
        </p:nvGrpSpPr>
        <p:grpSpPr bwMode="auto">
          <a:xfrm>
            <a:off x="1847850" y="1916113"/>
            <a:ext cx="4129088" cy="3422650"/>
            <a:chOff x="204" y="1162"/>
            <a:chExt cx="2601" cy="2156"/>
          </a:xfrm>
        </p:grpSpPr>
        <p:sp>
          <p:nvSpPr>
            <p:cNvPr id="72714" name="Freeform 15"/>
            <p:cNvSpPr>
              <a:spLocks/>
            </p:cNvSpPr>
            <p:nvPr/>
          </p:nvSpPr>
          <p:spPr bwMode="auto">
            <a:xfrm>
              <a:off x="997" y="1842"/>
              <a:ext cx="1510" cy="954"/>
            </a:xfrm>
            <a:custGeom>
              <a:avLst/>
              <a:gdLst>
                <a:gd name="T0" fmla="*/ 0 w 1344"/>
                <a:gd name="T1" fmla="*/ 1053 h 864"/>
                <a:gd name="T2" fmla="*/ 364 w 1344"/>
                <a:gd name="T3" fmla="*/ 176 h 864"/>
                <a:gd name="T4" fmla="*/ 1697 w 1344"/>
                <a:gd name="T5" fmla="*/ 0 h 864"/>
                <a:gd name="T6" fmla="*/ 0 60000 65536"/>
                <a:gd name="T7" fmla="*/ 0 60000 65536"/>
                <a:gd name="T8" fmla="*/ 0 60000 65536"/>
                <a:gd name="T9" fmla="*/ 0 w 1344"/>
                <a:gd name="T10" fmla="*/ 0 h 864"/>
                <a:gd name="T11" fmla="*/ 1344 w 1344"/>
                <a:gd name="T12" fmla="*/ 864 h 864"/>
              </a:gdLst>
              <a:ahLst/>
              <a:cxnLst>
                <a:cxn ang="T6">
                  <a:pos x="T0" y="T1"/>
                </a:cxn>
                <a:cxn ang="T7">
                  <a:pos x="T2" y="T3"/>
                </a:cxn>
                <a:cxn ang="T8">
                  <a:pos x="T4" y="T5"/>
                </a:cxn>
              </a:cxnLst>
              <a:rect l="T9" t="T10" r="T11" b="T12"/>
              <a:pathLst>
                <a:path w="1344" h="864">
                  <a:moveTo>
                    <a:pt x="0" y="864"/>
                  </a:moveTo>
                  <a:cubicBezTo>
                    <a:pt x="32" y="576"/>
                    <a:pt x="64" y="288"/>
                    <a:pt x="288" y="144"/>
                  </a:cubicBezTo>
                  <a:cubicBezTo>
                    <a:pt x="512" y="0"/>
                    <a:pt x="1176" y="24"/>
                    <a:pt x="1344" y="0"/>
                  </a:cubicBezTo>
                </a:path>
              </a:pathLst>
            </a:custGeom>
            <a:noFill/>
            <a:ln w="38100" cap="flat" cmpd="sng">
              <a:solidFill>
                <a:srgbClr val="00CC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15" name="Line 16"/>
            <p:cNvSpPr>
              <a:spLocks noChangeShapeType="1"/>
            </p:cNvSpPr>
            <p:nvPr/>
          </p:nvSpPr>
          <p:spPr bwMode="auto">
            <a:xfrm>
              <a:off x="1022" y="1782"/>
              <a:ext cx="1495" cy="0"/>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716" name="Text Box 17"/>
            <p:cNvSpPr txBox="1">
              <a:spLocks noChangeArrowheads="1"/>
            </p:cNvSpPr>
            <p:nvPr/>
          </p:nvSpPr>
          <p:spPr bwMode="auto">
            <a:xfrm>
              <a:off x="302" y="1579"/>
              <a:ext cx="557"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en-US" altLang="zh-CN" b="1">
                  <a:latin typeface="Times New Roman" panose="02020603050405020304" pitchFamily="18" charset="0"/>
                  <a:ea typeface="华文仿宋" panose="02010600040101010101" pitchFamily="2" charset="-122"/>
                  <a:cs typeface="华文楷体" panose="02010600040101010101" pitchFamily="2" charset="-122"/>
                </a:rPr>
                <a:t>V</a:t>
              </a:r>
              <a:r>
                <a:rPr kumimoji="1" lang="en-US" altLang="zh-CN" b="1" baseline="-25000">
                  <a:latin typeface="Times New Roman" panose="02020603050405020304" pitchFamily="18" charset="0"/>
                  <a:ea typeface="华文仿宋" panose="02010600040101010101" pitchFamily="2" charset="-122"/>
                  <a:cs typeface="华文楷体" panose="02010600040101010101" pitchFamily="2" charset="-122"/>
                </a:rPr>
                <a:t>max</a:t>
              </a:r>
            </a:p>
          </p:txBody>
        </p:sp>
        <p:sp>
          <p:nvSpPr>
            <p:cNvPr id="72717" name="Line 18"/>
            <p:cNvSpPr>
              <a:spLocks noChangeShapeType="1"/>
            </p:cNvSpPr>
            <p:nvPr/>
          </p:nvSpPr>
          <p:spPr bwMode="auto">
            <a:xfrm>
              <a:off x="494" y="2805"/>
              <a:ext cx="2194"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2718" name="Line 19"/>
            <p:cNvSpPr>
              <a:spLocks noChangeShapeType="1"/>
            </p:cNvSpPr>
            <p:nvPr/>
          </p:nvSpPr>
          <p:spPr bwMode="auto">
            <a:xfrm flipH="1" flipV="1">
              <a:off x="988" y="1213"/>
              <a:ext cx="0" cy="210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2719" name="Text Box 20"/>
            <p:cNvSpPr txBox="1">
              <a:spLocks noChangeArrowheads="1"/>
            </p:cNvSpPr>
            <p:nvPr/>
          </p:nvSpPr>
          <p:spPr bwMode="auto">
            <a:xfrm>
              <a:off x="657" y="1162"/>
              <a:ext cx="280"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en-US" altLang="zh-CN" b="1">
                  <a:latin typeface="Times New Roman" panose="02020603050405020304" pitchFamily="18" charset="0"/>
                  <a:ea typeface="华文仿宋" panose="02010600040101010101" pitchFamily="2" charset="-122"/>
                  <a:cs typeface="华文楷体" panose="02010600040101010101" pitchFamily="2" charset="-122"/>
                </a:rPr>
                <a:t>V</a:t>
              </a:r>
            </a:p>
          </p:txBody>
        </p:sp>
        <p:sp>
          <p:nvSpPr>
            <p:cNvPr id="72720" name="Text Box 21"/>
            <p:cNvSpPr txBox="1">
              <a:spLocks noChangeArrowheads="1"/>
            </p:cNvSpPr>
            <p:nvPr/>
          </p:nvSpPr>
          <p:spPr bwMode="auto">
            <a:xfrm>
              <a:off x="2414" y="2829"/>
              <a:ext cx="391"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en-US" altLang="zh-CN" b="1">
                  <a:latin typeface="Times New Roman" panose="02020603050405020304" pitchFamily="18" charset="0"/>
                  <a:ea typeface="华文仿宋" panose="02010600040101010101" pitchFamily="2" charset="-122"/>
                  <a:cs typeface="华文楷体" panose="02010600040101010101" pitchFamily="2" charset="-122"/>
                </a:rPr>
                <a:t>[S]</a:t>
              </a:r>
            </a:p>
          </p:txBody>
        </p:sp>
        <p:sp>
          <p:nvSpPr>
            <p:cNvPr id="72721" name="Text Box 22"/>
            <p:cNvSpPr txBox="1">
              <a:spLocks noChangeArrowheads="1"/>
            </p:cNvSpPr>
            <p:nvPr/>
          </p:nvSpPr>
          <p:spPr bwMode="auto">
            <a:xfrm>
              <a:off x="1020" y="2840"/>
              <a:ext cx="417"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en-US" altLang="zh-CN" b="1">
                  <a:latin typeface="Times New Roman" panose="02020603050405020304" pitchFamily="18" charset="0"/>
                  <a:ea typeface="华文仿宋" panose="02010600040101010101" pitchFamily="2" charset="-122"/>
                  <a:cs typeface="华文楷体" panose="02010600040101010101" pitchFamily="2" charset="-122"/>
                </a:rPr>
                <a:t>K</a:t>
              </a:r>
              <a:r>
                <a:rPr kumimoji="1" lang="en-US" altLang="zh-CN" b="1" baseline="-25000">
                  <a:latin typeface="Times New Roman" panose="02020603050405020304" pitchFamily="18" charset="0"/>
                  <a:ea typeface="华文仿宋" panose="02010600040101010101" pitchFamily="2" charset="-122"/>
                  <a:cs typeface="华文楷体" panose="02010600040101010101" pitchFamily="2" charset="-122"/>
                </a:rPr>
                <a:t>m</a:t>
              </a:r>
            </a:p>
          </p:txBody>
        </p:sp>
        <p:sp>
          <p:nvSpPr>
            <p:cNvPr id="72722" name="Line 23"/>
            <p:cNvSpPr>
              <a:spLocks noChangeShapeType="1"/>
            </p:cNvSpPr>
            <p:nvPr/>
          </p:nvSpPr>
          <p:spPr bwMode="auto">
            <a:xfrm>
              <a:off x="975" y="22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723" name="Text Box 24"/>
            <p:cNvSpPr txBox="1">
              <a:spLocks noChangeArrowheads="1"/>
            </p:cNvSpPr>
            <p:nvPr/>
          </p:nvSpPr>
          <p:spPr bwMode="auto">
            <a:xfrm>
              <a:off x="204" y="2160"/>
              <a:ext cx="77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spcBef>
                  <a:spcPct val="20000"/>
                </a:spcBef>
                <a:buClr>
                  <a:schemeClr val="tx2"/>
                </a:buClr>
                <a:buSzPct val="75000"/>
                <a:buFont typeface="Wingdings" panose="05000000000000000000" pitchFamily="2" charset="2"/>
                <a:buNone/>
              </a:pPr>
              <a:r>
                <a:rPr kumimoji="1" lang="en-US" altLang="zh-CN" b="1">
                  <a:latin typeface="Times New Roman" panose="02020603050405020304" pitchFamily="18" charset="0"/>
                  <a:ea typeface="华文仿宋" panose="02010600040101010101" pitchFamily="2" charset="-122"/>
                  <a:cs typeface="华文楷体" panose="02010600040101010101" pitchFamily="2" charset="-122"/>
                </a:rPr>
                <a:t>V</a:t>
              </a:r>
              <a:r>
                <a:rPr kumimoji="1" lang="en-US" altLang="zh-CN" b="1" baseline="-25000">
                  <a:latin typeface="Times New Roman" panose="02020603050405020304" pitchFamily="18" charset="0"/>
                  <a:ea typeface="华文仿宋" panose="02010600040101010101" pitchFamily="2" charset="-122"/>
                  <a:cs typeface="华文楷体" panose="02010600040101010101" pitchFamily="2" charset="-122"/>
                </a:rPr>
                <a:t>max</a:t>
              </a:r>
              <a:r>
                <a:rPr kumimoji="1" lang="en-US" altLang="zh-CN" b="1">
                  <a:latin typeface="Times New Roman" panose="02020603050405020304" pitchFamily="18" charset="0"/>
                  <a:ea typeface="华文仿宋" panose="02010600040101010101" pitchFamily="2" charset="-122"/>
                  <a:cs typeface="华文楷体" panose="02010600040101010101" pitchFamily="2" charset="-122"/>
                </a:rPr>
                <a:t>/2    </a:t>
              </a:r>
            </a:p>
          </p:txBody>
        </p:sp>
        <p:sp>
          <p:nvSpPr>
            <p:cNvPr id="72724" name="Line 25"/>
            <p:cNvSpPr>
              <a:spLocks noChangeShapeType="1"/>
            </p:cNvSpPr>
            <p:nvPr/>
          </p:nvSpPr>
          <p:spPr bwMode="auto">
            <a:xfrm flipH="1">
              <a:off x="1106" y="2296"/>
              <a:ext cx="0" cy="4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6" name="灯片编号占位符 25"/>
          <p:cNvSpPr>
            <a:spLocks noGrp="1"/>
          </p:cNvSpPr>
          <p:nvPr>
            <p:ph type="sldNum" sz="quarter" idx="12"/>
          </p:nvPr>
        </p:nvSpPr>
        <p:spPr/>
        <p:txBody>
          <a:bodyPr/>
          <a:lstStyle/>
          <a:p>
            <a:pPr>
              <a:defRPr/>
            </a:pPr>
            <a:fld id="{48AEC82F-79FE-4A99-A7E0-F3817BFD4F95}" type="slidenum">
              <a:rPr lang="zh-CN" altLang="en-US" smtClean="0">
                <a:ea typeface="华文仿宋"/>
              </a:rPr>
              <a:pPr>
                <a:defRPr/>
              </a:pPr>
              <a:t>53</a:t>
            </a:fld>
            <a:endParaRPr lang="en-US" altLang="zh-CN">
              <a:ea typeface="华文仿宋"/>
            </a:endParaRPr>
          </a:p>
        </p:txBody>
      </p:sp>
      <p:sp>
        <p:nvSpPr>
          <p:cNvPr id="21529" name="页脚占位符 2"/>
          <p:cNvSpPr>
            <a:spLocks noGrp="1"/>
          </p:cNvSpPr>
          <p:nvPr>
            <p:ph type="ftr" sz="quarter" idx="11"/>
          </p:nvPr>
        </p:nvSpPr>
        <p:spPr/>
        <p:txBody>
          <a:bodyPr/>
          <a:lstStyle>
            <a:lvl1pPr>
              <a:defRPr/>
            </a:lvl1pPr>
          </a:lstStyle>
          <a:p>
            <a:pPr>
              <a:defRPr/>
            </a:pPr>
            <a:r>
              <a:rPr lang="en-US" altLang="zh-CN">
                <a:ea typeface="华文仿宋"/>
              </a:rPr>
              <a:t>精选ppt</a:t>
            </a:r>
          </a:p>
        </p:txBody>
      </p:sp>
    </p:spTree>
    <p:extLst>
      <p:ext uri="{BB962C8B-B14F-4D97-AF65-F5344CB8AC3E}">
        <p14:creationId xmlns:p14="http://schemas.microsoft.com/office/powerpoint/2010/main" val="21186747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911424" y="159604"/>
            <a:ext cx="4914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kumimoji="1" lang="en-US" altLang="zh-CN" sz="3200" b="1" dirty="0">
                <a:solidFill>
                  <a:schemeClr val="bg1"/>
                </a:solidFill>
                <a:latin typeface="宋体" panose="02010600030101010101" pitchFamily="2" charset="-122"/>
                <a:ea typeface="华文仿宋" panose="02010600040101010101" pitchFamily="2" charset="-122"/>
              </a:rPr>
              <a:t>2.2.2  </a:t>
            </a:r>
            <a:r>
              <a:rPr kumimoji="1" lang="zh-CN" altLang="en-US" sz="3200" b="1" dirty="0">
                <a:solidFill>
                  <a:schemeClr val="bg1"/>
                </a:solidFill>
                <a:latin typeface="宋体" panose="02010600030101010101" pitchFamily="2" charset="-122"/>
                <a:ea typeface="华文仿宋" panose="02010600040101010101" pitchFamily="2" charset="-122"/>
              </a:rPr>
              <a:t>动力学参数的意义</a:t>
            </a:r>
          </a:p>
        </p:txBody>
      </p:sp>
      <p:sp>
        <p:nvSpPr>
          <p:cNvPr id="73731" name="Text Box 3"/>
          <p:cNvSpPr txBox="1">
            <a:spLocks noChangeArrowheads="1"/>
          </p:cNvSpPr>
          <p:nvPr/>
        </p:nvSpPr>
        <p:spPr bwMode="auto">
          <a:xfrm>
            <a:off x="839416" y="1722321"/>
            <a:ext cx="112470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kumimoji="1" lang="en-US" altLang="en-US" b="1" dirty="0">
                <a:latin typeface="Calibri" panose="020F0502020204030204" pitchFamily="34" charset="0"/>
                <a:ea typeface="华文仿宋" panose="02010600040101010101" pitchFamily="2" charset="-122"/>
              </a:rPr>
              <a:t>①</a:t>
            </a:r>
            <a:r>
              <a:rPr kumimoji="1" lang="en-US" altLang="zh-CN" b="1" dirty="0">
                <a:latin typeface="Calibri" panose="020F0502020204030204" pitchFamily="34" charset="0"/>
                <a:ea typeface="华文仿宋" panose="02010600040101010101" pitchFamily="2" charset="-122"/>
              </a:rPr>
              <a:t>  </a:t>
            </a:r>
            <a:r>
              <a:rPr kumimoji="1" lang="en-US" altLang="zh-CN" b="1" dirty="0">
                <a:solidFill>
                  <a:schemeClr val="hlink"/>
                </a:solidFill>
                <a:latin typeface="宋体" panose="02010600030101010101" pitchFamily="2" charset="-122"/>
                <a:ea typeface="华文仿宋" panose="02010600040101010101" pitchFamily="2" charset="-122"/>
              </a:rPr>
              <a:t>K</a:t>
            </a:r>
            <a:r>
              <a:rPr kumimoji="1" lang="en-US" altLang="zh-CN" b="1" baseline="-30000" dirty="0">
                <a:solidFill>
                  <a:schemeClr val="hlink"/>
                </a:solidFill>
                <a:latin typeface="宋体" panose="02010600030101010101" pitchFamily="2" charset="-122"/>
                <a:ea typeface="华文仿宋" panose="02010600040101010101" pitchFamily="2" charset="-122"/>
              </a:rPr>
              <a:t>m</a:t>
            </a:r>
            <a:r>
              <a:rPr kumimoji="1" lang="zh-CN" altLang="en-US" b="1" dirty="0">
                <a:solidFill>
                  <a:schemeClr val="hlink"/>
                </a:solidFill>
                <a:latin typeface="宋体" panose="02010600030101010101" pitchFamily="2" charset="-122"/>
                <a:ea typeface="华文仿宋" panose="02010600040101010101" pitchFamily="2" charset="-122"/>
              </a:rPr>
              <a:t>是酶的一个特征性常数</a:t>
            </a:r>
            <a:r>
              <a:rPr kumimoji="1" lang="zh-CN" altLang="en-US" b="1" dirty="0">
                <a:latin typeface="宋体" panose="02010600030101010101" pitchFamily="2" charset="-122"/>
                <a:ea typeface="华文仿宋" panose="02010600040101010101" pitchFamily="2" charset="-122"/>
              </a:rPr>
              <a:t>，只与酶的性质有关，与酶的浓度无关 。</a:t>
            </a:r>
          </a:p>
        </p:txBody>
      </p:sp>
      <p:graphicFrame>
        <p:nvGraphicFramePr>
          <p:cNvPr id="73732" name="Object 2"/>
          <p:cNvGraphicFramePr>
            <a:graphicFrameLocks noChangeAspect="1"/>
          </p:cNvGraphicFramePr>
          <p:nvPr>
            <p:extLst>
              <p:ext uri="{D42A27DB-BD31-4B8C-83A1-F6EECF244321}">
                <p14:modId xmlns:p14="http://schemas.microsoft.com/office/powerpoint/2010/main" val="4160039479"/>
              </p:ext>
            </p:extLst>
          </p:nvPr>
        </p:nvGraphicFramePr>
        <p:xfrm>
          <a:off x="4007768" y="2429240"/>
          <a:ext cx="5329238" cy="3759200"/>
        </p:xfrm>
        <a:graphic>
          <a:graphicData uri="http://schemas.openxmlformats.org/presentationml/2006/ole">
            <mc:AlternateContent xmlns:mc="http://schemas.openxmlformats.org/markup-compatibility/2006">
              <mc:Choice xmlns:v="urn:schemas-microsoft-com:vml" Requires="v">
                <p:oleObj spid="_x0000_s16392" name="Image" r:id="rId3" imgW="3340332" imgH="2151346" progId="">
                  <p:embed/>
                </p:oleObj>
              </mc:Choice>
              <mc:Fallback>
                <p:oleObj name="Image" r:id="rId3" imgW="3340332" imgH="2151346" progId="">
                  <p:embed/>
                  <p:pic>
                    <p:nvPicPr>
                      <p:cNvPr id="7373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768" y="2429240"/>
                        <a:ext cx="5329238" cy="375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3733" name="Text Box 5"/>
          <p:cNvSpPr txBox="1">
            <a:spLocks noChangeArrowheads="1"/>
          </p:cNvSpPr>
          <p:nvPr/>
        </p:nvSpPr>
        <p:spPr bwMode="auto">
          <a:xfrm>
            <a:off x="7904163" y="4264025"/>
            <a:ext cx="649287" cy="244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50000"/>
              </a:spcBef>
              <a:buFontTx/>
              <a:buNone/>
            </a:pPr>
            <a:r>
              <a:rPr lang="en-US" altLang="zh-CN" sz="1600" b="1">
                <a:solidFill>
                  <a:srgbClr val="000000"/>
                </a:solidFill>
                <a:latin typeface="Calibri" panose="020F0502020204030204" pitchFamily="34" charset="0"/>
                <a:ea typeface="华文仿宋" panose="02010600040101010101" pitchFamily="2" charset="-122"/>
              </a:rPr>
              <a:t>0.15</a:t>
            </a:r>
          </a:p>
        </p:txBody>
      </p:sp>
      <p:sp>
        <p:nvSpPr>
          <p:cNvPr id="73734" name="Text Box 6"/>
          <p:cNvSpPr txBox="1">
            <a:spLocks noChangeArrowheads="1"/>
          </p:cNvSpPr>
          <p:nvPr/>
        </p:nvSpPr>
        <p:spPr bwMode="auto">
          <a:xfrm>
            <a:off x="695400" y="1039201"/>
            <a:ext cx="61325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50000"/>
              </a:spcBef>
              <a:buFontTx/>
              <a:buNone/>
            </a:pPr>
            <a:r>
              <a:rPr lang="zh-CN" altLang="en-US" sz="3200" b="1" dirty="0">
                <a:latin typeface="楷体_GB2312" pitchFamily="49" charset="-122"/>
                <a:ea typeface="华文仿宋" panose="02010600040101010101" pitchFamily="2" charset="-122"/>
                <a:cs typeface="楷体_GB2312" pitchFamily="49" charset="-122"/>
              </a:rPr>
              <a:t>（</a:t>
            </a:r>
            <a:r>
              <a:rPr lang="en-US" altLang="zh-CN" sz="3200" b="1" dirty="0">
                <a:latin typeface="楷体_GB2312" pitchFamily="49" charset="-122"/>
                <a:ea typeface="华文仿宋" panose="02010600040101010101" pitchFamily="2" charset="-122"/>
                <a:cs typeface="楷体_GB2312" pitchFamily="49" charset="-122"/>
              </a:rPr>
              <a:t>1</a:t>
            </a:r>
            <a:r>
              <a:rPr lang="zh-CN" altLang="en-US" sz="3200" b="1" dirty="0">
                <a:latin typeface="楷体_GB2312" pitchFamily="49" charset="-122"/>
                <a:ea typeface="华文仿宋" panose="02010600040101010101" pitchFamily="2" charset="-122"/>
                <a:cs typeface="楷体_GB2312" pitchFamily="49" charset="-122"/>
              </a:rPr>
              <a:t>）米氏常数的意义</a:t>
            </a:r>
          </a:p>
        </p:txBody>
      </p:sp>
      <p:sp>
        <p:nvSpPr>
          <p:cNvPr id="7" name="灯片编号占位符 6"/>
          <p:cNvSpPr>
            <a:spLocks noGrp="1"/>
          </p:cNvSpPr>
          <p:nvPr>
            <p:ph type="sldNum" sz="quarter" idx="12"/>
          </p:nvPr>
        </p:nvSpPr>
        <p:spPr/>
        <p:txBody>
          <a:bodyPr/>
          <a:lstStyle/>
          <a:p>
            <a:pPr>
              <a:defRPr/>
            </a:pPr>
            <a:fld id="{12CDEB09-02FB-4EB8-9B1A-5B5A72DE3FA9}" type="slidenum">
              <a:rPr lang="zh-CN" altLang="en-US" smtClean="0">
                <a:ea typeface="华文仿宋"/>
              </a:rPr>
              <a:pPr>
                <a:defRPr/>
              </a:pPr>
              <a:t>54</a:t>
            </a:fld>
            <a:endParaRPr lang="en-US" altLang="zh-CN">
              <a:ea typeface="华文仿宋"/>
            </a:endParaRPr>
          </a:p>
        </p:txBody>
      </p:sp>
    </p:spTree>
    <p:extLst>
      <p:ext uri="{BB962C8B-B14F-4D97-AF65-F5344CB8AC3E}">
        <p14:creationId xmlns:p14="http://schemas.microsoft.com/office/powerpoint/2010/main" val="36930765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1905000" y="1196975"/>
            <a:ext cx="8780463"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40000"/>
              </a:lnSpc>
              <a:spcBef>
                <a:spcPct val="0"/>
              </a:spcBef>
              <a:buFontTx/>
              <a:buNone/>
            </a:pPr>
            <a:r>
              <a:rPr kumimoji="1" lang="en-US" altLang="zh-CN" b="1">
                <a:latin typeface="Calibri" panose="020F0502020204030204" pitchFamily="34" charset="0"/>
                <a:ea typeface="华文仿宋" panose="02010600040101010101" pitchFamily="2" charset="-122"/>
              </a:rPr>
              <a:t>② </a:t>
            </a:r>
            <a:r>
              <a:rPr kumimoji="1" lang="zh-CN" altLang="en-US" b="1">
                <a:latin typeface="宋体" panose="02010600030101010101" pitchFamily="2" charset="-122"/>
                <a:ea typeface="华文仿宋" panose="02010600040101010101" pitchFamily="2" charset="-122"/>
              </a:rPr>
              <a:t>如酶能催化几种不同的底物，对每种底物都有一个特定的</a:t>
            </a:r>
            <a:r>
              <a:rPr kumimoji="1" lang="en-US" altLang="zh-CN" b="1">
                <a:latin typeface="宋体" panose="02010600030101010101" pitchFamily="2" charset="-122"/>
                <a:ea typeface="华文仿宋" panose="02010600040101010101" pitchFamily="2" charset="-122"/>
              </a:rPr>
              <a:t>K</a:t>
            </a:r>
            <a:r>
              <a:rPr kumimoji="1" lang="en-US" altLang="zh-CN" b="1" baseline="-30000">
                <a:latin typeface="宋体" panose="02010600030101010101" pitchFamily="2" charset="-122"/>
                <a:ea typeface="华文仿宋" panose="02010600040101010101" pitchFamily="2" charset="-122"/>
              </a:rPr>
              <a:t>m</a:t>
            </a:r>
            <a:r>
              <a:rPr kumimoji="1" lang="zh-CN" altLang="en-US" b="1">
                <a:latin typeface="宋体" panose="02010600030101010101" pitchFamily="2" charset="-122"/>
                <a:ea typeface="华文仿宋" panose="02010600040101010101" pitchFamily="2" charset="-122"/>
              </a:rPr>
              <a:t>值，其中</a:t>
            </a:r>
            <a:r>
              <a:rPr kumimoji="1" lang="en-US" altLang="zh-CN" b="1">
                <a:solidFill>
                  <a:schemeClr val="hlink"/>
                </a:solidFill>
                <a:latin typeface="宋体" panose="02010600030101010101" pitchFamily="2" charset="-122"/>
                <a:ea typeface="华文仿宋" panose="02010600040101010101" pitchFamily="2" charset="-122"/>
              </a:rPr>
              <a:t>K</a:t>
            </a:r>
            <a:r>
              <a:rPr kumimoji="1" lang="en-US" altLang="zh-CN" b="1" baseline="-30000">
                <a:solidFill>
                  <a:schemeClr val="hlink"/>
                </a:solidFill>
                <a:latin typeface="宋体" panose="02010600030101010101" pitchFamily="2" charset="-122"/>
                <a:ea typeface="华文仿宋" panose="02010600040101010101" pitchFamily="2" charset="-122"/>
              </a:rPr>
              <a:t>m</a:t>
            </a:r>
            <a:r>
              <a:rPr kumimoji="1" lang="zh-CN" altLang="en-US" b="1">
                <a:solidFill>
                  <a:schemeClr val="hlink"/>
                </a:solidFill>
                <a:latin typeface="宋体" panose="02010600030101010101" pitchFamily="2" charset="-122"/>
                <a:ea typeface="华文仿宋" panose="02010600040101010101" pitchFamily="2" charset="-122"/>
              </a:rPr>
              <a:t>值最小的称该酶的最适底物</a:t>
            </a:r>
            <a:r>
              <a:rPr kumimoji="1" lang="zh-CN" altLang="en-US" b="1">
                <a:latin typeface="宋体" panose="02010600030101010101" pitchFamily="2" charset="-122"/>
                <a:ea typeface="华文仿宋" panose="02010600040101010101" pitchFamily="2" charset="-122"/>
              </a:rPr>
              <a:t>。 </a:t>
            </a:r>
          </a:p>
        </p:txBody>
      </p:sp>
      <p:sp>
        <p:nvSpPr>
          <p:cNvPr id="3" name="Text Box 4"/>
          <p:cNvSpPr txBox="1">
            <a:spLocks noChangeArrowheads="1"/>
          </p:cNvSpPr>
          <p:nvPr/>
        </p:nvSpPr>
        <p:spPr bwMode="auto">
          <a:xfrm>
            <a:off x="1847850" y="3773488"/>
            <a:ext cx="8245475"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40000"/>
              </a:lnSpc>
              <a:spcBef>
                <a:spcPct val="0"/>
              </a:spcBef>
              <a:buFontTx/>
              <a:buNone/>
            </a:pPr>
            <a:r>
              <a:rPr kumimoji="1" lang="en-US" altLang="zh-CN" b="1">
                <a:latin typeface="Calibri" panose="020F0502020204030204" pitchFamily="34" charset="0"/>
                <a:ea typeface="华文仿宋" panose="02010600040101010101" pitchFamily="2" charset="-122"/>
              </a:rPr>
              <a:t>③ </a:t>
            </a:r>
            <a:r>
              <a:rPr lang="zh-CN" altLang="en-US" b="1">
                <a:latin typeface="宋体" panose="02010600030101010101" pitchFamily="2" charset="-122"/>
                <a:ea typeface="华文仿宋" panose="02010600040101010101" pitchFamily="2" charset="-122"/>
              </a:rPr>
              <a:t>当</a:t>
            </a:r>
            <a:r>
              <a:rPr lang="en-US" altLang="zh-CN" b="1">
                <a:solidFill>
                  <a:schemeClr val="hlink"/>
                </a:solidFill>
                <a:latin typeface="宋体" panose="02010600030101010101" pitchFamily="2" charset="-122"/>
                <a:ea typeface="华文仿宋" panose="02010600040101010101" pitchFamily="2" charset="-122"/>
              </a:rPr>
              <a:t>k2</a:t>
            </a:r>
            <a:r>
              <a:rPr lang="zh-CN" altLang="en-US" b="1">
                <a:solidFill>
                  <a:schemeClr val="hlink"/>
                </a:solidFill>
                <a:latin typeface="宋体" panose="02010600030101010101" pitchFamily="2" charset="-122"/>
                <a:ea typeface="华文仿宋" panose="02010600040101010101" pitchFamily="2" charset="-122"/>
              </a:rPr>
              <a:t>＞＞</a:t>
            </a:r>
            <a:r>
              <a:rPr lang="en-US" altLang="zh-CN" b="1">
                <a:solidFill>
                  <a:schemeClr val="hlink"/>
                </a:solidFill>
                <a:latin typeface="宋体" panose="02010600030101010101" pitchFamily="2" charset="-122"/>
                <a:ea typeface="华文仿宋" panose="02010600040101010101" pitchFamily="2" charset="-122"/>
              </a:rPr>
              <a:t>k3</a:t>
            </a:r>
            <a:r>
              <a:rPr lang="zh-CN" altLang="en-US" b="1">
                <a:latin typeface="宋体" panose="02010600030101010101" pitchFamily="2" charset="-122"/>
                <a:ea typeface="华文仿宋" panose="02010600040101010101" pitchFamily="2" charset="-122"/>
              </a:rPr>
              <a:t>时， </a:t>
            </a:r>
            <a:r>
              <a:rPr lang="en-US" altLang="zh-CN" b="1">
                <a:latin typeface="宋体" panose="02010600030101010101" pitchFamily="2" charset="-122"/>
                <a:ea typeface="华文仿宋" panose="02010600040101010101" pitchFamily="2" charset="-122"/>
              </a:rPr>
              <a:t>Km</a:t>
            </a:r>
            <a:r>
              <a:rPr lang="zh-CN" altLang="en-US" b="1">
                <a:latin typeface="宋体" panose="02010600030101010101" pitchFamily="2" charset="-122"/>
                <a:ea typeface="华文仿宋" panose="02010600040101010101" pitchFamily="2" charset="-122"/>
              </a:rPr>
              <a:t>近似</a:t>
            </a:r>
            <a:r>
              <a:rPr lang="en-US" altLang="zh-CN" b="1">
                <a:latin typeface="宋体" panose="02010600030101010101" pitchFamily="2" charset="-122"/>
                <a:ea typeface="华文仿宋" panose="02010600040101010101" pitchFamily="2" charset="-122"/>
              </a:rPr>
              <a:t>=k2/k1</a:t>
            </a:r>
            <a:r>
              <a:rPr lang="zh-CN" altLang="en-US" b="1">
                <a:latin typeface="宋体" panose="02010600030101010101" pitchFamily="2" charset="-122"/>
                <a:ea typeface="华文仿宋" panose="02010600040101010101" pitchFamily="2" charset="-122"/>
              </a:rPr>
              <a:t>， </a:t>
            </a:r>
            <a:r>
              <a:rPr lang="en-US" altLang="zh-CN" b="1">
                <a:latin typeface="宋体" panose="02010600030101010101" pitchFamily="2" charset="-122"/>
                <a:ea typeface="华文仿宋" panose="02010600040101010101" pitchFamily="2" charset="-122"/>
              </a:rPr>
              <a:t>1/Km</a:t>
            </a:r>
            <a:r>
              <a:rPr lang="zh-CN" altLang="en-US" b="1">
                <a:latin typeface="宋体" panose="02010600030101010101" pitchFamily="2" charset="-122"/>
                <a:ea typeface="华文仿宋" panose="02010600040101010101" pitchFamily="2" charset="-122"/>
              </a:rPr>
              <a:t>可表示酶与底物之间的亲和力： </a:t>
            </a:r>
            <a:r>
              <a:rPr lang="en-US" altLang="zh-CN" b="1">
                <a:solidFill>
                  <a:schemeClr val="hlink"/>
                </a:solidFill>
                <a:latin typeface="宋体" panose="02010600030101010101" pitchFamily="2" charset="-122"/>
                <a:ea typeface="华文仿宋" panose="02010600040101010101" pitchFamily="2" charset="-122"/>
              </a:rPr>
              <a:t>1/Km</a:t>
            </a:r>
            <a:r>
              <a:rPr lang="zh-CN" altLang="en-US" b="1">
                <a:solidFill>
                  <a:schemeClr val="hlink"/>
                </a:solidFill>
                <a:latin typeface="宋体" panose="02010600030101010101" pitchFamily="2" charset="-122"/>
                <a:ea typeface="华文仿宋" panose="02010600040101010101" pitchFamily="2" charset="-122"/>
              </a:rPr>
              <a:t>值大表示亲和程度大</a:t>
            </a:r>
            <a:r>
              <a:rPr lang="zh-CN" altLang="en-US" b="1">
                <a:latin typeface="宋体" panose="02010600030101010101" pitchFamily="2" charset="-122"/>
                <a:ea typeface="华文仿宋" panose="02010600040101010101" pitchFamily="2" charset="-122"/>
              </a:rPr>
              <a:t>； </a:t>
            </a:r>
            <a:r>
              <a:rPr lang="en-US" altLang="zh-CN" b="1">
                <a:latin typeface="宋体" panose="02010600030101010101" pitchFamily="2" charset="-122"/>
                <a:ea typeface="华文仿宋" panose="02010600040101010101" pitchFamily="2" charset="-122"/>
              </a:rPr>
              <a:t>1/Km</a:t>
            </a:r>
            <a:r>
              <a:rPr lang="zh-CN" altLang="en-US" b="1">
                <a:latin typeface="宋体" panose="02010600030101010101" pitchFamily="2" charset="-122"/>
                <a:ea typeface="华文仿宋" panose="02010600040101010101" pitchFamily="2" charset="-122"/>
              </a:rPr>
              <a:t>值小表示亲和程度</a:t>
            </a:r>
            <a:r>
              <a:rPr lang="zh-CN" altLang="en-US" b="1">
                <a:solidFill>
                  <a:schemeClr val="hlink"/>
                </a:solidFill>
                <a:latin typeface="宋体" panose="02010600030101010101" pitchFamily="2" charset="-122"/>
                <a:ea typeface="华文仿宋" panose="02010600040101010101" pitchFamily="2" charset="-122"/>
              </a:rPr>
              <a:t>小</a:t>
            </a:r>
            <a:r>
              <a:rPr lang="zh-CN" altLang="en-US" b="1">
                <a:latin typeface="宋体" panose="02010600030101010101" pitchFamily="2" charset="-122"/>
                <a:ea typeface="华文仿宋" panose="02010600040101010101" pitchFamily="2" charset="-122"/>
              </a:rPr>
              <a:t>。</a:t>
            </a:r>
          </a:p>
        </p:txBody>
      </p:sp>
      <p:sp>
        <p:nvSpPr>
          <p:cNvPr id="4" name="灯片编号占位符 3"/>
          <p:cNvSpPr>
            <a:spLocks noGrp="1"/>
          </p:cNvSpPr>
          <p:nvPr>
            <p:ph type="sldNum" sz="quarter" idx="12"/>
          </p:nvPr>
        </p:nvSpPr>
        <p:spPr/>
        <p:txBody>
          <a:bodyPr/>
          <a:lstStyle/>
          <a:p>
            <a:pPr>
              <a:defRPr/>
            </a:pPr>
            <a:fld id="{E1AB0702-291D-489C-BA6A-22CB8921C981}" type="slidenum">
              <a:rPr lang="zh-CN" altLang="en-US" smtClean="0">
                <a:ea typeface="华文仿宋"/>
              </a:rPr>
              <a:pPr>
                <a:defRPr/>
              </a:pPr>
              <a:t>55</a:t>
            </a:fld>
            <a:endParaRPr lang="en-US" altLang="zh-CN">
              <a:ea typeface="华文仿宋"/>
            </a:endParaRPr>
          </a:p>
        </p:txBody>
      </p:sp>
    </p:spTree>
    <p:extLst>
      <p:ext uri="{BB962C8B-B14F-4D97-AF65-F5344CB8AC3E}">
        <p14:creationId xmlns:p14="http://schemas.microsoft.com/office/powerpoint/2010/main" val="16407996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3"/>
          <p:cNvSpPr txBox="1">
            <a:spLocks noChangeArrowheads="1"/>
          </p:cNvSpPr>
          <p:nvPr/>
        </p:nvSpPr>
        <p:spPr bwMode="auto">
          <a:xfrm>
            <a:off x="1687513" y="2636838"/>
            <a:ext cx="8882062"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a:lnSpc>
                <a:spcPct val="120000"/>
              </a:lnSpc>
              <a:spcBef>
                <a:spcPct val="20000"/>
              </a:spcBef>
              <a:buFontTx/>
              <a:buNone/>
            </a:pP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m</a:t>
            </a:r>
            <a:r>
              <a:rPr kumimoji="1" lang="zh-CN" altLang="en-US" sz="2400" b="1" dirty="0">
                <a:latin typeface="宋体" panose="02010600030101010101" pitchFamily="2" charset="-122"/>
                <a:ea typeface="华文仿宋" panose="02010600040101010101" pitchFamily="2" charset="-122"/>
              </a:rPr>
              <a:t>是</a:t>
            </a:r>
            <a:r>
              <a:rPr kumimoji="1" lang="en-US" altLang="zh-CN" sz="2400" b="1" dirty="0">
                <a:latin typeface="宋体" panose="02010600030101010101" pitchFamily="2" charset="-122"/>
                <a:ea typeface="华文仿宋" panose="02010600040101010101" pitchFamily="2" charset="-122"/>
              </a:rPr>
              <a:t>ES</a:t>
            </a:r>
            <a:r>
              <a:rPr kumimoji="1" lang="zh-CN" altLang="en-US" sz="2400" b="1" dirty="0">
                <a:latin typeface="宋体" panose="02010600030101010101" pitchFamily="2" charset="-122"/>
                <a:ea typeface="华文仿宋" panose="02010600040101010101" pitchFamily="2" charset="-122"/>
              </a:rPr>
              <a:t>分解速度（</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2</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3</a:t>
            </a:r>
            <a:r>
              <a:rPr kumimoji="1" lang="zh-CN" altLang="en-US" sz="2400" b="1" dirty="0">
                <a:latin typeface="宋体" panose="02010600030101010101" pitchFamily="2" charset="-122"/>
                <a:ea typeface="华文仿宋" panose="02010600040101010101" pitchFamily="2" charset="-122"/>
              </a:rPr>
              <a:t>）与形成速度（</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1</a:t>
            </a:r>
            <a:r>
              <a:rPr kumimoji="1" lang="zh-CN" altLang="en-US" sz="2400" b="1" dirty="0">
                <a:latin typeface="宋体" panose="02010600030101010101" pitchFamily="2" charset="-122"/>
                <a:ea typeface="华文仿宋" panose="02010600040101010101" pitchFamily="2" charset="-122"/>
              </a:rPr>
              <a:t>）的比值，它包含</a:t>
            </a:r>
            <a:r>
              <a:rPr kumimoji="1" lang="en-US" altLang="zh-CN" sz="2400" b="1" dirty="0">
                <a:latin typeface="宋体" panose="02010600030101010101" pitchFamily="2" charset="-122"/>
                <a:ea typeface="华文仿宋" panose="02010600040101010101" pitchFamily="2" charset="-122"/>
              </a:rPr>
              <a:t>ES</a:t>
            </a:r>
            <a:r>
              <a:rPr kumimoji="1" lang="zh-CN" altLang="en-US" sz="2400" b="1" dirty="0">
                <a:latin typeface="宋体" panose="02010600030101010101" pitchFamily="2" charset="-122"/>
                <a:ea typeface="华文仿宋" panose="02010600040101010101" pitchFamily="2" charset="-122"/>
              </a:rPr>
              <a:t>解离趋势（</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2</a:t>
            </a:r>
            <a:r>
              <a:rPr kumimoji="1" lang="zh-CN" altLang="en-US" sz="2400" b="1" dirty="0">
                <a:latin typeface="宋体" panose="02010600030101010101" pitchFamily="2" charset="-122"/>
                <a:ea typeface="华文仿宋" panose="02010600040101010101" pitchFamily="2" charset="-122"/>
              </a:rPr>
              <a:t>／</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1</a:t>
            </a:r>
            <a:r>
              <a:rPr kumimoji="1" lang="zh-CN" altLang="en-US" sz="2400" b="1" dirty="0">
                <a:latin typeface="宋体" panose="02010600030101010101" pitchFamily="2" charset="-122"/>
                <a:ea typeface="华文仿宋" panose="02010600040101010101" pitchFamily="2" charset="-122"/>
              </a:rPr>
              <a:t>）和产物形成趋势（</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3</a:t>
            </a:r>
            <a:r>
              <a:rPr kumimoji="1" lang="zh-CN" altLang="en-US" sz="2400" b="1" dirty="0">
                <a:latin typeface="宋体" panose="02010600030101010101" pitchFamily="2" charset="-122"/>
                <a:ea typeface="华文仿宋" panose="02010600040101010101" pitchFamily="2" charset="-122"/>
              </a:rPr>
              <a:t>／</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1</a:t>
            </a:r>
            <a:r>
              <a:rPr kumimoji="1" lang="zh-CN" altLang="en-US" sz="2400" b="1" dirty="0">
                <a:latin typeface="宋体" panose="02010600030101010101" pitchFamily="2" charset="-122"/>
                <a:ea typeface="华文仿宋" panose="02010600040101010101" pitchFamily="2" charset="-122"/>
              </a:rPr>
              <a:t>）。</a:t>
            </a:r>
          </a:p>
          <a:p>
            <a:pPr algn="just">
              <a:lnSpc>
                <a:spcPct val="120000"/>
              </a:lnSpc>
              <a:spcBef>
                <a:spcPct val="20000"/>
              </a:spcBef>
              <a:buFontTx/>
              <a:buNone/>
            </a:pPr>
            <a:r>
              <a:rPr kumimoji="1" lang="zh-CN" altLang="en-US" sz="2400" b="1" dirty="0">
                <a:latin typeface="宋体" panose="02010600030101010101" pitchFamily="2" charset="-122"/>
                <a:ea typeface="华文仿宋" panose="02010600040101010101" pitchFamily="2" charset="-122"/>
              </a:rPr>
              <a:t>★</a:t>
            </a:r>
            <a:r>
              <a:rPr kumimoji="1" lang="en-US" altLang="zh-CN" sz="2400" b="1" dirty="0">
                <a:latin typeface="宋体" panose="02010600030101010101" pitchFamily="2" charset="-122"/>
                <a:ea typeface="华文仿宋" panose="02010600040101010101" pitchFamily="2" charset="-122"/>
              </a:rPr>
              <a:t>Ks</a:t>
            </a:r>
            <a:r>
              <a:rPr kumimoji="1" lang="zh-CN" altLang="en-US" sz="2400" b="1" dirty="0">
                <a:latin typeface="宋体" panose="02010600030101010101" pitchFamily="2" charset="-122"/>
                <a:ea typeface="华文仿宋" panose="02010600040101010101" pitchFamily="2" charset="-122"/>
              </a:rPr>
              <a:t>是底物常数，只反映</a:t>
            </a:r>
            <a:r>
              <a:rPr kumimoji="1" lang="en-US" altLang="zh-CN" sz="2400" b="1" dirty="0">
                <a:latin typeface="宋体" panose="02010600030101010101" pitchFamily="2" charset="-122"/>
                <a:ea typeface="华文仿宋" panose="02010600040101010101" pitchFamily="2" charset="-122"/>
              </a:rPr>
              <a:t>ES</a:t>
            </a:r>
            <a:r>
              <a:rPr kumimoji="1" lang="zh-CN" altLang="en-US" sz="2400" b="1" dirty="0">
                <a:latin typeface="宋体" panose="02010600030101010101" pitchFamily="2" charset="-122"/>
                <a:ea typeface="华文仿宋" panose="02010600040101010101" pitchFamily="2" charset="-122"/>
              </a:rPr>
              <a:t>解离趋势（底物亲和力），</a:t>
            </a:r>
            <a:r>
              <a:rPr kumimoji="1" lang="en-US" altLang="zh-CN" sz="2400" b="1" dirty="0">
                <a:latin typeface="宋体" panose="02010600030101010101" pitchFamily="2" charset="-122"/>
                <a:ea typeface="华文仿宋" panose="02010600040101010101" pitchFamily="2" charset="-122"/>
              </a:rPr>
              <a:t>1/Ks</a:t>
            </a:r>
            <a:r>
              <a:rPr kumimoji="1" lang="zh-CN" altLang="en-US" sz="2400" b="1" dirty="0">
                <a:latin typeface="宋体" panose="02010600030101010101" pitchFamily="2" charset="-122"/>
                <a:ea typeface="华文仿宋" panose="02010600040101010101" pitchFamily="2" charset="-122"/>
              </a:rPr>
              <a:t>可以准确表示酶与底物的亲和力大小。</a:t>
            </a:r>
          </a:p>
          <a:p>
            <a:pPr algn="just">
              <a:lnSpc>
                <a:spcPct val="120000"/>
              </a:lnSpc>
              <a:spcBef>
                <a:spcPct val="20000"/>
              </a:spcBef>
              <a:buFontTx/>
              <a:buNone/>
            </a:pPr>
            <a:r>
              <a:rPr kumimoji="1" lang="zh-CN" altLang="en-US" sz="2400" b="1" dirty="0">
                <a:latin typeface="宋体" panose="02010600030101010101" pitchFamily="2" charset="-122"/>
                <a:ea typeface="华文仿宋" panose="02010600040101010101" pitchFamily="2" charset="-122"/>
              </a:rPr>
              <a:t>★只有当</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1 </a:t>
            </a:r>
            <a:r>
              <a:rPr kumimoji="1" lang="zh-CN" altLang="en-US" sz="2400" b="1" dirty="0">
                <a:latin typeface="宋体" panose="02010600030101010101" pitchFamily="2" charset="-122"/>
                <a:ea typeface="华文仿宋" panose="02010600040101010101" pitchFamily="2" charset="-122"/>
              </a:rPr>
              <a:t>、 </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2</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3</a:t>
            </a:r>
            <a:r>
              <a:rPr kumimoji="1" lang="zh-CN" altLang="en-US" sz="2400" b="1" dirty="0">
                <a:latin typeface="宋体" panose="02010600030101010101" pitchFamily="2" charset="-122"/>
                <a:ea typeface="华文仿宋" panose="02010600040101010101" pitchFamily="2" charset="-122"/>
              </a:rPr>
              <a:t>时，</a:t>
            </a:r>
            <a:r>
              <a:rPr kumimoji="1" lang="en-US" altLang="zh-CN" sz="2400" b="1" dirty="0" err="1">
                <a:latin typeface="宋体" panose="02010600030101010101" pitchFamily="2" charset="-122"/>
                <a:ea typeface="华文仿宋" panose="02010600040101010101" pitchFamily="2" charset="-122"/>
              </a:rPr>
              <a:t>K</a:t>
            </a:r>
            <a:r>
              <a:rPr kumimoji="1" lang="en-US" altLang="zh-CN" sz="2400" b="1" baseline="-30000" dirty="0" err="1">
                <a:latin typeface="宋体" panose="02010600030101010101" pitchFamily="2" charset="-122"/>
                <a:ea typeface="华文仿宋" panose="02010600040101010101" pitchFamily="2" charset="-122"/>
              </a:rPr>
              <a:t>m</a:t>
            </a:r>
            <a:r>
              <a:rPr kumimoji="1" lang="en-US" altLang="zh-CN" sz="2400" b="1" dirty="0" err="1">
                <a:latin typeface="宋体" panose="02010600030101010101" pitchFamily="2" charset="-122"/>
                <a:ea typeface="华文仿宋" panose="02010600040101010101" pitchFamily="2" charset="-122"/>
              </a:rPr>
              <a:t>≈Ks</a:t>
            </a:r>
            <a:r>
              <a:rPr kumimoji="1" lang="zh-CN" altLang="en-US" sz="2400" b="1" dirty="0">
                <a:latin typeface="宋体" panose="02010600030101010101" pitchFamily="2" charset="-122"/>
                <a:ea typeface="华文仿宋" panose="02010600040101010101" pitchFamily="2" charset="-122"/>
              </a:rPr>
              <a:t>，因此，</a:t>
            </a:r>
            <a:r>
              <a:rPr kumimoji="1" lang="en-US" altLang="zh-CN" sz="2400" b="1" dirty="0">
                <a:latin typeface="宋体" panose="02010600030101010101" pitchFamily="2" charset="-122"/>
                <a:ea typeface="华文仿宋" panose="02010600040101010101" pitchFamily="2" charset="-122"/>
              </a:rPr>
              <a:t>1/K</a:t>
            </a:r>
            <a:r>
              <a:rPr kumimoji="1" lang="en-US" altLang="zh-CN" sz="2400" b="1" baseline="-30000" dirty="0">
                <a:latin typeface="宋体" panose="02010600030101010101" pitchFamily="2" charset="-122"/>
                <a:ea typeface="华文仿宋" panose="02010600040101010101" pitchFamily="2" charset="-122"/>
              </a:rPr>
              <a:t>m</a:t>
            </a:r>
            <a:r>
              <a:rPr kumimoji="1" lang="zh-CN" altLang="en-US" sz="2400" b="1" dirty="0">
                <a:latin typeface="宋体" panose="02010600030101010101" pitchFamily="2" charset="-122"/>
                <a:ea typeface="华文仿宋" panose="02010600040101010101" pitchFamily="2" charset="-122"/>
              </a:rPr>
              <a:t>只能近似地表示底物亲和力的大小。 </a:t>
            </a:r>
          </a:p>
          <a:p>
            <a:pPr algn="just">
              <a:lnSpc>
                <a:spcPct val="120000"/>
              </a:lnSpc>
              <a:spcBef>
                <a:spcPct val="20000"/>
              </a:spcBef>
              <a:buFontTx/>
              <a:buNone/>
            </a:pPr>
            <a:r>
              <a:rPr kumimoji="1" lang="zh-CN" altLang="en-US" sz="2400" b="1" dirty="0">
                <a:latin typeface="宋体" panose="02010600030101010101" pitchFamily="2" charset="-122"/>
                <a:ea typeface="华文仿宋" panose="02010600040101010101" pitchFamily="2" charset="-122"/>
              </a:rPr>
              <a:t>★底物亲和力大不一定反应速度大（反应速度更多地与产物形成趋势</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3</a:t>
            </a:r>
            <a:r>
              <a:rPr kumimoji="1" lang="zh-CN" altLang="en-US" sz="2400" b="1" dirty="0">
                <a:latin typeface="宋体" panose="02010600030101010101" pitchFamily="2" charset="-122"/>
                <a:ea typeface="华文仿宋" panose="02010600040101010101" pitchFamily="2" charset="-122"/>
              </a:rPr>
              <a:t>／</a:t>
            </a:r>
            <a:r>
              <a:rPr kumimoji="1" lang="en-US" altLang="zh-CN" sz="2400" b="1" dirty="0">
                <a:latin typeface="宋体" panose="02010600030101010101" pitchFamily="2" charset="-122"/>
                <a:ea typeface="华文仿宋" panose="02010600040101010101" pitchFamily="2" charset="-122"/>
              </a:rPr>
              <a:t>K</a:t>
            </a:r>
            <a:r>
              <a:rPr kumimoji="1" lang="en-US" altLang="zh-CN" sz="2400" b="1" baseline="-30000" dirty="0">
                <a:latin typeface="宋体" panose="02010600030101010101" pitchFamily="2" charset="-122"/>
                <a:ea typeface="华文仿宋" panose="02010600040101010101" pitchFamily="2" charset="-122"/>
              </a:rPr>
              <a:t>1</a:t>
            </a:r>
            <a:r>
              <a:rPr kumimoji="1" lang="zh-CN" altLang="en-US" sz="2400" b="1" dirty="0">
                <a:latin typeface="宋体" panose="02010600030101010101" pitchFamily="2" charset="-122"/>
                <a:ea typeface="华文仿宋" panose="02010600040101010101" pitchFamily="2" charset="-122"/>
              </a:rPr>
              <a:t>有关）</a:t>
            </a:r>
          </a:p>
        </p:txBody>
      </p:sp>
      <p:graphicFrame>
        <p:nvGraphicFramePr>
          <p:cNvPr id="75779" name="Object 2"/>
          <p:cNvGraphicFramePr>
            <a:graphicFrameLocks noChangeAspect="1"/>
          </p:cNvGraphicFramePr>
          <p:nvPr/>
        </p:nvGraphicFramePr>
        <p:xfrm>
          <a:off x="3633788" y="1063625"/>
          <a:ext cx="5176837" cy="996950"/>
        </p:xfrm>
        <a:graphic>
          <a:graphicData uri="http://schemas.openxmlformats.org/presentationml/2006/ole">
            <mc:AlternateContent xmlns:mc="http://schemas.openxmlformats.org/markup-compatibility/2006">
              <mc:Choice xmlns:v="urn:schemas-microsoft-com:vml" Requires="v">
                <p:oleObj spid="_x0000_s17416" name="Equation" r:id="rId3" imgW="53949600" imgH="9448800" progId="Equation.3">
                  <p:embed/>
                </p:oleObj>
              </mc:Choice>
              <mc:Fallback>
                <p:oleObj name="Equation" r:id="rId3" imgW="53949600" imgH="9448800" progId="Equation.3">
                  <p:embed/>
                  <p:pic>
                    <p:nvPicPr>
                      <p:cNvPr id="75779"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3788" y="1063625"/>
                        <a:ext cx="51768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灯片编号占位符 3"/>
          <p:cNvSpPr>
            <a:spLocks noGrp="1"/>
          </p:cNvSpPr>
          <p:nvPr>
            <p:ph type="sldNum" sz="quarter" idx="12"/>
          </p:nvPr>
        </p:nvSpPr>
        <p:spPr/>
        <p:txBody>
          <a:bodyPr/>
          <a:lstStyle/>
          <a:p>
            <a:pPr>
              <a:defRPr/>
            </a:pPr>
            <a:fld id="{7954136C-DB55-49F7-AC37-ED8EE0022D47}" type="slidenum">
              <a:rPr lang="zh-CN" altLang="en-US" smtClean="0">
                <a:ea typeface="华文仿宋"/>
              </a:rPr>
              <a:pPr>
                <a:defRPr/>
              </a:pPr>
              <a:t>56</a:t>
            </a:fld>
            <a:endParaRPr lang="en-US" altLang="zh-CN">
              <a:ea typeface="华文仿宋"/>
            </a:endParaRPr>
          </a:p>
        </p:txBody>
      </p:sp>
    </p:spTree>
    <p:extLst>
      <p:ext uri="{BB962C8B-B14F-4D97-AF65-F5344CB8AC3E}">
        <p14:creationId xmlns:p14="http://schemas.microsoft.com/office/powerpoint/2010/main" val="12823559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981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20000"/>
              </a:spcBef>
              <a:buFontTx/>
              <a:buNone/>
            </a:pPr>
            <a:r>
              <a:rPr kumimoji="1" lang="en-US" altLang="zh-CN" sz="3200">
                <a:latin typeface="Calibri" panose="020F0502020204030204" pitchFamily="34" charset="0"/>
                <a:ea typeface="华文仿宋" panose="02010600040101010101" pitchFamily="2" charset="-122"/>
              </a:rPr>
              <a:t>④ </a:t>
            </a:r>
            <a:r>
              <a:rPr kumimoji="1" lang="zh-CN" altLang="en-US" sz="3200">
                <a:latin typeface="Calibri" panose="020F0502020204030204" pitchFamily="34" charset="0"/>
                <a:ea typeface="华文仿宋" panose="02010600040101010101" pitchFamily="2" charset="-122"/>
              </a:rPr>
              <a:t>若已知某个酶的</a:t>
            </a:r>
            <a:r>
              <a:rPr kumimoji="1" lang="en-US" altLang="zh-CN" sz="3200">
                <a:latin typeface="Calibri" panose="020F0502020204030204" pitchFamily="34" charset="0"/>
                <a:ea typeface="华文仿宋" panose="02010600040101010101" pitchFamily="2" charset="-122"/>
              </a:rPr>
              <a:t>Km</a:t>
            </a:r>
            <a:r>
              <a:rPr kumimoji="1" lang="zh-CN" altLang="en-US" sz="3200">
                <a:latin typeface="Calibri" panose="020F0502020204030204" pitchFamily="34" charset="0"/>
                <a:ea typeface="华文仿宋" panose="02010600040101010101" pitchFamily="2" charset="-122"/>
              </a:rPr>
              <a:t>值，可以计算在某一个底物浓度时，反应速度相当于最大反应速度的百分率。 </a:t>
            </a:r>
          </a:p>
          <a:p>
            <a:pPr>
              <a:lnSpc>
                <a:spcPct val="100000"/>
              </a:lnSpc>
              <a:spcBef>
                <a:spcPct val="20000"/>
              </a:spcBef>
              <a:buFontTx/>
              <a:buNone/>
            </a:pPr>
            <a:endParaRPr kumimoji="1" lang="zh-CN" altLang="en-US" sz="3200">
              <a:latin typeface="Calibri" panose="020F0502020204030204" pitchFamily="34" charset="0"/>
              <a:ea typeface="华文仿宋" panose="02010600040101010101" pitchFamily="2" charset="-122"/>
            </a:endParaRPr>
          </a:p>
          <a:p>
            <a:pPr>
              <a:lnSpc>
                <a:spcPct val="100000"/>
              </a:lnSpc>
              <a:spcBef>
                <a:spcPct val="20000"/>
              </a:spcBef>
              <a:buFontTx/>
              <a:buNone/>
            </a:pPr>
            <a:endParaRPr kumimoji="1" lang="en-US" altLang="zh-CN" sz="3200">
              <a:latin typeface="Calibri" panose="020F0502020204030204" pitchFamily="34" charset="0"/>
              <a:ea typeface="华文仿宋" panose="02010600040101010101" pitchFamily="2" charset="-122"/>
            </a:endParaRPr>
          </a:p>
        </p:txBody>
      </p:sp>
      <p:sp>
        <p:nvSpPr>
          <p:cNvPr id="3" name="灯片编号占位符 2"/>
          <p:cNvSpPr>
            <a:spLocks noGrp="1"/>
          </p:cNvSpPr>
          <p:nvPr>
            <p:ph type="sldNum" sz="quarter" idx="12"/>
          </p:nvPr>
        </p:nvSpPr>
        <p:spPr/>
        <p:txBody>
          <a:bodyPr/>
          <a:lstStyle/>
          <a:p>
            <a:pPr>
              <a:defRPr/>
            </a:pPr>
            <a:fld id="{638DB9C9-33F2-48EC-8EA6-1AA302D2BF84}" type="slidenum">
              <a:rPr lang="zh-CN" altLang="en-US" smtClean="0">
                <a:ea typeface="华文仿宋"/>
              </a:rPr>
              <a:pPr>
                <a:defRPr/>
              </a:pPr>
              <a:t>57</a:t>
            </a:fld>
            <a:endParaRPr lang="en-US" altLang="zh-CN">
              <a:ea typeface="华文仿宋"/>
            </a:endParaRPr>
          </a:p>
        </p:txBody>
      </p:sp>
    </p:spTree>
    <p:extLst>
      <p:ext uri="{BB962C8B-B14F-4D97-AF65-F5344CB8AC3E}">
        <p14:creationId xmlns:p14="http://schemas.microsoft.com/office/powerpoint/2010/main" val="30306249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1919288" y="476250"/>
            <a:ext cx="51958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50000"/>
              </a:spcBef>
              <a:buFontTx/>
              <a:buNone/>
            </a:pPr>
            <a:r>
              <a:rPr lang="zh-CN" altLang="en-US" sz="3200" b="1">
                <a:latin typeface="宋体" panose="02010600030101010101" pitchFamily="2" charset="-122"/>
                <a:ea typeface="华文仿宋" panose="02010600040101010101" pitchFamily="2" charset="-122"/>
              </a:rPr>
              <a:t>（</a:t>
            </a:r>
            <a:r>
              <a:rPr lang="en-US" altLang="zh-CN" sz="3200" b="1">
                <a:latin typeface="宋体" panose="02010600030101010101" pitchFamily="2" charset="-122"/>
                <a:ea typeface="华文仿宋" panose="02010600040101010101" pitchFamily="2" charset="-122"/>
              </a:rPr>
              <a:t>2</a:t>
            </a:r>
            <a:r>
              <a:rPr lang="zh-CN" altLang="en-US" sz="3200" b="1">
                <a:latin typeface="宋体" panose="02010600030101010101" pitchFamily="2" charset="-122"/>
                <a:ea typeface="华文仿宋" panose="02010600040101010101" pitchFamily="2" charset="-122"/>
              </a:rPr>
              <a:t>）</a:t>
            </a:r>
            <a:r>
              <a:rPr lang="en-US" altLang="zh-CN" sz="3200" b="1">
                <a:latin typeface="宋体" panose="02010600030101010101" pitchFamily="2" charset="-122"/>
                <a:ea typeface="华文仿宋" panose="02010600040101010101" pitchFamily="2" charset="-122"/>
              </a:rPr>
              <a:t>V</a:t>
            </a:r>
            <a:r>
              <a:rPr lang="en-US" altLang="zh-CN" sz="3200" b="1" baseline="-25000">
                <a:latin typeface="宋体" panose="02010600030101010101" pitchFamily="2" charset="-122"/>
                <a:ea typeface="华文仿宋" panose="02010600040101010101" pitchFamily="2" charset="-122"/>
              </a:rPr>
              <a:t>max</a:t>
            </a:r>
            <a:r>
              <a:rPr lang="zh-CN" altLang="en-US" sz="3200" b="1">
                <a:latin typeface="宋体" panose="02010600030101010101" pitchFamily="2" charset="-122"/>
                <a:ea typeface="华文仿宋" panose="02010600040101010101" pitchFamily="2" charset="-122"/>
              </a:rPr>
              <a:t>和</a:t>
            </a:r>
            <a:r>
              <a:rPr lang="en-US" altLang="zh-CN" sz="3200" b="1">
                <a:latin typeface="宋体" panose="02010600030101010101" pitchFamily="2" charset="-122"/>
                <a:ea typeface="华文仿宋" panose="02010600040101010101" pitchFamily="2" charset="-122"/>
              </a:rPr>
              <a:t>k</a:t>
            </a:r>
            <a:r>
              <a:rPr lang="en-US" altLang="zh-CN" sz="3200" b="1" baseline="-25000">
                <a:latin typeface="宋体" panose="02010600030101010101" pitchFamily="2" charset="-122"/>
                <a:ea typeface="华文仿宋" panose="02010600040101010101" pitchFamily="2" charset="-122"/>
              </a:rPr>
              <a:t>3</a:t>
            </a:r>
            <a:r>
              <a:rPr lang="en-US" altLang="zh-CN" sz="3200" b="1">
                <a:latin typeface="宋体" panose="02010600030101010101" pitchFamily="2" charset="-122"/>
                <a:ea typeface="华文仿宋" panose="02010600040101010101" pitchFamily="2" charset="-122"/>
              </a:rPr>
              <a:t>(k</a:t>
            </a:r>
            <a:r>
              <a:rPr lang="en-US" altLang="zh-CN" sz="3200" b="1" baseline="-25000">
                <a:latin typeface="宋体" panose="02010600030101010101" pitchFamily="2" charset="-122"/>
                <a:ea typeface="华文仿宋" panose="02010600040101010101" pitchFamily="2" charset="-122"/>
              </a:rPr>
              <a:t>cat</a:t>
            </a:r>
            <a:r>
              <a:rPr lang="en-US" altLang="zh-CN" sz="3200" b="1">
                <a:latin typeface="宋体" panose="02010600030101010101" pitchFamily="2" charset="-122"/>
                <a:ea typeface="华文仿宋" panose="02010600040101010101" pitchFamily="2" charset="-122"/>
              </a:rPr>
              <a:t>)</a:t>
            </a:r>
            <a:r>
              <a:rPr lang="zh-CN" altLang="en-US" sz="3200" b="1">
                <a:latin typeface="宋体" panose="02010600030101010101" pitchFamily="2" charset="-122"/>
                <a:ea typeface="华文仿宋" panose="02010600040101010101" pitchFamily="2" charset="-122"/>
              </a:rPr>
              <a:t>的意义</a:t>
            </a:r>
          </a:p>
        </p:txBody>
      </p:sp>
      <p:sp>
        <p:nvSpPr>
          <p:cNvPr id="77827" name="Text Box 3"/>
          <p:cNvSpPr txBox="1">
            <a:spLocks noChangeArrowheads="1"/>
          </p:cNvSpPr>
          <p:nvPr/>
        </p:nvSpPr>
        <p:spPr bwMode="auto">
          <a:xfrm>
            <a:off x="2127250" y="1125538"/>
            <a:ext cx="81534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a:lnSpc>
                <a:spcPct val="120000"/>
              </a:lnSpc>
              <a:spcBef>
                <a:spcPct val="50000"/>
              </a:spcBef>
              <a:buFontTx/>
              <a:buNone/>
            </a:pPr>
            <a:r>
              <a:rPr kumimoji="1" lang="zh-CN" altLang="en-US" b="1">
                <a:latin typeface="宋体" panose="02010600030101010101" pitchFamily="2" charset="-122"/>
                <a:ea typeface="华文仿宋" panose="02010600040101010101" pitchFamily="2" charset="-122"/>
              </a:rPr>
              <a:t>在一定的酶浓度下，</a:t>
            </a:r>
            <a:r>
              <a:rPr kumimoji="1" lang="en-US" altLang="zh-CN" b="1">
                <a:latin typeface="宋体" panose="02010600030101010101" pitchFamily="2" charset="-122"/>
                <a:ea typeface="华文仿宋" panose="02010600040101010101" pitchFamily="2" charset="-122"/>
              </a:rPr>
              <a:t>V</a:t>
            </a:r>
            <a:r>
              <a:rPr kumimoji="1" lang="en-US" altLang="zh-CN" b="1" baseline="-25000">
                <a:latin typeface="宋体" panose="02010600030101010101" pitchFamily="2" charset="-122"/>
                <a:ea typeface="华文仿宋" panose="02010600040101010101" pitchFamily="2" charset="-122"/>
              </a:rPr>
              <a:t>max</a:t>
            </a:r>
            <a:r>
              <a:rPr kumimoji="1" lang="zh-CN" altLang="en-US" b="1">
                <a:latin typeface="宋体" panose="02010600030101010101" pitchFamily="2" charset="-122"/>
                <a:ea typeface="华文仿宋" panose="02010600040101010101" pitchFamily="2" charset="-122"/>
              </a:rPr>
              <a:t>是一个常数，它只与底物的种类及反应条件有关。</a:t>
            </a:r>
          </a:p>
        </p:txBody>
      </p:sp>
      <p:sp>
        <p:nvSpPr>
          <p:cNvPr id="77828" name="Text Box 4"/>
          <p:cNvSpPr txBox="1">
            <a:spLocks noChangeArrowheads="1"/>
          </p:cNvSpPr>
          <p:nvPr/>
        </p:nvSpPr>
        <p:spPr bwMode="auto">
          <a:xfrm>
            <a:off x="3432175" y="2205038"/>
            <a:ext cx="49784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50000"/>
              </a:spcBef>
              <a:buFontTx/>
              <a:buNone/>
            </a:pPr>
            <a:r>
              <a:rPr kumimoji="1" lang="zh-CN" altLang="en-US" b="1">
                <a:latin typeface="宋体" panose="02010600030101010101" pitchFamily="2" charset="-122"/>
                <a:ea typeface="华文仿宋" panose="02010600040101010101" pitchFamily="2" charset="-122"/>
              </a:rPr>
              <a:t>当</a:t>
            </a:r>
            <a:r>
              <a:rPr kumimoji="1" lang="en-US" altLang="zh-CN" b="1">
                <a:latin typeface="宋体" panose="02010600030101010101" pitchFamily="2" charset="-122"/>
                <a:ea typeface="华文仿宋" panose="02010600040101010101" pitchFamily="2" charset="-122"/>
              </a:rPr>
              <a:t>[S]</a:t>
            </a:r>
            <a:r>
              <a:rPr kumimoji="1" lang="zh-CN" altLang="en-US" b="1">
                <a:latin typeface="宋体" panose="02010600030101010101" pitchFamily="2" charset="-122"/>
                <a:ea typeface="华文仿宋" panose="02010600040101010101" pitchFamily="2" charset="-122"/>
              </a:rPr>
              <a:t>很大时，</a:t>
            </a:r>
            <a:r>
              <a:rPr kumimoji="1" lang="en-US" altLang="zh-CN" b="1">
                <a:latin typeface="宋体" panose="02010600030101010101" pitchFamily="2" charset="-122"/>
                <a:ea typeface="华文仿宋" panose="02010600040101010101" pitchFamily="2" charset="-122"/>
              </a:rPr>
              <a:t>V</a:t>
            </a:r>
            <a:r>
              <a:rPr kumimoji="1" lang="en-US" altLang="zh-CN" b="1" baseline="-25000">
                <a:latin typeface="宋体" panose="02010600030101010101" pitchFamily="2" charset="-122"/>
                <a:ea typeface="华文仿宋" panose="02010600040101010101" pitchFamily="2" charset="-122"/>
              </a:rPr>
              <a:t>max</a:t>
            </a:r>
            <a:r>
              <a:rPr kumimoji="1" lang="en-US" altLang="zh-CN" b="1">
                <a:latin typeface="宋体" panose="02010600030101010101" pitchFamily="2" charset="-122"/>
                <a:ea typeface="华文仿宋" panose="02010600040101010101" pitchFamily="2" charset="-122"/>
              </a:rPr>
              <a:t>=K</a:t>
            </a:r>
            <a:r>
              <a:rPr kumimoji="1" lang="en-US" altLang="zh-CN" b="1" baseline="-25000">
                <a:latin typeface="宋体" panose="02010600030101010101" pitchFamily="2" charset="-122"/>
                <a:ea typeface="华文仿宋" panose="02010600040101010101" pitchFamily="2" charset="-122"/>
              </a:rPr>
              <a:t>3</a:t>
            </a:r>
            <a:r>
              <a:rPr kumimoji="1" lang="en-US" altLang="zh-CN" b="1">
                <a:latin typeface="宋体" panose="02010600030101010101" pitchFamily="2" charset="-122"/>
                <a:ea typeface="华文仿宋" panose="02010600040101010101" pitchFamily="2" charset="-122"/>
              </a:rPr>
              <a:t> [E]</a:t>
            </a:r>
          </a:p>
        </p:txBody>
      </p:sp>
      <p:sp>
        <p:nvSpPr>
          <p:cNvPr id="77829" name="Text Box 5"/>
          <p:cNvSpPr txBox="1">
            <a:spLocks noChangeArrowheads="1"/>
          </p:cNvSpPr>
          <p:nvPr/>
        </p:nvSpPr>
        <p:spPr bwMode="auto">
          <a:xfrm>
            <a:off x="1919288" y="2878138"/>
            <a:ext cx="8332787"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50000"/>
              </a:spcBef>
              <a:buFontTx/>
              <a:buNone/>
            </a:pPr>
            <a:r>
              <a:rPr kumimoji="1" lang="en-US" altLang="zh-CN" b="1">
                <a:solidFill>
                  <a:schemeClr val="accent2"/>
                </a:solidFill>
                <a:latin typeface="宋体" panose="02010600030101010101" pitchFamily="2" charset="-122"/>
                <a:ea typeface="华文仿宋" panose="02010600040101010101" pitchFamily="2" charset="-122"/>
              </a:rPr>
              <a:t>K</a:t>
            </a:r>
            <a:r>
              <a:rPr kumimoji="1" lang="en-US" altLang="zh-CN" b="1" baseline="-25000">
                <a:solidFill>
                  <a:schemeClr val="accent2"/>
                </a:solidFill>
                <a:latin typeface="宋体" panose="02010600030101010101" pitchFamily="2" charset="-122"/>
                <a:ea typeface="华文仿宋" panose="02010600040101010101" pitchFamily="2" charset="-122"/>
              </a:rPr>
              <a:t>3</a:t>
            </a:r>
            <a:r>
              <a:rPr kumimoji="1" lang="zh-CN" altLang="en-US" b="1">
                <a:solidFill>
                  <a:schemeClr val="accent2"/>
                </a:solidFill>
                <a:latin typeface="宋体" panose="02010600030101010101" pitchFamily="2" charset="-122"/>
                <a:ea typeface="华文仿宋" panose="02010600040101010101" pitchFamily="2" charset="-122"/>
              </a:rPr>
              <a:t>代表酶被底物饱和时每秒钟每个酶分子转换底物的分子数，称为转换数（或催化常数，</a:t>
            </a:r>
            <a:r>
              <a:rPr kumimoji="1" lang="en-US" altLang="zh-CN" b="1">
                <a:solidFill>
                  <a:schemeClr val="accent2"/>
                </a:solidFill>
                <a:latin typeface="宋体" panose="02010600030101010101" pitchFamily="2" charset="-122"/>
                <a:ea typeface="华文仿宋" panose="02010600040101010101" pitchFamily="2" charset="-122"/>
              </a:rPr>
              <a:t>K</a:t>
            </a:r>
            <a:r>
              <a:rPr kumimoji="1" lang="en-US" altLang="zh-CN" b="1" baseline="-25000">
                <a:solidFill>
                  <a:schemeClr val="accent2"/>
                </a:solidFill>
                <a:latin typeface="宋体" panose="02010600030101010101" pitchFamily="2" charset="-122"/>
                <a:ea typeface="华文仿宋" panose="02010600040101010101" pitchFamily="2" charset="-122"/>
              </a:rPr>
              <a:t>cat</a:t>
            </a:r>
            <a:r>
              <a:rPr kumimoji="1" lang="zh-CN" altLang="en-US" b="1">
                <a:solidFill>
                  <a:schemeClr val="accent2"/>
                </a:solidFill>
                <a:latin typeface="宋体" panose="02010600030101010101" pitchFamily="2" charset="-122"/>
                <a:ea typeface="华文仿宋" panose="02010600040101010101" pitchFamily="2" charset="-122"/>
              </a:rPr>
              <a:t>），表明酶的最大催化效率。</a:t>
            </a:r>
          </a:p>
        </p:txBody>
      </p:sp>
      <p:sp>
        <p:nvSpPr>
          <p:cNvPr id="77830" name="Text Box 6"/>
          <p:cNvSpPr txBox="1">
            <a:spLocks noChangeArrowheads="1"/>
          </p:cNvSpPr>
          <p:nvPr/>
        </p:nvSpPr>
        <p:spPr bwMode="auto">
          <a:xfrm>
            <a:off x="767408" y="4598988"/>
            <a:ext cx="9835505"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a:lnSpc>
                <a:spcPct val="120000"/>
              </a:lnSpc>
              <a:spcBef>
                <a:spcPct val="0"/>
              </a:spcBef>
              <a:buFontTx/>
              <a:buNone/>
            </a:pPr>
            <a:r>
              <a:rPr kumimoji="1" lang="zh-CN" altLang="en-US" b="1" dirty="0">
                <a:latin typeface="宋体" panose="02010600030101010101" pitchFamily="2" charset="-122"/>
                <a:ea typeface="华文仿宋" panose="02010600040101010101" pitchFamily="2" charset="-122"/>
              </a:rPr>
              <a:t>转换数的倒数即为催化周期：一个酶分子每催化一个底物分子所需的时间。</a:t>
            </a:r>
          </a:p>
          <a:p>
            <a:pPr algn="just">
              <a:lnSpc>
                <a:spcPct val="120000"/>
              </a:lnSpc>
              <a:spcBef>
                <a:spcPct val="0"/>
              </a:spcBef>
              <a:buFontTx/>
              <a:buNone/>
            </a:pPr>
            <a:r>
              <a:rPr kumimoji="1" lang="zh-CN" altLang="en-US" dirty="0">
                <a:latin typeface="宋体" panose="02010600030101010101" pitchFamily="2" charset="-122"/>
                <a:ea typeface="华文仿宋" panose="02010600040101010101" pitchFamily="2" charset="-122"/>
              </a:rPr>
              <a:t>乳糖脱氢酶转换数为</a:t>
            </a:r>
            <a:r>
              <a:rPr kumimoji="1" lang="en-US" altLang="zh-CN" dirty="0">
                <a:latin typeface="宋体" panose="02010600030101010101" pitchFamily="2" charset="-122"/>
                <a:ea typeface="华文仿宋" panose="02010600040101010101" pitchFamily="2" charset="-122"/>
              </a:rPr>
              <a:t>1000/</a:t>
            </a:r>
            <a:r>
              <a:rPr kumimoji="1" lang="zh-CN" altLang="en-US" dirty="0">
                <a:latin typeface="宋体" panose="02010600030101010101" pitchFamily="2" charset="-122"/>
                <a:ea typeface="华文仿宋" panose="02010600040101010101" pitchFamily="2" charset="-122"/>
              </a:rPr>
              <a:t>秒，则它的催化周期为</a:t>
            </a:r>
            <a:r>
              <a:rPr kumimoji="1" lang="en-US" altLang="zh-CN" dirty="0">
                <a:latin typeface="宋体" panose="02010600030101010101" pitchFamily="2" charset="-122"/>
                <a:ea typeface="华文仿宋" panose="02010600040101010101" pitchFamily="2" charset="-122"/>
              </a:rPr>
              <a:t>10</a:t>
            </a:r>
            <a:r>
              <a:rPr kumimoji="1" lang="en-US" altLang="zh-CN" baseline="30000" dirty="0">
                <a:latin typeface="宋体" panose="02010600030101010101" pitchFamily="2" charset="-122"/>
                <a:ea typeface="华文仿宋" panose="02010600040101010101" pitchFamily="2" charset="-122"/>
              </a:rPr>
              <a:t>-3</a:t>
            </a:r>
            <a:r>
              <a:rPr kumimoji="1" lang="zh-CN" altLang="en-US" dirty="0">
                <a:latin typeface="宋体" panose="02010600030101010101" pitchFamily="2" charset="-122"/>
                <a:ea typeface="华文仿宋" panose="02010600040101010101" pitchFamily="2" charset="-122"/>
              </a:rPr>
              <a:t>秒</a:t>
            </a:r>
          </a:p>
        </p:txBody>
      </p:sp>
      <p:sp>
        <p:nvSpPr>
          <p:cNvPr id="7" name="灯片编号占位符 6"/>
          <p:cNvSpPr>
            <a:spLocks noGrp="1"/>
          </p:cNvSpPr>
          <p:nvPr>
            <p:ph type="sldNum" sz="quarter" idx="12"/>
          </p:nvPr>
        </p:nvSpPr>
        <p:spPr/>
        <p:txBody>
          <a:bodyPr/>
          <a:lstStyle/>
          <a:p>
            <a:pPr>
              <a:defRPr/>
            </a:pPr>
            <a:fld id="{FF6A70B7-C9BE-4BEA-B6FF-2FF7F229EA50}" type="slidenum">
              <a:rPr lang="zh-CN" altLang="en-US" smtClean="0">
                <a:ea typeface="华文仿宋"/>
              </a:rPr>
              <a:pPr>
                <a:defRPr/>
              </a:pPr>
              <a:t>58</a:t>
            </a:fld>
            <a:endParaRPr lang="en-US" altLang="zh-CN">
              <a:ea typeface="华文仿宋"/>
            </a:endParaRPr>
          </a:p>
        </p:txBody>
      </p:sp>
    </p:spTree>
    <p:extLst>
      <p:ext uri="{BB962C8B-B14F-4D97-AF65-F5344CB8AC3E}">
        <p14:creationId xmlns:p14="http://schemas.microsoft.com/office/powerpoint/2010/main" val="38584777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1415480" y="-9525"/>
            <a:ext cx="5267325" cy="64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FontTx/>
              <a:buNone/>
            </a:pPr>
            <a:r>
              <a:rPr lang="zh-CN" altLang="en-US" sz="3200" b="1" dirty="0">
                <a:solidFill>
                  <a:schemeClr val="bg1"/>
                </a:solidFill>
                <a:latin typeface="宋体" panose="02010600030101010101" pitchFamily="2" charset="-122"/>
                <a:ea typeface="华文仿宋" panose="02010600040101010101" pitchFamily="2" charset="-122"/>
              </a:rPr>
              <a:t>（</a:t>
            </a:r>
            <a:r>
              <a:rPr lang="en-US" altLang="zh-CN" sz="3200" b="1" dirty="0">
                <a:solidFill>
                  <a:schemeClr val="bg1"/>
                </a:solidFill>
                <a:latin typeface="宋体" panose="02010600030101010101" pitchFamily="2" charset="-122"/>
                <a:ea typeface="华文仿宋" panose="02010600040101010101" pitchFamily="2" charset="-122"/>
              </a:rPr>
              <a:t>3</a:t>
            </a:r>
            <a:r>
              <a:rPr lang="zh-CN" altLang="en-US" sz="3200" b="1" dirty="0">
                <a:solidFill>
                  <a:schemeClr val="bg1"/>
                </a:solidFill>
                <a:latin typeface="宋体" panose="02010600030101010101" pitchFamily="2" charset="-122"/>
                <a:ea typeface="华文仿宋" panose="02010600040101010101" pitchFamily="2" charset="-122"/>
              </a:rPr>
              <a:t>） </a:t>
            </a:r>
            <a:r>
              <a:rPr kumimoji="1" lang="en-US" altLang="zh-CN" sz="3200" b="1" dirty="0" err="1">
                <a:solidFill>
                  <a:schemeClr val="bg1"/>
                </a:solidFill>
                <a:latin typeface="宋体" panose="02010600030101010101" pitchFamily="2" charset="-122"/>
                <a:ea typeface="华文仿宋" panose="02010600040101010101" pitchFamily="2" charset="-122"/>
              </a:rPr>
              <a:t>K</a:t>
            </a:r>
            <a:r>
              <a:rPr kumimoji="1" lang="en-US" altLang="zh-CN" sz="3200" b="1" baseline="-25000" dirty="0" err="1">
                <a:solidFill>
                  <a:schemeClr val="bg1"/>
                </a:solidFill>
                <a:latin typeface="宋体" panose="02010600030101010101" pitchFamily="2" charset="-122"/>
                <a:ea typeface="华文仿宋" panose="02010600040101010101" pitchFamily="2" charset="-122"/>
              </a:rPr>
              <a:t>cat</a:t>
            </a:r>
            <a:r>
              <a:rPr kumimoji="1" lang="en-US" altLang="zh-CN" sz="3200" b="1" dirty="0">
                <a:solidFill>
                  <a:schemeClr val="bg1"/>
                </a:solidFill>
                <a:latin typeface="宋体" panose="02010600030101010101" pitchFamily="2" charset="-122"/>
                <a:ea typeface="华文仿宋" panose="02010600040101010101" pitchFamily="2" charset="-122"/>
              </a:rPr>
              <a:t>/K</a:t>
            </a:r>
            <a:r>
              <a:rPr kumimoji="1" lang="en-US" altLang="zh-CN" sz="3200" b="1" baseline="-25000" dirty="0">
                <a:solidFill>
                  <a:schemeClr val="bg1"/>
                </a:solidFill>
                <a:latin typeface="宋体" panose="02010600030101010101" pitchFamily="2" charset="-122"/>
                <a:ea typeface="华文仿宋" panose="02010600040101010101" pitchFamily="2" charset="-122"/>
              </a:rPr>
              <a:t>m</a:t>
            </a:r>
            <a:r>
              <a:rPr kumimoji="1" lang="en-US" altLang="zh-CN" sz="3200" b="1" dirty="0">
                <a:solidFill>
                  <a:schemeClr val="bg1"/>
                </a:solidFill>
                <a:latin typeface="宋体" panose="02010600030101010101" pitchFamily="2" charset="-122"/>
                <a:ea typeface="华文仿宋" panose="02010600040101010101" pitchFamily="2" charset="-122"/>
              </a:rPr>
              <a:t> </a:t>
            </a:r>
            <a:r>
              <a:rPr kumimoji="1" lang="zh-CN" altLang="en-US" sz="3200" b="1" dirty="0">
                <a:solidFill>
                  <a:schemeClr val="bg1"/>
                </a:solidFill>
                <a:latin typeface="宋体" panose="02010600030101010101" pitchFamily="2" charset="-122"/>
                <a:ea typeface="华文仿宋" panose="02010600040101010101" pitchFamily="2" charset="-122"/>
              </a:rPr>
              <a:t>的意义</a:t>
            </a:r>
          </a:p>
        </p:txBody>
      </p:sp>
      <p:sp>
        <p:nvSpPr>
          <p:cNvPr id="78851" name="Text Box 3"/>
          <p:cNvSpPr txBox="1">
            <a:spLocks noChangeArrowheads="1"/>
          </p:cNvSpPr>
          <p:nvPr/>
        </p:nvSpPr>
        <p:spPr bwMode="auto">
          <a:xfrm>
            <a:off x="2566988" y="1196975"/>
            <a:ext cx="7142162"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FontTx/>
              <a:buNone/>
            </a:pPr>
            <a:r>
              <a:rPr lang="zh-CN" altLang="en-US" b="1">
                <a:latin typeface="宋体" panose="02010600030101010101" pitchFamily="2" charset="-122"/>
                <a:ea typeface="华文仿宋" panose="02010600040101010101" pitchFamily="2" charset="-122"/>
              </a:rPr>
              <a:t>在生理条件下， </a:t>
            </a:r>
            <a:r>
              <a:rPr kumimoji="1" lang="en-US" altLang="zh-CN">
                <a:latin typeface="宋体" panose="02010600030101010101" pitchFamily="2" charset="-122"/>
                <a:ea typeface="华文仿宋" panose="02010600040101010101" pitchFamily="2" charset="-122"/>
              </a:rPr>
              <a:t>[S]/K</a:t>
            </a:r>
            <a:r>
              <a:rPr kumimoji="1" lang="en-US" altLang="zh-CN" baseline="-25000">
                <a:latin typeface="宋体" panose="02010600030101010101" pitchFamily="2" charset="-122"/>
                <a:ea typeface="华文仿宋" panose="02010600040101010101" pitchFamily="2" charset="-122"/>
              </a:rPr>
              <a:t>m</a:t>
            </a:r>
            <a:r>
              <a:rPr kumimoji="1" lang="en-US" altLang="zh-CN">
                <a:latin typeface="宋体" panose="02010600030101010101" pitchFamily="2" charset="-122"/>
                <a:ea typeface="华文仿宋" panose="02010600040101010101" pitchFamily="2" charset="-122"/>
              </a:rPr>
              <a:t>=0.01</a:t>
            </a:r>
            <a:r>
              <a:rPr kumimoji="1" lang="zh-CN" altLang="en-US">
                <a:latin typeface="宋体" panose="02010600030101010101" pitchFamily="2" charset="-122"/>
                <a:ea typeface="华文仿宋" panose="02010600040101010101" pitchFamily="2" charset="-122"/>
              </a:rPr>
              <a:t>～</a:t>
            </a:r>
            <a:r>
              <a:rPr kumimoji="1" lang="en-US" altLang="zh-CN">
                <a:latin typeface="宋体" panose="02010600030101010101" pitchFamily="2" charset="-122"/>
                <a:ea typeface="华文仿宋" panose="02010600040101010101" pitchFamily="2" charset="-122"/>
              </a:rPr>
              <a:t>1.0</a:t>
            </a:r>
          </a:p>
        </p:txBody>
      </p:sp>
      <p:graphicFrame>
        <p:nvGraphicFramePr>
          <p:cNvPr id="78852" name="Object 2"/>
          <p:cNvGraphicFramePr>
            <a:graphicFrameLocks noChangeAspect="1"/>
          </p:cNvGraphicFramePr>
          <p:nvPr/>
        </p:nvGraphicFramePr>
        <p:xfrm>
          <a:off x="3719513" y="1989138"/>
          <a:ext cx="3816350" cy="881062"/>
        </p:xfrm>
        <a:graphic>
          <a:graphicData uri="http://schemas.openxmlformats.org/presentationml/2006/ole">
            <mc:AlternateContent xmlns:mc="http://schemas.openxmlformats.org/markup-compatibility/2006">
              <mc:Choice xmlns:v="urn:schemas-microsoft-com:vml" Requires="v">
                <p:oleObj spid="_x0000_s18452" name="公式" r:id="rId3" imgW="43586400" imgH="10058400" progId="Equation.3">
                  <p:embed/>
                </p:oleObj>
              </mc:Choice>
              <mc:Fallback>
                <p:oleObj name="公式" r:id="rId3" imgW="43586400" imgH="10058400" progId="Equation.3">
                  <p:embed/>
                  <p:pic>
                    <p:nvPicPr>
                      <p:cNvPr id="7885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9513" y="1989138"/>
                        <a:ext cx="381635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8853" name="Text Box 5"/>
          <p:cNvSpPr txBox="1">
            <a:spLocks noChangeArrowheads="1"/>
          </p:cNvSpPr>
          <p:nvPr/>
        </p:nvSpPr>
        <p:spPr bwMode="auto">
          <a:xfrm>
            <a:off x="2135188" y="3213100"/>
            <a:ext cx="2741612"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FontTx/>
              <a:buNone/>
            </a:pPr>
            <a:r>
              <a:rPr kumimoji="1" lang="en-US" altLang="zh-CN">
                <a:latin typeface="宋体" panose="02010600030101010101" pitchFamily="2" charset="-122"/>
                <a:ea typeface="华文仿宋" panose="02010600040101010101" pitchFamily="2" charset="-122"/>
              </a:rPr>
              <a:t>[S]&lt;&lt;Km </a:t>
            </a:r>
            <a:r>
              <a:rPr kumimoji="1" lang="zh-CN" altLang="en-US">
                <a:latin typeface="宋体" panose="02010600030101010101" pitchFamily="2" charset="-122"/>
                <a:ea typeface="华文仿宋" panose="02010600040101010101" pitchFamily="2" charset="-122"/>
              </a:rPr>
              <a:t>时：</a:t>
            </a:r>
          </a:p>
        </p:txBody>
      </p:sp>
      <p:graphicFrame>
        <p:nvGraphicFramePr>
          <p:cNvPr id="78854" name="Object 3"/>
          <p:cNvGraphicFramePr>
            <a:graphicFrameLocks noChangeAspect="1"/>
          </p:cNvGraphicFramePr>
          <p:nvPr/>
        </p:nvGraphicFramePr>
        <p:xfrm>
          <a:off x="4511675" y="3141663"/>
          <a:ext cx="2492375" cy="908050"/>
        </p:xfrm>
        <a:graphic>
          <a:graphicData uri="http://schemas.openxmlformats.org/presentationml/2006/ole">
            <mc:AlternateContent xmlns:mc="http://schemas.openxmlformats.org/markup-compatibility/2006">
              <mc:Choice xmlns:v="urn:schemas-microsoft-com:vml" Requires="v">
                <p:oleObj spid="_x0000_s18453" name="Equation" r:id="rId5" imgW="25908000" imgH="9448800" progId="Equation.3">
                  <p:embed/>
                </p:oleObj>
              </mc:Choice>
              <mc:Fallback>
                <p:oleObj name="Equation" r:id="rId5" imgW="25908000" imgH="9448800" progId="Equation.3">
                  <p:embed/>
                  <p:pic>
                    <p:nvPicPr>
                      <p:cNvPr id="78854"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1675" y="3141663"/>
                        <a:ext cx="24923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8855" name="Object 4"/>
          <p:cNvGraphicFramePr>
            <a:graphicFrameLocks noChangeAspect="1"/>
          </p:cNvGraphicFramePr>
          <p:nvPr/>
        </p:nvGraphicFramePr>
        <p:xfrm>
          <a:off x="4440238" y="4076700"/>
          <a:ext cx="3019425" cy="995363"/>
        </p:xfrm>
        <a:graphic>
          <a:graphicData uri="http://schemas.openxmlformats.org/presentationml/2006/ole">
            <mc:AlternateContent xmlns:mc="http://schemas.openxmlformats.org/markup-compatibility/2006">
              <mc:Choice xmlns:v="urn:schemas-microsoft-com:vml" Requires="v">
                <p:oleObj spid="_x0000_s18454" name="Equation" r:id="rId7" imgW="31394400" imgH="10363200" progId="Equation.3">
                  <p:embed/>
                </p:oleObj>
              </mc:Choice>
              <mc:Fallback>
                <p:oleObj name="Equation" r:id="rId7" imgW="31394400" imgH="10363200" progId="Equation.3">
                  <p:embed/>
                  <p:pic>
                    <p:nvPicPr>
                      <p:cNvPr id="78855"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40238" y="4076700"/>
                        <a:ext cx="3019425"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8856" name="Text Box 8"/>
          <p:cNvSpPr txBox="1">
            <a:spLocks noChangeArrowheads="1"/>
          </p:cNvSpPr>
          <p:nvPr/>
        </p:nvSpPr>
        <p:spPr bwMode="auto">
          <a:xfrm>
            <a:off x="2063750" y="5157788"/>
            <a:ext cx="8224838"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20000"/>
              </a:lnSpc>
              <a:spcBef>
                <a:spcPct val="0"/>
              </a:spcBef>
              <a:buFontTx/>
              <a:buNone/>
            </a:pPr>
            <a:r>
              <a:rPr kumimoji="1" lang="en-US" altLang="zh-CN" b="1">
                <a:latin typeface="宋体" panose="02010600030101010101" pitchFamily="2" charset="-122"/>
                <a:ea typeface="华文仿宋" panose="02010600040101010101" pitchFamily="2" charset="-122"/>
              </a:rPr>
              <a:t>K</a:t>
            </a:r>
            <a:r>
              <a:rPr kumimoji="1" lang="en-US" altLang="zh-CN" b="1" baseline="-25000">
                <a:latin typeface="宋体" panose="02010600030101010101" pitchFamily="2" charset="-122"/>
                <a:ea typeface="华文仿宋" panose="02010600040101010101" pitchFamily="2" charset="-122"/>
              </a:rPr>
              <a:t>cat</a:t>
            </a:r>
            <a:r>
              <a:rPr kumimoji="1" lang="en-US" altLang="zh-CN" b="1">
                <a:latin typeface="宋体" panose="02010600030101010101" pitchFamily="2" charset="-122"/>
                <a:ea typeface="华文仿宋" panose="02010600040101010101" pitchFamily="2" charset="-122"/>
              </a:rPr>
              <a:t>/K</a:t>
            </a:r>
            <a:r>
              <a:rPr kumimoji="1" lang="en-US" altLang="zh-CN" b="1" baseline="-25000">
                <a:latin typeface="宋体" panose="02010600030101010101" pitchFamily="2" charset="-122"/>
                <a:ea typeface="华文仿宋" panose="02010600040101010101" pitchFamily="2" charset="-122"/>
              </a:rPr>
              <a:t>m</a:t>
            </a:r>
            <a:r>
              <a:rPr kumimoji="1" lang="zh-CN" altLang="en-US" b="1">
                <a:latin typeface="宋体" panose="02010600030101010101" pitchFamily="2" charset="-122"/>
                <a:ea typeface="华文仿宋" panose="02010600040101010101" pitchFamily="2" charset="-122"/>
              </a:rPr>
              <a:t>的上限是</a:t>
            </a:r>
            <a:r>
              <a:rPr kumimoji="1" lang="en-US" altLang="zh-CN" b="1">
                <a:latin typeface="宋体" panose="02010600030101010101" pitchFamily="2" charset="-122"/>
                <a:ea typeface="华文仿宋" panose="02010600040101010101" pitchFamily="2" charset="-122"/>
              </a:rPr>
              <a:t>K</a:t>
            </a:r>
            <a:r>
              <a:rPr kumimoji="1" lang="en-US" altLang="zh-CN" b="1" baseline="-25000">
                <a:latin typeface="宋体" panose="02010600030101010101" pitchFamily="2" charset="-122"/>
                <a:ea typeface="华文仿宋" panose="02010600040101010101" pitchFamily="2" charset="-122"/>
              </a:rPr>
              <a:t>1</a:t>
            </a:r>
            <a:r>
              <a:rPr kumimoji="1" lang="zh-CN" altLang="en-US" b="1">
                <a:latin typeface="宋体" panose="02010600030101010101" pitchFamily="2" charset="-122"/>
                <a:ea typeface="华文仿宋" panose="02010600040101010101" pitchFamily="2" charset="-122"/>
              </a:rPr>
              <a:t>，即生成</a:t>
            </a:r>
            <a:r>
              <a:rPr kumimoji="1" lang="en-US" altLang="zh-CN" b="1">
                <a:latin typeface="宋体" panose="02010600030101010101" pitchFamily="2" charset="-122"/>
                <a:ea typeface="华文仿宋" panose="02010600040101010101" pitchFamily="2" charset="-122"/>
              </a:rPr>
              <a:t>ES</a:t>
            </a:r>
            <a:r>
              <a:rPr kumimoji="1" lang="zh-CN" altLang="en-US" b="1">
                <a:latin typeface="宋体" panose="02010600030101010101" pitchFamily="2" charset="-122"/>
                <a:ea typeface="华文仿宋" panose="02010600040101010101" pitchFamily="2" charset="-122"/>
              </a:rPr>
              <a:t>复合物的速度</a:t>
            </a:r>
            <a:r>
              <a:rPr kumimoji="1" lang="en-US" altLang="zh-CN" b="1">
                <a:latin typeface="宋体" panose="02010600030101010101" pitchFamily="2" charset="-122"/>
                <a:ea typeface="华文仿宋" panose="02010600040101010101" pitchFamily="2" charset="-122"/>
              </a:rPr>
              <a:t>(</a:t>
            </a:r>
            <a:r>
              <a:rPr kumimoji="1" lang="zh-CN" altLang="en-US" b="1">
                <a:latin typeface="宋体" panose="02010600030101010101" pitchFamily="2" charset="-122"/>
                <a:ea typeface="华文仿宋" panose="02010600040101010101" pitchFamily="2" charset="-122"/>
              </a:rPr>
              <a:t>酶促反应的速度不会超过</a:t>
            </a:r>
            <a:r>
              <a:rPr kumimoji="1" lang="en-US" altLang="zh-CN" b="1">
                <a:latin typeface="宋体" panose="02010600030101010101" pitchFamily="2" charset="-122"/>
                <a:ea typeface="华文仿宋" panose="02010600040101010101" pitchFamily="2" charset="-122"/>
              </a:rPr>
              <a:t>ES</a:t>
            </a:r>
            <a:r>
              <a:rPr kumimoji="1" lang="zh-CN" altLang="en-US" b="1">
                <a:latin typeface="宋体" panose="02010600030101010101" pitchFamily="2" charset="-122"/>
                <a:ea typeface="华文仿宋" panose="02010600040101010101" pitchFamily="2" charset="-122"/>
              </a:rPr>
              <a:t>的形成速度</a:t>
            </a:r>
            <a:r>
              <a:rPr kumimoji="1" lang="en-US" altLang="zh-CN" b="1">
                <a:latin typeface="宋体" panose="02010600030101010101" pitchFamily="2" charset="-122"/>
                <a:ea typeface="华文仿宋" panose="02010600040101010101" pitchFamily="2" charset="-122"/>
              </a:rPr>
              <a:t>K</a:t>
            </a:r>
            <a:r>
              <a:rPr kumimoji="1" lang="en-US" altLang="zh-CN" b="1" baseline="-25000">
                <a:latin typeface="宋体" panose="02010600030101010101" pitchFamily="2" charset="-122"/>
                <a:ea typeface="华文仿宋" panose="02010600040101010101" pitchFamily="2" charset="-122"/>
              </a:rPr>
              <a:t>1</a:t>
            </a:r>
            <a:r>
              <a:rPr kumimoji="1" lang="zh-CN" altLang="en-US" b="1">
                <a:latin typeface="宋体" panose="02010600030101010101" pitchFamily="2" charset="-122"/>
                <a:ea typeface="华文仿宋" panose="02010600040101010101" pitchFamily="2" charset="-122"/>
              </a:rPr>
              <a:t>，在水相中不会超过</a:t>
            </a:r>
            <a:r>
              <a:rPr kumimoji="1" lang="en-US" altLang="zh-CN" b="1">
                <a:latin typeface="宋体" panose="02010600030101010101" pitchFamily="2" charset="-122"/>
                <a:ea typeface="华文仿宋" panose="02010600040101010101" pitchFamily="2" charset="-122"/>
              </a:rPr>
              <a:t>10</a:t>
            </a:r>
            <a:r>
              <a:rPr kumimoji="1" lang="en-US" altLang="zh-CN" b="1" baseline="30000">
                <a:latin typeface="宋体" panose="02010600030101010101" pitchFamily="2" charset="-122"/>
                <a:ea typeface="华文仿宋" panose="02010600040101010101" pitchFamily="2" charset="-122"/>
              </a:rPr>
              <a:t>8</a:t>
            </a:r>
            <a:r>
              <a:rPr kumimoji="1" lang="zh-CN" altLang="en-US" b="1">
                <a:latin typeface="宋体" panose="02010600030101010101" pitchFamily="2" charset="-122"/>
                <a:ea typeface="华文仿宋" panose="02010600040101010101" pitchFamily="2" charset="-122"/>
              </a:rPr>
              <a:t>～</a:t>
            </a:r>
            <a:r>
              <a:rPr kumimoji="1" lang="en-US" altLang="zh-CN" b="1">
                <a:latin typeface="宋体" panose="02010600030101010101" pitchFamily="2" charset="-122"/>
                <a:ea typeface="华文仿宋" panose="02010600040101010101" pitchFamily="2" charset="-122"/>
              </a:rPr>
              <a:t>10</a:t>
            </a:r>
            <a:r>
              <a:rPr kumimoji="1" lang="en-US" altLang="zh-CN" b="1" baseline="30000">
                <a:latin typeface="宋体" panose="02010600030101010101" pitchFamily="2" charset="-122"/>
                <a:ea typeface="华文仿宋" panose="02010600040101010101" pitchFamily="2" charset="-122"/>
              </a:rPr>
              <a:t>9</a:t>
            </a:r>
            <a:r>
              <a:rPr kumimoji="1" lang="zh-CN" altLang="en-US" b="1">
                <a:latin typeface="宋体" panose="02010600030101010101" pitchFamily="2" charset="-122"/>
                <a:ea typeface="华文仿宋" panose="02010600040101010101" pitchFamily="2" charset="-122"/>
              </a:rPr>
              <a:t>）</a:t>
            </a:r>
          </a:p>
        </p:txBody>
      </p:sp>
      <p:sp>
        <p:nvSpPr>
          <p:cNvPr id="9" name="灯片编号占位符 8"/>
          <p:cNvSpPr>
            <a:spLocks noGrp="1"/>
          </p:cNvSpPr>
          <p:nvPr>
            <p:ph type="sldNum" sz="quarter" idx="12"/>
          </p:nvPr>
        </p:nvSpPr>
        <p:spPr/>
        <p:txBody>
          <a:bodyPr/>
          <a:lstStyle/>
          <a:p>
            <a:pPr>
              <a:defRPr/>
            </a:pPr>
            <a:fld id="{8F75EC0F-AF62-479E-9792-4D2DC0AECF57}" type="slidenum">
              <a:rPr lang="zh-CN" altLang="en-US" smtClean="0">
                <a:ea typeface="华文仿宋"/>
              </a:rPr>
              <a:pPr>
                <a:defRPr/>
              </a:pPr>
              <a:t>59</a:t>
            </a:fld>
            <a:endParaRPr lang="en-US" altLang="zh-CN">
              <a:ea typeface="华文仿宋"/>
            </a:endParaRPr>
          </a:p>
        </p:txBody>
      </p:sp>
      <p:sp>
        <p:nvSpPr>
          <p:cNvPr id="5129" name="页脚占位符 2"/>
          <p:cNvSpPr>
            <a:spLocks noGrp="1"/>
          </p:cNvSpPr>
          <p:nvPr>
            <p:ph type="ftr" sz="quarter" idx="11"/>
          </p:nvPr>
        </p:nvSpPr>
        <p:spPr/>
        <p:txBody>
          <a:bodyPr/>
          <a:lstStyle>
            <a:lvl1pPr>
              <a:defRPr/>
            </a:lvl1pPr>
          </a:lstStyle>
          <a:p>
            <a:pPr>
              <a:defRPr/>
            </a:pPr>
            <a:r>
              <a:rPr lang="en-US" altLang="zh-CN">
                <a:ea typeface="华文仿宋"/>
              </a:rPr>
              <a:t>精选ppt</a:t>
            </a:r>
          </a:p>
        </p:txBody>
      </p:sp>
    </p:spTree>
    <p:extLst>
      <p:ext uri="{BB962C8B-B14F-4D97-AF65-F5344CB8AC3E}">
        <p14:creationId xmlns:p14="http://schemas.microsoft.com/office/powerpoint/2010/main" val="35322029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962400"/>
            <a:ext cx="6745288" cy="2443163"/>
          </a:xfrm>
          <a:prstGeom prst="rect">
            <a:avLst/>
          </a:prstGeom>
          <a:noFill/>
          <a:ln w="38100">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5" name="Rectangle 3"/>
          <p:cNvSpPr>
            <a:spLocks noChangeArrowheads="1"/>
          </p:cNvSpPr>
          <p:nvPr/>
        </p:nvSpPr>
        <p:spPr bwMode="auto">
          <a:xfrm>
            <a:off x="1676400" y="2217738"/>
            <a:ext cx="8713788"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20000"/>
              </a:lnSpc>
              <a:spcBef>
                <a:spcPct val="0"/>
              </a:spcBef>
              <a:buFontTx/>
              <a:buNone/>
            </a:pPr>
            <a:r>
              <a:rPr kumimoji="1" lang="zh-CN" altLang="en-US" b="1">
                <a:latin typeface="楷体_GB2312" pitchFamily="49" charset="-122"/>
                <a:ea typeface="楷体_GB2312" pitchFamily="49" charset="-122"/>
              </a:rPr>
              <a:t>习惯命名</a:t>
            </a:r>
            <a:r>
              <a:rPr kumimoji="1" lang="en-US" altLang="zh-CN" b="1">
                <a:latin typeface="楷体_GB2312" pitchFamily="49" charset="-122"/>
                <a:ea typeface="楷体_GB2312" pitchFamily="49" charset="-122"/>
              </a:rPr>
              <a:t>: </a:t>
            </a:r>
            <a:r>
              <a:rPr kumimoji="1" lang="zh-CN" altLang="en-US" b="1">
                <a:latin typeface="楷体_GB2312" pitchFamily="49" charset="-122"/>
                <a:ea typeface="楷体_GB2312" pitchFamily="49" charset="-122"/>
              </a:rPr>
              <a:t>乳酸脱氢酶</a:t>
            </a:r>
          </a:p>
          <a:p>
            <a:pPr eaLnBrk="1" hangingPunct="1">
              <a:lnSpc>
                <a:spcPct val="120000"/>
              </a:lnSpc>
              <a:spcBef>
                <a:spcPct val="0"/>
              </a:spcBef>
              <a:buFontTx/>
              <a:buNone/>
            </a:pPr>
            <a:r>
              <a:rPr kumimoji="1" lang="zh-CN" altLang="en-US" b="1">
                <a:latin typeface="楷体_GB2312" pitchFamily="49" charset="-122"/>
                <a:ea typeface="楷体_GB2312" pitchFamily="49" charset="-122"/>
              </a:rPr>
              <a:t>系统命名：乳酸</a:t>
            </a:r>
            <a:r>
              <a:rPr kumimoji="1" lang="en-US" altLang="zh-CN" b="1">
                <a:latin typeface="Times New Roman" panose="02020603050405020304" pitchFamily="18" charset="0"/>
                <a:ea typeface="楷体_GB2312" pitchFamily="49" charset="-122"/>
              </a:rPr>
              <a:t>:NAD</a:t>
            </a:r>
            <a:r>
              <a:rPr kumimoji="1" lang="en-US" altLang="zh-CN" b="1" baseline="30000">
                <a:latin typeface="楷体_GB2312" pitchFamily="49" charset="-122"/>
                <a:ea typeface="楷体_GB2312" pitchFamily="49" charset="-122"/>
              </a:rPr>
              <a:t>+</a:t>
            </a:r>
            <a:r>
              <a:rPr kumimoji="1" lang="zh-CN" altLang="en-US" b="1">
                <a:latin typeface="楷体_GB2312" pitchFamily="49" charset="-122"/>
                <a:ea typeface="楷体_GB2312" pitchFamily="49" charset="-122"/>
              </a:rPr>
              <a:t>脱氢酶</a:t>
            </a:r>
          </a:p>
          <a:p>
            <a:pPr eaLnBrk="1" hangingPunct="1">
              <a:lnSpc>
                <a:spcPct val="120000"/>
              </a:lnSpc>
              <a:spcBef>
                <a:spcPct val="0"/>
              </a:spcBef>
              <a:buFontTx/>
              <a:buNone/>
            </a:pPr>
            <a:r>
              <a:rPr kumimoji="1" lang="zh-CN" altLang="en-US" b="1">
                <a:latin typeface="楷体_GB2312" pitchFamily="49" charset="-122"/>
                <a:ea typeface="楷体_GB2312" pitchFamily="49" charset="-122"/>
              </a:rPr>
              <a:t>酶编号：</a:t>
            </a:r>
            <a:r>
              <a:rPr kumimoji="1" lang="en-US" altLang="zh-CN" b="1">
                <a:latin typeface="Times New Roman" panose="02020603050405020304" pitchFamily="18" charset="0"/>
                <a:ea typeface="楷体_GB2312" pitchFamily="49" charset="-122"/>
              </a:rPr>
              <a:t>EC1.1.1.27  (Enzyme Commision </a:t>
            </a:r>
            <a:r>
              <a:rPr kumimoji="1" lang="zh-CN" altLang="en-US" b="1">
                <a:latin typeface="Times New Roman" panose="02020603050405020304" pitchFamily="18" charset="0"/>
                <a:ea typeface="楷体_GB2312" pitchFamily="49" charset="-122"/>
              </a:rPr>
              <a:t>酶学委员会</a:t>
            </a:r>
            <a:r>
              <a:rPr kumimoji="1" lang="en-US" altLang="zh-CN" b="1">
                <a:latin typeface="Times New Roman" panose="02020603050405020304" pitchFamily="18" charset="0"/>
                <a:ea typeface="楷体_GB2312" pitchFamily="49" charset="-122"/>
              </a:rPr>
              <a:t>)</a:t>
            </a:r>
          </a:p>
        </p:txBody>
      </p:sp>
      <p:grpSp>
        <p:nvGrpSpPr>
          <p:cNvPr id="10244" name="Group 4"/>
          <p:cNvGrpSpPr>
            <a:grpSpLocks/>
          </p:cNvGrpSpPr>
          <p:nvPr/>
        </p:nvGrpSpPr>
        <p:grpSpPr bwMode="auto">
          <a:xfrm>
            <a:off x="2144713" y="1158875"/>
            <a:ext cx="7777162" cy="1058863"/>
            <a:chOff x="521" y="119"/>
            <a:chExt cx="4899" cy="667"/>
          </a:xfrm>
        </p:grpSpPr>
        <p:pic>
          <p:nvPicPr>
            <p:cNvPr id="1024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1" y="119"/>
              <a:ext cx="4899" cy="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50" name="Text Box 6"/>
            <p:cNvSpPr txBox="1">
              <a:spLocks noChangeArrowheads="1"/>
            </p:cNvSpPr>
            <p:nvPr/>
          </p:nvSpPr>
          <p:spPr bwMode="auto">
            <a:xfrm>
              <a:off x="2517" y="391"/>
              <a:ext cx="408"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b="1">
                  <a:solidFill>
                    <a:schemeClr val="tx2"/>
                  </a:solidFill>
                  <a:latin typeface="楷体_GB2312" pitchFamily="49" charset="-122"/>
                  <a:ea typeface="楷体_GB2312" pitchFamily="49" charset="-122"/>
                </a:rPr>
                <a:t>酶</a:t>
              </a:r>
            </a:p>
          </p:txBody>
        </p:sp>
      </p:grpSp>
      <p:sp>
        <p:nvSpPr>
          <p:cNvPr id="10245" name="Rectangle 4"/>
          <p:cNvSpPr>
            <a:spLocks noChangeArrowheads="1"/>
          </p:cNvSpPr>
          <p:nvPr/>
        </p:nvSpPr>
        <p:spPr bwMode="auto">
          <a:xfrm>
            <a:off x="119336" y="-71438"/>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2.  </a:t>
            </a:r>
            <a:r>
              <a:rPr lang="zh-CN" altLang="en-US" sz="4400" b="1" dirty="0">
                <a:solidFill>
                  <a:schemeClr val="bg1"/>
                </a:solidFill>
                <a:latin typeface="微软雅黑" panose="020B0503020204020204" pitchFamily="34" charset="-122"/>
                <a:ea typeface="微软雅黑" panose="020B0503020204020204" pitchFamily="34" charset="-122"/>
              </a:rPr>
              <a:t>酶的命名</a:t>
            </a:r>
          </a:p>
        </p:txBody>
      </p:sp>
    </p:spTree>
    <p:extLst>
      <p:ext uri="{BB962C8B-B14F-4D97-AF65-F5344CB8AC3E}">
        <p14:creationId xmlns:p14="http://schemas.microsoft.com/office/powerpoint/2010/main" val="34074093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0" dur="500"/>
                                        <p:tgtEl>
                                          <p:spTgt spid="2867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13" dur="500"/>
                                        <p:tgtEl>
                                          <p:spTgt spid="28675">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28674"/>
                                        </p:tgtEl>
                                        <p:attrNameLst>
                                          <p:attrName>style.visibility</p:attrName>
                                        </p:attrNameLst>
                                      </p:cBhvr>
                                      <p:to>
                                        <p:strVal val="visible"/>
                                      </p:to>
                                    </p:set>
                                    <p:animEffect transition="in" filter="blinds(horizontal)">
                                      <p:cBhvr>
                                        <p:cTn id="18"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txBox="1">
            <a:spLocks noChangeArrowheads="1"/>
          </p:cNvSpPr>
          <p:nvPr/>
        </p:nvSpPr>
        <p:spPr bwMode="auto">
          <a:xfrm>
            <a:off x="1559496" y="1196752"/>
            <a:ext cx="9937104"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40000"/>
              </a:lnSpc>
              <a:spcBef>
                <a:spcPct val="20000"/>
              </a:spcBef>
              <a:buFontTx/>
              <a:buChar char="•"/>
            </a:pPr>
            <a:r>
              <a:rPr kumimoji="1" lang="en-US" altLang="zh-CN" sz="3200" dirty="0">
                <a:latin typeface="Calibri" panose="020F0502020204030204" pitchFamily="34" charset="0"/>
                <a:ea typeface="华文仿宋" panose="02010600040101010101" pitchFamily="2" charset="-122"/>
              </a:rPr>
              <a:t>Km</a:t>
            </a:r>
            <a:r>
              <a:rPr kumimoji="1" lang="zh-CN" altLang="en-US" sz="3200" dirty="0">
                <a:latin typeface="Calibri" panose="020F0502020204030204" pitchFamily="34" charset="0"/>
                <a:ea typeface="华文仿宋" panose="02010600040101010101" pitchFamily="2" charset="-122"/>
              </a:rPr>
              <a:t>除了与底物类别有关，还与</a:t>
            </a:r>
            <a:r>
              <a:rPr kumimoji="1" lang="en-US" altLang="zh-CN" sz="3200" dirty="0">
                <a:latin typeface="Calibri" panose="020F0502020204030204" pitchFamily="34" charset="0"/>
                <a:ea typeface="华文仿宋" panose="02010600040101010101" pitchFamily="2" charset="-122"/>
              </a:rPr>
              <a:t>pH</a:t>
            </a:r>
            <a:r>
              <a:rPr kumimoji="1" lang="zh-CN" altLang="en-US" sz="3200" dirty="0">
                <a:latin typeface="Calibri" panose="020F0502020204030204" pitchFamily="34" charset="0"/>
                <a:ea typeface="华文仿宋" panose="02010600040101010101" pitchFamily="2" charset="-122"/>
              </a:rPr>
              <a:t>、温度有关， 所以</a:t>
            </a:r>
            <a:r>
              <a:rPr kumimoji="1" lang="en-US" altLang="zh-CN" sz="3200" dirty="0">
                <a:solidFill>
                  <a:schemeClr val="hlink"/>
                </a:solidFill>
                <a:latin typeface="Calibri" panose="020F0502020204030204" pitchFamily="34" charset="0"/>
                <a:ea typeface="华文仿宋" panose="02010600040101010101" pitchFamily="2" charset="-122"/>
              </a:rPr>
              <a:t>Km</a:t>
            </a:r>
            <a:r>
              <a:rPr kumimoji="1" lang="zh-CN" altLang="en-US" sz="3200" dirty="0">
                <a:solidFill>
                  <a:schemeClr val="hlink"/>
                </a:solidFill>
                <a:latin typeface="Calibri" panose="020F0502020204030204" pitchFamily="34" charset="0"/>
                <a:ea typeface="华文仿宋" panose="02010600040101010101" pitchFamily="2" charset="-122"/>
              </a:rPr>
              <a:t>是一个物理常数，是对一定的底物、一定的</a:t>
            </a:r>
            <a:r>
              <a:rPr kumimoji="1" lang="en-US" altLang="zh-CN" sz="3200" dirty="0">
                <a:solidFill>
                  <a:schemeClr val="hlink"/>
                </a:solidFill>
                <a:latin typeface="Calibri" panose="020F0502020204030204" pitchFamily="34" charset="0"/>
                <a:ea typeface="华文仿宋" panose="02010600040101010101" pitchFamily="2" charset="-122"/>
              </a:rPr>
              <a:t>pH</a:t>
            </a:r>
            <a:r>
              <a:rPr kumimoji="1" lang="zh-CN" altLang="en-US" sz="3200" dirty="0">
                <a:solidFill>
                  <a:schemeClr val="hlink"/>
                </a:solidFill>
                <a:latin typeface="Calibri" panose="020F0502020204030204" pitchFamily="34" charset="0"/>
                <a:ea typeface="华文仿宋" panose="02010600040101010101" pitchFamily="2" charset="-122"/>
              </a:rPr>
              <a:t>、一定的温度而言的。</a:t>
            </a:r>
            <a:r>
              <a:rPr lang="zh-CN" altLang="zh-CN" sz="3200" dirty="0">
                <a:solidFill>
                  <a:schemeClr val="hlink"/>
                </a:solidFill>
                <a:latin typeface="Calibri" panose="020F0502020204030204" pitchFamily="34" charset="0"/>
                <a:ea typeface="华文仿宋" panose="02010600040101010101" pitchFamily="2" charset="-122"/>
              </a:rPr>
              <a:t>不同条件下具有不同的</a:t>
            </a:r>
            <a:r>
              <a:rPr lang="en-US" altLang="zh-CN" sz="3200" dirty="0">
                <a:solidFill>
                  <a:schemeClr val="hlink"/>
                </a:solidFill>
                <a:latin typeface="Calibri" panose="020F0502020204030204" pitchFamily="34" charset="0"/>
                <a:ea typeface="华文仿宋" panose="02010600040101010101" pitchFamily="2" charset="-122"/>
              </a:rPr>
              <a:t>Km</a:t>
            </a:r>
            <a:r>
              <a:rPr lang="zh-CN" altLang="zh-CN" sz="3200" dirty="0">
                <a:solidFill>
                  <a:schemeClr val="hlink"/>
                </a:solidFill>
                <a:latin typeface="Calibri" panose="020F0502020204030204" pitchFamily="34" charset="0"/>
                <a:ea typeface="华文仿宋" panose="02010600040101010101" pitchFamily="2" charset="-122"/>
              </a:rPr>
              <a:t>值。</a:t>
            </a:r>
            <a:endParaRPr lang="zh-CN" altLang="en-US" sz="3200" dirty="0">
              <a:solidFill>
                <a:schemeClr val="hlink"/>
              </a:solidFill>
              <a:latin typeface="Calibri" panose="020F0502020204030204" pitchFamily="34" charset="0"/>
              <a:ea typeface="华文仿宋" panose="02010600040101010101" pitchFamily="2" charset="-122"/>
            </a:endParaRPr>
          </a:p>
          <a:p>
            <a:pPr>
              <a:lnSpc>
                <a:spcPct val="100000"/>
              </a:lnSpc>
              <a:spcBef>
                <a:spcPct val="20000"/>
              </a:spcBef>
            </a:pPr>
            <a:endParaRPr lang="en-US" altLang="zh-CN" sz="3200" dirty="0">
              <a:latin typeface="Calibri" panose="020F0502020204030204" pitchFamily="34" charset="0"/>
              <a:ea typeface="华文仿宋" panose="02010600040101010101" pitchFamily="2" charset="-122"/>
            </a:endParaRPr>
          </a:p>
        </p:txBody>
      </p:sp>
      <p:sp>
        <p:nvSpPr>
          <p:cNvPr id="3" name="灯片编号占位符 2"/>
          <p:cNvSpPr>
            <a:spLocks noGrp="1"/>
          </p:cNvSpPr>
          <p:nvPr>
            <p:ph type="sldNum" sz="quarter" idx="12"/>
          </p:nvPr>
        </p:nvSpPr>
        <p:spPr/>
        <p:txBody>
          <a:bodyPr/>
          <a:lstStyle/>
          <a:p>
            <a:pPr>
              <a:defRPr/>
            </a:pPr>
            <a:fld id="{D95382B3-7881-4431-9718-EE08E34093D8}" type="slidenum">
              <a:rPr lang="zh-CN" altLang="en-US" smtClean="0">
                <a:ea typeface="华文仿宋"/>
              </a:rPr>
              <a:pPr>
                <a:defRPr/>
              </a:pPr>
              <a:t>60</a:t>
            </a:fld>
            <a:endParaRPr lang="en-US" altLang="zh-CN">
              <a:ea typeface="华文仿宋"/>
            </a:endParaRPr>
          </a:p>
        </p:txBody>
      </p:sp>
      <p:sp>
        <p:nvSpPr>
          <p:cNvPr id="32770" name="页脚占位符 2"/>
          <p:cNvSpPr>
            <a:spLocks noGrp="1"/>
          </p:cNvSpPr>
          <p:nvPr>
            <p:ph type="ftr" sz="quarter" idx="11"/>
          </p:nvPr>
        </p:nvSpPr>
        <p:spPr/>
        <p:txBody>
          <a:bodyPr/>
          <a:lstStyle>
            <a:lvl1pPr>
              <a:defRPr/>
            </a:lvl1pPr>
          </a:lstStyle>
          <a:p>
            <a:pPr>
              <a:defRPr/>
            </a:pPr>
            <a:r>
              <a:rPr lang="en-US" altLang="zh-CN">
                <a:ea typeface="华文仿宋"/>
              </a:rPr>
              <a:t>精选ppt</a:t>
            </a:r>
          </a:p>
        </p:txBody>
      </p:sp>
    </p:spTree>
    <p:extLst>
      <p:ext uri="{BB962C8B-B14F-4D97-AF65-F5344CB8AC3E}">
        <p14:creationId xmlns:p14="http://schemas.microsoft.com/office/powerpoint/2010/main" val="7038050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a:xfrm>
            <a:off x="1992313" y="260350"/>
            <a:ext cx="8207375" cy="647700"/>
          </a:xfrm>
          <a:solidFill>
            <a:srgbClr val="CCFFFF"/>
          </a:solidFill>
        </p:spPr>
        <p:txBody>
          <a:bodyPr/>
          <a:lstStyle/>
          <a:p>
            <a:pPr eaLnBrk="1" hangingPunct="1"/>
            <a:r>
              <a:rPr lang="en-US" altLang="zh-CN" sz="3200" b="1" smtClean="0">
                <a:latin typeface="Times New Roman" panose="02020603050405020304" pitchFamily="18" charset="0"/>
              </a:rPr>
              <a:t>2</a:t>
            </a:r>
            <a:r>
              <a:rPr lang="zh-CN" altLang="en-US" sz="3200" b="1" smtClean="0">
                <a:latin typeface="Times New Roman" panose="02020603050405020304" pitchFamily="18" charset="0"/>
              </a:rPr>
              <a:t>、米氏常数的求法</a:t>
            </a:r>
            <a:r>
              <a:rPr lang="en-US" altLang="zh-CN" sz="3200" b="1" smtClean="0">
                <a:latin typeface="Arial" panose="020B0604020202020204" pitchFamily="34" charset="0"/>
              </a:rPr>
              <a:t>——</a:t>
            </a:r>
            <a:r>
              <a:rPr lang="en-US" altLang="zh-CN" sz="3200" b="1" smtClean="0">
                <a:latin typeface="Times New Roman" panose="02020603050405020304" pitchFamily="18" charset="0"/>
              </a:rPr>
              <a:t> </a:t>
            </a:r>
            <a:r>
              <a:rPr lang="zh-CN" altLang="en-US" sz="3200" b="1" smtClean="0">
                <a:solidFill>
                  <a:srgbClr val="FF0000"/>
                </a:solidFill>
                <a:latin typeface="楷体_GB2312" pitchFamily="49" charset="-122"/>
                <a:ea typeface="楷体_GB2312" pitchFamily="49" charset="-122"/>
              </a:rPr>
              <a:t>双倒数作图法</a:t>
            </a:r>
          </a:p>
        </p:txBody>
      </p:sp>
      <p:grpSp>
        <p:nvGrpSpPr>
          <p:cNvPr id="81923" name="Group 3"/>
          <p:cNvGrpSpPr>
            <a:grpSpLocks/>
          </p:cNvGrpSpPr>
          <p:nvPr/>
        </p:nvGrpSpPr>
        <p:grpSpPr bwMode="auto">
          <a:xfrm>
            <a:off x="1919288" y="1116013"/>
            <a:ext cx="2684462" cy="1160462"/>
            <a:chOff x="1292" y="2442"/>
            <a:chExt cx="1691" cy="731"/>
          </a:xfrm>
        </p:grpSpPr>
        <p:sp>
          <p:nvSpPr>
            <p:cNvPr id="81984" name="Rectangle 4"/>
            <p:cNvSpPr>
              <a:spLocks noChangeArrowheads="1"/>
            </p:cNvSpPr>
            <p:nvPr/>
          </p:nvSpPr>
          <p:spPr bwMode="auto">
            <a:xfrm>
              <a:off x="1628" y="2702"/>
              <a:ext cx="24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a:latin typeface="Times New Roman" panose="02020603050405020304" pitchFamily="18" charset="0"/>
                  <a:ea typeface="宋体" panose="02010600030101010101" pitchFamily="2" charset="-122"/>
                </a:rPr>
                <a:t>=</a:t>
              </a:r>
            </a:p>
          </p:txBody>
        </p:sp>
        <p:sp>
          <p:nvSpPr>
            <p:cNvPr id="81985" name="Line 5"/>
            <p:cNvSpPr>
              <a:spLocks noChangeShapeType="1"/>
            </p:cNvSpPr>
            <p:nvPr/>
          </p:nvSpPr>
          <p:spPr bwMode="auto">
            <a:xfrm>
              <a:off x="1927" y="2864"/>
              <a:ext cx="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1986" name="Rectangle 6"/>
            <p:cNvSpPr>
              <a:spLocks noChangeArrowheads="1"/>
            </p:cNvSpPr>
            <p:nvPr/>
          </p:nvSpPr>
          <p:spPr bwMode="auto">
            <a:xfrm>
              <a:off x="1964" y="2496"/>
              <a:ext cx="1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kumimoji="1" lang="zh-CN" altLang="zh-CN">
                <a:latin typeface="Times New Roman" panose="02020603050405020304" pitchFamily="18" charset="0"/>
                <a:ea typeface="宋体" panose="02010600030101010101" pitchFamily="2" charset="-122"/>
              </a:endParaRPr>
            </a:p>
          </p:txBody>
        </p:sp>
        <p:sp>
          <p:nvSpPr>
            <p:cNvPr id="81987" name="Rectangle 7"/>
            <p:cNvSpPr>
              <a:spLocks noChangeArrowheads="1"/>
            </p:cNvSpPr>
            <p:nvPr/>
          </p:nvSpPr>
          <p:spPr bwMode="auto">
            <a:xfrm>
              <a:off x="2351" y="2442"/>
              <a:ext cx="2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zh-CN" altLang="en-US">
                  <a:latin typeface="Times New Roman" panose="02020603050405020304" pitchFamily="18" charset="0"/>
                  <a:ea typeface="宋体" panose="02010600030101010101" pitchFamily="2" charset="-122"/>
                </a:rPr>
                <a:t>．</a:t>
              </a:r>
            </a:p>
          </p:txBody>
        </p:sp>
        <p:sp>
          <p:nvSpPr>
            <p:cNvPr id="81988" name="Rectangle 8"/>
            <p:cNvSpPr>
              <a:spLocks noChangeArrowheads="1"/>
            </p:cNvSpPr>
            <p:nvPr/>
          </p:nvSpPr>
          <p:spPr bwMode="auto">
            <a:xfrm>
              <a:off x="2527" y="2500"/>
              <a:ext cx="39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[S]</a:t>
              </a:r>
            </a:p>
          </p:txBody>
        </p:sp>
        <p:sp>
          <p:nvSpPr>
            <p:cNvPr id="81989" name="Rectangle 9"/>
            <p:cNvSpPr>
              <a:spLocks noChangeArrowheads="1"/>
            </p:cNvSpPr>
            <p:nvPr/>
          </p:nvSpPr>
          <p:spPr bwMode="auto">
            <a:xfrm>
              <a:off x="2012" y="2846"/>
              <a:ext cx="4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solidFill>
                    <a:schemeClr val="hlink"/>
                  </a:solidFill>
                  <a:latin typeface="Times New Roman" panose="02020603050405020304" pitchFamily="18" charset="0"/>
                  <a:ea typeface="宋体" panose="02010600030101010101" pitchFamily="2" charset="-122"/>
                </a:rPr>
                <a:t>K</a:t>
              </a:r>
              <a:r>
                <a:rPr kumimoji="1" lang="en-US" altLang="zh-CN" b="1" baseline="-25000">
                  <a:solidFill>
                    <a:schemeClr val="hlink"/>
                  </a:solidFill>
                  <a:latin typeface="Times New Roman" panose="02020603050405020304" pitchFamily="18" charset="0"/>
                  <a:ea typeface="宋体" panose="02010600030101010101" pitchFamily="2" charset="-122"/>
                </a:rPr>
                <a:t>m</a:t>
              </a:r>
            </a:p>
          </p:txBody>
        </p:sp>
        <p:sp>
          <p:nvSpPr>
            <p:cNvPr id="81990" name="Rectangle 10"/>
            <p:cNvSpPr>
              <a:spLocks noChangeArrowheads="1"/>
            </p:cNvSpPr>
            <p:nvPr/>
          </p:nvSpPr>
          <p:spPr bwMode="auto">
            <a:xfrm>
              <a:off x="2351" y="2840"/>
              <a:ext cx="57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 [S]</a:t>
              </a:r>
            </a:p>
          </p:txBody>
        </p:sp>
        <p:sp>
          <p:nvSpPr>
            <p:cNvPr id="81991" name="Rectangle 11"/>
            <p:cNvSpPr>
              <a:spLocks noChangeArrowheads="1"/>
            </p:cNvSpPr>
            <p:nvPr/>
          </p:nvSpPr>
          <p:spPr bwMode="auto">
            <a:xfrm>
              <a:off x="1292" y="2719"/>
              <a:ext cx="2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p>
          </p:txBody>
        </p:sp>
        <p:sp>
          <p:nvSpPr>
            <p:cNvPr id="81992" name="Rectangle 12"/>
            <p:cNvSpPr>
              <a:spLocks noChangeArrowheads="1"/>
            </p:cNvSpPr>
            <p:nvPr/>
          </p:nvSpPr>
          <p:spPr bwMode="auto">
            <a:xfrm>
              <a:off x="1916" y="2510"/>
              <a:ext cx="55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r>
                <a:rPr kumimoji="1" lang="en-US" altLang="zh-CN" b="1" baseline="-25000">
                  <a:latin typeface="Times New Roman" panose="02020603050405020304" pitchFamily="18" charset="0"/>
                  <a:ea typeface="宋体" panose="02010600030101010101" pitchFamily="2" charset="-122"/>
                </a:rPr>
                <a:t>max</a:t>
              </a:r>
            </a:p>
          </p:txBody>
        </p:sp>
      </p:grpSp>
      <p:grpSp>
        <p:nvGrpSpPr>
          <p:cNvPr id="81924" name="Group 13"/>
          <p:cNvGrpSpPr>
            <a:grpSpLocks/>
          </p:cNvGrpSpPr>
          <p:nvPr/>
        </p:nvGrpSpPr>
        <p:grpSpPr bwMode="auto">
          <a:xfrm>
            <a:off x="6796088" y="1196975"/>
            <a:ext cx="2755900" cy="1104900"/>
            <a:chOff x="2835" y="754"/>
            <a:chExt cx="1736" cy="696"/>
          </a:xfrm>
        </p:grpSpPr>
        <p:sp>
          <p:nvSpPr>
            <p:cNvPr id="81971" name="Rectangle 14"/>
            <p:cNvSpPr>
              <a:spLocks noChangeArrowheads="1"/>
            </p:cNvSpPr>
            <p:nvPr/>
          </p:nvSpPr>
          <p:spPr bwMode="auto">
            <a:xfrm>
              <a:off x="3216" y="963"/>
              <a:ext cx="24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a:latin typeface="Times New Roman" panose="02020603050405020304" pitchFamily="18" charset="0"/>
                  <a:ea typeface="宋体" panose="02010600030101010101" pitchFamily="2" charset="-122"/>
                </a:rPr>
                <a:t>=</a:t>
              </a:r>
            </a:p>
          </p:txBody>
        </p:sp>
        <p:sp>
          <p:nvSpPr>
            <p:cNvPr id="81972" name="Rectangle 15"/>
            <p:cNvSpPr>
              <a:spLocks noChangeArrowheads="1"/>
            </p:cNvSpPr>
            <p:nvPr/>
          </p:nvSpPr>
          <p:spPr bwMode="auto">
            <a:xfrm>
              <a:off x="3552" y="757"/>
              <a:ext cx="1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kumimoji="1" lang="zh-CN" altLang="zh-CN">
                <a:latin typeface="Times New Roman" panose="02020603050405020304" pitchFamily="18" charset="0"/>
                <a:ea typeface="宋体" panose="02010600030101010101" pitchFamily="2" charset="-122"/>
              </a:endParaRPr>
            </a:p>
          </p:txBody>
        </p:sp>
        <p:sp>
          <p:nvSpPr>
            <p:cNvPr id="81973" name="Line 16"/>
            <p:cNvSpPr>
              <a:spLocks noChangeShapeType="1"/>
            </p:cNvSpPr>
            <p:nvPr/>
          </p:nvSpPr>
          <p:spPr bwMode="auto">
            <a:xfrm>
              <a:off x="3515" y="1125"/>
              <a:ext cx="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81974" name="Group 17"/>
            <p:cNvGrpSpPr>
              <a:grpSpLocks/>
            </p:cNvGrpSpPr>
            <p:nvPr/>
          </p:nvGrpSpPr>
          <p:grpSpPr bwMode="auto">
            <a:xfrm>
              <a:off x="3560" y="754"/>
              <a:ext cx="914" cy="333"/>
              <a:chOff x="3600" y="1101"/>
              <a:chExt cx="914" cy="333"/>
            </a:xfrm>
          </p:grpSpPr>
          <p:sp>
            <p:nvSpPr>
              <p:cNvPr id="81982" name="Rectangle 18"/>
              <p:cNvSpPr>
                <a:spLocks noChangeArrowheads="1"/>
              </p:cNvSpPr>
              <p:nvPr/>
            </p:nvSpPr>
            <p:spPr bwMode="auto">
              <a:xfrm>
                <a:off x="3600" y="1107"/>
                <a:ext cx="4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solidFill>
                      <a:schemeClr val="hlink"/>
                    </a:solidFill>
                    <a:latin typeface="Times New Roman" panose="02020603050405020304" pitchFamily="18" charset="0"/>
                    <a:ea typeface="宋体" panose="02010600030101010101" pitchFamily="2" charset="-122"/>
                  </a:rPr>
                  <a:t>K</a:t>
                </a:r>
                <a:r>
                  <a:rPr kumimoji="1" lang="en-US" altLang="zh-CN" b="1" baseline="-25000">
                    <a:solidFill>
                      <a:schemeClr val="hlink"/>
                    </a:solidFill>
                    <a:latin typeface="Times New Roman" panose="02020603050405020304" pitchFamily="18" charset="0"/>
                    <a:ea typeface="宋体" panose="02010600030101010101" pitchFamily="2" charset="-122"/>
                  </a:rPr>
                  <a:t>m</a:t>
                </a:r>
              </a:p>
            </p:txBody>
          </p:sp>
          <p:sp>
            <p:nvSpPr>
              <p:cNvPr id="81983" name="Rectangle 19"/>
              <p:cNvSpPr>
                <a:spLocks noChangeArrowheads="1"/>
              </p:cNvSpPr>
              <p:nvPr/>
            </p:nvSpPr>
            <p:spPr bwMode="auto">
              <a:xfrm>
                <a:off x="3939" y="1101"/>
                <a:ext cx="57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 [S]</a:t>
                </a:r>
              </a:p>
            </p:txBody>
          </p:sp>
        </p:grpSp>
        <p:sp>
          <p:nvSpPr>
            <p:cNvPr id="81975" name="Rectangle 20"/>
            <p:cNvSpPr>
              <a:spLocks noChangeArrowheads="1"/>
            </p:cNvSpPr>
            <p:nvPr/>
          </p:nvSpPr>
          <p:spPr bwMode="auto">
            <a:xfrm>
              <a:off x="2880" y="1122"/>
              <a:ext cx="2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p>
          </p:txBody>
        </p:sp>
        <p:grpSp>
          <p:nvGrpSpPr>
            <p:cNvPr id="81976" name="Group 21"/>
            <p:cNvGrpSpPr>
              <a:grpSpLocks/>
            </p:cNvGrpSpPr>
            <p:nvPr/>
          </p:nvGrpSpPr>
          <p:grpSpPr bwMode="auto">
            <a:xfrm>
              <a:off x="3504" y="1055"/>
              <a:ext cx="1002" cy="395"/>
              <a:chOff x="3504" y="703"/>
              <a:chExt cx="1002" cy="395"/>
            </a:xfrm>
          </p:grpSpPr>
          <p:sp>
            <p:nvSpPr>
              <p:cNvPr id="81979" name="Rectangle 22"/>
              <p:cNvSpPr>
                <a:spLocks noChangeArrowheads="1"/>
              </p:cNvSpPr>
              <p:nvPr/>
            </p:nvSpPr>
            <p:spPr bwMode="auto">
              <a:xfrm>
                <a:off x="3939" y="703"/>
                <a:ext cx="2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zh-CN" altLang="en-US">
                    <a:latin typeface="Times New Roman" panose="02020603050405020304" pitchFamily="18" charset="0"/>
                    <a:ea typeface="宋体" panose="02010600030101010101" pitchFamily="2" charset="-122"/>
                  </a:rPr>
                  <a:t>．</a:t>
                </a:r>
              </a:p>
            </p:txBody>
          </p:sp>
          <p:sp>
            <p:nvSpPr>
              <p:cNvPr id="81980" name="Rectangle 23"/>
              <p:cNvSpPr>
                <a:spLocks noChangeArrowheads="1"/>
              </p:cNvSpPr>
              <p:nvPr/>
            </p:nvSpPr>
            <p:spPr bwMode="auto">
              <a:xfrm>
                <a:off x="4115" y="761"/>
                <a:ext cx="39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[S]</a:t>
                </a:r>
              </a:p>
            </p:txBody>
          </p:sp>
          <p:sp>
            <p:nvSpPr>
              <p:cNvPr id="81981" name="Rectangle 24"/>
              <p:cNvSpPr>
                <a:spLocks noChangeArrowheads="1"/>
              </p:cNvSpPr>
              <p:nvPr/>
            </p:nvSpPr>
            <p:spPr bwMode="auto">
              <a:xfrm>
                <a:off x="3504" y="771"/>
                <a:ext cx="55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r>
                  <a:rPr kumimoji="1" lang="en-US" altLang="zh-CN" b="1" baseline="-25000">
                    <a:latin typeface="Times New Roman" panose="02020603050405020304" pitchFamily="18" charset="0"/>
                    <a:ea typeface="宋体" panose="02010600030101010101" pitchFamily="2" charset="-122"/>
                  </a:rPr>
                  <a:t>max</a:t>
                </a:r>
              </a:p>
            </p:txBody>
          </p:sp>
        </p:grpSp>
        <p:sp>
          <p:nvSpPr>
            <p:cNvPr id="81977" name="Line 25"/>
            <p:cNvSpPr>
              <a:spLocks noChangeShapeType="1"/>
            </p:cNvSpPr>
            <p:nvPr/>
          </p:nvSpPr>
          <p:spPr bwMode="auto">
            <a:xfrm>
              <a:off x="2835" y="1117"/>
              <a:ext cx="3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78" name="Text Box 26"/>
            <p:cNvSpPr txBox="1">
              <a:spLocks noChangeArrowheads="1"/>
            </p:cNvSpPr>
            <p:nvPr/>
          </p:nvSpPr>
          <p:spPr bwMode="auto">
            <a:xfrm>
              <a:off x="2910" y="825"/>
              <a:ext cx="272"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楷体_GB2312" pitchFamily="49" charset="-122"/>
                </a:rPr>
                <a:t>1</a:t>
              </a:r>
            </a:p>
          </p:txBody>
        </p:sp>
      </p:grpSp>
      <p:grpSp>
        <p:nvGrpSpPr>
          <p:cNvPr id="81925" name="Group 27"/>
          <p:cNvGrpSpPr>
            <a:grpSpLocks/>
          </p:cNvGrpSpPr>
          <p:nvPr/>
        </p:nvGrpSpPr>
        <p:grpSpPr bwMode="auto">
          <a:xfrm>
            <a:off x="5232400" y="1268413"/>
            <a:ext cx="1584325" cy="504825"/>
            <a:chOff x="2608" y="799"/>
            <a:chExt cx="998" cy="318"/>
          </a:xfrm>
        </p:grpSpPr>
        <p:sp>
          <p:nvSpPr>
            <p:cNvPr id="81969" name="Line 28"/>
            <p:cNvSpPr>
              <a:spLocks noChangeShapeType="1"/>
            </p:cNvSpPr>
            <p:nvPr/>
          </p:nvSpPr>
          <p:spPr bwMode="auto">
            <a:xfrm>
              <a:off x="2608" y="1117"/>
              <a:ext cx="81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70" name="Text Box 29"/>
            <p:cNvSpPr txBox="1">
              <a:spLocks noChangeArrowheads="1"/>
            </p:cNvSpPr>
            <p:nvPr/>
          </p:nvSpPr>
          <p:spPr bwMode="auto">
            <a:xfrm>
              <a:off x="2608" y="799"/>
              <a:ext cx="998"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zh-CN" altLang="en-US" b="1">
                  <a:latin typeface="楷体_GB2312" pitchFamily="49" charset="-122"/>
                  <a:ea typeface="楷体_GB2312" pitchFamily="49" charset="-122"/>
                </a:rPr>
                <a:t>取倒数</a:t>
              </a:r>
            </a:p>
          </p:txBody>
        </p:sp>
      </p:grpSp>
      <p:grpSp>
        <p:nvGrpSpPr>
          <p:cNvPr id="81926" name="Group 30"/>
          <p:cNvGrpSpPr>
            <a:grpSpLocks/>
          </p:cNvGrpSpPr>
          <p:nvPr/>
        </p:nvGrpSpPr>
        <p:grpSpPr bwMode="auto">
          <a:xfrm>
            <a:off x="1847850" y="2460625"/>
            <a:ext cx="4821238" cy="1112838"/>
            <a:chOff x="567" y="1550"/>
            <a:chExt cx="3037" cy="701"/>
          </a:xfrm>
        </p:grpSpPr>
        <p:sp>
          <p:nvSpPr>
            <p:cNvPr id="81950" name="Rectangle 31"/>
            <p:cNvSpPr>
              <a:spLocks noChangeArrowheads="1"/>
            </p:cNvSpPr>
            <p:nvPr/>
          </p:nvSpPr>
          <p:spPr bwMode="auto">
            <a:xfrm>
              <a:off x="948" y="1764"/>
              <a:ext cx="24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a:latin typeface="Times New Roman" panose="02020603050405020304" pitchFamily="18" charset="0"/>
                  <a:ea typeface="宋体" panose="02010600030101010101" pitchFamily="2" charset="-122"/>
                </a:rPr>
                <a:t>=</a:t>
              </a:r>
            </a:p>
          </p:txBody>
        </p:sp>
        <p:sp>
          <p:nvSpPr>
            <p:cNvPr id="81951" name="Rectangle 32"/>
            <p:cNvSpPr>
              <a:spLocks noChangeArrowheads="1"/>
            </p:cNvSpPr>
            <p:nvPr/>
          </p:nvSpPr>
          <p:spPr bwMode="auto">
            <a:xfrm>
              <a:off x="1284" y="1558"/>
              <a:ext cx="1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kumimoji="1" lang="zh-CN" altLang="zh-CN">
                <a:latin typeface="Times New Roman" panose="02020603050405020304" pitchFamily="18" charset="0"/>
                <a:ea typeface="宋体" panose="02010600030101010101" pitchFamily="2" charset="-122"/>
              </a:endParaRPr>
            </a:p>
          </p:txBody>
        </p:sp>
        <p:sp>
          <p:nvSpPr>
            <p:cNvPr id="81952" name="Line 33"/>
            <p:cNvSpPr>
              <a:spLocks noChangeShapeType="1"/>
            </p:cNvSpPr>
            <p:nvPr/>
          </p:nvSpPr>
          <p:spPr bwMode="auto">
            <a:xfrm>
              <a:off x="1247" y="1926"/>
              <a:ext cx="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1953" name="Rectangle 34"/>
            <p:cNvSpPr>
              <a:spLocks noChangeArrowheads="1"/>
            </p:cNvSpPr>
            <p:nvPr/>
          </p:nvSpPr>
          <p:spPr bwMode="auto">
            <a:xfrm>
              <a:off x="1546" y="1561"/>
              <a:ext cx="4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solidFill>
                    <a:schemeClr val="hlink"/>
                  </a:solidFill>
                  <a:latin typeface="Times New Roman" panose="02020603050405020304" pitchFamily="18" charset="0"/>
                  <a:ea typeface="宋体" panose="02010600030101010101" pitchFamily="2" charset="-122"/>
                </a:rPr>
                <a:t>K</a:t>
              </a:r>
              <a:r>
                <a:rPr kumimoji="1" lang="en-US" altLang="zh-CN" b="1" baseline="-25000">
                  <a:solidFill>
                    <a:schemeClr val="hlink"/>
                  </a:solidFill>
                  <a:latin typeface="Times New Roman" panose="02020603050405020304" pitchFamily="18" charset="0"/>
                  <a:ea typeface="宋体" panose="02010600030101010101" pitchFamily="2" charset="-122"/>
                </a:rPr>
                <a:t>m</a:t>
              </a:r>
            </a:p>
          </p:txBody>
        </p:sp>
        <p:sp>
          <p:nvSpPr>
            <p:cNvPr id="81954" name="Rectangle 35"/>
            <p:cNvSpPr>
              <a:spLocks noChangeArrowheads="1"/>
            </p:cNvSpPr>
            <p:nvPr/>
          </p:nvSpPr>
          <p:spPr bwMode="auto">
            <a:xfrm>
              <a:off x="612" y="1923"/>
              <a:ext cx="2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p>
          </p:txBody>
        </p:sp>
        <p:grpSp>
          <p:nvGrpSpPr>
            <p:cNvPr id="81955" name="Group 36"/>
            <p:cNvGrpSpPr>
              <a:grpSpLocks/>
            </p:cNvGrpSpPr>
            <p:nvPr/>
          </p:nvGrpSpPr>
          <p:grpSpPr bwMode="auto">
            <a:xfrm>
              <a:off x="1236" y="1856"/>
              <a:ext cx="1002" cy="395"/>
              <a:chOff x="3504" y="703"/>
              <a:chExt cx="1002" cy="395"/>
            </a:xfrm>
          </p:grpSpPr>
          <p:sp>
            <p:nvSpPr>
              <p:cNvPr id="81966" name="Rectangle 37"/>
              <p:cNvSpPr>
                <a:spLocks noChangeArrowheads="1"/>
              </p:cNvSpPr>
              <p:nvPr/>
            </p:nvSpPr>
            <p:spPr bwMode="auto">
              <a:xfrm>
                <a:off x="3939" y="703"/>
                <a:ext cx="2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zh-CN" altLang="en-US">
                    <a:latin typeface="Times New Roman" panose="02020603050405020304" pitchFamily="18" charset="0"/>
                    <a:ea typeface="宋体" panose="02010600030101010101" pitchFamily="2" charset="-122"/>
                  </a:rPr>
                  <a:t>．</a:t>
                </a:r>
              </a:p>
            </p:txBody>
          </p:sp>
          <p:sp>
            <p:nvSpPr>
              <p:cNvPr id="81967" name="Rectangle 38"/>
              <p:cNvSpPr>
                <a:spLocks noChangeArrowheads="1"/>
              </p:cNvSpPr>
              <p:nvPr/>
            </p:nvSpPr>
            <p:spPr bwMode="auto">
              <a:xfrm>
                <a:off x="4115" y="761"/>
                <a:ext cx="39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[S]</a:t>
                </a:r>
              </a:p>
            </p:txBody>
          </p:sp>
          <p:sp>
            <p:nvSpPr>
              <p:cNvPr id="81968" name="Rectangle 39"/>
              <p:cNvSpPr>
                <a:spLocks noChangeArrowheads="1"/>
              </p:cNvSpPr>
              <p:nvPr/>
            </p:nvSpPr>
            <p:spPr bwMode="auto">
              <a:xfrm>
                <a:off x="3504" y="771"/>
                <a:ext cx="55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r>
                  <a:rPr kumimoji="1" lang="en-US" altLang="zh-CN" b="1" baseline="-25000">
                    <a:latin typeface="Times New Roman" panose="02020603050405020304" pitchFamily="18" charset="0"/>
                    <a:ea typeface="宋体" panose="02010600030101010101" pitchFamily="2" charset="-122"/>
                  </a:rPr>
                  <a:t>max</a:t>
                </a:r>
              </a:p>
            </p:txBody>
          </p:sp>
        </p:grpSp>
        <p:sp>
          <p:nvSpPr>
            <p:cNvPr id="81956" name="Line 40"/>
            <p:cNvSpPr>
              <a:spLocks noChangeShapeType="1"/>
            </p:cNvSpPr>
            <p:nvPr/>
          </p:nvSpPr>
          <p:spPr bwMode="auto">
            <a:xfrm>
              <a:off x="567" y="1918"/>
              <a:ext cx="3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57" name="Text Box 41"/>
            <p:cNvSpPr txBox="1">
              <a:spLocks noChangeArrowheads="1"/>
            </p:cNvSpPr>
            <p:nvPr/>
          </p:nvSpPr>
          <p:spPr bwMode="auto">
            <a:xfrm>
              <a:off x="642" y="1626"/>
              <a:ext cx="272"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楷体_GB2312" pitchFamily="49" charset="-122"/>
                </a:rPr>
                <a:t>1</a:t>
              </a:r>
            </a:p>
          </p:txBody>
        </p:sp>
        <p:sp>
          <p:nvSpPr>
            <p:cNvPr id="81958" name="Rectangle 42"/>
            <p:cNvSpPr>
              <a:spLocks noChangeArrowheads="1"/>
            </p:cNvSpPr>
            <p:nvPr/>
          </p:nvSpPr>
          <p:spPr bwMode="auto">
            <a:xfrm>
              <a:off x="2585" y="1553"/>
              <a:ext cx="1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kumimoji="1" lang="zh-CN" altLang="zh-CN">
                <a:latin typeface="Times New Roman" panose="02020603050405020304" pitchFamily="18" charset="0"/>
                <a:ea typeface="宋体" panose="02010600030101010101" pitchFamily="2" charset="-122"/>
              </a:endParaRPr>
            </a:p>
          </p:txBody>
        </p:sp>
        <p:sp>
          <p:nvSpPr>
            <p:cNvPr id="81959" name="Line 43"/>
            <p:cNvSpPr>
              <a:spLocks noChangeShapeType="1"/>
            </p:cNvSpPr>
            <p:nvPr/>
          </p:nvSpPr>
          <p:spPr bwMode="auto">
            <a:xfrm>
              <a:off x="2548" y="1921"/>
              <a:ext cx="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1960" name="Rectangle 44"/>
            <p:cNvSpPr>
              <a:spLocks noChangeArrowheads="1"/>
            </p:cNvSpPr>
            <p:nvPr/>
          </p:nvSpPr>
          <p:spPr bwMode="auto">
            <a:xfrm>
              <a:off x="2789" y="1550"/>
              <a:ext cx="44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 [S]</a:t>
              </a:r>
            </a:p>
          </p:txBody>
        </p:sp>
        <p:grpSp>
          <p:nvGrpSpPr>
            <p:cNvPr id="81961" name="Group 45"/>
            <p:cNvGrpSpPr>
              <a:grpSpLocks/>
            </p:cNvGrpSpPr>
            <p:nvPr/>
          </p:nvGrpSpPr>
          <p:grpSpPr bwMode="auto">
            <a:xfrm>
              <a:off x="2537" y="1851"/>
              <a:ext cx="1002" cy="395"/>
              <a:chOff x="3504" y="703"/>
              <a:chExt cx="1002" cy="395"/>
            </a:xfrm>
          </p:grpSpPr>
          <p:sp>
            <p:nvSpPr>
              <p:cNvPr id="81963" name="Rectangle 46"/>
              <p:cNvSpPr>
                <a:spLocks noChangeArrowheads="1"/>
              </p:cNvSpPr>
              <p:nvPr/>
            </p:nvSpPr>
            <p:spPr bwMode="auto">
              <a:xfrm>
                <a:off x="3939" y="703"/>
                <a:ext cx="2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zh-CN" altLang="en-US">
                    <a:latin typeface="Times New Roman" panose="02020603050405020304" pitchFamily="18" charset="0"/>
                    <a:ea typeface="宋体" panose="02010600030101010101" pitchFamily="2" charset="-122"/>
                  </a:rPr>
                  <a:t>．</a:t>
                </a:r>
              </a:p>
            </p:txBody>
          </p:sp>
          <p:sp>
            <p:nvSpPr>
              <p:cNvPr id="81964" name="Rectangle 47"/>
              <p:cNvSpPr>
                <a:spLocks noChangeArrowheads="1"/>
              </p:cNvSpPr>
              <p:nvPr/>
            </p:nvSpPr>
            <p:spPr bwMode="auto">
              <a:xfrm>
                <a:off x="4115" y="761"/>
                <a:ext cx="39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[S]</a:t>
                </a:r>
              </a:p>
            </p:txBody>
          </p:sp>
          <p:sp>
            <p:nvSpPr>
              <p:cNvPr id="81965" name="Rectangle 48"/>
              <p:cNvSpPr>
                <a:spLocks noChangeArrowheads="1"/>
              </p:cNvSpPr>
              <p:nvPr/>
            </p:nvSpPr>
            <p:spPr bwMode="auto">
              <a:xfrm>
                <a:off x="3504" y="771"/>
                <a:ext cx="55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r>
                  <a:rPr kumimoji="1" lang="en-US" altLang="zh-CN" b="1" baseline="-25000">
                    <a:latin typeface="Times New Roman" panose="02020603050405020304" pitchFamily="18" charset="0"/>
                    <a:ea typeface="宋体" panose="02010600030101010101" pitchFamily="2" charset="-122"/>
                  </a:rPr>
                  <a:t>max</a:t>
                </a:r>
              </a:p>
            </p:txBody>
          </p:sp>
        </p:grpSp>
        <p:sp>
          <p:nvSpPr>
            <p:cNvPr id="81962" name="Rectangle 49"/>
            <p:cNvSpPr>
              <a:spLocks noChangeArrowheads="1"/>
            </p:cNvSpPr>
            <p:nvPr/>
          </p:nvSpPr>
          <p:spPr bwMode="auto">
            <a:xfrm>
              <a:off x="2298" y="1772"/>
              <a:ext cx="244"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宋体" panose="02010600030101010101" pitchFamily="2" charset="-122"/>
                </a:rPr>
                <a:t>+</a:t>
              </a:r>
            </a:p>
          </p:txBody>
        </p:sp>
      </p:grpSp>
      <p:grpSp>
        <p:nvGrpSpPr>
          <p:cNvPr id="81927" name="Group 50"/>
          <p:cNvGrpSpPr>
            <a:grpSpLocks/>
          </p:cNvGrpSpPr>
          <p:nvPr/>
        </p:nvGrpSpPr>
        <p:grpSpPr bwMode="auto">
          <a:xfrm>
            <a:off x="1847850" y="4105275"/>
            <a:ext cx="4427538" cy="1138238"/>
            <a:chOff x="431" y="2586"/>
            <a:chExt cx="2789" cy="717"/>
          </a:xfrm>
        </p:grpSpPr>
        <p:sp>
          <p:nvSpPr>
            <p:cNvPr id="81933" name="Rectangle 51"/>
            <p:cNvSpPr>
              <a:spLocks noChangeArrowheads="1"/>
            </p:cNvSpPr>
            <p:nvPr/>
          </p:nvSpPr>
          <p:spPr bwMode="auto">
            <a:xfrm>
              <a:off x="812" y="2807"/>
              <a:ext cx="24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a:latin typeface="Times New Roman" panose="02020603050405020304" pitchFamily="18" charset="0"/>
                  <a:ea typeface="宋体" panose="02010600030101010101" pitchFamily="2" charset="-122"/>
                </a:rPr>
                <a:t>=</a:t>
              </a:r>
            </a:p>
          </p:txBody>
        </p:sp>
        <p:sp>
          <p:nvSpPr>
            <p:cNvPr id="81934" name="Rectangle 52"/>
            <p:cNvSpPr>
              <a:spLocks noChangeArrowheads="1"/>
            </p:cNvSpPr>
            <p:nvPr/>
          </p:nvSpPr>
          <p:spPr bwMode="auto">
            <a:xfrm>
              <a:off x="1148" y="2591"/>
              <a:ext cx="1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kumimoji="1" lang="zh-CN" altLang="zh-CN">
                <a:latin typeface="Times New Roman" panose="02020603050405020304" pitchFamily="18" charset="0"/>
                <a:ea typeface="宋体" panose="02010600030101010101" pitchFamily="2" charset="-122"/>
              </a:endParaRPr>
            </a:p>
          </p:txBody>
        </p:sp>
        <p:sp>
          <p:nvSpPr>
            <p:cNvPr id="81935" name="Rectangle 53"/>
            <p:cNvSpPr>
              <a:spLocks noChangeArrowheads="1"/>
            </p:cNvSpPr>
            <p:nvPr/>
          </p:nvSpPr>
          <p:spPr bwMode="auto">
            <a:xfrm>
              <a:off x="1156" y="2594"/>
              <a:ext cx="4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solidFill>
                    <a:schemeClr val="hlink"/>
                  </a:solidFill>
                  <a:latin typeface="Times New Roman" panose="02020603050405020304" pitchFamily="18" charset="0"/>
                  <a:ea typeface="宋体" panose="02010600030101010101" pitchFamily="2" charset="-122"/>
                </a:rPr>
                <a:t>K</a:t>
              </a:r>
              <a:r>
                <a:rPr kumimoji="1" lang="en-US" altLang="zh-CN" b="1" baseline="-25000">
                  <a:solidFill>
                    <a:schemeClr val="hlink"/>
                  </a:solidFill>
                  <a:latin typeface="Times New Roman" panose="02020603050405020304" pitchFamily="18" charset="0"/>
                  <a:ea typeface="宋体" panose="02010600030101010101" pitchFamily="2" charset="-122"/>
                </a:rPr>
                <a:t>m</a:t>
              </a:r>
            </a:p>
          </p:txBody>
        </p:sp>
        <p:sp>
          <p:nvSpPr>
            <p:cNvPr id="81936" name="Rectangle 54"/>
            <p:cNvSpPr>
              <a:spLocks noChangeArrowheads="1"/>
            </p:cNvSpPr>
            <p:nvPr/>
          </p:nvSpPr>
          <p:spPr bwMode="auto">
            <a:xfrm>
              <a:off x="476" y="2966"/>
              <a:ext cx="2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p>
          </p:txBody>
        </p:sp>
        <p:sp>
          <p:nvSpPr>
            <p:cNvPr id="81937" name="Line 55"/>
            <p:cNvSpPr>
              <a:spLocks noChangeShapeType="1"/>
            </p:cNvSpPr>
            <p:nvPr/>
          </p:nvSpPr>
          <p:spPr bwMode="auto">
            <a:xfrm>
              <a:off x="431" y="2951"/>
              <a:ext cx="3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38" name="Text Box 56"/>
            <p:cNvSpPr txBox="1">
              <a:spLocks noChangeArrowheads="1"/>
            </p:cNvSpPr>
            <p:nvPr/>
          </p:nvSpPr>
          <p:spPr bwMode="auto">
            <a:xfrm>
              <a:off x="506" y="2659"/>
              <a:ext cx="272"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楷体_GB2312" pitchFamily="49" charset="-122"/>
                </a:rPr>
                <a:t>1</a:t>
              </a:r>
            </a:p>
          </p:txBody>
        </p:sp>
        <p:sp>
          <p:nvSpPr>
            <p:cNvPr id="81939" name="Rectangle 57"/>
            <p:cNvSpPr>
              <a:spLocks noChangeArrowheads="1"/>
            </p:cNvSpPr>
            <p:nvPr/>
          </p:nvSpPr>
          <p:spPr bwMode="auto">
            <a:xfrm>
              <a:off x="2449" y="2586"/>
              <a:ext cx="1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kumimoji="1" lang="zh-CN" altLang="zh-CN">
                <a:latin typeface="Times New Roman" panose="02020603050405020304" pitchFamily="18" charset="0"/>
                <a:ea typeface="宋体" panose="02010600030101010101" pitchFamily="2" charset="-122"/>
              </a:endParaRPr>
            </a:p>
          </p:txBody>
        </p:sp>
        <p:sp>
          <p:nvSpPr>
            <p:cNvPr id="81940" name="Rectangle 58"/>
            <p:cNvSpPr>
              <a:spLocks noChangeArrowheads="1"/>
            </p:cNvSpPr>
            <p:nvPr/>
          </p:nvSpPr>
          <p:spPr bwMode="auto">
            <a:xfrm>
              <a:off x="2663" y="2976"/>
              <a:ext cx="55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r>
                <a:rPr kumimoji="1" lang="en-US" altLang="zh-CN" b="1" baseline="-25000">
                  <a:latin typeface="Times New Roman" panose="02020603050405020304" pitchFamily="18" charset="0"/>
                  <a:ea typeface="宋体" panose="02010600030101010101" pitchFamily="2" charset="-122"/>
                </a:rPr>
                <a:t>max</a:t>
              </a:r>
            </a:p>
          </p:txBody>
        </p:sp>
        <p:sp>
          <p:nvSpPr>
            <p:cNvPr id="81941" name="Rectangle 59"/>
            <p:cNvSpPr>
              <a:spLocks noChangeArrowheads="1"/>
            </p:cNvSpPr>
            <p:nvPr/>
          </p:nvSpPr>
          <p:spPr bwMode="auto">
            <a:xfrm>
              <a:off x="2366" y="2805"/>
              <a:ext cx="244"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宋体" panose="02010600030101010101" pitchFamily="2" charset="-122"/>
                </a:rPr>
                <a:t>+</a:t>
              </a:r>
            </a:p>
          </p:txBody>
        </p:sp>
        <p:sp>
          <p:nvSpPr>
            <p:cNvPr id="81942" name="Text Box 60"/>
            <p:cNvSpPr txBox="1">
              <a:spLocks noChangeArrowheads="1"/>
            </p:cNvSpPr>
            <p:nvPr/>
          </p:nvSpPr>
          <p:spPr bwMode="auto">
            <a:xfrm>
              <a:off x="2800" y="2659"/>
              <a:ext cx="272"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楷体_GB2312" pitchFamily="49" charset="-122"/>
                </a:rPr>
                <a:t>1</a:t>
              </a:r>
            </a:p>
          </p:txBody>
        </p:sp>
        <p:sp>
          <p:nvSpPr>
            <p:cNvPr id="81943" name="Line 61"/>
            <p:cNvSpPr>
              <a:spLocks noChangeShapeType="1"/>
            </p:cNvSpPr>
            <p:nvPr/>
          </p:nvSpPr>
          <p:spPr bwMode="auto">
            <a:xfrm>
              <a:off x="2628" y="2956"/>
              <a:ext cx="59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44" name="Rectangle 62"/>
            <p:cNvSpPr>
              <a:spLocks noChangeArrowheads="1"/>
            </p:cNvSpPr>
            <p:nvPr/>
          </p:nvSpPr>
          <p:spPr bwMode="auto">
            <a:xfrm>
              <a:off x="1980" y="2957"/>
              <a:ext cx="39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[S]</a:t>
              </a:r>
            </a:p>
          </p:txBody>
        </p:sp>
        <p:sp>
          <p:nvSpPr>
            <p:cNvPr id="81945" name="Rectangle 63"/>
            <p:cNvSpPr>
              <a:spLocks noChangeArrowheads="1"/>
            </p:cNvSpPr>
            <p:nvPr/>
          </p:nvSpPr>
          <p:spPr bwMode="auto">
            <a:xfrm>
              <a:off x="1100" y="2967"/>
              <a:ext cx="55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1" lang="en-US" altLang="zh-CN" b="1">
                  <a:latin typeface="Times New Roman" panose="02020603050405020304" pitchFamily="18" charset="0"/>
                  <a:ea typeface="宋体" panose="02010600030101010101" pitchFamily="2" charset="-122"/>
                </a:rPr>
                <a:t>V</a:t>
              </a:r>
              <a:r>
                <a:rPr kumimoji="1" lang="en-US" altLang="zh-CN" b="1" baseline="-25000">
                  <a:latin typeface="Times New Roman" panose="02020603050405020304" pitchFamily="18" charset="0"/>
                  <a:ea typeface="宋体" panose="02010600030101010101" pitchFamily="2" charset="-122"/>
                </a:rPr>
                <a:t>max</a:t>
              </a:r>
            </a:p>
          </p:txBody>
        </p:sp>
        <p:sp>
          <p:nvSpPr>
            <p:cNvPr id="81946" name="Line 64"/>
            <p:cNvSpPr>
              <a:spLocks noChangeShapeType="1"/>
            </p:cNvSpPr>
            <p:nvPr/>
          </p:nvSpPr>
          <p:spPr bwMode="auto">
            <a:xfrm>
              <a:off x="1989" y="2956"/>
              <a:ext cx="31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47" name="Text Box 65"/>
            <p:cNvSpPr txBox="1">
              <a:spLocks noChangeArrowheads="1"/>
            </p:cNvSpPr>
            <p:nvPr/>
          </p:nvSpPr>
          <p:spPr bwMode="auto">
            <a:xfrm>
              <a:off x="2049" y="2659"/>
              <a:ext cx="272"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楷体_GB2312" pitchFamily="49" charset="-122"/>
                </a:rPr>
                <a:t>1</a:t>
              </a:r>
            </a:p>
          </p:txBody>
        </p:sp>
        <p:sp>
          <p:nvSpPr>
            <p:cNvPr id="81948" name="Line 66"/>
            <p:cNvSpPr>
              <a:spLocks noChangeShapeType="1"/>
            </p:cNvSpPr>
            <p:nvPr/>
          </p:nvSpPr>
          <p:spPr bwMode="auto">
            <a:xfrm>
              <a:off x="1076" y="2956"/>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949" name="Text Box 67"/>
            <p:cNvSpPr txBox="1">
              <a:spLocks noChangeArrowheads="1"/>
            </p:cNvSpPr>
            <p:nvPr/>
          </p:nvSpPr>
          <p:spPr bwMode="auto">
            <a:xfrm>
              <a:off x="1610" y="2815"/>
              <a:ext cx="363"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b="1">
                  <a:latin typeface="Times New Roman" panose="02020603050405020304" pitchFamily="18" charset="0"/>
                  <a:ea typeface="楷体_GB2312" pitchFamily="49" charset="-122"/>
                </a:rPr>
                <a:t>×</a:t>
              </a:r>
            </a:p>
          </p:txBody>
        </p:sp>
      </p:grpSp>
      <p:sp>
        <p:nvSpPr>
          <p:cNvPr id="81928" name="Text Box 68"/>
          <p:cNvSpPr txBox="1">
            <a:spLocks noChangeArrowheads="1"/>
          </p:cNvSpPr>
          <p:nvPr/>
        </p:nvSpPr>
        <p:spPr bwMode="auto">
          <a:xfrm>
            <a:off x="2352675" y="5635625"/>
            <a:ext cx="2087563"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spcBef>
                <a:spcPct val="50000"/>
              </a:spcBef>
              <a:buClr>
                <a:schemeClr val="folHlink"/>
              </a:buClr>
              <a:buSzPct val="60000"/>
              <a:buFont typeface="Wingdings" panose="05000000000000000000" pitchFamily="2" charset="2"/>
              <a:buNone/>
            </a:pPr>
            <a:r>
              <a:rPr kumimoji="1" lang="en-US" altLang="zh-CN" sz="3200" b="1">
                <a:latin typeface="Times New Roman" panose="02020603050405020304" pitchFamily="18" charset="0"/>
                <a:ea typeface="楷体_GB2312" pitchFamily="49" charset="-122"/>
              </a:rPr>
              <a:t>y = ax + b</a:t>
            </a:r>
          </a:p>
        </p:txBody>
      </p:sp>
      <p:pic>
        <p:nvPicPr>
          <p:cNvPr id="300101" name="Picture 69" descr="km"/>
          <p:cNvPicPr>
            <a:picLocks noChangeAspect="1" noChangeArrowheads="1"/>
          </p:cNvPicPr>
          <p:nvPr/>
        </p:nvPicPr>
        <p:blipFill>
          <a:blip r:embed="rId3" cstate="print">
            <a:extLst>
              <a:ext uri="{28A0092B-C50C-407E-A947-70E740481C1C}">
                <a14:useLocalDpi xmlns:a14="http://schemas.microsoft.com/office/drawing/2010/main" val="0"/>
              </a:ext>
            </a:extLst>
          </a:blip>
          <a:srcRect b="7753"/>
          <a:stretch>
            <a:fillRect/>
          </a:stretch>
        </p:blipFill>
        <p:spPr bwMode="auto">
          <a:xfrm>
            <a:off x="6350000" y="1949450"/>
            <a:ext cx="46418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0102" name="AutoShape 70"/>
          <p:cNvSpPr>
            <a:spLocks noChangeArrowheads="1"/>
          </p:cNvSpPr>
          <p:nvPr/>
        </p:nvSpPr>
        <p:spPr bwMode="auto">
          <a:xfrm>
            <a:off x="8223250" y="2543175"/>
            <a:ext cx="1976438" cy="381000"/>
          </a:xfrm>
          <a:prstGeom prst="wedgeRectCallout">
            <a:avLst>
              <a:gd name="adj1" fmla="val -13375"/>
              <a:gd name="adj2" fmla="val 323333"/>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kumimoji="1" lang="zh-CN" altLang="en-US" sz="2000" b="1">
                <a:latin typeface="Tahoma" panose="020B0604030504040204" pitchFamily="34" charset="0"/>
                <a:ea typeface="宋体" panose="02010600030101010101" pitchFamily="2" charset="-122"/>
              </a:rPr>
              <a:t>斜率</a:t>
            </a:r>
            <a:r>
              <a:rPr kumimoji="1" lang="en-US" altLang="zh-CN" sz="2000" b="1">
                <a:latin typeface="Tahoma" panose="020B0604030504040204" pitchFamily="34" charset="0"/>
                <a:ea typeface="宋体" panose="02010600030101010101" pitchFamily="2" charset="-122"/>
              </a:rPr>
              <a:t>=</a:t>
            </a:r>
            <a:r>
              <a:rPr kumimoji="1" lang="en-GB" altLang="zh-CN" sz="2000" b="1">
                <a:latin typeface="Tahoma" panose="020B0604030504040204" pitchFamily="34" charset="0"/>
                <a:ea typeface="宋体" panose="02010600030101010101" pitchFamily="2" charset="-122"/>
              </a:rPr>
              <a:t>K</a:t>
            </a:r>
            <a:r>
              <a:rPr kumimoji="1" lang="en-GB" altLang="zh-CN" sz="2000" b="1" baseline="-25000">
                <a:latin typeface="Tahoma" panose="020B0604030504040204" pitchFamily="34" charset="0"/>
                <a:ea typeface="宋体" panose="02010600030101010101" pitchFamily="2" charset="-122"/>
              </a:rPr>
              <a:t>m</a:t>
            </a:r>
            <a:r>
              <a:rPr kumimoji="1" lang="en-GB" altLang="zh-CN" sz="2000" b="1">
                <a:latin typeface="Tahoma" panose="020B0604030504040204" pitchFamily="34" charset="0"/>
                <a:ea typeface="宋体" panose="02010600030101010101" pitchFamily="2" charset="-122"/>
              </a:rPr>
              <a:t>/V</a:t>
            </a:r>
            <a:r>
              <a:rPr kumimoji="1" lang="en-GB" altLang="zh-CN" sz="2000" b="1" baseline="-25000">
                <a:latin typeface="Tahoma" panose="020B0604030504040204" pitchFamily="34" charset="0"/>
                <a:ea typeface="宋体" panose="02010600030101010101" pitchFamily="2" charset="-122"/>
              </a:rPr>
              <a:t>max</a:t>
            </a:r>
            <a:endParaRPr kumimoji="1" lang="en-US" altLang="zh-CN" sz="2000" b="1" baseline="-25000">
              <a:latin typeface="Tahoma" panose="020B0604030504040204" pitchFamily="34" charset="0"/>
              <a:ea typeface="宋体" panose="02010600030101010101" pitchFamily="2" charset="-122"/>
            </a:endParaRPr>
          </a:p>
        </p:txBody>
      </p:sp>
      <p:sp>
        <p:nvSpPr>
          <p:cNvPr id="300103" name="AutoShape 71"/>
          <p:cNvSpPr>
            <a:spLocks noChangeArrowheads="1"/>
          </p:cNvSpPr>
          <p:nvPr/>
        </p:nvSpPr>
        <p:spPr bwMode="auto">
          <a:xfrm>
            <a:off x="6615113" y="4710113"/>
            <a:ext cx="990600" cy="533400"/>
          </a:xfrm>
          <a:prstGeom prst="wedgeRectCallout">
            <a:avLst>
              <a:gd name="adj1" fmla="val -16829"/>
              <a:gd name="adj2" fmla="val 167856"/>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kumimoji="1" lang="zh-CN" altLang="en-GB" sz="1800" b="1">
                <a:latin typeface="Tahoma" panose="020B0604030504040204" pitchFamily="34" charset="0"/>
                <a:ea typeface="宋体" panose="02010600030101010101" pitchFamily="2" charset="-122"/>
              </a:rPr>
              <a:t>-1/</a:t>
            </a:r>
            <a:r>
              <a:rPr kumimoji="1" lang="en-GB" altLang="zh-CN" sz="1800" b="1">
                <a:latin typeface="Tahoma" panose="020B0604030504040204" pitchFamily="34" charset="0"/>
                <a:ea typeface="宋体" panose="02010600030101010101" pitchFamily="2" charset="-122"/>
              </a:rPr>
              <a:t>K</a:t>
            </a:r>
            <a:r>
              <a:rPr kumimoji="1" lang="en-GB" altLang="zh-CN" sz="1800" b="1" baseline="-25000">
                <a:latin typeface="Tahoma" panose="020B0604030504040204" pitchFamily="34" charset="0"/>
                <a:ea typeface="宋体" panose="02010600030101010101" pitchFamily="2" charset="-122"/>
              </a:rPr>
              <a:t>m</a:t>
            </a:r>
            <a:endParaRPr kumimoji="1" lang="en-US" altLang="zh-CN" sz="1800" b="1" baseline="-25000">
              <a:latin typeface="Tahoma" panose="020B0604030504040204" pitchFamily="34" charset="0"/>
              <a:ea typeface="宋体" panose="02010600030101010101" pitchFamily="2" charset="-122"/>
            </a:endParaRPr>
          </a:p>
        </p:txBody>
      </p:sp>
      <p:sp>
        <p:nvSpPr>
          <p:cNvPr id="300104" name="AutoShape 72"/>
          <p:cNvSpPr>
            <a:spLocks noChangeArrowheads="1"/>
          </p:cNvSpPr>
          <p:nvPr/>
        </p:nvSpPr>
        <p:spPr bwMode="auto">
          <a:xfrm>
            <a:off x="8580438" y="4919663"/>
            <a:ext cx="1371600" cy="381000"/>
          </a:xfrm>
          <a:prstGeom prst="wedgeRectCallout">
            <a:avLst>
              <a:gd name="adj1" fmla="val -91667"/>
              <a:gd name="adj2" fmla="val -4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kumimoji="1" lang="zh-CN" altLang="en-GB" sz="2000" b="1">
                <a:latin typeface="Tahoma" panose="020B0604030504040204" pitchFamily="34" charset="0"/>
                <a:ea typeface="宋体" panose="02010600030101010101" pitchFamily="2" charset="-122"/>
              </a:rPr>
              <a:t>1/</a:t>
            </a:r>
            <a:r>
              <a:rPr kumimoji="1" lang="en-GB" altLang="zh-CN" sz="2000" b="1">
                <a:latin typeface="Tahoma" panose="020B0604030504040204" pitchFamily="34" charset="0"/>
                <a:ea typeface="宋体" panose="02010600030101010101" pitchFamily="2" charset="-122"/>
              </a:rPr>
              <a:t>V</a:t>
            </a:r>
            <a:r>
              <a:rPr kumimoji="1" lang="en-GB" altLang="zh-CN" sz="2000" b="1" baseline="-25000">
                <a:latin typeface="Tahoma" panose="020B0604030504040204" pitchFamily="34" charset="0"/>
                <a:ea typeface="宋体" panose="02010600030101010101" pitchFamily="2" charset="-122"/>
              </a:rPr>
              <a:t>max</a:t>
            </a:r>
            <a:endParaRPr kumimoji="1" lang="en-US" altLang="zh-CN" sz="2000" b="1" baseline="-25000">
              <a:latin typeface="Tahoma" panose="020B0604030504040204" pitchFamily="34" charset="0"/>
              <a:ea typeface="宋体" panose="02010600030101010101" pitchFamily="2" charset="-122"/>
            </a:endParaRPr>
          </a:p>
        </p:txBody>
      </p:sp>
    </p:spTree>
    <p:extLst>
      <p:ext uri="{BB962C8B-B14F-4D97-AF65-F5344CB8AC3E}">
        <p14:creationId xmlns:p14="http://schemas.microsoft.com/office/powerpoint/2010/main" val="27605970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0034"/>
                                        </p:tgtEl>
                                        <p:attrNameLst>
                                          <p:attrName>style.visibility</p:attrName>
                                        </p:attrNameLst>
                                      </p:cBhvr>
                                      <p:to>
                                        <p:strVal val="visible"/>
                                      </p:to>
                                    </p:set>
                                    <p:anim calcmode="lin" valueType="num">
                                      <p:cBhvr additive="base">
                                        <p:cTn id="7" dur="500" fill="hold"/>
                                        <p:tgtEl>
                                          <p:spTgt spid="300034"/>
                                        </p:tgtEl>
                                        <p:attrNameLst>
                                          <p:attrName>ppt_x</p:attrName>
                                        </p:attrNameLst>
                                      </p:cBhvr>
                                      <p:tavLst>
                                        <p:tav tm="0">
                                          <p:val>
                                            <p:strVal val="0-#ppt_w/2"/>
                                          </p:val>
                                        </p:tav>
                                        <p:tav tm="100000">
                                          <p:val>
                                            <p:strVal val="#ppt_x"/>
                                          </p:val>
                                        </p:tav>
                                      </p:tavLst>
                                    </p:anim>
                                    <p:anim calcmode="lin" valueType="num">
                                      <p:cBhvr additive="base">
                                        <p:cTn id="8" dur="500" fill="hold"/>
                                        <p:tgtEl>
                                          <p:spTgt spid="30003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00101"/>
                                        </p:tgtEl>
                                        <p:attrNameLst>
                                          <p:attrName>style.visibility</p:attrName>
                                        </p:attrNameLst>
                                      </p:cBhvr>
                                      <p:to>
                                        <p:strVal val="visible"/>
                                      </p:to>
                                    </p:set>
                                    <p:anim calcmode="lin" valueType="num">
                                      <p:cBhvr additive="base">
                                        <p:cTn id="13" dur="500" fill="hold"/>
                                        <p:tgtEl>
                                          <p:spTgt spid="300101"/>
                                        </p:tgtEl>
                                        <p:attrNameLst>
                                          <p:attrName>ppt_x</p:attrName>
                                        </p:attrNameLst>
                                      </p:cBhvr>
                                      <p:tavLst>
                                        <p:tav tm="0">
                                          <p:val>
                                            <p:strVal val="1+#ppt_w/2"/>
                                          </p:val>
                                        </p:tav>
                                        <p:tav tm="100000">
                                          <p:val>
                                            <p:strVal val="#ppt_x"/>
                                          </p:val>
                                        </p:tav>
                                      </p:tavLst>
                                    </p:anim>
                                    <p:anim calcmode="lin" valueType="num">
                                      <p:cBhvr additive="base">
                                        <p:cTn id="14" dur="500" fill="hold"/>
                                        <p:tgtEl>
                                          <p:spTgt spid="30010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00102"/>
                                        </p:tgtEl>
                                        <p:attrNameLst>
                                          <p:attrName>style.visibility</p:attrName>
                                        </p:attrNameLst>
                                      </p:cBhvr>
                                      <p:to>
                                        <p:strVal val="visible"/>
                                      </p:to>
                                    </p:set>
                                    <p:anim calcmode="lin" valueType="num">
                                      <p:cBhvr>
                                        <p:cTn id="19" dur="500" fill="hold"/>
                                        <p:tgtEl>
                                          <p:spTgt spid="300102"/>
                                        </p:tgtEl>
                                        <p:attrNameLst>
                                          <p:attrName>ppt_w</p:attrName>
                                        </p:attrNameLst>
                                      </p:cBhvr>
                                      <p:tavLst>
                                        <p:tav tm="0">
                                          <p:val>
                                            <p:fltVal val="0"/>
                                          </p:val>
                                        </p:tav>
                                        <p:tav tm="100000">
                                          <p:val>
                                            <p:strVal val="#ppt_w"/>
                                          </p:val>
                                        </p:tav>
                                      </p:tavLst>
                                    </p:anim>
                                    <p:anim calcmode="lin" valueType="num">
                                      <p:cBhvr>
                                        <p:cTn id="20" dur="500" fill="hold"/>
                                        <p:tgtEl>
                                          <p:spTgt spid="30010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00103"/>
                                        </p:tgtEl>
                                        <p:attrNameLst>
                                          <p:attrName>style.visibility</p:attrName>
                                        </p:attrNameLst>
                                      </p:cBhvr>
                                      <p:to>
                                        <p:strVal val="visible"/>
                                      </p:to>
                                    </p:set>
                                    <p:anim calcmode="lin" valueType="num">
                                      <p:cBhvr>
                                        <p:cTn id="25" dur="500" fill="hold"/>
                                        <p:tgtEl>
                                          <p:spTgt spid="300103"/>
                                        </p:tgtEl>
                                        <p:attrNameLst>
                                          <p:attrName>ppt_w</p:attrName>
                                        </p:attrNameLst>
                                      </p:cBhvr>
                                      <p:tavLst>
                                        <p:tav tm="0">
                                          <p:val>
                                            <p:fltVal val="0"/>
                                          </p:val>
                                        </p:tav>
                                        <p:tav tm="100000">
                                          <p:val>
                                            <p:strVal val="#ppt_w"/>
                                          </p:val>
                                        </p:tav>
                                      </p:tavLst>
                                    </p:anim>
                                    <p:anim calcmode="lin" valueType="num">
                                      <p:cBhvr>
                                        <p:cTn id="26" dur="500" fill="hold"/>
                                        <p:tgtEl>
                                          <p:spTgt spid="300103"/>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300104"/>
                                        </p:tgtEl>
                                        <p:attrNameLst>
                                          <p:attrName>style.visibility</p:attrName>
                                        </p:attrNameLst>
                                      </p:cBhvr>
                                      <p:to>
                                        <p:strVal val="visible"/>
                                      </p:to>
                                    </p:set>
                                    <p:anim calcmode="lin" valueType="num">
                                      <p:cBhvr>
                                        <p:cTn id="31" dur="500" fill="hold"/>
                                        <p:tgtEl>
                                          <p:spTgt spid="300104"/>
                                        </p:tgtEl>
                                        <p:attrNameLst>
                                          <p:attrName>ppt_w</p:attrName>
                                        </p:attrNameLst>
                                      </p:cBhvr>
                                      <p:tavLst>
                                        <p:tav tm="0">
                                          <p:val>
                                            <p:fltVal val="0"/>
                                          </p:val>
                                        </p:tav>
                                        <p:tav tm="100000">
                                          <p:val>
                                            <p:strVal val="#ppt_w"/>
                                          </p:val>
                                        </p:tav>
                                      </p:tavLst>
                                    </p:anim>
                                    <p:anim calcmode="lin" valueType="num">
                                      <p:cBhvr>
                                        <p:cTn id="32" dur="500" fill="hold"/>
                                        <p:tgtEl>
                                          <p:spTgt spid="3001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4" grpId="0" animBg="1" autoUpdateAnimBg="0"/>
      <p:bldP spid="300102" grpId="0" animBg="1" autoUpdateAnimBg="0"/>
      <p:bldP spid="300103" grpId="0" animBg="1" autoUpdateAnimBg="0"/>
      <p:bldP spid="300104"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435ED433-DD71-4A26-8367-6FBB7A2D9A33}" type="slidenum">
              <a:rPr kumimoji="0" lang="zh-CN" altLang="en-US" sz="1800" b="0">
                <a:solidFill>
                  <a:schemeClr val="tx2"/>
                </a:solidFill>
                <a:latin typeface="Arial Narrow" panose="020B0606020202030204" pitchFamily="34" charset="0"/>
                <a:ea typeface="宋体" panose="02010600030101010101" pitchFamily="2" charset="-122"/>
              </a:rPr>
              <a:pPr/>
              <a:t>62</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3" name="米氏方程推导.mp4">
            <a:hlinkClick r:id="" action="ppaction://media"/>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1559496" y="836712"/>
            <a:ext cx="9037637" cy="537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75860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灯片编号占位符 5"/>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68F8E7FC-B508-4A3C-B7F6-13BC1C64DEF8}" type="slidenum">
              <a:rPr kumimoji="0" lang="zh-CN" altLang="en-US" sz="1800" b="0">
                <a:solidFill>
                  <a:schemeClr val="tx2"/>
                </a:solidFill>
                <a:latin typeface="Arial Narrow" panose="020B0606020202030204" pitchFamily="34" charset="0"/>
                <a:ea typeface="宋体" panose="02010600030101010101" pitchFamily="2" charset="-122"/>
              </a:rPr>
              <a:pPr/>
              <a:t>63</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1746" name="Rectangle 2"/>
          <p:cNvSpPr>
            <a:spLocks noChangeArrowheads="1"/>
          </p:cNvSpPr>
          <p:nvPr>
            <p:ph type="title"/>
          </p:nvPr>
        </p:nvSpPr>
        <p:spPr bwMode="auto">
          <a:xfrm>
            <a:off x="920243" y="19051"/>
            <a:ext cx="7704138" cy="83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zh-CN" altLang="en-US" sz="4000" b="1" dirty="0">
                <a:solidFill>
                  <a:schemeClr val="bg1"/>
                </a:solidFill>
                <a:ea typeface="隶书" panose="02010509060101010101" pitchFamily="49" charset="-122"/>
              </a:rPr>
              <a:t>二、</a:t>
            </a:r>
            <a:r>
              <a:rPr lang="en-US" altLang="zh-CN" sz="4000" b="1" dirty="0">
                <a:solidFill>
                  <a:schemeClr val="bg1"/>
                </a:solidFill>
                <a:ea typeface="隶书" panose="02010509060101010101" pitchFamily="49" charset="-122"/>
              </a:rPr>
              <a:t>[E]</a:t>
            </a:r>
            <a:r>
              <a:rPr lang="zh-CN" altLang="en-US" sz="4000" b="1" dirty="0">
                <a:solidFill>
                  <a:schemeClr val="bg1"/>
                </a:solidFill>
                <a:ea typeface="隶书" panose="02010509060101010101" pitchFamily="49" charset="-122"/>
              </a:rPr>
              <a:t>对</a:t>
            </a:r>
            <a:r>
              <a:rPr lang="en-US" altLang="zh-CN" sz="4000" b="1" dirty="0">
                <a:solidFill>
                  <a:schemeClr val="bg1"/>
                </a:solidFill>
                <a:ea typeface="隶书" panose="02010509060101010101" pitchFamily="49" charset="-122"/>
              </a:rPr>
              <a:t>V</a:t>
            </a:r>
            <a:r>
              <a:rPr lang="zh-CN" altLang="en-US" sz="4000" b="1" dirty="0">
                <a:solidFill>
                  <a:schemeClr val="bg1"/>
                </a:solidFill>
                <a:ea typeface="隶书" panose="02010509060101010101" pitchFamily="49" charset="-122"/>
              </a:rPr>
              <a:t>的影响</a:t>
            </a:r>
          </a:p>
        </p:txBody>
      </p:sp>
      <p:sp>
        <p:nvSpPr>
          <p:cNvPr id="31747" name="Rectangle 3"/>
          <p:cNvSpPr>
            <a:spLocks noChangeArrowheads="1"/>
          </p:cNvSpPr>
          <p:nvPr>
            <p:ph type="body" idx="1"/>
          </p:nvPr>
        </p:nvSpPr>
        <p:spPr bwMode="auto">
          <a:xfrm>
            <a:off x="2135189" y="1700214"/>
            <a:ext cx="4465637" cy="324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63525" indent="-263525" algn="just">
              <a:lnSpc>
                <a:spcPct val="160000"/>
              </a:lnSpc>
              <a:buSzPct val="65000"/>
              <a:buFont typeface="Wingdings" panose="05000000000000000000" pitchFamily="2" charset="2"/>
              <a:buChar char="l"/>
            </a:pPr>
            <a:r>
              <a:rPr lang="zh-CN" altLang="en-US" b="1" smtClean="0">
                <a:solidFill>
                  <a:srgbClr val="000000"/>
                </a:solidFill>
                <a:ea typeface="楷体_GB2312" pitchFamily="49" charset="-122"/>
              </a:rPr>
              <a:t>当</a:t>
            </a:r>
            <a:r>
              <a:rPr lang="en-US" altLang="zh-CN" b="1" smtClean="0">
                <a:solidFill>
                  <a:srgbClr val="000000"/>
                </a:solidFill>
                <a:ea typeface="楷体_GB2312" pitchFamily="49" charset="-122"/>
              </a:rPr>
              <a:t>[S]</a:t>
            </a:r>
            <a:r>
              <a:rPr lang="zh-CN" altLang="en-US" b="1" smtClean="0">
                <a:solidFill>
                  <a:srgbClr val="000000"/>
                </a:solidFill>
                <a:ea typeface="楷体_GB2312" pitchFamily="49" charset="-122"/>
              </a:rPr>
              <a:t>＞＞</a:t>
            </a:r>
            <a:r>
              <a:rPr lang="en-US" altLang="zh-CN" b="1" smtClean="0">
                <a:solidFill>
                  <a:srgbClr val="000000"/>
                </a:solidFill>
                <a:ea typeface="楷体_GB2312" pitchFamily="49" charset="-122"/>
              </a:rPr>
              <a:t>[E]</a:t>
            </a:r>
            <a:r>
              <a:rPr lang="zh-CN" altLang="en-US" b="1" smtClean="0">
                <a:solidFill>
                  <a:srgbClr val="000000"/>
                </a:solidFill>
                <a:ea typeface="楷体_GB2312" pitchFamily="49" charset="-122"/>
              </a:rPr>
              <a:t>，酶可被底物饱和的情况下，</a:t>
            </a:r>
            <a:r>
              <a:rPr lang="en-US" altLang="zh-CN" b="1" smtClean="0">
                <a:solidFill>
                  <a:srgbClr val="000000"/>
                </a:solidFill>
                <a:ea typeface="楷体_GB2312" pitchFamily="49" charset="-122"/>
              </a:rPr>
              <a:t>V</a:t>
            </a:r>
            <a:r>
              <a:rPr lang="zh-CN" altLang="en-US" b="1" smtClean="0">
                <a:solidFill>
                  <a:srgbClr val="000000"/>
                </a:solidFill>
                <a:ea typeface="楷体_GB2312" pitchFamily="49" charset="-122"/>
              </a:rPr>
              <a:t>与</a:t>
            </a:r>
            <a:r>
              <a:rPr lang="en-US" altLang="zh-CN" b="1" smtClean="0">
                <a:solidFill>
                  <a:srgbClr val="000000"/>
                </a:solidFill>
                <a:ea typeface="楷体_GB2312" pitchFamily="49" charset="-122"/>
              </a:rPr>
              <a:t>[E]</a:t>
            </a:r>
            <a:r>
              <a:rPr lang="zh-CN" altLang="en-US" b="1" smtClean="0">
                <a:solidFill>
                  <a:srgbClr val="000000"/>
                </a:solidFill>
                <a:ea typeface="楷体_GB2312" pitchFamily="49" charset="-122"/>
              </a:rPr>
              <a:t>成正比。</a:t>
            </a:r>
          </a:p>
          <a:p>
            <a:pPr marL="263525" indent="-263525" algn="just">
              <a:lnSpc>
                <a:spcPct val="160000"/>
              </a:lnSpc>
              <a:buSzPct val="65000"/>
              <a:buFont typeface="Wingdings" panose="05000000000000000000" pitchFamily="2" charset="2"/>
              <a:buChar char="l"/>
            </a:pPr>
            <a:r>
              <a:rPr lang="zh-CN" altLang="en-US" b="1" smtClean="0">
                <a:solidFill>
                  <a:srgbClr val="000000"/>
                </a:solidFill>
                <a:ea typeface="楷体_GB2312" pitchFamily="49" charset="-122"/>
              </a:rPr>
              <a:t>关系式：</a:t>
            </a:r>
            <a:r>
              <a:rPr lang="en-US" altLang="zh-CN" b="1" smtClean="0">
                <a:solidFill>
                  <a:srgbClr val="A13403"/>
                </a:solidFill>
                <a:ea typeface="楷体_GB2312" pitchFamily="49" charset="-122"/>
              </a:rPr>
              <a:t>V = K3 [E]</a:t>
            </a:r>
          </a:p>
        </p:txBody>
      </p:sp>
      <p:sp>
        <p:nvSpPr>
          <p:cNvPr id="31751" name="Line 7"/>
          <p:cNvSpPr>
            <a:spLocks noChangeShapeType="1"/>
          </p:cNvSpPr>
          <p:nvPr/>
        </p:nvSpPr>
        <p:spPr bwMode="auto">
          <a:xfrm flipV="1">
            <a:off x="7011988" y="2278064"/>
            <a:ext cx="3014662" cy="235902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2" name="Group 31"/>
          <p:cNvGrpSpPr>
            <a:grpSpLocks/>
          </p:cNvGrpSpPr>
          <p:nvPr/>
        </p:nvGrpSpPr>
        <p:grpSpPr bwMode="auto">
          <a:xfrm>
            <a:off x="6642101" y="1557338"/>
            <a:ext cx="593725" cy="3409950"/>
            <a:chOff x="2744" y="1026"/>
            <a:chExt cx="374" cy="2148"/>
          </a:xfrm>
        </p:grpSpPr>
        <p:sp>
          <p:nvSpPr>
            <p:cNvPr id="15381" name="Text Box 8"/>
            <p:cNvSpPr txBox="1">
              <a:spLocks noChangeArrowheads="1"/>
            </p:cNvSpPr>
            <p:nvPr/>
          </p:nvSpPr>
          <p:spPr bwMode="auto">
            <a:xfrm>
              <a:off x="2789" y="2886"/>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2400" b="0">
                  <a:latin typeface="Arial" panose="020B0604020202020204" pitchFamily="34" charset="0"/>
                  <a:ea typeface="宋体" panose="02010600030101010101" pitchFamily="2" charset="-122"/>
                </a:rPr>
                <a:t>0  </a:t>
              </a:r>
            </a:p>
          </p:txBody>
        </p:sp>
        <p:grpSp>
          <p:nvGrpSpPr>
            <p:cNvPr id="15382" name="Group 30"/>
            <p:cNvGrpSpPr>
              <a:grpSpLocks/>
            </p:cNvGrpSpPr>
            <p:nvPr/>
          </p:nvGrpSpPr>
          <p:grpSpPr bwMode="auto">
            <a:xfrm>
              <a:off x="2744" y="1026"/>
              <a:ext cx="297" cy="1940"/>
              <a:chOff x="2744" y="1026"/>
              <a:chExt cx="297" cy="1940"/>
            </a:xfrm>
          </p:grpSpPr>
          <p:grpSp>
            <p:nvGrpSpPr>
              <p:cNvPr id="15383" name="Group 29"/>
              <p:cNvGrpSpPr>
                <a:grpSpLocks/>
              </p:cNvGrpSpPr>
              <p:nvPr/>
            </p:nvGrpSpPr>
            <p:grpSpPr bwMode="auto">
              <a:xfrm>
                <a:off x="2971" y="1251"/>
                <a:ext cx="64" cy="1394"/>
                <a:chOff x="2971" y="1251"/>
                <a:chExt cx="64" cy="1394"/>
              </a:xfrm>
            </p:grpSpPr>
            <p:sp>
              <p:nvSpPr>
                <p:cNvPr id="15387" name="Line 9"/>
                <p:cNvSpPr>
                  <a:spLocks noChangeShapeType="1"/>
                </p:cNvSpPr>
                <p:nvPr/>
              </p:nvSpPr>
              <p:spPr bwMode="auto">
                <a:xfrm>
                  <a:off x="2988" y="1251"/>
                  <a:ext cx="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88" name="Line 10"/>
                <p:cNvSpPr>
                  <a:spLocks noChangeShapeType="1"/>
                </p:cNvSpPr>
                <p:nvPr/>
              </p:nvSpPr>
              <p:spPr bwMode="auto">
                <a:xfrm>
                  <a:off x="2971" y="1616"/>
                  <a:ext cx="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89" name="Line 11"/>
                <p:cNvSpPr>
                  <a:spLocks noChangeShapeType="1"/>
                </p:cNvSpPr>
                <p:nvPr/>
              </p:nvSpPr>
              <p:spPr bwMode="auto">
                <a:xfrm>
                  <a:off x="2988" y="1970"/>
                  <a:ext cx="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90" name="Line 12"/>
                <p:cNvSpPr>
                  <a:spLocks noChangeShapeType="1"/>
                </p:cNvSpPr>
                <p:nvPr/>
              </p:nvSpPr>
              <p:spPr bwMode="auto">
                <a:xfrm>
                  <a:off x="2988" y="2313"/>
                  <a:ext cx="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91" name="Line 13"/>
                <p:cNvSpPr>
                  <a:spLocks noChangeShapeType="1"/>
                </p:cNvSpPr>
                <p:nvPr/>
              </p:nvSpPr>
              <p:spPr bwMode="auto">
                <a:xfrm>
                  <a:off x="2988" y="2645"/>
                  <a:ext cx="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5384" name="Group 26"/>
              <p:cNvGrpSpPr>
                <a:grpSpLocks/>
              </p:cNvGrpSpPr>
              <p:nvPr/>
            </p:nvGrpSpPr>
            <p:grpSpPr bwMode="auto">
              <a:xfrm>
                <a:off x="2744" y="1026"/>
                <a:ext cx="297" cy="1940"/>
                <a:chOff x="2744" y="1026"/>
                <a:chExt cx="297" cy="1940"/>
              </a:xfrm>
            </p:grpSpPr>
            <p:sp>
              <p:nvSpPr>
                <p:cNvPr id="15385" name="Line 5"/>
                <p:cNvSpPr>
                  <a:spLocks noChangeShapeType="1"/>
                </p:cNvSpPr>
                <p:nvPr/>
              </p:nvSpPr>
              <p:spPr bwMode="auto">
                <a:xfrm>
                  <a:off x="2977" y="1026"/>
                  <a:ext cx="0" cy="1940"/>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86" name="Text Box 21"/>
                <p:cNvSpPr txBox="1">
                  <a:spLocks noChangeArrowheads="1"/>
                </p:cNvSpPr>
                <p:nvPr/>
              </p:nvSpPr>
              <p:spPr bwMode="auto">
                <a:xfrm>
                  <a:off x="2744" y="1053"/>
                  <a:ext cx="29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2400" b="0">
                      <a:latin typeface="Arial" panose="020B0604020202020204" pitchFamily="34" charset="0"/>
                      <a:ea typeface="宋体" panose="02010600030101010101" pitchFamily="2" charset="-122"/>
                    </a:rPr>
                    <a:t>V </a:t>
                  </a:r>
                </a:p>
              </p:txBody>
            </p:sp>
          </p:grpSp>
        </p:grpSp>
      </p:grpSp>
      <p:grpSp>
        <p:nvGrpSpPr>
          <p:cNvPr id="6" name="Group 33"/>
          <p:cNvGrpSpPr>
            <a:grpSpLocks/>
          </p:cNvGrpSpPr>
          <p:nvPr/>
        </p:nvGrpSpPr>
        <p:grpSpPr bwMode="auto">
          <a:xfrm>
            <a:off x="7002464" y="4581525"/>
            <a:ext cx="3341687" cy="477838"/>
            <a:chOff x="2971" y="2945"/>
            <a:chExt cx="2732" cy="301"/>
          </a:xfrm>
        </p:grpSpPr>
        <p:grpSp>
          <p:nvGrpSpPr>
            <p:cNvPr id="15370" name="Group 25"/>
            <p:cNvGrpSpPr>
              <a:grpSpLocks/>
            </p:cNvGrpSpPr>
            <p:nvPr/>
          </p:nvGrpSpPr>
          <p:grpSpPr bwMode="auto">
            <a:xfrm>
              <a:off x="2971" y="2958"/>
              <a:ext cx="2732" cy="288"/>
              <a:chOff x="2977" y="2934"/>
              <a:chExt cx="2732" cy="288"/>
            </a:xfrm>
          </p:grpSpPr>
          <p:sp>
            <p:nvSpPr>
              <p:cNvPr id="15379" name="Line 6"/>
              <p:cNvSpPr>
                <a:spLocks noChangeShapeType="1"/>
              </p:cNvSpPr>
              <p:nvPr/>
            </p:nvSpPr>
            <p:spPr bwMode="auto">
              <a:xfrm>
                <a:off x="2977" y="2966"/>
                <a:ext cx="2652"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5380" name="Text Box 22"/>
              <p:cNvSpPr txBox="1">
                <a:spLocks noChangeArrowheads="1"/>
              </p:cNvSpPr>
              <p:nvPr/>
            </p:nvSpPr>
            <p:spPr bwMode="auto">
              <a:xfrm>
                <a:off x="5117" y="2934"/>
                <a:ext cx="59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2400" b="0">
                    <a:latin typeface="Arial" panose="020B0604020202020204" pitchFamily="34" charset="0"/>
                    <a:ea typeface="宋体" panose="02010600030101010101" pitchFamily="2" charset="-122"/>
                  </a:rPr>
                  <a:t>[E]  </a:t>
                </a:r>
              </a:p>
            </p:txBody>
          </p:sp>
        </p:grpSp>
        <p:grpSp>
          <p:nvGrpSpPr>
            <p:cNvPr id="15371" name="Group 32"/>
            <p:cNvGrpSpPr>
              <a:grpSpLocks/>
            </p:cNvGrpSpPr>
            <p:nvPr/>
          </p:nvGrpSpPr>
          <p:grpSpPr bwMode="auto">
            <a:xfrm>
              <a:off x="3337" y="2945"/>
              <a:ext cx="2048" cy="61"/>
              <a:chOff x="3337" y="2945"/>
              <a:chExt cx="2048" cy="61"/>
            </a:xfrm>
          </p:grpSpPr>
          <p:sp>
            <p:nvSpPr>
              <p:cNvPr id="15372" name="Line 14"/>
              <p:cNvSpPr>
                <a:spLocks noChangeShapeType="1"/>
              </p:cNvSpPr>
              <p:nvPr/>
            </p:nvSpPr>
            <p:spPr bwMode="auto">
              <a:xfrm>
                <a:off x="5385" y="2945"/>
                <a:ext cx="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73" name="Line 15"/>
              <p:cNvSpPr>
                <a:spLocks noChangeShapeType="1"/>
              </p:cNvSpPr>
              <p:nvPr/>
            </p:nvSpPr>
            <p:spPr bwMode="auto">
              <a:xfrm>
                <a:off x="5059" y="2945"/>
                <a:ext cx="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74" name="Line 16"/>
              <p:cNvSpPr>
                <a:spLocks noChangeShapeType="1"/>
              </p:cNvSpPr>
              <p:nvPr/>
            </p:nvSpPr>
            <p:spPr bwMode="auto">
              <a:xfrm>
                <a:off x="4710" y="2945"/>
                <a:ext cx="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75" name="Line 17"/>
              <p:cNvSpPr>
                <a:spLocks noChangeShapeType="1"/>
              </p:cNvSpPr>
              <p:nvPr/>
            </p:nvSpPr>
            <p:spPr bwMode="auto">
              <a:xfrm>
                <a:off x="4373" y="2945"/>
                <a:ext cx="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76" name="Line 18"/>
              <p:cNvSpPr>
                <a:spLocks noChangeShapeType="1"/>
              </p:cNvSpPr>
              <p:nvPr/>
            </p:nvSpPr>
            <p:spPr bwMode="auto">
              <a:xfrm>
                <a:off x="4024" y="2958"/>
                <a:ext cx="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77" name="Line 19"/>
              <p:cNvSpPr>
                <a:spLocks noChangeShapeType="1"/>
              </p:cNvSpPr>
              <p:nvPr/>
            </p:nvSpPr>
            <p:spPr bwMode="auto">
              <a:xfrm>
                <a:off x="3696" y="2958"/>
                <a:ext cx="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378" name="Line 20"/>
              <p:cNvSpPr>
                <a:spLocks noChangeShapeType="1"/>
              </p:cNvSpPr>
              <p:nvPr/>
            </p:nvSpPr>
            <p:spPr bwMode="auto">
              <a:xfrm>
                <a:off x="3337" y="2945"/>
                <a:ext cx="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31767" name="Text Box 23"/>
          <p:cNvSpPr txBox="1">
            <a:spLocks noChangeArrowheads="1"/>
          </p:cNvSpPr>
          <p:nvPr/>
        </p:nvSpPr>
        <p:spPr bwMode="auto">
          <a:xfrm>
            <a:off x="6600825" y="4941888"/>
            <a:ext cx="4057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2400">
                <a:latin typeface="Arial" panose="020B0604020202020204" pitchFamily="34" charset="0"/>
                <a:ea typeface="宋体" panose="02010600030101010101" pitchFamily="2" charset="-122"/>
              </a:rPr>
              <a:t>当</a:t>
            </a:r>
            <a:r>
              <a:rPr lang="en-US" altLang="zh-CN" sz="2400">
                <a:latin typeface="Arial" panose="020B0604020202020204" pitchFamily="34" charset="0"/>
                <a:ea typeface="宋体" panose="02010600030101010101" pitchFamily="2" charset="-122"/>
              </a:rPr>
              <a:t>[S]&gt;&gt;[E]</a:t>
            </a:r>
            <a:r>
              <a:rPr lang="zh-CN" altLang="en-US" sz="2400">
                <a:latin typeface="Arial" panose="020B0604020202020204" pitchFamily="34" charset="0"/>
                <a:ea typeface="宋体" panose="02010600030101010101" pitchFamily="2" charset="-122"/>
              </a:rPr>
              <a:t>时，</a:t>
            </a:r>
            <a:r>
              <a:rPr lang="en-US" altLang="zh-CN" sz="2400">
                <a:latin typeface="Arial" panose="020B0604020202020204" pitchFamily="34" charset="0"/>
                <a:ea typeface="宋体" panose="02010600030101010101" pitchFamily="2" charset="-122"/>
              </a:rPr>
              <a:t>V</a:t>
            </a:r>
            <a:r>
              <a:rPr lang="en-US" altLang="zh-CN" sz="2400" baseline="-25000">
                <a:latin typeface="Arial" panose="020B0604020202020204" pitchFamily="34" charset="0"/>
                <a:ea typeface="宋体" panose="02010600030101010101" pitchFamily="2" charset="-122"/>
              </a:rPr>
              <a:t>max </a:t>
            </a:r>
            <a:r>
              <a:rPr lang="en-US" altLang="zh-CN" sz="2400">
                <a:latin typeface="Arial" panose="020B0604020202020204" pitchFamily="34" charset="0"/>
                <a:ea typeface="宋体" panose="02010600030101010101" pitchFamily="2" charset="-122"/>
              </a:rPr>
              <a:t>= k</a:t>
            </a:r>
            <a:r>
              <a:rPr lang="en-US" altLang="zh-CN" sz="2400" baseline="-25000">
                <a:latin typeface="Arial" panose="020B0604020202020204" pitchFamily="34" charset="0"/>
                <a:ea typeface="宋体" panose="02010600030101010101" pitchFamily="2" charset="-122"/>
              </a:rPr>
              <a:t>3</a:t>
            </a:r>
            <a:r>
              <a:rPr lang="en-US" altLang="zh-CN" sz="2400">
                <a:latin typeface="Arial" panose="020B0604020202020204" pitchFamily="34" charset="0"/>
                <a:ea typeface="宋体" panose="02010600030101010101" pitchFamily="2" charset="-122"/>
              </a:rPr>
              <a:t> [E] </a:t>
            </a:r>
          </a:p>
        </p:txBody>
      </p:sp>
      <p:sp>
        <p:nvSpPr>
          <p:cNvPr id="31768" name="Text Box 24"/>
          <p:cNvSpPr txBox="1">
            <a:spLocks noChangeArrowheads="1"/>
          </p:cNvSpPr>
          <p:nvPr/>
        </p:nvSpPr>
        <p:spPr bwMode="auto">
          <a:xfrm>
            <a:off x="7248526" y="5438775"/>
            <a:ext cx="28543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3200">
                <a:latin typeface="Arial" panose="020B0604020202020204" pitchFamily="34" charset="0"/>
              </a:rPr>
              <a:t>[E]</a:t>
            </a:r>
            <a:r>
              <a:rPr lang="zh-CN" altLang="en-US" sz="3200">
                <a:latin typeface="Arial" panose="020B0604020202020204" pitchFamily="34" charset="0"/>
              </a:rPr>
              <a:t>对</a:t>
            </a:r>
            <a:r>
              <a:rPr lang="en-US" altLang="zh-CN" sz="3200">
                <a:latin typeface="Arial" panose="020B0604020202020204" pitchFamily="34" charset="0"/>
              </a:rPr>
              <a:t>V</a:t>
            </a:r>
            <a:r>
              <a:rPr lang="zh-CN" altLang="en-US" sz="3200">
                <a:latin typeface="Arial" panose="020B0604020202020204" pitchFamily="34" charset="0"/>
              </a:rPr>
              <a:t>的影响  </a:t>
            </a:r>
          </a:p>
        </p:txBody>
      </p:sp>
    </p:spTree>
    <p:extLst>
      <p:ext uri="{BB962C8B-B14F-4D97-AF65-F5344CB8AC3E}">
        <p14:creationId xmlns:p14="http://schemas.microsoft.com/office/powerpoint/2010/main" val="248254962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slide(fromBottom)">
                                      <p:cBhvr>
                                        <p:cTn id="7" dur="1000"/>
                                        <p:tgtEl>
                                          <p:spTgt spid="3174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1768"/>
                                        </p:tgtEl>
                                        <p:attrNameLst>
                                          <p:attrName>style.visibility</p:attrName>
                                        </p:attrNameLst>
                                      </p:cBhvr>
                                      <p:to>
                                        <p:strVal val="visible"/>
                                      </p:to>
                                    </p:set>
                                    <p:animEffect transition="in" filter="slide(fromBottom)">
                                      <p:cBhvr>
                                        <p:cTn id="10" dur="1000"/>
                                        <p:tgtEl>
                                          <p:spTgt spid="3176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000"/>
                                        <p:tgtEl>
                                          <p:spTgt spid="6"/>
                                        </p:tgtEl>
                                      </p:cBhvr>
                                    </p:animEffect>
                                  </p:childTnLst>
                                </p:cTn>
                              </p:par>
                            </p:childTnLst>
                          </p:cTn>
                        </p:par>
                        <p:par>
                          <p:cTn id="16" fill="hold" nodeType="afterGroup">
                            <p:stCondLst>
                              <p:cond delay="10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1000"/>
                                        <p:tgtEl>
                                          <p:spTgt spid="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1767"/>
                                        </p:tgtEl>
                                        <p:attrNameLst>
                                          <p:attrName>style.visibility</p:attrName>
                                        </p:attrNameLst>
                                      </p:cBhvr>
                                      <p:to>
                                        <p:strVal val="visible"/>
                                      </p:to>
                                    </p:set>
                                    <p:animEffect transition="in" filter="wipe(left)">
                                      <p:cBhvr>
                                        <p:cTn id="24" dur="1000"/>
                                        <p:tgtEl>
                                          <p:spTgt spid="31767"/>
                                        </p:tgtEl>
                                      </p:cBhvr>
                                    </p:animEffect>
                                  </p:childTnLst>
                                </p:cTn>
                              </p:par>
                            </p:childTnLst>
                          </p:cTn>
                        </p:par>
                        <p:par>
                          <p:cTn id="25" fill="hold" nodeType="afterGroup">
                            <p:stCondLst>
                              <p:cond delay="1000"/>
                            </p:stCondLst>
                            <p:childTnLst>
                              <p:par>
                                <p:cTn id="26" presetID="22" presetClass="entr" presetSubtype="4" fill="hold" nodeType="afterEffect">
                                  <p:stCondLst>
                                    <p:cond delay="0"/>
                                  </p:stCondLst>
                                  <p:childTnLst>
                                    <p:set>
                                      <p:cBhvr>
                                        <p:cTn id="27" dur="1" fill="hold">
                                          <p:stCondLst>
                                            <p:cond delay="0"/>
                                          </p:stCondLst>
                                        </p:cTn>
                                        <p:tgtEl>
                                          <p:spTgt spid="31751"/>
                                        </p:tgtEl>
                                        <p:attrNameLst>
                                          <p:attrName>style.visibility</p:attrName>
                                        </p:attrNameLst>
                                      </p:cBhvr>
                                      <p:to>
                                        <p:strVal val="visible"/>
                                      </p:to>
                                    </p:set>
                                    <p:animEffect transition="in" filter="wipe(down)">
                                      <p:cBhvr>
                                        <p:cTn id="28" dur="1000"/>
                                        <p:tgtEl>
                                          <p:spTgt spid="3175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6" fill="hold" grpId="0" nodeType="clickEffect">
                                  <p:stCondLst>
                                    <p:cond delay="0"/>
                                  </p:stCondLst>
                                  <p:childTnLst>
                                    <p:set>
                                      <p:cBhvr>
                                        <p:cTn id="32" dur="1" fill="hold">
                                          <p:stCondLst>
                                            <p:cond delay="0"/>
                                          </p:stCondLst>
                                        </p:cTn>
                                        <p:tgtEl>
                                          <p:spTgt spid="31747">
                                            <p:txEl>
                                              <p:pRg st="0" end="0"/>
                                            </p:txEl>
                                          </p:spTgt>
                                        </p:tgtEl>
                                        <p:attrNameLst>
                                          <p:attrName>style.visibility</p:attrName>
                                        </p:attrNameLst>
                                      </p:cBhvr>
                                      <p:to>
                                        <p:strVal val="visible"/>
                                      </p:to>
                                    </p:set>
                                    <p:animEffect transition="in" filter="strips(downRight)">
                                      <p:cBhvr>
                                        <p:cTn id="33" dur="1000"/>
                                        <p:tgtEl>
                                          <p:spTgt spid="31747">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8" presetClass="entr" presetSubtype="6" fill="hold" grpId="0" nodeType="clickEffect">
                                  <p:stCondLst>
                                    <p:cond delay="0"/>
                                  </p:stCondLst>
                                  <p:childTnLst>
                                    <p:set>
                                      <p:cBhvr>
                                        <p:cTn id="37" dur="1" fill="hold">
                                          <p:stCondLst>
                                            <p:cond delay="0"/>
                                          </p:stCondLst>
                                        </p:cTn>
                                        <p:tgtEl>
                                          <p:spTgt spid="31747">
                                            <p:txEl>
                                              <p:pRg st="1" end="1"/>
                                            </p:txEl>
                                          </p:spTgt>
                                        </p:tgtEl>
                                        <p:attrNameLst>
                                          <p:attrName>style.visibility</p:attrName>
                                        </p:attrNameLst>
                                      </p:cBhvr>
                                      <p:to>
                                        <p:strVal val="visible"/>
                                      </p:to>
                                    </p:set>
                                    <p:animEffect transition="in" filter="strips(downRight)">
                                      <p:cBhvr>
                                        <p:cTn id="38" dur="1000"/>
                                        <p:tgtEl>
                                          <p:spTgt spid="317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build="p"/>
      <p:bldP spid="31767" grpId="0"/>
      <p:bldP spid="3176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8435E38A-61E7-4EDD-957C-DB65BC089FFD}" type="slidenum">
              <a:rPr kumimoji="0" lang="zh-CN" altLang="en-US" sz="1800" b="0">
                <a:solidFill>
                  <a:schemeClr val="tx2"/>
                </a:solidFill>
                <a:latin typeface="Arial Narrow" panose="020B0606020202030204" pitchFamily="34" charset="0"/>
                <a:ea typeface="宋体" panose="02010600030101010101" pitchFamily="2" charset="-122"/>
              </a:rPr>
              <a:pPr/>
              <a:t>64</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2772" name="Rectangle 4"/>
          <p:cNvSpPr>
            <a:spLocks noChangeArrowheads="1"/>
          </p:cNvSpPr>
          <p:nvPr/>
        </p:nvSpPr>
        <p:spPr bwMode="auto">
          <a:xfrm>
            <a:off x="546101" y="-76276"/>
            <a:ext cx="7345362"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dirty="0">
                <a:solidFill>
                  <a:schemeClr val="bg1"/>
                </a:solidFill>
                <a:latin typeface="Arial" panose="020B0604020202020204" pitchFamily="34" charset="0"/>
                <a:ea typeface="隶书" panose="02010509060101010101" pitchFamily="49" charset="-122"/>
              </a:rPr>
              <a:t>三、</a:t>
            </a:r>
            <a:r>
              <a:rPr lang="en-US" altLang="zh-CN" sz="4000" dirty="0">
                <a:solidFill>
                  <a:schemeClr val="bg1"/>
                </a:solidFill>
                <a:latin typeface="Arial" panose="020B0604020202020204" pitchFamily="34" charset="0"/>
                <a:ea typeface="隶书" panose="02010509060101010101" pitchFamily="49" charset="-122"/>
              </a:rPr>
              <a:t>T</a:t>
            </a:r>
            <a:r>
              <a:rPr lang="zh-CN" altLang="en-US" sz="4000" dirty="0">
                <a:solidFill>
                  <a:schemeClr val="bg1"/>
                </a:solidFill>
                <a:latin typeface="Arial" panose="020B0604020202020204" pitchFamily="34" charset="0"/>
                <a:ea typeface="隶书" panose="02010509060101010101" pitchFamily="49" charset="-122"/>
              </a:rPr>
              <a:t>对</a:t>
            </a:r>
            <a:r>
              <a:rPr lang="en-US" altLang="zh-CN" sz="4000" dirty="0">
                <a:solidFill>
                  <a:schemeClr val="bg1"/>
                </a:solidFill>
                <a:latin typeface="Arial" panose="020B0604020202020204" pitchFamily="34" charset="0"/>
                <a:ea typeface="隶书" panose="02010509060101010101" pitchFamily="49" charset="-122"/>
              </a:rPr>
              <a:t>V</a:t>
            </a:r>
            <a:r>
              <a:rPr lang="zh-CN" altLang="en-US" sz="4000" dirty="0">
                <a:solidFill>
                  <a:schemeClr val="bg1"/>
                </a:solidFill>
                <a:latin typeface="Arial" panose="020B0604020202020204" pitchFamily="34" charset="0"/>
                <a:ea typeface="隶书" panose="02010509060101010101" pitchFamily="49" charset="-122"/>
              </a:rPr>
              <a:t>的影响</a:t>
            </a:r>
          </a:p>
        </p:txBody>
      </p:sp>
      <p:sp>
        <p:nvSpPr>
          <p:cNvPr id="32773" name="Rectangle 5"/>
          <p:cNvSpPr>
            <a:spLocks noChangeArrowheads="1"/>
          </p:cNvSpPr>
          <p:nvPr/>
        </p:nvSpPr>
        <p:spPr bwMode="auto">
          <a:xfrm>
            <a:off x="317500" y="4251326"/>
            <a:ext cx="62642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dirty="0">
                <a:latin typeface="Arial" panose="020B0604020202020204" pitchFamily="34" charset="0"/>
                <a:ea typeface="隶书" panose="02010509060101010101" pitchFamily="49" charset="-122"/>
              </a:rPr>
              <a:t>四、 </a:t>
            </a:r>
            <a:r>
              <a:rPr lang="en-US" altLang="zh-CN" sz="4000" dirty="0">
                <a:latin typeface="Arial" panose="020B0604020202020204" pitchFamily="34" charset="0"/>
                <a:ea typeface="隶书" panose="02010509060101010101" pitchFamily="49" charset="-122"/>
              </a:rPr>
              <a:t>pH</a:t>
            </a:r>
            <a:r>
              <a:rPr lang="zh-CN" altLang="en-US" sz="4000" dirty="0">
                <a:latin typeface="Arial" panose="020B0604020202020204" pitchFamily="34" charset="0"/>
                <a:ea typeface="隶书" panose="02010509060101010101" pitchFamily="49" charset="-122"/>
              </a:rPr>
              <a:t>对</a:t>
            </a:r>
            <a:r>
              <a:rPr lang="en-US" altLang="zh-CN" sz="4000" dirty="0">
                <a:latin typeface="Arial" panose="020B0604020202020204" pitchFamily="34" charset="0"/>
                <a:ea typeface="隶书" panose="02010509060101010101" pitchFamily="49" charset="-122"/>
              </a:rPr>
              <a:t>V</a:t>
            </a:r>
            <a:r>
              <a:rPr lang="zh-CN" altLang="en-US" sz="4000" dirty="0">
                <a:latin typeface="Arial" panose="020B0604020202020204" pitchFamily="34" charset="0"/>
                <a:ea typeface="隶书" panose="02010509060101010101" pitchFamily="49" charset="-122"/>
              </a:rPr>
              <a:t>的影响</a:t>
            </a:r>
          </a:p>
        </p:txBody>
      </p:sp>
      <p:sp>
        <p:nvSpPr>
          <p:cNvPr id="32774" name="Rectangle 6"/>
          <p:cNvSpPr>
            <a:spLocks noChangeArrowheads="1"/>
          </p:cNvSpPr>
          <p:nvPr/>
        </p:nvSpPr>
        <p:spPr bwMode="auto">
          <a:xfrm>
            <a:off x="2298701" y="1571625"/>
            <a:ext cx="2016125" cy="647700"/>
          </a:xfrm>
          <a:prstGeom prst="rect">
            <a:avLst/>
          </a:prstGeom>
          <a:noFill/>
          <a:ln w="9525">
            <a:noFill/>
            <a:miter lim="800000"/>
            <a:headEnd/>
            <a:tailEnd/>
          </a:ln>
          <a:effectLst/>
        </p:spPr>
        <p:txBody>
          <a:bodyPr/>
          <a:lstStyle>
            <a:lvl1pPr marL="182563" indent="-18256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just" eaLnBrk="1" hangingPunct="1">
              <a:spcBef>
                <a:spcPct val="20000"/>
              </a:spcBef>
              <a:buClr>
                <a:srgbClr val="000000"/>
              </a:buClr>
              <a:buSzPct val="70000"/>
              <a:buFont typeface="Wingdings" panose="05000000000000000000" pitchFamily="2" charset="2"/>
              <a:buChar char="l"/>
              <a:defRPr/>
            </a:pPr>
            <a:r>
              <a:rPr lang="zh-CN" altLang="en-US">
                <a:effectLst>
                  <a:outerShdw blurRad="38100" dist="38100" dir="2700000" algn="tl">
                    <a:srgbClr val="FFFFFF"/>
                  </a:outerShdw>
                </a:effectLst>
                <a:latin typeface="Arial" panose="020B0604020202020204" pitchFamily="34" charset="0"/>
              </a:rPr>
              <a:t>双重影响</a:t>
            </a:r>
            <a:endParaRPr lang="zh-CN" altLang="en-US" sz="3200" b="0">
              <a:latin typeface="Arial" panose="020B0604020202020204" pitchFamily="34" charset="0"/>
            </a:endParaRPr>
          </a:p>
        </p:txBody>
      </p:sp>
      <p:sp>
        <p:nvSpPr>
          <p:cNvPr id="32775" name="Rectangle 7"/>
          <p:cNvSpPr>
            <a:spLocks noChangeArrowheads="1"/>
          </p:cNvSpPr>
          <p:nvPr/>
        </p:nvSpPr>
        <p:spPr bwMode="auto">
          <a:xfrm>
            <a:off x="2298700" y="2492376"/>
            <a:ext cx="6821488"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30000"/>
              </a:lnSpc>
              <a:buClr>
                <a:srgbClr val="000000"/>
              </a:buClr>
              <a:buSzPct val="75000"/>
              <a:buFont typeface="Wingdings" panose="05000000000000000000" pitchFamily="2" charset="2"/>
              <a:buChar char="l"/>
            </a:pPr>
            <a:r>
              <a:rPr lang="zh-CN" altLang="en-US">
                <a:latin typeface="Arial" panose="020B0604020202020204" pitchFamily="34" charset="0"/>
              </a:rPr>
              <a:t>最适温度 </a:t>
            </a:r>
            <a:r>
              <a:rPr lang="en-US" altLang="zh-CN">
                <a:latin typeface="Arial" panose="020B0604020202020204" pitchFamily="34" charset="0"/>
              </a:rPr>
              <a:t>(optimum temperature)</a:t>
            </a:r>
            <a:r>
              <a:rPr lang="zh-CN" altLang="en-US">
                <a:latin typeface="Arial" panose="020B0604020202020204" pitchFamily="34" charset="0"/>
              </a:rPr>
              <a:t>：</a:t>
            </a:r>
          </a:p>
          <a:p>
            <a:pPr eaLnBrk="1" hangingPunct="1">
              <a:lnSpc>
                <a:spcPct val="130000"/>
              </a:lnSpc>
              <a:buClr>
                <a:srgbClr val="000000"/>
              </a:buClr>
              <a:buSzPct val="75000"/>
              <a:buFont typeface="Wingdings" panose="05000000000000000000" pitchFamily="2" charset="2"/>
              <a:buNone/>
            </a:pPr>
            <a:r>
              <a:rPr lang="zh-CN" altLang="en-US">
                <a:latin typeface="Arial" panose="020B0604020202020204" pitchFamily="34" charset="0"/>
              </a:rPr>
              <a:t>          </a:t>
            </a:r>
            <a:r>
              <a:rPr lang="en-US" altLang="zh-CN">
                <a:latin typeface="Arial" panose="020B0604020202020204" pitchFamily="34" charset="0"/>
              </a:rPr>
              <a:t>—</a:t>
            </a:r>
            <a:r>
              <a:rPr lang="zh-CN" altLang="en-US">
                <a:latin typeface="Arial" panose="020B0604020202020204" pitchFamily="34" charset="0"/>
              </a:rPr>
              <a:t>酶促反应速度最快时的环境温度</a:t>
            </a:r>
            <a:endParaRPr lang="zh-CN" altLang="en-US" b="0">
              <a:latin typeface="Arial" panose="020B0604020202020204" pitchFamily="34" charset="0"/>
            </a:endParaRPr>
          </a:p>
        </p:txBody>
      </p:sp>
      <p:sp>
        <p:nvSpPr>
          <p:cNvPr id="32776" name="Rectangle 8"/>
          <p:cNvSpPr>
            <a:spLocks noChangeArrowheads="1"/>
          </p:cNvSpPr>
          <p:nvPr/>
        </p:nvSpPr>
        <p:spPr bwMode="auto">
          <a:xfrm>
            <a:off x="2298701" y="3702051"/>
            <a:ext cx="24479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70000"/>
              <a:buFont typeface="Wingdings" panose="05000000000000000000" pitchFamily="2" charset="2"/>
              <a:buChar char="l"/>
            </a:pPr>
            <a:r>
              <a:rPr lang="zh-CN" altLang="en-US">
                <a:latin typeface="Arial" panose="020B0604020202020204" pitchFamily="34" charset="0"/>
              </a:rPr>
              <a:t>低温的应用</a:t>
            </a:r>
            <a:endParaRPr lang="zh-CN" altLang="en-US" sz="2400" b="0">
              <a:latin typeface="Arial" panose="020B0604020202020204" pitchFamily="34" charset="0"/>
            </a:endParaRPr>
          </a:p>
        </p:txBody>
      </p:sp>
      <p:sp>
        <p:nvSpPr>
          <p:cNvPr id="32778" name="AutoShape 10"/>
          <p:cNvSpPr>
            <a:spLocks/>
          </p:cNvSpPr>
          <p:nvPr/>
        </p:nvSpPr>
        <p:spPr bwMode="auto">
          <a:xfrm>
            <a:off x="4141789" y="1628776"/>
            <a:ext cx="153987" cy="576263"/>
          </a:xfrm>
          <a:prstGeom prst="leftBrace">
            <a:avLst>
              <a:gd name="adj1" fmla="val 31186"/>
              <a:gd name="adj2" fmla="val 50000"/>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32780" name="Text Box 12"/>
          <p:cNvSpPr txBox="1">
            <a:spLocks noChangeArrowheads="1"/>
          </p:cNvSpPr>
          <p:nvPr/>
        </p:nvSpPr>
        <p:spPr bwMode="auto">
          <a:xfrm>
            <a:off x="4257675" y="1412876"/>
            <a:ext cx="2324100" cy="369332"/>
          </a:xfrm>
          <a:prstGeom prst="rect">
            <a:avLst/>
          </a:prstGeom>
          <a:noFill/>
          <a:ln w="9525">
            <a:noFill/>
            <a:miter lim="800000"/>
            <a:headEnd/>
            <a:tailEnd/>
          </a:ln>
          <a:effectLst/>
        </p:spPr>
        <p:txBody>
          <a:bodyPr>
            <a:spAutoFit/>
          </a:bodyPr>
          <a:lstStyle/>
          <a:p>
            <a:pPr eaLnBrk="1" hangingPunct="1">
              <a:spcBef>
                <a:spcPct val="50000"/>
              </a:spcBef>
              <a:defRPr/>
            </a:pPr>
            <a:r>
              <a:rPr lang="en-US" altLang="zh-CN">
                <a:effectLst>
                  <a:outerShdw blurRad="38100" dist="38100" dir="2700000" algn="tl">
                    <a:srgbClr val="FFFFFF"/>
                  </a:outerShdw>
                </a:effectLst>
                <a:latin typeface="Arial" pitchFamily="34" charset="0"/>
              </a:rPr>
              <a:t>T</a:t>
            </a:r>
            <a:r>
              <a:rPr lang="zh-CN" altLang="en-US">
                <a:effectLst>
                  <a:outerShdw blurRad="38100" dist="38100" dir="2700000" algn="tl">
                    <a:srgbClr val="FFFFFF"/>
                  </a:outerShdw>
                </a:effectLst>
                <a:latin typeface="Arial" pitchFamily="34" charset="0"/>
              </a:rPr>
              <a:t>升高→</a:t>
            </a:r>
            <a:r>
              <a:rPr lang="en-US" altLang="zh-CN">
                <a:effectLst>
                  <a:outerShdw blurRad="38100" dist="38100" dir="2700000" algn="tl">
                    <a:srgbClr val="FFFFFF"/>
                  </a:outerShdw>
                </a:effectLst>
                <a:latin typeface="Arial" pitchFamily="34" charset="0"/>
              </a:rPr>
              <a:t>V↑</a:t>
            </a:r>
            <a:endParaRPr lang="zh-CN" altLang="en-US">
              <a:effectLst>
                <a:outerShdw blurRad="38100" dist="38100" dir="2700000" algn="tl">
                  <a:srgbClr val="FFFFFF"/>
                </a:outerShdw>
              </a:effectLst>
              <a:latin typeface="Arial" pitchFamily="34" charset="0"/>
            </a:endParaRPr>
          </a:p>
        </p:txBody>
      </p:sp>
      <p:graphicFrame>
        <p:nvGraphicFramePr>
          <p:cNvPr id="32782" name="Object 14">
            <a:hlinkClick r:id="" action="ppaction://ole?verb=0"/>
          </p:cNvPr>
          <p:cNvGraphicFramePr>
            <a:graphicFrameLocks noChangeAspect="1"/>
          </p:cNvGraphicFramePr>
          <p:nvPr/>
        </p:nvGraphicFramePr>
        <p:xfrm>
          <a:off x="8472488" y="1441450"/>
          <a:ext cx="1511300" cy="1079500"/>
        </p:xfrm>
        <a:graphic>
          <a:graphicData uri="http://schemas.openxmlformats.org/presentationml/2006/ole">
            <mc:AlternateContent xmlns:mc="http://schemas.openxmlformats.org/markup-compatibility/2006">
              <mc:Choice xmlns:v="urn:schemas-microsoft-com:vml" Requires="v">
                <p:oleObj spid="_x0000_s19466" name="演示文稿" r:id="rId3" imgW="4478014" imgH="3360261" progId="PowerPoint.Show.8">
                  <p:embed/>
                </p:oleObj>
              </mc:Choice>
              <mc:Fallback>
                <p:oleObj name="演示文稿" r:id="rId3" imgW="4478014" imgH="3360261" progId="PowerPoint.Show.8">
                  <p:embed/>
                  <p:pic>
                    <p:nvPicPr>
                      <p:cNvPr id="32782" name="Object 1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2488" y="1441450"/>
                        <a:ext cx="1511300" cy="1079500"/>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783" name="Text Box 15"/>
          <p:cNvSpPr txBox="1">
            <a:spLocks noChangeArrowheads="1"/>
          </p:cNvSpPr>
          <p:nvPr/>
        </p:nvSpPr>
        <p:spPr bwMode="auto">
          <a:xfrm>
            <a:off x="2351088" y="5013326"/>
            <a:ext cx="63881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25000"/>
              </a:lnSpc>
              <a:buClr>
                <a:srgbClr val="000000"/>
              </a:buClr>
              <a:buSzPct val="70000"/>
              <a:buFont typeface="Wingdings" panose="05000000000000000000" pitchFamily="2" charset="2"/>
              <a:buChar char="l"/>
            </a:pPr>
            <a:r>
              <a:rPr lang="zh-CN" altLang="en-US">
                <a:latin typeface="Arial" panose="020B0604020202020204" pitchFamily="34" charset="0"/>
              </a:rPr>
              <a:t>最适</a:t>
            </a:r>
            <a:r>
              <a:rPr lang="en-US" altLang="zh-CN">
                <a:latin typeface="Arial" panose="020B0604020202020204" pitchFamily="34" charset="0"/>
              </a:rPr>
              <a:t>pH    (optimum pH)</a:t>
            </a:r>
            <a:endParaRPr lang="zh-CN" altLang="en-US">
              <a:latin typeface="Arial" panose="020B0604020202020204" pitchFamily="34" charset="0"/>
            </a:endParaRPr>
          </a:p>
          <a:p>
            <a:pPr lvl="1" eaLnBrk="1" hangingPunct="1">
              <a:lnSpc>
                <a:spcPct val="125000"/>
              </a:lnSpc>
            </a:pPr>
            <a:r>
              <a:rPr lang="zh-CN" altLang="en-US">
                <a:latin typeface="Arial" panose="020B0604020202020204" pitchFamily="34" charset="0"/>
              </a:rPr>
              <a:t>      </a:t>
            </a:r>
            <a:r>
              <a:rPr lang="en-US" altLang="zh-CN">
                <a:latin typeface="Arial" panose="020B0604020202020204" pitchFamily="34" charset="0"/>
              </a:rPr>
              <a:t>—</a:t>
            </a:r>
            <a:r>
              <a:rPr lang="zh-CN" altLang="en-US">
                <a:latin typeface="Arial" panose="020B0604020202020204" pitchFamily="34" charset="0"/>
              </a:rPr>
              <a:t>酶催化活性最大时的环境</a:t>
            </a:r>
            <a:r>
              <a:rPr lang="en-US" altLang="zh-CN">
                <a:latin typeface="Arial" panose="020B0604020202020204" pitchFamily="34" charset="0"/>
              </a:rPr>
              <a:t>pH</a:t>
            </a:r>
            <a:r>
              <a:rPr lang="zh-CN" altLang="en-US">
                <a:latin typeface="Arial" panose="020B0604020202020204" pitchFamily="34" charset="0"/>
              </a:rPr>
              <a:t>。</a:t>
            </a:r>
          </a:p>
        </p:txBody>
      </p:sp>
      <p:graphicFrame>
        <p:nvGraphicFramePr>
          <p:cNvPr id="32784" name="Object 16">
            <a:hlinkClick r:id="" action="ppaction://ole?verb=0"/>
          </p:cNvPr>
          <p:cNvGraphicFramePr>
            <a:graphicFrameLocks noChangeAspect="1"/>
          </p:cNvGraphicFramePr>
          <p:nvPr/>
        </p:nvGraphicFramePr>
        <p:xfrm>
          <a:off x="8472488" y="4508501"/>
          <a:ext cx="1511300" cy="1133475"/>
        </p:xfrm>
        <a:graphic>
          <a:graphicData uri="http://schemas.openxmlformats.org/presentationml/2006/ole">
            <mc:AlternateContent xmlns:mc="http://schemas.openxmlformats.org/markup-compatibility/2006">
              <mc:Choice xmlns:v="urn:schemas-microsoft-com:vml" Requires="v">
                <p:oleObj spid="_x0000_s19467" name="演示文稿" r:id="rId5" imgW="4572034" imgH="3428992" progId="PowerPoint.Show.8">
                  <p:embed/>
                </p:oleObj>
              </mc:Choice>
              <mc:Fallback>
                <p:oleObj name="演示文稿" r:id="rId5" imgW="4572034" imgH="3428992" progId="PowerPoint.Show.8">
                  <p:embed/>
                  <p:pic>
                    <p:nvPicPr>
                      <p:cNvPr id="32784" name="Object 16">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72488" y="4508501"/>
                        <a:ext cx="1511300" cy="1133475"/>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20"/>
          <p:cNvGrpSpPr>
            <a:grpSpLocks/>
          </p:cNvGrpSpPr>
          <p:nvPr/>
        </p:nvGrpSpPr>
        <p:grpSpPr bwMode="auto">
          <a:xfrm>
            <a:off x="4224339" y="1916113"/>
            <a:ext cx="4905375" cy="519112"/>
            <a:chOff x="1701" y="1207"/>
            <a:chExt cx="3090" cy="327"/>
          </a:xfrm>
        </p:grpSpPr>
        <p:sp>
          <p:nvSpPr>
            <p:cNvPr id="32781" name="Text Box 13"/>
            <p:cNvSpPr txBox="1">
              <a:spLocks noChangeArrowheads="1"/>
            </p:cNvSpPr>
            <p:nvPr/>
          </p:nvSpPr>
          <p:spPr bwMode="auto">
            <a:xfrm>
              <a:off x="1701" y="1207"/>
              <a:ext cx="3090" cy="327"/>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defRPr/>
              </a:pPr>
              <a:r>
                <a:rPr lang="en-US" altLang="zh-CN">
                  <a:effectLst>
                    <a:outerShdw blurRad="38100" dist="38100" dir="2700000" algn="tl">
                      <a:srgbClr val="FFFFFF"/>
                    </a:outerShdw>
                  </a:effectLst>
                  <a:latin typeface="Arial" panose="020B0604020202020204" pitchFamily="34" charset="0"/>
                </a:rPr>
                <a:t>T</a:t>
              </a:r>
              <a:r>
                <a:rPr lang="zh-CN" altLang="en-US">
                  <a:effectLst>
                    <a:outerShdw blurRad="38100" dist="38100" dir="2700000" algn="tl">
                      <a:srgbClr val="FFFFFF"/>
                    </a:outerShdw>
                  </a:effectLst>
                  <a:latin typeface="Arial" panose="020B0604020202020204" pitchFamily="34" charset="0"/>
                </a:rPr>
                <a:t>　→酶蛋白变性</a:t>
              </a:r>
              <a:r>
                <a:rPr lang="en-US" altLang="zh-CN">
                  <a:effectLst>
                    <a:outerShdw blurRad="38100" dist="38100" dir="2700000" algn="tl">
                      <a:srgbClr val="FFFFFF"/>
                    </a:outerShdw>
                  </a:effectLst>
                  <a:latin typeface="Arial" panose="020B0604020202020204" pitchFamily="34" charset="0"/>
                </a:rPr>
                <a:t>→V↓</a:t>
              </a:r>
            </a:p>
          </p:txBody>
        </p:sp>
        <p:grpSp>
          <p:nvGrpSpPr>
            <p:cNvPr id="16399" name="Group 19"/>
            <p:cNvGrpSpPr>
              <a:grpSpLocks/>
            </p:cNvGrpSpPr>
            <p:nvPr/>
          </p:nvGrpSpPr>
          <p:grpSpPr bwMode="auto">
            <a:xfrm>
              <a:off x="1954" y="1262"/>
              <a:ext cx="64" cy="181"/>
              <a:chOff x="3470" y="2795"/>
              <a:chExt cx="64" cy="181"/>
            </a:xfrm>
          </p:grpSpPr>
          <p:sp>
            <p:nvSpPr>
              <p:cNvPr id="16400" name="Line 17"/>
              <p:cNvSpPr>
                <a:spLocks noChangeShapeType="1"/>
              </p:cNvSpPr>
              <p:nvPr/>
            </p:nvSpPr>
            <p:spPr bwMode="auto">
              <a:xfrm flipV="1">
                <a:off x="3470" y="2795"/>
                <a:ext cx="0" cy="18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6401" name="Line 18"/>
              <p:cNvSpPr>
                <a:spLocks noChangeShapeType="1"/>
              </p:cNvSpPr>
              <p:nvPr/>
            </p:nvSpPr>
            <p:spPr bwMode="auto">
              <a:xfrm flipV="1">
                <a:off x="3534" y="2795"/>
                <a:ext cx="0" cy="18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grpSp>
    </p:spTree>
    <p:extLst>
      <p:ext uri="{BB962C8B-B14F-4D97-AF65-F5344CB8AC3E}">
        <p14:creationId xmlns:p14="http://schemas.microsoft.com/office/powerpoint/2010/main" val="3970478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slide(fromBottom)">
                                      <p:cBhvr>
                                        <p:cTn id="7" dur="1000"/>
                                        <p:tgtEl>
                                          <p:spTgt spid="327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slide(fromBottom)">
                                      <p:cBhvr>
                                        <p:cTn id="12" dur="1000"/>
                                        <p:tgtEl>
                                          <p:spTgt spid="32774"/>
                                        </p:tgtEl>
                                      </p:cBhvr>
                                    </p:animEffect>
                                  </p:childTnLst>
                                </p:cTn>
                              </p:par>
                              <p:par>
                                <p:cTn id="13" presetID="12" presetClass="entr" presetSubtype="4" fill="hold" nodeType="withEffect">
                                  <p:stCondLst>
                                    <p:cond delay="0"/>
                                  </p:stCondLst>
                                  <p:childTnLst>
                                    <p:set>
                                      <p:cBhvr>
                                        <p:cTn id="14" dur="1" fill="hold">
                                          <p:stCondLst>
                                            <p:cond delay="0"/>
                                          </p:stCondLst>
                                        </p:cTn>
                                        <p:tgtEl>
                                          <p:spTgt spid="32782"/>
                                        </p:tgtEl>
                                        <p:attrNameLst>
                                          <p:attrName>style.visibility</p:attrName>
                                        </p:attrNameLst>
                                      </p:cBhvr>
                                      <p:to>
                                        <p:strVal val="visible"/>
                                      </p:to>
                                    </p:set>
                                    <p:animEffect transition="in" filter="slide(fromBottom)">
                                      <p:cBhvr>
                                        <p:cTn id="15" dur="1000"/>
                                        <p:tgtEl>
                                          <p:spTgt spid="3278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1" fill="hold" grpId="0" nodeType="clickEffect">
                                  <p:stCondLst>
                                    <p:cond delay="0"/>
                                  </p:stCondLst>
                                  <p:childTnLst>
                                    <p:set>
                                      <p:cBhvr>
                                        <p:cTn id="19" dur="1" fill="hold">
                                          <p:stCondLst>
                                            <p:cond delay="0"/>
                                          </p:stCondLst>
                                        </p:cTn>
                                        <p:tgtEl>
                                          <p:spTgt spid="32778"/>
                                        </p:tgtEl>
                                        <p:attrNameLst>
                                          <p:attrName>style.visibility</p:attrName>
                                        </p:attrNameLst>
                                      </p:cBhvr>
                                      <p:to>
                                        <p:strVal val="visible"/>
                                      </p:to>
                                    </p:set>
                                    <p:anim calcmode="lin" valueType="num">
                                      <p:cBhvr>
                                        <p:cTn id="20" dur="1000" fill="hold"/>
                                        <p:tgtEl>
                                          <p:spTgt spid="32778"/>
                                        </p:tgtEl>
                                        <p:attrNameLst>
                                          <p:attrName>ppt_x</p:attrName>
                                        </p:attrNameLst>
                                      </p:cBhvr>
                                      <p:tavLst>
                                        <p:tav tm="0">
                                          <p:val>
                                            <p:strVal val="#ppt_x"/>
                                          </p:val>
                                        </p:tav>
                                        <p:tav tm="100000">
                                          <p:val>
                                            <p:strVal val="#ppt_x"/>
                                          </p:val>
                                        </p:tav>
                                      </p:tavLst>
                                    </p:anim>
                                    <p:anim calcmode="lin" valueType="num">
                                      <p:cBhvr>
                                        <p:cTn id="21" dur="1000" fill="hold"/>
                                        <p:tgtEl>
                                          <p:spTgt spid="32778"/>
                                        </p:tgtEl>
                                        <p:attrNameLst>
                                          <p:attrName>ppt_y</p:attrName>
                                        </p:attrNameLst>
                                      </p:cBhvr>
                                      <p:tavLst>
                                        <p:tav tm="0">
                                          <p:val>
                                            <p:strVal val="#ppt_y-#ppt_h/2"/>
                                          </p:val>
                                        </p:tav>
                                        <p:tav tm="100000">
                                          <p:val>
                                            <p:strVal val="#ppt_y"/>
                                          </p:val>
                                        </p:tav>
                                      </p:tavLst>
                                    </p:anim>
                                    <p:anim calcmode="lin" valueType="num">
                                      <p:cBhvr>
                                        <p:cTn id="22" dur="1000" fill="hold"/>
                                        <p:tgtEl>
                                          <p:spTgt spid="32778"/>
                                        </p:tgtEl>
                                        <p:attrNameLst>
                                          <p:attrName>ppt_w</p:attrName>
                                        </p:attrNameLst>
                                      </p:cBhvr>
                                      <p:tavLst>
                                        <p:tav tm="0">
                                          <p:val>
                                            <p:strVal val="#ppt_w"/>
                                          </p:val>
                                        </p:tav>
                                        <p:tav tm="100000">
                                          <p:val>
                                            <p:strVal val="#ppt_w"/>
                                          </p:val>
                                        </p:tav>
                                      </p:tavLst>
                                    </p:anim>
                                    <p:anim calcmode="lin" valueType="num">
                                      <p:cBhvr>
                                        <p:cTn id="23" dur="1000" fill="hold"/>
                                        <p:tgtEl>
                                          <p:spTgt spid="32778"/>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000"/>
                            </p:stCondLst>
                            <p:childTnLst>
                              <p:par>
                                <p:cTn id="25" presetID="12" presetClass="entr" presetSubtype="1" fill="hold" grpId="0" nodeType="afterEffect">
                                  <p:stCondLst>
                                    <p:cond delay="0"/>
                                  </p:stCondLst>
                                  <p:childTnLst>
                                    <p:set>
                                      <p:cBhvr>
                                        <p:cTn id="26" dur="1" fill="hold">
                                          <p:stCondLst>
                                            <p:cond delay="0"/>
                                          </p:stCondLst>
                                        </p:cTn>
                                        <p:tgtEl>
                                          <p:spTgt spid="32780"/>
                                        </p:tgtEl>
                                        <p:attrNameLst>
                                          <p:attrName>style.visibility</p:attrName>
                                        </p:attrNameLst>
                                      </p:cBhvr>
                                      <p:to>
                                        <p:strVal val="visible"/>
                                      </p:to>
                                    </p:set>
                                    <p:animEffect transition="in" filter="slide(fromTop)">
                                      <p:cBhvr>
                                        <p:cTn id="27" dur="1000"/>
                                        <p:tgtEl>
                                          <p:spTgt spid="3278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lide(fromTop)">
                                      <p:cBhvr>
                                        <p:cTn id="32" dur="1000"/>
                                        <p:tgtEl>
                                          <p:spTgt spid="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2775">
                                            <p:txEl>
                                              <p:pRg st="0" end="0"/>
                                            </p:txEl>
                                          </p:spTgt>
                                        </p:tgtEl>
                                        <p:attrNameLst>
                                          <p:attrName>style.visibility</p:attrName>
                                        </p:attrNameLst>
                                      </p:cBhvr>
                                      <p:to>
                                        <p:strVal val="visible"/>
                                      </p:to>
                                    </p:set>
                                    <p:animEffect transition="in" filter="slide(fromBottom)">
                                      <p:cBhvr>
                                        <p:cTn id="37" dur="1000"/>
                                        <p:tgtEl>
                                          <p:spTgt spid="32775">
                                            <p:txEl>
                                              <p:pRg st="0" end="0"/>
                                            </p:txEl>
                                          </p:spTgt>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2775">
                                            <p:txEl>
                                              <p:pRg st="1" end="1"/>
                                            </p:txEl>
                                          </p:spTgt>
                                        </p:tgtEl>
                                        <p:attrNameLst>
                                          <p:attrName>style.visibility</p:attrName>
                                        </p:attrNameLst>
                                      </p:cBhvr>
                                      <p:to>
                                        <p:strVal val="visible"/>
                                      </p:to>
                                    </p:set>
                                    <p:animEffect transition="in" filter="slide(fromBottom)">
                                      <p:cBhvr>
                                        <p:cTn id="40" dur="1000"/>
                                        <p:tgtEl>
                                          <p:spTgt spid="32775">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2776"/>
                                        </p:tgtEl>
                                        <p:attrNameLst>
                                          <p:attrName>style.visibility</p:attrName>
                                        </p:attrNameLst>
                                      </p:cBhvr>
                                      <p:to>
                                        <p:strVal val="visible"/>
                                      </p:to>
                                    </p:set>
                                    <p:animEffect transition="in" filter="slide(fromBottom)">
                                      <p:cBhvr>
                                        <p:cTn id="45" dur="1000"/>
                                        <p:tgtEl>
                                          <p:spTgt spid="3277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32773"/>
                                        </p:tgtEl>
                                        <p:attrNameLst>
                                          <p:attrName>style.visibility</p:attrName>
                                        </p:attrNameLst>
                                      </p:cBhvr>
                                      <p:to>
                                        <p:strVal val="visible"/>
                                      </p:to>
                                    </p:set>
                                    <p:animEffect transition="in" filter="slide(fromBottom)">
                                      <p:cBhvr>
                                        <p:cTn id="50" dur="1000"/>
                                        <p:tgtEl>
                                          <p:spTgt spid="32773"/>
                                        </p:tgtEl>
                                      </p:cBhvr>
                                    </p:animEffect>
                                  </p:childTnLst>
                                </p:cTn>
                              </p:par>
                              <p:par>
                                <p:cTn id="51" presetID="12" presetClass="entr" presetSubtype="4" fill="hold" nodeType="withEffect">
                                  <p:stCondLst>
                                    <p:cond delay="0"/>
                                  </p:stCondLst>
                                  <p:childTnLst>
                                    <p:set>
                                      <p:cBhvr>
                                        <p:cTn id="52" dur="1" fill="hold">
                                          <p:stCondLst>
                                            <p:cond delay="0"/>
                                          </p:stCondLst>
                                        </p:cTn>
                                        <p:tgtEl>
                                          <p:spTgt spid="32784"/>
                                        </p:tgtEl>
                                        <p:attrNameLst>
                                          <p:attrName>style.visibility</p:attrName>
                                        </p:attrNameLst>
                                      </p:cBhvr>
                                      <p:to>
                                        <p:strVal val="visible"/>
                                      </p:to>
                                    </p:set>
                                    <p:animEffect transition="in" filter="slide(fromBottom)">
                                      <p:cBhvr>
                                        <p:cTn id="53" dur="1000"/>
                                        <p:tgtEl>
                                          <p:spTgt spid="32784"/>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32783">
                                            <p:txEl>
                                              <p:pRg st="0" end="0"/>
                                            </p:txEl>
                                          </p:spTgt>
                                        </p:tgtEl>
                                        <p:attrNameLst>
                                          <p:attrName>style.visibility</p:attrName>
                                        </p:attrNameLst>
                                      </p:cBhvr>
                                      <p:to>
                                        <p:strVal val="visible"/>
                                      </p:to>
                                    </p:set>
                                    <p:animEffect transition="in" filter="slide(fromBottom)">
                                      <p:cBhvr>
                                        <p:cTn id="58" dur="1000"/>
                                        <p:tgtEl>
                                          <p:spTgt spid="32783">
                                            <p:txEl>
                                              <p:pRg st="0" end="0"/>
                                            </p:txEl>
                                          </p:spTgt>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32783">
                                            <p:txEl>
                                              <p:pRg st="1" end="1"/>
                                            </p:txEl>
                                          </p:spTgt>
                                        </p:tgtEl>
                                        <p:attrNameLst>
                                          <p:attrName>style.visibility</p:attrName>
                                        </p:attrNameLst>
                                      </p:cBhvr>
                                      <p:to>
                                        <p:strVal val="visible"/>
                                      </p:to>
                                    </p:set>
                                    <p:animEffect transition="in" filter="slide(fromBottom)">
                                      <p:cBhvr>
                                        <p:cTn id="61" dur="1000"/>
                                        <p:tgtEl>
                                          <p:spTgt spid="327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3" grpId="0"/>
      <p:bldP spid="32774" grpId="0"/>
      <p:bldP spid="32775" grpId="0" build="allAtOnce"/>
      <p:bldP spid="32776" grpId="0"/>
      <p:bldP spid="32778" grpId="0" animBg="1"/>
      <p:bldP spid="32780" grpId="0"/>
      <p:bldP spid="32783" grpId="0" build="allAtOnce"/>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82E56194-D99B-4FC6-97F7-D8E18C4D5D81}" type="slidenum">
              <a:rPr kumimoji="0" lang="zh-CN" altLang="en-US" sz="1800" b="0">
                <a:solidFill>
                  <a:schemeClr val="tx2"/>
                </a:solidFill>
                <a:latin typeface="Arial Narrow" panose="020B0606020202030204" pitchFamily="34" charset="0"/>
                <a:ea typeface="宋体" panose="02010600030101010101" pitchFamily="2" charset="-122"/>
              </a:rPr>
              <a:pPr/>
              <a:t>65</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4818" name="Rectangle 2"/>
          <p:cNvSpPr>
            <a:spLocks noChangeArrowheads="1"/>
          </p:cNvSpPr>
          <p:nvPr/>
        </p:nvSpPr>
        <p:spPr bwMode="auto">
          <a:xfrm>
            <a:off x="2020889" y="4260851"/>
            <a:ext cx="13684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10000"/>
              </a:lnSpc>
              <a:spcBef>
                <a:spcPct val="20000"/>
              </a:spcBef>
              <a:buClr>
                <a:schemeClr val="tx2"/>
              </a:buClr>
              <a:buSzPct val="75000"/>
              <a:buFont typeface="Wingdings" panose="05000000000000000000" pitchFamily="2" charset="2"/>
              <a:buChar char="l"/>
            </a:pPr>
            <a:r>
              <a:rPr lang="zh-CN" altLang="en-US">
                <a:latin typeface="楷体_GB2312" pitchFamily="49" charset="-122"/>
              </a:rPr>
              <a:t>类型</a:t>
            </a:r>
          </a:p>
        </p:txBody>
      </p:sp>
      <p:sp>
        <p:nvSpPr>
          <p:cNvPr id="34819" name="Rectangle 3"/>
          <p:cNvSpPr>
            <a:spLocks noChangeArrowheads="1"/>
          </p:cNvSpPr>
          <p:nvPr/>
        </p:nvSpPr>
        <p:spPr bwMode="auto">
          <a:xfrm>
            <a:off x="3201988" y="3697288"/>
            <a:ext cx="2413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90000"/>
              </a:lnSpc>
              <a:spcBef>
                <a:spcPct val="20000"/>
              </a:spcBef>
              <a:buClr>
                <a:schemeClr val="tx2"/>
              </a:buClr>
              <a:buSzPct val="75000"/>
              <a:buFont typeface="Wingdings" panose="05000000000000000000" pitchFamily="2" charset="2"/>
              <a:buNone/>
            </a:pPr>
            <a:r>
              <a:rPr lang="zh-CN" altLang="en-US">
                <a:solidFill>
                  <a:srgbClr val="FF0000"/>
                </a:solidFill>
              </a:rPr>
              <a:t>不可逆</a:t>
            </a:r>
            <a:r>
              <a:rPr lang="zh-CN" altLang="en-US"/>
              <a:t>性抑制</a:t>
            </a:r>
            <a:endParaRPr lang="en-US" altLang="zh-CN" sz="2400"/>
          </a:p>
        </p:txBody>
      </p:sp>
      <p:sp>
        <p:nvSpPr>
          <p:cNvPr id="34820" name="Rectangle 4"/>
          <p:cNvSpPr>
            <a:spLocks noChangeArrowheads="1"/>
          </p:cNvSpPr>
          <p:nvPr/>
        </p:nvSpPr>
        <p:spPr bwMode="auto">
          <a:xfrm>
            <a:off x="3187700" y="4903788"/>
            <a:ext cx="20526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a:solidFill>
                  <a:srgbClr val="FF0000"/>
                </a:solidFill>
              </a:rPr>
              <a:t>可逆</a:t>
            </a:r>
            <a:r>
              <a:rPr lang="zh-CN" altLang="en-US"/>
              <a:t>性抑制</a:t>
            </a:r>
            <a:endParaRPr lang="zh-CN" altLang="en-US" sz="2400"/>
          </a:p>
        </p:txBody>
      </p:sp>
      <p:sp>
        <p:nvSpPr>
          <p:cNvPr id="34821" name="Rectangle 5"/>
          <p:cNvSpPr>
            <a:spLocks noChangeArrowheads="1"/>
          </p:cNvSpPr>
          <p:nvPr/>
        </p:nvSpPr>
        <p:spPr bwMode="auto">
          <a:xfrm>
            <a:off x="5238751" y="4500564"/>
            <a:ext cx="5249863"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80000"/>
              </a:lnSpc>
              <a:spcBef>
                <a:spcPct val="50000"/>
              </a:spcBef>
              <a:buClr>
                <a:schemeClr val="tx2"/>
              </a:buClr>
              <a:buSzPct val="75000"/>
              <a:buFont typeface="Wingdings" panose="05000000000000000000" pitchFamily="2" charset="2"/>
              <a:buNone/>
            </a:pPr>
            <a:r>
              <a:rPr lang="zh-CN" altLang="en-US" sz="2400">
                <a:solidFill>
                  <a:srgbClr val="00B0F0"/>
                </a:solidFill>
              </a:rPr>
              <a:t>竞争性</a:t>
            </a:r>
            <a:r>
              <a:rPr lang="zh-CN" altLang="en-US" sz="2400"/>
              <a:t>抑制 </a:t>
            </a:r>
            <a:r>
              <a:rPr lang="en-US" altLang="zh-CN" sz="2000"/>
              <a:t>(competitive inhibition)</a:t>
            </a:r>
          </a:p>
          <a:p>
            <a:pPr eaLnBrk="1" hangingPunct="1">
              <a:lnSpc>
                <a:spcPct val="80000"/>
              </a:lnSpc>
              <a:spcBef>
                <a:spcPct val="50000"/>
              </a:spcBef>
              <a:buClr>
                <a:schemeClr val="tx2"/>
              </a:buClr>
              <a:buSzPct val="75000"/>
              <a:buFont typeface="Wingdings" panose="05000000000000000000" pitchFamily="2" charset="2"/>
              <a:buNone/>
            </a:pPr>
            <a:r>
              <a:rPr lang="zh-CN" altLang="en-US" sz="2400">
                <a:solidFill>
                  <a:srgbClr val="00B0F0"/>
                </a:solidFill>
              </a:rPr>
              <a:t>非竞争性</a:t>
            </a:r>
            <a:r>
              <a:rPr lang="zh-CN" altLang="en-US" sz="2400"/>
              <a:t>抑制 </a:t>
            </a:r>
            <a:r>
              <a:rPr lang="en-US" altLang="zh-CN" sz="2000"/>
              <a:t>(non-competitive inhibition)</a:t>
            </a:r>
            <a:endParaRPr lang="en-US" altLang="zh-CN" sz="2000" i="1"/>
          </a:p>
          <a:p>
            <a:pPr eaLnBrk="1" hangingPunct="1">
              <a:lnSpc>
                <a:spcPct val="80000"/>
              </a:lnSpc>
              <a:spcBef>
                <a:spcPct val="50000"/>
              </a:spcBef>
              <a:buClr>
                <a:schemeClr val="tx2"/>
              </a:buClr>
              <a:buSzPct val="75000"/>
              <a:buFont typeface="Wingdings" panose="05000000000000000000" pitchFamily="2" charset="2"/>
              <a:buNone/>
            </a:pPr>
            <a:r>
              <a:rPr lang="zh-CN" altLang="en-US" sz="2400">
                <a:solidFill>
                  <a:srgbClr val="00B0F0"/>
                </a:solidFill>
              </a:rPr>
              <a:t>反竞争性</a:t>
            </a:r>
            <a:r>
              <a:rPr lang="zh-CN" altLang="en-US" sz="2400"/>
              <a:t>抑制 </a:t>
            </a:r>
            <a:r>
              <a:rPr lang="en-US" altLang="zh-CN" sz="2000"/>
              <a:t>(uncompetitive inhibition)</a:t>
            </a:r>
          </a:p>
        </p:txBody>
      </p:sp>
      <p:sp>
        <p:nvSpPr>
          <p:cNvPr id="34822" name="Rectangle 6"/>
          <p:cNvSpPr>
            <a:spLocks noChangeArrowheads="1"/>
          </p:cNvSpPr>
          <p:nvPr/>
        </p:nvSpPr>
        <p:spPr bwMode="auto">
          <a:xfrm>
            <a:off x="335360" y="-195265"/>
            <a:ext cx="7921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dirty="0">
                <a:solidFill>
                  <a:schemeClr val="bg1"/>
                </a:solidFill>
                <a:ea typeface="隶书" panose="02010509060101010101" pitchFamily="49" charset="-122"/>
              </a:rPr>
              <a:t>五、抑制剂对反应速度的影响</a:t>
            </a:r>
          </a:p>
        </p:txBody>
      </p:sp>
      <p:sp>
        <p:nvSpPr>
          <p:cNvPr id="34823" name="Rectangle 7"/>
          <p:cNvSpPr>
            <a:spLocks noChangeArrowheads="1"/>
          </p:cNvSpPr>
          <p:nvPr/>
        </p:nvSpPr>
        <p:spPr bwMode="auto">
          <a:xfrm>
            <a:off x="1526381" y="1179394"/>
            <a:ext cx="83534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6213" indent="-17621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fontAlgn="ctr" hangingPunct="1">
              <a:lnSpc>
                <a:spcPct val="110000"/>
              </a:lnSpc>
              <a:spcBef>
                <a:spcPct val="20000"/>
              </a:spcBef>
              <a:buClr>
                <a:schemeClr val="tx2"/>
              </a:buClr>
              <a:buSzPct val="75000"/>
              <a:buFont typeface="Wingdings" panose="05000000000000000000" pitchFamily="2" charset="2"/>
              <a:buChar char="l"/>
            </a:pPr>
            <a:r>
              <a:rPr lang="zh-CN" altLang="en-US"/>
              <a:t>酶的抑制剂</a:t>
            </a:r>
            <a:r>
              <a:rPr lang="en-US" altLang="zh-CN" sz="2400"/>
              <a:t>( inhibitor/</a:t>
            </a:r>
            <a:r>
              <a:rPr lang="en-US" altLang="zh-CN" sz="3200"/>
              <a:t>I </a:t>
            </a:r>
            <a:r>
              <a:rPr lang="en-US" altLang="zh-CN" sz="2400"/>
              <a:t>)</a:t>
            </a:r>
            <a:endParaRPr lang="zh-CN" altLang="en-US" sz="2400"/>
          </a:p>
          <a:p>
            <a:pPr eaLnBrk="1" fontAlgn="ctr" hangingPunct="1">
              <a:lnSpc>
                <a:spcPct val="110000"/>
              </a:lnSpc>
              <a:spcBef>
                <a:spcPct val="20000"/>
              </a:spcBef>
              <a:buClr>
                <a:schemeClr val="tx2"/>
              </a:buClr>
              <a:buSzPct val="75000"/>
              <a:buFont typeface="Wingdings" panose="05000000000000000000" pitchFamily="2" charset="2"/>
              <a:buNone/>
            </a:pPr>
            <a:r>
              <a:rPr lang="zh-CN" altLang="en-US"/>
              <a:t>         </a:t>
            </a:r>
            <a:r>
              <a:rPr lang="zh-CN" altLang="en-US" sz="2400"/>
              <a:t>是一类可以结合酶并降低其活性的分子。可抑制特定酶的活性，杀死病原体或校正新陈代谢的不平衡，许多相关药物、除草剂或农药就是酶抑制剂。</a:t>
            </a:r>
          </a:p>
        </p:txBody>
      </p:sp>
      <p:sp>
        <p:nvSpPr>
          <p:cNvPr id="34824" name="AutoShape 8"/>
          <p:cNvSpPr>
            <a:spLocks/>
          </p:cNvSpPr>
          <p:nvPr/>
        </p:nvSpPr>
        <p:spPr bwMode="auto">
          <a:xfrm>
            <a:off x="3086100" y="3935413"/>
            <a:ext cx="215900" cy="1270000"/>
          </a:xfrm>
          <a:prstGeom prst="leftBrace">
            <a:avLst>
              <a:gd name="adj1" fmla="val 49020"/>
              <a:gd name="adj2" fmla="val 50000"/>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34825" name="AutoShape 9"/>
          <p:cNvSpPr>
            <a:spLocks/>
          </p:cNvSpPr>
          <p:nvPr/>
        </p:nvSpPr>
        <p:spPr bwMode="auto">
          <a:xfrm>
            <a:off x="5145088" y="4595813"/>
            <a:ext cx="144462" cy="1008062"/>
          </a:xfrm>
          <a:prstGeom prst="leftBrace">
            <a:avLst>
              <a:gd name="adj1" fmla="val 58150"/>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12" name="Rectangle 5"/>
          <p:cNvSpPr>
            <a:spLocks noChangeArrowheads="1"/>
          </p:cNvSpPr>
          <p:nvPr/>
        </p:nvSpPr>
        <p:spPr bwMode="auto">
          <a:xfrm>
            <a:off x="5738814" y="3500438"/>
            <a:ext cx="4714875"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80000"/>
              </a:lnSpc>
              <a:spcBef>
                <a:spcPct val="50000"/>
              </a:spcBef>
              <a:buClr>
                <a:schemeClr val="tx2"/>
              </a:buClr>
              <a:buSzPct val="75000"/>
              <a:buFont typeface="Wingdings" panose="05000000000000000000" pitchFamily="2" charset="2"/>
              <a:buNone/>
            </a:pPr>
            <a:r>
              <a:rPr lang="zh-CN" altLang="en-US" sz="2400">
                <a:solidFill>
                  <a:srgbClr val="00B0F0"/>
                </a:solidFill>
              </a:rPr>
              <a:t>专一性</a:t>
            </a:r>
            <a:r>
              <a:rPr lang="zh-CN" altLang="en-US" sz="2400"/>
              <a:t>不可逆抑制</a:t>
            </a:r>
            <a:endParaRPr lang="en-US" altLang="zh-CN" sz="2400"/>
          </a:p>
          <a:p>
            <a:pPr eaLnBrk="1" hangingPunct="1">
              <a:lnSpc>
                <a:spcPct val="80000"/>
              </a:lnSpc>
              <a:spcBef>
                <a:spcPct val="50000"/>
              </a:spcBef>
              <a:buClr>
                <a:schemeClr val="tx2"/>
              </a:buClr>
              <a:buSzPct val="75000"/>
              <a:buFont typeface="Wingdings" panose="05000000000000000000" pitchFamily="2" charset="2"/>
              <a:buNone/>
            </a:pPr>
            <a:r>
              <a:rPr lang="zh-CN" altLang="en-US" sz="2400">
                <a:solidFill>
                  <a:srgbClr val="00B0F0"/>
                </a:solidFill>
              </a:rPr>
              <a:t>非专一性</a:t>
            </a:r>
            <a:r>
              <a:rPr lang="zh-CN" altLang="en-US" sz="2400"/>
              <a:t>不可逆抑制</a:t>
            </a:r>
            <a:endParaRPr lang="en-US" altLang="zh-CN" sz="2400" i="1"/>
          </a:p>
        </p:txBody>
      </p:sp>
      <p:sp>
        <p:nvSpPr>
          <p:cNvPr id="13" name="AutoShape 9"/>
          <p:cNvSpPr>
            <a:spLocks/>
          </p:cNvSpPr>
          <p:nvPr/>
        </p:nvSpPr>
        <p:spPr bwMode="auto">
          <a:xfrm>
            <a:off x="5595938" y="3571875"/>
            <a:ext cx="214312" cy="571500"/>
          </a:xfrm>
          <a:prstGeom prst="leftBrace">
            <a:avLst>
              <a:gd name="adj1" fmla="val 58148"/>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Tree>
    <p:extLst>
      <p:ext uri="{BB962C8B-B14F-4D97-AF65-F5344CB8AC3E}">
        <p14:creationId xmlns:p14="http://schemas.microsoft.com/office/powerpoint/2010/main" val="5674995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34822"/>
                                        </p:tgtEl>
                                        <p:attrNameLst>
                                          <p:attrName>style.visibility</p:attrName>
                                        </p:attrNameLst>
                                      </p:cBhvr>
                                      <p:to>
                                        <p:strVal val="visible"/>
                                      </p:to>
                                    </p:set>
                                    <p:anim calcmode="lin" valueType="num">
                                      <p:cBhvr>
                                        <p:cTn id="7" dur="1000" fill="hold"/>
                                        <p:tgtEl>
                                          <p:spTgt spid="34822"/>
                                        </p:tgtEl>
                                        <p:attrNameLst>
                                          <p:attrName>ppt_x</p:attrName>
                                        </p:attrNameLst>
                                      </p:cBhvr>
                                      <p:tavLst>
                                        <p:tav tm="0">
                                          <p:val>
                                            <p:strVal val="#ppt_x"/>
                                          </p:val>
                                        </p:tav>
                                        <p:tav tm="100000">
                                          <p:val>
                                            <p:strVal val="#ppt_x"/>
                                          </p:val>
                                        </p:tav>
                                      </p:tavLst>
                                    </p:anim>
                                    <p:anim calcmode="lin" valueType="num">
                                      <p:cBhvr>
                                        <p:cTn id="8" dur="1000" fill="hold"/>
                                        <p:tgtEl>
                                          <p:spTgt spid="34822"/>
                                        </p:tgtEl>
                                        <p:attrNameLst>
                                          <p:attrName>ppt_y</p:attrName>
                                        </p:attrNameLst>
                                      </p:cBhvr>
                                      <p:tavLst>
                                        <p:tav tm="0">
                                          <p:val>
                                            <p:strVal val="#ppt_y-#ppt_h/2"/>
                                          </p:val>
                                        </p:tav>
                                        <p:tav tm="100000">
                                          <p:val>
                                            <p:strVal val="#ppt_y"/>
                                          </p:val>
                                        </p:tav>
                                      </p:tavLst>
                                    </p:anim>
                                    <p:anim calcmode="lin" valueType="num">
                                      <p:cBhvr>
                                        <p:cTn id="9" dur="1000" fill="hold"/>
                                        <p:tgtEl>
                                          <p:spTgt spid="34822"/>
                                        </p:tgtEl>
                                        <p:attrNameLst>
                                          <p:attrName>ppt_w</p:attrName>
                                        </p:attrNameLst>
                                      </p:cBhvr>
                                      <p:tavLst>
                                        <p:tav tm="0">
                                          <p:val>
                                            <p:strVal val="#ppt_w"/>
                                          </p:val>
                                        </p:tav>
                                        <p:tav tm="100000">
                                          <p:val>
                                            <p:strVal val="#ppt_w"/>
                                          </p:val>
                                        </p:tav>
                                      </p:tavLst>
                                    </p:anim>
                                    <p:anim calcmode="lin" valueType="num">
                                      <p:cBhvr>
                                        <p:cTn id="10" dur="1000" fill="hold"/>
                                        <p:tgtEl>
                                          <p:spTgt spid="34822"/>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34823"/>
                                        </p:tgtEl>
                                        <p:attrNameLst>
                                          <p:attrName>style.visibility</p:attrName>
                                        </p:attrNameLst>
                                      </p:cBhvr>
                                      <p:to>
                                        <p:strVal val="visible"/>
                                      </p:to>
                                    </p:set>
                                    <p:anim calcmode="lin" valueType="num">
                                      <p:cBhvr>
                                        <p:cTn id="15" dur="1000" fill="hold"/>
                                        <p:tgtEl>
                                          <p:spTgt spid="34823"/>
                                        </p:tgtEl>
                                        <p:attrNameLst>
                                          <p:attrName>ppt_x</p:attrName>
                                        </p:attrNameLst>
                                      </p:cBhvr>
                                      <p:tavLst>
                                        <p:tav tm="0">
                                          <p:val>
                                            <p:strVal val="#ppt_x"/>
                                          </p:val>
                                        </p:tav>
                                        <p:tav tm="100000">
                                          <p:val>
                                            <p:strVal val="#ppt_x"/>
                                          </p:val>
                                        </p:tav>
                                      </p:tavLst>
                                    </p:anim>
                                    <p:anim calcmode="lin" valueType="num">
                                      <p:cBhvr>
                                        <p:cTn id="16" dur="1000" fill="hold"/>
                                        <p:tgtEl>
                                          <p:spTgt spid="34823"/>
                                        </p:tgtEl>
                                        <p:attrNameLst>
                                          <p:attrName>ppt_y</p:attrName>
                                        </p:attrNameLst>
                                      </p:cBhvr>
                                      <p:tavLst>
                                        <p:tav tm="0">
                                          <p:val>
                                            <p:strVal val="#ppt_y-#ppt_h/2"/>
                                          </p:val>
                                        </p:tav>
                                        <p:tav tm="100000">
                                          <p:val>
                                            <p:strVal val="#ppt_y"/>
                                          </p:val>
                                        </p:tav>
                                      </p:tavLst>
                                    </p:anim>
                                    <p:anim calcmode="lin" valueType="num">
                                      <p:cBhvr>
                                        <p:cTn id="17" dur="1000" fill="hold"/>
                                        <p:tgtEl>
                                          <p:spTgt spid="34823"/>
                                        </p:tgtEl>
                                        <p:attrNameLst>
                                          <p:attrName>ppt_w</p:attrName>
                                        </p:attrNameLst>
                                      </p:cBhvr>
                                      <p:tavLst>
                                        <p:tav tm="0">
                                          <p:val>
                                            <p:strVal val="#ppt_w"/>
                                          </p:val>
                                        </p:tav>
                                        <p:tav tm="100000">
                                          <p:val>
                                            <p:strVal val="#ppt_w"/>
                                          </p:val>
                                        </p:tav>
                                      </p:tavLst>
                                    </p:anim>
                                    <p:anim calcmode="lin" valueType="num">
                                      <p:cBhvr>
                                        <p:cTn id="18" dur="1000" fill="hold"/>
                                        <p:tgtEl>
                                          <p:spTgt spid="34823"/>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34818"/>
                                        </p:tgtEl>
                                        <p:attrNameLst>
                                          <p:attrName>style.visibility</p:attrName>
                                        </p:attrNameLst>
                                      </p:cBhvr>
                                      <p:to>
                                        <p:strVal val="visible"/>
                                      </p:to>
                                    </p:set>
                                    <p:anim calcmode="lin" valueType="num">
                                      <p:cBhvr>
                                        <p:cTn id="23" dur="1000" fill="hold"/>
                                        <p:tgtEl>
                                          <p:spTgt spid="34818"/>
                                        </p:tgtEl>
                                        <p:attrNameLst>
                                          <p:attrName>ppt_x</p:attrName>
                                        </p:attrNameLst>
                                      </p:cBhvr>
                                      <p:tavLst>
                                        <p:tav tm="0">
                                          <p:val>
                                            <p:strVal val="#ppt_x"/>
                                          </p:val>
                                        </p:tav>
                                        <p:tav tm="100000">
                                          <p:val>
                                            <p:strVal val="#ppt_x"/>
                                          </p:val>
                                        </p:tav>
                                      </p:tavLst>
                                    </p:anim>
                                    <p:anim calcmode="lin" valueType="num">
                                      <p:cBhvr>
                                        <p:cTn id="24" dur="1000" fill="hold"/>
                                        <p:tgtEl>
                                          <p:spTgt spid="34818"/>
                                        </p:tgtEl>
                                        <p:attrNameLst>
                                          <p:attrName>ppt_y</p:attrName>
                                        </p:attrNameLst>
                                      </p:cBhvr>
                                      <p:tavLst>
                                        <p:tav tm="0">
                                          <p:val>
                                            <p:strVal val="#ppt_y-#ppt_h/2"/>
                                          </p:val>
                                        </p:tav>
                                        <p:tav tm="100000">
                                          <p:val>
                                            <p:strVal val="#ppt_y"/>
                                          </p:val>
                                        </p:tav>
                                      </p:tavLst>
                                    </p:anim>
                                    <p:anim calcmode="lin" valueType="num">
                                      <p:cBhvr>
                                        <p:cTn id="25" dur="1000" fill="hold"/>
                                        <p:tgtEl>
                                          <p:spTgt spid="34818"/>
                                        </p:tgtEl>
                                        <p:attrNameLst>
                                          <p:attrName>ppt_w</p:attrName>
                                        </p:attrNameLst>
                                      </p:cBhvr>
                                      <p:tavLst>
                                        <p:tav tm="0">
                                          <p:val>
                                            <p:strVal val="#ppt_w"/>
                                          </p:val>
                                        </p:tav>
                                        <p:tav tm="100000">
                                          <p:val>
                                            <p:strVal val="#ppt_w"/>
                                          </p:val>
                                        </p:tav>
                                      </p:tavLst>
                                    </p:anim>
                                    <p:anim calcmode="lin" valueType="num">
                                      <p:cBhvr>
                                        <p:cTn id="26" dur="1000" fill="hold"/>
                                        <p:tgtEl>
                                          <p:spTgt spid="34818"/>
                                        </p:tgtEl>
                                        <p:attrNameLst>
                                          <p:attrName>ppt_h</p:attrName>
                                        </p:attrNameLst>
                                      </p:cBhvr>
                                      <p:tavLst>
                                        <p:tav tm="0">
                                          <p:val>
                                            <p:fltVal val="0"/>
                                          </p:val>
                                        </p:tav>
                                        <p:tav tm="100000">
                                          <p:val>
                                            <p:strVal val="#ppt_h"/>
                                          </p:val>
                                        </p:tav>
                                      </p:tavLst>
                                    </p:anim>
                                  </p:childTnLst>
                                </p:cTn>
                              </p:par>
                            </p:childTnLst>
                          </p:cTn>
                        </p:par>
                        <p:par>
                          <p:cTn id="27" fill="hold" nodeType="afterGroup">
                            <p:stCondLst>
                              <p:cond delay="1000"/>
                            </p:stCondLst>
                            <p:childTnLst>
                              <p:par>
                                <p:cTn id="28" presetID="17" presetClass="entr" presetSubtype="1" fill="hold" grpId="0" nodeType="afterEffect">
                                  <p:stCondLst>
                                    <p:cond delay="0"/>
                                  </p:stCondLst>
                                  <p:childTnLst>
                                    <p:set>
                                      <p:cBhvr>
                                        <p:cTn id="29" dur="1" fill="hold">
                                          <p:stCondLst>
                                            <p:cond delay="0"/>
                                          </p:stCondLst>
                                        </p:cTn>
                                        <p:tgtEl>
                                          <p:spTgt spid="34824"/>
                                        </p:tgtEl>
                                        <p:attrNameLst>
                                          <p:attrName>style.visibility</p:attrName>
                                        </p:attrNameLst>
                                      </p:cBhvr>
                                      <p:to>
                                        <p:strVal val="visible"/>
                                      </p:to>
                                    </p:set>
                                    <p:anim calcmode="lin" valueType="num">
                                      <p:cBhvr>
                                        <p:cTn id="30" dur="1000" fill="hold"/>
                                        <p:tgtEl>
                                          <p:spTgt spid="34824"/>
                                        </p:tgtEl>
                                        <p:attrNameLst>
                                          <p:attrName>ppt_x</p:attrName>
                                        </p:attrNameLst>
                                      </p:cBhvr>
                                      <p:tavLst>
                                        <p:tav tm="0">
                                          <p:val>
                                            <p:strVal val="#ppt_x"/>
                                          </p:val>
                                        </p:tav>
                                        <p:tav tm="100000">
                                          <p:val>
                                            <p:strVal val="#ppt_x"/>
                                          </p:val>
                                        </p:tav>
                                      </p:tavLst>
                                    </p:anim>
                                    <p:anim calcmode="lin" valueType="num">
                                      <p:cBhvr>
                                        <p:cTn id="31" dur="1000" fill="hold"/>
                                        <p:tgtEl>
                                          <p:spTgt spid="34824"/>
                                        </p:tgtEl>
                                        <p:attrNameLst>
                                          <p:attrName>ppt_y</p:attrName>
                                        </p:attrNameLst>
                                      </p:cBhvr>
                                      <p:tavLst>
                                        <p:tav tm="0">
                                          <p:val>
                                            <p:strVal val="#ppt_y-#ppt_h/2"/>
                                          </p:val>
                                        </p:tav>
                                        <p:tav tm="100000">
                                          <p:val>
                                            <p:strVal val="#ppt_y"/>
                                          </p:val>
                                        </p:tav>
                                      </p:tavLst>
                                    </p:anim>
                                    <p:anim calcmode="lin" valueType="num">
                                      <p:cBhvr>
                                        <p:cTn id="32" dur="1000" fill="hold"/>
                                        <p:tgtEl>
                                          <p:spTgt spid="34824"/>
                                        </p:tgtEl>
                                        <p:attrNameLst>
                                          <p:attrName>ppt_w</p:attrName>
                                        </p:attrNameLst>
                                      </p:cBhvr>
                                      <p:tavLst>
                                        <p:tav tm="0">
                                          <p:val>
                                            <p:strVal val="#ppt_w"/>
                                          </p:val>
                                        </p:tav>
                                        <p:tav tm="100000">
                                          <p:val>
                                            <p:strVal val="#ppt_w"/>
                                          </p:val>
                                        </p:tav>
                                      </p:tavLst>
                                    </p:anim>
                                    <p:anim calcmode="lin" valueType="num">
                                      <p:cBhvr>
                                        <p:cTn id="33" dur="1000" fill="hold"/>
                                        <p:tgtEl>
                                          <p:spTgt spid="34824"/>
                                        </p:tgtEl>
                                        <p:attrNameLst>
                                          <p:attrName>ppt_h</p:attrName>
                                        </p:attrNameLst>
                                      </p:cBhvr>
                                      <p:tavLst>
                                        <p:tav tm="0">
                                          <p:val>
                                            <p:fltVal val="0"/>
                                          </p:val>
                                        </p:tav>
                                        <p:tav tm="100000">
                                          <p:val>
                                            <p:strVal val="#ppt_h"/>
                                          </p:val>
                                        </p:tav>
                                      </p:tavLst>
                                    </p:anim>
                                  </p:childTnLst>
                                </p:cTn>
                              </p:par>
                            </p:childTnLst>
                          </p:cTn>
                        </p:par>
                        <p:par>
                          <p:cTn id="34" fill="hold" nodeType="afterGroup">
                            <p:stCondLst>
                              <p:cond delay="2000"/>
                            </p:stCondLst>
                            <p:childTnLst>
                              <p:par>
                                <p:cTn id="35" presetID="17" presetClass="entr" presetSubtype="1" fill="hold" grpId="0" nodeType="afterEffect">
                                  <p:stCondLst>
                                    <p:cond delay="0"/>
                                  </p:stCondLst>
                                  <p:childTnLst>
                                    <p:set>
                                      <p:cBhvr>
                                        <p:cTn id="36" dur="1" fill="hold">
                                          <p:stCondLst>
                                            <p:cond delay="0"/>
                                          </p:stCondLst>
                                        </p:cTn>
                                        <p:tgtEl>
                                          <p:spTgt spid="34819"/>
                                        </p:tgtEl>
                                        <p:attrNameLst>
                                          <p:attrName>style.visibility</p:attrName>
                                        </p:attrNameLst>
                                      </p:cBhvr>
                                      <p:to>
                                        <p:strVal val="visible"/>
                                      </p:to>
                                    </p:set>
                                    <p:anim calcmode="lin" valueType="num">
                                      <p:cBhvr>
                                        <p:cTn id="37" dur="1000" fill="hold"/>
                                        <p:tgtEl>
                                          <p:spTgt spid="34819"/>
                                        </p:tgtEl>
                                        <p:attrNameLst>
                                          <p:attrName>ppt_x</p:attrName>
                                        </p:attrNameLst>
                                      </p:cBhvr>
                                      <p:tavLst>
                                        <p:tav tm="0">
                                          <p:val>
                                            <p:strVal val="#ppt_x"/>
                                          </p:val>
                                        </p:tav>
                                        <p:tav tm="100000">
                                          <p:val>
                                            <p:strVal val="#ppt_x"/>
                                          </p:val>
                                        </p:tav>
                                      </p:tavLst>
                                    </p:anim>
                                    <p:anim calcmode="lin" valueType="num">
                                      <p:cBhvr>
                                        <p:cTn id="38" dur="1000" fill="hold"/>
                                        <p:tgtEl>
                                          <p:spTgt spid="34819"/>
                                        </p:tgtEl>
                                        <p:attrNameLst>
                                          <p:attrName>ppt_y</p:attrName>
                                        </p:attrNameLst>
                                      </p:cBhvr>
                                      <p:tavLst>
                                        <p:tav tm="0">
                                          <p:val>
                                            <p:strVal val="#ppt_y-#ppt_h/2"/>
                                          </p:val>
                                        </p:tav>
                                        <p:tav tm="100000">
                                          <p:val>
                                            <p:strVal val="#ppt_y"/>
                                          </p:val>
                                        </p:tav>
                                      </p:tavLst>
                                    </p:anim>
                                    <p:anim calcmode="lin" valueType="num">
                                      <p:cBhvr>
                                        <p:cTn id="39" dur="1000" fill="hold"/>
                                        <p:tgtEl>
                                          <p:spTgt spid="34819"/>
                                        </p:tgtEl>
                                        <p:attrNameLst>
                                          <p:attrName>ppt_w</p:attrName>
                                        </p:attrNameLst>
                                      </p:cBhvr>
                                      <p:tavLst>
                                        <p:tav tm="0">
                                          <p:val>
                                            <p:strVal val="#ppt_w"/>
                                          </p:val>
                                        </p:tav>
                                        <p:tav tm="100000">
                                          <p:val>
                                            <p:strVal val="#ppt_w"/>
                                          </p:val>
                                        </p:tav>
                                      </p:tavLst>
                                    </p:anim>
                                    <p:anim calcmode="lin" valueType="num">
                                      <p:cBhvr>
                                        <p:cTn id="40" dur="1000" fill="hold"/>
                                        <p:tgtEl>
                                          <p:spTgt spid="34819"/>
                                        </p:tgtEl>
                                        <p:attrNameLst>
                                          <p:attrName>ppt_h</p:attrName>
                                        </p:attrNameLst>
                                      </p:cBhvr>
                                      <p:tavLst>
                                        <p:tav tm="0">
                                          <p:val>
                                            <p:fltVal val="0"/>
                                          </p:val>
                                        </p:tav>
                                        <p:tav tm="100000">
                                          <p:val>
                                            <p:strVal val="#ppt_h"/>
                                          </p:val>
                                        </p:tav>
                                      </p:tavLst>
                                    </p:anim>
                                  </p:childTnLst>
                                </p:cTn>
                              </p:par>
                            </p:childTnLst>
                          </p:cTn>
                        </p:par>
                        <p:par>
                          <p:cTn id="41" fill="hold" nodeType="afterGroup">
                            <p:stCondLst>
                              <p:cond delay="3000"/>
                            </p:stCondLst>
                            <p:childTnLst>
                              <p:par>
                                <p:cTn id="42" presetID="17" presetClass="entr" presetSubtype="1" fill="hold" grpId="0" nodeType="afterEffect">
                                  <p:stCondLst>
                                    <p:cond delay="0"/>
                                  </p:stCondLst>
                                  <p:childTnLst>
                                    <p:set>
                                      <p:cBhvr>
                                        <p:cTn id="43" dur="1" fill="hold">
                                          <p:stCondLst>
                                            <p:cond delay="0"/>
                                          </p:stCondLst>
                                        </p:cTn>
                                        <p:tgtEl>
                                          <p:spTgt spid="34820"/>
                                        </p:tgtEl>
                                        <p:attrNameLst>
                                          <p:attrName>style.visibility</p:attrName>
                                        </p:attrNameLst>
                                      </p:cBhvr>
                                      <p:to>
                                        <p:strVal val="visible"/>
                                      </p:to>
                                    </p:set>
                                    <p:anim calcmode="lin" valueType="num">
                                      <p:cBhvr>
                                        <p:cTn id="44" dur="1000" fill="hold"/>
                                        <p:tgtEl>
                                          <p:spTgt spid="34820"/>
                                        </p:tgtEl>
                                        <p:attrNameLst>
                                          <p:attrName>ppt_x</p:attrName>
                                        </p:attrNameLst>
                                      </p:cBhvr>
                                      <p:tavLst>
                                        <p:tav tm="0">
                                          <p:val>
                                            <p:strVal val="#ppt_x"/>
                                          </p:val>
                                        </p:tav>
                                        <p:tav tm="100000">
                                          <p:val>
                                            <p:strVal val="#ppt_x"/>
                                          </p:val>
                                        </p:tav>
                                      </p:tavLst>
                                    </p:anim>
                                    <p:anim calcmode="lin" valueType="num">
                                      <p:cBhvr>
                                        <p:cTn id="45" dur="1000" fill="hold"/>
                                        <p:tgtEl>
                                          <p:spTgt spid="34820"/>
                                        </p:tgtEl>
                                        <p:attrNameLst>
                                          <p:attrName>ppt_y</p:attrName>
                                        </p:attrNameLst>
                                      </p:cBhvr>
                                      <p:tavLst>
                                        <p:tav tm="0">
                                          <p:val>
                                            <p:strVal val="#ppt_y-#ppt_h/2"/>
                                          </p:val>
                                        </p:tav>
                                        <p:tav tm="100000">
                                          <p:val>
                                            <p:strVal val="#ppt_y"/>
                                          </p:val>
                                        </p:tav>
                                      </p:tavLst>
                                    </p:anim>
                                    <p:anim calcmode="lin" valueType="num">
                                      <p:cBhvr>
                                        <p:cTn id="46" dur="1000" fill="hold"/>
                                        <p:tgtEl>
                                          <p:spTgt spid="34820"/>
                                        </p:tgtEl>
                                        <p:attrNameLst>
                                          <p:attrName>ppt_w</p:attrName>
                                        </p:attrNameLst>
                                      </p:cBhvr>
                                      <p:tavLst>
                                        <p:tav tm="0">
                                          <p:val>
                                            <p:strVal val="#ppt_w"/>
                                          </p:val>
                                        </p:tav>
                                        <p:tav tm="100000">
                                          <p:val>
                                            <p:strVal val="#ppt_w"/>
                                          </p:val>
                                        </p:tav>
                                      </p:tavLst>
                                    </p:anim>
                                    <p:anim calcmode="lin" valueType="num">
                                      <p:cBhvr>
                                        <p:cTn id="47" dur="1000" fill="hold"/>
                                        <p:tgtEl>
                                          <p:spTgt spid="34820"/>
                                        </p:tgtEl>
                                        <p:attrNameLst>
                                          <p:attrName>ppt_h</p:attrName>
                                        </p:attrNameLst>
                                      </p:cBhvr>
                                      <p:tavLst>
                                        <p:tav tm="0">
                                          <p:val>
                                            <p:fltVal val="0"/>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1" fill="hold" grpId="0" nodeType="clickEffect">
                                  <p:stCondLst>
                                    <p:cond delay="0"/>
                                  </p:stCondLst>
                                  <p:childTnLst>
                                    <p:set>
                                      <p:cBhvr>
                                        <p:cTn id="51" dur="1" fill="hold">
                                          <p:stCondLst>
                                            <p:cond delay="0"/>
                                          </p:stCondLst>
                                        </p:cTn>
                                        <p:tgtEl>
                                          <p:spTgt spid="34825"/>
                                        </p:tgtEl>
                                        <p:attrNameLst>
                                          <p:attrName>style.visibility</p:attrName>
                                        </p:attrNameLst>
                                      </p:cBhvr>
                                      <p:to>
                                        <p:strVal val="visible"/>
                                      </p:to>
                                    </p:set>
                                    <p:anim calcmode="lin" valueType="num">
                                      <p:cBhvr>
                                        <p:cTn id="52" dur="1000" fill="hold"/>
                                        <p:tgtEl>
                                          <p:spTgt spid="34825"/>
                                        </p:tgtEl>
                                        <p:attrNameLst>
                                          <p:attrName>ppt_x</p:attrName>
                                        </p:attrNameLst>
                                      </p:cBhvr>
                                      <p:tavLst>
                                        <p:tav tm="0">
                                          <p:val>
                                            <p:strVal val="#ppt_x"/>
                                          </p:val>
                                        </p:tav>
                                        <p:tav tm="100000">
                                          <p:val>
                                            <p:strVal val="#ppt_x"/>
                                          </p:val>
                                        </p:tav>
                                      </p:tavLst>
                                    </p:anim>
                                    <p:anim calcmode="lin" valueType="num">
                                      <p:cBhvr>
                                        <p:cTn id="53" dur="1000" fill="hold"/>
                                        <p:tgtEl>
                                          <p:spTgt spid="34825"/>
                                        </p:tgtEl>
                                        <p:attrNameLst>
                                          <p:attrName>ppt_y</p:attrName>
                                        </p:attrNameLst>
                                      </p:cBhvr>
                                      <p:tavLst>
                                        <p:tav tm="0">
                                          <p:val>
                                            <p:strVal val="#ppt_y-#ppt_h/2"/>
                                          </p:val>
                                        </p:tav>
                                        <p:tav tm="100000">
                                          <p:val>
                                            <p:strVal val="#ppt_y"/>
                                          </p:val>
                                        </p:tav>
                                      </p:tavLst>
                                    </p:anim>
                                    <p:anim calcmode="lin" valueType="num">
                                      <p:cBhvr>
                                        <p:cTn id="54" dur="1000" fill="hold"/>
                                        <p:tgtEl>
                                          <p:spTgt spid="34825"/>
                                        </p:tgtEl>
                                        <p:attrNameLst>
                                          <p:attrName>ppt_w</p:attrName>
                                        </p:attrNameLst>
                                      </p:cBhvr>
                                      <p:tavLst>
                                        <p:tav tm="0">
                                          <p:val>
                                            <p:strVal val="#ppt_w"/>
                                          </p:val>
                                        </p:tav>
                                        <p:tav tm="100000">
                                          <p:val>
                                            <p:strVal val="#ppt_w"/>
                                          </p:val>
                                        </p:tav>
                                      </p:tavLst>
                                    </p:anim>
                                    <p:anim calcmode="lin" valueType="num">
                                      <p:cBhvr>
                                        <p:cTn id="55" dur="1000" fill="hold"/>
                                        <p:tgtEl>
                                          <p:spTgt spid="34825"/>
                                        </p:tgtEl>
                                        <p:attrNameLst>
                                          <p:attrName>ppt_h</p:attrName>
                                        </p:attrNameLst>
                                      </p:cBhvr>
                                      <p:tavLst>
                                        <p:tav tm="0">
                                          <p:val>
                                            <p:fltVal val="0"/>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1" fill="hold" grpId="0" nodeType="clickEffect">
                                  <p:stCondLst>
                                    <p:cond delay="0"/>
                                  </p:stCondLst>
                                  <p:childTnLst>
                                    <p:set>
                                      <p:cBhvr>
                                        <p:cTn id="59" dur="1" fill="hold">
                                          <p:stCondLst>
                                            <p:cond delay="0"/>
                                          </p:stCondLst>
                                        </p:cTn>
                                        <p:tgtEl>
                                          <p:spTgt spid="34821">
                                            <p:txEl>
                                              <p:pRg st="0" end="0"/>
                                            </p:txEl>
                                          </p:spTgt>
                                        </p:tgtEl>
                                        <p:attrNameLst>
                                          <p:attrName>style.visibility</p:attrName>
                                        </p:attrNameLst>
                                      </p:cBhvr>
                                      <p:to>
                                        <p:strVal val="visible"/>
                                      </p:to>
                                    </p:set>
                                    <p:anim calcmode="lin" valueType="num">
                                      <p:cBhvr>
                                        <p:cTn id="60" dur="1000" fill="hold"/>
                                        <p:tgtEl>
                                          <p:spTgt spid="34821">
                                            <p:txEl>
                                              <p:pRg st="0" end="0"/>
                                            </p:txEl>
                                          </p:spTgt>
                                        </p:tgtEl>
                                        <p:attrNameLst>
                                          <p:attrName>ppt_x</p:attrName>
                                        </p:attrNameLst>
                                      </p:cBhvr>
                                      <p:tavLst>
                                        <p:tav tm="0">
                                          <p:val>
                                            <p:strVal val="#ppt_x"/>
                                          </p:val>
                                        </p:tav>
                                        <p:tav tm="100000">
                                          <p:val>
                                            <p:strVal val="#ppt_x"/>
                                          </p:val>
                                        </p:tav>
                                      </p:tavLst>
                                    </p:anim>
                                    <p:anim calcmode="lin" valueType="num">
                                      <p:cBhvr>
                                        <p:cTn id="61" dur="1000" fill="hold"/>
                                        <p:tgtEl>
                                          <p:spTgt spid="34821">
                                            <p:txEl>
                                              <p:pRg st="0" end="0"/>
                                            </p:txEl>
                                          </p:spTgt>
                                        </p:tgtEl>
                                        <p:attrNameLst>
                                          <p:attrName>ppt_y</p:attrName>
                                        </p:attrNameLst>
                                      </p:cBhvr>
                                      <p:tavLst>
                                        <p:tav tm="0">
                                          <p:val>
                                            <p:strVal val="#ppt_y-#ppt_h/2"/>
                                          </p:val>
                                        </p:tav>
                                        <p:tav tm="100000">
                                          <p:val>
                                            <p:strVal val="#ppt_y"/>
                                          </p:val>
                                        </p:tav>
                                      </p:tavLst>
                                    </p:anim>
                                    <p:anim calcmode="lin" valueType="num">
                                      <p:cBhvr>
                                        <p:cTn id="62" dur="1000" fill="hold"/>
                                        <p:tgtEl>
                                          <p:spTgt spid="34821">
                                            <p:txEl>
                                              <p:pRg st="0" end="0"/>
                                            </p:txEl>
                                          </p:spTgt>
                                        </p:tgtEl>
                                        <p:attrNameLst>
                                          <p:attrName>ppt_w</p:attrName>
                                        </p:attrNameLst>
                                      </p:cBhvr>
                                      <p:tavLst>
                                        <p:tav tm="0">
                                          <p:val>
                                            <p:strVal val="#ppt_w"/>
                                          </p:val>
                                        </p:tav>
                                        <p:tav tm="100000">
                                          <p:val>
                                            <p:strVal val="#ppt_w"/>
                                          </p:val>
                                        </p:tav>
                                      </p:tavLst>
                                    </p:anim>
                                    <p:anim calcmode="lin" valueType="num">
                                      <p:cBhvr>
                                        <p:cTn id="63" dur="1000" fill="hold"/>
                                        <p:tgtEl>
                                          <p:spTgt spid="3482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17" presetClass="entr" presetSubtype="1" fill="hold" grpId="0" nodeType="clickEffect">
                                  <p:stCondLst>
                                    <p:cond delay="0"/>
                                  </p:stCondLst>
                                  <p:childTnLst>
                                    <p:set>
                                      <p:cBhvr>
                                        <p:cTn id="67" dur="1" fill="hold">
                                          <p:stCondLst>
                                            <p:cond delay="0"/>
                                          </p:stCondLst>
                                        </p:cTn>
                                        <p:tgtEl>
                                          <p:spTgt spid="34821">
                                            <p:txEl>
                                              <p:pRg st="1" end="1"/>
                                            </p:txEl>
                                          </p:spTgt>
                                        </p:tgtEl>
                                        <p:attrNameLst>
                                          <p:attrName>style.visibility</p:attrName>
                                        </p:attrNameLst>
                                      </p:cBhvr>
                                      <p:to>
                                        <p:strVal val="visible"/>
                                      </p:to>
                                    </p:set>
                                    <p:anim calcmode="lin" valueType="num">
                                      <p:cBhvr>
                                        <p:cTn id="68" dur="1000" fill="hold"/>
                                        <p:tgtEl>
                                          <p:spTgt spid="34821">
                                            <p:txEl>
                                              <p:pRg st="1" end="1"/>
                                            </p:txEl>
                                          </p:spTgt>
                                        </p:tgtEl>
                                        <p:attrNameLst>
                                          <p:attrName>ppt_x</p:attrName>
                                        </p:attrNameLst>
                                      </p:cBhvr>
                                      <p:tavLst>
                                        <p:tav tm="0">
                                          <p:val>
                                            <p:strVal val="#ppt_x"/>
                                          </p:val>
                                        </p:tav>
                                        <p:tav tm="100000">
                                          <p:val>
                                            <p:strVal val="#ppt_x"/>
                                          </p:val>
                                        </p:tav>
                                      </p:tavLst>
                                    </p:anim>
                                    <p:anim calcmode="lin" valueType="num">
                                      <p:cBhvr>
                                        <p:cTn id="69" dur="1000" fill="hold"/>
                                        <p:tgtEl>
                                          <p:spTgt spid="34821">
                                            <p:txEl>
                                              <p:pRg st="1" end="1"/>
                                            </p:txEl>
                                          </p:spTgt>
                                        </p:tgtEl>
                                        <p:attrNameLst>
                                          <p:attrName>ppt_y</p:attrName>
                                        </p:attrNameLst>
                                      </p:cBhvr>
                                      <p:tavLst>
                                        <p:tav tm="0">
                                          <p:val>
                                            <p:strVal val="#ppt_y-#ppt_h/2"/>
                                          </p:val>
                                        </p:tav>
                                        <p:tav tm="100000">
                                          <p:val>
                                            <p:strVal val="#ppt_y"/>
                                          </p:val>
                                        </p:tav>
                                      </p:tavLst>
                                    </p:anim>
                                    <p:anim calcmode="lin" valueType="num">
                                      <p:cBhvr>
                                        <p:cTn id="70" dur="1000" fill="hold"/>
                                        <p:tgtEl>
                                          <p:spTgt spid="34821">
                                            <p:txEl>
                                              <p:pRg st="1" end="1"/>
                                            </p:txEl>
                                          </p:spTgt>
                                        </p:tgtEl>
                                        <p:attrNameLst>
                                          <p:attrName>ppt_w</p:attrName>
                                        </p:attrNameLst>
                                      </p:cBhvr>
                                      <p:tavLst>
                                        <p:tav tm="0">
                                          <p:val>
                                            <p:strVal val="#ppt_w"/>
                                          </p:val>
                                        </p:tav>
                                        <p:tav tm="100000">
                                          <p:val>
                                            <p:strVal val="#ppt_w"/>
                                          </p:val>
                                        </p:tav>
                                      </p:tavLst>
                                    </p:anim>
                                    <p:anim calcmode="lin" valueType="num">
                                      <p:cBhvr>
                                        <p:cTn id="71" dur="1000" fill="hold"/>
                                        <p:tgtEl>
                                          <p:spTgt spid="3482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17" presetClass="entr" presetSubtype="1" fill="hold" grpId="0" nodeType="clickEffect">
                                  <p:stCondLst>
                                    <p:cond delay="0"/>
                                  </p:stCondLst>
                                  <p:childTnLst>
                                    <p:set>
                                      <p:cBhvr>
                                        <p:cTn id="75" dur="1" fill="hold">
                                          <p:stCondLst>
                                            <p:cond delay="0"/>
                                          </p:stCondLst>
                                        </p:cTn>
                                        <p:tgtEl>
                                          <p:spTgt spid="34821">
                                            <p:txEl>
                                              <p:pRg st="2" end="2"/>
                                            </p:txEl>
                                          </p:spTgt>
                                        </p:tgtEl>
                                        <p:attrNameLst>
                                          <p:attrName>style.visibility</p:attrName>
                                        </p:attrNameLst>
                                      </p:cBhvr>
                                      <p:to>
                                        <p:strVal val="visible"/>
                                      </p:to>
                                    </p:set>
                                    <p:anim calcmode="lin" valueType="num">
                                      <p:cBhvr>
                                        <p:cTn id="76" dur="1000" fill="hold"/>
                                        <p:tgtEl>
                                          <p:spTgt spid="34821">
                                            <p:txEl>
                                              <p:pRg st="2" end="2"/>
                                            </p:txEl>
                                          </p:spTgt>
                                        </p:tgtEl>
                                        <p:attrNameLst>
                                          <p:attrName>ppt_x</p:attrName>
                                        </p:attrNameLst>
                                      </p:cBhvr>
                                      <p:tavLst>
                                        <p:tav tm="0">
                                          <p:val>
                                            <p:strVal val="#ppt_x"/>
                                          </p:val>
                                        </p:tav>
                                        <p:tav tm="100000">
                                          <p:val>
                                            <p:strVal val="#ppt_x"/>
                                          </p:val>
                                        </p:tav>
                                      </p:tavLst>
                                    </p:anim>
                                    <p:anim calcmode="lin" valueType="num">
                                      <p:cBhvr>
                                        <p:cTn id="77" dur="1000" fill="hold"/>
                                        <p:tgtEl>
                                          <p:spTgt spid="34821">
                                            <p:txEl>
                                              <p:pRg st="2" end="2"/>
                                            </p:txEl>
                                          </p:spTgt>
                                        </p:tgtEl>
                                        <p:attrNameLst>
                                          <p:attrName>ppt_y</p:attrName>
                                        </p:attrNameLst>
                                      </p:cBhvr>
                                      <p:tavLst>
                                        <p:tav tm="0">
                                          <p:val>
                                            <p:strVal val="#ppt_y-#ppt_h/2"/>
                                          </p:val>
                                        </p:tav>
                                        <p:tav tm="100000">
                                          <p:val>
                                            <p:strVal val="#ppt_y"/>
                                          </p:val>
                                        </p:tav>
                                      </p:tavLst>
                                    </p:anim>
                                    <p:anim calcmode="lin" valueType="num">
                                      <p:cBhvr>
                                        <p:cTn id="78" dur="1000" fill="hold"/>
                                        <p:tgtEl>
                                          <p:spTgt spid="34821">
                                            <p:txEl>
                                              <p:pRg st="2" end="2"/>
                                            </p:txEl>
                                          </p:spTgt>
                                        </p:tgtEl>
                                        <p:attrNameLst>
                                          <p:attrName>ppt_w</p:attrName>
                                        </p:attrNameLst>
                                      </p:cBhvr>
                                      <p:tavLst>
                                        <p:tav tm="0">
                                          <p:val>
                                            <p:strVal val="#ppt_w"/>
                                          </p:val>
                                        </p:tav>
                                        <p:tav tm="100000">
                                          <p:val>
                                            <p:strVal val="#ppt_w"/>
                                          </p:val>
                                        </p:tav>
                                      </p:tavLst>
                                    </p:anim>
                                    <p:anim calcmode="lin" valueType="num">
                                      <p:cBhvr>
                                        <p:cTn id="79" dur="1000" fill="hold"/>
                                        <p:tgtEl>
                                          <p:spTgt spid="34821">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17" presetClass="entr" presetSubtype="1" fill="hold" grpId="0" nodeType="clickEffect">
                                  <p:stCondLst>
                                    <p:cond delay="0"/>
                                  </p:stCondLst>
                                  <p:childTnLst>
                                    <p:set>
                                      <p:cBhvr>
                                        <p:cTn id="83" dur="1" fill="hold">
                                          <p:stCondLst>
                                            <p:cond delay="0"/>
                                          </p:stCondLst>
                                        </p:cTn>
                                        <p:tgtEl>
                                          <p:spTgt spid="12">
                                            <p:txEl>
                                              <p:pRg st="0" end="0"/>
                                            </p:txEl>
                                          </p:spTgt>
                                        </p:tgtEl>
                                        <p:attrNameLst>
                                          <p:attrName>style.visibility</p:attrName>
                                        </p:attrNameLst>
                                      </p:cBhvr>
                                      <p:to>
                                        <p:strVal val="visible"/>
                                      </p:to>
                                    </p:set>
                                    <p:anim calcmode="lin" valueType="num">
                                      <p:cBhvr>
                                        <p:cTn id="84"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85" dur="1000" fill="hold"/>
                                        <p:tgtEl>
                                          <p:spTgt spid="12">
                                            <p:txEl>
                                              <p:pRg st="0" end="0"/>
                                            </p:txEl>
                                          </p:spTgt>
                                        </p:tgtEl>
                                        <p:attrNameLst>
                                          <p:attrName>ppt_y</p:attrName>
                                        </p:attrNameLst>
                                      </p:cBhvr>
                                      <p:tavLst>
                                        <p:tav tm="0">
                                          <p:val>
                                            <p:strVal val="#ppt_y-#ppt_h/2"/>
                                          </p:val>
                                        </p:tav>
                                        <p:tav tm="100000">
                                          <p:val>
                                            <p:strVal val="#ppt_y"/>
                                          </p:val>
                                        </p:tav>
                                      </p:tavLst>
                                    </p:anim>
                                    <p:anim calcmode="lin" valueType="num">
                                      <p:cBhvr>
                                        <p:cTn id="86" dur="1000" fill="hold"/>
                                        <p:tgtEl>
                                          <p:spTgt spid="12">
                                            <p:txEl>
                                              <p:pRg st="0" end="0"/>
                                            </p:txEl>
                                          </p:spTgt>
                                        </p:tgtEl>
                                        <p:attrNameLst>
                                          <p:attrName>ppt_w</p:attrName>
                                        </p:attrNameLst>
                                      </p:cBhvr>
                                      <p:tavLst>
                                        <p:tav tm="0">
                                          <p:val>
                                            <p:strVal val="#ppt_w"/>
                                          </p:val>
                                        </p:tav>
                                        <p:tav tm="100000">
                                          <p:val>
                                            <p:strVal val="#ppt_w"/>
                                          </p:val>
                                        </p:tav>
                                      </p:tavLst>
                                    </p:anim>
                                    <p:anim calcmode="lin" valueType="num">
                                      <p:cBhvr>
                                        <p:cTn id="87" dur="1000" fill="hold"/>
                                        <p:tgtEl>
                                          <p:spTgt spid="1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17" presetClass="entr" presetSubtype="1" fill="hold" grpId="0" nodeType="clickEffect">
                                  <p:stCondLst>
                                    <p:cond delay="0"/>
                                  </p:stCondLst>
                                  <p:childTnLst>
                                    <p:set>
                                      <p:cBhvr>
                                        <p:cTn id="91" dur="1" fill="hold">
                                          <p:stCondLst>
                                            <p:cond delay="0"/>
                                          </p:stCondLst>
                                        </p:cTn>
                                        <p:tgtEl>
                                          <p:spTgt spid="12">
                                            <p:txEl>
                                              <p:pRg st="1" end="1"/>
                                            </p:txEl>
                                          </p:spTgt>
                                        </p:tgtEl>
                                        <p:attrNameLst>
                                          <p:attrName>style.visibility</p:attrName>
                                        </p:attrNameLst>
                                      </p:cBhvr>
                                      <p:to>
                                        <p:strVal val="visible"/>
                                      </p:to>
                                    </p:set>
                                    <p:anim calcmode="lin" valueType="num">
                                      <p:cBhvr>
                                        <p:cTn id="92"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93" dur="1000" fill="hold"/>
                                        <p:tgtEl>
                                          <p:spTgt spid="12">
                                            <p:txEl>
                                              <p:pRg st="1" end="1"/>
                                            </p:txEl>
                                          </p:spTgt>
                                        </p:tgtEl>
                                        <p:attrNameLst>
                                          <p:attrName>ppt_y</p:attrName>
                                        </p:attrNameLst>
                                      </p:cBhvr>
                                      <p:tavLst>
                                        <p:tav tm="0">
                                          <p:val>
                                            <p:strVal val="#ppt_y-#ppt_h/2"/>
                                          </p:val>
                                        </p:tav>
                                        <p:tav tm="100000">
                                          <p:val>
                                            <p:strVal val="#ppt_y"/>
                                          </p:val>
                                        </p:tav>
                                      </p:tavLst>
                                    </p:anim>
                                    <p:anim calcmode="lin" valueType="num">
                                      <p:cBhvr>
                                        <p:cTn id="94" dur="1000" fill="hold"/>
                                        <p:tgtEl>
                                          <p:spTgt spid="12">
                                            <p:txEl>
                                              <p:pRg st="1" end="1"/>
                                            </p:txEl>
                                          </p:spTgt>
                                        </p:tgtEl>
                                        <p:attrNameLst>
                                          <p:attrName>ppt_w</p:attrName>
                                        </p:attrNameLst>
                                      </p:cBhvr>
                                      <p:tavLst>
                                        <p:tav tm="0">
                                          <p:val>
                                            <p:strVal val="#ppt_w"/>
                                          </p:val>
                                        </p:tav>
                                        <p:tav tm="100000">
                                          <p:val>
                                            <p:strVal val="#ppt_w"/>
                                          </p:val>
                                        </p:tav>
                                      </p:tavLst>
                                    </p:anim>
                                    <p:anim calcmode="lin" valueType="num">
                                      <p:cBhvr>
                                        <p:cTn id="95" dur="1000" fill="hold"/>
                                        <p:tgtEl>
                                          <p:spTgt spid="12">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96" fill="hold" nodeType="clickPar">
                      <p:stCondLst>
                        <p:cond delay="indefinite"/>
                      </p:stCondLst>
                      <p:childTnLst>
                        <p:par>
                          <p:cTn id="97" fill="hold" nodeType="withGroup">
                            <p:stCondLst>
                              <p:cond delay="0"/>
                            </p:stCondLst>
                            <p:childTnLst>
                              <p:par>
                                <p:cTn id="98" presetID="17" presetClass="entr" presetSubtype="1" fill="hold" grpId="0" nodeType="clickEffect">
                                  <p:stCondLst>
                                    <p:cond delay="0"/>
                                  </p:stCondLst>
                                  <p:childTnLst>
                                    <p:set>
                                      <p:cBhvr>
                                        <p:cTn id="99" dur="1" fill="hold">
                                          <p:stCondLst>
                                            <p:cond delay="0"/>
                                          </p:stCondLst>
                                        </p:cTn>
                                        <p:tgtEl>
                                          <p:spTgt spid="13"/>
                                        </p:tgtEl>
                                        <p:attrNameLst>
                                          <p:attrName>style.visibility</p:attrName>
                                        </p:attrNameLst>
                                      </p:cBhvr>
                                      <p:to>
                                        <p:strVal val="visible"/>
                                      </p:to>
                                    </p:set>
                                    <p:anim calcmode="lin" valueType="num">
                                      <p:cBhvr>
                                        <p:cTn id="100" dur="1000" fill="hold"/>
                                        <p:tgtEl>
                                          <p:spTgt spid="13"/>
                                        </p:tgtEl>
                                        <p:attrNameLst>
                                          <p:attrName>ppt_x</p:attrName>
                                        </p:attrNameLst>
                                      </p:cBhvr>
                                      <p:tavLst>
                                        <p:tav tm="0">
                                          <p:val>
                                            <p:strVal val="#ppt_x"/>
                                          </p:val>
                                        </p:tav>
                                        <p:tav tm="100000">
                                          <p:val>
                                            <p:strVal val="#ppt_x"/>
                                          </p:val>
                                        </p:tav>
                                      </p:tavLst>
                                    </p:anim>
                                    <p:anim calcmode="lin" valueType="num">
                                      <p:cBhvr>
                                        <p:cTn id="101" dur="1000" fill="hold"/>
                                        <p:tgtEl>
                                          <p:spTgt spid="13"/>
                                        </p:tgtEl>
                                        <p:attrNameLst>
                                          <p:attrName>ppt_y</p:attrName>
                                        </p:attrNameLst>
                                      </p:cBhvr>
                                      <p:tavLst>
                                        <p:tav tm="0">
                                          <p:val>
                                            <p:strVal val="#ppt_y-#ppt_h/2"/>
                                          </p:val>
                                        </p:tav>
                                        <p:tav tm="100000">
                                          <p:val>
                                            <p:strVal val="#ppt_y"/>
                                          </p:val>
                                        </p:tav>
                                      </p:tavLst>
                                    </p:anim>
                                    <p:anim calcmode="lin" valueType="num">
                                      <p:cBhvr>
                                        <p:cTn id="102" dur="1000" fill="hold"/>
                                        <p:tgtEl>
                                          <p:spTgt spid="13"/>
                                        </p:tgtEl>
                                        <p:attrNameLst>
                                          <p:attrName>ppt_w</p:attrName>
                                        </p:attrNameLst>
                                      </p:cBhvr>
                                      <p:tavLst>
                                        <p:tav tm="0">
                                          <p:val>
                                            <p:strVal val="#ppt_w"/>
                                          </p:val>
                                        </p:tav>
                                        <p:tav tm="100000">
                                          <p:val>
                                            <p:strVal val="#ppt_w"/>
                                          </p:val>
                                        </p:tav>
                                      </p:tavLst>
                                    </p:anim>
                                    <p:anim calcmode="lin" valueType="num">
                                      <p:cBhvr>
                                        <p:cTn id="103" dur="10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0" grpId="0"/>
      <p:bldP spid="34821" grpId="0" build="p"/>
      <p:bldP spid="34822" grpId="0"/>
      <p:bldP spid="34823" grpId="0"/>
      <p:bldP spid="34824" grpId="0" animBg="1"/>
      <p:bldP spid="34825" grpId="0" animBg="1"/>
      <p:bldP spid="12" grpId="0" build="p"/>
      <p:bldP spid="1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1AA18524-5179-47C3-92A1-0DA227D0DC88}" type="slidenum">
              <a:rPr kumimoji="0" lang="zh-CN" altLang="en-US" sz="1800" b="0">
                <a:solidFill>
                  <a:schemeClr val="tx2"/>
                </a:solidFill>
                <a:latin typeface="Arial Narrow" panose="020B0606020202030204" pitchFamily="34" charset="0"/>
                <a:ea typeface="宋体" panose="02010600030101010101" pitchFamily="2" charset="-122"/>
              </a:rPr>
              <a:pPr/>
              <a:t>66</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 name="Rectangle 4"/>
          <p:cNvSpPr>
            <a:spLocks noChangeArrowheads="1"/>
          </p:cNvSpPr>
          <p:nvPr/>
        </p:nvSpPr>
        <p:spPr bwMode="auto">
          <a:xfrm>
            <a:off x="1992313" y="835025"/>
            <a:ext cx="6197600" cy="649288"/>
          </a:xfrm>
          <a:prstGeom prst="rect">
            <a:avLst/>
          </a:prstGeom>
          <a:noFill/>
          <a:ln w="9525">
            <a:noFill/>
            <a:miter lim="800000"/>
            <a:headEnd/>
            <a:tailEnd/>
          </a:ln>
          <a:effectLst/>
        </p:spPr>
        <p:txBody>
          <a:bodyPr anchor="b"/>
          <a:lstStyle/>
          <a:p>
            <a:pPr eaLnBrk="1" hangingPunct="1">
              <a:defRPr/>
            </a:pPr>
            <a:r>
              <a:rPr lang="en-US" altLang="zh-CN" sz="3600" dirty="0">
                <a:solidFill>
                  <a:schemeClr val="tx2"/>
                </a:solidFill>
                <a:latin typeface="楷体_GB2312" pitchFamily="49" charset="-122"/>
              </a:rPr>
              <a:t>(</a:t>
            </a:r>
            <a:r>
              <a:rPr lang="zh-CN" altLang="en-US" sz="3600" dirty="0">
                <a:solidFill>
                  <a:schemeClr val="tx2"/>
                </a:solidFill>
                <a:latin typeface="楷体_GB2312" pitchFamily="49" charset="-122"/>
              </a:rPr>
              <a:t>一</a:t>
            </a:r>
            <a:r>
              <a:rPr lang="en-US" altLang="zh-CN" sz="3600" dirty="0">
                <a:solidFill>
                  <a:schemeClr val="tx2"/>
                </a:solidFill>
                <a:latin typeface="楷体_GB2312" pitchFamily="49" charset="-122"/>
              </a:rPr>
              <a:t>)  </a:t>
            </a:r>
            <a:r>
              <a:rPr lang="zh-CN" altLang="en-US" sz="3600" dirty="0">
                <a:solidFill>
                  <a:schemeClr val="tx2"/>
                </a:solidFill>
                <a:effectLst>
                  <a:outerShdw blurRad="38100" dist="38100" dir="2700000" algn="tl">
                    <a:srgbClr val="FFFFFF"/>
                  </a:outerShdw>
                </a:effectLst>
                <a:latin typeface="楷体_GB2312" pitchFamily="49" charset="-122"/>
              </a:rPr>
              <a:t>不可逆性抑制作用</a:t>
            </a:r>
          </a:p>
        </p:txBody>
      </p:sp>
      <p:sp>
        <p:nvSpPr>
          <p:cNvPr id="4" name="Rectangle 7"/>
          <p:cNvSpPr>
            <a:spLocks noChangeArrowheads="1"/>
          </p:cNvSpPr>
          <p:nvPr/>
        </p:nvSpPr>
        <p:spPr bwMode="auto">
          <a:xfrm>
            <a:off x="2422526" y="1700214"/>
            <a:ext cx="75596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4013" indent="-35401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80000"/>
              <a:buFont typeface="Wingdings" panose="05000000000000000000" pitchFamily="2" charset="2"/>
              <a:buChar char="l"/>
            </a:pPr>
            <a:r>
              <a:rPr lang="zh-CN" altLang="en-US">
                <a:latin typeface="楷体_GB2312" pitchFamily="49" charset="-122"/>
              </a:rPr>
              <a:t>什么是？</a:t>
            </a:r>
          </a:p>
          <a:p>
            <a:pPr eaLnBrk="1" hangingPunct="1">
              <a:buSzPct val="80000"/>
              <a:buFont typeface="Wingdings" panose="05000000000000000000" pitchFamily="2" charset="2"/>
              <a:buNone/>
            </a:pPr>
            <a:r>
              <a:rPr lang="zh-CN" altLang="en-US">
                <a:latin typeface="楷体_GB2312" pitchFamily="49" charset="-122"/>
              </a:rPr>
              <a:t>  抑制剂以</a:t>
            </a:r>
            <a:r>
              <a:rPr lang="zh-CN" altLang="en-US">
                <a:solidFill>
                  <a:srgbClr val="CC3300"/>
                </a:solidFill>
                <a:latin typeface="楷体_GB2312" pitchFamily="49" charset="-122"/>
              </a:rPr>
              <a:t>共价键</a:t>
            </a:r>
            <a:r>
              <a:rPr lang="zh-CN" altLang="en-US">
                <a:latin typeface="楷体_GB2312" pitchFamily="49" charset="-122"/>
              </a:rPr>
              <a:t>与</a:t>
            </a:r>
            <a:r>
              <a:rPr lang="zh-CN" altLang="en-US">
                <a:solidFill>
                  <a:srgbClr val="CC3300"/>
                </a:solidFill>
                <a:latin typeface="楷体_GB2312" pitchFamily="49" charset="-122"/>
              </a:rPr>
              <a:t>酶活性中心</a:t>
            </a:r>
            <a:r>
              <a:rPr lang="zh-CN" altLang="en-US">
                <a:latin typeface="楷体_GB2312" pitchFamily="49" charset="-122"/>
              </a:rPr>
              <a:t>的必需基团相结合，使酶失活；</a:t>
            </a:r>
          </a:p>
          <a:p>
            <a:pPr eaLnBrk="1" hangingPunct="1">
              <a:buSzPct val="80000"/>
              <a:buFont typeface="Wingdings" panose="05000000000000000000" pitchFamily="2" charset="2"/>
              <a:buNone/>
            </a:pPr>
            <a:r>
              <a:rPr lang="zh-CN" altLang="en-US">
                <a:latin typeface="楷体_GB2312" pitchFamily="49" charset="-122"/>
              </a:rPr>
              <a:t>  不能用物理方法去除抑制剂。</a:t>
            </a:r>
          </a:p>
        </p:txBody>
      </p:sp>
      <p:sp>
        <p:nvSpPr>
          <p:cNvPr id="5" name="Rectangle 8"/>
          <p:cNvSpPr>
            <a:spLocks noChangeArrowheads="1"/>
          </p:cNvSpPr>
          <p:nvPr/>
        </p:nvSpPr>
        <p:spPr bwMode="auto">
          <a:xfrm>
            <a:off x="2782889" y="3933825"/>
            <a:ext cx="30257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80000"/>
              <a:buFont typeface="Wingdings" panose="05000000000000000000" pitchFamily="2" charset="2"/>
              <a:buChar char="l"/>
            </a:pPr>
            <a:r>
              <a:rPr lang="zh-CN" altLang="en-US">
                <a:latin typeface="黑体" panose="02010609060101010101" pitchFamily="49" charset="-122"/>
                <a:ea typeface="黑体" panose="02010609060101010101" pitchFamily="49" charset="-122"/>
              </a:rPr>
              <a:t>举例</a:t>
            </a:r>
            <a:endParaRPr lang="en-US" altLang="zh-CN">
              <a:latin typeface="黑体" panose="02010609060101010101" pitchFamily="49" charset="-122"/>
              <a:ea typeface="黑体" panose="02010609060101010101" pitchFamily="49" charset="-122"/>
            </a:endParaRPr>
          </a:p>
          <a:p>
            <a:pPr eaLnBrk="1" hangingPunct="1">
              <a:buSzPct val="80000"/>
            </a:pPr>
            <a:r>
              <a:rPr lang="en-US" altLang="zh-CN">
                <a:latin typeface="黑体" panose="02010609060101010101" pitchFamily="49" charset="-122"/>
                <a:ea typeface="黑体" panose="02010609060101010101" pitchFamily="49" charset="-122"/>
              </a:rPr>
              <a:t>   </a:t>
            </a:r>
            <a:r>
              <a:rPr lang="zh-CN" altLang="en-US">
                <a:latin typeface="黑体" panose="02010609060101010101" pitchFamily="49" charset="-122"/>
                <a:ea typeface="黑体" panose="02010609060101010101" pitchFamily="49" charset="-122"/>
              </a:rPr>
              <a:t>羟基酶</a:t>
            </a:r>
            <a:endParaRPr lang="en-US" altLang="zh-CN">
              <a:latin typeface="黑体" panose="02010609060101010101" pitchFamily="49" charset="-122"/>
              <a:ea typeface="黑体" panose="02010609060101010101" pitchFamily="49" charset="-122"/>
            </a:endParaRPr>
          </a:p>
          <a:p>
            <a:pPr eaLnBrk="1" hangingPunct="1">
              <a:buSzPct val="80000"/>
            </a:pPr>
            <a:r>
              <a:rPr lang="zh-CN" altLang="en-US">
                <a:latin typeface="黑体" panose="02010609060101010101" pitchFamily="49" charset="-122"/>
                <a:ea typeface="黑体" panose="02010609060101010101" pitchFamily="49" charset="-122"/>
              </a:rPr>
              <a:t>   巯基酶</a:t>
            </a:r>
          </a:p>
        </p:txBody>
      </p:sp>
    </p:spTree>
    <p:extLst>
      <p:ext uri="{BB962C8B-B14F-4D97-AF65-F5344CB8AC3E}">
        <p14:creationId xmlns:p14="http://schemas.microsoft.com/office/powerpoint/2010/main" val="3490259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slide(fromBottom)">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slide(fromBottom)">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Bottom)">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77995E10-58C2-46DE-BCE3-7114401A3303}" type="slidenum">
              <a:rPr kumimoji="0" lang="zh-CN" altLang="en-US" sz="1800" b="0">
                <a:solidFill>
                  <a:schemeClr val="tx2"/>
                </a:solidFill>
                <a:latin typeface="Arial Narrow" panose="020B0606020202030204" pitchFamily="34" charset="0"/>
                <a:ea typeface="宋体" panose="02010600030101010101" pitchFamily="2" charset="-122"/>
              </a:rPr>
              <a:pPr/>
              <a:t>67</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61443" name="Picture 3" descr="F:\liyueying\生物系\生物化学多媒体课件1\课件\u=142412202,1297949220&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0" y="428626"/>
            <a:ext cx="4108450"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4" descr="F:\liyueying\生物系\生物化学多媒体课件1\课件\835414085457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288" y="3578226"/>
            <a:ext cx="4038600" cy="31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a:grpSpLocks/>
          </p:cNvGrpSpPr>
          <p:nvPr/>
        </p:nvGrpSpPr>
        <p:grpSpPr bwMode="auto">
          <a:xfrm>
            <a:off x="6024564" y="3694114"/>
            <a:ext cx="4357687" cy="2878137"/>
            <a:chOff x="623590" y="704230"/>
            <a:chExt cx="7438591" cy="5328592"/>
          </a:xfrm>
        </p:grpSpPr>
        <p:pic>
          <p:nvPicPr>
            <p:cNvPr id="19463" name="Picture 2" descr="F:\liyueying\生物系\生物化学多媒体课件1\图片\h0016gchpq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590" y="704230"/>
              <a:ext cx="7416824" cy="532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矩形 11"/>
            <p:cNvSpPr>
              <a:spLocks noChangeArrowheads="1"/>
            </p:cNvSpPr>
            <p:nvPr/>
          </p:nvSpPr>
          <p:spPr bwMode="auto">
            <a:xfrm>
              <a:off x="4525802" y="742404"/>
              <a:ext cx="3536379" cy="2906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2400">
                  <a:solidFill>
                    <a:srgbClr val="FFC000"/>
                  </a:solidFill>
                  <a:cs typeface="Times New Roman" panose="02020603050405020304" pitchFamily="18" charset="0"/>
                </a:rPr>
                <a:t>2015.4.2</a:t>
              </a:r>
              <a:r>
                <a:rPr lang="zh-CN" altLang="en-US" sz="2400">
                  <a:solidFill>
                    <a:srgbClr val="FFC000"/>
                  </a:solidFill>
                  <a:cs typeface="Times New Roman" panose="02020603050405020304" pitchFamily="18" charset="0"/>
                </a:rPr>
                <a:t>青岛多人吃西瓜中毒，涕灭威含量超标</a:t>
              </a:r>
            </a:p>
          </p:txBody>
        </p:sp>
      </p:grpSp>
      <p:pic>
        <p:nvPicPr>
          <p:cNvPr id="9" name="Picture 2" descr="F:\liyueying\生物系\生物化学多媒体课件1\课件\63580346315181697326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10313" y="428626"/>
            <a:ext cx="4000500" cy="305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85535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additive="base">
                                        <p:cTn id="7" dur="500" fill="hold"/>
                                        <p:tgtEl>
                                          <p:spTgt spid="61443"/>
                                        </p:tgtEl>
                                        <p:attrNameLst>
                                          <p:attrName>ppt_x</p:attrName>
                                        </p:attrNameLst>
                                      </p:cBhvr>
                                      <p:tavLst>
                                        <p:tav tm="0">
                                          <p:val>
                                            <p:strVal val="#ppt_x"/>
                                          </p:val>
                                        </p:tav>
                                        <p:tav tm="100000">
                                          <p:val>
                                            <p:strVal val="#ppt_x"/>
                                          </p:val>
                                        </p:tav>
                                      </p:tavLst>
                                    </p:anim>
                                    <p:anim calcmode="lin" valueType="num">
                                      <p:cBhvr additive="base">
                                        <p:cTn id="8"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61444"/>
                                        </p:tgtEl>
                                        <p:attrNameLst>
                                          <p:attrName>style.visibility</p:attrName>
                                        </p:attrNameLst>
                                      </p:cBhvr>
                                      <p:to>
                                        <p:strVal val="visible"/>
                                      </p:to>
                                    </p:set>
                                    <p:animEffect transition="in" filter="barn(inVertical)">
                                      <p:cBhvr>
                                        <p:cTn id="13" dur="500"/>
                                        <p:tgtEl>
                                          <p:spTgt spid="6144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40C06202-8A3F-4197-A334-FD5AF8FFD097}" type="slidenum">
              <a:rPr kumimoji="0" lang="zh-CN" altLang="en-US" sz="1800" b="0">
                <a:solidFill>
                  <a:schemeClr val="tx2"/>
                </a:solidFill>
                <a:latin typeface="Arial Narrow" panose="020B0606020202030204" pitchFamily="34" charset="0"/>
                <a:ea typeface="宋体" panose="02010600030101010101" pitchFamily="2" charset="-122"/>
              </a:rPr>
              <a:pPr/>
              <a:t>68</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 name="矩形 2"/>
          <p:cNvSpPr>
            <a:spLocks noChangeArrowheads="1"/>
          </p:cNvSpPr>
          <p:nvPr/>
        </p:nvSpPr>
        <p:spPr bwMode="auto">
          <a:xfrm>
            <a:off x="2424113" y="620713"/>
            <a:ext cx="65516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dirty="0">
                <a:solidFill>
                  <a:schemeClr val="tx1"/>
                </a:solidFill>
                <a:cs typeface="Times New Roman" panose="02020603050405020304" pitchFamily="18" charset="0"/>
              </a:rPr>
              <a:t>2005</a:t>
            </a:r>
            <a:r>
              <a:rPr lang="zh-CN" altLang="en-US" dirty="0">
                <a:solidFill>
                  <a:schemeClr val="tx1"/>
                </a:solidFill>
                <a:cs typeface="Times New Roman" panose="02020603050405020304" pitchFamily="18" charset="0"/>
              </a:rPr>
              <a:t>年</a:t>
            </a:r>
            <a:r>
              <a:rPr lang="en-US" altLang="zh-CN" dirty="0">
                <a:solidFill>
                  <a:schemeClr val="tx1"/>
                </a:solidFill>
                <a:cs typeface="Times New Roman" panose="02020603050405020304" pitchFamily="18" charset="0"/>
              </a:rPr>
              <a:t>9</a:t>
            </a:r>
            <a:r>
              <a:rPr lang="zh-CN" altLang="en-US" dirty="0">
                <a:solidFill>
                  <a:schemeClr val="tx1"/>
                </a:solidFill>
                <a:cs typeface="Times New Roman" panose="02020603050405020304" pitchFamily="18" charset="0"/>
              </a:rPr>
              <a:t>月赣县村民死亡事件</a:t>
            </a:r>
            <a:endParaRPr lang="en-US" altLang="zh-CN" dirty="0">
              <a:solidFill>
                <a:schemeClr val="tx1"/>
              </a:solidFill>
              <a:cs typeface="Times New Roman" panose="02020603050405020304" pitchFamily="18" charset="0"/>
            </a:endParaRPr>
          </a:p>
          <a:p>
            <a:pPr eaLnBrk="1" hangingPunct="1"/>
            <a:r>
              <a:rPr lang="en-US" altLang="zh-CN" dirty="0">
                <a:solidFill>
                  <a:schemeClr val="tx1"/>
                </a:solidFill>
                <a:cs typeface="Times New Roman" panose="02020603050405020304" pitchFamily="18" charset="0"/>
              </a:rPr>
              <a:t>2008</a:t>
            </a:r>
            <a:r>
              <a:rPr lang="zh-CN" altLang="en-US" dirty="0">
                <a:solidFill>
                  <a:schemeClr val="tx1"/>
                </a:solidFill>
                <a:cs typeface="Times New Roman" panose="02020603050405020304" pitchFamily="18" charset="0"/>
              </a:rPr>
              <a:t>年</a:t>
            </a:r>
            <a:r>
              <a:rPr lang="en-US" altLang="zh-CN" dirty="0">
                <a:solidFill>
                  <a:schemeClr val="tx1"/>
                </a:solidFill>
                <a:cs typeface="Times New Roman" panose="02020603050405020304" pitchFamily="18" charset="0"/>
              </a:rPr>
              <a:t>1</a:t>
            </a:r>
            <a:r>
              <a:rPr lang="zh-CN" altLang="en-US" dirty="0">
                <a:solidFill>
                  <a:schemeClr val="tx1"/>
                </a:solidFill>
                <a:cs typeface="Times New Roman" panose="02020603050405020304" pitchFamily="18" charset="0"/>
              </a:rPr>
              <a:t>月湖南辰溪砒霜中毒事件</a:t>
            </a:r>
          </a:p>
          <a:p>
            <a:pPr eaLnBrk="1" hangingPunct="1"/>
            <a:r>
              <a:rPr lang="en-US" altLang="zh-CN" dirty="0">
                <a:solidFill>
                  <a:schemeClr val="tx1"/>
                </a:solidFill>
                <a:cs typeface="Times New Roman" panose="02020603050405020304" pitchFamily="18" charset="0"/>
              </a:rPr>
              <a:t>2011</a:t>
            </a:r>
            <a:r>
              <a:rPr lang="zh-CN" altLang="en-US" dirty="0">
                <a:solidFill>
                  <a:schemeClr val="tx1"/>
                </a:solidFill>
                <a:cs typeface="Times New Roman" panose="02020603050405020304" pitchFamily="18" charset="0"/>
              </a:rPr>
              <a:t>年陕西商洛数十工人砷化物中毒</a:t>
            </a:r>
          </a:p>
        </p:txBody>
      </p:sp>
      <p:pic>
        <p:nvPicPr>
          <p:cNvPr id="65538" name="Picture 2" descr="F:\liyueying\生物系\生物化学多媒体课件1\课件\u=755613210,2141260818&amp;fm=15&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4" y="1916113"/>
            <a:ext cx="279082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3" descr="F:\liyueying\生物系\生物化学多媒体课件1\课件\u=1375384789,1451728291&amp;fm=21&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14" y="4221163"/>
            <a:ext cx="3246437"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5" descr="F:\liyueying\生物系\生物化学多媒体课件1\课件\u=2962567683,3061435433&amp;fm=15&amp;gp=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916113"/>
            <a:ext cx="32766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AutoShape 14" descr="u=2544938075,3478566765&amp;fm=21&amp;gp=0"/>
          <p:cNvSpPr>
            <a:spLocks noChangeAspect="1" noChangeArrowheads="1"/>
          </p:cNvSpPr>
          <p:nvPr/>
        </p:nvSpPr>
        <p:spPr bwMode="auto">
          <a:xfrm>
            <a:off x="7896225" y="32131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pic>
        <p:nvPicPr>
          <p:cNvPr id="21519" name="Picture 15" descr="u=1120286425,2035376740&amp;fm=21&amp;g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7214" y="4221163"/>
            <a:ext cx="3240087"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5" name="Picture 9" descr="F:\liyueying\生物系\生物化学多媒体课件1\课件\u=2657240694,2242171940&amp;fm=15&amp;gp=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59601" y="4221163"/>
            <a:ext cx="313372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4" descr="F:\liyueying\生物系\生物化学多媒体课件1\课件\u=3325337458,871621725&amp;fm=15&amp;gp=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5501" y="1916113"/>
            <a:ext cx="279082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56329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ppt_x"/>
                                          </p:val>
                                        </p:tav>
                                        <p:tav tm="100000">
                                          <p:val>
                                            <p:strVal val="#ppt_x"/>
                                          </p:val>
                                        </p:tav>
                                      </p:tavLst>
                                    </p:anim>
                                    <p:anim calcmode="lin" valueType="num">
                                      <p:cBhvr additive="base">
                                        <p:cTn id="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5541"/>
                                        </p:tgtEl>
                                        <p:attrNameLst>
                                          <p:attrName>style.visibility</p:attrName>
                                        </p:attrNameLst>
                                      </p:cBhvr>
                                      <p:to>
                                        <p:strVal val="visible"/>
                                      </p:to>
                                    </p:set>
                                    <p:anim calcmode="lin" valueType="num">
                                      <p:cBhvr additive="base">
                                        <p:cTn id="13" dur="500" fill="hold"/>
                                        <p:tgtEl>
                                          <p:spTgt spid="65541"/>
                                        </p:tgtEl>
                                        <p:attrNameLst>
                                          <p:attrName>ppt_x</p:attrName>
                                        </p:attrNameLst>
                                      </p:cBhvr>
                                      <p:tavLst>
                                        <p:tav tm="0">
                                          <p:val>
                                            <p:strVal val="#ppt_x"/>
                                          </p:val>
                                        </p:tav>
                                        <p:tav tm="100000">
                                          <p:val>
                                            <p:strVal val="#ppt_x"/>
                                          </p:val>
                                        </p:tav>
                                      </p:tavLst>
                                    </p:anim>
                                    <p:anim calcmode="lin" valueType="num">
                                      <p:cBhvr additive="base">
                                        <p:cTn id="14" dur="500" fill="hold"/>
                                        <p:tgtEl>
                                          <p:spTgt spid="655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5540"/>
                                        </p:tgtEl>
                                        <p:attrNameLst>
                                          <p:attrName>style.visibility</p:attrName>
                                        </p:attrNameLst>
                                      </p:cBhvr>
                                      <p:to>
                                        <p:strVal val="visible"/>
                                      </p:to>
                                    </p:set>
                                    <p:anim calcmode="lin" valueType="num">
                                      <p:cBhvr additive="base">
                                        <p:cTn id="19" dur="500" fill="hold"/>
                                        <p:tgtEl>
                                          <p:spTgt spid="65540"/>
                                        </p:tgtEl>
                                        <p:attrNameLst>
                                          <p:attrName>ppt_x</p:attrName>
                                        </p:attrNameLst>
                                      </p:cBhvr>
                                      <p:tavLst>
                                        <p:tav tm="0">
                                          <p:val>
                                            <p:strVal val="#ppt_x"/>
                                          </p:val>
                                        </p:tav>
                                        <p:tav tm="100000">
                                          <p:val>
                                            <p:strVal val="#ppt_x"/>
                                          </p:val>
                                        </p:tav>
                                      </p:tavLst>
                                    </p:anim>
                                    <p:anim calcmode="lin" valueType="num">
                                      <p:cBhvr additive="base">
                                        <p:cTn id="20" dur="500" fill="hold"/>
                                        <p:tgtEl>
                                          <p:spTgt spid="6554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5539"/>
                                        </p:tgtEl>
                                        <p:attrNameLst>
                                          <p:attrName>style.visibility</p:attrName>
                                        </p:attrNameLst>
                                      </p:cBhvr>
                                      <p:to>
                                        <p:strVal val="visible"/>
                                      </p:to>
                                    </p:set>
                                    <p:anim calcmode="lin" valueType="num">
                                      <p:cBhvr additive="base">
                                        <p:cTn id="25" dur="500" fill="hold"/>
                                        <p:tgtEl>
                                          <p:spTgt spid="65539"/>
                                        </p:tgtEl>
                                        <p:attrNameLst>
                                          <p:attrName>ppt_x</p:attrName>
                                        </p:attrNameLst>
                                      </p:cBhvr>
                                      <p:tavLst>
                                        <p:tav tm="0">
                                          <p:val>
                                            <p:strVal val="#ppt_x"/>
                                          </p:val>
                                        </p:tav>
                                        <p:tav tm="100000">
                                          <p:val>
                                            <p:strVal val="#ppt_x"/>
                                          </p:val>
                                        </p:tav>
                                      </p:tavLst>
                                    </p:anim>
                                    <p:anim calcmode="lin" valueType="num">
                                      <p:cBhvr additive="base">
                                        <p:cTn id="26" dur="500" fill="hold"/>
                                        <p:tgtEl>
                                          <p:spTgt spid="6553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1519"/>
                                        </p:tgtEl>
                                        <p:attrNameLst>
                                          <p:attrName>style.visibility</p:attrName>
                                        </p:attrNameLst>
                                      </p:cBhvr>
                                      <p:to>
                                        <p:strVal val="visible"/>
                                      </p:to>
                                    </p:set>
                                    <p:anim calcmode="lin" valueType="num">
                                      <p:cBhvr additive="base">
                                        <p:cTn id="31" dur="500" fill="hold"/>
                                        <p:tgtEl>
                                          <p:spTgt spid="21519"/>
                                        </p:tgtEl>
                                        <p:attrNameLst>
                                          <p:attrName>ppt_x</p:attrName>
                                        </p:attrNameLst>
                                      </p:cBhvr>
                                      <p:tavLst>
                                        <p:tav tm="0">
                                          <p:val>
                                            <p:strVal val="#ppt_x"/>
                                          </p:val>
                                        </p:tav>
                                        <p:tav tm="100000">
                                          <p:val>
                                            <p:strVal val="#ppt_x"/>
                                          </p:val>
                                        </p:tav>
                                      </p:tavLst>
                                    </p:anim>
                                    <p:anim calcmode="lin" valueType="num">
                                      <p:cBhvr additive="base">
                                        <p:cTn id="32" dur="500" fill="hold"/>
                                        <p:tgtEl>
                                          <p:spTgt spid="2151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65545"/>
                                        </p:tgtEl>
                                        <p:attrNameLst>
                                          <p:attrName>style.visibility</p:attrName>
                                        </p:attrNameLst>
                                      </p:cBhvr>
                                      <p:to>
                                        <p:strVal val="visible"/>
                                      </p:to>
                                    </p:set>
                                    <p:anim calcmode="lin" valueType="num">
                                      <p:cBhvr additive="base">
                                        <p:cTn id="37" dur="500" fill="hold"/>
                                        <p:tgtEl>
                                          <p:spTgt spid="65545"/>
                                        </p:tgtEl>
                                        <p:attrNameLst>
                                          <p:attrName>ppt_x</p:attrName>
                                        </p:attrNameLst>
                                      </p:cBhvr>
                                      <p:tavLst>
                                        <p:tav tm="0">
                                          <p:val>
                                            <p:strVal val="#ppt_x"/>
                                          </p:val>
                                        </p:tav>
                                        <p:tav tm="100000">
                                          <p:val>
                                            <p:strVal val="#ppt_x"/>
                                          </p:val>
                                        </p:tav>
                                      </p:tavLst>
                                    </p:anim>
                                    <p:anim calcmode="lin" valueType="num">
                                      <p:cBhvr additive="base">
                                        <p:cTn id="38" dur="500" fill="hold"/>
                                        <p:tgtEl>
                                          <p:spTgt spid="6554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2EB524E9-03AE-4AFA-B4F6-0AB842919F66}" type="slidenum">
              <a:rPr kumimoji="0" lang="zh-CN" altLang="en-US" sz="1800" b="0">
                <a:solidFill>
                  <a:schemeClr val="tx2"/>
                </a:solidFill>
                <a:latin typeface="Arial Narrow" panose="020B0606020202030204" pitchFamily="34" charset="0"/>
                <a:ea typeface="宋体" panose="02010600030101010101" pitchFamily="2" charset="-122"/>
              </a:rPr>
              <a:pPr/>
              <a:t>69</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3796" name="Rectangle 4"/>
          <p:cNvSpPr>
            <a:spLocks noChangeArrowheads="1"/>
          </p:cNvSpPr>
          <p:nvPr/>
        </p:nvSpPr>
        <p:spPr bwMode="auto">
          <a:xfrm>
            <a:off x="407368" y="0"/>
            <a:ext cx="6197600" cy="649287"/>
          </a:xfrm>
          <a:prstGeom prst="rect">
            <a:avLst/>
          </a:prstGeom>
          <a:noFill/>
          <a:ln w="9525">
            <a:noFill/>
            <a:miter lim="800000"/>
            <a:headEnd/>
            <a:tailEnd/>
          </a:ln>
          <a:effectLst/>
        </p:spPr>
        <p:txBody>
          <a:bodyPr anchor="b"/>
          <a:lstStyle/>
          <a:p>
            <a:pPr eaLnBrk="1" hangingPunct="1">
              <a:defRPr/>
            </a:pPr>
            <a:r>
              <a:rPr lang="en-US" altLang="zh-CN" sz="3600" b="1" dirty="0">
                <a:solidFill>
                  <a:schemeClr val="bg1"/>
                </a:solidFill>
                <a:effectLst>
                  <a:outerShdw blurRad="38100" dist="38100" dir="2700000" algn="tl">
                    <a:srgbClr val="000000">
                      <a:alpha val="43137"/>
                    </a:srgbClr>
                  </a:outerShdw>
                </a:effectLst>
                <a:latin typeface="楷体_GB2312" pitchFamily="49" charset="-122"/>
              </a:rPr>
              <a:t>(</a:t>
            </a:r>
            <a:r>
              <a:rPr lang="zh-CN" altLang="en-US" sz="3600" b="1" dirty="0">
                <a:solidFill>
                  <a:schemeClr val="bg1"/>
                </a:solidFill>
                <a:effectLst>
                  <a:outerShdw blurRad="38100" dist="38100" dir="2700000" algn="tl">
                    <a:srgbClr val="000000">
                      <a:alpha val="43137"/>
                    </a:srgbClr>
                  </a:outerShdw>
                </a:effectLst>
                <a:latin typeface="楷体_GB2312" pitchFamily="49" charset="-122"/>
              </a:rPr>
              <a:t>一</a:t>
            </a:r>
            <a:r>
              <a:rPr lang="en-US" altLang="zh-CN" sz="3600" b="1" dirty="0">
                <a:solidFill>
                  <a:schemeClr val="bg1"/>
                </a:solidFill>
                <a:effectLst>
                  <a:outerShdw blurRad="38100" dist="38100" dir="2700000" algn="tl">
                    <a:srgbClr val="000000">
                      <a:alpha val="43137"/>
                    </a:srgbClr>
                  </a:outerShdw>
                </a:effectLst>
                <a:latin typeface="楷体_GB2312" pitchFamily="49" charset="-122"/>
              </a:rPr>
              <a:t>)  </a:t>
            </a:r>
            <a:r>
              <a:rPr lang="zh-CN" altLang="en-US" sz="3600" b="1" dirty="0">
                <a:solidFill>
                  <a:schemeClr val="bg1"/>
                </a:solidFill>
                <a:effectLst>
                  <a:outerShdw blurRad="38100" dist="38100" dir="2700000" algn="tl">
                    <a:srgbClr val="000000">
                      <a:alpha val="43137"/>
                    </a:srgbClr>
                  </a:outerShdw>
                </a:effectLst>
                <a:latin typeface="楷体_GB2312" pitchFamily="49" charset="-122"/>
              </a:rPr>
              <a:t>不可逆性抑制作用</a:t>
            </a:r>
          </a:p>
        </p:txBody>
      </p:sp>
      <p:graphicFrame>
        <p:nvGraphicFramePr>
          <p:cNvPr id="33801" name="Object 9">
            <a:hlinkClick r:id="" action="ppaction://ole?verb=0"/>
          </p:cNvPr>
          <p:cNvGraphicFramePr>
            <a:graphicFrameLocks noChangeAspect="1"/>
          </p:cNvGraphicFramePr>
          <p:nvPr/>
        </p:nvGraphicFramePr>
        <p:xfrm>
          <a:off x="2566989" y="1427164"/>
          <a:ext cx="6624637" cy="4973637"/>
        </p:xfrm>
        <a:graphic>
          <a:graphicData uri="http://schemas.openxmlformats.org/presentationml/2006/ole">
            <mc:AlternateContent xmlns:mc="http://schemas.openxmlformats.org/markup-compatibility/2006">
              <mc:Choice xmlns:v="urn:schemas-microsoft-com:vml" Requires="v">
                <p:oleObj spid="_x0000_s20486" name="演示文稿" r:id="rId4" imgW="4572034" imgH="3428992" progId="PowerPoint.Show.8">
                  <p:embed/>
                </p:oleObj>
              </mc:Choice>
              <mc:Fallback>
                <p:oleObj name="演示文稿" r:id="rId4" imgW="4572034" imgH="3428992" progId="PowerPoint.Show.8">
                  <p:embed/>
                  <p:pic>
                    <p:nvPicPr>
                      <p:cNvPr id="33801" name="Object 9">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6989" y="1427164"/>
                        <a:ext cx="6624637" cy="4973637"/>
                      </a:xfrm>
                      <a:prstGeom prst="rect">
                        <a:avLst/>
                      </a:prstGeom>
                      <a:noFill/>
                      <a:ln w="9525">
                        <a:solidFill>
                          <a:srgbClr val="00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780969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slide(fromBottom)">
                                      <p:cBhvr>
                                        <p:cTn id="7" dur="1000"/>
                                        <p:tgtEl>
                                          <p:spTgt spid="33796"/>
                                        </p:tgtEl>
                                      </p:cBhvr>
                                    </p:animEffect>
                                  </p:childTnLst>
                                </p:cTn>
                              </p:par>
                              <p:par>
                                <p:cTn id="8" presetID="12" presetClass="entr" presetSubtype="4" fill="hold" nodeType="withEffect">
                                  <p:stCondLst>
                                    <p:cond delay="0"/>
                                  </p:stCondLst>
                                  <p:childTnLst>
                                    <p:set>
                                      <p:cBhvr>
                                        <p:cTn id="9" dur="1" fill="hold">
                                          <p:stCondLst>
                                            <p:cond delay="0"/>
                                          </p:stCondLst>
                                        </p:cTn>
                                        <p:tgtEl>
                                          <p:spTgt spid="33801"/>
                                        </p:tgtEl>
                                        <p:attrNameLst>
                                          <p:attrName>style.visibility</p:attrName>
                                        </p:attrNameLst>
                                      </p:cBhvr>
                                      <p:to>
                                        <p:strVal val="visible"/>
                                      </p:to>
                                    </p:set>
                                    <p:animEffect transition="in" filter="slide(fromBottom)">
                                      <p:cBhvr>
                                        <p:cTn id="10" dur="1000"/>
                                        <p:tgtEl>
                                          <p:spTgt spid="3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7">
            <a:hlinkClick r:id="" action="ppaction://ole?verb=0"/>
          </p:cNvPr>
          <p:cNvGraphicFramePr>
            <a:graphicFrameLocks noChangeAspect="1"/>
          </p:cNvGraphicFramePr>
          <p:nvPr/>
        </p:nvGraphicFramePr>
        <p:xfrm>
          <a:off x="2514600" y="1338263"/>
          <a:ext cx="6807200" cy="5105400"/>
        </p:xfrm>
        <a:graphic>
          <a:graphicData uri="http://schemas.openxmlformats.org/presentationml/2006/ole">
            <mc:AlternateContent xmlns:mc="http://schemas.openxmlformats.org/markup-compatibility/2006">
              <mc:Choice xmlns:v="urn:schemas-microsoft-com:vml" Requires="v">
                <p:oleObj spid="_x0000_s1032" name="演示文稿" r:id="rId4" imgW="4516992" imgH="3387955" progId="PowerPoint.Show.8">
                  <p:embed/>
                </p:oleObj>
              </mc:Choice>
              <mc:Fallback>
                <p:oleObj name="演示文稿" r:id="rId4" imgW="4516992" imgH="3387955" progId="PowerPoint.Show.8">
                  <p:embed/>
                  <p:pic>
                    <p:nvPicPr>
                      <p:cNvPr id="4" name="Object 7">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1338263"/>
                        <a:ext cx="6807200" cy="5105400"/>
                      </a:xfrm>
                      <a:prstGeom prst="rect">
                        <a:avLst/>
                      </a:prstGeom>
                      <a:noFill/>
                      <a:ln w="9525">
                        <a:solidFill>
                          <a:srgbClr val="00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1" name="Rectangle 4"/>
          <p:cNvSpPr>
            <a:spLocks noChangeArrowheads="1"/>
          </p:cNvSpPr>
          <p:nvPr/>
        </p:nvSpPr>
        <p:spPr bwMode="auto">
          <a:xfrm>
            <a:off x="304800" y="-33997"/>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2.  </a:t>
            </a:r>
            <a:r>
              <a:rPr lang="zh-CN" altLang="en-US" sz="4400" b="1" dirty="0">
                <a:solidFill>
                  <a:schemeClr val="bg1"/>
                </a:solidFill>
                <a:latin typeface="微软雅黑" panose="020B0503020204020204" pitchFamily="34" charset="-122"/>
                <a:ea typeface="微软雅黑" panose="020B0503020204020204" pitchFamily="34" charset="-122"/>
              </a:rPr>
              <a:t>酶的命名</a:t>
            </a:r>
          </a:p>
        </p:txBody>
      </p:sp>
    </p:spTree>
    <p:extLst>
      <p:ext uri="{BB962C8B-B14F-4D97-AF65-F5344CB8AC3E}">
        <p14:creationId xmlns:p14="http://schemas.microsoft.com/office/powerpoint/2010/main" val="29546363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42485673-3C81-440E-9BB9-0C556BBE41A1}" type="slidenum">
              <a:rPr kumimoji="0" lang="zh-CN" altLang="en-US" sz="1800" b="0">
                <a:solidFill>
                  <a:schemeClr val="tx2"/>
                </a:solidFill>
                <a:latin typeface="Arial Narrow" panose="020B0606020202030204" pitchFamily="34" charset="0"/>
                <a:ea typeface="宋体" panose="02010600030101010101" pitchFamily="2" charset="-122"/>
              </a:rPr>
              <a:pPr/>
              <a:t>70</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3796" name="Rectangle 4"/>
          <p:cNvSpPr>
            <a:spLocks noChangeArrowheads="1"/>
          </p:cNvSpPr>
          <p:nvPr/>
        </p:nvSpPr>
        <p:spPr bwMode="auto">
          <a:xfrm>
            <a:off x="839416" y="-19351"/>
            <a:ext cx="6197600" cy="649287"/>
          </a:xfrm>
          <a:prstGeom prst="rect">
            <a:avLst/>
          </a:prstGeom>
          <a:noFill/>
          <a:ln w="9525">
            <a:noFill/>
            <a:miter lim="800000"/>
            <a:headEnd/>
            <a:tailEnd/>
          </a:ln>
          <a:effectLst/>
        </p:spPr>
        <p:txBody>
          <a:bodyPr anchor="b"/>
          <a:lstStyle/>
          <a:p>
            <a:pPr eaLnBrk="1" hangingPunct="1"/>
            <a:r>
              <a:rPr lang="en-US" altLang="zh-CN" sz="3600" b="1" dirty="0">
                <a:solidFill>
                  <a:schemeClr val="bg1"/>
                </a:solidFill>
                <a:effectLst>
                  <a:outerShdw blurRad="38100" dist="38100" dir="2700000" algn="tl">
                    <a:srgbClr val="000000">
                      <a:alpha val="43137"/>
                    </a:srgbClr>
                  </a:outerShdw>
                </a:effectLst>
                <a:latin typeface="楷体_GB2312" pitchFamily="49" charset="-122"/>
              </a:rPr>
              <a:t>(</a:t>
            </a:r>
            <a:r>
              <a:rPr lang="zh-CN" altLang="en-US" sz="3600" b="1" dirty="0">
                <a:solidFill>
                  <a:schemeClr val="bg1"/>
                </a:solidFill>
                <a:effectLst>
                  <a:outerShdw blurRad="38100" dist="38100" dir="2700000" algn="tl">
                    <a:srgbClr val="000000">
                      <a:alpha val="43137"/>
                    </a:srgbClr>
                  </a:outerShdw>
                </a:effectLst>
                <a:latin typeface="楷体_GB2312" pitchFamily="49" charset="-122"/>
              </a:rPr>
              <a:t>一</a:t>
            </a:r>
            <a:r>
              <a:rPr lang="en-US" altLang="zh-CN" sz="3600" b="1" dirty="0">
                <a:solidFill>
                  <a:schemeClr val="bg1"/>
                </a:solidFill>
                <a:effectLst>
                  <a:outerShdw blurRad="38100" dist="38100" dir="2700000" algn="tl">
                    <a:srgbClr val="000000">
                      <a:alpha val="43137"/>
                    </a:srgbClr>
                  </a:outerShdw>
                </a:effectLst>
                <a:latin typeface="楷体_GB2312" pitchFamily="49" charset="-122"/>
              </a:rPr>
              <a:t>)  </a:t>
            </a:r>
            <a:r>
              <a:rPr lang="zh-CN" altLang="en-US" sz="3600" b="1" dirty="0">
                <a:solidFill>
                  <a:schemeClr val="bg1"/>
                </a:solidFill>
                <a:effectLst>
                  <a:outerShdw blurRad="38100" dist="38100" dir="2700000" algn="tl">
                    <a:srgbClr val="000000">
                      <a:alpha val="43137"/>
                    </a:srgbClr>
                  </a:outerShdw>
                </a:effectLst>
                <a:latin typeface="楷体_GB2312" pitchFamily="49" charset="-122"/>
              </a:rPr>
              <a:t>不可逆性抑制作用</a:t>
            </a:r>
          </a:p>
        </p:txBody>
      </p:sp>
      <p:graphicFrame>
        <p:nvGraphicFramePr>
          <p:cNvPr id="33802" name="Object 10">
            <a:hlinkClick r:id="" action="ppaction://ole?verb=0"/>
          </p:cNvPr>
          <p:cNvGraphicFramePr>
            <a:graphicFrameLocks noChangeAspect="1"/>
          </p:cNvGraphicFramePr>
          <p:nvPr/>
        </p:nvGraphicFramePr>
        <p:xfrm>
          <a:off x="2711450" y="1468439"/>
          <a:ext cx="6840538" cy="4702175"/>
        </p:xfrm>
        <a:graphic>
          <a:graphicData uri="http://schemas.openxmlformats.org/presentationml/2006/ole">
            <mc:AlternateContent xmlns:mc="http://schemas.openxmlformats.org/markup-compatibility/2006">
              <mc:Choice xmlns:v="urn:schemas-microsoft-com:vml" Requires="v">
                <p:oleObj spid="_x0000_s21510" name="演示文稿" r:id="rId4" imgW="4572034" imgH="3428992" progId="PowerPoint.Show.8">
                  <p:embed/>
                </p:oleObj>
              </mc:Choice>
              <mc:Fallback>
                <p:oleObj name="演示文稿" r:id="rId4" imgW="4572034" imgH="3428992" progId="PowerPoint.Show.8">
                  <p:embed/>
                  <p:pic>
                    <p:nvPicPr>
                      <p:cNvPr id="33802" name="Object 10">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1450" y="1468439"/>
                        <a:ext cx="6840538" cy="4702175"/>
                      </a:xfrm>
                      <a:prstGeom prst="rect">
                        <a:avLst/>
                      </a:prstGeom>
                      <a:noFill/>
                      <a:ln w="9525">
                        <a:solidFill>
                          <a:srgbClr val="00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439466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slide(fromBottom)">
                                      <p:cBhvr>
                                        <p:cTn id="7" dur="1000"/>
                                        <p:tgtEl>
                                          <p:spTgt spid="33796"/>
                                        </p:tgtEl>
                                      </p:cBhvr>
                                    </p:animEffect>
                                  </p:childTnLst>
                                </p:cTn>
                              </p:par>
                              <p:par>
                                <p:cTn id="8" presetID="12" presetClass="entr" presetSubtype="4" fill="hold" nodeType="withEffect">
                                  <p:stCondLst>
                                    <p:cond delay="0"/>
                                  </p:stCondLst>
                                  <p:childTnLst>
                                    <p:set>
                                      <p:cBhvr>
                                        <p:cTn id="9" dur="1" fill="hold">
                                          <p:stCondLst>
                                            <p:cond delay="0"/>
                                          </p:stCondLst>
                                        </p:cTn>
                                        <p:tgtEl>
                                          <p:spTgt spid="33802"/>
                                        </p:tgtEl>
                                        <p:attrNameLst>
                                          <p:attrName>style.visibility</p:attrName>
                                        </p:attrNameLst>
                                      </p:cBhvr>
                                      <p:to>
                                        <p:strVal val="visible"/>
                                      </p:to>
                                    </p:set>
                                    <p:animEffect transition="in" filter="slide(fromBottom)">
                                      <p:cBhvr>
                                        <p:cTn id="10" dur="1000"/>
                                        <p:tgtEl>
                                          <p:spTgt spid="33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989A741B-F264-482B-B273-EA4AAE1EB716}" type="slidenum">
              <a:rPr kumimoji="0" lang="zh-CN" altLang="en-US" sz="1800" b="0">
                <a:solidFill>
                  <a:schemeClr val="tx2"/>
                </a:solidFill>
                <a:latin typeface="Arial Narrow" panose="020B0606020202030204" pitchFamily="34" charset="0"/>
                <a:ea typeface="宋体" panose="02010600030101010101" pitchFamily="2" charset="-122"/>
              </a:rPr>
              <a:pPr/>
              <a:t>71</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5844" name="Rectangle 4"/>
          <p:cNvSpPr>
            <a:spLocks noChangeArrowheads="1"/>
          </p:cNvSpPr>
          <p:nvPr/>
        </p:nvSpPr>
        <p:spPr bwMode="auto">
          <a:xfrm>
            <a:off x="335360" y="-99392"/>
            <a:ext cx="5791200" cy="838200"/>
          </a:xfrm>
          <a:prstGeom prst="rect">
            <a:avLst/>
          </a:prstGeom>
          <a:noFill/>
          <a:ln w="9525">
            <a:noFill/>
            <a:miter lim="800000"/>
            <a:headEnd/>
            <a:tailEnd/>
          </a:ln>
          <a:effectLst/>
        </p:spPr>
        <p:txBody>
          <a:bodyPr lIns="92075" tIns="46038" rIns="92075" bIns="46038" anchor="ctr"/>
          <a:lstStyle/>
          <a:p>
            <a:pPr eaLnBrk="1" hangingPunct="1">
              <a:defRPr/>
            </a:pPr>
            <a:r>
              <a:rPr lang="zh-CN" altLang="en-US" sz="3600" b="1" dirty="0">
                <a:solidFill>
                  <a:schemeClr val="bg1"/>
                </a:solidFill>
                <a:latin typeface="楷体_GB2312" pitchFamily="49" charset="-122"/>
              </a:rPr>
              <a:t>（二） 可逆性抑制作用</a:t>
            </a:r>
          </a:p>
        </p:txBody>
      </p:sp>
      <p:sp>
        <p:nvSpPr>
          <p:cNvPr id="35848" name="Rectangle 8"/>
          <p:cNvSpPr>
            <a:spLocks noChangeArrowheads="1"/>
          </p:cNvSpPr>
          <p:nvPr/>
        </p:nvSpPr>
        <p:spPr bwMode="auto">
          <a:xfrm>
            <a:off x="2493963" y="1916113"/>
            <a:ext cx="2881312"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20000"/>
              </a:lnSpc>
              <a:spcBef>
                <a:spcPct val="20000"/>
              </a:spcBef>
              <a:buSzPct val="65000"/>
              <a:buFont typeface="Wingdings" panose="05000000000000000000" pitchFamily="2" charset="2"/>
              <a:buChar char="l"/>
            </a:pPr>
            <a:r>
              <a:rPr lang="zh-CN" altLang="en-US" sz="3200">
                <a:latin typeface="楷体_GB2312" pitchFamily="49" charset="-122"/>
              </a:rPr>
              <a:t>什么是？</a:t>
            </a:r>
          </a:p>
        </p:txBody>
      </p:sp>
      <p:sp>
        <p:nvSpPr>
          <p:cNvPr id="35850" name="Rectangle 10"/>
          <p:cNvSpPr>
            <a:spLocks noChangeArrowheads="1"/>
          </p:cNvSpPr>
          <p:nvPr/>
        </p:nvSpPr>
        <p:spPr bwMode="auto">
          <a:xfrm>
            <a:off x="2481263" y="4724400"/>
            <a:ext cx="2908300" cy="579438"/>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5000"/>
              <a:buFont typeface="Wingdings" panose="05000000000000000000" pitchFamily="2" charset="2"/>
              <a:buChar char="l"/>
              <a:defRPr/>
            </a:pPr>
            <a:r>
              <a:rPr lang="zh-CN" altLang="en-US" sz="3200">
                <a:effectLst>
                  <a:outerShdw blurRad="38100" dist="38100" dir="2700000" algn="tl">
                    <a:srgbClr val="FFFFFF"/>
                  </a:outerShdw>
                </a:effectLst>
                <a:latin typeface="楷体_GB2312" pitchFamily="49" charset="-122"/>
              </a:rPr>
              <a:t>三种类型</a:t>
            </a:r>
          </a:p>
        </p:txBody>
      </p:sp>
      <p:sp>
        <p:nvSpPr>
          <p:cNvPr id="35853" name="Rectangle 13"/>
          <p:cNvSpPr>
            <a:spLocks noChangeArrowheads="1"/>
          </p:cNvSpPr>
          <p:nvPr/>
        </p:nvSpPr>
        <p:spPr bwMode="auto">
          <a:xfrm>
            <a:off x="2711450" y="2703514"/>
            <a:ext cx="71501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a:t>抑制剂通常以</a:t>
            </a:r>
            <a:r>
              <a:rPr lang="zh-CN" altLang="en-US">
                <a:solidFill>
                  <a:srgbClr val="CC3300"/>
                </a:solidFill>
              </a:rPr>
              <a:t>非共价键</a:t>
            </a:r>
            <a:r>
              <a:rPr lang="zh-CN" altLang="en-US"/>
              <a:t>与酶或酶</a:t>
            </a:r>
            <a:r>
              <a:rPr lang="en-US" altLang="zh-CN"/>
              <a:t>-</a:t>
            </a:r>
            <a:r>
              <a:rPr lang="zh-CN" altLang="en-US"/>
              <a:t>底物复合物</a:t>
            </a:r>
          </a:p>
          <a:p>
            <a:pPr eaLnBrk="1" hangingPunct="1"/>
            <a:r>
              <a:rPr lang="zh-CN" altLang="en-US">
                <a:solidFill>
                  <a:srgbClr val="CC3300"/>
                </a:solidFill>
              </a:rPr>
              <a:t>可逆性</a:t>
            </a:r>
            <a:r>
              <a:rPr lang="zh-CN" altLang="en-US"/>
              <a:t>结合，使酶的活性降低或丧失；</a:t>
            </a:r>
          </a:p>
          <a:p>
            <a:pPr eaLnBrk="1" hangingPunct="1"/>
            <a:r>
              <a:rPr lang="zh-CN" altLang="en-US"/>
              <a:t>抑制剂</a:t>
            </a:r>
            <a:r>
              <a:rPr lang="zh-CN" altLang="en-US">
                <a:solidFill>
                  <a:srgbClr val="CC3300"/>
                </a:solidFill>
              </a:rPr>
              <a:t>可用透析、超滤</a:t>
            </a:r>
            <a:r>
              <a:rPr lang="zh-CN" altLang="en-US"/>
              <a:t>等方法除去。</a:t>
            </a:r>
          </a:p>
        </p:txBody>
      </p:sp>
    </p:spTree>
    <p:extLst>
      <p:ext uri="{BB962C8B-B14F-4D97-AF65-F5344CB8AC3E}">
        <p14:creationId xmlns:p14="http://schemas.microsoft.com/office/powerpoint/2010/main" val="1261911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slide(fromBottom)">
                                      <p:cBhvr>
                                        <p:cTn id="7" dur="1000"/>
                                        <p:tgtEl>
                                          <p:spTgt spid="35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35848">
                                            <p:txEl>
                                              <p:pRg st="0" end="0"/>
                                            </p:txEl>
                                          </p:spTgt>
                                        </p:tgtEl>
                                        <p:attrNameLst>
                                          <p:attrName>style.visibility</p:attrName>
                                        </p:attrNameLst>
                                      </p:cBhvr>
                                      <p:to>
                                        <p:strVal val="visible"/>
                                      </p:to>
                                    </p:set>
                                    <p:animEffect transition="in" filter="slide(fromTop)">
                                      <p:cBhvr>
                                        <p:cTn id="12" dur="1000"/>
                                        <p:tgtEl>
                                          <p:spTgt spid="3584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5853"/>
                                        </p:tgtEl>
                                        <p:attrNameLst>
                                          <p:attrName>style.visibility</p:attrName>
                                        </p:attrNameLst>
                                      </p:cBhvr>
                                      <p:to>
                                        <p:strVal val="visible"/>
                                      </p:to>
                                    </p:set>
                                    <p:animEffect transition="in" filter="strips(downRight)">
                                      <p:cBhvr>
                                        <p:cTn id="17" dur="1000"/>
                                        <p:tgtEl>
                                          <p:spTgt spid="358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35850"/>
                                        </p:tgtEl>
                                        <p:attrNameLst>
                                          <p:attrName>style.visibility</p:attrName>
                                        </p:attrNameLst>
                                      </p:cBhvr>
                                      <p:to>
                                        <p:strVal val="visible"/>
                                      </p:to>
                                    </p:set>
                                    <p:animEffect transition="in" filter="slide(fromTop)">
                                      <p:cBhvr>
                                        <p:cTn id="22" dur="1000"/>
                                        <p:tgtEl>
                                          <p:spTgt spid="35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8" grpId="0" build="allAtOnce"/>
      <p:bldP spid="35850" grpId="0"/>
      <p:bldP spid="3585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06289178-9106-480B-B802-DE64B786FA43}" type="slidenum">
              <a:rPr kumimoji="0" lang="zh-CN" altLang="en-US" sz="1800" b="0">
                <a:solidFill>
                  <a:schemeClr val="tx2"/>
                </a:solidFill>
                <a:latin typeface="Arial Narrow" panose="020B0606020202030204" pitchFamily="34" charset="0"/>
                <a:ea typeface="宋体" panose="02010600030101010101" pitchFamily="2" charset="-122"/>
              </a:rPr>
              <a:pPr/>
              <a:t>72</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73732" name="Text Box 4"/>
          <p:cNvSpPr txBox="1">
            <a:spLocks noChangeArrowheads="1"/>
          </p:cNvSpPr>
          <p:nvPr/>
        </p:nvSpPr>
        <p:spPr bwMode="auto">
          <a:xfrm>
            <a:off x="1992314" y="765175"/>
            <a:ext cx="3616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3600"/>
              <a:t>1</a:t>
            </a:r>
            <a:r>
              <a:rPr lang="zh-CN" altLang="en-US" sz="3600"/>
              <a:t>、竞争性抑制</a:t>
            </a:r>
            <a:endParaRPr lang="en-US" altLang="zh-TW" sz="3600"/>
          </a:p>
        </p:txBody>
      </p:sp>
      <p:sp>
        <p:nvSpPr>
          <p:cNvPr id="73733" name="Text Box 5"/>
          <p:cNvSpPr txBox="1">
            <a:spLocks noChangeArrowheads="1"/>
          </p:cNvSpPr>
          <p:nvPr/>
        </p:nvSpPr>
        <p:spPr bwMode="auto">
          <a:xfrm>
            <a:off x="2424113" y="2708275"/>
            <a:ext cx="3124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0000"/>
              <a:buFont typeface="Wingdings" panose="05000000000000000000" pitchFamily="2" charset="2"/>
              <a:buChar char="l"/>
            </a:pPr>
            <a:r>
              <a:rPr lang="zh-CN" altLang="en-US" sz="3200">
                <a:latin typeface="Arial" panose="020B0604020202020204" pitchFamily="34" charset="0"/>
              </a:rPr>
              <a:t>什么是？</a:t>
            </a:r>
            <a:endParaRPr lang="en-US" altLang="zh-CN">
              <a:latin typeface="Arial" panose="020B0604020202020204" pitchFamily="34" charset="0"/>
            </a:endParaRPr>
          </a:p>
        </p:txBody>
      </p:sp>
      <p:sp>
        <p:nvSpPr>
          <p:cNvPr id="73734" name="Text Box 6"/>
          <p:cNvSpPr txBox="1">
            <a:spLocks noChangeArrowheads="1"/>
          </p:cNvSpPr>
          <p:nvPr/>
        </p:nvSpPr>
        <p:spPr bwMode="auto">
          <a:xfrm>
            <a:off x="2424114" y="1554164"/>
            <a:ext cx="51133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0000"/>
              <a:buFont typeface="Wingdings" panose="05000000000000000000" pitchFamily="2" charset="2"/>
              <a:buChar char="l"/>
            </a:pPr>
            <a:r>
              <a:rPr lang="zh-CN" altLang="en-US" sz="3200"/>
              <a:t>竞争性抑制</a:t>
            </a:r>
            <a:r>
              <a:rPr lang="zh-CN" altLang="en-US" sz="3200">
                <a:latin typeface="楷体_GB2312" pitchFamily="49" charset="-122"/>
              </a:rPr>
              <a:t>的具体情形：</a:t>
            </a:r>
            <a:endParaRPr lang="en-US" altLang="zh-CN" sz="3200">
              <a:latin typeface="楷体_GB2312" pitchFamily="49" charset="-122"/>
            </a:endParaRPr>
          </a:p>
        </p:txBody>
      </p:sp>
      <p:sp>
        <p:nvSpPr>
          <p:cNvPr id="73739" name="Text Box 11"/>
          <p:cNvSpPr txBox="1">
            <a:spLocks noChangeArrowheads="1"/>
          </p:cNvSpPr>
          <p:nvPr/>
        </p:nvSpPr>
        <p:spPr bwMode="auto">
          <a:xfrm>
            <a:off x="2427288" y="4724400"/>
            <a:ext cx="20113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0000"/>
              <a:buFont typeface="Wingdings" panose="05000000000000000000" pitchFamily="2" charset="2"/>
              <a:buChar char="l"/>
            </a:pPr>
            <a:r>
              <a:rPr lang="zh-CN" altLang="en-US" sz="3200">
                <a:latin typeface="楷体_GB2312" pitchFamily="49" charset="-122"/>
              </a:rPr>
              <a:t>举例</a:t>
            </a:r>
            <a:r>
              <a:rPr lang="en-US" altLang="zh-CN" sz="3200">
                <a:latin typeface="楷体_GB2312" pitchFamily="49" charset="-122"/>
              </a:rPr>
              <a:t>:</a:t>
            </a:r>
          </a:p>
        </p:txBody>
      </p:sp>
      <p:graphicFrame>
        <p:nvGraphicFramePr>
          <p:cNvPr id="73740" name="Object 12">
            <a:hlinkClick r:id="" action="ppaction://ole?verb=0"/>
          </p:cNvPr>
          <p:cNvGraphicFramePr>
            <a:graphicFrameLocks noChangeAspect="1"/>
          </p:cNvGraphicFramePr>
          <p:nvPr/>
        </p:nvGraphicFramePr>
        <p:xfrm>
          <a:off x="7223125" y="1700214"/>
          <a:ext cx="1466850" cy="1081087"/>
        </p:xfrm>
        <a:graphic>
          <a:graphicData uri="http://schemas.openxmlformats.org/presentationml/2006/ole">
            <mc:AlternateContent xmlns:mc="http://schemas.openxmlformats.org/markup-compatibility/2006">
              <mc:Choice xmlns:v="urn:schemas-microsoft-com:vml" Requires="v">
                <p:oleObj spid="_x0000_s22542" name="演示文稿" r:id="rId3" imgW="4572034" imgH="3428992" progId="PowerPoint.Show.8">
                  <p:embed/>
                </p:oleObj>
              </mc:Choice>
              <mc:Fallback>
                <p:oleObj name="演示文稿" r:id="rId3" imgW="4572034" imgH="3428992" progId="PowerPoint.Show.8">
                  <p:embed/>
                  <p:pic>
                    <p:nvPicPr>
                      <p:cNvPr id="73740" name="Object 12">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3125" y="1700214"/>
                        <a:ext cx="1466850" cy="1081087"/>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3741" name="Object 13">
            <a:hlinkClick r:id="" action="ppaction://ole?verb=0"/>
          </p:cNvPr>
          <p:cNvGraphicFramePr>
            <a:graphicFrameLocks noChangeAspect="1"/>
          </p:cNvGraphicFramePr>
          <p:nvPr/>
        </p:nvGraphicFramePr>
        <p:xfrm>
          <a:off x="3935414" y="4914900"/>
          <a:ext cx="1474787" cy="1106488"/>
        </p:xfrm>
        <a:graphic>
          <a:graphicData uri="http://schemas.openxmlformats.org/presentationml/2006/ole">
            <mc:AlternateContent xmlns:mc="http://schemas.openxmlformats.org/markup-compatibility/2006">
              <mc:Choice xmlns:v="urn:schemas-microsoft-com:vml" Requires="v">
                <p:oleObj spid="_x0000_s22543" name="演示文稿" r:id="rId5" imgW="4572034" imgH="3428992" progId="PowerPoint.Show.8">
                  <p:embed/>
                </p:oleObj>
              </mc:Choice>
              <mc:Fallback>
                <p:oleObj name="演示文稿" r:id="rId5" imgW="4572034" imgH="3428992" progId="PowerPoint.Show.8">
                  <p:embed/>
                  <p:pic>
                    <p:nvPicPr>
                      <p:cNvPr id="73741" name="Object 13">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5414" y="4914900"/>
                        <a:ext cx="1474787" cy="1106488"/>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3742" name="Object 14">
            <a:hlinkClick r:id="" action="ppaction://ole?verb=0"/>
          </p:cNvPr>
          <p:cNvGraphicFramePr>
            <a:graphicFrameLocks noChangeAspect="1"/>
          </p:cNvGraphicFramePr>
          <p:nvPr/>
        </p:nvGraphicFramePr>
        <p:xfrm>
          <a:off x="5735638" y="4941889"/>
          <a:ext cx="1466850" cy="1082675"/>
        </p:xfrm>
        <a:graphic>
          <a:graphicData uri="http://schemas.openxmlformats.org/presentationml/2006/ole">
            <mc:AlternateContent xmlns:mc="http://schemas.openxmlformats.org/markup-compatibility/2006">
              <mc:Choice xmlns:v="urn:schemas-microsoft-com:vml" Requires="v">
                <p:oleObj spid="_x0000_s22544" name="演示文稿" r:id="rId7" imgW="4556904" imgH="3418917" progId="PowerPoint.Show.8">
                  <p:embed/>
                </p:oleObj>
              </mc:Choice>
              <mc:Fallback>
                <p:oleObj name="演示文稿" r:id="rId7" imgW="4556904" imgH="3418917" progId="PowerPoint.Show.8">
                  <p:embed/>
                  <p:pic>
                    <p:nvPicPr>
                      <p:cNvPr id="73742" name="Object 14">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35638" y="4941889"/>
                        <a:ext cx="1466850" cy="1082675"/>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743" name="Rectangle 15"/>
          <p:cNvSpPr>
            <a:spLocks noChangeArrowheads="1"/>
          </p:cNvSpPr>
          <p:nvPr/>
        </p:nvSpPr>
        <p:spPr bwMode="auto">
          <a:xfrm>
            <a:off x="2640014" y="3278189"/>
            <a:ext cx="79914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3600">
                <a:solidFill>
                  <a:srgbClr val="003366"/>
                </a:solidFill>
              </a:rPr>
              <a:t>I</a:t>
            </a:r>
            <a:r>
              <a:rPr lang="zh-CN" altLang="en-US" sz="3200">
                <a:latin typeface="楷体_GB2312" pitchFamily="49" charset="-122"/>
              </a:rPr>
              <a:t>与</a:t>
            </a:r>
            <a:r>
              <a:rPr lang="en-US" altLang="zh-CN" sz="3200">
                <a:solidFill>
                  <a:srgbClr val="CC0000"/>
                </a:solidFill>
                <a:latin typeface="Arial" panose="020B0604020202020204" pitchFamily="34" charset="0"/>
              </a:rPr>
              <a:t>E</a:t>
            </a:r>
            <a:r>
              <a:rPr lang="zh-CN" altLang="en-US" sz="3200">
                <a:latin typeface="Arial" panose="020B0604020202020204" pitchFamily="34" charset="0"/>
              </a:rPr>
              <a:t>的</a:t>
            </a:r>
            <a:r>
              <a:rPr lang="en-US" altLang="zh-CN" sz="3600">
                <a:solidFill>
                  <a:srgbClr val="006600"/>
                </a:solidFill>
                <a:latin typeface="Arial" panose="020B0604020202020204" pitchFamily="34" charset="0"/>
              </a:rPr>
              <a:t>S</a:t>
            </a:r>
            <a:r>
              <a:rPr lang="zh-CN" altLang="en-US" sz="3200">
                <a:latin typeface="楷体_GB2312" pitchFamily="49" charset="-122"/>
              </a:rPr>
              <a:t>结构相似共同竞争</a:t>
            </a:r>
            <a:r>
              <a:rPr lang="en-US" altLang="zh-CN" sz="3200">
                <a:solidFill>
                  <a:srgbClr val="CC0000"/>
                </a:solidFill>
                <a:latin typeface="Arial" panose="020B0604020202020204" pitchFamily="34" charset="0"/>
              </a:rPr>
              <a:t>E</a:t>
            </a:r>
            <a:r>
              <a:rPr lang="zh-CN" altLang="en-US" sz="3200">
                <a:latin typeface="Arial" panose="020B0604020202020204" pitchFamily="34" charset="0"/>
              </a:rPr>
              <a:t>的活性中心，</a:t>
            </a:r>
          </a:p>
          <a:p>
            <a:pPr eaLnBrk="1" hangingPunct="1"/>
            <a:r>
              <a:rPr lang="zh-CN" altLang="en-US" sz="3200">
                <a:latin typeface="Arial" panose="020B0604020202020204" pitchFamily="34" charset="0"/>
              </a:rPr>
              <a:t>防碍</a:t>
            </a:r>
            <a:r>
              <a:rPr lang="en-US" altLang="zh-CN" sz="3200">
                <a:solidFill>
                  <a:srgbClr val="CC0000"/>
                </a:solidFill>
                <a:latin typeface="Arial" panose="020B0604020202020204" pitchFamily="34" charset="0"/>
              </a:rPr>
              <a:t>E</a:t>
            </a:r>
            <a:r>
              <a:rPr lang="zh-CN" altLang="en-US" sz="3200">
                <a:latin typeface="Arial" panose="020B0604020202020204" pitchFamily="34" charset="0"/>
              </a:rPr>
              <a:t>与</a:t>
            </a:r>
            <a:r>
              <a:rPr lang="en-US" altLang="zh-CN" sz="3600">
                <a:solidFill>
                  <a:srgbClr val="006600"/>
                </a:solidFill>
                <a:latin typeface="Arial" panose="020B0604020202020204" pitchFamily="34" charset="0"/>
              </a:rPr>
              <a:t>S</a:t>
            </a:r>
            <a:r>
              <a:rPr lang="zh-CN" altLang="en-US" sz="3200">
                <a:latin typeface="Arial" panose="020B0604020202020204" pitchFamily="34" charset="0"/>
              </a:rPr>
              <a:t>的结合。</a:t>
            </a:r>
            <a:endParaRPr lang="en-US" altLang="zh-CN" sz="3200">
              <a:latin typeface="Arial" panose="020B0604020202020204" pitchFamily="34" charset="0"/>
            </a:endParaRPr>
          </a:p>
        </p:txBody>
      </p:sp>
    </p:spTree>
    <p:extLst>
      <p:ext uri="{BB962C8B-B14F-4D97-AF65-F5344CB8AC3E}">
        <p14:creationId xmlns:p14="http://schemas.microsoft.com/office/powerpoint/2010/main" val="9840155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73732"/>
                                        </p:tgtEl>
                                        <p:attrNameLst>
                                          <p:attrName>style.visibility</p:attrName>
                                        </p:attrNameLst>
                                      </p:cBhvr>
                                      <p:to>
                                        <p:strVal val="visible"/>
                                      </p:to>
                                    </p:set>
                                    <p:anim calcmode="lin" valueType="num">
                                      <p:cBhvr>
                                        <p:cTn id="7" dur="1000" fill="hold"/>
                                        <p:tgtEl>
                                          <p:spTgt spid="73732"/>
                                        </p:tgtEl>
                                        <p:attrNameLst>
                                          <p:attrName>ppt_x</p:attrName>
                                        </p:attrNameLst>
                                      </p:cBhvr>
                                      <p:tavLst>
                                        <p:tav tm="0">
                                          <p:val>
                                            <p:strVal val="#ppt_x"/>
                                          </p:val>
                                        </p:tav>
                                        <p:tav tm="100000">
                                          <p:val>
                                            <p:strVal val="#ppt_x"/>
                                          </p:val>
                                        </p:tav>
                                      </p:tavLst>
                                    </p:anim>
                                    <p:anim calcmode="lin" valueType="num">
                                      <p:cBhvr>
                                        <p:cTn id="8" dur="1000" fill="hold"/>
                                        <p:tgtEl>
                                          <p:spTgt spid="73732"/>
                                        </p:tgtEl>
                                        <p:attrNameLst>
                                          <p:attrName>ppt_y</p:attrName>
                                        </p:attrNameLst>
                                      </p:cBhvr>
                                      <p:tavLst>
                                        <p:tav tm="0">
                                          <p:val>
                                            <p:strVal val="#ppt_y-#ppt_h/2"/>
                                          </p:val>
                                        </p:tav>
                                        <p:tav tm="100000">
                                          <p:val>
                                            <p:strVal val="#ppt_y"/>
                                          </p:val>
                                        </p:tav>
                                      </p:tavLst>
                                    </p:anim>
                                    <p:anim calcmode="lin" valueType="num">
                                      <p:cBhvr>
                                        <p:cTn id="9" dur="1000" fill="hold"/>
                                        <p:tgtEl>
                                          <p:spTgt spid="73732"/>
                                        </p:tgtEl>
                                        <p:attrNameLst>
                                          <p:attrName>ppt_w</p:attrName>
                                        </p:attrNameLst>
                                      </p:cBhvr>
                                      <p:tavLst>
                                        <p:tav tm="0">
                                          <p:val>
                                            <p:strVal val="#ppt_w"/>
                                          </p:val>
                                        </p:tav>
                                        <p:tav tm="100000">
                                          <p:val>
                                            <p:strVal val="#ppt_w"/>
                                          </p:val>
                                        </p:tav>
                                      </p:tavLst>
                                    </p:anim>
                                    <p:anim calcmode="lin" valueType="num">
                                      <p:cBhvr>
                                        <p:cTn id="10" dur="1000" fill="hold"/>
                                        <p:tgtEl>
                                          <p:spTgt spid="73732"/>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73734"/>
                                        </p:tgtEl>
                                        <p:attrNameLst>
                                          <p:attrName>style.visibility</p:attrName>
                                        </p:attrNameLst>
                                      </p:cBhvr>
                                      <p:to>
                                        <p:strVal val="visible"/>
                                      </p:to>
                                    </p:set>
                                    <p:anim calcmode="lin" valueType="num">
                                      <p:cBhvr>
                                        <p:cTn id="15" dur="1000" fill="hold"/>
                                        <p:tgtEl>
                                          <p:spTgt spid="73734"/>
                                        </p:tgtEl>
                                        <p:attrNameLst>
                                          <p:attrName>ppt_x</p:attrName>
                                        </p:attrNameLst>
                                      </p:cBhvr>
                                      <p:tavLst>
                                        <p:tav tm="0">
                                          <p:val>
                                            <p:strVal val="#ppt_x"/>
                                          </p:val>
                                        </p:tav>
                                        <p:tav tm="100000">
                                          <p:val>
                                            <p:strVal val="#ppt_x"/>
                                          </p:val>
                                        </p:tav>
                                      </p:tavLst>
                                    </p:anim>
                                    <p:anim calcmode="lin" valueType="num">
                                      <p:cBhvr>
                                        <p:cTn id="16" dur="1000" fill="hold"/>
                                        <p:tgtEl>
                                          <p:spTgt spid="73734"/>
                                        </p:tgtEl>
                                        <p:attrNameLst>
                                          <p:attrName>ppt_y</p:attrName>
                                        </p:attrNameLst>
                                      </p:cBhvr>
                                      <p:tavLst>
                                        <p:tav tm="0">
                                          <p:val>
                                            <p:strVal val="#ppt_y-#ppt_h/2"/>
                                          </p:val>
                                        </p:tav>
                                        <p:tav tm="100000">
                                          <p:val>
                                            <p:strVal val="#ppt_y"/>
                                          </p:val>
                                        </p:tav>
                                      </p:tavLst>
                                    </p:anim>
                                    <p:anim calcmode="lin" valueType="num">
                                      <p:cBhvr>
                                        <p:cTn id="17" dur="1000" fill="hold"/>
                                        <p:tgtEl>
                                          <p:spTgt spid="73734"/>
                                        </p:tgtEl>
                                        <p:attrNameLst>
                                          <p:attrName>ppt_w</p:attrName>
                                        </p:attrNameLst>
                                      </p:cBhvr>
                                      <p:tavLst>
                                        <p:tav tm="0">
                                          <p:val>
                                            <p:strVal val="#ppt_w"/>
                                          </p:val>
                                        </p:tav>
                                        <p:tav tm="100000">
                                          <p:val>
                                            <p:strVal val="#ppt_w"/>
                                          </p:val>
                                        </p:tav>
                                      </p:tavLst>
                                    </p:anim>
                                    <p:anim calcmode="lin" valueType="num">
                                      <p:cBhvr>
                                        <p:cTn id="18" dur="1000" fill="hold"/>
                                        <p:tgtEl>
                                          <p:spTgt spid="73734"/>
                                        </p:tgtEl>
                                        <p:attrNameLst>
                                          <p:attrName>ppt_h</p:attrName>
                                        </p:attrNameLst>
                                      </p:cBhvr>
                                      <p:tavLst>
                                        <p:tav tm="0">
                                          <p:val>
                                            <p:fltVal val="0"/>
                                          </p:val>
                                        </p:tav>
                                        <p:tav tm="100000">
                                          <p:val>
                                            <p:strVal val="#ppt_h"/>
                                          </p:val>
                                        </p:tav>
                                      </p:tavLst>
                                    </p:anim>
                                  </p:childTnLst>
                                </p:cTn>
                              </p:par>
                              <p:par>
                                <p:cTn id="19" presetID="17" presetClass="entr" presetSubtype="1" fill="hold" nodeType="withEffect">
                                  <p:stCondLst>
                                    <p:cond delay="0"/>
                                  </p:stCondLst>
                                  <p:childTnLst>
                                    <p:set>
                                      <p:cBhvr>
                                        <p:cTn id="20" dur="1" fill="hold">
                                          <p:stCondLst>
                                            <p:cond delay="0"/>
                                          </p:stCondLst>
                                        </p:cTn>
                                        <p:tgtEl>
                                          <p:spTgt spid="73740"/>
                                        </p:tgtEl>
                                        <p:attrNameLst>
                                          <p:attrName>style.visibility</p:attrName>
                                        </p:attrNameLst>
                                      </p:cBhvr>
                                      <p:to>
                                        <p:strVal val="visible"/>
                                      </p:to>
                                    </p:set>
                                    <p:anim calcmode="lin" valueType="num">
                                      <p:cBhvr>
                                        <p:cTn id="21" dur="1000" fill="hold"/>
                                        <p:tgtEl>
                                          <p:spTgt spid="73740"/>
                                        </p:tgtEl>
                                        <p:attrNameLst>
                                          <p:attrName>ppt_x</p:attrName>
                                        </p:attrNameLst>
                                      </p:cBhvr>
                                      <p:tavLst>
                                        <p:tav tm="0">
                                          <p:val>
                                            <p:strVal val="#ppt_x"/>
                                          </p:val>
                                        </p:tav>
                                        <p:tav tm="100000">
                                          <p:val>
                                            <p:strVal val="#ppt_x"/>
                                          </p:val>
                                        </p:tav>
                                      </p:tavLst>
                                    </p:anim>
                                    <p:anim calcmode="lin" valueType="num">
                                      <p:cBhvr>
                                        <p:cTn id="22" dur="1000" fill="hold"/>
                                        <p:tgtEl>
                                          <p:spTgt spid="73740"/>
                                        </p:tgtEl>
                                        <p:attrNameLst>
                                          <p:attrName>ppt_y</p:attrName>
                                        </p:attrNameLst>
                                      </p:cBhvr>
                                      <p:tavLst>
                                        <p:tav tm="0">
                                          <p:val>
                                            <p:strVal val="#ppt_y-#ppt_h/2"/>
                                          </p:val>
                                        </p:tav>
                                        <p:tav tm="100000">
                                          <p:val>
                                            <p:strVal val="#ppt_y"/>
                                          </p:val>
                                        </p:tav>
                                      </p:tavLst>
                                    </p:anim>
                                    <p:anim calcmode="lin" valueType="num">
                                      <p:cBhvr>
                                        <p:cTn id="23" dur="1000" fill="hold"/>
                                        <p:tgtEl>
                                          <p:spTgt spid="73740"/>
                                        </p:tgtEl>
                                        <p:attrNameLst>
                                          <p:attrName>ppt_w</p:attrName>
                                        </p:attrNameLst>
                                      </p:cBhvr>
                                      <p:tavLst>
                                        <p:tav tm="0">
                                          <p:val>
                                            <p:strVal val="#ppt_w"/>
                                          </p:val>
                                        </p:tav>
                                        <p:tav tm="100000">
                                          <p:val>
                                            <p:strVal val="#ppt_w"/>
                                          </p:val>
                                        </p:tav>
                                      </p:tavLst>
                                    </p:anim>
                                    <p:anim calcmode="lin" valueType="num">
                                      <p:cBhvr>
                                        <p:cTn id="24" dur="1000" fill="hold"/>
                                        <p:tgtEl>
                                          <p:spTgt spid="73740"/>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1" fill="hold" grpId="0" nodeType="clickEffect">
                                  <p:stCondLst>
                                    <p:cond delay="0"/>
                                  </p:stCondLst>
                                  <p:childTnLst>
                                    <p:set>
                                      <p:cBhvr>
                                        <p:cTn id="28" dur="1" fill="hold">
                                          <p:stCondLst>
                                            <p:cond delay="0"/>
                                          </p:stCondLst>
                                        </p:cTn>
                                        <p:tgtEl>
                                          <p:spTgt spid="73733">
                                            <p:txEl>
                                              <p:pRg st="0" end="0"/>
                                            </p:txEl>
                                          </p:spTgt>
                                        </p:tgtEl>
                                        <p:attrNameLst>
                                          <p:attrName>style.visibility</p:attrName>
                                        </p:attrNameLst>
                                      </p:cBhvr>
                                      <p:to>
                                        <p:strVal val="visible"/>
                                      </p:to>
                                    </p:set>
                                    <p:anim calcmode="lin" valueType="num">
                                      <p:cBhvr>
                                        <p:cTn id="29" dur="1000" fill="hold"/>
                                        <p:tgtEl>
                                          <p:spTgt spid="7373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73733">
                                            <p:txEl>
                                              <p:pRg st="0" end="0"/>
                                            </p:txEl>
                                          </p:spTgt>
                                        </p:tgtEl>
                                        <p:attrNameLst>
                                          <p:attrName>ppt_y</p:attrName>
                                        </p:attrNameLst>
                                      </p:cBhvr>
                                      <p:tavLst>
                                        <p:tav tm="0">
                                          <p:val>
                                            <p:strVal val="#ppt_y-#ppt_h/2"/>
                                          </p:val>
                                        </p:tav>
                                        <p:tav tm="100000">
                                          <p:val>
                                            <p:strVal val="#ppt_y"/>
                                          </p:val>
                                        </p:tav>
                                      </p:tavLst>
                                    </p:anim>
                                    <p:anim calcmode="lin" valueType="num">
                                      <p:cBhvr>
                                        <p:cTn id="31" dur="1000" fill="hold"/>
                                        <p:tgtEl>
                                          <p:spTgt spid="73733">
                                            <p:txEl>
                                              <p:pRg st="0" end="0"/>
                                            </p:txEl>
                                          </p:spTgt>
                                        </p:tgtEl>
                                        <p:attrNameLst>
                                          <p:attrName>ppt_w</p:attrName>
                                        </p:attrNameLst>
                                      </p:cBhvr>
                                      <p:tavLst>
                                        <p:tav tm="0">
                                          <p:val>
                                            <p:strVal val="#ppt_w"/>
                                          </p:val>
                                        </p:tav>
                                        <p:tav tm="100000">
                                          <p:val>
                                            <p:strVal val="#ppt_w"/>
                                          </p:val>
                                        </p:tav>
                                      </p:tavLst>
                                    </p:anim>
                                    <p:anim calcmode="lin" valueType="num">
                                      <p:cBhvr>
                                        <p:cTn id="32" dur="1000" fill="hold"/>
                                        <p:tgtEl>
                                          <p:spTgt spid="7373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 fill="hold" grpId="0" nodeType="clickEffect">
                                  <p:stCondLst>
                                    <p:cond delay="0"/>
                                  </p:stCondLst>
                                  <p:childTnLst>
                                    <p:set>
                                      <p:cBhvr>
                                        <p:cTn id="36" dur="1" fill="hold">
                                          <p:stCondLst>
                                            <p:cond delay="0"/>
                                          </p:stCondLst>
                                        </p:cTn>
                                        <p:tgtEl>
                                          <p:spTgt spid="73743">
                                            <p:txEl>
                                              <p:pRg st="0" end="0"/>
                                            </p:txEl>
                                          </p:spTgt>
                                        </p:tgtEl>
                                        <p:attrNameLst>
                                          <p:attrName>style.visibility</p:attrName>
                                        </p:attrNameLst>
                                      </p:cBhvr>
                                      <p:to>
                                        <p:strVal val="visible"/>
                                      </p:to>
                                    </p:set>
                                    <p:anim calcmode="lin" valueType="num">
                                      <p:cBhvr>
                                        <p:cTn id="37" dur="1000" fill="hold"/>
                                        <p:tgtEl>
                                          <p:spTgt spid="73743">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73743">
                                            <p:txEl>
                                              <p:pRg st="0" end="0"/>
                                            </p:txEl>
                                          </p:spTgt>
                                        </p:tgtEl>
                                        <p:attrNameLst>
                                          <p:attrName>ppt_y</p:attrName>
                                        </p:attrNameLst>
                                      </p:cBhvr>
                                      <p:tavLst>
                                        <p:tav tm="0">
                                          <p:val>
                                            <p:strVal val="#ppt_y-#ppt_h/2"/>
                                          </p:val>
                                        </p:tav>
                                        <p:tav tm="100000">
                                          <p:val>
                                            <p:strVal val="#ppt_y"/>
                                          </p:val>
                                        </p:tav>
                                      </p:tavLst>
                                    </p:anim>
                                    <p:anim calcmode="lin" valueType="num">
                                      <p:cBhvr>
                                        <p:cTn id="39" dur="1000" fill="hold"/>
                                        <p:tgtEl>
                                          <p:spTgt spid="73743">
                                            <p:txEl>
                                              <p:pRg st="0" end="0"/>
                                            </p:txEl>
                                          </p:spTgt>
                                        </p:tgtEl>
                                        <p:attrNameLst>
                                          <p:attrName>ppt_w</p:attrName>
                                        </p:attrNameLst>
                                      </p:cBhvr>
                                      <p:tavLst>
                                        <p:tav tm="0">
                                          <p:val>
                                            <p:strVal val="#ppt_w"/>
                                          </p:val>
                                        </p:tav>
                                        <p:tav tm="100000">
                                          <p:val>
                                            <p:strVal val="#ppt_w"/>
                                          </p:val>
                                        </p:tav>
                                      </p:tavLst>
                                    </p:anim>
                                    <p:anim calcmode="lin" valueType="num">
                                      <p:cBhvr>
                                        <p:cTn id="40" dur="1000" fill="hold"/>
                                        <p:tgtEl>
                                          <p:spTgt spid="7374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17" presetClass="entr" presetSubtype="1" fill="hold" grpId="0" nodeType="clickEffect">
                                  <p:stCondLst>
                                    <p:cond delay="0"/>
                                  </p:stCondLst>
                                  <p:childTnLst>
                                    <p:set>
                                      <p:cBhvr>
                                        <p:cTn id="44" dur="1" fill="hold">
                                          <p:stCondLst>
                                            <p:cond delay="0"/>
                                          </p:stCondLst>
                                        </p:cTn>
                                        <p:tgtEl>
                                          <p:spTgt spid="73743">
                                            <p:txEl>
                                              <p:pRg st="1" end="1"/>
                                            </p:txEl>
                                          </p:spTgt>
                                        </p:tgtEl>
                                        <p:attrNameLst>
                                          <p:attrName>style.visibility</p:attrName>
                                        </p:attrNameLst>
                                      </p:cBhvr>
                                      <p:to>
                                        <p:strVal val="visible"/>
                                      </p:to>
                                    </p:set>
                                    <p:anim calcmode="lin" valueType="num">
                                      <p:cBhvr>
                                        <p:cTn id="45" dur="1000" fill="hold"/>
                                        <p:tgtEl>
                                          <p:spTgt spid="73743">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73743">
                                            <p:txEl>
                                              <p:pRg st="1" end="1"/>
                                            </p:txEl>
                                          </p:spTgt>
                                        </p:tgtEl>
                                        <p:attrNameLst>
                                          <p:attrName>ppt_y</p:attrName>
                                        </p:attrNameLst>
                                      </p:cBhvr>
                                      <p:tavLst>
                                        <p:tav tm="0">
                                          <p:val>
                                            <p:strVal val="#ppt_y-#ppt_h/2"/>
                                          </p:val>
                                        </p:tav>
                                        <p:tav tm="100000">
                                          <p:val>
                                            <p:strVal val="#ppt_y"/>
                                          </p:val>
                                        </p:tav>
                                      </p:tavLst>
                                    </p:anim>
                                    <p:anim calcmode="lin" valueType="num">
                                      <p:cBhvr>
                                        <p:cTn id="47" dur="1000" fill="hold"/>
                                        <p:tgtEl>
                                          <p:spTgt spid="73743">
                                            <p:txEl>
                                              <p:pRg st="1" end="1"/>
                                            </p:txEl>
                                          </p:spTgt>
                                        </p:tgtEl>
                                        <p:attrNameLst>
                                          <p:attrName>ppt_w</p:attrName>
                                        </p:attrNameLst>
                                      </p:cBhvr>
                                      <p:tavLst>
                                        <p:tav tm="0">
                                          <p:val>
                                            <p:strVal val="#ppt_w"/>
                                          </p:val>
                                        </p:tav>
                                        <p:tav tm="100000">
                                          <p:val>
                                            <p:strVal val="#ppt_w"/>
                                          </p:val>
                                        </p:tav>
                                      </p:tavLst>
                                    </p:anim>
                                    <p:anim calcmode="lin" valueType="num">
                                      <p:cBhvr>
                                        <p:cTn id="48" dur="1000" fill="hold"/>
                                        <p:tgtEl>
                                          <p:spTgt spid="7374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1" fill="hold" grpId="0" nodeType="clickEffect">
                                  <p:stCondLst>
                                    <p:cond delay="0"/>
                                  </p:stCondLst>
                                  <p:childTnLst>
                                    <p:set>
                                      <p:cBhvr>
                                        <p:cTn id="52" dur="1" fill="hold">
                                          <p:stCondLst>
                                            <p:cond delay="0"/>
                                          </p:stCondLst>
                                        </p:cTn>
                                        <p:tgtEl>
                                          <p:spTgt spid="73739"/>
                                        </p:tgtEl>
                                        <p:attrNameLst>
                                          <p:attrName>style.visibility</p:attrName>
                                        </p:attrNameLst>
                                      </p:cBhvr>
                                      <p:to>
                                        <p:strVal val="visible"/>
                                      </p:to>
                                    </p:set>
                                    <p:anim calcmode="lin" valueType="num">
                                      <p:cBhvr>
                                        <p:cTn id="53" dur="1000" fill="hold"/>
                                        <p:tgtEl>
                                          <p:spTgt spid="73739"/>
                                        </p:tgtEl>
                                        <p:attrNameLst>
                                          <p:attrName>ppt_x</p:attrName>
                                        </p:attrNameLst>
                                      </p:cBhvr>
                                      <p:tavLst>
                                        <p:tav tm="0">
                                          <p:val>
                                            <p:strVal val="#ppt_x"/>
                                          </p:val>
                                        </p:tav>
                                        <p:tav tm="100000">
                                          <p:val>
                                            <p:strVal val="#ppt_x"/>
                                          </p:val>
                                        </p:tav>
                                      </p:tavLst>
                                    </p:anim>
                                    <p:anim calcmode="lin" valueType="num">
                                      <p:cBhvr>
                                        <p:cTn id="54" dur="1000" fill="hold"/>
                                        <p:tgtEl>
                                          <p:spTgt spid="73739"/>
                                        </p:tgtEl>
                                        <p:attrNameLst>
                                          <p:attrName>ppt_y</p:attrName>
                                        </p:attrNameLst>
                                      </p:cBhvr>
                                      <p:tavLst>
                                        <p:tav tm="0">
                                          <p:val>
                                            <p:strVal val="#ppt_y-#ppt_h/2"/>
                                          </p:val>
                                        </p:tav>
                                        <p:tav tm="100000">
                                          <p:val>
                                            <p:strVal val="#ppt_y"/>
                                          </p:val>
                                        </p:tav>
                                      </p:tavLst>
                                    </p:anim>
                                    <p:anim calcmode="lin" valueType="num">
                                      <p:cBhvr>
                                        <p:cTn id="55" dur="1000" fill="hold"/>
                                        <p:tgtEl>
                                          <p:spTgt spid="73739"/>
                                        </p:tgtEl>
                                        <p:attrNameLst>
                                          <p:attrName>ppt_w</p:attrName>
                                        </p:attrNameLst>
                                      </p:cBhvr>
                                      <p:tavLst>
                                        <p:tav tm="0">
                                          <p:val>
                                            <p:strVal val="#ppt_w"/>
                                          </p:val>
                                        </p:tav>
                                        <p:tav tm="100000">
                                          <p:val>
                                            <p:strVal val="#ppt_w"/>
                                          </p:val>
                                        </p:tav>
                                      </p:tavLst>
                                    </p:anim>
                                    <p:anim calcmode="lin" valueType="num">
                                      <p:cBhvr>
                                        <p:cTn id="56" dur="1000" fill="hold"/>
                                        <p:tgtEl>
                                          <p:spTgt spid="73739"/>
                                        </p:tgtEl>
                                        <p:attrNameLst>
                                          <p:attrName>ppt_h</p:attrName>
                                        </p:attrNameLst>
                                      </p:cBhvr>
                                      <p:tavLst>
                                        <p:tav tm="0">
                                          <p:val>
                                            <p:fltVal val="0"/>
                                          </p:val>
                                        </p:tav>
                                        <p:tav tm="100000">
                                          <p:val>
                                            <p:strVal val="#ppt_h"/>
                                          </p:val>
                                        </p:tav>
                                      </p:tavLst>
                                    </p:anim>
                                  </p:childTnLst>
                                </p:cTn>
                              </p:par>
                              <p:par>
                                <p:cTn id="57" presetID="17" presetClass="entr" presetSubtype="1" fill="hold" nodeType="withEffect">
                                  <p:stCondLst>
                                    <p:cond delay="0"/>
                                  </p:stCondLst>
                                  <p:childTnLst>
                                    <p:set>
                                      <p:cBhvr>
                                        <p:cTn id="58" dur="1" fill="hold">
                                          <p:stCondLst>
                                            <p:cond delay="0"/>
                                          </p:stCondLst>
                                        </p:cTn>
                                        <p:tgtEl>
                                          <p:spTgt spid="73741"/>
                                        </p:tgtEl>
                                        <p:attrNameLst>
                                          <p:attrName>style.visibility</p:attrName>
                                        </p:attrNameLst>
                                      </p:cBhvr>
                                      <p:to>
                                        <p:strVal val="visible"/>
                                      </p:to>
                                    </p:set>
                                    <p:anim calcmode="lin" valueType="num">
                                      <p:cBhvr>
                                        <p:cTn id="59" dur="1000" fill="hold"/>
                                        <p:tgtEl>
                                          <p:spTgt spid="73741"/>
                                        </p:tgtEl>
                                        <p:attrNameLst>
                                          <p:attrName>ppt_x</p:attrName>
                                        </p:attrNameLst>
                                      </p:cBhvr>
                                      <p:tavLst>
                                        <p:tav tm="0">
                                          <p:val>
                                            <p:strVal val="#ppt_x"/>
                                          </p:val>
                                        </p:tav>
                                        <p:tav tm="100000">
                                          <p:val>
                                            <p:strVal val="#ppt_x"/>
                                          </p:val>
                                        </p:tav>
                                      </p:tavLst>
                                    </p:anim>
                                    <p:anim calcmode="lin" valueType="num">
                                      <p:cBhvr>
                                        <p:cTn id="60" dur="1000" fill="hold"/>
                                        <p:tgtEl>
                                          <p:spTgt spid="73741"/>
                                        </p:tgtEl>
                                        <p:attrNameLst>
                                          <p:attrName>ppt_y</p:attrName>
                                        </p:attrNameLst>
                                      </p:cBhvr>
                                      <p:tavLst>
                                        <p:tav tm="0">
                                          <p:val>
                                            <p:strVal val="#ppt_y-#ppt_h/2"/>
                                          </p:val>
                                        </p:tav>
                                        <p:tav tm="100000">
                                          <p:val>
                                            <p:strVal val="#ppt_y"/>
                                          </p:val>
                                        </p:tav>
                                      </p:tavLst>
                                    </p:anim>
                                    <p:anim calcmode="lin" valueType="num">
                                      <p:cBhvr>
                                        <p:cTn id="61" dur="1000" fill="hold"/>
                                        <p:tgtEl>
                                          <p:spTgt spid="73741"/>
                                        </p:tgtEl>
                                        <p:attrNameLst>
                                          <p:attrName>ppt_w</p:attrName>
                                        </p:attrNameLst>
                                      </p:cBhvr>
                                      <p:tavLst>
                                        <p:tav tm="0">
                                          <p:val>
                                            <p:strVal val="#ppt_w"/>
                                          </p:val>
                                        </p:tav>
                                        <p:tav tm="100000">
                                          <p:val>
                                            <p:strVal val="#ppt_w"/>
                                          </p:val>
                                        </p:tav>
                                      </p:tavLst>
                                    </p:anim>
                                    <p:anim calcmode="lin" valueType="num">
                                      <p:cBhvr>
                                        <p:cTn id="62" dur="1000" fill="hold"/>
                                        <p:tgtEl>
                                          <p:spTgt spid="73741"/>
                                        </p:tgtEl>
                                        <p:attrNameLst>
                                          <p:attrName>ppt_h</p:attrName>
                                        </p:attrNameLst>
                                      </p:cBhvr>
                                      <p:tavLst>
                                        <p:tav tm="0">
                                          <p:val>
                                            <p:fltVal val="0"/>
                                          </p:val>
                                        </p:tav>
                                        <p:tav tm="100000">
                                          <p:val>
                                            <p:strVal val="#ppt_h"/>
                                          </p:val>
                                        </p:tav>
                                      </p:tavLst>
                                    </p:anim>
                                  </p:childTnLst>
                                </p:cTn>
                              </p:par>
                              <p:par>
                                <p:cTn id="63" presetID="17" presetClass="entr" presetSubtype="1" fill="hold" nodeType="withEffect">
                                  <p:stCondLst>
                                    <p:cond delay="0"/>
                                  </p:stCondLst>
                                  <p:childTnLst>
                                    <p:set>
                                      <p:cBhvr>
                                        <p:cTn id="64" dur="1" fill="hold">
                                          <p:stCondLst>
                                            <p:cond delay="0"/>
                                          </p:stCondLst>
                                        </p:cTn>
                                        <p:tgtEl>
                                          <p:spTgt spid="73742"/>
                                        </p:tgtEl>
                                        <p:attrNameLst>
                                          <p:attrName>style.visibility</p:attrName>
                                        </p:attrNameLst>
                                      </p:cBhvr>
                                      <p:to>
                                        <p:strVal val="visible"/>
                                      </p:to>
                                    </p:set>
                                    <p:anim calcmode="lin" valueType="num">
                                      <p:cBhvr>
                                        <p:cTn id="65" dur="1000" fill="hold"/>
                                        <p:tgtEl>
                                          <p:spTgt spid="73742"/>
                                        </p:tgtEl>
                                        <p:attrNameLst>
                                          <p:attrName>ppt_x</p:attrName>
                                        </p:attrNameLst>
                                      </p:cBhvr>
                                      <p:tavLst>
                                        <p:tav tm="0">
                                          <p:val>
                                            <p:strVal val="#ppt_x"/>
                                          </p:val>
                                        </p:tav>
                                        <p:tav tm="100000">
                                          <p:val>
                                            <p:strVal val="#ppt_x"/>
                                          </p:val>
                                        </p:tav>
                                      </p:tavLst>
                                    </p:anim>
                                    <p:anim calcmode="lin" valueType="num">
                                      <p:cBhvr>
                                        <p:cTn id="66" dur="1000" fill="hold"/>
                                        <p:tgtEl>
                                          <p:spTgt spid="73742"/>
                                        </p:tgtEl>
                                        <p:attrNameLst>
                                          <p:attrName>ppt_y</p:attrName>
                                        </p:attrNameLst>
                                      </p:cBhvr>
                                      <p:tavLst>
                                        <p:tav tm="0">
                                          <p:val>
                                            <p:strVal val="#ppt_y-#ppt_h/2"/>
                                          </p:val>
                                        </p:tav>
                                        <p:tav tm="100000">
                                          <p:val>
                                            <p:strVal val="#ppt_y"/>
                                          </p:val>
                                        </p:tav>
                                      </p:tavLst>
                                    </p:anim>
                                    <p:anim calcmode="lin" valueType="num">
                                      <p:cBhvr>
                                        <p:cTn id="67" dur="1000" fill="hold"/>
                                        <p:tgtEl>
                                          <p:spTgt spid="73742"/>
                                        </p:tgtEl>
                                        <p:attrNameLst>
                                          <p:attrName>ppt_w</p:attrName>
                                        </p:attrNameLst>
                                      </p:cBhvr>
                                      <p:tavLst>
                                        <p:tav tm="0">
                                          <p:val>
                                            <p:strVal val="#ppt_w"/>
                                          </p:val>
                                        </p:tav>
                                        <p:tav tm="100000">
                                          <p:val>
                                            <p:strVal val="#ppt_w"/>
                                          </p:val>
                                        </p:tav>
                                      </p:tavLst>
                                    </p:anim>
                                    <p:anim calcmode="lin" valueType="num">
                                      <p:cBhvr>
                                        <p:cTn id="68" dur="1000" fill="hold"/>
                                        <p:tgtEl>
                                          <p:spTgt spid="737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3733" grpId="0" build="p"/>
      <p:bldP spid="73734" grpId="0"/>
      <p:bldP spid="73739" grpId="0"/>
      <p:bldP spid="7374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07681890-A937-44A2-B5FB-434009F58B65}" type="slidenum">
              <a:rPr kumimoji="0" lang="zh-CN" altLang="en-US" sz="1800" b="0">
                <a:solidFill>
                  <a:schemeClr val="tx2"/>
                </a:solidFill>
                <a:latin typeface="Arial Narrow" panose="020B0606020202030204" pitchFamily="34" charset="0"/>
                <a:ea typeface="宋体" panose="02010600030101010101" pitchFamily="2" charset="-122"/>
              </a:rPr>
              <a:pPr/>
              <a:t>73</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75778" name="Text Box 2"/>
          <p:cNvSpPr txBox="1">
            <a:spLocks noChangeArrowheads="1"/>
          </p:cNvSpPr>
          <p:nvPr/>
        </p:nvSpPr>
        <p:spPr bwMode="auto">
          <a:xfrm>
            <a:off x="1963738" y="836613"/>
            <a:ext cx="41322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3600"/>
              <a:t>2</a:t>
            </a:r>
            <a:r>
              <a:rPr lang="zh-CN" altLang="en-US" sz="3600"/>
              <a:t>、非竞争性抑制</a:t>
            </a:r>
            <a:endParaRPr lang="en-US" altLang="zh-TW" sz="3600"/>
          </a:p>
        </p:txBody>
      </p:sp>
      <p:sp>
        <p:nvSpPr>
          <p:cNvPr id="75779" name="Text Box 3"/>
          <p:cNvSpPr txBox="1">
            <a:spLocks noChangeArrowheads="1"/>
          </p:cNvSpPr>
          <p:nvPr/>
        </p:nvSpPr>
        <p:spPr bwMode="auto">
          <a:xfrm>
            <a:off x="2351088" y="3459164"/>
            <a:ext cx="3124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0000"/>
              <a:buFont typeface="Wingdings" panose="05000000000000000000" pitchFamily="2" charset="2"/>
              <a:buChar char="l"/>
            </a:pPr>
            <a:r>
              <a:rPr lang="zh-CN" altLang="en-US" sz="3200">
                <a:latin typeface="Arial" panose="020B0604020202020204" pitchFamily="34" charset="0"/>
              </a:rPr>
              <a:t>什么是？</a:t>
            </a:r>
            <a:endParaRPr lang="en-US" altLang="zh-CN">
              <a:latin typeface="Arial" panose="020B0604020202020204" pitchFamily="34" charset="0"/>
            </a:endParaRPr>
          </a:p>
        </p:txBody>
      </p:sp>
      <p:sp>
        <p:nvSpPr>
          <p:cNvPr id="75780" name="Text Box 4"/>
          <p:cNvSpPr txBox="1">
            <a:spLocks noChangeArrowheads="1"/>
          </p:cNvSpPr>
          <p:nvPr/>
        </p:nvSpPr>
        <p:spPr bwMode="auto">
          <a:xfrm>
            <a:off x="2351089" y="1841500"/>
            <a:ext cx="53562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0000"/>
              <a:buFont typeface="Wingdings" panose="05000000000000000000" pitchFamily="2" charset="2"/>
              <a:buChar char="l"/>
            </a:pPr>
            <a:r>
              <a:rPr kumimoji="0" lang="zh-CN" altLang="en-US" sz="3200"/>
              <a:t>非竞</a:t>
            </a:r>
            <a:r>
              <a:rPr lang="zh-CN" altLang="en-US" sz="3200"/>
              <a:t>争性抑制</a:t>
            </a:r>
            <a:r>
              <a:rPr lang="zh-CN" altLang="en-US" sz="3200">
                <a:latin typeface="楷体_GB2312" pitchFamily="49" charset="-122"/>
              </a:rPr>
              <a:t>的具体情形：</a:t>
            </a:r>
            <a:endParaRPr lang="en-US" altLang="zh-CN" sz="3200">
              <a:latin typeface="楷体_GB2312" pitchFamily="49" charset="-122"/>
            </a:endParaRPr>
          </a:p>
        </p:txBody>
      </p:sp>
      <p:sp>
        <p:nvSpPr>
          <p:cNvPr id="75785" name="Rectangle 9"/>
          <p:cNvSpPr>
            <a:spLocks noChangeArrowheads="1"/>
          </p:cNvSpPr>
          <p:nvPr/>
        </p:nvSpPr>
        <p:spPr bwMode="auto">
          <a:xfrm>
            <a:off x="2522538" y="4038601"/>
            <a:ext cx="80645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3600">
                <a:solidFill>
                  <a:srgbClr val="000066"/>
                </a:solidFill>
              </a:rPr>
              <a:t>        I</a:t>
            </a:r>
            <a:r>
              <a:rPr lang="zh-CN" altLang="en-US" sz="3200">
                <a:latin typeface="Arial" panose="020B0604020202020204" pitchFamily="34" charset="0"/>
              </a:rPr>
              <a:t>与</a:t>
            </a:r>
            <a:r>
              <a:rPr lang="en-US" altLang="zh-CN" sz="3200">
                <a:solidFill>
                  <a:srgbClr val="CC0000"/>
                </a:solidFill>
                <a:latin typeface="Arial" panose="020B0604020202020204" pitchFamily="34" charset="0"/>
              </a:rPr>
              <a:t>E</a:t>
            </a:r>
            <a:r>
              <a:rPr lang="zh-CN" altLang="en-US" sz="3200">
                <a:latin typeface="Arial" panose="020B0604020202020204" pitchFamily="34" charset="0"/>
              </a:rPr>
              <a:t>活性中心</a:t>
            </a:r>
            <a:r>
              <a:rPr lang="zh-CN" altLang="en-US" sz="3200">
                <a:solidFill>
                  <a:srgbClr val="CC0000"/>
                </a:solidFill>
                <a:latin typeface="Arial" panose="020B0604020202020204" pitchFamily="34" charset="0"/>
              </a:rPr>
              <a:t>以外</a:t>
            </a:r>
            <a:r>
              <a:rPr lang="zh-CN" altLang="en-US" sz="3200">
                <a:latin typeface="Arial" panose="020B0604020202020204" pitchFamily="34" charset="0"/>
              </a:rPr>
              <a:t>的必需基团结合，</a:t>
            </a:r>
          </a:p>
          <a:p>
            <a:pPr eaLnBrk="1" hangingPunct="1"/>
            <a:r>
              <a:rPr lang="zh-CN" altLang="en-US" sz="3200">
                <a:latin typeface="Arial" panose="020B0604020202020204" pitchFamily="34" charset="0"/>
              </a:rPr>
              <a:t>不防碍</a:t>
            </a:r>
            <a:r>
              <a:rPr lang="en-US" altLang="zh-CN" sz="3200">
                <a:solidFill>
                  <a:srgbClr val="CC0000"/>
                </a:solidFill>
                <a:latin typeface="Arial" panose="020B0604020202020204" pitchFamily="34" charset="0"/>
              </a:rPr>
              <a:t>E</a:t>
            </a:r>
            <a:r>
              <a:rPr lang="zh-CN" altLang="en-US" sz="3200">
                <a:latin typeface="Arial" panose="020B0604020202020204" pitchFamily="34" charset="0"/>
              </a:rPr>
              <a:t>与</a:t>
            </a:r>
            <a:r>
              <a:rPr lang="en-US" altLang="zh-CN" sz="3600">
                <a:solidFill>
                  <a:srgbClr val="006600"/>
                </a:solidFill>
                <a:latin typeface="Arial" panose="020B0604020202020204" pitchFamily="34" charset="0"/>
              </a:rPr>
              <a:t>S</a:t>
            </a:r>
            <a:r>
              <a:rPr lang="zh-CN" altLang="en-US" sz="3200">
                <a:latin typeface="Arial" panose="020B0604020202020204" pitchFamily="34" charset="0"/>
              </a:rPr>
              <a:t>的结合， </a:t>
            </a:r>
            <a:r>
              <a:rPr lang="en-US" altLang="zh-CN" sz="3600">
                <a:solidFill>
                  <a:srgbClr val="000066"/>
                </a:solidFill>
              </a:rPr>
              <a:t>I</a:t>
            </a:r>
            <a:r>
              <a:rPr lang="zh-CN" altLang="en-US" sz="3200">
                <a:latin typeface="楷体_GB2312" pitchFamily="49" charset="-122"/>
              </a:rPr>
              <a:t>与</a:t>
            </a:r>
            <a:r>
              <a:rPr lang="en-US" altLang="zh-CN" sz="3200">
                <a:solidFill>
                  <a:srgbClr val="006600"/>
                </a:solidFill>
                <a:latin typeface="Arial" panose="020B0604020202020204" pitchFamily="34" charset="0"/>
              </a:rPr>
              <a:t>S</a:t>
            </a:r>
            <a:r>
              <a:rPr lang="zh-CN" altLang="en-US" sz="3200">
                <a:solidFill>
                  <a:schemeClr val="tx2"/>
                </a:solidFill>
                <a:latin typeface="楷体_GB2312" pitchFamily="49" charset="-122"/>
              </a:rPr>
              <a:t>之间无竞争</a:t>
            </a:r>
            <a:r>
              <a:rPr lang="en-US" altLang="zh-CN" sz="3200" b="0">
                <a:latin typeface="楷体_GB2312" pitchFamily="49" charset="-122"/>
              </a:rPr>
              <a:t> </a:t>
            </a:r>
            <a:r>
              <a:rPr lang="zh-CN" altLang="en-US" sz="3200">
                <a:latin typeface="楷体_GB2312" pitchFamily="49" charset="-122"/>
              </a:rPr>
              <a:t>。</a:t>
            </a:r>
            <a:endParaRPr lang="en-US" altLang="zh-CN" sz="3200">
              <a:latin typeface="楷体_GB2312" pitchFamily="49" charset="-122"/>
            </a:endParaRPr>
          </a:p>
        </p:txBody>
      </p:sp>
      <p:graphicFrame>
        <p:nvGraphicFramePr>
          <p:cNvPr id="75786" name="Object 10">
            <a:hlinkClick r:id="" action="ppaction://ole?verb=0"/>
          </p:cNvPr>
          <p:cNvGraphicFramePr>
            <a:graphicFrameLocks noChangeAspect="1"/>
          </p:cNvGraphicFramePr>
          <p:nvPr/>
        </p:nvGraphicFramePr>
        <p:xfrm>
          <a:off x="7535864" y="1989138"/>
          <a:ext cx="1944687" cy="1458912"/>
        </p:xfrm>
        <a:graphic>
          <a:graphicData uri="http://schemas.openxmlformats.org/presentationml/2006/ole">
            <mc:AlternateContent xmlns:mc="http://schemas.openxmlformats.org/markup-compatibility/2006">
              <mc:Choice xmlns:v="urn:schemas-microsoft-com:vml" Requires="v">
                <p:oleObj spid="_x0000_s23558" name="演示文稿" r:id="rId3" imgW="4572034" imgH="3428992" progId="PowerPoint.Show.8">
                  <p:embed/>
                </p:oleObj>
              </mc:Choice>
              <mc:Fallback>
                <p:oleObj name="演示文稿" r:id="rId3" imgW="4572034" imgH="3428992" progId="PowerPoint.Show.8">
                  <p:embed/>
                  <p:pic>
                    <p:nvPicPr>
                      <p:cNvPr id="75786" name="Object 10">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5864" y="1989138"/>
                        <a:ext cx="1944687" cy="145891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896927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p:cTn id="7" dur="1000" fill="hold"/>
                                        <p:tgtEl>
                                          <p:spTgt spid="75778"/>
                                        </p:tgtEl>
                                        <p:attrNameLst>
                                          <p:attrName>ppt_x</p:attrName>
                                        </p:attrNameLst>
                                      </p:cBhvr>
                                      <p:tavLst>
                                        <p:tav tm="0">
                                          <p:val>
                                            <p:strVal val="#ppt_x"/>
                                          </p:val>
                                        </p:tav>
                                        <p:tav tm="100000">
                                          <p:val>
                                            <p:strVal val="#ppt_x"/>
                                          </p:val>
                                        </p:tav>
                                      </p:tavLst>
                                    </p:anim>
                                    <p:anim calcmode="lin" valueType="num">
                                      <p:cBhvr>
                                        <p:cTn id="8" dur="1000" fill="hold"/>
                                        <p:tgtEl>
                                          <p:spTgt spid="75778"/>
                                        </p:tgtEl>
                                        <p:attrNameLst>
                                          <p:attrName>ppt_y</p:attrName>
                                        </p:attrNameLst>
                                      </p:cBhvr>
                                      <p:tavLst>
                                        <p:tav tm="0">
                                          <p:val>
                                            <p:strVal val="#ppt_y-#ppt_h/2"/>
                                          </p:val>
                                        </p:tav>
                                        <p:tav tm="100000">
                                          <p:val>
                                            <p:strVal val="#ppt_y"/>
                                          </p:val>
                                        </p:tav>
                                      </p:tavLst>
                                    </p:anim>
                                    <p:anim calcmode="lin" valueType="num">
                                      <p:cBhvr>
                                        <p:cTn id="9" dur="1000" fill="hold"/>
                                        <p:tgtEl>
                                          <p:spTgt spid="75778"/>
                                        </p:tgtEl>
                                        <p:attrNameLst>
                                          <p:attrName>ppt_w</p:attrName>
                                        </p:attrNameLst>
                                      </p:cBhvr>
                                      <p:tavLst>
                                        <p:tav tm="0">
                                          <p:val>
                                            <p:strVal val="#ppt_w"/>
                                          </p:val>
                                        </p:tav>
                                        <p:tav tm="100000">
                                          <p:val>
                                            <p:strVal val="#ppt_w"/>
                                          </p:val>
                                        </p:tav>
                                      </p:tavLst>
                                    </p:anim>
                                    <p:anim calcmode="lin" valueType="num">
                                      <p:cBhvr>
                                        <p:cTn id="10" dur="1000" fill="hold"/>
                                        <p:tgtEl>
                                          <p:spTgt spid="75778"/>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75780"/>
                                        </p:tgtEl>
                                        <p:attrNameLst>
                                          <p:attrName>style.visibility</p:attrName>
                                        </p:attrNameLst>
                                      </p:cBhvr>
                                      <p:to>
                                        <p:strVal val="visible"/>
                                      </p:to>
                                    </p:set>
                                    <p:anim calcmode="lin" valueType="num">
                                      <p:cBhvr>
                                        <p:cTn id="15" dur="1000" fill="hold"/>
                                        <p:tgtEl>
                                          <p:spTgt spid="75780"/>
                                        </p:tgtEl>
                                        <p:attrNameLst>
                                          <p:attrName>ppt_x</p:attrName>
                                        </p:attrNameLst>
                                      </p:cBhvr>
                                      <p:tavLst>
                                        <p:tav tm="0">
                                          <p:val>
                                            <p:strVal val="#ppt_x"/>
                                          </p:val>
                                        </p:tav>
                                        <p:tav tm="100000">
                                          <p:val>
                                            <p:strVal val="#ppt_x"/>
                                          </p:val>
                                        </p:tav>
                                      </p:tavLst>
                                    </p:anim>
                                    <p:anim calcmode="lin" valueType="num">
                                      <p:cBhvr>
                                        <p:cTn id="16" dur="1000" fill="hold"/>
                                        <p:tgtEl>
                                          <p:spTgt spid="75780"/>
                                        </p:tgtEl>
                                        <p:attrNameLst>
                                          <p:attrName>ppt_y</p:attrName>
                                        </p:attrNameLst>
                                      </p:cBhvr>
                                      <p:tavLst>
                                        <p:tav tm="0">
                                          <p:val>
                                            <p:strVal val="#ppt_y-#ppt_h/2"/>
                                          </p:val>
                                        </p:tav>
                                        <p:tav tm="100000">
                                          <p:val>
                                            <p:strVal val="#ppt_y"/>
                                          </p:val>
                                        </p:tav>
                                      </p:tavLst>
                                    </p:anim>
                                    <p:anim calcmode="lin" valueType="num">
                                      <p:cBhvr>
                                        <p:cTn id="17" dur="1000" fill="hold"/>
                                        <p:tgtEl>
                                          <p:spTgt spid="75780"/>
                                        </p:tgtEl>
                                        <p:attrNameLst>
                                          <p:attrName>ppt_w</p:attrName>
                                        </p:attrNameLst>
                                      </p:cBhvr>
                                      <p:tavLst>
                                        <p:tav tm="0">
                                          <p:val>
                                            <p:strVal val="#ppt_w"/>
                                          </p:val>
                                        </p:tav>
                                        <p:tav tm="100000">
                                          <p:val>
                                            <p:strVal val="#ppt_w"/>
                                          </p:val>
                                        </p:tav>
                                      </p:tavLst>
                                    </p:anim>
                                    <p:anim calcmode="lin" valueType="num">
                                      <p:cBhvr>
                                        <p:cTn id="18" dur="1000" fill="hold"/>
                                        <p:tgtEl>
                                          <p:spTgt spid="75780"/>
                                        </p:tgtEl>
                                        <p:attrNameLst>
                                          <p:attrName>ppt_h</p:attrName>
                                        </p:attrNameLst>
                                      </p:cBhvr>
                                      <p:tavLst>
                                        <p:tav tm="0">
                                          <p:val>
                                            <p:fltVal val="0"/>
                                          </p:val>
                                        </p:tav>
                                        <p:tav tm="100000">
                                          <p:val>
                                            <p:strVal val="#ppt_h"/>
                                          </p:val>
                                        </p:tav>
                                      </p:tavLst>
                                    </p:anim>
                                  </p:childTnLst>
                                </p:cTn>
                              </p:par>
                              <p:par>
                                <p:cTn id="19" presetID="17" presetClass="entr" presetSubtype="1" fill="hold" nodeType="withEffect">
                                  <p:stCondLst>
                                    <p:cond delay="0"/>
                                  </p:stCondLst>
                                  <p:childTnLst>
                                    <p:set>
                                      <p:cBhvr>
                                        <p:cTn id="20" dur="1" fill="hold">
                                          <p:stCondLst>
                                            <p:cond delay="0"/>
                                          </p:stCondLst>
                                        </p:cTn>
                                        <p:tgtEl>
                                          <p:spTgt spid="75786"/>
                                        </p:tgtEl>
                                        <p:attrNameLst>
                                          <p:attrName>style.visibility</p:attrName>
                                        </p:attrNameLst>
                                      </p:cBhvr>
                                      <p:to>
                                        <p:strVal val="visible"/>
                                      </p:to>
                                    </p:set>
                                    <p:anim calcmode="lin" valueType="num">
                                      <p:cBhvr>
                                        <p:cTn id="21" dur="1000" fill="hold"/>
                                        <p:tgtEl>
                                          <p:spTgt spid="75786"/>
                                        </p:tgtEl>
                                        <p:attrNameLst>
                                          <p:attrName>ppt_x</p:attrName>
                                        </p:attrNameLst>
                                      </p:cBhvr>
                                      <p:tavLst>
                                        <p:tav tm="0">
                                          <p:val>
                                            <p:strVal val="#ppt_x"/>
                                          </p:val>
                                        </p:tav>
                                        <p:tav tm="100000">
                                          <p:val>
                                            <p:strVal val="#ppt_x"/>
                                          </p:val>
                                        </p:tav>
                                      </p:tavLst>
                                    </p:anim>
                                    <p:anim calcmode="lin" valueType="num">
                                      <p:cBhvr>
                                        <p:cTn id="22" dur="1000" fill="hold"/>
                                        <p:tgtEl>
                                          <p:spTgt spid="75786"/>
                                        </p:tgtEl>
                                        <p:attrNameLst>
                                          <p:attrName>ppt_y</p:attrName>
                                        </p:attrNameLst>
                                      </p:cBhvr>
                                      <p:tavLst>
                                        <p:tav tm="0">
                                          <p:val>
                                            <p:strVal val="#ppt_y-#ppt_h/2"/>
                                          </p:val>
                                        </p:tav>
                                        <p:tav tm="100000">
                                          <p:val>
                                            <p:strVal val="#ppt_y"/>
                                          </p:val>
                                        </p:tav>
                                      </p:tavLst>
                                    </p:anim>
                                    <p:anim calcmode="lin" valueType="num">
                                      <p:cBhvr>
                                        <p:cTn id="23" dur="1000" fill="hold"/>
                                        <p:tgtEl>
                                          <p:spTgt spid="75786"/>
                                        </p:tgtEl>
                                        <p:attrNameLst>
                                          <p:attrName>ppt_w</p:attrName>
                                        </p:attrNameLst>
                                      </p:cBhvr>
                                      <p:tavLst>
                                        <p:tav tm="0">
                                          <p:val>
                                            <p:strVal val="#ppt_w"/>
                                          </p:val>
                                        </p:tav>
                                        <p:tav tm="100000">
                                          <p:val>
                                            <p:strVal val="#ppt_w"/>
                                          </p:val>
                                        </p:tav>
                                      </p:tavLst>
                                    </p:anim>
                                    <p:anim calcmode="lin" valueType="num">
                                      <p:cBhvr>
                                        <p:cTn id="24" dur="1000" fill="hold"/>
                                        <p:tgtEl>
                                          <p:spTgt spid="75786"/>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1" fill="hold" grpId="0" nodeType="clickEffect">
                                  <p:stCondLst>
                                    <p:cond delay="0"/>
                                  </p:stCondLst>
                                  <p:childTnLst>
                                    <p:set>
                                      <p:cBhvr>
                                        <p:cTn id="28" dur="1" fill="hold">
                                          <p:stCondLst>
                                            <p:cond delay="0"/>
                                          </p:stCondLst>
                                        </p:cTn>
                                        <p:tgtEl>
                                          <p:spTgt spid="75779">
                                            <p:txEl>
                                              <p:pRg st="0" end="0"/>
                                            </p:txEl>
                                          </p:spTgt>
                                        </p:tgtEl>
                                        <p:attrNameLst>
                                          <p:attrName>style.visibility</p:attrName>
                                        </p:attrNameLst>
                                      </p:cBhvr>
                                      <p:to>
                                        <p:strVal val="visible"/>
                                      </p:to>
                                    </p:set>
                                    <p:anim calcmode="lin" valueType="num">
                                      <p:cBhvr>
                                        <p:cTn id="29" dur="10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75779">
                                            <p:txEl>
                                              <p:pRg st="0" end="0"/>
                                            </p:txEl>
                                          </p:spTgt>
                                        </p:tgtEl>
                                        <p:attrNameLst>
                                          <p:attrName>ppt_y</p:attrName>
                                        </p:attrNameLst>
                                      </p:cBhvr>
                                      <p:tavLst>
                                        <p:tav tm="0">
                                          <p:val>
                                            <p:strVal val="#ppt_y-#ppt_h/2"/>
                                          </p:val>
                                        </p:tav>
                                        <p:tav tm="100000">
                                          <p:val>
                                            <p:strVal val="#ppt_y"/>
                                          </p:val>
                                        </p:tav>
                                      </p:tavLst>
                                    </p:anim>
                                    <p:anim calcmode="lin" valueType="num">
                                      <p:cBhvr>
                                        <p:cTn id="31" dur="1000" fill="hold"/>
                                        <p:tgtEl>
                                          <p:spTgt spid="75779">
                                            <p:txEl>
                                              <p:pRg st="0" end="0"/>
                                            </p:txEl>
                                          </p:spTgt>
                                        </p:tgtEl>
                                        <p:attrNameLst>
                                          <p:attrName>ppt_w</p:attrName>
                                        </p:attrNameLst>
                                      </p:cBhvr>
                                      <p:tavLst>
                                        <p:tav tm="0">
                                          <p:val>
                                            <p:strVal val="#ppt_w"/>
                                          </p:val>
                                        </p:tav>
                                        <p:tav tm="100000">
                                          <p:val>
                                            <p:strVal val="#ppt_w"/>
                                          </p:val>
                                        </p:tav>
                                      </p:tavLst>
                                    </p:anim>
                                    <p:anim calcmode="lin" valueType="num">
                                      <p:cBhvr>
                                        <p:cTn id="32" dur="1000" fill="hold"/>
                                        <p:tgtEl>
                                          <p:spTgt spid="7577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 fill="hold" grpId="0" nodeType="clickEffect">
                                  <p:stCondLst>
                                    <p:cond delay="0"/>
                                  </p:stCondLst>
                                  <p:childTnLst>
                                    <p:set>
                                      <p:cBhvr>
                                        <p:cTn id="36" dur="1" fill="hold">
                                          <p:stCondLst>
                                            <p:cond delay="0"/>
                                          </p:stCondLst>
                                        </p:cTn>
                                        <p:tgtEl>
                                          <p:spTgt spid="75785">
                                            <p:txEl>
                                              <p:pRg st="0" end="0"/>
                                            </p:txEl>
                                          </p:spTgt>
                                        </p:tgtEl>
                                        <p:attrNameLst>
                                          <p:attrName>style.visibility</p:attrName>
                                        </p:attrNameLst>
                                      </p:cBhvr>
                                      <p:to>
                                        <p:strVal val="visible"/>
                                      </p:to>
                                    </p:set>
                                    <p:anim calcmode="lin" valueType="num">
                                      <p:cBhvr>
                                        <p:cTn id="37" dur="1000" fill="hold"/>
                                        <p:tgtEl>
                                          <p:spTgt spid="75785">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75785">
                                            <p:txEl>
                                              <p:pRg st="0" end="0"/>
                                            </p:txEl>
                                          </p:spTgt>
                                        </p:tgtEl>
                                        <p:attrNameLst>
                                          <p:attrName>ppt_y</p:attrName>
                                        </p:attrNameLst>
                                      </p:cBhvr>
                                      <p:tavLst>
                                        <p:tav tm="0">
                                          <p:val>
                                            <p:strVal val="#ppt_y-#ppt_h/2"/>
                                          </p:val>
                                        </p:tav>
                                        <p:tav tm="100000">
                                          <p:val>
                                            <p:strVal val="#ppt_y"/>
                                          </p:val>
                                        </p:tav>
                                      </p:tavLst>
                                    </p:anim>
                                    <p:anim calcmode="lin" valueType="num">
                                      <p:cBhvr>
                                        <p:cTn id="39" dur="1000" fill="hold"/>
                                        <p:tgtEl>
                                          <p:spTgt spid="75785">
                                            <p:txEl>
                                              <p:pRg st="0" end="0"/>
                                            </p:txEl>
                                          </p:spTgt>
                                        </p:tgtEl>
                                        <p:attrNameLst>
                                          <p:attrName>ppt_w</p:attrName>
                                        </p:attrNameLst>
                                      </p:cBhvr>
                                      <p:tavLst>
                                        <p:tav tm="0">
                                          <p:val>
                                            <p:strVal val="#ppt_w"/>
                                          </p:val>
                                        </p:tav>
                                        <p:tav tm="100000">
                                          <p:val>
                                            <p:strVal val="#ppt_w"/>
                                          </p:val>
                                        </p:tav>
                                      </p:tavLst>
                                    </p:anim>
                                    <p:anim calcmode="lin" valueType="num">
                                      <p:cBhvr>
                                        <p:cTn id="40" dur="1000" fill="hold"/>
                                        <p:tgtEl>
                                          <p:spTgt spid="7578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17" presetClass="entr" presetSubtype="1" fill="hold" grpId="0" nodeType="clickEffect">
                                  <p:stCondLst>
                                    <p:cond delay="0"/>
                                  </p:stCondLst>
                                  <p:childTnLst>
                                    <p:set>
                                      <p:cBhvr>
                                        <p:cTn id="44" dur="1" fill="hold">
                                          <p:stCondLst>
                                            <p:cond delay="0"/>
                                          </p:stCondLst>
                                        </p:cTn>
                                        <p:tgtEl>
                                          <p:spTgt spid="75785">
                                            <p:txEl>
                                              <p:pRg st="1" end="1"/>
                                            </p:txEl>
                                          </p:spTgt>
                                        </p:tgtEl>
                                        <p:attrNameLst>
                                          <p:attrName>style.visibility</p:attrName>
                                        </p:attrNameLst>
                                      </p:cBhvr>
                                      <p:to>
                                        <p:strVal val="visible"/>
                                      </p:to>
                                    </p:set>
                                    <p:anim calcmode="lin" valueType="num">
                                      <p:cBhvr>
                                        <p:cTn id="45" dur="1000" fill="hold"/>
                                        <p:tgtEl>
                                          <p:spTgt spid="75785">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75785">
                                            <p:txEl>
                                              <p:pRg st="1" end="1"/>
                                            </p:txEl>
                                          </p:spTgt>
                                        </p:tgtEl>
                                        <p:attrNameLst>
                                          <p:attrName>ppt_y</p:attrName>
                                        </p:attrNameLst>
                                      </p:cBhvr>
                                      <p:tavLst>
                                        <p:tav tm="0">
                                          <p:val>
                                            <p:strVal val="#ppt_y-#ppt_h/2"/>
                                          </p:val>
                                        </p:tav>
                                        <p:tav tm="100000">
                                          <p:val>
                                            <p:strVal val="#ppt_y"/>
                                          </p:val>
                                        </p:tav>
                                      </p:tavLst>
                                    </p:anim>
                                    <p:anim calcmode="lin" valueType="num">
                                      <p:cBhvr>
                                        <p:cTn id="47" dur="1000" fill="hold"/>
                                        <p:tgtEl>
                                          <p:spTgt spid="75785">
                                            <p:txEl>
                                              <p:pRg st="1" end="1"/>
                                            </p:txEl>
                                          </p:spTgt>
                                        </p:tgtEl>
                                        <p:attrNameLst>
                                          <p:attrName>ppt_w</p:attrName>
                                        </p:attrNameLst>
                                      </p:cBhvr>
                                      <p:tavLst>
                                        <p:tav tm="0">
                                          <p:val>
                                            <p:strVal val="#ppt_w"/>
                                          </p:val>
                                        </p:tav>
                                        <p:tav tm="100000">
                                          <p:val>
                                            <p:strVal val="#ppt_w"/>
                                          </p:val>
                                        </p:tav>
                                      </p:tavLst>
                                    </p:anim>
                                    <p:anim calcmode="lin" valueType="num">
                                      <p:cBhvr>
                                        <p:cTn id="48" dur="1000" fill="hold"/>
                                        <p:tgtEl>
                                          <p:spTgt spid="75785">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75779" grpId="0" build="p"/>
      <p:bldP spid="75780" grpId="0"/>
      <p:bldP spid="7578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B25B3226-7D52-42E5-9BA1-A9E104CC0790}" type="slidenum">
              <a:rPr kumimoji="0" lang="zh-CN" altLang="en-US" sz="1800" b="0">
                <a:solidFill>
                  <a:schemeClr val="tx2"/>
                </a:solidFill>
                <a:latin typeface="Arial Narrow" panose="020B0606020202030204" pitchFamily="34" charset="0"/>
                <a:ea typeface="宋体" panose="02010600030101010101" pitchFamily="2" charset="-122"/>
              </a:rPr>
              <a:pPr/>
              <a:t>74</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76802" name="Text Box 2"/>
          <p:cNvSpPr txBox="1">
            <a:spLocks noChangeArrowheads="1"/>
          </p:cNvSpPr>
          <p:nvPr/>
        </p:nvSpPr>
        <p:spPr bwMode="auto">
          <a:xfrm>
            <a:off x="1963738" y="836613"/>
            <a:ext cx="41322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3600"/>
              <a:t>3</a:t>
            </a:r>
            <a:r>
              <a:rPr lang="zh-CN" altLang="en-US" sz="3600"/>
              <a:t>、反竞争性抑制</a:t>
            </a:r>
            <a:endParaRPr lang="en-US" altLang="zh-TW" sz="3600"/>
          </a:p>
        </p:txBody>
      </p:sp>
      <p:sp>
        <p:nvSpPr>
          <p:cNvPr id="76803" name="Text Box 3"/>
          <p:cNvSpPr txBox="1">
            <a:spLocks noChangeArrowheads="1"/>
          </p:cNvSpPr>
          <p:nvPr/>
        </p:nvSpPr>
        <p:spPr bwMode="auto">
          <a:xfrm>
            <a:off x="2324100" y="3500439"/>
            <a:ext cx="3124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0000"/>
              <a:buFont typeface="Wingdings" panose="05000000000000000000" pitchFamily="2" charset="2"/>
              <a:buChar char="l"/>
            </a:pPr>
            <a:r>
              <a:rPr lang="zh-CN" altLang="en-US" sz="3200">
                <a:latin typeface="Arial" panose="020B0604020202020204" pitchFamily="34" charset="0"/>
              </a:rPr>
              <a:t>什么是？</a:t>
            </a:r>
            <a:endParaRPr lang="en-US" altLang="zh-CN">
              <a:latin typeface="Arial" panose="020B0604020202020204" pitchFamily="34" charset="0"/>
            </a:endParaRPr>
          </a:p>
        </p:txBody>
      </p:sp>
      <p:sp>
        <p:nvSpPr>
          <p:cNvPr id="76804" name="Text Box 4"/>
          <p:cNvSpPr txBox="1">
            <a:spLocks noChangeArrowheads="1"/>
          </p:cNvSpPr>
          <p:nvPr/>
        </p:nvSpPr>
        <p:spPr bwMode="auto">
          <a:xfrm>
            <a:off x="2351089" y="1844675"/>
            <a:ext cx="53562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0000"/>
              <a:buFont typeface="Wingdings" panose="05000000000000000000" pitchFamily="2" charset="2"/>
              <a:buChar char="l"/>
            </a:pPr>
            <a:r>
              <a:rPr kumimoji="0" lang="zh-CN" altLang="en-US" sz="3200"/>
              <a:t>反竞</a:t>
            </a:r>
            <a:r>
              <a:rPr lang="zh-CN" altLang="en-US" sz="3200"/>
              <a:t>争性抑制</a:t>
            </a:r>
            <a:r>
              <a:rPr lang="zh-CN" altLang="en-US" sz="3200">
                <a:latin typeface="楷体_GB2312" pitchFamily="49" charset="-122"/>
              </a:rPr>
              <a:t>的具体情形：</a:t>
            </a:r>
            <a:endParaRPr lang="en-US" altLang="zh-CN" sz="3200">
              <a:latin typeface="楷体_GB2312" pitchFamily="49" charset="-122"/>
            </a:endParaRPr>
          </a:p>
        </p:txBody>
      </p:sp>
      <p:sp>
        <p:nvSpPr>
          <p:cNvPr id="76805" name="Rectangle 5"/>
          <p:cNvSpPr>
            <a:spLocks noChangeArrowheads="1"/>
          </p:cNvSpPr>
          <p:nvPr/>
        </p:nvSpPr>
        <p:spPr bwMode="auto">
          <a:xfrm>
            <a:off x="3071813" y="4175126"/>
            <a:ext cx="7199312"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en-US" altLang="zh-CN" sz="3600">
                <a:solidFill>
                  <a:srgbClr val="000066"/>
                </a:solidFill>
                <a:ea typeface="宋体" panose="02010600030101010101" pitchFamily="2" charset="-122"/>
              </a:rPr>
              <a:t>I </a:t>
            </a:r>
            <a:r>
              <a:rPr lang="zh-CN" altLang="en-US" sz="3200">
                <a:solidFill>
                  <a:schemeClr val="tx2"/>
                </a:solidFill>
                <a:latin typeface="Arial" panose="020B0604020202020204" pitchFamily="34" charset="0"/>
              </a:rPr>
              <a:t>只与</a:t>
            </a:r>
            <a:r>
              <a:rPr lang="en-US" altLang="zh-CN" sz="3200">
                <a:solidFill>
                  <a:srgbClr val="CC0000"/>
                </a:solidFill>
                <a:latin typeface="Arial" panose="020B0604020202020204" pitchFamily="34" charset="0"/>
              </a:rPr>
              <a:t>E</a:t>
            </a:r>
            <a:r>
              <a:rPr lang="en-US" altLang="zh-CN" sz="3200">
                <a:solidFill>
                  <a:srgbClr val="006600"/>
                </a:solidFill>
                <a:latin typeface="Arial" panose="020B0604020202020204" pitchFamily="34" charset="0"/>
              </a:rPr>
              <a:t>S</a:t>
            </a:r>
            <a:r>
              <a:rPr lang="zh-CN" altLang="en-US" sz="3200">
                <a:latin typeface="Arial" panose="020B0604020202020204" pitchFamily="34" charset="0"/>
              </a:rPr>
              <a:t>结合</a:t>
            </a:r>
            <a:r>
              <a:rPr lang="zh-CN" altLang="en-US" sz="3200">
                <a:solidFill>
                  <a:schemeClr val="tx2"/>
                </a:solidFill>
                <a:latin typeface="Arial" panose="020B0604020202020204" pitchFamily="34" charset="0"/>
              </a:rPr>
              <a:t>成</a:t>
            </a:r>
            <a:r>
              <a:rPr lang="en-US" altLang="zh-CN" sz="3200">
                <a:solidFill>
                  <a:srgbClr val="CC0000"/>
                </a:solidFill>
                <a:latin typeface="Arial" panose="020B0604020202020204" pitchFamily="34" charset="0"/>
                <a:ea typeface="宋体" panose="02010600030101010101" pitchFamily="2" charset="-122"/>
              </a:rPr>
              <a:t>E</a:t>
            </a:r>
            <a:r>
              <a:rPr lang="en-US" altLang="zh-CN" sz="3600">
                <a:solidFill>
                  <a:srgbClr val="000066"/>
                </a:solidFill>
                <a:ea typeface="宋体" panose="02010600030101010101" pitchFamily="2" charset="-122"/>
              </a:rPr>
              <a:t>I</a:t>
            </a:r>
            <a:r>
              <a:rPr lang="en-US" altLang="zh-CN" sz="3200">
                <a:solidFill>
                  <a:srgbClr val="006600"/>
                </a:solidFill>
                <a:latin typeface="Arial" panose="020B0604020202020204" pitchFamily="34" charset="0"/>
                <a:ea typeface="宋体" panose="02010600030101010101" pitchFamily="2" charset="-122"/>
              </a:rPr>
              <a:t>S</a:t>
            </a:r>
            <a:r>
              <a:rPr lang="zh-CN" altLang="en-US" sz="3200">
                <a:latin typeface="Arial" panose="020B0604020202020204" pitchFamily="34" charset="0"/>
              </a:rPr>
              <a:t>，使</a:t>
            </a:r>
            <a:r>
              <a:rPr lang="en-US" altLang="zh-CN" sz="3200">
                <a:solidFill>
                  <a:srgbClr val="CC0000"/>
                </a:solidFill>
                <a:latin typeface="Arial" panose="020B0604020202020204" pitchFamily="34" charset="0"/>
                <a:ea typeface="宋体" panose="02010600030101010101" pitchFamily="2" charset="-122"/>
              </a:rPr>
              <a:t>E</a:t>
            </a:r>
            <a:r>
              <a:rPr lang="en-US" altLang="zh-CN" sz="3200">
                <a:solidFill>
                  <a:srgbClr val="006600"/>
                </a:solidFill>
                <a:latin typeface="Arial" panose="020B0604020202020204" pitchFamily="34" charset="0"/>
                <a:ea typeface="宋体" panose="02010600030101010101" pitchFamily="2" charset="-122"/>
              </a:rPr>
              <a:t>S</a:t>
            </a:r>
            <a:r>
              <a:rPr lang="zh-CN" altLang="en-US" sz="3200">
                <a:latin typeface="Arial" panose="020B0604020202020204" pitchFamily="34" charset="0"/>
              </a:rPr>
              <a:t>的量减少，</a:t>
            </a:r>
          </a:p>
          <a:p>
            <a:pPr eaLnBrk="1" hangingPunct="1"/>
            <a:r>
              <a:rPr lang="zh-CN" altLang="en-US" sz="3200">
                <a:latin typeface="Arial" panose="020B0604020202020204" pitchFamily="34" charset="0"/>
              </a:rPr>
              <a:t>影响产物的生成和</a:t>
            </a:r>
            <a:r>
              <a:rPr lang="en-US" altLang="zh-CN" sz="3200">
                <a:solidFill>
                  <a:srgbClr val="CC0000"/>
                </a:solidFill>
                <a:latin typeface="Arial" panose="020B0604020202020204" pitchFamily="34" charset="0"/>
                <a:ea typeface="宋体" panose="02010600030101010101" pitchFamily="2" charset="-122"/>
              </a:rPr>
              <a:t>E</a:t>
            </a:r>
            <a:r>
              <a:rPr lang="zh-CN" altLang="en-US" sz="3200">
                <a:latin typeface="Arial" panose="020B0604020202020204" pitchFamily="34" charset="0"/>
              </a:rPr>
              <a:t>的释放。</a:t>
            </a:r>
            <a:endParaRPr lang="en-US" altLang="zh-CN" sz="3200">
              <a:latin typeface="Arial" panose="020B0604020202020204" pitchFamily="34" charset="0"/>
            </a:endParaRPr>
          </a:p>
        </p:txBody>
      </p:sp>
      <p:graphicFrame>
        <p:nvGraphicFramePr>
          <p:cNvPr id="76806" name="Object 6">
            <a:hlinkClick r:id="" action="ppaction://ole?verb=0"/>
          </p:cNvPr>
          <p:cNvGraphicFramePr>
            <a:graphicFrameLocks noChangeAspect="1"/>
          </p:cNvGraphicFramePr>
          <p:nvPr/>
        </p:nvGraphicFramePr>
        <p:xfrm>
          <a:off x="7535864" y="1992313"/>
          <a:ext cx="1944687" cy="1458912"/>
        </p:xfrm>
        <a:graphic>
          <a:graphicData uri="http://schemas.openxmlformats.org/presentationml/2006/ole">
            <mc:AlternateContent xmlns:mc="http://schemas.openxmlformats.org/markup-compatibility/2006">
              <mc:Choice xmlns:v="urn:schemas-microsoft-com:vml" Requires="v">
                <p:oleObj spid="_x0000_s24582" name="演示文稿" r:id="rId3" imgW="4572034" imgH="3428992" progId="PowerPoint.Show.8">
                  <p:embed/>
                </p:oleObj>
              </mc:Choice>
              <mc:Fallback>
                <p:oleObj name="演示文稿" r:id="rId3" imgW="4572034" imgH="3428992" progId="PowerPoint.Show.8">
                  <p:embed/>
                  <p:pic>
                    <p:nvPicPr>
                      <p:cNvPr id="76806" name="Object 6">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5864" y="1992313"/>
                        <a:ext cx="1944687" cy="145891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368418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p:cTn id="7" dur="1000" fill="hold"/>
                                        <p:tgtEl>
                                          <p:spTgt spid="76802"/>
                                        </p:tgtEl>
                                        <p:attrNameLst>
                                          <p:attrName>ppt_x</p:attrName>
                                        </p:attrNameLst>
                                      </p:cBhvr>
                                      <p:tavLst>
                                        <p:tav tm="0">
                                          <p:val>
                                            <p:strVal val="#ppt_x"/>
                                          </p:val>
                                        </p:tav>
                                        <p:tav tm="100000">
                                          <p:val>
                                            <p:strVal val="#ppt_x"/>
                                          </p:val>
                                        </p:tav>
                                      </p:tavLst>
                                    </p:anim>
                                    <p:anim calcmode="lin" valueType="num">
                                      <p:cBhvr>
                                        <p:cTn id="8" dur="1000" fill="hold"/>
                                        <p:tgtEl>
                                          <p:spTgt spid="76802"/>
                                        </p:tgtEl>
                                        <p:attrNameLst>
                                          <p:attrName>ppt_y</p:attrName>
                                        </p:attrNameLst>
                                      </p:cBhvr>
                                      <p:tavLst>
                                        <p:tav tm="0">
                                          <p:val>
                                            <p:strVal val="#ppt_y-#ppt_h/2"/>
                                          </p:val>
                                        </p:tav>
                                        <p:tav tm="100000">
                                          <p:val>
                                            <p:strVal val="#ppt_y"/>
                                          </p:val>
                                        </p:tav>
                                      </p:tavLst>
                                    </p:anim>
                                    <p:anim calcmode="lin" valueType="num">
                                      <p:cBhvr>
                                        <p:cTn id="9" dur="1000" fill="hold"/>
                                        <p:tgtEl>
                                          <p:spTgt spid="76802"/>
                                        </p:tgtEl>
                                        <p:attrNameLst>
                                          <p:attrName>ppt_w</p:attrName>
                                        </p:attrNameLst>
                                      </p:cBhvr>
                                      <p:tavLst>
                                        <p:tav tm="0">
                                          <p:val>
                                            <p:strVal val="#ppt_w"/>
                                          </p:val>
                                        </p:tav>
                                        <p:tav tm="100000">
                                          <p:val>
                                            <p:strVal val="#ppt_w"/>
                                          </p:val>
                                        </p:tav>
                                      </p:tavLst>
                                    </p:anim>
                                    <p:anim calcmode="lin" valueType="num">
                                      <p:cBhvr>
                                        <p:cTn id="10" dur="1000" fill="hold"/>
                                        <p:tgtEl>
                                          <p:spTgt spid="76802"/>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76804"/>
                                        </p:tgtEl>
                                        <p:attrNameLst>
                                          <p:attrName>style.visibility</p:attrName>
                                        </p:attrNameLst>
                                      </p:cBhvr>
                                      <p:to>
                                        <p:strVal val="visible"/>
                                      </p:to>
                                    </p:set>
                                    <p:anim calcmode="lin" valueType="num">
                                      <p:cBhvr>
                                        <p:cTn id="15" dur="1000" fill="hold"/>
                                        <p:tgtEl>
                                          <p:spTgt spid="76804"/>
                                        </p:tgtEl>
                                        <p:attrNameLst>
                                          <p:attrName>ppt_x</p:attrName>
                                        </p:attrNameLst>
                                      </p:cBhvr>
                                      <p:tavLst>
                                        <p:tav tm="0">
                                          <p:val>
                                            <p:strVal val="#ppt_x"/>
                                          </p:val>
                                        </p:tav>
                                        <p:tav tm="100000">
                                          <p:val>
                                            <p:strVal val="#ppt_x"/>
                                          </p:val>
                                        </p:tav>
                                      </p:tavLst>
                                    </p:anim>
                                    <p:anim calcmode="lin" valueType="num">
                                      <p:cBhvr>
                                        <p:cTn id="16" dur="1000" fill="hold"/>
                                        <p:tgtEl>
                                          <p:spTgt spid="76804"/>
                                        </p:tgtEl>
                                        <p:attrNameLst>
                                          <p:attrName>ppt_y</p:attrName>
                                        </p:attrNameLst>
                                      </p:cBhvr>
                                      <p:tavLst>
                                        <p:tav tm="0">
                                          <p:val>
                                            <p:strVal val="#ppt_y-#ppt_h/2"/>
                                          </p:val>
                                        </p:tav>
                                        <p:tav tm="100000">
                                          <p:val>
                                            <p:strVal val="#ppt_y"/>
                                          </p:val>
                                        </p:tav>
                                      </p:tavLst>
                                    </p:anim>
                                    <p:anim calcmode="lin" valueType="num">
                                      <p:cBhvr>
                                        <p:cTn id="17" dur="1000" fill="hold"/>
                                        <p:tgtEl>
                                          <p:spTgt spid="76804"/>
                                        </p:tgtEl>
                                        <p:attrNameLst>
                                          <p:attrName>ppt_w</p:attrName>
                                        </p:attrNameLst>
                                      </p:cBhvr>
                                      <p:tavLst>
                                        <p:tav tm="0">
                                          <p:val>
                                            <p:strVal val="#ppt_w"/>
                                          </p:val>
                                        </p:tav>
                                        <p:tav tm="100000">
                                          <p:val>
                                            <p:strVal val="#ppt_w"/>
                                          </p:val>
                                        </p:tav>
                                      </p:tavLst>
                                    </p:anim>
                                    <p:anim calcmode="lin" valueType="num">
                                      <p:cBhvr>
                                        <p:cTn id="18" dur="1000" fill="hold"/>
                                        <p:tgtEl>
                                          <p:spTgt spid="76804"/>
                                        </p:tgtEl>
                                        <p:attrNameLst>
                                          <p:attrName>ppt_h</p:attrName>
                                        </p:attrNameLst>
                                      </p:cBhvr>
                                      <p:tavLst>
                                        <p:tav tm="0">
                                          <p:val>
                                            <p:fltVal val="0"/>
                                          </p:val>
                                        </p:tav>
                                        <p:tav tm="100000">
                                          <p:val>
                                            <p:strVal val="#ppt_h"/>
                                          </p:val>
                                        </p:tav>
                                      </p:tavLst>
                                    </p:anim>
                                  </p:childTnLst>
                                </p:cTn>
                              </p:par>
                              <p:par>
                                <p:cTn id="19" presetID="17" presetClass="entr" presetSubtype="1" fill="hold" nodeType="withEffect">
                                  <p:stCondLst>
                                    <p:cond delay="0"/>
                                  </p:stCondLst>
                                  <p:childTnLst>
                                    <p:set>
                                      <p:cBhvr>
                                        <p:cTn id="20" dur="1" fill="hold">
                                          <p:stCondLst>
                                            <p:cond delay="0"/>
                                          </p:stCondLst>
                                        </p:cTn>
                                        <p:tgtEl>
                                          <p:spTgt spid="76806"/>
                                        </p:tgtEl>
                                        <p:attrNameLst>
                                          <p:attrName>style.visibility</p:attrName>
                                        </p:attrNameLst>
                                      </p:cBhvr>
                                      <p:to>
                                        <p:strVal val="visible"/>
                                      </p:to>
                                    </p:set>
                                    <p:anim calcmode="lin" valueType="num">
                                      <p:cBhvr>
                                        <p:cTn id="21" dur="1000" fill="hold"/>
                                        <p:tgtEl>
                                          <p:spTgt spid="76806"/>
                                        </p:tgtEl>
                                        <p:attrNameLst>
                                          <p:attrName>ppt_x</p:attrName>
                                        </p:attrNameLst>
                                      </p:cBhvr>
                                      <p:tavLst>
                                        <p:tav tm="0">
                                          <p:val>
                                            <p:strVal val="#ppt_x"/>
                                          </p:val>
                                        </p:tav>
                                        <p:tav tm="100000">
                                          <p:val>
                                            <p:strVal val="#ppt_x"/>
                                          </p:val>
                                        </p:tav>
                                      </p:tavLst>
                                    </p:anim>
                                    <p:anim calcmode="lin" valueType="num">
                                      <p:cBhvr>
                                        <p:cTn id="22" dur="1000" fill="hold"/>
                                        <p:tgtEl>
                                          <p:spTgt spid="76806"/>
                                        </p:tgtEl>
                                        <p:attrNameLst>
                                          <p:attrName>ppt_y</p:attrName>
                                        </p:attrNameLst>
                                      </p:cBhvr>
                                      <p:tavLst>
                                        <p:tav tm="0">
                                          <p:val>
                                            <p:strVal val="#ppt_y-#ppt_h/2"/>
                                          </p:val>
                                        </p:tav>
                                        <p:tav tm="100000">
                                          <p:val>
                                            <p:strVal val="#ppt_y"/>
                                          </p:val>
                                        </p:tav>
                                      </p:tavLst>
                                    </p:anim>
                                    <p:anim calcmode="lin" valueType="num">
                                      <p:cBhvr>
                                        <p:cTn id="23" dur="1000" fill="hold"/>
                                        <p:tgtEl>
                                          <p:spTgt spid="76806"/>
                                        </p:tgtEl>
                                        <p:attrNameLst>
                                          <p:attrName>ppt_w</p:attrName>
                                        </p:attrNameLst>
                                      </p:cBhvr>
                                      <p:tavLst>
                                        <p:tav tm="0">
                                          <p:val>
                                            <p:strVal val="#ppt_w"/>
                                          </p:val>
                                        </p:tav>
                                        <p:tav tm="100000">
                                          <p:val>
                                            <p:strVal val="#ppt_w"/>
                                          </p:val>
                                        </p:tav>
                                      </p:tavLst>
                                    </p:anim>
                                    <p:anim calcmode="lin" valueType="num">
                                      <p:cBhvr>
                                        <p:cTn id="24" dur="1000" fill="hold"/>
                                        <p:tgtEl>
                                          <p:spTgt spid="76806"/>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1" fill="hold" grpId="0" nodeType="clickEffect">
                                  <p:stCondLst>
                                    <p:cond delay="0"/>
                                  </p:stCondLst>
                                  <p:childTnLst>
                                    <p:set>
                                      <p:cBhvr>
                                        <p:cTn id="28" dur="1" fill="hold">
                                          <p:stCondLst>
                                            <p:cond delay="0"/>
                                          </p:stCondLst>
                                        </p:cTn>
                                        <p:tgtEl>
                                          <p:spTgt spid="76803">
                                            <p:txEl>
                                              <p:pRg st="0" end="0"/>
                                            </p:txEl>
                                          </p:spTgt>
                                        </p:tgtEl>
                                        <p:attrNameLst>
                                          <p:attrName>style.visibility</p:attrName>
                                        </p:attrNameLst>
                                      </p:cBhvr>
                                      <p:to>
                                        <p:strVal val="visible"/>
                                      </p:to>
                                    </p:set>
                                    <p:anim calcmode="lin" valueType="num">
                                      <p:cBhvr>
                                        <p:cTn id="29" dur="1000" fill="hold"/>
                                        <p:tgtEl>
                                          <p:spTgt spid="7680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76803">
                                            <p:txEl>
                                              <p:pRg st="0" end="0"/>
                                            </p:txEl>
                                          </p:spTgt>
                                        </p:tgtEl>
                                        <p:attrNameLst>
                                          <p:attrName>ppt_y</p:attrName>
                                        </p:attrNameLst>
                                      </p:cBhvr>
                                      <p:tavLst>
                                        <p:tav tm="0">
                                          <p:val>
                                            <p:strVal val="#ppt_y-#ppt_h/2"/>
                                          </p:val>
                                        </p:tav>
                                        <p:tav tm="100000">
                                          <p:val>
                                            <p:strVal val="#ppt_y"/>
                                          </p:val>
                                        </p:tav>
                                      </p:tavLst>
                                    </p:anim>
                                    <p:anim calcmode="lin" valueType="num">
                                      <p:cBhvr>
                                        <p:cTn id="31" dur="1000" fill="hold"/>
                                        <p:tgtEl>
                                          <p:spTgt spid="76803">
                                            <p:txEl>
                                              <p:pRg st="0" end="0"/>
                                            </p:txEl>
                                          </p:spTgt>
                                        </p:tgtEl>
                                        <p:attrNameLst>
                                          <p:attrName>ppt_w</p:attrName>
                                        </p:attrNameLst>
                                      </p:cBhvr>
                                      <p:tavLst>
                                        <p:tav tm="0">
                                          <p:val>
                                            <p:strVal val="#ppt_w"/>
                                          </p:val>
                                        </p:tav>
                                        <p:tav tm="100000">
                                          <p:val>
                                            <p:strVal val="#ppt_w"/>
                                          </p:val>
                                        </p:tav>
                                      </p:tavLst>
                                    </p:anim>
                                    <p:anim calcmode="lin" valueType="num">
                                      <p:cBhvr>
                                        <p:cTn id="32" dur="1000" fill="hold"/>
                                        <p:tgtEl>
                                          <p:spTgt spid="7680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76805">
                                            <p:txEl>
                                              <p:pRg st="0" end="0"/>
                                            </p:txEl>
                                          </p:spTgt>
                                        </p:tgtEl>
                                        <p:attrNameLst>
                                          <p:attrName>style.visibility</p:attrName>
                                        </p:attrNameLst>
                                      </p:cBhvr>
                                      <p:to>
                                        <p:strVal val="visible"/>
                                      </p:to>
                                    </p:set>
                                    <p:animEffect transition="in" filter="strips(downRight)">
                                      <p:cBhvr>
                                        <p:cTn id="37" dur="1000"/>
                                        <p:tgtEl>
                                          <p:spTgt spid="76805">
                                            <p:txEl>
                                              <p:pRg st="0" end="0"/>
                                            </p:txEl>
                                          </p:spTgt>
                                        </p:tgtEl>
                                      </p:cBhvr>
                                    </p:animEffect>
                                  </p:childTnLst>
                                </p:cTn>
                              </p:par>
                              <p:par>
                                <p:cTn id="38" presetID="18" presetClass="entr" presetSubtype="6" fill="hold" grpId="0" nodeType="withEffect">
                                  <p:stCondLst>
                                    <p:cond delay="0"/>
                                  </p:stCondLst>
                                  <p:childTnLst>
                                    <p:set>
                                      <p:cBhvr>
                                        <p:cTn id="39" dur="1" fill="hold">
                                          <p:stCondLst>
                                            <p:cond delay="0"/>
                                          </p:stCondLst>
                                        </p:cTn>
                                        <p:tgtEl>
                                          <p:spTgt spid="76805">
                                            <p:txEl>
                                              <p:pRg st="1" end="1"/>
                                            </p:txEl>
                                          </p:spTgt>
                                        </p:tgtEl>
                                        <p:attrNameLst>
                                          <p:attrName>style.visibility</p:attrName>
                                        </p:attrNameLst>
                                      </p:cBhvr>
                                      <p:to>
                                        <p:strVal val="visible"/>
                                      </p:to>
                                    </p:set>
                                    <p:animEffect transition="in" filter="strips(downRight)">
                                      <p:cBhvr>
                                        <p:cTn id="40" dur="1000"/>
                                        <p:tgtEl>
                                          <p:spTgt spid="768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build="p"/>
      <p:bldP spid="76804" grpId="0"/>
      <p:bldP spid="76805" grpId="0" build="allAtOnce"/>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962151" y="2624139"/>
            <a:ext cx="13684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10000"/>
              </a:lnSpc>
              <a:spcBef>
                <a:spcPct val="20000"/>
              </a:spcBef>
              <a:buClr>
                <a:schemeClr val="tx2"/>
              </a:buClr>
              <a:buSzPct val="75000"/>
              <a:buFont typeface="Wingdings" panose="05000000000000000000" pitchFamily="2" charset="2"/>
              <a:buChar char="l"/>
            </a:pPr>
            <a:r>
              <a:rPr lang="zh-CN" altLang="en-US">
                <a:latin typeface="楷体_GB2312" pitchFamily="49" charset="-122"/>
              </a:rPr>
              <a:t>类型</a:t>
            </a:r>
          </a:p>
        </p:txBody>
      </p:sp>
      <p:sp>
        <p:nvSpPr>
          <p:cNvPr id="34819" name="Rectangle 3"/>
          <p:cNvSpPr>
            <a:spLocks noChangeArrowheads="1"/>
          </p:cNvSpPr>
          <p:nvPr/>
        </p:nvSpPr>
        <p:spPr bwMode="auto">
          <a:xfrm>
            <a:off x="3143250" y="2060575"/>
            <a:ext cx="2413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90000"/>
              </a:lnSpc>
              <a:spcBef>
                <a:spcPct val="20000"/>
              </a:spcBef>
              <a:buClr>
                <a:schemeClr val="tx2"/>
              </a:buClr>
              <a:buSzPct val="75000"/>
              <a:buFont typeface="Wingdings" panose="05000000000000000000" pitchFamily="2" charset="2"/>
              <a:buNone/>
            </a:pPr>
            <a:r>
              <a:rPr lang="zh-CN" altLang="en-US"/>
              <a:t>不可逆性抑制</a:t>
            </a:r>
            <a:endParaRPr lang="en-US" altLang="zh-CN" sz="2400"/>
          </a:p>
        </p:txBody>
      </p:sp>
      <p:sp>
        <p:nvSpPr>
          <p:cNvPr id="34820" name="Rectangle 4"/>
          <p:cNvSpPr>
            <a:spLocks noChangeArrowheads="1"/>
          </p:cNvSpPr>
          <p:nvPr/>
        </p:nvSpPr>
        <p:spPr bwMode="auto">
          <a:xfrm>
            <a:off x="3128964" y="3267076"/>
            <a:ext cx="20526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a:t>可逆性抑制</a:t>
            </a:r>
            <a:endParaRPr lang="zh-CN" altLang="en-US" sz="2400"/>
          </a:p>
        </p:txBody>
      </p:sp>
      <p:sp>
        <p:nvSpPr>
          <p:cNvPr id="34821" name="Rectangle 5"/>
          <p:cNvSpPr>
            <a:spLocks noChangeArrowheads="1"/>
          </p:cNvSpPr>
          <p:nvPr/>
        </p:nvSpPr>
        <p:spPr bwMode="auto">
          <a:xfrm>
            <a:off x="5173663" y="2860676"/>
            <a:ext cx="5256212"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80000"/>
              </a:lnSpc>
              <a:spcBef>
                <a:spcPct val="50000"/>
              </a:spcBef>
              <a:buClr>
                <a:schemeClr val="tx2"/>
              </a:buClr>
              <a:buSzPct val="75000"/>
              <a:buFont typeface="Wingdings" panose="05000000000000000000" pitchFamily="2" charset="2"/>
              <a:buNone/>
            </a:pPr>
            <a:r>
              <a:rPr lang="zh-CN" altLang="en-US" sz="2400"/>
              <a:t>竞争性抑制 </a:t>
            </a:r>
            <a:r>
              <a:rPr lang="en-US" altLang="zh-CN" sz="2000"/>
              <a:t>(competitive inhibition)</a:t>
            </a:r>
          </a:p>
          <a:p>
            <a:pPr eaLnBrk="1" hangingPunct="1">
              <a:lnSpc>
                <a:spcPct val="80000"/>
              </a:lnSpc>
              <a:spcBef>
                <a:spcPct val="50000"/>
              </a:spcBef>
              <a:buClr>
                <a:schemeClr val="tx2"/>
              </a:buClr>
              <a:buSzPct val="75000"/>
              <a:buFont typeface="Wingdings" panose="05000000000000000000" pitchFamily="2" charset="2"/>
              <a:buNone/>
            </a:pPr>
            <a:r>
              <a:rPr lang="zh-CN" altLang="en-US" sz="2400"/>
              <a:t>非竞争性抑制 </a:t>
            </a:r>
            <a:r>
              <a:rPr lang="en-US" altLang="zh-CN" sz="2000"/>
              <a:t>(non-competitive inhibition)</a:t>
            </a:r>
            <a:endParaRPr lang="en-US" altLang="zh-CN" sz="2000" i="1"/>
          </a:p>
          <a:p>
            <a:pPr eaLnBrk="1" hangingPunct="1">
              <a:lnSpc>
                <a:spcPct val="80000"/>
              </a:lnSpc>
              <a:spcBef>
                <a:spcPct val="50000"/>
              </a:spcBef>
              <a:buClr>
                <a:schemeClr val="tx2"/>
              </a:buClr>
              <a:buSzPct val="75000"/>
              <a:buFont typeface="Wingdings" panose="05000000000000000000" pitchFamily="2" charset="2"/>
              <a:buNone/>
            </a:pPr>
            <a:r>
              <a:rPr lang="zh-CN" altLang="en-US" sz="2400"/>
              <a:t>反竞争性抑制 </a:t>
            </a:r>
            <a:r>
              <a:rPr lang="en-US" altLang="zh-CN" sz="2000"/>
              <a:t>(uncompetitive inhibition)</a:t>
            </a:r>
          </a:p>
        </p:txBody>
      </p:sp>
      <p:sp>
        <p:nvSpPr>
          <p:cNvPr id="34824" name="AutoShape 8"/>
          <p:cNvSpPr>
            <a:spLocks/>
          </p:cNvSpPr>
          <p:nvPr/>
        </p:nvSpPr>
        <p:spPr bwMode="auto">
          <a:xfrm>
            <a:off x="3027363" y="2298700"/>
            <a:ext cx="215900" cy="1270000"/>
          </a:xfrm>
          <a:prstGeom prst="leftBrace">
            <a:avLst>
              <a:gd name="adj1" fmla="val 49020"/>
              <a:gd name="adj2" fmla="val 50000"/>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34825" name="AutoShape 9"/>
          <p:cNvSpPr>
            <a:spLocks/>
          </p:cNvSpPr>
          <p:nvPr/>
        </p:nvSpPr>
        <p:spPr bwMode="auto">
          <a:xfrm>
            <a:off x="5086351" y="2959101"/>
            <a:ext cx="144463" cy="1008063"/>
          </a:xfrm>
          <a:prstGeom prst="leftBrace">
            <a:avLst>
              <a:gd name="adj1" fmla="val 58150"/>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Tree>
    <p:extLst>
      <p:ext uri="{BB962C8B-B14F-4D97-AF65-F5344CB8AC3E}">
        <p14:creationId xmlns:p14="http://schemas.microsoft.com/office/powerpoint/2010/main" val="33605974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1000" fill="hold"/>
                                        <p:tgtEl>
                                          <p:spTgt spid="34818"/>
                                        </p:tgtEl>
                                        <p:attrNameLst>
                                          <p:attrName>ppt_x</p:attrName>
                                        </p:attrNameLst>
                                      </p:cBhvr>
                                      <p:tavLst>
                                        <p:tav tm="0">
                                          <p:val>
                                            <p:strVal val="#ppt_x"/>
                                          </p:val>
                                        </p:tav>
                                        <p:tav tm="100000">
                                          <p:val>
                                            <p:strVal val="#ppt_x"/>
                                          </p:val>
                                        </p:tav>
                                      </p:tavLst>
                                    </p:anim>
                                    <p:anim calcmode="lin" valueType="num">
                                      <p:cBhvr>
                                        <p:cTn id="8" dur="1000" fill="hold"/>
                                        <p:tgtEl>
                                          <p:spTgt spid="34818"/>
                                        </p:tgtEl>
                                        <p:attrNameLst>
                                          <p:attrName>ppt_y</p:attrName>
                                        </p:attrNameLst>
                                      </p:cBhvr>
                                      <p:tavLst>
                                        <p:tav tm="0">
                                          <p:val>
                                            <p:strVal val="#ppt_y-#ppt_h/2"/>
                                          </p:val>
                                        </p:tav>
                                        <p:tav tm="100000">
                                          <p:val>
                                            <p:strVal val="#ppt_y"/>
                                          </p:val>
                                        </p:tav>
                                      </p:tavLst>
                                    </p:anim>
                                    <p:anim calcmode="lin" valueType="num">
                                      <p:cBhvr>
                                        <p:cTn id="9" dur="1000" fill="hold"/>
                                        <p:tgtEl>
                                          <p:spTgt spid="34818"/>
                                        </p:tgtEl>
                                        <p:attrNameLst>
                                          <p:attrName>ppt_w</p:attrName>
                                        </p:attrNameLst>
                                      </p:cBhvr>
                                      <p:tavLst>
                                        <p:tav tm="0">
                                          <p:val>
                                            <p:strVal val="#ppt_w"/>
                                          </p:val>
                                        </p:tav>
                                        <p:tav tm="100000">
                                          <p:val>
                                            <p:strVal val="#ppt_w"/>
                                          </p:val>
                                        </p:tav>
                                      </p:tavLst>
                                    </p:anim>
                                    <p:anim calcmode="lin" valueType="num">
                                      <p:cBhvr>
                                        <p:cTn id="10" dur="1000" fill="hold"/>
                                        <p:tgtEl>
                                          <p:spTgt spid="34818"/>
                                        </p:tgtEl>
                                        <p:attrNameLst>
                                          <p:attrName>ppt_h</p:attrName>
                                        </p:attrNameLst>
                                      </p:cBhvr>
                                      <p:tavLst>
                                        <p:tav tm="0">
                                          <p:val>
                                            <p:fltVal val="0"/>
                                          </p:val>
                                        </p:tav>
                                        <p:tav tm="100000">
                                          <p:val>
                                            <p:strVal val="#ppt_h"/>
                                          </p:val>
                                        </p:tav>
                                      </p:tavLst>
                                    </p:anim>
                                  </p:childTnLst>
                                </p:cTn>
                              </p:par>
                            </p:childTnLst>
                          </p:cTn>
                        </p:par>
                        <p:par>
                          <p:cTn id="11" fill="hold" nodeType="afterGroup">
                            <p:stCondLst>
                              <p:cond delay="1000"/>
                            </p:stCondLst>
                            <p:childTnLst>
                              <p:par>
                                <p:cTn id="12" presetID="17" presetClass="entr" presetSubtype="1" fill="hold" grpId="0" nodeType="afterEffect">
                                  <p:stCondLst>
                                    <p:cond delay="0"/>
                                  </p:stCondLst>
                                  <p:childTnLst>
                                    <p:set>
                                      <p:cBhvr>
                                        <p:cTn id="13" dur="1" fill="hold">
                                          <p:stCondLst>
                                            <p:cond delay="0"/>
                                          </p:stCondLst>
                                        </p:cTn>
                                        <p:tgtEl>
                                          <p:spTgt spid="34824"/>
                                        </p:tgtEl>
                                        <p:attrNameLst>
                                          <p:attrName>style.visibility</p:attrName>
                                        </p:attrNameLst>
                                      </p:cBhvr>
                                      <p:to>
                                        <p:strVal val="visible"/>
                                      </p:to>
                                    </p:set>
                                    <p:anim calcmode="lin" valueType="num">
                                      <p:cBhvr>
                                        <p:cTn id="14" dur="1000" fill="hold"/>
                                        <p:tgtEl>
                                          <p:spTgt spid="34824"/>
                                        </p:tgtEl>
                                        <p:attrNameLst>
                                          <p:attrName>ppt_x</p:attrName>
                                        </p:attrNameLst>
                                      </p:cBhvr>
                                      <p:tavLst>
                                        <p:tav tm="0">
                                          <p:val>
                                            <p:strVal val="#ppt_x"/>
                                          </p:val>
                                        </p:tav>
                                        <p:tav tm="100000">
                                          <p:val>
                                            <p:strVal val="#ppt_x"/>
                                          </p:val>
                                        </p:tav>
                                      </p:tavLst>
                                    </p:anim>
                                    <p:anim calcmode="lin" valueType="num">
                                      <p:cBhvr>
                                        <p:cTn id="15" dur="1000" fill="hold"/>
                                        <p:tgtEl>
                                          <p:spTgt spid="34824"/>
                                        </p:tgtEl>
                                        <p:attrNameLst>
                                          <p:attrName>ppt_y</p:attrName>
                                        </p:attrNameLst>
                                      </p:cBhvr>
                                      <p:tavLst>
                                        <p:tav tm="0">
                                          <p:val>
                                            <p:strVal val="#ppt_y-#ppt_h/2"/>
                                          </p:val>
                                        </p:tav>
                                        <p:tav tm="100000">
                                          <p:val>
                                            <p:strVal val="#ppt_y"/>
                                          </p:val>
                                        </p:tav>
                                      </p:tavLst>
                                    </p:anim>
                                    <p:anim calcmode="lin" valueType="num">
                                      <p:cBhvr>
                                        <p:cTn id="16" dur="1000" fill="hold"/>
                                        <p:tgtEl>
                                          <p:spTgt spid="34824"/>
                                        </p:tgtEl>
                                        <p:attrNameLst>
                                          <p:attrName>ppt_w</p:attrName>
                                        </p:attrNameLst>
                                      </p:cBhvr>
                                      <p:tavLst>
                                        <p:tav tm="0">
                                          <p:val>
                                            <p:strVal val="#ppt_w"/>
                                          </p:val>
                                        </p:tav>
                                        <p:tav tm="100000">
                                          <p:val>
                                            <p:strVal val="#ppt_w"/>
                                          </p:val>
                                        </p:tav>
                                      </p:tavLst>
                                    </p:anim>
                                    <p:anim calcmode="lin" valueType="num">
                                      <p:cBhvr>
                                        <p:cTn id="17" dur="1000" fill="hold"/>
                                        <p:tgtEl>
                                          <p:spTgt spid="34824"/>
                                        </p:tgtEl>
                                        <p:attrNameLst>
                                          <p:attrName>ppt_h</p:attrName>
                                        </p:attrNameLst>
                                      </p:cBhvr>
                                      <p:tavLst>
                                        <p:tav tm="0">
                                          <p:val>
                                            <p:fltVal val="0"/>
                                          </p:val>
                                        </p:tav>
                                        <p:tav tm="100000">
                                          <p:val>
                                            <p:strVal val="#ppt_h"/>
                                          </p:val>
                                        </p:tav>
                                      </p:tavLst>
                                    </p:anim>
                                  </p:childTnLst>
                                </p:cTn>
                              </p:par>
                            </p:childTnLst>
                          </p:cTn>
                        </p:par>
                        <p:par>
                          <p:cTn id="18" fill="hold" nodeType="afterGroup">
                            <p:stCondLst>
                              <p:cond delay="2000"/>
                            </p:stCondLst>
                            <p:childTnLst>
                              <p:par>
                                <p:cTn id="19" presetID="17" presetClass="entr" presetSubtype="1" fill="hold" grpId="0" nodeType="afterEffect">
                                  <p:stCondLst>
                                    <p:cond delay="0"/>
                                  </p:stCondLst>
                                  <p:childTnLst>
                                    <p:set>
                                      <p:cBhvr>
                                        <p:cTn id="20" dur="1" fill="hold">
                                          <p:stCondLst>
                                            <p:cond delay="0"/>
                                          </p:stCondLst>
                                        </p:cTn>
                                        <p:tgtEl>
                                          <p:spTgt spid="34819"/>
                                        </p:tgtEl>
                                        <p:attrNameLst>
                                          <p:attrName>style.visibility</p:attrName>
                                        </p:attrNameLst>
                                      </p:cBhvr>
                                      <p:to>
                                        <p:strVal val="visible"/>
                                      </p:to>
                                    </p:set>
                                    <p:anim calcmode="lin" valueType="num">
                                      <p:cBhvr>
                                        <p:cTn id="21" dur="1000" fill="hold"/>
                                        <p:tgtEl>
                                          <p:spTgt spid="34819"/>
                                        </p:tgtEl>
                                        <p:attrNameLst>
                                          <p:attrName>ppt_x</p:attrName>
                                        </p:attrNameLst>
                                      </p:cBhvr>
                                      <p:tavLst>
                                        <p:tav tm="0">
                                          <p:val>
                                            <p:strVal val="#ppt_x"/>
                                          </p:val>
                                        </p:tav>
                                        <p:tav tm="100000">
                                          <p:val>
                                            <p:strVal val="#ppt_x"/>
                                          </p:val>
                                        </p:tav>
                                      </p:tavLst>
                                    </p:anim>
                                    <p:anim calcmode="lin" valueType="num">
                                      <p:cBhvr>
                                        <p:cTn id="22" dur="1000" fill="hold"/>
                                        <p:tgtEl>
                                          <p:spTgt spid="34819"/>
                                        </p:tgtEl>
                                        <p:attrNameLst>
                                          <p:attrName>ppt_y</p:attrName>
                                        </p:attrNameLst>
                                      </p:cBhvr>
                                      <p:tavLst>
                                        <p:tav tm="0">
                                          <p:val>
                                            <p:strVal val="#ppt_y-#ppt_h/2"/>
                                          </p:val>
                                        </p:tav>
                                        <p:tav tm="100000">
                                          <p:val>
                                            <p:strVal val="#ppt_y"/>
                                          </p:val>
                                        </p:tav>
                                      </p:tavLst>
                                    </p:anim>
                                    <p:anim calcmode="lin" valueType="num">
                                      <p:cBhvr>
                                        <p:cTn id="23" dur="1000" fill="hold"/>
                                        <p:tgtEl>
                                          <p:spTgt spid="34819"/>
                                        </p:tgtEl>
                                        <p:attrNameLst>
                                          <p:attrName>ppt_w</p:attrName>
                                        </p:attrNameLst>
                                      </p:cBhvr>
                                      <p:tavLst>
                                        <p:tav tm="0">
                                          <p:val>
                                            <p:strVal val="#ppt_w"/>
                                          </p:val>
                                        </p:tav>
                                        <p:tav tm="100000">
                                          <p:val>
                                            <p:strVal val="#ppt_w"/>
                                          </p:val>
                                        </p:tav>
                                      </p:tavLst>
                                    </p:anim>
                                    <p:anim calcmode="lin" valueType="num">
                                      <p:cBhvr>
                                        <p:cTn id="24" dur="1000" fill="hold"/>
                                        <p:tgtEl>
                                          <p:spTgt spid="3481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3000"/>
                            </p:stCondLst>
                            <p:childTnLst>
                              <p:par>
                                <p:cTn id="26" presetID="17" presetClass="entr" presetSubtype="1" fill="hold" grpId="0" nodeType="afterEffect">
                                  <p:stCondLst>
                                    <p:cond delay="0"/>
                                  </p:stCondLst>
                                  <p:childTnLst>
                                    <p:set>
                                      <p:cBhvr>
                                        <p:cTn id="27" dur="1" fill="hold">
                                          <p:stCondLst>
                                            <p:cond delay="0"/>
                                          </p:stCondLst>
                                        </p:cTn>
                                        <p:tgtEl>
                                          <p:spTgt spid="34820"/>
                                        </p:tgtEl>
                                        <p:attrNameLst>
                                          <p:attrName>style.visibility</p:attrName>
                                        </p:attrNameLst>
                                      </p:cBhvr>
                                      <p:to>
                                        <p:strVal val="visible"/>
                                      </p:to>
                                    </p:set>
                                    <p:anim calcmode="lin" valueType="num">
                                      <p:cBhvr>
                                        <p:cTn id="28" dur="1000" fill="hold"/>
                                        <p:tgtEl>
                                          <p:spTgt spid="34820"/>
                                        </p:tgtEl>
                                        <p:attrNameLst>
                                          <p:attrName>ppt_x</p:attrName>
                                        </p:attrNameLst>
                                      </p:cBhvr>
                                      <p:tavLst>
                                        <p:tav tm="0">
                                          <p:val>
                                            <p:strVal val="#ppt_x"/>
                                          </p:val>
                                        </p:tav>
                                        <p:tav tm="100000">
                                          <p:val>
                                            <p:strVal val="#ppt_x"/>
                                          </p:val>
                                        </p:tav>
                                      </p:tavLst>
                                    </p:anim>
                                    <p:anim calcmode="lin" valueType="num">
                                      <p:cBhvr>
                                        <p:cTn id="29" dur="1000" fill="hold"/>
                                        <p:tgtEl>
                                          <p:spTgt spid="34820"/>
                                        </p:tgtEl>
                                        <p:attrNameLst>
                                          <p:attrName>ppt_y</p:attrName>
                                        </p:attrNameLst>
                                      </p:cBhvr>
                                      <p:tavLst>
                                        <p:tav tm="0">
                                          <p:val>
                                            <p:strVal val="#ppt_y-#ppt_h/2"/>
                                          </p:val>
                                        </p:tav>
                                        <p:tav tm="100000">
                                          <p:val>
                                            <p:strVal val="#ppt_y"/>
                                          </p:val>
                                        </p:tav>
                                      </p:tavLst>
                                    </p:anim>
                                    <p:anim calcmode="lin" valueType="num">
                                      <p:cBhvr>
                                        <p:cTn id="30" dur="1000" fill="hold"/>
                                        <p:tgtEl>
                                          <p:spTgt spid="34820"/>
                                        </p:tgtEl>
                                        <p:attrNameLst>
                                          <p:attrName>ppt_w</p:attrName>
                                        </p:attrNameLst>
                                      </p:cBhvr>
                                      <p:tavLst>
                                        <p:tav tm="0">
                                          <p:val>
                                            <p:strVal val="#ppt_w"/>
                                          </p:val>
                                        </p:tav>
                                        <p:tav tm="100000">
                                          <p:val>
                                            <p:strVal val="#ppt_w"/>
                                          </p:val>
                                        </p:tav>
                                      </p:tavLst>
                                    </p:anim>
                                    <p:anim calcmode="lin" valueType="num">
                                      <p:cBhvr>
                                        <p:cTn id="31" dur="1000" fill="hold"/>
                                        <p:tgtEl>
                                          <p:spTgt spid="34820"/>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 fill="hold" grpId="0" nodeType="clickEffect">
                                  <p:stCondLst>
                                    <p:cond delay="0"/>
                                  </p:stCondLst>
                                  <p:childTnLst>
                                    <p:set>
                                      <p:cBhvr>
                                        <p:cTn id="35" dur="1" fill="hold">
                                          <p:stCondLst>
                                            <p:cond delay="0"/>
                                          </p:stCondLst>
                                        </p:cTn>
                                        <p:tgtEl>
                                          <p:spTgt spid="34825"/>
                                        </p:tgtEl>
                                        <p:attrNameLst>
                                          <p:attrName>style.visibility</p:attrName>
                                        </p:attrNameLst>
                                      </p:cBhvr>
                                      <p:to>
                                        <p:strVal val="visible"/>
                                      </p:to>
                                    </p:set>
                                    <p:anim calcmode="lin" valueType="num">
                                      <p:cBhvr>
                                        <p:cTn id="36" dur="1000" fill="hold"/>
                                        <p:tgtEl>
                                          <p:spTgt spid="34825"/>
                                        </p:tgtEl>
                                        <p:attrNameLst>
                                          <p:attrName>ppt_x</p:attrName>
                                        </p:attrNameLst>
                                      </p:cBhvr>
                                      <p:tavLst>
                                        <p:tav tm="0">
                                          <p:val>
                                            <p:strVal val="#ppt_x"/>
                                          </p:val>
                                        </p:tav>
                                        <p:tav tm="100000">
                                          <p:val>
                                            <p:strVal val="#ppt_x"/>
                                          </p:val>
                                        </p:tav>
                                      </p:tavLst>
                                    </p:anim>
                                    <p:anim calcmode="lin" valueType="num">
                                      <p:cBhvr>
                                        <p:cTn id="37" dur="1000" fill="hold"/>
                                        <p:tgtEl>
                                          <p:spTgt spid="34825"/>
                                        </p:tgtEl>
                                        <p:attrNameLst>
                                          <p:attrName>ppt_y</p:attrName>
                                        </p:attrNameLst>
                                      </p:cBhvr>
                                      <p:tavLst>
                                        <p:tav tm="0">
                                          <p:val>
                                            <p:strVal val="#ppt_y-#ppt_h/2"/>
                                          </p:val>
                                        </p:tav>
                                        <p:tav tm="100000">
                                          <p:val>
                                            <p:strVal val="#ppt_y"/>
                                          </p:val>
                                        </p:tav>
                                      </p:tavLst>
                                    </p:anim>
                                    <p:anim calcmode="lin" valueType="num">
                                      <p:cBhvr>
                                        <p:cTn id="38" dur="1000" fill="hold"/>
                                        <p:tgtEl>
                                          <p:spTgt spid="34825"/>
                                        </p:tgtEl>
                                        <p:attrNameLst>
                                          <p:attrName>ppt_w</p:attrName>
                                        </p:attrNameLst>
                                      </p:cBhvr>
                                      <p:tavLst>
                                        <p:tav tm="0">
                                          <p:val>
                                            <p:strVal val="#ppt_w"/>
                                          </p:val>
                                        </p:tav>
                                        <p:tav tm="100000">
                                          <p:val>
                                            <p:strVal val="#ppt_w"/>
                                          </p:val>
                                        </p:tav>
                                      </p:tavLst>
                                    </p:anim>
                                    <p:anim calcmode="lin" valueType="num">
                                      <p:cBhvr>
                                        <p:cTn id="39" dur="1000" fill="hold"/>
                                        <p:tgtEl>
                                          <p:spTgt spid="34825"/>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1" fill="hold" grpId="0" nodeType="clickEffect">
                                  <p:stCondLst>
                                    <p:cond delay="0"/>
                                  </p:stCondLst>
                                  <p:childTnLst>
                                    <p:set>
                                      <p:cBhvr>
                                        <p:cTn id="43" dur="1" fill="hold">
                                          <p:stCondLst>
                                            <p:cond delay="0"/>
                                          </p:stCondLst>
                                        </p:cTn>
                                        <p:tgtEl>
                                          <p:spTgt spid="34821">
                                            <p:txEl>
                                              <p:pRg st="0" end="0"/>
                                            </p:txEl>
                                          </p:spTgt>
                                        </p:tgtEl>
                                        <p:attrNameLst>
                                          <p:attrName>style.visibility</p:attrName>
                                        </p:attrNameLst>
                                      </p:cBhvr>
                                      <p:to>
                                        <p:strVal val="visible"/>
                                      </p:to>
                                    </p:set>
                                    <p:anim calcmode="lin" valueType="num">
                                      <p:cBhvr>
                                        <p:cTn id="44" dur="1000" fill="hold"/>
                                        <p:tgtEl>
                                          <p:spTgt spid="34821">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34821">
                                            <p:txEl>
                                              <p:pRg st="0" end="0"/>
                                            </p:txEl>
                                          </p:spTgt>
                                        </p:tgtEl>
                                        <p:attrNameLst>
                                          <p:attrName>ppt_y</p:attrName>
                                        </p:attrNameLst>
                                      </p:cBhvr>
                                      <p:tavLst>
                                        <p:tav tm="0">
                                          <p:val>
                                            <p:strVal val="#ppt_y-#ppt_h/2"/>
                                          </p:val>
                                        </p:tav>
                                        <p:tav tm="100000">
                                          <p:val>
                                            <p:strVal val="#ppt_y"/>
                                          </p:val>
                                        </p:tav>
                                      </p:tavLst>
                                    </p:anim>
                                    <p:anim calcmode="lin" valueType="num">
                                      <p:cBhvr>
                                        <p:cTn id="46" dur="1000" fill="hold"/>
                                        <p:tgtEl>
                                          <p:spTgt spid="34821">
                                            <p:txEl>
                                              <p:pRg st="0" end="0"/>
                                            </p:txEl>
                                          </p:spTgt>
                                        </p:tgtEl>
                                        <p:attrNameLst>
                                          <p:attrName>ppt_w</p:attrName>
                                        </p:attrNameLst>
                                      </p:cBhvr>
                                      <p:tavLst>
                                        <p:tav tm="0">
                                          <p:val>
                                            <p:strVal val="#ppt_w"/>
                                          </p:val>
                                        </p:tav>
                                        <p:tav tm="100000">
                                          <p:val>
                                            <p:strVal val="#ppt_w"/>
                                          </p:val>
                                        </p:tav>
                                      </p:tavLst>
                                    </p:anim>
                                    <p:anim calcmode="lin" valueType="num">
                                      <p:cBhvr>
                                        <p:cTn id="47" dur="1000" fill="hold"/>
                                        <p:tgtEl>
                                          <p:spTgt spid="3482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1" fill="hold" grpId="0" nodeType="clickEffect">
                                  <p:stCondLst>
                                    <p:cond delay="0"/>
                                  </p:stCondLst>
                                  <p:childTnLst>
                                    <p:set>
                                      <p:cBhvr>
                                        <p:cTn id="51" dur="1" fill="hold">
                                          <p:stCondLst>
                                            <p:cond delay="0"/>
                                          </p:stCondLst>
                                        </p:cTn>
                                        <p:tgtEl>
                                          <p:spTgt spid="34821">
                                            <p:txEl>
                                              <p:pRg st="1" end="1"/>
                                            </p:txEl>
                                          </p:spTgt>
                                        </p:tgtEl>
                                        <p:attrNameLst>
                                          <p:attrName>style.visibility</p:attrName>
                                        </p:attrNameLst>
                                      </p:cBhvr>
                                      <p:to>
                                        <p:strVal val="visible"/>
                                      </p:to>
                                    </p:set>
                                    <p:anim calcmode="lin" valueType="num">
                                      <p:cBhvr>
                                        <p:cTn id="52" dur="1000" fill="hold"/>
                                        <p:tgtEl>
                                          <p:spTgt spid="34821">
                                            <p:txEl>
                                              <p:pRg st="1" end="1"/>
                                            </p:txEl>
                                          </p:spTgt>
                                        </p:tgtEl>
                                        <p:attrNameLst>
                                          <p:attrName>ppt_x</p:attrName>
                                        </p:attrNameLst>
                                      </p:cBhvr>
                                      <p:tavLst>
                                        <p:tav tm="0">
                                          <p:val>
                                            <p:strVal val="#ppt_x"/>
                                          </p:val>
                                        </p:tav>
                                        <p:tav tm="100000">
                                          <p:val>
                                            <p:strVal val="#ppt_x"/>
                                          </p:val>
                                        </p:tav>
                                      </p:tavLst>
                                    </p:anim>
                                    <p:anim calcmode="lin" valueType="num">
                                      <p:cBhvr>
                                        <p:cTn id="53" dur="1000" fill="hold"/>
                                        <p:tgtEl>
                                          <p:spTgt spid="34821">
                                            <p:txEl>
                                              <p:pRg st="1" end="1"/>
                                            </p:txEl>
                                          </p:spTgt>
                                        </p:tgtEl>
                                        <p:attrNameLst>
                                          <p:attrName>ppt_y</p:attrName>
                                        </p:attrNameLst>
                                      </p:cBhvr>
                                      <p:tavLst>
                                        <p:tav tm="0">
                                          <p:val>
                                            <p:strVal val="#ppt_y-#ppt_h/2"/>
                                          </p:val>
                                        </p:tav>
                                        <p:tav tm="100000">
                                          <p:val>
                                            <p:strVal val="#ppt_y"/>
                                          </p:val>
                                        </p:tav>
                                      </p:tavLst>
                                    </p:anim>
                                    <p:anim calcmode="lin" valueType="num">
                                      <p:cBhvr>
                                        <p:cTn id="54" dur="1000" fill="hold"/>
                                        <p:tgtEl>
                                          <p:spTgt spid="34821">
                                            <p:txEl>
                                              <p:pRg st="1" end="1"/>
                                            </p:txEl>
                                          </p:spTgt>
                                        </p:tgtEl>
                                        <p:attrNameLst>
                                          <p:attrName>ppt_w</p:attrName>
                                        </p:attrNameLst>
                                      </p:cBhvr>
                                      <p:tavLst>
                                        <p:tav tm="0">
                                          <p:val>
                                            <p:strVal val="#ppt_w"/>
                                          </p:val>
                                        </p:tav>
                                        <p:tav tm="100000">
                                          <p:val>
                                            <p:strVal val="#ppt_w"/>
                                          </p:val>
                                        </p:tav>
                                      </p:tavLst>
                                    </p:anim>
                                    <p:anim calcmode="lin" valueType="num">
                                      <p:cBhvr>
                                        <p:cTn id="55" dur="1000" fill="hold"/>
                                        <p:tgtEl>
                                          <p:spTgt spid="3482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1" fill="hold" grpId="0" nodeType="clickEffect">
                                  <p:stCondLst>
                                    <p:cond delay="0"/>
                                  </p:stCondLst>
                                  <p:childTnLst>
                                    <p:set>
                                      <p:cBhvr>
                                        <p:cTn id="59" dur="1" fill="hold">
                                          <p:stCondLst>
                                            <p:cond delay="0"/>
                                          </p:stCondLst>
                                        </p:cTn>
                                        <p:tgtEl>
                                          <p:spTgt spid="34821">
                                            <p:txEl>
                                              <p:pRg st="2" end="2"/>
                                            </p:txEl>
                                          </p:spTgt>
                                        </p:tgtEl>
                                        <p:attrNameLst>
                                          <p:attrName>style.visibility</p:attrName>
                                        </p:attrNameLst>
                                      </p:cBhvr>
                                      <p:to>
                                        <p:strVal val="visible"/>
                                      </p:to>
                                    </p:set>
                                    <p:anim calcmode="lin" valueType="num">
                                      <p:cBhvr>
                                        <p:cTn id="60" dur="1000" fill="hold"/>
                                        <p:tgtEl>
                                          <p:spTgt spid="34821">
                                            <p:txEl>
                                              <p:pRg st="2" end="2"/>
                                            </p:txEl>
                                          </p:spTgt>
                                        </p:tgtEl>
                                        <p:attrNameLst>
                                          <p:attrName>ppt_x</p:attrName>
                                        </p:attrNameLst>
                                      </p:cBhvr>
                                      <p:tavLst>
                                        <p:tav tm="0">
                                          <p:val>
                                            <p:strVal val="#ppt_x"/>
                                          </p:val>
                                        </p:tav>
                                        <p:tav tm="100000">
                                          <p:val>
                                            <p:strVal val="#ppt_x"/>
                                          </p:val>
                                        </p:tav>
                                      </p:tavLst>
                                    </p:anim>
                                    <p:anim calcmode="lin" valueType="num">
                                      <p:cBhvr>
                                        <p:cTn id="61" dur="1000" fill="hold"/>
                                        <p:tgtEl>
                                          <p:spTgt spid="34821">
                                            <p:txEl>
                                              <p:pRg st="2" end="2"/>
                                            </p:txEl>
                                          </p:spTgt>
                                        </p:tgtEl>
                                        <p:attrNameLst>
                                          <p:attrName>ppt_y</p:attrName>
                                        </p:attrNameLst>
                                      </p:cBhvr>
                                      <p:tavLst>
                                        <p:tav tm="0">
                                          <p:val>
                                            <p:strVal val="#ppt_y-#ppt_h/2"/>
                                          </p:val>
                                        </p:tav>
                                        <p:tav tm="100000">
                                          <p:val>
                                            <p:strVal val="#ppt_y"/>
                                          </p:val>
                                        </p:tav>
                                      </p:tavLst>
                                    </p:anim>
                                    <p:anim calcmode="lin" valueType="num">
                                      <p:cBhvr>
                                        <p:cTn id="62" dur="1000" fill="hold"/>
                                        <p:tgtEl>
                                          <p:spTgt spid="34821">
                                            <p:txEl>
                                              <p:pRg st="2" end="2"/>
                                            </p:txEl>
                                          </p:spTgt>
                                        </p:tgtEl>
                                        <p:attrNameLst>
                                          <p:attrName>ppt_w</p:attrName>
                                        </p:attrNameLst>
                                      </p:cBhvr>
                                      <p:tavLst>
                                        <p:tav tm="0">
                                          <p:val>
                                            <p:strVal val="#ppt_w"/>
                                          </p:val>
                                        </p:tav>
                                        <p:tav tm="100000">
                                          <p:val>
                                            <p:strVal val="#ppt_w"/>
                                          </p:val>
                                        </p:tav>
                                      </p:tavLst>
                                    </p:anim>
                                    <p:anim calcmode="lin" valueType="num">
                                      <p:cBhvr>
                                        <p:cTn id="63" dur="1000" fill="hold"/>
                                        <p:tgtEl>
                                          <p:spTgt spid="34821">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0" grpId="0"/>
      <p:bldP spid="34821" grpId="0" build="p"/>
      <p:bldP spid="34824" grpId="0" animBg="1"/>
      <p:bldP spid="3482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05561F38-35CB-404C-AC31-C96BE1D5C07B}" type="slidenum">
              <a:rPr kumimoji="0" lang="zh-CN" altLang="en-US" sz="1800" b="0">
                <a:solidFill>
                  <a:schemeClr val="tx2"/>
                </a:solidFill>
                <a:latin typeface="Arial Narrow" panose="020B0606020202030204" pitchFamily="34" charset="0"/>
                <a:ea typeface="宋体" panose="02010600030101010101" pitchFamily="2" charset="-122"/>
              </a:rPr>
              <a:pPr/>
              <a:t>76</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74756" name="Text Box 4"/>
          <p:cNvSpPr txBox="1">
            <a:spLocks noChangeArrowheads="1"/>
          </p:cNvSpPr>
          <p:nvPr/>
        </p:nvSpPr>
        <p:spPr bwMode="auto">
          <a:xfrm>
            <a:off x="1714323" y="21779"/>
            <a:ext cx="8072438" cy="579437"/>
          </a:xfrm>
          <a:prstGeom prst="rect">
            <a:avLst/>
          </a:prstGeom>
          <a:noFill/>
          <a:ln w="12700">
            <a:noFill/>
            <a:miter lim="800000"/>
            <a:headEnd/>
            <a:tailEnd/>
          </a:ln>
          <a:effectLst/>
        </p:spPr>
        <p:txBody>
          <a:bodyPr>
            <a:spAutoFit/>
          </a:bodyPr>
          <a:lstStyle>
            <a:lvl1pPr defTabSz="762000">
              <a:defRPr kumimoji="1" sz="2800" b="1">
                <a:solidFill>
                  <a:srgbClr val="000000"/>
                </a:solidFill>
                <a:latin typeface="Times New Roman" panose="02020603050405020304" pitchFamily="18" charset="0"/>
                <a:ea typeface="楷体_GB2312" pitchFamily="49" charset="-122"/>
              </a:defRPr>
            </a:lvl1pPr>
            <a:lvl2pPr marL="742950" indent="-285750" defTabSz="762000">
              <a:defRPr kumimoji="1" sz="2800" b="1">
                <a:solidFill>
                  <a:srgbClr val="000000"/>
                </a:solidFill>
                <a:latin typeface="Times New Roman" panose="02020603050405020304" pitchFamily="18" charset="0"/>
                <a:ea typeface="楷体_GB2312" pitchFamily="49" charset="-122"/>
              </a:defRPr>
            </a:lvl2pPr>
            <a:lvl3pPr marL="1143000" indent="-228600" defTabSz="762000">
              <a:defRPr kumimoji="1" sz="2800" b="1">
                <a:solidFill>
                  <a:srgbClr val="000000"/>
                </a:solidFill>
                <a:latin typeface="Times New Roman" panose="02020603050405020304" pitchFamily="18" charset="0"/>
                <a:ea typeface="楷体_GB2312" pitchFamily="49" charset="-122"/>
              </a:defRPr>
            </a:lvl3pPr>
            <a:lvl4pPr marL="1600200" indent="-228600" defTabSz="762000">
              <a:defRPr kumimoji="1" sz="2800" b="1">
                <a:solidFill>
                  <a:srgbClr val="000000"/>
                </a:solidFill>
                <a:latin typeface="Times New Roman" panose="02020603050405020304" pitchFamily="18" charset="0"/>
                <a:ea typeface="楷体_GB2312" pitchFamily="49" charset="-122"/>
              </a:defRPr>
            </a:lvl4pPr>
            <a:lvl5pPr marL="2057400" indent="-228600" defTabSz="762000">
              <a:defRPr kumimoji="1" sz="2800" b="1">
                <a:solidFill>
                  <a:srgbClr val="000000"/>
                </a:solidFill>
                <a:latin typeface="Times New Roman" panose="02020603050405020304" pitchFamily="18" charset="0"/>
                <a:ea typeface="楷体_GB2312" pitchFamily="49" charset="-122"/>
              </a:defRPr>
            </a:lvl5pPr>
            <a:lvl6pPr marL="25146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defTabSz="7620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defRPr/>
            </a:pPr>
            <a:r>
              <a:rPr lang="zh-CN" altLang="en-US" sz="3200" dirty="0">
                <a:solidFill>
                  <a:schemeClr val="bg1"/>
                </a:solidFill>
              </a:rPr>
              <a:t>三种可逆性抑制及无抑制作用的比较</a:t>
            </a:r>
            <a:endParaRPr lang="en-US" altLang="zh-TW" sz="3200" dirty="0">
              <a:solidFill>
                <a:schemeClr val="bg1"/>
              </a:solidFill>
            </a:endParaRPr>
          </a:p>
        </p:txBody>
      </p:sp>
      <p:graphicFrame>
        <p:nvGraphicFramePr>
          <p:cNvPr id="74858" name="Group 106"/>
          <p:cNvGraphicFramePr>
            <a:graphicFrameLocks noGrp="1"/>
          </p:cNvGraphicFramePr>
          <p:nvPr/>
        </p:nvGraphicFramePr>
        <p:xfrm>
          <a:off x="1774826" y="1185864"/>
          <a:ext cx="8569325" cy="5267325"/>
        </p:xfrm>
        <a:graphic>
          <a:graphicData uri="http://schemas.openxmlformats.org/drawingml/2006/table">
            <a:tbl>
              <a:tblPr/>
              <a:tblGrid>
                <a:gridCol w="2663825">
                  <a:extLst>
                    <a:ext uri="{9D8B030D-6E8A-4147-A177-3AD203B41FA5}">
                      <a16:colId xmlns:a16="http://schemas.microsoft.com/office/drawing/2014/main" val="20000"/>
                    </a:ext>
                  </a:extLst>
                </a:gridCol>
                <a:gridCol w="1584325">
                  <a:extLst>
                    <a:ext uri="{9D8B030D-6E8A-4147-A177-3AD203B41FA5}">
                      <a16:colId xmlns:a16="http://schemas.microsoft.com/office/drawing/2014/main" val="20001"/>
                    </a:ext>
                  </a:extLst>
                </a:gridCol>
                <a:gridCol w="1439863">
                  <a:extLst>
                    <a:ext uri="{9D8B030D-6E8A-4147-A177-3AD203B41FA5}">
                      <a16:colId xmlns:a16="http://schemas.microsoft.com/office/drawing/2014/main" val="20002"/>
                    </a:ext>
                  </a:extLst>
                </a:gridCol>
                <a:gridCol w="1584325">
                  <a:extLst>
                    <a:ext uri="{9D8B030D-6E8A-4147-A177-3AD203B41FA5}">
                      <a16:colId xmlns:a16="http://schemas.microsoft.com/office/drawing/2014/main" val="20003"/>
                    </a:ext>
                  </a:extLst>
                </a:gridCol>
                <a:gridCol w="1296987">
                  <a:extLst>
                    <a:ext uri="{9D8B030D-6E8A-4147-A177-3AD203B41FA5}">
                      <a16:colId xmlns:a16="http://schemas.microsoft.com/office/drawing/2014/main" val="20004"/>
                    </a:ext>
                  </a:extLst>
                </a:gridCol>
              </a:tblGrid>
              <a:tr h="688975">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en-US" altLang="zh-CN" sz="2800" b="0" i="0" u="none" strike="noStrike" cap="none" normalizeH="0" baseline="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en-US" altLang="zh-CN"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en-US" altLang="zh-CN"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en-US" altLang="zh-CN"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en-US" altLang="zh-CN"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78350">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zh-CN" altLang="en-US" sz="2800" b="0" i="0" u="none" strike="noStrike" cap="none" normalizeH="0" baseline="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zh-CN" altLang="en-US"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zh-CN" altLang="en-US"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zh-CN" altLang="en-US"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Tx/>
                        <a:buSzPct val="80000"/>
                        <a:buFontTx/>
                        <a:buNone/>
                        <a:tabLst/>
                      </a:pPr>
                      <a:endParaRPr kumimoji="1" lang="zh-CN" altLang="en-US" sz="2800" b="0" i="0" u="none" strike="noStrike" cap="none" normalizeH="0" baseline="0">
                        <a:ln>
                          <a:noFill/>
                        </a:ln>
                        <a:solidFill>
                          <a:schemeClr val="tx1"/>
                        </a:solidFill>
                        <a:effectLst/>
                        <a:latin typeface="Arial" pitchFamily="34" charset="0"/>
                        <a:ea typeface="宋体" pitchFamily="2" charset="-122"/>
                      </a:endParaRPr>
                    </a:p>
                  </a:txBody>
                  <a:tcPr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74793" name="Text Box 41"/>
          <p:cNvSpPr txBox="1">
            <a:spLocks noChangeArrowheads="1"/>
          </p:cNvSpPr>
          <p:nvPr/>
        </p:nvSpPr>
        <p:spPr bwMode="auto">
          <a:xfrm>
            <a:off x="1774825" y="2060576"/>
            <a:ext cx="8496300" cy="420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75000"/>
              </a:lnSpc>
              <a:spcBef>
                <a:spcPct val="50000"/>
              </a:spcBef>
            </a:pPr>
            <a:r>
              <a:rPr lang="zh-CN" altLang="en-US">
                <a:solidFill>
                  <a:schemeClr val="tx1"/>
                </a:solidFill>
                <a:latin typeface="Arial" panose="020B0604020202020204" pitchFamily="34" charset="0"/>
              </a:rPr>
              <a:t>与</a:t>
            </a:r>
            <a:r>
              <a:rPr lang="en-US" altLang="zh-CN" sz="3200">
                <a:solidFill>
                  <a:srgbClr val="003366"/>
                </a:solidFill>
              </a:rPr>
              <a:t>I</a:t>
            </a:r>
            <a:r>
              <a:rPr lang="zh-CN" altLang="en-US">
                <a:solidFill>
                  <a:schemeClr val="tx1"/>
                </a:solidFill>
                <a:latin typeface="Arial" panose="020B0604020202020204" pitchFamily="34" charset="0"/>
              </a:rPr>
              <a:t>结合的成分                      </a:t>
            </a:r>
            <a:r>
              <a:rPr lang="en-US" altLang="zh-CN">
                <a:solidFill>
                  <a:srgbClr val="CC0000"/>
                </a:solidFill>
                <a:latin typeface="Arial" panose="020B0604020202020204" pitchFamily="34" charset="0"/>
              </a:rPr>
              <a:t>E </a:t>
            </a:r>
            <a:r>
              <a:rPr lang="en-US" altLang="zh-CN">
                <a:solidFill>
                  <a:schemeClr val="tx1"/>
                </a:solidFill>
                <a:latin typeface="Arial" panose="020B0604020202020204" pitchFamily="34" charset="0"/>
              </a:rPr>
              <a:t>         </a:t>
            </a:r>
            <a:r>
              <a:rPr lang="en-US" altLang="zh-CN">
                <a:solidFill>
                  <a:srgbClr val="CC0000"/>
                </a:solidFill>
                <a:latin typeface="Arial" panose="020B0604020202020204" pitchFamily="34" charset="0"/>
              </a:rPr>
              <a:t>E</a:t>
            </a:r>
            <a:r>
              <a:rPr lang="zh-CN" altLang="en-US">
                <a:solidFill>
                  <a:schemeClr val="tx1"/>
                </a:solidFill>
                <a:latin typeface="Arial" panose="020B0604020202020204" pitchFamily="34" charset="0"/>
              </a:rPr>
              <a:t>、</a:t>
            </a:r>
            <a:r>
              <a:rPr lang="en-US" altLang="zh-CN">
                <a:solidFill>
                  <a:srgbClr val="CC0000"/>
                </a:solidFill>
                <a:latin typeface="Arial" panose="020B0604020202020204" pitchFamily="34" charset="0"/>
              </a:rPr>
              <a:t>E</a:t>
            </a:r>
            <a:r>
              <a:rPr lang="en-US" altLang="zh-CN">
                <a:solidFill>
                  <a:srgbClr val="003300"/>
                </a:solidFill>
                <a:latin typeface="Arial" panose="020B0604020202020204" pitchFamily="34" charset="0"/>
              </a:rPr>
              <a:t>S</a:t>
            </a:r>
            <a:r>
              <a:rPr lang="en-US" altLang="zh-CN">
                <a:solidFill>
                  <a:schemeClr val="tx1"/>
                </a:solidFill>
                <a:latin typeface="Arial" panose="020B0604020202020204" pitchFamily="34" charset="0"/>
              </a:rPr>
              <a:t>        </a:t>
            </a:r>
            <a:r>
              <a:rPr lang="en-US" altLang="zh-CN">
                <a:solidFill>
                  <a:srgbClr val="CC0000"/>
                </a:solidFill>
                <a:latin typeface="Arial" panose="020B0604020202020204" pitchFamily="34" charset="0"/>
              </a:rPr>
              <a:t>E</a:t>
            </a:r>
            <a:r>
              <a:rPr lang="en-US" altLang="zh-CN">
                <a:solidFill>
                  <a:srgbClr val="003300"/>
                </a:solidFill>
                <a:latin typeface="Arial" panose="020B0604020202020204" pitchFamily="34" charset="0"/>
              </a:rPr>
              <a:t>S</a:t>
            </a:r>
          </a:p>
          <a:p>
            <a:pPr eaLnBrk="1" hangingPunct="1">
              <a:lnSpc>
                <a:spcPct val="75000"/>
              </a:lnSpc>
              <a:spcBef>
                <a:spcPct val="50000"/>
              </a:spcBef>
            </a:pPr>
            <a:r>
              <a:rPr lang="zh-CN" altLang="en-US">
                <a:solidFill>
                  <a:schemeClr val="tx2"/>
                </a:solidFill>
                <a:latin typeface="Arial" panose="020B0604020202020204" pitchFamily="34" charset="0"/>
              </a:rPr>
              <a:t>动力学参数</a:t>
            </a:r>
            <a:endParaRPr lang="en-US" altLang="zh-CN">
              <a:solidFill>
                <a:schemeClr val="tx2"/>
              </a:solidFill>
              <a:latin typeface="Arial" panose="020B0604020202020204" pitchFamily="34" charset="0"/>
            </a:endParaRPr>
          </a:p>
          <a:p>
            <a:pPr eaLnBrk="1" hangingPunct="1">
              <a:lnSpc>
                <a:spcPct val="75000"/>
              </a:lnSpc>
              <a:spcBef>
                <a:spcPct val="50000"/>
              </a:spcBef>
            </a:pPr>
            <a:r>
              <a:rPr kumimoji="0" lang="zh-CN" altLang="en-US">
                <a:solidFill>
                  <a:schemeClr val="tx1"/>
                </a:solidFill>
                <a:latin typeface="Arial" panose="020B0604020202020204" pitchFamily="34" charset="0"/>
              </a:rPr>
              <a:t>表观</a:t>
            </a:r>
            <a:r>
              <a:rPr kumimoji="0" lang="en-US" altLang="zh-CN">
                <a:solidFill>
                  <a:schemeClr val="tx1"/>
                </a:solidFill>
                <a:latin typeface="Arial" panose="020B0604020202020204" pitchFamily="34" charset="0"/>
              </a:rPr>
              <a:t>K</a:t>
            </a:r>
            <a:r>
              <a:rPr kumimoji="0" lang="en-US" altLang="zh-CN" baseline="-25000">
                <a:solidFill>
                  <a:schemeClr val="tx1"/>
                </a:solidFill>
                <a:latin typeface="Arial" panose="020B0604020202020204" pitchFamily="34" charset="0"/>
              </a:rPr>
              <a:t>m                      </a:t>
            </a:r>
            <a:r>
              <a:rPr kumimoji="0" lang="en-US" altLang="zh-CN">
                <a:solidFill>
                  <a:schemeClr val="tx1"/>
                </a:solidFill>
                <a:latin typeface="Arial" panose="020B0604020202020204" pitchFamily="34" charset="0"/>
              </a:rPr>
              <a:t>K</a:t>
            </a:r>
            <a:r>
              <a:rPr kumimoji="0" lang="en-US" altLang="zh-CN" baseline="-25000">
                <a:solidFill>
                  <a:schemeClr val="tx1"/>
                </a:solidFill>
                <a:latin typeface="Arial" panose="020B0604020202020204" pitchFamily="34" charset="0"/>
              </a:rPr>
              <a:t>m                  </a:t>
            </a:r>
            <a:r>
              <a:rPr kumimoji="0" lang="zh-CN" altLang="en-US">
                <a:solidFill>
                  <a:schemeClr val="tx1"/>
                </a:solidFill>
              </a:rPr>
              <a:t>增大         </a:t>
            </a:r>
            <a:r>
              <a:rPr kumimoji="0" lang="zh-CN" altLang="en-US">
                <a:solidFill>
                  <a:schemeClr val="tx1"/>
                </a:solidFill>
                <a:latin typeface="Arial" panose="020B0604020202020204" pitchFamily="34" charset="0"/>
              </a:rPr>
              <a:t>不变          </a:t>
            </a:r>
            <a:r>
              <a:rPr kumimoji="0" lang="zh-CN" altLang="en-US">
                <a:solidFill>
                  <a:schemeClr val="tx1"/>
                </a:solidFill>
              </a:rPr>
              <a:t>减小</a:t>
            </a:r>
            <a:endParaRPr kumimoji="0" lang="zh-CN" altLang="en-US">
              <a:solidFill>
                <a:schemeClr val="tx1"/>
              </a:solidFill>
              <a:latin typeface="Arial" panose="020B0604020202020204" pitchFamily="34" charset="0"/>
            </a:endParaRPr>
          </a:p>
          <a:p>
            <a:pPr eaLnBrk="1" hangingPunct="1">
              <a:lnSpc>
                <a:spcPct val="75000"/>
              </a:lnSpc>
              <a:spcBef>
                <a:spcPct val="50000"/>
              </a:spcBef>
            </a:pPr>
            <a:r>
              <a:rPr kumimoji="0" lang="zh-CN" altLang="en-US">
                <a:solidFill>
                  <a:schemeClr val="tx1"/>
                </a:solidFill>
                <a:latin typeface="Arial" panose="020B0604020202020204" pitchFamily="34" charset="0"/>
              </a:rPr>
              <a:t>最大速度            </a:t>
            </a:r>
            <a:r>
              <a:rPr kumimoji="0" lang="en-US" altLang="zh-CN">
                <a:solidFill>
                  <a:schemeClr val="tx1"/>
                </a:solidFill>
                <a:latin typeface="Arial" panose="020B0604020202020204" pitchFamily="34" charset="0"/>
              </a:rPr>
              <a:t>V</a:t>
            </a:r>
            <a:r>
              <a:rPr kumimoji="0" lang="en-US" altLang="zh-CN" baseline="-25000">
                <a:solidFill>
                  <a:schemeClr val="tx1"/>
                </a:solidFill>
                <a:latin typeface="Arial" panose="020B0604020202020204" pitchFamily="34" charset="0"/>
              </a:rPr>
              <a:t>max               </a:t>
            </a:r>
            <a:r>
              <a:rPr kumimoji="0" lang="zh-CN" altLang="en-US">
                <a:solidFill>
                  <a:schemeClr val="tx1"/>
                </a:solidFill>
                <a:latin typeface="Arial" panose="020B0604020202020204" pitchFamily="34" charset="0"/>
              </a:rPr>
              <a:t>不变          ↓             ↓</a:t>
            </a:r>
          </a:p>
          <a:p>
            <a:pPr eaLnBrk="1" hangingPunct="1">
              <a:lnSpc>
                <a:spcPct val="75000"/>
              </a:lnSpc>
              <a:spcBef>
                <a:spcPct val="50000"/>
              </a:spcBef>
            </a:pPr>
            <a:r>
              <a:rPr kumimoji="0" lang="zh-CN" altLang="en-US">
                <a:solidFill>
                  <a:schemeClr val="tx1"/>
                </a:solidFill>
                <a:latin typeface="Arial" panose="020B0604020202020204" pitchFamily="34" charset="0"/>
              </a:rPr>
              <a:t>林</a:t>
            </a:r>
            <a:r>
              <a:rPr kumimoji="0" lang="en-US" altLang="zh-CN">
                <a:solidFill>
                  <a:schemeClr val="tx1"/>
                </a:solidFill>
                <a:latin typeface="Arial" panose="020B0604020202020204" pitchFamily="34" charset="0"/>
              </a:rPr>
              <a:t>-</a:t>
            </a:r>
            <a:r>
              <a:rPr kumimoji="0" lang="zh-CN" altLang="en-US">
                <a:solidFill>
                  <a:schemeClr val="tx1"/>
                </a:solidFill>
                <a:latin typeface="Arial" panose="020B0604020202020204" pitchFamily="34" charset="0"/>
              </a:rPr>
              <a:t>贝氏作图</a:t>
            </a:r>
          </a:p>
          <a:p>
            <a:pPr eaLnBrk="1" hangingPunct="1">
              <a:lnSpc>
                <a:spcPct val="75000"/>
              </a:lnSpc>
              <a:spcBef>
                <a:spcPct val="50000"/>
              </a:spcBef>
            </a:pPr>
            <a:r>
              <a:rPr kumimoji="0" lang="en-US" altLang="zh-CN">
                <a:solidFill>
                  <a:schemeClr val="tx1"/>
                </a:solidFill>
                <a:latin typeface="Arial" panose="020B0604020202020204" pitchFamily="34" charset="0"/>
              </a:rPr>
              <a:t>      </a:t>
            </a:r>
            <a:r>
              <a:rPr kumimoji="0" lang="zh-CN" altLang="en-US">
                <a:solidFill>
                  <a:schemeClr val="tx1"/>
                </a:solidFill>
                <a:latin typeface="Arial" panose="020B0604020202020204" pitchFamily="34" charset="0"/>
              </a:rPr>
              <a:t>斜率             </a:t>
            </a:r>
            <a:r>
              <a:rPr kumimoji="0" lang="en-US" altLang="zh-CN">
                <a:solidFill>
                  <a:schemeClr val="tx1"/>
                </a:solidFill>
                <a:latin typeface="Arial" panose="020B0604020202020204" pitchFamily="34" charset="0"/>
              </a:rPr>
              <a:t>K</a:t>
            </a:r>
            <a:r>
              <a:rPr kumimoji="0" lang="en-US" altLang="zh-CN" baseline="-25000">
                <a:solidFill>
                  <a:schemeClr val="tx1"/>
                </a:solidFill>
                <a:latin typeface="Arial" panose="020B0604020202020204" pitchFamily="34" charset="0"/>
              </a:rPr>
              <a:t>m</a:t>
            </a:r>
            <a:r>
              <a:rPr kumimoji="0" lang="en-US" altLang="zh-CN">
                <a:solidFill>
                  <a:schemeClr val="tx1"/>
                </a:solidFill>
                <a:latin typeface="Arial" panose="020B0604020202020204" pitchFamily="34" charset="0"/>
              </a:rPr>
              <a:t>/V</a:t>
            </a:r>
            <a:r>
              <a:rPr kumimoji="0" lang="en-US" altLang="zh-CN" baseline="-25000">
                <a:solidFill>
                  <a:schemeClr val="tx1"/>
                </a:solidFill>
                <a:latin typeface="Arial" panose="020B0604020202020204" pitchFamily="34" charset="0"/>
              </a:rPr>
              <a:t>max   </a:t>
            </a:r>
            <a:r>
              <a:rPr kumimoji="0" lang="en-US" altLang="zh-CN">
                <a:solidFill>
                  <a:schemeClr val="tx1"/>
                </a:solidFill>
                <a:latin typeface="Arial" panose="020B0604020202020204" pitchFamily="34" charset="0"/>
              </a:rPr>
              <a:t>   </a:t>
            </a:r>
            <a:r>
              <a:rPr kumimoji="0" lang="zh-CN" altLang="en-US">
                <a:solidFill>
                  <a:schemeClr val="tx1"/>
                </a:solidFill>
                <a:latin typeface="Arial" panose="020B0604020202020204" pitchFamily="34" charset="0"/>
              </a:rPr>
              <a:t>增大        增大          不变</a:t>
            </a:r>
          </a:p>
          <a:p>
            <a:pPr eaLnBrk="1" hangingPunct="1">
              <a:lnSpc>
                <a:spcPct val="75000"/>
              </a:lnSpc>
              <a:spcBef>
                <a:spcPct val="50000"/>
              </a:spcBef>
            </a:pPr>
            <a:r>
              <a:rPr kumimoji="0" lang="en-US" altLang="zh-CN">
                <a:solidFill>
                  <a:schemeClr val="tx1"/>
                </a:solidFill>
                <a:latin typeface="Arial" panose="020B0604020202020204" pitchFamily="34" charset="0"/>
              </a:rPr>
              <a:t>      </a:t>
            </a:r>
            <a:r>
              <a:rPr kumimoji="0" lang="zh-CN" altLang="en-US">
                <a:solidFill>
                  <a:schemeClr val="tx1"/>
                </a:solidFill>
                <a:latin typeface="Arial" panose="020B0604020202020204" pitchFamily="34" charset="0"/>
              </a:rPr>
              <a:t>纵轴截距      </a:t>
            </a:r>
            <a:r>
              <a:rPr kumimoji="0" lang="en-US" altLang="zh-CN">
                <a:solidFill>
                  <a:schemeClr val="tx1"/>
                </a:solidFill>
                <a:latin typeface="Arial" panose="020B0604020202020204" pitchFamily="34" charset="0"/>
              </a:rPr>
              <a:t>1/V</a:t>
            </a:r>
            <a:r>
              <a:rPr kumimoji="0" lang="en-US" altLang="zh-CN" baseline="-25000">
                <a:solidFill>
                  <a:schemeClr val="tx1"/>
                </a:solidFill>
                <a:latin typeface="Arial" panose="020B0604020202020204" pitchFamily="34" charset="0"/>
              </a:rPr>
              <a:t>max           </a:t>
            </a:r>
            <a:r>
              <a:rPr kumimoji="0" lang="zh-CN" altLang="en-US">
                <a:solidFill>
                  <a:schemeClr val="tx1"/>
                </a:solidFill>
                <a:latin typeface="Arial" panose="020B0604020202020204" pitchFamily="34" charset="0"/>
              </a:rPr>
              <a:t>不变        增大          增大</a:t>
            </a:r>
            <a:endParaRPr kumimoji="0" lang="en-US" altLang="zh-CN">
              <a:solidFill>
                <a:schemeClr val="tx1"/>
              </a:solidFill>
              <a:latin typeface="Arial" panose="020B0604020202020204" pitchFamily="34" charset="0"/>
            </a:endParaRPr>
          </a:p>
          <a:p>
            <a:pPr eaLnBrk="1" hangingPunct="1">
              <a:lnSpc>
                <a:spcPct val="75000"/>
              </a:lnSpc>
              <a:spcBef>
                <a:spcPct val="50000"/>
              </a:spcBef>
            </a:pPr>
            <a:r>
              <a:rPr kumimoji="0" lang="en-US" altLang="zh-CN">
                <a:solidFill>
                  <a:schemeClr val="tx1"/>
                </a:solidFill>
                <a:latin typeface="Arial" panose="020B0604020202020204" pitchFamily="34" charset="0"/>
              </a:rPr>
              <a:t>      </a:t>
            </a:r>
            <a:r>
              <a:rPr kumimoji="0" lang="zh-CN" altLang="en-US">
                <a:solidFill>
                  <a:schemeClr val="tx1"/>
                </a:solidFill>
                <a:latin typeface="Arial" panose="020B0604020202020204" pitchFamily="34" charset="0"/>
              </a:rPr>
              <a:t>横轴截距      </a:t>
            </a:r>
            <a:r>
              <a:rPr kumimoji="0" lang="en-US" altLang="zh-CN">
                <a:solidFill>
                  <a:schemeClr val="tx1"/>
                </a:solidFill>
                <a:latin typeface="Arial" panose="020B0604020202020204" pitchFamily="34" charset="0"/>
              </a:rPr>
              <a:t>-1/K</a:t>
            </a:r>
            <a:r>
              <a:rPr kumimoji="0" lang="en-US" altLang="zh-CN" baseline="-25000">
                <a:solidFill>
                  <a:schemeClr val="tx1"/>
                </a:solidFill>
                <a:latin typeface="Arial" panose="020B0604020202020204" pitchFamily="34" charset="0"/>
              </a:rPr>
              <a:t>m             </a:t>
            </a:r>
            <a:r>
              <a:rPr kumimoji="0" lang="zh-CN" altLang="en-US">
                <a:solidFill>
                  <a:schemeClr val="tx1"/>
                </a:solidFill>
                <a:latin typeface="Arial" panose="020B0604020202020204" pitchFamily="34" charset="0"/>
              </a:rPr>
              <a:t>增大        不变          减小</a:t>
            </a:r>
          </a:p>
        </p:txBody>
      </p:sp>
      <p:grpSp>
        <p:nvGrpSpPr>
          <p:cNvPr id="2" name="Group 104"/>
          <p:cNvGrpSpPr>
            <a:grpSpLocks/>
          </p:cNvGrpSpPr>
          <p:nvPr/>
        </p:nvGrpSpPr>
        <p:grpSpPr bwMode="auto">
          <a:xfrm>
            <a:off x="1862138" y="1212850"/>
            <a:ext cx="8178800" cy="655638"/>
            <a:chOff x="168" y="754"/>
            <a:chExt cx="5152" cy="413"/>
          </a:xfrm>
        </p:grpSpPr>
        <p:sp>
          <p:nvSpPr>
            <p:cNvPr id="30742" name="Text Box 54"/>
            <p:cNvSpPr txBox="1">
              <a:spLocks noChangeArrowheads="1"/>
            </p:cNvSpPr>
            <p:nvPr/>
          </p:nvSpPr>
          <p:spPr bwMode="auto">
            <a:xfrm>
              <a:off x="168" y="845"/>
              <a:ext cx="5126"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85000"/>
                </a:lnSpc>
                <a:spcBef>
                  <a:spcPct val="50000"/>
                </a:spcBef>
              </a:pPr>
              <a:r>
                <a:rPr lang="zh-CN" altLang="en-US">
                  <a:solidFill>
                    <a:schemeClr val="tx1"/>
                  </a:solidFill>
                </a:rPr>
                <a:t>作用特征             无</a:t>
              </a:r>
              <a:r>
                <a:rPr lang="en-US" altLang="zh-CN">
                  <a:solidFill>
                    <a:srgbClr val="003366"/>
                  </a:solidFill>
                </a:rPr>
                <a:t>I </a:t>
              </a:r>
              <a:r>
                <a:rPr lang="en-US" altLang="zh-CN">
                  <a:solidFill>
                    <a:schemeClr val="tx1"/>
                  </a:solidFill>
                </a:rPr>
                <a:t>            </a:t>
              </a:r>
              <a:r>
                <a:rPr lang="zh-CN" altLang="en-US">
                  <a:solidFill>
                    <a:schemeClr val="tx1"/>
                  </a:solidFill>
                </a:rPr>
                <a:t>竞             非              反</a:t>
              </a:r>
              <a:endParaRPr lang="zh-CN" altLang="en-US"/>
            </a:p>
          </p:txBody>
        </p:sp>
        <p:grpSp>
          <p:nvGrpSpPr>
            <p:cNvPr id="30743" name="Group 58"/>
            <p:cNvGrpSpPr>
              <a:grpSpLocks/>
            </p:cNvGrpSpPr>
            <p:nvPr/>
          </p:nvGrpSpPr>
          <p:grpSpPr bwMode="auto">
            <a:xfrm>
              <a:off x="3062" y="790"/>
              <a:ext cx="362" cy="365"/>
              <a:chOff x="2971" y="3358"/>
              <a:chExt cx="362" cy="365"/>
            </a:xfrm>
          </p:grpSpPr>
          <p:sp>
            <p:nvSpPr>
              <p:cNvPr id="30750" name="Freeform 56"/>
              <p:cNvSpPr>
                <a:spLocks/>
              </p:cNvSpPr>
              <p:nvPr/>
            </p:nvSpPr>
            <p:spPr bwMode="auto">
              <a:xfrm>
                <a:off x="2971" y="3410"/>
                <a:ext cx="362" cy="273"/>
              </a:xfrm>
              <a:custGeom>
                <a:avLst/>
                <a:gdLst>
                  <a:gd name="T0" fmla="*/ 1 w 558"/>
                  <a:gd name="T1" fmla="*/ 1 h 492"/>
                  <a:gd name="T2" fmla="*/ 1 w 558"/>
                  <a:gd name="T3" fmla="*/ 1 h 492"/>
                  <a:gd name="T4" fmla="*/ 1 w 558"/>
                  <a:gd name="T5" fmla="*/ 1 h 492"/>
                  <a:gd name="T6" fmla="*/ 1 w 558"/>
                  <a:gd name="T7" fmla="*/ 1 h 492"/>
                  <a:gd name="T8" fmla="*/ 1 w 558"/>
                  <a:gd name="T9" fmla="*/ 1 h 492"/>
                  <a:gd name="T10" fmla="*/ 1 w 558"/>
                  <a:gd name="T11" fmla="*/ 1 h 492"/>
                  <a:gd name="T12" fmla="*/ 1 w 558"/>
                  <a:gd name="T13" fmla="*/ 1 h 492"/>
                  <a:gd name="T14" fmla="*/ 1 w 558"/>
                  <a:gd name="T15" fmla="*/ 1 h 492"/>
                  <a:gd name="T16" fmla="*/ 1 w 558"/>
                  <a:gd name="T17" fmla="*/ 1 h 492"/>
                  <a:gd name="T18" fmla="*/ 1 w 558"/>
                  <a:gd name="T19" fmla="*/ 1 h 492"/>
                  <a:gd name="T20" fmla="*/ 1 w 558"/>
                  <a:gd name="T21" fmla="*/ 1 h 492"/>
                  <a:gd name="T22" fmla="*/ 1 w 558"/>
                  <a:gd name="T23" fmla="*/ 1 h 4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58"/>
                  <a:gd name="T37" fmla="*/ 0 h 492"/>
                  <a:gd name="T38" fmla="*/ 558 w 558"/>
                  <a:gd name="T39" fmla="*/ 492 h 49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58" h="492">
                    <a:moveTo>
                      <a:pt x="45" y="250"/>
                    </a:moveTo>
                    <a:cubicBezTo>
                      <a:pt x="90" y="205"/>
                      <a:pt x="279" y="0"/>
                      <a:pt x="362" y="23"/>
                    </a:cubicBezTo>
                    <a:cubicBezTo>
                      <a:pt x="445" y="46"/>
                      <a:pt x="528" y="326"/>
                      <a:pt x="543" y="386"/>
                    </a:cubicBezTo>
                    <a:cubicBezTo>
                      <a:pt x="558" y="446"/>
                      <a:pt x="476" y="401"/>
                      <a:pt x="453" y="386"/>
                    </a:cubicBezTo>
                    <a:cubicBezTo>
                      <a:pt x="430" y="371"/>
                      <a:pt x="422" y="302"/>
                      <a:pt x="407" y="295"/>
                    </a:cubicBezTo>
                    <a:cubicBezTo>
                      <a:pt x="392" y="288"/>
                      <a:pt x="369" y="318"/>
                      <a:pt x="362" y="341"/>
                    </a:cubicBezTo>
                    <a:cubicBezTo>
                      <a:pt x="355" y="364"/>
                      <a:pt x="369" y="409"/>
                      <a:pt x="362" y="432"/>
                    </a:cubicBezTo>
                    <a:cubicBezTo>
                      <a:pt x="355" y="455"/>
                      <a:pt x="340" y="485"/>
                      <a:pt x="317" y="477"/>
                    </a:cubicBezTo>
                    <a:cubicBezTo>
                      <a:pt x="294" y="469"/>
                      <a:pt x="256" y="386"/>
                      <a:pt x="226" y="386"/>
                    </a:cubicBezTo>
                    <a:cubicBezTo>
                      <a:pt x="196" y="386"/>
                      <a:pt x="158" y="492"/>
                      <a:pt x="135" y="477"/>
                    </a:cubicBezTo>
                    <a:cubicBezTo>
                      <a:pt x="112" y="462"/>
                      <a:pt x="105" y="333"/>
                      <a:pt x="90" y="295"/>
                    </a:cubicBezTo>
                    <a:cubicBezTo>
                      <a:pt x="75" y="257"/>
                      <a:pt x="0" y="295"/>
                      <a:pt x="45" y="250"/>
                    </a:cubicBezTo>
                    <a:close/>
                  </a:path>
                </a:pathLst>
              </a:custGeom>
              <a:solidFill>
                <a:srgbClr val="0000CC"/>
              </a:solidFill>
              <a:ln w="9525">
                <a:solidFill>
                  <a:schemeClr val="tx1"/>
                </a:solidFill>
                <a:round/>
                <a:headEnd/>
                <a:tailEnd/>
              </a:ln>
            </p:spPr>
            <p:txBody>
              <a:bodyPr/>
              <a:lstStyle/>
              <a:p>
                <a:endParaRPr lang="zh-CN" altLang="en-US"/>
              </a:p>
            </p:txBody>
          </p:sp>
          <p:sp>
            <p:nvSpPr>
              <p:cNvPr id="30751" name="Rectangle 57"/>
              <p:cNvSpPr>
                <a:spLocks noChangeArrowheads="1"/>
              </p:cNvSpPr>
              <p:nvPr/>
            </p:nvSpPr>
            <p:spPr bwMode="auto">
              <a:xfrm>
                <a:off x="3065" y="3358"/>
                <a:ext cx="16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kumimoji="0" lang="en-US" altLang="zh-CN" sz="3200">
                    <a:solidFill>
                      <a:srgbClr val="FFFF00"/>
                    </a:solidFill>
                  </a:rPr>
                  <a:t>I</a:t>
                </a:r>
              </a:p>
            </p:txBody>
          </p:sp>
        </p:grpSp>
        <p:grpSp>
          <p:nvGrpSpPr>
            <p:cNvPr id="30744" name="Group 59"/>
            <p:cNvGrpSpPr>
              <a:grpSpLocks/>
            </p:cNvGrpSpPr>
            <p:nvPr/>
          </p:nvGrpSpPr>
          <p:grpSpPr bwMode="auto">
            <a:xfrm>
              <a:off x="5030" y="763"/>
              <a:ext cx="290" cy="404"/>
              <a:chOff x="1711" y="1848"/>
              <a:chExt cx="290" cy="404"/>
            </a:xfrm>
          </p:grpSpPr>
          <p:sp>
            <p:nvSpPr>
              <p:cNvPr id="30748" name="Freeform 60"/>
              <p:cNvSpPr>
                <a:spLocks/>
              </p:cNvSpPr>
              <p:nvPr/>
            </p:nvSpPr>
            <p:spPr bwMode="auto">
              <a:xfrm rot="2772627">
                <a:off x="1738" y="1923"/>
                <a:ext cx="236" cy="290"/>
              </a:xfrm>
              <a:custGeom>
                <a:avLst/>
                <a:gdLst>
                  <a:gd name="T0" fmla="*/ 1 w 317"/>
                  <a:gd name="T1" fmla="*/ 6 h 318"/>
                  <a:gd name="T2" fmla="*/ 1 w 317"/>
                  <a:gd name="T3" fmla="*/ 81 h 318"/>
                  <a:gd name="T4" fmla="*/ 5 w 317"/>
                  <a:gd name="T5" fmla="*/ 43 h 318"/>
                  <a:gd name="T6" fmla="*/ 1 w 317"/>
                  <a:gd name="T7" fmla="*/ 6 h 318"/>
                  <a:gd name="T8" fmla="*/ 0 60000 65536"/>
                  <a:gd name="T9" fmla="*/ 0 60000 65536"/>
                  <a:gd name="T10" fmla="*/ 0 60000 65536"/>
                  <a:gd name="T11" fmla="*/ 0 60000 65536"/>
                  <a:gd name="T12" fmla="*/ 0 w 317"/>
                  <a:gd name="T13" fmla="*/ 0 h 318"/>
                  <a:gd name="T14" fmla="*/ 317 w 317"/>
                  <a:gd name="T15" fmla="*/ 318 h 318"/>
                </a:gdLst>
                <a:ahLst/>
                <a:cxnLst>
                  <a:cxn ang="T8">
                    <a:pos x="T0" y="T1"/>
                  </a:cxn>
                  <a:cxn ang="T9">
                    <a:pos x="T2" y="T3"/>
                  </a:cxn>
                  <a:cxn ang="T10">
                    <a:pos x="T4" y="T5"/>
                  </a:cxn>
                  <a:cxn ang="T11">
                    <a:pos x="T6" y="T7"/>
                  </a:cxn>
                </a:cxnLst>
                <a:rect l="T12" t="T13" r="T14" b="T15"/>
                <a:pathLst>
                  <a:path w="317" h="318">
                    <a:moveTo>
                      <a:pt x="45" y="23"/>
                    </a:moveTo>
                    <a:cubicBezTo>
                      <a:pt x="0" y="46"/>
                      <a:pt x="0" y="272"/>
                      <a:pt x="45" y="295"/>
                    </a:cubicBezTo>
                    <a:cubicBezTo>
                      <a:pt x="90" y="318"/>
                      <a:pt x="317" y="204"/>
                      <a:pt x="317" y="159"/>
                    </a:cubicBezTo>
                    <a:cubicBezTo>
                      <a:pt x="317" y="114"/>
                      <a:pt x="90" y="0"/>
                      <a:pt x="45" y="23"/>
                    </a:cubicBezTo>
                    <a:close/>
                  </a:path>
                </a:pathLst>
              </a:custGeom>
              <a:solidFill>
                <a:srgbClr val="0000CC"/>
              </a:solidFill>
              <a:ln w="9525">
                <a:solidFill>
                  <a:schemeClr val="tx1"/>
                </a:solidFill>
                <a:round/>
                <a:headEnd/>
                <a:tailEnd/>
              </a:ln>
            </p:spPr>
            <p:txBody>
              <a:bodyPr/>
              <a:lstStyle/>
              <a:p>
                <a:endParaRPr lang="zh-CN" altLang="en-US"/>
              </a:p>
            </p:txBody>
          </p:sp>
          <p:sp>
            <p:nvSpPr>
              <p:cNvPr id="30749" name="Rectangle 61"/>
              <p:cNvSpPr>
                <a:spLocks noChangeArrowheads="1"/>
              </p:cNvSpPr>
              <p:nvPr/>
            </p:nvSpPr>
            <p:spPr bwMode="auto">
              <a:xfrm rot="10800000">
                <a:off x="1801" y="1848"/>
                <a:ext cx="191"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kumimoji="0" lang="en-US" altLang="zh-CN" sz="3600">
                    <a:solidFill>
                      <a:srgbClr val="FFFF00"/>
                    </a:solidFill>
                  </a:rPr>
                  <a:t>I</a:t>
                </a:r>
              </a:p>
            </p:txBody>
          </p:sp>
        </p:grpSp>
        <p:grpSp>
          <p:nvGrpSpPr>
            <p:cNvPr id="30745" name="Group 62"/>
            <p:cNvGrpSpPr>
              <a:grpSpLocks/>
            </p:cNvGrpSpPr>
            <p:nvPr/>
          </p:nvGrpSpPr>
          <p:grpSpPr bwMode="auto">
            <a:xfrm>
              <a:off x="4068" y="754"/>
              <a:ext cx="273" cy="404"/>
              <a:chOff x="3334" y="1545"/>
              <a:chExt cx="273" cy="404"/>
            </a:xfrm>
          </p:grpSpPr>
          <p:sp>
            <p:nvSpPr>
              <p:cNvPr id="30746" name="Freeform 63"/>
              <p:cNvSpPr>
                <a:spLocks/>
              </p:cNvSpPr>
              <p:nvPr/>
            </p:nvSpPr>
            <p:spPr bwMode="auto">
              <a:xfrm>
                <a:off x="3334" y="1580"/>
                <a:ext cx="273" cy="340"/>
              </a:xfrm>
              <a:custGeom>
                <a:avLst/>
                <a:gdLst>
                  <a:gd name="T0" fmla="*/ 2 w 349"/>
                  <a:gd name="T1" fmla="*/ 30 h 340"/>
                  <a:gd name="T2" fmla="*/ 2 w 349"/>
                  <a:gd name="T3" fmla="*/ 302 h 340"/>
                  <a:gd name="T4" fmla="*/ 10 w 349"/>
                  <a:gd name="T5" fmla="*/ 257 h 340"/>
                  <a:gd name="T6" fmla="*/ 6 w 349"/>
                  <a:gd name="T7" fmla="*/ 212 h 340"/>
                  <a:gd name="T8" fmla="*/ 10 w 349"/>
                  <a:gd name="T9" fmla="*/ 121 h 340"/>
                  <a:gd name="T10" fmla="*/ 2 w 349"/>
                  <a:gd name="T11" fmla="*/ 30 h 340"/>
                  <a:gd name="T12" fmla="*/ 0 60000 65536"/>
                  <a:gd name="T13" fmla="*/ 0 60000 65536"/>
                  <a:gd name="T14" fmla="*/ 0 60000 65536"/>
                  <a:gd name="T15" fmla="*/ 0 60000 65536"/>
                  <a:gd name="T16" fmla="*/ 0 60000 65536"/>
                  <a:gd name="T17" fmla="*/ 0 60000 65536"/>
                  <a:gd name="T18" fmla="*/ 0 w 349"/>
                  <a:gd name="T19" fmla="*/ 0 h 340"/>
                  <a:gd name="T20" fmla="*/ 349 w 349"/>
                  <a:gd name="T21" fmla="*/ 340 h 340"/>
                </a:gdLst>
                <a:ahLst/>
                <a:cxnLst>
                  <a:cxn ang="T12">
                    <a:pos x="T0" y="T1"/>
                  </a:cxn>
                  <a:cxn ang="T13">
                    <a:pos x="T2" y="T3"/>
                  </a:cxn>
                  <a:cxn ang="T14">
                    <a:pos x="T4" y="T5"/>
                  </a:cxn>
                  <a:cxn ang="T15">
                    <a:pos x="T6" y="T7"/>
                  </a:cxn>
                  <a:cxn ang="T16">
                    <a:pos x="T8" y="T9"/>
                  </a:cxn>
                  <a:cxn ang="T17">
                    <a:pos x="T10" y="T11"/>
                  </a:cxn>
                </a:cxnLst>
                <a:rect l="T18" t="T19" r="T20" b="T21"/>
                <a:pathLst>
                  <a:path w="349" h="340">
                    <a:moveTo>
                      <a:pt x="46" y="30"/>
                    </a:moveTo>
                    <a:cubicBezTo>
                      <a:pt x="1" y="60"/>
                      <a:pt x="0" y="264"/>
                      <a:pt x="46" y="302"/>
                    </a:cubicBezTo>
                    <a:cubicBezTo>
                      <a:pt x="92" y="340"/>
                      <a:pt x="296" y="272"/>
                      <a:pt x="319" y="257"/>
                    </a:cubicBezTo>
                    <a:cubicBezTo>
                      <a:pt x="342" y="242"/>
                      <a:pt x="183" y="235"/>
                      <a:pt x="183" y="212"/>
                    </a:cubicBezTo>
                    <a:cubicBezTo>
                      <a:pt x="183" y="189"/>
                      <a:pt x="349" y="151"/>
                      <a:pt x="319" y="121"/>
                    </a:cubicBezTo>
                    <a:cubicBezTo>
                      <a:pt x="289" y="91"/>
                      <a:pt x="91" y="0"/>
                      <a:pt x="46" y="30"/>
                    </a:cubicBezTo>
                    <a:close/>
                  </a:path>
                </a:pathLst>
              </a:custGeom>
              <a:solidFill>
                <a:srgbClr val="0000CC"/>
              </a:solidFill>
              <a:ln w="9525">
                <a:solidFill>
                  <a:schemeClr val="tx1"/>
                </a:solidFill>
                <a:round/>
                <a:headEnd/>
                <a:tailEnd/>
              </a:ln>
            </p:spPr>
            <p:txBody>
              <a:bodyPr/>
              <a:lstStyle/>
              <a:p>
                <a:endParaRPr lang="zh-CN" altLang="en-US"/>
              </a:p>
            </p:txBody>
          </p:sp>
          <p:sp>
            <p:nvSpPr>
              <p:cNvPr id="30747" name="Rectangle 64"/>
              <p:cNvSpPr>
                <a:spLocks noChangeArrowheads="1"/>
              </p:cNvSpPr>
              <p:nvPr/>
            </p:nvSpPr>
            <p:spPr bwMode="auto">
              <a:xfrm>
                <a:off x="3335" y="1545"/>
                <a:ext cx="183"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kumimoji="0" lang="en-US" altLang="zh-CN" sz="3600">
                    <a:solidFill>
                      <a:srgbClr val="FFFF00"/>
                    </a:solidFill>
                  </a:rPr>
                  <a:t>I</a:t>
                </a:r>
              </a:p>
            </p:txBody>
          </p:sp>
        </p:grpSp>
      </p:grpSp>
    </p:spTree>
    <p:extLst>
      <p:ext uri="{BB962C8B-B14F-4D97-AF65-F5344CB8AC3E}">
        <p14:creationId xmlns:p14="http://schemas.microsoft.com/office/powerpoint/2010/main" val="37770466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nodeType="clickEffect">
                                  <p:stCondLst>
                                    <p:cond delay="0"/>
                                  </p:stCondLst>
                                  <p:childTnLst>
                                    <p:set>
                                      <p:cBhvr>
                                        <p:cTn id="6" dur="1" fill="hold">
                                          <p:stCondLst>
                                            <p:cond delay="0"/>
                                          </p:stCondLst>
                                        </p:cTn>
                                        <p:tgtEl>
                                          <p:spTgt spid="74858"/>
                                        </p:tgtEl>
                                        <p:attrNameLst>
                                          <p:attrName>style.visibility</p:attrName>
                                        </p:attrNameLst>
                                      </p:cBhvr>
                                      <p:to>
                                        <p:strVal val="visible"/>
                                      </p:to>
                                    </p:set>
                                    <p:anim calcmode="lin" valueType="num">
                                      <p:cBhvr>
                                        <p:cTn id="7" dur="1000" fill="hold"/>
                                        <p:tgtEl>
                                          <p:spTgt spid="74858"/>
                                        </p:tgtEl>
                                        <p:attrNameLst>
                                          <p:attrName>ppt_x</p:attrName>
                                        </p:attrNameLst>
                                      </p:cBhvr>
                                      <p:tavLst>
                                        <p:tav tm="0">
                                          <p:val>
                                            <p:strVal val="#ppt_x"/>
                                          </p:val>
                                        </p:tav>
                                        <p:tav tm="100000">
                                          <p:val>
                                            <p:strVal val="#ppt_x"/>
                                          </p:val>
                                        </p:tav>
                                      </p:tavLst>
                                    </p:anim>
                                    <p:anim calcmode="lin" valueType="num">
                                      <p:cBhvr>
                                        <p:cTn id="8" dur="1000" fill="hold"/>
                                        <p:tgtEl>
                                          <p:spTgt spid="74858"/>
                                        </p:tgtEl>
                                        <p:attrNameLst>
                                          <p:attrName>ppt_y</p:attrName>
                                        </p:attrNameLst>
                                      </p:cBhvr>
                                      <p:tavLst>
                                        <p:tav tm="0">
                                          <p:val>
                                            <p:strVal val="#ppt_y-#ppt_h/2"/>
                                          </p:val>
                                        </p:tav>
                                        <p:tav tm="100000">
                                          <p:val>
                                            <p:strVal val="#ppt_y"/>
                                          </p:val>
                                        </p:tav>
                                      </p:tavLst>
                                    </p:anim>
                                    <p:anim calcmode="lin" valueType="num">
                                      <p:cBhvr>
                                        <p:cTn id="9" dur="1000" fill="hold"/>
                                        <p:tgtEl>
                                          <p:spTgt spid="74858"/>
                                        </p:tgtEl>
                                        <p:attrNameLst>
                                          <p:attrName>ppt_w</p:attrName>
                                        </p:attrNameLst>
                                      </p:cBhvr>
                                      <p:tavLst>
                                        <p:tav tm="0">
                                          <p:val>
                                            <p:strVal val="#ppt_w"/>
                                          </p:val>
                                        </p:tav>
                                        <p:tav tm="100000">
                                          <p:val>
                                            <p:strVal val="#ppt_w"/>
                                          </p:val>
                                        </p:tav>
                                      </p:tavLst>
                                    </p:anim>
                                    <p:anim calcmode="lin" valueType="num">
                                      <p:cBhvr>
                                        <p:cTn id="10" dur="1000" fill="hold"/>
                                        <p:tgtEl>
                                          <p:spTgt spid="74858"/>
                                        </p:tgtEl>
                                        <p:attrNameLst>
                                          <p:attrName>ppt_h</p:attrName>
                                        </p:attrNameLst>
                                      </p:cBhvr>
                                      <p:tavLst>
                                        <p:tav tm="0">
                                          <p:val>
                                            <p:fltVal val="0"/>
                                          </p:val>
                                        </p:tav>
                                        <p:tav tm="100000">
                                          <p:val>
                                            <p:strVal val="#ppt_h"/>
                                          </p:val>
                                        </p:tav>
                                      </p:tavLst>
                                    </p:anim>
                                  </p:childTnLst>
                                </p:cTn>
                              </p:par>
                            </p:childTnLst>
                          </p:cTn>
                        </p:par>
                        <p:par>
                          <p:cTn id="11" fill="hold" nodeType="afterGroup">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 fill="hold" grpId="0" nodeType="clickEffect">
                                  <p:stCondLst>
                                    <p:cond delay="0"/>
                                  </p:stCondLst>
                                  <p:childTnLst>
                                    <p:set>
                                      <p:cBhvr>
                                        <p:cTn id="18" dur="1" fill="hold">
                                          <p:stCondLst>
                                            <p:cond delay="0"/>
                                          </p:stCondLst>
                                        </p:cTn>
                                        <p:tgtEl>
                                          <p:spTgt spid="74793">
                                            <p:txEl>
                                              <p:pRg st="0" end="0"/>
                                            </p:txEl>
                                          </p:spTgt>
                                        </p:tgtEl>
                                        <p:attrNameLst>
                                          <p:attrName>style.visibility</p:attrName>
                                        </p:attrNameLst>
                                      </p:cBhvr>
                                      <p:to>
                                        <p:strVal val="visible"/>
                                      </p:to>
                                    </p:set>
                                    <p:anim calcmode="lin" valueType="num">
                                      <p:cBhvr>
                                        <p:cTn id="19" dur="1000" fill="hold"/>
                                        <p:tgtEl>
                                          <p:spTgt spid="7479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74793">
                                            <p:txEl>
                                              <p:pRg st="0" end="0"/>
                                            </p:txEl>
                                          </p:spTgt>
                                        </p:tgtEl>
                                        <p:attrNameLst>
                                          <p:attrName>ppt_y</p:attrName>
                                        </p:attrNameLst>
                                      </p:cBhvr>
                                      <p:tavLst>
                                        <p:tav tm="0">
                                          <p:val>
                                            <p:strVal val="#ppt_y-#ppt_h/2"/>
                                          </p:val>
                                        </p:tav>
                                        <p:tav tm="100000">
                                          <p:val>
                                            <p:strVal val="#ppt_y"/>
                                          </p:val>
                                        </p:tav>
                                      </p:tavLst>
                                    </p:anim>
                                    <p:anim calcmode="lin" valueType="num">
                                      <p:cBhvr>
                                        <p:cTn id="21" dur="1000" fill="hold"/>
                                        <p:tgtEl>
                                          <p:spTgt spid="74793">
                                            <p:txEl>
                                              <p:pRg st="0" end="0"/>
                                            </p:txEl>
                                          </p:spTgt>
                                        </p:tgtEl>
                                        <p:attrNameLst>
                                          <p:attrName>ppt_w</p:attrName>
                                        </p:attrNameLst>
                                      </p:cBhvr>
                                      <p:tavLst>
                                        <p:tav tm="0">
                                          <p:val>
                                            <p:strVal val="#ppt_w"/>
                                          </p:val>
                                        </p:tav>
                                        <p:tav tm="100000">
                                          <p:val>
                                            <p:strVal val="#ppt_w"/>
                                          </p:val>
                                        </p:tav>
                                      </p:tavLst>
                                    </p:anim>
                                    <p:anim calcmode="lin" valueType="num">
                                      <p:cBhvr>
                                        <p:cTn id="22" dur="1000" fill="hold"/>
                                        <p:tgtEl>
                                          <p:spTgt spid="7479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74793">
                                            <p:txEl>
                                              <p:pRg st="1" end="1"/>
                                            </p:txEl>
                                          </p:spTgt>
                                        </p:tgtEl>
                                        <p:attrNameLst>
                                          <p:attrName>style.visibility</p:attrName>
                                        </p:attrNameLst>
                                      </p:cBhvr>
                                      <p:to>
                                        <p:strVal val="visible"/>
                                      </p:to>
                                    </p:set>
                                    <p:anim calcmode="lin" valueType="num">
                                      <p:cBhvr>
                                        <p:cTn id="27" dur="1000" fill="hold"/>
                                        <p:tgtEl>
                                          <p:spTgt spid="7479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74793">
                                            <p:txEl>
                                              <p:pRg st="1" end="1"/>
                                            </p:txEl>
                                          </p:spTgt>
                                        </p:tgtEl>
                                        <p:attrNameLst>
                                          <p:attrName>ppt_y</p:attrName>
                                        </p:attrNameLst>
                                      </p:cBhvr>
                                      <p:tavLst>
                                        <p:tav tm="0">
                                          <p:val>
                                            <p:strVal val="#ppt_y-#ppt_h/2"/>
                                          </p:val>
                                        </p:tav>
                                        <p:tav tm="100000">
                                          <p:val>
                                            <p:strVal val="#ppt_y"/>
                                          </p:val>
                                        </p:tav>
                                      </p:tavLst>
                                    </p:anim>
                                    <p:anim calcmode="lin" valueType="num">
                                      <p:cBhvr>
                                        <p:cTn id="29" dur="1000" fill="hold"/>
                                        <p:tgtEl>
                                          <p:spTgt spid="74793">
                                            <p:txEl>
                                              <p:pRg st="1" end="1"/>
                                            </p:txEl>
                                          </p:spTgt>
                                        </p:tgtEl>
                                        <p:attrNameLst>
                                          <p:attrName>ppt_w</p:attrName>
                                        </p:attrNameLst>
                                      </p:cBhvr>
                                      <p:tavLst>
                                        <p:tav tm="0">
                                          <p:val>
                                            <p:strVal val="#ppt_w"/>
                                          </p:val>
                                        </p:tav>
                                        <p:tav tm="100000">
                                          <p:val>
                                            <p:strVal val="#ppt_w"/>
                                          </p:val>
                                        </p:tav>
                                      </p:tavLst>
                                    </p:anim>
                                    <p:anim calcmode="lin" valueType="num">
                                      <p:cBhvr>
                                        <p:cTn id="30" dur="1000" fill="hold"/>
                                        <p:tgtEl>
                                          <p:spTgt spid="7479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74793">
                                            <p:txEl>
                                              <p:pRg st="2" end="2"/>
                                            </p:txEl>
                                          </p:spTgt>
                                        </p:tgtEl>
                                        <p:attrNameLst>
                                          <p:attrName>style.visibility</p:attrName>
                                        </p:attrNameLst>
                                      </p:cBhvr>
                                      <p:to>
                                        <p:strVal val="visible"/>
                                      </p:to>
                                    </p:set>
                                    <p:anim calcmode="lin" valueType="num">
                                      <p:cBhvr>
                                        <p:cTn id="35" dur="1000" fill="hold"/>
                                        <p:tgtEl>
                                          <p:spTgt spid="74793">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74793">
                                            <p:txEl>
                                              <p:pRg st="2" end="2"/>
                                            </p:txEl>
                                          </p:spTgt>
                                        </p:tgtEl>
                                        <p:attrNameLst>
                                          <p:attrName>ppt_y</p:attrName>
                                        </p:attrNameLst>
                                      </p:cBhvr>
                                      <p:tavLst>
                                        <p:tav tm="0">
                                          <p:val>
                                            <p:strVal val="#ppt_y-#ppt_h/2"/>
                                          </p:val>
                                        </p:tav>
                                        <p:tav tm="100000">
                                          <p:val>
                                            <p:strVal val="#ppt_y"/>
                                          </p:val>
                                        </p:tav>
                                      </p:tavLst>
                                    </p:anim>
                                    <p:anim calcmode="lin" valueType="num">
                                      <p:cBhvr>
                                        <p:cTn id="37" dur="1000" fill="hold"/>
                                        <p:tgtEl>
                                          <p:spTgt spid="74793">
                                            <p:txEl>
                                              <p:pRg st="2" end="2"/>
                                            </p:txEl>
                                          </p:spTgt>
                                        </p:tgtEl>
                                        <p:attrNameLst>
                                          <p:attrName>ppt_w</p:attrName>
                                        </p:attrNameLst>
                                      </p:cBhvr>
                                      <p:tavLst>
                                        <p:tav tm="0">
                                          <p:val>
                                            <p:strVal val="#ppt_w"/>
                                          </p:val>
                                        </p:tav>
                                        <p:tav tm="100000">
                                          <p:val>
                                            <p:strVal val="#ppt_w"/>
                                          </p:val>
                                        </p:tav>
                                      </p:tavLst>
                                    </p:anim>
                                    <p:anim calcmode="lin" valueType="num">
                                      <p:cBhvr>
                                        <p:cTn id="38" dur="1000" fill="hold"/>
                                        <p:tgtEl>
                                          <p:spTgt spid="7479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1" fill="hold" grpId="0" nodeType="clickEffect">
                                  <p:stCondLst>
                                    <p:cond delay="0"/>
                                  </p:stCondLst>
                                  <p:childTnLst>
                                    <p:set>
                                      <p:cBhvr>
                                        <p:cTn id="42" dur="1" fill="hold">
                                          <p:stCondLst>
                                            <p:cond delay="0"/>
                                          </p:stCondLst>
                                        </p:cTn>
                                        <p:tgtEl>
                                          <p:spTgt spid="74793">
                                            <p:txEl>
                                              <p:pRg st="3" end="3"/>
                                            </p:txEl>
                                          </p:spTgt>
                                        </p:tgtEl>
                                        <p:attrNameLst>
                                          <p:attrName>style.visibility</p:attrName>
                                        </p:attrNameLst>
                                      </p:cBhvr>
                                      <p:to>
                                        <p:strVal val="visible"/>
                                      </p:to>
                                    </p:set>
                                    <p:anim calcmode="lin" valueType="num">
                                      <p:cBhvr>
                                        <p:cTn id="43" dur="1000" fill="hold"/>
                                        <p:tgtEl>
                                          <p:spTgt spid="74793">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74793">
                                            <p:txEl>
                                              <p:pRg st="3" end="3"/>
                                            </p:txEl>
                                          </p:spTgt>
                                        </p:tgtEl>
                                        <p:attrNameLst>
                                          <p:attrName>ppt_y</p:attrName>
                                        </p:attrNameLst>
                                      </p:cBhvr>
                                      <p:tavLst>
                                        <p:tav tm="0">
                                          <p:val>
                                            <p:strVal val="#ppt_y-#ppt_h/2"/>
                                          </p:val>
                                        </p:tav>
                                        <p:tav tm="100000">
                                          <p:val>
                                            <p:strVal val="#ppt_y"/>
                                          </p:val>
                                        </p:tav>
                                      </p:tavLst>
                                    </p:anim>
                                    <p:anim calcmode="lin" valueType="num">
                                      <p:cBhvr>
                                        <p:cTn id="45" dur="1000" fill="hold"/>
                                        <p:tgtEl>
                                          <p:spTgt spid="74793">
                                            <p:txEl>
                                              <p:pRg st="3" end="3"/>
                                            </p:txEl>
                                          </p:spTgt>
                                        </p:tgtEl>
                                        <p:attrNameLst>
                                          <p:attrName>ppt_w</p:attrName>
                                        </p:attrNameLst>
                                      </p:cBhvr>
                                      <p:tavLst>
                                        <p:tav tm="0">
                                          <p:val>
                                            <p:strVal val="#ppt_w"/>
                                          </p:val>
                                        </p:tav>
                                        <p:tav tm="100000">
                                          <p:val>
                                            <p:strVal val="#ppt_w"/>
                                          </p:val>
                                        </p:tav>
                                      </p:tavLst>
                                    </p:anim>
                                    <p:anim calcmode="lin" valueType="num">
                                      <p:cBhvr>
                                        <p:cTn id="46" dur="1000" fill="hold"/>
                                        <p:tgtEl>
                                          <p:spTgt spid="7479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1" fill="hold" grpId="0" nodeType="clickEffect">
                                  <p:stCondLst>
                                    <p:cond delay="0"/>
                                  </p:stCondLst>
                                  <p:childTnLst>
                                    <p:set>
                                      <p:cBhvr>
                                        <p:cTn id="50" dur="1" fill="hold">
                                          <p:stCondLst>
                                            <p:cond delay="0"/>
                                          </p:stCondLst>
                                        </p:cTn>
                                        <p:tgtEl>
                                          <p:spTgt spid="74793">
                                            <p:txEl>
                                              <p:pRg st="4" end="4"/>
                                            </p:txEl>
                                          </p:spTgt>
                                        </p:tgtEl>
                                        <p:attrNameLst>
                                          <p:attrName>style.visibility</p:attrName>
                                        </p:attrNameLst>
                                      </p:cBhvr>
                                      <p:to>
                                        <p:strVal val="visible"/>
                                      </p:to>
                                    </p:set>
                                    <p:anim calcmode="lin" valueType="num">
                                      <p:cBhvr>
                                        <p:cTn id="51" dur="1000" fill="hold"/>
                                        <p:tgtEl>
                                          <p:spTgt spid="74793">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74793">
                                            <p:txEl>
                                              <p:pRg st="4" end="4"/>
                                            </p:txEl>
                                          </p:spTgt>
                                        </p:tgtEl>
                                        <p:attrNameLst>
                                          <p:attrName>ppt_y</p:attrName>
                                        </p:attrNameLst>
                                      </p:cBhvr>
                                      <p:tavLst>
                                        <p:tav tm="0">
                                          <p:val>
                                            <p:strVal val="#ppt_y-#ppt_h/2"/>
                                          </p:val>
                                        </p:tav>
                                        <p:tav tm="100000">
                                          <p:val>
                                            <p:strVal val="#ppt_y"/>
                                          </p:val>
                                        </p:tav>
                                      </p:tavLst>
                                    </p:anim>
                                    <p:anim calcmode="lin" valueType="num">
                                      <p:cBhvr>
                                        <p:cTn id="53" dur="1000" fill="hold"/>
                                        <p:tgtEl>
                                          <p:spTgt spid="74793">
                                            <p:txEl>
                                              <p:pRg st="4" end="4"/>
                                            </p:txEl>
                                          </p:spTgt>
                                        </p:tgtEl>
                                        <p:attrNameLst>
                                          <p:attrName>ppt_w</p:attrName>
                                        </p:attrNameLst>
                                      </p:cBhvr>
                                      <p:tavLst>
                                        <p:tav tm="0">
                                          <p:val>
                                            <p:strVal val="#ppt_w"/>
                                          </p:val>
                                        </p:tav>
                                        <p:tav tm="100000">
                                          <p:val>
                                            <p:strVal val="#ppt_w"/>
                                          </p:val>
                                        </p:tav>
                                      </p:tavLst>
                                    </p:anim>
                                    <p:anim calcmode="lin" valueType="num">
                                      <p:cBhvr>
                                        <p:cTn id="54" dur="1000" fill="hold"/>
                                        <p:tgtEl>
                                          <p:spTgt spid="7479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17" presetClass="entr" presetSubtype="1" fill="hold" grpId="0" nodeType="clickEffect">
                                  <p:stCondLst>
                                    <p:cond delay="0"/>
                                  </p:stCondLst>
                                  <p:childTnLst>
                                    <p:set>
                                      <p:cBhvr>
                                        <p:cTn id="58" dur="1" fill="hold">
                                          <p:stCondLst>
                                            <p:cond delay="0"/>
                                          </p:stCondLst>
                                        </p:cTn>
                                        <p:tgtEl>
                                          <p:spTgt spid="74793">
                                            <p:txEl>
                                              <p:pRg st="5" end="5"/>
                                            </p:txEl>
                                          </p:spTgt>
                                        </p:tgtEl>
                                        <p:attrNameLst>
                                          <p:attrName>style.visibility</p:attrName>
                                        </p:attrNameLst>
                                      </p:cBhvr>
                                      <p:to>
                                        <p:strVal val="visible"/>
                                      </p:to>
                                    </p:set>
                                    <p:anim calcmode="lin" valueType="num">
                                      <p:cBhvr>
                                        <p:cTn id="59" dur="1000" fill="hold"/>
                                        <p:tgtEl>
                                          <p:spTgt spid="74793">
                                            <p:txEl>
                                              <p:pRg st="5" end="5"/>
                                            </p:txEl>
                                          </p:spTgt>
                                        </p:tgtEl>
                                        <p:attrNameLst>
                                          <p:attrName>ppt_x</p:attrName>
                                        </p:attrNameLst>
                                      </p:cBhvr>
                                      <p:tavLst>
                                        <p:tav tm="0">
                                          <p:val>
                                            <p:strVal val="#ppt_x"/>
                                          </p:val>
                                        </p:tav>
                                        <p:tav tm="100000">
                                          <p:val>
                                            <p:strVal val="#ppt_x"/>
                                          </p:val>
                                        </p:tav>
                                      </p:tavLst>
                                    </p:anim>
                                    <p:anim calcmode="lin" valueType="num">
                                      <p:cBhvr>
                                        <p:cTn id="60" dur="1000" fill="hold"/>
                                        <p:tgtEl>
                                          <p:spTgt spid="74793">
                                            <p:txEl>
                                              <p:pRg st="5" end="5"/>
                                            </p:txEl>
                                          </p:spTgt>
                                        </p:tgtEl>
                                        <p:attrNameLst>
                                          <p:attrName>ppt_y</p:attrName>
                                        </p:attrNameLst>
                                      </p:cBhvr>
                                      <p:tavLst>
                                        <p:tav tm="0">
                                          <p:val>
                                            <p:strVal val="#ppt_y-#ppt_h/2"/>
                                          </p:val>
                                        </p:tav>
                                        <p:tav tm="100000">
                                          <p:val>
                                            <p:strVal val="#ppt_y"/>
                                          </p:val>
                                        </p:tav>
                                      </p:tavLst>
                                    </p:anim>
                                    <p:anim calcmode="lin" valueType="num">
                                      <p:cBhvr>
                                        <p:cTn id="61" dur="1000" fill="hold"/>
                                        <p:tgtEl>
                                          <p:spTgt spid="74793">
                                            <p:txEl>
                                              <p:pRg st="5" end="5"/>
                                            </p:txEl>
                                          </p:spTgt>
                                        </p:tgtEl>
                                        <p:attrNameLst>
                                          <p:attrName>ppt_w</p:attrName>
                                        </p:attrNameLst>
                                      </p:cBhvr>
                                      <p:tavLst>
                                        <p:tav tm="0">
                                          <p:val>
                                            <p:strVal val="#ppt_w"/>
                                          </p:val>
                                        </p:tav>
                                        <p:tav tm="100000">
                                          <p:val>
                                            <p:strVal val="#ppt_w"/>
                                          </p:val>
                                        </p:tav>
                                      </p:tavLst>
                                    </p:anim>
                                    <p:anim calcmode="lin" valueType="num">
                                      <p:cBhvr>
                                        <p:cTn id="62" dur="1000" fill="hold"/>
                                        <p:tgtEl>
                                          <p:spTgt spid="74793">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7" presetClass="entr" presetSubtype="1" fill="hold" grpId="0" nodeType="clickEffect">
                                  <p:stCondLst>
                                    <p:cond delay="0"/>
                                  </p:stCondLst>
                                  <p:childTnLst>
                                    <p:set>
                                      <p:cBhvr>
                                        <p:cTn id="66" dur="1" fill="hold">
                                          <p:stCondLst>
                                            <p:cond delay="0"/>
                                          </p:stCondLst>
                                        </p:cTn>
                                        <p:tgtEl>
                                          <p:spTgt spid="74793">
                                            <p:txEl>
                                              <p:pRg st="6" end="6"/>
                                            </p:txEl>
                                          </p:spTgt>
                                        </p:tgtEl>
                                        <p:attrNameLst>
                                          <p:attrName>style.visibility</p:attrName>
                                        </p:attrNameLst>
                                      </p:cBhvr>
                                      <p:to>
                                        <p:strVal val="visible"/>
                                      </p:to>
                                    </p:set>
                                    <p:anim calcmode="lin" valueType="num">
                                      <p:cBhvr>
                                        <p:cTn id="67" dur="1000" fill="hold"/>
                                        <p:tgtEl>
                                          <p:spTgt spid="74793">
                                            <p:txEl>
                                              <p:pRg st="6" end="6"/>
                                            </p:txEl>
                                          </p:spTgt>
                                        </p:tgtEl>
                                        <p:attrNameLst>
                                          <p:attrName>ppt_x</p:attrName>
                                        </p:attrNameLst>
                                      </p:cBhvr>
                                      <p:tavLst>
                                        <p:tav tm="0">
                                          <p:val>
                                            <p:strVal val="#ppt_x"/>
                                          </p:val>
                                        </p:tav>
                                        <p:tav tm="100000">
                                          <p:val>
                                            <p:strVal val="#ppt_x"/>
                                          </p:val>
                                        </p:tav>
                                      </p:tavLst>
                                    </p:anim>
                                    <p:anim calcmode="lin" valueType="num">
                                      <p:cBhvr>
                                        <p:cTn id="68" dur="1000" fill="hold"/>
                                        <p:tgtEl>
                                          <p:spTgt spid="74793">
                                            <p:txEl>
                                              <p:pRg st="6" end="6"/>
                                            </p:txEl>
                                          </p:spTgt>
                                        </p:tgtEl>
                                        <p:attrNameLst>
                                          <p:attrName>ppt_y</p:attrName>
                                        </p:attrNameLst>
                                      </p:cBhvr>
                                      <p:tavLst>
                                        <p:tav tm="0">
                                          <p:val>
                                            <p:strVal val="#ppt_y-#ppt_h/2"/>
                                          </p:val>
                                        </p:tav>
                                        <p:tav tm="100000">
                                          <p:val>
                                            <p:strVal val="#ppt_y"/>
                                          </p:val>
                                        </p:tav>
                                      </p:tavLst>
                                    </p:anim>
                                    <p:anim calcmode="lin" valueType="num">
                                      <p:cBhvr>
                                        <p:cTn id="69" dur="1000" fill="hold"/>
                                        <p:tgtEl>
                                          <p:spTgt spid="74793">
                                            <p:txEl>
                                              <p:pRg st="6" end="6"/>
                                            </p:txEl>
                                          </p:spTgt>
                                        </p:tgtEl>
                                        <p:attrNameLst>
                                          <p:attrName>ppt_w</p:attrName>
                                        </p:attrNameLst>
                                      </p:cBhvr>
                                      <p:tavLst>
                                        <p:tav tm="0">
                                          <p:val>
                                            <p:strVal val="#ppt_w"/>
                                          </p:val>
                                        </p:tav>
                                        <p:tav tm="100000">
                                          <p:val>
                                            <p:strVal val="#ppt_w"/>
                                          </p:val>
                                        </p:tav>
                                      </p:tavLst>
                                    </p:anim>
                                    <p:anim calcmode="lin" valueType="num">
                                      <p:cBhvr>
                                        <p:cTn id="70" dur="1000" fill="hold"/>
                                        <p:tgtEl>
                                          <p:spTgt spid="74793">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7" presetClass="entr" presetSubtype="1" fill="hold" grpId="0" nodeType="clickEffect">
                                  <p:stCondLst>
                                    <p:cond delay="0"/>
                                  </p:stCondLst>
                                  <p:childTnLst>
                                    <p:set>
                                      <p:cBhvr>
                                        <p:cTn id="74" dur="1" fill="hold">
                                          <p:stCondLst>
                                            <p:cond delay="0"/>
                                          </p:stCondLst>
                                        </p:cTn>
                                        <p:tgtEl>
                                          <p:spTgt spid="74793">
                                            <p:txEl>
                                              <p:pRg st="7" end="7"/>
                                            </p:txEl>
                                          </p:spTgt>
                                        </p:tgtEl>
                                        <p:attrNameLst>
                                          <p:attrName>style.visibility</p:attrName>
                                        </p:attrNameLst>
                                      </p:cBhvr>
                                      <p:to>
                                        <p:strVal val="visible"/>
                                      </p:to>
                                    </p:set>
                                    <p:anim calcmode="lin" valueType="num">
                                      <p:cBhvr>
                                        <p:cTn id="75" dur="1000" fill="hold"/>
                                        <p:tgtEl>
                                          <p:spTgt spid="74793">
                                            <p:txEl>
                                              <p:pRg st="7" end="7"/>
                                            </p:txEl>
                                          </p:spTgt>
                                        </p:tgtEl>
                                        <p:attrNameLst>
                                          <p:attrName>ppt_x</p:attrName>
                                        </p:attrNameLst>
                                      </p:cBhvr>
                                      <p:tavLst>
                                        <p:tav tm="0">
                                          <p:val>
                                            <p:strVal val="#ppt_x"/>
                                          </p:val>
                                        </p:tav>
                                        <p:tav tm="100000">
                                          <p:val>
                                            <p:strVal val="#ppt_x"/>
                                          </p:val>
                                        </p:tav>
                                      </p:tavLst>
                                    </p:anim>
                                    <p:anim calcmode="lin" valueType="num">
                                      <p:cBhvr>
                                        <p:cTn id="76" dur="1000" fill="hold"/>
                                        <p:tgtEl>
                                          <p:spTgt spid="74793">
                                            <p:txEl>
                                              <p:pRg st="7" end="7"/>
                                            </p:txEl>
                                          </p:spTgt>
                                        </p:tgtEl>
                                        <p:attrNameLst>
                                          <p:attrName>ppt_y</p:attrName>
                                        </p:attrNameLst>
                                      </p:cBhvr>
                                      <p:tavLst>
                                        <p:tav tm="0">
                                          <p:val>
                                            <p:strVal val="#ppt_y-#ppt_h/2"/>
                                          </p:val>
                                        </p:tav>
                                        <p:tav tm="100000">
                                          <p:val>
                                            <p:strVal val="#ppt_y"/>
                                          </p:val>
                                        </p:tav>
                                      </p:tavLst>
                                    </p:anim>
                                    <p:anim calcmode="lin" valueType="num">
                                      <p:cBhvr>
                                        <p:cTn id="77" dur="1000" fill="hold"/>
                                        <p:tgtEl>
                                          <p:spTgt spid="74793">
                                            <p:txEl>
                                              <p:pRg st="7" end="7"/>
                                            </p:txEl>
                                          </p:spTgt>
                                        </p:tgtEl>
                                        <p:attrNameLst>
                                          <p:attrName>ppt_w</p:attrName>
                                        </p:attrNameLst>
                                      </p:cBhvr>
                                      <p:tavLst>
                                        <p:tav tm="0">
                                          <p:val>
                                            <p:strVal val="#ppt_w"/>
                                          </p:val>
                                        </p:tav>
                                        <p:tav tm="100000">
                                          <p:val>
                                            <p:strVal val="#ppt_w"/>
                                          </p:val>
                                        </p:tav>
                                      </p:tavLst>
                                    </p:anim>
                                    <p:anim calcmode="lin" valueType="num">
                                      <p:cBhvr>
                                        <p:cTn id="78" dur="1000" fill="hold"/>
                                        <p:tgtEl>
                                          <p:spTgt spid="74793">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9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45C4E57C-7CC6-4DB6-9D20-B788FE7A643D}" type="slidenum">
              <a:rPr kumimoji="0" lang="zh-CN" altLang="en-US" sz="1800" b="0">
                <a:solidFill>
                  <a:schemeClr val="tx2"/>
                </a:solidFill>
                <a:latin typeface="Arial Narrow" panose="020B0606020202030204" pitchFamily="34" charset="0"/>
                <a:ea typeface="宋体" panose="02010600030101010101" pitchFamily="2" charset="-122"/>
              </a:rPr>
              <a:pPr/>
              <a:t>77</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1747" name="Rectangle 4"/>
          <p:cNvSpPr>
            <a:spLocks noChangeArrowheads="1"/>
          </p:cNvSpPr>
          <p:nvPr/>
        </p:nvSpPr>
        <p:spPr bwMode="auto">
          <a:xfrm>
            <a:off x="814501" y="-315416"/>
            <a:ext cx="7921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dirty="0">
                <a:solidFill>
                  <a:schemeClr val="bg1"/>
                </a:solidFill>
                <a:latin typeface="隶书" panose="02010509060101010101" pitchFamily="49" charset="-122"/>
                <a:ea typeface="隶书" panose="02010509060101010101" pitchFamily="49" charset="-122"/>
              </a:rPr>
              <a:t>六、激活剂对反应速度的影响</a:t>
            </a:r>
          </a:p>
        </p:txBody>
      </p:sp>
      <p:sp>
        <p:nvSpPr>
          <p:cNvPr id="47109" name="Rectangle 5"/>
          <p:cNvSpPr>
            <a:spLocks noChangeArrowheads="1"/>
          </p:cNvSpPr>
          <p:nvPr/>
        </p:nvSpPr>
        <p:spPr bwMode="auto">
          <a:xfrm>
            <a:off x="2063751" y="1700213"/>
            <a:ext cx="8424863"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82563" indent="-182563">
              <a:defRPr kumimoji="1" sz="2800" b="1">
                <a:solidFill>
                  <a:srgbClr val="000000"/>
                </a:solidFill>
                <a:latin typeface="Times New Roman" panose="02020603050405020304" pitchFamily="18" charset="0"/>
                <a:ea typeface="楷体_GB2312" pitchFamily="49" charset="-122"/>
              </a:defRPr>
            </a:lvl1pPr>
            <a:lvl2pPr marL="534988" indent="-8890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75000"/>
              </a:lnSpc>
              <a:spcBef>
                <a:spcPct val="20000"/>
              </a:spcBef>
              <a:buSzPct val="60000"/>
              <a:buFont typeface="Wingdings" panose="05000000000000000000" pitchFamily="2" charset="2"/>
              <a:buChar char="l"/>
            </a:pPr>
            <a:r>
              <a:rPr lang="zh-CN" altLang="en-US">
                <a:latin typeface="楷体_GB2312" pitchFamily="49" charset="-122"/>
              </a:rPr>
              <a:t>激活剂</a:t>
            </a:r>
            <a:r>
              <a:rPr lang="en-US" altLang="zh-CN">
                <a:latin typeface="楷体_GB2312" pitchFamily="49" charset="-122"/>
              </a:rPr>
              <a:t>(activator)</a:t>
            </a:r>
          </a:p>
          <a:p>
            <a:pPr eaLnBrk="1" hangingPunct="1">
              <a:lnSpc>
                <a:spcPct val="75000"/>
              </a:lnSpc>
              <a:spcBef>
                <a:spcPct val="20000"/>
              </a:spcBef>
              <a:buSzPct val="60000"/>
              <a:buFont typeface="Wingdings" panose="05000000000000000000" pitchFamily="2" charset="2"/>
              <a:buNone/>
            </a:pPr>
            <a:r>
              <a:rPr lang="zh-CN" altLang="en-US">
                <a:latin typeface="楷体_GB2312" pitchFamily="49" charset="-122"/>
              </a:rPr>
              <a:t>   使酶由无活性变为有活性或使酶活性增加的物质</a:t>
            </a:r>
          </a:p>
          <a:p>
            <a:pPr eaLnBrk="1" hangingPunct="1">
              <a:lnSpc>
                <a:spcPct val="75000"/>
              </a:lnSpc>
              <a:spcBef>
                <a:spcPct val="20000"/>
              </a:spcBef>
              <a:buSzPct val="60000"/>
              <a:buFont typeface="Wingdings" panose="05000000000000000000" pitchFamily="2" charset="2"/>
              <a:buNone/>
            </a:pPr>
            <a:endParaRPr lang="zh-CN" altLang="en-US" sz="3200">
              <a:latin typeface="楷体_GB2312" pitchFamily="49" charset="-122"/>
            </a:endParaRPr>
          </a:p>
          <a:p>
            <a:pPr eaLnBrk="1" hangingPunct="1">
              <a:lnSpc>
                <a:spcPct val="75000"/>
              </a:lnSpc>
              <a:spcBef>
                <a:spcPct val="20000"/>
              </a:spcBef>
              <a:buSzPct val="60000"/>
              <a:buFont typeface="Wingdings" panose="05000000000000000000" pitchFamily="2" charset="2"/>
              <a:buChar char="l"/>
            </a:pPr>
            <a:r>
              <a:rPr lang="zh-CN" altLang="en-US">
                <a:latin typeface="楷体_GB2312" pitchFamily="49" charset="-122"/>
              </a:rPr>
              <a:t>分为</a:t>
            </a:r>
            <a:r>
              <a:rPr lang="en-US" altLang="zh-CN" sz="3600">
                <a:latin typeface="楷体_GB2312" pitchFamily="49" charset="-122"/>
              </a:rPr>
              <a:t> </a:t>
            </a:r>
            <a:endParaRPr lang="en-US" altLang="zh-CN">
              <a:latin typeface="楷体_GB2312" pitchFamily="49" charset="-122"/>
            </a:endParaRPr>
          </a:p>
          <a:p>
            <a:pPr lvl="1" eaLnBrk="1" hangingPunct="1">
              <a:lnSpc>
                <a:spcPct val="75000"/>
              </a:lnSpc>
              <a:spcBef>
                <a:spcPct val="20000"/>
              </a:spcBef>
              <a:buClr>
                <a:schemeClr val="hlink"/>
              </a:buClr>
              <a:buSzPct val="60000"/>
              <a:buFont typeface="Wingdings" panose="05000000000000000000" pitchFamily="2" charset="2"/>
              <a:buChar char="l"/>
            </a:pPr>
            <a:endParaRPr lang="zh-CN" altLang="en-US">
              <a:latin typeface="楷体_GB2312" pitchFamily="49" charset="-122"/>
            </a:endParaRPr>
          </a:p>
        </p:txBody>
      </p:sp>
      <p:sp>
        <p:nvSpPr>
          <p:cNvPr id="47111" name="Rectangle 7"/>
          <p:cNvSpPr>
            <a:spLocks noChangeArrowheads="1"/>
          </p:cNvSpPr>
          <p:nvPr/>
        </p:nvSpPr>
        <p:spPr bwMode="auto">
          <a:xfrm>
            <a:off x="2063750" y="4067175"/>
            <a:ext cx="76327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0000"/>
              <a:buFont typeface="Wingdings" panose="05000000000000000000" pitchFamily="2" charset="2"/>
              <a:buChar char="l"/>
            </a:pPr>
            <a:r>
              <a:rPr kumimoji="0" lang="zh-CN" altLang="en-US">
                <a:latin typeface="楷体_GB2312" pitchFamily="49" charset="-122"/>
              </a:rPr>
              <a:t>激活剂大多数为金属离子如</a:t>
            </a:r>
            <a:r>
              <a:rPr kumimoji="0" lang="en-US" altLang="zh-CN">
                <a:latin typeface="楷体_GB2312" pitchFamily="49" charset="-122"/>
              </a:rPr>
              <a:t>Mg</a:t>
            </a:r>
            <a:r>
              <a:rPr kumimoji="0" lang="en-US" altLang="zh-CN" baseline="30000">
                <a:latin typeface="楷体_GB2312" pitchFamily="49" charset="-122"/>
              </a:rPr>
              <a:t>2+</a:t>
            </a:r>
            <a:r>
              <a:rPr kumimoji="0" lang="zh-CN" altLang="en-US">
                <a:latin typeface="楷体_GB2312" pitchFamily="49" charset="-122"/>
              </a:rPr>
              <a:t>、</a:t>
            </a:r>
            <a:r>
              <a:rPr kumimoji="0" lang="en-US" altLang="zh-CN">
                <a:latin typeface="楷体_GB2312" pitchFamily="49" charset="-122"/>
              </a:rPr>
              <a:t>K</a:t>
            </a:r>
            <a:r>
              <a:rPr kumimoji="0" lang="en-US" altLang="zh-CN" baseline="30000">
                <a:latin typeface="楷体_GB2312" pitchFamily="49" charset="-122"/>
              </a:rPr>
              <a:t>+</a:t>
            </a:r>
            <a:r>
              <a:rPr kumimoji="0" lang="zh-CN" altLang="en-US">
                <a:latin typeface="楷体_GB2312" pitchFamily="49" charset="-122"/>
              </a:rPr>
              <a:t>、</a:t>
            </a:r>
            <a:r>
              <a:rPr kumimoji="0" lang="en-US" altLang="zh-CN">
                <a:latin typeface="楷体_GB2312" pitchFamily="49" charset="-122"/>
              </a:rPr>
              <a:t>Mn</a:t>
            </a:r>
            <a:r>
              <a:rPr kumimoji="0" lang="en-US" altLang="zh-CN" baseline="30000">
                <a:latin typeface="楷体_GB2312" pitchFamily="49" charset="-122"/>
              </a:rPr>
              <a:t>2+</a:t>
            </a:r>
            <a:r>
              <a:rPr kumimoji="0" lang="zh-CN" altLang="en-US">
                <a:latin typeface="楷体_GB2312" pitchFamily="49" charset="-122"/>
              </a:rPr>
              <a:t>等，</a:t>
            </a:r>
          </a:p>
          <a:p>
            <a:pPr eaLnBrk="1" hangingPunct="1">
              <a:buSzPct val="60000"/>
              <a:buFont typeface="Wingdings" panose="05000000000000000000" pitchFamily="2" charset="2"/>
              <a:buNone/>
            </a:pPr>
            <a:r>
              <a:rPr kumimoji="0" lang="zh-CN" altLang="en-US">
                <a:latin typeface="楷体_GB2312" pitchFamily="49" charset="-122"/>
              </a:rPr>
              <a:t>                 少数阴离子也有激活作用。</a:t>
            </a:r>
          </a:p>
        </p:txBody>
      </p:sp>
      <p:grpSp>
        <p:nvGrpSpPr>
          <p:cNvPr id="2" name="Group 11"/>
          <p:cNvGrpSpPr>
            <a:grpSpLocks/>
          </p:cNvGrpSpPr>
          <p:nvPr/>
        </p:nvGrpSpPr>
        <p:grpSpPr bwMode="auto">
          <a:xfrm>
            <a:off x="3216276" y="2781301"/>
            <a:ext cx="6335713" cy="1031875"/>
            <a:chOff x="1066" y="1752"/>
            <a:chExt cx="3991" cy="650"/>
          </a:xfrm>
        </p:grpSpPr>
        <p:sp>
          <p:nvSpPr>
            <p:cNvPr id="31753" name="AutoShape 6"/>
            <p:cNvSpPr>
              <a:spLocks/>
            </p:cNvSpPr>
            <p:nvPr/>
          </p:nvSpPr>
          <p:spPr bwMode="auto">
            <a:xfrm>
              <a:off x="1066" y="1933"/>
              <a:ext cx="91" cy="318"/>
            </a:xfrm>
            <a:prstGeom prst="leftBrace">
              <a:avLst>
                <a:gd name="adj1" fmla="val 29121"/>
                <a:gd name="adj2" fmla="val 50000"/>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31754" name="Text Box 8"/>
            <p:cNvSpPr txBox="1">
              <a:spLocks noChangeArrowheads="1"/>
            </p:cNvSpPr>
            <p:nvPr/>
          </p:nvSpPr>
          <p:spPr bwMode="auto">
            <a:xfrm>
              <a:off x="1156" y="1752"/>
              <a:ext cx="3901"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10000"/>
                </a:lnSpc>
              </a:pPr>
              <a:r>
                <a:rPr lang="zh-CN" altLang="en-US"/>
                <a:t>必需激活剂 </a:t>
              </a:r>
              <a:r>
                <a:rPr lang="en-US" altLang="zh-CN"/>
                <a:t>(essential activator)</a:t>
              </a:r>
            </a:p>
            <a:p>
              <a:pPr eaLnBrk="1" hangingPunct="1">
                <a:lnSpc>
                  <a:spcPct val="110000"/>
                </a:lnSpc>
              </a:pPr>
              <a:r>
                <a:rPr lang="zh-CN" altLang="en-US"/>
                <a:t>非必需激活剂 </a:t>
              </a:r>
              <a:r>
                <a:rPr lang="en-US" altLang="zh-CN"/>
                <a:t>(non-essential activator)</a:t>
              </a:r>
              <a:endParaRPr lang="zh-CN" altLang="en-US" b="0">
                <a:solidFill>
                  <a:schemeClr val="tx1"/>
                </a:solidFill>
              </a:endParaRPr>
            </a:p>
          </p:txBody>
        </p:sp>
      </p:grpSp>
      <p:graphicFrame>
        <p:nvGraphicFramePr>
          <p:cNvPr id="47113" name="Object 9">
            <a:hlinkClick r:id="" action="ppaction://ole?verb=0"/>
          </p:cNvPr>
          <p:cNvGraphicFramePr>
            <a:graphicFrameLocks noChangeAspect="1"/>
          </p:cNvGraphicFramePr>
          <p:nvPr/>
        </p:nvGraphicFramePr>
        <p:xfrm>
          <a:off x="7175501" y="5157789"/>
          <a:ext cx="1223963" cy="917575"/>
        </p:xfrm>
        <a:graphic>
          <a:graphicData uri="http://schemas.openxmlformats.org/presentationml/2006/ole">
            <mc:AlternateContent xmlns:mc="http://schemas.openxmlformats.org/markup-compatibility/2006">
              <mc:Choice xmlns:v="urn:schemas-microsoft-com:vml" Requires="v">
                <p:oleObj spid="_x0000_s25606" name="演示文稿" r:id="rId3" imgW="4630391" imgH="3472174" progId="PowerPoint.Show.8">
                  <p:embed/>
                </p:oleObj>
              </mc:Choice>
              <mc:Fallback>
                <p:oleObj name="演示文稿" r:id="rId3" imgW="4630391" imgH="3472174" progId="PowerPoint.Show.8">
                  <p:embed/>
                  <p:pic>
                    <p:nvPicPr>
                      <p:cNvPr id="47113" name="Object 9">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5501" y="5157789"/>
                        <a:ext cx="1223963" cy="917575"/>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114" name="Text Box 10"/>
          <p:cNvSpPr txBox="1">
            <a:spLocks noChangeArrowheads="1"/>
          </p:cNvSpPr>
          <p:nvPr/>
        </p:nvSpPr>
        <p:spPr bwMode="auto">
          <a:xfrm>
            <a:off x="1847851" y="5372100"/>
            <a:ext cx="5616575"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lnSpc>
                <a:spcPct val="80000"/>
              </a:lnSpc>
              <a:spcBef>
                <a:spcPct val="20000"/>
              </a:spcBef>
              <a:buSzPct val="60000"/>
              <a:buFont typeface="Wingdings" panose="05000000000000000000" pitchFamily="2" charset="2"/>
              <a:buChar char="l"/>
            </a:pPr>
            <a:r>
              <a:rPr kumimoji="0" lang="zh-CN" altLang="en-US" b="0">
                <a:latin typeface="楷体_GB2312" pitchFamily="49" charset="-122"/>
              </a:rPr>
              <a:t> </a:t>
            </a:r>
            <a:r>
              <a:rPr kumimoji="0" lang="zh-CN" altLang="en-US">
                <a:latin typeface="楷体_GB2312" pitchFamily="49" charset="-122"/>
              </a:rPr>
              <a:t>一些金属酶和金属激活酶类：</a:t>
            </a:r>
            <a:endParaRPr lang="zh-CN" altLang="en-US" b="0">
              <a:latin typeface="楷体_GB2312" pitchFamily="49" charset="-122"/>
            </a:endParaRPr>
          </a:p>
        </p:txBody>
      </p:sp>
    </p:spTree>
    <p:extLst>
      <p:ext uri="{BB962C8B-B14F-4D97-AF65-F5344CB8AC3E}">
        <p14:creationId xmlns:p14="http://schemas.microsoft.com/office/powerpoint/2010/main" val="26555422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7109">
                                            <p:txEl>
                                              <p:pRg st="0" end="0"/>
                                            </p:txEl>
                                          </p:spTgt>
                                        </p:tgtEl>
                                        <p:attrNameLst>
                                          <p:attrName>style.visibility</p:attrName>
                                        </p:attrNameLst>
                                      </p:cBhvr>
                                      <p:to>
                                        <p:strVal val="visible"/>
                                      </p:to>
                                    </p:set>
                                    <p:animEffect transition="in" filter="slide(fromBottom)">
                                      <p:cBhvr>
                                        <p:cTn id="7" dur="1000"/>
                                        <p:tgtEl>
                                          <p:spTgt spid="4710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7109">
                                            <p:txEl>
                                              <p:pRg st="1" end="1"/>
                                            </p:txEl>
                                          </p:spTgt>
                                        </p:tgtEl>
                                        <p:attrNameLst>
                                          <p:attrName>style.visibility</p:attrName>
                                        </p:attrNameLst>
                                      </p:cBhvr>
                                      <p:to>
                                        <p:strVal val="visible"/>
                                      </p:to>
                                    </p:set>
                                    <p:animEffect transition="in" filter="slide(fromBottom)">
                                      <p:cBhvr>
                                        <p:cTn id="12" dur="1000"/>
                                        <p:tgtEl>
                                          <p:spTgt spid="4710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7109">
                                            <p:txEl>
                                              <p:pRg st="3" end="3"/>
                                            </p:txEl>
                                          </p:spTgt>
                                        </p:tgtEl>
                                        <p:attrNameLst>
                                          <p:attrName>style.visibility</p:attrName>
                                        </p:attrNameLst>
                                      </p:cBhvr>
                                      <p:to>
                                        <p:strVal val="visible"/>
                                      </p:to>
                                    </p:set>
                                    <p:animEffect transition="in" filter="slide(fromBottom)">
                                      <p:cBhvr>
                                        <p:cTn id="17" dur="1000"/>
                                        <p:tgtEl>
                                          <p:spTgt spid="47109">
                                            <p:txEl>
                                              <p:pRg st="3" end="3"/>
                                            </p:txEl>
                                          </p:spTgt>
                                        </p:tgtEl>
                                      </p:cBhvr>
                                    </p:animEffect>
                                  </p:childTnLst>
                                </p:cTn>
                              </p:par>
                            </p:childTnLst>
                          </p:cTn>
                        </p:par>
                        <p:par>
                          <p:cTn id="18" fill="hold" nodeType="afterGroup">
                            <p:stCondLst>
                              <p:cond delay="1000"/>
                            </p:stCondLst>
                            <p:childTnLst>
                              <p:par>
                                <p:cTn id="19" presetID="17"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ppt_w/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47111"/>
                                        </p:tgtEl>
                                        <p:attrNameLst>
                                          <p:attrName>style.visibility</p:attrName>
                                        </p:attrNameLst>
                                      </p:cBhvr>
                                      <p:to>
                                        <p:strVal val="visible"/>
                                      </p:to>
                                    </p:set>
                                    <p:animEffect transition="in" filter="slide(fromBottom)">
                                      <p:cBhvr>
                                        <p:cTn id="29" dur="1000"/>
                                        <p:tgtEl>
                                          <p:spTgt spid="4711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47114"/>
                                        </p:tgtEl>
                                        <p:attrNameLst>
                                          <p:attrName>style.visibility</p:attrName>
                                        </p:attrNameLst>
                                      </p:cBhvr>
                                      <p:to>
                                        <p:strVal val="visible"/>
                                      </p:to>
                                    </p:set>
                                    <p:animEffect transition="in" filter="slide(fromBottom)">
                                      <p:cBhvr>
                                        <p:cTn id="34" dur="1000"/>
                                        <p:tgtEl>
                                          <p:spTgt spid="47114"/>
                                        </p:tgtEl>
                                      </p:cBhvr>
                                    </p:animEffect>
                                  </p:childTnLst>
                                </p:cTn>
                              </p:par>
                              <p:par>
                                <p:cTn id="35" presetID="12" presetClass="entr" presetSubtype="4" fill="hold" nodeType="withEffect">
                                  <p:stCondLst>
                                    <p:cond delay="0"/>
                                  </p:stCondLst>
                                  <p:childTnLst>
                                    <p:set>
                                      <p:cBhvr>
                                        <p:cTn id="36" dur="1" fill="hold">
                                          <p:stCondLst>
                                            <p:cond delay="0"/>
                                          </p:stCondLst>
                                        </p:cTn>
                                        <p:tgtEl>
                                          <p:spTgt spid="47113"/>
                                        </p:tgtEl>
                                        <p:attrNameLst>
                                          <p:attrName>style.visibility</p:attrName>
                                        </p:attrNameLst>
                                      </p:cBhvr>
                                      <p:to>
                                        <p:strVal val="visible"/>
                                      </p:to>
                                    </p:set>
                                    <p:animEffect transition="in" filter="slide(fromBottom)">
                                      <p:cBhvr>
                                        <p:cTn id="37" dur="1000"/>
                                        <p:tgtEl>
                                          <p:spTgt spid="47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build="p" autoUpdateAnimBg="0"/>
      <p:bldP spid="47111" grpId="0"/>
      <p:bldP spid="4711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EE7B30A3-D09C-48F7-AA70-B0C0FDC0490C}" type="slidenum">
              <a:rPr kumimoji="0" lang="zh-CN" altLang="en-US" sz="1800" b="0">
                <a:solidFill>
                  <a:schemeClr val="tx2"/>
                </a:solidFill>
                <a:latin typeface="Arial Narrow" panose="020B0606020202030204" pitchFamily="34" charset="0"/>
                <a:ea typeface="宋体" panose="02010600030101010101" pitchFamily="2" charset="-122"/>
              </a:rPr>
              <a:pPr/>
              <a:t>78</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48132" name="Rectangle 4"/>
          <p:cNvSpPr>
            <a:spLocks noChangeArrowheads="1"/>
          </p:cNvSpPr>
          <p:nvPr/>
        </p:nvSpPr>
        <p:spPr bwMode="auto">
          <a:xfrm>
            <a:off x="832999" y="-11846"/>
            <a:ext cx="7256463" cy="720725"/>
          </a:xfrm>
          <a:prstGeom prst="rect">
            <a:avLst/>
          </a:prstGeom>
          <a:noFill/>
          <a:ln w="9525">
            <a:noFill/>
            <a:miter lim="800000"/>
            <a:headEnd/>
            <a:tailEnd/>
          </a:ln>
          <a:effec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defRPr/>
            </a:pPr>
            <a:r>
              <a:rPr lang="zh-CN" altLang="en-US" sz="4000" dirty="0">
                <a:solidFill>
                  <a:schemeClr val="bg1"/>
                </a:solidFill>
                <a:latin typeface="Arial" panose="020B0604020202020204" pitchFamily="34" charset="0"/>
                <a:ea typeface="隶书" panose="02010509060101010101" pitchFamily="49" charset="-122"/>
              </a:rPr>
              <a:t>七、酶活性测定和酶活性单位</a:t>
            </a:r>
          </a:p>
        </p:txBody>
      </p:sp>
      <p:sp>
        <p:nvSpPr>
          <p:cNvPr id="48133" name="Rectangle 5"/>
          <p:cNvSpPr>
            <a:spLocks noChangeArrowheads="1"/>
          </p:cNvSpPr>
          <p:nvPr/>
        </p:nvSpPr>
        <p:spPr bwMode="auto">
          <a:xfrm>
            <a:off x="1992313" y="1341439"/>
            <a:ext cx="7848600" cy="153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65125" indent="-18256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05000"/>
              </a:lnSpc>
              <a:spcBef>
                <a:spcPct val="20000"/>
              </a:spcBef>
              <a:buClr>
                <a:srgbClr val="000000"/>
              </a:buClr>
              <a:buSzPct val="65000"/>
              <a:buFont typeface="Wingdings" panose="05000000000000000000" pitchFamily="2" charset="2"/>
              <a:buChar char="l"/>
            </a:pPr>
            <a:r>
              <a:rPr lang="zh-CN" altLang="en-US">
                <a:latin typeface="楷体_GB2312" pitchFamily="49" charset="-122"/>
              </a:rPr>
              <a:t>酶的活性：</a:t>
            </a:r>
          </a:p>
          <a:p>
            <a:pPr eaLnBrk="1" hangingPunct="1">
              <a:lnSpc>
                <a:spcPct val="105000"/>
              </a:lnSpc>
              <a:spcBef>
                <a:spcPct val="20000"/>
              </a:spcBef>
              <a:buClr>
                <a:schemeClr val="tx2"/>
              </a:buClr>
              <a:buSzPct val="75000"/>
              <a:buFont typeface="Wingdings" panose="05000000000000000000" pitchFamily="2" charset="2"/>
              <a:buNone/>
            </a:pPr>
            <a:r>
              <a:rPr lang="zh-CN" altLang="en-US">
                <a:latin typeface="楷体_GB2312" pitchFamily="49" charset="-122"/>
              </a:rPr>
              <a:t>     酶催化化学反应的能力，衡量标准是酶促反应速度的大小。</a:t>
            </a:r>
          </a:p>
        </p:txBody>
      </p:sp>
      <p:sp>
        <p:nvSpPr>
          <p:cNvPr id="48134" name="Rectangle 6"/>
          <p:cNvSpPr>
            <a:spLocks noChangeArrowheads="1"/>
          </p:cNvSpPr>
          <p:nvPr/>
        </p:nvSpPr>
        <p:spPr bwMode="auto">
          <a:xfrm>
            <a:off x="2224089" y="3054351"/>
            <a:ext cx="3240087" cy="519113"/>
          </a:xfrm>
          <a:prstGeom prst="rect">
            <a:avLst/>
          </a:prstGeom>
          <a:noFill/>
          <a:ln w="9525">
            <a:noFill/>
            <a:miter lim="800000"/>
            <a:headEnd/>
            <a:tailEnd/>
          </a:ln>
          <a:effectLst/>
        </p:spPr>
        <p:txBody>
          <a:bodyPr anchor="ct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5000"/>
              <a:buFont typeface="Wingdings" panose="05000000000000000000" pitchFamily="2" charset="2"/>
              <a:buChar char="l"/>
              <a:defRPr/>
            </a:pPr>
            <a:r>
              <a:rPr lang="zh-CN" altLang="en-US">
                <a:latin typeface="楷体_GB2312" pitchFamily="49" charset="-122"/>
              </a:rPr>
              <a:t>酶的活性单位：</a:t>
            </a:r>
            <a:endParaRPr lang="zh-CN" altLang="en-US">
              <a:effectLst>
                <a:outerShdw blurRad="38100" dist="38100" dir="2700000" algn="tl">
                  <a:srgbClr val="FFFFFF"/>
                </a:outerShdw>
              </a:effectLst>
              <a:latin typeface="楷体_GB2312" pitchFamily="49" charset="-122"/>
            </a:endParaRPr>
          </a:p>
        </p:txBody>
      </p:sp>
      <p:sp>
        <p:nvSpPr>
          <p:cNvPr id="48135" name="Text Box 7"/>
          <p:cNvSpPr txBox="1">
            <a:spLocks noChangeArrowheads="1"/>
          </p:cNvSpPr>
          <p:nvPr/>
        </p:nvSpPr>
        <p:spPr bwMode="auto">
          <a:xfrm>
            <a:off x="2366964" y="4538663"/>
            <a:ext cx="302577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20000"/>
              </a:lnSpc>
            </a:pPr>
            <a:r>
              <a:rPr lang="zh-CN" altLang="en-US">
                <a:latin typeface="楷体_GB2312" pitchFamily="49" charset="-122"/>
              </a:rPr>
              <a:t>国际单位</a:t>
            </a:r>
            <a:r>
              <a:rPr lang="en-US" altLang="zh-CN">
                <a:latin typeface="楷体_GB2312" pitchFamily="49" charset="-122"/>
              </a:rPr>
              <a:t>(IU)</a:t>
            </a:r>
          </a:p>
          <a:p>
            <a:pPr eaLnBrk="1" hangingPunct="1">
              <a:lnSpc>
                <a:spcPct val="120000"/>
              </a:lnSpc>
            </a:pPr>
            <a:r>
              <a:rPr lang="zh-CN" altLang="en-US">
                <a:latin typeface="楷体_GB2312" pitchFamily="49" charset="-122"/>
              </a:rPr>
              <a:t>催量单位</a:t>
            </a:r>
            <a:r>
              <a:rPr lang="en-US" altLang="zh-CN">
                <a:latin typeface="楷体_GB2312" pitchFamily="49" charset="-122"/>
              </a:rPr>
              <a:t>(katal)</a:t>
            </a:r>
          </a:p>
        </p:txBody>
      </p:sp>
      <p:sp>
        <p:nvSpPr>
          <p:cNvPr id="48137" name="Text Box 9"/>
          <p:cNvSpPr txBox="1">
            <a:spLocks noChangeArrowheads="1"/>
          </p:cNvSpPr>
          <p:nvPr/>
        </p:nvSpPr>
        <p:spPr bwMode="auto">
          <a:xfrm>
            <a:off x="2424113" y="5734051"/>
            <a:ext cx="739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r>
              <a:rPr lang="en-US" altLang="zh-CN">
                <a:latin typeface="Arial" panose="020B0604020202020204" pitchFamily="34" charset="0"/>
              </a:rPr>
              <a:t>kat</a:t>
            </a:r>
            <a:r>
              <a:rPr lang="zh-CN" altLang="en-US">
                <a:latin typeface="Arial" panose="020B0604020202020204" pitchFamily="34" charset="0"/>
              </a:rPr>
              <a:t>与</a:t>
            </a:r>
            <a:r>
              <a:rPr lang="en-US" altLang="zh-CN">
                <a:latin typeface="Arial" panose="020B0604020202020204" pitchFamily="34" charset="0"/>
              </a:rPr>
              <a:t>IU</a:t>
            </a:r>
            <a:r>
              <a:rPr lang="zh-CN" altLang="en-US">
                <a:latin typeface="Arial" panose="020B0604020202020204" pitchFamily="34" charset="0"/>
              </a:rPr>
              <a:t>的换算：  </a:t>
            </a:r>
            <a:r>
              <a:rPr lang="en-US" altLang="zh-CN">
                <a:latin typeface="Arial" panose="020B0604020202020204" pitchFamily="34" charset="0"/>
              </a:rPr>
              <a:t>1 IU=16.67×10</a:t>
            </a:r>
            <a:r>
              <a:rPr lang="en-US" altLang="zh-CN" baseline="30000">
                <a:latin typeface="Arial" panose="020B0604020202020204" pitchFamily="34" charset="0"/>
              </a:rPr>
              <a:t>-9</a:t>
            </a:r>
            <a:r>
              <a:rPr lang="en-US" altLang="zh-CN">
                <a:latin typeface="Arial" panose="020B0604020202020204" pitchFamily="34" charset="0"/>
              </a:rPr>
              <a:t> kat</a:t>
            </a:r>
          </a:p>
        </p:txBody>
      </p:sp>
      <p:sp>
        <p:nvSpPr>
          <p:cNvPr id="48138" name="Text Box 10"/>
          <p:cNvSpPr txBox="1">
            <a:spLocks noChangeArrowheads="1"/>
          </p:cNvSpPr>
          <p:nvPr/>
        </p:nvSpPr>
        <p:spPr bwMode="auto">
          <a:xfrm>
            <a:off x="5105400" y="4756151"/>
            <a:ext cx="158273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65000"/>
              </a:lnSpc>
              <a:spcBef>
                <a:spcPct val="50000"/>
              </a:spcBef>
              <a:buClr>
                <a:schemeClr val="tx2"/>
              </a:buClr>
              <a:buSzPct val="75000"/>
              <a:buFont typeface="Wingdings" panose="05000000000000000000" pitchFamily="2" charset="2"/>
              <a:buNone/>
            </a:pPr>
            <a:r>
              <a:rPr lang="zh-CN" altLang="en-US">
                <a:latin typeface="楷体_GB2312" pitchFamily="49" charset="-122"/>
              </a:rPr>
              <a:t>每分钟</a:t>
            </a:r>
          </a:p>
          <a:p>
            <a:pPr eaLnBrk="1" hangingPunct="1">
              <a:lnSpc>
                <a:spcPct val="65000"/>
              </a:lnSpc>
              <a:spcBef>
                <a:spcPct val="50000"/>
              </a:spcBef>
              <a:buClr>
                <a:schemeClr val="tx2"/>
              </a:buClr>
              <a:buSzPct val="75000"/>
              <a:buFont typeface="Wingdings" panose="05000000000000000000" pitchFamily="2" charset="2"/>
              <a:buNone/>
            </a:pPr>
            <a:r>
              <a:rPr lang="zh-CN" altLang="en-US">
                <a:latin typeface="楷体_GB2312" pitchFamily="49" charset="-122"/>
              </a:rPr>
              <a:t>每秒钟</a:t>
            </a:r>
          </a:p>
        </p:txBody>
      </p:sp>
      <p:sp>
        <p:nvSpPr>
          <p:cNvPr id="48139" name="Text Box 11"/>
          <p:cNvSpPr txBox="1">
            <a:spLocks noChangeArrowheads="1"/>
          </p:cNvSpPr>
          <p:nvPr/>
        </p:nvSpPr>
        <p:spPr bwMode="auto">
          <a:xfrm>
            <a:off x="6299201" y="4743450"/>
            <a:ext cx="2289175"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60000"/>
              </a:lnSpc>
              <a:spcBef>
                <a:spcPct val="50000"/>
              </a:spcBef>
              <a:buClr>
                <a:schemeClr val="tx2"/>
              </a:buClr>
              <a:buSzPct val="75000"/>
              <a:buFont typeface="Wingdings" panose="05000000000000000000" pitchFamily="2" charset="2"/>
              <a:buNone/>
            </a:pPr>
            <a:r>
              <a:rPr lang="en-US" altLang="zh-CN"/>
              <a:t>1</a:t>
            </a:r>
            <a:r>
              <a:rPr lang="en-US" altLang="zh-CN" sz="2400" i="1"/>
              <a:t>μ</a:t>
            </a:r>
            <a:r>
              <a:rPr lang="en-US" altLang="zh-CN" sz="2400"/>
              <a:t>mol</a:t>
            </a:r>
            <a:r>
              <a:rPr lang="zh-CN" altLang="en-US"/>
              <a:t>底物</a:t>
            </a:r>
          </a:p>
          <a:p>
            <a:pPr eaLnBrk="1" hangingPunct="1">
              <a:lnSpc>
                <a:spcPct val="60000"/>
              </a:lnSpc>
              <a:spcBef>
                <a:spcPct val="50000"/>
              </a:spcBef>
              <a:buClr>
                <a:schemeClr val="tx2"/>
              </a:buClr>
              <a:buSzPct val="75000"/>
              <a:buFont typeface="Wingdings" panose="05000000000000000000" pitchFamily="2" charset="2"/>
              <a:buNone/>
            </a:pPr>
            <a:r>
              <a:rPr lang="en-US" altLang="zh-CN"/>
              <a:t>1</a:t>
            </a:r>
            <a:r>
              <a:rPr lang="en-US" altLang="zh-CN" sz="3200"/>
              <a:t>mol</a:t>
            </a:r>
            <a:r>
              <a:rPr lang="zh-CN" altLang="en-US"/>
              <a:t>底物</a:t>
            </a:r>
          </a:p>
        </p:txBody>
      </p:sp>
      <p:sp>
        <p:nvSpPr>
          <p:cNvPr id="48140" name="Rectangle 12"/>
          <p:cNvSpPr>
            <a:spLocks noChangeArrowheads="1"/>
          </p:cNvSpPr>
          <p:nvPr/>
        </p:nvSpPr>
        <p:spPr bwMode="auto">
          <a:xfrm>
            <a:off x="4695825" y="3054350"/>
            <a:ext cx="5329238" cy="1449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05000"/>
              </a:lnSpc>
            </a:pPr>
            <a:r>
              <a:rPr lang="zh-CN" altLang="en-US">
                <a:latin typeface="楷体_GB2312" pitchFamily="49" charset="-122"/>
              </a:rPr>
              <a:t>在规定条件下，酶促反应在单位时间内生成一定量的产物或消耗一定数量的底物所需的</a:t>
            </a:r>
            <a:r>
              <a:rPr lang="zh-CN" altLang="en-US">
                <a:solidFill>
                  <a:srgbClr val="CC3300"/>
                </a:solidFill>
                <a:latin typeface="楷体_GB2312" pitchFamily="49" charset="-122"/>
              </a:rPr>
              <a:t>酶量</a:t>
            </a:r>
            <a:r>
              <a:rPr lang="zh-CN" altLang="en-US">
                <a:latin typeface="楷体_GB2312" pitchFamily="49" charset="-122"/>
              </a:rPr>
              <a:t>。</a:t>
            </a:r>
          </a:p>
        </p:txBody>
      </p:sp>
      <p:sp>
        <p:nvSpPr>
          <p:cNvPr id="48142" name="Text Box 14"/>
          <p:cNvSpPr txBox="1">
            <a:spLocks noChangeArrowheads="1"/>
          </p:cNvSpPr>
          <p:nvPr/>
        </p:nvSpPr>
        <p:spPr bwMode="auto">
          <a:xfrm>
            <a:off x="8259764" y="4913313"/>
            <a:ext cx="18002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a:latin typeface="楷体_GB2312" pitchFamily="49" charset="-122"/>
              </a:rPr>
              <a:t>所需</a:t>
            </a:r>
            <a:r>
              <a:rPr lang="zh-CN" altLang="en-US">
                <a:solidFill>
                  <a:srgbClr val="CC3300"/>
                </a:solidFill>
                <a:latin typeface="楷体_GB2312" pitchFamily="49" charset="-122"/>
              </a:rPr>
              <a:t>酶量</a:t>
            </a:r>
          </a:p>
        </p:txBody>
      </p:sp>
      <p:sp>
        <p:nvSpPr>
          <p:cNvPr id="48143" name="AutoShape 15"/>
          <p:cNvSpPr>
            <a:spLocks/>
          </p:cNvSpPr>
          <p:nvPr/>
        </p:nvSpPr>
        <p:spPr bwMode="auto">
          <a:xfrm>
            <a:off x="8120064" y="4826001"/>
            <a:ext cx="223837" cy="720725"/>
          </a:xfrm>
          <a:prstGeom prst="rightBrace">
            <a:avLst>
              <a:gd name="adj1" fmla="val 26832"/>
              <a:gd name="adj2" fmla="val 50000"/>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Tree>
    <p:extLst>
      <p:ext uri="{BB962C8B-B14F-4D97-AF65-F5344CB8AC3E}">
        <p14:creationId xmlns:p14="http://schemas.microsoft.com/office/powerpoint/2010/main" val="11866883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8133">
                                            <p:txEl>
                                              <p:pRg st="0" end="0"/>
                                            </p:txEl>
                                          </p:spTgt>
                                        </p:tgtEl>
                                        <p:attrNameLst>
                                          <p:attrName>style.visibility</p:attrName>
                                        </p:attrNameLst>
                                      </p:cBhvr>
                                      <p:to>
                                        <p:strVal val="visible"/>
                                      </p:to>
                                    </p:set>
                                    <p:animEffect transition="in" filter="slide(fromBottom)">
                                      <p:cBhvr>
                                        <p:cTn id="7" dur="1000"/>
                                        <p:tgtEl>
                                          <p:spTgt spid="48133">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48133">
                                            <p:txEl>
                                              <p:pRg st="1" end="1"/>
                                            </p:txEl>
                                          </p:spTgt>
                                        </p:tgtEl>
                                        <p:attrNameLst>
                                          <p:attrName>style.visibility</p:attrName>
                                        </p:attrNameLst>
                                      </p:cBhvr>
                                      <p:to>
                                        <p:strVal val="visible"/>
                                      </p:to>
                                    </p:set>
                                    <p:animEffect transition="in" filter="slide(fromBottom)">
                                      <p:cBhvr>
                                        <p:cTn id="10" dur="1000"/>
                                        <p:tgtEl>
                                          <p:spTgt spid="48133">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48134"/>
                                        </p:tgtEl>
                                        <p:attrNameLst>
                                          <p:attrName>style.visibility</p:attrName>
                                        </p:attrNameLst>
                                      </p:cBhvr>
                                      <p:to>
                                        <p:strVal val="visible"/>
                                      </p:to>
                                    </p:set>
                                    <p:animEffect transition="in" filter="slide(fromBottom)">
                                      <p:cBhvr>
                                        <p:cTn id="15" dur="1000"/>
                                        <p:tgtEl>
                                          <p:spTgt spid="48134"/>
                                        </p:tgtEl>
                                      </p:cBhvr>
                                    </p:animEffect>
                                  </p:childTnLst>
                                </p:cTn>
                              </p:par>
                            </p:childTnLst>
                          </p:cTn>
                        </p:par>
                        <p:par>
                          <p:cTn id="16" fill="hold" nodeType="afterGroup">
                            <p:stCondLst>
                              <p:cond delay="1000"/>
                            </p:stCondLst>
                            <p:childTnLst>
                              <p:par>
                                <p:cTn id="17" presetID="12" presetClass="entr" presetSubtype="4" fill="hold" grpId="0" nodeType="afterEffect">
                                  <p:stCondLst>
                                    <p:cond delay="500"/>
                                  </p:stCondLst>
                                  <p:childTnLst>
                                    <p:set>
                                      <p:cBhvr>
                                        <p:cTn id="18" dur="1" fill="hold">
                                          <p:stCondLst>
                                            <p:cond delay="0"/>
                                          </p:stCondLst>
                                        </p:cTn>
                                        <p:tgtEl>
                                          <p:spTgt spid="48135">
                                            <p:txEl>
                                              <p:pRg st="0" end="0"/>
                                            </p:txEl>
                                          </p:spTgt>
                                        </p:tgtEl>
                                        <p:attrNameLst>
                                          <p:attrName>style.visibility</p:attrName>
                                        </p:attrNameLst>
                                      </p:cBhvr>
                                      <p:to>
                                        <p:strVal val="visible"/>
                                      </p:to>
                                    </p:set>
                                    <p:animEffect transition="in" filter="slide(fromBottom)">
                                      <p:cBhvr>
                                        <p:cTn id="19" dur="1000"/>
                                        <p:tgtEl>
                                          <p:spTgt spid="48135">
                                            <p:txEl>
                                              <p:pRg st="0" end="0"/>
                                            </p:txEl>
                                          </p:spTgt>
                                        </p:tgtEl>
                                      </p:cBhvr>
                                    </p:animEffect>
                                  </p:childTnLst>
                                </p:cTn>
                              </p:par>
                            </p:childTnLst>
                          </p:cTn>
                        </p:par>
                        <p:par>
                          <p:cTn id="20" fill="hold" nodeType="afterGroup">
                            <p:stCondLst>
                              <p:cond delay="2500"/>
                            </p:stCondLst>
                            <p:childTnLst>
                              <p:par>
                                <p:cTn id="21" presetID="12" presetClass="entr" presetSubtype="4" fill="hold" grpId="0" nodeType="afterEffect">
                                  <p:stCondLst>
                                    <p:cond delay="500"/>
                                  </p:stCondLst>
                                  <p:childTnLst>
                                    <p:set>
                                      <p:cBhvr>
                                        <p:cTn id="22" dur="1" fill="hold">
                                          <p:stCondLst>
                                            <p:cond delay="0"/>
                                          </p:stCondLst>
                                        </p:cTn>
                                        <p:tgtEl>
                                          <p:spTgt spid="48135">
                                            <p:txEl>
                                              <p:pRg st="1" end="1"/>
                                            </p:txEl>
                                          </p:spTgt>
                                        </p:tgtEl>
                                        <p:attrNameLst>
                                          <p:attrName>style.visibility</p:attrName>
                                        </p:attrNameLst>
                                      </p:cBhvr>
                                      <p:to>
                                        <p:strVal val="visible"/>
                                      </p:to>
                                    </p:set>
                                    <p:animEffect transition="in" filter="slide(fromBottom)">
                                      <p:cBhvr>
                                        <p:cTn id="23" dur="1000"/>
                                        <p:tgtEl>
                                          <p:spTgt spid="48135">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48138">
                                            <p:txEl>
                                              <p:pRg st="0" end="0"/>
                                            </p:txEl>
                                          </p:spTgt>
                                        </p:tgtEl>
                                        <p:attrNameLst>
                                          <p:attrName>style.visibility</p:attrName>
                                        </p:attrNameLst>
                                      </p:cBhvr>
                                      <p:to>
                                        <p:strVal val="visible"/>
                                      </p:to>
                                    </p:set>
                                    <p:anim calcmode="lin" valueType="num">
                                      <p:cBhvr>
                                        <p:cTn id="28" dur="1000" fill="hold"/>
                                        <p:tgtEl>
                                          <p:spTgt spid="48138">
                                            <p:txEl>
                                              <p:pRg st="0" end="0"/>
                                            </p:txEl>
                                          </p:spTgt>
                                        </p:tgtEl>
                                        <p:attrNameLst>
                                          <p:attrName>ppt_x</p:attrName>
                                        </p:attrNameLst>
                                      </p:cBhvr>
                                      <p:tavLst>
                                        <p:tav tm="0">
                                          <p:val>
                                            <p:strVal val="#ppt_x-#ppt_w/2"/>
                                          </p:val>
                                        </p:tav>
                                        <p:tav tm="100000">
                                          <p:val>
                                            <p:strVal val="#ppt_x"/>
                                          </p:val>
                                        </p:tav>
                                      </p:tavLst>
                                    </p:anim>
                                    <p:anim calcmode="lin" valueType="num">
                                      <p:cBhvr>
                                        <p:cTn id="29" dur="1000" fill="hold"/>
                                        <p:tgtEl>
                                          <p:spTgt spid="48138">
                                            <p:txEl>
                                              <p:pRg st="0" end="0"/>
                                            </p:txEl>
                                          </p:spTgt>
                                        </p:tgtEl>
                                        <p:attrNameLst>
                                          <p:attrName>ppt_y</p:attrName>
                                        </p:attrNameLst>
                                      </p:cBhvr>
                                      <p:tavLst>
                                        <p:tav tm="0">
                                          <p:val>
                                            <p:strVal val="#ppt_y"/>
                                          </p:val>
                                        </p:tav>
                                        <p:tav tm="100000">
                                          <p:val>
                                            <p:strVal val="#ppt_y"/>
                                          </p:val>
                                        </p:tav>
                                      </p:tavLst>
                                    </p:anim>
                                    <p:anim calcmode="lin" valueType="num">
                                      <p:cBhvr>
                                        <p:cTn id="30" dur="1000" fill="hold"/>
                                        <p:tgtEl>
                                          <p:spTgt spid="48138">
                                            <p:txEl>
                                              <p:pRg st="0" end="0"/>
                                            </p:txEl>
                                          </p:spTgt>
                                        </p:tgtEl>
                                        <p:attrNameLst>
                                          <p:attrName>ppt_w</p:attrName>
                                        </p:attrNameLst>
                                      </p:cBhvr>
                                      <p:tavLst>
                                        <p:tav tm="0">
                                          <p:val>
                                            <p:fltVal val="0"/>
                                          </p:val>
                                        </p:tav>
                                        <p:tav tm="100000">
                                          <p:val>
                                            <p:strVal val="#ppt_w"/>
                                          </p:val>
                                        </p:tav>
                                      </p:tavLst>
                                    </p:anim>
                                    <p:anim calcmode="lin" valueType="num">
                                      <p:cBhvr>
                                        <p:cTn id="31" dur="1000" fill="hold"/>
                                        <p:tgtEl>
                                          <p:spTgt spid="4813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8" fill="hold" grpId="0" nodeType="clickEffect">
                                  <p:stCondLst>
                                    <p:cond delay="0"/>
                                  </p:stCondLst>
                                  <p:childTnLst>
                                    <p:set>
                                      <p:cBhvr>
                                        <p:cTn id="35" dur="1" fill="hold">
                                          <p:stCondLst>
                                            <p:cond delay="0"/>
                                          </p:stCondLst>
                                        </p:cTn>
                                        <p:tgtEl>
                                          <p:spTgt spid="48138">
                                            <p:txEl>
                                              <p:pRg st="1" end="1"/>
                                            </p:txEl>
                                          </p:spTgt>
                                        </p:tgtEl>
                                        <p:attrNameLst>
                                          <p:attrName>style.visibility</p:attrName>
                                        </p:attrNameLst>
                                      </p:cBhvr>
                                      <p:to>
                                        <p:strVal val="visible"/>
                                      </p:to>
                                    </p:set>
                                    <p:anim calcmode="lin" valueType="num">
                                      <p:cBhvr>
                                        <p:cTn id="36" dur="1000" fill="hold"/>
                                        <p:tgtEl>
                                          <p:spTgt spid="48138">
                                            <p:txEl>
                                              <p:pRg st="1" end="1"/>
                                            </p:txEl>
                                          </p:spTgt>
                                        </p:tgtEl>
                                        <p:attrNameLst>
                                          <p:attrName>ppt_x</p:attrName>
                                        </p:attrNameLst>
                                      </p:cBhvr>
                                      <p:tavLst>
                                        <p:tav tm="0">
                                          <p:val>
                                            <p:strVal val="#ppt_x-#ppt_w/2"/>
                                          </p:val>
                                        </p:tav>
                                        <p:tav tm="100000">
                                          <p:val>
                                            <p:strVal val="#ppt_x"/>
                                          </p:val>
                                        </p:tav>
                                      </p:tavLst>
                                    </p:anim>
                                    <p:anim calcmode="lin" valueType="num">
                                      <p:cBhvr>
                                        <p:cTn id="37" dur="1000" fill="hold"/>
                                        <p:tgtEl>
                                          <p:spTgt spid="48138">
                                            <p:txEl>
                                              <p:pRg st="1" end="1"/>
                                            </p:txEl>
                                          </p:spTgt>
                                        </p:tgtEl>
                                        <p:attrNameLst>
                                          <p:attrName>ppt_y</p:attrName>
                                        </p:attrNameLst>
                                      </p:cBhvr>
                                      <p:tavLst>
                                        <p:tav tm="0">
                                          <p:val>
                                            <p:strVal val="#ppt_y"/>
                                          </p:val>
                                        </p:tav>
                                        <p:tav tm="100000">
                                          <p:val>
                                            <p:strVal val="#ppt_y"/>
                                          </p:val>
                                        </p:tav>
                                      </p:tavLst>
                                    </p:anim>
                                    <p:anim calcmode="lin" valueType="num">
                                      <p:cBhvr>
                                        <p:cTn id="38" dur="1000" fill="hold"/>
                                        <p:tgtEl>
                                          <p:spTgt spid="48138">
                                            <p:txEl>
                                              <p:pRg st="1" end="1"/>
                                            </p:txEl>
                                          </p:spTgt>
                                        </p:tgtEl>
                                        <p:attrNameLst>
                                          <p:attrName>ppt_w</p:attrName>
                                        </p:attrNameLst>
                                      </p:cBhvr>
                                      <p:tavLst>
                                        <p:tav tm="0">
                                          <p:val>
                                            <p:fltVal val="0"/>
                                          </p:val>
                                        </p:tav>
                                        <p:tav tm="100000">
                                          <p:val>
                                            <p:strVal val="#ppt_w"/>
                                          </p:val>
                                        </p:tav>
                                      </p:tavLst>
                                    </p:anim>
                                    <p:anim calcmode="lin" valueType="num">
                                      <p:cBhvr>
                                        <p:cTn id="39" dur="1000" fill="hold"/>
                                        <p:tgtEl>
                                          <p:spTgt spid="48138">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48139">
                                            <p:txEl>
                                              <p:pRg st="0" end="0"/>
                                            </p:txEl>
                                          </p:spTgt>
                                        </p:tgtEl>
                                        <p:attrNameLst>
                                          <p:attrName>style.visibility</p:attrName>
                                        </p:attrNameLst>
                                      </p:cBhvr>
                                      <p:to>
                                        <p:strVal val="visible"/>
                                      </p:to>
                                    </p:set>
                                    <p:anim calcmode="lin" valueType="num">
                                      <p:cBhvr>
                                        <p:cTn id="44" dur="1000" fill="hold"/>
                                        <p:tgtEl>
                                          <p:spTgt spid="48139">
                                            <p:txEl>
                                              <p:pRg st="0" end="0"/>
                                            </p:txEl>
                                          </p:spTgt>
                                        </p:tgtEl>
                                        <p:attrNameLst>
                                          <p:attrName>ppt_x</p:attrName>
                                        </p:attrNameLst>
                                      </p:cBhvr>
                                      <p:tavLst>
                                        <p:tav tm="0">
                                          <p:val>
                                            <p:strVal val="#ppt_x-#ppt_w/2"/>
                                          </p:val>
                                        </p:tav>
                                        <p:tav tm="100000">
                                          <p:val>
                                            <p:strVal val="#ppt_x"/>
                                          </p:val>
                                        </p:tav>
                                      </p:tavLst>
                                    </p:anim>
                                    <p:anim calcmode="lin" valueType="num">
                                      <p:cBhvr>
                                        <p:cTn id="45" dur="1000" fill="hold"/>
                                        <p:tgtEl>
                                          <p:spTgt spid="48139">
                                            <p:txEl>
                                              <p:pRg st="0" end="0"/>
                                            </p:txEl>
                                          </p:spTgt>
                                        </p:tgtEl>
                                        <p:attrNameLst>
                                          <p:attrName>ppt_y</p:attrName>
                                        </p:attrNameLst>
                                      </p:cBhvr>
                                      <p:tavLst>
                                        <p:tav tm="0">
                                          <p:val>
                                            <p:strVal val="#ppt_y"/>
                                          </p:val>
                                        </p:tav>
                                        <p:tav tm="100000">
                                          <p:val>
                                            <p:strVal val="#ppt_y"/>
                                          </p:val>
                                        </p:tav>
                                      </p:tavLst>
                                    </p:anim>
                                    <p:anim calcmode="lin" valueType="num">
                                      <p:cBhvr>
                                        <p:cTn id="46" dur="1000" fill="hold"/>
                                        <p:tgtEl>
                                          <p:spTgt spid="48139">
                                            <p:txEl>
                                              <p:pRg st="0" end="0"/>
                                            </p:txEl>
                                          </p:spTgt>
                                        </p:tgtEl>
                                        <p:attrNameLst>
                                          <p:attrName>ppt_w</p:attrName>
                                        </p:attrNameLst>
                                      </p:cBhvr>
                                      <p:tavLst>
                                        <p:tav tm="0">
                                          <p:val>
                                            <p:fltVal val="0"/>
                                          </p:val>
                                        </p:tav>
                                        <p:tav tm="100000">
                                          <p:val>
                                            <p:strVal val="#ppt_w"/>
                                          </p:val>
                                        </p:tav>
                                      </p:tavLst>
                                    </p:anim>
                                    <p:anim calcmode="lin" valueType="num">
                                      <p:cBhvr>
                                        <p:cTn id="47" dur="1000" fill="hold"/>
                                        <p:tgtEl>
                                          <p:spTgt spid="4813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48139">
                                            <p:txEl>
                                              <p:pRg st="1" end="1"/>
                                            </p:txEl>
                                          </p:spTgt>
                                        </p:tgtEl>
                                        <p:attrNameLst>
                                          <p:attrName>style.visibility</p:attrName>
                                        </p:attrNameLst>
                                      </p:cBhvr>
                                      <p:to>
                                        <p:strVal val="visible"/>
                                      </p:to>
                                    </p:set>
                                    <p:anim calcmode="lin" valueType="num">
                                      <p:cBhvr>
                                        <p:cTn id="52" dur="1000" fill="hold"/>
                                        <p:tgtEl>
                                          <p:spTgt spid="48139">
                                            <p:txEl>
                                              <p:pRg st="1" end="1"/>
                                            </p:txEl>
                                          </p:spTgt>
                                        </p:tgtEl>
                                        <p:attrNameLst>
                                          <p:attrName>ppt_x</p:attrName>
                                        </p:attrNameLst>
                                      </p:cBhvr>
                                      <p:tavLst>
                                        <p:tav tm="0">
                                          <p:val>
                                            <p:strVal val="#ppt_x-#ppt_w/2"/>
                                          </p:val>
                                        </p:tav>
                                        <p:tav tm="100000">
                                          <p:val>
                                            <p:strVal val="#ppt_x"/>
                                          </p:val>
                                        </p:tav>
                                      </p:tavLst>
                                    </p:anim>
                                    <p:anim calcmode="lin" valueType="num">
                                      <p:cBhvr>
                                        <p:cTn id="53" dur="1000" fill="hold"/>
                                        <p:tgtEl>
                                          <p:spTgt spid="48139">
                                            <p:txEl>
                                              <p:pRg st="1" end="1"/>
                                            </p:txEl>
                                          </p:spTgt>
                                        </p:tgtEl>
                                        <p:attrNameLst>
                                          <p:attrName>ppt_y</p:attrName>
                                        </p:attrNameLst>
                                      </p:cBhvr>
                                      <p:tavLst>
                                        <p:tav tm="0">
                                          <p:val>
                                            <p:strVal val="#ppt_y"/>
                                          </p:val>
                                        </p:tav>
                                        <p:tav tm="100000">
                                          <p:val>
                                            <p:strVal val="#ppt_y"/>
                                          </p:val>
                                        </p:tav>
                                      </p:tavLst>
                                    </p:anim>
                                    <p:anim calcmode="lin" valueType="num">
                                      <p:cBhvr>
                                        <p:cTn id="54" dur="1000" fill="hold"/>
                                        <p:tgtEl>
                                          <p:spTgt spid="48139">
                                            <p:txEl>
                                              <p:pRg st="1" end="1"/>
                                            </p:txEl>
                                          </p:spTgt>
                                        </p:tgtEl>
                                        <p:attrNameLst>
                                          <p:attrName>ppt_w</p:attrName>
                                        </p:attrNameLst>
                                      </p:cBhvr>
                                      <p:tavLst>
                                        <p:tav tm="0">
                                          <p:val>
                                            <p:fltVal val="0"/>
                                          </p:val>
                                        </p:tav>
                                        <p:tav tm="100000">
                                          <p:val>
                                            <p:strVal val="#ppt_w"/>
                                          </p:val>
                                        </p:tav>
                                      </p:tavLst>
                                    </p:anim>
                                    <p:anim calcmode="lin" valueType="num">
                                      <p:cBhvr>
                                        <p:cTn id="55" dur="1000" fill="hold"/>
                                        <p:tgtEl>
                                          <p:spTgt spid="48139">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26" fill="hold" grpId="0" nodeType="clickEffect">
                                  <p:stCondLst>
                                    <p:cond delay="0"/>
                                  </p:stCondLst>
                                  <p:childTnLst>
                                    <p:set>
                                      <p:cBhvr>
                                        <p:cTn id="59" dur="1" fill="hold">
                                          <p:stCondLst>
                                            <p:cond delay="0"/>
                                          </p:stCondLst>
                                        </p:cTn>
                                        <p:tgtEl>
                                          <p:spTgt spid="48143"/>
                                        </p:tgtEl>
                                        <p:attrNameLst>
                                          <p:attrName>style.visibility</p:attrName>
                                        </p:attrNameLst>
                                      </p:cBhvr>
                                      <p:to>
                                        <p:strVal val="visible"/>
                                      </p:to>
                                    </p:set>
                                    <p:animEffect transition="in" filter="barn(inHorizontal)">
                                      <p:cBhvr>
                                        <p:cTn id="60" dur="1000"/>
                                        <p:tgtEl>
                                          <p:spTgt spid="48143"/>
                                        </p:tgtEl>
                                      </p:cBhvr>
                                    </p:animEffect>
                                  </p:childTnLst>
                                </p:cTn>
                              </p:par>
                            </p:childTnLst>
                          </p:cTn>
                        </p:par>
                        <p:par>
                          <p:cTn id="61" fill="hold" nodeType="afterGroup">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48142">
                                            <p:txEl>
                                              <p:pRg st="0" end="0"/>
                                            </p:txEl>
                                          </p:spTgt>
                                        </p:tgtEl>
                                        <p:attrNameLst>
                                          <p:attrName>style.visibility</p:attrName>
                                        </p:attrNameLst>
                                      </p:cBhvr>
                                      <p:to>
                                        <p:strVal val="visible"/>
                                      </p:to>
                                    </p:set>
                                    <p:animEffect transition="in" filter="wipe(left)">
                                      <p:cBhvr>
                                        <p:cTn id="64" dur="2000"/>
                                        <p:tgtEl>
                                          <p:spTgt spid="48142">
                                            <p:txEl>
                                              <p:pRg st="0" end="0"/>
                                            </p:txEl>
                                          </p:spTgt>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48140"/>
                                        </p:tgtEl>
                                        <p:attrNameLst>
                                          <p:attrName>style.visibility</p:attrName>
                                        </p:attrNameLst>
                                      </p:cBhvr>
                                      <p:to>
                                        <p:strVal val="visible"/>
                                      </p:to>
                                    </p:set>
                                    <p:animEffect transition="in" filter="slide(fromBottom)">
                                      <p:cBhvr>
                                        <p:cTn id="69" dur="2000"/>
                                        <p:tgtEl>
                                          <p:spTgt spid="4814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2" presetClass="entr" presetSubtype="1" fill="hold" grpId="0" nodeType="clickEffect">
                                  <p:stCondLst>
                                    <p:cond delay="0"/>
                                  </p:stCondLst>
                                  <p:childTnLst>
                                    <p:set>
                                      <p:cBhvr>
                                        <p:cTn id="73" dur="1" fill="hold">
                                          <p:stCondLst>
                                            <p:cond delay="0"/>
                                          </p:stCondLst>
                                        </p:cTn>
                                        <p:tgtEl>
                                          <p:spTgt spid="48137"/>
                                        </p:tgtEl>
                                        <p:attrNameLst>
                                          <p:attrName>style.visibility</p:attrName>
                                        </p:attrNameLst>
                                      </p:cBhvr>
                                      <p:to>
                                        <p:strVal val="visible"/>
                                      </p:to>
                                    </p:set>
                                    <p:animEffect transition="in" filter="slide(fromTop)">
                                      <p:cBhvr>
                                        <p:cTn id="74" dur="1000"/>
                                        <p:tgtEl>
                                          <p:spTgt spid="48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build="allAtOnce" autoUpdateAnimBg="0"/>
      <p:bldP spid="48134" grpId="0" autoUpdateAnimBg="0"/>
      <p:bldP spid="48135" grpId="0" build="p" autoUpdateAnimBg="0"/>
      <p:bldP spid="48137" grpId="0" autoUpdateAnimBg="0"/>
      <p:bldP spid="48138" grpId="0" build="p" autoUpdateAnimBg="0"/>
      <p:bldP spid="48139" grpId="0" build="p" autoUpdateAnimBg="0"/>
      <p:bldP spid="48140" grpId="0"/>
      <p:bldP spid="48142" grpId="0" build="p" autoUpdateAnimBg="0"/>
      <p:bldP spid="4814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B4FC2802-C995-44F5-8B47-DCB92AED8E30}" type="slidenum">
              <a:rPr kumimoji="0" lang="zh-CN" altLang="en-US" sz="1800" b="0">
                <a:solidFill>
                  <a:schemeClr val="tx2"/>
                </a:solidFill>
                <a:latin typeface="Arial Narrow" panose="020B0606020202030204" pitchFamily="34" charset="0"/>
                <a:ea typeface="宋体" panose="02010600030101010101" pitchFamily="2" charset="-122"/>
              </a:rPr>
              <a:pPr/>
              <a:t>79</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33795" name="Picture 2" descr="https://gimg2.baidu.com/image_search/src=http%3A%2F%2F5b0988e595225.cdn.sohucs.com%2Fimages%2F20200409%2Fd520d949a91841beb20664250b28da42.png&amp;refer=http%3A%2F%2F5b0988e595225.cdn.sohucs.com&amp;app=2002&amp;size=f9999,10000&amp;q=a80&amp;n=0&amp;g=0n&amp;fmt=jpeg?sec=1637210561&amp;t=72d8d35017cfe67331b696a3aec0d2c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6938" y="2214564"/>
            <a:ext cx="77343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矩形 3"/>
          <p:cNvSpPr>
            <a:spLocks noChangeArrowheads="1"/>
          </p:cNvSpPr>
          <p:nvPr/>
        </p:nvSpPr>
        <p:spPr bwMode="auto">
          <a:xfrm>
            <a:off x="2952750" y="1000126"/>
            <a:ext cx="27574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a:latin typeface="黑体" panose="02010609060101010101" pitchFamily="49" charset="-122"/>
                <a:ea typeface="黑体" panose="02010609060101010101" pitchFamily="49" charset="-122"/>
              </a:rPr>
              <a:t>自杀性底物</a:t>
            </a:r>
          </a:p>
        </p:txBody>
      </p:sp>
    </p:spTree>
    <p:extLst>
      <p:ext uri="{BB962C8B-B14F-4D97-AF65-F5344CB8AC3E}">
        <p14:creationId xmlns:p14="http://schemas.microsoft.com/office/powerpoint/2010/main" val="1890437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p:cNvSpPr txBox="1">
            <a:spLocks noChangeArrowheads="1"/>
          </p:cNvSpPr>
          <p:nvPr/>
        </p:nvSpPr>
        <p:spPr bwMode="auto">
          <a:xfrm>
            <a:off x="533400" y="1320800"/>
            <a:ext cx="112649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200"/>
              <a:t>根据酶所催化的反应性质，国际系统分类法将酶分为</a:t>
            </a:r>
            <a:r>
              <a:rPr lang="zh-CN" altLang="zh-CN" sz="3200" u="sng"/>
              <a:t>六大类</a:t>
            </a:r>
            <a:r>
              <a:rPr lang="zh-CN" altLang="zh-CN" sz="3200"/>
              <a:t>：</a:t>
            </a:r>
          </a:p>
        </p:txBody>
      </p:sp>
      <p:sp>
        <p:nvSpPr>
          <p:cNvPr id="16388" name="Text Box 4"/>
          <p:cNvSpPr txBox="1">
            <a:spLocks noChangeArrowheads="1"/>
          </p:cNvSpPr>
          <p:nvPr/>
        </p:nvSpPr>
        <p:spPr bwMode="auto">
          <a:xfrm>
            <a:off x="1981200" y="2038350"/>
            <a:ext cx="6380163"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1、氧化还原酶类（oxido-reductases）</a:t>
            </a:r>
            <a:r>
              <a:rPr lang="zh-CN" altLang="zh-CN"/>
              <a:t> </a:t>
            </a:r>
          </a:p>
        </p:txBody>
      </p:sp>
      <p:sp>
        <p:nvSpPr>
          <p:cNvPr id="14340" name="Rectangle 4"/>
          <p:cNvSpPr>
            <a:spLocks noChangeArrowheads="1"/>
          </p:cNvSpPr>
          <p:nvPr/>
        </p:nvSpPr>
        <p:spPr bwMode="auto">
          <a:xfrm>
            <a:off x="335360" y="-27384"/>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3.  </a:t>
            </a:r>
            <a:r>
              <a:rPr lang="zh-CN" altLang="en-US" sz="4400" b="1" dirty="0">
                <a:solidFill>
                  <a:schemeClr val="bg1"/>
                </a:solidFill>
                <a:latin typeface="微软雅黑" panose="020B0503020204020204" pitchFamily="34" charset="-122"/>
                <a:ea typeface="微软雅黑" panose="020B0503020204020204" pitchFamily="34" charset="-122"/>
              </a:rPr>
              <a:t>酶的分类</a:t>
            </a:r>
          </a:p>
        </p:txBody>
      </p:sp>
      <p:sp>
        <p:nvSpPr>
          <p:cNvPr id="17" name="Text Box 2"/>
          <p:cNvSpPr txBox="1">
            <a:spLocks noChangeArrowheads="1"/>
          </p:cNvSpPr>
          <p:nvPr/>
        </p:nvSpPr>
        <p:spPr bwMode="auto">
          <a:xfrm>
            <a:off x="1981200" y="2671763"/>
            <a:ext cx="42037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2、转移酶类(transferases)</a:t>
            </a:r>
          </a:p>
        </p:txBody>
      </p:sp>
      <p:sp>
        <p:nvSpPr>
          <p:cNvPr id="18" name="Text Box 2"/>
          <p:cNvSpPr txBox="1">
            <a:spLocks noChangeArrowheads="1"/>
          </p:cNvSpPr>
          <p:nvPr/>
        </p:nvSpPr>
        <p:spPr bwMode="auto">
          <a:xfrm>
            <a:off x="2017713" y="3357563"/>
            <a:ext cx="4011612"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3、水解酶类(hydrolases)</a:t>
            </a:r>
          </a:p>
        </p:txBody>
      </p:sp>
      <p:sp>
        <p:nvSpPr>
          <p:cNvPr id="19" name="Text Box 2"/>
          <p:cNvSpPr txBox="1">
            <a:spLocks noChangeArrowheads="1"/>
          </p:cNvSpPr>
          <p:nvPr/>
        </p:nvSpPr>
        <p:spPr bwMode="auto">
          <a:xfrm>
            <a:off x="2017713" y="4044950"/>
            <a:ext cx="3281362"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4、裂合酶类(lyases)</a:t>
            </a:r>
          </a:p>
        </p:txBody>
      </p:sp>
    </p:spTree>
    <p:extLst>
      <p:ext uri="{BB962C8B-B14F-4D97-AF65-F5344CB8AC3E}">
        <p14:creationId xmlns:p14="http://schemas.microsoft.com/office/powerpoint/2010/main" val="18823046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ipe(left)">
                                      <p:cBhvr>
                                        <p:cTn id="7" dur="500"/>
                                        <p:tgtEl>
                                          <p:spTgt spid="16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wipe(left)">
                                      <p:cBhvr>
                                        <p:cTn id="12" dur="500"/>
                                        <p:tgtEl>
                                          <p:spTgt spid="163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utoUpdateAnimBg="0"/>
      <p:bldP spid="16388" grpId="0" autoUpdateAnimBg="0"/>
      <p:bldP spid="17" grpId="0" autoUpdateAnimBg="0"/>
      <p:bldP spid="18" grpId="0" autoUpdateAnimBg="0"/>
      <p:bldP spid="19"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5C497858-EC0A-4CB5-80D5-7C616D377CFC}" type="slidenum">
              <a:rPr kumimoji="0" lang="zh-CN" altLang="en-US" sz="1800" b="0">
                <a:solidFill>
                  <a:schemeClr val="tx2"/>
                </a:solidFill>
                <a:latin typeface="Arial Narrow" panose="020B0606020202030204" pitchFamily="34" charset="0"/>
                <a:ea typeface="宋体" panose="02010600030101010101" pitchFamily="2" charset="-122"/>
              </a:rPr>
              <a:pPr/>
              <a:t>80</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34819" name="Picture 2" descr="https://gimg2.baidu.com/image_search/src=http%3A%2F%2Fwww.lvyou168.cn%2Fupload%2F20171012%2F162056390.jpg&amp;refer=http%3A%2F%2Fwww.lvyou168.cn&amp;app=2002&amp;size=f9999,10000&amp;q=a80&amp;n=0&amp;g=0n&amp;fmt=jpeg?sec=1637210696&amp;t=848b28a570cab6d57f95524a26a6a8f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188" y="1714500"/>
            <a:ext cx="55626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矩形 3"/>
          <p:cNvSpPr>
            <a:spLocks noChangeArrowheads="1"/>
          </p:cNvSpPr>
          <p:nvPr/>
        </p:nvSpPr>
        <p:spPr bwMode="auto">
          <a:xfrm>
            <a:off x="2166938" y="714376"/>
            <a:ext cx="7650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a:latin typeface="黑体" panose="02010609060101010101" pitchFamily="49" charset="-122"/>
                <a:ea typeface="黑体" panose="02010609060101010101" pitchFamily="49" charset="-122"/>
              </a:rPr>
              <a:t>自杀性底物（</a:t>
            </a:r>
            <a:r>
              <a:rPr lang="en-US" altLang="zh-CN" sz="4000">
                <a:latin typeface="黑体" panose="02010609060101010101" pitchFamily="49" charset="-122"/>
                <a:ea typeface="黑体" panose="02010609060101010101" pitchFamily="49" charset="-122"/>
              </a:rPr>
              <a:t>Ackee</a:t>
            </a:r>
            <a:r>
              <a:rPr lang="zh-CN" altLang="en-US" sz="4000">
                <a:latin typeface="黑体" panose="02010609060101010101" pitchFamily="49" charset="-122"/>
                <a:ea typeface="黑体" panose="02010609060101010101" pitchFamily="49" charset="-122"/>
              </a:rPr>
              <a:t>果）降糖氨酸</a:t>
            </a:r>
          </a:p>
        </p:txBody>
      </p:sp>
    </p:spTree>
    <p:extLst>
      <p:ext uri="{BB962C8B-B14F-4D97-AF65-F5344CB8AC3E}">
        <p14:creationId xmlns:p14="http://schemas.microsoft.com/office/powerpoint/2010/main" val="166315264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E42940BC-1813-4C96-82E7-52C320B57C19}" type="slidenum">
              <a:rPr kumimoji="0" lang="zh-CN" altLang="en-US" sz="1800" b="0">
                <a:solidFill>
                  <a:schemeClr val="tx2"/>
                </a:solidFill>
                <a:latin typeface="Arial Narrow" panose="020B0606020202030204" pitchFamily="34" charset="0"/>
                <a:ea typeface="宋体" panose="02010600030101010101" pitchFamily="2" charset="-122"/>
              </a:rPr>
              <a:pPr/>
              <a:t>81</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49156" name="Rectangle 4"/>
          <p:cNvSpPr>
            <a:spLocks noChangeArrowheads="1"/>
          </p:cNvSpPr>
          <p:nvPr/>
        </p:nvSpPr>
        <p:spPr bwMode="auto">
          <a:xfrm>
            <a:off x="2351088" y="1773239"/>
            <a:ext cx="7345362"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lnSpc>
                <a:spcPct val="110000"/>
              </a:lnSpc>
            </a:pPr>
            <a:r>
              <a:rPr lang="zh-CN" altLang="en-US" sz="4800">
                <a:latin typeface="隶书" panose="02010509060101010101" pitchFamily="49" charset="-122"/>
                <a:ea typeface="隶书" panose="02010509060101010101" pitchFamily="49" charset="-122"/>
              </a:rPr>
              <a:t>第 五 节     </a:t>
            </a:r>
            <a:br>
              <a:rPr lang="zh-CN" altLang="en-US" sz="4800">
                <a:latin typeface="隶书" panose="02010509060101010101" pitchFamily="49" charset="-122"/>
                <a:ea typeface="隶书" panose="02010509060101010101" pitchFamily="49" charset="-122"/>
              </a:rPr>
            </a:br>
            <a:r>
              <a:rPr lang="zh-CN" altLang="en-US" sz="4800">
                <a:latin typeface="隶书" panose="02010509060101010101" pitchFamily="49" charset="-122"/>
                <a:ea typeface="隶书" panose="02010509060101010101" pitchFamily="49" charset="-122"/>
              </a:rPr>
              <a:t>酶 的 调 节</a:t>
            </a:r>
            <a:endParaRPr lang="en-US" altLang="zh-CN" sz="4800">
              <a:latin typeface="隶书" panose="02010509060101010101" pitchFamily="49" charset="-122"/>
              <a:ea typeface="隶书" panose="02010509060101010101" pitchFamily="49" charset="-122"/>
            </a:endParaRPr>
          </a:p>
        </p:txBody>
      </p:sp>
      <p:sp>
        <p:nvSpPr>
          <p:cNvPr id="49157" name="Text Box 5"/>
          <p:cNvSpPr txBox="1">
            <a:spLocks noChangeArrowheads="1"/>
          </p:cNvSpPr>
          <p:nvPr/>
        </p:nvSpPr>
        <p:spPr bwMode="auto">
          <a:xfrm>
            <a:off x="3143251" y="3508375"/>
            <a:ext cx="5832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pPr>
            <a:r>
              <a:rPr lang="en-US" altLang="zh-CN" sz="3600">
                <a:latin typeface="方正舒体" panose="02010601030101010101" pitchFamily="2" charset="-122"/>
                <a:ea typeface="方正舒体" panose="02010601030101010101" pitchFamily="2" charset="-122"/>
              </a:rPr>
              <a:t>The Regulation of Enzyme</a:t>
            </a:r>
            <a:endParaRPr lang="zh-CN" altLang="en-US" sz="3600">
              <a:latin typeface="方正舒体" panose="02010601030101010101" pitchFamily="2" charset="-122"/>
              <a:ea typeface="方正舒体" panose="02010601030101010101" pitchFamily="2" charset="-122"/>
            </a:endParaRPr>
          </a:p>
        </p:txBody>
      </p:sp>
    </p:spTree>
    <p:extLst>
      <p:ext uri="{BB962C8B-B14F-4D97-AF65-F5344CB8AC3E}">
        <p14:creationId xmlns:p14="http://schemas.microsoft.com/office/powerpoint/2010/main" val="1634063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49156"/>
                                        </p:tgtEl>
                                        <p:attrNameLst>
                                          <p:attrName>style.visibility</p:attrName>
                                        </p:attrNameLst>
                                      </p:cBhvr>
                                      <p:to>
                                        <p:strVal val="visible"/>
                                      </p:to>
                                    </p:set>
                                    <p:anim calcmode="lin" valueType="num">
                                      <p:cBhvr>
                                        <p:cTn id="7" dur="1000" fill="hold"/>
                                        <p:tgtEl>
                                          <p:spTgt spid="49156"/>
                                        </p:tgtEl>
                                        <p:attrNameLst>
                                          <p:attrName>ppt_x</p:attrName>
                                        </p:attrNameLst>
                                      </p:cBhvr>
                                      <p:tavLst>
                                        <p:tav tm="0">
                                          <p:val>
                                            <p:strVal val="#ppt_x"/>
                                          </p:val>
                                        </p:tav>
                                        <p:tav tm="100000">
                                          <p:val>
                                            <p:strVal val="#ppt_x"/>
                                          </p:val>
                                        </p:tav>
                                      </p:tavLst>
                                    </p:anim>
                                    <p:anim calcmode="lin" valueType="num">
                                      <p:cBhvr>
                                        <p:cTn id="8" dur="1000" fill="hold"/>
                                        <p:tgtEl>
                                          <p:spTgt spid="49156"/>
                                        </p:tgtEl>
                                        <p:attrNameLst>
                                          <p:attrName>ppt_y</p:attrName>
                                        </p:attrNameLst>
                                      </p:cBhvr>
                                      <p:tavLst>
                                        <p:tav tm="0">
                                          <p:val>
                                            <p:strVal val="#ppt_y-#ppt_h/2"/>
                                          </p:val>
                                        </p:tav>
                                        <p:tav tm="100000">
                                          <p:val>
                                            <p:strVal val="#ppt_y"/>
                                          </p:val>
                                        </p:tav>
                                      </p:tavLst>
                                    </p:anim>
                                    <p:anim calcmode="lin" valueType="num">
                                      <p:cBhvr>
                                        <p:cTn id="9" dur="1000" fill="hold"/>
                                        <p:tgtEl>
                                          <p:spTgt spid="49156"/>
                                        </p:tgtEl>
                                        <p:attrNameLst>
                                          <p:attrName>ppt_w</p:attrName>
                                        </p:attrNameLst>
                                      </p:cBhvr>
                                      <p:tavLst>
                                        <p:tav tm="0">
                                          <p:val>
                                            <p:strVal val="#ppt_w"/>
                                          </p:val>
                                        </p:tav>
                                        <p:tav tm="100000">
                                          <p:val>
                                            <p:strVal val="#ppt_w"/>
                                          </p:val>
                                        </p:tav>
                                      </p:tavLst>
                                    </p:anim>
                                    <p:anim calcmode="lin" valueType="num">
                                      <p:cBhvr>
                                        <p:cTn id="10" dur="1000" fill="hold"/>
                                        <p:tgtEl>
                                          <p:spTgt spid="49156"/>
                                        </p:tgtEl>
                                        <p:attrNameLst>
                                          <p:attrName>ppt_h</p:attrName>
                                        </p:attrNameLst>
                                      </p:cBhvr>
                                      <p:tavLst>
                                        <p:tav tm="0">
                                          <p:val>
                                            <p:fltVal val="0"/>
                                          </p:val>
                                        </p:tav>
                                        <p:tav tm="100000">
                                          <p:val>
                                            <p:strVal val="#ppt_h"/>
                                          </p:val>
                                        </p:tav>
                                      </p:tavLst>
                                    </p:anim>
                                  </p:childTnLst>
                                </p:cTn>
                              </p:par>
                              <p:par>
                                <p:cTn id="11" presetID="17" presetClass="entr" presetSubtype="1" fill="hold" grpId="0" nodeType="withEffect">
                                  <p:stCondLst>
                                    <p:cond delay="0"/>
                                  </p:stCondLst>
                                  <p:childTnLst>
                                    <p:set>
                                      <p:cBhvr>
                                        <p:cTn id="12" dur="1" fill="hold">
                                          <p:stCondLst>
                                            <p:cond delay="0"/>
                                          </p:stCondLst>
                                        </p:cTn>
                                        <p:tgtEl>
                                          <p:spTgt spid="49157"/>
                                        </p:tgtEl>
                                        <p:attrNameLst>
                                          <p:attrName>style.visibility</p:attrName>
                                        </p:attrNameLst>
                                      </p:cBhvr>
                                      <p:to>
                                        <p:strVal val="visible"/>
                                      </p:to>
                                    </p:set>
                                    <p:anim calcmode="lin" valueType="num">
                                      <p:cBhvr>
                                        <p:cTn id="13" dur="1000" fill="hold"/>
                                        <p:tgtEl>
                                          <p:spTgt spid="49157"/>
                                        </p:tgtEl>
                                        <p:attrNameLst>
                                          <p:attrName>ppt_x</p:attrName>
                                        </p:attrNameLst>
                                      </p:cBhvr>
                                      <p:tavLst>
                                        <p:tav tm="0">
                                          <p:val>
                                            <p:strVal val="#ppt_x"/>
                                          </p:val>
                                        </p:tav>
                                        <p:tav tm="100000">
                                          <p:val>
                                            <p:strVal val="#ppt_x"/>
                                          </p:val>
                                        </p:tav>
                                      </p:tavLst>
                                    </p:anim>
                                    <p:anim calcmode="lin" valueType="num">
                                      <p:cBhvr>
                                        <p:cTn id="14" dur="1000" fill="hold"/>
                                        <p:tgtEl>
                                          <p:spTgt spid="49157"/>
                                        </p:tgtEl>
                                        <p:attrNameLst>
                                          <p:attrName>ppt_y</p:attrName>
                                        </p:attrNameLst>
                                      </p:cBhvr>
                                      <p:tavLst>
                                        <p:tav tm="0">
                                          <p:val>
                                            <p:strVal val="#ppt_y-#ppt_h/2"/>
                                          </p:val>
                                        </p:tav>
                                        <p:tav tm="100000">
                                          <p:val>
                                            <p:strVal val="#ppt_y"/>
                                          </p:val>
                                        </p:tav>
                                      </p:tavLst>
                                    </p:anim>
                                    <p:anim calcmode="lin" valueType="num">
                                      <p:cBhvr>
                                        <p:cTn id="15" dur="1000" fill="hold"/>
                                        <p:tgtEl>
                                          <p:spTgt spid="49157"/>
                                        </p:tgtEl>
                                        <p:attrNameLst>
                                          <p:attrName>ppt_w</p:attrName>
                                        </p:attrNameLst>
                                      </p:cBhvr>
                                      <p:tavLst>
                                        <p:tav tm="0">
                                          <p:val>
                                            <p:strVal val="#ppt_w"/>
                                          </p:val>
                                        </p:tav>
                                        <p:tav tm="100000">
                                          <p:val>
                                            <p:strVal val="#ppt_w"/>
                                          </p:val>
                                        </p:tav>
                                      </p:tavLst>
                                    </p:anim>
                                    <p:anim calcmode="lin" valueType="num">
                                      <p:cBhvr>
                                        <p:cTn id="16" dur="1000" fill="hold"/>
                                        <p:tgtEl>
                                          <p:spTgt spid="491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FDDE0868-2DAC-4268-86D6-C33608D2C3B0}" type="slidenum">
              <a:rPr kumimoji="0" lang="zh-CN" altLang="en-US" sz="1800" b="0">
                <a:solidFill>
                  <a:schemeClr val="tx2"/>
                </a:solidFill>
                <a:latin typeface="Arial Narrow" panose="020B0606020202030204" pitchFamily="34" charset="0"/>
                <a:ea typeface="宋体" panose="02010600030101010101" pitchFamily="2" charset="-122"/>
              </a:rPr>
              <a:pPr/>
              <a:t>82</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50181" name="Text Box 5"/>
          <p:cNvSpPr txBox="1">
            <a:spLocks noChangeArrowheads="1"/>
          </p:cNvSpPr>
          <p:nvPr/>
        </p:nvSpPr>
        <p:spPr bwMode="auto">
          <a:xfrm>
            <a:off x="5424423" y="3069432"/>
            <a:ext cx="3368675" cy="1739900"/>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50000"/>
              </a:lnSpc>
              <a:defRPr/>
            </a:pPr>
            <a:r>
              <a:rPr lang="zh-CN" altLang="en-US" sz="3600" dirty="0">
                <a:effectLst>
                  <a:outerShdw blurRad="38100" dist="38100" dir="2700000" algn="tl">
                    <a:srgbClr val="FFFFFF"/>
                  </a:outerShdw>
                </a:effectLst>
                <a:latin typeface="楷体_GB2312" pitchFamily="49" charset="-122"/>
              </a:rPr>
              <a:t>酶</a:t>
            </a:r>
            <a:r>
              <a:rPr lang="zh-CN" altLang="en-US" sz="3600" dirty="0">
                <a:solidFill>
                  <a:srgbClr val="FF3300"/>
                </a:solidFill>
                <a:effectLst>
                  <a:outerShdw blurRad="38100" dist="38100" dir="2700000" algn="tl">
                    <a:srgbClr val="000000"/>
                  </a:outerShdw>
                </a:effectLst>
                <a:latin typeface="楷体_GB2312" pitchFamily="49" charset="-122"/>
              </a:rPr>
              <a:t>活性</a:t>
            </a:r>
            <a:r>
              <a:rPr lang="zh-CN" altLang="en-US" sz="3600" dirty="0">
                <a:effectLst>
                  <a:outerShdw blurRad="38100" dist="38100" dir="2700000" algn="tl">
                    <a:srgbClr val="FFFFFF"/>
                  </a:outerShdw>
                </a:effectLst>
                <a:latin typeface="楷体_GB2312" pitchFamily="49" charset="-122"/>
              </a:rPr>
              <a:t>的调节</a:t>
            </a:r>
          </a:p>
          <a:p>
            <a:pPr eaLnBrk="1" hangingPunct="1">
              <a:lnSpc>
                <a:spcPct val="150000"/>
              </a:lnSpc>
              <a:defRPr/>
            </a:pPr>
            <a:r>
              <a:rPr lang="zh-CN" altLang="en-US" sz="3600" dirty="0">
                <a:effectLst>
                  <a:outerShdw blurRad="38100" dist="38100" dir="2700000" algn="tl">
                    <a:srgbClr val="FFFFFF"/>
                  </a:outerShdw>
                </a:effectLst>
                <a:latin typeface="楷体_GB2312" pitchFamily="49" charset="-122"/>
              </a:rPr>
              <a:t>酶</a:t>
            </a:r>
            <a:r>
              <a:rPr lang="zh-CN" altLang="en-US" sz="3600" dirty="0">
                <a:solidFill>
                  <a:srgbClr val="FF3300"/>
                </a:solidFill>
                <a:effectLst>
                  <a:outerShdw blurRad="38100" dist="38100" dir="2700000" algn="tl">
                    <a:srgbClr val="000000"/>
                  </a:outerShdw>
                </a:effectLst>
                <a:latin typeface="楷体_GB2312" pitchFamily="49" charset="-122"/>
              </a:rPr>
              <a:t>含量</a:t>
            </a:r>
            <a:r>
              <a:rPr lang="zh-CN" altLang="en-US" sz="3600" dirty="0">
                <a:effectLst>
                  <a:outerShdw blurRad="38100" dist="38100" dir="2700000" algn="tl">
                    <a:srgbClr val="FFFFFF"/>
                  </a:outerShdw>
                </a:effectLst>
                <a:latin typeface="楷体_GB2312" pitchFamily="49" charset="-122"/>
              </a:rPr>
              <a:t>的调节</a:t>
            </a:r>
          </a:p>
        </p:txBody>
      </p:sp>
      <p:sp>
        <p:nvSpPr>
          <p:cNvPr id="50182" name="Text Box 6"/>
          <p:cNvSpPr txBox="1">
            <a:spLocks noChangeArrowheads="1"/>
          </p:cNvSpPr>
          <p:nvPr/>
        </p:nvSpPr>
        <p:spPr bwMode="auto">
          <a:xfrm>
            <a:off x="8040216" y="3076694"/>
            <a:ext cx="3140075" cy="1739900"/>
          </a:xfrm>
          <a:prstGeom prst="rect">
            <a:avLst/>
          </a:prstGeom>
          <a:noFill/>
          <a:ln w="9525">
            <a:noFill/>
            <a:miter lim="800000"/>
            <a:headEnd/>
            <a:tailEnd/>
          </a:ln>
          <a:effec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50000"/>
              </a:lnSpc>
              <a:defRPr/>
            </a:pPr>
            <a:r>
              <a:rPr lang="zh-CN" altLang="en-US" sz="3600" dirty="0">
                <a:effectLst>
                  <a:outerShdw blurRad="38100" dist="38100" dir="2700000" algn="tl">
                    <a:srgbClr val="FFFFFF"/>
                  </a:outerShdw>
                </a:effectLst>
                <a:latin typeface="楷体_GB2312" pitchFamily="49" charset="-122"/>
              </a:rPr>
              <a:t>（快速调节）</a:t>
            </a:r>
            <a:r>
              <a:rPr lang="zh-CN" altLang="en-US" sz="3200" b="0" dirty="0">
                <a:solidFill>
                  <a:schemeClr val="tx1"/>
                </a:solidFill>
                <a:latin typeface="楷体_GB2312" pitchFamily="49" charset="-122"/>
              </a:rPr>
              <a:t> </a:t>
            </a:r>
          </a:p>
          <a:p>
            <a:pPr eaLnBrk="1" hangingPunct="1">
              <a:lnSpc>
                <a:spcPct val="150000"/>
              </a:lnSpc>
              <a:defRPr/>
            </a:pPr>
            <a:r>
              <a:rPr lang="zh-CN" altLang="en-US" sz="3600" dirty="0">
                <a:effectLst>
                  <a:outerShdw blurRad="38100" dist="38100" dir="2700000" algn="tl">
                    <a:srgbClr val="FFFFFF"/>
                  </a:outerShdw>
                </a:effectLst>
                <a:latin typeface="楷体_GB2312" pitchFamily="49" charset="-122"/>
              </a:rPr>
              <a:t>（缓慢调节）</a:t>
            </a:r>
          </a:p>
        </p:txBody>
      </p:sp>
      <p:sp>
        <p:nvSpPr>
          <p:cNvPr id="50183" name="AutoShape 7"/>
          <p:cNvSpPr>
            <a:spLocks/>
          </p:cNvSpPr>
          <p:nvPr/>
        </p:nvSpPr>
        <p:spPr bwMode="auto">
          <a:xfrm>
            <a:off x="3744119" y="3500439"/>
            <a:ext cx="1728788" cy="877887"/>
          </a:xfrm>
          <a:prstGeom prst="leftBrace">
            <a:avLst>
              <a:gd name="adj1" fmla="val 30722"/>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vert="eaVert" anchor="ct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50184" name="Text Box 8"/>
          <p:cNvSpPr txBox="1">
            <a:spLocks noChangeArrowheads="1"/>
          </p:cNvSpPr>
          <p:nvPr/>
        </p:nvSpPr>
        <p:spPr bwMode="auto">
          <a:xfrm>
            <a:off x="2063751" y="3517900"/>
            <a:ext cx="2957513" cy="641350"/>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Clr>
                <a:srgbClr val="000000"/>
              </a:buClr>
              <a:buSzPct val="65000"/>
              <a:buFont typeface="Wingdings" panose="05000000000000000000" pitchFamily="2" charset="2"/>
              <a:buChar char="l"/>
              <a:defRPr/>
            </a:pPr>
            <a:r>
              <a:rPr lang="zh-CN" altLang="en-US" sz="3600" dirty="0">
                <a:effectLst>
                  <a:outerShdw blurRad="38100" dist="38100" dir="2700000" algn="tl">
                    <a:srgbClr val="FFFFFF"/>
                  </a:outerShdw>
                </a:effectLst>
                <a:latin typeface="楷体_GB2312" pitchFamily="49" charset="-122"/>
              </a:rPr>
              <a:t>调节方式：</a:t>
            </a:r>
          </a:p>
        </p:txBody>
      </p:sp>
      <p:sp>
        <p:nvSpPr>
          <p:cNvPr id="50185" name="Text Box 9"/>
          <p:cNvSpPr txBox="1">
            <a:spLocks noChangeArrowheads="1"/>
          </p:cNvSpPr>
          <p:nvPr/>
        </p:nvSpPr>
        <p:spPr bwMode="auto">
          <a:xfrm>
            <a:off x="3141663" y="1916114"/>
            <a:ext cx="5624512" cy="750887"/>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20000"/>
              </a:lnSpc>
              <a:buClr>
                <a:srgbClr val="000000"/>
              </a:buClr>
              <a:buSzPct val="65000"/>
              <a:buFont typeface="Wingdings" panose="05000000000000000000" pitchFamily="2" charset="2"/>
              <a:buNone/>
              <a:defRPr/>
            </a:pPr>
            <a:r>
              <a:rPr lang="zh-CN" altLang="en-US" sz="3600">
                <a:effectLst>
                  <a:outerShdw blurRad="38100" dist="38100" dir="2700000" algn="tl">
                    <a:srgbClr val="FFFFFF"/>
                  </a:outerShdw>
                </a:effectLst>
                <a:latin typeface="楷体_GB2312" pitchFamily="49" charset="-122"/>
              </a:rPr>
              <a:t> </a:t>
            </a:r>
            <a:r>
              <a:rPr lang="en-US" altLang="zh-CN" sz="3600">
                <a:effectLst>
                  <a:outerShdw blurRad="38100" dist="38100" dir="2700000" algn="tl">
                    <a:srgbClr val="FFFFFF"/>
                  </a:outerShdw>
                </a:effectLst>
                <a:latin typeface="宋体" panose="02010600030101010101" pitchFamily="2" charset="-122"/>
              </a:rPr>
              <a:t>—</a:t>
            </a:r>
            <a:r>
              <a:rPr lang="zh-CN" altLang="en-US" sz="3600">
                <a:effectLst>
                  <a:outerShdw blurRad="38100" dist="38100" dir="2700000" algn="tl">
                    <a:srgbClr val="FFFFFF"/>
                  </a:outerShdw>
                </a:effectLst>
                <a:latin typeface="楷体_GB2312" pitchFamily="49" charset="-122"/>
              </a:rPr>
              <a:t>代谢途径的</a:t>
            </a:r>
            <a:r>
              <a:rPr lang="zh-CN" altLang="en-US" sz="3600" u="sng">
                <a:solidFill>
                  <a:srgbClr val="FF3300"/>
                </a:solidFill>
                <a:latin typeface="楷体_GB2312" pitchFamily="49" charset="-122"/>
              </a:rPr>
              <a:t>关键酶</a:t>
            </a:r>
          </a:p>
        </p:txBody>
      </p:sp>
      <p:sp>
        <p:nvSpPr>
          <p:cNvPr id="50186" name="Rectangle 10"/>
          <p:cNvSpPr>
            <a:spLocks noChangeArrowheads="1"/>
          </p:cNvSpPr>
          <p:nvPr/>
        </p:nvSpPr>
        <p:spPr bwMode="auto">
          <a:xfrm>
            <a:off x="2141538" y="1274764"/>
            <a:ext cx="2725426" cy="646331"/>
          </a:xfrm>
          <a:prstGeom prst="rect">
            <a:avLst/>
          </a:prstGeom>
          <a:noFill/>
          <a:ln w="9525">
            <a:noFill/>
            <a:miter lim="800000"/>
            <a:headEnd/>
            <a:tailEnd/>
          </a:ln>
          <a:effec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5000"/>
              <a:buFont typeface="Wingdings" panose="05000000000000000000" pitchFamily="2" charset="2"/>
              <a:buChar char="l"/>
              <a:defRPr/>
            </a:pPr>
            <a:r>
              <a:rPr lang="zh-CN" altLang="en-US" sz="3600">
                <a:effectLst>
                  <a:outerShdw blurRad="38100" dist="38100" dir="2700000" algn="tl">
                    <a:srgbClr val="FFFFFF"/>
                  </a:outerShdw>
                </a:effectLst>
              </a:rPr>
              <a:t>调节对象：</a:t>
            </a:r>
          </a:p>
        </p:txBody>
      </p:sp>
    </p:spTree>
    <p:extLst>
      <p:ext uri="{BB962C8B-B14F-4D97-AF65-F5344CB8AC3E}">
        <p14:creationId xmlns:p14="http://schemas.microsoft.com/office/powerpoint/2010/main" val="1600108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50186"/>
                                        </p:tgtEl>
                                        <p:attrNameLst>
                                          <p:attrName>style.visibility</p:attrName>
                                        </p:attrNameLst>
                                      </p:cBhvr>
                                      <p:to>
                                        <p:strVal val="visible"/>
                                      </p:to>
                                    </p:set>
                                    <p:anim calcmode="lin" valueType="num">
                                      <p:cBhvr>
                                        <p:cTn id="7" dur="1000" fill="hold"/>
                                        <p:tgtEl>
                                          <p:spTgt spid="50186"/>
                                        </p:tgtEl>
                                        <p:attrNameLst>
                                          <p:attrName>ppt_x</p:attrName>
                                        </p:attrNameLst>
                                      </p:cBhvr>
                                      <p:tavLst>
                                        <p:tav tm="0">
                                          <p:val>
                                            <p:strVal val="#ppt_x"/>
                                          </p:val>
                                        </p:tav>
                                        <p:tav tm="100000">
                                          <p:val>
                                            <p:strVal val="#ppt_x"/>
                                          </p:val>
                                        </p:tav>
                                      </p:tavLst>
                                    </p:anim>
                                    <p:anim calcmode="lin" valueType="num">
                                      <p:cBhvr>
                                        <p:cTn id="8" dur="1000" fill="hold"/>
                                        <p:tgtEl>
                                          <p:spTgt spid="50186"/>
                                        </p:tgtEl>
                                        <p:attrNameLst>
                                          <p:attrName>ppt_y</p:attrName>
                                        </p:attrNameLst>
                                      </p:cBhvr>
                                      <p:tavLst>
                                        <p:tav tm="0">
                                          <p:val>
                                            <p:strVal val="#ppt_y-#ppt_h/2"/>
                                          </p:val>
                                        </p:tav>
                                        <p:tav tm="100000">
                                          <p:val>
                                            <p:strVal val="#ppt_y"/>
                                          </p:val>
                                        </p:tav>
                                      </p:tavLst>
                                    </p:anim>
                                    <p:anim calcmode="lin" valueType="num">
                                      <p:cBhvr>
                                        <p:cTn id="9" dur="1000" fill="hold"/>
                                        <p:tgtEl>
                                          <p:spTgt spid="50186"/>
                                        </p:tgtEl>
                                        <p:attrNameLst>
                                          <p:attrName>ppt_w</p:attrName>
                                        </p:attrNameLst>
                                      </p:cBhvr>
                                      <p:tavLst>
                                        <p:tav tm="0">
                                          <p:val>
                                            <p:strVal val="#ppt_w"/>
                                          </p:val>
                                        </p:tav>
                                        <p:tav tm="100000">
                                          <p:val>
                                            <p:strVal val="#ppt_w"/>
                                          </p:val>
                                        </p:tav>
                                      </p:tavLst>
                                    </p:anim>
                                    <p:anim calcmode="lin" valueType="num">
                                      <p:cBhvr>
                                        <p:cTn id="10" dur="1000" fill="hold"/>
                                        <p:tgtEl>
                                          <p:spTgt spid="50186"/>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50185">
                                            <p:txEl>
                                              <p:pRg st="0" end="0"/>
                                            </p:txEl>
                                          </p:spTgt>
                                        </p:tgtEl>
                                        <p:attrNameLst>
                                          <p:attrName>style.visibility</p:attrName>
                                        </p:attrNameLst>
                                      </p:cBhvr>
                                      <p:to>
                                        <p:strVal val="visible"/>
                                      </p:to>
                                    </p:set>
                                    <p:anim calcmode="lin" valueType="num">
                                      <p:cBhvr>
                                        <p:cTn id="15" dur="1000" fill="hold"/>
                                        <p:tgtEl>
                                          <p:spTgt spid="5018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0185">
                                            <p:txEl>
                                              <p:pRg st="0" end="0"/>
                                            </p:txEl>
                                          </p:spTgt>
                                        </p:tgtEl>
                                        <p:attrNameLst>
                                          <p:attrName>ppt_y</p:attrName>
                                        </p:attrNameLst>
                                      </p:cBhvr>
                                      <p:tavLst>
                                        <p:tav tm="0">
                                          <p:val>
                                            <p:strVal val="#ppt_y-#ppt_h/2"/>
                                          </p:val>
                                        </p:tav>
                                        <p:tav tm="100000">
                                          <p:val>
                                            <p:strVal val="#ppt_y"/>
                                          </p:val>
                                        </p:tav>
                                      </p:tavLst>
                                    </p:anim>
                                    <p:anim calcmode="lin" valueType="num">
                                      <p:cBhvr>
                                        <p:cTn id="17" dur="1000" fill="hold"/>
                                        <p:tgtEl>
                                          <p:spTgt spid="50185">
                                            <p:txEl>
                                              <p:pRg st="0" end="0"/>
                                            </p:txEl>
                                          </p:spTgt>
                                        </p:tgtEl>
                                        <p:attrNameLst>
                                          <p:attrName>ppt_w</p:attrName>
                                        </p:attrNameLst>
                                      </p:cBhvr>
                                      <p:tavLst>
                                        <p:tav tm="0">
                                          <p:val>
                                            <p:strVal val="#ppt_w"/>
                                          </p:val>
                                        </p:tav>
                                        <p:tav tm="100000">
                                          <p:val>
                                            <p:strVal val="#ppt_w"/>
                                          </p:val>
                                        </p:tav>
                                      </p:tavLst>
                                    </p:anim>
                                    <p:anim calcmode="lin" valueType="num">
                                      <p:cBhvr>
                                        <p:cTn id="18" dur="1000" fill="hold"/>
                                        <p:tgtEl>
                                          <p:spTgt spid="5018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50184"/>
                                        </p:tgtEl>
                                        <p:attrNameLst>
                                          <p:attrName>style.visibility</p:attrName>
                                        </p:attrNameLst>
                                      </p:cBhvr>
                                      <p:to>
                                        <p:strVal val="visible"/>
                                      </p:to>
                                    </p:set>
                                    <p:anim calcmode="lin" valueType="num">
                                      <p:cBhvr>
                                        <p:cTn id="23" dur="1000" fill="hold"/>
                                        <p:tgtEl>
                                          <p:spTgt spid="50184"/>
                                        </p:tgtEl>
                                        <p:attrNameLst>
                                          <p:attrName>ppt_x</p:attrName>
                                        </p:attrNameLst>
                                      </p:cBhvr>
                                      <p:tavLst>
                                        <p:tav tm="0">
                                          <p:val>
                                            <p:strVal val="#ppt_x"/>
                                          </p:val>
                                        </p:tav>
                                        <p:tav tm="100000">
                                          <p:val>
                                            <p:strVal val="#ppt_x"/>
                                          </p:val>
                                        </p:tav>
                                      </p:tavLst>
                                    </p:anim>
                                    <p:anim calcmode="lin" valueType="num">
                                      <p:cBhvr>
                                        <p:cTn id="24" dur="1000" fill="hold"/>
                                        <p:tgtEl>
                                          <p:spTgt spid="50184"/>
                                        </p:tgtEl>
                                        <p:attrNameLst>
                                          <p:attrName>ppt_y</p:attrName>
                                        </p:attrNameLst>
                                      </p:cBhvr>
                                      <p:tavLst>
                                        <p:tav tm="0">
                                          <p:val>
                                            <p:strVal val="#ppt_y-#ppt_h/2"/>
                                          </p:val>
                                        </p:tav>
                                        <p:tav tm="100000">
                                          <p:val>
                                            <p:strVal val="#ppt_y"/>
                                          </p:val>
                                        </p:tav>
                                      </p:tavLst>
                                    </p:anim>
                                    <p:anim calcmode="lin" valueType="num">
                                      <p:cBhvr>
                                        <p:cTn id="25" dur="1000" fill="hold"/>
                                        <p:tgtEl>
                                          <p:spTgt spid="50184"/>
                                        </p:tgtEl>
                                        <p:attrNameLst>
                                          <p:attrName>ppt_w</p:attrName>
                                        </p:attrNameLst>
                                      </p:cBhvr>
                                      <p:tavLst>
                                        <p:tav tm="0">
                                          <p:val>
                                            <p:strVal val="#ppt_w"/>
                                          </p:val>
                                        </p:tav>
                                        <p:tav tm="100000">
                                          <p:val>
                                            <p:strVal val="#ppt_w"/>
                                          </p:val>
                                        </p:tav>
                                      </p:tavLst>
                                    </p:anim>
                                    <p:anim calcmode="lin" valueType="num">
                                      <p:cBhvr>
                                        <p:cTn id="26" dur="1000" fill="hold"/>
                                        <p:tgtEl>
                                          <p:spTgt spid="50184"/>
                                        </p:tgtEl>
                                        <p:attrNameLst>
                                          <p:attrName>ppt_h</p:attrName>
                                        </p:attrNameLst>
                                      </p:cBhvr>
                                      <p:tavLst>
                                        <p:tav tm="0">
                                          <p:val>
                                            <p:fltVal val="0"/>
                                          </p:val>
                                        </p:tav>
                                        <p:tav tm="100000">
                                          <p:val>
                                            <p:strVal val="#ppt_h"/>
                                          </p:val>
                                        </p:tav>
                                      </p:tavLst>
                                    </p:anim>
                                  </p:childTnLst>
                                </p:cTn>
                              </p:par>
                            </p:childTnLst>
                          </p:cTn>
                        </p:par>
                        <p:par>
                          <p:cTn id="27" fill="hold" nodeType="afterGroup">
                            <p:stCondLst>
                              <p:cond delay="1000"/>
                            </p:stCondLst>
                            <p:childTnLst>
                              <p:par>
                                <p:cTn id="28" presetID="17" presetClass="entr" presetSubtype="1" fill="hold" grpId="0" nodeType="afterEffect">
                                  <p:stCondLst>
                                    <p:cond delay="0"/>
                                  </p:stCondLst>
                                  <p:childTnLst>
                                    <p:set>
                                      <p:cBhvr>
                                        <p:cTn id="29" dur="1" fill="hold">
                                          <p:stCondLst>
                                            <p:cond delay="0"/>
                                          </p:stCondLst>
                                        </p:cTn>
                                        <p:tgtEl>
                                          <p:spTgt spid="50183"/>
                                        </p:tgtEl>
                                        <p:attrNameLst>
                                          <p:attrName>style.visibility</p:attrName>
                                        </p:attrNameLst>
                                      </p:cBhvr>
                                      <p:to>
                                        <p:strVal val="visible"/>
                                      </p:to>
                                    </p:set>
                                    <p:anim calcmode="lin" valueType="num">
                                      <p:cBhvr>
                                        <p:cTn id="30" dur="1000" fill="hold"/>
                                        <p:tgtEl>
                                          <p:spTgt spid="50183"/>
                                        </p:tgtEl>
                                        <p:attrNameLst>
                                          <p:attrName>ppt_x</p:attrName>
                                        </p:attrNameLst>
                                      </p:cBhvr>
                                      <p:tavLst>
                                        <p:tav tm="0">
                                          <p:val>
                                            <p:strVal val="#ppt_x"/>
                                          </p:val>
                                        </p:tav>
                                        <p:tav tm="100000">
                                          <p:val>
                                            <p:strVal val="#ppt_x"/>
                                          </p:val>
                                        </p:tav>
                                      </p:tavLst>
                                    </p:anim>
                                    <p:anim calcmode="lin" valueType="num">
                                      <p:cBhvr>
                                        <p:cTn id="31" dur="1000" fill="hold"/>
                                        <p:tgtEl>
                                          <p:spTgt spid="50183"/>
                                        </p:tgtEl>
                                        <p:attrNameLst>
                                          <p:attrName>ppt_y</p:attrName>
                                        </p:attrNameLst>
                                      </p:cBhvr>
                                      <p:tavLst>
                                        <p:tav tm="0">
                                          <p:val>
                                            <p:strVal val="#ppt_y-#ppt_h/2"/>
                                          </p:val>
                                        </p:tav>
                                        <p:tav tm="100000">
                                          <p:val>
                                            <p:strVal val="#ppt_y"/>
                                          </p:val>
                                        </p:tav>
                                      </p:tavLst>
                                    </p:anim>
                                    <p:anim calcmode="lin" valueType="num">
                                      <p:cBhvr>
                                        <p:cTn id="32" dur="1000" fill="hold"/>
                                        <p:tgtEl>
                                          <p:spTgt spid="50183"/>
                                        </p:tgtEl>
                                        <p:attrNameLst>
                                          <p:attrName>ppt_w</p:attrName>
                                        </p:attrNameLst>
                                      </p:cBhvr>
                                      <p:tavLst>
                                        <p:tav tm="0">
                                          <p:val>
                                            <p:strVal val="#ppt_w"/>
                                          </p:val>
                                        </p:tav>
                                        <p:tav tm="100000">
                                          <p:val>
                                            <p:strVal val="#ppt_w"/>
                                          </p:val>
                                        </p:tav>
                                      </p:tavLst>
                                    </p:anim>
                                    <p:anim calcmode="lin" valueType="num">
                                      <p:cBhvr>
                                        <p:cTn id="33" dur="1000" fill="hold"/>
                                        <p:tgtEl>
                                          <p:spTgt spid="50183"/>
                                        </p:tgtEl>
                                        <p:attrNameLst>
                                          <p:attrName>ppt_h</p:attrName>
                                        </p:attrNameLst>
                                      </p:cBhvr>
                                      <p:tavLst>
                                        <p:tav tm="0">
                                          <p:val>
                                            <p:fltVal val="0"/>
                                          </p:val>
                                        </p:tav>
                                        <p:tav tm="100000">
                                          <p:val>
                                            <p:strVal val="#ppt_h"/>
                                          </p:val>
                                        </p:tav>
                                      </p:tavLst>
                                    </p:anim>
                                  </p:childTnLst>
                                </p:cTn>
                              </p:par>
                            </p:childTnLst>
                          </p:cTn>
                        </p:par>
                        <p:par>
                          <p:cTn id="34" fill="hold" nodeType="afterGroup">
                            <p:stCondLst>
                              <p:cond delay="2000"/>
                            </p:stCondLst>
                            <p:childTnLst>
                              <p:par>
                                <p:cTn id="35" presetID="17" presetClass="entr" presetSubtype="1" fill="hold" grpId="0" nodeType="afterEffect">
                                  <p:stCondLst>
                                    <p:cond delay="500"/>
                                  </p:stCondLst>
                                  <p:childTnLst>
                                    <p:set>
                                      <p:cBhvr>
                                        <p:cTn id="36" dur="1" fill="hold">
                                          <p:stCondLst>
                                            <p:cond delay="0"/>
                                          </p:stCondLst>
                                        </p:cTn>
                                        <p:tgtEl>
                                          <p:spTgt spid="50181">
                                            <p:txEl>
                                              <p:pRg st="0" end="0"/>
                                            </p:txEl>
                                          </p:spTgt>
                                        </p:tgtEl>
                                        <p:attrNameLst>
                                          <p:attrName>style.visibility</p:attrName>
                                        </p:attrNameLst>
                                      </p:cBhvr>
                                      <p:to>
                                        <p:strVal val="visible"/>
                                      </p:to>
                                    </p:set>
                                    <p:anim calcmode="lin" valueType="num">
                                      <p:cBhvr>
                                        <p:cTn id="37" dur="1000" fill="hold"/>
                                        <p:tgtEl>
                                          <p:spTgt spid="50181">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50181">
                                            <p:txEl>
                                              <p:pRg st="0" end="0"/>
                                            </p:txEl>
                                          </p:spTgt>
                                        </p:tgtEl>
                                        <p:attrNameLst>
                                          <p:attrName>ppt_y</p:attrName>
                                        </p:attrNameLst>
                                      </p:cBhvr>
                                      <p:tavLst>
                                        <p:tav tm="0">
                                          <p:val>
                                            <p:strVal val="#ppt_y-#ppt_h/2"/>
                                          </p:val>
                                        </p:tav>
                                        <p:tav tm="100000">
                                          <p:val>
                                            <p:strVal val="#ppt_y"/>
                                          </p:val>
                                        </p:tav>
                                      </p:tavLst>
                                    </p:anim>
                                    <p:anim calcmode="lin" valueType="num">
                                      <p:cBhvr>
                                        <p:cTn id="39" dur="1000" fill="hold"/>
                                        <p:tgtEl>
                                          <p:spTgt spid="50181">
                                            <p:txEl>
                                              <p:pRg st="0" end="0"/>
                                            </p:txEl>
                                          </p:spTgt>
                                        </p:tgtEl>
                                        <p:attrNameLst>
                                          <p:attrName>ppt_w</p:attrName>
                                        </p:attrNameLst>
                                      </p:cBhvr>
                                      <p:tavLst>
                                        <p:tav tm="0">
                                          <p:val>
                                            <p:strVal val="#ppt_w"/>
                                          </p:val>
                                        </p:tav>
                                        <p:tav tm="100000">
                                          <p:val>
                                            <p:strVal val="#ppt_w"/>
                                          </p:val>
                                        </p:tav>
                                      </p:tavLst>
                                    </p:anim>
                                    <p:anim calcmode="lin" valueType="num">
                                      <p:cBhvr>
                                        <p:cTn id="40" dur="1000" fill="hold"/>
                                        <p:tgtEl>
                                          <p:spTgt spid="50181">
                                            <p:txEl>
                                              <p:pRg st="0" end="0"/>
                                            </p:txEl>
                                          </p:spTgt>
                                        </p:tgtEl>
                                        <p:attrNameLst>
                                          <p:attrName>ppt_h</p:attrName>
                                        </p:attrNameLst>
                                      </p:cBhvr>
                                      <p:tavLst>
                                        <p:tav tm="0">
                                          <p:val>
                                            <p:fltVal val="0"/>
                                          </p:val>
                                        </p:tav>
                                        <p:tav tm="100000">
                                          <p:val>
                                            <p:strVal val="#ppt_h"/>
                                          </p:val>
                                        </p:tav>
                                      </p:tavLst>
                                    </p:anim>
                                  </p:childTnLst>
                                </p:cTn>
                              </p:par>
                            </p:childTnLst>
                          </p:cTn>
                        </p:par>
                        <p:par>
                          <p:cTn id="41" fill="hold" nodeType="afterGroup">
                            <p:stCondLst>
                              <p:cond delay="3500"/>
                            </p:stCondLst>
                            <p:childTnLst>
                              <p:par>
                                <p:cTn id="42" presetID="17" presetClass="entr" presetSubtype="1" fill="hold" grpId="0" nodeType="afterEffect">
                                  <p:stCondLst>
                                    <p:cond delay="500"/>
                                  </p:stCondLst>
                                  <p:childTnLst>
                                    <p:set>
                                      <p:cBhvr>
                                        <p:cTn id="43" dur="1" fill="hold">
                                          <p:stCondLst>
                                            <p:cond delay="0"/>
                                          </p:stCondLst>
                                        </p:cTn>
                                        <p:tgtEl>
                                          <p:spTgt spid="50181">
                                            <p:txEl>
                                              <p:pRg st="1" end="1"/>
                                            </p:txEl>
                                          </p:spTgt>
                                        </p:tgtEl>
                                        <p:attrNameLst>
                                          <p:attrName>style.visibility</p:attrName>
                                        </p:attrNameLst>
                                      </p:cBhvr>
                                      <p:to>
                                        <p:strVal val="visible"/>
                                      </p:to>
                                    </p:set>
                                    <p:anim calcmode="lin" valueType="num">
                                      <p:cBhvr>
                                        <p:cTn id="44" dur="1000" fill="hold"/>
                                        <p:tgtEl>
                                          <p:spTgt spid="50181">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50181">
                                            <p:txEl>
                                              <p:pRg st="1" end="1"/>
                                            </p:txEl>
                                          </p:spTgt>
                                        </p:tgtEl>
                                        <p:attrNameLst>
                                          <p:attrName>ppt_y</p:attrName>
                                        </p:attrNameLst>
                                      </p:cBhvr>
                                      <p:tavLst>
                                        <p:tav tm="0">
                                          <p:val>
                                            <p:strVal val="#ppt_y-#ppt_h/2"/>
                                          </p:val>
                                        </p:tav>
                                        <p:tav tm="100000">
                                          <p:val>
                                            <p:strVal val="#ppt_y"/>
                                          </p:val>
                                        </p:tav>
                                      </p:tavLst>
                                    </p:anim>
                                    <p:anim calcmode="lin" valueType="num">
                                      <p:cBhvr>
                                        <p:cTn id="46" dur="1000" fill="hold"/>
                                        <p:tgtEl>
                                          <p:spTgt spid="50181">
                                            <p:txEl>
                                              <p:pRg st="1" end="1"/>
                                            </p:txEl>
                                          </p:spTgt>
                                        </p:tgtEl>
                                        <p:attrNameLst>
                                          <p:attrName>ppt_w</p:attrName>
                                        </p:attrNameLst>
                                      </p:cBhvr>
                                      <p:tavLst>
                                        <p:tav tm="0">
                                          <p:val>
                                            <p:strVal val="#ppt_w"/>
                                          </p:val>
                                        </p:tav>
                                        <p:tav tm="100000">
                                          <p:val>
                                            <p:strVal val="#ppt_w"/>
                                          </p:val>
                                        </p:tav>
                                      </p:tavLst>
                                    </p:anim>
                                    <p:anim calcmode="lin" valueType="num">
                                      <p:cBhvr>
                                        <p:cTn id="47" dur="1000" fill="hold"/>
                                        <p:tgtEl>
                                          <p:spTgt spid="5018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50182">
                                            <p:txEl>
                                              <p:pRg st="0" end="0"/>
                                            </p:txEl>
                                          </p:spTgt>
                                        </p:tgtEl>
                                        <p:attrNameLst>
                                          <p:attrName>style.visibility</p:attrName>
                                        </p:attrNameLst>
                                      </p:cBhvr>
                                      <p:to>
                                        <p:strVal val="visible"/>
                                      </p:to>
                                    </p:set>
                                    <p:anim calcmode="lin" valueType="num">
                                      <p:cBhvr>
                                        <p:cTn id="52" dur="1000" fill="hold"/>
                                        <p:tgtEl>
                                          <p:spTgt spid="50182">
                                            <p:txEl>
                                              <p:pRg st="0" end="0"/>
                                            </p:txEl>
                                          </p:spTgt>
                                        </p:tgtEl>
                                        <p:attrNameLst>
                                          <p:attrName>ppt_x</p:attrName>
                                        </p:attrNameLst>
                                      </p:cBhvr>
                                      <p:tavLst>
                                        <p:tav tm="0">
                                          <p:val>
                                            <p:strVal val="#ppt_x-#ppt_w/2"/>
                                          </p:val>
                                        </p:tav>
                                        <p:tav tm="100000">
                                          <p:val>
                                            <p:strVal val="#ppt_x"/>
                                          </p:val>
                                        </p:tav>
                                      </p:tavLst>
                                    </p:anim>
                                    <p:anim calcmode="lin" valueType="num">
                                      <p:cBhvr>
                                        <p:cTn id="53" dur="1000" fill="hold"/>
                                        <p:tgtEl>
                                          <p:spTgt spid="50182">
                                            <p:txEl>
                                              <p:pRg st="0" end="0"/>
                                            </p:txEl>
                                          </p:spTgt>
                                        </p:tgtEl>
                                        <p:attrNameLst>
                                          <p:attrName>ppt_y</p:attrName>
                                        </p:attrNameLst>
                                      </p:cBhvr>
                                      <p:tavLst>
                                        <p:tav tm="0">
                                          <p:val>
                                            <p:strVal val="#ppt_y"/>
                                          </p:val>
                                        </p:tav>
                                        <p:tav tm="100000">
                                          <p:val>
                                            <p:strVal val="#ppt_y"/>
                                          </p:val>
                                        </p:tav>
                                      </p:tavLst>
                                    </p:anim>
                                    <p:anim calcmode="lin" valueType="num">
                                      <p:cBhvr>
                                        <p:cTn id="54" dur="1000" fill="hold"/>
                                        <p:tgtEl>
                                          <p:spTgt spid="50182">
                                            <p:txEl>
                                              <p:pRg st="0" end="0"/>
                                            </p:txEl>
                                          </p:spTgt>
                                        </p:tgtEl>
                                        <p:attrNameLst>
                                          <p:attrName>ppt_w</p:attrName>
                                        </p:attrNameLst>
                                      </p:cBhvr>
                                      <p:tavLst>
                                        <p:tav tm="0">
                                          <p:val>
                                            <p:fltVal val="0"/>
                                          </p:val>
                                        </p:tav>
                                        <p:tav tm="100000">
                                          <p:val>
                                            <p:strVal val="#ppt_w"/>
                                          </p:val>
                                        </p:tav>
                                      </p:tavLst>
                                    </p:anim>
                                    <p:anim calcmode="lin" valueType="num">
                                      <p:cBhvr>
                                        <p:cTn id="55" dur="1000" fill="hold"/>
                                        <p:tgtEl>
                                          <p:spTgt spid="5018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50182">
                                            <p:txEl>
                                              <p:pRg st="1" end="1"/>
                                            </p:txEl>
                                          </p:spTgt>
                                        </p:tgtEl>
                                        <p:attrNameLst>
                                          <p:attrName>style.visibility</p:attrName>
                                        </p:attrNameLst>
                                      </p:cBhvr>
                                      <p:to>
                                        <p:strVal val="visible"/>
                                      </p:to>
                                    </p:set>
                                    <p:anim calcmode="lin" valueType="num">
                                      <p:cBhvr>
                                        <p:cTn id="60" dur="1000" fill="hold"/>
                                        <p:tgtEl>
                                          <p:spTgt spid="50182">
                                            <p:txEl>
                                              <p:pRg st="1" end="1"/>
                                            </p:txEl>
                                          </p:spTgt>
                                        </p:tgtEl>
                                        <p:attrNameLst>
                                          <p:attrName>ppt_x</p:attrName>
                                        </p:attrNameLst>
                                      </p:cBhvr>
                                      <p:tavLst>
                                        <p:tav tm="0">
                                          <p:val>
                                            <p:strVal val="#ppt_x-#ppt_w/2"/>
                                          </p:val>
                                        </p:tav>
                                        <p:tav tm="100000">
                                          <p:val>
                                            <p:strVal val="#ppt_x"/>
                                          </p:val>
                                        </p:tav>
                                      </p:tavLst>
                                    </p:anim>
                                    <p:anim calcmode="lin" valueType="num">
                                      <p:cBhvr>
                                        <p:cTn id="61" dur="1000" fill="hold"/>
                                        <p:tgtEl>
                                          <p:spTgt spid="50182">
                                            <p:txEl>
                                              <p:pRg st="1" end="1"/>
                                            </p:txEl>
                                          </p:spTgt>
                                        </p:tgtEl>
                                        <p:attrNameLst>
                                          <p:attrName>ppt_y</p:attrName>
                                        </p:attrNameLst>
                                      </p:cBhvr>
                                      <p:tavLst>
                                        <p:tav tm="0">
                                          <p:val>
                                            <p:strVal val="#ppt_y"/>
                                          </p:val>
                                        </p:tav>
                                        <p:tav tm="100000">
                                          <p:val>
                                            <p:strVal val="#ppt_y"/>
                                          </p:val>
                                        </p:tav>
                                      </p:tavLst>
                                    </p:anim>
                                    <p:anim calcmode="lin" valueType="num">
                                      <p:cBhvr>
                                        <p:cTn id="62" dur="1000" fill="hold"/>
                                        <p:tgtEl>
                                          <p:spTgt spid="50182">
                                            <p:txEl>
                                              <p:pRg st="1" end="1"/>
                                            </p:txEl>
                                          </p:spTgt>
                                        </p:tgtEl>
                                        <p:attrNameLst>
                                          <p:attrName>ppt_w</p:attrName>
                                        </p:attrNameLst>
                                      </p:cBhvr>
                                      <p:tavLst>
                                        <p:tav tm="0">
                                          <p:val>
                                            <p:fltVal val="0"/>
                                          </p:val>
                                        </p:tav>
                                        <p:tav tm="100000">
                                          <p:val>
                                            <p:strVal val="#ppt_w"/>
                                          </p:val>
                                        </p:tav>
                                      </p:tavLst>
                                    </p:anim>
                                    <p:anim calcmode="lin" valueType="num">
                                      <p:cBhvr>
                                        <p:cTn id="63" dur="1000" fill="hold"/>
                                        <p:tgtEl>
                                          <p:spTgt spid="50182">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build="p"/>
      <p:bldP spid="50182" grpId="0" build="p"/>
      <p:bldP spid="50183" grpId="0" animBg="1"/>
      <p:bldP spid="50184" grpId="0"/>
      <p:bldP spid="50185" grpId="0" build="p"/>
      <p:bldP spid="5018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A829A9F0-543B-4A01-BBB0-73C85D643D70}" type="slidenum">
              <a:rPr kumimoji="0" lang="zh-CN" altLang="en-US" sz="1800" b="0">
                <a:solidFill>
                  <a:schemeClr val="tx2"/>
                </a:solidFill>
                <a:latin typeface="Arial Narrow" panose="020B0606020202030204" pitchFamily="34" charset="0"/>
                <a:ea typeface="宋体" panose="02010600030101010101" pitchFamily="2" charset="-122"/>
              </a:rPr>
              <a:pPr/>
              <a:t>83</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37891" name="Rectangle 4"/>
          <p:cNvSpPr>
            <a:spLocks noChangeArrowheads="1"/>
          </p:cNvSpPr>
          <p:nvPr/>
        </p:nvSpPr>
        <p:spPr bwMode="auto">
          <a:xfrm>
            <a:off x="625330" y="-57150"/>
            <a:ext cx="5638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dirty="0">
                <a:solidFill>
                  <a:schemeClr val="bg1"/>
                </a:solidFill>
                <a:latin typeface="隶书" panose="02010509060101010101" pitchFamily="49" charset="-122"/>
                <a:ea typeface="隶书" panose="02010509060101010101" pitchFamily="49" charset="-122"/>
              </a:rPr>
              <a:t>一 、酶活性的调节</a:t>
            </a:r>
          </a:p>
        </p:txBody>
      </p:sp>
      <p:sp>
        <p:nvSpPr>
          <p:cNvPr id="51205" name="Text Box 5"/>
          <p:cNvSpPr txBox="1">
            <a:spLocks noChangeArrowheads="1"/>
          </p:cNvSpPr>
          <p:nvPr/>
        </p:nvSpPr>
        <p:spPr bwMode="auto">
          <a:xfrm>
            <a:off x="3505201" y="2489200"/>
            <a:ext cx="206375" cy="579438"/>
          </a:xfrm>
          <a:prstGeom prst="rect">
            <a:avLst/>
          </a:prstGeom>
          <a:noFill/>
          <a:ln w="9525">
            <a:noFill/>
            <a:miter lim="800000"/>
            <a:headEnd/>
            <a:tailEnd/>
          </a:ln>
          <a:effectLst/>
        </p:spPr>
        <p:txBody>
          <a:bodyPr>
            <a:spAutoFit/>
          </a:bodyPr>
          <a:lstStyle/>
          <a:p>
            <a:pPr algn="ctr" eaLnBrk="1" hangingPunct="1">
              <a:defRPr/>
            </a:pPr>
            <a:endParaRPr lang="zh-CN" altLang="en-US" sz="3200">
              <a:effectLst>
                <a:outerShdw blurRad="38100" dist="38100" dir="2700000" algn="tl">
                  <a:srgbClr val="FFFFFF"/>
                </a:outerShdw>
              </a:effectLst>
              <a:latin typeface="华文楷体" pitchFamily="2" charset="-122"/>
              <a:ea typeface="华文楷体" pitchFamily="2" charset="-122"/>
            </a:endParaRPr>
          </a:p>
        </p:txBody>
      </p:sp>
      <p:sp>
        <p:nvSpPr>
          <p:cNvPr id="51206" name="Text Box 6"/>
          <p:cNvSpPr txBox="1">
            <a:spLocks noChangeArrowheads="1"/>
          </p:cNvSpPr>
          <p:nvPr/>
        </p:nvSpPr>
        <p:spPr bwMode="auto">
          <a:xfrm>
            <a:off x="2168525" y="1501775"/>
            <a:ext cx="6623050" cy="579438"/>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20000"/>
              </a:spcBef>
              <a:buClr>
                <a:schemeClr val="tx2"/>
              </a:buClr>
              <a:buSzPct val="75000"/>
              <a:buFont typeface="Wingdings" panose="05000000000000000000" pitchFamily="2" charset="2"/>
              <a:buNone/>
              <a:defRPr/>
            </a:pPr>
            <a:r>
              <a:rPr lang="zh-CN" altLang="en-US" sz="3200">
                <a:solidFill>
                  <a:schemeClr val="tx2"/>
                </a:solidFill>
                <a:effectLst>
                  <a:outerShdw blurRad="38100" dist="38100" dir="2700000" algn="tl">
                    <a:srgbClr val="FFFFFF"/>
                  </a:outerShdw>
                </a:effectLst>
              </a:rPr>
              <a:t>（一）酶原与酶原的激活</a:t>
            </a:r>
          </a:p>
        </p:txBody>
      </p:sp>
      <p:sp>
        <p:nvSpPr>
          <p:cNvPr id="51213" name="Text Box 13"/>
          <p:cNvSpPr txBox="1">
            <a:spLocks noChangeArrowheads="1"/>
          </p:cNvSpPr>
          <p:nvPr/>
        </p:nvSpPr>
        <p:spPr bwMode="auto">
          <a:xfrm>
            <a:off x="5557548" y="6034088"/>
            <a:ext cx="184731" cy="369332"/>
          </a:xfrm>
          <a:prstGeom prst="rect">
            <a:avLst/>
          </a:prstGeom>
          <a:noFill/>
          <a:ln w="9525">
            <a:noFill/>
            <a:miter lim="800000"/>
            <a:headEnd/>
            <a:tailEnd/>
          </a:ln>
          <a:effectLst/>
        </p:spPr>
        <p:txBody>
          <a:bodyPr wrap="none">
            <a:spAutoFit/>
          </a:bodyPr>
          <a:lstStyle/>
          <a:p>
            <a:pPr algn="ctr" eaLnBrk="1" hangingPunct="1">
              <a:defRPr/>
            </a:pPr>
            <a:endParaRPr lang="zh-CN" altLang="en-US">
              <a:effectLst>
                <a:outerShdw blurRad="38100" dist="38100" dir="2700000" algn="tl">
                  <a:srgbClr val="FFFFFF"/>
                </a:outerShdw>
              </a:effectLst>
              <a:latin typeface="华文楷体" pitchFamily="2" charset="-122"/>
              <a:ea typeface="华文楷体" pitchFamily="2" charset="-122"/>
            </a:endParaRPr>
          </a:p>
        </p:txBody>
      </p:sp>
      <p:sp>
        <p:nvSpPr>
          <p:cNvPr id="51214" name="Text Box 14"/>
          <p:cNvSpPr txBox="1">
            <a:spLocks noChangeArrowheads="1"/>
          </p:cNvSpPr>
          <p:nvPr/>
        </p:nvSpPr>
        <p:spPr bwMode="auto">
          <a:xfrm>
            <a:off x="2600325" y="2205038"/>
            <a:ext cx="1479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a:t>举例</a:t>
            </a:r>
          </a:p>
        </p:txBody>
      </p:sp>
      <p:graphicFrame>
        <p:nvGraphicFramePr>
          <p:cNvPr id="51215" name="Object 15">
            <a:hlinkClick r:id="" action="ppaction://ole?verb=0"/>
          </p:cNvPr>
          <p:cNvGraphicFramePr>
            <a:graphicFrameLocks noChangeAspect="1"/>
          </p:cNvGraphicFramePr>
          <p:nvPr/>
        </p:nvGraphicFramePr>
        <p:xfrm>
          <a:off x="8570913" y="3259138"/>
          <a:ext cx="1054100" cy="703262"/>
        </p:xfrm>
        <a:graphic>
          <a:graphicData uri="http://schemas.openxmlformats.org/presentationml/2006/ole">
            <mc:AlternateContent xmlns:mc="http://schemas.openxmlformats.org/markup-compatibility/2006">
              <mc:Choice xmlns:v="urn:schemas-microsoft-com:vml" Requires="v">
                <p:oleObj spid="_x0000_s26642" name="演示文稿" r:id="rId3" imgW="4556904" imgH="3418917" progId="PowerPoint.Show.8">
                  <p:embed/>
                </p:oleObj>
              </mc:Choice>
              <mc:Fallback>
                <p:oleObj name="演示文稿" r:id="rId3" imgW="4556904" imgH="3418917" progId="PowerPoint.Show.8">
                  <p:embed/>
                  <p:pic>
                    <p:nvPicPr>
                      <p:cNvPr id="51215" name="Object 15">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0913" y="3259138"/>
                        <a:ext cx="1054100" cy="70326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216" name="Object 16">
            <a:hlinkClick r:id="" action="ppaction://ole?verb=0"/>
          </p:cNvPr>
          <p:cNvGraphicFramePr>
            <a:graphicFrameLocks noChangeAspect="1"/>
          </p:cNvGraphicFramePr>
          <p:nvPr/>
        </p:nvGraphicFramePr>
        <p:xfrm>
          <a:off x="3935413" y="2349500"/>
          <a:ext cx="1054100" cy="630238"/>
        </p:xfrm>
        <a:graphic>
          <a:graphicData uri="http://schemas.openxmlformats.org/presentationml/2006/ole">
            <mc:AlternateContent xmlns:mc="http://schemas.openxmlformats.org/markup-compatibility/2006">
              <mc:Choice xmlns:v="urn:schemas-microsoft-com:vml" Requires="v">
                <p:oleObj spid="_x0000_s26643" name="演示文稿" r:id="rId5" imgW="4556904" imgH="3418917" progId="PowerPoint.Show.8">
                  <p:embed/>
                </p:oleObj>
              </mc:Choice>
              <mc:Fallback>
                <p:oleObj name="演示文稿" r:id="rId5" imgW="4556904" imgH="3418917" progId="PowerPoint.Show.8">
                  <p:embed/>
                  <p:pic>
                    <p:nvPicPr>
                      <p:cNvPr id="51216" name="Object 16">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5413" y="2349500"/>
                        <a:ext cx="1054100" cy="630238"/>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217" name="Text Box 17"/>
          <p:cNvSpPr txBox="1">
            <a:spLocks noChangeArrowheads="1"/>
          </p:cNvSpPr>
          <p:nvPr/>
        </p:nvSpPr>
        <p:spPr bwMode="auto">
          <a:xfrm>
            <a:off x="2600326" y="3141663"/>
            <a:ext cx="5800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a:t>酶原、酶原激活及酶原激活的本质</a:t>
            </a:r>
          </a:p>
        </p:txBody>
      </p:sp>
      <p:sp>
        <p:nvSpPr>
          <p:cNvPr id="51219" name="Text Box 19"/>
          <p:cNvSpPr txBox="1">
            <a:spLocks noChangeArrowheads="1"/>
          </p:cNvSpPr>
          <p:nvPr/>
        </p:nvSpPr>
        <p:spPr bwMode="auto">
          <a:xfrm>
            <a:off x="2600325" y="5013326"/>
            <a:ext cx="31575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a:t>酶原激活的意义</a:t>
            </a:r>
          </a:p>
        </p:txBody>
      </p:sp>
      <p:sp>
        <p:nvSpPr>
          <p:cNvPr id="51221" name="Text Box 21"/>
          <p:cNvSpPr txBox="1">
            <a:spLocks noChangeArrowheads="1"/>
          </p:cNvSpPr>
          <p:nvPr/>
        </p:nvSpPr>
        <p:spPr bwMode="auto">
          <a:xfrm>
            <a:off x="2600325" y="4062413"/>
            <a:ext cx="31575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a:t>某些酶原的激活</a:t>
            </a:r>
          </a:p>
        </p:txBody>
      </p:sp>
      <p:graphicFrame>
        <p:nvGraphicFramePr>
          <p:cNvPr id="51222" name="Object 22">
            <a:hlinkClick r:id="" action="ppaction://ole?verb=0"/>
          </p:cNvPr>
          <p:cNvGraphicFramePr>
            <a:graphicFrameLocks noChangeAspect="1"/>
          </p:cNvGraphicFramePr>
          <p:nvPr/>
        </p:nvGraphicFramePr>
        <p:xfrm>
          <a:off x="5740400" y="5207001"/>
          <a:ext cx="1003300" cy="669925"/>
        </p:xfrm>
        <a:graphic>
          <a:graphicData uri="http://schemas.openxmlformats.org/presentationml/2006/ole">
            <mc:AlternateContent xmlns:mc="http://schemas.openxmlformats.org/markup-compatibility/2006">
              <mc:Choice xmlns:v="urn:schemas-microsoft-com:vml" Requires="v">
                <p:oleObj spid="_x0000_s26644" name="演示文稿" r:id="rId7" imgW="0" imgH="0" progId="PowerPoint.Show.8">
                  <p:embed/>
                </p:oleObj>
              </mc:Choice>
              <mc:Fallback>
                <p:oleObj name="演示文稿" r:id="rId7" imgW="0" imgH="0" progId="PowerPoint.Show.8">
                  <p:embed/>
                  <p:pic>
                    <p:nvPicPr>
                      <p:cNvPr id="51222" name="Object 22">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0400" y="5207001"/>
                        <a:ext cx="1003300" cy="669925"/>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223" name="Object 23">
            <a:hlinkClick r:id="" action="ppaction://ole?verb=0"/>
          </p:cNvPr>
          <p:cNvGraphicFramePr>
            <a:graphicFrameLocks noChangeAspect="1"/>
          </p:cNvGraphicFramePr>
          <p:nvPr/>
        </p:nvGraphicFramePr>
        <p:xfrm>
          <a:off x="5735638" y="4005264"/>
          <a:ext cx="1003300" cy="669925"/>
        </p:xfrm>
        <a:graphic>
          <a:graphicData uri="http://schemas.openxmlformats.org/presentationml/2006/ole">
            <mc:AlternateContent xmlns:mc="http://schemas.openxmlformats.org/markup-compatibility/2006">
              <mc:Choice xmlns:v="urn:schemas-microsoft-com:vml" Requires="v">
                <p:oleObj spid="_x0000_s26645" name="演示文稿" r:id="rId9" imgW="5372103" imgH="4028499" progId="PowerPoint.Show.8">
                  <p:embed/>
                </p:oleObj>
              </mc:Choice>
              <mc:Fallback>
                <p:oleObj name="演示文稿" r:id="rId9" imgW="5372103" imgH="4028499" progId="PowerPoint.Show.8">
                  <p:embed/>
                  <p:pic>
                    <p:nvPicPr>
                      <p:cNvPr id="51223" name="Object 23">
                        <a:hlinkClick r:id="" action="ppaction://ole?verb=0"/>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35638" y="4005264"/>
                        <a:ext cx="1003300" cy="669925"/>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184712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1206"/>
                                        </p:tgtEl>
                                        <p:attrNameLst>
                                          <p:attrName>style.visibility</p:attrName>
                                        </p:attrNameLst>
                                      </p:cBhvr>
                                      <p:to>
                                        <p:strVal val="visible"/>
                                      </p:to>
                                    </p:set>
                                    <p:animEffect transition="in" filter="slide(fromBottom)">
                                      <p:cBhvr>
                                        <p:cTn id="7" dur="1000"/>
                                        <p:tgtEl>
                                          <p:spTgt spid="512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1214"/>
                                        </p:tgtEl>
                                        <p:attrNameLst>
                                          <p:attrName>style.visibility</p:attrName>
                                        </p:attrNameLst>
                                      </p:cBhvr>
                                      <p:to>
                                        <p:strVal val="visible"/>
                                      </p:to>
                                    </p:set>
                                    <p:animEffect transition="in" filter="slide(fromBottom)">
                                      <p:cBhvr>
                                        <p:cTn id="12" dur="1000"/>
                                        <p:tgtEl>
                                          <p:spTgt spid="51214"/>
                                        </p:tgtEl>
                                      </p:cBhvr>
                                    </p:animEffect>
                                  </p:childTnLst>
                                </p:cTn>
                              </p:par>
                              <p:par>
                                <p:cTn id="13" presetID="12" presetClass="entr" presetSubtype="4" fill="hold" nodeType="withEffect">
                                  <p:stCondLst>
                                    <p:cond delay="0"/>
                                  </p:stCondLst>
                                  <p:childTnLst>
                                    <p:set>
                                      <p:cBhvr>
                                        <p:cTn id="14" dur="1" fill="hold">
                                          <p:stCondLst>
                                            <p:cond delay="0"/>
                                          </p:stCondLst>
                                        </p:cTn>
                                        <p:tgtEl>
                                          <p:spTgt spid="51216"/>
                                        </p:tgtEl>
                                        <p:attrNameLst>
                                          <p:attrName>style.visibility</p:attrName>
                                        </p:attrNameLst>
                                      </p:cBhvr>
                                      <p:to>
                                        <p:strVal val="visible"/>
                                      </p:to>
                                    </p:set>
                                    <p:animEffect transition="in" filter="slide(fromBottom)">
                                      <p:cBhvr>
                                        <p:cTn id="15" dur="1000"/>
                                        <p:tgtEl>
                                          <p:spTgt spid="5121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51217"/>
                                        </p:tgtEl>
                                        <p:attrNameLst>
                                          <p:attrName>style.visibility</p:attrName>
                                        </p:attrNameLst>
                                      </p:cBhvr>
                                      <p:to>
                                        <p:strVal val="visible"/>
                                      </p:to>
                                    </p:set>
                                    <p:animEffect transition="in" filter="slide(fromBottom)">
                                      <p:cBhvr>
                                        <p:cTn id="20" dur="1000"/>
                                        <p:tgtEl>
                                          <p:spTgt spid="51217"/>
                                        </p:tgtEl>
                                      </p:cBhvr>
                                    </p:animEffect>
                                  </p:childTnLst>
                                </p:cTn>
                              </p:par>
                              <p:par>
                                <p:cTn id="21" presetID="12" presetClass="entr" presetSubtype="4" fill="hold" nodeType="withEffect">
                                  <p:stCondLst>
                                    <p:cond delay="0"/>
                                  </p:stCondLst>
                                  <p:childTnLst>
                                    <p:set>
                                      <p:cBhvr>
                                        <p:cTn id="22" dur="1" fill="hold">
                                          <p:stCondLst>
                                            <p:cond delay="0"/>
                                          </p:stCondLst>
                                        </p:cTn>
                                        <p:tgtEl>
                                          <p:spTgt spid="51215"/>
                                        </p:tgtEl>
                                        <p:attrNameLst>
                                          <p:attrName>style.visibility</p:attrName>
                                        </p:attrNameLst>
                                      </p:cBhvr>
                                      <p:to>
                                        <p:strVal val="visible"/>
                                      </p:to>
                                    </p:set>
                                    <p:animEffect transition="in" filter="slide(fromBottom)">
                                      <p:cBhvr>
                                        <p:cTn id="23" dur="1000"/>
                                        <p:tgtEl>
                                          <p:spTgt spid="512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51221"/>
                                        </p:tgtEl>
                                        <p:attrNameLst>
                                          <p:attrName>style.visibility</p:attrName>
                                        </p:attrNameLst>
                                      </p:cBhvr>
                                      <p:to>
                                        <p:strVal val="visible"/>
                                      </p:to>
                                    </p:set>
                                    <p:animEffect transition="in" filter="slide(fromBottom)">
                                      <p:cBhvr>
                                        <p:cTn id="28" dur="1000"/>
                                        <p:tgtEl>
                                          <p:spTgt spid="51221"/>
                                        </p:tgtEl>
                                      </p:cBhvr>
                                    </p:animEffect>
                                  </p:childTnLst>
                                </p:cTn>
                              </p:par>
                              <p:par>
                                <p:cTn id="29" presetID="12" presetClass="entr" presetSubtype="4" fill="hold" nodeType="withEffect">
                                  <p:stCondLst>
                                    <p:cond delay="0"/>
                                  </p:stCondLst>
                                  <p:childTnLst>
                                    <p:set>
                                      <p:cBhvr>
                                        <p:cTn id="30" dur="1" fill="hold">
                                          <p:stCondLst>
                                            <p:cond delay="0"/>
                                          </p:stCondLst>
                                        </p:cTn>
                                        <p:tgtEl>
                                          <p:spTgt spid="51223"/>
                                        </p:tgtEl>
                                        <p:attrNameLst>
                                          <p:attrName>style.visibility</p:attrName>
                                        </p:attrNameLst>
                                      </p:cBhvr>
                                      <p:to>
                                        <p:strVal val="visible"/>
                                      </p:to>
                                    </p:set>
                                    <p:animEffect transition="in" filter="slide(fromBottom)">
                                      <p:cBhvr>
                                        <p:cTn id="31" dur="1000"/>
                                        <p:tgtEl>
                                          <p:spTgt spid="5122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51219"/>
                                        </p:tgtEl>
                                        <p:attrNameLst>
                                          <p:attrName>style.visibility</p:attrName>
                                        </p:attrNameLst>
                                      </p:cBhvr>
                                      <p:to>
                                        <p:strVal val="visible"/>
                                      </p:to>
                                    </p:set>
                                    <p:animEffect transition="in" filter="slide(fromBottom)">
                                      <p:cBhvr>
                                        <p:cTn id="36" dur="1000"/>
                                        <p:tgtEl>
                                          <p:spTgt spid="51219"/>
                                        </p:tgtEl>
                                      </p:cBhvr>
                                    </p:animEffect>
                                  </p:childTnLst>
                                </p:cTn>
                              </p:par>
                              <p:par>
                                <p:cTn id="37" presetID="12" presetClass="entr" presetSubtype="4" fill="hold" nodeType="withEffect">
                                  <p:stCondLst>
                                    <p:cond delay="0"/>
                                  </p:stCondLst>
                                  <p:childTnLst>
                                    <p:set>
                                      <p:cBhvr>
                                        <p:cTn id="38" dur="1" fill="hold">
                                          <p:stCondLst>
                                            <p:cond delay="0"/>
                                          </p:stCondLst>
                                        </p:cTn>
                                        <p:tgtEl>
                                          <p:spTgt spid="51222"/>
                                        </p:tgtEl>
                                        <p:attrNameLst>
                                          <p:attrName>style.visibility</p:attrName>
                                        </p:attrNameLst>
                                      </p:cBhvr>
                                      <p:to>
                                        <p:strVal val="visible"/>
                                      </p:to>
                                    </p:set>
                                    <p:animEffect transition="in" filter="slide(fromBottom)">
                                      <p:cBhvr>
                                        <p:cTn id="39" dur="1000"/>
                                        <p:tgtEl>
                                          <p:spTgt spid="51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autoUpdateAnimBg="0"/>
      <p:bldP spid="51214" grpId="0"/>
      <p:bldP spid="51217" grpId="0"/>
      <p:bldP spid="51219" grpId="0"/>
      <p:bldP spid="5122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507126BB-53BA-44D3-9EA8-06B52317BD72}" type="slidenum">
              <a:rPr kumimoji="0" lang="zh-CN" altLang="en-US" sz="1800" b="0">
                <a:solidFill>
                  <a:schemeClr val="tx2"/>
                </a:solidFill>
                <a:latin typeface="Arial Narrow" panose="020B0606020202030204" pitchFamily="34" charset="0"/>
                <a:ea typeface="宋体" panose="02010600030101010101" pitchFamily="2" charset="-122"/>
              </a:rPr>
              <a:pPr/>
              <a:t>84</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52228" name="Rectangle 4"/>
          <p:cNvSpPr>
            <a:spLocks noChangeArrowheads="1"/>
          </p:cNvSpPr>
          <p:nvPr/>
        </p:nvSpPr>
        <p:spPr bwMode="auto">
          <a:xfrm>
            <a:off x="767408" y="-163511"/>
            <a:ext cx="5715000" cy="838200"/>
          </a:xfrm>
          <a:prstGeom prst="rect">
            <a:avLst/>
          </a:prstGeom>
          <a:noFill/>
          <a:ln w="9525">
            <a:noFill/>
            <a:miter lim="800000"/>
            <a:headEnd/>
            <a:tailEnd/>
          </a:ln>
          <a:effec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defRPr/>
            </a:pPr>
            <a:r>
              <a:rPr lang="zh-CN" altLang="en-US" sz="3200" dirty="0">
                <a:solidFill>
                  <a:schemeClr val="bg1"/>
                </a:solidFill>
                <a:latin typeface="楷体_GB2312" pitchFamily="49" charset="-122"/>
              </a:rPr>
              <a:t>（二）变构酶</a:t>
            </a:r>
          </a:p>
        </p:txBody>
      </p:sp>
      <p:sp>
        <p:nvSpPr>
          <p:cNvPr id="52231" name="Text Box 7"/>
          <p:cNvSpPr txBox="1">
            <a:spLocks noChangeArrowheads="1"/>
          </p:cNvSpPr>
          <p:nvPr/>
        </p:nvSpPr>
        <p:spPr bwMode="auto">
          <a:xfrm>
            <a:off x="7790062" y="4494214"/>
            <a:ext cx="1731564" cy="978729"/>
          </a:xfrm>
          <a:prstGeom prst="rect">
            <a:avLst/>
          </a:prstGeom>
          <a:noFill/>
          <a:ln w="9525">
            <a:noFill/>
            <a:miter lim="800000"/>
            <a:headEnd/>
            <a:tailEnd/>
          </a:ln>
          <a:effec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lnSpc>
                <a:spcPct val="120000"/>
              </a:lnSpc>
              <a:defRPr/>
            </a:pPr>
            <a:r>
              <a:rPr lang="zh-CN" altLang="en-US" sz="2400">
                <a:effectLst>
                  <a:outerShdw blurRad="38100" dist="38100" dir="2700000" algn="tl">
                    <a:srgbClr val="FFFFFF"/>
                  </a:outerShdw>
                </a:effectLst>
                <a:latin typeface="楷体_GB2312" pitchFamily="49" charset="-122"/>
              </a:rPr>
              <a:t>变构激活剂</a:t>
            </a:r>
          </a:p>
          <a:p>
            <a:pPr algn="ctr" eaLnBrk="1" hangingPunct="1">
              <a:lnSpc>
                <a:spcPct val="120000"/>
              </a:lnSpc>
              <a:defRPr/>
            </a:pPr>
            <a:r>
              <a:rPr lang="zh-CN" altLang="en-US" sz="2400">
                <a:effectLst>
                  <a:outerShdw blurRad="38100" dist="38100" dir="2700000" algn="tl">
                    <a:srgbClr val="FFFFFF"/>
                  </a:outerShdw>
                </a:effectLst>
                <a:latin typeface="楷体_GB2312" pitchFamily="49" charset="-122"/>
              </a:rPr>
              <a:t>变构抑制剂</a:t>
            </a:r>
          </a:p>
        </p:txBody>
      </p:sp>
      <p:sp>
        <p:nvSpPr>
          <p:cNvPr id="52233" name="AutoShape 9"/>
          <p:cNvSpPr>
            <a:spLocks/>
          </p:cNvSpPr>
          <p:nvPr/>
        </p:nvSpPr>
        <p:spPr bwMode="auto">
          <a:xfrm>
            <a:off x="6896100" y="4795838"/>
            <a:ext cx="1728788" cy="457200"/>
          </a:xfrm>
          <a:prstGeom prst="leftBrace">
            <a:avLst>
              <a:gd name="adj1" fmla="val 23762"/>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vert="eaVert" anchor="ct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52234" name="Text Box 10"/>
          <p:cNvSpPr txBox="1">
            <a:spLocks noChangeArrowheads="1"/>
          </p:cNvSpPr>
          <p:nvPr/>
        </p:nvSpPr>
        <p:spPr bwMode="auto">
          <a:xfrm>
            <a:off x="2422526" y="2492376"/>
            <a:ext cx="6049963" cy="519113"/>
          </a:xfrm>
          <a:prstGeom prst="rect">
            <a:avLst/>
          </a:prstGeom>
          <a:noFill/>
          <a:ln w="9525">
            <a:noFill/>
            <a:miter lim="800000"/>
            <a:headEnd/>
            <a:tailEnd/>
          </a:ln>
          <a:effectLst/>
        </p:spPr>
        <p:txBody>
          <a:bodyPr>
            <a:spAutoFit/>
          </a:bodyPr>
          <a:lstStyle>
            <a:lvl1pPr marL="80963" indent="-8096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Clr>
                <a:srgbClr val="000000"/>
              </a:buClr>
              <a:buSzPct val="65000"/>
              <a:buFont typeface="Wingdings" panose="05000000000000000000" pitchFamily="2" charset="2"/>
              <a:buChar char="Ø"/>
              <a:defRPr/>
            </a:pPr>
            <a:r>
              <a:rPr lang="zh-CN" altLang="en-US">
                <a:solidFill>
                  <a:srgbClr val="CC0000"/>
                </a:solidFill>
                <a:effectLst>
                  <a:outerShdw blurRad="38100" dist="38100" dir="2700000" algn="tl">
                    <a:srgbClr val="000000"/>
                  </a:outerShdw>
                </a:effectLst>
                <a:latin typeface="楷体_GB2312" pitchFamily="49" charset="-122"/>
              </a:rPr>
              <a:t>变构调节</a:t>
            </a:r>
            <a:r>
              <a:rPr lang="zh-CN" altLang="en-US">
                <a:effectLst>
                  <a:outerShdw blurRad="38100" dist="38100" dir="2700000" algn="tl">
                    <a:srgbClr val="FFFFFF"/>
                  </a:outerShdw>
                </a:effectLst>
                <a:latin typeface="楷体_GB2312" pitchFamily="49" charset="-122"/>
              </a:rPr>
              <a:t> </a:t>
            </a:r>
            <a:r>
              <a:rPr lang="en-US" altLang="zh-CN">
                <a:effectLst>
                  <a:outerShdw blurRad="38100" dist="38100" dir="2700000" algn="tl">
                    <a:srgbClr val="FFFFFF"/>
                  </a:outerShdw>
                </a:effectLst>
                <a:latin typeface="楷体_GB2312" pitchFamily="49" charset="-122"/>
              </a:rPr>
              <a:t>(</a:t>
            </a:r>
            <a:r>
              <a:rPr lang="en-US" altLang="zh-CN">
                <a:effectLst>
                  <a:outerShdw blurRad="38100" dist="38100" dir="2700000" algn="tl">
                    <a:srgbClr val="FFFFFF"/>
                  </a:outerShdw>
                </a:effectLst>
              </a:rPr>
              <a:t>allosteric regulation</a:t>
            </a:r>
            <a:r>
              <a:rPr lang="en-US" altLang="zh-CN">
                <a:effectLst>
                  <a:outerShdw blurRad="38100" dist="38100" dir="2700000" algn="tl">
                    <a:srgbClr val="FFFFFF"/>
                  </a:outerShdw>
                </a:effectLst>
                <a:latin typeface="楷体_GB2312" pitchFamily="49" charset="-122"/>
              </a:rPr>
              <a:t>)</a:t>
            </a:r>
            <a:endParaRPr lang="en-US" altLang="zh-CN" i="1">
              <a:effectLst>
                <a:outerShdw blurRad="38100" dist="38100" dir="2700000" algn="tl">
                  <a:srgbClr val="FFFFFF"/>
                </a:outerShdw>
              </a:effectLst>
              <a:latin typeface="楷体_GB2312" pitchFamily="49" charset="-122"/>
            </a:endParaRPr>
          </a:p>
        </p:txBody>
      </p:sp>
      <p:sp>
        <p:nvSpPr>
          <p:cNvPr id="52235" name="Rectangle 11"/>
          <p:cNvSpPr>
            <a:spLocks noChangeArrowheads="1"/>
          </p:cNvSpPr>
          <p:nvPr/>
        </p:nvSpPr>
        <p:spPr bwMode="auto">
          <a:xfrm>
            <a:off x="2422525" y="1916113"/>
            <a:ext cx="5734050" cy="519112"/>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Clr>
                <a:schemeClr val="tx2"/>
              </a:buClr>
              <a:buSzPct val="65000"/>
              <a:buFont typeface="Wingdings" panose="05000000000000000000" pitchFamily="2" charset="2"/>
              <a:buChar char="Ø"/>
              <a:defRPr/>
            </a:pPr>
            <a:r>
              <a:rPr lang="zh-CN" altLang="en-US">
                <a:effectLst>
                  <a:outerShdw blurRad="38100" dist="38100" dir="2700000" algn="tl">
                    <a:srgbClr val="FFFFFF"/>
                  </a:outerShdw>
                </a:effectLst>
                <a:latin typeface="楷体_GB2312" pitchFamily="49" charset="-122"/>
              </a:rPr>
              <a:t>变构酶 </a:t>
            </a:r>
            <a:r>
              <a:rPr lang="en-US" altLang="zh-CN">
                <a:effectLst>
                  <a:outerShdw blurRad="38100" dist="38100" dir="2700000" algn="tl">
                    <a:srgbClr val="FFFFFF"/>
                  </a:outerShdw>
                </a:effectLst>
                <a:latin typeface="楷体_GB2312" pitchFamily="49" charset="-122"/>
              </a:rPr>
              <a:t>(</a:t>
            </a:r>
            <a:r>
              <a:rPr lang="en-US" altLang="zh-CN">
                <a:effectLst>
                  <a:outerShdw blurRad="38100" dist="38100" dir="2700000" algn="tl">
                    <a:srgbClr val="FFFFFF"/>
                  </a:outerShdw>
                </a:effectLst>
              </a:rPr>
              <a:t>allosteric enzyme</a:t>
            </a:r>
            <a:r>
              <a:rPr lang="en-US" altLang="zh-CN">
                <a:effectLst>
                  <a:outerShdw blurRad="38100" dist="38100" dir="2700000" algn="tl">
                    <a:srgbClr val="FFFFFF"/>
                  </a:outerShdw>
                </a:effectLst>
                <a:latin typeface="楷体_GB2312" pitchFamily="49" charset="-122"/>
              </a:rPr>
              <a:t>)</a:t>
            </a:r>
          </a:p>
        </p:txBody>
      </p:sp>
      <p:sp>
        <p:nvSpPr>
          <p:cNvPr id="52237" name="Text Box 13"/>
          <p:cNvSpPr txBox="1">
            <a:spLocks noChangeArrowheads="1"/>
          </p:cNvSpPr>
          <p:nvPr/>
        </p:nvSpPr>
        <p:spPr bwMode="auto">
          <a:xfrm>
            <a:off x="2998788" y="2924176"/>
            <a:ext cx="720090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just" eaLnBrk="1" hangingPunct="1">
              <a:lnSpc>
                <a:spcPct val="110000"/>
              </a:lnSpc>
              <a:spcBef>
                <a:spcPct val="20000"/>
              </a:spcBef>
              <a:buClr>
                <a:schemeClr val="tx2"/>
              </a:buClr>
              <a:buSzPct val="75000"/>
              <a:buFont typeface="Wingdings" panose="05000000000000000000" pitchFamily="2" charset="2"/>
              <a:buNone/>
            </a:pPr>
            <a:r>
              <a:rPr lang="zh-CN" altLang="en-US" sz="2400">
                <a:latin typeface="楷体_GB2312" pitchFamily="49" charset="-122"/>
              </a:rPr>
              <a:t>代谢物与酶分子活性中心外的某部分可逆地结合，使酶构象改变，从而改变酶的催化活性。</a:t>
            </a:r>
          </a:p>
        </p:txBody>
      </p:sp>
      <p:sp>
        <p:nvSpPr>
          <p:cNvPr id="52239" name="Rectangle 15"/>
          <p:cNvSpPr>
            <a:spLocks noChangeArrowheads="1"/>
          </p:cNvSpPr>
          <p:nvPr/>
        </p:nvSpPr>
        <p:spPr bwMode="auto">
          <a:xfrm>
            <a:off x="2492375" y="4003676"/>
            <a:ext cx="5187950" cy="519113"/>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Clr>
                <a:schemeClr val="tx2"/>
              </a:buClr>
              <a:buSzPct val="65000"/>
              <a:buFont typeface="Wingdings" panose="05000000000000000000" pitchFamily="2" charset="2"/>
              <a:buChar char="Ø"/>
              <a:defRPr/>
            </a:pPr>
            <a:r>
              <a:rPr lang="zh-CN" altLang="en-US">
                <a:solidFill>
                  <a:schemeClr val="tx1"/>
                </a:solidFill>
                <a:effectLst>
                  <a:outerShdw blurRad="38100" dist="38100" dir="2700000" algn="tl">
                    <a:srgbClr val="FFFFFF"/>
                  </a:outerShdw>
                </a:effectLst>
                <a:latin typeface="楷体_GB2312" pitchFamily="49" charset="-122"/>
              </a:rPr>
              <a:t>变构部位</a:t>
            </a:r>
            <a:r>
              <a:rPr lang="zh-CN" altLang="en-US">
                <a:effectLst>
                  <a:outerShdw blurRad="38100" dist="38100" dir="2700000" algn="tl">
                    <a:srgbClr val="FFFFFF"/>
                  </a:outerShdw>
                </a:effectLst>
                <a:latin typeface="楷体_GB2312" pitchFamily="49" charset="-122"/>
              </a:rPr>
              <a:t> </a:t>
            </a:r>
            <a:r>
              <a:rPr lang="en-US" altLang="zh-CN">
                <a:effectLst>
                  <a:outerShdw blurRad="38100" dist="38100" dir="2700000" algn="tl">
                    <a:srgbClr val="FFFFFF"/>
                  </a:outerShdw>
                </a:effectLst>
                <a:latin typeface="楷体_GB2312" pitchFamily="49" charset="-122"/>
              </a:rPr>
              <a:t>(</a:t>
            </a:r>
            <a:r>
              <a:rPr lang="en-US" altLang="zh-CN">
                <a:effectLst>
                  <a:outerShdw blurRad="38100" dist="38100" dir="2700000" algn="tl">
                    <a:srgbClr val="FFFFFF"/>
                  </a:outerShdw>
                </a:effectLst>
              </a:rPr>
              <a:t>allosteric site</a:t>
            </a:r>
            <a:r>
              <a:rPr lang="en-US" altLang="zh-CN">
                <a:effectLst>
                  <a:outerShdw blurRad="38100" dist="38100" dir="2700000" algn="tl">
                    <a:srgbClr val="FFFFFF"/>
                  </a:outerShdw>
                </a:effectLst>
                <a:latin typeface="楷体_GB2312" pitchFamily="49" charset="-122"/>
              </a:rPr>
              <a:t>)</a:t>
            </a:r>
          </a:p>
        </p:txBody>
      </p:sp>
      <p:sp>
        <p:nvSpPr>
          <p:cNvPr id="52240" name="Rectangle 16"/>
          <p:cNvSpPr>
            <a:spLocks noChangeArrowheads="1"/>
          </p:cNvSpPr>
          <p:nvPr/>
        </p:nvSpPr>
        <p:spPr bwMode="auto">
          <a:xfrm>
            <a:off x="2495550" y="4724401"/>
            <a:ext cx="6121400" cy="519113"/>
          </a:xfrm>
          <a:prstGeom prst="rect">
            <a:avLst/>
          </a:prstGeom>
          <a:noFill/>
          <a:ln w="9525">
            <a:noFill/>
            <a:miter lim="800000"/>
            <a:headEnd/>
            <a:tailEnd/>
          </a:ln>
          <a:effec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Clr>
                <a:schemeClr val="tx2"/>
              </a:buClr>
              <a:buSzPct val="65000"/>
              <a:buFont typeface="Wingdings" panose="05000000000000000000" pitchFamily="2" charset="2"/>
              <a:buChar char="Ø"/>
              <a:defRPr/>
            </a:pPr>
            <a:r>
              <a:rPr lang="zh-CN" altLang="en-US">
                <a:latin typeface="楷体_GB2312" pitchFamily="49" charset="-122"/>
              </a:rPr>
              <a:t>变构效应剂 </a:t>
            </a:r>
            <a:r>
              <a:rPr lang="en-US" altLang="zh-CN"/>
              <a:t>(allosteric effector)</a:t>
            </a:r>
            <a:endParaRPr lang="en-US" altLang="zh-CN" sz="3200">
              <a:effectLst>
                <a:outerShdw blurRad="38100" dist="38100" dir="2700000" algn="tl">
                  <a:srgbClr val="FFFFFF"/>
                </a:outerShdw>
              </a:effectLst>
            </a:endParaRPr>
          </a:p>
        </p:txBody>
      </p:sp>
      <p:sp>
        <p:nvSpPr>
          <p:cNvPr id="52241" name="Text Box 17"/>
          <p:cNvSpPr txBox="1">
            <a:spLocks noChangeArrowheads="1"/>
          </p:cNvSpPr>
          <p:nvPr/>
        </p:nvSpPr>
        <p:spPr bwMode="auto">
          <a:xfrm>
            <a:off x="2279651" y="5494338"/>
            <a:ext cx="33131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a:latin typeface="楷体_GB2312" pitchFamily="49" charset="-122"/>
              </a:rPr>
              <a:t>变构酶的</a:t>
            </a:r>
            <a:r>
              <a:rPr lang="en-US" altLang="zh-CN">
                <a:latin typeface="楷体_GB2312" pitchFamily="49" charset="-122"/>
              </a:rPr>
              <a:t>S</a:t>
            </a:r>
            <a:r>
              <a:rPr lang="zh-CN" altLang="en-US">
                <a:latin typeface="楷体_GB2312" pitchFamily="49" charset="-122"/>
              </a:rPr>
              <a:t>形曲线</a:t>
            </a:r>
          </a:p>
        </p:txBody>
      </p:sp>
      <p:graphicFrame>
        <p:nvGraphicFramePr>
          <p:cNvPr id="52242" name="Object 18">
            <a:hlinkClick r:id="" action="ppaction://ole?verb=0"/>
          </p:cNvPr>
          <p:cNvGraphicFramePr>
            <a:graphicFrameLocks noChangeAspect="1"/>
          </p:cNvGraphicFramePr>
          <p:nvPr/>
        </p:nvGraphicFramePr>
        <p:xfrm>
          <a:off x="5464176" y="5495925"/>
          <a:ext cx="1222375" cy="668338"/>
        </p:xfrm>
        <a:graphic>
          <a:graphicData uri="http://schemas.openxmlformats.org/presentationml/2006/ole">
            <mc:AlternateContent xmlns:mc="http://schemas.openxmlformats.org/markup-compatibility/2006">
              <mc:Choice xmlns:v="urn:schemas-microsoft-com:vml" Requires="v">
                <p:oleObj spid="_x0000_s27654" name="演示文稿" r:id="rId3" imgW="0" imgH="0" progId="PowerPoint.Show.8">
                  <p:embed/>
                </p:oleObj>
              </mc:Choice>
              <mc:Fallback>
                <p:oleObj name="演示文稿" r:id="rId3" imgW="0" imgH="0" progId="PowerPoint.Show.8">
                  <p:embed/>
                  <p:pic>
                    <p:nvPicPr>
                      <p:cNvPr id="52242" name="Object 18">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4176" y="5495925"/>
                        <a:ext cx="1222375" cy="668338"/>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244" name="AutoShape 20"/>
          <p:cNvSpPr>
            <a:spLocks noChangeArrowheads="1"/>
          </p:cNvSpPr>
          <p:nvPr/>
        </p:nvSpPr>
        <p:spPr bwMode="auto">
          <a:xfrm>
            <a:off x="1524000" y="1270000"/>
            <a:ext cx="3887788" cy="503238"/>
          </a:xfrm>
          <a:prstGeom prst="cloudCallout">
            <a:avLst>
              <a:gd name="adj1" fmla="val -22231"/>
              <a:gd name="adj2" fmla="val 98579"/>
            </a:avLst>
          </a:prstGeom>
          <a:gradFill rotWithShape="1">
            <a:gsLst>
              <a:gs pos="0">
                <a:srgbClr val="FFFFFF"/>
              </a:gs>
              <a:gs pos="100000">
                <a:srgbClr val="00FFFF"/>
              </a:gs>
            </a:gsLst>
            <a:lin ang="2700000" scaled="1"/>
          </a:gra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buSzPct val="65000"/>
              <a:buFont typeface="Wingdings" panose="05000000000000000000" pitchFamily="2" charset="2"/>
              <a:buChar char="l"/>
            </a:pPr>
            <a:r>
              <a:rPr lang="zh-CN" altLang="en-US" sz="3200"/>
              <a:t>几个名词：</a:t>
            </a:r>
            <a:endParaRPr lang="en-US" altLang="zh-CN" sz="3200"/>
          </a:p>
        </p:txBody>
      </p:sp>
    </p:spTree>
    <p:extLst>
      <p:ext uri="{BB962C8B-B14F-4D97-AF65-F5344CB8AC3E}">
        <p14:creationId xmlns:p14="http://schemas.microsoft.com/office/powerpoint/2010/main" val="40839848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slide(fromBottom)">
                                      <p:cBhvr>
                                        <p:cTn id="7" dur="1000"/>
                                        <p:tgtEl>
                                          <p:spTgt spid="52228"/>
                                        </p:tgtEl>
                                      </p:cBhvr>
                                    </p:animEffect>
                                  </p:childTnLst>
                                </p:cTn>
                              </p:par>
                            </p:childTnLst>
                          </p:cTn>
                        </p:par>
                        <p:par>
                          <p:cTn id="8" fill="hold" nodeType="afterGroup">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52244"/>
                                        </p:tgtEl>
                                        <p:attrNameLst>
                                          <p:attrName>style.visibility</p:attrName>
                                        </p:attrNameLst>
                                      </p:cBhvr>
                                      <p:to>
                                        <p:strVal val="visible"/>
                                      </p:to>
                                    </p:set>
                                    <p:animEffect transition="in" filter="wipe(down)">
                                      <p:cBhvr>
                                        <p:cTn id="11" dur="580">
                                          <p:stCondLst>
                                            <p:cond delay="0"/>
                                          </p:stCondLst>
                                        </p:cTn>
                                        <p:tgtEl>
                                          <p:spTgt spid="52244"/>
                                        </p:tgtEl>
                                      </p:cBhvr>
                                    </p:animEffect>
                                    <p:anim calcmode="lin" valueType="num">
                                      <p:cBhvr>
                                        <p:cTn id="12" dur="1822" tmFilter="0,0; 0.14,0.36; 0.43,0.73; 0.71,0.91; 1.0,1.0">
                                          <p:stCondLst>
                                            <p:cond delay="0"/>
                                          </p:stCondLst>
                                        </p:cTn>
                                        <p:tgtEl>
                                          <p:spTgt spid="5224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224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224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224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2244"/>
                                        </p:tgtEl>
                                        <p:attrNameLst>
                                          <p:attrName>ppt_y</p:attrName>
                                        </p:attrNameLst>
                                      </p:cBhvr>
                                      <p:tavLst>
                                        <p:tav tm="0" fmla="#ppt_y-sin(pi*$)/81">
                                          <p:val>
                                            <p:fltVal val="0"/>
                                          </p:val>
                                        </p:tav>
                                        <p:tav tm="100000">
                                          <p:val>
                                            <p:fltVal val="1"/>
                                          </p:val>
                                        </p:tav>
                                      </p:tavLst>
                                    </p:anim>
                                    <p:animScale>
                                      <p:cBhvr>
                                        <p:cTn id="17" dur="26">
                                          <p:stCondLst>
                                            <p:cond delay="650"/>
                                          </p:stCondLst>
                                        </p:cTn>
                                        <p:tgtEl>
                                          <p:spTgt spid="52244"/>
                                        </p:tgtEl>
                                      </p:cBhvr>
                                      <p:to x="100000" y="60000"/>
                                    </p:animScale>
                                    <p:animScale>
                                      <p:cBhvr>
                                        <p:cTn id="18" dur="166" decel="50000">
                                          <p:stCondLst>
                                            <p:cond delay="676"/>
                                          </p:stCondLst>
                                        </p:cTn>
                                        <p:tgtEl>
                                          <p:spTgt spid="52244"/>
                                        </p:tgtEl>
                                      </p:cBhvr>
                                      <p:to x="100000" y="100000"/>
                                    </p:animScale>
                                    <p:animScale>
                                      <p:cBhvr>
                                        <p:cTn id="19" dur="26">
                                          <p:stCondLst>
                                            <p:cond delay="1312"/>
                                          </p:stCondLst>
                                        </p:cTn>
                                        <p:tgtEl>
                                          <p:spTgt spid="52244"/>
                                        </p:tgtEl>
                                      </p:cBhvr>
                                      <p:to x="100000" y="80000"/>
                                    </p:animScale>
                                    <p:animScale>
                                      <p:cBhvr>
                                        <p:cTn id="20" dur="166" decel="50000">
                                          <p:stCondLst>
                                            <p:cond delay="1338"/>
                                          </p:stCondLst>
                                        </p:cTn>
                                        <p:tgtEl>
                                          <p:spTgt spid="52244"/>
                                        </p:tgtEl>
                                      </p:cBhvr>
                                      <p:to x="100000" y="100000"/>
                                    </p:animScale>
                                    <p:animScale>
                                      <p:cBhvr>
                                        <p:cTn id="21" dur="26">
                                          <p:stCondLst>
                                            <p:cond delay="1642"/>
                                          </p:stCondLst>
                                        </p:cTn>
                                        <p:tgtEl>
                                          <p:spTgt spid="52244"/>
                                        </p:tgtEl>
                                      </p:cBhvr>
                                      <p:to x="100000" y="90000"/>
                                    </p:animScale>
                                    <p:animScale>
                                      <p:cBhvr>
                                        <p:cTn id="22" dur="166" decel="50000">
                                          <p:stCondLst>
                                            <p:cond delay="1668"/>
                                          </p:stCondLst>
                                        </p:cTn>
                                        <p:tgtEl>
                                          <p:spTgt spid="52244"/>
                                        </p:tgtEl>
                                      </p:cBhvr>
                                      <p:to x="100000" y="100000"/>
                                    </p:animScale>
                                    <p:animScale>
                                      <p:cBhvr>
                                        <p:cTn id="23" dur="26">
                                          <p:stCondLst>
                                            <p:cond delay="1808"/>
                                          </p:stCondLst>
                                        </p:cTn>
                                        <p:tgtEl>
                                          <p:spTgt spid="52244"/>
                                        </p:tgtEl>
                                      </p:cBhvr>
                                      <p:to x="100000" y="95000"/>
                                    </p:animScale>
                                    <p:animScale>
                                      <p:cBhvr>
                                        <p:cTn id="24" dur="166" decel="50000">
                                          <p:stCondLst>
                                            <p:cond delay="1834"/>
                                          </p:stCondLst>
                                        </p:cTn>
                                        <p:tgtEl>
                                          <p:spTgt spid="52244"/>
                                        </p:tgtEl>
                                      </p:cBhvr>
                                      <p:to x="100000" y="100000"/>
                                    </p:animScale>
                                  </p:child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52235"/>
                                        </p:tgtEl>
                                        <p:attrNameLst>
                                          <p:attrName>style.visibility</p:attrName>
                                        </p:attrNameLst>
                                      </p:cBhvr>
                                      <p:to>
                                        <p:strVal val="visible"/>
                                      </p:to>
                                    </p:set>
                                    <p:animEffect transition="in" filter="slide(fromBottom)">
                                      <p:cBhvr>
                                        <p:cTn id="29" dur="1000"/>
                                        <p:tgtEl>
                                          <p:spTgt spid="5223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52234"/>
                                        </p:tgtEl>
                                        <p:attrNameLst>
                                          <p:attrName>style.visibility</p:attrName>
                                        </p:attrNameLst>
                                      </p:cBhvr>
                                      <p:to>
                                        <p:strVal val="visible"/>
                                      </p:to>
                                    </p:set>
                                    <p:animEffect transition="in" filter="slide(fromBottom)">
                                      <p:cBhvr>
                                        <p:cTn id="34" dur="1000"/>
                                        <p:tgtEl>
                                          <p:spTgt spid="5223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52237">
                                            <p:txEl>
                                              <p:pRg st="0" end="0"/>
                                            </p:txEl>
                                          </p:spTgt>
                                        </p:tgtEl>
                                        <p:attrNameLst>
                                          <p:attrName>style.visibility</p:attrName>
                                        </p:attrNameLst>
                                      </p:cBhvr>
                                      <p:to>
                                        <p:strVal val="visible"/>
                                      </p:to>
                                    </p:set>
                                    <p:animEffect transition="in" filter="slide(fromBottom)">
                                      <p:cBhvr>
                                        <p:cTn id="39" dur="1000"/>
                                        <p:tgtEl>
                                          <p:spTgt spid="52237">
                                            <p:txEl>
                                              <p:pRg st="0" end="0"/>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52239"/>
                                        </p:tgtEl>
                                        <p:attrNameLst>
                                          <p:attrName>style.visibility</p:attrName>
                                        </p:attrNameLst>
                                      </p:cBhvr>
                                      <p:to>
                                        <p:strVal val="visible"/>
                                      </p:to>
                                    </p:set>
                                    <p:animEffect transition="in" filter="slide(fromBottom)">
                                      <p:cBhvr>
                                        <p:cTn id="44" dur="1000"/>
                                        <p:tgtEl>
                                          <p:spTgt spid="5223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52240"/>
                                        </p:tgtEl>
                                        <p:attrNameLst>
                                          <p:attrName>style.visibility</p:attrName>
                                        </p:attrNameLst>
                                      </p:cBhvr>
                                      <p:to>
                                        <p:strVal val="visible"/>
                                      </p:to>
                                    </p:set>
                                    <p:animEffect transition="in" filter="slide(fromBottom)">
                                      <p:cBhvr>
                                        <p:cTn id="49" dur="1000"/>
                                        <p:tgtEl>
                                          <p:spTgt spid="52240"/>
                                        </p:tgtEl>
                                      </p:cBhvr>
                                    </p:animEffect>
                                  </p:childTnLst>
                                </p:cTn>
                              </p:par>
                            </p:childTnLst>
                          </p:cTn>
                        </p:par>
                        <p:par>
                          <p:cTn id="50" fill="hold" nodeType="afterGroup">
                            <p:stCondLst>
                              <p:cond delay="1000"/>
                            </p:stCondLst>
                            <p:childTnLst>
                              <p:par>
                                <p:cTn id="51" presetID="16" presetClass="entr" presetSubtype="42" fill="hold" grpId="0" nodeType="afterEffect">
                                  <p:stCondLst>
                                    <p:cond delay="0"/>
                                  </p:stCondLst>
                                  <p:childTnLst>
                                    <p:set>
                                      <p:cBhvr>
                                        <p:cTn id="52" dur="1" fill="hold">
                                          <p:stCondLst>
                                            <p:cond delay="0"/>
                                          </p:stCondLst>
                                        </p:cTn>
                                        <p:tgtEl>
                                          <p:spTgt spid="52233"/>
                                        </p:tgtEl>
                                        <p:attrNameLst>
                                          <p:attrName>style.visibility</p:attrName>
                                        </p:attrNameLst>
                                      </p:cBhvr>
                                      <p:to>
                                        <p:strVal val="visible"/>
                                      </p:to>
                                    </p:set>
                                    <p:animEffect transition="in" filter="barn(outHorizontal)">
                                      <p:cBhvr>
                                        <p:cTn id="53" dur="1000"/>
                                        <p:tgtEl>
                                          <p:spTgt spid="52233"/>
                                        </p:tgtEl>
                                      </p:cBhvr>
                                    </p:animEffect>
                                  </p:childTnLst>
                                </p:cTn>
                              </p:par>
                            </p:childTnLst>
                          </p:cTn>
                        </p:par>
                        <p:par>
                          <p:cTn id="54" fill="hold" nodeType="afterGroup">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52231">
                                            <p:txEl>
                                              <p:pRg st="0" end="0"/>
                                            </p:txEl>
                                          </p:spTgt>
                                        </p:tgtEl>
                                        <p:attrNameLst>
                                          <p:attrName>style.visibility</p:attrName>
                                        </p:attrNameLst>
                                      </p:cBhvr>
                                      <p:to>
                                        <p:strVal val="visible"/>
                                      </p:to>
                                    </p:set>
                                    <p:animEffect transition="in" filter="slide(fromBottom)">
                                      <p:cBhvr>
                                        <p:cTn id="57" dur="1000"/>
                                        <p:tgtEl>
                                          <p:spTgt spid="52231">
                                            <p:txEl>
                                              <p:pRg st="0" end="0"/>
                                            </p:txEl>
                                          </p:spTgt>
                                        </p:tgtEl>
                                      </p:cBhvr>
                                    </p:animEffect>
                                  </p:childTnLst>
                                </p:cTn>
                              </p:par>
                            </p:childTnLst>
                          </p:cTn>
                        </p:par>
                        <p:par>
                          <p:cTn id="58" fill="hold" nodeType="afterGroup">
                            <p:stCondLst>
                              <p:cond delay="3000"/>
                            </p:stCondLst>
                            <p:childTnLst>
                              <p:par>
                                <p:cTn id="59" presetID="12" presetClass="entr" presetSubtype="4" fill="hold" grpId="0" nodeType="afterEffect">
                                  <p:stCondLst>
                                    <p:cond delay="0"/>
                                  </p:stCondLst>
                                  <p:childTnLst>
                                    <p:set>
                                      <p:cBhvr>
                                        <p:cTn id="60" dur="1" fill="hold">
                                          <p:stCondLst>
                                            <p:cond delay="0"/>
                                          </p:stCondLst>
                                        </p:cTn>
                                        <p:tgtEl>
                                          <p:spTgt spid="52231">
                                            <p:txEl>
                                              <p:pRg st="1" end="1"/>
                                            </p:txEl>
                                          </p:spTgt>
                                        </p:tgtEl>
                                        <p:attrNameLst>
                                          <p:attrName>style.visibility</p:attrName>
                                        </p:attrNameLst>
                                      </p:cBhvr>
                                      <p:to>
                                        <p:strVal val="visible"/>
                                      </p:to>
                                    </p:set>
                                    <p:animEffect transition="in" filter="slide(fromBottom)">
                                      <p:cBhvr>
                                        <p:cTn id="61" dur="1000"/>
                                        <p:tgtEl>
                                          <p:spTgt spid="52231">
                                            <p:txEl>
                                              <p:pRg st="1" end="1"/>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52241"/>
                                        </p:tgtEl>
                                        <p:attrNameLst>
                                          <p:attrName>style.visibility</p:attrName>
                                        </p:attrNameLst>
                                      </p:cBhvr>
                                      <p:to>
                                        <p:strVal val="visible"/>
                                      </p:to>
                                    </p:set>
                                    <p:animEffect transition="in" filter="slide(fromBottom)">
                                      <p:cBhvr>
                                        <p:cTn id="66" dur="1000"/>
                                        <p:tgtEl>
                                          <p:spTgt spid="52241"/>
                                        </p:tgtEl>
                                      </p:cBhvr>
                                    </p:animEffect>
                                  </p:childTnLst>
                                </p:cTn>
                              </p:par>
                              <p:par>
                                <p:cTn id="67" presetID="12" presetClass="entr" presetSubtype="4" fill="hold" nodeType="withEffect">
                                  <p:stCondLst>
                                    <p:cond delay="0"/>
                                  </p:stCondLst>
                                  <p:childTnLst>
                                    <p:set>
                                      <p:cBhvr>
                                        <p:cTn id="68" dur="1" fill="hold">
                                          <p:stCondLst>
                                            <p:cond delay="0"/>
                                          </p:stCondLst>
                                        </p:cTn>
                                        <p:tgtEl>
                                          <p:spTgt spid="52242"/>
                                        </p:tgtEl>
                                        <p:attrNameLst>
                                          <p:attrName>style.visibility</p:attrName>
                                        </p:attrNameLst>
                                      </p:cBhvr>
                                      <p:to>
                                        <p:strVal val="visible"/>
                                      </p:to>
                                    </p:set>
                                    <p:animEffect transition="in" filter="slide(fromBottom)">
                                      <p:cBhvr>
                                        <p:cTn id="69" dur="1000"/>
                                        <p:tgtEl>
                                          <p:spTgt spid="52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52231" grpId="0" build="p"/>
      <p:bldP spid="52233" grpId="0" animBg="1"/>
      <p:bldP spid="52234" grpId="0"/>
      <p:bldP spid="52235" grpId="0" autoUpdateAnimBg="0"/>
      <p:bldP spid="52237" grpId="0" build="p" autoUpdateAnimBg="0"/>
      <p:bldP spid="52239" grpId="0" autoUpdateAnimBg="0"/>
      <p:bldP spid="52240" grpId="0" autoUpdateAnimBg="0"/>
      <p:bldP spid="52241" grpId="0"/>
      <p:bldP spid="5224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826E8AB9-BD3A-4459-A7A0-760B94AF0380}" type="slidenum">
              <a:rPr kumimoji="0" lang="zh-CN" altLang="en-US" sz="1800" b="0">
                <a:solidFill>
                  <a:schemeClr val="tx2"/>
                </a:solidFill>
                <a:latin typeface="Arial Narrow" panose="020B0606020202030204" pitchFamily="34" charset="0"/>
                <a:ea typeface="宋体" panose="02010600030101010101" pitchFamily="2" charset="-122"/>
              </a:rPr>
              <a:pPr/>
              <a:t>85</a:t>
            </a:fld>
            <a:endParaRPr kumimoji="0" lang="en-US" altLang="zh-CN" sz="1800" b="0">
              <a:solidFill>
                <a:schemeClr val="tx2"/>
              </a:solidFill>
              <a:latin typeface="Arial Narrow" panose="020B0606020202030204" pitchFamily="34" charset="0"/>
              <a:ea typeface="宋体" panose="02010600030101010101" pitchFamily="2" charset="-122"/>
            </a:endParaRPr>
          </a:p>
        </p:txBody>
      </p:sp>
      <p:graphicFrame>
        <p:nvGraphicFramePr>
          <p:cNvPr id="53252" name="Object 4">
            <a:hlinkClick r:id="" action="ppaction://ole?verb=0"/>
          </p:cNvPr>
          <p:cNvGraphicFramePr>
            <a:graphicFrameLocks noChangeAspect="1"/>
          </p:cNvGraphicFramePr>
          <p:nvPr/>
        </p:nvGraphicFramePr>
        <p:xfrm>
          <a:off x="3935413" y="1682750"/>
          <a:ext cx="1219200" cy="738188"/>
        </p:xfrm>
        <a:graphic>
          <a:graphicData uri="http://schemas.openxmlformats.org/presentationml/2006/ole">
            <mc:AlternateContent xmlns:mc="http://schemas.openxmlformats.org/markup-compatibility/2006">
              <mc:Choice xmlns:v="urn:schemas-microsoft-com:vml" Requires="v">
                <p:oleObj spid="_x0000_s28690" name="演示文稿" r:id="rId3" imgW="5372103" imgH="4028499" progId="PowerPoint.Show.8">
                  <p:embed/>
                </p:oleObj>
              </mc:Choice>
              <mc:Fallback>
                <p:oleObj name="演示文稿" r:id="rId3" imgW="5372103" imgH="4028499" progId="PowerPoint.Show.8">
                  <p:embed/>
                  <p:pic>
                    <p:nvPicPr>
                      <p:cNvPr id="53252" name="Object 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5413" y="1682750"/>
                        <a:ext cx="1219200" cy="738188"/>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940" name="Rectangle 5"/>
          <p:cNvSpPr>
            <a:spLocks noChangeArrowheads="1"/>
          </p:cNvSpPr>
          <p:nvPr/>
        </p:nvSpPr>
        <p:spPr bwMode="auto">
          <a:xfrm>
            <a:off x="586582" y="-26856"/>
            <a:ext cx="6697662"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3200">
                <a:solidFill>
                  <a:schemeClr val="bg1"/>
                </a:solidFill>
                <a:latin typeface="楷体_GB2312" pitchFamily="49" charset="-122"/>
              </a:rPr>
              <a:t>（三） 酶的共价修饰调节</a:t>
            </a:r>
          </a:p>
        </p:txBody>
      </p:sp>
      <p:sp>
        <p:nvSpPr>
          <p:cNvPr id="53254" name="Text Box 6"/>
          <p:cNvSpPr txBox="1">
            <a:spLocks noChangeArrowheads="1"/>
          </p:cNvSpPr>
          <p:nvPr/>
        </p:nvSpPr>
        <p:spPr bwMode="auto">
          <a:xfrm>
            <a:off x="2493964" y="1527176"/>
            <a:ext cx="15128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Clr>
                <a:srgbClr val="000000"/>
              </a:buClr>
              <a:buSzPct val="65000"/>
              <a:buFont typeface="Wingdings" panose="05000000000000000000" pitchFamily="2" charset="2"/>
              <a:buChar char="l"/>
            </a:pPr>
            <a:r>
              <a:rPr lang="zh-CN" altLang="en-US">
                <a:latin typeface="楷体_GB2312" pitchFamily="49" charset="-122"/>
              </a:rPr>
              <a:t>举例：</a:t>
            </a:r>
          </a:p>
        </p:txBody>
      </p:sp>
      <p:sp>
        <p:nvSpPr>
          <p:cNvPr id="53255" name="Text Box 7"/>
          <p:cNvSpPr txBox="1">
            <a:spLocks noChangeArrowheads="1"/>
          </p:cNvSpPr>
          <p:nvPr/>
        </p:nvSpPr>
        <p:spPr bwMode="auto">
          <a:xfrm>
            <a:off x="2422525" y="2679701"/>
            <a:ext cx="6408738"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10000"/>
              </a:lnSpc>
              <a:spcBef>
                <a:spcPct val="20000"/>
              </a:spcBef>
              <a:buClr>
                <a:srgbClr val="000000"/>
              </a:buClr>
              <a:buSzPct val="65000"/>
              <a:buFont typeface="Wingdings" panose="05000000000000000000" pitchFamily="2" charset="2"/>
              <a:buChar char="l"/>
            </a:pPr>
            <a:r>
              <a:rPr lang="zh-CN" altLang="en-US">
                <a:latin typeface="楷体_GB2312" pitchFamily="49" charset="-122"/>
              </a:rPr>
              <a:t>何谓共价修饰</a:t>
            </a:r>
            <a:r>
              <a:rPr lang="en-US" altLang="zh-CN" sz="2400"/>
              <a:t>(covalent modification)</a:t>
            </a:r>
            <a:r>
              <a:rPr lang="zh-CN" altLang="en-US">
                <a:latin typeface="楷体_GB2312" pitchFamily="49" charset="-122"/>
              </a:rPr>
              <a:t>？</a:t>
            </a:r>
          </a:p>
        </p:txBody>
      </p:sp>
      <p:sp>
        <p:nvSpPr>
          <p:cNvPr id="53256" name="Text Box 8"/>
          <p:cNvSpPr txBox="1">
            <a:spLocks noChangeArrowheads="1"/>
          </p:cNvSpPr>
          <p:nvPr/>
        </p:nvSpPr>
        <p:spPr bwMode="auto">
          <a:xfrm>
            <a:off x="2420938" y="3756026"/>
            <a:ext cx="33131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Clr>
                <a:srgbClr val="000000"/>
              </a:buClr>
              <a:buSzPct val="65000"/>
              <a:buFont typeface="Wingdings" panose="05000000000000000000" pitchFamily="2" charset="2"/>
              <a:buChar char="l"/>
            </a:pPr>
            <a:r>
              <a:rPr lang="zh-CN" altLang="en-US">
                <a:latin typeface="楷体_GB2312" pitchFamily="49" charset="-122"/>
              </a:rPr>
              <a:t>共价修饰的类型：</a:t>
            </a:r>
          </a:p>
        </p:txBody>
      </p:sp>
      <p:sp>
        <p:nvSpPr>
          <p:cNvPr id="53257" name="Text Box 9"/>
          <p:cNvSpPr txBox="1">
            <a:spLocks noChangeArrowheads="1"/>
          </p:cNvSpPr>
          <p:nvPr/>
        </p:nvSpPr>
        <p:spPr bwMode="auto">
          <a:xfrm>
            <a:off x="2422525" y="4911726"/>
            <a:ext cx="36020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Clr>
                <a:srgbClr val="000000"/>
              </a:buClr>
              <a:buSzPct val="65000"/>
              <a:buFont typeface="Wingdings" panose="05000000000000000000" pitchFamily="2" charset="2"/>
              <a:buChar char="l"/>
            </a:pPr>
            <a:r>
              <a:rPr lang="zh-CN" altLang="en-US">
                <a:latin typeface="楷体_GB2312" pitchFamily="49" charset="-122"/>
              </a:rPr>
              <a:t>共价修饰的特点：</a:t>
            </a:r>
          </a:p>
        </p:txBody>
      </p:sp>
      <p:graphicFrame>
        <p:nvGraphicFramePr>
          <p:cNvPr id="53258" name="Object 10">
            <a:hlinkClick r:id="" action="ppaction://ole?verb=0"/>
          </p:cNvPr>
          <p:cNvGraphicFramePr>
            <a:graphicFrameLocks noChangeAspect="1"/>
          </p:cNvGraphicFramePr>
          <p:nvPr/>
        </p:nvGraphicFramePr>
        <p:xfrm>
          <a:off x="8326439" y="2824163"/>
          <a:ext cx="1298575" cy="747712"/>
        </p:xfrm>
        <a:graphic>
          <a:graphicData uri="http://schemas.openxmlformats.org/presentationml/2006/ole">
            <mc:AlternateContent xmlns:mc="http://schemas.openxmlformats.org/markup-compatibility/2006">
              <mc:Choice xmlns:v="urn:schemas-microsoft-com:vml" Requires="v">
                <p:oleObj spid="_x0000_s28691" name="演示文稿" r:id="rId5" imgW="0" imgH="0" progId="PowerPoint.Show.8">
                  <p:embed/>
                </p:oleObj>
              </mc:Choice>
              <mc:Fallback>
                <p:oleObj name="演示文稿" r:id="rId5" imgW="0" imgH="0" progId="PowerPoint.Show.8">
                  <p:embed/>
                  <p:pic>
                    <p:nvPicPr>
                      <p:cNvPr id="53258" name="Object 10">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26439" y="2824163"/>
                        <a:ext cx="1298575" cy="74771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259" name="Object 11">
            <a:hlinkClick r:id="" action="ppaction://ole?verb=0"/>
          </p:cNvPr>
          <p:cNvGraphicFramePr>
            <a:graphicFrameLocks noChangeAspect="1"/>
          </p:cNvGraphicFramePr>
          <p:nvPr/>
        </p:nvGraphicFramePr>
        <p:xfrm>
          <a:off x="5619751" y="3832225"/>
          <a:ext cx="1266825" cy="749300"/>
        </p:xfrm>
        <a:graphic>
          <a:graphicData uri="http://schemas.openxmlformats.org/presentationml/2006/ole">
            <mc:AlternateContent xmlns:mc="http://schemas.openxmlformats.org/markup-compatibility/2006">
              <mc:Choice xmlns:v="urn:schemas-microsoft-com:vml" Requires="v">
                <p:oleObj spid="_x0000_s28692" name="演示文稿" r:id="rId7" imgW="0" imgH="0" progId="PowerPoint.Show.8">
                  <p:embed/>
                </p:oleObj>
              </mc:Choice>
              <mc:Fallback>
                <p:oleObj name="演示文稿" r:id="rId7" imgW="0" imgH="0" progId="PowerPoint.Show.8">
                  <p:embed/>
                  <p:pic>
                    <p:nvPicPr>
                      <p:cNvPr id="53259" name="Object 11">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19751" y="3832225"/>
                        <a:ext cx="1266825" cy="749300"/>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260" name="Object 12">
            <a:hlinkClick r:id="" action="ppaction://ole?verb=0"/>
          </p:cNvPr>
          <p:cNvGraphicFramePr>
            <a:graphicFrameLocks noChangeAspect="1"/>
          </p:cNvGraphicFramePr>
          <p:nvPr/>
        </p:nvGraphicFramePr>
        <p:xfrm>
          <a:off x="5591176" y="4984750"/>
          <a:ext cx="1266825" cy="749300"/>
        </p:xfrm>
        <a:graphic>
          <a:graphicData uri="http://schemas.openxmlformats.org/presentationml/2006/ole">
            <mc:AlternateContent xmlns:mc="http://schemas.openxmlformats.org/markup-compatibility/2006">
              <mc:Choice xmlns:v="urn:schemas-microsoft-com:vml" Requires="v">
                <p:oleObj spid="_x0000_s28693" name="演示文稿" r:id="rId9" imgW="5372103" imgH="4028499" progId="PowerPoint.Show.8">
                  <p:embed/>
                </p:oleObj>
              </mc:Choice>
              <mc:Fallback>
                <p:oleObj name="演示文稿" r:id="rId9" imgW="5372103" imgH="4028499" progId="PowerPoint.Show.8">
                  <p:embed/>
                  <p:pic>
                    <p:nvPicPr>
                      <p:cNvPr id="53260" name="Object 12">
                        <a:hlinkClick r:id="" action="ppaction://ole?verb=0"/>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91176" y="4984750"/>
                        <a:ext cx="1266825" cy="749300"/>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799583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53254"/>
                                        </p:tgtEl>
                                        <p:attrNameLst>
                                          <p:attrName>style.visibility</p:attrName>
                                        </p:attrNameLst>
                                      </p:cBhvr>
                                      <p:to>
                                        <p:strVal val="visible"/>
                                      </p:to>
                                    </p:set>
                                    <p:anim calcmode="lin" valueType="num">
                                      <p:cBhvr>
                                        <p:cTn id="7" dur="1000" fill="hold"/>
                                        <p:tgtEl>
                                          <p:spTgt spid="53254"/>
                                        </p:tgtEl>
                                        <p:attrNameLst>
                                          <p:attrName>ppt_x</p:attrName>
                                        </p:attrNameLst>
                                      </p:cBhvr>
                                      <p:tavLst>
                                        <p:tav tm="0">
                                          <p:val>
                                            <p:strVal val="#ppt_x"/>
                                          </p:val>
                                        </p:tav>
                                        <p:tav tm="100000">
                                          <p:val>
                                            <p:strVal val="#ppt_x"/>
                                          </p:val>
                                        </p:tav>
                                      </p:tavLst>
                                    </p:anim>
                                    <p:anim calcmode="lin" valueType="num">
                                      <p:cBhvr>
                                        <p:cTn id="8" dur="1000" fill="hold"/>
                                        <p:tgtEl>
                                          <p:spTgt spid="53254"/>
                                        </p:tgtEl>
                                        <p:attrNameLst>
                                          <p:attrName>ppt_y</p:attrName>
                                        </p:attrNameLst>
                                      </p:cBhvr>
                                      <p:tavLst>
                                        <p:tav tm="0">
                                          <p:val>
                                            <p:strVal val="#ppt_y-#ppt_h/2"/>
                                          </p:val>
                                        </p:tav>
                                        <p:tav tm="100000">
                                          <p:val>
                                            <p:strVal val="#ppt_y"/>
                                          </p:val>
                                        </p:tav>
                                      </p:tavLst>
                                    </p:anim>
                                    <p:anim calcmode="lin" valueType="num">
                                      <p:cBhvr>
                                        <p:cTn id="9" dur="1000" fill="hold"/>
                                        <p:tgtEl>
                                          <p:spTgt spid="53254"/>
                                        </p:tgtEl>
                                        <p:attrNameLst>
                                          <p:attrName>ppt_w</p:attrName>
                                        </p:attrNameLst>
                                      </p:cBhvr>
                                      <p:tavLst>
                                        <p:tav tm="0">
                                          <p:val>
                                            <p:strVal val="#ppt_w"/>
                                          </p:val>
                                        </p:tav>
                                        <p:tav tm="100000">
                                          <p:val>
                                            <p:strVal val="#ppt_w"/>
                                          </p:val>
                                        </p:tav>
                                      </p:tavLst>
                                    </p:anim>
                                    <p:anim calcmode="lin" valueType="num">
                                      <p:cBhvr>
                                        <p:cTn id="10" dur="1000" fill="hold"/>
                                        <p:tgtEl>
                                          <p:spTgt spid="53254"/>
                                        </p:tgtEl>
                                        <p:attrNameLst>
                                          <p:attrName>ppt_h</p:attrName>
                                        </p:attrNameLst>
                                      </p:cBhvr>
                                      <p:tavLst>
                                        <p:tav tm="0">
                                          <p:val>
                                            <p:fltVal val="0"/>
                                          </p:val>
                                        </p:tav>
                                        <p:tav tm="100000">
                                          <p:val>
                                            <p:strVal val="#ppt_h"/>
                                          </p:val>
                                        </p:tav>
                                      </p:tavLst>
                                    </p:anim>
                                  </p:childTnLst>
                                </p:cTn>
                              </p:par>
                              <p:par>
                                <p:cTn id="11" presetID="17" presetClass="entr" presetSubtype="1" fill="hold" nodeType="with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p:cTn id="13" dur="1000" fill="hold"/>
                                        <p:tgtEl>
                                          <p:spTgt spid="53252"/>
                                        </p:tgtEl>
                                        <p:attrNameLst>
                                          <p:attrName>ppt_x</p:attrName>
                                        </p:attrNameLst>
                                      </p:cBhvr>
                                      <p:tavLst>
                                        <p:tav tm="0">
                                          <p:val>
                                            <p:strVal val="#ppt_x"/>
                                          </p:val>
                                        </p:tav>
                                        <p:tav tm="100000">
                                          <p:val>
                                            <p:strVal val="#ppt_x"/>
                                          </p:val>
                                        </p:tav>
                                      </p:tavLst>
                                    </p:anim>
                                    <p:anim calcmode="lin" valueType="num">
                                      <p:cBhvr>
                                        <p:cTn id="14" dur="1000" fill="hold"/>
                                        <p:tgtEl>
                                          <p:spTgt spid="53252"/>
                                        </p:tgtEl>
                                        <p:attrNameLst>
                                          <p:attrName>ppt_y</p:attrName>
                                        </p:attrNameLst>
                                      </p:cBhvr>
                                      <p:tavLst>
                                        <p:tav tm="0">
                                          <p:val>
                                            <p:strVal val="#ppt_y-#ppt_h/2"/>
                                          </p:val>
                                        </p:tav>
                                        <p:tav tm="100000">
                                          <p:val>
                                            <p:strVal val="#ppt_y"/>
                                          </p:val>
                                        </p:tav>
                                      </p:tavLst>
                                    </p:anim>
                                    <p:anim calcmode="lin" valueType="num">
                                      <p:cBhvr>
                                        <p:cTn id="15" dur="1000" fill="hold"/>
                                        <p:tgtEl>
                                          <p:spTgt spid="53252"/>
                                        </p:tgtEl>
                                        <p:attrNameLst>
                                          <p:attrName>ppt_w</p:attrName>
                                        </p:attrNameLst>
                                      </p:cBhvr>
                                      <p:tavLst>
                                        <p:tav tm="0">
                                          <p:val>
                                            <p:strVal val="#ppt_w"/>
                                          </p:val>
                                        </p:tav>
                                        <p:tav tm="100000">
                                          <p:val>
                                            <p:strVal val="#ppt_w"/>
                                          </p:val>
                                        </p:tav>
                                      </p:tavLst>
                                    </p:anim>
                                    <p:anim calcmode="lin" valueType="num">
                                      <p:cBhvr>
                                        <p:cTn id="16" dur="1000" fill="hold"/>
                                        <p:tgtEl>
                                          <p:spTgt spid="53252"/>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7" presetClass="entr" presetSubtype="1" fill="hold" grpId="0" nodeType="clickEffect">
                                  <p:stCondLst>
                                    <p:cond delay="0"/>
                                  </p:stCondLst>
                                  <p:childTnLst>
                                    <p:set>
                                      <p:cBhvr>
                                        <p:cTn id="20" dur="1" fill="hold">
                                          <p:stCondLst>
                                            <p:cond delay="0"/>
                                          </p:stCondLst>
                                        </p:cTn>
                                        <p:tgtEl>
                                          <p:spTgt spid="53255"/>
                                        </p:tgtEl>
                                        <p:attrNameLst>
                                          <p:attrName>style.visibility</p:attrName>
                                        </p:attrNameLst>
                                      </p:cBhvr>
                                      <p:to>
                                        <p:strVal val="visible"/>
                                      </p:to>
                                    </p:set>
                                    <p:anim calcmode="lin" valueType="num">
                                      <p:cBhvr>
                                        <p:cTn id="21" dur="1000" fill="hold"/>
                                        <p:tgtEl>
                                          <p:spTgt spid="53255"/>
                                        </p:tgtEl>
                                        <p:attrNameLst>
                                          <p:attrName>ppt_x</p:attrName>
                                        </p:attrNameLst>
                                      </p:cBhvr>
                                      <p:tavLst>
                                        <p:tav tm="0">
                                          <p:val>
                                            <p:strVal val="#ppt_x"/>
                                          </p:val>
                                        </p:tav>
                                        <p:tav tm="100000">
                                          <p:val>
                                            <p:strVal val="#ppt_x"/>
                                          </p:val>
                                        </p:tav>
                                      </p:tavLst>
                                    </p:anim>
                                    <p:anim calcmode="lin" valueType="num">
                                      <p:cBhvr>
                                        <p:cTn id="22" dur="1000" fill="hold"/>
                                        <p:tgtEl>
                                          <p:spTgt spid="53255"/>
                                        </p:tgtEl>
                                        <p:attrNameLst>
                                          <p:attrName>ppt_y</p:attrName>
                                        </p:attrNameLst>
                                      </p:cBhvr>
                                      <p:tavLst>
                                        <p:tav tm="0">
                                          <p:val>
                                            <p:strVal val="#ppt_y-#ppt_h/2"/>
                                          </p:val>
                                        </p:tav>
                                        <p:tav tm="100000">
                                          <p:val>
                                            <p:strVal val="#ppt_y"/>
                                          </p:val>
                                        </p:tav>
                                      </p:tavLst>
                                    </p:anim>
                                    <p:anim calcmode="lin" valueType="num">
                                      <p:cBhvr>
                                        <p:cTn id="23" dur="1000" fill="hold"/>
                                        <p:tgtEl>
                                          <p:spTgt spid="53255"/>
                                        </p:tgtEl>
                                        <p:attrNameLst>
                                          <p:attrName>ppt_w</p:attrName>
                                        </p:attrNameLst>
                                      </p:cBhvr>
                                      <p:tavLst>
                                        <p:tav tm="0">
                                          <p:val>
                                            <p:strVal val="#ppt_w"/>
                                          </p:val>
                                        </p:tav>
                                        <p:tav tm="100000">
                                          <p:val>
                                            <p:strVal val="#ppt_w"/>
                                          </p:val>
                                        </p:tav>
                                      </p:tavLst>
                                    </p:anim>
                                    <p:anim calcmode="lin" valueType="num">
                                      <p:cBhvr>
                                        <p:cTn id="24" dur="1000" fill="hold"/>
                                        <p:tgtEl>
                                          <p:spTgt spid="53255"/>
                                        </p:tgtEl>
                                        <p:attrNameLst>
                                          <p:attrName>ppt_h</p:attrName>
                                        </p:attrNameLst>
                                      </p:cBhvr>
                                      <p:tavLst>
                                        <p:tav tm="0">
                                          <p:val>
                                            <p:fltVal val="0"/>
                                          </p:val>
                                        </p:tav>
                                        <p:tav tm="100000">
                                          <p:val>
                                            <p:strVal val="#ppt_h"/>
                                          </p:val>
                                        </p:tav>
                                      </p:tavLst>
                                    </p:anim>
                                  </p:childTnLst>
                                </p:cTn>
                              </p:par>
                              <p:par>
                                <p:cTn id="25" presetID="17" presetClass="entr" presetSubtype="1" fill="hold" nodeType="withEffect">
                                  <p:stCondLst>
                                    <p:cond delay="0"/>
                                  </p:stCondLst>
                                  <p:childTnLst>
                                    <p:set>
                                      <p:cBhvr>
                                        <p:cTn id="26" dur="1" fill="hold">
                                          <p:stCondLst>
                                            <p:cond delay="0"/>
                                          </p:stCondLst>
                                        </p:cTn>
                                        <p:tgtEl>
                                          <p:spTgt spid="53258"/>
                                        </p:tgtEl>
                                        <p:attrNameLst>
                                          <p:attrName>style.visibility</p:attrName>
                                        </p:attrNameLst>
                                      </p:cBhvr>
                                      <p:to>
                                        <p:strVal val="visible"/>
                                      </p:to>
                                    </p:set>
                                    <p:anim calcmode="lin" valueType="num">
                                      <p:cBhvr>
                                        <p:cTn id="27" dur="1000" fill="hold"/>
                                        <p:tgtEl>
                                          <p:spTgt spid="53258"/>
                                        </p:tgtEl>
                                        <p:attrNameLst>
                                          <p:attrName>ppt_x</p:attrName>
                                        </p:attrNameLst>
                                      </p:cBhvr>
                                      <p:tavLst>
                                        <p:tav tm="0">
                                          <p:val>
                                            <p:strVal val="#ppt_x"/>
                                          </p:val>
                                        </p:tav>
                                        <p:tav tm="100000">
                                          <p:val>
                                            <p:strVal val="#ppt_x"/>
                                          </p:val>
                                        </p:tav>
                                      </p:tavLst>
                                    </p:anim>
                                    <p:anim calcmode="lin" valueType="num">
                                      <p:cBhvr>
                                        <p:cTn id="28" dur="1000" fill="hold"/>
                                        <p:tgtEl>
                                          <p:spTgt spid="53258"/>
                                        </p:tgtEl>
                                        <p:attrNameLst>
                                          <p:attrName>ppt_y</p:attrName>
                                        </p:attrNameLst>
                                      </p:cBhvr>
                                      <p:tavLst>
                                        <p:tav tm="0">
                                          <p:val>
                                            <p:strVal val="#ppt_y-#ppt_h/2"/>
                                          </p:val>
                                        </p:tav>
                                        <p:tav tm="100000">
                                          <p:val>
                                            <p:strVal val="#ppt_y"/>
                                          </p:val>
                                        </p:tav>
                                      </p:tavLst>
                                    </p:anim>
                                    <p:anim calcmode="lin" valueType="num">
                                      <p:cBhvr>
                                        <p:cTn id="29" dur="1000" fill="hold"/>
                                        <p:tgtEl>
                                          <p:spTgt spid="53258"/>
                                        </p:tgtEl>
                                        <p:attrNameLst>
                                          <p:attrName>ppt_w</p:attrName>
                                        </p:attrNameLst>
                                      </p:cBhvr>
                                      <p:tavLst>
                                        <p:tav tm="0">
                                          <p:val>
                                            <p:strVal val="#ppt_w"/>
                                          </p:val>
                                        </p:tav>
                                        <p:tav tm="100000">
                                          <p:val>
                                            <p:strVal val="#ppt_w"/>
                                          </p:val>
                                        </p:tav>
                                      </p:tavLst>
                                    </p:anim>
                                    <p:anim calcmode="lin" valueType="num">
                                      <p:cBhvr>
                                        <p:cTn id="30" dur="1000" fill="hold"/>
                                        <p:tgtEl>
                                          <p:spTgt spid="53258"/>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53256"/>
                                        </p:tgtEl>
                                        <p:attrNameLst>
                                          <p:attrName>style.visibility</p:attrName>
                                        </p:attrNameLst>
                                      </p:cBhvr>
                                      <p:to>
                                        <p:strVal val="visible"/>
                                      </p:to>
                                    </p:set>
                                    <p:anim calcmode="lin" valueType="num">
                                      <p:cBhvr>
                                        <p:cTn id="35" dur="1000" fill="hold"/>
                                        <p:tgtEl>
                                          <p:spTgt spid="53256"/>
                                        </p:tgtEl>
                                        <p:attrNameLst>
                                          <p:attrName>ppt_x</p:attrName>
                                        </p:attrNameLst>
                                      </p:cBhvr>
                                      <p:tavLst>
                                        <p:tav tm="0">
                                          <p:val>
                                            <p:strVal val="#ppt_x"/>
                                          </p:val>
                                        </p:tav>
                                        <p:tav tm="100000">
                                          <p:val>
                                            <p:strVal val="#ppt_x"/>
                                          </p:val>
                                        </p:tav>
                                      </p:tavLst>
                                    </p:anim>
                                    <p:anim calcmode="lin" valueType="num">
                                      <p:cBhvr>
                                        <p:cTn id="36" dur="1000" fill="hold"/>
                                        <p:tgtEl>
                                          <p:spTgt spid="53256"/>
                                        </p:tgtEl>
                                        <p:attrNameLst>
                                          <p:attrName>ppt_y</p:attrName>
                                        </p:attrNameLst>
                                      </p:cBhvr>
                                      <p:tavLst>
                                        <p:tav tm="0">
                                          <p:val>
                                            <p:strVal val="#ppt_y-#ppt_h/2"/>
                                          </p:val>
                                        </p:tav>
                                        <p:tav tm="100000">
                                          <p:val>
                                            <p:strVal val="#ppt_y"/>
                                          </p:val>
                                        </p:tav>
                                      </p:tavLst>
                                    </p:anim>
                                    <p:anim calcmode="lin" valueType="num">
                                      <p:cBhvr>
                                        <p:cTn id="37" dur="1000" fill="hold"/>
                                        <p:tgtEl>
                                          <p:spTgt spid="53256"/>
                                        </p:tgtEl>
                                        <p:attrNameLst>
                                          <p:attrName>ppt_w</p:attrName>
                                        </p:attrNameLst>
                                      </p:cBhvr>
                                      <p:tavLst>
                                        <p:tav tm="0">
                                          <p:val>
                                            <p:strVal val="#ppt_w"/>
                                          </p:val>
                                        </p:tav>
                                        <p:tav tm="100000">
                                          <p:val>
                                            <p:strVal val="#ppt_w"/>
                                          </p:val>
                                        </p:tav>
                                      </p:tavLst>
                                    </p:anim>
                                    <p:anim calcmode="lin" valueType="num">
                                      <p:cBhvr>
                                        <p:cTn id="38" dur="1000" fill="hold"/>
                                        <p:tgtEl>
                                          <p:spTgt spid="53256"/>
                                        </p:tgtEl>
                                        <p:attrNameLst>
                                          <p:attrName>ppt_h</p:attrName>
                                        </p:attrNameLst>
                                      </p:cBhvr>
                                      <p:tavLst>
                                        <p:tav tm="0">
                                          <p:val>
                                            <p:fltVal val="0"/>
                                          </p:val>
                                        </p:tav>
                                        <p:tav tm="100000">
                                          <p:val>
                                            <p:strVal val="#ppt_h"/>
                                          </p:val>
                                        </p:tav>
                                      </p:tavLst>
                                    </p:anim>
                                  </p:childTnLst>
                                </p:cTn>
                              </p:par>
                              <p:par>
                                <p:cTn id="39" presetID="17" presetClass="entr" presetSubtype="1" fill="hold" nodeType="withEffect">
                                  <p:stCondLst>
                                    <p:cond delay="0"/>
                                  </p:stCondLst>
                                  <p:childTnLst>
                                    <p:set>
                                      <p:cBhvr>
                                        <p:cTn id="40" dur="1" fill="hold">
                                          <p:stCondLst>
                                            <p:cond delay="0"/>
                                          </p:stCondLst>
                                        </p:cTn>
                                        <p:tgtEl>
                                          <p:spTgt spid="53259"/>
                                        </p:tgtEl>
                                        <p:attrNameLst>
                                          <p:attrName>style.visibility</p:attrName>
                                        </p:attrNameLst>
                                      </p:cBhvr>
                                      <p:to>
                                        <p:strVal val="visible"/>
                                      </p:to>
                                    </p:set>
                                    <p:anim calcmode="lin" valueType="num">
                                      <p:cBhvr>
                                        <p:cTn id="41" dur="1000" fill="hold"/>
                                        <p:tgtEl>
                                          <p:spTgt spid="53259"/>
                                        </p:tgtEl>
                                        <p:attrNameLst>
                                          <p:attrName>ppt_x</p:attrName>
                                        </p:attrNameLst>
                                      </p:cBhvr>
                                      <p:tavLst>
                                        <p:tav tm="0">
                                          <p:val>
                                            <p:strVal val="#ppt_x"/>
                                          </p:val>
                                        </p:tav>
                                        <p:tav tm="100000">
                                          <p:val>
                                            <p:strVal val="#ppt_x"/>
                                          </p:val>
                                        </p:tav>
                                      </p:tavLst>
                                    </p:anim>
                                    <p:anim calcmode="lin" valueType="num">
                                      <p:cBhvr>
                                        <p:cTn id="42" dur="1000" fill="hold"/>
                                        <p:tgtEl>
                                          <p:spTgt spid="53259"/>
                                        </p:tgtEl>
                                        <p:attrNameLst>
                                          <p:attrName>ppt_y</p:attrName>
                                        </p:attrNameLst>
                                      </p:cBhvr>
                                      <p:tavLst>
                                        <p:tav tm="0">
                                          <p:val>
                                            <p:strVal val="#ppt_y-#ppt_h/2"/>
                                          </p:val>
                                        </p:tav>
                                        <p:tav tm="100000">
                                          <p:val>
                                            <p:strVal val="#ppt_y"/>
                                          </p:val>
                                        </p:tav>
                                      </p:tavLst>
                                    </p:anim>
                                    <p:anim calcmode="lin" valueType="num">
                                      <p:cBhvr>
                                        <p:cTn id="43" dur="1000" fill="hold"/>
                                        <p:tgtEl>
                                          <p:spTgt spid="53259"/>
                                        </p:tgtEl>
                                        <p:attrNameLst>
                                          <p:attrName>ppt_w</p:attrName>
                                        </p:attrNameLst>
                                      </p:cBhvr>
                                      <p:tavLst>
                                        <p:tav tm="0">
                                          <p:val>
                                            <p:strVal val="#ppt_w"/>
                                          </p:val>
                                        </p:tav>
                                        <p:tav tm="100000">
                                          <p:val>
                                            <p:strVal val="#ppt_w"/>
                                          </p:val>
                                        </p:tav>
                                      </p:tavLst>
                                    </p:anim>
                                    <p:anim calcmode="lin" valueType="num">
                                      <p:cBhvr>
                                        <p:cTn id="44" dur="1000" fill="hold"/>
                                        <p:tgtEl>
                                          <p:spTgt spid="53259"/>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7" presetClass="entr" presetSubtype="1" fill="hold" grpId="0" nodeType="clickEffect">
                                  <p:stCondLst>
                                    <p:cond delay="0"/>
                                  </p:stCondLst>
                                  <p:childTnLst>
                                    <p:set>
                                      <p:cBhvr>
                                        <p:cTn id="48" dur="1" fill="hold">
                                          <p:stCondLst>
                                            <p:cond delay="0"/>
                                          </p:stCondLst>
                                        </p:cTn>
                                        <p:tgtEl>
                                          <p:spTgt spid="53257"/>
                                        </p:tgtEl>
                                        <p:attrNameLst>
                                          <p:attrName>style.visibility</p:attrName>
                                        </p:attrNameLst>
                                      </p:cBhvr>
                                      <p:to>
                                        <p:strVal val="visible"/>
                                      </p:to>
                                    </p:set>
                                    <p:anim calcmode="lin" valueType="num">
                                      <p:cBhvr>
                                        <p:cTn id="49" dur="1000" fill="hold"/>
                                        <p:tgtEl>
                                          <p:spTgt spid="53257"/>
                                        </p:tgtEl>
                                        <p:attrNameLst>
                                          <p:attrName>ppt_x</p:attrName>
                                        </p:attrNameLst>
                                      </p:cBhvr>
                                      <p:tavLst>
                                        <p:tav tm="0">
                                          <p:val>
                                            <p:strVal val="#ppt_x"/>
                                          </p:val>
                                        </p:tav>
                                        <p:tav tm="100000">
                                          <p:val>
                                            <p:strVal val="#ppt_x"/>
                                          </p:val>
                                        </p:tav>
                                      </p:tavLst>
                                    </p:anim>
                                    <p:anim calcmode="lin" valueType="num">
                                      <p:cBhvr>
                                        <p:cTn id="50" dur="1000" fill="hold"/>
                                        <p:tgtEl>
                                          <p:spTgt spid="53257"/>
                                        </p:tgtEl>
                                        <p:attrNameLst>
                                          <p:attrName>ppt_y</p:attrName>
                                        </p:attrNameLst>
                                      </p:cBhvr>
                                      <p:tavLst>
                                        <p:tav tm="0">
                                          <p:val>
                                            <p:strVal val="#ppt_y-#ppt_h/2"/>
                                          </p:val>
                                        </p:tav>
                                        <p:tav tm="100000">
                                          <p:val>
                                            <p:strVal val="#ppt_y"/>
                                          </p:val>
                                        </p:tav>
                                      </p:tavLst>
                                    </p:anim>
                                    <p:anim calcmode="lin" valueType="num">
                                      <p:cBhvr>
                                        <p:cTn id="51" dur="1000" fill="hold"/>
                                        <p:tgtEl>
                                          <p:spTgt spid="53257"/>
                                        </p:tgtEl>
                                        <p:attrNameLst>
                                          <p:attrName>ppt_w</p:attrName>
                                        </p:attrNameLst>
                                      </p:cBhvr>
                                      <p:tavLst>
                                        <p:tav tm="0">
                                          <p:val>
                                            <p:strVal val="#ppt_w"/>
                                          </p:val>
                                        </p:tav>
                                        <p:tav tm="100000">
                                          <p:val>
                                            <p:strVal val="#ppt_w"/>
                                          </p:val>
                                        </p:tav>
                                      </p:tavLst>
                                    </p:anim>
                                    <p:anim calcmode="lin" valueType="num">
                                      <p:cBhvr>
                                        <p:cTn id="52" dur="1000" fill="hold"/>
                                        <p:tgtEl>
                                          <p:spTgt spid="53257"/>
                                        </p:tgtEl>
                                        <p:attrNameLst>
                                          <p:attrName>ppt_h</p:attrName>
                                        </p:attrNameLst>
                                      </p:cBhvr>
                                      <p:tavLst>
                                        <p:tav tm="0">
                                          <p:val>
                                            <p:fltVal val="0"/>
                                          </p:val>
                                        </p:tav>
                                        <p:tav tm="100000">
                                          <p:val>
                                            <p:strVal val="#ppt_h"/>
                                          </p:val>
                                        </p:tav>
                                      </p:tavLst>
                                    </p:anim>
                                  </p:childTnLst>
                                </p:cTn>
                              </p:par>
                              <p:par>
                                <p:cTn id="53" presetID="17" presetClass="entr" presetSubtype="1" fill="hold" nodeType="withEffect">
                                  <p:stCondLst>
                                    <p:cond delay="0"/>
                                  </p:stCondLst>
                                  <p:childTnLst>
                                    <p:set>
                                      <p:cBhvr>
                                        <p:cTn id="54" dur="1" fill="hold">
                                          <p:stCondLst>
                                            <p:cond delay="0"/>
                                          </p:stCondLst>
                                        </p:cTn>
                                        <p:tgtEl>
                                          <p:spTgt spid="53260"/>
                                        </p:tgtEl>
                                        <p:attrNameLst>
                                          <p:attrName>style.visibility</p:attrName>
                                        </p:attrNameLst>
                                      </p:cBhvr>
                                      <p:to>
                                        <p:strVal val="visible"/>
                                      </p:to>
                                    </p:set>
                                    <p:anim calcmode="lin" valueType="num">
                                      <p:cBhvr>
                                        <p:cTn id="55" dur="1000" fill="hold"/>
                                        <p:tgtEl>
                                          <p:spTgt spid="53260"/>
                                        </p:tgtEl>
                                        <p:attrNameLst>
                                          <p:attrName>ppt_x</p:attrName>
                                        </p:attrNameLst>
                                      </p:cBhvr>
                                      <p:tavLst>
                                        <p:tav tm="0">
                                          <p:val>
                                            <p:strVal val="#ppt_x"/>
                                          </p:val>
                                        </p:tav>
                                        <p:tav tm="100000">
                                          <p:val>
                                            <p:strVal val="#ppt_x"/>
                                          </p:val>
                                        </p:tav>
                                      </p:tavLst>
                                    </p:anim>
                                    <p:anim calcmode="lin" valueType="num">
                                      <p:cBhvr>
                                        <p:cTn id="56" dur="1000" fill="hold"/>
                                        <p:tgtEl>
                                          <p:spTgt spid="53260"/>
                                        </p:tgtEl>
                                        <p:attrNameLst>
                                          <p:attrName>ppt_y</p:attrName>
                                        </p:attrNameLst>
                                      </p:cBhvr>
                                      <p:tavLst>
                                        <p:tav tm="0">
                                          <p:val>
                                            <p:strVal val="#ppt_y-#ppt_h/2"/>
                                          </p:val>
                                        </p:tav>
                                        <p:tav tm="100000">
                                          <p:val>
                                            <p:strVal val="#ppt_y"/>
                                          </p:val>
                                        </p:tav>
                                      </p:tavLst>
                                    </p:anim>
                                    <p:anim calcmode="lin" valueType="num">
                                      <p:cBhvr>
                                        <p:cTn id="57" dur="1000" fill="hold"/>
                                        <p:tgtEl>
                                          <p:spTgt spid="53260"/>
                                        </p:tgtEl>
                                        <p:attrNameLst>
                                          <p:attrName>ppt_w</p:attrName>
                                        </p:attrNameLst>
                                      </p:cBhvr>
                                      <p:tavLst>
                                        <p:tav tm="0">
                                          <p:val>
                                            <p:strVal val="#ppt_w"/>
                                          </p:val>
                                        </p:tav>
                                        <p:tav tm="100000">
                                          <p:val>
                                            <p:strVal val="#ppt_w"/>
                                          </p:val>
                                        </p:tav>
                                      </p:tavLst>
                                    </p:anim>
                                    <p:anim calcmode="lin" valueType="num">
                                      <p:cBhvr>
                                        <p:cTn id="58" dur="1000" fill="hold"/>
                                        <p:tgtEl>
                                          <p:spTgt spid="5326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p:bldP spid="53255" grpId="0"/>
      <p:bldP spid="53256" grpId="0"/>
      <p:bldP spid="5325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C2439DF5-9AF2-4A06-BF3E-C344D67BEB64}" type="slidenum">
              <a:rPr kumimoji="0" lang="zh-CN" altLang="en-US" sz="1800" b="0">
                <a:solidFill>
                  <a:schemeClr val="tx2"/>
                </a:solidFill>
                <a:latin typeface="Arial Narrow" panose="020B0606020202030204" pitchFamily="34" charset="0"/>
                <a:ea typeface="宋体" panose="02010600030101010101" pitchFamily="2" charset="-122"/>
              </a:rPr>
              <a:pPr/>
              <a:t>86</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56322" name="Rectangle 2"/>
          <p:cNvSpPr>
            <a:spLocks noGrp="1" noChangeArrowheads="1"/>
          </p:cNvSpPr>
          <p:nvPr>
            <p:ph type="title"/>
          </p:nvPr>
        </p:nvSpPr>
        <p:spPr bwMode="auto">
          <a:xfrm>
            <a:off x="767408" y="-61763"/>
            <a:ext cx="5688012" cy="914400"/>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altLang="en-US" sz="4000" b="1" dirty="0">
                <a:solidFill>
                  <a:schemeClr val="bg1"/>
                </a:solidFill>
                <a:latin typeface="隶书" panose="02010509060101010101" pitchFamily="49" charset="-122"/>
                <a:ea typeface="隶书" panose="02010509060101010101" pitchFamily="49" charset="-122"/>
              </a:rPr>
              <a:t>二、 酶含量的调节</a:t>
            </a:r>
          </a:p>
        </p:txBody>
      </p:sp>
      <p:sp>
        <p:nvSpPr>
          <p:cNvPr id="56323" name="Rectangle 3"/>
          <p:cNvSpPr>
            <a:spLocks noChangeArrowheads="1"/>
          </p:cNvSpPr>
          <p:nvPr>
            <p:ph type="body" idx="1"/>
          </p:nvPr>
        </p:nvSpPr>
        <p:spPr bwMode="auto">
          <a:xfrm>
            <a:off x="2782888" y="2268539"/>
            <a:ext cx="3600450" cy="324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110000"/>
              </a:lnSpc>
              <a:buFontTx/>
              <a:buNone/>
            </a:pPr>
            <a:r>
              <a:rPr lang="zh-CN" altLang="en-US" b="1" smtClean="0">
                <a:solidFill>
                  <a:srgbClr val="000000"/>
                </a:solidFill>
                <a:latin typeface="楷体_GB2312" pitchFamily="49" charset="-122"/>
                <a:ea typeface="楷体_GB2312" pitchFamily="49" charset="-122"/>
              </a:rPr>
              <a:t>酶蛋白合成的调节</a:t>
            </a:r>
          </a:p>
          <a:p>
            <a:pPr eaLnBrk="1" hangingPunct="1">
              <a:lnSpc>
                <a:spcPct val="110000"/>
              </a:lnSpc>
              <a:buFontTx/>
              <a:buNone/>
            </a:pPr>
            <a:endParaRPr lang="en-US" altLang="zh-CN" sz="2800" b="1">
              <a:solidFill>
                <a:srgbClr val="000000"/>
              </a:solidFill>
              <a:latin typeface="楷体_GB2312" pitchFamily="49" charset="-122"/>
              <a:ea typeface="楷体_GB2312" pitchFamily="49" charset="-122"/>
            </a:endParaRPr>
          </a:p>
          <a:p>
            <a:pPr eaLnBrk="1" hangingPunct="1">
              <a:lnSpc>
                <a:spcPct val="70000"/>
              </a:lnSpc>
              <a:buFontTx/>
              <a:buNone/>
            </a:pPr>
            <a:endParaRPr lang="zh-CN" altLang="en-US" b="1" smtClean="0">
              <a:solidFill>
                <a:srgbClr val="000000"/>
              </a:solidFill>
              <a:latin typeface="楷体_GB2312" pitchFamily="49" charset="-122"/>
              <a:ea typeface="楷体_GB2312" pitchFamily="49" charset="-122"/>
            </a:endParaRPr>
          </a:p>
          <a:p>
            <a:pPr eaLnBrk="1" hangingPunct="1">
              <a:lnSpc>
                <a:spcPct val="70000"/>
              </a:lnSpc>
              <a:buFontTx/>
              <a:buNone/>
            </a:pPr>
            <a:endParaRPr lang="zh-CN" altLang="en-US" b="1" smtClean="0">
              <a:solidFill>
                <a:srgbClr val="000000"/>
              </a:solidFill>
              <a:latin typeface="楷体_GB2312" pitchFamily="49" charset="-122"/>
              <a:ea typeface="楷体_GB2312" pitchFamily="49" charset="-122"/>
            </a:endParaRPr>
          </a:p>
          <a:p>
            <a:pPr eaLnBrk="1" hangingPunct="1">
              <a:lnSpc>
                <a:spcPct val="70000"/>
              </a:lnSpc>
              <a:buFontTx/>
              <a:buNone/>
            </a:pPr>
            <a:r>
              <a:rPr lang="zh-CN" altLang="en-US" b="1" smtClean="0">
                <a:solidFill>
                  <a:srgbClr val="000000"/>
                </a:solidFill>
                <a:latin typeface="楷体_GB2312" pitchFamily="49" charset="-122"/>
                <a:ea typeface="楷体_GB2312" pitchFamily="49" charset="-122"/>
              </a:rPr>
              <a:t>酶降解的调节</a:t>
            </a:r>
          </a:p>
        </p:txBody>
      </p:sp>
      <p:sp>
        <p:nvSpPr>
          <p:cNvPr id="56324" name="AutoShape 4"/>
          <p:cNvSpPr>
            <a:spLocks/>
          </p:cNvSpPr>
          <p:nvPr/>
        </p:nvSpPr>
        <p:spPr bwMode="auto">
          <a:xfrm>
            <a:off x="2424114" y="2628901"/>
            <a:ext cx="358775" cy="1800225"/>
          </a:xfrm>
          <a:prstGeom prst="leftBrace">
            <a:avLst>
              <a:gd name="adj1" fmla="val 41814"/>
              <a:gd name="adj2" fmla="val 50000"/>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56325" name="Rectangle 5"/>
          <p:cNvSpPr>
            <a:spLocks noChangeArrowheads="1"/>
          </p:cNvSpPr>
          <p:nvPr/>
        </p:nvSpPr>
        <p:spPr bwMode="auto">
          <a:xfrm>
            <a:off x="5837239" y="1916113"/>
            <a:ext cx="4103687"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800" b="1">
                <a:solidFill>
                  <a:srgbClr val="000000"/>
                </a:solidFill>
                <a:latin typeface="Times New Roman" panose="02020603050405020304" pitchFamily="18" charset="0"/>
                <a:ea typeface="楷体_GB2312" pitchFamily="49" charset="-122"/>
              </a:defRPr>
            </a:lvl1pPr>
            <a:lvl2pPr>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lvl="1" eaLnBrk="1" hangingPunct="1">
              <a:lnSpc>
                <a:spcPct val="140000"/>
              </a:lnSpc>
            </a:pPr>
            <a:r>
              <a:rPr lang="zh-CN" altLang="en-US">
                <a:latin typeface="楷体_GB2312" pitchFamily="49" charset="-122"/>
              </a:rPr>
              <a:t>诱导作用</a:t>
            </a:r>
            <a:r>
              <a:rPr lang="en-US" altLang="zh-CN">
                <a:latin typeface="楷体_GB2312" pitchFamily="49" charset="-122"/>
              </a:rPr>
              <a:t>(induction)</a:t>
            </a:r>
            <a:endParaRPr lang="zh-CN" altLang="en-US" i="1">
              <a:latin typeface="楷体_GB2312" pitchFamily="49" charset="-122"/>
            </a:endParaRPr>
          </a:p>
          <a:p>
            <a:pPr lvl="1" eaLnBrk="1" hangingPunct="1">
              <a:lnSpc>
                <a:spcPct val="140000"/>
              </a:lnSpc>
            </a:pPr>
            <a:r>
              <a:rPr lang="zh-CN" altLang="en-US">
                <a:latin typeface="楷体_GB2312" pitchFamily="49" charset="-122"/>
              </a:rPr>
              <a:t>阻遏作用</a:t>
            </a:r>
            <a:r>
              <a:rPr lang="en-US" altLang="zh-CN">
                <a:latin typeface="楷体_GB2312" pitchFamily="49" charset="-122"/>
              </a:rPr>
              <a:t>(repression)</a:t>
            </a:r>
          </a:p>
        </p:txBody>
      </p:sp>
      <p:sp>
        <p:nvSpPr>
          <p:cNvPr id="56332" name="Text Box 12"/>
          <p:cNvSpPr txBox="1">
            <a:spLocks noChangeArrowheads="1"/>
          </p:cNvSpPr>
          <p:nvPr/>
        </p:nvSpPr>
        <p:spPr bwMode="auto">
          <a:xfrm>
            <a:off x="5562600" y="3832225"/>
            <a:ext cx="44640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40000"/>
              </a:lnSpc>
            </a:pPr>
            <a:r>
              <a:rPr lang="zh-CN" altLang="en-US">
                <a:latin typeface="楷体_GB2312" pitchFamily="49" charset="-122"/>
              </a:rPr>
              <a:t>溶酶体蛋白酶降解途径</a:t>
            </a:r>
          </a:p>
          <a:p>
            <a:pPr eaLnBrk="1" hangingPunct="1">
              <a:lnSpc>
                <a:spcPct val="140000"/>
              </a:lnSpc>
            </a:pPr>
            <a:r>
              <a:rPr lang="zh-CN" altLang="en-US">
                <a:latin typeface="楷体_GB2312" pitchFamily="49" charset="-122"/>
              </a:rPr>
              <a:t>非溶酶体蛋白酶降解途径</a:t>
            </a:r>
          </a:p>
        </p:txBody>
      </p:sp>
      <p:sp>
        <p:nvSpPr>
          <p:cNvPr id="56333" name="AutoShape 13"/>
          <p:cNvSpPr>
            <a:spLocks/>
          </p:cNvSpPr>
          <p:nvPr/>
        </p:nvSpPr>
        <p:spPr bwMode="auto">
          <a:xfrm>
            <a:off x="6153150" y="2354263"/>
            <a:ext cx="215900" cy="576262"/>
          </a:xfrm>
          <a:prstGeom prst="leftBrace">
            <a:avLst>
              <a:gd name="adj1" fmla="val 22243"/>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
        <p:nvSpPr>
          <p:cNvPr id="56334" name="AutoShape 14"/>
          <p:cNvSpPr>
            <a:spLocks/>
          </p:cNvSpPr>
          <p:nvPr/>
        </p:nvSpPr>
        <p:spPr bwMode="auto">
          <a:xfrm>
            <a:off x="5405438" y="4270376"/>
            <a:ext cx="215900" cy="576263"/>
          </a:xfrm>
          <a:prstGeom prst="leftBrace">
            <a:avLst>
              <a:gd name="adj1" fmla="val 22243"/>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p>
        </p:txBody>
      </p:sp>
    </p:spTree>
    <p:extLst>
      <p:ext uri="{BB962C8B-B14F-4D97-AF65-F5344CB8AC3E}">
        <p14:creationId xmlns:p14="http://schemas.microsoft.com/office/powerpoint/2010/main" val="16760774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slide(fromBottom)">
                                      <p:cBhvr>
                                        <p:cTn id="7" dur="1000"/>
                                        <p:tgtEl>
                                          <p:spTgt spid="56322"/>
                                        </p:tgtEl>
                                      </p:cBhvr>
                                    </p:animEffect>
                                  </p:childTnLst>
                                </p:cTn>
                              </p:par>
                            </p:childTnLst>
                          </p:cTn>
                        </p:par>
                        <p:par>
                          <p:cTn id="8" fill="hold" nodeType="afterGroup">
                            <p:stCondLst>
                              <p:cond delay="1000"/>
                            </p:stCondLst>
                            <p:childTnLst>
                              <p:par>
                                <p:cTn id="9" presetID="17" presetClass="entr" presetSubtype="1" fill="hold" grpId="0" nodeType="afterEffect">
                                  <p:stCondLst>
                                    <p:cond delay="0"/>
                                  </p:stCondLst>
                                  <p:childTnLst>
                                    <p:set>
                                      <p:cBhvr>
                                        <p:cTn id="10" dur="1" fill="hold">
                                          <p:stCondLst>
                                            <p:cond delay="0"/>
                                          </p:stCondLst>
                                        </p:cTn>
                                        <p:tgtEl>
                                          <p:spTgt spid="56324"/>
                                        </p:tgtEl>
                                        <p:attrNameLst>
                                          <p:attrName>style.visibility</p:attrName>
                                        </p:attrNameLst>
                                      </p:cBhvr>
                                      <p:to>
                                        <p:strVal val="visible"/>
                                      </p:to>
                                    </p:set>
                                    <p:anim calcmode="lin" valueType="num">
                                      <p:cBhvr>
                                        <p:cTn id="11" dur="1000" fill="hold"/>
                                        <p:tgtEl>
                                          <p:spTgt spid="56324"/>
                                        </p:tgtEl>
                                        <p:attrNameLst>
                                          <p:attrName>ppt_x</p:attrName>
                                        </p:attrNameLst>
                                      </p:cBhvr>
                                      <p:tavLst>
                                        <p:tav tm="0">
                                          <p:val>
                                            <p:strVal val="#ppt_x"/>
                                          </p:val>
                                        </p:tav>
                                        <p:tav tm="100000">
                                          <p:val>
                                            <p:strVal val="#ppt_x"/>
                                          </p:val>
                                        </p:tav>
                                      </p:tavLst>
                                    </p:anim>
                                    <p:anim calcmode="lin" valueType="num">
                                      <p:cBhvr>
                                        <p:cTn id="12" dur="1000" fill="hold"/>
                                        <p:tgtEl>
                                          <p:spTgt spid="56324"/>
                                        </p:tgtEl>
                                        <p:attrNameLst>
                                          <p:attrName>ppt_y</p:attrName>
                                        </p:attrNameLst>
                                      </p:cBhvr>
                                      <p:tavLst>
                                        <p:tav tm="0">
                                          <p:val>
                                            <p:strVal val="#ppt_y-#ppt_h/2"/>
                                          </p:val>
                                        </p:tav>
                                        <p:tav tm="100000">
                                          <p:val>
                                            <p:strVal val="#ppt_y"/>
                                          </p:val>
                                        </p:tav>
                                      </p:tavLst>
                                    </p:anim>
                                    <p:anim calcmode="lin" valueType="num">
                                      <p:cBhvr>
                                        <p:cTn id="13" dur="1000" fill="hold"/>
                                        <p:tgtEl>
                                          <p:spTgt spid="56324"/>
                                        </p:tgtEl>
                                        <p:attrNameLst>
                                          <p:attrName>ppt_w</p:attrName>
                                        </p:attrNameLst>
                                      </p:cBhvr>
                                      <p:tavLst>
                                        <p:tav tm="0">
                                          <p:val>
                                            <p:strVal val="#ppt_w"/>
                                          </p:val>
                                        </p:tav>
                                        <p:tav tm="100000">
                                          <p:val>
                                            <p:strVal val="#ppt_w"/>
                                          </p:val>
                                        </p:tav>
                                      </p:tavLst>
                                    </p:anim>
                                    <p:anim calcmode="lin" valueType="num">
                                      <p:cBhvr>
                                        <p:cTn id="14" dur="1000" fill="hold"/>
                                        <p:tgtEl>
                                          <p:spTgt spid="56324"/>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 fill="hold" grpId="0" nodeType="clickEffect">
                                  <p:stCondLst>
                                    <p:cond delay="0"/>
                                  </p:stCondLst>
                                  <p:childTnLst>
                                    <p:set>
                                      <p:cBhvr>
                                        <p:cTn id="18" dur="1" fill="hold">
                                          <p:stCondLst>
                                            <p:cond delay="0"/>
                                          </p:stCondLst>
                                        </p:cTn>
                                        <p:tgtEl>
                                          <p:spTgt spid="56323">
                                            <p:txEl>
                                              <p:pRg st="0" end="0"/>
                                            </p:txEl>
                                          </p:spTgt>
                                        </p:tgtEl>
                                        <p:attrNameLst>
                                          <p:attrName>style.visibility</p:attrName>
                                        </p:attrNameLst>
                                      </p:cBhvr>
                                      <p:to>
                                        <p:strVal val="visible"/>
                                      </p:to>
                                    </p:set>
                                    <p:anim calcmode="lin" valueType="num">
                                      <p:cBhvr>
                                        <p:cTn id="19" dur="10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56323">
                                            <p:txEl>
                                              <p:pRg st="0" end="0"/>
                                            </p:txEl>
                                          </p:spTgt>
                                        </p:tgtEl>
                                        <p:attrNameLst>
                                          <p:attrName>ppt_y</p:attrName>
                                        </p:attrNameLst>
                                      </p:cBhvr>
                                      <p:tavLst>
                                        <p:tav tm="0">
                                          <p:val>
                                            <p:strVal val="#ppt_y-#ppt_h/2"/>
                                          </p:val>
                                        </p:tav>
                                        <p:tav tm="100000">
                                          <p:val>
                                            <p:strVal val="#ppt_y"/>
                                          </p:val>
                                        </p:tav>
                                      </p:tavLst>
                                    </p:anim>
                                    <p:anim calcmode="lin" valueType="num">
                                      <p:cBhvr>
                                        <p:cTn id="21" dur="1000" fill="hold"/>
                                        <p:tgtEl>
                                          <p:spTgt spid="56323">
                                            <p:txEl>
                                              <p:pRg st="0" end="0"/>
                                            </p:txEl>
                                          </p:spTgt>
                                        </p:tgtEl>
                                        <p:attrNameLst>
                                          <p:attrName>ppt_w</p:attrName>
                                        </p:attrNameLst>
                                      </p:cBhvr>
                                      <p:tavLst>
                                        <p:tav tm="0">
                                          <p:val>
                                            <p:strVal val="#ppt_w"/>
                                          </p:val>
                                        </p:tav>
                                        <p:tav tm="100000">
                                          <p:val>
                                            <p:strVal val="#ppt_w"/>
                                          </p:val>
                                        </p:tav>
                                      </p:tavLst>
                                    </p:anim>
                                    <p:anim calcmode="lin" valueType="num">
                                      <p:cBhvr>
                                        <p:cTn id="22" dur="1000" fill="hold"/>
                                        <p:tgtEl>
                                          <p:spTgt spid="5632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56323">
                                            <p:txEl>
                                              <p:pRg st="4" end="4"/>
                                            </p:txEl>
                                          </p:spTgt>
                                        </p:tgtEl>
                                        <p:attrNameLst>
                                          <p:attrName>style.visibility</p:attrName>
                                        </p:attrNameLst>
                                      </p:cBhvr>
                                      <p:to>
                                        <p:strVal val="visible"/>
                                      </p:to>
                                    </p:set>
                                    <p:anim calcmode="lin" valueType="num">
                                      <p:cBhvr>
                                        <p:cTn id="27" dur="10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56323">
                                            <p:txEl>
                                              <p:pRg st="4" end="4"/>
                                            </p:txEl>
                                          </p:spTgt>
                                        </p:tgtEl>
                                        <p:attrNameLst>
                                          <p:attrName>ppt_y</p:attrName>
                                        </p:attrNameLst>
                                      </p:cBhvr>
                                      <p:tavLst>
                                        <p:tav tm="0">
                                          <p:val>
                                            <p:strVal val="#ppt_y-#ppt_h/2"/>
                                          </p:val>
                                        </p:tav>
                                        <p:tav tm="100000">
                                          <p:val>
                                            <p:strVal val="#ppt_y"/>
                                          </p:val>
                                        </p:tav>
                                      </p:tavLst>
                                    </p:anim>
                                    <p:anim calcmode="lin" valueType="num">
                                      <p:cBhvr>
                                        <p:cTn id="29" dur="1000" fill="hold"/>
                                        <p:tgtEl>
                                          <p:spTgt spid="56323">
                                            <p:txEl>
                                              <p:pRg st="4" end="4"/>
                                            </p:txEl>
                                          </p:spTgt>
                                        </p:tgtEl>
                                        <p:attrNameLst>
                                          <p:attrName>ppt_w</p:attrName>
                                        </p:attrNameLst>
                                      </p:cBhvr>
                                      <p:tavLst>
                                        <p:tav tm="0">
                                          <p:val>
                                            <p:strVal val="#ppt_w"/>
                                          </p:val>
                                        </p:tav>
                                        <p:tav tm="100000">
                                          <p:val>
                                            <p:strVal val="#ppt_w"/>
                                          </p:val>
                                        </p:tav>
                                      </p:tavLst>
                                    </p:anim>
                                    <p:anim calcmode="lin" valueType="num">
                                      <p:cBhvr>
                                        <p:cTn id="30" dur="1000" fill="hold"/>
                                        <p:tgtEl>
                                          <p:spTgt spid="5632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56333"/>
                                        </p:tgtEl>
                                        <p:attrNameLst>
                                          <p:attrName>style.visibility</p:attrName>
                                        </p:attrNameLst>
                                      </p:cBhvr>
                                      <p:to>
                                        <p:strVal val="visible"/>
                                      </p:to>
                                    </p:set>
                                    <p:anim calcmode="lin" valueType="num">
                                      <p:cBhvr>
                                        <p:cTn id="35" dur="1000" fill="hold"/>
                                        <p:tgtEl>
                                          <p:spTgt spid="56333"/>
                                        </p:tgtEl>
                                        <p:attrNameLst>
                                          <p:attrName>ppt_x</p:attrName>
                                        </p:attrNameLst>
                                      </p:cBhvr>
                                      <p:tavLst>
                                        <p:tav tm="0">
                                          <p:val>
                                            <p:strVal val="#ppt_x"/>
                                          </p:val>
                                        </p:tav>
                                        <p:tav tm="100000">
                                          <p:val>
                                            <p:strVal val="#ppt_x"/>
                                          </p:val>
                                        </p:tav>
                                      </p:tavLst>
                                    </p:anim>
                                    <p:anim calcmode="lin" valueType="num">
                                      <p:cBhvr>
                                        <p:cTn id="36" dur="1000" fill="hold"/>
                                        <p:tgtEl>
                                          <p:spTgt spid="56333"/>
                                        </p:tgtEl>
                                        <p:attrNameLst>
                                          <p:attrName>ppt_y</p:attrName>
                                        </p:attrNameLst>
                                      </p:cBhvr>
                                      <p:tavLst>
                                        <p:tav tm="0">
                                          <p:val>
                                            <p:strVal val="#ppt_y-#ppt_h/2"/>
                                          </p:val>
                                        </p:tav>
                                        <p:tav tm="100000">
                                          <p:val>
                                            <p:strVal val="#ppt_y"/>
                                          </p:val>
                                        </p:tav>
                                      </p:tavLst>
                                    </p:anim>
                                    <p:anim calcmode="lin" valueType="num">
                                      <p:cBhvr>
                                        <p:cTn id="37" dur="1000" fill="hold"/>
                                        <p:tgtEl>
                                          <p:spTgt spid="56333"/>
                                        </p:tgtEl>
                                        <p:attrNameLst>
                                          <p:attrName>ppt_w</p:attrName>
                                        </p:attrNameLst>
                                      </p:cBhvr>
                                      <p:tavLst>
                                        <p:tav tm="0">
                                          <p:val>
                                            <p:strVal val="#ppt_w"/>
                                          </p:val>
                                        </p:tav>
                                        <p:tav tm="100000">
                                          <p:val>
                                            <p:strVal val="#ppt_w"/>
                                          </p:val>
                                        </p:tav>
                                      </p:tavLst>
                                    </p:anim>
                                    <p:anim calcmode="lin" valueType="num">
                                      <p:cBhvr>
                                        <p:cTn id="38" dur="1000" fill="hold"/>
                                        <p:tgtEl>
                                          <p:spTgt spid="56333"/>
                                        </p:tgtEl>
                                        <p:attrNameLst>
                                          <p:attrName>ppt_h</p:attrName>
                                        </p:attrNameLst>
                                      </p:cBhvr>
                                      <p:tavLst>
                                        <p:tav tm="0">
                                          <p:val>
                                            <p:fltVal val="0"/>
                                          </p:val>
                                        </p:tav>
                                        <p:tav tm="100000">
                                          <p:val>
                                            <p:strVal val="#ppt_h"/>
                                          </p:val>
                                        </p:tav>
                                      </p:tavLst>
                                    </p:anim>
                                  </p:childTnLst>
                                </p:cTn>
                              </p:par>
                            </p:childTnLst>
                          </p:cTn>
                        </p:par>
                        <p:par>
                          <p:cTn id="39" fill="hold" nodeType="afterGroup">
                            <p:stCondLst>
                              <p:cond delay="1000"/>
                            </p:stCondLst>
                            <p:childTnLst>
                              <p:par>
                                <p:cTn id="40" presetID="17" presetClass="entr" presetSubtype="1" fill="hold" grpId="0" nodeType="afterEffect">
                                  <p:stCondLst>
                                    <p:cond delay="500"/>
                                  </p:stCondLst>
                                  <p:childTnLst>
                                    <p:set>
                                      <p:cBhvr>
                                        <p:cTn id="41" dur="1" fill="hold">
                                          <p:stCondLst>
                                            <p:cond delay="0"/>
                                          </p:stCondLst>
                                        </p:cTn>
                                        <p:tgtEl>
                                          <p:spTgt spid="56325">
                                            <p:txEl>
                                              <p:pRg st="0" end="0"/>
                                            </p:txEl>
                                          </p:spTgt>
                                        </p:tgtEl>
                                        <p:attrNameLst>
                                          <p:attrName>style.visibility</p:attrName>
                                        </p:attrNameLst>
                                      </p:cBhvr>
                                      <p:to>
                                        <p:strVal val="visible"/>
                                      </p:to>
                                    </p:set>
                                    <p:anim calcmode="lin" valueType="num">
                                      <p:cBhvr>
                                        <p:cTn id="42" dur="1000" fill="hold"/>
                                        <p:tgtEl>
                                          <p:spTgt spid="56325">
                                            <p:txEl>
                                              <p:pRg st="0" end="0"/>
                                            </p:txEl>
                                          </p:spTgt>
                                        </p:tgtEl>
                                        <p:attrNameLst>
                                          <p:attrName>ppt_x</p:attrName>
                                        </p:attrNameLst>
                                      </p:cBhvr>
                                      <p:tavLst>
                                        <p:tav tm="0">
                                          <p:val>
                                            <p:strVal val="#ppt_x"/>
                                          </p:val>
                                        </p:tav>
                                        <p:tav tm="100000">
                                          <p:val>
                                            <p:strVal val="#ppt_x"/>
                                          </p:val>
                                        </p:tav>
                                      </p:tavLst>
                                    </p:anim>
                                    <p:anim calcmode="lin" valueType="num">
                                      <p:cBhvr>
                                        <p:cTn id="43" dur="1000" fill="hold"/>
                                        <p:tgtEl>
                                          <p:spTgt spid="56325">
                                            <p:txEl>
                                              <p:pRg st="0" end="0"/>
                                            </p:txEl>
                                          </p:spTgt>
                                        </p:tgtEl>
                                        <p:attrNameLst>
                                          <p:attrName>ppt_y</p:attrName>
                                        </p:attrNameLst>
                                      </p:cBhvr>
                                      <p:tavLst>
                                        <p:tav tm="0">
                                          <p:val>
                                            <p:strVal val="#ppt_y-#ppt_h/2"/>
                                          </p:val>
                                        </p:tav>
                                        <p:tav tm="100000">
                                          <p:val>
                                            <p:strVal val="#ppt_y"/>
                                          </p:val>
                                        </p:tav>
                                      </p:tavLst>
                                    </p:anim>
                                    <p:anim calcmode="lin" valueType="num">
                                      <p:cBhvr>
                                        <p:cTn id="44" dur="1000" fill="hold"/>
                                        <p:tgtEl>
                                          <p:spTgt spid="56325">
                                            <p:txEl>
                                              <p:pRg st="0" end="0"/>
                                            </p:txEl>
                                          </p:spTgt>
                                        </p:tgtEl>
                                        <p:attrNameLst>
                                          <p:attrName>ppt_w</p:attrName>
                                        </p:attrNameLst>
                                      </p:cBhvr>
                                      <p:tavLst>
                                        <p:tav tm="0">
                                          <p:val>
                                            <p:strVal val="#ppt_w"/>
                                          </p:val>
                                        </p:tav>
                                        <p:tav tm="100000">
                                          <p:val>
                                            <p:strVal val="#ppt_w"/>
                                          </p:val>
                                        </p:tav>
                                      </p:tavLst>
                                    </p:anim>
                                    <p:anim calcmode="lin" valueType="num">
                                      <p:cBhvr>
                                        <p:cTn id="45" dur="1000" fill="hold"/>
                                        <p:tgtEl>
                                          <p:spTgt spid="56325">
                                            <p:txEl>
                                              <p:pRg st="0" end="0"/>
                                            </p:txEl>
                                          </p:spTgt>
                                        </p:tgtEl>
                                        <p:attrNameLst>
                                          <p:attrName>ppt_h</p:attrName>
                                        </p:attrNameLst>
                                      </p:cBhvr>
                                      <p:tavLst>
                                        <p:tav tm="0">
                                          <p:val>
                                            <p:fltVal val="0"/>
                                          </p:val>
                                        </p:tav>
                                        <p:tav tm="100000">
                                          <p:val>
                                            <p:strVal val="#ppt_h"/>
                                          </p:val>
                                        </p:tav>
                                      </p:tavLst>
                                    </p:anim>
                                  </p:childTnLst>
                                </p:cTn>
                              </p:par>
                            </p:childTnLst>
                          </p:cTn>
                        </p:par>
                        <p:par>
                          <p:cTn id="46" fill="hold" nodeType="afterGroup">
                            <p:stCondLst>
                              <p:cond delay="2500"/>
                            </p:stCondLst>
                            <p:childTnLst>
                              <p:par>
                                <p:cTn id="47" presetID="17" presetClass="entr" presetSubtype="1" fill="hold" grpId="0" nodeType="afterEffect">
                                  <p:stCondLst>
                                    <p:cond delay="500"/>
                                  </p:stCondLst>
                                  <p:childTnLst>
                                    <p:set>
                                      <p:cBhvr>
                                        <p:cTn id="48" dur="1" fill="hold">
                                          <p:stCondLst>
                                            <p:cond delay="0"/>
                                          </p:stCondLst>
                                        </p:cTn>
                                        <p:tgtEl>
                                          <p:spTgt spid="56325">
                                            <p:txEl>
                                              <p:pRg st="1" end="1"/>
                                            </p:txEl>
                                          </p:spTgt>
                                        </p:tgtEl>
                                        <p:attrNameLst>
                                          <p:attrName>style.visibility</p:attrName>
                                        </p:attrNameLst>
                                      </p:cBhvr>
                                      <p:to>
                                        <p:strVal val="visible"/>
                                      </p:to>
                                    </p:set>
                                    <p:anim calcmode="lin" valueType="num">
                                      <p:cBhvr>
                                        <p:cTn id="49" dur="1000" fill="hold"/>
                                        <p:tgtEl>
                                          <p:spTgt spid="56325">
                                            <p:txEl>
                                              <p:pRg st="1" end="1"/>
                                            </p:txEl>
                                          </p:spTgt>
                                        </p:tgtEl>
                                        <p:attrNameLst>
                                          <p:attrName>ppt_x</p:attrName>
                                        </p:attrNameLst>
                                      </p:cBhvr>
                                      <p:tavLst>
                                        <p:tav tm="0">
                                          <p:val>
                                            <p:strVal val="#ppt_x"/>
                                          </p:val>
                                        </p:tav>
                                        <p:tav tm="100000">
                                          <p:val>
                                            <p:strVal val="#ppt_x"/>
                                          </p:val>
                                        </p:tav>
                                      </p:tavLst>
                                    </p:anim>
                                    <p:anim calcmode="lin" valueType="num">
                                      <p:cBhvr>
                                        <p:cTn id="50" dur="1000" fill="hold"/>
                                        <p:tgtEl>
                                          <p:spTgt spid="56325">
                                            <p:txEl>
                                              <p:pRg st="1" end="1"/>
                                            </p:txEl>
                                          </p:spTgt>
                                        </p:tgtEl>
                                        <p:attrNameLst>
                                          <p:attrName>ppt_y</p:attrName>
                                        </p:attrNameLst>
                                      </p:cBhvr>
                                      <p:tavLst>
                                        <p:tav tm="0">
                                          <p:val>
                                            <p:strVal val="#ppt_y-#ppt_h/2"/>
                                          </p:val>
                                        </p:tav>
                                        <p:tav tm="100000">
                                          <p:val>
                                            <p:strVal val="#ppt_y"/>
                                          </p:val>
                                        </p:tav>
                                      </p:tavLst>
                                    </p:anim>
                                    <p:anim calcmode="lin" valueType="num">
                                      <p:cBhvr>
                                        <p:cTn id="51" dur="1000" fill="hold"/>
                                        <p:tgtEl>
                                          <p:spTgt spid="56325">
                                            <p:txEl>
                                              <p:pRg st="1" end="1"/>
                                            </p:txEl>
                                          </p:spTgt>
                                        </p:tgtEl>
                                        <p:attrNameLst>
                                          <p:attrName>ppt_w</p:attrName>
                                        </p:attrNameLst>
                                      </p:cBhvr>
                                      <p:tavLst>
                                        <p:tav tm="0">
                                          <p:val>
                                            <p:strVal val="#ppt_w"/>
                                          </p:val>
                                        </p:tav>
                                        <p:tav tm="100000">
                                          <p:val>
                                            <p:strVal val="#ppt_w"/>
                                          </p:val>
                                        </p:tav>
                                      </p:tavLst>
                                    </p:anim>
                                    <p:anim calcmode="lin" valueType="num">
                                      <p:cBhvr>
                                        <p:cTn id="52" dur="1000" fill="hold"/>
                                        <p:tgtEl>
                                          <p:spTgt spid="5632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17" presetClass="entr" presetSubtype="1" fill="hold" grpId="0" nodeType="clickEffect">
                                  <p:stCondLst>
                                    <p:cond delay="0"/>
                                  </p:stCondLst>
                                  <p:childTnLst>
                                    <p:set>
                                      <p:cBhvr>
                                        <p:cTn id="56" dur="1" fill="hold">
                                          <p:stCondLst>
                                            <p:cond delay="0"/>
                                          </p:stCondLst>
                                        </p:cTn>
                                        <p:tgtEl>
                                          <p:spTgt spid="56334"/>
                                        </p:tgtEl>
                                        <p:attrNameLst>
                                          <p:attrName>style.visibility</p:attrName>
                                        </p:attrNameLst>
                                      </p:cBhvr>
                                      <p:to>
                                        <p:strVal val="visible"/>
                                      </p:to>
                                    </p:set>
                                    <p:anim calcmode="lin" valueType="num">
                                      <p:cBhvr>
                                        <p:cTn id="57" dur="1000" fill="hold"/>
                                        <p:tgtEl>
                                          <p:spTgt spid="56334"/>
                                        </p:tgtEl>
                                        <p:attrNameLst>
                                          <p:attrName>ppt_x</p:attrName>
                                        </p:attrNameLst>
                                      </p:cBhvr>
                                      <p:tavLst>
                                        <p:tav tm="0">
                                          <p:val>
                                            <p:strVal val="#ppt_x"/>
                                          </p:val>
                                        </p:tav>
                                        <p:tav tm="100000">
                                          <p:val>
                                            <p:strVal val="#ppt_x"/>
                                          </p:val>
                                        </p:tav>
                                      </p:tavLst>
                                    </p:anim>
                                    <p:anim calcmode="lin" valueType="num">
                                      <p:cBhvr>
                                        <p:cTn id="58" dur="1000" fill="hold"/>
                                        <p:tgtEl>
                                          <p:spTgt spid="56334"/>
                                        </p:tgtEl>
                                        <p:attrNameLst>
                                          <p:attrName>ppt_y</p:attrName>
                                        </p:attrNameLst>
                                      </p:cBhvr>
                                      <p:tavLst>
                                        <p:tav tm="0">
                                          <p:val>
                                            <p:strVal val="#ppt_y-#ppt_h/2"/>
                                          </p:val>
                                        </p:tav>
                                        <p:tav tm="100000">
                                          <p:val>
                                            <p:strVal val="#ppt_y"/>
                                          </p:val>
                                        </p:tav>
                                      </p:tavLst>
                                    </p:anim>
                                    <p:anim calcmode="lin" valueType="num">
                                      <p:cBhvr>
                                        <p:cTn id="59" dur="1000" fill="hold"/>
                                        <p:tgtEl>
                                          <p:spTgt spid="56334"/>
                                        </p:tgtEl>
                                        <p:attrNameLst>
                                          <p:attrName>ppt_w</p:attrName>
                                        </p:attrNameLst>
                                      </p:cBhvr>
                                      <p:tavLst>
                                        <p:tav tm="0">
                                          <p:val>
                                            <p:strVal val="#ppt_w"/>
                                          </p:val>
                                        </p:tav>
                                        <p:tav tm="100000">
                                          <p:val>
                                            <p:strVal val="#ppt_w"/>
                                          </p:val>
                                        </p:tav>
                                      </p:tavLst>
                                    </p:anim>
                                    <p:anim calcmode="lin" valueType="num">
                                      <p:cBhvr>
                                        <p:cTn id="60" dur="1000" fill="hold"/>
                                        <p:tgtEl>
                                          <p:spTgt spid="56334"/>
                                        </p:tgtEl>
                                        <p:attrNameLst>
                                          <p:attrName>ppt_h</p:attrName>
                                        </p:attrNameLst>
                                      </p:cBhvr>
                                      <p:tavLst>
                                        <p:tav tm="0">
                                          <p:val>
                                            <p:fltVal val="0"/>
                                          </p:val>
                                        </p:tav>
                                        <p:tav tm="100000">
                                          <p:val>
                                            <p:strVal val="#ppt_h"/>
                                          </p:val>
                                        </p:tav>
                                      </p:tavLst>
                                    </p:anim>
                                  </p:childTnLst>
                                </p:cTn>
                              </p:par>
                            </p:childTnLst>
                          </p:cTn>
                        </p:par>
                        <p:par>
                          <p:cTn id="61" fill="hold" nodeType="afterGroup">
                            <p:stCondLst>
                              <p:cond delay="1000"/>
                            </p:stCondLst>
                            <p:childTnLst>
                              <p:par>
                                <p:cTn id="62" presetID="17" presetClass="entr" presetSubtype="1" fill="hold" grpId="0" nodeType="afterEffect">
                                  <p:stCondLst>
                                    <p:cond delay="1000"/>
                                  </p:stCondLst>
                                  <p:childTnLst>
                                    <p:set>
                                      <p:cBhvr>
                                        <p:cTn id="63" dur="1" fill="hold">
                                          <p:stCondLst>
                                            <p:cond delay="0"/>
                                          </p:stCondLst>
                                        </p:cTn>
                                        <p:tgtEl>
                                          <p:spTgt spid="56332">
                                            <p:txEl>
                                              <p:pRg st="0" end="0"/>
                                            </p:txEl>
                                          </p:spTgt>
                                        </p:tgtEl>
                                        <p:attrNameLst>
                                          <p:attrName>style.visibility</p:attrName>
                                        </p:attrNameLst>
                                      </p:cBhvr>
                                      <p:to>
                                        <p:strVal val="visible"/>
                                      </p:to>
                                    </p:set>
                                    <p:anim calcmode="lin" valueType="num">
                                      <p:cBhvr>
                                        <p:cTn id="64" dur="1000" fill="hold"/>
                                        <p:tgtEl>
                                          <p:spTgt spid="56332">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56332">
                                            <p:txEl>
                                              <p:pRg st="0" end="0"/>
                                            </p:txEl>
                                          </p:spTgt>
                                        </p:tgtEl>
                                        <p:attrNameLst>
                                          <p:attrName>ppt_y</p:attrName>
                                        </p:attrNameLst>
                                      </p:cBhvr>
                                      <p:tavLst>
                                        <p:tav tm="0">
                                          <p:val>
                                            <p:strVal val="#ppt_y-#ppt_h/2"/>
                                          </p:val>
                                        </p:tav>
                                        <p:tav tm="100000">
                                          <p:val>
                                            <p:strVal val="#ppt_y"/>
                                          </p:val>
                                        </p:tav>
                                      </p:tavLst>
                                    </p:anim>
                                    <p:anim calcmode="lin" valueType="num">
                                      <p:cBhvr>
                                        <p:cTn id="66" dur="1000" fill="hold"/>
                                        <p:tgtEl>
                                          <p:spTgt spid="56332">
                                            <p:txEl>
                                              <p:pRg st="0" end="0"/>
                                            </p:txEl>
                                          </p:spTgt>
                                        </p:tgtEl>
                                        <p:attrNameLst>
                                          <p:attrName>ppt_w</p:attrName>
                                        </p:attrNameLst>
                                      </p:cBhvr>
                                      <p:tavLst>
                                        <p:tav tm="0">
                                          <p:val>
                                            <p:strVal val="#ppt_w"/>
                                          </p:val>
                                        </p:tav>
                                        <p:tav tm="100000">
                                          <p:val>
                                            <p:strVal val="#ppt_w"/>
                                          </p:val>
                                        </p:tav>
                                      </p:tavLst>
                                    </p:anim>
                                    <p:anim calcmode="lin" valueType="num">
                                      <p:cBhvr>
                                        <p:cTn id="67" dur="1000" fill="hold"/>
                                        <p:tgtEl>
                                          <p:spTgt spid="56332">
                                            <p:txEl>
                                              <p:pRg st="0" end="0"/>
                                            </p:txEl>
                                          </p:spTgt>
                                        </p:tgtEl>
                                        <p:attrNameLst>
                                          <p:attrName>ppt_h</p:attrName>
                                        </p:attrNameLst>
                                      </p:cBhvr>
                                      <p:tavLst>
                                        <p:tav tm="0">
                                          <p:val>
                                            <p:fltVal val="0"/>
                                          </p:val>
                                        </p:tav>
                                        <p:tav tm="100000">
                                          <p:val>
                                            <p:strVal val="#ppt_h"/>
                                          </p:val>
                                        </p:tav>
                                      </p:tavLst>
                                    </p:anim>
                                  </p:childTnLst>
                                </p:cTn>
                              </p:par>
                            </p:childTnLst>
                          </p:cTn>
                        </p:par>
                        <p:par>
                          <p:cTn id="68" fill="hold" nodeType="afterGroup">
                            <p:stCondLst>
                              <p:cond delay="3000"/>
                            </p:stCondLst>
                            <p:childTnLst>
                              <p:par>
                                <p:cTn id="69" presetID="17" presetClass="entr" presetSubtype="1" fill="hold" grpId="0" nodeType="afterEffect">
                                  <p:stCondLst>
                                    <p:cond delay="1000"/>
                                  </p:stCondLst>
                                  <p:childTnLst>
                                    <p:set>
                                      <p:cBhvr>
                                        <p:cTn id="70" dur="1" fill="hold">
                                          <p:stCondLst>
                                            <p:cond delay="0"/>
                                          </p:stCondLst>
                                        </p:cTn>
                                        <p:tgtEl>
                                          <p:spTgt spid="56332">
                                            <p:txEl>
                                              <p:pRg st="1" end="1"/>
                                            </p:txEl>
                                          </p:spTgt>
                                        </p:tgtEl>
                                        <p:attrNameLst>
                                          <p:attrName>style.visibility</p:attrName>
                                        </p:attrNameLst>
                                      </p:cBhvr>
                                      <p:to>
                                        <p:strVal val="visible"/>
                                      </p:to>
                                    </p:set>
                                    <p:anim calcmode="lin" valueType="num">
                                      <p:cBhvr>
                                        <p:cTn id="71" dur="1000" fill="hold"/>
                                        <p:tgtEl>
                                          <p:spTgt spid="56332">
                                            <p:txEl>
                                              <p:pRg st="1" end="1"/>
                                            </p:txEl>
                                          </p:spTgt>
                                        </p:tgtEl>
                                        <p:attrNameLst>
                                          <p:attrName>ppt_x</p:attrName>
                                        </p:attrNameLst>
                                      </p:cBhvr>
                                      <p:tavLst>
                                        <p:tav tm="0">
                                          <p:val>
                                            <p:strVal val="#ppt_x"/>
                                          </p:val>
                                        </p:tav>
                                        <p:tav tm="100000">
                                          <p:val>
                                            <p:strVal val="#ppt_x"/>
                                          </p:val>
                                        </p:tav>
                                      </p:tavLst>
                                    </p:anim>
                                    <p:anim calcmode="lin" valueType="num">
                                      <p:cBhvr>
                                        <p:cTn id="72" dur="1000" fill="hold"/>
                                        <p:tgtEl>
                                          <p:spTgt spid="56332">
                                            <p:txEl>
                                              <p:pRg st="1" end="1"/>
                                            </p:txEl>
                                          </p:spTgt>
                                        </p:tgtEl>
                                        <p:attrNameLst>
                                          <p:attrName>ppt_y</p:attrName>
                                        </p:attrNameLst>
                                      </p:cBhvr>
                                      <p:tavLst>
                                        <p:tav tm="0">
                                          <p:val>
                                            <p:strVal val="#ppt_y-#ppt_h/2"/>
                                          </p:val>
                                        </p:tav>
                                        <p:tav tm="100000">
                                          <p:val>
                                            <p:strVal val="#ppt_y"/>
                                          </p:val>
                                        </p:tav>
                                      </p:tavLst>
                                    </p:anim>
                                    <p:anim calcmode="lin" valueType="num">
                                      <p:cBhvr>
                                        <p:cTn id="73" dur="1000" fill="hold"/>
                                        <p:tgtEl>
                                          <p:spTgt spid="56332">
                                            <p:txEl>
                                              <p:pRg st="1" end="1"/>
                                            </p:txEl>
                                          </p:spTgt>
                                        </p:tgtEl>
                                        <p:attrNameLst>
                                          <p:attrName>ppt_w</p:attrName>
                                        </p:attrNameLst>
                                      </p:cBhvr>
                                      <p:tavLst>
                                        <p:tav tm="0">
                                          <p:val>
                                            <p:strVal val="#ppt_w"/>
                                          </p:val>
                                        </p:tav>
                                        <p:tav tm="100000">
                                          <p:val>
                                            <p:strVal val="#ppt_w"/>
                                          </p:val>
                                        </p:tav>
                                      </p:tavLst>
                                    </p:anim>
                                    <p:anim calcmode="lin" valueType="num">
                                      <p:cBhvr>
                                        <p:cTn id="74" dur="1000" fill="hold"/>
                                        <p:tgtEl>
                                          <p:spTgt spid="56332">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build="p"/>
      <p:bldP spid="56324" grpId="0" animBg="1"/>
      <p:bldP spid="56325" grpId="0" build="p" bldLvl="2"/>
      <p:bldP spid="56332" grpId="0" build="p"/>
      <p:bldP spid="56333" grpId="0" animBg="1"/>
      <p:bldP spid="56334"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4"/>
          <p:cNvSpPr>
            <a:spLocks noChangeArrowheads="1"/>
          </p:cNvSpPr>
          <p:nvPr/>
        </p:nvSpPr>
        <p:spPr bwMode="auto">
          <a:xfrm>
            <a:off x="3581400" y="2746400"/>
            <a:ext cx="685800" cy="457200"/>
          </a:xfrm>
          <a:prstGeom prst="rect">
            <a:avLst/>
          </a:prstGeom>
          <a:solidFill>
            <a:schemeClr val="accent1"/>
          </a:solidFill>
          <a:ln w="9525">
            <a:solidFill>
              <a:srgbClr val="800000"/>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r>
              <a:rPr lang="en-US" altLang="zh-CN">
                <a:solidFill>
                  <a:srgbClr val="C00000"/>
                </a:solidFill>
                <a:latin typeface="Tahoma" panose="020B0604030504040204" pitchFamily="34" charset="0"/>
                <a:ea typeface="宋体" panose="02010600030101010101" pitchFamily="2" charset="-122"/>
              </a:rPr>
              <a:t>I</a:t>
            </a:r>
            <a:endParaRPr lang="zh-CN" altLang="en-US">
              <a:solidFill>
                <a:srgbClr val="C00000"/>
              </a:solidFill>
              <a:latin typeface="Tahoma" panose="020B0604030504040204" pitchFamily="34" charset="0"/>
              <a:ea typeface="宋体" panose="02010600030101010101" pitchFamily="2" charset="-122"/>
            </a:endParaRPr>
          </a:p>
        </p:txBody>
      </p:sp>
      <p:sp>
        <p:nvSpPr>
          <p:cNvPr id="41987" name="AutoShape 6"/>
          <p:cNvSpPr>
            <a:spLocks/>
          </p:cNvSpPr>
          <p:nvPr/>
        </p:nvSpPr>
        <p:spPr bwMode="auto">
          <a:xfrm rot="5406250">
            <a:off x="4648200" y="1522437"/>
            <a:ext cx="304800" cy="1676400"/>
          </a:xfrm>
          <a:prstGeom prst="leftBrace">
            <a:avLst>
              <a:gd name="adj1" fmla="val 45833"/>
              <a:gd name="adj2" fmla="val 48861"/>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1988" name="Line 9"/>
          <p:cNvSpPr>
            <a:spLocks noChangeShapeType="1"/>
          </p:cNvSpPr>
          <p:nvPr/>
        </p:nvSpPr>
        <p:spPr bwMode="auto">
          <a:xfrm>
            <a:off x="3810000" y="3351237"/>
            <a:ext cx="0" cy="1752600"/>
          </a:xfrm>
          <a:prstGeom prst="line">
            <a:avLst/>
          </a:prstGeom>
          <a:noFill/>
          <a:ln w="38100">
            <a:solidFill>
              <a:schemeClr val="tx2"/>
            </a:solidFill>
            <a:miter lim="800000"/>
            <a:headEnd type="triangle" w="med" len="me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1989" name="Line 12"/>
          <p:cNvSpPr>
            <a:spLocks noChangeShapeType="1"/>
          </p:cNvSpPr>
          <p:nvPr/>
        </p:nvSpPr>
        <p:spPr bwMode="auto">
          <a:xfrm flipV="1">
            <a:off x="4876800" y="3275037"/>
            <a:ext cx="0" cy="1219200"/>
          </a:xfrm>
          <a:prstGeom prst="line">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1990" name="Line 15"/>
          <p:cNvSpPr>
            <a:spLocks noChangeShapeType="1"/>
          </p:cNvSpPr>
          <p:nvPr/>
        </p:nvSpPr>
        <p:spPr bwMode="auto">
          <a:xfrm flipV="1">
            <a:off x="6030913" y="3275037"/>
            <a:ext cx="0" cy="609600"/>
          </a:xfrm>
          <a:prstGeom prst="line">
            <a:avLst/>
          </a:prstGeom>
          <a:noFill/>
          <a:ln w="38100">
            <a:solidFill>
              <a:srgbClr val="D9820F"/>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1991" name="AutoShape 18"/>
          <p:cNvSpPr>
            <a:spLocks/>
          </p:cNvSpPr>
          <p:nvPr/>
        </p:nvSpPr>
        <p:spPr bwMode="auto">
          <a:xfrm rot="5406250">
            <a:off x="7731126" y="1033488"/>
            <a:ext cx="307975" cy="2619375"/>
          </a:xfrm>
          <a:prstGeom prst="leftBrace">
            <a:avLst>
              <a:gd name="adj1" fmla="val 70876"/>
              <a:gd name="adj2" fmla="val 48861"/>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grpSp>
        <p:nvGrpSpPr>
          <p:cNvPr id="41992" name="Group 47"/>
          <p:cNvGrpSpPr>
            <a:grpSpLocks/>
          </p:cNvGrpSpPr>
          <p:nvPr/>
        </p:nvGrpSpPr>
        <p:grpSpPr bwMode="auto">
          <a:xfrm>
            <a:off x="8356601" y="2740050"/>
            <a:ext cx="885825" cy="457200"/>
            <a:chOff x="4304" y="2159"/>
            <a:chExt cx="558" cy="288"/>
          </a:xfrm>
        </p:grpSpPr>
        <p:sp>
          <p:nvSpPr>
            <p:cNvPr id="42022" name="Rectangle 46"/>
            <p:cNvSpPr>
              <a:spLocks noChangeArrowheads="1"/>
            </p:cNvSpPr>
            <p:nvPr/>
          </p:nvSpPr>
          <p:spPr bwMode="auto">
            <a:xfrm>
              <a:off x="4304" y="2159"/>
              <a:ext cx="558" cy="288"/>
            </a:xfrm>
            <a:prstGeom prst="rect">
              <a:avLst/>
            </a:prstGeom>
            <a:solidFill>
              <a:srgbClr val="66FFFF"/>
            </a:solidFill>
            <a:ln w="9525">
              <a:solidFill>
                <a:srgbClr val="800000"/>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2023" name="WordArt 36"/>
            <p:cNvSpPr>
              <a:spLocks noChangeArrowheads="1" noChangeShapeType="1" noTextEdit="1"/>
            </p:cNvSpPr>
            <p:nvPr/>
          </p:nvSpPr>
          <p:spPr bwMode="auto">
            <a:xfrm>
              <a:off x="4498" y="2215"/>
              <a:ext cx="144" cy="170"/>
            </a:xfrm>
            <a:prstGeom prst="rect">
              <a:avLst/>
            </a:prstGeom>
          </p:spPr>
          <p:txBody>
            <a:bodyPr wrap="none" fromWordArt="1">
              <a:prstTxWarp prst="textPlain">
                <a:avLst>
                  <a:gd name="adj" fmla="val 50000"/>
                </a:avLst>
              </a:prstTxWarp>
            </a:bodyPr>
            <a:lstStyle/>
            <a:p>
              <a:pPr algn="ctr"/>
              <a:r>
                <a:rPr lang="en-US" altLang="zh-CN"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rPr>
                <a:t>A</a:t>
              </a:r>
              <a:endParaRPr lang="zh-CN" altLang="en-US"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endParaRPr>
            </a:p>
          </p:txBody>
        </p:sp>
      </p:grpSp>
      <p:grpSp>
        <p:nvGrpSpPr>
          <p:cNvPr id="41993" name="Group 48"/>
          <p:cNvGrpSpPr>
            <a:grpSpLocks/>
          </p:cNvGrpSpPr>
          <p:nvPr/>
        </p:nvGrpSpPr>
        <p:grpSpPr bwMode="auto">
          <a:xfrm>
            <a:off x="7477126" y="2746400"/>
            <a:ext cx="885825" cy="457200"/>
            <a:chOff x="3750" y="2163"/>
            <a:chExt cx="558" cy="288"/>
          </a:xfrm>
        </p:grpSpPr>
        <p:sp>
          <p:nvSpPr>
            <p:cNvPr id="42020" name="Rectangle 44"/>
            <p:cNvSpPr>
              <a:spLocks noChangeArrowheads="1"/>
            </p:cNvSpPr>
            <p:nvPr/>
          </p:nvSpPr>
          <p:spPr bwMode="auto">
            <a:xfrm>
              <a:off x="3750" y="2163"/>
              <a:ext cx="558" cy="288"/>
            </a:xfrm>
            <a:prstGeom prst="rect">
              <a:avLst/>
            </a:prstGeom>
            <a:solidFill>
              <a:schemeClr val="accent2"/>
            </a:solidFill>
            <a:ln w="9525">
              <a:solidFill>
                <a:srgbClr val="800000"/>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2021" name="WordArt 37"/>
            <p:cNvSpPr>
              <a:spLocks noChangeArrowheads="1" noChangeShapeType="1" noTextEdit="1"/>
            </p:cNvSpPr>
            <p:nvPr/>
          </p:nvSpPr>
          <p:spPr bwMode="auto">
            <a:xfrm>
              <a:off x="3948" y="2215"/>
              <a:ext cx="144" cy="170"/>
            </a:xfrm>
            <a:prstGeom prst="rect">
              <a:avLst/>
            </a:prstGeom>
          </p:spPr>
          <p:txBody>
            <a:bodyPr wrap="none" fromWordArt="1">
              <a:prstTxWarp prst="textPlain">
                <a:avLst>
                  <a:gd name="adj" fmla="val 50000"/>
                </a:avLst>
              </a:prstTxWarp>
            </a:bodyPr>
            <a:lstStyle/>
            <a:p>
              <a:pPr algn="ctr"/>
              <a:r>
                <a:rPr lang="en-US" altLang="zh-CN"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rPr>
                <a:t>Y</a:t>
              </a:r>
              <a:endParaRPr lang="zh-CN" altLang="en-US"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endParaRPr>
            </a:p>
          </p:txBody>
        </p:sp>
      </p:grpSp>
      <p:grpSp>
        <p:nvGrpSpPr>
          <p:cNvPr id="41994" name="Group 49"/>
          <p:cNvGrpSpPr>
            <a:grpSpLocks/>
          </p:cNvGrpSpPr>
          <p:nvPr/>
        </p:nvGrpSpPr>
        <p:grpSpPr bwMode="auto">
          <a:xfrm>
            <a:off x="6592889" y="2746400"/>
            <a:ext cx="885825" cy="457200"/>
            <a:chOff x="3184" y="2172"/>
            <a:chExt cx="558" cy="288"/>
          </a:xfrm>
        </p:grpSpPr>
        <p:sp>
          <p:nvSpPr>
            <p:cNvPr id="42018" name="Rectangle 45"/>
            <p:cNvSpPr>
              <a:spLocks noChangeArrowheads="1"/>
            </p:cNvSpPr>
            <p:nvPr/>
          </p:nvSpPr>
          <p:spPr bwMode="auto">
            <a:xfrm>
              <a:off x="3184" y="2172"/>
              <a:ext cx="558" cy="288"/>
            </a:xfrm>
            <a:prstGeom prst="rect">
              <a:avLst/>
            </a:prstGeom>
            <a:solidFill>
              <a:schemeClr val="folHlink"/>
            </a:solidFill>
            <a:ln w="9525">
              <a:solidFill>
                <a:srgbClr val="800000"/>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2019" name="WordArt 38"/>
            <p:cNvSpPr>
              <a:spLocks noChangeArrowheads="1" noChangeShapeType="1" noTextEdit="1"/>
            </p:cNvSpPr>
            <p:nvPr/>
          </p:nvSpPr>
          <p:spPr bwMode="auto">
            <a:xfrm>
              <a:off x="3373" y="2213"/>
              <a:ext cx="144" cy="170"/>
            </a:xfrm>
            <a:prstGeom prst="rect">
              <a:avLst/>
            </a:prstGeom>
          </p:spPr>
          <p:txBody>
            <a:bodyPr wrap="none" fromWordArt="1">
              <a:prstTxWarp prst="textPlain">
                <a:avLst>
                  <a:gd name="adj" fmla="val 50000"/>
                </a:avLst>
              </a:prstTxWarp>
            </a:bodyPr>
            <a:lstStyle/>
            <a:p>
              <a:pPr algn="ctr"/>
              <a:r>
                <a:rPr lang="en-US" altLang="zh-CN"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rPr>
                <a:t>Z</a:t>
              </a:r>
              <a:endParaRPr lang="zh-CN" altLang="en-US"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endParaRPr>
            </a:p>
          </p:txBody>
        </p:sp>
      </p:grpSp>
      <p:grpSp>
        <p:nvGrpSpPr>
          <p:cNvPr id="41995" name="Group 50"/>
          <p:cNvGrpSpPr>
            <a:grpSpLocks/>
          </p:cNvGrpSpPr>
          <p:nvPr/>
        </p:nvGrpSpPr>
        <p:grpSpPr bwMode="auto">
          <a:xfrm>
            <a:off x="5619750" y="2746400"/>
            <a:ext cx="990600" cy="457200"/>
            <a:chOff x="2580" y="2163"/>
            <a:chExt cx="624" cy="288"/>
          </a:xfrm>
        </p:grpSpPr>
        <p:sp>
          <p:nvSpPr>
            <p:cNvPr id="42016" name="Rectangle 30"/>
            <p:cNvSpPr>
              <a:spLocks noChangeArrowheads="1"/>
            </p:cNvSpPr>
            <p:nvPr/>
          </p:nvSpPr>
          <p:spPr bwMode="auto">
            <a:xfrm>
              <a:off x="2580" y="2163"/>
              <a:ext cx="624" cy="288"/>
            </a:xfrm>
            <a:prstGeom prst="rect">
              <a:avLst/>
            </a:prstGeom>
            <a:solidFill>
              <a:schemeClr val="hlink"/>
            </a:solidFill>
            <a:ln w="9525">
              <a:solidFill>
                <a:srgbClr val="800000"/>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2017" name="WordArt 39"/>
            <p:cNvSpPr>
              <a:spLocks noChangeArrowheads="1" noChangeShapeType="1" noTextEdit="1"/>
            </p:cNvSpPr>
            <p:nvPr/>
          </p:nvSpPr>
          <p:spPr bwMode="auto">
            <a:xfrm>
              <a:off x="2788" y="2224"/>
              <a:ext cx="144" cy="170"/>
            </a:xfrm>
            <a:prstGeom prst="rect">
              <a:avLst/>
            </a:prstGeom>
          </p:spPr>
          <p:txBody>
            <a:bodyPr wrap="none" fromWordArt="1">
              <a:prstTxWarp prst="textPlain">
                <a:avLst>
                  <a:gd name="adj" fmla="val 50000"/>
                </a:avLst>
              </a:prstTxWarp>
            </a:bodyPr>
            <a:lstStyle/>
            <a:p>
              <a:pPr algn="ctr"/>
              <a:r>
                <a:rPr lang="en-US" altLang="zh-CN"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rPr>
                <a:t>O</a:t>
              </a:r>
              <a:endParaRPr lang="zh-CN" altLang="en-US"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endParaRPr>
            </a:p>
          </p:txBody>
        </p:sp>
      </p:grpSp>
      <p:grpSp>
        <p:nvGrpSpPr>
          <p:cNvPr id="41996" name="Group 51"/>
          <p:cNvGrpSpPr>
            <a:grpSpLocks/>
          </p:cNvGrpSpPr>
          <p:nvPr/>
        </p:nvGrpSpPr>
        <p:grpSpPr bwMode="auto">
          <a:xfrm>
            <a:off x="4538663" y="2746400"/>
            <a:ext cx="1096962" cy="457200"/>
            <a:chOff x="1872" y="2163"/>
            <a:chExt cx="691" cy="288"/>
          </a:xfrm>
        </p:grpSpPr>
        <p:sp>
          <p:nvSpPr>
            <p:cNvPr id="42014" name="Rectangle 32"/>
            <p:cNvSpPr>
              <a:spLocks noChangeArrowheads="1"/>
            </p:cNvSpPr>
            <p:nvPr/>
          </p:nvSpPr>
          <p:spPr bwMode="auto">
            <a:xfrm>
              <a:off x="1872" y="2163"/>
              <a:ext cx="691" cy="288"/>
            </a:xfrm>
            <a:prstGeom prst="rect">
              <a:avLst/>
            </a:prstGeom>
            <a:solidFill>
              <a:srgbClr val="0099FF"/>
            </a:solidFill>
            <a:ln w="9525">
              <a:solidFill>
                <a:srgbClr val="800000"/>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2015" name="WordArt 40"/>
            <p:cNvSpPr>
              <a:spLocks noChangeArrowheads="1" noChangeShapeType="1" noTextEdit="1"/>
            </p:cNvSpPr>
            <p:nvPr/>
          </p:nvSpPr>
          <p:spPr bwMode="auto">
            <a:xfrm>
              <a:off x="2171" y="2215"/>
              <a:ext cx="144" cy="170"/>
            </a:xfrm>
            <a:prstGeom prst="rect">
              <a:avLst/>
            </a:prstGeom>
          </p:spPr>
          <p:txBody>
            <a:bodyPr wrap="none" fromWordArt="1">
              <a:prstTxWarp prst="textPlain">
                <a:avLst>
                  <a:gd name="adj" fmla="val 50000"/>
                </a:avLst>
              </a:prstTxWarp>
            </a:bodyPr>
            <a:lstStyle/>
            <a:p>
              <a:pPr algn="ctr"/>
              <a:r>
                <a:rPr lang="en-US" altLang="zh-CN"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rPr>
                <a:t>P</a:t>
              </a:r>
              <a:endParaRPr lang="zh-CN" altLang="en-US"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endParaRPr>
            </a:p>
          </p:txBody>
        </p:sp>
      </p:grpSp>
      <p:sp>
        <p:nvSpPr>
          <p:cNvPr id="41997" name="WordArt 41"/>
          <p:cNvSpPr>
            <a:spLocks noChangeArrowheads="1" noChangeShapeType="1" noTextEdit="1"/>
          </p:cNvSpPr>
          <p:nvPr/>
        </p:nvSpPr>
        <p:spPr bwMode="auto">
          <a:xfrm>
            <a:off x="4235450" y="1674838"/>
            <a:ext cx="1206500" cy="328613"/>
          </a:xfrm>
          <a:prstGeom prst="rect">
            <a:avLst/>
          </a:prstGeom>
        </p:spPr>
        <p:txBody>
          <a:bodyPr wrap="none" fromWordArt="1">
            <a:prstTxWarp prst="textPlain">
              <a:avLst>
                <a:gd name="adj" fmla="val 50000"/>
              </a:avLst>
            </a:prstTxWarp>
          </a:bodyPr>
          <a:lstStyle/>
          <a:p>
            <a:pPr algn="ctr"/>
            <a:r>
              <a:rPr lang="zh-CN" altLang="en-US" sz="3600" kern="10">
                <a:ln w="9525">
                  <a:solidFill>
                    <a:srgbClr val="800000"/>
                  </a:solidFill>
                  <a:round/>
                  <a:headEnd/>
                  <a:tailEnd/>
                </a:ln>
                <a:solidFill>
                  <a:srgbClr val="800000"/>
                </a:solidFill>
                <a:ea typeface="楷体_GB2312"/>
              </a:rPr>
              <a:t>调控区</a:t>
            </a:r>
          </a:p>
        </p:txBody>
      </p:sp>
      <p:sp>
        <p:nvSpPr>
          <p:cNvPr id="41998" name="WordArt 42"/>
          <p:cNvSpPr>
            <a:spLocks noChangeArrowheads="1" noChangeShapeType="1" noTextEdit="1"/>
          </p:cNvSpPr>
          <p:nvPr/>
        </p:nvSpPr>
        <p:spPr bwMode="auto">
          <a:xfrm>
            <a:off x="7307263" y="1628800"/>
            <a:ext cx="1206500" cy="328612"/>
          </a:xfrm>
          <a:prstGeom prst="rect">
            <a:avLst/>
          </a:prstGeom>
        </p:spPr>
        <p:txBody>
          <a:bodyPr wrap="none" fromWordArt="1">
            <a:prstTxWarp prst="textPlain">
              <a:avLst>
                <a:gd name="adj" fmla="val 50000"/>
              </a:avLst>
            </a:prstTxWarp>
          </a:bodyPr>
          <a:lstStyle/>
          <a:p>
            <a:pPr algn="ctr"/>
            <a:r>
              <a:rPr lang="zh-CN" altLang="en-US" sz="3600" kern="10">
                <a:ln w="9525">
                  <a:solidFill>
                    <a:srgbClr val="800000"/>
                  </a:solidFill>
                  <a:round/>
                  <a:headEnd/>
                  <a:tailEnd/>
                </a:ln>
                <a:solidFill>
                  <a:srgbClr val="800000"/>
                </a:solidFill>
                <a:ea typeface="楷体_GB2312"/>
              </a:rPr>
              <a:t>结构基因</a:t>
            </a:r>
          </a:p>
        </p:txBody>
      </p:sp>
      <p:sp>
        <p:nvSpPr>
          <p:cNvPr id="41999" name="WordArt 43"/>
          <p:cNvSpPr>
            <a:spLocks noChangeArrowheads="1" noChangeShapeType="1" noTextEdit="1"/>
          </p:cNvSpPr>
          <p:nvPr/>
        </p:nvSpPr>
        <p:spPr bwMode="auto">
          <a:xfrm>
            <a:off x="1885951" y="2678137"/>
            <a:ext cx="701675" cy="584200"/>
          </a:xfrm>
          <a:prstGeom prst="rect">
            <a:avLst/>
          </a:prstGeom>
        </p:spPr>
        <p:txBody>
          <a:bodyPr wrap="none" fromWordArt="1">
            <a:prstTxWarp prst="textPlain">
              <a:avLst>
                <a:gd name="adj" fmla="val 50000"/>
              </a:avLst>
            </a:prstTxWarp>
          </a:bodyPr>
          <a:lstStyle/>
          <a:p>
            <a:pPr algn="ctr"/>
            <a:r>
              <a:rPr lang="en-US" altLang="zh-CN"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rPr>
              <a:t>DNA</a:t>
            </a:r>
            <a:endParaRPr lang="zh-CN" altLang="en-US" sz="3600" kern="10">
              <a:ln w="9525">
                <a:solidFill>
                  <a:srgbClr val="800000"/>
                </a:solidFill>
                <a:round/>
                <a:headEnd/>
                <a:tailEnd/>
              </a:ln>
              <a:solidFill>
                <a:srgbClr val="800000"/>
              </a:solidFill>
              <a:latin typeface="宋体" panose="02010600030101010101" pitchFamily="2" charset="-122"/>
              <a:ea typeface="宋体" panose="02010600030101010101" pitchFamily="2" charset="-122"/>
            </a:endParaRPr>
          </a:p>
        </p:txBody>
      </p:sp>
      <p:grpSp>
        <p:nvGrpSpPr>
          <p:cNvPr id="42000" name="Group 52"/>
          <p:cNvGrpSpPr>
            <a:grpSpLocks/>
          </p:cNvGrpSpPr>
          <p:nvPr/>
        </p:nvGrpSpPr>
        <p:grpSpPr bwMode="auto">
          <a:xfrm>
            <a:off x="2667000" y="2730526"/>
            <a:ext cx="7092950" cy="517525"/>
            <a:chOff x="720" y="2163"/>
            <a:chExt cx="4468" cy="307"/>
          </a:xfrm>
        </p:grpSpPr>
        <p:sp>
          <p:nvSpPr>
            <p:cNvPr id="42012" name="Line 22"/>
            <p:cNvSpPr>
              <a:spLocks noChangeShapeType="1"/>
            </p:cNvSpPr>
            <p:nvPr/>
          </p:nvSpPr>
          <p:spPr bwMode="auto">
            <a:xfrm>
              <a:off x="720" y="2163"/>
              <a:ext cx="4464" cy="0"/>
            </a:xfrm>
            <a:prstGeom prst="line">
              <a:avLst/>
            </a:prstGeom>
            <a:noFill/>
            <a:ln w="38100">
              <a:solidFill>
                <a:srgbClr val="800000"/>
              </a:solidFill>
              <a:miter lim="800000"/>
              <a:headEnd/>
              <a:tailEnd/>
            </a:ln>
            <a:scene3d>
              <a:camera prst="legacyObliqueTopRight"/>
              <a:lightRig rig="legacyFlat3" dir="b"/>
            </a:scene3d>
            <a:sp3d extrusionH="100000" prstMaterial="legacyPlastic">
              <a:bevelT w="13500" h="13500" prst="angle"/>
              <a:bevelB w="13500" h="13500" prst="angle"/>
              <a:extrusionClr>
                <a:srgbClr val="800000"/>
              </a:extrusionClr>
              <a:contourClr>
                <a:srgbClr val="800000"/>
              </a:contourClr>
            </a:sp3d>
            <a:extLst>
              <a:ext uri="{909E8E84-426E-40DD-AFC4-6F175D3DCCD1}">
                <a14:hiddenFill xmlns:a14="http://schemas.microsoft.com/office/drawing/2010/main">
                  <a:noFill/>
                </a14:hiddenFill>
              </a:ext>
            </a:extLst>
          </p:spPr>
          <p:txBody>
            <a:bodyPr wrap="none">
              <a:flatTx/>
            </a:bodyPr>
            <a:lstStyle/>
            <a:p>
              <a:endParaRPr lang="zh-CN" altLang="en-US"/>
            </a:p>
          </p:txBody>
        </p:sp>
        <p:sp>
          <p:nvSpPr>
            <p:cNvPr id="42013" name="Line 23"/>
            <p:cNvSpPr>
              <a:spLocks noChangeShapeType="1"/>
            </p:cNvSpPr>
            <p:nvPr/>
          </p:nvSpPr>
          <p:spPr bwMode="auto">
            <a:xfrm>
              <a:off x="724" y="2470"/>
              <a:ext cx="4464" cy="0"/>
            </a:xfrm>
            <a:prstGeom prst="line">
              <a:avLst/>
            </a:prstGeom>
            <a:noFill/>
            <a:ln w="38100">
              <a:solidFill>
                <a:srgbClr val="800000"/>
              </a:solidFill>
              <a:miter lim="800000"/>
              <a:headEnd/>
              <a:tailEnd/>
            </a:ln>
            <a:scene3d>
              <a:camera prst="legacyObliqueTopRight"/>
              <a:lightRig rig="legacyFlat3" dir="b"/>
            </a:scene3d>
            <a:sp3d extrusionH="100000" prstMaterial="legacyPlastic">
              <a:bevelT w="13500" h="13500" prst="angle"/>
              <a:bevelB w="13500" h="13500" prst="angle"/>
              <a:extrusionClr>
                <a:srgbClr val="800000"/>
              </a:extrusionClr>
              <a:contourClr>
                <a:srgbClr val="800000"/>
              </a:contourClr>
            </a:sp3d>
            <a:extLst>
              <a:ext uri="{909E8E84-426E-40DD-AFC4-6F175D3DCCD1}">
                <a14:hiddenFill xmlns:a14="http://schemas.microsoft.com/office/drawing/2010/main">
                  <a:noFill/>
                </a14:hiddenFill>
              </a:ext>
            </a:extLst>
          </p:spPr>
          <p:txBody>
            <a:bodyPr wrap="none">
              <a:flatTx/>
            </a:bodyPr>
            <a:lstStyle/>
            <a:p>
              <a:endParaRPr lang="zh-CN" altLang="en-US"/>
            </a:p>
          </p:txBody>
        </p:sp>
      </p:grpSp>
      <p:pic>
        <p:nvPicPr>
          <p:cNvPr id="42001" name="WordArt 5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579837"/>
            <a:ext cx="2743200"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002" name="Group 58"/>
          <p:cNvGrpSpPr>
            <a:grpSpLocks/>
          </p:cNvGrpSpPr>
          <p:nvPr/>
        </p:nvGrpSpPr>
        <p:grpSpPr bwMode="auto">
          <a:xfrm>
            <a:off x="5316539" y="3900512"/>
            <a:ext cx="1423987" cy="388938"/>
            <a:chOff x="3305" y="3107"/>
            <a:chExt cx="897" cy="283"/>
          </a:xfrm>
        </p:grpSpPr>
        <p:sp>
          <p:nvSpPr>
            <p:cNvPr id="42010" name="Rectangle 57"/>
            <p:cNvSpPr>
              <a:spLocks noChangeArrowheads="1"/>
            </p:cNvSpPr>
            <p:nvPr/>
          </p:nvSpPr>
          <p:spPr bwMode="auto">
            <a:xfrm>
              <a:off x="3305" y="3107"/>
              <a:ext cx="897" cy="283"/>
            </a:xfrm>
            <a:prstGeom prst="rect">
              <a:avLst/>
            </a:prstGeom>
            <a:solidFill>
              <a:schemeClr val="hlink"/>
            </a:solidFill>
            <a:ln w="9525">
              <a:solidFill>
                <a:schemeClr val="tx1"/>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2011" name="WordArt 54"/>
            <p:cNvSpPr>
              <a:spLocks noChangeArrowheads="1" noChangeShapeType="1" noTextEdit="1"/>
            </p:cNvSpPr>
            <p:nvPr/>
          </p:nvSpPr>
          <p:spPr bwMode="auto">
            <a:xfrm>
              <a:off x="3344" y="3139"/>
              <a:ext cx="802" cy="218"/>
            </a:xfrm>
            <a:prstGeom prst="rect">
              <a:avLst/>
            </a:prstGeom>
          </p:spPr>
          <p:txBody>
            <a:bodyPr wrap="none" fromWordArt="1">
              <a:prstTxWarp prst="textPlain">
                <a:avLst>
                  <a:gd name="adj" fmla="val 50000"/>
                </a:avLst>
              </a:prstTxWarp>
            </a:bodyPr>
            <a:lstStyle/>
            <a:p>
              <a:pPr algn="ctr"/>
              <a:r>
                <a:rPr lang="zh-CN" altLang="en-US" sz="3600" kern="10">
                  <a:ln w="9525">
                    <a:solidFill>
                      <a:srgbClr val="800000"/>
                    </a:solidFill>
                    <a:round/>
                    <a:headEnd/>
                    <a:tailEnd/>
                  </a:ln>
                  <a:solidFill>
                    <a:srgbClr val="800000"/>
                  </a:solidFill>
                  <a:ea typeface="楷体_GB2312"/>
                </a:rPr>
                <a:t>操纵序列</a:t>
              </a:r>
            </a:p>
          </p:txBody>
        </p:sp>
      </p:grpSp>
      <p:grpSp>
        <p:nvGrpSpPr>
          <p:cNvPr id="42003" name="Group 60"/>
          <p:cNvGrpSpPr>
            <a:grpSpLocks/>
          </p:cNvGrpSpPr>
          <p:nvPr/>
        </p:nvGrpSpPr>
        <p:grpSpPr bwMode="auto">
          <a:xfrm>
            <a:off x="4208464" y="4513287"/>
            <a:ext cx="1512887" cy="388938"/>
            <a:chOff x="2720" y="3710"/>
            <a:chExt cx="953" cy="255"/>
          </a:xfrm>
        </p:grpSpPr>
        <p:sp>
          <p:nvSpPr>
            <p:cNvPr id="42008" name="Rectangle 59"/>
            <p:cNvSpPr>
              <a:spLocks noChangeArrowheads="1"/>
            </p:cNvSpPr>
            <p:nvPr/>
          </p:nvSpPr>
          <p:spPr bwMode="auto">
            <a:xfrm>
              <a:off x="2720" y="3710"/>
              <a:ext cx="953" cy="255"/>
            </a:xfrm>
            <a:prstGeom prst="rect">
              <a:avLst/>
            </a:prstGeom>
            <a:solidFill>
              <a:srgbClr val="0099FF"/>
            </a:solidFill>
            <a:ln w="9525">
              <a:solidFill>
                <a:schemeClr val="tx1"/>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42009" name="WordArt 55"/>
            <p:cNvSpPr>
              <a:spLocks noChangeArrowheads="1" noChangeShapeType="1" noTextEdit="1"/>
            </p:cNvSpPr>
            <p:nvPr/>
          </p:nvSpPr>
          <p:spPr bwMode="auto">
            <a:xfrm>
              <a:off x="2739" y="3733"/>
              <a:ext cx="878" cy="199"/>
            </a:xfrm>
            <a:prstGeom prst="rect">
              <a:avLst/>
            </a:prstGeom>
          </p:spPr>
          <p:txBody>
            <a:bodyPr wrap="none" fromWordArt="1">
              <a:prstTxWarp prst="textPlain">
                <a:avLst>
                  <a:gd name="adj" fmla="val 50000"/>
                </a:avLst>
              </a:prstTxWarp>
            </a:bodyPr>
            <a:lstStyle/>
            <a:p>
              <a:pPr algn="ctr"/>
              <a:r>
                <a:rPr lang="zh-CN" altLang="en-US" sz="3600" kern="10">
                  <a:ln w="9525">
                    <a:solidFill>
                      <a:srgbClr val="800000"/>
                    </a:solidFill>
                    <a:round/>
                    <a:headEnd/>
                    <a:tailEnd/>
                  </a:ln>
                  <a:solidFill>
                    <a:srgbClr val="800000"/>
                  </a:solidFill>
                  <a:ea typeface="楷体_GB2312"/>
                </a:rPr>
                <a:t>启动序列</a:t>
              </a:r>
            </a:p>
          </p:txBody>
        </p:sp>
      </p:grpSp>
      <p:grpSp>
        <p:nvGrpSpPr>
          <p:cNvPr id="42004" name="Group 62"/>
          <p:cNvGrpSpPr>
            <a:grpSpLocks/>
          </p:cNvGrpSpPr>
          <p:nvPr/>
        </p:nvGrpSpPr>
        <p:grpSpPr bwMode="auto">
          <a:xfrm>
            <a:off x="2978151" y="5143525"/>
            <a:ext cx="1482725" cy="404812"/>
            <a:chOff x="2871" y="3683"/>
            <a:chExt cx="1010" cy="321"/>
          </a:xfrm>
        </p:grpSpPr>
        <p:sp>
          <p:nvSpPr>
            <p:cNvPr id="42006" name="Rectangle 61"/>
            <p:cNvSpPr>
              <a:spLocks noChangeArrowheads="1"/>
            </p:cNvSpPr>
            <p:nvPr/>
          </p:nvSpPr>
          <p:spPr bwMode="auto">
            <a:xfrm>
              <a:off x="2871" y="3683"/>
              <a:ext cx="1010" cy="321"/>
            </a:xfrm>
            <a:prstGeom prst="rect">
              <a:avLst/>
            </a:prstGeom>
            <a:solidFill>
              <a:schemeClr val="accent1"/>
            </a:solidFill>
            <a:ln w="9525">
              <a:solidFill>
                <a:schemeClr val="tx1"/>
              </a:solidFill>
              <a:miter lim="800000"/>
              <a:headEnd/>
              <a:tailEnd/>
            </a:ln>
          </p:spPr>
          <p:txBody>
            <a:bodyPr wrap="none"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endParaRPr lang="zh-CN" altLang="en-US">
                <a:solidFill>
                  <a:schemeClr val="tx1"/>
                </a:solidFill>
                <a:latin typeface="Tahoma" panose="020B0604030504040204" pitchFamily="34" charset="0"/>
                <a:ea typeface="宋体" panose="02010600030101010101" pitchFamily="2" charset="-122"/>
              </a:endParaRPr>
            </a:p>
          </p:txBody>
        </p:sp>
        <p:sp>
          <p:nvSpPr>
            <p:cNvPr id="66616" name="WordArt 56"/>
            <p:cNvSpPr>
              <a:spLocks noChangeArrowheads="1" noChangeShapeType="1" noTextEdit="1"/>
            </p:cNvSpPr>
            <p:nvPr/>
          </p:nvSpPr>
          <p:spPr bwMode="auto">
            <a:xfrm>
              <a:off x="2919" y="3717"/>
              <a:ext cx="923" cy="264"/>
            </a:xfrm>
            <a:prstGeom prst="rect">
              <a:avLst/>
            </a:prstGeom>
          </p:spPr>
          <p:txBody>
            <a:bodyPr wrap="none" fromWordArt="1">
              <a:prstTxWarp prst="textPlain">
                <a:avLst>
                  <a:gd name="adj" fmla="val 50000"/>
                </a:avLst>
              </a:prstTxWarp>
            </a:bodyPr>
            <a:lstStyle/>
            <a:p>
              <a:pPr algn="ctr" eaLnBrk="1" hangingPunct="1">
                <a:defRPr/>
              </a:pPr>
              <a:r>
                <a:rPr lang="en-US" altLang="zh-CN" sz="3600" kern="10">
                  <a:ln w="9525">
                    <a:solidFill>
                      <a:srgbClr val="800000"/>
                    </a:solidFill>
                    <a:round/>
                    <a:headEnd/>
                    <a:tailEnd/>
                  </a:ln>
                  <a:solidFill>
                    <a:srgbClr val="800000"/>
                  </a:solidFill>
                  <a:latin typeface="宋体"/>
                  <a:ea typeface="宋体"/>
                </a:rPr>
                <a:t>CAP</a:t>
              </a:r>
              <a:r>
                <a:rPr lang="zh-CN" altLang="en-US" sz="3600" kern="10">
                  <a:ln w="9525">
                    <a:solidFill>
                      <a:srgbClr val="800000"/>
                    </a:solidFill>
                    <a:round/>
                    <a:headEnd/>
                    <a:tailEnd/>
                  </a:ln>
                  <a:solidFill>
                    <a:srgbClr val="800000"/>
                  </a:solidFill>
                  <a:latin typeface="宋体"/>
                  <a:ea typeface="宋体"/>
                </a:rPr>
                <a:t>结合位点</a:t>
              </a:r>
            </a:p>
          </p:txBody>
        </p:sp>
      </p:grpSp>
      <p:sp>
        <p:nvSpPr>
          <p:cNvPr id="42005" name="Rectangle 63"/>
          <p:cNvSpPr>
            <a:spLocks noGrp="1" noChangeArrowheads="1"/>
          </p:cNvSpPr>
          <p:nvPr>
            <p:ph type="title"/>
          </p:nvPr>
        </p:nvSpPr>
        <p:spPr bwMode="auto">
          <a:xfrm>
            <a:off x="1703389" y="609600"/>
            <a:ext cx="8524875" cy="992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CN" altLang="en-US" sz="3600">
                <a:latin typeface="黑体" panose="02010609060101010101" pitchFamily="49" charset="-122"/>
                <a:ea typeface="黑体" panose="02010609060101010101" pitchFamily="49" charset="-122"/>
              </a:rPr>
              <a:t>乳糖操纵子</a:t>
            </a:r>
            <a:r>
              <a:rPr lang="en-US" altLang="zh-CN" sz="3600">
                <a:latin typeface="黑体" panose="02010609060101010101" pitchFamily="49" charset="-122"/>
                <a:ea typeface="黑体" panose="02010609060101010101" pitchFamily="49" charset="-122"/>
              </a:rPr>
              <a:t>(lac operon)</a:t>
            </a:r>
            <a:r>
              <a:rPr lang="zh-CN" altLang="en-US" sz="3600">
                <a:latin typeface="黑体" panose="02010609060101010101" pitchFamily="49" charset="-122"/>
                <a:ea typeface="黑体" panose="02010609060101010101" pitchFamily="49" charset="-122"/>
              </a:rPr>
              <a:t>的结构</a:t>
            </a:r>
          </a:p>
        </p:txBody>
      </p:sp>
    </p:spTree>
    <p:extLst>
      <p:ext uri="{BB962C8B-B14F-4D97-AF65-F5344CB8AC3E}">
        <p14:creationId xmlns:p14="http://schemas.microsoft.com/office/powerpoint/2010/main" val="3072389330"/>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bwMode="auto">
          <a:xfrm>
            <a:off x="119336" y="-34808"/>
            <a:ext cx="9144001" cy="930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CN" altLang="en-US" sz="4000" dirty="0">
                <a:latin typeface="黑体" panose="02010609060101010101" pitchFamily="49" charset="-122"/>
                <a:ea typeface="黑体" panose="02010609060101010101" pitchFamily="49" charset="-122"/>
              </a:rPr>
              <a:t>操纵子调节机制</a:t>
            </a:r>
          </a:p>
        </p:txBody>
      </p:sp>
      <p:sp>
        <p:nvSpPr>
          <p:cNvPr id="149507" name="Rectangle 3"/>
          <p:cNvSpPr>
            <a:spLocks noGrp="1" noChangeArrowheads="1"/>
          </p:cNvSpPr>
          <p:nvPr>
            <p:ph type="body" idx="1"/>
          </p:nvPr>
        </p:nvSpPr>
        <p:spPr bwMode="auto">
          <a:xfrm>
            <a:off x="1343472" y="1268760"/>
            <a:ext cx="9804002" cy="4564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90000"/>
              </a:lnSpc>
            </a:pPr>
            <a:r>
              <a:rPr lang="zh-CN" altLang="en-US" sz="2800" dirty="0">
                <a:solidFill>
                  <a:srgbClr val="000000"/>
                </a:solidFill>
                <a:latin typeface="黑体" panose="02010609060101010101" pitchFamily="49" charset="-122"/>
                <a:ea typeface="黑体" panose="02010609060101010101" pitchFamily="49" charset="-122"/>
              </a:rPr>
              <a:t>在无诱导物（代谢底物如乳糖）时：</a:t>
            </a:r>
          </a:p>
          <a:p>
            <a:pPr lvl="1" eaLnBrk="1" hangingPunct="1">
              <a:lnSpc>
                <a:spcPct val="90000"/>
              </a:lnSpc>
            </a:pPr>
            <a:r>
              <a:rPr lang="en-US" altLang="zh-CN" sz="2400" dirty="0">
                <a:solidFill>
                  <a:srgbClr val="000000"/>
                </a:solidFill>
                <a:latin typeface="黑体" panose="02010609060101010101" pitchFamily="49" charset="-122"/>
                <a:ea typeface="黑体" panose="02010609060101010101" pitchFamily="49" charset="-122"/>
              </a:rPr>
              <a:t>P</a:t>
            </a:r>
            <a:r>
              <a:rPr lang="en-US" altLang="zh-CN" sz="2400" baseline="-25000" dirty="0">
                <a:solidFill>
                  <a:srgbClr val="000000"/>
                </a:solidFill>
                <a:latin typeface="黑体" panose="02010609060101010101" pitchFamily="49" charset="-122"/>
                <a:ea typeface="黑体" panose="02010609060101010101" pitchFamily="49" charset="-122"/>
              </a:rPr>
              <a:t>1</a:t>
            </a:r>
            <a:r>
              <a:rPr lang="zh-CN" altLang="en-US" sz="2400" dirty="0">
                <a:solidFill>
                  <a:srgbClr val="000000"/>
                </a:solidFill>
                <a:latin typeface="黑体" panose="02010609060101010101" pitchFamily="49" charset="-122"/>
                <a:ea typeface="黑体" panose="02010609060101010101" pitchFamily="49" charset="-122"/>
              </a:rPr>
              <a:t>启动序列操纵表达的阻遏蛋白与操纵基因结合，使其关闭，</a:t>
            </a:r>
            <a:r>
              <a:rPr lang="en-US" altLang="zh-CN" sz="2400" dirty="0">
                <a:solidFill>
                  <a:srgbClr val="000000"/>
                </a:solidFill>
                <a:latin typeface="黑体" panose="02010609060101010101" pitchFamily="49" charset="-122"/>
                <a:ea typeface="黑体" panose="02010609060101010101" pitchFamily="49" charset="-122"/>
              </a:rPr>
              <a:t>RNA-pol</a:t>
            </a:r>
            <a:r>
              <a:rPr lang="zh-CN" altLang="en-US" sz="2400" dirty="0">
                <a:solidFill>
                  <a:srgbClr val="000000"/>
                </a:solidFill>
                <a:latin typeface="黑体" panose="02010609060101010101" pitchFamily="49" charset="-122"/>
                <a:ea typeface="黑体" panose="02010609060101010101" pitchFamily="49" charset="-122"/>
              </a:rPr>
              <a:t>不能通过，基因不表达。</a:t>
            </a:r>
          </a:p>
          <a:p>
            <a:pPr eaLnBrk="1" hangingPunct="1">
              <a:lnSpc>
                <a:spcPct val="90000"/>
              </a:lnSpc>
            </a:pPr>
            <a:r>
              <a:rPr lang="zh-CN" altLang="en-US" sz="2800" dirty="0">
                <a:solidFill>
                  <a:srgbClr val="000000"/>
                </a:solidFill>
                <a:latin typeface="黑体" panose="02010609060101010101" pitchFamily="49" charset="-122"/>
                <a:ea typeface="黑体" panose="02010609060101010101" pitchFamily="49" charset="-122"/>
              </a:rPr>
              <a:t>有诱导物（如：半乳糖）存在时：</a:t>
            </a:r>
          </a:p>
          <a:p>
            <a:pPr lvl="1" eaLnBrk="1" hangingPunct="1">
              <a:lnSpc>
                <a:spcPct val="90000"/>
              </a:lnSpc>
            </a:pPr>
            <a:r>
              <a:rPr lang="zh-CN" altLang="en-US" sz="2400" dirty="0">
                <a:solidFill>
                  <a:srgbClr val="000000"/>
                </a:solidFill>
                <a:latin typeface="黑体" panose="02010609060101010101" pitchFamily="49" charset="-122"/>
                <a:ea typeface="黑体" panose="02010609060101010101" pitchFamily="49" charset="-122"/>
              </a:rPr>
              <a:t>诱导物与阻遏蛋白结合使其失去结合操纵基因的活性，操纵基因开放，</a:t>
            </a:r>
            <a:r>
              <a:rPr lang="en-US" altLang="zh-CN" sz="2400" dirty="0">
                <a:solidFill>
                  <a:srgbClr val="000000"/>
                </a:solidFill>
                <a:latin typeface="黑体" panose="02010609060101010101" pitchFamily="49" charset="-122"/>
                <a:ea typeface="黑体" panose="02010609060101010101" pitchFamily="49" charset="-122"/>
              </a:rPr>
              <a:t>RNA-pol</a:t>
            </a:r>
            <a:r>
              <a:rPr lang="zh-CN" altLang="en-US" sz="2400" dirty="0">
                <a:solidFill>
                  <a:srgbClr val="000000"/>
                </a:solidFill>
                <a:latin typeface="黑体" panose="02010609060101010101" pitchFamily="49" charset="-122"/>
                <a:ea typeface="黑体" panose="02010609060101010101" pitchFamily="49" charset="-122"/>
              </a:rPr>
              <a:t>能通过，基因可以表达相应产物（酶类）对底物（乳糖）进行分解代谢。</a:t>
            </a:r>
          </a:p>
          <a:p>
            <a:pPr eaLnBrk="1" hangingPunct="1">
              <a:lnSpc>
                <a:spcPct val="90000"/>
              </a:lnSpc>
            </a:pPr>
            <a:r>
              <a:rPr lang="zh-CN" altLang="en-US" sz="2800" dirty="0">
                <a:solidFill>
                  <a:srgbClr val="000000"/>
                </a:solidFill>
                <a:latin typeface="黑体" panose="02010609060101010101" pitchFamily="49" charset="-122"/>
                <a:ea typeface="黑体" panose="02010609060101010101" pitchFamily="49" charset="-122"/>
              </a:rPr>
              <a:t>真正的诱导剂是乳糖经透酶作用进入细胞后由</a:t>
            </a:r>
            <a:r>
              <a:rPr lang="en-US" altLang="zh-CN" sz="2800" dirty="0">
                <a:solidFill>
                  <a:srgbClr val="000000"/>
                </a:solidFill>
                <a:latin typeface="黑体" panose="02010609060101010101" pitchFamily="49" charset="-122"/>
                <a:ea typeface="黑体" panose="02010609060101010101" pitchFamily="49" charset="-122"/>
              </a:rPr>
              <a:t>β-</a:t>
            </a:r>
            <a:r>
              <a:rPr lang="zh-CN" altLang="en-US" sz="2800" dirty="0">
                <a:solidFill>
                  <a:srgbClr val="000000"/>
                </a:solidFill>
                <a:latin typeface="黑体" panose="02010609060101010101" pitchFamily="49" charset="-122"/>
                <a:ea typeface="黑体" panose="02010609060101010101" pitchFamily="49" charset="-122"/>
              </a:rPr>
              <a:t>半乳糖苷酶催化转变成的半乳糖。</a:t>
            </a:r>
          </a:p>
          <a:p>
            <a:pPr lvl="1" eaLnBrk="1" hangingPunct="1">
              <a:lnSpc>
                <a:spcPct val="90000"/>
              </a:lnSpc>
            </a:pPr>
            <a:r>
              <a:rPr lang="zh-CN" altLang="en-US" sz="2400" dirty="0">
                <a:solidFill>
                  <a:srgbClr val="000000"/>
                </a:solidFill>
                <a:latin typeface="黑体" panose="02010609060101010101" pitchFamily="49" charset="-122"/>
                <a:ea typeface="黑体" panose="02010609060101010101" pitchFamily="49" charset="-122"/>
              </a:rPr>
              <a:t>异丙基硫代半乳糖苷（</a:t>
            </a:r>
            <a:r>
              <a:rPr lang="en-US" altLang="zh-CN" sz="2400" dirty="0">
                <a:solidFill>
                  <a:srgbClr val="000000"/>
                </a:solidFill>
                <a:latin typeface="黑体" panose="02010609060101010101" pitchFamily="49" charset="-122"/>
                <a:ea typeface="黑体" panose="02010609060101010101" pitchFamily="49" charset="-122"/>
              </a:rPr>
              <a:t>IPTG</a:t>
            </a:r>
            <a:r>
              <a:rPr lang="zh-CN" altLang="en-US" sz="2400" dirty="0">
                <a:solidFill>
                  <a:srgbClr val="000000"/>
                </a:solidFill>
                <a:latin typeface="黑体" panose="02010609060101010101" pitchFamily="49" charset="-122"/>
                <a:ea typeface="黑体" panose="02010609060101010101" pitchFamily="49" charset="-122"/>
              </a:rPr>
              <a:t>）是实验室常用的强的诱导剂，不被细菌代谢而十分稳定。</a:t>
            </a:r>
          </a:p>
        </p:txBody>
      </p:sp>
    </p:spTree>
    <p:extLst>
      <p:ext uri="{BB962C8B-B14F-4D97-AF65-F5344CB8AC3E}">
        <p14:creationId xmlns:p14="http://schemas.microsoft.com/office/powerpoint/2010/main" val="17213747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149507">
                                            <p:txEl>
                                              <p:pRg st="0" end="0"/>
                                            </p:txEl>
                                          </p:spTgt>
                                        </p:tgtEl>
                                        <p:attrNameLst>
                                          <p:attrName>style.visibility</p:attrName>
                                        </p:attrNameLst>
                                      </p:cBhvr>
                                      <p:to>
                                        <p:strVal val="visible"/>
                                      </p:to>
                                    </p:set>
                                    <p:anim calcmode="lin" valueType="num">
                                      <p:cBhvr>
                                        <p:cTn id="7" dur="500" fill="hold"/>
                                        <p:tgtEl>
                                          <p:spTgt spid="149507">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49507">
                                            <p:txEl>
                                              <p:pRg st="0" end="0"/>
                                            </p:txEl>
                                          </p:spTgt>
                                        </p:tgtEl>
                                        <p:attrNameLst>
                                          <p:attrName>ppt_y</p:attrName>
                                        </p:attrNameLst>
                                      </p:cBhvr>
                                      <p:tavLst>
                                        <p:tav tm="0">
                                          <p:val>
                                            <p:strVal val="#ppt_y-#ppt_h/2"/>
                                          </p:val>
                                        </p:tav>
                                        <p:tav tm="100000">
                                          <p:val>
                                            <p:strVal val="#ppt_y"/>
                                          </p:val>
                                        </p:tav>
                                      </p:tavLst>
                                    </p:anim>
                                    <p:anim calcmode="lin" valueType="num">
                                      <p:cBhvr>
                                        <p:cTn id="9" dur="500" fill="hold"/>
                                        <p:tgtEl>
                                          <p:spTgt spid="149507">
                                            <p:txEl>
                                              <p:pRg st="0" end="0"/>
                                            </p:txEl>
                                          </p:spTgt>
                                        </p:tgtEl>
                                        <p:attrNameLst>
                                          <p:attrName>ppt_w</p:attrName>
                                        </p:attrNameLst>
                                      </p:cBhvr>
                                      <p:tavLst>
                                        <p:tav tm="0">
                                          <p:val>
                                            <p:strVal val="#ppt_w"/>
                                          </p:val>
                                        </p:tav>
                                        <p:tav tm="100000">
                                          <p:val>
                                            <p:strVal val="#ppt_w"/>
                                          </p:val>
                                        </p:tav>
                                      </p:tavLst>
                                    </p:anim>
                                    <p:anim calcmode="lin" valueType="num">
                                      <p:cBhvr>
                                        <p:cTn id="10" dur="500" fill="hold"/>
                                        <p:tgtEl>
                                          <p:spTgt spid="14950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149507">
                                            <p:txEl>
                                              <p:pRg st="1" end="1"/>
                                            </p:txEl>
                                          </p:spTgt>
                                        </p:tgtEl>
                                        <p:attrNameLst>
                                          <p:attrName>style.visibility</p:attrName>
                                        </p:attrNameLst>
                                      </p:cBhvr>
                                      <p:to>
                                        <p:strVal val="visible"/>
                                      </p:to>
                                    </p:set>
                                    <p:anim calcmode="lin" valueType="num">
                                      <p:cBhvr>
                                        <p:cTn id="15" dur="500" fill="hold"/>
                                        <p:tgtEl>
                                          <p:spTgt spid="149507">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149507">
                                            <p:txEl>
                                              <p:pRg st="1" end="1"/>
                                            </p:txEl>
                                          </p:spTgt>
                                        </p:tgtEl>
                                        <p:attrNameLst>
                                          <p:attrName>ppt_y</p:attrName>
                                        </p:attrNameLst>
                                      </p:cBhvr>
                                      <p:tavLst>
                                        <p:tav tm="0">
                                          <p:val>
                                            <p:strVal val="#ppt_y-#ppt_h/2"/>
                                          </p:val>
                                        </p:tav>
                                        <p:tav tm="100000">
                                          <p:val>
                                            <p:strVal val="#ppt_y"/>
                                          </p:val>
                                        </p:tav>
                                      </p:tavLst>
                                    </p:anim>
                                    <p:anim calcmode="lin" valueType="num">
                                      <p:cBhvr>
                                        <p:cTn id="17" dur="500" fill="hold"/>
                                        <p:tgtEl>
                                          <p:spTgt spid="149507">
                                            <p:txEl>
                                              <p:pRg st="1" end="1"/>
                                            </p:txEl>
                                          </p:spTgt>
                                        </p:tgtEl>
                                        <p:attrNameLst>
                                          <p:attrName>ppt_w</p:attrName>
                                        </p:attrNameLst>
                                      </p:cBhvr>
                                      <p:tavLst>
                                        <p:tav tm="0">
                                          <p:val>
                                            <p:strVal val="#ppt_w"/>
                                          </p:val>
                                        </p:tav>
                                        <p:tav tm="100000">
                                          <p:val>
                                            <p:strVal val="#ppt_w"/>
                                          </p:val>
                                        </p:tav>
                                      </p:tavLst>
                                    </p:anim>
                                    <p:anim calcmode="lin" valueType="num">
                                      <p:cBhvr>
                                        <p:cTn id="18" dur="500" fill="hold"/>
                                        <p:tgtEl>
                                          <p:spTgt spid="14950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149507">
                                            <p:txEl>
                                              <p:pRg st="2" end="2"/>
                                            </p:txEl>
                                          </p:spTgt>
                                        </p:tgtEl>
                                        <p:attrNameLst>
                                          <p:attrName>style.visibility</p:attrName>
                                        </p:attrNameLst>
                                      </p:cBhvr>
                                      <p:to>
                                        <p:strVal val="visible"/>
                                      </p:to>
                                    </p:set>
                                    <p:anim calcmode="lin" valueType="num">
                                      <p:cBhvr>
                                        <p:cTn id="23" dur="500" fill="hold"/>
                                        <p:tgtEl>
                                          <p:spTgt spid="149507">
                                            <p:txEl>
                                              <p:pRg st="2" end="2"/>
                                            </p:txEl>
                                          </p:spTgt>
                                        </p:tgtEl>
                                        <p:attrNameLst>
                                          <p:attrName>ppt_x</p:attrName>
                                        </p:attrNameLst>
                                      </p:cBhvr>
                                      <p:tavLst>
                                        <p:tav tm="0">
                                          <p:val>
                                            <p:strVal val="#ppt_x"/>
                                          </p:val>
                                        </p:tav>
                                        <p:tav tm="100000">
                                          <p:val>
                                            <p:strVal val="#ppt_x"/>
                                          </p:val>
                                        </p:tav>
                                      </p:tavLst>
                                    </p:anim>
                                    <p:anim calcmode="lin" valueType="num">
                                      <p:cBhvr>
                                        <p:cTn id="24" dur="500" fill="hold"/>
                                        <p:tgtEl>
                                          <p:spTgt spid="149507">
                                            <p:txEl>
                                              <p:pRg st="2" end="2"/>
                                            </p:txEl>
                                          </p:spTgt>
                                        </p:tgtEl>
                                        <p:attrNameLst>
                                          <p:attrName>ppt_y</p:attrName>
                                        </p:attrNameLst>
                                      </p:cBhvr>
                                      <p:tavLst>
                                        <p:tav tm="0">
                                          <p:val>
                                            <p:strVal val="#ppt_y-#ppt_h/2"/>
                                          </p:val>
                                        </p:tav>
                                        <p:tav tm="100000">
                                          <p:val>
                                            <p:strVal val="#ppt_y"/>
                                          </p:val>
                                        </p:tav>
                                      </p:tavLst>
                                    </p:anim>
                                    <p:anim calcmode="lin" valueType="num">
                                      <p:cBhvr>
                                        <p:cTn id="25" dur="500" fill="hold"/>
                                        <p:tgtEl>
                                          <p:spTgt spid="149507">
                                            <p:txEl>
                                              <p:pRg st="2" end="2"/>
                                            </p:txEl>
                                          </p:spTgt>
                                        </p:tgtEl>
                                        <p:attrNameLst>
                                          <p:attrName>ppt_w</p:attrName>
                                        </p:attrNameLst>
                                      </p:cBhvr>
                                      <p:tavLst>
                                        <p:tav tm="0">
                                          <p:val>
                                            <p:strVal val="#ppt_w"/>
                                          </p:val>
                                        </p:tav>
                                        <p:tav tm="100000">
                                          <p:val>
                                            <p:strVal val="#ppt_w"/>
                                          </p:val>
                                        </p:tav>
                                      </p:tavLst>
                                    </p:anim>
                                    <p:anim calcmode="lin" valueType="num">
                                      <p:cBhvr>
                                        <p:cTn id="26" dur="500" fill="hold"/>
                                        <p:tgtEl>
                                          <p:spTgt spid="14950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 fill="hold" grpId="0" nodeType="clickEffect">
                                  <p:stCondLst>
                                    <p:cond delay="0"/>
                                  </p:stCondLst>
                                  <p:childTnLst>
                                    <p:set>
                                      <p:cBhvr>
                                        <p:cTn id="30" dur="1" fill="hold">
                                          <p:stCondLst>
                                            <p:cond delay="0"/>
                                          </p:stCondLst>
                                        </p:cTn>
                                        <p:tgtEl>
                                          <p:spTgt spid="149507">
                                            <p:txEl>
                                              <p:pRg st="3" end="3"/>
                                            </p:txEl>
                                          </p:spTgt>
                                        </p:tgtEl>
                                        <p:attrNameLst>
                                          <p:attrName>style.visibility</p:attrName>
                                        </p:attrNameLst>
                                      </p:cBhvr>
                                      <p:to>
                                        <p:strVal val="visible"/>
                                      </p:to>
                                    </p:set>
                                    <p:anim calcmode="lin" valueType="num">
                                      <p:cBhvr>
                                        <p:cTn id="31" dur="500" fill="hold"/>
                                        <p:tgtEl>
                                          <p:spTgt spid="149507">
                                            <p:txEl>
                                              <p:pRg st="3" end="3"/>
                                            </p:txEl>
                                          </p:spTgt>
                                        </p:tgtEl>
                                        <p:attrNameLst>
                                          <p:attrName>ppt_x</p:attrName>
                                        </p:attrNameLst>
                                      </p:cBhvr>
                                      <p:tavLst>
                                        <p:tav tm="0">
                                          <p:val>
                                            <p:strVal val="#ppt_x"/>
                                          </p:val>
                                        </p:tav>
                                        <p:tav tm="100000">
                                          <p:val>
                                            <p:strVal val="#ppt_x"/>
                                          </p:val>
                                        </p:tav>
                                      </p:tavLst>
                                    </p:anim>
                                    <p:anim calcmode="lin" valueType="num">
                                      <p:cBhvr>
                                        <p:cTn id="32" dur="500" fill="hold"/>
                                        <p:tgtEl>
                                          <p:spTgt spid="149507">
                                            <p:txEl>
                                              <p:pRg st="3" end="3"/>
                                            </p:txEl>
                                          </p:spTgt>
                                        </p:tgtEl>
                                        <p:attrNameLst>
                                          <p:attrName>ppt_y</p:attrName>
                                        </p:attrNameLst>
                                      </p:cBhvr>
                                      <p:tavLst>
                                        <p:tav tm="0">
                                          <p:val>
                                            <p:strVal val="#ppt_y-#ppt_h/2"/>
                                          </p:val>
                                        </p:tav>
                                        <p:tav tm="100000">
                                          <p:val>
                                            <p:strVal val="#ppt_y"/>
                                          </p:val>
                                        </p:tav>
                                      </p:tavLst>
                                    </p:anim>
                                    <p:anim calcmode="lin" valueType="num">
                                      <p:cBhvr>
                                        <p:cTn id="33" dur="500" fill="hold"/>
                                        <p:tgtEl>
                                          <p:spTgt spid="149507">
                                            <p:txEl>
                                              <p:pRg st="3" end="3"/>
                                            </p:txEl>
                                          </p:spTgt>
                                        </p:tgtEl>
                                        <p:attrNameLst>
                                          <p:attrName>ppt_w</p:attrName>
                                        </p:attrNameLst>
                                      </p:cBhvr>
                                      <p:tavLst>
                                        <p:tav tm="0">
                                          <p:val>
                                            <p:strVal val="#ppt_w"/>
                                          </p:val>
                                        </p:tav>
                                        <p:tav tm="100000">
                                          <p:val>
                                            <p:strVal val="#ppt_w"/>
                                          </p:val>
                                        </p:tav>
                                      </p:tavLst>
                                    </p:anim>
                                    <p:anim calcmode="lin" valueType="num">
                                      <p:cBhvr>
                                        <p:cTn id="34" dur="500" fill="hold"/>
                                        <p:tgtEl>
                                          <p:spTgt spid="14950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grpId="0" nodeType="clickEffect">
                                  <p:stCondLst>
                                    <p:cond delay="0"/>
                                  </p:stCondLst>
                                  <p:childTnLst>
                                    <p:set>
                                      <p:cBhvr>
                                        <p:cTn id="38" dur="1" fill="hold">
                                          <p:stCondLst>
                                            <p:cond delay="0"/>
                                          </p:stCondLst>
                                        </p:cTn>
                                        <p:tgtEl>
                                          <p:spTgt spid="149507">
                                            <p:txEl>
                                              <p:pRg st="4" end="4"/>
                                            </p:txEl>
                                          </p:spTgt>
                                        </p:tgtEl>
                                        <p:attrNameLst>
                                          <p:attrName>style.visibility</p:attrName>
                                        </p:attrNameLst>
                                      </p:cBhvr>
                                      <p:to>
                                        <p:strVal val="visible"/>
                                      </p:to>
                                    </p:set>
                                    <p:anim calcmode="lin" valueType="num">
                                      <p:cBhvr>
                                        <p:cTn id="39" dur="500" fill="hold"/>
                                        <p:tgtEl>
                                          <p:spTgt spid="149507">
                                            <p:txEl>
                                              <p:pRg st="4" end="4"/>
                                            </p:txEl>
                                          </p:spTgt>
                                        </p:tgtEl>
                                        <p:attrNameLst>
                                          <p:attrName>ppt_x</p:attrName>
                                        </p:attrNameLst>
                                      </p:cBhvr>
                                      <p:tavLst>
                                        <p:tav tm="0">
                                          <p:val>
                                            <p:strVal val="#ppt_x"/>
                                          </p:val>
                                        </p:tav>
                                        <p:tav tm="100000">
                                          <p:val>
                                            <p:strVal val="#ppt_x"/>
                                          </p:val>
                                        </p:tav>
                                      </p:tavLst>
                                    </p:anim>
                                    <p:anim calcmode="lin" valueType="num">
                                      <p:cBhvr>
                                        <p:cTn id="40" dur="500" fill="hold"/>
                                        <p:tgtEl>
                                          <p:spTgt spid="149507">
                                            <p:txEl>
                                              <p:pRg st="4" end="4"/>
                                            </p:txEl>
                                          </p:spTgt>
                                        </p:tgtEl>
                                        <p:attrNameLst>
                                          <p:attrName>ppt_y</p:attrName>
                                        </p:attrNameLst>
                                      </p:cBhvr>
                                      <p:tavLst>
                                        <p:tav tm="0">
                                          <p:val>
                                            <p:strVal val="#ppt_y-#ppt_h/2"/>
                                          </p:val>
                                        </p:tav>
                                        <p:tav tm="100000">
                                          <p:val>
                                            <p:strVal val="#ppt_y"/>
                                          </p:val>
                                        </p:tav>
                                      </p:tavLst>
                                    </p:anim>
                                    <p:anim calcmode="lin" valueType="num">
                                      <p:cBhvr>
                                        <p:cTn id="41" dur="500" fill="hold"/>
                                        <p:tgtEl>
                                          <p:spTgt spid="149507">
                                            <p:txEl>
                                              <p:pRg st="4" end="4"/>
                                            </p:txEl>
                                          </p:spTgt>
                                        </p:tgtEl>
                                        <p:attrNameLst>
                                          <p:attrName>ppt_w</p:attrName>
                                        </p:attrNameLst>
                                      </p:cBhvr>
                                      <p:tavLst>
                                        <p:tav tm="0">
                                          <p:val>
                                            <p:strVal val="#ppt_w"/>
                                          </p:val>
                                        </p:tav>
                                        <p:tav tm="100000">
                                          <p:val>
                                            <p:strVal val="#ppt_w"/>
                                          </p:val>
                                        </p:tav>
                                      </p:tavLst>
                                    </p:anim>
                                    <p:anim calcmode="lin" valueType="num">
                                      <p:cBhvr>
                                        <p:cTn id="42" dur="500" fill="hold"/>
                                        <p:tgtEl>
                                          <p:spTgt spid="14950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 fill="hold" grpId="0" nodeType="clickEffect">
                                  <p:stCondLst>
                                    <p:cond delay="0"/>
                                  </p:stCondLst>
                                  <p:childTnLst>
                                    <p:set>
                                      <p:cBhvr>
                                        <p:cTn id="46" dur="1" fill="hold">
                                          <p:stCondLst>
                                            <p:cond delay="0"/>
                                          </p:stCondLst>
                                        </p:cTn>
                                        <p:tgtEl>
                                          <p:spTgt spid="149507">
                                            <p:txEl>
                                              <p:pRg st="5" end="5"/>
                                            </p:txEl>
                                          </p:spTgt>
                                        </p:tgtEl>
                                        <p:attrNameLst>
                                          <p:attrName>style.visibility</p:attrName>
                                        </p:attrNameLst>
                                      </p:cBhvr>
                                      <p:to>
                                        <p:strVal val="visible"/>
                                      </p:to>
                                    </p:set>
                                    <p:anim calcmode="lin" valueType="num">
                                      <p:cBhvr>
                                        <p:cTn id="47" dur="500" fill="hold"/>
                                        <p:tgtEl>
                                          <p:spTgt spid="149507">
                                            <p:txEl>
                                              <p:pRg st="5" end="5"/>
                                            </p:txEl>
                                          </p:spTgt>
                                        </p:tgtEl>
                                        <p:attrNameLst>
                                          <p:attrName>ppt_x</p:attrName>
                                        </p:attrNameLst>
                                      </p:cBhvr>
                                      <p:tavLst>
                                        <p:tav tm="0">
                                          <p:val>
                                            <p:strVal val="#ppt_x"/>
                                          </p:val>
                                        </p:tav>
                                        <p:tav tm="100000">
                                          <p:val>
                                            <p:strVal val="#ppt_x"/>
                                          </p:val>
                                        </p:tav>
                                      </p:tavLst>
                                    </p:anim>
                                    <p:anim calcmode="lin" valueType="num">
                                      <p:cBhvr>
                                        <p:cTn id="48" dur="500" fill="hold"/>
                                        <p:tgtEl>
                                          <p:spTgt spid="149507">
                                            <p:txEl>
                                              <p:pRg st="5" end="5"/>
                                            </p:txEl>
                                          </p:spTgt>
                                        </p:tgtEl>
                                        <p:attrNameLst>
                                          <p:attrName>ppt_y</p:attrName>
                                        </p:attrNameLst>
                                      </p:cBhvr>
                                      <p:tavLst>
                                        <p:tav tm="0">
                                          <p:val>
                                            <p:strVal val="#ppt_y-#ppt_h/2"/>
                                          </p:val>
                                        </p:tav>
                                        <p:tav tm="100000">
                                          <p:val>
                                            <p:strVal val="#ppt_y"/>
                                          </p:val>
                                        </p:tav>
                                      </p:tavLst>
                                    </p:anim>
                                    <p:anim calcmode="lin" valueType="num">
                                      <p:cBhvr>
                                        <p:cTn id="49" dur="500" fill="hold"/>
                                        <p:tgtEl>
                                          <p:spTgt spid="149507">
                                            <p:txEl>
                                              <p:pRg st="5" end="5"/>
                                            </p:txEl>
                                          </p:spTgt>
                                        </p:tgtEl>
                                        <p:attrNameLst>
                                          <p:attrName>ppt_w</p:attrName>
                                        </p:attrNameLst>
                                      </p:cBhvr>
                                      <p:tavLst>
                                        <p:tav tm="0">
                                          <p:val>
                                            <p:strVal val="#ppt_w"/>
                                          </p:val>
                                        </p:tav>
                                        <p:tav tm="100000">
                                          <p:val>
                                            <p:strVal val="#ppt_w"/>
                                          </p:val>
                                        </p:tav>
                                      </p:tavLst>
                                    </p:anim>
                                    <p:anim calcmode="lin" valueType="num">
                                      <p:cBhvr>
                                        <p:cTn id="50" dur="500" fill="hold"/>
                                        <p:tgtEl>
                                          <p:spTgt spid="149507">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build="p" bldLvl="2"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70"/>
          <p:cNvGrpSpPr>
            <a:grpSpLocks/>
          </p:cNvGrpSpPr>
          <p:nvPr/>
        </p:nvGrpSpPr>
        <p:grpSpPr bwMode="auto">
          <a:xfrm>
            <a:off x="6048376" y="298451"/>
            <a:ext cx="1427163" cy="1609725"/>
            <a:chOff x="3370" y="1414"/>
            <a:chExt cx="1855" cy="1990"/>
          </a:xfrm>
        </p:grpSpPr>
        <p:grpSp>
          <p:nvGrpSpPr>
            <p:cNvPr id="44323" name="Group 71"/>
            <p:cNvGrpSpPr>
              <a:grpSpLocks/>
            </p:cNvGrpSpPr>
            <p:nvPr/>
          </p:nvGrpSpPr>
          <p:grpSpPr bwMode="auto">
            <a:xfrm>
              <a:off x="3444" y="1633"/>
              <a:ext cx="1586" cy="1579"/>
              <a:chOff x="3416" y="820"/>
              <a:chExt cx="1586" cy="1579"/>
            </a:xfrm>
          </p:grpSpPr>
          <p:grpSp>
            <p:nvGrpSpPr>
              <p:cNvPr id="44339" name="Group 72"/>
              <p:cNvGrpSpPr>
                <a:grpSpLocks/>
              </p:cNvGrpSpPr>
              <p:nvPr/>
            </p:nvGrpSpPr>
            <p:grpSpPr bwMode="auto">
              <a:xfrm>
                <a:off x="3418" y="1076"/>
                <a:ext cx="1577" cy="1105"/>
                <a:chOff x="3418" y="1076"/>
                <a:chExt cx="1577" cy="1105"/>
              </a:xfrm>
            </p:grpSpPr>
            <p:sp>
              <p:nvSpPr>
                <p:cNvPr id="44345" name="Freeform 73"/>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346" name="Line 74"/>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47" name="Freeform 75"/>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340" name="Line 76"/>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41" name="Line 77"/>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42" name="Line 78"/>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43" name="Line 79"/>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44" name="Line 80"/>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324" name="WordArt 81"/>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25" name="WordArt 82"/>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26" name="WordArt 83"/>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27" name="WordArt 84"/>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28" name="WordArt 85"/>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29" name="WordArt 86"/>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30" name="WordArt 87"/>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31" name="WordArt 88"/>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32" name="WordArt 89"/>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333" name="Group 90"/>
            <p:cNvGrpSpPr>
              <a:grpSpLocks/>
            </p:cNvGrpSpPr>
            <p:nvPr/>
          </p:nvGrpSpPr>
          <p:grpSpPr bwMode="auto">
            <a:xfrm>
              <a:off x="3775" y="1414"/>
              <a:ext cx="647" cy="240"/>
              <a:chOff x="3747" y="601"/>
              <a:chExt cx="647" cy="240"/>
            </a:xfrm>
          </p:grpSpPr>
          <p:sp>
            <p:nvSpPr>
              <p:cNvPr id="44336" name="WordArt 91"/>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37" name="WordArt 92"/>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38" name="WordArt 93"/>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334" name="WordArt 94"/>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335" name="WordArt 95"/>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35" name="Group 96"/>
          <p:cNvGrpSpPr>
            <a:grpSpLocks/>
          </p:cNvGrpSpPr>
          <p:nvPr/>
        </p:nvGrpSpPr>
        <p:grpSpPr bwMode="auto">
          <a:xfrm>
            <a:off x="4175126" y="268289"/>
            <a:ext cx="1427163" cy="1609725"/>
            <a:chOff x="3370" y="1414"/>
            <a:chExt cx="1855" cy="1990"/>
          </a:xfrm>
        </p:grpSpPr>
        <p:grpSp>
          <p:nvGrpSpPr>
            <p:cNvPr id="44298" name="Group 97"/>
            <p:cNvGrpSpPr>
              <a:grpSpLocks/>
            </p:cNvGrpSpPr>
            <p:nvPr/>
          </p:nvGrpSpPr>
          <p:grpSpPr bwMode="auto">
            <a:xfrm>
              <a:off x="3444" y="1633"/>
              <a:ext cx="1586" cy="1579"/>
              <a:chOff x="3416" y="820"/>
              <a:chExt cx="1586" cy="1579"/>
            </a:xfrm>
          </p:grpSpPr>
          <p:grpSp>
            <p:nvGrpSpPr>
              <p:cNvPr id="44314" name="Group 98"/>
              <p:cNvGrpSpPr>
                <a:grpSpLocks/>
              </p:cNvGrpSpPr>
              <p:nvPr/>
            </p:nvGrpSpPr>
            <p:grpSpPr bwMode="auto">
              <a:xfrm>
                <a:off x="3418" y="1076"/>
                <a:ext cx="1577" cy="1105"/>
                <a:chOff x="3418" y="1076"/>
                <a:chExt cx="1577" cy="1105"/>
              </a:xfrm>
            </p:grpSpPr>
            <p:sp>
              <p:nvSpPr>
                <p:cNvPr id="44320" name="Freeform 99"/>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321" name="Line 100"/>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22" name="Freeform 101"/>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315" name="Line 102"/>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16" name="Line 103"/>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17" name="Line 104"/>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18" name="Line 105"/>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319" name="Line 106"/>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299" name="WordArt 107"/>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0" name="WordArt 108"/>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1" name="WordArt 109"/>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2" name="WordArt 110"/>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3" name="WordArt 111"/>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4" name="WordArt 112"/>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5" name="WordArt 113"/>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6" name="WordArt 114"/>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07" name="WordArt 115"/>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308" name="Group 116"/>
            <p:cNvGrpSpPr>
              <a:grpSpLocks/>
            </p:cNvGrpSpPr>
            <p:nvPr/>
          </p:nvGrpSpPr>
          <p:grpSpPr bwMode="auto">
            <a:xfrm>
              <a:off x="3775" y="1414"/>
              <a:ext cx="647" cy="240"/>
              <a:chOff x="3747" y="601"/>
              <a:chExt cx="647" cy="240"/>
            </a:xfrm>
          </p:grpSpPr>
          <p:sp>
            <p:nvSpPr>
              <p:cNvPr id="44311" name="WordArt 117"/>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12" name="WordArt 118"/>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313" name="WordArt 119"/>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309" name="WordArt 120"/>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310" name="WordArt 121"/>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36" name="Group 122"/>
          <p:cNvGrpSpPr>
            <a:grpSpLocks/>
          </p:cNvGrpSpPr>
          <p:nvPr/>
        </p:nvGrpSpPr>
        <p:grpSpPr bwMode="auto">
          <a:xfrm>
            <a:off x="2373313" y="269876"/>
            <a:ext cx="1427162" cy="1609725"/>
            <a:chOff x="3370" y="1414"/>
            <a:chExt cx="1855" cy="1990"/>
          </a:xfrm>
        </p:grpSpPr>
        <p:grpSp>
          <p:nvGrpSpPr>
            <p:cNvPr id="44273" name="Group 123"/>
            <p:cNvGrpSpPr>
              <a:grpSpLocks/>
            </p:cNvGrpSpPr>
            <p:nvPr/>
          </p:nvGrpSpPr>
          <p:grpSpPr bwMode="auto">
            <a:xfrm>
              <a:off x="3444" y="1633"/>
              <a:ext cx="1586" cy="1579"/>
              <a:chOff x="3416" y="820"/>
              <a:chExt cx="1586" cy="1579"/>
            </a:xfrm>
          </p:grpSpPr>
          <p:grpSp>
            <p:nvGrpSpPr>
              <p:cNvPr id="44289" name="Group 124"/>
              <p:cNvGrpSpPr>
                <a:grpSpLocks/>
              </p:cNvGrpSpPr>
              <p:nvPr/>
            </p:nvGrpSpPr>
            <p:grpSpPr bwMode="auto">
              <a:xfrm>
                <a:off x="3418" y="1076"/>
                <a:ext cx="1577" cy="1105"/>
                <a:chOff x="3418" y="1076"/>
                <a:chExt cx="1577" cy="1105"/>
              </a:xfrm>
            </p:grpSpPr>
            <p:sp>
              <p:nvSpPr>
                <p:cNvPr id="44295" name="Freeform 125"/>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296" name="Line 126"/>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97" name="Freeform 127"/>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290" name="Line 128"/>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91" name="Line 129"/>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92" name="Line 130"/>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93" name="Line 131"/>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94" name="Line 132"/>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274" name="WordArt 133"/>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75" name="WordArt 134"/>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76" name="WordArt 135"/>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77" name="WordArt 136"/>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78" name="WordArt 137"/>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79" name="WordArt 138"/>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80" name="WordArt 139"/>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81" name="WordArt 140"/>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82" name="WordArt 141"/>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283" name="Group 142"/>
            <p:cNvGrpSpPr>
              <a:grpSpLocks/>
            </p:cNvGrpSpPr>
            <p:nvPr/>
          </p:nvGrpSpPr>
          <p:grpSpPr bwMode="auto">
            <a:xfrm>
              <a:off x="3775" y="1414"/>
              <a:ext cx="647" cy="240"/>
              <a:chOff x="3747" y="601"/>
              <a:chExt cx="647" cy="240"/>
            </a:xfrm>
          </p:grpSpPr>
          <p:sp>
            <p:nvSpPr>
              <p:cNvPr id="44286" name="WordArt 143"/>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87" name="WordArt 144"/>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88" name="WordArt 145"/>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284" name="WordArt 146"/>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285" name="WordArt 147"/>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37" name="Group 148"/>
          <p:cNvGrpSpPr>
            <a:grpSpLocks/>
          </p:cNvGrpSpPr>
          <p:nvPr/>
        </p:nvGrpSpPr>
        <p:grpSpPr bwMode="auto">
          <a:xfrm>
            <a:off x="3919538" y="4587876"/>
            <a:ext cx="1427162" cy="1609725"/>
            <a:chOff x="3370" y="1414"/>
            <a:chExt cx="1855" cy="1990"/>
          </a:xfrm>
        </p:grpSpPr>
        <p:grpSp>
          <p:nvGrpSpPr>
            <p:cNvPr id="44248" name="Group 149"/>
            <p:cNvGrpSpPr>
              <a:grpSpLocks/>
            </p:cNvGrpSpPr>
            <p:nvPr/>
          </p:nvGrpSpPr>
          <p:grpSpPr bwMode="auto">
            <a:xfrm>
              <a:off x="3444" y="1633"/>
              <a:ext cx="1586" cy="1579"/>
              <a:chOff x="3416" y="820"/>
              <a:chExt cx="1586" cy="1579"/>
            </a:xfrm>
          </p:grpSpPr>
          <p:grpSp>
            <p:nvGrpSpPr>
              <p:cNvPr id="44264" name="Group 150"/>
              <p:cNvGrpSpPr>
                <a:grpSpLocks/>
              </p:cNvGrpSpPr>
              <p:nvPr/>
            </p:nvGrpSpPr>
            <p:grpSpPr bwMode="auto">
              <a:xfrm>
                <a:off x="3418" y="1076"/>
                <a:ext cx="1577" cy="1105"/>
                <a:chOff x="3418" y="1076"/>
                <a:chExt cx="1577" cy="1105"/>
              </a:xfrm>
            </p:grpSpPr>
            <p:sp>
              <p:nvSpPr>
                <p:cNvPr id="44270" name="Freeform 151"/>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271" name="Line 152"/>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72" name="Freeform 153"/>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265" name="Line 154"/>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66" name="Line 155"/>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67" name="Line 156"/>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68" name="Line 157"/>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69" name="Line 158"/>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249" name="WordArt 159"/>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0" name="WordArt 160"/>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1" name="WordArt 161"/>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2" name="WordArt 162"/>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3" name="WordArt 163"/>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4" name="WordArt 164"/>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5" name="WordArt 165"/>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6" name="WordArt 166"/>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57" name="WordArt 167"/>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258" name="Group 168"/>
            <p:cNvGrpSpPr>
              <a:grpSpLocks/>
            </p:cNvGrpSpPr>
            <p:nvPr/>
          </p:nvGrpSpPr>
          <p:grpSpPr bwMode="auto">
            <a:xfrm>
              <a:off x="3775" y="1414"/>
              <a:ext cx="647" cy="240"/>
              <a:chOff x="3747" y="601"/>
              <a:chExt cx="647" cy="240"/>
            </a:xfrm>
          </p:grpSpPr>
          <p:sp>
            <p:nvSpPr>
              <p:cNvPr id="44261" name="WordArt 169"/>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62" name="WordArt 170"/>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63" name="WordArt 171"/>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259" name="WordArt 172"/>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260" name="WordArt 173"/>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38" name="Group 174"/>
          <p:cNvGrpSpPr>
            <a:grpSpLocks/>
          </p:cNvGrpSpPr>
          <p:nvPr/>
        </p:nvGrpSpPr>
        <p:grpSpPr bwMode="auto">
          <a:xfrm>
            <a:off x="2105026" y="4600576"/>
            <a:ext cx="1427163" cy="1609725"/>
            <a:chOff x="3370" y="1414"/>
            <a:chExt cx="1855" cy="1990"/>
          </a:xfrm>
        </p:grpSpPr>
        <p:grpSp>
          <p:nvGrpSpPr>
            <p:cNvPr id="44223" name="Group 175"/>
            <p:cNvGrpSpPr>
              <a:grpSpLocks/>
            </p:cNvGrpSpPr>
            <p:nvPr/>
          </p:nvGrpSpPr>
          <p:grpSpPr bwMode="auto">
            <a:xfrm>
              <a:off x="3444" y="1633"/>
              <a:ext cx="1586" cy="1579"/>
              <a:chOff x="3416" y="820"/>
              <a:chExt cx="1586" cy="1579"/>
            </a:xfrm>
          </p:grpSpPr>
          <p:grpSp>
            <p:nvGrpSpPr>
              <p:cNvPr id="44239" name="Group 176"/>
              <p:cNvGrpSpPr>
                <a:grpSpLocks/>
              </p:cNvGrpSpPr>
              <p:nvPr/>
            </p:nvGrpSpPr>
            <p:grpSpPr bwMode="auto">
              <a:xfrm>
                <a:off x="3418" y="1076"/>
                <a:ext cx="1577" cy="1105"/>
                <a:chOff x="3418" y="1076"/>
                <a:chExt cx="1577" cy="1105"/>
              </a:xfrm>
            </p:grpSpPr>
            <p:sp>
              <p:nvSpPr>
                <p:cNvPr id="44245" name="Freeform 177"/>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246" name="Line 178"/>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47" name="Freeform 179"/>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240" name="Line 180"/>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41" name="Line 181"/>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42" name="Line 182"/>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43" name="Line 183"/>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44" name="Line 184"/>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224" name="WordArt 185"/>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25" name="WordArt 186"/>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26" name="WordArt 187"/>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27" name="WordArt 188"/>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28" name="WordArt 189"/>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29" name="WordArt 190"/>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30" name="WordArt 191"/>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31" name="WordArt 192"/>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32" name="WordArt 193"/>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233" name="Group 194"/>
            <p:cNvGrpSpPr>
              <a:grpSpLocks/>
            </p:cNvGrpSpPr>
            <p:nvPr/>
          </p:nvGrpSpPr>
          <p:grpSpPr bwMode="auto">
            <a:xfrm>
              <a:off x="3775" y="1414"/>
              <a:ext cx="647" cy="240"/>
              <a:chOff x="3747" y="601"/>
              <a:chExt cx="647" cy="240"/>
            </a:xfrm>
          </p:grpSpPr>
          <p:sp>
            <p:nvSpPr>
              <p:cNvPr id="44236" name="WordArt 195"/>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37" name="WordArt 196"/>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38" name="WordArt 197"/>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234" name="WordArt 198"/>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235" name="WordArt 199"/>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39" name="Group 200"/>
          <p:cNvGrpSpPr>
            <a:grpSpLocks/>
          </p:cNvGrpSpPr>
          <p:nvPr/>
        </p:nvGrpSpPr>
        <p:grpSpPr bwMode="auto">
          <a:xfrm>
            <a:off x="2179638" y="2081214"/>
            <a:ext cx="1427162" cy="1609725"/>
            <a:chOff x="3370" y="1414"/>
            <a:chExt cx="1855" cy="1990"/>
          </a:xfrm>
        </p:grpSpPr>
        <p:grpSp>
          <p:nvGrpSpPr>
            <p:cNvPr id="44198" name="Group 201"/>
            <p:cNvGrpSpPr>
              <a:grpSpLocks/>
            </p:cNvGrpSpPr>
            <p:nvPr/>
          </p:nvGrpSpPr>
          <p:grpSpPr bwMode="auto">
            <a:xfrm>
              <a:off x="3444" y="1633"/>
              <a:ext cx="1586" cy="1579"/>
              <a:chOff x="3416" y="820"/>
              <a:chExt cx="1586" cy="1579"/>
            </a:xfrm>
          </p:grpSpPr>
          <p:grpSp>
            <p:nvGrpSpPr>
              <p:cNvPr id="44214" name="Group 202"/>
              <p:cNvGrpSpPr>
                <a:grpSpLocks/>
              </p:cNvGrpSpPr>
              <p:nvPr/>
            </p:nvGrpSpPr>
            <p:grpSpPr bwMode="auto">
              <a:xfrm>
                <a:off x="3418" y="1076"/>
                <a:ext cx="1577" cy="1105"/>
                <a:chOff x="3418" y="1076"/>
                <a:chExt cx="1577" cy="1105"/>
              </a:xfrm>
            </p:grpSpPr>
            <p:sp>
              <p:nvSpPr>
                <p:cNvPr id="44220" name="Freeform 203"/>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221" name="Line 204"/>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22" name="Freeform 205"/>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215" name="Line 206"/>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16" name="Line 207"/>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17" name="Line 208"/>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18" name="Line 209"/>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219" name="Line 210"/>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199" name="WordArt 211"/>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0" name="WordArt 212"/>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1" name="WordArt 213"/>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2" name="WordArt 214"/>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3" name="WordArt 215"/>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4" name="WordArt 216"/>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5" name="WordArt 217"/>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6" name="WordArt 218"/>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07" name="WordArt 219"/>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208" name="Group 220"/>
            <p:cNvGrpSpPr>
              <a:grpSpLocks/>
            </p:cNvGrpSpPr>
            <p:nvPr/>
          </p:nvGrpSpPr>
          <p:grpSpPr bwMode="auto">
            <a:xfrm>
              <a:off x="3775" y="1414"/>
              <a:ext cx="647" cy="240"/>
              <a:chOff x="3747" y="601"/>
              <a:chExt cx="647" cy="240"/>
            </a:xfrm>
          </p:grpSpPr>
          <p:sp>
            <p:nvSpPr>
              <p:cNvPr id="44211" name="WordArt 221"/>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12" name="WordArt 222"/>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213" name="WordArt 223"/>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209" name="WordArt 224"/>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210" name="WordArt 225"/>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40" name="Group 278"/>
          <p:cNvGrpSpPr>
            <a:grpSpLocks/>
          </p:cNvGrpSpPr>
          <p:nvPr/>
        </p:nvGrpSpPr>
        <p:grpSpPr bwMode="auto">
          <a:xfrm>
            <a:off x="5988051" y="2338389"/>
            <a:ext cx="1427163" cy="1609725"/>
            <a:chOff x="3370" y="1414"/>
            <a:chExt cx="1855" cy="1990"/>
          </a:xfrm>
        </p:grpSpPr>
        <p:grpSp>
          <p:nvGrpSpPr>
            <p:cNvPr id="44173" name="Group 279"/>
            <p:cNvGrpSpPr>
              <a:grpSpLocks/>
            </p:cNvGrpSpPr>
            <p:nvPr/>
          </p:nvGrpSpPr>
          <p:grpSpPr bwMode="auto">
            <a:xfrm>
              <a:off x="3444" y="1633"/>
              <a:ext cx="1586" cy="1579"/>
              <a:chOff x="3416" y="820"/>
              <a:chExt cx="1586" cy="1579"/>
            </a:xfrm>
          </p:grpSpPr>
          <p:grpSp>
            <p:nvGrpSpPr>
              <p:cNvPr id="44189" name="Group 280"/>
              <p:cNvGrpSpPr>
                <a:grpSpLocks/>
              </p:cNvGrpSpPr>
              <p:nvPr/>
            </p:nvGrpSpPr>
            <p:grpSpPr bwMode="auto">
              <a:xfrm>
                <a:off x="3418" y="1076"/>
                <a:ext cx="1577" cy="1105"/>
                <a:chOff x="3418" y="1076"/>
                <a:chExt cx="1577" cy="1105"/>
              </a:xfrm>
            </p:grpSpPr>
            <p:sp>
              <p:nvSpPr>
                <p:cNvPr id="44195" name="Freeform 281"/>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196" name="Line 282"/>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97" name="Freeform 283"/>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190" name="Line 284"/>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91" name="Line 285"/>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92" name="Line 286"/>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93" name="Line 287"/>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94" name="Line 288"/>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174" name="WordArt 289"/>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75" name="WordArt 290"/>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76" name="WordArt 291"/>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77" name="WordArt 292"/>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78" name="WordArt 293"/>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79" name="WordArt 294"/>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80" name="WordArt 295"/>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81" name="WordArt 296"/>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82" name="WordArt 297"/>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183" name="Group 298"/>
            <p:cNvGrpSpPr>
              <a:grpSpLocks/>
            </p:cNvGrpSpPr>
            <p:nvPr/>
          </p:nvGrpSpPr>
          <p:grpSpPr bwMode="auto">
            <a:xfrm>
              <a:off x="3775" y="1414"/>
              <a:ext cx="647" cy="240"/>
              <a:chOff x="3747" y="601"/>
              <a:chExt cx="647" cy="240"/>
            </a:xfrm>
          </p:grpSpPr>
          <p:sp>
            <p:nvSpPr>
              <p:cNvPr id="44186" name="WordArt 299"/>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87" name="WordArt 300"/>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88" name="WordArt 301"/>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184" name="WordArt 302"/>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185" name="WordArt 303"/>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41" name="Group 304"/>
          <p:cNvGrpSpPr>
            <a:grpSpLocks/>
          </p:cNvGrpSpPr>
          <p:nvPr/>
        </p:nvGrpSpPr>
        <p:grpSpPr bwMode="auto">
          <a:xfrm>
            <a:off x="5927726" y="4570414"/>
            <a:ext cx="1427163" cy="1609725"/>
            <a:chOff x="3370" y="1414"/>
            <a:chExt cx="1855" cy="1990"/>
          </a:xfrm>
        </p:grpSpPr>
        <p:grpSp>
          <p:nvGrpSpPr>
            <p:cNvPr id="44148" name="Group 305"/>
            <p:cNvGrpSpPr>
              <a:grpSpLocks/>
            </p:cNvGrpSpPr>
            <p:nvPr/>
          </p:nvGrpSpPr>
          <p:grpSpPr bwMode="auto">
            <a:xfrm>
              <a:off x="3444" y="1633"/>
              <a:ext cx="1586" cy="1579"/>
              <a:chOff x="3416" y="820"/>
              <a:chExt cx="1586" cy="1579"/>
            </a:xfrm>
          </p:grpSpPr>
          <p:grpSp>
            <p:nvGrpSpPr>
              <p:cNvPr id="44164" name="Group 306"/>
              <p:cNvGrpSpPr>
                <a:grpSpLocks/>
              </p:cNvGrpSpPr>
              <p:nvPr/>
            </p:nvGrpSpPr>
            <p:grpSpPr bwMode="auto">
              <a:xfrm>
                <a:off x="3418" y="1076"/>
                <a:ext cx="1577" cy="1105"/>
                <a:chOff x="3418" y="1076"/>
                <a:chExt cx="1577" cy="1105"/>
              </a:xfrm>
            </p:grpSpPr>
            <p:sp>
              <p:nvSpPr>
                <p:cNvPr id="44170" name="Freeform 307"/>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171" name="Line 308"/>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72" name="Freeform 309"/>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165" name="Line 310"/>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66" name="Line 311"/>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67" name="Line 312"/>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68" name="Line 313"/>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69" name="Line 314"/>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149" name="WordArt 315"/>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0" name="WordArt 316"/>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1" name="WordArt 317"/>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2" name="WordArt 318"/>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3" name="WordArt 319"/>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4" name="WordArt 320"/>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5" name="WordArt 321"/>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6" name="WordArt 322"/>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57" name="WordArt 323"/>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158" name="Group 324"/>
            <p:cNvGrpSpPr>
              <a:grpSpLocks/>
            </p:cNvGrpSpPr>
            <p:nvPr/>
          </p:nvGrpSpPr>
          <p:grpSpPr bwMode="auto">
            <a:xfrm>
              <a:off x="3775" y="1414"/>
              <a:ext cx="647" cy="240"/>
              <a:chOff x="3747" y="601"/>
              <a:chExt cx="647" cy="240"/>
            </a:xfrm>
          </p:grpSpPr>
          <p:sp>
            <p:nvSpPr>
              <p:cNvPr id="44161" name="WordArt 325"/>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62" name="WordArt 326"/>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63" name="WordArt 327"/>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159" name="WordArt 328"/>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160" name="WordArt 329"/>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42" name="Group 330"/>
          <p:cNvGrpSpPr>
            <a:grpSpLocks/>
          </p:cNvGrpSpPr>
          <p:nvPr/>
        </p:nvGrpSpPr>
        <p:grpSpPr bwMode="auto">
          <a:xfrm>
            <a:off x="4008438" y="2216151"/>
            <a:ext cx="1427162" cy="1609725"/>
            <a:chOff x="3370" y="1414"/>
            <a:chExt cx="1855" cy="1990"/>
          </a:xfrm>
        </p:grpSpPr>
        <p:grpSp>
          <p:nvGrpSpPr>
            <p:cNvPr id="44123" name="Group 331"/>
            <p:cNvGrpSpPr>
              <a:grpSpLocks/>
            </p:cNvGrpSpPr>
            <p:nvPr/>
          </p:nvGrpSpPr>
          <p:grpSpPr bwMode="auto">
            <a:xfrm>
              <a:off x="3444" y="1633"/>
              <a:ext cx="1586" cy="1579"/>
              <a:chOff x="3416" y="820"/>
              <a:chExt cx="1586" cy="1579"/>
            </a:xfrm>
          </p:grpSpPr>
          <p:grpSp>
            <p:nvGrpSpPr>
              <p:cNvPr id="44139" name="Group 332"/>
              <p:cNvGrpSpPr>
                <a:grpSpLocks/>
              </p:cNvGrpSpPr>
              <p:nvPr/>
            </p:nvGrpSpPr>
            <p:grpSpPr bwMode="auto">
              <a:xfrm>
                <a:off x="3418" y="1076"/>
                <a:ext cx="1577" cy="1105"/>
                <a:chOff x="3418" y="1076"/>
                <a:chExt cx="1577" cy="1105"/>
              </a:xfrm>
            </p:grpSpPr>
            <p:sp>
              <p:nvSpPr>
                <p:cNvPr id="44145" name="Freeform 333"/>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146" name="Line 334"/>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47" name="Freeform 335"/>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140" name="Line 336"/>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41" name="Line 337"/>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42" name="Line 338"/>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43" name="Line 339"/>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44" name="Line 340"/>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124" name="WordArt 341"/>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25" name="WordArt 342"/>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26" name="WordArt 343"/>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27" name="WordArt 344"/>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28" name="WordArt 345"/>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29" name="WordArt 346"/>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30" name="WordArt 347"/>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31" name="WordArt 348"/>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32" name="WordArt 349"/>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133" name="Group 350"/>
            <p:cNvGrpSpPr>
              <a:grpSpLocks/>
            </p:cNvGrpSpPr>
            <p:nvPr/>
          </p:nvGrpSpPr>
          <p:grpSpPr bwMode="auto">
            <a:xfrm>
              <a:off x="3775" y="1414"/>
              <a:ext cx="647" cy="240"/>
              <a:chOff x="3747" y="601"/>
              <a:chExt cx="647" cy="240"/>
            </a:xfrm>
          </p:grpSpPr>
          <p:sp>
            <p:nvSpPr>
              <p:cNvPr id="44136" name="WordArt 351"/>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37" name="WordArt 352"/>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38" name="WordArt 353"/>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134" name="WordArt 354"/>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135" name="WordArt 355"/>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43" name="Group 356"/>
          <p:cNvGrpSpPr>
            <a:grpSpLocks/>
          </p:cNvGrpSpPr>
          <p:nvPr/>
        </p:nvGrpSpPr>
        <p:grpSpPr bwMode="auto">
          <a:xfrm>
            <a:off x="7967663" y="2351089"/>
            <a:ext cx="1427162" cy="1609725"/>
            <a:chOff x="3370" y="1414"/>
            <a:chExt cx="1855" cy="1990"/>
          </a:xfrm>
        </p:grpSpPr>
        <p:grpSp>
          <p:nvGrpSpPr>
            <p:cNvPr id="44098" name="Group 357"/>
            <p:cNvGrpSpPr>
              <a:grpSpLocks/>
            </p:cNvGrpSpPr>
            <p:nvPr/>
          </p:nvGrpSpPr>
          <p:grpSpPr bwMode="auto">
            <a:xfrm>
              <a:off x="3444" y="1633"/>
              <a:ext cx="1586" cy="1579"/>
              <a:chOff x="3416" y="820"/>
              <a:chExt cx="1586" cy="1579"/>
            </a:xfrm>
          </p:grpSpPr>
          <p:grpSp>
            <p:nvGrpSpPr>
              <p:cNvPr id="44114" name="Group 358"/>
              <p:cNvGrpSpPr>
                <a:grpSpLocks/>
              </p:cNvGrpSpPr>
              <p:nvPr/>
            </p:nvGrpSpPr>
            <p:grpSpPr bwMode="auto">
              <a:xfrm>
                <a:off x="3418" y="1076"/>
                <a:ext cx="1577" cy="1105"/>
                <a:chOff x="3418" y="1076"/>
                <a:chExt cx="1577" cy="1105"/>
              </a:xfrm>
            </p:grpSpPr>
            <p:sp>
              <p:nvSpPr>
                <p:cNvPr id="44120" name="Freeform 359"/>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121" name="Line 360"/>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22" name="Freeform 361"/>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115" name="Line 362"/>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16" name="Line 363"/>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17" name="Line 364"/>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18" name="Line 365"/>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19" name="Line 366"/>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099" name="WordArt 367"/>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0" name="WordArt 368"/>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1" name="WordArt 369"/>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2" name="WordArt 370"/>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3" name="WordArt 371"/>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4" name="WordArt 372"/>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5" name="WordArt 373"/>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6" name="WordArt 374"/>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07" name="WordArt 375"/>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108" name="Group 376"/>
            <p:cNvGrpSpPr>
              <a:grpSpLocks/>
            </p:cNvGrpSpPr>
            <p:nvPr/>
          </p:nvGrpSpPr>
          <p:grpSpPr bwMode="auto">
            <a:xfrm>
              <a:off x="3775" y="1414"/>
              <a:ext cx="647" cy="240"/>
              <a:chOff x="3747" y="601"/>
              <a:chExt cx="647" cy="240"/>
            </a:xfrm>
          </p:grpSpPr>
          <p:sp>
            <p:nvSpPr>
              <p:cNvPr id="44111" name="WordArt 377"/>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12" name="WordArt 378"/>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113" name="WordArt 379"/>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109" name="WordArt 380"/>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110" name="WordArt 381"/>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44" name="Group 382"/>
          <p:cNvGrpSpPr>
            <a:grpSpLocks/>
          </p:cNvGrpSpPr>
          <p:nvPr/>
        </p:nvGrpSpPr>
        <p:grpSpPr bwMode="auto">
          <a:xfrm>
            <a:off x="7891463" y="298451"/>
            <a:ext cx="1427162" cy="1609725"/>
            <a:chOff x="3370" y="1414"/>
            <a:chExt cx="1855" cy="1990"/>
          </a:xfrm>
        </p:grpSpPr>
        <p:grpSp>
          <p:nvGrpSpPr>
            <p:cNvPr id="44073" name="Group 383"/>
            <p:cNvGrpSpPr>
              <a:grpSpLocks/>
            </p:cNvGrpSpPr>
            <p:nvPr/>
          </p:nvGrpSpPr>
          <p:grpSpPr bwMode="auto">
            <a:xfrm>
              <a:off x="3444" y="1633"/>
              <a:ext cx="1586" cy="1579"/>
              <a:chOff x="3416" y="820"/>
              <a:chExt cx="1586" cy="1579"/>
            </a:xfrm>
          </p:grpSpPr>
          <p:grpSp>
            <p:nvGrpSpPr>
              <p:cNvPr id="44089" name="Group 384"/>
              <p:cNvGrpSpPr>
                <a:grpSpLocks/>
              </p:cNvGrpSpPr>
              <p:nvPr/>
            </p:nvGrpSpPr>
            <p:grpSpPr bwMode="auto">
              <a:xfrm>
                <a:off x="3418" y="1076"/>
                <a:ext cx="1577" cy="1105"/>
                <a:chOff x="3418" y="1076"/>
                <a:chExt cx="1577" cy="1105"/>
              </a:xfrm>
            </p:grpSpPr>
            <p:sp>
              <p:nvSpPr>
                <p:cNvPr id="44095" name="Freeform 385"/>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96" name="Line 386"/>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97" name="Freeform 387"/>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090" name="Line 388"/>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91" name="Line 389"/>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92" name="Line 390"/>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93" name="Line 391"/>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94" name="Line 392"/>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074" name="WordArt 393"/>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75" name="WordArt 394"/>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76" name="WordArt 395"/>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77" name="WordArt 396"/>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78" name="WordArt 397"/>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79" name="WordArt 398"/>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80" name="WordArt 399"/>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81" name="WordArt 400"/>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82" name="WordArt 401"/>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083" name="Group 402"/>
            <p:cNvGrpSpPr>
              <a:grpSpLocks/>
            </p:cNvGrpSpPr>
            <p:nvPr/>
          </p:nvGrpSpPr>
          <p:grpSpPr bwMode="auto">
            <a:xfrm>
              <a:off x="3775" y="1414"/>
              <a:ext cx="647" cy="240"/>
              <a:chOff x="3747" y="601"/>
              <a:chExt cx="647" cy="240"/>
            </a:xfrm>
          </p:grpSpPr>
          <p:sp>
            <p:nvSpPr>
              <p:cNvPr id="44086" name="WordArt 403"/>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87" name="WordArt 404"/>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88" name="WordArt 405"/>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084" name="WordArt 406"/>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085" name="WordArt 407"/>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grpSp>
        <p:nvGrpSpPr>
          <p:cNvPr id="44045" name="Group 408"/>
          <p:cNvGrpSpPr>
            <a:grpSpLocks/>
          </p:cNvGrpSpPr>
          <p:nvPr/>
        </p:nvGrpSpPr>
        <p:grpSpPr bwMode="auto">
          <a:xfrm>
            <a:off x="8056563" y="4600576"/>
            <a:ext cx="1427162" cy="1609725"/>
            <a:chOff x="3370" y="1414"/>
            <a:chExt cx="1855" cy="1990"/>
          </a:xfrm>
        </p:grpSpPr>
        <p:grpSp>
          <p:nvGrpSpPr>
            <p:cNvPr id="44048" name="Group 409"/>
            <p:cNvGrpSpPr>
              <a:grpSpLocks/>
            </p:cNvGrpSpPr>
            <p:nvPr/>
          </p:nvGrpSpPr>
          <p:grpSpPr bwMode="auto">
            <a:xfrm>
              <a:off x="3444" y="1633"/>
              <a:ext cx="1586" cy="1579"/>
              <a:chOff x="3416" y="820"/>
              <a:chExt cx="1586" cy="1579"/>
            </a:xfrm>
          </p:grpSpPr>
          <p:grpSp>
            <p:nvGrpSpPr>
              <p:cNvPr id="44064" name="Group 410"/>
              <p:cNvGrpSpPr>
                <a:grpSpLocks/>
              </p:cNvGrpSpPr>
              <p:nvPr/>
            </p:nvGrpSpPr>
            <p:grpSpPr bwMode="auto">
              <a:xfrm>
                <a:off x="3418" y="1076"/>
                <a:ext cx="1577" cy="1105"/>
                <a:chOff x="3418" y="1076"/>
                <a:chExt cx="1577" cy="1105"/>
              </a:xfrm>
            </p:grpSpPr>
            <p:sp>
              <p:nvSpPr>
                <p:cNvPr id="44070" name="Freeform 411"/>
                <p:cNvSpPr>
                  <a:spLocks/>
                </p:cNvSpPr>
                <p:nvPr/>
              </p:nvSpPr>
              <p:spPr bwMode="auto">
                <a:xfrm>
                  <a:off x="3418" y="1076"/>
                  <a:ext cx="1096" cy="529"/>
                </a:xfrm>
                <a:custGeom>
                  <a:avLst/>
                  <a:gdLst>
                    <a:gd name="T0" fmla="*/ 1096 w 1096"/>
                    <a:gd name="T1" fmla="*/ 0 h 529"/>
                    <a:gd name="T2" fmla="*/ 406 w 1096"/>
                    <a:gd name="T3" fmla="*/ 0 h 529"/>
                    <a:gd name="T4" fmla="*/ 0 w 1096"/>
                    <a:gd name="T5" fmla="*/ 529 h 529"/>
                    <a:gd name="T6" fmla="*/ 0 60000 65536"/>
                    <a:gd name="T7" fmla="*/ 0 60000 65536"/>
                    <a:gd name="T8" fmla="*/ 0 60000 65536"/>
                    <a:gd name="T9" fmla="*/ 0 w 1096"/>
                    <a:gd name="T10" fmla="*/ 0 h 529"/>
                    <a:gd name="T11" fmla="*/ 1096 w 1096"/>
                    <a:gd name="T12" fmla="*/ 529 h 529"/>
                  </a:gdLst>
                  <a:ahLst/>
                  <a:cxnLst>
                    <a:cxn ang="T6">
                      <a:pos x="T0" y="T1"/>
                    </a:cxn>
                    <a:cxn ang="T7">
                      <a:pos x="T2" y="T3"/>
                    </a:cxn>
                    <a:cxn ang="T8">
                      <a:pos x="T4" y="T5"/>
                    </a:cxn>
                  </a:cxnLst>
                  <a:rect l="T9" t="T10" r="T11" b="T12"/>
                  <a:pathLst>
                    <a:path w="1096" h="529">
                      <a:moveTo>
                        <a:pt x="1096" y="0"/>
                      </a:moveTo>
                      <a:lnTo>
                        <a:pt x="406" y="0"/>
                      </a:lnTo>
                      <a:lnTo>
                        <a:pt x="0" y="529"/>
                      </a:lnTo>
                    </a:path>
                  </a:pathLst>
                </a:custGeom>
                <a:noFill/>
                <a:ln w="38100" cmpd="sng">
                  <a:solidFill>
                    <a:srgbClr val="0099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71" name="Line 412"/>
                <p:cNvSpPr>
                  <a:spLocks noChangeShapeType="1"/>
                </p:cNvSpPr>
                <p:nvPr/>
              </p:nvSpPr>
              <p:spPr bwMode="auto">
                <a:xfrm>
                  <a:off x="4712" y="1180"/>
                  <a:ext cx="283" cy="406"/>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72" name="Freeform 413"/>
                <p:cNvSpPr>
                  <a:spLocks/>
                </p:cNvSpPr>
                <p:nvPr/>
              </p:nvSpPr>
              <p:spPr bwMode="auto">
                <a:xfrm>
                  <a:off x="3418" y="1596"/>
                  <a:ext cx="1577" cy="585"/>
                </a:xfrm>
                <a:custGeom>
                  <a:avLst/>
                  <a:gdLst>
                    <a:gd name="T0" fmla="*/ 0 w 1577"/>
                    <a:gd name="T1" fmla="*/ 0 h 585"/>
                    <a:gd name="T2" fmla="*/ 406 w 1577"/>
                    <a:gd name="T3" fmla="*/ 585 h 585"/>
                    <a:gd name="T4" fmla="*/ 1199 w 1577"/>
                    <a:gd name="T5" fmla="*/ 585 h 585"/>
                    <a:gd name="T6" fmla="*/ 1577 w 1577"/>
                    <a:gd name="T7" fmla="*/ 9 h 585"/>
                    <a:gd name="T8" fmla="*/ 1199 w 1577"/>
                    <a:gd name="T9" fmla="*/ 500 h 585"/>
                    <a:gd name="T10" fmla="*/ 406 w 1577"/>
                    <a:gd name="T11" fmla="*/ 500 h 585"/>
                    <a:gd name="T12" fmla="*/ 0 w 1577"/>
                    <a:gd name="T13" fmla="*/ 0 h 585"/>
                    <a:gd name="T14" fmla="*/ 0 60000 65536"/>
                    <a:gd name="T15" fmla="*/ 0 60000 65536"/>
                    <a:gd name="T16" fmla="*/ 0 60000 65536"/>
                    <a:gd name="T17" fmla="*/ 0 60000 65536"/>
                    <a:gd name="T18" fmla="*/ 0 60000 65536"/>
                    <a:gd name="T19" fmla="*/ 0 60000 65536"/>
                    <a:gd name="T20" fmla="*/ 0 60000 65536"/>
                    <a:gd name="T21" fmla="*/ 0 w 1577"/>
                    <a:gd name="T22" fmla="*/ 0 h 585"/>
                    <a:gd name="T23" fmla="*/ 1577 w 1577"/>
                    <a:gd name="T24" fmla="*/ 585 h 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77" h="585">
                      <a:moveTo>
                        <a:pt x="0" y="0"/>
                      </a:moveTo>
                      <a:lnTo>
                        <a:pt x="406" y="585"/>
                      </a:lnTo>
                      <a:lnTo>
                        <a:pt x="1199" y="585"/>
                      </a:lnTo>
                      <a:lnTo>
                        <a:pt x="1577" y="9"/>
                      </a:lnTo>
                      <a:lnTo>
                        <a:pt x="1199" y="500"/>
                      </a:lnTo>
                      <a:lnTo>
                        <a:pt x="406" y="500"/>
                      </a:lnTo>
                      <a:lnTo>
                        <a:pt x="0" y="0"/>
                      </a:lnTo>
                      <a:close/>
                    </a:path>
                  </a:pathLst>
                </a:custGeom>
                <a:solidFill>
                  <a:srgbClr val="0099FF"/>
                </a:solidFill>
                <a:ln w="38100" cmpd="sng">
                  <a:solidFill>
                    <a:srgbClr val="0099FF"/>
                  </a:solidFill>
                  <a:round/>
                  <a:headEnd/>
                  <a:tailEnd/>
                </a:ln>
              </p:spPr>
              <p:txBody>
                <a:bodyPr/>
                <a:lstStyle/>
                <a:p>
                  <a:endParaRPr lang="zh-CN" altLang="en-US"/>
                </a:p>
              </p:txBody>
            </p:sp>
          </p:grpSp>
          <p:sp>
            <p:nvSpPr>
              <p:cNvPr id="44065" name="Line 414"/>
              <p:cNvSpPr>
                <a:spLocks noChangeShapeType="1"/>
              </p:cNvSpPr>
              <p:nvPr/>
            </p:nvSpPr>
            <p:spPr bwMode="auto">
              <a:xfrm>
                <a:off x="4617" y="1897"/>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66" name="Line 415"/>
              <p:cNvSpPr>
                <a:spLocks noChangeShapeType="1"/>
              </p:cNvSpPr>
              <p:nvPr/>
            </p:nvSpPr>
            <p:spPr bwMode="auto">
              <a:xfrm>
                <a:off x="3823" y="189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67" name="Line 416"/>
              <p:cNvSpPr>
                <a:spLocks noChangeShapeType="1"/>
              </p:cNvSpPr>
              <p:nvPr/>
            </p:nvSpPr>
            <p:spPr bwMode="auto">
              <a:xfrm>
                <a:off x="5002" y="136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68" name="Line 417"/>
              <p:cNvSpPr>
                <a:spLocks noChangeShapeType="1"/>
              </p:cNvSpPr>
              <p:nvPr/>
            </p:nvSpPr>
            <p:spPr bwMode="auto">
              <a:xfrm>
                <a:off x="3823" y="820"/>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69" name="Line 418"/>
              <p:cNvSpPr>
                <a:spLocks noChangeShapeType="1"/>
              </p:cNvSpPr>
              <p:nvPr/>
            </p:nvSpPr>
            <p:spPr bwMode="auto">
              <a:xfrm>
                <a:off x="3416" y="1379"/>
                <a:ext cx="0" cy="500"/>
              </a:xfrm>
              <a:prstGeom prst="line">
                <a:avLst/>
              </a:prstGeom>
              <a:noFill/>
              <a:ln w="38100">
                <a:solidFill>
                  <a:srgbClr val="0099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049" name="WordArt 419"/>
            <p:cNvSpPr>
              <a:spLocks noChangeArrowheads="1" noChangeShapeType="1" noTextEdit="1"/>
            </p:cNvSpPr>
            <p:nvPr/>
          </p:nvSpPr>
          <p:spPr bwMode="auto">
            <a:xfrm>
              <a:off x="4587" y="32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0" name="WordArt 420"/>
            <p:cNvSpPr>
              <a:spLocks noChangeArrowheads="1" noChangeShapeType="1" noTextEdit="1"/>
            </p:cNvSpPr>
            <p:nvPr/>
          </p:nvSpPr>
          <p:spPr bwMode="auto">
            <a:xfrm>
              <a:off x="4966" y="196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1" name="WordArt 421"/>
            <p:cNvSpPr>
              <a:spLocks noChangeArrowheads="1" noChangeShapeType="1" noTextEdit="1"/>
            </p:cNvSpPr>
            <p:nvPr/>
          </p:nvSpPr>
          <p:spPr bwMode="auto">
            <a:xfrm>
              <a:off x="3793" y="2502"/>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2" name="WordArt 422"/>
            <p:cNvSpPr>
              <a:spLocks noChangeArrowheads="1" noChangeShapeType="1" noTextEdit="1"/>
            </p:cNvSpPr>
            <p:nvPr/>
          </p:nvSpPr>
          <p:spPr bwMode="auto">
            <a:xfrm>
              <a:off x="4578" y="1791"/>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3" name="WordArt 423"/>
            <p:cNvSpPr>
              <a:spLocks noChangeArrowheads="1" noChangeShapeType="1" noTextEdit="1"/>
            </p:cNvSpPr>
            <p:nvPr/>
          </p:nvSpPr>
          <p:spPr bwMode="auto">
            <a:xfrm>
              <a:off x="3784" y="322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4" name="WordArt 424"/>
            <p:cNvSpPr>
              <a:spLocks noChangeArrowheads="1" noChangeShapeType="1" noTextEdit="1"/>
            </p:cNvSpPr>
            <p:nvPr/>
          </p:nvSpPr>
          <p:spPr bwMode="auto">
            <a:xfrm>
              <a:off x="4578" y="2508"/>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5" name="WordArt 425"/>
            <p:cNvSpPr>
              <a:spLocks noChangeArrowheads="1" noChangeShapeType="1" noTextEdit="1"/>
            </p:cNvSpPr>
            <p:nvPr/>
          </p:nvSpPr>
          <p:spPr bwMode="auto">
            <a:xfrm>
              <a:off x="3785" y="2149"/>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6" name="WordArt 426"/>
            <p:cNvSpPr>
              <a:spLocks noChangeArrowheads="1" noChangeShapeType="1" noTextEdit="1"/>
            </p:cNvSpPr>
            <p:nvPr/>
          </p:nvSpPr>
          <p:spPr bwMode="auto">
            <a:xfrm>
              <a:off x="4964" y="2692"/>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57" name="WordArt 427"/>
            <p:cNvSpPr>
              <a:spLocks noChangeArrowheads="1" noChangeShapeType="1" noTextEdit="1"/>
            </p:cNvSpPr>
            <p:nvPr/>
          </p:nvSpPr>
          <p:spPr bwMode="auto">
            <a:xfrm>
              <a:off x="3370" y="1970"/>
              <a:ext cx="138"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nvGrpSpPr>
            <p:cNvPr id="44058" name="Group 428"/>
            <p:cNvGrpSpPr>
              <a:grpSpLocks/>
            </p:cNvGrpSpPr>
            <p:nvPr/>
          </p:nvGrpSpPr>
          <p:grpSpPr bwMode="auto">
            <a:xfrm>
              <a:off x="3775" y="1414"/>
              <a:ext cx="647" cy="240"/>
              <a:chOff x="3747" y="601"/>
              <a:chExt cx="647" cy="240"/>
            </a:xfrm>
          </p:grpSpPr>
          <p:sp>
            <p:nvSpPr>
              <p:cNvPr id="44061" name="WordArt 429"/>
              <p:cNvSpPr>
                <a:spLocks noChangeArrowheads="1" noChangeShapeType="1" noTextEdit="1"/>
              </p:cNvSpPr>
              <p:nvPr/>
            </p:nvSpPr>
            <p:spPr bwMode="auto">
              <a:xfrm>
                <a:off x="4135" y="601"/>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62" name="WordArt 430"/>
              <p:cNvSpPr>
                <a:spLocks noChangeArrowheads="1" noChangeShapeType="1" noTextEdit="1"/>
              </p:cNvSpPr>
              <p:nvPr/>
            </p:nvSpPr>
            <p:spPr bwMode="auto">
              <a:xfrm>
                <a:off x="3747" y="60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CH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sp>
            <p:nvSpPr>
              <p:cNvPr id="44063" name="WordArt 431"/>
              <p:cNvSpPr>
                <a:spLocks noChangeArrowheads="1" noChangeShapeType="1" noTextEdit="1"/>
              </p:cNvSpPr>
              <p:nvPr/>
            </p:nvSpPr>
            <p:spPr bwMode="auto">
              <a:xfrm>
                <a:off x="4031" y="722"/>
                <a:ext cx="70" cy="119"/>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2</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sp>
          <p:nvSpPr>
            <p:cNvPr id="44059" name="WordArt 432"/>
            <p:cNvSpPr>
              <a:spLocks noChangeArrowheads="1" noChangeShapeType="1" noTextEdit="1"/>
            </p:cNvSpPr>
            <p:nvPr/>
          </p:nvSpPr>
          <p:spPr bwMode="auto">
            <a:xfrm>
              <a:off x="4088" y="2160"/>
              <a:ext cx="432" cy="288"/>
            </a:xfrm>
            <a:prstGeom prst="rect">
              <a:avLst/>
            </a:prstGeom>
          </p:spPr>
          <p:txBody>
            <a:bodyPr wrap="none" fromWordArt="1">
              <a:prstTxWarp prst="textPlain">
                <a:avLst>
                  <a:gd name="adj" fmla="val 50000"/>
                </a:avLst>
              </a:prstTxWarp>
            </a:bodyPr>
            <a:lstStyle/>
            <a:p>
              <a:pPr algn="ctr"/>
              <a:r>
                <a:rPr lang="en-US" altLang="zh-CN"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rPr>
                <a:t>Glu</a:t>
              </a:r>
              <a:endParaRPr lang="zh-CN" altLang="en-US" sz="3600" kern="10">
                <a:ln w="9525">
                  <a:solidFill>
                    <a:schemeClr val="hlink"/>
                  </a:solidFill>
                  <a:round/>
                  <a:headEnd/>
                  <a:tailEnd/>
                </a:ln>
                <a:solidFill>
                  <a:schemeClr val="hlink"/>
                </a:solidFill>
                <a:latin typeface="宋体" panose="02010600030101010101" pitchFamily="2" charset="-122"/>
                <a:ea typeface="宋体" panose="02010600030101010101" pitchFamily="2" charset="-122"/>
              </a:endParaRPr>
            </a:p>
          </p:txBody>
        </p:sp>
        <p:sp>
          <p:nvSpPr>
            <p:cNvPr id="44060" name="WordArt 433"/>
            <p:cNvSpPr>
              <a:spLocks noChangeArrowheads="1" noChangeShapeType="1" noTextEdit="1"/>
            </p:cNvSpPr>
            <p:nvPr/>
          </p:nvSpPr>
          <p:spPr bwMode="auto">
            <a:xfrm>
              <a:off x="3387" y="2729"/>
              <a:ext cx="259" cy="175"/>
            </a:xfrm>
            <a:prstGeom prst="rect">
              <a:avLst/>
            </a:prstGeom>
          </p:spPr>
          <p:txBody>
            <a:bodyPr wrap="none" fromWordArt="1">
              <a:prstTxWarp prst="textPlain">
                <a:avLst>
                  <a:gd name="adj" fmla="val 50000"/>
                </a:avLst>
              </a:prstTxWarp>
            </a:bodyPr>
            <a:lstStyle/>
            <a:p>
              <a:pPr algn="ctr"/>
              <a:r>
                <a:rPr lang="en-US" altLang="zh-CN"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rPr>
                <a:t>OH</a:t>
              </a:r>
              <a:endParaRPr lang="zh-CN" altLang="en-US" sz="3600" kern="10">
                <a:ln w="9525">
                  <a:solidFill>
                    <a:srgbClr val="0099FF"/>
                  </a:solidFill>
                  <a:round/>
                  <a:headEnd/>
                  <a:tailEnd/>
                </a:ln>
                <a:solidFill>
                  <a:srgbClr val="0099FF"/>
                </a:solidFill>
                <a:latin typeface="宋体" panose="02010600030101010101" pitchFamily="2" charset="-122"/>
                <a:ea typeface="宋体" panose="02010600030101010101" pitchFamily="2" charset="-122"/>
              </a:endParaRPr>
            </a:p>
          </p:txBody>
        </p:sp>
      </p:grpSp>
      <p:pic>
        <p:nvPicPr>
          <p:cNvPr id="44046" name="Picture 69"/>
          <p:cNvPicPr>
            <a:picLocks noChangeAspect="1" noChangeArrowheads="1"/>
          </p:cNvPicPr>
          <p:nvPr/>
        </p:nvPicPr>
        <p:blipFill>
          <a:blip r:embed="rId3">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a:stretch>
            <a:fillRect/>
          </a:stretch>
        </p:blipFill>
        <p:spPr bwMode="auto">
          <a:xfrm>
            <a:off x="1704976" y="882650"/>
            <a:ext cx="8963025"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7107" name="Object 435">
            <a:hlinkClick r:id="" action="ppaction://ole?verb=0"/>
          </p:cNvPr>
          <p:cNvGraphicFramePr>
            <a:graphicFrameLocks noChangeAspect="1"/>
          </p:cNvGraphicFramePr>
          <p:nvPr/>
        </p:nvGraphicFramePr>
        <p:xfrm>
          <a:off x="2916238" y="1049338"/>
          <a:ext cx="6176962" cy="4443412"/>
        </p:xfrm>
        <a:graphic>
          <a:graphicData uri="http://schemas.openxmlformats.org/presentationml/2006/ole">
            <mc:AlternateContent xmlns:mc="http://schemas.openxmlformats.org/markup-compatibility/2006">
              <mc:Choice xmlns:v="urn:schemas-microsoft-com:vml" Requires="v">
                <p:oleObj spid="_x0000_s29702" name="演示文稿" r:id="rId4" imgW="4870541" imgH="3654491" progId="PowerPoint.Show.8">
                  <p:embed/>
                </p:oleObj>
              </mc:Choice>
              <mc:Fallback>
                <p:oleObj name="演示文稿" r:id="rId4" imgW="4870541" imgH="3654491" progId="PowerPoint.Show.8">
                  <p:embed/>
                  <p:pic>
                    <p:nvPicPr>
                      <p:cNvPr id="157107" name="Object 435">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t="1379" r="6416" b="8926"/>
                      <a:stretch>
                        <a:fillRect/>
                      </a:stretch>
                    </p:blipFill>
                    <p:spPr bwMode="auto">
                      <a:xfrm>
                        <a:off x="2916238" y="1049338"/>
                        <a:ext cx="6176962" cy="44434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19864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57107"/>
                                        </p:tgtEl>
                                        <p:attrNameLst>
                                          <p:attrName>style.visibility</p:attrName>
                                        </p:attrNameLst>
                                      </p:cBhvr>
                                      <p:to>
                                        <p:strVal val="visible"/>
                                      </p:to>
                                    </p:set>
                                    <p:anim calcmode="lin" valueType="num">
                                      <p:cBhvr>
                                        <p:cTn id="7" dur="2000" fill="hold"/>
                                        <p:tgtEl>
                                          <p:spTgt spid="157107"/>
                                        </p:tgtEl>
                                        <p:attrNameLst>
                                          <p:attrName>ppt_w</p:attrName>
                                        </p:attrNameLst>
                                      </p:cBhvr>
                                      <p:tavLst>
                                        <p:tav tm="0">
                                          <p:val>
                                            <p:fltVal val="0"/>
                                          </p:val>
                                        </p:tav>
                                        <p:tav tm="100000">
                                          <p:val>
                                            <p:strVal val="#ppt_w"/>
                                          </p:val>
                                        </p:tav>
                                      </p:tavLst>
                                    </p:anim>
                                    <p:anim calcmode="lin" valueType="num">
                                      <p:cBhvr>
                                        <p:cTn id="8" dur="2000" fill="hold"/>
                                        <p:tgtEl>
                                          <p:spTgt spid="157107"/>
                                        </p:tgtEl>
                                        <p:attrNameLst>
                                          <p:attrName>ppt_h</p:attrName>
                                        </p:attrNameLst>
                                      </p:cBhvr>
                                      <p:tavLst>
                                        <p:tav tm="0">
                                          <p:val>
                                            <p:fltVal val="0"/>
                                          </p:val>
                                        </p:tav>
                                        <p:tav tm="100000">
                                          <p:val>
                                            <p:strVal val="#ppt_h"/>
                                          </p:val>
                                        </p:tav>
                                      </p:tavLst>
                                    </p:anim>
                                    <p:animEffect transition="in" filter="fade">
                                      <p:cBhvr>
                                        <p:cTn id="9" dur="2000"/>
                                        <p:tgtEl>
                                          <p:spTgt spid="15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4"/>
          <p:cNvSpPr txBox="1">
            <a:spLocks noChangeArrowheads="1"/>
          </p:cNvSpPr>
          <p:nvPr/>
        </p:nvSpPr>
        <p:spPr bwMode="auto">
          <a:xfrm>
            <a:off x="1447800" y="1558925"/>
            <a:ext cx="8828088"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sz="3600" b="1">
                <a:solidFill>
                  <a:schemeClr val="accent2"/>
                </a:solidFill>
              </a:rPr>
              <a:t>1</a:t>
            </a:r>
            <a:r>
              <a:rPr lang="zh-CN" altLang="en-US" sz="3600" b="1">
                <a:solidFill>
                  <a:schemeClr val="accent2"/>
                </a:solidFill>
              </a:rPr>
              <a:t>）</a:t>
            </a:r>
            <a:r>
              <a:rPr lang="zh-CN" altLang="zh-CN" sz="3600" b="1">
                <a:solidFill>
                  <a:schemeClr val="accent2"/>
                </a:solidFill>
              </a:rPr>
              <a:t>、氧化还原酶类（oxido-reductases）</a:t>
            </a:r>
            <a:r>
              <a:rPr lang="zh-CN" altLang="zh-CN" sz="3600" b="1"/>
              <a:t> </a:t>
            </a:r>
          </a:p>
        </p:txBody>
      </p:sp>
      <p:sp>
        <p:nvSpPr>
          <p:cNvPr id="16389" name="Text Box 5"/>
          <p:cNvSpPr txBox="1">
            <a:spLocks noChangeArrowheads="1"/>
          </p:cNvSpPr>
          <p:nvPr/>
        </p:nvSpPr>
        <p:spPr bwMode="auto">
          <a:xfrm>
            <a:off x="2403475" y="2282825"/>
            <a:ext cx="955992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zh-CN">
                <a:latin typeface="宋体" panose="02010600030101010101" pitchFamily="2" charset="-122"/>
              </a:rPr>
              <a:t>催化底物进行氧化还原反应的酶类。例如：乳酸脱氢酶、</a:t>
            </a:r>
          </a:p>
          <a:p>
            <a:pPr>
              <a:lnSpc>
                <a:spcPct val="150000"/>
              </a:lnSpc>
              <a:spcBef>
                <a:spcPct val="0"/>
              </a:spcBef>
              <a:buFontTx/>
              <a:buNone/>
            </a:pPr>
            <a:r>
              <a:rPr lang="zh-CN" altLang="zh-CN">
                <a:latin typeface="宋体" panose="02010600030101010101" pitchFamily="2" charset="-122"/>
              </a:rPr>
              <a:t>细胞色素氧化酶、过氧化氢酶等。</a:t>
            </a:r>
            <a:endParaRPr lang="zh-CN" altLang="zh-CN"/>
          </a:p>
        </p:txBody>
      </p:sp>
      <p:grpSp>
        <p:nvGrpSpPr>
          <p:cNvPr id="16390" name="Group 6"/>
          <p:cNvGrpSpPr>
            <a:grpSpLocks/>
          </p:cNvGrpSpPr>
          <p:nvPr/>
        </p:nvGrpSpPr>
        <p:grpSpPr bwMode="auto">
          <a:xfrm>
            <a:off x="3657600" y="3795713"/>
            <a:ext cx="5727700" cy="795337"/>
            <a:chOff x="0" y="-9"/>
            <a:chExt cx="3608" cy="501"/>
          </a:xfrm>
        </p:grpSpPr>
        <p:sp>
          <p:nvSpPr>
            <p:cNvPr id="15373" name="Text Box 7"/>
            <p:cNvSpPr txBox="1">
              <a:spLocks noChangeArrowheads="1"/>
            </p:cNvSpPr>
            <p:nvPr/>
          </p:nvSpPr>
          <p:spPr bwMode="auto">
            <a:xfrm>
              <a:off x="0" y="122"/>
              <a:ext cx="360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t>A·</a:t>
              </a:r>
              <a:r>
                <a:rPr lang="zh-CN" altLang="zh-CN">
                  <a:solidFill>
                    <a:srgbClr val="FF0000"/>
                  </a:solidFill>
                </a:rPr>
                <a:t>2H</a:t>
              </a:r>
              <a:r>
                <a:rPr lang="zh-CN" altLang="zh-CN">
                  <a:solidFill>
                    <a:srgbClr val="FFFF00"/>
                  </a:solidFill>
                </a:rPr>
                <a:t>  </a:t>
              </a:r>
              <a:r>
                <a:rPr lang="zh-CN" altLang="zh-CN"/>
                <a:t>＋  B                      A  ＋  B·</a:t>
              </a:r>
              <a:r>
                <a:rPr lang="zh-CN" altLang="zh-CN">
                  <a:solidFill>
                    <a:srgbClr val="FF0000"/>
                  </a:solidFill>
                </a:rPr>
                <a:t>2H</a:t>
              </a:r>
            </a:p>
          </p:txBody>
        </p:sp>
        <p:sp>
          <p:nvSpPr>
            <p:cNvPr id="15374" name="Text Box 8"/>
            <p:cNvSpPr txBox="1">
              <a:spLocks noChangeArrowheads="1"/>
            </p:cNvSpPr>
            <p:nvPr/>
          </p:nvSpPr>
          <p:spPr bwMode="auto">
            <a:xfrm>
              <a:off x="1372" y="-9"/>
              <a:ext cx="79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脱氢酶</a:t>
              </a:r>
            </a:p>
          </p:txBody>
        </p:sp>
        <p:graphicFrame>
          <p:nvGraphicFramePr>
            <p:cNvPr id="15375" name="Object 9"/>
            <p:cNvGraphicFramePr>
              <a:graphicFrameLocks noChangeAspect="1"/>
            </p:cNvGraphicFramePr>
            <p:nvPr/>
          </p:nvGraphicFramePr>
          <p:xfrm>
            <a:off x="1348" y="282"/>
            <a:ext cx="912" cy="210"/>
          </p:xfrm>
          <a:graphic>
            <a:graphicData uri="http://schemas.openxmlformats.org/presentationml/2006/ole">
              <mc:AlternateContent xmlns:mc="http://schemas.openxmlformats.org/markup-compatibility/2006">
                <mc:Choice xmlns:v="urn:schemas-microsoft-com:vml" Requires="v">
                  <p:oleObj spid="_x0000_s2062" r:id="rId3" imgW="1444524" imgH="333547" progId="">
                    <p:embed/>
                  </p:oleObj>
                </mc:Choice>
                <mc:Fallback>
                  <p:oleObj r:id="rId3" imgW="1444524" imgH="333547" progId="">
                    <p:embed/>
                    <p:pic>
                      <p:nvPicPr>
                        <p:cNvPr id="15375"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8" y="282"/>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6394" name="Group 10"/>
          <p:cNvGrpSpPr>
            <a:grpSpLocks/>
          </p:cNvGrpSpPr>
          <p:nvPr/>
        </p:nvGrpSpPr>
        <p:grpSpPr bwMode="auto">
          <a:xfrm>
            <a:off x="3621088" y="5118100"/>
            <a:ext cx="5886450" cy="733425"/>
            <a:chOff x="0" y="56"/>
            <a:chExt cx="3708" cy="462"/>
          </a:xfrm>
        </p:grpSpPr>
        <p:sp>
          <p:nvSpPr>
            <p:cNvPr id="15370" name="Text Box 11"/>
            <p:cNvSpPr txBox="1">
              <a:spLocks noChangeArrowheads="1"/>
            </p:cNvSpPr>
            <p:nvPr/>
          </p:nvSpPr>
          <p:spPr bwMode="auto">
            <a:xfrm>
              <a:off x="0" y="122"/>
              <a:ext cx="370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t>A·</a:t>
              </a:r>
              <a:r>
                <a:rPr lang="zh-CN" altLang="zh-CN">
                  <a:solidFill>
                    <a:srgbClr val="FF0000"/>
                  </a:solidFill>
                </a:rPr>
                <a:t>2H</a:t>
              </a:r>
              <a:r>
                <a:rPr lang="zh-CN" altLang="zh-CN"/>
                <a:t>  ＋  O</a:t>
              </a:r>
              <a:r>
                <a:rPr lang="zh-CN" altLang="zh-CN" baseline="-15000"/>
                <a:t>2</a:t>
              </a:r>
              <a:r>
                <a:rPr lang="zh-CN" altLang="zh-CN"/>
                <a:t>                     A  ＋  </a:t>
              </a:r>
              <a:r>
                <a:rPr lang="zh-CN" altLang="zh-CN">
                  <a:solidFill>
                    <a:srgbClr val="FF0000"/>
                  </a:solidFill>
                </a:rPr>
                <a:t>H</a:t>
              </a:r>
              <a:r>
                <a:rPr lang="zh-CN" altLang="zh-CN" baseline="-15000">
                  <a:solidFill>
                    <a:srgbClr val="FF0000"/>
                  </a:solidFill>
                </a:rPr>
                <a:t>2</a:t>
              </a:r>
              <a:r>
                <a:rPr lang="zh-CN" altLang="zh-CN"/>
                <a:t>O</a:t>
              </a:r>
              <a:r>
                <a:rPr lang="zh-CN" altLang="zh-CN" baseline="-15000"/>
                <a:t>2</a:t>
              </a:r>
            </a:p>
          </p:txBody>
        </p:sp>
        <p:sp>
          <p:nvSpPr>
            <p:cNvPr id="15371" name="Text Box 12"/>
            <p:cNvSpPr txBox="1">
              <a:spLocks noChangeArrowheads="1"/>
            </p:cNvSpPr>
            <p:nvPr/>
          </p:nvSpPr>
          <p:spPr bwMode="auto">
            <a:xfrm>
              <a:off x="1449" y="56"/>
              <a:ext cx="79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zh-CN">
                  <a:solidFill>
                    <a:schemeClr val="accent2"/>
                  </a:solidFill>
                </a:rPr>
                <a:t>氧化酶</a:t>
              </a:r>
            </a:p>
          </p:txBody>
        </p:sp>
        <p:graphicFrame>
          <p:nvGraphicFramePr>
            <p:cNvPr id="15372" name="Object 13"/>
            <p:cNvGraphicFramePr>
              <a:graphicFrameLocks noChangeAspect="1"/>
            </p:cNvGraphicFramePr>
            <p:nvPr/>
          </p:nvGraphicFramePr>
          <p:xfrm>
            <a:off x="1411" y="308"/>
            <a:ext cx="912" cy="210"/>
          </p:xfrm>
          <a:graphic>
            <a:graphicData uri="http://schemas.openxmlformats.org/presentationml/2006/ole">
              <mc:AlternateContent xmlns:mc="http://schemas.openxmlformats.org/markup-compatibility/2006">
                <mc:Choice xmlns:v="urn:schemas-microsoft-com:vml" Requires="v">
                  <p:oleObj spid="_x0000_s2063" r:id="rId5" imgW="1444524" imgH="333547" progId="">
                    <p:embed/>
                  </p:oleObj>
                </mc:Choice>
                <mc:Fallback>
                  <p:oleObj r:id="rId5" imgW="1444524" imgH="333547" progId="">
                    <p:embed/>
                    <p:pic>
                      <p:nvPicPr>
                        <p:cNvPr id="15372"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1" y="308"/>
                          <a:ext cx="912"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4" name="Rectangle 4"/>
          <p:cNvSpPr>
            <a:spLocks noChangeArrowheads="1"/>
          </p:cNvSpPr>
          <p:nvPr/>
        </p:nvSpPr>
        <p:spPr bwMode="auto">
          <a:xfrm>
            <a:off x="335360" y="-27384"/>
            <a:ext cx="4419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20000"/>
              </a:spcBef>
              <a:spcAft>
                <a:spcPct val="20000"/>
              </a:spcAft>
              <a:buFontTx/>
              <a:buNone/>
            </a:pPr>
            <a:r>
              <a:rPr lang="en-US" altLang="zh-CN" sz="4400" b="1" dirty="0">
                <a:solidFill>
                  <a:schemeClr val="bg1"/>
                </a:solidFill>
                <a:latin typeface="微软雅黑" panose="020B0503020204020204" pitchFamily="34" charset="-122"/>
                <a:ea typeface="微软雅黑" panose="020B0503020204020204" pitchFamily="34" charset="-122"/>
              </a:rPr>
              <a:t>3.  </a:t>
            </a:r>
            <a:r>
              <a:rPr lang="zh-CN" altLang="en-US" sz="4400" b="1" dirty="0">
                <a:solidFill>
                  <a:schemeClr val="bg1"/>
                </a:solidFill>
                <a:latin typeface="微软雅黑" panose="020B0503020204020204" pitchFamily="34" charset="-122"/>
                <a:ea typeface="微软雅黑" panose="020B0503020204020204" pitchFamily="34" charset="-122"/>
              </a:rPr>
              <a:t>酶的分类</a:t>
            </a:r>
          </a:p>
        </p:txBody>
      </p:sp>
    </p:spTree>
    <p:extLst>
      <p:ext uri="{BB962C8B-B14F-4D97-AF65-F5344CB8AC3E}">
        <p14:creationId xmlns:p14="http://schemas.microsoft.com/office/powerpoint/2010/main" val="31541885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wipe(left)">
                                      <p:cBhvr>
                                        <p:cTn id="7" dur="500"/>
                                        <p:tgtEl>
                                          <p:spTgt spid="16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dissolve">
                                      <p:cBhvr>
                                        <p:cTn id="12" dur="500"/>
                                        <p:tgtEl>
                                          <p:spTgt spid="163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wipe(left)">
                                      <p:cBhvr>
                                        <p:cTn id="17" dur="500"/>
                                        <p:tgtEl>
                                          <p:spTgt spid="163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6394"/>
                                        </p:tgtEl>
                                        <p:attrNameLst>
                                          <p:attrName>style.visibility</p:attrName>
                                        </p:attrNameLst>
                                      </p:cBhvr>
                                      <p:to>
                                        <p:strVal val="visible"/>
                                      </p:to>
                                    </p:set>
                                    <p:animEffect transition="in" filter="wipe(left)">
                                      <p:cBhvr>
                                        <p:cTn id="22"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389"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3B2BDCF2-5B89-4359-A171-B4D9BE14836B}" type="slidenum">
              <a:rPr kumimoji="0" lang="zh-CN" altLang="en-US" sz="1800" b="0">
                <a:solidFill>
                  <a:schemeClr val="tx2"/>
                </a:solidFill>
                <a:latin typeface="Arial Narrow" panose="020B0606020202030204" pitchFamily="34" charset="0"/>
                <a:ea typeface="宋体" panose="02010600030101010101" pitchFamily="2" charset="-122"/>
              </a:rPr>
              <a:pPr/>
              <a:t>90</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55301" name="Rectangle 5"/>
          <p:cNvSpPr>
            <a:spLocks noChangeArrowheads="1"/>
          </p:cNvSpPr>
          <p:nvPr/>
        </p:nvSpPr>
        <p:spPr bwMode="auto">
          <a:xfrm>
            <a:off x="804069" y="-96044"/>
            <a:ext cx="597693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4000" dirty="0">
                <a:solidFill>
                  <a:schemeClr val="bg1"/>
                </a:solidFill>
                <a:latin typeface="隶书" panose="02010509060101010101" pitchFamily="49" charset="-122"/>
                <a:ea typeface="隶书" panose="02010509060101010101" pitchFamily="49" charset="-122"/>
              </a:rPr>
              <a:t>三、 同工酶</a:t>
            </a:r>
            <a:r>
              <a:rPr lang="en-US" altLang="zh-CN" sz="4000" dirty="0">
                <a:solidFill>
                  <a:schemeClr val="bg1"/>
                </a:solidFill>
                <a:latin typeface="方正舒体" panose="02010601030101010101" pitchFamily="2" charset="-122"/>
                <a:ea typeface="方正舒体" panose="02010601030101010101" pitchFamily="2" charset="-122"/>
              </a:rPr>
              <a:t>(</a:t>
            </a:r>
            <a:r>
              <a:rPr lang="en-US" altLang="zh-CN" sz="4000" dirty="0" err="1">
                <a:solidFill>
                  <a:schemeClr val="bg1"/>
                </a:solidFill>
                <a:latin typeface="方正舒体" panose="02010601030101010101" pitchFamily="2" charset="-122"/>
                <a:ea typeface="方正舒体" panose="02010601030101010101" pitchFamily="2" charset="-122"/>
              </a:rPr>
              <a:t>isoenzyme</a:t>
            </a:r>
            <a:r>
              <a:rPr lang="en-US" altLang="zh-CN" sz="4000" dirty="0">
                <a:solidFill>
                  <a:schemeClr val="bg1"/>
                </a:solidFill>
                <a:latin typeface="方正舒体" panose="02010601030101010101" pitchFamily="2" charset="-122"/>
                <a:ea typeface="方正舒体" panose="02010601030101010101" pitchFamily="2" charset="-122"/>
              </a:rPr>
              <a:t>)</a:t>
            </a:r>
            <a:endParaRPr lang="zh-CN" altLang="en-US" sz="4000" dirty="0">
              <a:solidFill>
                <a:schemeClr val="bg1"/>
              </a:solidFill>
              <a:latin typeface="方正舒体" panose="02010601030101010101" pitchFamily="2" charset="-122"/>
              <a:ea typeface="方正舒体" panose="02010601030101010101" pitchFamily="2" charset="-122"/>
            </a:endParaRPr>
          </a:p>
        </p:txBody>
      </p:sp>
      <p:sp>
        <p:nvSpPr>
          <p:cNvPr id="55303" name="Text Box 7"/>
          <p:cNvSpPr txBox="1">
            <a:spLocks noChangeArrowheads="1"/>
          </p:cNvSpPr>
          <p:nvPr/>
        </p:nvSpPr>
        <p:spPr bwMode="auto">
          <a:xfrm>
            <a:off x="2208213" y="1412875"/>
            <a:ext cx="2343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sz="3200">
                <a:latin typeface="楷体_GB2312" pitchFamily="49" charset="-122"/>
              </a:rPr>
              <a:t>举例：</a:t>
            </a:r>
          </a:p>
        </p:txBody>
      </p:sp>
      <p:sp>
        <p:nvSpPr>
          <p:cNvPr id="55306" name="Text Box 10"/>
          <p:cNvSpPr txBox="1">
            <a:spLocks noChangeArrowheads="1"/>
          </p:cNvSpPr>
          <p:nvPr/>
        </p:nvSpPr>
        <p:spPr bwMode="auto">
          <a:xfrm>
            <a:off x="2208213" y="2486025"/>
            <a:ext cx="2343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sz="3200">
                <a:latin typeface="楷体_GB2312" pitchFamily="49" charset="-122"/>
              </a:rPr>
              <a:t>什么是？</a:t>
            </a:r>
          </a:p>
        </p:txBody>
      </p:sp>
      <p:sp>
        <p:nvSpPr>
          <p:cNvPr id="55307" name="Text Box 11"/>
          <p:cNvSpPr txBox="1">
            <a:spLocks noChangeArrowheads="1"/>
          </p:cNvSpPr>
          <p:nvPr/>
        </p:nvSpPr>
        <p:spPr bwMode="auto">
          <a:xfrm>
            <a:off x="2208213" y="4221164"/>
            <a:ext cx="38163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buSzPct val="65000"/>
              <a:buFont typeface="Wingdings" panose="05000000000000000000" pitchFamily="2" charset="2"/>
              <a:buChar char="l"/>
            </a:pPr>
            <a:r>
              <a:rPr lang="zh-CN" altLang="en-US" sz="3200">
                <a:solidFill>
                  <a:schemeClr val="tx2"/>
                </a:solidFill>
                <a:latin typeface="楷体_GB2312" pitchFamily="49" charset="-122"/>
              </a:rPr>
              <a:t>人</a:t>
            </a:r>
            <a:r>
              <a:rPr lang="en-US" altLang="zh-CN" sz="3200">
                <a:solidFill>
                  <a:schemeClr val="tx2"/>
                </a:solidFill>
              </a:rPr>
              <a:t>LDH</a:t>
            </a:r>
            <a:r>
              <a:rPr lang="zh-CN" altLang="en-US" sz="3200">
                <a:solidFill>
                  <a:schemeClr val="tx2"/>
                </a:solidFill>
                <a:latin typeface="楷体_GB2312" pitchFamily="49" charset="-122"/>
              </a:rPr>
              <a:t>同工酶谱：</a:t>
            </a:r>
          </a:p>
        </p:txBody>
      </p:sp>
      <p:sp>
        <p:nvSpPr>
          <p:cNvPr id="55308" name="Text Box 12"/>
          <p:cNvSpPr txBox="1">
            <a:spLocks noChangeArrowheads="1"/>
          </p:cNvSpPr>
          <p:nvPr/>
        </p:nvSpPr>
        <p:spPr bwMode="auto">
          <a:xfrm>
            <a:off x="2206626" y="5300664"/>
            <a:ext cx="17875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Char char="l"/>
            </a:pPr>
            <a:r>
              <a:rPr lang="zh-CN" altLang="en-US" sz="3200">
                <a:latin typeface="楷体_GB2312" pitchFamily="49" charset="-122"/>
              </a:rPr>
              <a:t>意义：</a:t>
            </a:r>
          </a:p>
        </p:txBody>
      </p:sp>
      <p:sp>
        <p:nvSpPr>
          <p:cNvPr id="55309" name="Text Box 13"/>
          <p:cNvSpPr txBox="1">
            <a:spLocks noChangeArrowheads="1"/>
          </p:cNvSpPr>
          <p:nvPr/>
        </p:nvSpPr>
        <p:spPr bwMode="auto">
          <a:xfrm>
            <a:off x="2135188" y="2989263"/>
            <a:ext cx="27622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buSzPct val="65000"/>
              <a:buFont typeface="Wingdings" panose="05000000000000000000" pitchFamily="2" charset="2"/>
              <a:buNone/>
            </a:pPr>
            <a:r>
              <a:rPr lang="zh-CN" altLang="en-US">
                <a:latin typeface="楷体_GB2312" pitchFamily="49" charset="-122"/>
              </a:rPr>
              <a:t>（一同三不同）</a:t>
            </a:r>
          </a:p>
        </p:txBody>
      </p:sp>
      <p:sp>
        <p:nvSpPr>
          <p:cNvPr id="55310" name="Rectangle 14"/>
          <p:cNvSpPr>
            <a:spLocks noChangeArrowheads="1"/>
          </p:cNvSpPr>
          <p:nvPr/>
        </p:nvSpPr>
        <p:spPr bwMode="auto">
          <a:xfrm>
            <a:off x="4656138" y="2420939"/>
            <a:ext cx="5543550" cy="156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15000"/>
              </a:lnSpc>
            </a:pPr>
            <a:r>
              <a:rPr lang="zh-CN" altLang="en-US">
                <a:latin typeface="楷体_GB2312" pitchFamily="49" charset="-122"/>
              </a:rPr>
              <a:t>指催化</a:t>
            </a:r>
            <a:r>
              <a:rPr lang="zh-CN" altLang="en-US">
                <a:solidFill>
                  <a:srgbClr val="CC0000"/>
                </a:solidFill>
                <a:latin typeface="楷体_GB2312" pitchFamily="49" charset="-122"/>
              </a:rPr>
              <a:t>相同的</a:t>
            </a:r>
            <a:r>
              <a:rPr lang="zh-CN" altLang="en-US">
                <a:latin typeface="楷体_GB2312" pitchFamily="49" charset="-122"/>
              </a:rPr>
              <a:t>化学反应，而酶蛋白的分子结构理化性质乃至免疫学性质</a:t>
            </a:r>
            <a:r>
              <a:rPr lang="zh-CN" altLang="en-US">
                <a:solidFill>
                  <a:srgbClr val="CC0000"/>
                </a:solidFill>
                <a:latin typeface="楷体_GB2312" pitchFamily="49" charset="-122"/>
              </a:rPr>
              <a:t>不同</a:t>
            </a:r>
            <a:r>
              <a:rPr lang="zh-CN" altLang="en-US">
                <a:latin typeface="楷体_GB2312" pitchFamily="49" charset="-122"/>
              </a:rPr>
              <a:t>的一组酶。</a:t>
            </a:r>
          </a:p>
        </p:txBody>
      </p:sp>
      <p:graphicFrame>
        <p:nvGraphicFramePr>
          <p:cNvPr id="55311" name="Object 15">
            <a:hlinkClick r:id="" action="ppaction://ole?verb=0"/>
          </p:cNvPr>
          <p:cNvGraphicFramePr>
            <a:graphicFrameLocks noChangeAspect="1"/>
          </p:cNvGraphicFramePr>
          <p:nvPr/>
        </p:nvGraphicFramePr>
        <p:xfrm>
          <a:off x="3792539" y="1557338"/>
          <a:ext cx="1152525" cy="677862"/>
        </p:xfrm>
        <a:graphic>
          <a:graphicData uri="http://schemas.openxmlformats.org/presentationml/2006/ole">
            <mc:AlternateContent xmlns:mc="http://schemas.openxmlformats.org/markup-compatibility/2006">
              <mc:Choice xmlns:v="urn:schemas-microsoft-com:vml" Requires="v">
                <p:oleObj spid="_x0000_s30734" name="演示文稿" r:id="rId3" imgW="4572034" imgH="3428992" progId="PowerPoint.Show.8">
                  <p:embed/>
                </p:oleObj>
              </mc:Choice>
              <mc:Fallback>
                <p:oleObj name="演示文稿" r:id="rId3" imgW="4572034" imgH="3428992" progId="PowerPoint.Show.8">
                  <p:embed/>
                  <p:pic>
                    <p:nvPicPr>
                      <p:cNvPr id="55311" name="Object 15">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2539" y="1557338"/>
                        <a:ext cx="1152525" cy="677862"/>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312" name="Object 16">
            <a:hlinkClick r:id="" action="ppaction://ole?verb=0"/>
          </p:cNvPr>
          <p:cNvGraphicFramePr>
            <a:graphicFrameLocks noChangeAspect="1"/>
          </p:cNvGraphicFramePr>
          <p:nvPr/>
        </p:nvGraphicFramePr>
        <p:xfrm>
          <a:off x="5880100" y="4292601"/>
          <a:ext cx="1225550" cy="720725"/>
        </p:xfrm>
        <a:graphic>
          <a:graphicData uri="http://schemas.openxmlformats.org/presentationml/2006/ole">
            <mc:AlternateContent xmlns:mc="http://schemas.openxmlformats.org/markup-compatibility/2006">
              <mc:Choice xmlns:v="urn:schemas-microsoft-com:vml" Requires="v">
                <p:oleObj spid="_x0000_s30735" name="演示文稿" r:id="rId5" imgW="4572034" imgH="3428992" progId="PowerPoint.Show.8">
                  <p:embed/>
                </p:oleObj>
              </mc:Choice>
              <mc:Fallback>
                <p:oleObj name="演示文稿" r:id="rId5" imgW="4572034" imgH="3428992" progId="PowerPoint.Show.8">
                  <p:embed/>
                  <p:pic>
                    <p:nvPicPr>
                      <p:cNvPr id="55312" name="Object 16">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0100" y="4292601"/>
                        <a:ext cx="1225550" cy="720725"/>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313" name="Object 17">
            <a:hlinkClick r:id="" action="ppaction://ole?verb=0"/>
          </p:cNvPr>
          <p:cNvGraphicFramePr>
            <a:graphicFrameLocks noChangeAspect="1"/>
          </p:cNvGraphicFramePr>
          <p:nvPr/>
        </p:nvGraphicFramePr>
        <p:xfrm>
          <a:off x="3792538" y="5343525"/>
          <a:ext cx="1295400" cy="749300"/>
        </p:xfrm>
        <a:graphic>
          <a:graphicData uri="http://schemas.openxmlformats.org/presentationml/2006/ole">
            <mc:AlternateContent xmlns:mc="http://schemas.openxmlformats.org/markup-compatibility/2006">
              <mc:Choice xmlns:v="urn:schemas-microsoft-com:vml" Requires="v">
                <p:oleObj spid="_x0000_s30736" name="演示文稿" r:id="rId7" imgW="4572034" imgH="3428992" progId="PowerPoint.Show.8">
                  <p:embed/>
                </p:oleObj>
              </mc:Choice>
              <mc:Fallback>
                <p:oleObj name="演示文稿" r:id="rId7" imgW="4572034" imgH="3428992" progId="PowerPoint.Show.8">
                  <p:embed/>
                  <p:pic>
                    <p:nvPicPr>
                      <p:cNvPr id="55313" name="Object 17">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92538" y="5343525"/>
                        <a:ext cx="1295400" cy="749300"/>
                      </a:xfrm>
                      <a:prstGeom prst="rect">
                        <a:avLst/>
                      </a:prstGeom>
                      <a:noFill/>
                      <a:ln w="9525">
                        <a:solidFill>
                          <a:srgbClr val="00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691122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slide(fromBottom)">
                                      <p:cBhvr>
                                        <p:cTn id="7" dur="1000"/>
                                        <p:tgtEl>
                                          <p:spTgt spid="553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5303"/>
                                        </p:tgtEl>
                                        <p:attrNameLst>
                                          <p:attrName>style.visibility</p:attrName>
                                        </p:attrNameLst>
                                      </p:cBhvr>
                                      <p:to>
                                        <p:strVal val="visible"/>
                                      </p:to>
                                    </p:set>
                                    <p:animEffect transition="in" filter="slide(fromBottom)">
                                      <p:cBhvr>
                                        <p:cTn id="12" dur="1000"/>
                                        <p:tgtEl>
                                          <p:spTgt spid="55303"/>
                                        </p:tgtEl>
                                      </p:cBhvr>
                                    </p:animEffect>
                                  </p:childTnLst>
                                </p:cTn>
                              </p:par>
                              <p:par>
                                <p:cTn id="13" presetID="12" presetClass="entr" presetSubtype="4" fill="hold" nodeType="withEffect">
                                  <p:stCondLst>
                                    <p:cond delay="0"/>
                                  </p:stCondLst>
                                  <p:childTnLst>
                                    <p:set>
                                      <p:cBhvr>
                                        <p:cTn id="14" dur="1" fill="hold">
                                          <p:stCondLst>
                                            <p:cond delay="0"/>
                                          </p:stCondLst>
                                        </p:cTn>
                                        <p:tgtEl>
                                          <p:spTgt spid="55311"/>
                                        </p:tgtEl>
                                        <p:attrNameLst>
                                          <p:attrName>style.visibility</p:attrName>
                                        </p:attrNameLst>
                                      </p:cBhvr>
                                      <p:to>
                                        <p:strVal val="visible"/>
                                      </p:to>
                                    </p:set>
                                    <p:animEffect transition="in" filter="slide(fromBottom)">
                                      <p:cBhvr>
                                        <p:cTn id="15" dur="1000"/>
                                        <p:tgtEl>
                                          <p:spTgt spid="5531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55306"/>
                                        </p:tgtEl>
                                        <p:attrNameLst>
                                          <p:attrName>style.visibility</p:attrName>
                                        </p:attrNameLst>
                                      </p:cBhvr>
                                      <p:to>
                                        <p:strVal val="visible"/>
                                      </p:to>
                                    </p:set>
                                    <p:animEffect transition="in" filter="slide(fromBottom)">
                                      <p:cBhvr>
                                        <p:cTn id="20" dur="1000"/>
                                        <p:tgtEl>
                                          <p:spTgt spid="55306"/>
                                        </p:tgtEl>
                                      </p:cBhvr>
                                    </p:animEffect>
                                  </p:childTnLst>
                                </p:cTn>
                              </p:par>
                            </p:childTnLst>
                          </p:cTn>
                        </p:par>
                        <p:par>
                          <p:cTn id="21" fill="hold" nodeType="afterGroup">
                            <p:stCondLst>
                              <p:cond delay="1000"/>
                            </p:stCondLst>
                            <p:childTnLst>
                              <p:par>
                                <p:cTn id="22" presetID="12" presetClass="entr" presetSubtype="1" fill="hold" grpId="0" nodeType="afterEffect">
                                  <p:stCondLst>
                                    <p:cond delay="0"/>
                                  </p:stCondLst>
                                  <p:childTnLst>
                                    <p:set>
                                      <p:cBhvr>
                                        <p:cTn id="23" dur="1" fill="hold">
                                          <p:stCondLst>
                                            <p:cond delay="0"/>
                                          </p:stCondLst>
                                        </p:cTn>
                                        <p:tgtEl>
                                          <p:spTgt spid="55309"/>
                                        </p:tgtEl>
                                        <p:attrNameLst>
                                          <p:attrName>style.visibility</p:attrName>
                                        </p:attrNameLst>
                                      </p:cBhvr>
                                      <p:to>
                                        <p:strVal val="visible"/>
                                      </p:to>
                                    </p:set>
                                    <p:animEffect transition="in" filter="slide(fromTop)">
                                      <p:cBhvr>
                                        <p:cTn id="24" dur="1000"/>
                                        <p:tgtEl>
                                          <p:spTgt spid="5530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6" fill="hold" grpId="0" nodeType="clickEffect">
                                  <p:stCondLst>
                                    <p:cond delay="0"/>
                                  </p:stCondLst>
                                  <p:childTnLst>
                                    <p:set>
                                      <p:cBhvr>
                                        <p:cTn id="28" dur="1" fill="hold">
                                          <p:stCondLst>
                                            <p:cond delay="0"/>
                                          </p:stCondLst>
                                        </p:cTn>
                                        <p:tgtEl>
                                          <p:spTgt spid="55310"/>
                                        </p:tgtEl>
                                        <p:attrNameLst>
                                          <p:attrName>style.visibility</p:attrName>
                                        </p:attrNameLst>
                                      </p:cBhvr>
                                      <p:to>
                                        <p:strVal val="visible"/>
                                      </p:to>
                                    </p:set>
                                    <p:animEffect transition="in" filter="strips(downRight)">
                                      <p:cBhvr>
                                        <p:cTn id="29" dur="1000"/>
                                        <p:tgtEl>
                                          <p:spTgt spid="5531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55307"/>
                                        </p:tgtEl>
                                        <p:attrNameLst>
                                          <p:attrName>style.visibility</p:attrName>
                                        </p:attrNameLst>
                                      </p:cBhvr>
                                      <p:to>
                                        <p:strVal val="visible"/>
                                      </p:to>
                                    </p:set>
                                    <p:animEffect transition="in" filter="slide(fromBottom)">
                                      <p:cBhvr>
                                        <p:cTn id="34" dur="1000"/>
                                        <p:tgtEl>
                                          <p:spTgt spid="55307"/>
                                        </p:tgtEl>
                                      </p:cBhvr>
                                    </p:animEffect>
                                  </p:childTnLst>
                                </p:cTn>
                              </p:par>
                              <p:par>
                                <p:cTn id="35" presetID="12" presetClass="entr" presetSubtype="4" fill="hold" nodeType="withEffect">
                                  <p:stCondLst>
                                    <p:cond delay="0"/>
                                  </p:stCondLst>
                                  <p:childTnLst>
                                    <p:set>
                                      <p:cBhvr>
                                        <p:cTn id="36" dur="1" fill="hold">
                                          <p:stCondLst>
                                            <p:cond delay="0"/>
                                          </p:stCondLst>
                                        </p:cTn>
                                        <p:tgtEl>
                                          <p:spTgt spid="55312"/>
                                        </p:tgtEl>
                                        <p:attrNameLst>
                                          <p:attrName>style.visibility</p:attrName>
                                        </p:attrNameLst>
                                      </p:cBhvr>
                                      <p:to>
                                        <p:strVal val="visible"/>
                                      </p:to>
                                    </p:set>
                                    <p:animEffect transition="in" filter="slide(fromBottom)">
                                      <p:cBhvr>
                                        <p:cTn id="37" dur="1000"/>
                                        <p:tgtEl>
                                          <p:spTgt spid="553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55308"/>
                                        </p:tgtEl>
                                        <p:attrNameLst>
                                          <p:attrName>style.visibility</p:attrName>
                                        </p:attrNameLst>
                                      </p:cBhvr>
                                      <p:to>
                                        <p:strVal val="visible"/>
                                      </p:to>
                                    </p:set>
                                    <p:animEffect transition="in" filter="slide(fromBottom)">
                                      <p:cBhvr>
                                        <p:cTn id="42" dur="1000"/>
                                        <p:tgtEl>
                                          <p:spTgt spid="55308"/>
                                        </p:tgtEl>
                                      </p:cBhvr>
                                    </p:animEffect>
                                  </p:childTnLst>
                                </p:cTn>
                              </p:par>
                              <p:par>
                                <p:cTn id="43" presetID="12" presetClass="entr" presetSubtype="4" fill="hold" nodeType="withEffect">
                                  <p:stCondLst>
                                    <p:cond delay="0"/>
                                  </p:stCondLst>
                                  <p:childTnLst>
                                    <p:set>
                                      <p:cBhvr>
                                        <p:cTn id="44" dur="1" fill="hold">
                                          <p:stCondLst>
                                            <p:cond delay="0"/>
                                          </p:stCondLst>
                                        </p:cTn>
                                        <p:tgtEl>
                                          <p:spTgt spid="55313"/>
                                        </p:tgtEl>
                                        <p:attrNameLst>
                                          <p:attrName>style.visibility</p:attrName>
                                        </p:attrNameLst>
                                      </p:cBhvr>
                                      <p:to>
                                        <p:strVal val="visible"/>
                                      </p:to>
                                    </p:set>
                                    <p:animEffect transition="in" filter="slide(fromBottom)">
                                      <p:cBhvr>
                                        <p:cTn id="45" dur="1000"/>
                                        <p:tgtEl>
                                          <p:spTgt spid="55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p:bldP spid="55303" grpId="0"/>
      <p:bldP spid="55306" grpId="0"/>
      <p:bldP spid="55307" grpId="0"/>
      <p:bldP spid="55308" grpId="0"/>
      <p:bldP spid="55309" grpId="0"/>
      <p:bldP spid="5531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24B18FB9-92AA-457F-BDD7-A755F31FE680}" type="slidenum">
              <a:rPr kumimoji="0" lang="zh-CN" altLang="en-US" sz="1800" b="0">
                <a:solidFill>
                  <a:schemeClr val="tx2"/>
                </a:solidFill>
                <a:latin typeface="Arial Narrow" panose="020B0606020202030204" pitchFamily="34" charset="0"/>
                <a:ea typeface="宋体" panose="02010600030101010101" pitchFamily="2" charset="-122"/>
              </a:rPr>
              <a:pPr/>
              <a:t>91</a:t>
            </a:fld>
            <a:endParaRPr kumimoji="0" lang="en-US" altLang="zh-CN" sz="1800" b="0">
              <a:solidFill>
                <a:schemeClr val="tx2"/>
              </a:solidFill>
              <a:latin typeface="Arial Narrow" panose="020B0606020202030204" pitchFamily="34" charset="0"/>
              <a:ea typeface="宋体" panose="02010600030101010101" pitchFamily="2" charset="-122"/>
            </a:endParaRPr>
          </a:p>
        </p:txBody>
      </p:sp>
      <p:grpSp>
        <p:nvGrpSpPr>
          <p:cNvPr id="2" name="Group 6"/>
          <p:cNvGrpSpPr>
            <a:grpSpLocks/>
          </p:cNvGrpSpPr>
          <p:nvPr/>
        </p:nvGrpSpPr>
        <p:grpSpPr bwMode="auto">
          <a:xfrm>
            <a:off x="2351089" y="1123951"/>
            <a:ext cx="7489825" cy="2955925"/>
            <a:chOff x="521" y="708"/>
            <a:chExt cx="4718" cy="1862"/>
          </a:xfrm>
        </p:grpSpPr>
        <p:sp>
          <p:nvSpPr>
            <p:cNvPr id="65540" name="Rectangle 4"/>
            <p:cNvSpPr>
              <a:spLocks noChangeArrowheads="1"/>
            </p:cNvSpPr>
            <p:nvPr/>
          </p:nvSpPr>
          <p:spPr bwMode="auto">
            <a:xfrm>
              <a:off x="521" y="708"/>
              <a:ext cx="4581" cy="1860"/>
            </a:xfrm>
            <a:prstGeom prst="rect">
              <a:avLst/>
            </a:prstGeom>
            <a:noFill/>
            <a:ln w="9525">
              <a:noFill/>
              <a:miter lim="800000"/>
              <a:headEnd/>
              <a:tailEnd/>
            </a:ln>
            <a:effectLst/>
          </p:spPr>
          <p:txBody>
            <a:bodyPr lIns="92075" tIns="46038" rIns="92075" bIns="46038" anchor="ct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algn="ctr" eaLnBrk="1" hangingPunct="1">
                <a:lnSpc>
                  <a:spcPct val="110000"/>
                </a:lnSpc>
                <a:defRPr/>
              </a:pPr>
              <a:r>
                <a:rPr lang="zh-CN" altLang="en-US" sz="4800">
                  <a:solidFill>
                    <a:schemeClr val="tx1"/>
                  </a:solidFill>
                  <a:latin typeface="楷体_GB2312" pitchFamily="49" charset="-122"/>
                  <a:ea typeface="隶书" panose="02010509060101010101" pitchFamily="49" charset="-122"/>
                </a:rPr>
                <a:t>第 六 节</a:t>
              </a:r>
              <a:br>
                <a:rPr lang="zh-CN" altLang="en-US" sz="4800">
                  <a:solidFill>
                    <a:schemeClr val="tx1"/>
                  </a:solidFill>
                  <a:latin typeface="楷体_GB2312" pitchFamily="49" charset="-122"/>
                  <a:ea typeface="隶书" panose="02010509060101010101" pitchFamily="49" charset="-122"/>
                </a:rPr>
              </a:br>
              <a:r>
                <a:rPr lang="zh-CN" altLang="en-US" sz="4800">
                  <a:solidFill>
                    <a:schemeClr val="tx1"/>
                  </a:solidFill>
                  <a:latin typeface="楷体_GB2312" pitchFamily="49" charset="-122"/>
                  <a:ea typeface="隶书" panose="02010509060101010101" pitchFamily="49" charset="-122"/>
                </a:rPr>
                <a:t>酶与医学的关系</a:t>
              </a:r>
              <a:endParaRPr lang="en-US" altLang="zh-CN" sz="4800">
                <a:solidFill>
                  <a:schemeClr val="tx1"/>
                </a:solidFill>
                <a:effectLst>
                  <a:outerShdw blurRad="38100" dist="38100" dir="2700000" algn="tl">
                    <a:srgbClr val="FFFFFF"/>
                  </a:outerShdw>
                </a:effectLst>
                <a:latin typeface="Arial" panose="020B0604020202020204" pitchFamily="34" charset="0"/>
                <a:ea typeface="隶书" panose="02010509060101010101" pitchFamily="49" charset="-122"/>
              </a:endParaRPr>
            </a:p>
          </p:txBody>
        </p:sp>
        <p:sp>
          <p:nvSpPr>
            <p:cNvPr id="65541" name="Rectangle 5"/>
            <p:cNvSpPr>
              <a:spLocks noChangeArrowheads="1"/>
            </p:cNvSpPr>
            <p:nvPr/>
          </p:nvSpPr>
          <p:spPr bwMode="auto">
            <a:xfrm>
              <a:off x="758" y="2205"/>
              <a:ext cx="4481" cy="365"/>
            </a:xfrm>
            <a:prstGeom prst="rect">
              <a:avLst/>
            </a:prstGeom>
            <a:noFill/>
            <a:ln w="9525">
              <a:noFill/>
              <a:miter lim="800000"/>
              <a:headEnd/>
              <a:tailEnd/>
            </a:ln>
            <a:effectLst/>
          </p:spPr>
          <p:txBody>
            <a:bodyPr wrap="none">
              <a:spAutoFit/>
            </a:bodyPr>
            <a:lstStyle/>
            <a:p>
              <a:pPr eaLnBrk="1" hangingPunct="1">
                <a:defRPr/>
              </a:pPr>
              <a:r>
                <a:rPr lang="en-US" altLang="zh-CN" sz="3200">
                  <a:effectLst>
                    <a:outerShdw blurRad="38100" dist="38100" dir="2700000" algn="tl">
                      <a:srgbClr val="FFFFFF"/>
                    </a:outerShdw>
                  </a:effectLst>
                  <a:latin typeface="方正舒体" pitchFamily="2" charset="-122"/>
                  <a:ea typeface="方正舒体" pitchFamily="2" charset="-122"/>
                </a:rPr>
                <a:t>The Relation of Enzyme and Medicine</a:t>
              </a:r>
              <a:endParaRPr lang="zh-CN" altLang="en-US" sz="3200">
                <a:effectLst>
                  <a:outerShdw blurRad="38100" dist="38100" dir="2700000" algn="tl">
                    <a:srgbClr val="FFFFFF"/>
                  </a:outerShdw>
                </a:effectLst>
                <a:latin typeface="方正舒体" pitchFamily="2" charset="-122"/>
                <a:ea typeface="方正舒体" pitchFamily="2" charset="-122"/>
              </a:endParaRPr>
            </a:p>
          </p:txBody>
        </p:sp>
      </p:grpSp>
    </p:spTree>
    <p:extLst>
      <p:ext uri="{BB962C8B-B14F-4D97-AF65-F5344CB8AC3E}">
        <p14:creationId xmlns:p14="http://schemas.microsoft.com/office/powerpoint/2010/main" val="25972501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2A31A597-6A98-431B-A38B-B5FFF7153CCC}" type="slidenum">
              <a:rPr kumimoji="0" lang="zh-CN" altLang="en-US" sz="1800" b="0">
                <a:solidFill>
                  <a:schemeClr val="tx2"/>
                </a:solidFill>
                <a:latin typeface="Arial Narrow" panose="020B0606020202030204" pitchFamily="34" charset="0"/>
                <a:ea typeface="宋体" panose="02010600030101010101" pitchFamily="2" charset="-122"/>
              </a:rPr>
              <a:pPr/>
              <a:t>92</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58373" name="Rectangle 5"/>
          <p:cNvSpPr>
            <a:spLocks noChangeArrowheads="1"/>
          </p:cNvSpPr>
          <p:nvPr/>
        </p:nvSpPr>
        <p:spPr bwMode="auto">
          <a:xfrm>
            <a:off x="1963738" y="1493839"/>
            <a:ext cx="511175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3200">
                <a:solidFill>
                  <a:schemeClr val="tx1"/>
                </a:solidFill>
                <a:latin typeface="楷体_GB2312" pitchFamily="49" charset="-122"/>
              </a:rPr>
              <a:t>（一） 酶与疾病的发生</a:t>
            </a:r>
          </a:p>
        </p:txBody>
      </p:sp>
      <p:sp>
        <p:nvSpPr>
          <p:cNvPr id="58374" name="Rectangle 6"/>
          <p:cNvSpPr>
            <a:spLocks noChangeArrowheads="1"/>
          </p:cNvSpPr>
          <p:nvPr/>
        </p:nvSpPr>
        <p:spPr bwMode="auto">
          <a:xfrm>
            <a:off x="719932" y="41776"/>
            <a:ext cx="6985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90000"/>
              </a:lnSpc>
              <a:spcBef>
                <a:spcPct val="20000"/>
              </a:spcBef>
              <a:buClr>
                <a:schemeClr val="tx2"/>
              </a:buClr>
              <a:buSzPct val="75000"/>
              <a:buFont typeface="Wingdings" panose="05000000000000000000" pitchFamily="2" charset="2"/>
              <a:buNone/>
            </a:pPr>
            <a:r>
              <a:rPr lang="zh-CN" altLang="en-US" sz="4000" dirty="0">
                <a:solidFill>
                  <a:schemeClr val="bg1"/>
                </a:solidFill>
                <a:ea typeface="隶书" panose="02010509060101010101" pitchFamily="49" charset="-122"/>
              </a:rPr>
              <a:t>一、酶与疾病的</a:t>
            </a:r>
            <a:r>
              <a:rPr lang="zh-CN" altLang="en-US" sz="4000" dirty="0">
                <a:solidFill>
                  <a:schemeClr val="bg1"/>
                </a:solidFill>
                <a:ea typeface="隶书" panose="02010509060101010101" pitchFamily="49" charset="-122"/>
                <a:hlinkClick r:id="rId2" action="ppaction://hlinksldjump"/>
              </a:rPr>
              <a:t>关系</a:t>
            </a:r>
            <a:endParaRPr lang="zh-CN" altLang="en-US" sz="4000" dirty="0">
              <a:solidFill>
                <a:schemeClr val="bg1"/>
              </a:solidFill>
              <a:ea typeface="隶书" panose="02010509060101010101" pitchFamily="49" charset="-122"/>
            </a:endParaRPr>
          </a:p>
        </p:txBody>
      </p:sp>
      <p:sp>
        <p:nvSpPr>
          <p:cNvPr id="58375" name="Rectangle 7"/>
          <p:cNvSpPr>
            <a:spLocks noChangeArrowheads="1"/>
          </p:cNvSpPr>
          <p:nvPr/>
        </p:nvSpPr>
        <p:spPr bwMode="auto">
          <a:xfrm>
            <a:off x="2035176" y="5154614"/>
            <a:ext cx="44688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3200">
                <a:solidFill>
                  <a:schemeClr val="tx1"/>
                </a:solidFill>
                <a:latin typeface="楷体_GB2312" pitchFamily="49" charset="-122"/>
              </a:rPr>
              <a:t>（三） 酶与疾病的治疗</a:t>
            </a:r>
          </a:p>
        </p:txBody>
      </p:sp>
      <p:sp>
        <p:nvSpPr>
          <p:cNvPr id="58376" name="Rectangle 8"/>
          <p:cNvSpPr>
            <a:spLocks noChangeArrowheads="1"/>
          </p:cNvSpPr>
          <p:nvPr/>
        </p:nvSpPr>
        <p:spPr bwMode="auto">
          <a:xfrm>
            <a:off x="1978026" y="3213100"/>
            <a:ext cx="44688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3200">
                <a:solidFill>
                  <a:schemeClr val="tx1"/>
                </a:solidFill>
                <a:latin typeface="楷体_GB2312" pitchFamily="49" charset="-122"/>
              </a:rPr>
              <a:t>（二） 酶与疾病的诊断</a:t>
            </a:r>
          </a:p>
        </p:txBody>
      </p:sp>
      <p:sp>
        <p:nvSpPr>
          <p:cNvPr id="58377" name="Text Box 9"/>
          <p:cNvSpPr txBox="1">
            <a:spLocks noChangeArrowheads="1"/>
          </p:cNvSpPr>
          <p:nvPr/>
        </p:nvSpPr>
        <p:spPr bwMode="auto">
          <a:xfrm>
            <a:off x="3389314" y="2036764"/>
            <a:ext cx="5875337"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10000"/>
              </a:lnSpc>
              <a:buSzPct val="65000"/>
              <a:buFont typeface="Wingdings" panose="05000000000000000000" pitchFamily="2" charset="2"/>
              <a:buNone/>
            </a:pPr>
            <a:r>
              <a:rPr kumimoji="0" lang="zh-CN" altLang="en-US">
                <a:solidFill>
                  <a:schemeClr val="tx1"/>
                </a:solidFill>
                <a:latin typeface="楷体_GB2312" pitchFamily="49" charset="-122"/>
              </a:rPr>
              <a:t>酶先天性缺乏与先天性代谢障碍</a:t>
            </a:r>
          </a:p>
          <a:p>
            <a:pPr eaLnBrk="1" hangingPunct="1">
              <a:lnSpc>
                <a:spcPct val="110000"/>
              </a:lnSpc>
              <a:buSzPct val="65000"/>
              <a:buFont typeface="Wingdings" panose="05000000000000000000" pitchFamily="2" charset="2"/>
              <a:buNone/>
            </a:pPr>
            <a:r>
              <a:rPr kumimoji="0" lang="zh-CN" altLang="en-US">
                <a:solidFill>
                  <a:schemeClr val="tx1"/>
                </a:solidFill>
                <a:latin typeface="楷体_GB2312" pitchFamily="49" charset="-122"/>
              </a:rPr>
              <a:t>酶活性改变与疾病发生    </a:t>
            </a:r>
          </a:p>
        </p:txBody>
      </p:sp>
      <p:sp>
        <p:nvSpPr>
          <p:cNvPr id="58378" name="Text Box 10"/>
          <p:cNvSpPr txBox="1">
            <a:spLocks noChangeArrowheads="1"/>
          </p:cNvSpPr>
          <p:nvPr/>
        </p:nvSpPr>
        <p:spPr bwMode="auto">
          <a:xfrm>
            <a:off x="3433763" y="3663950"/>
            <a:ext cx="669766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pPr>
            <a:r>
              <a:rPr kumimoji="0" lang="zh-CN" altLang="en-US">
                <a:solidFill>
                  <a:schemeClr val="tx1"/>
                </a:solidFill>
                <a:latin typeface="楷体_GB2312" pitchFamily="49" charset="-122"/>
              </a:rPr>
              <a:t>对血液、尿等体液中某些酶活性的测定，能反映某些器官组织的疾病状况并有助于诊断。</a:t>
            </a:r>
          </a:p>
        </p:txBody>
      </p:sp>
      <p:sp>
        <p:nvSpPr>
          <p:cNvPr id="58379" name="Text Box 11"/>
          <p:cNvSpPr txBox="1">
            <a:spLocks noChangeArrowheads="1"/>
          </p:cNvSpPr>
          <p:nvPr/>
        </p:nvSpPr>
        <p:spPr bwMode="auto">
          <a:xfrm>
            <a:off x="3444876" y="5732463"/>
            <a:ext cx="66960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spcBef>
                <a:spcPct val="50000"/>
              </a:spcBef>
            </a:pPr>
            <a:r>
              <a:rPr lang="zh-CN" altLang="en-US">
                <a:latin typeface="楷体_GB2312" pitchFamily="49" charset="-122"/>
              </a:rPr>
              <a:t>许多药物通过抑制酶活性来治疗</a:t>
            </a:r>
            <a:r>
              <a:rPr lang="zh-CN" altLang="en-US">
                <a:latin typeface="楷体_GB2312" pitchFamily="49" charset="-122"/>
                <a:hlinkClick r:id="rId3" action="ppaction://hlinksldjump"/>
              </a:rPr>
              <a:t>疾病</a:t>
            </a:r>
            <a:r>
              <a:rPr lang="zh-CN" altLang="en-US">
                <a:latin typeface="楷体_GB2312" pitchFamily="49" charset="-122"/>
              </a:rPr>
              <a:t>。</a:t>
            </a:r>
          </a:p>
        </p:txBody>
      </p:sp>
    </p:spTree>
    <p:extLst>
      <p:ext uri="{BB962C8B-B14F-4D97-AF65-F5344CB8AC3E}">
        <p14:creationId xmlns:p14="http://schemas.microsoft.com/office/powerpoint/2010/main" val="17682414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p:cTn id="7" dur="1000" fill="hold"/>
                                        <p:tgtEl>
                                          <p:spTgt spid="58374"/>
                                        </p:tgtEl>
                                        <p:attrNameLst>
                                          <p:attrName>ppt_x</p:attrName>
                                        </p:attrNameLst>
                                      </p:cBhvr>
                                      <p:tavLst>
                                        <p:tav tm="0">
                                          <p:val>
                                            <p:strVal val="#ppt_x"/>
                                          </p:val>
                                        </p:tav>
                                        <p:tav tm="100000">
                                          <p:val>
                                            <p:strVal val="#ppt_x"/>
                                          </p:val>
                                        </p:tav>
                                      </p:tavLst>
                                    </p:anim>
                                    <p:anim calcmode="lin" valueType="num">
                                      <p:cBhvr>
                                        <p:cTn id="8" dur="1000" fill="hold"/>
                                        <p:tgtEl>
                                          <p:spTgt spid="58374"/>
                                        </p:tgtEl>
                                        <p:attrNameLst>
                                          <p:attrName>ppt_y</p:attrName>
                                        </p:attrNameLst>
                                      </p:cBhvr>
                                      <p:tavLst>
                                        <p:tav tm="0">
                                          <p:val>
                                            <p:strVal val="#ppt_y-#ppt_h/2"/>
                                          </p:val>
                                        </p:tav>
                                        <p:tav tm="100000">
                                          <p:val>
                                            <p:strVal val="#ppt_y"/>
                                          </p:val>
                                        </p:tav>
                                      </p:tavLst>
                                    </p:anim>
                                    <p:anim calcmode="lin" valueType="num">
                                      <p:cBhvr>
                                        <p:cTn id="9" dur="1000" fill="hold"/>
                                        <p:tgtEl>
                                          <p:spTgt spid="58374"/>
                                        </p:tgtEl>
                                        <p:attrNameLst>
                                          <p:attrName>ppt_w</p:attrName>
                                        </p:attrNameLst>
                                      </p:cBhvr>
                                      <p:tavLst>
                                        <p:tav tm="0">
                                          <p:val>
                                            <p:strVal val="#ppt_w"/>
                                          </p:val>
                                        </p:tav>
                                        <p:tav tm="100000">
                                          <p:val>
                                            <p:strVal val="#ppt_w"/>
                                          </p:val>
                                        </p:tav>
                                      </p:tavLst>
                                    </p:anim>
                                    <p:anim calcmode="lin" valueType="num">
                                      <p:cBhvr>
                                        <p:cTn id="10" dur="1000" fill="hold"/>
                                        <p:tgtEl>
                                          <p:spTgt spid="58374"/>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iterate type="lt">
                                    <p:tmPct val="0"/>
                                  </p:iterate>
                                  <p:childTnLst>
                                    <p:set>
                                      <p:cBhvr>
                                        <p:cTn id="14" dur="1" fill="hold">
                                          <p:stCondLst>
                                            <p:cond delay="0"/>
                                          </p:stCondLst>
                                        </p:cTn>
                                        <p:tgtEl>
                                          <p:spTgt spid="58373"/>
                                        </p:tgtEl>
                                        <p:attrNameLst>
                                          <p:attrName>style.visibility</p:attrName>
                                        </p:attrNameLst>
                                      </p:cBhvr>
                                      <p:to>
                                        <p:strVal val="visible"/>
                                      </p:to>
                                    </p:set>
                                    <p:animEffect transition="in" filter="slide(fromBottom)">
                                      <p:cBhvr>
                                        <p:cTn id="15" dur="1000"/>
                                        <p:tgtEl>
                                          <p:spTgt spid="58373"/>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8377">
                                            <p:txEl>
                                              <p:pRg st="0" end="0"/>
                                            </p:txEl>
                                          </p:spTgt>
                                        </p:tgtEl>
                                        <p:attrNameLst>
                                          <p:attrName>style.visibility</p:attrName>
                                        </p:attrNameLst>
                                      </p:cBhvr>
                                      <p:to>
                                        <p:strVal val="visible"/>
                                      </p:to>
                                    </p:set>
                                    <p:animEffect transition="in" filter="slide(fromBottom)">
                                      <p:cBhvr>
                                        <p:cTn id="18" dur="1000"/>
                                        <p:tgtEl>
                                          <p:spTgt spid="58377">
                                            <p:txEl>
                                              <p:pRg st="0" end="0"/>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8377">
                                            <p:txEl>
                                              <p:pRg st="1" end="1"/>
                                            </p:txEl>
                                          </p:spTgt>
                                        </p:tgtEl>
                                        <p:attrNameLst>
                                          <p:attrName>style.visibility</p:attrName>
                                        </p:attrNameLst>
                                      </p:cBhvr>
                                      <p:to>
                                        <p:strVal val="visible"/>
                                      </p:to>
                                    </p:set>
                                    <p:animEffect transition="in" filter="slide(fromBottom)">
                                      <p:cBhvr>
                                        <p:cTn id="21" dur="1000"/>
                                        <p:tgtEl>
                                          <p:spTgt spid="58377">
                                            <p:txEl>
                                              <p:pRg st="1" end="1"/>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58376"/>
                                        </p:tgtEl>
                                        <p:attrNameLst>
                                          <p:attrName>style.visibility</p:attrName>
                                        </p:attrNameLst>
                                      </p:cBhvr>
                                      <p:to>
                                        <p:strVal val="visible"/>
                                      </p:to>
                                    </p:set>
                                    <p:animEffect transition="in" filter="slide(fromBottom)">
                                      <p:cBhvr>
                                        <p:cTn id="26" dur="1000"/>
                                        <p:tgtEl>
                                          <p:spTgt spid="58376"/>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58378"/>
                                        </p:tgtEl>
                                        <p:attrNameLst>
                                          <p:attrName>style.visibility</p:attrName>
                                        </p:attrNameLst>
                                      </p:cBhvr>
                                      <p:to>
                                        <p:strVal val="visible"/>
                                      </p:to>
                                    </p:set>
                                    <p:animEffect transition="in" filter="slide(fromBottom)">
                                      <p:cBhvr>
                                        <p:cTn id="29" dur="1000"/>
                                        <p:tgtEl>
                                          <p:spTgt spid="5837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58375"/>
                                        </p:tgtEl>
                                        <p:attrNameLst>
                                          <p:attrName>style.visibility</p:attrName>
                                        </p:attrNameLst>
                                      </p:cBhvr>
                                      <p:to>
                                        <p:strVal val="visible"/>
                                      </p:to>
                                    </p:set>
                                    <p:animEffect transition="in" filter="slide(fromBottom)">
                                      <p:cBhvr>
                                        <p:cTn id="34" dur="1000"/>
                                        <p:tgtEl>
                                          <p:spTgt spid="58375"/>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58379"/>
                                        </p:tgtEl>
                                        <p:attrNameLst>
                                          <p:attrName>style.visibility</p:attrName>
                                        </p:attrNameLst>
                                      </p:cBhvr>
                                      <p:to>
                                        <p:strVal val="visible"/>
                                      </p:to>
                                    </p:set>
                                    <p:animEffect transition="in" filter="slide(fromBottom)">
                                      <p:cBhvr>
                                        <p:cTn id="37" dur="1000"/>
                                        <p:tgtEl>
                                          <p:spTgt spid="58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P spid="58374" grpId="0"/>
      <p:bldP spid="58375" grpId="0"/>
      <p:bldP spid="58376" grpId="0"/>
      <p:bldP spid="58377" grpId="0" build="p"/>
      <p:bldP spid="58378" grpId="0"/>
      <p:bldP spid="5837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7616F903-0ED4-4528-A762-F7DBF5152BE3}" type="slidenum">
              <a:rPr kumimoji="0" lang="zh-CN" altLang="en-US" sz="1800" b="0">
                <a:solidFill>
                  <a:schemeClr val="tx2"/>
                </a:solidFill>
                <a:latin typeface="Arial Narrow" panose="020B0606020202030204" pitchFamily="34" charset="0"/>
                <a:ea typeface="宋体" panose="02010600030101010101" pitchFamily="2" charset="-122"/>
              </a:rPr>
              <a:pPr/>
              <a:t>93</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4813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8663" y="968376"/>
            <a:ext cx="3681412" cy="284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5" descr="F:\liyueying\生物系\生物化学多媒体课件1\课件\图片\u=2518345293,1334837030&amp;fm=21&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2489" y="4005263"/>
            <a:ext cx="3432175"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矩形 2"/>
          <p:cNvSpPr>
            <a:spLocks noChangeArrowheads="1"/>
          </p:cNvSpPr>
          <p:nvPr/>
        </p:nvSpPr>
        <p:spPr bwMode="auto">
          <a:xfrm>
            <a:off x="2135189" y="1093788"/>
            <a:ext cx="2270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600">
                <a:solidFill>
                  <a:srgbClr val="C00000"/>
                </a:solidFill>
                <a:latin typeface="黑体" panose="02010609060101010101" pitchFamily="49" charset="-122"/>
                <a:ea typeface="黑体" panose="02010609060101010101" pitchFamily="49" charset="-122"/>
                <a:cs typeface="Times New Roman" panose="02020603050405020304" pitchFamily="18" charset="0"/>
              </a:rPr>
              <a:t>讨论</a:t>
            </a:r>
            <a:r>
              <a:rPr lang="en-US"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3600">
              <a:solidFill>
                <a:srgbClr val="C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48134" name="TextBox 3"/>
          <p:cNvSpPr txBox="1">
            <a:spLocks noChangeArrowheads="1"/>
          </p:cNvSpPr>
          <p:nvPr/>
        </p:nvSpPr>
        <p:spPr bwMode="auto">
          <a:xfrm>
            <a:off x="2360614" y="2165350"/>
            <a:ext cx="374173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线索：</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en-US" altLang="zh-CN" sz="3200">
                <a:solidFill>
                  <a:srgbClr val="002060"/>
                </a:solidFill>
                <a:latin typeface="黑体" panose="02010609060101010101" pitchFamily="49" charset="-122"/>
                <a:ea typeface="黑体" panose="02010609060101010101" pitchFamily="49" charset="-122"/>
              </a:rPr>
              <a:t>   </a:t>
            </a:r>
            <a:r>
              <a:rPr lang="zh-CN" altLang="en-US" sz="3200">
                <a:solidFill>
                  <a:srgbClr val="002060"/>
                </a:solidFill>
                <a:latin typeface="黑体" panose="02010609060101010101" pitchFamily="49" charset="-122"/>
                <a:ea typeface="黑体" panose="02010609060101010101" pitchFamily="49" charset="-122"/>
              </a:rPr>
              <a:t>蚕豆病</a:t>
            </a:r>
            <a:endParaRPr lang="en-US" altLang="zh-CN" sz="3200">
              <a:solidFill>
                <a:srgbClr val="00206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思考：</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002060"/>
                </a:solidFill>
                <a:latin typeface="黑体" panose="02010609060101010101" pitchFamily="49" charset="-122"/>
                <a:ea typeface="黑体" panose="02010609060101010101" pitchFamily="49" charset="-122"/>
              </a:rPr>
              <a:t>    分析原因？</a:t>
            </a:r>
          </a:p>
        </p:txBody>
      </p:sp>
    </p:spTree>
    <p:extLst>
      <p:ext uri="{BB962C8B-B14F-4D97-AF65-F5344CB8AC3E}">
        <p14:creationId xmlns:p14="http://schemas.microsoft.com/office/powerpoint/2010/main" val="184137391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F8F47D12-E34C-48C6-90D1-F102CFB9F6E2}" type="slidenum">
              <a:rPr kumimoji="0" lang="zh-CN" altLang="en-US" sz="1800" b="0">
                <a:solidFill>
                  <a:schemeClr val="tx2"/>
                </a:solidFill>
                <a:latin typeface="Arial Narrow" panose="020B0606020202030204" pitchFamily="34" charset="0"/>
                <a:ea typeface="宋体" panose="02010600030101010101" pitchFamily="2" charset="-122"/>
              </a:rPr>
              <a:pPr/>
              <a:t>94</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49155" name="Picture 3" descr="F:\liyueying\生物系\生物化学多媒体课件1\课件\图片\u=1711788411,1047634763&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6063" y="915988"/>
            <a:ext cx="3460750"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矩形 2"/>
          <p:cNvSpPr>
            <a:spLocks noChangeArrowheads="1"/>
          </p:cNvSpPr>
          <p:nvPr/>
        </p:nvSpPr>
        <p:spPr bwMode="auto">
          <a:xfrm>
            <a:off x="2135189" y="1093788"/>
            <a:ext cx="2270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600">
                <a:solidFill>
                  <a:srgbClr val="C00000"/>
                </a:solidFill>
                <a:latin typeface="黑体" panose="02010609060101010101" pitchFamily="49" charset="-122"/>
                <a:ea typeface="黑体" panose="02010609060101010101" pitchFamily="49" charset="-122"/>
                <a:cs typeface="Times New Roman" panose="02020603050405020304" pitchFamily="18" charset="0"/>
              </a:rPr>
              <a:t>讨论</a:t>
            </a:r>
            <a:r>
              <a:rPr lang="en-US"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3600">
              <a:solidFill>
                <a:srgbClr val="C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49157" name="TextBox 3"/>
          <p:cNvSpPr txBox="1">
            <a:spLocks noChangeArrowheads="1"/>
          </p:cNvSpPr>
          <p:nvPr/>
        </p:nvSpPr>
        <p:spPr bwMode="auto">
          <a:xfrm>
            <a:off x="2354264" y="2232025"/>
            <a:ext cx="374173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线索：</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en-US" altLang="zh-CN" sz="3200">
                <a:solidFill>
                  <a:srgbClr val="002060"/>
                </a:solidFill>
                <a:latin typeface="黑体" panose="02010609060101010101" pitchFamily="49" charset="-122"/>
                <a:ea typeface="黑体" panose="02010609060101010101" pitchFamily="49" charset="-122"/>
              </a:rPr>
              <a:t>   </a:t>
            </a:r>
            <a:r>
              <a:rPr lang="zh-CN" altLang="en-US" sz="3200">
                <a:solidFill>
                  <a:srgbClr val="002060"/>
                </a:solidFill>
                <a:latin typeface="黑体" panose="02010609060101010101" pitchFamily="49" charset="-122"/>
                <a:ea typeface="黑体" panose="02010609060101010101" pitchFamily="49" charset="-122"/>
              </a:rPr>
              <a:t>白化病</a:t>
            </a:r>
            <a:endParaRPr lang="en-US" altLang="zh-CN" sz="3200">
              <a:solidFill>
                <a:srgbClr val="00206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思考：</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002060"/>
                </a:solidFill>
                <a:latin typeface="黑体" panose="02010609060101010101" pitchFamily="49" charset="-122"/>
                <a:ea typeface="黑体" panose="02010609060101010101" pitchFamily="49" charset="-122"/>
              </a:rPr>
              <a:t>    分析原因？</a:t>
            </a:r>
          </a:p>
        </p:txBody>
      </p:sp>
      <p:pic>
        <p:nvPicPr>
          <p:cNvPr id="4915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6100" y="3762376"/>
            <a:ext cx="49022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525233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034B2A37-8B26-4EFC-BB35-209FF511DBB8}" type="slidenum">
              <a:rPr kumimoji="0" lang="zh-CN" altLang="en-US" sz="1800" b="0">
                <a:solidFill>
                  <a:schemeClr val="tx2"/>
                </a:solidFill>
                <a:latin typeface="Arial Narrow" panose="020B0606020202030204" pitchFamily="34" charset="0"/>
                <a:ea typeface="宋体" panose="02010600030101010101" pitchFamily="2" charset="-122"/>
              </a:rPr>
              <a:pPr/>
              <a:t>95</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50179" name="Picture 8" descr="F:\liyueying\生物系\生物化学多媒体课件1\课件\图片\u=1311676949,3825974722&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3701" y="1196976"/>
            <a:ext cx="3362325"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797301"/>
            <a:ext cx="418465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矩形 2"/>
          <p:cNvSpPr>
            <a:spLocks noChangeArrowheads="1"/>
          </p:cNvSpPr>
          <p:nvPr/>
        </p:nvSpPr>
        <p:spPr bwMode="auto">
          <a:xfrm>
            <a:off x="2135189" y="1093788"/>
            <a:ext cx="2270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600">
                <a:solidFill>
                  <a:srgbClr val="C00000"/>
                </a:solidFill>
                <a:latin typeface="黑体" panose="02010609060101010101" pitchFamily="49" charset="-122"/>
                <a:ea typeface="黑体" panose="02010609060101010101" pitchFamily="49" charset="-122"/>
                <a:cs typeface="Times New Roman" panose="02020603050405020304" pitchFamily="18" charset="0"/>
              </a:rPr>
              <a:t>讨论</a:t>
            </a:r>
            <a:r>
              <a:rPr lang="en-US"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3600">
              <a:solidFill>
                <a:srgbClr val="C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50182" name="TextBox 3"/>
          <p:cNvSpPr txBox="1">
            <a:spLocks noChangeArrowheads="1"/>
          </p:cNvSpPr>
          <p:nvPr/>
        </p:nvSpPr>
        <p:spPr bwMode="auto">
          <a:xfrm>
            <a:off x="2354264" y="2339975"/>
            <a:ext cx="374173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线索：</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en-US" altLang="zh-CN" sz="3200">
                <a:solidFill>
                  <a:srgbClr val="002060"/>
                </a:solidFill>
                <a:latin typeface="黑体" panose="02010609060101010101" pitchFamily="49" charset="-122"/>
                <a:ea typeface="黑体" panose="02010609060101010101" pitchFamily="49" charset="-122"/>
              </a:rPr>
              <a:t>   </a:t>
            </a:r>
            <a:r>
              <a:rPr lang="zh-CN" altLang="en-US" sz="3200">
                <a:solidFill>
                  <a:srgbClr val="002060"/>
                </a:solidFill>
                <a:latin typeface="黑体" panose="02010609060101010101" pitchFamily="49" charset="-122"/>
                <a:ea typeface="黑体" panose="02010609060101010101" pitchFamily="49" charset="-122"/>
              </a:rPr>
              <a:t>帕金森综合征</a:t>
            </a:r>
            <a:endParaRPr lang="en-US" altLang="zh-CN" sz="3200">
              <a:solidFill>
                <a:srgbClr val="00206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思考：</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002060"/>
                </a:solidFill>
                <a:latin typeface="黑体" panose="02010609060101010101" pitchFamily="49" charset="-122"/>
                <a:ea typeface="黑体" panose="02010609060101010101" pitchFamily="49" charset="-122"/>
              </a:rPr>
              <a:t>    分析原因？</a:t>
            </a:r>
          </a:p>
        </p:txBody>
      </p:sp>
    </p:spTree>
    <p:extLst>
      <p:ext uri="{BB962C8B-B14F-4D97-AF65-F5344CB8AC3E}">
        <p14:creationId xmlns:p14="http://schemas.microsoft.com/office/powerpoint/2010/main" val="317361130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A4E07BDD-2597-4E04-AE69-8F7E7FE9BF57}" type="slidenum">
              <a:rPr kumimoji="0" lang="zh-CN" altLang="en-US" sz="1800" b="0">
                <a:solidFill>
                  <a:schemeClr val="tx2"/>
                </a:solidFill>
                <a:latin typeface="Arial Narrow" panose="020B0606020202030204" pitchFamily="34" charset="0"/>
                <a:ea typeface="宋体" panose="02010600030101010101" pitchFamily="2" charset="-122"/>
              </a:rPr>
              <a:pPr/>
              <a:t>96</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51203" name="矩形 2"/>
          <p:cNvSpPr>
            <a:spLocks noChangeArrowheads="1"/>
          </p:cNvSpPr>
          <p:nvPr/>
        </p:nvSpPr>
        <p:spPr bwMode="auto">
          <a:xfrm>
            <a:off x="2135189" y="1093788"/>
            <a:ext cx="2270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600">
                <a:solidFill>
                  <a:srgbClr val="C00000"/>
                </a:solidFill>
                <a:latin typeface="黑体" panose="02010609060101010101" pitchFamily="49" charset="-122"/>
                <a:ea typeface="黑体" panose="02010609060101010101" pitchFamily="49" charset="-122"/>
                <a:cs typeface="Times New Roman" panose="02020603050405020304" pitchFamily="18" charset="0"/>
              </a:rPr>
              <a:t>讨论</a:t>
            </a:r>
            <a:r>
              <a:rPr lang="en-US"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4</a:t>
            </a:r>
            <a:r>
              <a:rPr lang="zh-CN" altLang="zh-CN" sz="3600">
                <a:solidFill>
                  <a:srgbClr val="C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3600">
              <a:solidFill>
                <a:srgbClr val="C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51204" name="TextBox 3"/>
          <p:cNvSpPr txBox="1">
            <a:spLocks noChangeArrowheads="1"/>
          </p:cNvSpPr>
          <p:nvPr/>
        </p:nvSpPr>
        <p:spPr bwMode="auto">
          <a:xfrm>
            <a:off x="2381250" y="1844676"/>
            <a:ext cx="374173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线索：</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en-US" altLang="zh-CN" sz="3200">
                <a:solidFill>
                  <a:srgbClr val="002060"/>
                </a:solidFill>
                <a:latin typeface="黑体" panose="02010609060101010101" pitchFamily="49" charset="-122"/>
                <a:ea typeface="黑体" panose="02010609060101010101" pitchFamily="49" charset="-122"/>
              </a:rPr>
              <a:t>   </a:t>
            </a:r>
            <a:r>
              <a:rPr lang="zh-CN" altLang="en-US" sz="3200">
                <a:solidFill>
                  <a:srgbClr val="002060"/>
                </a:solidFill>
                <a:latin typeface="黑体" panose="02010609060101010101" pitchFamily="49" charset="-122"/>
                <a:ea typeface="黑体" panose="02010609060101010101" pitchFamily="49" charset="-122"/>
              </a:rPr>
              <a:t>生物素酶、精氨酸酶缺乏</a:t>
            </a:r>
            <a:endParaRPr lang="en-US" altLang="zh-CN" sz="3200">
              <a:solidFill>
                <a:srgbClr val="00206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C00000"/>
                </a:solidFill>
                <a:latin typeface="黑体" panose="02010609060101010101" pitchFamily="49" charset="-122"/>
                <a:ea typeface="黑体" panose="02010609060101010101" pitchFamily="49" charset="-122"/>
              </a:rPr>
              <a:t>思考：</a:t>
            </a:r>
            <a:endParaRPr lang="en-US" altLang="zh-CN" sz="3200">
              <a:solidFill>
                <a:srgbClr val="C00000"/>
              </a:solidFill>
              <a:latin typeface="黑体" panose="02010609060101010101" pitchFamily="49" charset="-122"/>
              <a:ea typeface="黑体" panose="02010609060101010101" pitchFamily="49" charset="-122"/>
            </a:endParaRPr>
          </a:p>
          <a:p>
            <a:pPr eaLnBrk="1" hangingPunct="1">
              <a:lnSpc>
                <a:spcPct val="150000"/>
              </a:lnSpc>
            </a:pPr>
            <a:r>
              <a:rPr lang="zh-CN" altLang="en-US" sz="3200">
                <a:solidFill>
                  <a:srgbClr val="002060"/>
                </a:solidFill>
                <a:latin typeface="黑体" panose="02010609060101010101" pitchFamily="49" charset="-122"/>
                <a:ea typeface="黑体" panose="02010609060101010101" pitchFamily="49" charset="-122"/>
              </a:rPr>
              <a:t>    引起疾病，分析原因？</a:t>
            </a:r>
          </a:p>
        </p:txBody>
      </p:sp>
      <p:pic>
        <p:nvPicPr>
          <p:cNvPr id="512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7625" y="3644901"/>
            <a:ext cx="4159250"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1900" y="439738"/>
            <a:ext cx="4159250"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665153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1"/>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0DEAF8AF-B114-48F4-A8E0-BEC4CB8ED8DC}" type="slidenum">
              <a:rPr kumimoji="0" lang="zh-CN" altLang="en-US" sz="1800" b="0">
                <a:solidFill>
                  <a:schemeClr val="tx2"/>
                </a:solidFill>
                <a:latin typeface="Arial Narrow" panose="020B0606020202030204" pitchFamily="34" charset="0"/>
                <a:ea typeface="宋体" panose="02010600030101010101" pitchFamily="2" charset="-122"/>
              </a:rPr>
              <a:pPr/>
              <a:t>97</a:t>
            </a:fld>
            <a:endParaRPr kumimoji="0" lang="en-US" altLang="zh-CN" sz="1800" b="0">
              <a:solidFill>
                <a:schemeClr val="tx2"/>
              </a:solidFill>
              <a:latin typeface="Arial Narrow" panose="020B0606020202030204" pitchFamily="34" charset="0"/>
              <a:ea typeface="宋体" panose="02010600030101010101" pitchFamily="2" charset="-122"/>
            </a:endParaRPr>
          </a:p>
        </p:txBody>
      </p:sp>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642939"/>
            <a:ext cx="7989888" cy="598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7942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BC6B3ED5-4083-4AA6-9A16-ED7F66A21B21}" type="slidenum">
              <a:rPr kumimoji="0" lang="zh-CN" altLang="en-US" sz="1800" b="0">
                <a:solidFill>
                  <a:schemeClr val="tx2"/>
                </a:solidFill>
                <a:latin typeface="Arial Narrow" panose="020B0606020202030204" pitchFamily="34" charset="0"/>
                <a:ea typeface="宋体" panose="02010600030101010101" pitchFamily="2" charset="-122"/>
              </a:rPr>
              <a:pPr/>
              <a:t>98</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67586" name="Rectangle 2"/>
          <p:cNvSpPr>
            <a:spLocks noChangeArrowheads="1"/>
          </p:cNvSpPr>
          <p:nvPr/>
        </p:nvSpPr>
        <p:spPr bwMode="auto">
          <a:xfrm>
            <a:off x="1127126" y="13346"/>
            <a:ext cx="712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90000"/>
              </a:lnSpc>
              <a:spcBef>
                <a:spcPct val="20000"/>
              </a:spcBef>
              <a:buClr>
                <a:schemeClr val="tx2"/>
              </a:buClr>
              <a:buSzPct val="75000"/>
              <a:buFont typeface="Wingdings" panose="05000000000000000000" pitchFamily="2" charset="2"/>
              <a:buNone/>
            </a:pPr>
            <a:r>
              <a:rPr lang="zh-CN" altLang="en-US" sz="4000" dirty="0">
                <a:solidFill>
                  <a:schemeClr val="bg1"/>
                </a:solidFill>
                <a:ea typeface="隶书" panose="02010509060101010101" pitchFamily="49" charset="-122"/>
              </a:rPr>
              <a:t>二、酶在医学上的其他应用</a:t>
            </a:r>
          </a:p>
        </p:txBody>
      </p:sp>
      <p:sp>
        <p:nvSpPr>
          <p:cNvPr id="67587" name="Rectangle 3"/>
          <p:cNvSpPr>
            <a:spLocks noChangeArrowheads="1"/>
          </p:cNvSpPr>
          <p:nvPr/>
        </p:nvSpPr>
        <p:spPr bwMode="auto">
          <a:xfrm>
            <a:off x="1847851" y="1697039"/>
            <a:ext cx="8316913" cy="579437"/>
          </a:xfrm>
          <a:prstGeom prst="rect">
            <a:avLst/>
          </a:prstGeom>
          <a:noFill/>
          <a:ln w="9525">
            <a:noFill/>
            <a:miter lim="800000"/>
            <a:headEnd/>
            <a:tailEnd/>
          </a:ln>
          <a:effectLst/>
        </p:spPr>
        <p:txBody>
          <a:bodyPr anchor="ct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defRPr/>
            </a:pPr>
            <a:r>
              <a:rPr lang="zh-CN" altLang="en-US" sz="3200">
                <a:solidFill>
                  <a:schemeClr val="tx1"/>
                </a:solidFill>
                <a:latin typeface="楷体_GB2312" pitchFamily="49" charset="-122"/>
              </a:rPr>
              <a:t>（一）酶作为试剂用于临床检验和科学研究</a:t>
            </a:r>
            <a:r>
              <a:rPr lang="zh-CN" altLang="en-US" sz="3200">
                <a:solidFill>
                  <a:schemeClr val="tx1"/>
                </a:solidFill>
                <a:effectLst>
                  <a:outerShdw blurRad="38100" dist="38100" dir="2700000" algn="tl">
                    <a:srgbClr val="FFFFFF"/>
                  </a:outerShdw>
                </a:effectLst>
                <a:latin typeface="楷体_GB2312" pitchFamily="49" charset="-122"/>
              </a:rPr>
              <a:t> </a:t>
            </a:r>
          </a:p>
        </p:txBody>
      </p:sp>
      <p:sp>
        <p:nvSpPr>
          <p:cNvPr id="67588" name="Rectangle 4"/>
          <p:cNvSpPr>
            <a:spLocks noChangeArrowheads="1"/>
          </p:cNvSpPr>
          <p:nvPr/>
        </p:nvSpPr>
        <p:spPr bwMode="auto">
          <a:xfrm>
            <a:off x="2711451" y="2462213"/>
            <a:ext cx="3960813"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720725" indent="-623888">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30000"/>
              </a:lnSpc>
            </a:pPr>
            <a:r>
              <a:rPr lang="en-US" altLang="zh-CN">
                <a:solidFill>
                  <a:schemeClr val="tx1"/>
                </a:solidFill>
                <a:latin typeface="楷体_GB2312" pitchFamily="49" charset="-122"/>
              </a:rPr>
              <a:t>1</a:t>
            </a:r>
            <a:r>
              <a:rPr lang="zh-CN" altLang="en-US">
                <a:solidFill>
                  <a:schemeClr val="tx1"/>
                </a:solidFill>
                <a:latin typeface="楷体_GB2312" pitchFamily="49" charset="-122"/>
              </a:rPr>
              <a:t>、酶法分析</a:t>
            </a:r>
          </a:p>
          <a:p>
            <a:pPr eaLnBrk="1" hangingPunct="1">
              <a:lnSpc>
                <a:spcPct val="130000"/>
              </a:lnSpc>
            </a:pPr>
            <a:r>
              <a:rPr lang="en-US" altLang="zh-CN">
                <a:solidFill>
                  <a:schemeClr val="tx1"/>
                </a:solidFill>
                <a:latin typeface="楷体_GB2312" pitchFamily="49" charset="-122"/>
              </a:rPr>
              <a:t>2</a:t>
            </a:r>
            <a:r>
              <a:rPr lang="zh-CN" altLang="en-US">
                <a:solidFill>
                  <a:schemeClr val="tx1"/>
                </a:solidFill>
                <a:latin typeface="楷体_GB2312" pitchFamily="49" charset="-122"/>
              </a:rPr>
              <a:t>、酶标记测定法</a:t>
            </a:r>
          </a:p>
          <a:p>
            <a:pPr eaLnBrk="1" hangingPunct="1">
              <a:lnSpc>
                <a:spcPct val="130000"/>
              </a:lnSpc>
            </a:pPr>
            <a:r>
              <a:rPr lang="en-US" altLang="zh-CN">
                <a:solidFill>
                  <a:schemeClr val="tx1"/>
                </a:solidFill>
                <a:latin typeface="楷体_GB2312" pitchFamily="49" charset="-122"/>
              </a:rPr>
              <a:t>3</a:t>
            </a:r>
            <a:r>
              <a:rPr lang="zh-CN" altLang="en-US">
                <a:solidFill>
                  <a:schemeClr val="tx1"/>
                </a:solidFill>
                <a:latin typeface="楷体_GB2312" pitchFamily="49" charset="-122"/>
              </a:rPr>
              <a:t>、工具酶</a:t>
            </a:r>
          </a:p>
        </p:txBody>
      </p:sp>
      <p:sp>
        <p:nvSpPr>
          <p:cNvPr id="67591" name="Rectangle 7"/>
          <p:cNvSpPr>
            <a:spLocks noChangeArrowheads="1"/>
          </p:cNvSpPr>
          <p:nvPr/>
        </p:nvSpPr>
        <p:spPr bwMode="auto">
          <a:xfrm>
            <a:off x="1992313" y="4794250"/>
            <a:ext cx="7632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3200">
                <a:solidFill>
                  <a:schemeClr val="tx1"/>
                </a:solidFill>
                <a:latin typeface="楷体_GB2312" pitchFamily="49" charset="-122"/>
              </a:rPr>
              <a:t>（二）酶作为药物用于临床治疗</a:t>
            </a:r>
          </a:p>
        </p:txBody>
      </p:sp>
    </p:spTree>
    <p:extLst>
      <p:ext uri="{BB962C8B-B14F-4D97-AF65-F5344CB8AC3E}">
        <p14:creationId xmlns:p14="http://schemas.microsoft.com/office/powerpoint/2010/main" val="24878406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p:cTn id="7" dur="1000" fill="hold"/>
                                        <p:tgtEl>
                                          <p:spTgt spid="67586"/>
                                        </p:tgtEl>
                                        <p:attrNameLst>
                                          <p:attrName>ppt_x</p:attrName>
                                        </p:attrNameLst>
                                      </p:cBhvr>
                                      <p:tavLst>
                                        <p:tav tm="0">
                                          <p:val>
                                            <p:strVal val="#ppt_x"/>
                                          </p:val>
                                        </p:tav>
                                        <p:tav tm="100000">
                                          <p:val>
                                            <p:strVal val="#ppt_x"/>
                                          </p:val>
                                        </p:tav>
                                      </p:tavLst>
                                    </p:anim>
                                    <p:anim calcmode="lin" valueType="num">
                                      <p:cBhvr>
                                        <p:cTn id="8" dur="1000" fill="hold"/>
                                        <p:tgtEl>
                                          <p:spTgt spid="67586"/>
                                        </p:tgtEl>
                                        <p:attrNameLst>
                                          <p:attrName>ppt_y</p:attrName>
                                        </p:attrNameLst>
                                      </p:cBhvr>
                                      <p:tavLst>
                                        <p:tav tm="0">
                                          <p:val>
                                            <p:strVal val="#ppt_y-#ppt_h/2"/>
                                          </p:val>
                                        </p:tav>
                                        <p:tav tm="100000">
                                          <p:val>
                                            <p:strVal val="#ppt_y"/>
                                          </p:val>
                                        </p:tav>
                                      </p:tavLst>
                                    </p:anim>
                                    <p:anim calcmode="lin" valueType="num">
                                      <p:cBhvr>
                                        <p:cTn id="9" dur="1000" fill="hold"/>
                                        <p:tgtEl>
                                          <p:spTgt spid="67586"/>
                                        </p:tgtEl>
                                        <p:attrNameLst>
                                          <p:attrName>ppt_w</p:attrName>
                                        </p:attrNameLst>
                                      </p:cBhvr>
                                      <p:tavLst>
                                        <p:tav tm="0">
                                          <p:val>
                                            <p:strVal val="#ppt_w"/>
                                          </p:val>
                                        </p:tav>
                                        <p:tav tm="100000">
                                          <p:val>
                                            <p:strVal val="#ppt_w"/>
                                          </p:val>
                                        </p:tav>
                                      </p:tavLst>
                                    </p:anim>
                                    <p:anim calcmode="lin" valueType="num">
                                      <p:cBhvr>
                                        <p:cTn id="10" dur="1000" fill="hold"/>
                                        <p:tgtEl>
                                          <p:spTgt spid="67586"/>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67587"/>
                                        </p:tgtEl>
                                        <p:attrNameLst>
                                          <p:attrName>style.visibility</p:attrName>
                                        </p:attrNameLst>
                                      </p:cBhvr>
                                      <p:to>
                                        <p:strVal val="visible"/>
                                      </p:to>
                                    </p:set>
                                    <p:animEffect transition="in" filter="slide(fromTop)">
                                      <p:cBhvr>
                                        <p:cTn id="15" dur="1000"/>
                                        <p:tgtEl>
                                          <p:spTgt spid="6758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1" fill="hold" grpId="0" nodeType="clickEffect">
                                  <p:stCondLst>
                                    <p:cond delay="0"/>
                                  </p:stCondLst>
                                  <p:childTnLst>
                                    <p:set>
                                      <p:cBhvr>
                                        <p:cTn id="19" dur="1" fill="hold">
                                          <p:stCondLst>
                                            <p:cond delay="0"/>
                                          </p:stCondLst>
                                        </p:cTn>
                                        <p:tgtEl>
                                          <p:spTgt spid="67588">
                                            <p:txEl>
                                              <p:pRg st="0" end="0"/>
                                            </p:txEl>
                                          </p:spTgt>
                                        </p:tgtEl>
                                        <p:attrNameLst>
                                          <p:attrName>style.visibility</p:attrName>
                                        </p:attrNameLst>
                                      </p:cBhvr>
                                      <p:to>
                                        <p:strVal val="visible"/>
                                      </p:to>
                                    </p:set>
                                    <p:animEffect transition="in" filter="slide(fromTop)">
                                      <p:cBhvr>
                                        <p:cTn id="20" dur="1000"/>
                                        <p:tgtEl>
                                          <p:spTgt spid="67588">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67588">
                                            <p:txEl>
                                              <p:pRg st="1" end="1"/>
                                            </p:txEl>
                                          </p:spTgt>
                                        </p:tgtEl>
                                        <p:attrNameLst>
                                          <p:attrName>style.visibility</p:attrName>
                                        </p:attrNameLst>
                                      </p:cBhvr>
                                      <p:to>
                                        <p:strVal val="visible"/>
                                      </p:to>
                                    </p:set>
                                    <p:animEffect transition="in" filter="slide(fromTop)">
                                      <p:cBhvr>
                                        <p:cTn id="25" dur="1000"/>
                                        <p:tgtEl>
                                          <p:spTgt spid="67588">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67588">
                                            <p:txEl>
                                              <p:pRg st="2" end="2"/>
                                            </p:txEl>
                                          </p:spTgt>
                                        </p:tgtEl>
                                        <p:attrNameLst>
                                          <p:attrName>style.visibility</p:attrName>
                                        </p:attrNameLst>
                                      </p:cBhvr>
                                      <p:to>
                                        <p:strVal val="visible"/>
                                      </p:to>
                                    </p:set>
                                    <p:animEffect transition="in" filter="slide(fromTop)">
                                      <p:cBhvr>
                                        <p:cTn id="30" dur="1000"/>
                                        <p:tgtEl>
                                          <p:spTgt spid="67588">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67591"/>
                                        </p:tgtEl>
                                        <p:attrNameLst>
                                          <p:attrName>style.visibility</p:attrName>
                                        </p:attrNameLst>
                                      </p:cBhvr>
                                      <p:to>
                                        <p:strVal val="visible"/>
                                      </p:to>
                                    </p:set>
                                    <p:animEffect transition="in" filter="slide(fromTop)">
                                      <p:cBhvr>
                                        <p:cTn id="35" dur="10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87" grpId="0" autoUpdateAnimBg="0"/>
      <p:bldP spid="67588" grpId="0" build="p" autoUpdateAnimBg="0"/>
      <p:bldP spid="67591"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fld id="{6B3F0E08-48DB-4B66-AADE-C03FDE365D3C}" type="slidenum">
              <a:rPr kumimoji="0" lang="zh-CN" altLang="en-US" sz="1800" b="0">
                <a:solidFill>
                  <a:schemeClr val="tx2"/>
                </a:solidFill>
                <a:latin typeface="Arial Narrow" panose="020B0606020202030204" pitchFamily="34" charset="0"/>
                <a:ea typeface="宋体" panose="02010600030101010101" pitchFamily="2" charset="-122"/>
              </a:rPr>
              <a:pPr/>
              <a:t>99</a:t>
            </a:fld>
            <a:endParaRPr kumimoji="0" lang="en-US" altLang="zh-CN" sz="1800" b="0">
              <a:solidFill>
                <a:schemeClr val="tx2"/>
              </a:solidFill>
              <a:latin typeface="Arial Narrow" panose="020B0606020202030204" pitchFamily="34" charset="0"/>
              <a:ea typeface="宋体" panose="02010600030101010101" pitchFamily="2" charset="-122"/>
            </a:endParaRPr>
          </a:p>
        </p:txBody>
      </p:sp>
      <p:sp>
        <p:nvSpPr>
          <p:cNvPr id="69635" name="Rectangle 3"/>
          <p:cNvSpPr>
            <a:spLocks noChangeArrowheads="1"/>
          </p:cNvSpPr>
          <p:nvPr/>
        </p:nvSpPr>
        <p:spPr bwMode="auto">
          <a:xfrm>
            <a:off x="1774825" y="833439"/>
            <a:ext cx="6553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r>
              <a:rPr lang="zh-CN" altLang="en-US" sz="3200">
                <a:solidFill>
                  <a:schemeClr val="tx2"/>
                </a:solidFill>
                <a:latin typeface="楷体_GB2312" pitchFamily="49" charset="-122"/>
              </a:rPr>
              <a:t>（三）酶的分子工程</a:t>
            </a:r>
          </a:p>
        </p:txBody>
      </p:sp>
      <p:sp>
        <p:nvSpPr>
          <p:cNvPr id="69636" name="Rectangle 4"/>
          <p:cNvSpPr>
            <a:spLocks noChangeArrowheads="1"/>
          </p:cNvSpPr>
          <p:nvPr/>
        </p:nvSpPr>
        <p:spPr bwMode="auto">
          <a:xfrm>
            <a:off x="2351089" y="1812606"/>
            <a:ext cx="7705725"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628650" indent="-628650">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20000"/>
              </a:lnSpc>
            </a:pPr>
            <a:r>
              <a:rPr lang="en-US" altLang="zh-CN" sz="3200">
                <a:solidFill>
                  <a:schemeClr val="tx2"/>
                </a:solidFill>
                <a:latin typeface="楷体_GB2312" pitchFamily="49" charset="-122"/>
              </a:rPr>
              <a:t>1</a:t>
            </a:r>
            <a:r>
              <a:rPr lang="zh-CN" altLang="en-US" sz="3200">
                <a:solidFill>
                  <a:schemeClr val="tx2"/>
                </a:solidFill>
                <a:latin typeface="楷体_GB2312" pitchFamily="49" charset="-122"/>
              </a:rPr>
              <a:t>．固定化酶 </a:t>
            </a:r>
            <a:r>
              <a:rPr lang="en-US" altLang="zh-CN" sz="3200">
                <a:solidFill>
                  <a:schemeClr val="tx2"/>
                </a:solidFill>
                <a:latin typeface="楷体_GB2312" pitchFamily="49" charset="-122"/>
              </a:rPr>
              <a:t>(immobilized enzyme)</a:t>
            </a:r>
          </a:p>
        </p:txBody>
      </p:sp>
      <p:sp>
        <p:nvSpPr>
          <p:cNvPr id="69637" name="Rectangle 5"/>
          <p:cNvSpPr>
            <a:spLocks noChangeArrowheads="1"/>
          </p:cNvSpPr>
          <p:nvPr/>
        </p:nvSpPr>
        <p:spPr bwMode="auto">
          <a:xfrm>
            <a:off x="2640014" y="2870201"/>
            <a:ext cx="7164387"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811213">
              <a:defRPr kumimoji="1" sz="2800" b="1">
                <a:solidFill>
                  <a:srgbClr val="000000"/>
                </a:solidFill>
                <a:latin typeface="Times New Roman" panose="02020603050405020304" pitchFamily="18" charset="0"/>
                <a:ea typeface="楷体_GB2312" pitchFamily="49" charset="-122"/>
              </a:defRPr>
            </a:lvl1pPr>
            <a:lvl2pPr marL="742950" indent="-285750">
              <a:defRPr kumimoji="1" sz="2800" b="1">
                <a:solidFill>
                  <a:srgbClr val="000000"/>
                </a:solidFill>
                <a:latin typeface="Times New Roman" panose="02020603050405020304" pitchFamily="18" charset="0"/>
                <a:ea typeface="楷体_GB2312" pitchFamily="49" charset="-122"/>
              </a:defRPr>
            </a:lvl2pPr>
            <a:lvl3pPr marL="1143000" indent="-228600">
              <a:defRPr kumimoji="1" sz="2800" b="1">
                <a:solidFill>
                  <a:srgbClr val="000000"/>
                </a:solidFill>
                <a:latin typeface="Times New Roman" panose="02020603050405020304" pitchFamily="18" charset="0"/>
                <a:ea typeface="楷体_GB2312" pitchFamily="49" charset="-122"/>
              </a:defRPr>
            </a:lvl3pPr>
            <a:lvl4pPr marL="1600200" indent="-228600">
              <a:defRPr kumimoji="1" sz="2800" b="1">
                <a:solidFill>
                  <a:srgbClr val="000000"/>
                </a:solidFill>
                <a:latin typeface="Times New Roman" panose="02020603050405020304" pitchFamily="18" charset="0"/>
                <a:ea typeface="楷体_GB2312" pitchFamily="49" charset="-122"/>
              </a:defRPr>
            </a:lvl4pPr>
            <a:lvl5pPr marL="2057400" indent="-228600">
              <a:defRPr kumimoji="1" sz="2800" b="1">
                <a:solidFill>
                  <a:srgbClr val="000000"/>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defRPr kumimoji="1" sz="2800" b="1">
                <a:solidFill>
                  <a:srgbClr val="000000"/>
                </a:solidFill>
                <a:latin typeface="Times New Roman" panose="02020603050405020304" pitchFamily="18" charset="0"/>
                <a:ea typeface="楷体_GB2312" pitchFamily="49" charset="-122"/>
              </a:defRPr>
            </a:lvl9pPr>
          </a:lstStyle>
          <a:p>
            <a:pPr eaLnBrk="1" hangingPunct="1">
              <a:lnSpc>
                <a:spcPct val="120000"/>
              </a:lnSpc>
            </a:pPr>
            <a:r>
              <a:rPr lang="zh-CN" altLang="en-US">
                <a:solidFill>
                  <a:schemeClr val="tx1"/>
                </a:solidFill>
                <a:latin typeface="楷体_GB2312" pitchFamily="49" charset="-122"/>
              </a:rPr>
              <a:t>将水溶性酶经物理</a:t>
            </a:r>
            <a:r>
              <a:rPr lang="en-US" altLang="zh-CN">
                <a:solidFill>
                  <a:schemeClr val="tx1"/>
                </a:solidFill>
                <a:latin typeface="楷体_GB2312" pitchFamily="49" charset="-122"/>
              </a:rPr>
              <a:t>/</a:t>
            </a:r>
            <a:r>
              <a:rPr lang="zh-CN" altLang="en-US">
                <a:solidFill>
                  <a:schemeClr val="tx1"/>
                </a:solidFill>
                <a:latin typeface="楷体_GB2312" pitchFamily="49" charset="-122"/>
              </a:rPr>
              <a:t>化学方法处理后，成为不溶于水但仍具有酶活性的一种酶的衍生物。 固定化酶在催化反应中以固相状态作用于底物，并保持酶的活性。</a:t>
            </a:r>
          </a:p>
        </p:txBody>
      </p:sp>
    </p:spTree>
    <p:extLst>
      <p:ext uri="{BB962C8B-B14F-4D97-AF65-F5344CB8AC3E}">
        <p14:creationId xmlns:p14="http://schemas.microsoft.com/office/powerpoint/2010/main" val="3540880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p:cTn id="7" dur="1000" fill="hold"/>
                                        <p:tgtEl>
                                          <p:spTgt spid="69635"/>
                                        </p:tgtEl>
                                        <p:attrNameLst>
                                          <p:attrName>ppt_x</p:attrName>
                                        </p:attrNameLst>
                                      </p:cBhvr>
                                      <p:tavLst>
                                        <p:tav tm="0">
                                          <p:val>
                                            <p:strVal val="#ppt_x"/>
                                          </p:val>
                                        </p:tav>
                                        <p:tav tm="100000">
                                          <p:val>
                                            <p:strVal val="#ppt_x"/>
                                          </p:val>
                                        </p:tav>
                                      </p:tavLst>
                                    </p:anim>
                                    <p:anim calcmode="lin" valueType="num">
                                      <p:cBhvr>
                                        <p:cTn id="8" dur="1000" fill="hold"/>
                                        <p:tgtEl>
                                          <p:spTgt spid="69635"/>
                                        </p:tgtEl>
                                        <p:attrNameLst>
                                          <p:attrName>ppt_y</p:attrName>
                                        </p:attrNameLst>
                                      </p:cBhvr>
                                      <p:tavLst>
                                        <p:tav tm="0">
                                          <p:val>
                                            <p:strVal val="#ppt_y-#ppt_h/2"/>
                                          </p:val>
                                        </p:tav>
                                        <p:tav tm="100000">
                                          <p:val>
                                            <p:strVal val="#ppt_y"/>
                                          </p:val>
                                        </p:tav>
                                      </p:tavLst>
                                    </p:anim>
                                    <p:anim calcmode="lin" valueType="num">
                                      <p:cBhvr>
                                        <p:cTn id="9" dur="1000" fill="hold"/>
                                        <p:tgtEl>
                                          <p:spTgt spid="69635"/>
                                        </p:tgtEl>
                                        <p:attrNameLst>
                                          <p:attrName>ppt_w</p:attrName>
                                        </p:attrNameLst>
                                      </p:cBhvr>
                                      <p:tavLst>
                                        <p:tav tm="0">
                                          <p:val>
                                            <p:strVal val="#ppt_w"/>
                                          </p:val>
                                        </p:tav>
                                        <p:tav tm="100000">
                                          <p:val>
                                            <p:strVal val="#ppt_w"/>
                                          </p:val>
                                        </p:tav>
                                      </p:tavLst>
                                    </p:anim>
                                    <p:anim calcmode="lin" valueType="num">
                                      <p:cBhvr>
                                        <p:cTn id="10" dur="1000" fill="hold"/>
                                        <p:tgtEl>
                                          <p:spTgt spid="69635"/>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69636"/>
                                        </p:tgtEl>
                                        <p:attrNameLst>
                                          <p:attrName>style.visibility</p:attrName>
                                        </p:attrNameLst>
                                      </p:cBhvr>
                                      <p:to>
                                        <p:strVal val="visible"/>
                                      </p:to>
                                    </p:set>
                                    <p:anim calcmode="lin" valueType="num">
                                      <p:cBhvr>
                                        <p:cTn id="15" dur="1000" fill="hold"/>
                                        <p:tgtEl>
                                          <p:spTgt spid="69636"/>
                                        </p:tgtEl>
                                        <p:attrNameLst>
                                          <p:attrName>ppt_x</p:attrName>
                                        </p:attrNameLst>
                                      </p:cBhvr>
                                      <p:tavLst>
                                        <p:tav tm="0">
                                          <p:val>
                                            <p:strVal val="#ppt_x"/>
                                          </p:val>
                                        </p:tav>
                                        <p:tav tm="100000">
                                          <p:val>
                                            <p:strVal val="#ppt_x"/>
                                          </p:val>
                                        </p:tav>
                                      </p:tavLst>
                                    </p:anim>
                                    <p:anim calcmode="lin" valueType="num">
                                      <p:cBhvr>
                                        <p:cTn id="16" dur="1000" fill="hold"/>
                                        <p:tgtEl>
                                          <p:spTgt spid="69636"/>
                                        </p:tgtEl>
                                        <p:attrNameLst>
                                          <p:attrName>ppt_y</p:attrName>
                                        </p:attrNameLst>
                                      </p:cBhvr>
                                      <p:tavLst>
                                        <p:tav tm="0">
                                          <p:val>
                                            <p:strVal val="#ppt_y-#ppt_h/2"/>
                                          </p:val>
                                        </p:tav>
                                        <p:tav tm="100000">
                                          <p:val>
                                            <p:strVal val="#ppt_y"/>
                                          </p:val>
                                        </p:tav>
                                      </p:tavLst>
                                    </p:anim>
                                    <p:anim calcmode="lin" valueType="num">
                                      <p:cBhvr>
                                        <p:cTn id="17" dur="1000" fill="hold"/>
                                        <p:tgtEl>
                                          <p:spTgt spid="69636"/>
                                        </p:tgtEl>
                                        <p:attrNameLst>
                                          <p:attrName>ppt_w</p:attrName>
                                        </p:attrNameLst>
                                      </p:cBhvr>
                                      <p:tavLst>
                                        <p:tav tm="0">
                                          <p:val>
                                            <p:strVal val="#ppt_w"/>
                                          </p:val>
                                        </p:tav>
                                        <p:tav tm="100000">
                                          <p:val>
                                            <p:strVal val="#ppt_w"/>
                                          </p:val>
                                        </p:tav>
                                      </p:tavLst>
                                    </p:anim>
                                    <p:anim calcmode="lin" valueType="num">
                                      <p:cBhvr>
                                        <p:cTn id="18" dur="1000" fill="hold"/>
                                        <p:tgtEl>
                                          <p:spTgt spid="69636"/>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69637"/>
                                        </p:tgtEl>
                                        <p:attrNameLst>
                                          <p:attrName>style.visibility</p:attrName>
                                        </p:attrNameLst>
                                      </p:cBhvr>
                                      <p:to>
                                        <p:strVal val="visible"/>
                                      </p:to>
                                    </p:set>
                                    <p:animEffect transition="in" filter="strips(downRight)">
                                      <p:cBhvr>
                                        <p:cTn id="23" dur="10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autoUpdateAnimBg="0"/>
      <p:bldP spid="69636" grpId="0" autoUpdateAnimBg="0"/>
      <p:bldP spid="69637"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课件模板" id="{A60AE01B-FF04-43DF-98DC-CAC6AB69B891}" vid="{40334A10-52A7-41D4-A2D8-8C4F69E1120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Template>
  <TotalTime>17</TotalTime>
  <Words>5406</Words>
  <Application>Microsoft Office PowerPoint</Application>
  <PresentationFormat>宽屏</PresentationFormat>
  <Paragraphs>942</Paragraphs>
  <Slides>100</Slides>
  <Notes>20</Notes>
  <HiddenSlides>0</HiddenSlides>
  <MMClips>1</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6</vt:i4>
      </vt:variant>
      <vt:variant>
        <vt:lpstr>幻灯片标题</vt:lpstr>
      </vt:variant>
      <vt:variant>
        <vt:i4>100</vt:i4>
      </vt:variant>
    </vt:vector>
  </HeadingPairs>
  <TitlesOfParts>
    <vt:vector size="125" baseType="lpstr">
      <vt:lpstr>等线</vt:lpstr>
      <vt:lpstr>方正舒体</vt:lpstr>
      <vt:lpstr>黑体</vt:lpstr>
      <vt:lpstr>华文仿宋</vt:lpstr>
      <vt:lpstr>华文楷体</vt:lpstr>
      <vt:lpstr>楷体_GB2312</vt:lpstr>
      <vt:lpstr>隶书</vt:lpstr>
      <vt:lpstr>宋体</vt:lpstr>
      <vt:lpstr>微软雅黑</vt:lpstr>
      <vt:lpstr>Arial</vt:lpstr>
      <vt:lpstr>Arial Narrow</vt:lpstr>
      <vt:lpstr>Calibri</vt:lpstr>
      <vt:lpstr>Comic Sans MS</vt:lpstr>
      <vt:lpstr>Symbol</vt:lpstr>
      <vt:lpstr>Tahoma</vt:lpstr>
      <vt:lpstr>Times New Roman</vt:lpstr>
      <vt:lpstr>Verdana</vt:lpstr>
      <vt:lpstr>Wingdings</vt:lpstr>
      <vt:lpstr>第一PPT模板网-WWW.1PPT.COM</vt:lpstr>
      <vt:lpstr>Microsoft PowerPoint 演示文稿</vt:lpstr>
      <vt:lpstr>CS ChemDraw Drawing</vt:lpstr>
      <vt:lpstr>Image</vt:lpstr>
      <vt:lpstr>Equation</vt:lpstr>
      <vt:lpstr>公式</vt:lpstr>
      <vt:lpstr>Microsoft 公式 3.0</vt:lpstr>
      <vt:lpstr>PowerPoint 演示文稿</vt:lpstr>
      <vt:lpstr>内   容</vt:lpstr>
      <vt:lpstr>PowerPoint 演示文稿</vt:lpstr>
      <vt:lpstr>PowerPoint 演示文稿</vt:lpstr>
      <vt:lpstr>(2)国际系统命名法（1961年酶学委员会确定）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酶的分子结构和功能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FMN和 FAD</vt:lpstr>
      <vt:lpstr>PowerPoint 演示文稿</vt:lpstr>
      <vt:lpstr>PowerPoint 演示文稿</vt:lpstr>
      <vt:lpstr>PowerPoint 演示文稿</vt:lpstr>
      <vt:lpstr>PowerPoint 演示文稿</vt:lpstr>
      <vt:lpstr>PowerPoint 演示文稿</vt:lpstr>
      <vt:lpstr>PowerPoint 演示文稿</vt:lpstr>
      <vt:lpstr> (10) 辅酶Q(CoQ)</vt:lpstr>
      <vt:lpstr>PowerPoint 演示文稿</vt:lpstr>
      <vt:lpstr>PowerPoint 演示文稿</vt:lpstr>
      <vt:lpstr>PowerPoint 演示文稿</vt:lpstr>
      <vt:lpstr>4.辅酶的作用 </vt:lpstr>
      <vt:lpstr>辅酶的作用 </vt:lpstr>
      <vt:lpstr>辅酶的作用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2、米氏常数的求法—— 双倒数作图法</vt:lpstr>
      <vt:lpstr>PowerPoint 演示文稿</vt:lpstr>
      <vt:lpstr>二、[E]对V的影响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 酶含量的调节</vt:lpstr>
      <vt:lpstr>乳糖操纵子(lac operon)的结构</vt:lpstr>
      <vt:lpstr>操纵子调节机制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panghb</dc:creator>
  <cp:lastModifiedBy>panghb</cp:lastModifiedBy>
  <cp:revision>4</cp:revision>
  <dcterms:created xsi:type="dcterms:W3CDTF">2022-10-08T02:35:53Z</dcterms:created>
  <dcterms:modified xsi:type="dcterms:W3CDTF">2022-10-08T02:53:09Z</dcterms:modified>
</cp:coreProperties>
</file>