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wav" ContentType="audio/x-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9"/>
  </p:notesMasterIdLst>
  <p:sldIdLst>
    <p:sldId id="388" r:id="rId2"/>
    <p:sldId id="391" r:id="rId3"/>
    <p:sldId id="392" r:id="rId4"/>
    <p:sldId id="393" r:id="rId5"/>
    <p:sldId id="394" r:id="rId6"/>
    <p:sldId id="395" r:id="rId7"/>
    <p:sldId id="396" r:id="rId8"/>
    <p:sldId id="397" r:id="rId9"/>
    <p:sldId id="398" r:id="rId10"/>
    <p:sldId id="399" r:id="rId11"/>
    <p:sldId id="400" r:id="rId12"/>
    <p:sldId id="401" r:id="rId13"/>
    <p:sldId id="402" r:id="rId14"/>
    <p:sldId id="403" r:id="rId15"/>
    <p:sldId id="404" r:id="rId16"/>
    <p:sldId id="405" r:id="rId17"/>
    <p:sldId id="406" r:id="rId18"/>
    <p:sldId id="407" r:id="rId19"/>
    <p:sldId id="408" r:id="rId20"/>
    <p:sldId id="409" r:id="rId21"/>
    <p:sldId id="410" r:id="rId22"/>
    <p:sldId id="411" r:id="rId23"/>
    <p:sldId id="412" r:id="rId24"/>
    <p:sldId id="413" r:id="rId25"/>
    <p:sldId id="414" r:id="rId26"/>
    <p:sldId id="415" r:id="rId27"/>
    <p:sldId id="416" r:id="rId28"/>
    <p:sldId id="417" r:id="rId29"/>
    <p:sldId id="418" r:id="rId30"/>
    <p:sldId id="419" r:id="rId31"/>
    <p:sldId id="420" r:id="rId32"/>
    <p:sldId id="421" r:id="rId33"/>
    <p:sldId id="422" r:id="rId34"/>
    <p:sldId id="423" r:id="rId35"/>
    <p:sldId id="424" r:id="rId36"/>
    <p:sldId id="425" r:id="rId37"/>
    <p:sldId id="426" r:id="rId38"/>
    <p:sldId id="427" r:id="rId39"/>
    <p:sldId id="428" r:id="rId40"/>
    <p:sldId id="429" r:id="rId41"/>
    <p:sldId id="430" r:id="rId42"/>
    <p:sldId id="431" r:id="rId43"/>
    <p:sldId id="432" r:id="rId44"/>
    <p:sldId id="433" r:id="rId45"/>
    <p:sldId id="434" r:id="rId46"/>
    <p:sldId id="435" r:id="rId47"/>
    <p:sldId id="436" r:id="rId48"/>
    <p:sldId id="437" r:id="rId49"/>
    <p:sldId id="438" r:id="rId50"/>
    <p:sldId id="439" r:id="rId51"/>
    <p:sldId id="440" r:id="rId52"/>
    <p:sldId id="441" r:id="rId53"/>
    <p:sldId id="442" r:id="rId54"/>
    <p:sldId id="443" r:id="rId55"/>
    <p:sldId id="444" r:id="rId56"/>
    <p:sldId id="445" r:id="rId57"/>
    <p:sldId id="446" r:id="rId58"/>
    <p:sldId id="447" r:id="rId59"/>
    <p:sldId id="448" r:id="rId60"/>
    <p:sldId id="449" r:id="rId61"/>
    <p:sldId id="450" r:id="rId62"/>
    <p:sldId id="451" r:id="rId63"/>
    <p:sldId id="452" r:id="rId64"/>
    <p:sldId id="453" r:id="rId65"/>
    <p:sldId id="454" r:id="rId66"/>
    <p:sldId id="455" r:id="rId67"/>
    <p:sldId id="456" r:id="rId68"/>
    <p:sldId id="457" r:id="rId69"/>
    <p:sldId id="458" r:id="rId70"/>
    <p:sldId id="459" r:id="rId71"/>
    <p:sldId id="460" r:id="rId72"/>
    <p:sldId id="461" r:id="rId73"/>
    <p:sldId id="462" r:id="rId74"/>
    <p:sldId id="463" r:id="rId75"/>
    <p:sldId id="464" r:id="rId76"/>
    <p:sldId id="465" r:id="rId77"/>
    <p:sldId id="466" r:id="rId78"/>
    <p:sldId id="467" r:id="rId79"/>
    <p:sldId id="468" r:id="rId80"/>
    <p:sldId id="469" r:id="rId81"/>
    <p:sldId id="470" r:id="rId82"/>
    <p:sldId id="471" r:id="rId83"/>
    <p:sldId id="472" r:id="rId84"/>
    <p:sldId id="473" r:id="rId85"/>
    <p:sldId id="474" r:id="rId86"/>
    <p:sldId id="475" r:id="rId87"/>
    <p:sldId id="476" r:id="rId88"/>
    <p:sldId id="477" r:id="rId89"/>
    <p:sldId id="478" r:id="rId90"/>
    <p:sldId id="479" r:id="rId91"/>
    <p:sldId id="480" r:id="rId92"/>
    <p:sldId id="481" r:id="rId93"/>
    <p:sldId id="482" r:id="rId94"/>
    <p:sldId id="483" r:id="rId95"/>
    <p:sldId id="484" r:id="rId96"/>
    <p:sldId id="485" r:id="rId97"/>
    <p:sldId id="486" r:id="rId98"/>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CFD0"/>
    <a:srgbClr val="15BDA3"/>
    <a:srgbClr val="17BCA3"/>
    <a:srgbClr val="16BDA1"/>
    <a:srgbClr val="70E3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3506" autoAdjust="0"/>
  </p:normalViewPr>
  <p:slideViewPr>
    <p:cSldViewPr>
      <p:cViewPr varScale="1">
        <p:scale>
          <a:sx n="59" d="100"/>
          <a:sy n="59" d="100"/>
        </p:scale>
        <p:origin x="940" y="44"/>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5325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5325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325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325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5325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D9769934-04C1-43D7-9792-4E90942E902B}" type="slidenum">
              <a:rPr lang="en-US" altLang="zh-CN"/>
              <a:pPr/>
              <a:t>‹#›</a:t>
            </a:fld>
            <a:endParaRPr lang="en-US" altLang="zh-CN"/>
          </a:p>
        </p:txBody>
      </p:sp>
    </p:spTree>
    <p:extLst>
      <p:ext uri="{BB962C8B-B14F-4D97-AF65-F5344CB8AC3E}">
        <p14:creationId xmlns:p14="http://schemas.microsoft.com/office/powerpoint/2010/main" val="375536027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7086BD19-3A1F-4058-9DED-5055031218A8}" type="slidenum">
              <a:rPr lang="zh-CN" altLang="en-US" smtClean="0"/>
              <a:pPr>
                <a:defRPr/>
              </a:pPr>
              <a:t>1</a:t>
            </a:fld>
            <a:endParaRPr lang="zh-CN" altLang="en-US"/>
          </a:p>
        </p:txBody>
      </p:sp>
    </p:spTree>
    <p:extLst>
      <p:ext uri="{BB962C8B-B14F-4D97-AF65-F5344CB8AC3E}">
        <p14:creationId xmlns:p14="http://schemas.microsoft.com/office/powerpoint/2010/main" val="1096599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7496132D-AE93-4352-B680-E0D1ECF85178}" type="slidenum">
              <a:rPr lang="en-US" altLang="zh-CN">
                <a:latin typeface="Times New Roman" panose="02020603050405020304" pitchFamily="18" charset="0"/>
                <a:ea typeface="宋体" panose="02010600030101010101" pitchFamily="2" charset="-122"/>
              </a:rPr>
              <a:pPr/>
              <a:t>10</a:t>
            </a:fld>
            <a:endParaRPr lang="en-US" altLang="zh-CN">
              <a:latin typeface="Times New Roman" panose="02020603050405020304" pitchFamily="18" charset="0"/>
              <a:ea typeface="宋体" panose="02010600030101010101" pitchFamily="2" charset="-122"/>
            </a:endParaRPr>
          </a:p>
        </p:txBody>
      </p:sp>
      <p:sp>
        <p:nvSpPr>
          <p:cNvPr id="23555" name="Rectangle 2"/>
          <p:cNvSpPr>
            <a:spLocks noRot="1" noChangeArrowheads="1" noTextEdit="1"/>
          </p:cNvSpPr>
          <p:nvPr>
            <p:ph type="sldImg"/>
          </p:nvPr>
        </p:nvSpPr>
        <p:spPr>
          <a:ln/>
        </p:spPr>
      </p:sp>
      <p:sp>
        <p:nvSpPr>
          <p:cNvPr id="2355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7694098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63C220B7-5FA8-4B7D-B8BE-D10FBDFC0D4D}" type="slidenum">
              <a:rPr lang="en-US" altLang="zh-CN">
                <a:latin typeface="Times New Roman" panose="02020603050405020304" pitchFamily="18" charset="0"/>
                <a:ea typeface="宋体" panose="02010600030101010101" pitchFamily="2" charset="-122"/>
              </a:rPr>
              <a:pPr/>
              <a:t>11</a:t>
            </a:fld>
            <a:endParaRPr lang="en-US" altLang="zh-CN">
              <a:latin typeface="Times New Roman" panose="02020603050405020304" pitchFamily="18" charset="0"/>
              <a:ea typeface="宋体" panose="02010600030101010101" pitchFamily="2" charset="-122"/>
            </a:endParaRPr>
          </a:p>
        </p:txBody>
      </p:sp>
      <p:sp>
        <p:nvSpPr>
          <p:cNvPr id="25603" name="Rectangle 2"/>
          <p:cNvSpPr>
            <a:spLocks noRot="1" noChangeArrowheads="1" noTextEdit="1"/>
          </p:cNvSpPr>
          <p:nvPr>
            <p:ph type="sldImg"/>
          </p:nvPr>
        </p:nvSpPr>
        <p:spPr>
          <a:ln/>
        </p:spPr>
      </p:sp>
      <p:sp>
        <p:nvSpPr>
          <p:cNvPr id="25604"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43397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F36B9393-6B72-477C-A88F-12072615B353}" type="slidenum">
              <a:rPr lang="en-US" altLang="zh-CN">
                <a:latin typeface="Times New Roman" panose="02020603050405020304" pitchFamily="18" charset="0"/>
                <a:ea typeface="宋体" panose="02010600030101010101" pitchFamily="2" charset="-122"/>
              </a:rPr>
              <a:pPr/>
              <a:t>12</a:t>
            </a:fld>
            <a:endParaRPr lang="en-US" altLang="zh-CN">
              <a:latin typeface="Times New Roman" panose="02020603050405020304" pitchFamily="18" charset="0"/>
              <a:ea typeface="宋体" panose="02010600030101010101" pitchFamily="2" charset="-122"/>
            </a:endParaRPr>
          </a:p>
        </p:txBody>
      </p:sp>
      <p:sp>
        <p:nvSpPr>
          <p:cNvPr id="27651" name="Rectangle 2"/>
          <p:cNvSpPr>
            <a:spLocks noRo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5120129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107244CC-AC6F-42DC-B679-E5E027CF217C}" type="slidenum">
              <a:rPr lang="en-US" altLang="zh-CN">
                <a:latin typeface="Times New Roman" panose="02020603050405020304" pitchFamily="18" charset="0"/>
                <a:ea typeface="宋体" panose="02010600030101010101" pitchFamily="2" charset="-122"/>
              </a:rPr>
              <a:pPr/>
              <a:t>13</a:t>
            </a:fld>
            <a:endParaRPr lang="en-US" altLang="zh-CN">
              <a:latin typeface="Times New Roman" panose="02020603050405020304" pitchFamily="18" charset="0"/>
              <a:ea typeface="宋体" panose="02010600030101010101" pitchFamily="2" charset="-122"/>
            </a:endParaRPr>
          </a:p>
        </p:txBody>
      </p:sp>
      <p:sp>
        <p:nvSpPr>
          <p:cNvPr id="29699" name="Rectangle 2"/>
          <p:cNvSpPr>
            <a:spLocks noRot="1" noChangeArrowheads="1" noTextEdit="1"/>
          </p:cNvSpPr>
          <p:nvPr>
            <p:ph type="sldImg"/>
          </p:nvPr>
        </p:nvSpPr>
        <p:spPr>
          <a:ln/>
        </p:spPr>
      </p:sp>
      <p:sp>
        <p:nvSpPr>
          <p:cNvPr id="2970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47396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E3FF1C60-3755-4640-AA1A-9371EFC174A4}" type="slidenum">
              <a:rPr lang="en-US" altLang="zh-CN">
                <a:latin typeface="Times New Roman" panose="02020603050405020304" pitchFamily="18" charset="0"/>
                <a:ea typeface="宋体" panose="02010600030101010101" pitchFamily="2" charset="-122"/>
              </a:rPr>
              <a:pPr/>
              <a:t>14</a:t>
            </a:fld>
            <a:endParaRPr lang="en-US" altLang="zh-CN">
              <a:latin typeface="Times New Roman" panose="02020603050405020304" pitchFamily="18" charset="0"/>
              <a:ea typeface="宋体" panose="02010600030101010101" pitchFamily="2" charset="-122"/>
            </a:endParaRPr>
          </a:p>
        </p:txBody>
      </p:sp>
      <p:sp>
        <p:nvSpPr>
          <p:cNvPr id="31747" name="Rectangle 2"/>
          <p:cNvSpPr>
            <a:spLocks noRot="1" noChangeArrowheads="1" noTextEdit="1"/>
          </p:cNvSpPr>
          <p:nvPr>
            <p:ph type="sldImg"/>
          </p:nvPr>
        </p:nvSpPr>
        <p:spPr>
          <a:ln/>
        </p:spPr>
      </p:sp>
      <p:sp>
        <p:nvSpPr>
          <p:cNvPr id="3174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1539963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CD542CEF-4CE7-4591-AD0E-A77BBB0FCE48}" type="slidenum">
              <a:rPr lang="en-US" altLang="zh-CN">
                <a:latin typeface="Times New Roman" panose="02020603050405020304" pitchFamily="18" charset="0"/>
                <a:ea typeface="宋体" panose="02010600030101010101" pitchFamily="2" charset="-122"/>
              </a:rPr>
              <a:pPr/>
              <a:t>15</a:t>
            </a:fld>
            <a:endParaRPr lang="en-US" altLang="zh-CN">
              <a:latin typeface="Times New Roman" panose="02020603050405020304" pitchFamily="18" charset="0"/>
              <a:ea typeface="宋体" panose="02010600030101010101" pitchFamily="2" charset="-122"/>
            </a:endParaRPr>
          </a:p>
        </p:txBody>
      </p:sp>
      <p:sp>
        <p:nvSpPr>
          <p:cNvPr id="33795" name="Rectangle 2"/>
          <p:cNvSpPr>
            <a:spLocks noRot="1" noChangeArrowheads="1" noTextEdit="1"/>
          </p:cNvSpPr>
          <p:nvPr>
            <p:ph type="sldImg"/>
          </p:nvPr>
        </p:nvSpPr>
        <p:spPr>
          <a:ln/>
        </p:spPr>
      </p:sp>
      <p:sp>
        <p:nvSpPr>
          <p:cNvPr id="3379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326955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6BB5650D-AE93-419E-B655-6E2D15BA4418}" type="slidenum">
              <a:rPr lang="en-US" altLang="zh-CN">
                <a:latin typeface="Times New Roman" panose="02020603050405020304" pitchFamily="18" charset="0"/>
                <a:ea typeface="宋体" panose="02010600030101010101" pitchFamily="2" charset="-122"/>
              </a:rPr>
              <a:pPr/>
              <a:t>16</a:t>
            </a:fld>
            <a:endParaRPr lang="en-US" altLang="zh-CN">
              <a:latin typeface="Times New Roman" panose="02020603050405020304" pitchFamily="18" charset="0"/>
              <a:ea typeface="宋体" panose="02010600030101010101" pitchFamily="2" charset="-122"/>
            </a:endParaRPr>
          </a:p>
        </p:txBody>
      </p:sp>
      <p:sp>
        <p:nvSpPr>
          <p:cNvPr id="35843" name="Rectangle 2"/>
          <p:cNvSpPr>
            <a:spLocks noRot="1" noChangeArrowheads="1" noTextEdit="1"/>
          </p:cNvSpPr>
          <p:nvPr>
            <p:ph type="sldImg"/>
          </p:nvPr>
        </p:nvSpPr>
        <p:spPr>
          <a:ln/>
        </p:spPr>
      </p:sp>
      <p:sp>
        <p:nvSpPr>
          <p:cNvPr id="35844"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41566689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CD38C73E-74F9-4A3F-9723-3B5A2DAACE1E}" type="slidenum">
              <a:rPr lang="en-US" altLang="zh-CN">
                <a:latin typeface="Times New Roman" panose="02020603050405020304" pitchFamily="18" charset="0"/>
                <a:ea typeface="宋体" panose="02010600030101010101" pitchFamily="2" charset="-122"/>
              </a:rPr>
              <a:pPr/>
              <a:t>17</a:t>
            </a:fld>
            <a:endParaRPr lang="en-US" altLang="zh-CN">
              <a:latin typeface="Times New Roman" panose="02020603050405020304" pitchFamily="18" charset="0"/>
              <a:ea typeface="宋体" panose="02010600030101010101" pitchFamily="2" charset="-122"/>
            </a:endParaRPr>
          </a:p>
        </p:txBody>
      </p:sp>
      <p:sp>
        <p:nvSpPr>
          <p:cNvPr id="37891" name="Rectangle 2"/>
          <p:cNvSpPr>
            <a:spLocks noRot="1" noChangeArrowheads="1" noTextEdit="1"/>
          </p:cNvSpPr>
          <p:nvPr>
            <p:ph type="sldImg"/>
          </p:nvPr>
        </p:nvSpPr>
        <p:spPr>
          <a:ln/>
        </p:spPr>
      </p:sp>
      <p:sp>
        <p:nvSpPr>
          <p:cNvPr id="3789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275693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5A024F5B-5D25-42A8-A51A-66DC8E3D4430}" type="slidenum">
              <a:rPr lang="en-US" altLang="zh-CN">
                <a:latin typeface="Times New Roman" panose="02020603050405020304" pitchFamily="18" charset="0"/>
                <a:ea typeface="宋体" panose="02010600030101010101" pitchFamily="2" charset="-122"/>
              </a:rPr>
              <a:pPr/>
              <a:t>18</a:t>
            </a:fld>
            <a:endParaRPr lang="en-US" altLang="zh-CN">
              <a:latin typeface="Times New Roman" panose="02020603050405020304" pitchFamily="18" charset="0"/>
              <a:ea typeface="宋体" panose="02010600030101010101" pitchFamily="2" charset="-122"/>
            </a:endParaRPr>
          </a:p>
        </p:txBody>
      </p:sp>
      <p:sp>
        <p:nvSpPr>
          <p:cNvPr id="39939" name="Rectangle 2"/>
          <p:cNvSpPr>
            <a:spLocks noRo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1777679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8028CF97-8030-4884-9B76-A9CF53E32803}" type="slidenum">
              <a:rPr lang="en-US" altLang="zh-CN">
                <a:latin typeface="Times New Roman" panose="02020603050405020304" pitchFamily="18" charset="0"/>
                <a:ea typeface="宋体" panose="02010600030101010101" pitchFamily="2" charset="-122"/>
              </a:rPr>
              <a:pPr/>
              <a:t>19</a:t>
            </a:fld>
            <a:endParaRPr lang="en-US" altLang="zh-CN">
              <a:latin typeface="Times New Roman" panose="02020603050405020304" pitchFamily="18" charset="0"/>
              <a:ea typeface="宋体" panose="02010600030101010101" pitchFamily="2" charset="-122"/>
            </a:endParaRPr>
          </a:p>
        </p:txBody>
      </p:sp>
      <p:sp>
        <p:nvSpPr>
          <p:cNvPr id="41987" name="Rectangle 2"/>
          <p:cNvSpPr>
            <a:spLocks noRot="1" noChangeArrowheads="1" noTextEdit="1"/>
          </p:cNvSpPr>
          <p:nvPr>
            <p:ph type="sldImg"/>
          </p:nvPr>
        </p:nvSpPr>
        <p:spPr>
          <a:ln/>
        </p:spPr>
      </p:sp>
      <p:sp>
        <p:nvSpPr>
          <p:cNvPr id="4198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454292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6D638CD4-8500-4DC9-83F7-CDDBB7E5107D}" type="slidenum">
              <a:rPr lang="en-US" altLang="zh-CN">
                <a:latin typeface="Times New Roman" panose="02020603050405020304" pitchFamily="18" charset="0"/>
                <a:ea typeface="宋体" panose="02010600030101010101" pitchFamily="2" charset="-122"/>
              </a:rPr>
              <a:pPr/>
              <a:t>2</a:t>
            </a:fld>
            <a:endParaRPr lang="en-US" altLang="zh-CN">
              <a:latin typeface="Times New Roman" panose="02020603050405020304" pitchFamily="18" charset="0"/>
              <a:ea typeface="宋体" panose="02010600030101010101" pitchFamily="2" charset="-122"/>
            </a:endParaRPr>
          </a:p>
        </p:txBody>
      </p:sp>
      <p:sp>
        <p:nvSpPr>
          <p:cNvPr id="7171" name="Rectangle 2"/>
          <p:cNvSpPr>
            <a:spLocks noRo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9558682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31DE5562-6178-4449-B235-0F743C05604B}" type="slidenum">
              <a:rPr lang="en-US" altLang="zh-CN">
                <a:latin typeface="Times New Roman" panose="02020603050405020304" pitchFamily="18" charset="0"/>
                <a:ea typeface="宋体" panose="02010600030101010101" pitchFamily="2" charset="-122"/>
              </a:rPr>
              <a:pPr/>
              <a:t>20</a:t>
            </a:fld>
            <a:endParaRPr lang="en-US" altLang="zh-CN">
              <a:latin typeface="Times New Roman" panose="02020603050405020304" pitchFamily="18" charset="0"/>
              <a:ea typeface="宋体" panose="02010600030101010101" pitchFamily="2" charset="-122"/>
            </a:endParaRPr>
          </a:p>
        </p:txBody>
      </p:sp>
      <p:sp>
        <p:nvSpPr>
          <p:cNvPr id="44035" name="Rectangle 2"/>
          <p:cNvSpPr>
            <a:spLocks noRot="1" noChangeArrowheads="1" noTextEdit="1"/>
          </p:cNvSpPr>
          <p:nvPr>
            <p:ph type="sldImg"/>
          </p:nvPr>
        </p:nvSpPr>
        <p:spPr>
          <a:ln/>
        </p:spPr>
      </p:sp>
      <p:sp>
        <p:nvSpPr>
          <p:cNvPr id="44036" name="Rectangle 3"/>
          <p:cNvSpPr>
            <a:spLocks noGrp="1" noChangeArrowheads="1"/>
          </p:cNvSpPr>
          <p:nvPr>
            <p:ph type="body" idx="1"/>
          </p:nvPr>
        </p:nvSpPr>
        <p:spPr>
          <a:xfrm>
            <a:off x="914400" y="4343400"/>
            <a:ext cx="5029200" cy="4114800"/>
          </a:xfrm>
          <a:noFill/>
        </p:spPr>
        <p:txBody>
          <a:bodyPr/>
          <a:lstStyle/>
          <a:p>
            <a:pPr eaLnBrk="1" hangingPunct="1"/>
            <a:r>
              <a:rPr kumimoji="1" lang="zh-CN" altLang="en-US" b="1" smtClean="0">
                <a:solidFill>
                  <a:schemeClr val="tx2"/>
                </a:solidFill>
              </a:rPr>
              <a:t>脂肪酸的活化</a:t>
            </a:r>
          </a:p>
          <a:p>
            <a:pPr eaLnBrk="1" hangingPunct="1"/>
            <a:r>
              <a:rPr kumimoji="1" lang="zh-CN" altLang="en-US" b="1" smtClean="0">
                <a:solidFill>
                  <a:schemeClr val="tx2"/>
                </a:solidFill>
              </a:rPr>
              <a:t>焦磷酸产物在磷酸酶的作用下被水解，所以实际上消耗两个高能磷酸键。</a:t>
            </a:r>
          </a:p>
        </p:txBody>
      </p:sp>
    </p:spTree>
    <p:extLst>
      <p:ext uri="{BB962C8B-B14F-4D97-AF65-F5344CB8AC3E}">
        <p14:creationId xmlns:p14="http://schemas.microsoft.com/office/powerpoint/2010/main" val="17757670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04D0DCD3-BE8E-46A2-B84A-B90918A20E6E}" type="slidenum">
              <a:rPr lang="en-US" altLang="zh-CN">
                <a:latin typeface="Times New Roman" panose="02020603050405020304" pitchFamily="18" charset="0"/>
                <a:ea typeface="宋体" panose="02010600030101010101" pitchFamily="2" charset="-122"/>
              </a:rPr>
              <a:pPr/>
              <a:t>21</a:t>
            </a:fld>
            <a:endParaRPr lang="en-US" altLang="zh-CN">
              <a:latin typeface="Times New Roman" panose="02020603050405020304" pitchFamily="18" charset="0"/>
              <a:ea typeface="宋体" panose="02010600030101010101" pitchFamily="2" charset="-122"/>
            </a:endParaRPr>
          </a:p>
        </p:txBody>
      </p:sp>
      <p:sp>
        <p:nvSpPr>
          <p:cNvPr id="46083" name="Rectangle 2"/>
          <p:cNvSpPr>
            <a:spLocks noRot="1" noChangeArrowheads="1" noTextEdit="1"/>
          </p:cNvSpPr>
          <p:nvPr>
            <p:ph type="sldImg"/>
          </p:nvPr>
        </p:nvSpPr>
        <p:spPr>
          <a:ln/>
        </p:spPr>
      </p:sp>
      <p:sp>
        <p:nvSpPr>
          <p:cNvPr id="46084" name="Rectangle 3"/>
          <p:cNvSpPr>
            <a:spLocks noGrp="1" noChangeArrowheads="1"/>
          </p:cNvSpPr>
          <p:nvPr>
            <p:ph type="body" idx="1"/>
          </p:nvPr>
        </p:nvSpPr>
        <p:spPr>
          <a:xfrm>
            <a:off x="914400" y="4343400"/>
            <a:ext cx="5029200" cy="4114800"/>
          </a:xfrm>
          <a:noFill/>
        </p:spPr>
        <p:txBody>
          <a:bodyPr/>
          <a:lstStyle/>
          <a:p>
            <a:pPr eaLnBrk="1" hangingPunct="1"/>
            <a:endParaRPr lang="zh-CN" altLang="zh-CN" smtClean="0"/>
          </a:p>
        </p:txBody>
      </p:sp>
    </p:spTree>
    <p:extLst>
      <p:ext uri="{BB962C8B-B14F-4D97-AF65-F5344CB8AC3E}">
        <p14:creationId xmlns:p14="http://schemas.microsoft.com/office/powerpoint/2010/main" val="3923877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83B36BF9-7F22-4737-919E-7DF8042E349E}" type="slidenum">
              <a:rPr lang="en-US" altLang="zh-CN">
                <a:latin typeface="Times New Roman" panose="02020603050405020304" pitchFamily="18" charset="0"/>
                <a:ea typeface="宋体" panose="02010600030101010101" pitchFamily="2" charset="-122"/>
              </a:rPr>
              <a:pPr/>
              <a:t>22</a:t>
            </a:fld>
            <a:endParaRPr lang="en-US" altLang="zh-CN">
              <a:latin typeface="Times New Roman" panose="02020603050405020304" pitchFamily="18" charset="0"/>
              <a:ea typeface="宋体" panose="02010600030101010101" pitchFamily="2" charset="-122"/>
            </a:endParaRPr>
          </a:p>
        </p:txBody>
      </p:sp>
      <p:sp>
        <p:nvSpPr>
          <p:cNvPr id="48131" name="Rectangle 2"/>
          <p:cNvSpPr>
            <a:spLocks noRot="1" noChangeArrowheads="1" noTextEdit="1"/>
          </p:cNvSpPr>
          <p:nvPr>
            <p:ph type="sldImg"/>
          </p:nvPr>
        </p:nvSpPr>
        <p:spPr>
          <a:ln/>
        </p:spPr>
      </p:sp>
      <p:sp>
        <p:nvSpPr>
          <p:cNvPr id="48132" name="Rectangle 3"/>
          <p:cNvSpPr>
            <a:spLocks noGrp="1" noChangeArrowheads="1"/>
          </p:cNvSpPr>
          <p:nvPr>
            <p:ph type="body" idx="1"/>
          </p:nvPr>
        </p:nvSpPr>
        <p:spPr>
          <a:xfrm>
            <a:off x="914400" y="4343400"/>
            <a:ext cx="5029200" cy="4114800"/>
          </a:xfrm>
          <a:noFill/>
        </p:spPr>
        <p:txBody>
          <a:bodyPr/>
          <a:lstStyle/>
          <a:p>
            <a:pPr eaLnBrk="1" hangingPunct="1"/>
            <a:endParaRPr lang="zh-CN" altLang="zh-CN" smtClean="0"/>
          </a:p>
        </p:txBody>
      </p:sp>
    </p:spTree>
    <p:extLst>
      <p:ext uri="{BB962C8B-B14F-4D97-AF65-F5344CB8AC3E}">
        <p14:creationId xmlns:p14="http://schemas.microsoft.com/office/powerpoint/2010/main" val="29265601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2E52ABBC-98E4-4634-9BB8-12DCA3A1957B}" type="slidenum">
              <a:rPr lang="en-US" altLang="zh-CN">
                <a:latin typeface="Times New Roman" panose="02020603050405020304" pitchFamily="18" charset="0"/>
                <a:ea typeface="宋体" panose="02010600030101010101" pitchFamily="2" charset="-122"/>
              </a:rPr>
              <a:pPr/>
              <a:t>23</a:t>
            </a:fld>
            <a:endParaRPr lang="en-US" altLang="zh-CN">
              <a:latin typeface="Times New Roman" panose="02020603050405020304" pitchFamily="18" charset="0"/>
              <a:ea typeface="宋体" panose="02010600030101010101" pitchFamily="2" charset="-122"/>
            </a:endParaRPr>
          </a:p>
        </p:txBody>
      </p:sp>
      <p:sp>
        <p:nvSpPr>
          <p:cNvPr id="50179" name="Rectangle 2"/>
          <p:cNvSpPr>
            <a:spLocks noRot="1" noChangeArrowheads="1" noTextEdit="1"/>
          </p:cNvSpPr>
          <p:nvPr>
            <p:ph type="sldImg"/>
          </p:nvPr>
        </p:nvSpPr>
        <p:spPr>
          <a:ln/>
        </p:spPr>
      </p:sp>
      <p:sp>
        <p:nvSpPr>
          <p:cNvPr id="50180" name="Rectangle 3"/>
          <p:cNvSpPr>
            <a:spLocks noGrp="1" noChangeArrowheads="1"/>
          </p:cNvSpPr>
          <p:nvPr>
            <p:ph type="body" idx="1"/>
          </p:nvPr>
        </p:nvSpPr>
        <p:spPr>
          <a:xfrm>
            <a:off x="914400" y="4343400"/>
            <a:ext cx="5029200" cy="4114800"/>
          </a:xfrm>
          <a:noFill/>
        </p:spPr>
        <p:txBody>
          <a:bodyPr/>
          <a:lstStyle/>
          <a:p>
            <a:pPr eaLnBrk="1" hangingPunct="1"/>
            <a:endParaRPr lang="zh-CN" altLang="zh-CN" smtClean="0"/>
          </a:p>
        </p:txBody>
      </p:sp>
    </p:spTree>
    <p:extLst>
      <p:ext uri="{BB962C8B-B14F-4D97-AF65-F5344CB8AC3E}">
        <p14:creationId xmlns:p14="http://schemas.microsoft.com/office/powerpoint/2010/main" val="10630696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3A00B133-7C2E-4E6A-AB5B-D170A643DAC4}" type="slidenum">
              <a:rPr lang="en-US" altLang="zh-CN">
                <a:latin typeface="Times New Roman" panose="02020603050405020304" pitchFamily="18" charset="0"/>
                <a:ea typeface="宋体" panose="02010600030101010101" pitchFamily="2" charset="-122"/>
              </a:rPr>
              <a:pPr/>
              <a:t>24</a:t>
            </a:fld>
            <a:endParaRPr lang="en-US" altLang="zh-CN">
              <a:latin typeface="Times New Roman" panose="02020603050405020304" pitchFamily="18" charset="0"/>
              <a:ea typeface="宋体" panose="02010600030101010101" pitchFamily="2" charset="-122"/>
            </a:endParaRPr>
          </a:p>
        </p:txBody>
      </p:sp>
      <p:sp>
        <p:nvSpPr>
          <p:cNvPr id="52227" name="Rectangle 2"/>
          <p:cNvSpPr>
            <a:spLocks noRot="1" noChangeArrowheads="1" noTextEdit="1"/>
          </p:cNvSpPr>
          <p:nvPr>
            <p:ph type="sldImg"/>
          </p:nvPr>
        </p:nvSpPr>
        <p:spPr>
          <a:ln/>
        </p:spPr>
      </p:sp>
      <p:sp>
        <p:nvSpPr>
          <p:cNvPr id="52228" name="Rectangle 3"/>
          <p:cNvSpPr>
            <a:spLocks noGrp="1" noChangeArrowheads="1"/>
          </p:cNvSpPr>
          <p:nvPr>
            <p:ph type="body" idx="1"/>
          </p:nvPr>
        </p:nvSpPr>
        <p:spPr>
          <a:xfrm>
            <a:off x="914400" y="4343400"/>
            <a:ext cx="5029200" cy="4114800"/>
          </a:xfrm>
          <a:noFill/>
        </p:spPr>
        <p:txBody>
          <a:bodyPr/>
          <a:lstStyle/>
          <a:p>
            <a:pPr eaLnBrk="1" hangingPunct="1"/>
            <a:endParaRPr lang="zh-CN" altLang="zh-CN" smtClean="0"/>
          </a:p>
        </p:txBody>
      </p:sp>
    </p:spTree>
    <p:extLst>
      <p:ext uri="{BB962C8B-B14F-4D97-AF65-F5344CB8AC3E}">
        <p14:creationId xmlns:p14="http://schemas.microsoft.com/office/powerpoint/2010/main" val="33429834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1DB7E448-8B50-4A38-9917-37C6A448FD2C}" type="slidenum">
              <a:rPr lang="en-US" altLang="zh-CN">
                <a:latin typeface="Times New Roman" panose="02020603050405020304" pitchFamily="18" charset="0"/>
                <a:ea typeface="宋体" panose="02010600030101010101" pitchFamily="2" charset="-122"/>
              </a:rPr>
              <a:pPr/>
              <a:t>25</a:t>
            </a:fld>
            <a:endParaRPr lang="en-US" altLang="zh-CN">
              <a:latin typeface="Times New Roman" panose="02020603050405020304" pitchFamily="18" charset="0"/>
              <a:ea typeface="宋体" panose="02010600030101010101" pitchFamily="2" charset="-122"/>
            </a:endParaRPr>
          </a:p>
        </p:txBody>
      </p:sp>
      <p:sp>
        <p:nvSpPr>
          <p:cNvPr id="54275" name="Rectangle 2"/>
          <p:cNvSpPr>
            <a:spLocks noRot="1" noChangeArrowheads="1" noTextEdit="1"/>
          </p:cNvSpPr>
          <p:nvPr>
            <p:ph type="sldImg"/>
          </p:nvPr>
        </p:nvSpPr>
        <p:spPr>
          <a:ln/>
        </p:spPr>
      </p:sp>
      <p:sp>
        <p:nvSpPr>
          <p:cNvPr id="54276" name="Rectangle 3"/>
          <p:cNvSpPr>
            <a:spLocks noGrp="1" noChangeArrowheads="1"/>
          </p:cNvSpPr>
          <p:nvPr>
            <p:ph type="body" idx="1"/>
          </p:nvPr>
        </p:nvSpPr>
        <p:spPr>
          <a:xfrm>
            <a:off x="914400" y="4343400"/>
            <a:ext cx="5029200" cy="4114800"/>
          </a:xfrm>
          <a:noFill/>
        </p:spPr>
        <p:txBody>
          <a:bodyPr/>
          <a:lstStyle/>
          <a:p>
            <a:pPr eaLnBrk="1" hangingPunct="1"/>
            <a:endParaRPr lang="zh-CN" altLang="zh-CN" smtClean="0"/>
          </a:p>
        </p:txBody>
      </p:sp>
    </p:spTree>
    <p:extLst>
      <p:ext uri="{BB962C8B-B14F-4D97-AF65-F5344CB8AC3E}">
        <p14:creationId xmlns:p14="http://schemas.microsoft.com/office/powerpoint/2010/main" val="28301125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E8956472-2C59-42EF-A9F3-13F4577BCBC1}" type="slidenum">
              <a:rPr lang="en-US" altLang="zh-CN">
                <a:latin typeface="Times New Roman" panose="02020603050405020304" pitchFamily="18" charset="0"/>
                <a:ea typeface="宋体" panose="02010600030101010101" pitchFamily="2" charset="-122"/>
              </a:rPr>
              <a:pPr/>
              <a:t>26</a:t>
            </a:fld>
            <a:endParaRPr lang="en-US" altLang="zh-CN">
              <a:latin typeface="Times New Roman" panose="02020603050405020304" pitchFamily="18" charset="0"/>
              <a:ea typeface="宋体" panose="02010600030101010101" pitchFamily="2" charset="-122"/>
            </a:endParaRPr>
          </a:p>
        </p:txBody>
      </p:sp>
      <p:sp>
        <p:nvSpPr>
          <p:cNvPr id="56323" name="Rectangle 2"/>
          <p:cNvSpPr>
            <a:spLocks noRo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7353015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87CC93F5-5484-463C-97C0-75B5E9B9D221}" type="slidenum">
              <a:rPr lang="en-US" altLang="zh-CN">
                <a:latin typeface="Times New Roman" panose="02020603050405020304" pitchFamily="18" charset="0"/>
                <a:ea typeface="宋体" panose="02010600030101010101" pitchFamily="2" charset="-122"/>
              </a:rPr>
              <a:pPr/>
              <a:t>27</a:t>
            </a:fld>
            <a:endParaRPr lang="en-US" altLang="zh-CN">
              <a:latin typeface="Times New Roman" panose="02020603050405020304" pitchFamily="18" charset="0"/>
              <a:ea typeface="宋体" panose="02010600030101010101" pitchFamily="2" charset="-122"/>
            </a:endParaRPr>
          </a:p>
        </p:txBody>
      </p:sp>
      <p:sp>
        <p:nvSpPr>
          <p:cNvPr id="58371" name="Rectangle 2"/>
          <p:cNvSpPr>
            <a:spLocks noRo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8738778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50F08061-D745-4E8C-A53C-BAA5D7FA5985}" type="slidenum">
              <a:rPr lang="en-US" altLang="zh-CN">
                <a:latin typeface="Times New Roman" panose="02020603050405020304" pitchFamily="18" charset="0"/>
                <a:ea typeface="宋体" panose="02010600030101010101" pitchFamily="2" charset="-122"/>
              </a:rPr>
              <a:pPr/>
              <a:t>28</a:t>
            </a:fld>
            <a:endParaRPr lang="en-US" altLang="zh-CN">
              <a:latin typeface="Times New Roman" panose="02020603050405020304" pitchFamily="18" charset="0"/>
              <a:ea typeface="宋体" panose="02010600030101010101" pitchFamily="2" charset="-122"/>
            </a:endParaRPr>
          </a:p>
        </p:txBody>
      </p:sp>
      <p:sp>
        <p:nvSpPr>
          <p:cNvPr id="60419" name="Rectangle 2"/>
          <p:cNvSpPr>
            <a:spLocks noRo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5279041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EBE84A70-5B85-4395-B035-023BD6262458}" type="slidenum">
              <a:rPr lang="en-US" altLang="zh-CN">
                <a:latin typeface="Times New Roman" panose="02020603050405020304" pitchFamily="18" charset="0"/>
                <a:ea typeface="宋体" panose="02010600030101010101" pitchFamily="2" charset="-122"/>
              </a:rPr>
              <a:pPr/>
              <a:t>29</a:t>
            </a:fld>
            <a:endParaRPr lang="en-US" altLang="zh-CN">
              <a:latin typeface="Times New Roman" panose="02020603050405020304" pitchFamily="18" charset="0"/>
              <a:ea typeface="宋体" panose="02010600030101010101" pitchFamily="2" charset="-122"/>
            </a:endParaRPr>
          </a:p>
        </p:txBody>
      </p:sp>
      <p:sp>
        <p:nvSpPr>
          <p:cNvPr id="62467" name="Rectangle 2"/>
          <p:cNvSpPr>
            <a:spLocks noRot="1" noChangeArrowheads="1" noTextEdit="1"/>
          </p:cNvSpPr>
          <p:nvPr>
            <p:ph type="sldImg"/>
          </p:nvPr>
        </p:nvSpPr>
        <p:spPr>
          <a:ln/>
        </p:spPr>
      </p:sp>
      <p:sp>
        <p:nvSpPr>
          <p:cNvPr id="6246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511147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10B723A7-7AEB-4C10-BCC7-6C65DB8888CD}" type="slidenum">
              <a:rPr lang="en-US" altLang="zh-CN">
                <a:latin typeface="Times New Roman" panose="02020603050405020304" pitchFamily="18" charset="0"/>
                <a:ea typeface="宋体" panose="02010600030101010101" pitchFamily="2" charset="-122"/>
              </a:rPr>
              <a:pPr/>
              <a:t>3</a:t>
            </a:fld>
            <a:endParaRPr lang="en-US" altLang="zh-CN">
              <a:latin typeface="Times New Roman" panose="02020603050405020304" pitchFamily="18" charset="0"/>
              <a:ea typeface="宋体" panose="02010600030101010101" pitchFamily="2" charset="-122"/>
            </a:endParaRPr>
          </a:p>
        </p:txBody>
      </p:sp>
      <p:sp>
        <p:nvSpPr>
          <p:cNvPr id="9219" name="Rectangle 2"/>
          <p:cNvSpPr>
            <a:spLocks noRo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41637370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8AF12B10-B130-472E-AC12-C6A2D9A585A6}" type="slidenum">
              <a:rPr lang="en-US" altLang="zh-CN">
                <a:latin typeface="Times New Roman" panose="02020603050405020304" pitchFamily="18" charset="0"/>
                <a:ea typeface="宋体" panose="02010600030101010101" pitchFamily="2" charset="-122"/>
              </a:rPr>
              <a:pPr/>
              <a:t>30</a:t>
            </a:fld>
            <a:endParaRPr lang="en-US" altLang="zh-CN">
              <a:latin typeface="Times New Roman" panose="02020603050405020304" pitchFamily="18" charset="0"/>
              <a:ea typeface="宋体" panose="02010600030101010101" pitchFamily="2" charset="-122"/>
            </a:endParaRPr>
          </a:p>
        </p:txBody>
      </p:sp>
      <p:sp>
        <p:nvSpPr>
          <p:cNvPr id="64515" name="Rectangle 2"/>
          <p:cNvSpPr>
            <a:spLocks noRot="1" noChangeArrowheads="1" noTextEdit="1"/>
          </p:cNvSpPr>
          <p:nvPr>
            <p:ph type="sldImg"/>
          </p:nvPr>
        </p:nvSpPr>
        <p:spPr>
          <a:ln/>
        </p:spPr>
      </p:sp>
      <p:sp>
        <p:nvSpPr>
          <p:cNvPr id="6451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9690197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EF337B32-74F2-491F-B7AC-BBF5FB84717A}" type="slidenum">
              <a:rPr lang="en-US" altLang="zh-CN">
                <a:latin typeface="Times New Roman" panose="02020603050405020304" pitchFamily="18" charset="0"/>
                <a:ea typeface="宋体" panose="02010600030101010101" pitchFamily="2" charset="-122"/>
              </a:rPr>
              <a:pPr/>
              <a:t>31</a:t>
            </a:fld>
            <a:endParaRPr lang="en-US" altLang="zh-CN">
              <a:latin typeface="Times New Roman" panose="02020603050405020304" pitchFamily="18" charset="0"/>
              <a:ea typeface="宋体" panose="02010600030101010101" pitchFamily="2" charset="-122"/>
            </a:endParaRPr>
          </a:p>
        </p:txBody>
      </p:sp>
      <p:sp>
        <p:nvSpPr>
          <p:cNvPr id="66563" name="Rectangle 2"/>
          <p:cNvSpPr>
            <a:spLocks noRot="1" noChangeArrowheads="1" noTextEdit="1"/>
          </p:cNvSpPr>
          <p:nvPr>
            <p:ph type="sldImg"/>
          </p:nvPr>
        </p:nvSpPr>
        <p:spPr>
          <a:ln/>
        </p:spPr>
      </p:sp>
      <p:sp>
        <p:nvSpPr>
          <p:cNvPr id="66564"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4019093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0DD41C5C-E7A2-41D4-86C9-DCB19DD2DA39}" type="slidenum">
              <a:rPr lang="en-US" altLang="zh-CN">
                <a:latin typeface="Times New Roman" panose="02020603050405020304" pitchFamily="18" charset="0"/>
                <a:ea typeface="宋体" panose="02010600030101010101" pitchFamily="2" charset="-122"/>
              </a:rPr>
              <a:pPr/>
              <a:t>32</a:t>
            </a:fld>
            <a:endParaRPr lang="en-US" altLang="zh-CN">
              <a:latin typeface="Times New Roman" panose="02020603050405020304" pitchFamily="18" charset="0"/>
              <a:ea typeface="宋体" panose="02010600030101010101" pitchFamily="2" charset="-122"/>
            </a:endParaRPr>
          </a:p>
        </p:txBody>
      </p:sp>
      <p:sp>
        <p:nvSpPr>
          <p:cNvPr id="68611" name="Rectangle 2"/>
          <p:cNvSpPr>
            <a:spLocks noRot="1" noChangeArrowheads="1" noTextEdit="1"/>
          </p:cNvSpPr>
          <p:nvPr>
            <p:ph type="sldImg"/>
          </p:nvPr>
        </p:nvSpPr>
        <p:spPr>
          <a:ln/>
        </p:spPr>
      </p:sp>
      <p:sp>
        <p:nvSpPr>
          <p:cNvPr id="6861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9572158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87D99232-DDB0-4C33-96FC-B598CD47DD3B}" type="slidenum">
              <a:rPr lang="en-US" altLang="zh-CN">
                <a:latin typeface="Times New Roman" panose="02020603050405020304" pitchFamily="18" charset="0"/>
                <a:ea typeface="宋体" panose="02010600030101010101" pitchFamily="2" charset="-122"/>
              </a:rPr>
              <a:pPr/>
              <a:t>33</a:t>
            </a:fld>
            <a:endParaRPr lang="en-US" altLang="zh-CN">
              <a:latin typeface="Times New Roman" panose="02020603050405020304" pitchFamily="18" charset="0"/>
              <a:ea typeface="宋体" panose="02010600030101010101" pitchFamily="2" charset="-122"/>
            </a:endParaRPr>
          </a:p>
        </p:txBody>
      </p:sp>
      <p:sp>
        <p:nvSpPr>
          <p:cNvPr id="70659" name="Rectangle 2"/>
          <p:cNvSpPr>
            <a:spLocks noRo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8884280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C8CD246A-CEE4-493F-BD4A-AB748205BB84}" type="slidenum">
              <a:rPr lang="en-US" altLang="zh-CN">
                <a:latin typeface="Times New Roman" panose="02020603050405020304" pitchFamily="18" charset="0"/>
                <a:ea typeface="宋体" panose="02010600030101010101" pitchFamily="2" charset="-122"/>
              </a:rPr>
              <a:pPr/>
              <a:t>34</a:t>
            </a:fld>
            <a:endParaRPr lang="en-US" altLang="zh-CN">
              <a:latin typeface="Times New Roman" panose="02020603050405020304" pitchFamily="18" charset="0"/>
              <a:ea typeface="宋体" panose="02010600030101010101" pitchFamily="2" charset="-122"/>
            </a:endParaRPr>
          </a:p>
        </p:txBody>
      </p:sp>
      <p:sp>
        <p:nvSpPr>
          <p:cNvPr id="72707" name="Rectangle 2"/>
          <p:cNvSpPr>
            <a:spLocks noRot="1" noChangeArrowheads="1" noTextEdit="1"/>
          </p:cNvSpPr>
          <p:nvPr>
            <p:ph type="sldImg"/>
          </p:nvPr>
        </p:nvSpPr>
        <p:spPr>
          <a:ln/>
        </p:spPr>
      </p:sp>
      <p:sp>
        <p:nvSpPr>
          <p:cNvPr id="7270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1248260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98FC30BD-D486-459C-A545-09D9697519AB}" type="slidenum">
              <a:rPr lang="en-US" altLang="zh-CN">
                <a:latin typeface="Times New Roman" panose="02020603050405020304" pitchFamily="18" charset="0"/>
                <a:ea typeface="宋体" panose="02010600030101010101" pitchFamily="2" charset="-122"/>
              </a:rPr>
              <a:pPr/>
              <a:t>35</a:t>
            </a:fld>
            <a:endParaRPr lang="en-US" altLang="zh-CN">
              <a:latin typeface="Times New Roman" panose="02020603050405020304" pitchFamily="18" charset="0"/>
              <a:ea typeface="宋体" panose="02010600030101010101" pitchFamily="2" charset="-122"/>
            </a:endParaRPr>
          </a:p>
        </p:txBody>
      </p:sp>
      <p:sp>
        <p:nvSpPr>
          <p:cNvPr id="74755" name="Rectangle 2"/>
          <p:cNvSpPr>
            <a:spLocks noRot="1"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8642929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E2D9D457-5713-4624-A0F3-360A525F47B9}" type="slidenum">
              <a:rPr lang="en-US" altLang="zh-CN">
                <a:latin typeface="Times New Roman" panose="02020603050405020304" pitchFamily="18" charset="0"/>
                <a:ea typeface="宋体" panose="02010600030101010101" pitchFamily="2" charset="-122"/>
              </a:rPr>
              <a:pPr/>
              <a:t>36</a:t>
            </a:fld>
            <a:endParaRPr lang="en-US" altLang="zh-CN">
              <a:latin typeface="Times New Roman" panose="02020603050405020304" pitchFamily="18" charset="0"/>
              <a:ea typeface="宋体" panose="02010600030101010101" pitchFamily="2" charset="-122"/>
            </a:endParaRPr>
          </a:p>
        </p:txBody>
      </p:sp>
      <p:sp>
        <p:nvSpPr>
          <p:cNvPr id="76803" name="Rectangle 2"/>
          <p:cNvSpPr>
            <a:spLocks noRot="1"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5034792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D0638A14-D7B2-4208-8401-894B719FE014}" type="slidenum">
              <a:rPr lang="en-US" altLang="zh-CN">
                <a:latin typeface="Times New Roman" panose="02020603050405020304" pitchFamily="18" charset="0"/>
                <a:ea typeface="宋体" panose="02010600030101010101" pitchFamily="2" charset="-122"/>
              </a:rPr>
              <a:pPr/>
              <a:t>37</a:t>
            </a:fld>
            <a:endParaRPr lang="en-US" altLang="zh-CN">
              <a:latin typeface="Times New Roman" panose="02020603050405020304" pitchFamily="18" charset="0"/>
              <a:ea typeface="宋体" panose="02010600030101010101" pitchFamily="2" charset="-122"/>
            </a:endParaRPr>
          </a:p>
        </p:txBody>
      </p:sp>
      <p:sp>
        <p:nvSpPr>
          <p:cNvPr id="78851" name="Rectangle 2"/>
          <p:cNvSpPr>
            <a:spLocks noRo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2882396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5686E84E-AB81-42FB-8CE3-C6D19FC3E23F}" type="slidenum">
              <a:rPr lang="en-US" altLang="zh-CN">
                <a:latin typeface="Times New Roman" panose="02020603050405020304" pitchFamily="18" charset="0"/>
                <a:ea typeface="宋体" panose="02010600030101010101" pitchFamily="2" charset="-122"/>
              </a:rPr>
              <a:pPr/>
              <a:t>38</a:t>
            </a:fld>
            <a:endParaRPr lang="en-US" altLang="zh-CN">
              <a:latin typeface="Times New Roman" panose="02020603050405020304" pitchFamily="18" charset="0"/>
              <a:ea typeface="宋体" panose="02010600030101010101" pitchFamily="2" charset="-122"/>
            </a:endParaRPr>
          </a:p>
        </p:txBody>
      </p:sp>
      <p:sp>
        <p:nvSpPr>
          <p:cNvPr id="80899" name="Rectangle 2"/>
          <p:cNvSpPr>
            <a:spLocks noRot="1"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6192735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8E6CAE3C-26B6-4B2B-BAFE-CB84DCAE4858}" type="slidenum">
              <a:rPr lang="en-US" altLang="zh-CN">
                <a:latin typeface="Times New Roman" panose="02020603050405020304" pitchFamily="18" charset="0"/>
                <a:ea typeface="宋体" panose="02010600030101010101" pitchFamily="2" charset="-122"/>
              </a:rPr>
              <a:pPr/>
              <a:t>39</a:t>
            </a:fld>
            <a:endParaRPr lang="en-US" altLang="zh-CN">
              <a:latin typeface="Times New Roman" panose="02020603050405020304" pitchFamily="18" charset="0"/>
              <a:ea typeface="宋体" panose="02010600030101010101" pitchFamily="2" charset="-122"/>
            </a:endParaRPr>
          </a:p>
        </p:txBody>
      </p:sp>
      <p:sp>
        <p:nvSpPr>
          <p:cNvPr id="82947" name="Rectangle 2"/>
          <p:cNvSpPr>
            <a:spLocks noRo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01608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63A766A4-1435-4F40-B8F8-3A6166131039}" type="slidenum">
              <a:rPr lang="en-US" altLang="zh-CN">
                <a:latin typeface="Times New Roman" panose="02020603050405020304" pitchFamily="18" charset="0"/>
                <a:ea typeface="宋体" panose="02010600030101010101" pitchFamily="2" charset="-122"/>
              </a:rPr>
              <a:pPr/>
              <a:t>4</a:t>
            </a:fld>
            <a:endParaRPr lang="en-US" altLang="zh-CN">
              <a:latin typeface="Times New Roman" panose="02020603050405020304" pitchFamily="18" charset="0"/>
              <a:ea typeface="宋体" panose="02010600030101010101" pitchFamily="2" charset="-122"/>
            </a:endParaRPr>
          </a:p>
        </p:txBody>
      </p:sp>
      <p:sp>
        <p:nvSpPr>
          <p:cNvPr id="11267" name="Rectangle 2"/>
          <p:cNvSpPr>
            <a:spLocks noRo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817410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8BC766C0-0911-420A-94CF-D9573FC7BC62}" type="slidenum">
              <a:rPr lang="en-US" altLang="zh-CN">
                <a:latin typeface="Times New Roman" panose="02020603050405020304" pitchFamily="18" charset="0"/>
                <a:ea typeface="宋体" panose="02010600030101010101" pitchFamily="2" charset="-122"/>
              </a:rPr>
              <a:pPr/>
              <a:t>40</a:t>
            </a:fld>
            <a:endParaRPr lang="en-US" altLang="zh-CN">
              <a:latin typeface="Times New Roman" panose="02020603050405020304" pitchFamily="18" charset="0"/>
              <a:ea typeface="宋体" panose="02010600030101010101" pitchFamily="2" charset="-122"/>
            </a:endParaRPr>
          </a:p>
        </p:txBody>
      </p:sp>
      <p:sp>
        <p:nvSpPr>
          <p:cNvPr id="84995" name="Rectangle 2"/>
          <p:cNvSpPr>
            <a:spLocks noRot="1"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9923969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9A889B73-A4AB-4D45-9EEC-7A6F8A9B43D7}" type="slidenum">
              <a:rPr lang="en-US" altLang="zh-CN">
                <a:latin typeface="Times New Roman" panose="02020603050405020304" pitchFamily="18" charset="0"/>
                <a:ea typeface="宋体" panose="02010600030101010101" pitchFamily="2" charset="-122"/>
              </a:rPr>
              <a:pPr/>
              <a:t>41</a:t>
            </a:fld>
            <a:endParaRPr lang="en-US" altLang="zh-CN">
              <a:latin typeface="Times New Roman" panose="02020603050405020304" pitchFamily="18" charset="0"/>
              <a:ea typeface="宋体" panose="02010600030101010101" pitchFamily="2" charset="-122"/>
            </a:endParaRPr>
          </a:p>
        </p:txBody>
      </p:sp>
      <p:sp>
        <p:nvSpPr>
          <p:cNvPr id="87043" name="Rectangle 2"/>
          <p:cNvSpPr>
            <a:spLocks noRot="1"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52124155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38BA43C6-B24F-4138-A32D-5B57FEA4BBA8}" type="slidenum">
              <a:rPr lang="en-US" altLang="zh-CN">
                <a:latin typeface="Times New Roman" panose="02020603050405020304" pitchFamily="18" charset="0"/>
                <a:ea typeface="宋体" panose="02010600030101010101" pitchFamily="2" charset="-122"/>
              </a:rPr>
              <a:pPr/>
              <a:t>42</a:t>
            </a:fld>
            <a:endParaRPr lang="en-US" altLang="zh-CN">
              <a:latin typeface="Times New Roman" panose="02020603050405020304" pitchFamily="18" charset="0"/>
              <a:ea typeface="宋体" panose="02010600030101010101" pitchFamily="2" charset="-122"/>
            </a:endParaRPr>
          </a:p>
        </p:txBody>
      </p:sp>
      <p:sp>
        <p:nvSpPr>
          <p:cNvPr id="89091" name="Rectangle 2"/>
          <p:cNvSpPr>
            <a:spLocks noRo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7428561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80646F5C-F248-4867-A159-8EF272C649A3}" type="slidenum">
              <a:rPr lang="en-US" altLang="zh-CN">
                <a:latin typeface="Times New Roman" panose="02020603050405020304" pitchFamily="18" charset="0"/>
                <a:ea typeface="宋体" panose="02010600030101010101" pitchFamily="2" charset="-122"/>
              </a:rPr>
              <a:pPr/>
              <a:t>43</a:t>
            </a:fld>
            <a:endParaRPr lang="en-US" altLang="zh-CN">
              <a:latin typeface="Times New Roman" panose="02020603050405020304" pitchFamily="18" charset="0"/>
              <a:ea typeface="宋体" panose="02010600030101010101" pitchFamily="2" charset="-122"/>
            </a:endParaRPr>
          </a:p>
        </p:txBody>
      </p:sp>
      <p:sp>
        <p:nvSpPr>
          <p:cNvPr id="91139" name="Rectangle 2"/>
          <p:cNvSpPr>
            <a:spLocks noRot="1"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020895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7891D749-03BF-4163-9F5C-37D10E0C312F}" type="slidenum">
              <a:rPr lang="en-US" altLang="zh-CN">
                <a:latin typeface="Times New Roman" panose="02020603050405020304" pitchFamily="18" charset="0"/>
                <a:ea typeface="宋体" panose="02010600030101010101" pitchFamily="2" charset="-122"/>
              </a:rPr>
              <a:pPr/>
              <a:t>44</a:t>
            </a:fld>
            <a:endParaRPr lang="en-US" altLang="zh-CN">
              <a:latin typeface="Times New Roman" panose="02020603050405020304" pitchFamily="18" charset="0"/>
              <a:ea typeface="宋体" panose="02010600030101010101" pitchFamily="2" charset="-122"/>
            </a:endParaRPr>
          </a:p>
        </p:txBody>
      </p:sp>
      <p:sp>
        <p:nvSpPr>
          <p:cNvPr id="93187" name="Rectangle 2"/>
          <p:cNvSpPr>
            <a:spLocks noRo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3627297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70E5BCDA-BBDB-4CDB-A940-F9B126F25549}" type="slidenum">
              <a:rPr lang="en-US" altLang="zh-CN">
                <a:latin typeface="Times New Roman" panose="02020603050405020304" pitchFamily="18" charset="0"/>
                <a:ea typeface="宋体" panose="02010600030101010101" pitchFamily="2" charset="-122"/>
              </a:rPr>
              <a:pPr/>
              <a:t>45</a:t>
            </a:fld>
            <a:endParaRPr lang="en-US" altLang="zh-CN">
              <a:latin typeface="Times New Roman" panose="02020603050405020304" pitchFamily="18" charset="0"/>
              <a:ea typeface="宋体" panose="02010600030101010101" pitchFamily="2" charset="-122"/>
            </a:endParaRPr>
          </a:p>
        </p:txBody>
      </p:sp>
      <p:sp>
        <p:nvSpPr>
          <p:cNvPr id="95235" name="Rectangle 2"/>
          <p:cNvSpPr>
            <a:spLocks noRot="1"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42651412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0C715A8E-A6B2-4D96-B1C5-87434452FC5A}" type="slidenum">
              <a:rPr lang="en-US" altLang="zh-CN">
                <a:latin typeface="Times New Roman" panose="02020603050405020304" pitchFamily="18" charset="0"/>
                <a:ea typeface="宋体" panose="02010600030101010101" pitchFamily="2" charset="-122"/>
              </a:rPr>
              <a:pPr/>
              <a:t>46</a:t>
            </a:fld>
            <a:endParaRPr lang="en-US" altLang="zh-CN">
              <a:latin typeface="Times New Roman" panose="02020603050405020304" pitchFamily="18" charset="0"/>
              <a:ea typeface="宋体" panose="02010600030101010101" pitchFamily="2" charset="-122"/>
            </a:endParaRPr>
          </a:p>
        </p:txBody>
      </p:sp>
      <p:sp>
        <p:nvSpPr>
          <p:cNvPr id="97283" name="Rectangle 2"/>
          <p:cNvSpPr>
            <a:spLocks noRot="1" noChangeArrowheads="1" noTextEdit="1"/>
          </p:cNvSpPr>
          <p:nvPr>
            <p:ph type="sldImg"/>
          </p:nvPr>
        </p:nvSpPr>
        <p:spPr>
          <a:ln/>
        </p:spPr>
      </p:sp>
      <p:sp>
        <p:nvSpPr>
          <p:cNvPr id="97284" name="Rectangle 3"/>
          <p:cNvSpPr>
            <a:spLocks noGrp="1" noChangeArrowheads="1"/>
          </p:cNvSpPr>
          <p:nvPr>
            <p:ph type="body" idx="1"/>
          </p:nvPr>
        </p:nvSpPr>
        <p:spPr>
          <a:noFill/>
        </p:spPr>
        <p:txBody>
          <a:bodyPr/>
          <a:lstStyle/>
          <a:p>
            <a:pPr eaLnBrk="1" hangingPunct="1"/>
            <a:r>
              <a:rPr lang="en-US" altLang="zh-CN" smtClean="0"/>
              <a:t>49-72  </a:t>
            </a:r>
            <a:r>
              <a:rPr lang="zh-CN" altLang="en-US" smtClean="0"/>
              <a:t>看看</a:t>
            </a:r>
          </a:p>
        </p:txBody>
      </p:sp>
    </p:spTree>
    <p:extLst>
      <p:ext uri="{BB962C8B-B14F-4D97-AF65-F5344CB8AC3E}">
        <p14:creationId xmlns:p14="http://schemas.microsoft.com/office/powerpoint/2010/main" val="10343174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E8254FCB-6CE1-40BB-8698-9787E6A9983D}" type="slidenum">
              <a:rPr lang="en-US" altLang="zh-CN">
                <a:latin typeface="Times New Roman" panose="02020603050405020304" pitchFamily="18" charset="0"/>
                <a:ea typeface="宋体" panose="02010600030101010101" pitchFamily="2" charset="-122"/>
              </a:rPr>
              <a:pPr/>
              <a:t>47</a:t>
            </a:fld>
            <a:endParaRPr lang="en-US" altLang="zh-CN">
              <a:latin typeface="Times New Roman" panose="02020603050405020304" pitchFamily="18" charset="0"/>
              <a:ea typeface="宋体" panose="02010600030101010101" pitchFamily="2" charset="-122"/>
            </a:endParaRPr>
          </a:p>
        </p:txBody>
      </p:sp>
      <p:sp>
        <p:nvSpPr>
          <p:cNvPr id="99331" name="Rectangle 2"/>
          <p:cNvSpPr>
            <a:spLocks noRot="1"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9644986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72FB55B6-69A3-409E-93F7-65B2D6DBF859}" type="slidenum">
              <a:rPr lang="en-US" altLang="zh-CN">
                <a:latin typeface="Times New Roman" panose="02020603050405020304" pitchFamily="18" charset="0"/>
                <a:ea typeface="宋体" panose="02010600030101010101" pitchFamily="2" charset="-122"/>
              </a:rPr>
              <a:pPr/>
              <a:t>48</a:t>
            </a:fld>
            <a:endParaRPr lang="en-US" altLang="zh-CN">
              <a:latin typeface="Times New Roman" panose="02020603050405020304" pitchFamily="18" charset="0"/>
              <a:ea typeface="宋体" panose="02010600030101010101" pitchFamily="2" charset="-122"/>
            </a:endParaRPr>
          </a:p>
        </p:txBody>
      </p:sp>
      <p:sp>
        <p:nvSpPr>
          <p:cNvPr id="101379" name="Rectangle 2"/>
          <p:cNvSpPr>
            <a:spLocks noRo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8548310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10EF1A8B-1E46-43A7-8F99-71D56A3C3A8F}" type="slidenum">
              <a:rPr lang="en-US" altLang="zh-CN">
                <a:latin typeface="Times New Roman" panose="02020603050405020304" pitchFamily="18" charset="0"/>
                <a:ea typeface="宋体" panose="02010600030101010101" pitchFamily="2" charset="-122"/>
              </a:rPr>
              <a:pPr/>
              <a:t>49</a:t>
            </a:fld>
            <a:endParaRPr lang="en-US" altLang="zh-CN">
              <a:latin typeface="Times New Roman" panose="02020603050405020304" pitchFamily="18" charset="0"/>
              <a:ea typeface="宋体" panose="02010600030101010101" pitchFamily="2" charset="-122"/>
            </a:endParaRPr>
          </a:p>
        </p:txBody>
      </p:sp>
      <p:sp>
        <p:nvSpPr>
          <p:cNvPr id="103427" name="Rectangle 2"/>
          <p:cNvSpPr>
            <a:spLocks noRot="1" noChangeArrowheads="1" noTextEdit="1"/>
          </p:cNvSpPr>
          <p:nvPr>
            <p:ph type="sldImg"/>
          </p:nvPr>
        </p:nvSpPr>
        <p:spPr>
          <a:ln/>
        </p:spPr>
      </p:sp>
      <p:sp>
        <p:nvSpPr>
          <p:cNvPr id="10342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522351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D3E107BC-8D53-42BE-A322-FA7C72585540}" type="slidenum">
              <a:rPr lang="en-US" altLang="zh-CN">
                <a:latin typeface="Times New Roman" panose="02020603050405020304" pitchFamily="18" charset="0"/>
                <a:ea typeface="宋体" panose="02010600030101010101" pitchFamily="2" charset="-122"/>
              </a:rPr>
              <a:pPr/>
              <a:t>5</a:t>
            </a:fld>
            <a:endParaRPr lang="en-US" altLang="zh-CN">
              <a:latin typeface="Times New Roman" panose="02020603050405020304" pitchFamily="18" charset="0"/>
              <a:ea typeface="宋体" panose="02010600030101010101" pitchFamily="2" charset="-122"/>
            </a:endParaRPr>
          </a:p>
        </p:txBody>
      </p:sp>
      <p:sp>
        <p:nvSpPr>
          <p:cNvPr id="13315" name="Rectangle 2"/>
          <p:cNvSpPr>
            <a:spLocks noRo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3644994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8720321D-C1E8-436E-80D3-CE09595246B9}" type="slidenum">
              <a:rPr lang="en-US" altLang="zh-CN">
                <a:latin typeface="Times New Roman" panose="02020603050405020304" pitchFamily="18" charset="0"/>
                <a:ea typeface="宋体" panose="02010600030101010101" pitchFamily="2" charset="-122"/>
              </a:rPr>
              <a:pPr/>
              <a:t>50</a:t>
            </a:fld>
            <a:endParaRPr lang="en-US" altLang="zh-CN">
              <a:latin typeface="Times New Roman" panose="02020603050405020304" pitchFamily="18" charset="0"/>
              <a:ea typeface="宋体" panose="02010600030101010101" pitchFamily="2" charset="-122"/>
            </a:endParaRPr>
          </a:p>
        </p:txBody>
      </p:sp>
      <p:sp>
        <p:nvSpPr>
          <p:cNvPr id="105475" name="Rectangle 2"/>
          <p:cNvSpPr>
            <a:spLocks noRot="1" noChangeArrowheads="1" noTextEdit="1"/>
          </p:cNvSpPr>
          <p:nvPr>
            <p:ph type="sldImg"/>
          </p:nvPr>
        </p:nvSpPr>
        <p:spPr>
          <a:ln/>
        </p:spPr>
      </p:sp>
      <p:sp>
        <p:nvSpPr>
          <p:cNvPr id="10547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9114085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F5547190-26CF-4864-8C51-294DD2240BA2}" type="slidenum">
              <a:rPr lang="en-US" altLang="zh-CN">
                <a:latin typeface="Times New Roman" panose="02020603050405020304" pitchFamily="18" charset="0"/>
                <a:ea typeface="宋体" panose="02010600030101010101" pitchFamily="2" charset="-122"/>
              </a:rPr>
              <a:pPr/>
              <a:t>51</a:t>
            </a:fld>
            <a:endParaRPr lang="en-US" altLang="zh-CN">
              <a:latin typeface="Times New Roman" panose="02020603050405020304" pitchFamily="18" charset="0"/>
              <a:ea typeface="宋体" panose="02010600030101010101" pitchFamily="2" charset="-122"/>
            </a:endParaRPr>
          </a:p>
        </p:txBody>
      </p:sp>
      <p:sp>
        <p:nvSpPr>
          <p:cNvPr id="107523" name="Rectangle 2"/>
          <p:cNvSpPr>
            <a:spLocks noRot="1" noChangeArrowheads="1" noTextEdit="1"/>
          </p:cNvSpPr>
          <p:nvPr>
            <p:ph type="sldImg"/>
          </p:nvPr>
        </p:nvSpPr>
        <p:spPr>
          <a:ln/>
        </p:spPr>
      </p:sp>
      <p:sp>
        <p:nvSpPr>
          <p:cNvPr id="107524"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48783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504E9FFB-5F1D-4087-B1BC-5A48C157B412}" type="slidenum">
              <a:rPr lang="en-US" altLang="zh-CN">
                <a:latin typeface="Times New Roman" panose="02020603050405020304" pitchFamily="18" charset="0"/>
                <a:ea typeface="宋体" panose="02010600030101010101" pitchFamily="2" charset="-122"/>
              </a:rPr>
              <a:pPr/>
              <a:t>52</a:t>
            </a:fld>
            <a:endParaRPr lang="en-US" altLang="zh-CN">
              <a:latin typeface="Times New Roman" panose="02020603050405020304" pitchFamily="18" charset="0"/>
              <a:ea typeface="宋体" panose="02010600030101010101" pitchFamily="2" charset="-122"/>
            </a:endParaRPr>
          </a:p>
        </p:txBody>
      </p:sp>
      <p:sp>
        <p:nvSpPr>
          <p:cNvPr id="109571" name="Rectangle 2"/>
          <p:cNvSpPr>
            <a:spLocks noRot="1" noChangeArrowheads="1" noTextEdit="1"/>
          </p:cNvSpPr>
          <p:nvPr>
            <p:ph type="sldImg"/>
          </p:nvPr>
        </p:nvSpPr>
        <p:spPr>
          <a:ln/>
        </p:spPr>
      </p:sp>
      <p:sp>
        <p:nvSpPr>
          <p:cNvPr id="10957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9850687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526C494E-B258-44B8-8034-95115236D1F2}" type="slidenum">
              <a:rPr lang="en-US" altLang="zh-CN">
                <a:latin typeface="Times New Roman" panose="02020603050405020304" pitchFamily="18" charset="0"/>
                <a:ea typeface="宋体" panose="02010600030101010101" pitchFamily="2" charset="-122"/>
              </a:rPr>
              <a:pPr/>
              <a:t>53</a:t>
            </a:fld>
            <a:endParaRPr lang="en-US" altLang="zh-CN">
              <a:latin typeface="Times New Roman" panose="02020603050405020304" pitchFamily="18" charset="0"/>
              <a:ea typeface="宋体" panose="02010600030101010101" pitchFamily="2" charset="-122"/>
            </a:endParaRPr>
          </a:p>
        </p:txBody>
      </p:sp>
      <p:sp>
        <p:nvSpPr>
          <p:cNvPr id="111619" name="Rectangle 2"/>
          <p:cNvSpPr>
            <a:spLocks noRot="1" noChangeArrowheads="1" noTextEdit="1"/>
          </p:cNvSpPr>
          <p:nvPr>
            <p:ph type="sldImg"/>
          </p:nvPr>
        </p:nvSpPr>
        <p:spPr>
          <a:ln/>
        </p:spPr>
      </p:sp>
      <p:sp>
        <p:nvSpPr>
          <p:cNvPr id="11162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2998541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3E3C7CDB-9C6C-4FBD-8EB1-ECEDEB657CE3}" type="slidenum">
              <a:rPr lang="en-US" altLang="zh-CN">
                <a:latin typeface="Times New Roman" panose="02020603050405020304" pitchFamily="18" charset="0"/>
                <a:ea typeface="宋体" panose="02010600030101010101" pitchFamily="2" charset="-122"/>
              </a:rPr>
              <a:pPr/>
              <a:t>54</a:t>
            </a:fld>
            <a:endParaRPr lang="en-US" altLang="zh-CN">
              <a:latin typeface="Times New Roman" panose="02020603050405020304" pitchFamily="18" charset="0"/>
              <a:ea typeface="宋体" panose="02010600030101010101" pitchFamily="2" charset="-122"/>
            </a:endParaRPr>
          </a:p>
        </p:txBody>
      </p:sp>
      <p:sp>
        <p:nvSpPr>
          <p:cNvPr id="113667" name="Rectangle 2"/>
          <p:cNvSpPr>
            <a:spLocks noRot="1" noChangeArrowheads="1" noTextEdit="1"/>
          </p:cNvSpPr>
          <p:nvPr>
            <p:ph type="sldImg"/>
          </p:nvPr>
        </p:nvSpPr>
        <p:spPr>
          <a:ln/>
        </p:spPr>
      </p:sp>
      <p:sp>
        <p:nvSpPr>
          <p:cNvPr id="11366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413580779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EF971C8E-8F87-445A-9272-C1C6776C0655}" type="slidenum">
              <a:rPr lang="en-US" altLang="zh-CN">
                <a:latin typeface="Times New Roman" panose="02020603050405020304" pitchFamily="18" charset="0"/>
                <a:ea typeface="宋体" panose="02010600030101010101" pitchFamily="2" charset="-122"/>
              </a:rPr>
              <a:pPr/>
              <a:t>55</a:t>
            </a:fld>
            <a:endParaRPr lang="en-US" altLang="zh-CN">
              <a:latin typeface="Times New Roman" panose="02020603050405020304" pitchFamily="18" charset="0"/>
              <a:ea typeface="宋体" panose="02010600030101010101" pitchFamily="2" charset="-122"/>
            </a:endParaRPr>
          </a:p>
        </p:txBody>
      </p:sp>
      <p:sp>
        <p:nvSpPr>
          <p:cNvPr id="115715" name="Rectangle 2"/>
          <p:cNvSpPr>
            <a:spLocks noRot="1" noChangeArrowheads="1" noTextEdit="1"/>
          </p:cNvSpPr>
          <p:nvPr>
            <p:ph type="sldImg"/>
          </p:nvPr>
        </p:nvSpPr>
        <p:spPr>
          <a:ln/>
        </p:spPr>
      </p:sp>
      <p:sp>
        <p:nvSpPr>
          <p:cNvPr id="11571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2804985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86EFBDCC-1A9C-4772-A5E6-A90460F2A4BF}" type="slidenum">
              <a:rPr lang="en-US" altLang="zh-CN">
                <a:latin typeface="Times New Roman" panose="02020603050405020304" pitchFamily="18" charset="0"/>
                <a:ea typeface="宋体" panose="02010600030101010101" pitchFamily="2" charset="-122"/>
              </a:rPr>
              <a:pPr/>
              <a:t>56</a:t>
            </a:fld>
            <a:endParaRPr lang="en-US" altLang="zh-CN">
              <a:latin typeface="Times New Roman" panose="02020603050405020304" pitchFamily="18" charset="0"/>
              <a:ea typeface="宋体" panose="02010600030101010101" pitchFamily="2" charset="-122"/>
            </a:endParaRPr>
          </a:p>
        </p:txBody>
      </p:sp>
      <p:sp>
        <p:nvSpPr>
          <p:cNvPr id="117763" name="Rectangle 2"/>
          <p:cNvSpPr>
            <a:spLocks noRot="1" noChangeArrowheads="1" noTextEdit="1"/>
          </p:cNvSpPr>
          <p:nvPr>
            <p:ph type="sldImg"/>
          </p:nvPr>
        </p:nvSpPr>
        <p:spPr>
          <a:ln/>
        </p:spPr>
      </p:sp>
      <p:sp>
        <p:nvSpPr>
          <p:cNvPr id="117764" name="Rectangle 3"/>
          <p:cNvSpPr>
            <a:spLocks noGrp="1" noChangeArrowheads="1"/>
          </p:cNvSpPr>
          <p:nvPr>
            <p:ph type="body" idx="1"/>
          </p:nvPr>
        </p:nvSpPr>
        <p:spPr>
          <a:noFill/>
        </p:spPr>
        <p:txBody>
          <a:bodyPr/>
          <a:lstStyle/>
          <a:p>
            <a:pPr eaLnBrk="1" hangingPunct="1"/>
            <a:endParaRPr lang="zh-CN" altLang="zh-CN" dirty="0" smtClean="0"/>
          </a:p>
        </p:txBody>
      </p:sp>
    </p:spTree>
    <p:extLst>
      <p:ext uri="{BB962C8B-B14F-4D97-AF65-F5344CB8AC3E}">
        <p14:creationId xmlns:p14="http://schemas.microsoft.com/office/powerpoint/2010/main" val="21420838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9397B5E6-6D7B-4B6E-90BF-E6CA323EA8DB}" type="slidenum">
              <a:rPr lang="en-US" altLang="zh-CN">
                <a:latin typeface="Times New Roman" panose="02020603050405020304" pitchFamily="18" charset="0"/>
                <a:ea typeface="宋体" panose="02010600030101010101" pitchFamily="2" charset="-122"/>
              </a:rPr>
              <a:pPr/>
              <a:t>57</a:t>
            </a:fld>
            <a:endParaRPr lang="en-US" altLang="zh-CN">
              <a:latin typeface="Times New Roman" panose="02020603050405020304" pitchFamily="18" charset="0"/>
              <a:ea typeface="宋体" panose="02010600030101010101" pitchFamily="2" charset="-122"/>
            </a:endParaRPr>
          </a:p>
        </p:txBody>
      </p:sp>
      <p:sp>
        <p:nvSpPr>
          <p:cNvPr id="119811" name="Rectangle 2"/>
          <p:cNvSpPr>
            <a:spLocks noRot="1" noChangeArrowheads="1" noTextEdit="1"/>
          </p:cNvSpPr>
          <p:nvPr>
            <p:ph type="sldImg"/>
          </p:nvPr>
        </p:nvSpPr>
        <p:spPr>
          <a:ln/>
        </p:spPr>
      </p:sp>
      <p:sp>
        <p:nvSpPr>
          <p:cNvPr id="11981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540960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40A4AD11-9791-49C2-81EE-1B49A997778D}" type="slidenum">
              <a:rPr lang="en-US" altLang="zh-CN">
                <a:latin typeface="Times New Roman" panose="02020603050405020304" pitchFamily="18" charset="0"/>
                <a:ea typeface="宋体" panose="02010600030101010101" pitchFamily="2" charset="-122"/>
              </a:rPr>
              <a:pPr/>
              <a:t>58</a:t>
            </a:fld>
            <a:endParaRPr lang="en-US" altLang="zh-CN">
              <a:latin typeface="Times New Roman" panose="02020603050405020304" pitchFamily="18" charset="0"/>
              <a:ea typeface="宋体" panose="02010600030101010101" pitchFamily="2" charset="-122"/>
            </a:endParaRPr>
          </a:p>
        </p:txBody>
      </p:sp>
      <p:sp>
        <p:nvSpPr>
          <p:cNvPr id="121859" name="Rectangle 2"/>
          <p:cNvSpPr>
            <a:spLocks noRot="1" noChangeArrowheads="1" noTextEdit="1"/>
          </p:cNvSpPr>
          <p:nvPr>
            <p:ph type="sldImg"/>
          </p:nvPr>
        </p:nvSpPr>
        <p:spPr>
          <a:ln/>
        </p:spPr>
      </p:sp>
      <p:sp>
        <p:nvSpPr>
          <p:cNvPr id="12186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5636983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D4ED722F-BCAE-487B-B0E7-2C449C352171}" type="slidenum">
              <a:rPr lang="en-US" altLang="zh-CN">
                <a:latin typeface="Times New Roman" panose="02020603050405020304" pitchFamily="18" charset="0"/>
                <a:ea typeface="宋体" panose="02010600030101010101" pitchFamily="2" charset="-122"/>
              </a:rPr>
              <a:pPr/>
              <a:t>59</a:t>
            </a:fld>
            <a:endParaRPr lang="en-US" altLang="zh-CN">
              <a:latin typeface="Times New Roman" panose="02020603050405020304" pitchFamily="18" charset="0"/>
              <a:ea typeface="宋体" panose="02010600030101010101" pitchFamily="2" charset="-122"/>
            </a:endParaRPr>
          </a:p>
        </p:txBody>
      </p:sp>
      <p:sp>
        <p:nvSpPr>
          <p:cNvPr id="123907" name="Rectangle 2"/>
          <p:cNvSpPr>
            <a:spLocks noRot="1" noChangeArrowheads="1" noTextEdit="1"/>
          </p:cNvSpPr>
          <p:nvPr>
            <p:ph type="sldImg"/>
          </p:nvPr>
        </p:nvSpPr>
        <p:spPr>
          <a:ln/>
        </p:spPr>
      </p:sp>
      <p:sp>
        <p:nvSpPr>
          <p:cNvPr id="12390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879061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93C06ABA-126E-4858-A6C7-2E82A8A95FDE}" type="slidenum">
              <a:rPr lang="en-US" altLang="zh-CN">
                <a:latin typeface="Times New Roman" panose="02020603050405020304" pitchFamily="18" charset="0"/>
                <a:ea typeface="宋体" panose="02010600030101010101" pitchFamily="2" charset="-122"/>
              </a:rPr>
              <a:pPr/>
              <a:t>6</a:t>
            </a:fld>
            <a:endParaRPr lang="en-US" altLang="zh-CN">
              <a:latin typeface="Times New Roman" panose="02020603050405020304" pitchFamily="18" charset="0"/>
              <a:ea typeface="宋体" panose="02010600030101010101" pitchFamily="2" charset="-122"/>
            </a:endParaRPr>
          </a:p>
        </p:txBody>
      </p:sp>
      <p:sp>
        <p:nvSpPr>
          <p:cNvPr id="15363" name="Rectangle 2"/>
          <p:cNvSpPr>
            <a:spLocks noRo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09830443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3151DBDC-37B4-4EFB-BD8B-76B8834FE0FA}" type="slidenum">
              <a:rPr lang="en-US" altLang="zh-CN">
                <a:latin typeface="Times New Roman" panose="02020603050405020304" pitchFamily="18" charset="0"/>
                <a:ea typeface="宋体" panose="02010600030101010101" pitchFamily="2" charset="-122"/>
              </a:rPr>
              <a:pPr/>
              <a:t>60</a:t>
            </a:fld>
            <a:endParaRPr lang="en-US" altLang="zh-CN">
              <a:latin typeface="Times New Roman" panose="02020603050405020304" pitchFamily="18" charset="0"/>
              <a:ea typeface="宋体" panose="02010600030101010101" pitchFamily="2" charset="-122"/>
            </a:endParaRPr>
          </a:p>
        </p:txBody>
      </p:sp>
      <p:sp>
        <p:nvSpPr>
          <p:cNvPr id="125955" name="Rectangle 2"/>
          <p:cNvSpPr>
            <a:spLocks noRot="1" noChangeArrowheads="1" noTextEdit="1"/>
          </p:cNvSpPr>
          <p:nvPr>
            <p:ph type="sldImg"/>
          </p:nvPr>
        </p:nvSpPr>
        <p:spPr>
          <a:ln/>
        </p:spPr>
      </p:sp>
      <p:sp>
        <p:nvSpPr>
          <p:cNvPr id="12595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16943828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9F589A0A-DFB0-4FD8-9E0B-C2526203165D}" type="slidenum">
              <a:rPr lang="en-US" altLang="zh-CN">
                <a:latin typeface="Times New Roman" panose="02020603050405020304" pitchFamily="18" charset="0"/>
                <a:ea typeface="宋体" panose="02010600030101010101" pitchFamily="2" charset="-122"/>
              </a:rPr>
              <a:pPr/>
              <a:t>61</a:t>
            </a:fld>
            <a:endParaRPr lang="en-US" altLang="zh-CN">
              <a:latin typeface="Times New Roman" panose="02020603050405020304" pitchFamily="18" charset="0"/>
              <a:ea typeface="宋体" panose="02010600030101010101" pitchFamily="2" charset="-122"/>
            </a:endParaRPr>
          </a:p>
        </p:txBody>
      </p:sp>
      <p:sp>
        <p:nvSpPr>
          <p:cNvPr id="128003" name="Rectangle 2"/>
          <p:cNvSpPr>
            <a:spLocks noRot="1" noChangeArrowheads="1" noTextEdit="1"/>
          </p:cNvSpPr>
          <p:nvPr>
            <p:ph type="sldImg"/>
          </p:nvPr>
        </p:nvSpPr>
        <p:spPr>
          <a:ln/>
        </p:spPr>
      </p:sp>
      <p:sp>
        <p:nvSpPr>
          <p:cNvPr id="128004"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2411195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7A1DFDBC-C746-44EC-8900-27ABF63A817C}" type="slidenum">
              <a:rPr lang="en-US" altLang="zh-CN">
                <a:latin typeface="Times New Roman" panose="02020603050405020304" pitchFamily="18" charset="0"/>
                <a:ea typeface="宋体" panose="02010600030101010101" pitchFamily="2" charset="-122"/>
              </a:rPr>
              <a:pPr/>
              <a:t>62</a:t>
            </a:fld>
            <a:endParaRPr lang="en-US" altLang="zh-CN">
              <a:latin typeface="Times New Roman" panose="02020603050405020304" pitchFamily="18" charset="0"/>
              <a:ea typeface="宋体" panose="02010600030101010101" pitchFamily="2" charset="-122"/>
            </a:endParaRPr>
          </a:p>
        </p:txBody>
      </p:sp>
      <p:sp>
        <p:nvSpPr>
          <p:cNvPr id="130051" name="Rectangle 2"/>
          <p:cNvSpPr>
            <a:spLocks noRot="1" noChangeArrowheads="1" noTextEdit="1"/>
          </p:cNvSpPr>
          <p:nvPr>
            <p:ph type="sldImg"/>
          </p:nvPr>
        </p:nvSpPr>
        <p:spPr>
          <a:ln/>
        </p:spPr>
      </p:sp>
      <p:sp>
        <p:nvSpPr>
          <p:cNvPr id="13005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55808789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1F2A2AF8-A22E-43CE-8181-9695752BF9FB}" type="slidenum">
              <a:rPr lang="en-US" altLang="zh-CN">
                <a:latin typeface="Times New Roman" panose="02020603050405020304" pitchFamily="18" charset="0"/>
                <a:ea typeface="宋体" panose="02010600030101010101" pitchFamily="2" charset="-122"/>
              </a:rPr>
              <a:pPr/>
              <a:t>63</a:t>
            </a:fld>
            <a:endParaRPr lang="en-US" altLang="zh-CN">
              <a:latin typeface="Times New Roman" panose="02020603050405020304" pitchFamily="18" charset="0"/>
              <a:ea typeface="宋体" panose="02010600030101010101" pitchFamily="2" charset="-122"/>
            </a:endParaRPr>
          </a:p>
        </p:txBody>
      </p:sp>
      <p:sp>
        <p:nvSpPr>
          <p:cNvPr id="132099" name="Rectangle 2"/>
          <p:cNvSpPr>
            <a:spLocks noRot="1" noChangeArrowheads="1" noTextEdit="1"/>
          </p:cNvSpPr>
          <p:nvPr>
            <p:ph type="sldImg"/>
          </p:nvPr>
        </p:nvSpPr>
        <p:spPr>
          <a:ln/>
        </p:spPr>
      </p:sp>
      <p:sp>
        <p:nvSpPr>
          <p:cNvPr id="13210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90285066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BF143BD6-94D2-47FD-B2C5-0A7943DE4B99}" type="slidenum">
              <a:rPr lang="en-US" altLang="zh-CN">
                <a:latin typeface="Times New Roman" panose="02020603050405020304" pitchFamily="18" charset="0"/>
                <a:ea typeface="宋体" panose="02010600030101010101" pitchFamily="2" charset="-122"/>
              </a:rPr>
              <a:pPr/>
              <a:t>64</a:t>
            </a:fld>
            <a:endParaRPr lang="en-US" altLang="zh-CN">
              <a:latin typeface="Times New Roman" panose="02020603050405020304" pitchFamily="18" charset="0"/>
              <a:ea typeface="宋体" panose="02010600030101010101" pitchFamily="2" charset="-122"/>
            </a:endParaRPr>
          </a:p>
        </p:txBody>
      </p:sp>
      <p:sp>
        <p:nvSpPr>
          <p:cNvPr id="134147" name="Rectangle 2"/>
          <p:cNvSpPr>
            <a:spLocks noRot="1" noChangeArrowheads="1" noTextEdit="1"/>
          </p:cNvSpPr>
          <p:nvPr>
            <p:ph type="sldImg"/>
          </p:nvPr>
        </p:nvSpPr>
        <p:spPr>
          <a:ln/>
        </p:spPr>
      </p:sp>
      <p:sp>
        <p:nvSpPr>
          <p:cNvPr id="13414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23005148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315C431A-549D-4272-AD41-46093AB894D0}" type="slidenum">
              <a:rPr lang="en-US" altLang="zh-CN">
                <a:latin typeface="Times New Roman" panose="02020603050405020304" pitchFamily="18" charset="0"/>
                <a:ea typeface="宋体" panose="02010600030101010101" pitchFamily="2" charset="-122"/>
              </a:rPr>
              <a:pPr/>
              <a:t>65</a:t>
            </a:fld>
            <a:endParaRPr lang="en-US" altLang="zh-CN">
              <a:latin typeface="Times New Roman" panose="02020603050405020304" pitchFamily="18" charset="0"/>
              <a:ea typeface="宋体" panose="02010600030101010101" pitchFamily="2" charset="-122"/>
            </a:endParaRPr>
          </a:p>
        </p:txBody>
      </p:sp>
      <p:sp>
        <p:nvSpPr>
          <p:cNvPr id="136195" name="Rectangle 2"/>
          <p:cNvSpPr>
            <a:spLocks noRot="1" noChangeArrowheads="1" noTextEdit="1"/>
          </p:cNvSpPr>
          <p:nvPr>
            <p:ph type="sldImg"/>
          </p:nvPr>
        </p:nvSpPr>
        <p:spPr>
          <a:ln/>
        </p:spPr>
      </p:sp>
      <p:sp>
        <p:nvSpPr>
          <p:cNvPr id="13619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19122681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4CC67CED-6B67-45F8-BE22-784DDBFB1BCD}" type="slidenum">
              <a:rPr lang="en-US" altLang="zh-CN">
                <a:latin typeface="Times New Roman" panose="02020603050405020304" pitchFamily="18" charset="0"/>
                <a:ea typeface="宋体" panose="02010600030101010101" pitchFamily="2" charset="-122"/>
              </a:rPr>
              <a:pPr/>
              <a:t>66</a:t>
            </a:fld>
            <a:endParaRPr lang="en-US" altLang="zh-CN">
              <a:latin typeface="Times New Roman" panose="02020603050405020304" pitchFamily="18" charset="0"/>
              <a:ea typeface="宋体" panose="02010600030101010101" pitchFamily="2" charset="-122"/>
            </a:endParaRPr>
          </a:p>
        </p:txBody>
      </p:sp>
      <p:sp>
        <p:nvSpPr>
          <p:cNvPr id="138243" name="Rectangle 2"/>
          <p:cNvSpPr>
            <a:spLocks noRot="1" noChangeArrowheads="1" noTextEdit="1"/>
          </p:cNvSpPr>
          <p:nvPr>
            <p:ph type="sldImg"/>
          </p:nvPr>
        </p:nvSpPr>
        <p:spPr>
          <a:ln/>
        </p:spPr>
      </p:sp>
      <p:sp>
        <p:nvSpPr>
          <p:cNvPr id="138244"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14329530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1F145B26-FCC3-45D7-B282-74A0D6746225}" type="slidenum">
              <a:rPr lang="en-US" altLang="zh-CN">
                <a:latin typeface="Times New Roman" panose="02020603050405020304" pitchFamily="18" charset="0"/>
                <a:ea typeface="宋体" panose="02010600030101010101" pitchFamily="2" charset="-122"/>
              </a:rPr>
              <a:pPr/>
              <a:t>67</a:t>
            </a:fld>
            <a:endParaRPr lang="en-US" altLang="zh-CN">
              <a:latin typeface="Times New Roman" panose="02020603050405020304" pitchFamily="18" charset="0"/>
              <a:ea typeface="宋体" panose="02010600030101010101" pitchFamily="2" charset="-122"/>
            </a:endParaRPr>
          </a:p>
        </p:txBody>
      </p:sp>
      <p:sp>
        <p:nvSpPr>
          <p:cNvPr id="140291" name="Rectangle 2"/>
          <p:cNvSpPr>
            <a:spLocks noRot="1" noChangeArrowheads="1" noTextEdit="1"/>
          </p:cNvSpPr>
          <p:nvPr>
            <p:ph type="sldImg"/>
          </p:nvPr>
        </p:nvSpPr>
        <p:spPr>
          <a:ln/>
        </p:spPr>
      </p:sp>
      <p:sp>
        <p:nvSpPr>
          <p:cNvPr id="14029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71216407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21122ECC-7915-49D3-80FA-BC42BEF4EF97}" type="slidenum">
              <a:rPr lang="en-US" altLang="zh-CN">
                <a:latin typeface="Times New Roman" panose="02020603050405020304" pitchFamily="18" charset="0"/>
                <a:ea typeface="宋体" panose="02010600030101010101" pitchFamily="2" charset="-122"/>
              </a:rPr>
              <a:pPr/>
              <a:t>68</a:t>
            </a:fld>
            <a:endParaRPr lang="en-US" altLang="zh-CN">
              <a:latin typeface="Times New Roman" panose="02020603050405020304" pitchFamily="18" charset="0"/>
              <a:ea typeface="宋体" panose="02010600030101010101" pitchFamily="2" charset="-122"/>
            </a:endParaRPr>
          </a:p>
        </p:txBody>
      </p:sp>
      <p:sp>
        <p:nvSpPr>
          <p:cNvPr id="142339" name="Rectangle 2"/>
          <p:cNvSpPr>
            <a:spLocks noRot="1" noChangeArrowheads="1" noTextEdit="1"/>
          </p:cNvSpPr>
          <p:nvPr>
            <p:ph type="sldImg"/>
          </p:nvPr>
        </p:nvSpPr>
        <p:spPr>
          <a:ln/>
        </p:spPr>
      </p:sp>
      <p:sp>
        <p:nvSpPr>
          <p:cNvPr id="14234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89747804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E13147A4-8B86-4794-8C04-D6E00A5A67BC}" type="slidenum">
              <a:rPr lang="en-US" altLang="zh-CN">
                <a:latin typeface="Times New Roman" panose="02020603050405020304" pitchFamily="18" charset="0"/>
                <a:ea typeface="宋体" panose="02010600030101010101" pitchFamily="2" charset="-122"/>
              </a:rPr>
              <a:pPr/>
              <a:t>69</a:t>
            </a:fld>
            <a:endParaRPr lang="en-US" altLang="zh-CN">
              <a:latin typeface="Times New Roman" panose="02020603050405020304" pitchFamily="18" charset="0"/>
              <a:ea typeface="宋体" panose="02010600030101010101" pitchFamily="2" charset="-122"/>
            </a:endParaRPr>
          </a:p>
        </p:txBody>
      </p:sp>
      <p:sp>
        <p:nvSpPr>
          <p:cNvPr id="144387" name="Rectangle 2"/>
          <p:cNvSpPr>
            <a:spLocks noRot="1" noChangeArrowheads="1" noTextEdit="1"/>
          </p:cNvSpPr>
          <p:nvPr>
            <p:ph type="sldImg"/>
          </p:nvPr>
        </p:nvSpPr>
        <p:spPr>
          <a:ln/>
        </p:spPr>
      </p:sp>
      <p:sp>
        <p:nvSpPr>
          <p:cNvPr id="14438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4201440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AA4DD75A-E48D-4567-8587-D41D5D78274C}" type="slidenum">
              <a:rPr lang="en-US" altLang="zh-CN">
                <a:latin typeface="Times New Roman" panose="02020603050405020304" pitchFamily="18" charset="0"/>
                <a:ea typeface="宋体" panose="02010600030101010101" pitchFamily="2" charset="-122"/>
              </a:rPr>
              <a:pPr/>
              <a:t>7</a:t>
            </a:fld>
            <a:endParaRPr lang="en-US" altLang="zh-CN">
              <a:latin typeface="Times New Roman" panose="02020603050405020304" pitchFamily="18" charset="0"/>
              <a:ea typeface="宋体" panose="02010600030101010101" pitchFamily="2" charset="-122"/>
            </a:endParaRPr>
          </a:p>
        </p:txBody>
      </p:sp>
      <p:sp>
        <p:nvSpPr>
          <p:cNvPr id="17411" name="Rectangle 2"/>
          <p:cNvSpPr>
            <a:spLocks noRot="1" noChangeArrowheads="1" noTextEdit="1"/>
          </p:cNvSpPr>
          <p:nvPr>
            <p:ph type="sldImg"/>
          </p:nvPr>
        </p:nvSpPr>
        <p:spPr>
          <a:ln/>
        </p:spPr>
      </p:sp>
      <p:sp>
        <p:nvSpPr>
          <p:cNvPr id="1741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40459785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08F48455-FD0A-4085-8C2F-279287BD8D67}" type="slidenum">
              <a:rPr lang="en-US" altLang="zh-CN">
                <a:latin typeface="Times New Roman" panose="02020603050405020304" pitchFamily="18" charset="0"/>
                <a:ea typeface="宋体" panose="02010600030101010101" pitchFamily="2" charset="-122"/>
              </a:rPr>
              <a:pPr/>
              <a:t>70</a:t>
            </a:fld>
            <a:endParaRPr lang="en-US" altLang="zh-CN">
              <a:latin typeface="Times New Roman" panose="02020603050405020304" pitchFamily="18" charset="0"/>
              <a:ea typeface="宋体" panose="02010600030101010101" pitchFamily="2" charset="-122"/>
            </a:endParaRPr>
          </a:p>
        </p:txBody>
      </p:sp>
      <p:sp>
        <p:nvSpPr>
          <p:cNvPr id="146435" name="Rectangle 2"/>
          <p:cNvSpPr>
            <a:spLocks noRot="1" noChangeArrowheads="1" noTextEdit="1"/>
          </p:cNvSpPr>
          <p:nvPr>
            <p:ph type="sldImg"/>
          </p:nvPr>
        </p:nvSpPr>
        <p:spPr>
          <a:ln/>
        </p:spPr>
      </p:sp>
      <p:sp>
        <p:nvSpPr>
          <p:cNvPr id="14643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54663487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86D048F9-61C5-4565-A99A-81DFFCCD54EF}" type="slidenum">
              <a:rPr lang="en-US" altLang="zh-CN">
                <a:latin typeface="Times New Roman" panose="02020603050405020304" pitchFamily="18" charset="0"/>
                <a:ea typeface="宋体" panose="02010600030101010101" pitchFamily="2" charset="-122"/>
              </a:rPr>
              <a:pPr/>
              <a:t>71</a:t>
            </a:fld>
            <a:endParaRPr lang="en-US" altLang="zh-CN">
              <a:latin typeface="Times New Roman" panose="02020603050405020304" pitchFamily="18" charset="0"/>
              <a:ea typeface="宋体" panose="02010600030101010101" pitchFamily="2" charset="-122"/>
            </a:endParaRPr>
          </a:p>
        </p:txBody>
      </p:sp>
      <p:sp>
        <p:nvSpPr>
          <p:cNvPr id="148483" name="Rectangle 2"/>
          <p:cNvSpPr>
            <a:spLocks noRot="1" noChangeArrowheads="1" noTextEdit="1"/>
          </p:cNvSpPr>
          <p:nvPr>
            <p:ph type="sldImg"/>
          </p:nvPr>
        </p:nvSpPr>
        <p:spPr>
          <a:ln/>
        </p:spPr>
      </p:sp>
      <p:sp>
        <p:nvSpPr>
          <p:cNvPr id="148484"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09076881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99ECD25B-A351-4607-9D94-6C96CA2860C4}" type="slidenum">
              <a:rPr lang="en-US" altLang="zh-CN">
                <a:latin typeface="Times New Roman" panose="02020603050405020304" pitchFamily="18" charset="0"/>
                <a:ea typeface="宋体" panose="02010600030101010101" pitchFamily="2" charset="-122"/>
              </a:rPr>
              <a:pPr/>
              <a:t>72</a:t>
            </a:fld>
            <a:endParaRPr lang="en-US" altLang="zh-CN">
              <a:latin typeface="Times New Roman" panose="02020603050405020304" pitchFamily="18" charset="0"/>
              <a:ea typeface="宋体" panose="02010600030101010101" pitchFamily="2" charset="-122"/>
            </a:endParaRPr>
          </a:p>
        </p:txBody>
      </p:sp>
      <p:sp>
        <p:nvSpPr>
          <p:cNvPr id="150531" name="Rectangle 2"/>
          <p:cNvSpPr>
            <a:spLocks noRot="1" noChangeArrowheads="1" noTextEdit="1"/>
          </p:cNvSpPr>
          <p:nvPr>
            <p:ph type="sldImg"/>
          </p:nvPr>
        </p:nvSpPr>
        <p:spPr>
          <a:ln/>
        </p:spPr>
      </p:sp>
      <p:sp>
        <p:nvSpPr>
          <p:cNvPr id="15053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11251709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A70A938E-3050-4876-874C-18D9A8568FE5}" type="slidenum">
              <a:rPr lang="en-US" altLang="zh-CN">
                <a:latin typeface="Times New Roman" panose="02020603050405020304" pitchFamily="18" charset="0"/>
                <a:ea typeface="宋体" panose="02010600030101010101" pitchFamily="2" charset="-122"/>
              </a:rPr>
              <a:pPr/>
              <a:t>73</a:t>
            </a:fld>
            <a:endParaRPr lang="en-US" altLang="zh-CN">
              <a:latin typeface="Times New Roman" panose="02020603050405020304" pitchFamily="18" charset="0"/>
              <a:ea typeface="宋体" panose="02010600030101010101" pitchFamily="2" charset="-122"/>
            </a:endParaRPr>
          </a:p>
        </p:txBody>
      </p:sp>
      <p:sp>
        <p:nvSpPr>
          <p:cNvPr id="152579" name="Rectangle 2"/>
          <p:cNvSpPr>
            <a:spLocks noRot="1" noChangeArrowheads="1" noTextEdit="1"/>
          </p:cNvSpPr>
          <p:nvPr>
            <p:ph type="sldImg"/>
          </p:nvPr>
        </p:nvSpPr>
        <p:spPr>
          <a:ln/>
        </p:spPr>
      </p:sp>
      <p:sp>
        <p:nvSpPr>
          <p:cNvPr id="15258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48585125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F958D8A9-80A8-4F71-BE55-DDD971800282}" type="slidenum">
              <a:rPr lang="en-US" altLang="zh-CN">
                <a:latin typeface="Times New Roman" panose="02020603050405020304" pitchFamily="18" charset="0"/>
                <a:ea typeface="宋体" panose="02010600030101010101" pitchFamily="2" charset="-122"/>
              </a:rPr>
              <a:pPr/>
              <a:t>74</a:t>
            </a:fld>
            <a:endParaRPr lang="en-US" altLang="zh-CN">
              <a:latin typeface="Times New Roman" panose="02020603050405020304" pitchFamily="18" charset="0"/>
              <a:ea typeface="宋体" panose="02010600030101010101" pitchFamily="2" charset="-122"/>
            </a:endParaRPr>
          </a:p>
        </p:txBody>
      </p:sp>
      <p:sp>
        <p:nvSpPr>
          <p:cNvPr id="154627" name="Rectangle 2"/>
          <p:cNvSpPr>
            <a:spLocks noRot="1" noChangeArrowheads="1" noTextEdit="1"/>
          </p:cNvSpPr>
          <p:nvPr>
            <p:ph type="sldImg"/>
          </p:nvPr>
        </p:nvSpPr>
        <p:spPr>
          <a:ln/>
        </p:spPr>
      </p:sp>
      <p:sp>
        <p:nvSpPr>
          <p:cNvPr id="15462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83589780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573688D0-7B6D-4464-8B33-5C3043E12538}" type="slidenum">
              <a:rPr lang="en-US" altLang="zh-CN">
                <a:latin typeface="Times New Roman" panose="02020603050405020304" pitchFamily="18" charset="0"/>
                <a:ea typeface="宋体" panose="02010600030101010101" pitchFamily="2" charset="-122"/>
              </a:rPr>
              <a:pPr/>
              <a:t>75</a:t>
            </a:fld>
            <a:endParaRPr lang="en-US" altLang="zh-CN">
              <a:latin typeface="Times New Roman" panose="02020603050405020304" pitchFamily="18" charset="0"/>
              <a:ea typeface="宋体" panose="02010600030101010101" pitchFamily="2" charset="-122"/>
            </a:endParaRPr>
          </a:p>
        </p:txBody>
      </p:sp>
      <p:sp>
        <p:nvSpPr>
          <p:cNvPr id="156675" name="Rectangle 2"/>
          <p:cNvSpPr>
            <a:spLocks noRot="1" noChangeArrowheads="1" noTextEdit="1"/>
          </p:cNvSpPr>
          <p:nvPr>
            <p:ph type="sldImg"/>
          </p:nvPr>
        </p:nvSpPr>
        <p:spPr>
          <a:ln/>
        </p:spPr>
      </p:sp>
      <p:sp>
        <p:nvSpPr>
          <p:cNvPr id="15667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14676298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ABE3D152-4DB8-4CC3-89F8-B9A5FEE36E4F}" type="slidenum">
              <a:rPr lang="en-US" altLang="zh-CN">
                <a:latin typeface="Times New Roman" panose="02020603050405020304" pitchFamily="18" charset="0"/>
                <a:ea typeface="宋体" panose="02010600030101010101" pitchFamily="2" charset="-122"/>
              </a:rPr>
              <a:pPr/>
              <a:t>76</a:t>
            </a:fld>
            <a:endParaRPr lang="en-US" altLang="zh-CN">
              <a:latin typeface="Times New Roman" panose="02020603050405020304" pitchFamily="18" charset="0"/>
              <a:ea typeface="宋体" panose="02010600030101010101" pitchFamily="2" charset="-122"/>
            </a:endParaRPr>
          </a:p>
        </p:txBody>
      </p:sp>
      <p:sp>
        <p:nvSpPr>
          <p:cNvPr id="158723" name="Rectangle 2"/>
          <p:cNvSpPr>
            <a:spLocks noRot="1" noChangeArrowheads="1" noTextEdit="1"/>
          </p:cNvSpPr>
          <p:nvPr>
            <p:ph type="sldImg"/>
          </p:nvPr>
        </p:nvSpPr>
        <p:spPr>
          <a:ln/>
        </p:spPr>
      </p:sp>
      <p:sp>
        <p:nvSpPr>
          <p:cNvPr id="158724"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39371139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7805EB67-C45E-4EA6-A9E4-6B555A68AAF3}" type="slidenum">
              <a:rPr lang="en-US" altLang="zh-CN">
                <a:latin typeface="Times New Roman" panose="02020603050405020304" pitchFamily="18" charset="0"/>
                <a:ea typeface="宋体" panose="02010600030101010101" pitchFamily="2" charset="-122"/>
              </a:rPr>
              <a:pPr/>
              <a:t>77</a:t>
            </a:fld>
            <a:endParaRPr lang="en-US" altLang="zh-CN">
              <a:latin typeface="Times New Roman" panose="02020603050405020304" pitchFamily="18" charset="0"/>
              <a:ea typeface="宋体" panose="02010600030101010101" pitchFamily="2" charset="-122"/>
            </a:endParaRPr>
          </a:p>
        </p:txBody>
      </p:sp>
      <p:sp>
        <p:nvSpPr>
          <p:cNvPr id="160771" name="Rectangle 2"/>
          <p:cNvSpPr>
            <a:spLocks noRot="1" noChangeArrowheads="1" noTextEdit="1"/>
          </p:cNvSpPr>
          <p:nvPr>
            <p:ph type="sldImg"/>
          </p:nvPr>
        </p:nvSpPr>
        <p:spPr>
          <a:ln/>
        </p:spPr>
      </p:sp>
      <p:sp>
        <p:nvSpPr>
          <p:cNvPr id="16077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77299716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88365852-A13A-4E66-8E37-D6E7BC52042C}" type="slidenum">
              <a:rPr lang="en-US" altLang="zh-CN">
                <a:latin typeface="Times New Roman" panose="02020603050405020304" pitchFamily="18" charset="0"/>
                <a:ea typeface="宋体" panose="02010600030101010101" pitchFamily="2" charset="-122"/>
              </a:rPr>
              <a:pPr/>
              <a:t>78</a:t>
            </a:fld>
            <a:endParaRPr lang="en-US" altLang="zh-CN">
              <a:latin typeface="Times New Roman" panose="02020603050405020304" pitchFamily="18" charset="0"/>
              <a:ea typeface="宋体" panose="02010600030101010101" pitchFamily="2" charset="-122"/>
            </a:endParaRPr>
          </a:p>
        </p:txBody>
      </p:sp>
      <p:sp>
        <p:nvSpPr>
          <p:cNvPr id="162819" name="Rectangle 2"/>
          <p:cNvSpPr>
            <a:spLocks noRot="1" noChangeArrowheads="1" noTextEdit="1"/>
          </p:cNvSpPr>
          <p:nvPr>
            <p:ph type="sldImg"/>
          </p:nvPr>
        </p:nvSpPr>
        <p:spPr>
          <a:ln/>
        </p:spPr>
      </p:sp>
      <p:sp>
        <p:nvSpPr>
          <p:cNvPr id="16282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90312678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8F5A9EFC-55E7-44BD-BDF5-D49972E9A349}" type="slidenum">
              <a:rPr lang="en-US" altLang="zh-CN">
                <a:latin typeface="Times New Roman" panose="02020603050405020304" pitchFamily="18" charset="0"/>
                <a:ea typeface="宋体" panose="02010600030101010101" pitchFamily="2" charset="-122"/>
              </a:rPr>
              <a:pPr/>
              <a:t>79</a:t>
            </a:fld>
            <a:endParaRPr lang="en-US" altLang="zh-CN">
              <a:latin typeface="Times New Roman" panose="02020603050405020304" pitchFamily="18" charset="0"/>
              <a:ea typeface="宋体" panose="02010600030101010101" pitchFamily="2" charset="-122"/>
            </a:endParaRPr>
          </a:p>
        </p:txBody>
      </p:sp>
      <p:sp>
        <p:nvSpPr>
          <p:cNvPr id="164867" name="Rectangle 2"/>
          <p:cNvSpPr>
            <a:spLocks noRot="1" noChangeArrowheads="1" noTextEdit="1"/>
          </p:cNvSpPr>
          <p:nvPr>
            <p:ph type="sldImg"/>
          </p:nvPr>
        </p:nvSpPr>
        <p:spPr>
          <a:ln/>
        </p:spPr>
      </p:sp>
      <p:sp>
        <p:nvSpPr>
          <p:cNvPr id="16486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816318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489DE61D-9DCB-4D97-A385-56A40AC6932E}" type="slidenum">
              <a:rPr lang="en-US" altLang="zh-CN">
                <a:latin typeface="Times New Roman" panose="02020603050405020304" pitchFamily="18" charset="0"/>
                <a:ea typeface="宋体" panose="02010600030101010101" pitchFamily="2" charset="-122"/>
              </a:rPr>
              <a:pPr/>
              <a:t>8</a:t>
            </a:fld>
            <a:endParaRPr lang="en-US" altLang="zh-CN">
              <a:latin typeface="Times New Roman" panose="02020603050405020304" pitchFamily="18" charset="0"/>
              <a:ea typeface="宋体" panose="02010600030101010101" pitchFamily="2" charset="-122"/>
            </a:endParaRPr>
          </a:p>
        </p:txBody>
      </p:sp>
      <p:sp>
        <p:nvSpPr>
          <p:cNvPr id="19459" name="Rectangle 2"/>
          <p:cNvSpPr>
            <a:spLocks noRot="1" noChangeArrowheads="1" noTextEdit="1"/>
          </p:cNvSpPr>
          <p:nvPr>
            <p:ph type="sldImg"/>
          </p:nvPr>
        </p:nvSpPr>
        <p:spPr>
          <a:ln/>
        </p:spPr>
      </p:sp>
      <p:sp>
        <p:nvSpPr>
          <p:cNvPr id="1946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16387947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3A89C5FA-4F02-41B3-B418-1BD6906766E8}" type="slidenum">
              <a:rPr lang="en-US" altLang="zh-CN">
                <a:latin typeface="Times New Roman" panose="02020603050405020304" pitchFamily="18" charset="0"/>
                <a:ea typeface="宋体" panose="02010600030101010101" pitchFamily="2" charset="-122"/>
              </a:rPr>
              <a:pPr/>
              <a:t>80</a:t>
            </a:fld>
            <a:endParaRPr lang="en-US" altLang="zh-CN">
              <a:latin typeface="Times New Roman" panose="02020603050405020304" pitchFamily="18" charset="0"/>
              <a:ea typeface="宋体" panose="02010600030101010101" pitchFamily="2" charset="-122"/>
            </a:endParaRPr>
          </a:p>
        </p:txBody>
      </p:sp>
      <p:sp>
        <p:nvSpPr>
          <p:cNvPr id="166915" name="Rectangle 2"/>
          <p:cNvSpPr>
            <a:spLocks noRot="1" noChangeArrowheads="1" noTextEdit="1"/>
          </p:cNvSpPr>
          <p:nvPr>
            <p:ph type="sldImg"/>
          </p:nvPr>
        </p:nvSpPr>
        <p:spPr>
          <a:ln/>
        </p:spPr>
      </p:sp>
      <p:sp>
        <p:nvSpPr>
          <p:cNvPr id="16691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40033006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D92184FB-B4C1-4A88-9EC9-3B2DF0C4BDBA}" type="slidenum">
              <a:rPr lang="en-US" altLang="zh-CN">
                <a:latin typeface="Times New Roman" panose="02020603050405020304" pitchFamily="18" charset="0"/>
                <a:ea typeface="宋体" panose="02010600030101010101" pitchFamily="2" charset="-122"/>
              </a:rPr>
              <a:pPr/>
              <a:t>81</a:t>
            </a:fld>
            <a:endParaRPr lang="en-US" altLang="zh-CN">
              <a:latin typeface="Times New Roman" panose="02020603050405020304" pitchFamily="18" charset="0"/>
              <a:ea typeface="宋体" panose="02010600030101010101" pitchFamily="2" charset="-122"/>
            </a:endParaRPr>
          </a:p>
        </p:txBody>
      </p:sp>
      <p:sp>
        <p:nvSpPr>
          <p:cNvPr id="168963" name="Rectangle 2"/>
          <p:cNvSpPr>
            <a:spLocks noRot="1" noChangeArrowheads="1" noTextEdit="1"/>
          </p:cNvSpPr>
          <p:nvPr>
            <p:ph type="sldImg"/>
          </p:nvPr>
        </p:nvSpPr>
        <p:spPr>
          <a:ln/>
        </p:spPr>
      </p:sp>
      <p:sp>
        <p:nvSpPr>
          <p:cNvPr id="168964"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11422244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AC46EBDD-1691-4640-91B1-BD37ABE2AD55}" type="slidenum">
              <a:rPr lang="en-US" altLang="zh-CN">
                <a:latin typeface="Times New Roman" panose="02020603050405020304" pitchFamily="18" charset="0"/>
                <a:ea typeface="宋体" panose="02010600030101010101" pitchFamily="2" charset="-122"/>
              </a:rPr>
              <a:pPr/>
              <a:t>82</a:t>
            </a:fld>
            <a:endParaRPr lang="en-US" altLang="zh-CN">
              <a:latin typeface="Times New Roman" panose="02020603050405020304" pitchFamily="18" charset="0"/>
              <a:ea typeface="宋体" panose="02010600030101010101" pitchFamily="2" charset="-122"/>
            </a:endParaRPr>
          </a:p>
        </p:txBody>
      </p:sp>
      <p:sp>
        <p:nvSpPr>
          <p:cNvPr id="171011" name="Rectangle 2"/>
          <p:cNvSpPr>
            <a:spLocks noRot="1" noChangeArrowheads="1" noTextEdit="1"/>
          </p:cNvSpPr>
          <p:nvPr>
            <p:ph type="sldImg"/>
          </p:nvPr>
        </p:nvSpPr>
        <p:spPr>
          <a:ln/>
        </p:spPr>
      </p:sp>
      <p:sp>
        <p:nvSpPr>
          <p:cNvPr id="17101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411007752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BEC95AB3-C8DA-46E3-9653-E3165BF1EC3A}" type="slidenum">
              <a:rPr lang="en-US" altLang="zh-CN">
                <a:latin typeface="Times New Roman" panose="02020603050405020304" pitchFamily="18" charset="0"/>
                <a:ea typeface="宋体" panose="02010600030101010101" pitchFamily="2" charset="-122"/>
              </a:rPr>
              <a:pPr/>
              <a:t>83</a:t>
            </a:fld>
            <a:endParaRPr lang="en-US" altLang="zh-CN">
              <a:latin typeface="Times New Roman" panose="02020603050405020304" pitchFamily="18" charset="0"/>
              <a:ea typeface="宋体" panose="02010600030101010101" pitchFamily="2" charset="-122"/>
            </a:endParaRPr>
          </a:p>
        </p:txBody>
      </p:sp>
      <p:sp>
        <p:nvSpPr>
          <p:cNvPr id="173059" name="Rectangle 2"/>
          <p:cNvSpPr>
            <a:spLocks noRot="1" noChangeArrowheads="1" noTextEdit="1"/>
          </p:cNvSpPr>
          <p:nvPr>
            <p:ph type="sldImg"/>
          </p:nvPr>
        </p:nvSpPr>
        <p:spPr>
          <a:ln/>
        </p:spPr>
      </p:sp>
      <p:sp>
        <p:nvSpPr>
          <p:cNvPr id="17306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18783934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7444F0B5-D9F7-407E-9C0E-0633A0E467FD}" type="slidenum">
              <a:rPr lang="en-US" altLang="zh-CN">
                <a:latin typeface="Times New Roman" panose="02020603050405020304" pitchFamily="18" charset="0"/>
                <a:ea typeface="宋体" panose="02010600030101010101" pitchFamily="2" charset="-122"/>
              </a:rPr>
              <a:pPr/>
              <a:t>84</a:t>
            </a:fld>
            <a:endParaRPr lang="en-US" altLang="zh-CN">
              <a:latin typeface="Times New Roman" panose="02020603050405020304" pitchFamily="18" charset="0"/>
              <a:ea typeface="宋体" panose="02010600030101010101" pitchFamily="2" charset="-122"/>
            </a:endParaRPr>
          </a:p>
        </p:txBody>
      </p:sp>
      <p:sp>
        <p:nvSpPr>
          <p:cNvPr id="175107" name="Rectangle 2"/>
          <p:cNvSpPr>
            <a:spLocks noRot="1" noChangeArrowheads="1" noTextEdit="1"/>
          </p:cNvSpPr>
          <p:nvPr>
            <p:ph type="sldImg"/>
          </p:nvPr>
        </p:nvSpPr>
        <p:spPr>
          <a:ln/>
        </p:spPr>
      </p:sp>
      <p:sp>
        <p:nvSpPr>
          <p:cNvPr id="17510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68330469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20ED1E1E-55B5-4100-8897-BE93F88F107B}" type="slidenum">
              <a:rPr lang="en-US" altLang="zh-CN">
                <a:latin typeface="Times New Roman" panose="02020603050405020304" pitchFamily="18" charset="0"/>
                <a:ea typeface="宋体" panose="02010600030101010101" pitchFamily="2" charset="-122"/>
              </a:rPr>
              <a:pPr/>
              <a:t>85</a:t>
            </a:fld>
            <a:endParaRPr lang="en-US" altLang="zh-CN">
              <a:latin typeface="Times New Roman" panose="02020603050405020304" pitchFamily="18" charset="0"/>
              <a:ea typeface="宋体" panose="02010600030101010101" pitchFamily="2" charset="-122"/>
            </a:endParaRPr>
          </a:p>
        </p:txBody>
      </p:sp>
      <p:sp>
        <p:nvSpPr>
          <p:cNvPr id="177155" name="Rectangle 2"/>
          <p:cNvSpPr>
            <a:spLocks noRot="1" noChangeArrowheads="1" noTextEdit="1"/>
          </p:cNvSpPr>
          <p:nvPr>
            <p:ph type="sldImg"/>
          </p:nvPr>
        </p:nvSpPr>
        <p:spPr>
          <a:ln/>
        </p:spPr>
      </p:sp>
      <p:sp>
        <p:nvSpPr>
          <p:cNvPr id="17715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58531822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FFD6F6A1-7B68-477E-B875-5A209ACDF71E}" type="slidenum">
              <a:rPr lang="en-US" altLang="zh-CN">
                <a:latin typeface="Times New Roman" panose="02020603050405020304" pitchFamily="18" charset="0"/>
                <a:ea typeface="宋体" panose="02010600030101010101" pitchFamily="2" charset="-122"/>
              </a:rPr>
              <a:pPr/>
              <a:t>86</a:t>
            </a:fld>
            <a:endParaRPr lang="en-US" altLang="zh-CN">
              <a:latin typeface="Times New Roman" panose="02020603050405020304" pitchFamily="18" charset="0"/>
              <a:ea typeface="宋体" panose="02010600030101010101" pitchFamily="2" charset="-122"/>
            </a:endParaRPr>
          </a:p>
        </p:txBody>
      </p:sp>
      <p:sp>
        <p:nvSpPr>
          <p:cNvPr id="179203" name="Rectangle 2"/>
          <p:cNvSpPr>
            <a:spLocks noRot="1" noChangeArrowheads="1" noTextEdit="1"/>
          </p:cNvSpPr>
          <p:nvPr>
            <p:ph type="sldImg"/>
          </p:nvPr>
        </p:nvSpPr>
        <p:spPr>
          <a:ln/>
        </p:spPr>
      </p:sp>
      <p:sp>
        <p:nvSpPr>
          <p:cNvPr id="179204"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03146647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4C705B20-3931-4B35-813F-2163E463BC23}" type="slidenum">
              <a:rPr lang="en-US" altLang="zh-CN">
                <a:latin typeface="Times New Roman" panose="02020603050405020304" pitchFamily="18" charset="0"/>
                <a:ea typeface="宋体" panose="02010600030101010101" pitchFamily="2" charset="-122"/>
              </a:rPr>
              <a:pPr/>
              <a:t>87</a:t>
            </a:fld>
            <a:endParaRPr lang="en-US" altLang="zh-CN">
              <a:latin typeface="Times New Roman" panose="02020603050405020304" pitchFamily="18" charset="0"/>
              <a:ea typeface="宋体" panose="02010600030101010101" pitchFamily="2" charset="-122"/>
            </a:endParaRPr>
          </a:p>
        </p:txBody>
      </p:sp>
      <p:sp>
        <p:nvSpPr>
          <p:cNvPr id="181251" name="Rectangle 2"/>
          <p:cNvSpPr>
            <a:spLocks noRot="1" noChangeArrowheads="1" noTextEdit="1"/>
          </p:cNvSpPr>
          <p:nvPr>
            <p:ph type="sldImg"/>
          </p:nvPr>
        </p:nvSpPr>
        <p:spPr>
          <a:ln/>
        </p:spPr>
      </p:sp>
      <p:sp>
        <p:nvSpPr>
          <p:cNvPr id="18125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25310403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CD8ACA0E-FBD8-4547-98DD-5681CBC23D95}" type="slidenum">
              <a:rPr lang="en-US" altLang="zh-CN">
                <a:latin typeface="Times New Roman" panose="02020603050405020304" pitchFamily="18" charset="0"/>
                <a:ea typeface="宋体" panose="02010600030101010101" pitchFamily="2" charset="-122"/>
              </a:rPr>
              <a:pPr/>
              <a:t>88</a:t>
            </a:fld>
            <a:endParaRPr lang="en-US" altLang="zh-CN">
              <a:latin typeface="Times New Roman" panose="02020603050405020304" pitchFamily="18" charset="0"/>
              <a:ea typeface="宋体" panose="02010600030101010101" pitchFamily="2" charset="-122"/>
            </a:endParaRPr>
          </a:p>
        </p:txBody>
      </p:sp>
      <p:sp>
        <p:nvSpPr>
          <p:cNvPr id="183299" name="Rectangle 2"/>
          <p:cNvSpPr>
            <a:spLocks noRot="1" noChangeArrowheads="1" noTextEdit="1"/>
          </p:cNvSpPr>
          <p:nvPr>
            <p:ph type="sldImg"/>
          </p:nvPr>
        </p:nvSpPr>
        <p:spPr>
          <a:ln/>
        </p:spPr>
      </p:sp>
      <p:sp>
        <p:nvSpPr>
          <p:cNvPr id="18330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43528759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82A17C28-3F68-4F4B-9D84-B5BE8720B587}" type="slidenum">
              <a:rPr lang="en-US" altLang="zh-CN">
                <a:latin typeface="Times New Roman" panose="02020603050405020304" pitchFamily="18" charset="0"/>
                <a:ea typeface="宋体" panose="02010600030101010101" pitchFamily="2" charset="-122"/>
              </a:rPr>
              <a:pPr/>
              <a:t>89</a:t>
            </a:fld>
            <a:endParaRPr lang="en-US" altLang="zh-CN">
              <a:latin typeface="Times New Roman" panose="02020603050405020304" pitchFamily="18" charset="0"/>
              <a:ea typeface="宋体" panose="02010600030101010101" pitchFamily="2" charset="-122"/>
            </a:endParaRPr>
          </a:p>
        </p:txBody>
      </p:sp>
      <p:sp>
        <p:nvSpPr>
          <p:cNvPr id="185347" name="Rectangle 2"/>
          <p:cNvSpPr>
            <a:spLocks noRot="1" noChangeArrowheads="1" noTextEdit="1"/>
          </p:cNvSpPr>
          <p:nvPr>
            <p:ph type="sldImg"/>
          </p:nvPr>
        </p:nvSpPr>
        <p:spPr>
          <a:ln/>
        </p:spPr>
      </p:sp>
      <p:sp>
        <p:nvSpPr>
          <p:cNvPr id="18534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36442536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C0ED5ADF-1CA2-40C1-A8BA-775CD7EEE1D2}" type="slidenum">
              <a:rPr lang="en-US" altLang="zh-CN">
                <a:latin typeface="Times New Roman" panose="02020603050405020304" pitchFamily="18" charset="0"/>
                <a:ea typeface="宋体" panose="02010600030101010101" pitchFamily="2" charset="-122"/>
              </a:rPr>
              <a:pPr/>
              <a:t>9</a:t>
            </a:fld>
            <a:endParaRPr lang="en-US" altLang="zh-CN">
              <a:latin typeface="Times New Roman" panose="02020603050405020304" pitchFamily="18" charset="0"/>
              <a:ea typeface="宋体" panose="02010600030101010101" pitchFamily="2" charset="-122"/>
            </a:endParaRPr>
          </a:p>
        </p:txBody>
      </p:sp>
      <p:sp>
        <p:nvSpPr>
          <p:cNvPr id="21507" name="Rectangle 2"/>
          <p:cNvSpPr>
            <a:spLocks noRot="1" noChangeArrowheads="1" noTextEdit="1"/>
          </p:cNvSpPr>
          <p:nvPr>
            <p:ph type="sldImg"/>
          </p:nvPr>
        </p:nvSpPr>
        <p:spPr>
          <a:ln/>
        </p:spPr>
      </p:sp>
      <p:sp>
        <p:nvSpPr>
          <p:cNvPr id="2150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31362433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D1405EC2-0E53-458F-99EF-76D02F549173}" type="slidenum">
              <a:rPr lang="en-US" altLang="zh-CN">
                <a:latin typeface="Times New Roman" panose="02020603050405020304" pitchFamily="18" charset="0"/>
                <a:ea typeface="宋体" panose="02010600030101010101" pitchFamily="2" charset="-122"/>
              </a:rPr>
              <a:pPr/>
              <a:t>90</a:t>
            </a:fld>
            <a:endParaRPr lang="en-US" altLang="zh-CN">
              <a:latin typeface="Times New Roman" panose="02020603050405020304" pitchFamily="18" charset="0"/>
              <a:ea typeface="宋体" panose="02010600030101010101" pitchFamily="2" charset="-122"/>
            </a:endParaRPr>
          </a:p>
        </p:txBody>
      </p:sp>
      <p:sp>
        <p:nvSpPr>
          <p:cNvPr id="187395" name="Rectangle 2"/>
          <p:cNvSpPr>
            <a:spLocks noRot="1" noChangeArrowheads="1" noTextEdit="1"/>
          </p:cNvSpPr>
          <p:nvPr>
            <p:ph type="sldImg"/>
          </p:nvPr>
        </p:nvSpPr>
        <p:spPr>
          <a:ln/>
        </p:spPr>
      </p:sp>
      <p:sp>
        <p:nvSpPr>
          <p:cNvPr id="18739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60660511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DD7BF04B-4CA5-446E-AEA5-9FC57A3E1A52}" type="slidenum">
              <a:rPr lang="en-US" altLang="zh-CN">
                <a:latin typeface="Times New Roman" panose="02020603050405020304" pitchFamily="18" charset="0"/>
                <a:ea typeface="宋体" panose="02010600030101010101" pitchFamily="2" charset="-122"/>
              </a:rPr>
              <a:pPr/>
              <a:t>91</a:t>
            </a:fld>
            <a:endParaRPr lang="en-US" altLang="zh-CN">
              <a:latin typeface="Times New Roman" panose="02020603050405020304" pitchFamily="18" charset="0"/>
              <a:ea typeface="宋体" panose="02010600030101010101" pitchFamily="2" charset="-122"/>
            </a:endParaRPr>
          </a:p>
        </p:txBody>
      </p:sp>
      <p:sp>
        <p:nvSpPr>
          <p:cNvPr id="189443" name="Rectangle 2"/>
          <p:cNvSpPr>
            <a:spLocks noRot="1" noChangeArrowheads="1" noTextEdit="1"/>
          </p:cNvSpPr>
          <p:nvPr>
            <p:ph type="sldImg"/>
          </p:nvPr>
        </p:nvSpPr>
        <p:spPr>
          <a:ln/>
        </p:spPr>
      </p:sp>
      <p:sp>
        <p:nvSpPr>
          <p:cNvPr id="189444"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91170574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FCA7F53D-683D-493C-B7DD-DA7BDACFA13C}" type="slidenum">
              <a:rPr lang="en-US" altLang="zh-CN">
                <a:latin typeface="Times New Roman" panose="02020603050405020304" pitchFamily="18" charset="0"/>
                <a:ea typeface="宋体" panose="02010600030101010101" pitchFamily="2" charset="-122"/>
              </a:rPr>
              <a:pPr/>
              <a:t>92</a:t>
            </a:fld>
            <a:endParaRPr lang="en-US" altLang="zh-CN">
              <a:latin typeface="Times New Roman" panose="02020603050405020304" pitchFamily="18" charset="0"/>
              <a:ea typeface="宋体" panose="02010600030101010101" pitchFamily="2" charset="-122"/>
            </a:endParaRPr>
          </a:p>
        </p:txBody>
      </p:sp>
      <p:sp>
        <p:nvSpPr>
          <p:cNvPr id="191491" name="Rectangle 2"/>
          <p:cNvSpPr>
            <a:spLocks noRot="1" noChangeArrowheads="1" noTextEdit="1"/>
          </p:cNvSpPr>
          <p:nvPr>
            <p:ph type="sldImg"/>
          </p:nvPr>
        </p:nvSpPr>
        <p:spPr>
          <a:ln/>
        </p:spPr>
      </p:sp>
      <p:sp>
        <p:nvSpPr>
          <p:cNvPr id="191492" name="Rectangle 3"/>
          <p:cNvSpPr>
            <a:spLocks noGrp="1" noChangeArrowheads="1"/>
          </p:cNvSpPr>
          <p:nvPr>
            <p:ph type="body" idx="1"/>
          </p:nvPr>
        </p:nvSpPr>
        <p:spPr>
          <a:noFill/>
        </p:spPr>
        <p:txBody>
          <a:bodyPr/>
          <a:lstStyle/>
          <a:p>
            <a:pPr eaLnBrk="1" hangingPunct="1"/>
            <a:r>
              <a:rPr lang="en-US" altLang="zh-CN" smtClean="0"/>
              <a:t>TG</a:t>
            </a:r>
            <a:r>
              <a:rPr lang="zh-CN" altLang="en-US" smtClean="0"/>
              <a:t>指甘油三脂</a:t>
            </a:r>
          </a:p>
        </p:txBody>
      </p:sp>
    </p:spTree>
    <p:extLst>
      <p:ext uri="{BB962C8B-B14F-4D97-AF65-F5344CB8AC3E}">
        <p14:creationId xmlns:p14="http://schemas.microsoft.com/office/powerpoint/2010/main" val="294175753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F942C9C0-DA9B-4FB5-920C-560057323EEA}" type="slidenum">
              <a:rPr lang="en-US" altLang="zh-CN">
                <a:latin typeface="Times New Roman" panose="02020603050405020304" pitchFamily="18" charset="0"/>
                <a:ea typeface="宋体" panose="02010600030101010101" pitchFamily="2" charset="-122"/>
              </a:rPr>
              <a:pPr/>
              <a:t>93</a:t>
            </a:fld>
            <a:endParaRPr lang="en-US" altLang="zh-CN">
              <a:latin typeface="Times New Roman" panose="02020603050405020304" pitchFamily="18" charset="0"/>
              <a:ea typeface="宋体" panose="02010600030101010101" pitchFamily="2" charset="-122"/>
            </a:endParaRPr>
          </a:p>
        </p:txBody>
      </p:sp>
      <p:sp>
        <p:nvSpPr>
          <p:cNvPr id="193539" name="Rectangle 2"/>
          <p:cNvSpPr>
            <a:spLocks noRot="1" noChangeArrowheads="1" noTextEdit="1"/>
          </p:cNvSpPr>
          <p:nvPr>
            <p:ph type="sldImg"/>
          </p:nvPr>
        </p:nvSpPr>
        <p:spPr>
          <a:ln/>
        </p:spPr>
      </p:sp>
      <p:sp>
        <p:nvSpPr>
          <p:cNvPr id="193540"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48688432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058A83E6-D921-4775-86F4-D80D1BF35E27}" type="slidenum">
              <a:rPr lang="en-US" altLang="zh-CN">
                <a:latin typeface="Times New Roman" panose="02020603050405020304" pitchFamily="18" charset="0"/>
                <a:ea typeface="宋体" panose="02010600030101010101" pitchFamily="2" charset="-122"/>
              </a:rPr>
              <a:pPr/>
              <a:t>94</a:t>
            </a:fld>
            <a:endParaRPr lang="en-US" altLang="zh-CN">
              <a:latin typeface="Times New Roman" panose="02020603050405020304" pitchFamily="18" charset="0"/>
              <a:ea typeface="宋体" panose="02010600030101010101" pitchFamily="2" charset="-122"/>
            </a:endParaRPr>
          </a:p>
        </p:txBody>
      </p:sp>
      <p:sp>
        <p:nvSpPr>
          <p:cNvPr id="195587" name="Rectangle 2"/>
          <p:cNvSpPr>
            <a:spLocks noRot="1" noChangeArrowheads="1" noTextEdit="1"/>
          </p:cNvSpPr>
          <p:nvPr>
            <p:ph type="sldImg"/>
          </p:nvPr>
        </p:nvSpPr>
        <p:spPr>
          <a:ln/>
        </p:spPr>
      </p:sp>
      <p:sp>
        <p:nvSpPr>
          <p:cNvPr id="195588"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53629358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7C25942C-638A-4144-878D-B5E9CC2D2FAE}" type="slidenum">
              <a:rPr lang="en-US" altLang="zh-CN">
                <a:latin typeface="Times New Roman" panose="02020603050405020304" pitchFamily="18" charset="0"/>
                <a:ea typeface="宋体" panose="02010600030101010101" pitchFamily="2" charset="-122"/>
              </a:rPr>
              <a:pPr/>
              <a:t>95</a:t>
            </a:fld>
            <a:endParaRPr lang="en-US" altLang="zh-CN">
              <a:latin typeface="Times New Roman" panose="02020603050405020304" pitchFamily="18" charset="0"/>
              <a:ea typeface="宋体" panose="02010600030101010101" pitchFamily="2" charset="-122"/>
            </a:endParaRPr>
          </a:p>
        </p:txBody>
      </p:sp>
      <p:sp>
        <p:nvSpPr>
          <p:cNvPr id="197635" name="Rectangle 2"/>
          <p:cNvSpPr>
            <a:spLocks noRot="1" noChangeArrowheads="1" noTextEdit="1"/>
          </p:cNvSpPr>
          <p:nvPr>
            <p:ph type="sldImg"/>
          </p:nvPr>
        </p:nvSpPr>
        <p:spPr>
          <a:ln/>
        </p:spPr>
      </p:sp>
      <p:sp>
        <p:nvSpPr>
          <p:cNvPr id="197636"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133307178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D6FD0F0E-50B7-469C-B592-1D5DD6374618}" type="slidenum">
              <a:rPr lang="en-US" altLang="zh-CN">
                <a:latin typeface="Times New Roman" panose="02020603050405020304" pitchFamily="18" charset="0"/>
                <a:ea typeface="宋体" panose="02010600030101010101" pitchFamily="2" charset="-122"/>
              </a:rPr>
              <a:pPr/>
              <a:t>96</a:t>
            </a:fld>
            <a:endParaRPr lang="en-US" altLang="zh-CN">
              <a:latin typeface="Times New Roman" panose="02020603050405020304" pitchFamily="18" charset="0"/>
              <a:ea typeface="宋体" panose="02010600030101010101" pitchFamily="2" charset="-122"/>
            </a:endParaRPr>
          </a:p>
        </p:txBody>
      </p:sp>
      <p:sp>
        <p:nvSpPr>
          <p:cNvPr id="199683" name="Rectangle 2"/>
          <p:cNvSpPr>
            <a:spLocks noRot="1" noChangeArrowheads="1" noTextEdit="1"/>
          </p:cNvSpPr>
          <p:nvPr>
            <p:ph type="sldImg"/>
          </p:nvPr>
        </p:nvSpPr>
        <p:spPr>
          <a:ln/>
        </p:spPr>
      </p:sp>
      <p:sp>
        <p:nvSpPr>
          <p:cNvPr id="199684"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212543780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fld id="{D242F9B5-5FDA-4397-A440-24A987BEE008}" type="slidenum">
              <a:rPr lang="en-US" altLang="zh-CN">
                <a:latin typeface="Times New Roman" panose="02020603050405020304" pitchFamily="18" charset="0"/>
                <a:ea typeface="宋体" panose="02010600030101010101" pitchFamily="2" charset="-122"/>
              </a:rPr>
              <a:pPr/>
              <a:t>97</a:t>
            </a:fld>
            <a:endParaRPr lang="en-US" altLang="zh-CN">
              <a:latin typeface="Times New Roman" panose="02020603050405020304" pitchFamily="18" charset="0"/>
              <a:ea typeface="宋体" panose="02010600030101010101" pitchFamily="2" charset="-122"/>
            </a:endParaRPr>
          </a:p>
        </p:txBody>
      </p:sp>
      <p:sp>
        <p:nvSpPr>
          <p:cNvPr id="201731" name="Rectangle 2"/>
          <p:cNvSpPr>
            <a:spLocks noRot="1" noChangeArrowheads="1" noTextEdit="1"/>
          </p:cNvSpPr>
          <p:nvPr>
            <p:ph type="sldImg"/>
          </p:nvPr>
        </p:nvSpPr>
        <p:spPr>
          <a:ln/>
        </p:spPr>
      </p:sp>
      <p:sp>
        <p:nvSpPr>
          <p:cNvPr id="201732" name="Rectangle 3"/>
          <p:cNvSpPr>
            <a:spLocks noGrp="1" noChangeArrowheads="1"/>
          </p:cNvSpPr>
          <p:nvPr>
            <p:ph type="body" idx="1"/>
          </p:nvPr>
        </p:nvSpPr>
        <p:spPr>
          <a:noFill/>
        </p:spPr>
        <p:txBody>
          <a:bodyPr/>
          <a:lstStyle/>
          <a:p>
            <a:pPr eaLnBrk="1" hangingPunct="1"/>
            <a:endParaRPr lang="zh-CN" altLang="zh-CN" smtClean="0"/>
          </a:p>
        </p:txBody>
      </p:sp>
    </p:spTree>
    <p:extLst>
      <p:ext uri="{BB962C8B-B14F-4D97-AF65-F5344CB8AC3E}">
        <p14:creationId xmlns:p14="http://schemas.microsoft.com/office/powerpoint/2010/main" val="41334867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6A4FAEF-A731-48F4-ABC1-77C7646E58EE}" type="slidenum">
              <a:rPr lang="en-US" altLang="zh-CN"/>
              <a:pPr/>
              <a:t>‹#›</a:t>
            </a:fld>
            <a:endParaRPr lang="en-US" altLang="zh-CN"/>
          </a:p>
        </p:txBody>
      </p:sp>
    </p:spTree>
    <p:extLst>
      <p:ext uri="{BB962C8B-B14F-4D97-AF65-F5344CB8AC3E}">
        <p14:creationId xmlns:p14="http://schemas.microsoft.com/office/powerpoint/2010/main" val="4954452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8259D59-25D4-4EA0-95B0-4D2358ED05FC}" type="slidenum">
              <a:rPr lang="en-US" altLang="zh-CN"/>
              <a:pPr/>
              <a:t>‹#›</a:t>
            </a:fld>
            <a:endParaRPr lang="en-US" altLang="zh-CN"/>
          </a:p>
        </p:txBody>
      </p:sp>
    </p:spTree>
    <p:extLst>
      <p:ext uri="{BB962C8B-B14F-4D97-AF65-F5344CB8AC3E}">
        <p14:creationId xmlns:p14="http://schemas.microsoft.com/office/powerpoint/2010/main" val="37116521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57C07C6-9012-48C9-B711-6FEF2EF63A94}" type="slidenum">
              <a:rPr lang="en-US" altLang="zh-CN"/>
              <a:pPr/>
              <a:t>‹#›</a:t>
            </a:fld>
            <a:endParaRPr lang="en-US" altLang="zh-CN"/>
          </a:p>
        </p:txBody>
      </p:sp>
    </p:spTree>
    <p:extLst>
      <p:ext uri="{BB962C8B-B14F-4D97-AF65-F5344CB8AC3E}">
        <p14:creationId xmlns:p14="http://schemas.microsoft.com/office/powerpoint/2010/main" val="28188760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534584" y="214313"/>
            <a:ext cx="10405533" cy="591820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13"/>
          <p:cNvSpPr>
            <a:spLocks noGrp="1" noChangeArrowheads="1"/>
          </p:cNvSpPr>
          <p:nvPr>
            <p:ph type="sldNum" sz="quarter" idx="12"/>
          </p:nvPr>
        </p:nvSpPr>
        <p:spPr>
          <a:ln/>
        </p:spPr>
        <p:txBody>
          <a:bodyPr/>
          <a:lstStyle>
            <a:lvl1pPr>
              <a:defRPr/>
            </a:lvl1pPr>
          </a:lstStyle>
          <a:p>
            <a:pPr>
              <a:defRPr/>
            </a:pPr>
            <a:fld id="{FF9EC9DD-807C-4EB3-B897-DCC2BD23512A}" type="slidenum">
              <a:rPr lang="en-US" altLang="zh-CN"/>
              <a:pPr>
                <a:defRPr/>
              </a:pPr>
              <a:t>‹#›</a:t>
            </a:fld>
            <a:endParaRPr lang="en-US" altLang="zh-CN"/>
          </a:p>
        </p:txBody>
      </p:sp>
    </p:spTree>
    <p:extLst>
      <p:ext uri="{BB962C8B-B14F-4D97-AF65-F5344CB8AC3E}">
        <p14:creationId xmlns:p14="http://schemas.microsoft.com/office/powerpoint/2010/main" val="28060299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534585" y="214314"/>
            <a:ext cx="10390716" cy="146208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1576917" y="2017713"/>
            <a:ext cx="5080000" cy="411480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860117" y="2017713"/>
            <a:ext cx="5080000" cy="411480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1"/>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a:ln/>
        </p:spPr>
        <p:txBody>
          <a:bodyPr/>
          <a:lstStyle>
            <a:lvl1pPr>
              <a:defRPr/>
            </a:lvl1pPr>
          </a:lstStyle>
          <a:p>
            <a:pPr>
              <a:defRPr/>
            </a:pPr>
            <a:fld id="{41A3B3AF-846F-490F-9EDD-A70800B48273}" type="slidenum">
              <a:rPr lang="en-US" altLang="zh-CN"/>
              <a:pPr>
                <a:defRPr/>
              </a:pPr>
              <a:t>‹#›</a:t>
            </a:fld>
            <a:endParaRPr lang="en-US" altLang="zh-CN"/>
          </a:p>
        </p:txBody>
      </p:sp>
    </p:spTree>
    <p:extLst>
      <p:ext uri="{BB962C8B-B14F-4D97-AF65-F5344CB8AC3E}">
        <p14:creationId xmlns:p14="http://schemas.microsoft.com/office/powerpoint/2010/main" val="987113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248503A-7B00-41DA-8940-0DFA1CA74755}" type="slidenum">
              <a:rPr lang="en-US" altLang="zh-CN"/>
              <a:pPr/>
              <a:t>‹#›</a:t>
            </a:fld>
            <a:endParaRPr lang="en-US" altLang="zh-CN"/>
          </a:p>
        </p:txBody>
      </p:sp>
    </p:spTree>
    <p:extLst>
      <p:ext uri="{BB962C8B-B14F-4D97-AF65-F5344CB8AC3E}">
        <p14:creationId xmlns:p14="http://schemas.microsoft.com/office/powerpoint/2010/main" val="4048796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982D67C-29A1-42D1-B5D9-E716DAD4D5C9}" type="slidenum">
              <a:rPr lang="en-US" altLang="zh-CN"/>
              <a:pPr/>
              <a:t>‹#›</a:t>
            </a:fld>
            <a:endParaRPr lang="en-US" altLang="zh-CN"/>
          </a:p>
        </p:txBody>
      </p:sp>
    </p:spTree>
    <p:extLst>
      <p:ext uri="{BB962C8B-B14F-4D97-AF65-F5344CB8AC3E}">
        <p14:creationId xmlns:p14="http://schemas.microsoft.com/office/powerpoint/2010/main" val="2411263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3CEAC690-EB89-417C-B0FE-E557AE3DF4D3}" type="slidenum">
              <a:rPr lang="en-US" altLang="zh-CN"/>
              <a:pPr/>
              <a:t>‹#›</a:t>
            </a:fld>
            <a:endParaRPr lang="en-US" altLang="zh-CN"/>
          </a:p>
        </p:txBody>
      </p:sp>
    </p:spTree>
    <p:extLst>
      <p:ext uri="{BB962C8B-B14F-4D97-AF65-F5344CB8AC3E}">
        <p14:creationId xmlns:p14="http://schemas.microsoft.com/office/powerpoint/2010/main" val="33857241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3961CD9-1864-4C13-9635-B42754748A3C}" type="slidenum">
              <a:rPr lang="en-US" altLang="zh-CN"/>
              <a:pPr/>
              <a:t>‹#›</a:t>
            </a:fld>
            <a:endParaRPr lang="en-US" altLang="zh-CN"/>
          </a:p>
        </p:txBody>
      </p:sp>
    </p:spTree>
    <p:extLst>
      <p:ext uri="{BB962C8B-B14F-4D97-AF65-F5344CB8AC3E}">
        <p14:creationId xmlns:p14="http://schemas.microsoft.com/office/powerpoint/2010/main" val="31791531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2C298E94-21ED-4B16-BD51-BC4A86ADB9A0}" type="slidenum">
              <a:rPr lang="en-US" altLang="zh-CN"/>
              <a:pPr/>
              <a:t>‹#›</a:t>
            </a:fld>
            <a:endParaRPr lang="en-US" altLang="zh-CN"/>
          </a:p>
        </p:txBody>
      </p:sp>
    </p:spTree>
    <p:extLst>
      <p:ext uri="{BB962C8B-B14F-4D97-AF65-F5344CB8AC3E}">
        <p14:creationId xmlns:p14="http://schemas.microsoft.com/office/powerpoint/2010/main" val="1922707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1EFC0B43-9C85-4800-8724-C62F8F19E891}" type="slidenum">
              <a:rPr lang="en-US" altLang="zh-CN"/>
              <a:pPr/>
              <a:t>‹#›</a:t>
            </a:fld>
            <a:endParaRPr lang="en-US" altLang="zh-CN"/>
          </a:p>
        </p:txBody>
      </p:sp>
    </p:spTree>
    <p:extLst>
      <p:ext uri="{BB962C8B-B14F-4D97-AF65-F5344CB8AC3E}">
        <p14:creationId xmlns:p14="http://schemas.microsoft.com/office/powerpoint/2010/main" val="14912014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CC16715-B7F7-4064-B570-2A3495048B06}" type="slidenum">
              <a:rPr lang="en-US" altLang="zh-CN"/>
              <a:pPr/>
              <a:t>‹#›</a:t>
            </a:fld>
            <a:endParaRPr lang="en-US" altLang="zh-CN"/>
          </a:p>
        </p:txBody>
      </p:sp>
    </p:spTree>
    <p:extLst>
      <p:ext uri="{BB962C8B-B14F-4D97-AF65-F5344CB8AC3E}">
        <p14:creationId xmlns:p14="http://schemas.microsoft.com/office/powerpoint/2010/main" val="21643253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27DBFB6B-4053-4BED-A8A8-F4DFFED82D7C}" type="slidenum">
              <a:rPr lang="en-US" altLang="zh-CN"/>
              <a:pPr/>
              <a:t>‹#›</a:t>
            </a:fld>
            <a:endParaRPr lang="en-US" altLang="zh-CN"/>
          </a:p>
        </p:txBody>
      </p:sp>
    </p:spTree>
    <p:extLst>
      <p:ext uri="{BB962C8B-B14F-4D97-AF65-F5344CB8AC3E}">
        <p14:creationId xmlns:p14="http://schemas.microsoft.com/office/powerpoint/2010/main" val="12584198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1A085FB6-5EC1-440B-9E35-37325351696C}"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notesSlide" Target="../notesSlides/notesSlide22.xml"/><Relationship Id="rId7"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9.wmf"/><Relationship Id="rId5" Type="http://schemas.openxmlformats.org/officeDocument/2006/relationships/oleObject" Target="../embeddings/oleObject1.bin"/><Relationship Id="rId10" Type="http://schemas.openxmlformats.org/officeDocument/2006/relationships/image" Target="../media/image11.wmf"/><Relationship Id="rId4" Type="http://schemas.openxmlformats.org/officeDocument/2006/relationships/image" Target="../media/image12.wmf"/><Relationship Id="rId9" Type="http://schemas.openxmlformats.org/officeDocument/2006/relationships/oleObject" Target="../embeddings/oleObject3.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13.wmf"/><Relationship Id="rId4" Type="http://schemas.openxmlformats.org/officeDocument/2006/relationships/oleObject" Target="../embeddings/oleObject4.bin"/></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file:///I:\start.ppt#2" TargetMode="External"/><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hyperlink" Target="file:///I:\start.ppt#2. &#24187;&#28783;&#29255; 2"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image" Target="../media/image4.jpeg"/><Relationship Id="rId7" Type="http://schemas.openxmlformats.org/officeDocument/2006/relationships/slide" Target="slide26.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slide" Target="slide9.xml"/><Relationship Id="rId4" Type="http://schemas.openxmlformats.org/officeDocument/2006/relationships/slide" Target="slide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7" Type="http://schemas.openxmlformats.org/officeDocument/2006/relationships/image" Target="../media/image16.wmf"/><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15.wmf"/><Relationship Id="rId4" Type="http://schemas.openxmlformats.org/officeDocument/2006/relationships/oleObject" Target="../embeddings/oleObject5.bin"/></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hyperlink" Target="file:///I:\start.ppt#2" TargetMode="External"/><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hyperlink" Target="file:///I:\start.ppt#2. &#24187;&#28783;&#29255; 2"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slide" Target="slide55.xml"/><Relationship Id="rId3" Type="http://schemas.openxmlformats.org/officeDocument/2006/relationships/slide" Target="slide4.xml"/><Relationship Id="rId7"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slide" Target="slide73.xml"/><Relationship Id="rId5" Type="http://schemas.openxmlformats.org/officeDocument/2006/relationships/slide" Target="slide65.xml"/><Relationship Id="rId4" Type="http://schemas.openxmlformats.org/officeDocument/2006/relationships/image" Target="../media/image4.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8" Type="http://schemas.openxmlformats.org/officeDocument/2006/relationships/hyperlink" Target="file:///I:\start.ppt#2" TargetMode="External"/><Relationship Id="rId3" Type="http://schemas.openxmlformats.org/officeDocument/2006/relationships/image" Target="../media/image18.jpeg"/><Relationship Id="rId7" Type="http://schemas.openxmlformats.org/officeDocument/2006/relationships/image" Target="../media/image17.jpeg"/><Relationship Id="rId2" Type="http://schemas.openxmlformats.org/officeDocument/2006/relationships/notesSlide" Target="../notesSlides/notesSlide52.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 Id="rId9" Type="http://schemas.openxmlformats.org/officeDocument/2006/relationships/hyperlink" Target="file:///I:\start.ppt#2. &#24187;&#28783;&#29255; 2" TargetMode="Externa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hyperlink" Target="file:///I:\start.ppt#2" TargetMode="External"/><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hyperlink" Target="file:///I:\start.ppt#2. &#24187;&#28783;&#29255; 2" TargetMode="Externa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6.xml"/><Relationship Id="rId1" Type="http://schemas.openxmlformats.org/officeDocument/2006/relationships/slideLayout" Target="../slideLayouts/slideLayout7.xml"/><Relationship Id="rId5" Type="http://schemas.openxmlformats.org/officeDocument/2006/relationships/hyperlink" Target="file:///I:\start.ppt#2. &#24187;&#28783;&#29255; 2" TargetMode="External"/><Relationship Id="rId4" Type="http://schemas.openxmlformats.org/officeDocument/2006/relationships/hyperlink" Target="file:///I:\start.ppt#2" TargetMode="External"/></Relationships>
</file>

<file path=ppt/slides/_rels/slide5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slide" Target="slide55.xml"/><Relationship Id="rId3" Type="http://schemas.openxmlformats.org/officeDocument/2006/relationships/slide" Target="slide4.xml"/><Relationship Id="rId7"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slide" Target="slide73.xml"/><Relationship Id="rId5" Type="http://schemas.openxmlformats.org/officeDocument/2006/relationships/slide" Target="slide65.xml"/><Relationship Id="rId4" Type="http://schemas.openxmlformats.org/officeDocument/2006/relationships/image" Target="../media/image4.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24.wmf"/><Relationship Id="rId4" Type="http://schemas.openxmlformats.org/officeDocument/2006/relationships/oleObject" Target="../embeddings/oleObject7.bin"/></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3.xml"/><Relationship Id="rId1" Type="http://schemas.openxmlformats.org/officeDocument/2006/relationships/vmlDrawing" Target="../drawings/vmlDrawing5.vml"/><Relationship Id="rId5" Type="http://schemas.openxmlformats.org/officeDocument/2006/relationships/image" Target="../media/image24.wmf"/><Relationship Id="rId4" Type="http://schemas.openxmlformats.org/officeDocument/2006/relationships/oleObject" Target="../embeddings/oleObject8.bin"/></Relationships>
</file>

<file path=ppt/slides/_rels/slide7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3" Type="http://schemas.openxmlformats.org/officeDocument/2006/relationships/image" Target="../media/image38.emf"/><Relationship Id="rId18" Type="http://schemas.openxmlformats.org/officeDocument/2006/relationships/image" Target="../media/image43.emf"/><Relationship Id="rId26" Type="http://schemas.openxmlformats.org/officeDocument/2006/relationships/image" Target="../media/image51.emf"/><Relationship Id="rId39" Type="http://schemas.openxmlformats.org/officeDocument/2006/relationships/image" Target="../media/image64.emf"/><Relationship Id="rId21" Type="http://schemas.openxmlformats.org/officeDocument/2006/relationships/image" Target="../media/image46.emf"/><Relationship Id="rId34" Type="http://schemas.openxmlformats.org/officeDocument/2006/relationships/image" Target="../media/image59.emf"/><Relationship Id="rId7" Type="http://schemas.openxmlformats.org/officeDocument/2006/relationships/image" Target="../media/image32.emf"/><Relationship Id="rId12" Type="http://schemas.openxmlformats.org/officeDocument/2006/relationships/image" Target="../media/image37.emf"/><Relationship Id="rId17" Type="http://schemas.openxmlformats.org/officeDocument/2006/relationships/image" Target="../media/image42.emf"/><Relationship Id="rId25" Type="http://schemas.openxmlformats.org/officeDocument/2006/relationships/image" Target="../media/image50.emf"/><Relationship Id="rId33" Type="http://schemas.openxmlformats.org/officeDocument/2006/relationships/image" Target="../media/image58.emf"/><Relationship Id="rId38" Type="http://schemas.openxmlformats.org/officeDocument/2006/relationships/image" Target="../media/image63.emf"/><Relationship Id="rId2" Type="http://schemas.openxmlformats.org/officeDocument/2006/relationships/notesSlide" Target="../notesSlides/notesSlide91.xml"/><Relationship Id="rId16" Type="http://schemas.openxmlformats.org/officeDocument/2006/relationships/image" Target="../media/image41.emf"/><Relationship Id="rId20" Type="http://schemas.openxmlformats.org/officeDocument/2006/relationships/image" Target="../media/image45.emf"/><Relationship Id="rId29" Type="http://schemas.openxmlformats.org/officeDocument/2006/relationships/image" Target="../media/image54.emf"/><Relationship Id="rId1" Type="http://schemas.openxmlformats.org/officeDocument/2006/relationships/slideLayout" Target="../slideLayouts/slideLayout7.xml"/><Relationship Id="rId6" Type="http://schemas.openxmlformats.org/officeDocument/2006/relationships/image" Target="../media/image31.emf"/><Relationship Id="rId11" Type="http://schemas.openxmlformats.org/officeDocument/2006/relationships/image" Target="../media/image36.emf"/><Relationship Id="rId24" Type="http://schemas.openxmlformats.org/officeDocument/2006/relationships/image" Target="../media/image49.emf"/><Relationship Id="rId32" Type="http://schemas.openxmlformats.org/officeDocument/2006/relationships/image" Target="../media/image57.emf"/><Relationship Id="rId37" Type="http://schemas.openxmlformats.org/officeDocument/2006/relationships/image" Target="../media/image62.emf"/><Relationship Id="rId5" Type="http://schemas.openxmlformats.org/officeDocument/2006/relationships/image" Target="../media/image30.emf"/><Relationship Id="rId15" Type="http://schemas.openxmlformats.org/officeDocument/2006/relationships/image" Target="../media/image40.emf"/><Relationship Id="rId23" Type="http://schemas.openxmlformats.org/officeDocument/2006/relationships/image" Target="../media/image48.emf"/><Relationship Id="rId28" Type="http://schemas.openxmlformats.org/officeDocument/2006/relationships/image" Target="../media/image53.emf"/><Relationship Id="rId36" Type="http://schemas.openxmlformats.org/officeDocument/2006/relationships/image" Target="../media/image61.emf"/><Relationship Id="rId10" Type="http://schemas.openxmlformats.org/officeDocument/2006/relationships/image" Target="../media/image35.emf"/><Relationship Id="rId19" Type="http://schemas.openxmlformats.org/officeDocument/2006/relationships/image" Target="../media/image44.emf"/><Relationship Id="rId31" Type="http://schemas.openxmlformats.org/officeDocument/2006/relationships/image" Target="../media/image56.emf"/><Relationship Id="rId4" Type="http://schemas.openxmlformats.org/officeDocument/2006/relationships/image" Target="../media/image29.emf"/><Relationship Id="rId9" Type="http://schemas.openxmlformats.org/officeDocument/2006/relationships/image" Target="../media/image34.emf"/><Relationship Id="rId14" Type="http://schemas.openxmlformats.org/officeDocument/2006/relationships/image" Target="../media/image39.emf"/><Relationship Id="rId22" Type="http://schemas.openxmlformats.org/officeDocument/2006/relationships/image" Target="../media/image47.emf"/><Relationship Id="rId27" Type="http://schemas.openxmlformats.org/officeDocument/2006/relationships/image" Target="../media/image52.emf"/><Relationship Id="rId30" Type="http://schemas.openxmlformats.org/officeDocument/2006/relationships/image" Target="../media/image55.emf"/><Relationship Id="rId35" Type="http://schemas.openxmlformats.org/officeDocument/2006/relationships/image" Target="../media/image60.emf"/><Relationship Id="rId8" Type="http://schemas.openxmlformats.org/officeDocument/2006/relationships/image" Target="../media/image33.emf"/><Relationship Id="rId3" Type="http://schemas.openxmlformats.org/officeDocument/2006/relationships/image" Target="../media/image28.emf"/></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370264" y="2705100"/>
            <a:ext cx="5451475" cy="1447800"/>
          </a:xfrm>
          <a:prstGeom prst="rect">
            <a:avLst/>
          </a:prstGeom>
          <a:noFill/>
        </p:spPr>
        <p:txBody>
          <a:bodyPr>
            <a:spAutoFit/>
          </a:bodyPr>
          <a:lstStyle/>
          <a:p>
            <a:pPr algn="ctr" fontAlgn="auto">
              <a:spcBef>
                <a:spcPts val="0"/>
              </a:spcBef>
              <a:spcAft>
                <a:spcPts val="0"/>
              </a:spcAft>
              <a:defRPr/>
            </a:pPr>
            <a:r>
              <a:rPr lang="zh-CN" altLang="en-US" sz="7200" b="1" spc="300" dirty="0">
                <a:solidFill>
                  <a:schemeClr val="bg1"/>
                </a:solidFill>
                <a:latin typeface="微软雅黑" panose="020B0503020204020204" pitchFamily="34" charset="-122"/>
                <a:ea typeface="微软雅黑" panose="020B0503020204020204" pitchFamily="34" charset="-122"/>
              </a:rPr>
              <a:t>我们毕业啦</a:t>
            </a:r>
            <a:endParaRPr lang="en-US" altLang="zh-CN" sz="7200" b="1" spc="300" dirty="0">
              <a:solidFill>
                <a:schemeClr val="bg1"/>
              </a:solidFill>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1600" b="1" spc="300" dirty="0">
                <a:solidFill>
                  <a:schemeClr val="bg1"/>
                </a:solidFill>
                <a:latin typeface="微软雅黑" panose="020B0503020204020204" pitchFamily="34" charset="-122"/>
                <a:ea typeface="微软雅黑" panose="020B0503020204020204" pitchFamily="34" charset="-122"/>
              </a:rPr>
              <a:t>其实是答辩的标题地方</a:t>
            </a:r>
            <a:endParaRPr lang="en-US" altLang="zh-CN" sz="1600" b="1" spc="3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886200" y="4495800"/>
            <a:ext cx="4038600" cy="707886"/>
          </a:xfrm>
          <a:prstGeom prst="rect">
            <a:avLst/>
          </a:prstGeom>
          <a:noFill/>
        </p:spPr>
        <p:txBody>
          <a:bodyPr wrap="square">
            <a:spAutoFit/>
          </a:bodyPr>
          <a:lstStyle/>
          <a:p>
            <a:pPr fontAlgn="auto">
              <a:spcBef>
                <a:spcPts val="0"/>
              </a:spcBef>
              <a:spcAft>
                <a:spcPts val="0"/>
              </a:spcAft>
              <a:defRPr/>
            </a:pPr>
            <a:r>
              <a:rPr lang="zh-CN" altLang="en-US" sz="4000" b="1" spc="300" dirty="0">
                <a:latin typeface="黑体" panose="02010609060101010101" pitchFamily="49" charset="-122"/>
                <a:ea typeface="黑体" panose="02010609060101010101" pitchFamily="49" charset="-122"/>
              </a:rPr>
              <a:t>授课人：逄洪波</a:t>
            </a:r>
            <a:endParaRPr lang="zh-HK" altLang="en-US" sz="4000" b="1" spc="300" dirty="0">
              <a:latin typeface="黑体" panose="02010609060101010101" pitchFamily="49" charset="-122"/>
              <a:ea typeface="黑体" panose="02010609060101010101" pitchFamily="49" charset="-122"/>
            </a:endParaRPr>
          </a:p>
        </p:txBody>
      </p:sp>
      <p:pic>
        <p:nvPicPr>
          <p:cNvPr id="5126" name="Picture 2" descr="http://g.hiphotos.baidu.com/baike/w%3D268/sign=d00dbe4bc91349547e1eef626e4c92dd/3ac79f3df8dcd1003473feeb708b4710b8122f0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197325"/>
            <a:ext cx="1770062" cy="15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1714501" y="1161555"/>
            <a:ext cx="8763000" cy="1323439"/>
          </a:xfrm>
          <a:prstGeom prst="rect">
            <a:avLst/>
          </a:prstGeom>
          <a:noFill/>
        </p:spPr>
        <p:txBody>
          <a:bodyPr wrap="square">
            <a:spAutoFit/>
          </a:bodyPr>
          <a:lstStyle/>
          <a:p>
            <a:pPr algn="ctr" fontAlgn="auto">
              <a:spcBef>
                <a:spcPts val="0"/>
              </a:spcBef>
              <a:spcAft>
                <a:spcPts val="0"/>
              </a:spcAft>
              <a:defRPr/>
            </a:pPr>
            <a:r>
              <a:rPr lang="zh-CN" altLang="en-US" sz="8000" b="1" spc="300" dirty="0" smtClean="0">
                <a:latin typeface="黑体" panose="02010609060101010101" pitchFamily="49" charset="-122"/>
                <a:ea typeface="黑体" panose="02010609060101010101" pitchFamily="49" charset="-122"/>
              </a:rPr>
              <a:t>第</a:t>
            </a:r>
            <a:r>
              <a:rPr lang="zh-CN" altLang="en-US" sz="8000" b="1" spc="300" dirty="0">
                <a:latin typeface="黑体" panose="02010609060101010101" pitchFamily="49" charset="-122"/>
                <a:ea typeface="黑体" panose="02010609060101010101" pitchFamily="49" charset="-122"/>
              </a:rPr>
              <a:t>九</a:t>
            </a:r>
            <a:r>
              <a:rPr lang="zh-CN" altLang="en-US" sz="8000" b="1" spc="300" dirty="0" smtClean="0">
                <a:latin typeface="黑体" panose="02010609060101010101" pitchFamily="49" charset="-122"/>
                <a:ea typeface="黑体" panose="02010609060101010101" pitchFamily="49" charset="-122"/>
              </a:rPr>
              <a:t>章 脂类代谢</a:t>
            </a:r>
            <a:endParaRPr lang="en-US" altLang="zh-CN" sz="5400" b="1" spc="300" dirty="0">
              <a:latin typeface="黑体" panose="02010609060101010101" pitchFamily="49" charset="-122"/>
              <a:ea typeface="黑体" panose="02010609060101010101" pitchFamily="49" charset="-122"/>
            </a:endParaRPr>
          </a:p>
        </p:txBody>
      </p:sp>
      <p:pic>
        <p:nvPicPr>
          <p:cNvPr id="57346" name="Picture 2" descr="https://gimg2.baidu.com/image_search/src=http%3A%2F%2F5b0988e595225.cdn.sohucs.com%2Fimages%2F20180928%2Fbc8c457edfed4e97967c651f525476a2.jpeg&amp;refer=http%3A%2F%2F5b0988e595225.cdn.sohucs.com&amp;app=2002&amp;size=f9999,10000&amp;q=a80&amp;n=0&amp;g=0n&amp;fmt=auto?sec=1667798231&amp;t=e6a0d39eca9f34b17fe72a815b465a24"/>
          <p:cNvPicPr>
            <a:picLocks noChangeAspect="1" noChangeArrowheads="1"/>
          </p:cNvPicPr>
          <p:nvPr/>
        </p:nvPicPr>
        <p:blipFill rotWithShape="1">
          <a:blip r:embed="rId4">
            <a:extLst>
              <a:ext uri="{28A0092B-C50C-407E-A947-70E740481C1C}">
                <a14:useLocalDpi xmlns:a14="http://schemas.microsoft.com/office/drawing/2010/main" val="0"/>
              </a:ext>
            </a:extLst>
          </a:blip>
          <a:srcRect l="8117" t="7577" r="60772" b="24545"/>
          <a:stretch/>
        </p:blipFill>
        <p:spPr bwMode="auto">
          <a:xfrm>
            <a:off x="9144000" y="3837372"/>
            <a:ext cx="2819400" cy="28194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1027"/>
          <p:cNvSpPr txBox="1">
            <a:spLocks noChangeArrowheads="1"/>
          </p:cNvSpPr>
          <p:nvPr/>
        </p:nvSpPr>
        <p:spPr bwMode="auto">
          <a:xfrm>
            <a:off x="2413000" y="2692870"/>
            <a:ext cx="8255000"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None/>
            </a:pPr>
            <a:r>
              <a:rPr lang="en-US" altLang="zh-CN" sz="6000" b="1" kern="0" dirty="0" smtClean="0">
                <a:solidFill>
                  <a:srgbClr val="990099"/>
                </a:solidFill>
                <a:latin typeface="Times New Roman" panose="02020603050405020304" pitchFamily="18" charset="0"/>
              </a:rPr>
              <a:t>Metabolism of Lipids</a:t>
            </a:r>
            <a:endParaRPr lang="en-US" altLang="zh-CN" sz="6000" b="1" kern="0" dirty="0">
              <a:solidFill>
                <a:srgbClr val="990099"/>
              </a:solidFill>
              <a:latin typeface="Times New Roman" panose="02020603050405020304" pitchFamily="18" charset="0"/>
            </a:endParaRPr>
          </a:p>
        </p:txBody>
      </p:sp>
    </p:spTree>
    <p:extLst>
      <p:ext uri="{BB962C8B-B14F-4D97-AF65-F5344CB8AC3E}">
        <p14:creationId xmlns:p14="http://schemas.microsoft.com/office/powerpoint/2010/main" val="12150227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85800" y="214315"/>
            <a:ext cx="10515599" cy="1004886"/>
          </a:xfrm>
        </p:spPr>
        <p:txBody>
          <a:bodyPr/>
          <a:lstStyle/>
          <a:p>
            <a:pPr eaLnBrk="1" hangingPunct="1"/>
            <a:r>
              <a:rPr lang="zh-CN" altLang="en-US" sz="4000" b="1" dirty="0">
                <a:solidFill>
                  <a:schemeClr val="folHlink"/>
                </a:solidFill>
                <a:latin typeface="楷体_GB2312" pitchFamily="49" charset="-122"/>
                <a:ea typeface="楷体_GB2312" pitchFamily="49" charset="-122"/>
              </a:rPr>
              <a:t>脂类代谢对于生命活动具有</a:t>
            </a:r>
            <a:r>
              <a:rPr lang="zh-CN" altLang="en-US" sz="4000" b="1" dirty="0" smtClean="0">
                <a:solidFill>
                  <a:schemeClr val="folHlink"/>
                </a:solidFill>
                <a:latin typeface="楷体_GB2312" pitchFamily="49" charset="-122"/>
                <a:ea typeface="楷体_GB2312" pitchFamily="49" charset="-122"/>
              </a:rPr>
              <a:t>重要意义</a:t>
            </a:r>
            <a:endParaRPr lang="zh-CN" altLang="en-US" sz="4000" b="1" dirty="0">
              <a:solidFill>
                <a:schemeClr val="folHlink"/>
              </a:solidFill>
              <a:latin typeface="楷体_GB2312" pitchFamily="49" charset="-122"/>
              <a:ea typeface="楷体_GB2312" pitchFamily="49" charset="-122"/>
            </a:endParaRPr>
          </a:p>
        </p:txBody>
      </p:sp>
      <p:sp>
        <p:nvSpPr>
          <p:cNvPr id="22531" name="Rectangle 3"/>
          <p:cNvSpPr>
            <a:spLocks noGrp="1" noChangeArrowheads="1"/>
          </p:cNvSpPr>
          <p:nvPr>
            <p:ph type="body" idx="1"/>
          </p:nvPr>
        </p:nvSpPr>
        <p:spPr>
          <a:xfrm>
            <a:off x="1077911" y="1447800"/>
            <a:ext cx="9731375" cy="4194175"/>
          </a:xfrm>
        </p:spPr>
        <p:txBody>
          <a:bodyPr/>
          <a:lstStyle/>
          <a:p>
            <a:pPr marL="609600" indent="-609600">
              <a:lnSpc>
                <a:spcPct val="80000"/>
              </a:lnSpc>
              <a:buNone/>
            </a:pP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）脂肪在动物体内和植物种子及果实中大量存储。脂肪在氧化时可以比其他能源物质</a:t>
            </a:r>
            <a:r>
              <a:rPr lang="zh-CN" altLang="en-US" sz="2800" b="1" dirty="0">
                <a:solidFill>
                  <a:schemeClr val="hlink"/>
                </a:solidFill>
                <a:latin typeface="楷体_GB2312" pitchFamily="49" charset="-122"/>
                <a:ea typeface="楷体_GB2312" pitchFamily="49" charset="-122"/>
              </a:rPr>
              <a:t>提供更多的能量</a:t>
            </a:r>
            <a:r>
              <a:rPr lang="zh-CN" altLang="en-US" sz="2800" b="1" dirty="0">
                <a:latin typeface="楷体_GB2312" pitchFamily="49" charset="-122"/>
                <a:ea typeface="楷体_GB2312" pitchFamily="49" charset="-122"/>
              </a:rPr>
              <a:t>。每克脂肪氧化时可释放出</a:t>
            </a:r>
            <a:r>
              <a:rPr lang="en-US" altLang="zh-CN" sz="2800" b="1" dirty="0">
                <a:latin typeface="楷体_GB2312" pitchFamily="49" charset="-122"/>
                <a:ea typeface="楷体_GB2312" pitchFamily="49" charset="-122"/>
              </a:rPr>
              <a:t>38.9 kJ </a:t>
            </a:r>
            <a:r>
              <a:rPr lang="zh-CN" altLang="en-US" sz="2800" b="1" dirty="0">
                <a:latin typeface="楷体_GB2312" pitchFamily="49" charset="-122"/>
                <a:ea typeface="楷体_GB2312" pitchFamily="49" charset="-122"/>
              </a:rPr>
              <a:t>的能量，每克糖和蛋白质氧化时释放的能量仅分别为</a:t>
            </a:r>
            <a:r>
              <a:rPr lang="en-US" altLang="zh-CN" sz="2800" b="1" dirty="0">
                <a:latin typeface="楷体_GB2312" pitchFamily="49" charset="-122"/>
                <a:ea typeface="楷体_GB2312" pitchFamily="49" charset="-122"/>
              </a:rPr>
              <a:t>17.2 kJ</a:t>
            </a:r>
            <a:r>
              <a:rPr lang="zh-CN" altLang="en-US" sz="2800" b="1" dirty="0">
                <a:latin typeface="楷体_GB2312" pitchFamily="49" charset="-122"/>
                <a:ea typeface="楷体_GB2312" pitchFamily="49" charset="-122"/>
              </a:rPr>
              <a:t>和</a:t>
            </a:r>
            <a:r>
              <a:rPr lang="en-US" altLang="zh-CN" sz="2800" b="1" dirty="0">
                <a:latin typeface="楷体_GB2312" pitchFamily="49" charset="-122"/>
                <a:ea typeface="楷体_GB2312" pitchFamily="49" charset="-122"/>
              </a:rPr>
              <a:t>23.4 kJ</a:t>
            </a:r>
            <a:r>
              <a:rPr lang="zh-CN" altLang="en-US" sz="2800" b="1" dirty="0" smtClean="0">
                <a:latin typeface="楷体_GB2312" pitchFamily="49" charset="-122"/>
                <a:ea typeface="楷体_GB2312" pitchFamily="49" charset="-122"/>
              </a:rPr>
              <a:t>。</a:t>
            </a:r>
            <a:endParaRPr lang="en-US" altLang="zh-CN" sz="2800" b="1" dirty="0" smtClean="0">
              <a:latin typeface="楷体_GB2312" pitchFamily="49" charset="-122"/>
              <a:ea typeface="楷体_GB2312" pitchFamily="49" charset="-122"/>
            </a:endParaRPr>
          </a:p>
          <a:p>
            <a:pPr marL="609600" indent="-609600">
              <a:lnSpc>
                <a:spcPct val="80000"/>
              </a:lnSpc>
              <a:buNone/>
            </a:pPr>
            <a:endParaRPr lang="zh-CN" altLang="en-US" sz="2800" b="1" dirty="0">
              <a:latin typeface="楷体_GB2312" pitchFamily="49" charset="-122"/>
              <a:ea typeface="楷体_GB2312" pitchFamily="49" charset="-122"/>
            </a:endParaRPr>
          </a:p>
          <a:p>
            <a:pPr marL="609600" indent="-609600">
              <a:lnSpc>
                <a:spcPct val="80000"/>
              </a:lnSpc>
              <a:buNone/>
            </a:pP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2</a:t>
            </a:r>
            <a:r>
              <a:rPr lang="zh-CN" altLang="en-US" sz="2800" b="1" dirty="0">
                <a:latin typeface="楷体_GB2312" pitchFamily="49" charset="-122"/>
                <a:ea typeface="楷体_GB2312" pitchFamily="49" charset="-122"/>
              </a:rPr>
              <a:t>）许多类脂及其衍生物</a:t>
            </a:r>
            <a:r>
              <a:rPr lang="zh-CN" altLang="en-US" sz="2800" b="1" dirty="0">
                <a:solidFill>
                  <a:schemeClr val="hlink"/>
                </a:solidFill>
                <a:latin typeface="楷体_GB2312" pitchFamily="49" charset="-122"/>
                <a:ea typeface="楷体_GB2312" pitchFamily="49" charset="-122"/>
              </a:rPr>
              <a:t>具有重要生理作用</a:t>
            </a:r>
            <a:r>
              <a:rPr lang="zh-CN" altLang="en-US" sz="2800" b="1" dirty="0">
                <a:latin typeface="楷体_GB2312" pitchFamily="49" charset="-122"/>
                <a:ea typeface="楷体_GB2312" pitchFamily="49" charset="-122"/>
              </a:rPr>
              <a:t>。脂类代谢的中间产物是合成激素、胆酸和维生素等的基本原料，对维持机体的正常活动有重要影响作用</a:t>
            </a:r>
            <a:r>
              <a:rPr lang="zh-CN" altLang="en-US" sz="2800" b="1" dirty="0" smtClean="0">
                <a:latin typeface="楷体_GB2312" pitchFamily="49" charset="-122"/>
                <a:ea typeface="楷体_GB2312" pitchFamily="49" charset="-122"/>
              </a:rPr>
              <a:t>。</a:t>
            </a:r>
            <a:endParaRPr lang="en-US" altLang="zh-CN" sz="2800" b="1" dirty="0" smtClean="0">
              <a:latin typeface="楷体_GB2312" pitchFamily="49" charset="-122"/>
              <a:ea typeface="楷体_GB2312" pitchFamily="49" charset="-122"/>
            </a:endParaRPr>
          </a:p>
          <a:p>
            <a:pPr marL="609600" indent="-609600">
              <a:lnSpc>
                <a:spcPct val="80000"/>
              </a:lnSpc>
              <a:buNone/>
            </a:pPr>
            <a:endParaRPr lang="zh-CN" altLang="en-US" sz="2800" b="1" dirty="0">
              <a:latin typeface="楷体_GB2312" pitchFamily="49" charset="-122"/>
              <a:ea typeface="楷体_GB2312" pitchFamily="49" charset="-122"/>
            </a:endParaRPr>
          </a:p>
          <a:p>
            <a:pPr marL="609600" indent="-609600">
              <a:lnSpc>
                <a:spcPct val="80000"/>
              </a:lnSpc>
              <a:buNone/>
            </a:pPr>
            <a:r>
              <a:rPr lang="zh-CN" altLang="en-US" sz="2800" b="1" dirty="0">
                <a:latin typeface="楷体_GB2312" pitchFamily="49" charset="-122"/>
                <a:ea typeface="楷体_GB2312" pitchFamily="49" charset="-122"/>
              </a:rPr>
              <a:t>（</a:t>
            </a:r>
            <a:r>
              <a:rPr lang="en-US" altLang="zh-CN" sz="2800" b="1" dirty="0">
                <a:latin typeface="楷体_GB2312" pitchFamily="49" charset="-122"/>
                <a:ea typeface="楷体_GB2312" pitchFamily="49" charset="-122"/>
              </a:rPr>
              <a:t>3</a:t>
            </a:r>
            <a:r>
              <a:rPr lang="zh-CN" altLang="en-US" sz="2800" b="1" dirty="0">
                <a:latin typeface="楷体_GB2312" pitchFamily="49" charset="-122"/>
                <a:ea typeface="楷体_GB2312" pitchFamily="49" charset="-122"/>
              </a:rPr>
              <a:t>）人类的某些</a:t>
            </a:r>
            <a:r>
              <a:rPr lang="zh-CN" altLang="en-US" sz="2800" b="1" dirty="0">
                <a:solidFill>
                  <a:schemeClr val="hlink"/>
                </a:solidFill>
                <a:latin typeface="楷体_GB2312" pitchFamily="49" charset="-122"/>
                <a:ea typeface="楷体_GB2312" pitchFamily="49" charset="-122"/>
              </a:rPr>
              <a:t>疾病</a:t>
            </a:r>
            <a:r>
              <a:rPr lang="zh-CN" altLang="en-US" sz="2800" b="1" dirty="0">
                <a:latin typeface="楷体_GB2312" pitchFamily="49" charset="-122"/>
                <a:ea typeface="楷体_GB2312" pitchFamily="49" charset="-122"/>
              </a:rPr>
              <a:t>如动脉粥样硬化、脂肪肝和酮尿症等都与脂类代谢紊乱有关。</a:t>
            </a:r>
            <a:endParaRPr lang="zh-CN" altLang="en-US" sz="2800" dirty="0"/>
          </a:p>
        </p:txBody>
      </p:sp>
    </p:spTree>
    <p:extLst>
      <p:ext uri="{BB962C8B-B14F-4D97-AF65-F5344CB8AC3E}">
        <p14:creationId xmlns:p14="http://schemas.microsoft.com/office/powerpoint/2010/main" val="28012207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905000" y="1600200"/>
            <a:ext cx="7086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endParaRPr kumimoji="1" lang="zh-CN" altLang="zh-CN" sz="2400">
              <a:latin typeface="Times New Roman" panose="02020603050405020304" pitchFamily="18" charset="0"/>
              <a:ea typeface="宋体" panose="02010600030101010101" pitchFamily="2" charset="-122"/>
            </a:endParaRPr>
          </a:p>
        </p:txBody>
      </p:sp>
      <p:sp>
        <p:nvSpPr>
          <p:cNvPr id="24579" name="Text Box 4">
            <a:hlinkClick r:id="rId3" action="ppaction://hlinksldjump"/>
          </p:cNvPr>
          <p:cNvSpPr txBox="1">
            <a:spLocks noChangeArrowheads="1"/>
          </p:cNvSpPr>
          <p:nvPr/>
        </p:nvSpPr>
        <p:spPr bwMode="auto">
          <a:xfrm>
            <a:off x="533400" y="337502"/>
            <a:ext cx="9144000"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spcBef>
                <a:spcPct val="50000"/>
              </a:spcBef>
            </a:pPr>
            <a:r>
              <a:rPr kumimoji="1" lang="zh-CN" altLang="en-US" sz="4400" b="1" dirty="0">
                <a:solidFill>
                  <a:schemeClr val="folHlink"/>
                </a:solidFill>
                <a:latin typeface="楷体_GB2312" pitchFamily="49" charset="-122"/>
                <a:ea typeface="隶书" panose="02010509060101010101" pitchFamily="49" charset="-122"/>
              </a:rPr>
              <a:t>脂类的消化、吸收、转运和储存</a:t>
            </a:r>
            <a:endParaRPr kumimoji="1" lang="zh-CN" altLang="en-US" sz="4400" b="1" dirty="0">
              <a:solidFill>
                <a:schemeClr val="folHlink"/>
              </a:solidFill>
              <a:latin typeface="Times New Roman" panose="02020603050405020304" pitchFamily="18" charset="0"/>
              <a:ea typeface="隶书" panose="02010509060101010101" pitchFamily="49" charset="-122"/>
            </a:endParaRPr>
          </a:p>
        </p:txBody>
      </p:sp>
      <p:sp>
        <p:nvSpPr>
          <p:cNvPr id="24580" name="Text Box 5"/>
          <p:cNvSpPr txBox="1">
            <a:spLocks noChangeArrowheads="1"/>
          </p:cNvSpPr>
          <p:nvPr/>
        </p:nvSpPr>
        <p:spPr bwMode="auto">
          <a:xfrm>
            <a:off x="1981200" y="1295400"/>
            <a:ext cx="3733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kumimoji="1" lang="zh-CN" altLang="en-US" sz="3200" b="1">
                <a:latin typeface="楷体_GB2312" pitchFamily="49" charset="-122"/>
                <a:ea typeface="楷体_GB2312" pitchFamily="49" charset="-122"/>
              </a:rPr>
              <a:t>（一）脂类的消化</a:t>
            </a:r>
          </a:p>
        </p:txBody>
      </p:sp>
      <p:sp>
        <p:nvSpPr>
          <p:cNvPr id="24581" name="Text Box 6"/>
          <p:cNvSpPr txBox="1">
            <a:spLocks noChangeArrowheads="1"/>
          </p:cNvSpPr>
          <p:nvPr/>
        </p:nvSpPr>
        <p:spPr bwMode="auto">
          <a:xfrm>
            <a:off x="4343400" y="1905001"/>
            <a:ext cx="47625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kumimoji="1" lang="zh-CN" altLang="en-US" sz="2800" b="1">
                <a:solidFill>
                  <a:srgbClr val="008000"/>
                </a:solidFill>
                <a:latin typeface="楷体_GB2312" pitchFamily="49" charset="-122"/>
                <a:ea typeface="楷体_GB2312" pitchFamily="49" charset="-122"/>
              </a:rPr>
              <a:t>小肠上段</a:t>
            </a:r>
            <a:r>
              <a:rPr kumimoji="1" lang="zh-CN" altLang="en-US" sz="2800" b="1">
                <a:latin typeface="楷体_GB2312" pitchFamily="49" charset="-122"/>
                <a:ea typeface="楷体_GB2312" pitchFamily="49" charset="-122"/>
              </a:rPr>
              <a:t>是主要的消化场所</a:t>
            </a:r>
            <a:endParaRPr kumimoji="1" lang="zh-CN" altLang="en-US" sz="2800">
              <a:latin typeface="楷体_GB2312" pitchFamily="49" charset="-122"/>
              <a:ea typeface="楷体_GB2312" pitchFamily="49" charset="-122"/>
            </a:endParaRPr>
          </a:p>
        </p:txBody>
      </p:sp>
      <p:sp>
        <p:nvSpPr>
          <p:cNvPr id="24582" name="Text Box 7"/>
          <p:cNvSpPr txBox="1">
            <a:spLocks noChangeArrowheads="1"/>
          </p:cNvSpPr>
          <p:nvPr/>
        </p:nvSpPr>
        <p:spPr bwMode="auto">
          <a:xfrm>
            <a:off x="2438400" y="2590800"/>
            <a:ext cx="3810000" cy="528638"/>
          </a:xfrm>
          <a:prstGeom prst="rect">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kumimoji="1" lang="zh-CN" altLang="en-US" sz="2800" b="1">
                <a:latin typeface="楷体_GB2312" pitchFamily="49" charset="-122"/>
                <a:ea typeface="楷体_GB2312" pitchFamily="49" charset="-122"/>
              </a:rPr>
              <a:t>脂类</a:t>
            </a:r>
            <a:r>
              <a:rPr kumimoji="1" lang="en-US" altLang="zh-CN" sz="2800" b="1">
                <a:latin typeface="楷体_GB2312" pitchFamily="49" charset="-122"/>
                <a:ea typeface="楷体_GB2312" pitchFamily="49" charset="-122"/>
              </a:rPr>
              <a:t>(TG</a:t>
            </a:r>
            <a:r>
              <a:rPr kumimoji="1" lang="zh-CN" altLang="en-US" sz="2800" b="1">
                <a:latin typeface="楷体_GB2312" pitchFamily="49" charset="-122"/>
                <a:ea typeface="楷体_GB2312" pitchFamily="49" charset="-122"/>
              </a:rPr>
              <a:t>、</a:t>
            </a:r>
            <a:r>
              <a:rPr kumimoji="1" lang="en-US" altLang="zh-CN" sz="2800" b="1">
                <a:latin typeface="楷体_GB2312" pitchFamily="49" charset="-122"/>
                <a:ea typeface="楷体_GB2312" pitchFamily="49" charset="-122"/>
              </a:rPr>
              <a:t>Ch</a:t>
            </a:r>
            <a:r>
              <a:rPr kumimoji="1" lang="zh-CN" altLang="en-US" sz="2800" b="1">
                <a:latin typeface="楷体_GB2312" pitchFamily="49" charset="-122"/>
                <a:ea typeface="楷体_GB2312" pitchFamily="49" charset="-122"/>
              </a:rPr>
              <a:t>、</a:t>
            </a:r>
            <a:r>
              <a:rPr kumimoji="1" lang="en-US" altLang="zh-CN" sz="2800" b="1">
                <a:latin typeface="楷体_GB2312" pitchFamily="49" charset="-122"/>
                <a:ea typeface="楷体_GB2312" pitchFamily="49" charset="-122"/>
              </a:rPr>
              <a:t>PL</a:t>
            </a:r>
            <a:r>
              <a:rPr kumimoji="1" lang="zh-CN" altLang="en-US" sz="2800" b="1">
                <a:latin typeface="楷体_GB2312" pitchFamily="49" charset="-122"/>
                <a:ea typeface="楷体_GB2312" pitchFamily="49" charset="-122"/>
              </a:rPr>
              <a:t>等</a:t>
            </a:r>
            <a:r>
              <a:rPr kumimoji="1" lang="en-US" altLang="zh-CN" sz="2800" b="1">
                <a:latin typeface="楷体_GB2312" pitchFamily="49" charset="-122"/>
                <a:ea typeface="楷体_GB2312" pitchFamily="49" charset="-122"/>
              </a:rPr>
              <a:t>)</a:t>
            </a:r>
            <a:endParaRPr kumimoji="1" lang="en-US" altLang="zh-CN" sz="2800">
              <a:latin typeface="楷体_GB2312" pitchFamily="49" charset="-122"/>
              <a:ea typeface="楷体_GB2312" pitchFamily="49" charset="-122"/>
            </a:endParaRPr>
          </a:p>
        </p:txBody>
      </p:sp>
      <p:sp>
        <p:nvSpPr>
          <p:cNvPr id="24583" name="Text Box 8"/>
          <p:cNvSpPr txBox="1">
            <a:spLocks noChangeArrowheads="1"/>
          </p:cNvSpPr>
          <p:nvPr/>
        </p:nvSpPr>
        <p:spPr bwMode="auto">
          <a:xfrm>
            <a:off x="3429000" y="3886200"/>
            <a:ext cx="1143000" cy="528638"/>
          </a:xfrm>
          <a:prstGeom prst="rect">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kumimoji="1" lang="zh-CN" altLang="en-US" sz="2800" b="1">
                <a:latin typeface="楷体_GB2312" pitchFamily="49" charset="-122"/>
                <a:ea typeface="楷体_GB2312" pitchFamily="49" charset="-122"/>
              </a:rPr>
              <a:t>微团</a:t>
            </a:r>
            <a:endParaRPr kumimoji="1" lang="zh-CN" altLang="en-US" sz="2800">
              <a:latin typeface="楷体_GB2312" pitchFamily="49" charset="-122"/>
              <a:ea typeface="楷体_GB2312" pitchFamily="49" charset="-122"/>
            </a:endParaRPr>
          </a:p>
        </p:txBody>
      </p:sp>
      <p:sp>
        <p:nvSpPr>
          <p:cNvPr id="24584" name="Text Box 9"/>
          <p:cNvSpPr txBox="1">
            <a:spLocks noChangeArrowheads="1"/>
          </p:cNvSpPr>
          <p:nvPr/>
        </p:nvSpPr>
        <p:spPr bwMode="auto">
          <a:xfrm>
            <a:off x="2370138" y="5105401"/>
            <a:ext cx="3765550" cy="957263"/>
          </a:xfrm>
          <a:prstGeom prst="rect">
            <a:avLst/>
          </a:prstGeom>
          <a:noFill/>
          <a:ln w="9525">
            <a:solidFill>
              <a:srgbClr val="FF33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fontAlgn="t" hangingPunct="1">
              <a:lnSpc>
                <a:spcPct val="75000"/>
              </a:lnSpc>
              <a:spcBef>
                <a:spcPct val="50000"/>
              </a:spcBef>
            </a:pPr>
            <a:r>
              <a:rPr kumimoji="1" lang="zh-CN" altLang="en-US" sz="2800" b="1">
                <a:latin typeface="Times New Roman" panose="02020603050405020304" pitchFamily="18" charset="0"/>
                <a:ea typeface="楷体_GB2312" pitchFamily="49" charset="-122"/>
              </a:rPr>
              <a:t>甘油一脂、溶血磷脂、</a:t>
            </a:r>
          </a:p>
          <a:p>
            <a:pPr algn="ctr" eaLnBrk="1" fontAlgn="t" hangingPunct="1">
              <a:lnSpc>
                <a:spcPct val="75000"/>
              </a:lnSpc>
              <a:spcBef>
                <a:spcPct val="50000"/>
              </a:spcBef>
            </a:pPr>
            <a:r>
              <a:rPr kumimoji="1" lang="zh-CN" altLang="en-US" sz="2800" b="1">
                <a:latin typeface="Times New Roman" panose="02020603050405020304" pitchFamily="18" charset="0"/>
                <a:ea typeface="楷体_GB2312" pitchFamily="49" charset="-122"/>
              </a:rPr>
              <a:t>长链脂肪酸、胆固醇等</a:t>
            </a:r>
          </a:p>
        </p:txBody>
      </p:sp>
      <p:sp>
        <p:nvSpPr>
          <p:cNvPr id="24585" name="Text Box 10"/>
          <p:cNvSpPr txBox="1">
            <a:spLocks noChangeArrowheads="1"/>
          </p:cNvSpPr>
          <p:nvPr/>
        </p:nvSpPr>
        <p:spPr bwMode="auto">
          <a:xfrm>
            <a:off x="7696201" y="5257800"/>
            <a:ext cx="1622425" cy="528638"/>
          </a:xfrm>
          <a:prstGeom prst="rect">
            <a:avLst/>
          </a:prstGeom>
          <a:noFill/>
          <a:ln w="9525">
            <a:solidFill>
              <a:srgbClr val="FF33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fontAlgn="t" hangingPunct="1">
              <a:spcBef>
                <a:spcPct val="50000"/>
              </a:spcBef>
            </a:pPr>
            <a:r>
              <a:rPr kumimoji="1" lang="zh-CN" altLang="en-US" sz="2800" b="1">
                <a:latin typeface="Times New Roman" panose="02020603050405020304" pitchFamily="18" charset="0"/>
                <a:ea typeface="楷体_GB2312" pitchFamily="49" charset="-122"/>
              </a:rPr>
              <a:t>混合微团</a:t>
            </a:r>
          </a:p>
        </p:txBody>
      </p:sp>
      <p:sp>
        <p:nvSpPr>
          <p:cNvPr id="24586" name="Text Box 11"/>
          <p:cNvSpPr txBox="1">
            <a:spLocks noChangeArrowheads="1"/>
          </p:cNvSpPr>
          <p:nvPr/>
        </p:nvSpPr>
        <p:spPr bwMode="auto">
          <a:xfrm>
            <a:off x="4800601" y="3352800"/>
            <a:ext cx="2022475" cy="457200"/>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fontAlgn="t" hangingPunct="1">
              <a:spcBef>
                <a:spcPct val="50000"/>
              </a:spcBef>
            </a:pPr>
            <a:r>
              <a:rPr kumimoji="1" lang="zh-CN" altLang="en-US" sz="2400" b="1">
                <a:solidFill>
                  <a:srgbClr val="000099"/>
                </a:solidFill>
                <a:latin typeface="Times New Roman" panose="02020603050405020304" pitchFamily="18" charset="0"/>
                <a:ea typeface="楷体_GB2312" pitchFamily="49" charset="-122"/>
              </a:rPr>
              <a:t>胆汁酸盐乳化</a:t>
            </a:r>
          </a:p>
        </p:txBody>
      </p:sp>
      <p:sp>
        <p:nvSpPr>
          <p:cNvPr id="24587" name="Text Box 12"/>
          <p:cNvSpPr txBox="1">
            <a:spLocks noChangeArrowheads="1"/>
          </p:cNvSpPr>
          <p:nvPr/>
        </p:nvSpPr>
        <p:spPr bwMode="auto">
          <a:xfrm>
            <a:off x="4572001" y="4495800"/>
            <a:ext cx="3571875" cy="457200"/>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fontAlgn="t" hangingPunct="1">
              <a:spcBef>
                <a:spcPct val="50000"/>
              </a:spcBef>
            </a:pPr>
            <a:r>
              <a:rPr kumimoji="1" lang="zh-CN" altLang="en-US" sz="2400" b="1">
                <a:solidFill>
                  <a:srgbClr val="000099"/>
                </a:solidFill>
                <a:latin typeface="Times New Roman" panose="02020603050405020304" pitchFamily="18" charset="0"/>
                <a:ea typeface="楷体_GB2312" pitchFamily="49" charset="-122"/>
              </a:rPr>
              <a:t>胰脂肪酶、磷脂酶等水解</a:t>
            </a:r>
          </a:p>
        </p:txBody>
      </p:sp>
      <p:sp>
        <p:nvSpPr>
          <p:cNvPr id="24588" name="Text Box 13"/>
          <p:cNvSpPr txBox="1">
            <a:spLocks noChangeArrowheads="1"/>
          </p:cNvSpPr>
          <p:nvPr/>
        </p:nvSpPr>
        <p:spPr bwMode="auto">
          <a:xfrm>
            <a:off x="6477000" y="5638800"/>
            <a:ext cx="800100" cy="457200"/>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fontAlgn="t" hangingPunct="1">
              <a:spcBef>
                <a:spcPct val="50000"/>
              </a:spcBef>
            </a:pPr>
            <a:r>
              <a:rPr kumimoji="1" lang="zh-CN" altLang="en-US" sz="2400" b="1">
                <a:solidFill>
                  <a:srgbClr val="000099"/>
                </a:solidFill>
                <a:latin typeface="Times New Roman" panose="02020603050405020304" pitchFamily="18" charset="0"/>
                <a:ea typeface="楷体_GB2312" pitchFamily="49" charset="-122"/>
              </a:rPr>
              <a:t>乳化</a:t>
            </a:r>
          </a:p>
        </p:txBody>
      </p:sp>
      <p:sp>
        <p:nvSpPr>
          <p:cNvPr id="24589" name="Line 14"/>
          <p:cNvSpPr>
            <a:spLocks noChangeShapeType="1"/>
          </p:cNvSpPr>
          <p:nvPr/>
        </p:nvSpPr>
        <p:spPr bwMode="auto">
          <a:xfrm>
            <a:off x="3962400" y="3200400"/>
            <a:ext cx="0" cy="533400"/>
          </a:xfrm>
          <a:prstGeom prst="line">
            <a:avLst/>
          </a:prstGeom>
          <a:noFill/>
          <a:ln w="1270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90" name="Line 15"/>
          <p:cNvSpPr>
            <a:spLocks noChangeShapeType="1"/>
          </p:cNvSpPr>
          <p:nvPr/>
        </p:nvSpPr>
        <p:spPr bwMode="auto">
          <a:xfrm>
            <a:off x="3962400" y="4495800"/>
            <a:ext cx="0" cy="457200"/>
          </a:xfrm>
          <a:prstGeom prst="line">
            <a:avLst/>
          </a:prstGeom>
          <a:noFill/>
          <a:ln w="1270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591" name="Line 16"/>
          <p:cNvSpPr>
            <a:spLocks noChangeShapeType="1"/>
          </p:cNvSpPr>
          <p:nvPr/>
        </p:nvSpPr>
        <p:spPr bwMode="auto">
          <a:xfrm>
            <a:off x="6324600" y="5486400"/>
            <a:ext cx="1143000" cy="0"/>
          </a:xfrm>
          <a:prstGeom prst="line">
            <a:avLst/>
          </a:prstGeom>
          <a:noFill/>
          <a:ln w="1270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263250241"/>
      </p:ext>
    </p:extLst>
  </p:cSld>
  <p:clrMapOvr>
    <a:masterClrMapping/>
  </p:clrMapOvr>
  <p:transition advClick="0">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1026"/>
          <p:cNvSpPr txBox="1">
            <a:spLocks noChangeArrowheads="1"/>
          </p:cNvSpPr>
          <p:nvPr/>
        </p:nvSpPr>
        <p:spPr bwMode="auto">
          <a:xfrm>
            <a:off x="3792538" y="333376"/>
            <a:ext cx="3968750" cy="584775"/>
          </a:xfrm>
          <a:prstGeom prst="rect">
            <a:avLst/>
          </a:prstGeom>
          <a:noFill/>
          <a:ln w="76200" cmpd="tri">
            <a:solidFill>
              <a:srgbClr val="FF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solidFill>
                  <a:srgbClr val="006600"/>
                </a:solidFill>
                <a:latin typeface="Times New Roman" panose="02020603050405020304" pitchFamily="18" charset="0"/>
              </a:rPr>
              <a:t>消化过程及相应的酶 </a:t>
            </a:r>
          </a:p>
        </p:txBody>
      </p:sp>
      <p:grpSp>
        <p:nvGrpSpPr>
          <p:cNvPr id="26627" name="Group 1027"/>
          <p:cNvGrpSpPr>
            <a:grpSpLocks/>
          </p:cNvGrpSpPr>
          <p:nvPr/>
        </p:nvGrpSpPr>
        <p:grpSpPr bwMode="auto">
          <a:xfrm>
            <a:off x="4829176" y="1662113"/>
            <a:ext cx="1081576" cy="523875"/>
            <a:chOff x="3072" y="1796"/>
            <a:chExt cx="591" cy="330"/>
          </a:xfrm>
        </p:grpSpPr>
        <p:sp>
          <p:nvSpPr>
            <p:cNvPr id="26651" name="Line 1028"/>
            <p:cNvSpPr>
              <a:spLocks noChangeShapeType="1"/>
            </p:cNvSpPr>
            <p:nvPr/>
          </p:nvSpPr>
          <p:spPr bwMode="auto">
            <a:xfrm>
              <a:off x="3072" y="2064"/>
              <a:ext cx="48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26652" name="Text Box 1029"/>
            <p:cNvSpPr txBox="1">
              <a:spLocks noChangeArrowheads="1"/>
            </p:cNvSpPr>
            <p:nvPr/>
          </p:nvSpPr>
          <p:spPr bwMode="auto">
            <a:xfrm>
              <a:off x="3072" y="1796"/>
              <a:ext cx="591"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rPr>
                <a:t>乳化</a:t>
              </a:r>
              <a:r>
                <a:rPr kumimoji="1" lang="zh-CN" altLang="en-US" sz="2800" b="1">
                  <a:solidFill>
                    <a:srgbClr val="3333CC"/>
                  </a:solidFill>
                  <a:latin typeface="Times New Roman" panose="02020603050405020304" pitchFamily="18" charset="0"/>
                </a:rPr>
                <a:t>  </a:t>
              </a:r>
            </a:p>
          </p:txBody>
        </p:sp>
      </p:grpSp>
      <p:grpSp>
        <p:nvGrpSpPr>
          <p:cNvPr id="26628" name="Group 1030"/>
          <p:cNvGrpSpPr>
            <a:grpSpLocks/>
          </p:cNvGrpSpPr>
          <p:nvPr/>
        </p:nvGrpSpPr>
        <p:grpSpPr bwMode="auto">
          <a:xfrm>
            <a:off x="7191379" y="1630361"/>
            <a:ext cx="1586548" cy="522514"/>
            <a:chOff x="3696" y="1806"/>
            <a:chExt cx="526" cy="320"/>
          </a:xfrm>
        </p:grpSpPr>
        <p:sp>
          <p:nvSpPr>
            <p:cNvPr id="26649" name="Line 1031"/>
            <p:cNvSpPr>
              <a:spLocks noChangeShapeType="1"/>
            </p:cNvSpPr>
            <p:nvPr/>
          </p:nvSpPr>
          <p:spPr bwMode="auto">
            <a:xfrm>
              <a:off x="3696" y="2064"/>
              <a:ext cx="48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26650" name="Text Box 1032"/>
            <p:cNvSpPr txBox="1">
              <a:spLocks noChangeArrowheads="1"/>
            </p:cNvSpPr>
            <p:nvPr/>
          </p:nvSpPr>
          <p:spPr bwMode="auto">
            <a:xfrm>
              <a:off x="3744" y="1806"/>
              <a:ext cx="478"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rPr>
                <a:t>消化酶</a:t>
              </a:r>
              <a:r>
                <a:rPr kumimoji="1" lang="zh-CN" altLang="en-US" sz="2800" b="1">
                  <a:solidFill>
                    <a:srgbClr val="0000CC"/>
                  </a:solidFill>
                  <a:latin typeface="Times New Roman" panose="02020603050405020304" pitchFamily="18" charset="0"/>
                </a:rPr>
                <a:t>  </a:t>
              </a:r>
            </a:p>
          </p:txBody>
        </p:sp>
      </p:grpSp>
      <p:sp>
        <p:nvSpPr>
          <p:cNvPr id="26629" name="Text Box 1033"/>
          <p:cNvSpPr txBox="1">
            <a:spLocks noChangeArrowheads="1"/>
          </p:cNvSpPr>
          <p:nvPr/>
        </p:nvSpPr>
        <p:spPr bwMode="auto">
          <a:xfrm>
            <a:off x="2924175" y="2744788"/>
            <a:ext cx="20313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latin typeface="Times New Roman" panose="02020603050405020304" pitchFamily="18" charset="0"/>
              </a:rPr>
              <a:t>甘油三酯  </a:t>
            </a:r>
          </a:p>
        </p:txBody>
      </p:sp>
      <p:sp>
        <p:nvSpPr>
          <p:cNvPr id="26630" name="Text Box 1034"/>
          <p:cNvSpPr txBox="1">
            <a:spLocks noChangeArrowheads="1"/>
          </p:cNvSpPr>
          <p:nvPr/>
        </p:nvSpPr>
        <p:spPr bwMode="auto">
          <a:xfrm>
            <a:off x="8791575" y="1738313"/>
            <a:ext cx="117211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rPr>
              <a:t>产 物  </a:t>
            </a:r>
          </a:p>
        </p:txBody>
      </p:sp>
      <p:sp>
        <p:nvSpPr>
          <p:cNvPr id="26631" name="Text Box 1035"/>
          <p:cNvSpPr txBox="1">
            <a:spLocks noChangeArrowheads="1"/>
          </p:cNvSpPr>
          <p:nvPr/>
        </p:nvSpPr>
        <p:spPr bwMode="auto">
          <a:xfrm>
            <a:off x="2238375" y="1787526"/>
            <a:ext cx="285206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latin typeface="Times New Roman" panose="02020603050405020304" pitchFamily="18" charset="0"/>
              </a:rPr>
              <a:t>食物中的脂类  </a:t>
            </a:r>
          </a:p>
        </p:txBody>
      </p:sp>
      <p:sp>
        <p:nvSpPr>
          <p:cNvPr id="26632" name="Text Box 1036"/>
          <p:cNvSpPr txBox="1">
            <a:spLocks noChangeArrowheads="1"/>
          </p:cNvSpPr>
          <p:nvPr/>
        </p:nvSpPr>
        <p:spPr bwMode="auto">
          <a:xfrm>
            <a:off x="6353176" y="2792413"/>
            <a:ext cx="386336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200" b="1">
                <a:latin typeface="Times New Roman" panose="02020603050405020304" pitchFamily="18" charset="0"/>
              </a:rPr>
              <a:t>2-</a:t>
            </a:r>
            <a:r>
              <a:rPr kumimoji="1" lang="zh-CN" altLang="en-US" sz="3200" b="1">
                <a:latin typeface="Times New Roman" panose="02020603050405020304" pitchFamily="18" charset="0"/>
              </a:rPr>
              <a:t>甘油一酯 </a:t>
            </a:r>
            <a:r>
              <a:rPr kumimoji="1" lang="en-US" altLang="zh-CN" sz="3200" b="1">
                <a:latin typeface="Times New Roman" panose="02020603050405020304" pitchFamily="18" charset="0"/>
              </a:rPr>
              <a:t>+ 2 FFA  </a:t>
            </a:r>
          </a:p>
        </p:txBody>
      </p:sp>
      <p:sp>
        <p:nvSpPr>
          <p:cNvPr id="26633" name="Text Box 1037"/>
          <p:cNvSpPr txBox="1">
            <a:spLocks noChangeArrowheads="1"/>
          </p:cNvSpPr>
          <p:nvPr/>
        </p:nvSpPr>
        <p:spPr bwMode="auto">
          <a:xfrm>
            <a:off x="2955925" y="3873501"/>
            <a:ext cx="192873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latin typeface="Times New Roman" panose="02020603050405020304" pitchFamily="18" charset="0"/>
              </a:rPr>
              <a:t>磷       脂  </a:t>
            </a:r>
          </a:p>
        </p:txBody>
      </p:sp>
      <p:sp>
        <p:nvSpPr>
          <p:cNvPr id="26634" name="Text Box 1038"/>
          <p:cNvSpPr txBox="1">
            <a:spLocks noChangeArrowheads="1"/>
          </p:cNvSpPr>
          <p:nvPr/>
        </p:nvSpPr>
        <p:spPr bwMode="auto">
          <a:xfrm>
            <a:off x="6353175" y="3949701"/>
            <a:ext cx="32141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latin typeface="Times New Roman" panose="02020603050405020304" pitchFamily="18" charset="0"/>
              </a:rPr>
              <a:t>溶血磷脂 </a:t>
            </a:r>
            <a:r>
              <a:rPr kumimoji="1" lang="en-US" altLang="zh-CN" sz="3200" b="1">
                <a:latin typeface="Times New Roman" panose="02020603050405020304" pitchFamily="18" charset="0"/>
              </a:rPr>
              <a:t>+ FFA  </a:t>
            </a:r>
          </a:p>
        </p:txBody>
      </p:sp>
      <p:grpSp>
        <p:nvGrpSpPr>
          <p:cNvPr id="26635" name="Group 1039"/>
          <p:cNvGrpSpPr>
            <a:grpSpLocks/>
          </p:cNvGrpSpPr>
          <p:nvPr/>
        </p:nvGrpSpPr>
        <p:grpSpPr bwMode="auto">
          <a:xfrm>
            <a:off x="4752976" y="3784600"/>
            <a:ext cx="1911051" cy="523875"/>
            <a:chOff x="1872" y="2562"/>
            <a:chExt cx="1358" cy="330"/>
          </a:xfrm>
        </p:grpSpPr>
        <p:sp>
          <p:nvSpPr>
            <p:cNvPr id="26647" name="Line 1040"/>
            <p:cNvSpPr>
              <a:spLocks noChangeShapeType="1"/>
            </p:cNvSpPr>
            <p:nvPr/>
          </p:nvSpPr>
          <p:spPr bwMode="auto">
            <a:xfrm>
              <a:off x="1872" y="2832"/>
              <a:ext cx="1008"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26648" name="Text Box 1041"/>
            <p:cNvSpPr txBox="1">
              <a:spLocks noChangeArrowheads="1"/>
            </p:cNvSpPr>
            <p:nvPr/>
          </p:nvSpPr>
          <p:spPr bwMode="auto">
            <a:xfrm>
              <a:off x="1921" y="2562"/>
              <a:ext cx="1309"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rPr>
                <a:t>磷脂酶</a:t>
              </a:r>
              <a:r>
                <a:rPr kumimoji="1" lang="en-US" altLang="zh-CN" sz="2800" b="1">
                  <a:latin typeface="Times New Roman" panose="02020603050405020304" pitchFamily="18" charset="0"/>
                </a:rPr>
                <a:t>A</a:t>
              </a:r>
              <a:r>
                <a:rPr kumimoji="1" lang="en-US" altLang="zh-CN" sz="2000" b="1">
                  <a:latin typeface="Times New Roman" panose="02020603050405020304" pitchFamily="18" charset="0"/>
                </a:rPr>
                <a:t>2</a:t>
              </a:r>
              <a:r>
                <a:rPr kumimoji="1" lang="en-US" altLang="zh-CN" sz="2000" b="1">
                  <a:solidFill>
                    <a:srgbClr val="0000CC"/>
                  </a:solidFill>
                  <a:latin typeface="Times New Roman" panose="02020603050405020304" pitchFamily="18" charset="0"/>
                </a:rPr>
                <a:t>   </a:t>
              </a:r>
              <a:endParaRPr kumimoji="1" lang="en-US" altLang="zh-CN" sz="2800" b="1">
                <a:solidFill>
                  <a:srgbClr val="0000CC"/>
                </a:solidFill>
                <a:latin typeface="Times New Roman" panose="02020603050405020304" pitchFamily="18" charset="0"/>
              </a:endParaRPr>
            </a:p>
          </p:txBody>
        </p:sp>
      </p:grpSp>
      <p:sp>
        <p:nvSpPr>
          <p:cNvPr id="26636" name="Text Box 1042"/>
          <p:cNvSpPr txBox="1">
            <a:spLocks noChangeArrowheads="1"/>
          </p:cNvSpPr>
          <p:nvPr/>
        </p:nvSpPr>
        <p:spPr bwMode="auto">
          <a:xfrm>
            <a:off x="3000375" y="5016501"/>
            <a:ext cx="203132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latin typeface="Times New Roman" panose="02020603050405020304" pitchFamily="18" charset="0"/>
              </a:rPr>
              <a:t>胆固醇酯  </a:t>
            </a:r>
          </a:p>
        </p:txBody>
      </p:sp>
      <p:grpSp>
        <p:nvGrpSpPr>
          <p:cNvPr id="26637" name="Group 1043"/>
          <p:cNvGrpSpPr>
            <a:grpSpLocks/>
          </p:cNvGrpSpPr>
          <p:nvPr/>
        </p:nvGrpSpPr>
        <p:grpSpPr bwMode="auto">
          <a:xfrm>
            <a:off x="4676775" y="4879975"/>
            <a:ext cx="2159515" cy="523875"/>
            <a:chOff x="2256" y="2929"/>
            <a:chExt cx="1488" cy="330"/>
          </a:xfrm>
        </p:grpSpPr>
        <p:sp>
          <p:nvSpPr>
            <p:cNvPr id="26645" name="Line 1044"/>
            <p:cNvSpPr>
              <a:spLocks noChangeShapeType="1"/>
            </p:cNvSpPr>
            <p:nvPr/>
          </p:nvSpPr>
          <p:spPr bwMode="auto">
            <a:xfrm>
              <a:off x="2304" y="3216"/>
              <a:ext cx="1104"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26646" name="Text Box 1045"/>
            <p:cNvSpPr txBox="1">
              <a:spLocks noChangeArrowheads="1"/>
            </p:cNvSpPr>
            <p:nvPr/>
          </p:nvSpPr>
          <p:spPr bwMode="auto">
            <a:xfrm>
              <a:off x="2256" y="2929"/>
              <a:ext cx="1488"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rPr>
                <a:t>胆固醇酯酶</a:t>
              </a:r>
              <a:r>
                <a:rPr kumimoji="1" lang="zh-CN" altLang="en-US" sz="2800" b="1">
                  <a:solidFill>
                    <a:srgbClr val="0000CC"/>
                  </a:solidFill>
                  <a:latin typeface="Times New Roman" panose="02020603050405020304" pitchFamily="18" charset="0"/>
                </a:rPr>
                <a:t>  </a:t>
              </a:r>
            </a:p>
          </p:txBody>
        </p:sp>
      </p:grpSp>
      <p:sp>
        <p:nvSpPr>
          <p:cNvPr id="26638" name="Text Box 1046"/>
          <p:cNvSpPr txBox="1">
            <a:spLocks noChangeArrowheads="1"/>
          </p:cNvSpPr>
          <p:nvPr/>
        </p:nvSpPr>
        <p:spPr bwMode="auto">
          <a:xfrm>
            <a:off x="6505575" y="5016501"/>
            <a:ext cx="280378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latin typeface="Times New Roman" panose="02020603050405020304" pitchFamily="18" charset="0"/>
              </a:rPr>
              <a:t>胆固醇 </a:t>
            </a:r>
            <a:r>
              <a:rPr kumimoji="1" lang="en-US" altLang="zh-CN" sz="3200" b="1">
                <a:latin typeface="Times New Roman" panose="02020603050405020304" pitchFamily="18" charset="0"/>
              </a:rPr>
              <a:t>+ FFA  </a:t>
            </a:r>
          </a:p>
        </p:txBody>
      </p:sp>
      <p:grpSp>
        <p:nvGrpSpPr>
          <p:cNvPr id="26639" name="Group 1047"/>
          <p:cNvGrpSpPr>
            <a:grpSpLocks/>
          </p:cNvGrpSpPr>
          <p:nvPr/>
        </p:nvGrpSpPr>
        <p:grpSpPr bwMode="auto">
          <a:xfrm>
            <a:off x="4718051" y="2573339"/>
            <a:ext cx="2270125" cy="982662"/>
            <a:chOff x="2208" y="2250"/>
            <a:chExt cx="1225" cy="619"/>
          </a:xfrm>
        </p:grpSpPr>
        <p:grpSp>
          <p:nvGrpSpPr>
            <p:cNvPr id="26641" name="Group 1048"/>
            <p:cNvGrpSpPr>
              <a:grpSpLocks/>
            </p:cNvGrpSpPr>
            <p:nvPr/>
          </p:nvGrpSpPr>
          <p:grpSpPr bwMode="auto">
            <a:xfrm>
              <a:off x="2230" y="2250"/>
              <a:ext cx="816" cy="329"/>
              <a:chOff x="2256" y="2183"/>
              <a:chExt cx="864" cy="298"/>
            </a:xfrm>
          </p:grpSpPr>
          <p:sp>
            <p:nvSpPr>
              <p:cNvPr id="26643" name="Line 1049"/>
              <p:cNvSpPr>
                <a:spLocks noChangeShapeType="1"/>
              </p:cNvSpPr>
              <p:nvPr/>
            </p:nvSpPr>
            <p:spPr bwMode="auto">
              <a:xfrm>
                <a:off x="2256" y="2448"/>
                <a:ext cx="864"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26644" name="Text Box 1050"/>
              <p:cNvSpPr txBox="1">
                <a:spLocks noChangeArrowheads="1"/>
              </p:cNvSpPr>
              <p:nvPr/>
            </p:nvSpPr>
            <p:spPr bwMode="auto">
              <a:xfrm>
                <a:off x="2256" y="2183"/>
                <a:ext cx="765" cy="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a:latin typeface="Times New Roman" panose="02020603050405020304" pitchFamily="18" charset="0"/>
                  </a:rPr>
                  <a:t> </a:t>
                </a:r>
                <a:r>
                  <a:rPr kumimoji="1" lang="zh-CN" altLang="en-US" sz="2800" b="1">
                    <a:latin typeface="Times New Roman" panose="02020603050405020304" pitchFamily="18" charset="0"/>
                  </a:rPr>
                  <a:t>胰脂酶</a:t>
                </a:r>
              </a:p>
            </p:txBody>
          </p:sp>
        </p:grpSp>
        <p:sp>
          <p:nvSpPr>
            <p:cNvPr id="26642" name="Text Box 1051">
              <a:hlinkClick r:id="" action="ppaction://hlinkshowjump?jump=nextslide"/>
            </p:cNvPr>
            <p:cNvSpPr txBox="1">
              <a:spLocks noChangeArrowheads="1"/>
            </p:cNvSpPr>
            <p:nvPr/>
          </p:nvSpPr>
          <p:spPr bwMode="auto">
            <a:xfrm>
              <a:off x="2208" y="2539"/>
              <a:ext cx="1225"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a:solidFill>
                    <a:schemeClr val="tx2"/>
                  </a:solidFill>
                  <a:latin typeface="Times New Roman" panose="02020603050405020304" pitchFamily="18" charset="0"/>
                </a:rPr>
                <a:t> </a:t>
              </a:r>
              <a:r>
                <a:rPr kumimoji="1" lang="zh-CN" altLang="en-US" sz="2800" b="1">
                  <a:solidFill>
                    <a:srgbClr val="006600"/>
                  </a:solidFill>
                  <a:latin typeface="Times New Roman" panose="02020603050405020304" pitchFamily="18" charset="0"/>
                </a:rPr>
                <a:t>辅脂酶</a:t>
              </a:r>
            </a:p>
          </p:txBody>
        </p:sp>
      </p:grpSp>
      <p:sp>
        <p:nvSpPr>
          <p:cNvPr id="26640" name="Text Box 1052"/>
          <p:cNvSpPr txBox="1">
            <a:spLocks noChangeArrowheads="1"/>
          </p:cNvSpPr>
          <p:nvPr/>
        </p:nvSpPr>
        <p:spPr bwMode="auto">
          <a:xfrm>
            <a:off x="5478891" y="1700213"/>
            <a:ext cx="1848584" cy="929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r>
              <a:rPr kumimoji="1" lang="zh-CN" altLang="en-US" sz="3200" b="1">
                <a:solidFill>
                  <a:srgbClr val="CC0066"/>
                </a:solidFill>
                <a:latin typeface="Times New Roman" panose="02020603050405020304" pitchFamily="18" charset="0"/>
              </a:rPr>
              <a:t>微团</a:t>
            </a:r>
          </a:p>
          <a:p>
            <a:pPr algn="ctr" eaLnBrk="1" hangingPunct="1">
              <a:lnSpc>
                <a:spcPct val="70000"/>
              </a:lnSpc>
            </a:pPr>
            <a:r>
              <a:rPr kumimoji="1" lang="en-US" altLang="zh-CN" sz="3200" b="1">
                <a:solidFill>
                  <a:srgbClr val="CC0066"/>
                </a:solidFill>
                <a:latin typeface="Times New Roman" panose="02020603050405020304" pitchFamily="18" charset="0"/>
              </a:rPr>
              <a:t>(micelles)</a:t>
            </a:r>
          </a:p>
        </p:txBody>
      </p:sp>
    </p:spTree>
    <p:extLst>
      <p:ext uri="{BB962C8B-B14F-4D97-AF65-F5344CB8AC3E}">
        <p14:creationId xmlns:p14="http://schemas.microsoft.com/office/powerpoint/2010/main" val="21303892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1905000" y="1600200"/>
            <a:ext cx="7086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endParaRPr kumimoji="1" lang="zh-CN" altLang="zh-CN" sz="2400">
              <a:latin typeface="Times New Roman" panose="02020603050405020304" pitchFamily="18" charset="0"/>
              <a:ea typeface="宋体" panose="02010600030101010101" pitchFamily="2" charset="-122"/>
            </a:endParaRPr>
          </a:p>
        </p:txBody>
      </p:sp>
      <p:sp>
        <p:nvSpPr>
          <p:cNvPr id="28675" name="Text Box 4">
            <a:hlinkClick r:id="rId3" action="ppaction://hlinksldjump"/>
          </p:cNvPr>
          <p:cNvSpPr txBox="1">
            <a:spLocks noChangeArrowheads="1"/>
          </p:cNvSpPr>
          <p:nvPr/>
        </p:nvSpPr>
        <p:spPr bwMode="auto">
          <a:xfrm>
            <a:off x="2362200" y="228601"/>
            <a:ext cx="7620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spcBef>
                <a:spcPct val="50000"/>
              </a:spcBef>
            </a:pPr>
            <a:r>
              <a:rPr kumimoji="1" lang="zh-CN" altLang="en-US" sz="4000" b="1">
                <a:solidFill>
                  <a:schemeClr val="folHlink"/>
                </a:solidFill>
                <a:latin typeface="楷体_GB2312" pitchFamily="49" charset="-122"/>
                <a:ea typeface="隶书" panose="02010509060101010101" pitchFamily="49" charset="-122"/>
              </a:rPr>
              <a:t>脂类的消化、吸收、转运和储存</a:t>
            </a:r>
            <a:endParaRPr kumimoji="1" lang="zh-CN" altLang="en-US" sz="4000">
              <a:solidFill>
                <a:schemeClr val="folHlink"/>
              </a:solidFill>
              <a:latin typeface="Times New Roman" panose="02020603050405020304" pitchFamily="18" charset="0"/>
              <a:ea typeface="隶书" panose="02010509060101010101" pitchFamily="49" charset="-122"/>
            </a:endParaRPr>
          </a:p>
        </p:txBody>
      </p:sp>
      <p:sp>
        <p:nvSpPr>
          <p:cNvPr id="28676" name="Rectangle 5"/>
          <p:cNvSpPr>
            <a:spLocks noChangeArrowheads="1"/>
          </p:cNvSpPr>
          <p:nvPr/>
        </p:nvSpPr>
        <p:spPr bwMode="auto">
          <a:xfrm>
            <a:off x="685801" y="1003526"/>
            <a:ext cx="3810000" cy="68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3200" b="1">
                <a:latin typeface="楷体_GB2312" pitchFamily="49" charset="-122"/>
                <a:ea typeface="楷体_GB2312" pitchFamily="49" charset="-122"/>
              </a:rPr>
              <a:t>(</a:t>
            </a:r>
            <a:r>
              <a:rPr lang="zh-CN" altLang="en-US" sz="3200" b="1">
                <a:latin typeface="楷体_GB2312" pitchFamily="49" charset="-122"/>
                <a:ea typeface="楷体_GB2312" pitchFamily="49" charset="-122"/>
              </a:rPr>
              <a:t>二</a:t>
            </a:r>
            <a:r>
              <a:rPr lang="en-US" altLang="zh-CN" sz="3200" b="1">
                <a:latin typeface="楷体_GB2312" pitchFamily="49" charset="-122"/>
                <a:ea typeface="楷体_GB2312" pitchFamily="49" charset="-122"/>
              </a:rPr>
              <a:t>) </a:t>
            </a:r>
            <a:r>
              <a:rPr lang="zh-CN" altLang="en-US" sz="3200" b="1">
                <a:latin typeface="楷体_GB2312" pitchFamily="49" charset="-122"/>
                <a:ea typeface="楷体_GB2312" pitchFamily="49" charset="-122"/>
              </a:rPr>
              <a:t>脂类的吸收</a:t>
            </a:r>
          </a:p>
        </p:txBody>
      </p:sp>
      <p:sp>
        <p:nvSpPr>
          <p:cNvPr id="28677" name="Text Box 6"/>
          <p:cNvSpPr txBox="1">
            <a:spLocks noChangeArrowheads="1"/>
          </p:cNvSpPr>
          <p:nvPr/>
        </p:nvSpPr>
        <p:spPr bwMode="auto">
          <a:xfrm>
            <a:off x="3962400" y="1828801"/>
            <a:ext cx="5334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kumimoji="1" lang="zh-CN" altLang="en-US" sz="2800" b="1">
                <a:latin typeface="楷体_GB2312" pitchFamily="49" charset="-122"/>
                <a:ea typeface="楷体_GB2312" pitchFamily="49" charset="-122"/>
              </a:rPr>
              <a:t>在</a:t>
            </a:r>
            <a:r>
              <a:rPr kumimoji="1" lang="zh-CN" altLang="en-US" sz="2800" b="1">
                <a:solidFill>
                  <a:srgbClr val="008000"/>
                </a:solidFill>
                <a:latin typeface="楷体_GB2312" pitchFamily="49" charset="-122"/>
                <a:ea typeface="楷体_GB2312" pitchFamily="49" charset="-122"/>
              </a:rPr>
              <a:t>十二指肠下段及空肠上段</a:t>
            </a:r>
            <a:r>
              <a:rPr kumimoji="1" lang="zh-CN" altLang="en-US" sz="2800" b="1">
                <a:latin typeface="楷体_GB2312" pitchFamily="49" charset="-122"/>
                <a:ea typeface="楷体_GB2312" pitchFamily="49" charset="-122"/>
              </a:rPr>
              <a:t>吸收</a:t>
            </a:r>
          </a:p>
        </p:txBody>
      </p:sp>
      <p:sp>
        <p:nvSpPr>
          <p:cNvPr id="28678" name="Text Box 7"/>
          <p:cNvSpPr txBox="1">
            <a:spLocks noChangeArrowheads="1"/>
          </p:cNvSpPr>
          <p:nvPr/>
        </p:nvSpPr>
        <p:spPr bwMode="auto">
          <a:xfrm>
            <a:off x="1984376" y="3200400"/>
            <a:ext cx="911225" cy="1169988"/>
          </a:xfrm>
          <a:prstGeom prst="rect">
            <a:avLst/>
          </a:prstGeom>
          <a:noFill/>
          <a:ln w="9525">
            <a:solidFill>
              <a:srgbClr val="FF33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fontAlgn="t" hangingPunct="1">
              <a:spcBef>
                <a:spcPct val="50000"/>
              </a:spcBef>
            </a:pPr>
            <a:r>
              <a:rPr kumimoji="1" lang="zh-CN" altLang="en-US" sz="2800" b="1">
                <a:latin typeface="楷体_GB2312" pitchFamily="49" charset="-122"/>
                <a:ea typeface="楷体_GB2312" pitchFamily="49" charset="-122"/>
              </a:rPr>
              <a:t>混合</a:t>
            </a:r>
          </a:p>
          <a:p>
            <a:pPr algn="ctr" eaLnBrk="1" fontAlgn="t" hangingPunct="1">
              <a:spcBef>
                <a:spcPct val="50000"/>
              </a:spcBef>
            </a:pPr>
            <a:r>
              <a:rPr kumimoji="1" lang="zh-CN" altLang="en-US" sz="2800" b="1">
                <a:latin typeface="楷体_GB2312" pitchFamily="49" charset="-122"/>
                <a:ea typeface="楷体_GB2312" pitchFamily="49" charset="-122"/>
              </a:rPr>
              <a:t>微团</a:t>
            </a:r>
          </a:p>
        </p:txBody>
      </p:sp>
      <p:sp>
        <p:nvSpPr>
          <p:cNvPr id="28679" name="Text Box 8"/>
          <p:cNvSpPr txBox="1">
            <a:spLocks noChangeArrowheads="1"/>
          </p:cNvSpPr>
          <p:nvPr/>
        </p:nvSpPr>
        <p:spPr bwMode="auto">
          <a:xfrm>
            <a:off x="4495801" y="3200400"/>
            <a:ext cx="1622425" cy="1169988"/>
          </a:xfrm>
          <a:prstGeom prst="rect">
            <a:avLst/>
          </a:prstGeom>
          <a:noFill/>
          <a:ln w="9525">
            <a:solidFill>
              <a:srgbClr val="FF33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fontAlgn="t" hangingPunct="1">
              <a:spcBef>
                <a:spcPct val="50000"/>
              </a:spcBef>
            </a:pPr>
            <a:r>
              <a:rPr kumimoji="1" lang="zh-CN" altLang="en-US" sz="2800" b="1">
                <a:latin typeface="楷体_GB2312" pitchFamily="49" charset="-122"/>
                <a:ea typeface="楷体_GB2312" pitchFamily="49" charset="-122"/>
              </a:rPr>
              <a:t>小肠粘膜</a:t>
            </a:r>
          </a:p>
          <a:p>
            <a:pPr algn="ctr" eaLnBrk="1" fontAlgn="t" hangingPunct="1">
              <a:spcBef>
                <a:spcPct val="50000"/>
              </a:spcBef>
            </a:pPr>
            <a:r>
              <a:rPr kumimoji="1" lang="zh-CN" altLang="en-US" sz="2800" b="1">
                <a:latin typeface="楷体_GB2312" pitchFamily="49" charset="-122"/>
                <a:ea typeface="楷体_GB2312" pitchFamily="49" charset="-122"/>
              </a:rPr>
              <a:t>细胞内</a:t>
            </a:r>
          </a:p>
        </p:txBody>
      </p:sp>
      <p:sp>
        <p:nvSpPr>
          <p:cNvPr id="28680" name="Text Box 9"/>
          <p:cNvSpPr txBox="1">
            <a:spLocks noChangeArrowheads="1"/>
          </p:cNvSpPr>
          <p:nvPr/>
        </p:nvSpPr>
        <p:spPr bwMode="auto">
          <a:xfrm>
            <a:off x="8458201" y="3429000"/>
            <a:ext cx="1649413" cy="528638"/>
          </a:xfrm>
          <a:prstGeom prst="rect">
            <a:avLst/>
          </a:prstGeom>
          <a:noFill/>
          <a:ln w="9525">
            <a:solidFill>
              <a:srgbClr val="FF33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fontAlgn="t" hangingPunct="1">
              <a:spcBef>
                <a:spcPct val="50000"/>
              </a:spcBef>
            </a:pPr>
            <a:r>
              <a:rPr kumimoji="1" lang="zh-CN" altLang="en-US" sz="2800" b="1">
                <a:latin typeface="楷体_GB2312" pitchFamily="49" charset="-122"/>
                <a:ea typeface="楷体_GB2312" pitchFamily="49" charset="-122"/>
              </a:rPr>
              <a:t>乳糜微粒</a:t>
            </a:r>
          </a:p>
        </p:txBody>
      </p:sp>
      <p:sp>
        <p:nvSpPr>
          <p:cNvPr id="28681" name="Text Box 10"/>
          <p:cNvSpPr txBox="1">
            <a:spLocks noChangeArrowheads="1"/>
          </p:cNvSpPr>
          <p:nvPr/>
        </p:nvSpPr>
        <p:spPr bwMode="auto">
          <a:xfrm>
            <a:off x="4038600" y="5257800"/>
            <a:ext cx="1265238" cy="528638"/>
          </a:xfrm>
          <a:prstGeom prst="rect">
            <a:avLst/>
          </a:prstGeom>
          <a:noFill/>
          <a:ln w="9525">
            <a:solidFill>
              <a:srgbClr val="FF33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fontAlgn="t" hangingPunct="1">
              <a:spcBef>
                <a:spcPct val="50000"/>
              </a:spcBef>
            </a:pPr>
            <a:r>
              <a:rPr kumimoji="1" lang="zh-CN" altLang="en-US" sz="2800" b="1">
                <a:latin typeface="楷体_GB2312" pitchFamily="49" charset="-122"/>
                <a:ea typeface="楷体_GB2312" pitchFamily="49" charset="-122"/>
              </a:rPr>
              <a:t>门静脉</a:t>
            </a:r>
          </a:p>
        </p:txBody>
      </p:sp>
      <p:sp>
        <p:nvSpPr>
          <p:cNvPr id="28682" name="Text Box 11"/>
          <p:cNvSpPr txBox="1">
            <a:spLocks noChangeArrowheads="1"/>
          </p:cNvSpPr>
          <p:nvPr/>
        </p:nvSpPr>
        <p:spPr bwMode="auto">
          <a:xfrm>
            <a:off x="7162801" y="5257800"/>
            <a:ext cx="911225" cy="528638"/>
          </a:xfrm>
          <a:prstGeom prst="rect">
            <a:avLst/>
          </a:prstGeom>
          <a:noFill/>
          <a:ln w="9525">
            <a:solidFill>
              <a:srgbClr val="FF33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fontAlgn="t" hangingPunct="1">
              <a:spcBef>
                <a:spcPct val="50000"/>
              </a:spcBef>
            </a:pPr>
            <a:r>
              <a:rPr kumimoji="1" lang="zh-CN" altLang="en-US" sz="2800" b="1">
                <a:latin typeface="楷体_GB2312" pitchFamily="49" charset="-122"/>
                <a:ea typeface="楷体_GB2312" pitchFamily="49" charset="-122"/>
              </a:rPr>
              <a:t>肝脏</a:t>
            </a:r>
          </a:p>
        </p:txBody>
      </p:sp>
      <p:sp>
        <p:nvSpPr>
          <p:cNvPr id="28683" name="Text Box 12"/>
          <p:cNvSpPr txBox="1">
            <a:spLocks noChangeArrowheads="1"/>
          </p:cNvSpPr>
          <p:nvPr/>
        </p:nvSpPr>
        <p:spPr bwMode="auto">
          <a:xfrm>
            <a:off x="3200400" y="3124201"/>
            <a:ext cx="901700" cy="519113"/>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fontAlgn="t" hangingPunct="1">
              <a:spcBef>
                <a:spcPct val="50000"/>
              </a:spcBef>
            </a:pPr>
            <a:r>
              <a:rPr kumimoji="1" lang="zh-CN" altLang="en-US" sz="2800" b="1">
                <a:solidFill>
                  <a:srgbClr val="000099"/>
                </a:solidFill>
                <a:latin typeface="楷体_GB2312" pitchFamily="49" charset="-122"/>
                <a:ea typeface="楷体_GB2312" pitchFamily="49" charset="-122"/>
              </a:rPr>
              <a:t>扩散</a:t>
            </a:r>
          </a:p>
        </p:txBody>
      </p:sp>
      <p:sp>
        <p:nvSpPr>
          <p:cNvPr id="28684" name="Text Box 13"/>
          <p:cNvSpPr txBox="1">
            <a:spLocks noChangeArrowheads="1"/>
          </p:cNvSpPr>
          <p:nvPr/>
        </p:nvSpPr>
        <p:spPr bwMode="auto">
          <a:xfrm>
            <a:off x="6477000" y="3048001"/>
            <a:ext cx="1612900" cy="519113"/>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fontAlgn="t" hangingPunct="1">
              <a:spcBef>
                <a:spcPct val="50000"/>
              </a:spcBef>
            </a:pPr>
            <a:r>
              <a:rPr kumimoji="1" lang="zh-CN" altLang="en-US" sz="2800" b="1">
                <a:solidFill>
                  <a:srgbClr val="000099"/>
                </a:solidFill>
                <a:latin typeface="楷体_GB2312" pitchFamily="49" charset="-122"/>
                <a:ea typeface="楷体_GB2312" pitchFamily="49" charset="-122"/>
              </a:rPr>
              <a:t>重新酯化</a:t>
            </a:r>
          </a:p>
        </p:txBody>
      </p:sp>
      <p:sp>
        <p:nvSpPr>
          <p:cNvPr id="28685" name="Text Box 14"/>
          <p:cNvSpPr txBox="1">
            <a:spLocks noChangeArrowheads="1"/>
          </p:cNvSpPr>
          <p:nvPr/>
        </p:nvSpPr>
        <p:spPr bwMode="auto">
          <a:xfrm>
            <a:off x="6176964" y="4038601"/>
            <a:ext cx="2327275" cy="519113"/>
          </a:xfrm>
          <a:prstGeom prst="rect">
            <a:avLst/>
          </a:prstGeom>
          <a:solidFill>
            <a:schemeClr val="accent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fontAlgn="t" hangingPunct="1">
              <a:spcBef>
                <a:spcPct val="50000"/>
              </a:spcBef>
            </a:pPr>
            <a:r>
              <a:rPr kumimoji="1" lang="zh-CN" altLang="en-US" sz="2800" b="1">
                <a:solidFill>
                  <a:srgbClr val="000099"/>
                </a:solidFill>
                <a:latin typeface="楷体_GB2312" pitchFamily="49" charset="-122"/>
                <a:ea typeface="楷体_GB2312" pitchFamily="49" charset="-122"/>
              </a:rPr>
              <a:t>载脂蛋白结合</a:t>
            </a:r>
          </a:p>
        </p:txBody>
      </p:sp>
      <p:sp>
        <p:nvSpPr>
          <p:cNvPr id="28686" name="Line 15"/>
          <p:cNvSpPr>
            <a:spLocks noChangeShapeType="1"/>
          </p:cNvSpPr>
          <p:nvPr/>
        </p:nvSpPr>
        <p:spPr bwMode="auto">
          <a:xfrm>
            <a:off x="3124200" y="3886200"/>
            <a:ext cx="1219200" cy="0"/>
          </a:xfrm>
          <a:prstGeom prst="line">
            <a:avLst/>
          </a:prstGeom>
          <a:noFill/>
          <a:ln w="1270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687" name="Line 16"/>
          <p:cNvSpPr>
            <a:spLocks noChangeShapeType="1"/>
          </p:cNvSpPr>
          <p:nvPr/>
        </p:nvSpPr>
        <p:spPr bwMode="auto">
          <a:xfrm>
            <a:off x="6248400" y="3733800"/>
            <a:ext cx="2133600" cy="0"/>
          </a:xfrm>
          <a:prstGeom prst="line">
            <a:avLst/>
          </a:prstGeom>
          <a:noFill/>
          <a:ln w="1270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688" name="Line 17"/>
          <p:cNvSpPr>
            <a:spLocks noChangeShapeType="1"/>
          </p:cNvSpPr>
          <p:nvPr/>
        </p:nvSpPr>
        <p:spPr bwMode="auto">
          <a:xfrm>
            <a:off x="2590800" y="5562600"/>
            <a:ext cx="1295400" cy="0"/>
          </a:xfrm>
          <a:prstGeom prst="line">
            <a:avLst/>
          </a:prstGeom>
          <a:noFill/>
          <a:ln w="1270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689" name="Line 18"/>
          <p:cNvSpPr>
            <a:spLocks noChangeShapeType="1"/>
          </p:cNvSpPr>
          <p:nvPr/>
        </p:nvSpPr>
        <p:spPr bwMode="auto">
          <a:xfrm>
            <a:off x="5562600" y="5486400"/>
            <a:ext cx="1295400" cy="0"/>
          </a:xfrm>
          <a:prstGeom prst="line">
            <a:avLst/>
          </a:prstGeom>
          <a:noFill/>
          <a:ln w="12700" cap="sq">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805321133"/>
      </p:ext>
    </p:extLst>
  </p:cSld>
  <p:clrMapOvr>
    <a:masterClrMapping/>
  </p:clrMapOvr>
  <p:transition advClick="0">
    <p:check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026"/>
          <p:cNvSpPr>
            <a:spLocks noGrp="1" noChangeArrowheads="1"/>
          </p:cNvSpPr>
          <p:nvPr>
            <p:ph type="ctrTitle"/>
          </p:nvPr>
        </p:nvSpPr>
        <p:spPr>
          <a:xfrm>
            <a:off x="2279650" y="1127125"/>
            <a:ext cx="7772400" cy="3741738"/>
          </a:xfrm>
        </p:spPr>
        <p:txBody>
          <a:bodyPr/>
          <a:lstStyle/>
          <a:p>
            <a:pPr algn="ctr" eaLnBrk="1" hangingPunct="1">
              <a:lnSpc>
                <a:spcPct val="110000"/>
              </a:lnSpc>
            </a:pPr>
            <a:r>
              <a:rPr lang="zh-CN" altLang="en-US" sz="5400" b="1" dirty="0">
                <a:solidFill>
                  <a:schemeClr val="tx1"/>
                </a:solidFill>
                <a:latin typeface="黑体" panose="02010609060101010101" pitchFamily="49" charset="-122"/>
                <a:ea typeface="黑体" panose="02010609060101010101" pitchFamily="49" charset="-122"/>
              </a:rPr>
              <a:t>第 三 节 </a:t>
            </a:r>
            <a:br>
              <a:rPr lang="zh-CN" altLang="en-US" sz="5400" b="1" dirty="0">
                <a:solidFill>
                  <a:schemeClr val="tx1"/>
                </a:solidFill>
                <a:latin typeface="黑体" panose="02010609060101010101" pitchFamily="49" charset="-122"/>
                <a:ea typeface="黑体" panose="02010609060101010101" pitchFamily="49" charset="-122"/>
              </a:rPr>
            </a:br>
            <a:r>
              <a:rPr lang="zh-CN" altLang="en-US" sz="5400" b="1" dirty="0">
                <a:solidFill>
                  <a:schemeClr val="tx1"/>
                </a:solidFill>
                <a:latin typeface="黑体" panose="02010609060101010101" pitchFamily="49" charset="-122"/>
                <a:ea typeface="黑体" panose="02010609060101010101" pitchFamily="49" charset="-122"/>
              </a:rPr>
              <a:t>   </a:t>
            </a:r>
            <a:br>
              <a:rPr lang="zh-CN" altLang="en-US" sz="5400" b="1" dirty="0">
                <a:solidFill>
                  <a:schemeClr val="tx1"/>
                </a:solidFill>
                <a:latin typeface="黑体" panose="02010609060101010101" pitchFamily="49" charset="-122"/>
                <a:ea typeface="黑体" panose="02010609060101010101" pitchFamily="49" charset="-122"/>
              </a:rPr>
            </a:br>
            <a:r>
              <a:rPr lang="zh-CN" altLang="en-US" sz="5400" b="1" dirty="0">
                <a:solidFill>
                  <a:schemeClr val="tx1"/>
                </a:solidFill>
                <a:latin typeface="黑体" panose="02010609060101010101" pitchFamily="49" charset="-122"/>
                <a:ea typeface="黑体" panose="02010609060101010101" pitchFamily="49" charset="-122"/>
              </a:rPr>
              <a:t>脂肪的分解代谢</a:t>
            </a:r>
            <a:br>
              <a:rPr lang="zh-CN" altLang="en-US" sz="5400" b="1" dirty="0">
                <a:solidFill>
                  <a:schemeClr val="tx1"/>
                </a:solidFill>
                <a:latin typeface="黑体" panose="02010609060101010101" pitchFamily="49" charset="-122"/>
                <a:ea typeface="黑体" panose="02010609060101010101" pitchFamily="49" charset="-122"/>
              </a:rPr>
            </a:br>
            <a:endParaRPr lang="zh-CN" altLang="en-US" sz="3600" b="1" dirty="0">
              <a:solidFill>
                <a:schemeClr val="tx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1847796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Group 3"/>
          <p:cNvGrpSpPr>
            <a:grpSpLocks/>
          </p:cNvGrpSpPr>
          <p:nvPr/>
        </p:nvGrpSpPr>
        <p:grpSpPr bwMode="auto">
          <a:xfrm>
            <a:off x="2208214" y="381000"/>
            <a:ext cx="8002587" cy="6040294"/>
            <a:chOff x="471" y="572"/>
            <a:chExt cx="5001" cy="3527"/>
          </a:xfrm>
        </p:grpSpPr>
        <p:sp>
          <p:nvSpPr>
            <p:cNvPr id="32774" name="Oval 4"/>
            <p:cNvSpPr>
              <a:spLocks noChangeArrowheads="1"/>
            </p:cNvSpPr>
            <p:nvPr/>
          </p:nvSpPr>
          <p:spPr bwMode="auto">
            <a:xfrm>
              <a:off x="1776" y="3360"/>
              <a:ext cx="912" cy="569"/>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sz="2400"/>
            </a:p>
          </p:txBody>
        </p:sp>
        <p:sp>
          <p:nvSpPr>
            <p:cNvPr id="32775" name="Line 5"/>
            <p:cNvSpPr>
              <a:spLocks noChangeShapeType="1"/>
            </p:cNvSpPr>
            <p:nvPr/>
          </p:nvSpPr>
          <p:spPr bwMode="auto">
            <a:xfrm>
              <a:off x="3504" y="2646"/>
              <a:ext cx="0" cy="1102"/>
            </a:xfrm>
            <a:prstGeom prst="line">
              <a:avLst/>
            </a:prstGeom>
            <a:noFill/>
            <a:ln w="1905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76" name="Line 6"/>
            <p:cNvSpPr>
              <a:spLocks noChangeShapeType="1"/>
            </p:cNvSpPr>
            <p:nvPr/>
          </p:nvSpPr>
          <p:spPr bwMode="auto">
            <a:xfrm flipV="1">
              <a:off x="3515" y="2659"/>
              <a:ext cx="1950" cy="0"/>
            </a:xfrm>
            <a:prstGeom prst="line">
              <a:avLst/>
            </a:prstGeom>
            <a:noFill/>
            <a:ln w="1905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77" name="Line 7"/>
            <p:cNvSpPr>
              <a:spLocks noChangeShapeType="1"/>
            </p:cNvSpPr>
            <p:nvPr/>
          </p:nvSpPr>
          <p:spPr bwMode="auto">
            <a:xfrm flipH="1">
              <a:off x="5465" y="2662"/>
              <a:ext cx="7" cy="1086"/>
            </a:xfrm>
            <a:prstGeom prst="line">
              <a:avLst/>
            </a:prstGeom>
            <a:noFill/>
            <a:ln w="1905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78" name="Line 8"/>
            <p:cNvSpPr>
              <a:spLocks noChangeShapeType="1"/>
            </p:cNvSpPr>
            <p:nvPr/>
          </p:nvSpPr>
          <p:spPr bwMode="auto">
            <a:xfrm flipH="1">
              <a:off x="3504" y="3748"/>
              <a:ext cx="1968" cy="0"/>
            </a:xfrm>
            <a:prstGeom prst="line">
              <a:avLst/>
            </a:prstGeom>
            <a:noFill/>
            <a:ln w="19050"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79" name="Line 9"/>
            <p:cNvSpPr>
              <a:spLocks noChangeShapeType="1"/>
            </p:cNvSpPr>
            <p:nvPr/>
          </p:nvSpPr>
          <p:spPr bwMode="auto">
            <a:xfrm>
              <a:off x="2160" y="816"/>
              <a:ext cx="0" cy="1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80" name="Line 10"/>
            <p:cNvSpPr>
              <a:spLocks noChangeShapeType="1"/>
            </p:cNvSpPr>
            <p:nvPr/>
          </p:nvSpPr>
          <p:spPr bwMode="auto">
            <a:xfrm>
              <a:off x="1392" y="1008"/>
              <a:ext cx="144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81" name="Line 11"/>
            <p:cNvSpPr>
              <a:spLocks noChangeShapeType="1"/>
            </p:cNvSpPr>
            <p:nvPr/>
          </p:nvSpPr>
          <p:spPr bwMode="auto">
            <a:xfrm>
              <a:off x="2832" y="1008"/>
              <a:ext cx="0"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82" name="Line 12"/>
            <p:cNvSpPr>
              <a:spLocks noChangeShapeType="1"/>
            </p:cNvSpPr>
            <p:nvPr/>
          </p:nvSpPr>
          <p:spPr bwMode="auto">
            <a:xfrm>
              <a:off x="1392" y="1008"/>
              <a:ext cx="0"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83" name="Line 13"/>
            <p:cNvSpPr>
              <a:spLocks noChangeShapeType="1"/>
            </p:cNvSpPr>
            <p:nvPr/>
          </p:nvSpPr>
          <p:spPr bwMode="auto">
            <a:xfrm>
              <a:off x="1440" y="1392"/>
              <a:ext cx="0" cy="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84" name="Line 14"/>
            <p:cNvSpPr>
              <a:spLocks noChangeShapeType="1"/>
            </p:cNvSpPr>
            <p:nvPr/>
          </p:nvSpPr>
          <p:spPr bwMode="auto">
            <a:xfrm flipV="1">
              <a:off x="1344" y="1392"/>
              <a:ext cx="0" cy="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85" name="Line 15"/>
            <p:cNvSpPr>
              <a:spLocks noChangeShapeType="1"/>
            </p:cNvSpPr>
            <p:nvPr/>
          </p:nvSpPr>
          <p:spPr bwMode="auto">
            <a:xfrm>
              <a:off x="2885" y="1392"/>
              <a:ext cx="0" cy="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86" name="Line 16"/>
            <p:cNvSpPr>
              <a:spLocks noChangeShapeType="1"/>
            </p:cNvSpPr>
            <p:nvPr/>
          </p:nvSpPr>
          <p:spPr bwMode="auto">
            <a:xfrm flipV="1">
              <a:off x="2789" y="1392"/>
              <a:ext cx="0" cy="2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87" name="Line 17"/>
            <p:cNvSpPr>
              <a:spLocks noChangeShapeType="1"/>
            </p:cNvSpPr>
            <p:nvPr/>
          </p:nvSpPr>
          <p:spPr bwMode="auto">
            <a:xfrm>
              <a:off x="732" y="1746"/>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88" name="Line 18"/>
            <p:cNvSpPr>
              <a:spLocks noChangeShapeType="1"/>
            </p:cNvSpPr>
            <p:nvPr/>
          </p:nvSpPr>
          <p:spPr bwMode="auto">
            <a:xfrm flipH="1">
              <a:off x="732" y="1842"/>
              <a:ext cx="288"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89" name="Line 19"/>
            <p:cNvSpPr>
              <a:spLocks noChangeShapeType="1"/>
            </p:cNvSpPr>
            <p:nvPr/>
          </p:nvSpPr>
          <p:spPr bwMode="auto">
            <a:xfrm>
              <a:off x="1434" y="1920"/>
              <a:ext cx="0" cy="38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90" name="Line 20"/>
            <p:cNvSpPr>
              <a:spLocks noChangeShapeType="1"/>
            </p:cNvSpPr>
            <p:nvPr/>
          </p:nvSpPr>
          <p:spPr bwMode="auto">
            <a:xfrm flipV="1">
              <a:off x="1338" y="1920"/>
              <a:ext cx="0" cy="38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91" name="Line 21"/>
            <p:cNvSpPr>
              <a:spLocks noChangeShapeType="1"/>
            </p:cNvSpPr>
            <p:nvPr/>
          </p:nvSpPr>
          <p:spPr bwMode="auto">
            <a:xfrm>
              <a:off x="1156" y="3113"/>
              <a:ext cx="62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92" name="Line 22"/>
            <p:cNvSpPr>
              <a:spLocks noChangeShapeType="1"/>
            </p:cNvSpPr>
            <p:nvPr/>
          </p:nvSpPr>
          <p:spPr bwMode="auto">
            <a:xfrm flipV="1">
              <a:off x="2608" y="3113"/>
              <a:ext cx="86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93" name="Line 23"/>
            <p:cNvSpPr>
              <a:spLocks noChangeShapeType="1"/>
            </p:cNvSpPr>
            <p:nvPr/>
          </p:nvSpPr>
          <p:spPr bwMode="auto">
            <a:xfrm>
              <a:off x="2208" y="3216"/>
              <a:ext cx="0"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94" name="Freeform 24"/>
            <p:cNvSpPr>
              <a:spLocks/>
            </p:cNvSpPr>
            <p:nvPr/>
          </p:nvSpPr>
          <p:spPr bwMode="auto">
            <a:xfrm>
              <a:off x="1407" y="2523"/>
              <a:ext cx="520" cy="408"/>
            </a:xfrm>
            <a:custGeom>
              <a:avLst/>
              <a:gdLst>
                <a:gd name="T0" fmla="*/ 0 w 432"/>
                <a:gd name="T1" fmla="*/ 0 h 384"/>
                <a:gd name="T2" fmla="*/ 104 w 432"/>
                <a:gd name="T3" fmla="*/ 190 h 384"/>
                <a:gd name="T4" fmla="*/ 520 w 432"/>
                <a:gd name="T5" fmla="*/ 408 h 384"/>
                <a:gd name="T6" fmla="*/ 0 60000 65536"/>
                <a:gd name="T7" fmla="*/ 0 60000 65536"/>
                <a:gd name="T8" fmla="*/ 0 60000 65536"/>
              </a:gdLst>
              <a:ahLst/>
              <a:cxnLst>
                <a:cxn ang="T6">
                  <a:pos x="T0" y="T1"/>
                </a:cxn>
                <a:cxn ang="T7">
                  <a:pos x="T2" y="T3"/>
                </a:cxn>
                <a:cxn ang="T8">
                  <a:pos x="T4" y="T5"/>
                </a:cxn>
              </a:cxnLst>
              <a:rect l="0" t="0" r="r" b="b"/>
              <a:pathLst>
                <a:path w="432" h="384">
                  <a:moveTo>
                    <a:pt x="0" y="0"/>
                  </a:moveTo>
                  <a:cubicBezTo>
                    <a:pt x="14" y="30"/>
                    <a:pt x="14" y="115"/>
                    <a:pt x="86" y="179"/>
                  </a:cubicBezTo>
                  <a:cubicBezTo>
                    <a:pt x="158" y="243"/>
                    <a:pt x="360" y="341"/>
                    <a:pt x="432" y="384"/>
                  </a:cubicBezTo>
                </a:path>
              </a:pathLst>
            </a:custGeom>
            <a:noFill/>
            <a:ln w="19050">
              <a:solidFill>
                <a:schemeClr val="tx1"/>
              </a:solidFill>
              <a:round/>
              <a:headEnd/>
              <a:tailEnd type="stealth"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95" name="Freeform 25"/>
            <p:cNvSpPr>
              <a:spLocks/>
            </p:cNvSpPr>
            <p:nvPr/>
          </p:nvSpPr>
          <p:spPr bwMode="auto">
            <a:xfrm>
              <a:off x="2290" y="1933"/>
              <a:ext cx="526" cy="953"/>
            </a:xfrm>
            <a:custGeom>
              <a:avLst/>
              <a:gdLst>
                <a:gd name="T0" fmla="*/ 526 w 480"/>
                <a:gd name="T1" fmla="*/ 0 h 864"/>
                <a:gd name="T2" fmla="*/ 421 w 480"/>
                <a:gd name="T3" fmla="*/ 529 h 864"/>
                <a:gd name="T4" fmla="*/ 0 w 480"/>
                <a:gd name="T5" fmla="*/ 953 h 864"/>
                <a:gd name="T6" fmla="*/ 0 60000 65536"/>
                <a:gd name="T7" fmla="*/ 0 60000 65536"/>
                <a:gd name="T8" fmla="*/ 0 60000 65536"/>
              </a:gdLst>
              <a:ahLst/>
              <a:cxnLst>
                <a:cxn ang="T6">
                  <a:pos x="T0" y="T1"/>
                </a:cxn>
                <a:cxn ang="T7">
                  <a:pos x="T2" y="T3"/>
                </a:cxn>
                <a:cxn ang="T8">
                  <a:pos x="T4" y="T5"/>
                </a:cxn>
              </a:cxnLst>
              <a:rect l="0" t="0" r="r" b="b"/>
              <a:pathLst>
                <a:path w="480" h="864">
                  <a:moveTo>
                    <a:pt x="480" y="0"/>
                  </a:moveTo>
                  <a:cubicBezTo>
                    <a:pt x="472" y="168"/>
                    <a:pt x="464" y="336"/>
                    <a:pt x="384" y="480"/>
                  </a:cubicBezTo>
                  <a:cubicBezTo>
                    <a:pt x="304" y="624"/>
                    <a:pt x="64" y="800"/>
                    <a:pt x="0" y="864"/>
                  </a:cubicBezTo>
                </a:path>
              </a:pathLst>
            </a:custGeom>
            <a:noFill/>
            <a:ln w="19050">
              <a:solidFill>
                <a:schemeClr val="tx1"/>
              </a:solidFill>
              <a:round/>
              <a:headEnd/>
              <a:tailEnd type="stealth"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96" name="Freeform 26"/>
            <p:cNvSpPr>
              <a:spLocks/>
            </p:cNvSpPr>
            <p:nvPr/>
          </p:nvSpPr>
          <p:spPr bwMode="auto">
            <a:xfrm>
              <a:off x="2381" y="1933"/>
              <a:ext cx="499" cy="998"/>
            </a:xfrm>
            <a:custGeom>
              <a:avLst/>
              <a:gdLst>
                <a:gd name="T0" fmla="*/ 499 w 480"/>
                <a:gd name="T1" fmla="*/ 0 h 864"/>
                <a:gd name="T2" fmla="*/ 399 w 480"/>
                <a:gd name="T3" fmla="*/ 554 h 864"/>
                <a:gd name="T4" fmla="*/ 0 w 480"/>
                <a:gd name="T5" fmla="*/ 998 h 864"/>
                <a:gd name="T6" fmla="*/ 0 60000 65536"/>
                <a:gd name="T7" fmla="*/ 0 60000 65536"/>
                <a:gd name="T8" fmla="*/ 0 60000 65536"/>
              </a:gdLst>
              <a:ahLst/>
              <a:cxnLst>
                <a:cxn ang="T6">
                  <a:pos x="T0" y="T1"/>
                </a:cxn>
                <a:cxn ang="T7">
                  <a:pos x="T2" y="T3"/>
                </a:cxn>
                <a:cxn ang="T8">
                  <a:pos x="T4" y="T5"/>
                </a:cxn>
              </a:cxnLst>
              <a:rect l="0" t="0" r="r" b="b"/>
              <a:pathLst>
                <a:path w="480" h="864">
                  <a:moveTo>
                    <a:pt x="480" y="0"/>
                  </a:moveTo>
                  <a:cubicBezTo>
                    <a:pt x="472" y="168"/>
                    <a:pt x="464" y="336"/>
                    <a:pt x="384" y="480"/>
                  </a:cubicBezTo>
                  <a:cubicBezTo>
                    <a:pt x="304" y="624"/>
                    <a:pt x="64" y="800"/>
                    <a:pt x="0" y="864"/>
                  </a:cubicBezTo>
                </a:path>
              </a:pathLst>
            </a:custGeom>
            <a:noFill/>
            <a:ln w="19050">
              <a:solidFill>
                <a:schemeClr val="tx1"/>
              </a:solidFill>
              <a:round/>
              <a:headEnd type="stealth" w="sm" len="lg"/>
              <a:tailEnd type="none"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97" name="Freeform 27"/>
            <p:cNvSpPr>
              <a:spLocks/>
            </p:cNvSpPr>
            <p:nvPr/>
          </p:nvSpPr>
          <p:spPr bwMode="auto">
            <a:xfrm>
              <a:off x="960" y="2784"/>
              <a:ext cx="469" cy="329"/>
            </a:xfrm>
            <a:custGeom>
              <a:avLst/>
              <a:gdLst>
                <a:gd name="T0" fmla="*/ 0 w 384"/>
                <a:gd name="T1" fmla="*/ 0 h 288"/>
                <a:gd name="T2" fmla="*/ 176 w 384"/>
                <a:gd name="T3" fmla="*/ 165 h 288"/>
                <a:gd name="T4" fmla="*/ 469 w 384"/>
                <a:gd name="T5" fmla="*/ 329 h 288"/>
                <a:gd name="T6" fmla="*/ 0 60000 65536"/>
                <a:gd name="T7" fmla="*/ 0 60000 65536"/>
                <a:gd name="T8" fmla="*/ 0 60000 65536"/>
              </a:gdLst>
              <a:ahLst/>
              <a:cxnLst>
                <a:cxn ang="T6">
                  <a:pos x="T0" y="T1"/>
                </a:cxn>
                <a:cxn ang="T7">
                  <a:pos x="T2" y="T3"/>
                </a:cxn>
                <a:cxn ang="T8">
                  <a:pos x="T4" y="T5"/>
                </a:cxn>
              </a:cxnLst>
              <a:rect l="0" t="0" r="r" b="b"/>
              <a:pathLst>
                <a:path w="384" h="288">
                  <a:moveTo>
                    <a:pt x="0" y="0"/>
                  </a:moveTo>
                  <a:cubicBezTo>
                    <a:pt x="40" y="48"/>
                    <a:pt x="80" y="96"/>
                    <a:pt x="144" y="144"/>
                  </a:cubicBezTo>
                  <a:cubicBezTo>
                    <a:pt x="208" y="192"/>
                    <a:pt x="344" y="264"/>
                    <a:pt x="384" y="288"/>
                  </a:cubicBezTo>
                </a:path>
              </a:pathLst>
            </a:custGeom>
            <a:noFill/>
            <a:ln w="19050">
              <a:solidFill>
                <a:schemeClr val="tx1"/>
              </a:solidFill>
              <a:round/>
              <a:headEnd/>
              <a:tailEnd type="stealth"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98" name="Freeform 28"/>
            <p:cNvSpPr>
              <a:spLocks/>
            </p:cNvSpPr>
            <p:nvPr/>
          </p:nvSpPr>
          <p:spPr bwMode="auto">
            <a:xfrm>
              <a:off x="2589" y="3386"/>
              <a:ext cx="336" cy="89"/>
            </a:xfrm>
            <a:custGeom>
              <a:avLst/>
              <a:gdLst>
                <a:gd name="T0" fmla="*/ 0 w 336"/>
                <a:gd name="T1" fmla="*/ 89 h 89"/>
                <a:gd name="T2" fmla="*/ 336 w 336"/>
                <a:gd name="T3" fmla="*/ 0 h 89"/>
                <a:gd name="T4" fmla="*/ 0 60000 65536"/>
                <a:gd name="T5" fmla="*/ 0 60000 65536"/>
              </a:gdLst>
              <a:ahLst/>
              <a:cxnLst>
                <a:cxn ang="T4">
                  <a:pos x="T0" y="T1"/>
                </a:cxn>
                <a:cxn ang="T5">
                  <a:pos x="T2" y="T3"/>
                </a:cxn>
              </a:cxnLst>
              <a:rect l="0" t="0" r="r" b="b"/>
              <a:pathLst>
                <a:path w="336" h="89">
                  <a:moveTo>
                    <a:pt x="0" y="89"/>
                  </a:moveTo>
                  <a:cubicBezTo>
                    <a:pt x="56" y="74"/>
                    <a:pt x="266" y="19"/>
                    <a:pt x="336" y="0"/>
                  </a:cubicBezTo>
                </a:path>
              </a:pathLst>
            </a:custGeom>
            <a:noFill/>
            <a:ln w="19050">
              <a:solidFill>
                <a:schemeClr val="tx1"/>
              </a:solidFill>
              <a:round/>
              <a:headEnd/>
              <a:tailEnd type="stealth"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799" name="Freeform 29"/>
            <p:cNvSpPr>
              <a:spLocks/>
            </p:cNvSpPr>
            <p:nvPr/>
          </p:nvSpPr>
          <p:spPr bwMode="auto">
            <a:xfrm>
              <a:off x="2688" y="3657"/>
              <a:ext cx="208" cy="21"/>
            </a:xfrm>
            <a:custGeom>
              <a:avLst/>
              <a:gdLst>
                <a:gd name="T0" fmla="*/ 0 w 208"/>
                <a:gd name="T1" fmla="*/ 0 h 21"/>
                <a:gd name="T2" fmla="*/ 208 w 208"/>
                <a:gd name="T3" fmla="*/ 21 h 21"/>
                <a:gd name="T4" fmla="*/ 0 60000 65536"/>
                <a:gd name="T5" fmla="*/ 0 60000 65536"/>
              </a:gdLst>
              <a:ahLst/>
              <a:cxnLst>
                <a:cxn ang="T4">
                  <a:pos x="T0" y="T1"/>
                </a:cxn>
                <a:cxn ang="T5">
                  <a:pos x="T2" y="T3"/>
                </a:cxn>
              </a:cxnLst>
              <a:rect l="0" t="0" r="r" b="b"/>
              <a:pathLst>
                <a:path w="208" h="21">
                  <a:moveTo>
                    <a:pt x="0" y="0"/>
                  </a:moveTo>
                  <a:cubicBezTo>
                    <a:pt x="35" y="3"/>
                    <a:pt x="165" y="17"/>
                    <a:pt x="208" y="21"/>
                  </a:cubicBezTo>
                </a:path>
              </a:pathLst>
            </a:custGeom>
            <a:noFill/>
            <a:ln w="19050">
              <a:solidFill>
                <a:schemeClr val="tx1"/>
              </a:solidFill>
              <a:round/>
              <a:headEnd/>
              <a:tailEnd type="stealth"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800" name="Freeform 30"/>
            <p:cNvSpPr>
              <a:spLocks/>
            </p:cNvSpPr>
            <p:nvPr/>
          </p:nvSpPr>
          <p:spPr bwMode="auto">
            <a:xfrm>
              <a:off x="2584" y="3818"/>
              <a:ext cx="296" cy="111"/>
            </a:xfrm>
            <a:custGeom>
              <a:avLst/>
              <a:gdLst>
                <a:gd name="T0" fmla="*/ 0 w 296"/>
                <a:gd name="T1" fmla="*/ 0 h 111"/>
                <a:gd name="T2" fmla="*/ 296 w 296"/>
                <a:gd name="T3" fmla="*/ 111 h 111"/>
                <a:gd name="T4" fmla="*/ 0 60000 65536"/>
                <a:gd name="T5" fmla="*/ 0 60000 65536"/>
              </a:gdLst>
              <a:ahLst/>
              <a:cxnLst>
                <a:cxn ang="T4">
                  <a:pos x="T0" y="T1"/>
                </a:cxn>
                <a:cxn ang="T5">
                  <a:pos x="T2" y="T3"/>
                </a:cxn>
              </a:cxnLst>
              <a:rect l="0" t="0" r="r" b="b"/>
              <a:pathLst>
                <a:path w="296" h="111">
                  <a:moveTo>
                    <a:pt x="0" y="0"/>
                  </a:moveTo>
                  <a:cubicBezTo>
                    <a:pt x="49" y="17"/>
                    <a:pt x="234" y="88"/>
                    <a:pt x="296" y="111"/>
                  </a:cubicBezTo>
                </a:path>
              </a:pathLst>
            </a:custGeom>
            <a:noFill/>
            <a:ln w="19050">
              <a:solidFill>
                <a:schemeClr val="tx1"/>
              </a:solidFill>
              <a:round/>
              <a:headEnd/>
              <a:tailEnd type="stealth"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32801" name="Rectangle 31"/>
            <p:cNvSpPr>
              <a:spLocks noChangeArrowheads="1"/>
            </p:cNvSpPr>
            <p:nvPr/>
          </p:nvSpPr>
          <p:spPr bwMode="auto">
            <a:xfrm>
              <a:off x="1876" y="572"/>
              <a:ext cx="694" cy="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200">
                  <a:latin typeface="Times New Roman" panose="02020603050405020304" pitchFamily="18" charset="0"/>
                  <a:ea typeface="宋体" panose="02010600030101010101" pitchFamily="2" charset="-122"/>
                </a:rPr>
                <a:t> </a:t>
              </a:r>
              <a:r>
                <a:rPr kumimoji="1" lang="zh-CN" altLang="en-US" sz="3200" b="1">
                  <a:latin typeface="Times New Roman" panose="02020603050405020304" pitchFamily="18" charset="0"/>
                  <a:ea typeface="宋体" panose="02010600030101010101" pitchFamily="2" charset="-122"/>
                </a:rPr>
                <a:t>脂肪</a:t>
              </a:r>
            </a:p>
          </p:txBody>
        </p:sp>
        <p:sp>
          <p:nvSpPr>
            <p:cNvPr id="32802" name="Rectangle 32"/>
            <p:cNvSpPr>
              <a:spLocks noChangeArrowheads="1"/>
            </p:cNvSpPr>
            <p:nvPr/>
          </p:nvSpPr>
          <p:spPr bwMode="auto">
            <a:xfrm>
              <a:off x="1156" y="1104"/>
              <a:ext cx="566" cy="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rgbClr val="0000FF"/>
                  </a:solidFill>
                  <a:latin typeface="Times New Roman" panose="02020603050405020304" pitchFamily="18" charset="0"/>
                  <a:ea typeface="宋体" panose="02010600030101010101" pitchFamily="2" charset="-122"/>
                </a:rPr>
                <a:t>甘油</a:t>
              </a:r>
            </a:p>
          </p:txBody>
        </p:sp>
        <p:sp>
          <p:nvSpPr>
            <p:cNvPr id="32803" name="Rectangle 33"/>
            <p:cNvSpPr>
              <a:spLocks noChangeArrowheads="1"/>
            </p:cNvSpPr>
            <p:nvPr/>
          </p:nvSpPr>
          <p:spPr bwMode="auto">
            <a:xfrm>
              <a:off x="2562" y="1150"/>
              <a:ext cx="792" cy="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ea typeface="宋体" panose="02010600030101010101" pitchFamily="2" charset="-122"/>
                </a:rPr>
                <a:t>脂肪酸</a:t>
              </a:r>
            </a:p>
          </p:txBody>
        </p:sp>
        <p:sp>
          <p:nvSpPr>
            <p:cNvPr id="32804" name="Rectangle 34"/>
            <p:cNvSpPr>
              <a:spLocks noChangeArrowheads="1"/>
            </p:cNvSpPr>
            <p:nvPr/>
          </p:nvSpPr>
          <p:spPr bwMode="auto">
            <a:xfrm>
              <a:off x="471" y="1661"/>
              <a:ext cx="341" cy="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20000"/>
                </a:spcBef>
              </a:pPr>
              <a:r>
                <a:rPr kumimoji="1" lang="zh-CN" altLang="en-US" sz="2800" b="1">
                  <a:latin typeface="Times New Roman" panose="02020603050405020304" pitchFamily="18" charset="0"/>
                  <a:ea typeface="宋体" panose="02010600030101010101" pitchFamily="2" charset="-122"/>
                </a:rPr>
                <a:t>糖</a:t>
              </a:r>
            </a:p>
          </p:txBody>
        </p:sp>
        <p:sp>
          <p:nvSpPr>
            <p:cNvPr id="32805" name="Rectangle 35"/>
            <p:cNvSpPr>
              <a:spLocks noChangeArrowheads="1"/>
            </p:cNvSpPr>
            <p:nvPr/>
          </p:nvSpPr>
          <p:spPr bwMode="auto">
            <a:xfrm>
              <a:off x="975" y="1649"/>
              <a:ext cx="1017" cy="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rgbClr val="0000FF"/>
                  </a:solidFill>
                  <a:latin typeface="Times New Roman" panose="02020603050405020304" pitchFamily="18" charset="0"/>
                  <a:ea typeface="宋体" panose="02010600030101010101" pitchFamily="2" charset="-122"/>
                </a:rPr>
                <a:t>磷酸丙酮</a:t>
              </a:r>
            </a:p>
          </p:txBody>
        </p:sp>
        <p:sp>
          <p:nvSpPr>
            <p:cNvPr id="32806" name="Rectangle 36"/>
            <p:cNvSpPr>
              <a:spLocks noChangeArrowheads="1"/>
            </p:cNvSpPr>
            <p:nvPr/>
          </p:nvSpPr>
          <p:spPr bwMode="auto">
            <a:xfrm>
              <a:off x="2562" y="1647"/>
              <a:ext cx="765" cy="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20000"/>
                </a:spcBef>
              </a:pPr>
              <a:r>
                <a:rPr kumimoji="1" lang="en-US" altLang="zh-CN" sz="2800" b="1">
                  <a:latin typeface="Times New Roman" panose="02020603050405020304" pitchFamily="18" charset="0"/>
                  <a:ea typeface="宋体" panose="02010600030101010101" pitchFamily="2" charset="-122"/>
                  <a:sym typeface="Symbol" panose="05050102010706020507" pitchFamily="18" charset="2"/>
                </a:rPr>
                <a:t></a:t>
              </a:r>
              <a:r>
                <a:rPr kumimoji="1" lang="en-US" altLang="zh-CN" sz="2800" b="1">
                  <a:latin typeface="Times New Roman" panose="02020603050405020304" pitchFamily="18" charset="0"/>
                  <a:ea typeface="宋体" panose="02010600030101010101" pitchFamily="2" charset="-122"/>
                </a:rPr>
                <a:t>-</a:t>
              </a:r>
              <a:r>
                <a:rPr kumimoji="1" lang="zh-CN" altLang="en-US" sz="2800" b="1">
                  <a:latin typeface="Times New Roman" panose="02020603050405020304" pitchFamily="18" charset="0"/>
                  <a:ea typeface="宋体" panose="02010600030101010101" pitchFamily="2" charset="-122"/>
                </a:rPr>
                <a:t>氧化</a:t>
              </a:r>
            </a:p>
          </p:txBody>
        </p:sp>
        <p:sp>
          <p:nvSpPr>
            <p:cNvPr id="32807" name="Rectangle 37"/>
            <p:cNvSpPr>
              <a:spLocks noChangeArrowheads="1"/>
            </p:cNvSpPr>
            <p:nvPr/>
          </p:nvSpPr>
          <p:spPr bwMode="auto">
            <a:xfrm>
              <a:off x="1051" y="2284"/>
              <a:ext cx="792" cy="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rgbClr val="0000FF"/>
                  </a:solidFill>
                  <a:latin typeface="Times New Roman" panose="02020603050405020304" pitchFamily="18" charset="0"/>
                  <a:ea typeface="宋体" panose="02010600030101010101" pitchFamily="2" charset="-122"/>
                </a:rPr>
                <a:t>丙酮酸</a:t>
              </a:r>
            </a:p>
          </p:txBody>
        </p:sp>
        <p:sp>
          <p:nvSpPr>
            <p:cNvPr id="32808" name="Rectangle 38"/>
            <p:cNvSpPr>
              <a:spLocks noChangeArrowheads="1"/>
            </p:cNvSpPr>
            <p:nvPr/>
          </p:nvSpPr>
          <p:spPr bwMode="auto">
            <a:xfrm>
              <a:off x="501" y="2554"/>
              <a:ext cx="852" cy="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latin typeface="Times New Roman" panose="02020603050405020304" pitchFamily="18" charset="0"/>
                  <a:ea typeface="宋体" panose="02010600030101010101" pitchFamily="2" charset="-122"/>
                </a:rPr>
                <a:t>CoASH</a:t>
              </a:r>
            </a:p>
          </p:txBody>
        </p:sp>
        <p:sp>
          <p:nvSpPr>
            <p:cNvPr id="32809" name="Rectangle 39"/>
            <p:cNvSpPr>
              <a:spLocks noChangeArrowheads="1"/>
            </p:cNvSpPr>
            <p:nvPr/>
          </p:nvSpPr>
          <p:spPr bwMode="auto">
            <a:xfrm>
              <a:off x="718" y="2953"/>
              <a:ext cx="566" cy="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20000"/>
                </a:spcBef>
              </a:pPr>
              <a:r>
                <a:rPr kumimoji="1" lang="zh-CN" altLang="en-US" sz="2800" b="1">
                  <a:latin typeface="Times New Roman" panose="02020603050405020304" pitchFamily="18" charset="0"/>
                  <a:ea typeface="宋体" panose="02010600030101010101" pitchFamily="2" charset="-122"/>
                </a:rPr>
                <a:t>乙酸</a:t>
              </a:r>
            </a:p>
          </p:txBody>
        </p:sp>
        <p:sp>
          <p:nvSpPr>
            <p:cNvPr id="32810" name="Rectangle 40"/>
            <p:cNvSpPr>
              <a:spLocks noChangeArrowheads="1"/>
            </p:cNvSpPr>
            <p:nvPr/>
          </p:nvSpPr>
          <p:spPr bwMode="auto">
            <a:xfrm>
              <a:off x="1823" y="2999"/>
              <a:ext cx="1003" cy="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rgbClr val="CC0066"/>
                  </a:solidFill>
                  <a:latin typeface="Times New Roman" panose="02020603050405020304" pitchFamily="18" charset="0"/>
                  <a:ea typeface="宋体" panose="02010600030101010101" pitchFamily="2" charset="-122"/>
                </a:rPr>
                <a:t>乙酰</a:t>
              </a:r>
              <a:r>
                <a:rPr kumimoji="1" lang="en-US" altLang="zh-CN" sz="2800" b="1">
                  <a:solidFill>
                    <a:srgbClr val="CC0066"/>
                  </a:solidFill>
                  <a:latin typeface="Times New Roman" panose="02020603050405020304" pitchFamily="18" charset="0"/>
                  <a:ea typeface="宋体" panose="02010600030101010101" pitchFamily="2" charset="-122"/>
                </a:rPr>
                <a:t>CoA</a:t>
              </a:r>
            </a:p>
          </p:txBody>
        </p:sp>
        <p:sp>
          <p:nvSpPr>
            <p:cNvPr id="32811" name="Rectangle 41"/>
            <p:cNvSpPr>
              <a:spLocks noChangeArrowheads="1"/>
            </p:cNvSpPr>
            <p:nvPr/>
          </p:nvSpPr>
          <p:spPr bwMode="auto">
            <a:xfrm>
              <a:off x="4150" y="2387"/>
              <a:ext cx="792" cy="306"/>
            </a:xfrm>
            <a:prstGeom prst="rect">
              <a:avLst/>
            </a:prstGeom>
            <a:noFill/>
            <a:ln>
              <a:noFill/>
            </a:ln>
            <a:effectLst/>
            <a:extLst>
              <a:ext uri="{909E8E84-426E-40DD-AFC4-6F175D3DCCD1}">
                <a14:hiddenFill xmlns:a14="http://schemas.microsoft.com/office/drawing/2010/main">
                  <a:solidFill>
                    <a:srgbClr val="9900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ea typeface="宋体" panose="02010600030101010101" pitchFamily="2" charset="-122"/>
                </a:rPr>
                <a:t>动物体</a:t>
              </a:r>
            </a:p>
          </p:txBody>
        </p:sp>
        <p:sp>
          <p:nvSpPr>
            <p:cNvPr id="32812" name="Rectangle 42"/>
            <p:cNvSpPr>
              <a:spLocks noChangeArrowheads="1"/>
            </p:cNvSpPr>
            <p:nvPr/>
          </p:nvSpPr>
          <p:spPr bwMode="auto">
            <a:xfrm>
              <a:off x="3833" y="2735"/>
              <a:ext cx="1454" cy="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ea typeface="宋体" panose="02010600030101010101" pitchFamily="2" charset="-122"/>
                </a:rPr>
                <a:t>乙酰乙酰</a:t>
              </a:r>
              <a:r>
                <a:rPr kumimoji="1" lang="en-US" altLang="zh-CN" sz="2800" b="1">
                  <a:latin typeface="Times New Roman" panose="02020603050405020304" pitchFamily="18" charset="0"/>
                  <a:ea typeface="宋体" panose="02010600030101010101" pitchFamily="2" charset="-122"/>
                </a:rPr>
                <a:t>CoA</a:t>
              </a:r>
            </a:p>
          </p:txBody>
        </p:sp>
        <p:sp>
          <p:nvSpPr>
            <p:cNvPr id="32813" name="Rectangle 43"/>
            <p:cNvSpPr>
              <a:spLocks noChangeArrowheads="1"/>
            </p:cNvSpPr>
            <p:nvPr/>
          </p:nvSpPr>
          <p:spPr bwMode="auto">
            <a:xfrm>
              <a:off x="2872" y="3249"/>
              <a:ext cx="539" cy="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latin typeface="Times New Roman" panose="02020603050405020304" pitchFamily="18" charset="0"/>
                  <a:ea typeface="宋体" panose="02010600030101010101" pitchFamily="2" charset="-122"/>
                </a:rPr>
                <a:t>H</a:t>
              </a:r>
              <a:r>
                <a:rPr kumimoji="1" lang="en-US" altLang="zh-CN" sz="2800" b="1" baseline="-25000">
                  <a:latin typeface="Times New Roman" panose="02020603050405020304" pitchFamily="18" charset="0"/>
                  <a:ea typeface="宋体" panose="02010600030101010101" pitchFamily="2" charset="-122"/>
                </a:rPr>
                <a:t>2</a:t>
              </a:r>
              <a:r>
                <a:rPr kumimoji="1" lang="en-US" altLang="zh-CN" sz="2800" b="1">
                  <a:latin typeface="Times New Roman" panose="02020603050405020304" pitchFamily="18" charset="0"/>
                  <a:ea typeface="宋体" panose="02010600030101010101" pitchFamily="2" charset="-122"/>
                </a:rPr>
                <a:t>O</a:t>
              </a:r>
            </a:p>
          </p:txBody>
        </p:sp>
        <p:sp>
          <p:nvSpPr>
            <p:cNvPr id="32814" name="Rectangle 44"/>
            <p:cNvSpPr>
              <a:spLocks noChangeArrowheads="1"/>
            </p:cNvSpPr>
            <p:nvPr/>
          </p:nvSpPr>
          <p:spPr bwMode="auto">
            <a:xfrm>
              <a:off x="3878" y="3055"/>
              <a:ext cx="1017" cy="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ea typeface="宋体" panose="02010600030101010101" pitchFamily="2" charset="-122"/>
                </a:rPr>
                <a:t>乙酰乙酸</a:t>
              </a:r>
            </a:p>
          </p:txBody>
        </p:sp>
        <p:sp>
          <p:nvSpPr>
            <p:cNvPr id="32815" name="Rectangle 45"/>
            <p:cNvSpPr>
              <a:spLocks noChangeArrowheads="1"/>
            </p:cNvSpPr>
            <p:nvPr/>
          </p:nvSpPr>
          <p:spPr bwMode="auto">
            <a:xfrm>
              <a:off x="2017" y="3475"/>
              <a:ext cx="589" cy="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latin typeface="Times New Roman" panose="02020603050405020304" pitchFamily="18" charset="0"/>
                  <a:ea typeface="宋体" panose="02010600030101010101" pitchFamily="2" charset="-122"/>
                </a:rPr>
                <a:t>TCA</a:t>
              </a:r>
            </a:p>
          </p:txBody>
        </p:sp>
        <p:sp>
          <p:nvSpPr>
            <p:cNvPr id="32816" name="Rectangle 46"/>
            <p:cNvSpPr>
              <a:spLocks noChangeArrowheads="1"/>
            </p:cNvSpPr>
            <p:nvPr/>
          </p:nvSpPr>
          <p:spPr bwMode="auto">
            <a:xfrm>
              <a:off x="2835" y="3543"/>
              <a:ext cx="527" cy="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latin typeface="Times New Roman" panose="02020603050405020304" pitchFamily="18" charset="0"/>
                  <a:ea typeface="宋体" panose="02010600030101010101" pitchFamily="2" charset="-122"/>
                </a:rPr>
                <a:t>CO</a:t>
              </a:r>
              <a:r>
                <a:rPr kumimoji="1" lang="en-US" altLang="zh-CN" sz="2800" b="1" baseline="-25000">
                  <a:latin typeface="Times New Roman" panose="02020603050405020304" pitchFamily="18" charset="0"/>
                  <a:ea typeface="宋体" panose="02010600030101010101" pitchFamily="2" charset="-122"/>
                </a:rPr>
                <a:t>2</a:t>
              </a:r>
            </a:p>
          </p:txBody>
        </p:sp>
        <p:sp>
          <p:nvSpPr>
            <p:cNvPr id="32817" name="Rectangle 47"/>
            <p:cNvSpPr>
              <a:spLocks noChangeArrowheads="1"/>
            </p:cNvSpPr>
            <p:nvPr/>
          </p:nvSpPr>
          <p:spPr bwMode="auto">
            <a:xfrm>
              <a:off x="2805" y="3793"/>
              <a:ext cx="566" cy="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ea typeface="宋体" panose="02010600030101010101" pitchFamily="2" charset="-122"/>
                </a:rPr>
                <a:t>能量</a:t>
              </a:r>
            </a:p>
          </p:txBody>
        </p:sp>
        <p:sp>
          <p:nvSpPr>
            <p:cNvPr id="32818" name="Rectangle 48"/>
            <p:cNvSpPr>
              <a:spLocks noChangeArrowheads="1"/>
            </p:cNvSpPr>
            <p:nvPr/>
          </p:nvSpPr>
          <p:spPr bwMode="auto">
            <a:xfrm>
              <a:off x="3878" y="3372"/>
              <a:ext cx="566" cy="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ea typeface="宋体" panose="02010600030101010101" pitchFamily="2" charset="-122"/>
                </a:rPr>
                <a:t>丙酮</a:t>
              </a:r>
            </a:p>
          </p:txBody>
        </p:sp>
        <p:sp>
          <p:nvSpPr>
            <p:cNvPr id="32819" name="Rectangle 49"/>
            <p:cNvSpPr>
              <a:spLocks noChangeArrowheads="1"/>
            </p:cNvSpPr>
            <p:nvPr/>
          </p:nvSpPr>
          <p:spPr bwMode="auto">
            <a:xfrm>
              <a:off x="4468" y="3385"/>
              <a:ext cx="990" cy="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latin typeface="Times New Roman" panose="02020603050405020304" pitchFamily="18" charset="0"/>
                  <a:ea typeface="宋体" panose="02010600030101010101" pitchFamily="2" charset="-122"/>
                  <a:sym typeface="Symbol" panose="05050102010706020507" pitchFamily="18" charset="2"/>
                </a:rPr>
                <a:t></a:t>
              </a:r>
              <a:r>
                <a:rPr kumimoji="1" lang="en-US" altLang="zh-CN" sz="2800" b="1">
                  <a:latin typeface="Times New Roman" panose="02020603050405020304" pitchFamily="18" charset="0"/>
                  <a:ea typeface="宋体" panose="02010600030101010101" pitchFamily="2" charset="-122"/>
                </a:rPr>
                <a:t>-</a:t>
              </a:r>
              <a:r>
                <a:rPr kumimoji="1" lang="zh-CN" altLang="en-US" sz="2800" b="1">
                  <a:latin typeface="Times New Roman" panose="02020603050405020304" pitchFamily="18" charset="0"/>
                  <a:ea typeface="宋体" panose="02010600030101010101" pitchFamily="2" charset="-122"/>
                </a:rPr>
                <a:t>羟丁酸</a:t>
              </a:r>
            </a:p>
          </p:txBody>
        </p:sp>
      </p:grpSp>
      <p:sp>
        <p:nvSpPr>
          <p:cNvPr id="32771" name="Rectangle 50"/>
          <p:cNvSpPr>
            <a:spLocks noChangeArrowheads="1"/>
          </p:cNvSpPr>
          <p:nvPr/>
        </p:nvSpPr>
        <p:spPr bwMode="auto">
          <a:xfrm>
            <a:off x="6959600" y="964992"/>
            <a:ext cx="4013200" cy="920959"/>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3200" b="1" dirty="0">
                <a:solidFill>
                  <a:srgbClr val="000000"/>
                </a:solidFill>
                <a:ea typeface="宋体" panose="02010600030101010101" pitchFamily="2" charset="-122"/>
              </a:rPr>
              <a:t>脂代谢主要途径示意</a:t>
            </a:r>
          </a:p>
        </p:txBody>
      </p:sp>
      <p:sp>
        <p:nvSpPr>
          <p:cNvPr id="32772" name="Line 51"/>
          <p:cNvSpPr>
            <a:spLocks noChangeShapeType="1"/>
          </p:cNvSpPr>
          <p:nvPr/>
        </p:nvSpPr>
        <p:spPr bwMode="auto">
          <a:xfrm flipV="1">
            <a:off x="7104062" y="1885951"/>
            <a:ext cx="3716337" cy="7937"/>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400"/>
          </a:p>
        </p:txBody>
      </p:sp>
      <p:sp>
        <p:nvSpPr>
          <p:cNvPr id="32773" name="Line 52"/>
          <p:cNvSpPr>
            <a:spLocks noChangeShapeType="1"/>
          </p:cNvSpPr>
          <p:nvPr/>
        </p:nvSpPr>
        <p:spPr bwMode="auto">
          <a:xfrm>
            <a:off x="7041814" y="1965817"/>
            <a:ext cx="3716337" cy="18243"/>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400"/>
          </a:p>
        </p:txBody>
      </p:sp>
    </p:spTree>
    <p:extLst>
      <p:ext uri="{BB962C8B-B14F-4D97-AF65-F5344CB8AC3E}">
        <p14:creationId xmlns:p14="http://schemas.microsoft.com/office/powerpoint/2010/main" val="3368793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4"/>
          <p:cNvSpPr txBox="1">
            <a:spLocks noChangeArrowheads="1"/>
          </p:cNvSpPr>
          <p:nvPr/>
        </p:nvSpPr>
        <p:spPr bwMode="auto">
          <a:xfrm>
            <a:off x="4435475" y="5949951"/>
            <a:ext cx="346761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3200" b="1"/>
              <a:t>甘油三酯代谢概况</a:t>
            </a:r>
          </a:p>
        </p:txBody>
      </p:sp>
      <p:sp>
        <p:nvSpPr>
          <p:cNvPr id="34819" name="Text Box 5"/>
          <p:cNvSpPr txBox="1">
            <a:spLocks noChangeArrowheads="1"/>
          </p:cNvSpPr>
          <p:nvPr/>
        </p:nvSpPr>
        <p:spPr bwMode="auto">
          <a:xfrm>
            <a:off x="1337153" y="1687761"/>
            <a:ext cx="1033463" cy="1077218"/>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3200" b="1" dirty="0"/>
              <a:t>甘油三酯</a:t>
            </a:r>
          </a:p>
        </p:txBody>
      </p:sp>
      <p:sp>
        <p:nvSpPr>
          <p:cNvPr id="34820" name="Line 6"/>
          <p:cNvSpPr>
            <a:spLocks noChangeShapeType="1"/>
          </p:cNvSpPr>
          <p:nvPr/>
        </p:nvSpPr>
        <p:spPr bwMode="auto">
          <a:xfrm>
            <a:off x="2590800" y="2254250"/>
            <a:ext cx="1181100" cy="0"/>
          </a:xfrm>
          <a:prstGeom prst="line">
            <a:avLst/>
          </a:prstGeom>
          <a:noFill/>
          <a:ln w="381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21" name="Text Box 7"/>
          <p:cNvSpPr txBox="1">
            <a:spLocks noChangeArrowheads="1"/>
          </p:cNvSpPr>
          <p:nvPr/>
        </p:nvSpPr>
        <p:spPr bwMode="auto">
          <a:xfrm>
            <a:off x="2370616" y="1753296"/>
            <a:ext cx="157347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400" b="1">
                <a:ea typeface="宋体" panose="02010600030101010101" pitchFamily="2" charset="-122"/>
              </a:rPr>
              <a:t>脂肪动员</a:t>
            </a:r>
          </a:p>
        </p:txBody>
      </p:sp>
      <p:sp>
        <p:nvSpPr>
          <p:cNvPr id="34822" name="Text Box 8"/>
          <p:cNvSpPr txBox="1">
            <a:spLocks noChangeArrowheads="1"/>
          </p:cNvSpPr>
          <p:nvPr/>
        </p:nvSpPr>
        <p:spPr bwMode="auto">
          <a:xfrm>
            <a:off x="3919539" y="1268413"/>
            <a:ext cx="856901" cy="52322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2800" b="1">
                <a:latin typeface="Times New Roman" panose="02020603050405020304" pitchFamily="18" charset="0"/>
                <a:ea typeface="宋体" panose="02010600030101010101" pitchFamily="2" charset="-122"/>
              </a:rPr>
              <a:t>FFA</a:t>
            </a:r>
          </a:p>
        </p:txBody>
      </p:sp>
      <p:sp>
        <p:nvSpPr>
          <p:cNvPr id="34823" name="Line 9"/>
          <p:cNvSpPr>
            <a:spLocks noChangeShapeType="1"/>
          </p:cNvSpPr>
          <p:nvPr/>
        </p:nvSpPr>
        <p:spPr bwMode="auto">
          <a:xfrm>
            <a:off x="4656139" y="1484313"/>
            <a:ext cx="1844675" cy="0"/>
          </a:xfrm>
          <a:prstGeom prst="line">
            <a:avLst/>
          </a:prstGeom>
          <a:noFill/>
          <a:ln w="2857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24" name="Text Box 10"/>
          <p:cNvSpPr txBox="1">
            <a:spLocks noChangeArrowheads="1"/>
          </p:cNvSpPr>
          <p:nvPr/>
        </p:nvSpPr>
        <p:spPr bwMode="auto">
          <a:xfrm>
            <a:off x="4565908" y="925046"/>
            <a:ext cx="199445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400" b="1">
                <a:latin typeface="Times New Roman" panose="02020603050405020304" pitchFamily="18" charset="0"/>
                <a:sym typeface="Symbol" panose="05050102010706020507" pitchFamily="18" charset="2"/>
              </a:rPr>
              <a:t>活化，</a:t>
            </a:r>
            <a:r>
              <a:rPr lang="en-US" altLang="zh-CN" sz="2400" b="1">
                <a:latin typeface="Times New Roman" panose="02020603050405020304" pitchFamily="18" charset="0"/>
                <a:sym typeface="Symbol" panose="05050102010706020507" pitchFamily="18" charset="2"/>
              </a:rPr>
              <a:t>-</a:t>
            </a:r>
            <a:r>
              <a:rPr lang="zh-CN" altLang="en-US" sz="2400" b="1">
                <a:latin typeface="Times New Roman" panose="02020603050405020304" pitchFamily="18" charset="0"/>
                <a:sym typeface="Symbol" panose="05050102010706020507" pitchFamily="18" charset="2"/>
              </a:rPr>
              <a:t>氧化</a:t>
            </a:r>
          </a:p>
        </p:txBody>
      </p:sp>
      <p:sp>
        <p:nvSpPr>
          <p:cNvPr id="34825" name="Text Box 11"/>
          <p:cNvSpPr txBox="1">
            <a:spLocks noChangeArrowheads="1"/>
          </p:cNvSpPr>
          <p:nvPr/>
        </p:nvSpPr>
        <p:spPr bwMode="auto">
          <a:xfrm>
            <a:off x="6500814" y="1196975"/>
            <a:ext cx="1601721" cy="52322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800" b="1">
                <a:latin typeface="Times New Roman" panose="02020603050405020304" pitchFamily="18" charset="0"/>
              </a:rPr>
              <a:t>乙酰</a:t>
            </a:r>
            <a:r>
              <a:rPr lang="en-US" altLang="zh-CN" sz="2800" b="1">
                <a:latin typeface="Times New Roman" panose="02020603050405020304" pitchFamily="18" charset="0"/>
              </a:rPr>
              <a:t>CoA</a:t>
            </a:r>
          </a:p>
        </p:txBody>
      </p:sp>
      <p:sp>
        <p:nvSpPr>
          <p:cNvPr id="34826" name="Line 12"/>
          <p:cNvSpPr>
            <a:spLocks noChangeShapeType="1"/>
          </p:cNvSpPr>
          <p:nvPr/>
        </p:nvSpPr>
        <p:spPr bwMode="auto">
          <a:xfrm flipV="1">
            <a:off x="7461250" y="765175"/>
            <a:ext cx="0" cy="338138"/>
          </a:xfrm>
          <a:prstGeom prst="line">
            <a:avLst/>
          </a:prstGeom>
          <a:noFill/>
          <a:ln w="2857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27" name="Text Box 13"/>
          <p:cNvSpPr txBox="1">
            <a:spLocks noChangeArrowheads="1"/>
          </p:cNvSpPr>
          <p:nvPr/>
        </p:nvSpPr>
        <p:spPr bwMode="auto">
          <a:xfrm>
            <a:off x="7092951" y="260350"/>
            <a:ext cx="906017" cy="52322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800" b="1">
                <a:ea typeface="宋体" panose="02010600030101010101" pitchFamily="2" charset="-122"/>
              </a:rPr>
              <a:t>酮体</a:t>
            </a:r>
          </a:p>
        </p:txBody>
      </p:sp>
      <p:sp>
        <p:nvSpPr>
          <p:cNvPr id="34828" name="Line 14"/>
          <p:cNvSpPr>
            <a:spLocks noChangeShapeType="1"/>
          </p:cNvSpPr>
          <p:nvPr/>
        </p:nvSpPr>
        <p:spPr bwMode="auto">
          <a:xfrm>
            <a:off x="7978775" y="1462089"/>
            <a:ext cx="1327150" cy="22225"/>
          </a:xfrm>
          <a:prstGeom prst="line">
            <a:avLst/>
          </a:prstGeom>
          <a:noFill/>
          <a:ln w="2857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29" name="Text Box 15"/>
          <p:cNvSpPr txBox="1">
            <a:spLocks noChangeArrowheads="1"/>
          </p:cNvSpPr>
          <p:nvPr/>
        </p:nvSpPr>
        <p:spPr bwMode="auto">
          <a:xfrm>
            <a:off x="9489281" y="934244"/>
            <a:ext cx="960437" cy="954107"/>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lang="zh-CN" altLang="en-US" sz="2800" b="1" dirty="0"/>
              <a:t>氧化供能</a:t>
            </a:r>
          </a:p>
        </p:txBody>
      </p:sp>
      <p:sp>
        <p:nvSpPr>
          <p:cNvPr id="34830" name="Text Box 16"/>
          <p:cNvSpPr txBox="1">
            <a:spLocks noChangeArrowheads="1"/>
          </p:cNvSpPr>
          <p:nvPr/>
        </p:nvSpPr>
        <p:spPr bwMode="auto">
          <a:xfrm>
            <a:off x="8124826" y="1035051"/>
            <a:ext cx="81265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2400" b="1">
                <a:latin typeface="Times New Roman" panose="02020603050405020304" pitchFamily="18" charset="0"/>
                <a:ea typeface="宋体" panose="02010600030101010101" pitchFamily="2" charset="-122"/>
              </a:rPr>
              <a:t>TAC</a:t>
            </a:r>
          </a:p>
        </p:txBody>
      </p:sp>
      <p:sp>
        <p:nvSpPr>
          <p:cNvPr id="34831" name="Text Box 17"/>
          <p:cNvSpPr txBox="1">
            <a:spLocks noChangeArrowheads="1"/>
          </p:cNvSpPr>
          <p:nvPr/>
        </p:nvSpPr>
        <p:spPr bwMode="auto">
          <a:xfrm>
            <a:off x="7831138" y="1484314"/>
            <a:ext cx="172354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400" b="1"/>
              <a:t>氧化磷酸化</a:t>
            </a:r>
          </a:p>
        </p:txBody>
      </p:sp>
      <p:sp>
        <p:nvSpPr>
          <p:cNvPr id="34832" name="Line 18"/>
          <p:cNvSpPr>
            <a:spLocks noChangeShapeType="1"/>
          </p:cNvSpPr>
          <p:nvPr/>
        </p:nvSpPr>
        <p:spPr bwMode="auto">
          <a:xfrm>
            <a:off x="3771900" y="1535113"/>
            <a:ext cx="0" cy="1439862"/>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33" name="Line 19"/>
          <p:cNvSpPr>
            <a:spLocks noChangeShapeType="1"/>
          </p:cNvSpPr>
          <p:nvPr/>
        </p:nvSpPr>
        <p:spPr bwMode="auto">
          <a:xfrm>
            <a:off x="3771900" y="1535113"/>
            <a:ext cx="146050" cy="0"/>
          </a:xfrm>
          <a:prstGeom prst="line">
            <a:avLst/>
          </a:prstGeom>
          <a:noFill/>
          <a:ln w="2857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34" name="Line 20"/>
          <p:cNvSpPr>
            <a:spLocks noChangeShapeType="1"/>
          </p:cNvSpPr>
          <p:nvPr/>
        </p:nvSpPr>
        <p:spPr bwMode="auto">
          <a:xfrm>
            <a:off x="3771900" y="2974975"/>
            <a:ext cx="147638" cy="0"/>
          </a:xfrm>
          <a:prstGeom prst="line">
            <a:avLst/>
          </a:prstGeom>
          <a:noFill/>
          <a:ln w="2857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35" name="Text Box 21"/>
          <p:cNvSpPr txBox="1">
            <a:spLocks noChangeArrowheads="1"/>
          </p:cNvSpPr>
          <p:nvPr/>
        </p:nvSpPr>
        <p:spPr bwMode="auto">
          <a:xfrm>
            <a:off x="3898900" y="2614613"/>
            <a:ext cx="902811" cy="52322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800" b="1"/>
              <a:t>甘油</a:t>
            </a:r>
          </a:p>
        </p:txBody>
      </p:sp>
      <p:sp>
        <p:nvSpPr>
          <p:cNvPr id="34836" name="Line 22"/>
          <p:cNvSpPr>
            <a:spLocks noChangeShapeType="1"/>
          </p:cNvSpPr>
          <p:nvPr/>
        </p:nvSpPr>
        <p:spPr bwMode="auto">
          <a:xfrm>
            <a:off x="4656139" y="2901950"/>
            <a:ext cx="1330325" cy="0"/>
          </a:xfrm>
          <a:prstGeom prst="line">
            <a:avLst/>
          </a:prstGeom>
          <a:noFill/>
          <a:ln w="2857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37" name="Text Box 23"/>
          <p:cNvSpPr txBox="1">
            <a:spLocks noChangeArrowheads="1"/>
          </p:cNvSpPr>
          <p:nvPr/>
        </p:nvSpPr>
        <p:spPr bwMode="auto">
          <a:xfrm>
            <a:off x="5986462" y="2470151"/>
            <a:ext cx="1261883" cy="954107"/>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2800" b="1">
                <a:latin typeface="Times New Roman" panose="02020603050405020304" pitchFamily="18" charset="0"/>
                <a:ea typeface="宋体" panose="02010600030101010101" pitchFamily="2" charset="-122"/>
                <a:sym typeface="Symbol" panose="05050102010706020507" pitchFamily="18" charset="2"/>
              </a:rPr>
              <a:t>3</a:t>
            </a:r>
            <a:r>
              <a:rPr lang="en-US" altLang="zh-CN" sz="2800" b="1">
                <a:ea typeface="宋体" panose="02010600030101010101" pitchFamily="2" charset="-122"/>
                <a:sym typeface="Symbol" panose="05050102010706020507" pitchFamily="18" charset="2"/>
              </a:rPr>
              <a:t>-</a:t>
            </a:r>
            <a:r>
              <a:rPr lang="zh-CN" altLang="en-US" sz="2800" b="1">
                <a:ea typeface="宋体" panose="02010600030101010101" pitchFamily="2" charset="-122"/>
                <a:sym typeface="Symbol" panose="05050102010706020507" pitchFamily="18" charset="2"/>
              </a:rPr>
              <a:t>磷酸甘油</a:t>
            </a:r>
          </a:p>
        </p:txBody>
      </p:sp>
      <p:sp>
        <p:nvSpPr>
          <p:cNvPr id="34838" name="Text Box 24"/>
          <p:cNvSpPr txBox="1">
            <a:spLocks noChangeArrowheads="1"/>
          </p:cNvSpPr>
          <p:nvPr/>
        </p:nvSpPr>
        <p:spPr bwMode="auto">
          <a:xfrm>
            <a:off x="4656139" y="2470151"/>
            <a:ext cx="14768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400" b="1" dirty="0"/>
              <a:t>甘油激酶</a:t>
            </a:r>
          </a:p>
        </p:txBody>
      </p:sp>
      <p:sp>
        <p:nvSpPr>
          <p:cNvPr id="34839" name="Line 25"/>
          <p:cNvSpPr>
            <a:spLocks noChangeShapeType="1"/>
          </p:cNvSpPr>
          <p:nvPr/>
        </p:nvSpPr>
        <p:spPr bwMode="auto">
          <a:xfrm flipV="1">
            <a:off x="7239001" y="2830513"/>
            <a:ext cx="295275" cy="0"/>
          </a:xfrm>
          <a:prstGeom prst="line">
            <a:avLst/>
          </a:prstGeom>
          <a:noFill/>
          <a:ln w="2857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40" name="Text Box 28"/>
          <p:cNvSpPr txBox="1">
            <a:spLocks noChangeArrowheads="1"/>
          </p:cNvSpPr>
          <p:nvPr/>
        </p:nvSpPr>
        <p:spPr bwMode="auto">
          <a:xfrm>
            <a:off x="7545959" y="2279892"/>
            <a:ext cx="1254125" cy="954107"/>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800" b="1" dirty="0"/>
              <a:t>磷酸二羟丙酮</a:t>
            </a:r>
          </a:p>
        </p:txBody>
      </p:sp>
      <p:sp>
        <p:nvSpPr>
          <p:cNvPr id="34841" name="Line 29"/>
          <p:cNvSpPr>
            <a:spLocks noChangeShapeType="1"/>
          </p:cNvSpPr>
          <p:nvPr/>
        </p:nvSpPr>
        <p:spPr bwMode="auto">
          <a:xfrm>
            <a:off x="8869591" y="2787197"/>
            <a:ext cx="442912" cy="0"/>
          </a:xfrm>
          <a:prstGeom prst="line">
            <a:avLst/>
          </a:prstGeom>
          <a:noFill/>
          <a:ln w="2857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42" name="Text Box 30"/>
          <p:cNvSpPr txBox="1">
            <a:spLocks noChangeArrowheads="1"/>
          </p:cNvSpPr>
          <p:nvPr/>
        </p:nvSpPr>
        <p:spPr bwMode="auto">
          <a:xfrm>
            <a:off x="9285288" y="2254251"/>
            <a:ext cx="2068512" cy="954107"/>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800" b="1" dirty="0"/>
              <a:t>糖酵解或糖异生途径</a:t>
            </a:r>
          </a:p>
        </p:txBody>
      </p:sp>
      <p:sp>
        <p:nvSpPr>
          <p:cNvPr id="34843" name="Text Box 31"/>
          <p:cNvSpPr txBox="1">
            <a:spLocks noChangeArrowheads="1"/>
          </p:cNvSpPr>
          <p:nvPr/>
        </p:nvSpPr>
        <p:spPr bwMode="auto">
          <a:xfrm>
            <a:off x="9528175" y="3622676"/>
            <a:ext cx="515938" cy="1384995"/>
          </a:xfrm>
          <a:prstGeom prst="rect">
            <a:avLst/>
          </a:prstGeom>
          <a:solidFill>
            <a:srgbClr val="8DFFE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800" b="1"/>
              <a:t>葡萄糖</a:t>
            </a:r>
          </a:p>
        </p:txBody>
      </p:sp>
      <p:sp>
        <p:nvSpPr>
          <p:cNvPr id="34844" name="Line 32"/>
          <p:cNvSpPr>
            <a:spLocks noChangeShapeType="1"/>
          </p:cNvSpPr>
          <p:nvPr/>
        </p:nvSpPr>
        <p:spPr bwMode="auto">
          <a:xfrm flipH="1">
            <a:off x="8788401" y="4270375"/>
            <a:ext cx="517525"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45" name="Text Box 33"/>
          <p:cNvSpPr txBox="1">
            <a:spLocks noChangeArrowheads="1"/>
          </p:cNvSpPr>
          <p:nvPr/>
        </p:nvSpPr>
        <p:spPr bwMode="auto">
          <a:xfrm>
            <a:off x="7461250" y="3406776"/>
            <a:ext cx="1399742" cy="1569660"/>
          </a:xfrm>
          <a:prstGeom prst="rect">
            <a:avLst/>
          </a:prstGeom>
          <a:solidFill>
            <a:srgbClr val="8DFFE1"/>
          </a:solidFill>
          <a:ln>
            <a:noFill/>
          </a:ln>
          <a:effectLst/>
          <a:extLs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400" b="1" dirty="0">
                <a:latin typeface="Times New Roman" panose="02020603050405020304" pitchFamily="18" charset="0"/>
              </a:rPr>
              <a:t>乙酰</a:t>
            </a:r>
            <a:r>
              <a:rPr lang="en-US" altLang="zh-CN" sz="2400" b="1" dirty="0">
                <a:latin typeface="Times New Roman" panose="02020603050405020304" pitchFamily="18" charset="0"/>
              </a:rPr>
              <a:t>CoA</a:t>
            </a:r>
          </a:p>
          <a:p>
            <a:pPr eaLnBrk="1" hangingPunct="1"/>
            <a:r>
              <a:rPr lang="en-US" altLang="zh-CN" sz="2400" b="1" dirty="0">
                <a:latin typeface="Times New Roman" panose="02020603050405020304" pitchFamily="18" charset="0"/>
              </a:rPr>
              <a:t>NADPH</a:t>
            </a:r>
          </a:p>
          <a:p>
            <a:pPr eaLnBrk="1" hangingPunct="1"/>
            <a:r>
              <a:rPr lang="en-US" altLang="zh-CN" sz="2400" b="1" dirty="0">
                <a:latin typeface="Times New Roman" panose="02020603050405020304" pitchFamily="18" charset="0"/>
              </a:rPr>
              <a:t>ATP</a:t>
            </a:r>
          </a:p>
          <a:p>
            <a:pPr eaLnBrk="1" hangingPunct="1"/>
            <a:r>
              <a:rPr lang="en-US" altLang="zh-CN" sz="2400" b="1" dirty="0">
                <a:latin typeface="Times New Roman" panose="02020603050405020304" pitchFamily="18" charset="0"/>
              </a:rPr>
              <a:t>CO</a:t>
            </a:r>
            <a:r>
              <a:rPr lang="en-US" altLang="zh-CN" sz="2400" b="1" baseline="-25000" dirty="0">
                <a:latin typeface="Times New Roman" panose="02020603050405020304" pitchFamily="18" charset="0"/>
              </a:rPr>
              <a:t>2</a:t>
            </a:r>
            <a:endParaRPr lang="en-US" altLang="zh-CN" sz="2400" b="1" dirty="0">
              <a:latin typeface="Times New Roman" panose="02020603050405020304" pitchFamily="18" charset="0"/>
            </a:endParaRPr>
          </a:p>
        </p:txBody>
      </p:sp>
      <p:sp>
        <p:nvSpPr>
          <p:cNvPr id="34846" name="Line 34"/>
          <p:cNvSpPr>
            <a:spLocks noChangeShapeType="1"/>
          </p:cNvSpPr>
          <p:nvPr/>
        </p:nvSpPr>
        <p:spPr bwMode="auto">
          <a:xfrm flipH="1">
            <a:off x="9158289" y="4270375"/>
            <a:ext cx="147637" cy="4318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47" name="Text Box 36"/>
          <p:cNvSpPr txBox="1">
            <a:spLocks noChangeArrowheads="1"/>
          </p:cNvSpPr>
          <p:nvPr/>
        </p:nvSpPr>
        <p:spPr bwMode="auto">
          <a:xfrm>
            <a:off x="7608888" y="4991101"/>
            <a:ext cx="1328596" cy="954107"/>
          </a:xfrm>
          <a:prstGeom prst="rect">
            <a:avLst/>
          </a:prstGeom>
          <a:solidFill>
            <a:srgbClr val="8DFFE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2800" b="1">
                <a:latin typeface="Times New Roman" panose="02020603050405020304" pitchFamily="18" charset="0"/>
                <a:ea typeface="宋体" panose="02010600030101010101" pitchFamily="2" charset="-122"/>
                <a:sym typeface="Symbol" panose="05050102010706020507" pitchFamily="18" charset="2"/>
              </a:rPr>
              <a:t>3</a:t>
            </a:r>
            <a:r>
              <a:rPr lang="en-US" altLang="zh-CN" sz="2800" b="1">
                <a:ea typeface="宋体" panose="02010600030101010101" pitchFamily="2" charset="-122"/>
                <a:sym typeface="Symbol" panose="05050102010706020507" pitchFamily="18" charset="2"/>
              </a:rPr>
              <a:t>-</a:t>
            </a:r>
            <a:r>
              <a:rPr lang="zh-CN" altLang="en-US" sz="2800" b="1">
                <a:ea typeface="宋体" panose="02010600030101010101" pitchFamily="2" charset="-122"/>
                <a:sym typeface="Symbol" panose="05050102010706020507" pitchFamily="18" charset="2"/>
              </a:rPr>
              <a:t>磷酸甘油</a:t>
            </a:r>
          </a:p>
        </p:txBody>
      </p:sp>
      <p:sp>
        <p:nvSpPr>
          <p:cNvPr id="34848" name="Line 37"/>
          <p:cNvSpPr>
            <a:spLocks noChangeShapeType="1"/>
          </p:cNvSpPr>
          <p:nvPr/>
        </p:nvSpPr>
        <p:spPr bwMode="auto">
          <a:xfrm flipH="1">
            <a:off x="8937625" y="4846638"/>
            <a:ext cx="147638" cy="4318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49" name="Line 38"/>
          <p:cNvSpPr>
            <a:spLocks noChangeShapeType="1"/>
          </p:cNvSpPr>
          <p:nvPr/>
        </p:nvSpPr>
        <p:spPr bwMode="auto">
          <a:xfrm flipH="1">
            <a:off x="6723063" y="4054475"/>
            <a:ext cx="665162"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50" name="Text Box 39"/>
          <p:cNvSpPr txBox="1">
            <a:spLocks noChangeArrowheads="1"/>
          </p:cNvSpPr>
          <p:nvPr/>
        </p:nvSpPr>
        <p:spPr bwMode="auto">
          <a:xfrm>
            <a:off x="5543550" y="3767138"/>
            <a:ext cx="1261884" cy="523220"/>
          </a:xfrm>
          <a:prstGeom prst="rect">
            <a:avLst/>
          </a:prstGeom>
          <a:solidFill>
            <a:srgbClr val="8DFFE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800" b="1"/>
              <a:t>软脂酸</a:t>
            </a:r>
          </a:p>
        </p:txBody>
      </p:sp>
      <p:sp>
        <p:nvSpPr>
          <p:cNvPr id="34851" name="Line 40"/>
          <p:cNvSpPr>
            <a:spLocks noChangeShapeType="1"/>
          </p:cNvSpPr>
          <p:nvPr/>
        </p:nvSpPr>
        <p:spPr bwMode="auto">
          <a:xfrm>
            <a:off x="2000250" y="2901950"/>
            <a:ext cx="0" cy="165735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52" name="Line 41"/>
          <p:cNvSpPr>
            <a:spLocks noChangeShapeType="1"/>
          </p:cNvSpPr>
          <p:nvPr/>
        </p:nvSpPr>
        <p:spPr bwMode="auto">
          <a:xfrm>
            <a:off x="2000251" y="4559300"/>
            <a:ext cx="243522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53" name="Line 42"/>
          <p:cNvSpPr>
            <a:spLocks noChangeShapeType="1"/>
          </p:cNvSpPr>
          <p:nvPr/>
        </p:nvSpPr>
        <p:spPr bwMode="auto">
          <a:xfrm flipH="1">
            <a:off x="4435476" y="4054475"/>
            <a:ext cx="1108075"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54" name="Line 43"/>
          <p:cNvSpPr>
            <a:spLocks noChangeShapeType="1"/>
          </p:cNvSpPr>
          <p:nvPr/>
        </p:nvSpPr>
        <p:spPr bwMode="auto">
          <a:xfrm flipH="1" flipV="1">
            <a:off x="4435476" y="5494339"/>
            <a:ext cx="3025775" cy="158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55" name="Line 44"/>
          <p:cNvSpPr>
            <a:spLocks noChangeShapeType="1"/>
          </p:cNvSpPr>
          <p:nvPr/>
        </p:nvSpPr>
        <p:spPr bwMode="auto">
          <a:xfrm>
            <a:off x="4435475" y="4054476"/>
            <a:ext cx="0" cy="1439863"/>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4856" name="Text Box 45"/>
          <p:cNvSpPr txBox="1">
            <a:spLocks noChangeArrowheads="1"/>
          </p:cNvSpPr>
          <p:nvPr/>
        </p:nvSpPr>
        <p:spPr bwMode="auto">
          <a:xfrm>
            <a:off x="2092662" y="4057267"/>
            <a:ext cx="2031325" cy="461665"/>
          </a:xfrm>
          <a:prstGeom prst="rect">
            <a:avLst/>
          </a:prstGeom>
          <a:noFill/>
          <a:ln>
            <a:noFill/>
          </a:ln>
          <a:effectLst/>
          <a:extLst>
            <a:ext uri="{909E8E84-426E-40DD-AFC4-6F175D3DCCD1}">
              <a14:hiddenFill xmlns:a14="http://schemas.microsoft.com/office/drawing/2010/main">
                <a:solidFill>
                  <a:srgbClr val="990099"/>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400" b="1"/>
              <a:t>甘油二酯途径</a:t>
            </a:r>
          </a:p>
        </p:txBody>
      </p:sp>
    </p:spTree>
    <p:extLst>
      <p:ext uri="{BB962C8B-B14F-4D97-AF65-F5344CB8AC3E}">
        <p14:creationId xmlns:p14="http://schemas.microsoft.com/office/powerpoint/2010/main" val="13595853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026"/>
          <p:cNvSpPr txBox="1">
            <a:spLocks noChangeArrowheads="1"/>
          </p:cNvSpPr>
          <p:nvPr/>
        </p:nvSpPr>
        <p:spPr bwMode="auto">
          <a:xfrm>
            <a:off x="1828800" y="537577"/>
            <a:ext cx="817245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defRPr/>
            </a:pPr>
            <a:r>
              <a:rPr kumimoji="1" lang="zh-CN" altLang="en-US" sz="4000" b="1" dirty="0">
                <a:solidFill>
                  <a:schemeClr val="hlink"/>
                </a:solidFill>
                <a:ea typeface="宋体" panose="02010600030101010101" pitchFamily="2" charset="-122"/>
              </a:rPr>
              <a:t>甘油三酯的分解代谢</a:t>
            </a:r>
            <a:r>
              <a:rPr kumimoji="1" lang="zh-CN" altLang="en-US" sz="4000" b="1" dirty="0">
                <a:solidFill>
                  <a:srgbClr val="663300"/>
                </a:solidFill>
                <a:latin typeface="Times New Roman" panose="02020603050405020304" pitchFamily="18" charset="0"/>
                <a:ea typeface="宋体" panose="02010600030101010101" pitchFamily="2" charset="-122"/>
              </a:rPr>
              <a:t>是</a:t>
            </a:r>
            <a:r>
              <a:rPr kumimoji="1" lang="zh-CN" altLang="en-US" sz="4000" b="1" dirty="0">
                <a:solidFill>
                  <a:srgbClr val="663300"/>
                </a:solidFill>
                <a:ea typeface="宋体" panose="02010600030101010101" pitchFamily="2" charset="-122"/>
              </a:rPr>
              <a:t>脂酸的氧化</a:t>
            </a:r>
            <a:endParaRPr kumimoji="1" lang="zh-CN" altLang="en-US" sz="4000" b="1" dirty="0">
              <a:solidFill>
                <a:srgbClr val="663300"/>
              </a:solidFill>
              <a:latin typeface="Times New Roman" panose="02020603050405020304" pitchFamily="18" charset="0"/>
              <a:ea typeface="宋体" panose="02010600030101010101" pitchFamily="2" charset="-122"/>
            </a:endParaRPr>
          </a:p>
        </p:txBody>
      </p:sp>
      <p:sp>
        <p:nvSpPr>
          <p:cNvPr id="36867" name="Text Box 2048"/>
          <p:cNvSpPr txBox="1">
            <a:spLocks noChangeArrowheads="1"/>
          </p:cNvSpPr>
          <p:nvPr/>
        </p:nvSpPr>
        <p:spPr bwMode="auto">
          <a:xfrm>
            <a:off x="2133600" y="2514600"/>
            <a:ext cx="8939211"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727075">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50000"/>
              </a:lnSpc>
            </a:pPr>
            <a:r>
              <a:rPr kumimoji="1" lang="zh-CN" altLang="en-US" sz="3600" b="1">
                <a:latin typeface="华文楷体" panose="02010600040101010101" pitchFamily="2" charset="-122"/>
              </a:rPr>
              <a:t>储存脂肪以储脂颗粒形式存在脂肪 细胞内，有一单层磷脂包裹，其外表面覆以的一类特殊蛋白，称为脂周蛋白</a:t>
            </a:r>
            <a:r>
              <a:rPr kumimoji="1" lang="zh-CN" altLang="en-US" sz="3600">
                <a:latin typeface="华文楷体" panose="02010600040101010101" pitchFamily="2" charset="-122"/>
              </a:rPr>
              <a:t>。</a:t>
            </a:r>
          </a:p>
        </p:txBody>
      </p:sp>
      <p:sp>
        <p:nvSpPr>
          <p:cNvPr id="36868" name="Rectangle 2049"/>
          <p:cNvSpPr>
            <a:spLocks noChangeArrowheads="1"/>
          </p:cNvSpPr>
          <p:nvPr/>
        </p:nvSpPr>
        <p:spPr bwMode="auto">
          <a:xfrm>
            <a:off x="1990724" y="1793874"/>
            <a:ext cx="614949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buFontTx/>
              <a:buChar char="•"/>
            </a:pPr>
            <a:r>
              <a:rPr kumimoji="1" lang="zh-CN" altLang="en-US" sz="3600" b="1" dirty="0">
                <a:solidFill>
                  <a:srgbClr val="990099"/>
                </a:solidFill>
                <a:latin typeface="Times New Roman" panose="02020603050405020304" pitchFamily="18" charset="0"/>
              </a:rPr>
              <a:t>脂周蛋白</a:t>
            </a:r>
            <a:r>
              <a:rPr kumimoji="1" lang="en-US" altLang="zh-CN" sz="3600" b="1" dirty="0">
                <a:solidFill>
                  <a:srgbClr val="990099"/>
                </a:solidFill>
                <a:latin typeface="Times New Roman" panose="02020603050405020304" pitchFamily="18" charset="0"/>
              </a:rPr>
              <a:t>(</a:t>
            </a:r>
            <a:r>
              <a:rPr kumimoji="1" lang="en-US" altLang="zh-CN" sz="3600" b="1" dirty="0" err="1">
                <a:solidFill>
                  <a:srgbClr val="990099"/>
                </a:solidFill>
                <a:latin typeface="Times New Roman" panose="02020603050405020304" pitchFamily="18" charset="0"/>
              </a:rPr>
              <a:t>perilipins</a:t>
            </a:r>
            <a:r>
              <a:rPr kumimoji="1" lang="en-US" altLang="zh-CN" sz="3600" b="1" dirty="0">
                <a:solidFill>
                  <a:srgbClr val="990099"/>
                </a:solidFill>
                <a:latin typeface="Times New Roman" panose="02020603050405020304" pitchFamily="18" charset="0"/>
              </a:rPr>
              <a:t>) </a:t>
            </a:r>
            <a:r>
              <a:rPr kumimoji="1" lang="zh-CN" altLang="en-US" sz="3600" b="1" dirty="0">
                <a:solidFill>
                  <a:srgbClr val="990099"/>
                </a:solidFill>
                <a:latin typeface="Times New Roman" panose="02020603050405020304" pitchFamily="18" charset="0"/>
              </a:rPr>
              <a:t>：</a:t>
            </a:r>
          </a:p>
        </p:txBody>
      </p:sp>
    </p:spTree>
    <p:extLst>
      <p:ext uri="{BB962C8B-B14F-4D97-AF65-F5344CB8AC3E}">
        <p14:creationId xmlns:p14="http://schemas.microsoft.com/office/powerpoint/2010/main" val="29085759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Text Box 4"/>
          <p:cNvSpPr txBox="1">
            <a:spLocks noChangeArrowheads="1"/>
          </p:cNvSpPr>
          <p:nvPr/>
        </p:nvSpPr>
        <p:spPr bwMode="auto">
          <a:xfrm>
            <a:off x="1554960" y="1944709"/>
            <a:ext cx="957103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buFontTx/>
              <a:buChar char="•"/>
            </a:pPr>
            <a:r>
              <a:rPr kumimoji="1" lang="zh-CN" altLang="en-US" sz="3200" b="1" dirty="0">
                <a:latin typeface="华文楷体" panose="02010600040101010101" pitchFamily="2" charset="-122"/>
              </a:rPr>
              <a:t>甘油溶于水，直接由血液运送至肝、肾、肠等组织</a:t>
            </a:r>
            <a:r>
              <a:rPr kumimoji="1" lang="zh-CN" altLang="en-US" sz="3200" dirty="0">
                <a:latin typeface="华文楷体" panose="02010600040101010101" pitchFamily="2" charset="-122"/>
              </a:rPr>
              <a:t>。</a:t>
            </a:r>
          </a:p>
        </p:txBody>
      </p:sp>
      <p:sp>
        <p:nvSpPr>
          <p:cNvPr id="38915" name="Rectangle 131"/>
          <p:cNvSpPr>
            <a:spLocks noChangeArrowheads="1"/>
          </p:cNvSpPr>
          <p:nvPr/>
        </p:nvSpPr>
        <p:spPr bwMode="auto">
          <a:xfrm>
            <a:off x="1676400" y="533400"/>
            <a:ext cx="9677400" cy="120032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marL="531813" indent="-531813">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600" b="1" dirty="0">
                <a:solidFill>
                  <a:srgbClr val="006600"/>
                </a:solidFill>
                <a:latin typeface="华文楷体" panose="02010600040101010101" pitchFamily="2" charset="-122"/>
              </a:rPr>
              <a:t>脂肪分解的脂酸及甘油主要供心、肝、骨骼肌等利用 </a:t>
            </a:r>
          </a:p>
        </p:txBody>
      </p:sp>
      <p:grpSp>
        <p:nvGrpSpPr>
          <p:cNvPr id="38916" name="Group 1024"/>
          <p:cNvGrpSpPr>
            <a:grpSpLocks/>
          </p:cNvGrpSpPr>
          <p:nvPr/>
        </p:nvGrpSpPr>
        <p:grpSpPr bwMode="auto">
          <a:xfrm>
            <a:off x="2133600" y="2819400"/>
            <a:ext cx="7820026" cy="3414712"/>
            <a:chOff x="720" y="1797"/>
            <a:chExt cx="4926" cy="2151"/>
          </a:xfrm>
        </p:grpSpPr>
        <p:grpSp>
          <p:nvGrpSpPr>
            <p:cNvPr id="38917" name="Group 137"/>
            <p:cNvGrpSpPr>
              <a:grpSpLocks/>
            </p:cNvGrpSpPr>
            <p:nvPr/>
          </p:nvGrpSpPr>
          <p:grpSpPr bwMode="auto">
            <a:xfrm>
              <a:off x="1911" y="1828"/>
              <a:ext cx="1549" cy="576"/>
              <a:chOff x="1565" y="1687"/>
              <a:chExt cx="1549" cy="576"/>
            </a:xfrm>
          </p:grpSpPr>
          <p:sp>
            <p:nvSpPr>
              <p:cNvPr id="38962" name="Line 115"/>
              <p:cNvSpPr>
                <a:spLocks noChangeShapeType="1"/>
              </p:cNvSpPr>
              <p:nvPr/>
            </p:nvSpPr>
            <p:spPr bwMode="auto">
              <a:xfrm>
                <a:off x="1584" y="2016"/>
                <a:ext cx="1296"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8963" name="Text Box 116"/>
              <p:cNvSpPr txBox="1">
                <a:spLocks noChangeArrowheads="1"/>
              </p:cNvSpPr>
              <p:nvPr/>
            </p:nvSpPr>
            <p:spPr bwMode="auto">
              <a:xfrm>
                <a:off x="1584" y="1688"/>
                <a:ext cx="42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ea typeface="宋体" panose="02010600030101010101" pitchFamily="2" charset="-122"/>
                  </a:rPr>
                  <a:t>ATP</a:t>
                </a:r>
              </a:p>
            </p:txBody>
          </p:sp>
          <p:sp>
            <p:nvSpPr>
              <p:cNvPr id="38964" name="Text Box 117"/>
              <p:cNvSpPr txBox="1">
                <a:spLocks noChangeArrowheads="1"/>
              </p:cNvSpPr>
              <p:nvPr/>
            </p:nvSpPr>
            <p:spPr bwMode="auto">
              <a:xfrm>
                <a:off x="2476" y="1687"/>
                <a:ext cx="45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ea typeface="宋体" panose="02010600030101010101" pitchFamily="2" charset="-122"/>
                  </a:rPr>
                  <a:t>ADP</a:t>
                </a:r>
              </a:p>
            </p:txBody>
          </p:sp>
          <p:sp>
            <p:nvSpPr>
              <p:cNvPr id="38965" name="Text Box 118"/>
              <p:cNvSpPr txBox="1">
                <a:spLocks noChangeArrowheads="1"/>
              </p:cNvSpPr>
              <p:nvPr/>
            </p:nvSpPr>
            <p:spPr bwMode="auto">
              <a:xfrm>
                <a:off x="1565" y="2069"/>
                <a:ext cx="1549" cy="194"/>
              </a:xfrm>
              <a:prstGeom prst="rect">
                <a:avLst/>
              </a:prstGeom>
              <a:noFill/>
              <a:ln>
                <a:noFill/>
              </a:ln>
              <a:effectLst/>
              <a:extLst>
                <a:ext uri="{909E8E84-426E-40DD-AFC4-6F175D3DCCD1}">
                  <a14:hiddenFill xmlns:a14="http://schemas.microsoft.com/office/drawing/2010/main">
                    <a:solidFill>
                      <a:srgbClr val="FF99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a:solidFill>
                      <a:srgbClr val="008000"/>
                    </a:solidFill>
                    <a:latin typeface="华文楷体" panose="02010600040101010101" pitchFamily="2" charset="-122"/>
                  </a:rPr>
                  <a:t>甘油激酶</a:t>
                </a:r>
                <a:r>
                  <a:rPr kumimoji="1" lang="en-US" altLang="zh-CN" sz="2000" b="1">
                    <a:solidFill>
                      <a:srgbClr val="008000"/>
                    </a:solidFill>
                    <a:latin typeface="华文楷体" panose="02010600040101010101" pitchFamily="2" charset="-122"/>
                  </a:rPr>
                  <a:t>(</a:t>
                </a:r>
                <a:r>
                  <a:rPr kumimoji="1" lang="zh-CN" altLang="en-US" sz="2000" b="1">
                    <a:solidFill>
                      <a:srgbClr val="008000"/>
                    </a:solidFill>
                    <a:latin typeface="华文楷体" panose="02010600040101010101" pitchFamily="2" charset="-122"/>
                  </a:rPr>
                  <a:t>肝、肾、肠</a:t>
                </a:r>
                <a:r>
                  <a:rPr kumimoji="1" lang="en-US" altLang="zh-CN" sz="2000" b="1">
                    <a:solidFill>
                      <a:srgbClr val="008000"/>
                    </a:solidFill>
                    <a:latin typeface="华文楷体" panose="02010600040101010101" pitchFamily="2" charset="-122"/>
                  </a:rPr>
                  <a:t>)</a:t>
                </a:r>
              </a:p>
            </p:txBody>
          </p:sp>
          <p:sp>
            <p:nvSpPr>
              <p:cNvPr id="38966" name="Line 125"/>
              <p:cNvSpPr>
                <a:spLocks noChangeShapeType="1"/>
              </p:cNvSpPr>
              <p:nvPr/>
            </p:nvSpPr>
            <p:spPr bwMode="auto">
              <a:xfrm>
                <a:off x="1776" y="1872"/>
                <a:ext cx="240" cy="14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8967" name="Line 126"/>
              <p:cNvSpPr>
                <a:spLocks noChangeShapeType="1"/>
              </p:cNvSpPr>
              <p:nvPr/>
            </p:nvSpPr>
            <p:spPr bwMode="auto">
              <a:xfrm flipV="1">
                <a:off x="2256" y="1872"/>
                <a:ext cx="336"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grpSp>
        <p:grpSp>
          <p:nvGrpSpPr>
            <p:cNvPr id="38918" name="Group 139"/>
            <p:cNvGrpSpPr>
              <a:grpSpLocks/>
            </p:cNvGrpSpPr>
            <p:nvPr/>
          </p:nvGrpSpPr>
          <p:grpSpPr bwMode="auto">
            <a:xfrm>
              <a:off x="793" y="2899"/>
              <a:ext cx="1584" cy="678"/>
              <a:chOff x="1056" y="2758"/>
              <a:chExt cx="1584" cy="678"/>
            </a:xfrm>
          </p:grpSpPr>
          <p:sp>
            <p:nvSpPr>
              <p:cNvPr id="38956" name="Line 121"/>
              <p:cNvSpPr>
                <a:spLocks noChangeShapeType="1"/>
              </p:cNvSpPr>
              <p:nvPr/>
            </p:nvSpPr>
            <p:spPr bwMode="auto">
              <a:xfrm>
                <a:off x="1056" y="3120"/>
                <a:ext cx="158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8957" name="Text Box 122"/>
              <p:cNvSpPr txBox="1">
                <a:spLocks noChangeArrowheads="1"/>
              </p:cNvSpPr>
              <p:nvPr/>
            </p:nvSpPr>
            <p:spPr bwMode="auto">
              <a:xfrm>
                <a:off x="1142" y="2760"/>
                <a:ext cx="529"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ea typeface="宋体" panose="02010600030101010101" pitchFamily="2" charset="-122"/>
                  </a:rPr>
                  <a:t>NAD</a:t>
                </a:r>
                <a:r>
                  <a:rPr kumimoji="1" lang="en-US" altLang="zh-CN" sz="2000" b="1" baseline="30000">
                    <a:latin typeface="Times New Roman" panose="02020603050405020304" pitchFamily="18" charset="0"/>
                    <a:ea typeface="宋体" panose="02010600030101010101" pitchFamily="2" charset="-122"/>
                  </a:rPr>
                  <a:t>+</a:t>
                </a:r>
              </a:p>
            </p:txBody>
          </p:sp>
          <p:sp>
            <p:nvSpPr>
              <p:cNvPr id="38958" name="Text Box 123"/>
              <p:cNvSpPr txBox="1">
                <a:spLocks noChangeArrowheads="1"/>
              </p:cNvSpPr>
              <p:nvPr/>
            </p:nvSpPr>
            <p:spPr bwMode="auto">
              <a:xfrm>
                <a:off x="1776" y="2758"/>
                <a:ext cx="81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ea typeface="宋体" panose="02010600030101010101" pitchFamily="2" charset="-122"/>
                  </a:rPr>
                  <a:t>NADH+H</a:t>
                </a:r>
              </a:p>
            </p:txBody>
          </p:sp>
          <p:sp>
            <p:nvSpPr>
              <p:cNvPr id="38959" name="Line 124"/>
              <p:cNvSpPr>
                <a:spLocks noChangeShapeType="1"/>
              </p:cNvSpPr>
              <p:nvPr/>
            </p:nvSpPr>
            <p:spPr bwMode="auto">
              <a:xfrm flipH="1" flipV="1">
                <a:off x="1344" y="2976"/>
                <a:ext cx="288"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8960" name="Line 127"/>
              <p:cNvSpPr>
                <a:spLocks noChangeShapeType="1"/>
              </p:cNvSpPr>
              <p:nvPr/>
            </p:nvSpPr>
            <p:spPr bwMode="auto">
              <a:xfrm flipV="1">
                <a:off x="1872" y="2976"/>
                <a:ext cx="336"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8961" name="Text Box 128"/>
              <p:cNvSpPr txBox="1">
                <a:spLocks noChangeArrowheads="1"/>
              </p:cNvSpPr>
              <p:nvPr/>
            </p:nvSpPr>
            <p:spPr bwMode="auto">
              <a:xfrm>
                <a:off x="1200" y="3184"/>
                <a:ext cx="1247" cy="252"/>
              </a:xfrm>
              <a:prstGeom prst="rect">
                <a:avLst/>
              </a:prstGeom>
              <a:noFill/>
              <a:ln>
                <a:noFill/>
              </a:ln>
              <a:effectLst/>
              <a:extLst>
                <a:ext uri="{909E8E84-426E-40DD-AFC4-6F175D3DCCD1}">
                  <a14:hiddenFill xmlns:a14="http://schemas.microsoft.com/office/drawing/2010/main">
                    <a:solidFill>
                      <a:srgbClr val="FF99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a:solidFill>
                      <a:srgbClr val="008000"/>
                    </a:solidFill>
                    <a:latin typeface="Times New Roman" panose="02020603050405020304" pitchFamily="18" charset="0"/>
                  </a:rPr>
                  <a:t>磷酸甘油脱氢酶</a:t>
                </a:r>
              </a:p>
            </p:txBody>
          </p:sp>
        </p:grpSp>
        <p:grpSp>
          <p:nvGrpSpPr>
            <p:cNvPr id="38919" name="Group 141"/>
            <p:cNvGrpSpPr>
              <a:grpSpLocks/>
            </p:cNvGrpSpPr>
            <p:nvPr/>
          </p:nvGrpSpPr>
          <p:grpSpPr bwMode="auto">
            <a:xfrm>
              <a:off x="3456" y="3108"/>
              <a:ext cx="2190" cy="368"/>
              <a:chOff x="3456" y="2967"/>
              <a:chExt cx="2002" cy="368"/>
            </a:xfrm>
          </p:grpSpPr>
          <p:sp>
            <p:nvSpPr>
              <p:cNvPr id="38954" name="Line 129"/>
              <p:cNvSpPr>
                <a:spLocks noChangeShapeType="1"/>
              </p:cNvSpPr>
              <p:nvPr/>
            </p:nvSpPr>
            <p:spPr bwMode="auto">
              <a:xfrm>
                <a:off x="3456" y="3120"/>
                <a:ext cx="912" cy="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8955" name="Text Box 130"/>
              <p:cNvSpPr txBox="1">
                <a:spLocks noChangeArrowheads="1"/>
              </p:cNvSpPr>
              <p:nvPr/>
            </p:nvSpPr>
            <p:spPr bwMode="auto">
              <a:xfrm>
                <a:off x="4406" y="2967"/>
                <a:ext cx="1052"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latin typeface="Times New Roman" panose="02020603050405020304" pitchFamily="18" charset="0"/>
                  </a:rPr>
                  <a:t>酵解途径</a:t>
                </a:r>
              </a:p>
            </p:txBody>
          </p:sp>
        </p:grpSp>
        <p:grpSp>
          <p:nvGrpSpPr>
            <p:cNvPr id="38920" name="Group 136"/>
            <p:cNvGrpSpPr>
              <a:grpSpLocks/>
            </p:cNvGrpSpPr>
            <p:nvPr/>
          </p:nvGrpSpPr>
          <p:grpSpPr bwMode="auto">
            <a:xfrm>
              <a:off x="720" y="1797"/>
              <a:ext cx="941" cy="972"/>
              <a:chOff x="720" y="1656"/>
              <a:chExt cx="941" cy="972"/>
            </a:xfrm>
          </p:grpSpPr>
          <p:grpSp>
            <p:nvGrpSpPr>
              <p:cNvPr id="38945" name="Group 135"/>
              <p:cNvGrpSpPr>
                <a:grpSpLocks/>
              </p:cNvGrpSpPr>
              <p:nvPr/>
            </p:nvGrpSpPr>
            <p:grpSpPr bwMode="auto">
              <a:xfrm>
                <a:off x="720" y="1656"/>
                <a:ext cx="941" cy="704"/>
                <a:chOff x="720" y="1656"/>
                <a:chExt cx="941" cy="704"/>
              </a:xfrm>
            </p:grpSpPr>
            <p:sp>
              <p:nvSpPr>
                <p:cNvPr id="38947" name="Text Box 82"/>
                <p:cNvSpPr txBox="1">
                  <a:spLocks noChangeArrowheads="1"/>
                </p:cNvSpPr>
                <p:nvPr/>
              </p:nvSpPr>
              <p:spPr bwMode="auto">
                <a:xfrm>
                  <a:off x="998" y="1656"/>
                  <a:ext cx="66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dirty="0">
                      <a:latin typeface="Times New Roman" panose="02020603050405020304" pitchFamily="18" charset="0"/>
                      <a:ea typeface="宋体" panose="02010600030101010101" pitchFamily="2" charset="-122"/>
                    </a:rPr>
                    <a:t>CH</a:t>
                  </a:r>
                  <a:r>
                    <a:rPr kumimoji="1" lang="en-US" altLang="zh-CN" sz="2000" b="1" baseline="-25000" dirty="0">
                      <a:latin typeface="Times New Roman" panose="02020603050405020304" pitchFamily="18" charset="0"/>
                      <a:ea typeface="宋体" panose="02010600030101010101" pitchFamily="2" charset="-122"/>
                    </a:rPr>
                    <a:t>2</a:t>
                  </a:r>
                  <a:r>
                    <a:rPr kumimoji="1" lang="en-US" altLang="zh-CN" sz="2000" b="1" dirty="0">
                      <a:latin typeface="Times New Roman" panose="02020603050405020304" pitchFamily="18" charset="0"/>
                      <a:ea typeface="宋体" panose="02010600030101010101" pitchFamily="2" charset="-122"/>
                    </a:rPr>
                    <a:t>OH</a:t>
                  </a:r>
                </a:p>
              </p:txBody>
            </p:sp>
            <p:sp>
              <p:nvSpPr>
                <p:cNvPr id="38948" name="Text Box 83"/>
                <p:cNvSpPr txBox="1">
                  <a:spLocks noChangeArrowheads="1"/>
                </p:cNvSpPr>
                <p:nvPr/>
              </p:nvSpPr>
              <p:spPr bwMode="auto">
                <a:xfrm>
                  <a:off x="997" y="1881"/>
                  <a:ext cx="359"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ea typeface="宋体" panose="02010600030101010101" pitchFamily="2" charset="-122"/>
                    </a:rPr>
                    <a:t>CH</a:t>
                  </a:r>
                </a:p>
              </p:txBody>
            </p:sp>
            <p:sp>
              <p:nvSpPr>
                <p:cNvPr id="38949" name="Text Box 84"/>
                <p:cNvSpPr txBox="1">
                  <a:spLocks noChangeArrowheads="1"/>
                </p:cNvSpPr>
                <p:nvPr/>
              </p:nvSpPr>
              <p:spPr bwMode="auto">
                <a:xfrm>
                  <a:off x="720" y="1881"/>
                  <a:ext cx="36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ea typeface="宋体" panose="02010600030101010101" pitchFamily="2" charset="-122"/>
                    </a:rPr>
                    <a:t>HO</a:t>
                  </a:r>
                </a:p>
              </p:txBody>
            </p:sp>
            <p:sp>
              <p:nvSpPr>
                <p:cNvPr id="38950" name="Text Box 85"/>
                <p:cNvSpPr txBox="1">
                  <a:spLocks noChangeArrowheads="1"/>
                </p:cNvSpPr>
                <p:nvPr/>
              </p:nvSpPr>
              <p:spPr bwMode="auto">
                <a:xfrm>
                  <a:off x="997" y="2108"/>
                  <a:ext cx="66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ea typeface="宋体" panose="02010600030101010101" pitchFamily="2" charset="-122"/>
                    </a:rPr>
                    <a:t>CH</a:t>
                  </a:r>
                  <a:r>
                    <a:rPr kumimoji="1" lang="en-US" altLang="zh-CN" sz="2000" b="1" baseline="-25000">
                      <a:latin typeface="Times New Roman" panose="02020603050405020304" pitchFamily="18" charset="0"/>
                      <a:ea typeface="宋体" panose="02010600030101010101" pitchFamily="2" charset="-122"/>
                    </a:rPr>
                    <a:t>2</a:t>
                  </a:r>
                  <a:r>
                    <a:rPr kumimoji="1" lang="en-US" altLang="zh-CN" sz="2000" b="1">
                      <a:latin typeface="Times New Roman" panose="02020603050405020304" pitchFamily="18" charset="0"/>
                      <a:ea typeface="宋体" panose="02010600030101010101" pitchFamily="2" charset="-122"/>
                    </a:rPr>
                    <a:t>OH</a:t>
                  </a:r>
                </a:p>
              </p:txBody>
            </p:sp>
            <p:sp>
              <p:nvSpPr>
                <p:cNvPr id="38951" name="Line 86"/>
                <p:cNvSpPr>
                  <a:spLocks noChangeShapeType="1"/>
                </p:cNvSpPr>
                <p:nvPr/>
              </p:nvSpPr>
              <p:spPr bwMode="auto">
                <a:xfrm>
                  <a:off x="1104" y="1836"/>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8952" name="Line 87"/>
                <p:cNvSpPr>
                  <a:spLocks noChangeShapeType="1"/>
                </p:cNvSpPr>
                <p:nvPr/>
              </p:nvSpPr>
              <p:spPr bwMode="auto">
                <a:xfrm>
                  <a:off x="1104" y="2064"/>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8953" name="Line 88"/>
                <p:cNvSpPr>
                  <a:spLocks noChangeShapeType="1"/>
                </p:cNvSpPr>
                <p:nvPr/>
              </p:nvSpPr>
              <p:spPr bwMode="auto">
                <a:xfrm>
                  <a:off x="986" y="1990"/>
                  <a:ext cx="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grpSp>
          <p:sp>
            <p:nvSpPr>
              <p:cNvPr id="38946" name="Rectangle 132"/>
              <p:cNvSpPr>
                <a:spLocks noChangeArrowheads="1"/>
              </p:cNvSpPr>
              <p:nvPr/>
            </p:nvSpPr>
            <p:spPr bwMode="auto">
              <a:xfrm>
                <a:off x="1020" y="2376"/>
                <a:ext cx="439"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a:solidFill>
                      <a:srgbClr val="D60093"/>
                    </a:solidFill>
                  </a:rPr>
                  <a:t>甘油</a:t>
                </a:r>
              </a:p>
            </p:txBody>
          </p:sp>
        </p:grpSp>
        <p:grpSp>
          <p:nvGrpSpPr>
            <p:cNvPr id="38921" name="Group 138"/>
            <p:cNvGrpSpPr>
              <a:grpSpLocks/>
            </p:cNvGrpSpPr>
            <p:nvPr/>
          </p:nvGrpSpPr>
          <p:grpSpPr bwMode="auto">
            <a:xfrm>
              <a:off x="3463" y="1801"/>
              <a:ext cx="1106" cy="1013"/>
              <a:chOff x="2891" y="1660"/>
              <a:chExt cx="1106" cy="1013"/>
            </a:xfrm>
          </p:grpSpPr>
          <p:sp>
            <p:nvSpPr>
              <p:cNvPr id="38934" name="Text Box 89"/>
              <p:cNvSpPr txBox="1">
                <a:spLocks noChangeArrowheads="1"/>
              </p:cNvSpPr>
              <p:nvPr/>
            </p:nvSpPr>
            <p:spPr bwMode="auto">
              <a:xfrm>
                <a:off x="3169" y="1660"/>
                <a:ext cx="66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ea typeface="宋体" panose="02010600030101010101" pitchFamily="2" charset="-122"/>
                  </a:rPr>
                  <a:t>CH</a:t>
                </a:r>
                <a:r>
                  <a:rPr kumimoji="1" lang="en-US" altLang="zh-CN" sz="2000" b="1" baseline="-25000">
                    <a:latin typeface="Times New Roman" panose="02020603050405020304" pitchFamily="18" charset="0"/>
                    <a:ea typeface="宋体" panose="02010600030101010101" pitchFamily="2" charset="-122"/>
                  </a:rPr>
                  <a:t>2</a:t>
                </a:r>
                <a:r>
                  <a:rPr kumimoji="1" lang="en-US" altLang="zh-CN" sz="2000" b="1">
                    <a:latin typeface="Times New Roman" panose="02020603050405020304" pitchFamily="18" charset="0"/>
                    <a:ea typeface="宋体" panose="02010600030101010101" pitchFamily="2" charset="-122"/>
                  </a:rPr>
                  <a:t>OH</a:t>
                </a:r>
              </a:p>
            </p:txBody>
          </p:sp>
          <p:sp>
            <p:nvSpPr>
              <p:cNvPr id="38935" name="Text Box 90"/>
              <p:cNvSpPr txBox="1">
                <a:spLocks noChangeArrowheads="1"/>
              </p:cNvSpPr>
              <p:nvPr/>
            </p:nvSpPr>
            <p:spPr bwMode="auto">
              <a:xfrm>
                <a:off x="3168" y="1885"/>
                <a:ext cx="359"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ea typeface="宋体" panose="02010600030101010101" pitchFamily="2" charset="-122"/>
                  </a:rPr>
                  <a:t>CH</a:t>
                </a:r>
              </a:p>
            </p:txBody>
          </p:sp>
          <p:sp>
            <p:nvSpPr>
              <p:cNvPr id="38936" name="Text Box 91"/>
              <p:cNvSpPr txBox="1">
                <a:spLocks noChangeArrowheads="1"/>
              </p:cNvSpPr>
              <p:nvPr/>
            </p:nvSpPr>
            <p:spPr bwMode="auto">
              <a:xfrm>
                <a:off x="2891" y="1885"/>
                <a:ext cx="36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ea typeface="宋体" panose="02010600030101010101" pitchFamily="2" charset="-122"/>
                  </a:rPr>
                  <a:t>HO</a:t>
                </a:r>
              </a:p>
            </p:txBody>
          </p:sp>
          <p:sp>
            <p:nvSpPr>
              <p:cNvPr id="38937" name="Text Box 92"/>
              <p:cNvSpPr txBox="1">
                <a:spLocks noChangeArrowheads="1"/>
              </p:cNvSpPr>
              <p:nvPr/>
            </p:nvSpPr>
            <p:spPr bwMode="auto">
              <a:xfrm>
                <a:off x="3168" y="2112"/>
                <a:ext cx="53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ea typeface="宋体" panose="02010600030101010101" pitchFamily="2" charset="-122"/>
                  </a:rPr>
                  <a:t>CH</a:t>
                </a:r>
                <a:r>
                  <a:rPr kumimoji="1" lang="en-US" altLang="zh-CN" sz="2000" b="1" baseline="-25000">
                    <a:latin typeface="Times New Roman" panose="02020603050405020304" pitchFamily="18" charset="0"/>
                    <a:ea typeface="宋体" panose="02010600030101010101" pitchFamily="2" charset="-122"/>
                  </a:rPr>
                  <a:t>2</a:t>
                </a:r>
                <a:r>
                  <a:rPr kumimoji="1" lang="en-US" altLang="zh-CN" sz="2000" b="1">
                    <a:latin typeface="Times New Roman" panose="02020603050405020304" pitchFamily="18" charset="0"/>
                    <a:ea typeface="宋体" panose="02010600030101010101" pitchFamily="2" charset="-122"/>
                  </a:rPr>
                  <a:t>O</a:t>
                </a:r>
              </a:p>
            </p:txBody>
          </p:sp>
          <p:sp>
            <p:nvSpPr>
              <p:cNvPr id="38938" name="Line 93"/>
              <p:cNvSpPr>
                <a:spLocks noChangeShapeType="1"/>
              </p:cNvSpPr>
              <p:nvPr/>
            </p:nvSpPr>
            <p:spPr bwMode="auto">
              <a:xfrm>
                <a:off x="3275" y="1836"/>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8939" name="Line 94"/>
              <p:cNvSpPr>
                <a:spLocks noChangeShapeType="1"/>
              </p:cNvSpPr>
              <p:nvPr/>
            </p:nvSpPr>
            <p:spPr bwMode="auto">
              <a:xfrm>
                <a:off x="3275" y="2068"/>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8940" name="Line 95"/>
              <p:cNvSpPr>
                <a:spLocks noChangeShapeType="1"/>
              </p:cNvSpPr>
              <p:nvPr/>
            </p:nvSpPr>
            <p:spPr bwMode="auto">
              <a:xfrm>
                <a:off x="3157" y="1994"/>
                <a:ext cx="6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8941" name="Line 96"/>
              <p:cNvSpPr>
                <a:spLocks noChangeShapeType="1"/>
              </p:cNvSpPr>
              <p:nvPr/>
            </p:nvSpPr>
            <p:spPr bwMode="auto">
              <a:xfrm>
                <a:off x="3600" y="2221"/>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8942" name="Oval 97"/>
              <p:cNvSpPr>
                <a:spLocks noChangeArrowheads="1"/>
              </p:cNvSpPr>
              <p:nvPr/>
            </p:nvSpPr>
            <p:spPr bwMode="auto">
              <a:xfrm>
                <a:off x="3781" y="2160"/>
                <a:ext cx="181" cy="181"/>
              </a:xfrm>
              <a:prstGeom prst="ellipse">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sz="2000"/>
              </a:p>
            </p:txBody>
          </p:sp>
          <p:sp>
            <p:nvSpPr>
              <p:cNvPr id="38943" name="Text Box 98"/>
              <p:cNvSpPr txBox="1">
                <a:spLocks noChangeArrowheads="1"/>
              </p:cNvSpPr>
              <p:nvPr/>
            </p:nvSpPr>
            <p:spPr bwMode="auto">
              <a:xfrm>
                <a:off x="3782" y="2136"/>
                <a:ext cx="215"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ea typeface="宋体" panose="02010600030101010101" pitchFamily="2" charset="-122"/>
                  </a:rPr>
                  <a:t>P</a:t>
                </a:r>
              </a:p>
            </p:txBody>
          </p:sp>
          <p:sp>
            <p:nvSpPr>
              <p:cNvPr id="38944" name="Rectangle 133"/>
              <p:cNvSpPr>
                <a:spLocks noChangeArrowheads="1"/>
              </p:cNvSpPr>
              <p:nvPr/>
            </p:nvSpPr>
            <p:spPr bwMode="auto">
              <a:xfrm>
                <a:off x="3061" y="2421"/>
                <a:ext cx="889"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solidFill>
                      <a:srgbClr val="D60093"/>
                    </a:solidFill>
                    <a:latin typeface="华文楷体" panose="02010600040101010101" pitchFamily="2" charset="-122"/>
                  </a:rPr>
                  <a:t>3-</a:t>
                </a:r>
                <a:r>
                  <a:rPr kumimoji="1" lang="zh-CN" altLang="en-US" sz="2000" b="1">
                    <a:solidFill>
                      <a:srgbClr val="D60093"/>
                    </a:solidFill>
                    <a:latin typeface="华文楷体" panose="02010600040101010101" pitchFamily="2" charset="-122"/>
                  </a:rPr>
                  <a:t>磷酸甘油</a:t>
                </a:r>
              </a:p>
            </p:txBody>
          </p:sp>
        </p:grpSp>
        <p:grpSp>
          <p:nvGrpSpPr>
            <p:cNvPr id="38922" name="Group 140"/>
            <p:cNvGrpSpPr>
              <a:grpSpLocks/>
            </p:cNvGrpSpPr>
            <p:nvPr/>
          </p:nvGrpSpPr>
          <p:grpSpPr bwMode="auto">
            <a:xfrm>
              <a:off x="2472" y="2905"/>
              <a:ext cx="1086" cy="1043"/>
              <a:chOff x="2472" y="2764"/>
              <a:chExt cx="1086" cy="1043"/>
            </a:xfrm>
          </p:grpSpPr>
          <p:sp>
            <p:nvSpPr>
              <p:cNvPr id="38923" name="Text Box 99"/>
              <p:cNvSpPr txBox="1">
                <a:spLocks noChangeArrowheads="1"/>
              </p:cNvSpPr>
              <p:nvPr/>
            </p:nvSpPr>
            <p:spPr bwMode="auto">
              <a:xfrm>
                <a:off x="2641" y="2764"/>
                <a:ext cx="66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ea typeface="宋体" panose="02010600030101010101" pitchFamily="2" charset="-122"/>
                  </a:rPr>
                  <a:t>CH</a:t>
                </a:r>
                <a:r>
                  <a:rPr kumimoji="1" lang="en-US" altLang="zh-CN" sz="2000" b="1" baseline="-25000">
                    <a:latin typeface="Times New Roman" panose="02020603050405020304" pitchFamily="18" charset="0"/>
                    <a:ea typeface="宋体" panose="02010600030101010101" pitchFamily="2" charset="-122"/>
                  </a:rPr>
                  <a:t>2</a:t>
                </a:r>
                <a:r>
                  <a:rPr kumimoji="1" lang="en-US" altLang="zh-CN" sz="2000" b="1">
                    <a:latin typeface="Times New Roman" panose="02020603050405020304" pitchFamily="18" charset="0"/>
                    <a:ea typeface="宋体" panose="02010600030101010101" pitchFamily="2" charset="-122"/>
                  </a:rPr>
                  <a:t>OH</a:t>
                </a:r>
              </a:p>
            </p:txBody>
          </p:sp>
          <p:sp>
            <p:nvSpPr>
              <p:cNvPr id="38924" name="Text Box 100"/>
              <p:cNvSpPr txBox="1">
                <a:spLocks noChangeArrowheads="1"/>
              </p:cNvSpPr>
              <p:nvPr/>
            </p:nvSpPr>
            <p:spPr bwMode="auto">
              <a:xfrm>
                <a:off x="2640" y="2989"/>
                <a:ext cx="233"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ea typeface="宋体" panose="02010600030101010101" pitchFamily="2" charset="-122"/>
                  </a:rPr>
                  <a:t>C</a:t>
                </a:r>
              </a:p>
            </p:txBody>
          </p:sp>
          <p:sp>
            <p:nvSpPr>
              <p:cNvPr id="38925" name="Text Box 102"/>
              <p:cNvSpPr txBox="1">
                <a:spLocks noChangeArrowheads="1"/>
              </p:cNvSpPr>
              <p:nvPr/>
            </p:nvSpPr>
            <p:spPr bwMode="auto">
              <a:xfrm>
                <a:off x="2640" y="3216"/>
                <a:ext cx="53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ea typeface="宋体" panose="02010600030101010101" pitchFamily="2" charset="-122"/>
                  </a:rPr>
                  <a:t>CH</a:t>
                </a:r>
                <a:r>
                  <a:rPr kumimoji="1" lang="en-US" altLang="zh-CN" sz="2000" b="1" baseline="-25000">
                    <a:latin typeface="Times New Roman" panose="02020603050405020304" pitchFamily="18" charset="0"/>
                    <a:ea typeface="宋体" panose="02010600030101010101" pitchFamily="2" charset="-122"/>
                  </a:rPr>
                  <a:t>2</a:t>
                </a:r>
                <a:r>
                  <a:rPr kumimoji="1" lang="en-US" altLang="zh-CN" sz="2000" b="1">
                    <a:latin typeface="Times New Roman" panose="02020603050405020304" pitchFamily="18" charset="0"/>
                    <a:ea typeface="宋体" panose="02010600030101010101" pitchFamily="2" charset="-122"/>
                  </a:rPr>
                  <a:t>O</a:t>
                </a:r>
              </a:p>
            </p:txBody>
          </p:sp>
          <p:sp>
            <p:nvSpPr>
              <p:cNvPr id="38926" name="Line 103"/>
              <p:cNvSpPr>
                <a:spLocks noChangeShapeType="1"/>
              </p:cNvSpPr>
              <p:nvPr/>
            </p:nvSpPr>
            <p:spPr bwMode="auto">
              <a:xfrm>
                <a:off x="2747" y="2944"/>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8927" name="Line 104"/>
              <p:cNvSpPr>
                <a:spLocks noChangeShapeType="1"/>
              </p:cNvSpPr>
              <p:nvPr/>
            </p:nvSpPr>
            <p:spPr bwMode="auto">
              <a:xfrm>
                <a:off x="2747" y="3172"/>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8928" name="Text Box 106"/>
              <p:cNvSpPr txBox="1">
                <a:spLocks noChangeArrowheads="1"/>
              </p:cNvSpPr>
              <p:nvPr/>
            </p:nvSpPr>
            <p:spPr bwMode="auto">
              <a:xfrm>
                <a:off x="2765" y="2987"/>
                <a:ext cx="20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ea typeface="宋体" panose="02010600030101010101" pitchFamily="2" charset="-122"/>
                  </a:rPr>
                  <a:t>=</a:t>
                </a:r>
              </a:p>
            </p:txBody>
          </p:sp>
          <p:sp>
            <p:nvSpPr>
              <p:cNvPr id="38929" name="Text Box 107"/>
              <p:cNvSpPr txBox="1">
                <a:spLocks noChangeArrowheads="1"/>
              </p:cNvSpPr>
              <p:nvPr/>
            </p:nvSpPr>
            <p:spPr bwMode="auto">
              <a:xfrm>
                <a:off x="2870" y="3000"/>
                <a:ext cx="24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ea typeface="宋体" panose="02010600030101010101" pitchFamily="2" charset="-122"/>
                  </a:rPr>
                  <a:t>O</a:t>
                </a:r>
              </a:p>
            </p:txBody>
          </p:sp>
          <p:sp>
            <p:nvSpPr>
              <p:cNvPr id="38930" name="Line 108"/>
              <p:cNvSpPr>
                <a:spLocks noChangeShapeType="1"/>
              </p:cNvSpPr>
              <p:nvPr/>
            </p:nvSpPr>
            <p:spPr bwMode="auto">
              <a:xfrm>
                <a:off x="3082" y="3310"/>
                <a:ext cx="15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8931" name="Oval 109"/>
              <p:cNvSpPr>
                <a:spLocks noChangeArrowheads="1"/>
              </p:cNvSpPr>
              <p:nvPr/>
            </p:nvSpPr>
            <p:spPr bwMode="auto">
              <a:xfrm>
                <a:off x="3263" y="3249"/>
                <a:ext cx="181" cy="181"/>
              </a:xfrm>
              <a:prstGeom prst="ellipse">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sz="2000"/>
              </a:p>
            </p:txBody>
          </p:sp>
          <p:sp>
            <p:nvSpPr>
              <p:cNvPr id="38932" name="Text Box 110"/>
              <p:cNvSpPr txBox="1">
                <a:spLocks noChangeArrowheads="1"/>
              </p:cNvSpPr>
              <p:nvPr/>
            </p:nvSpPr>
            <p:spPr bwMode="auto">
              <a:xfrm>
                <a:off x="3264" y="3225"/>
                <a:ext cx="215"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dirty="0">
                    <a:latin typeface="Times New Roman" panose="02020603050405020304" pitchFamily="18" charset="0"/>
                    <a:ea typeface="宋体" panose="02010600030101010101" pitchFamily="2" charset="-122"/>
                  </a:rPr>
                  <a:t>P</a:t>
                </a:r>
              </a:p>
            </p:txBody>
          </p:sp>
          <p:sp>
            <p:nvSpPr>
              <p:cNvPr id="38933" name="Rectangle 134"/>
              <p:cNvSpPr>
                <a:spLocks noChangeArrowheads="1"/>
              </p:cNvSpPr>
              <p:nvPr/>
            </p:nvSpPr>
            <p:spPr bwMode="auto">
              <a:xfrm>
                <a:off x="2472" y="3555"/>
                <a:ext cx="108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a:solidFill>
                      <a:srgbClr val="D60093"/>
                    </a:solidFill>
                  </a:rPr>
                  <a:t>磷酸二羟丙酮</a:t>
                </a:r>
              </a:p>
            </p:txBody>
          </p:sp>
        </p:grpSp>
      </p:grpSp>
    </p:spTree>
    <p:extLst>
      <p:ext uri="{BB962C8B-B14F-4D97-AF65-F5344CB8AC3E}">
        <p14:creationId xmlns:p14="http://schemas.microsoft.com/office/powerpoint/2010/main" val="10943455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968374" y="314326"/>
            <a:ext cx="7870825" cy="646331"/>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600" b="1">
                <a:latin typeface="宋体" panose="02010600030101010101" pitchFamily="2" charset="-122"/>
                <a:ea typeface="宋体" panose="02010600030101010101" pitchFamily="2" charset="-122"/>
              </a:rPr>
              <a:t>（二）饱和脂酸氧化分</a:t>
            </a:r>
            <a:r>
              <a:rPr kumimoji="1" lang="en-US" altLang="zh-CN" sz="3600" b="1">
                <a:latin typeface="宋体" panose="02010600030101010101" pitchFamily="2" charset="-122"/>
                <a:ea typeface="宋体" panose="02010600030101010101" pitchFamily="2" charset="-122"/>
              </a:rPr>
              <a:t>4</a:t>
            </a:r>
            <a:r>
              <a:rPr kumimoji="1" lang="zh-CN" altLang="en-US" sz="3600" b="1">
                <a:latin typeface="宋体" panose="02010600030101010101" pitchFamily="2" charset="-122"/>
                <a:ea typeface="宋体" panose="02010600030101010101" pitchFamily="2" charset="-122"/>
              </a:rPr>
              <a:t>阶段进行</a:t>
            </a:r>
            <a:r>
              <a:rPr kumimoji="1" lang="zh-CN" altLang="en-US" sz="3600">
                <a:latin typeface="宋体" panose="02010600030101010101" pitchFamily="2" charset="-122"/>
                <a:ea typeface="宋体" panose="02010600030101010101" pitchFamily="2" charset="-122"/>
              </a:rPr>
              <a:t> </a:t>
            </a:r>
          </a:p>
        </p:txBody>
      </p:sp>
      <p:sp>
        <p:nvSpPr>
          <p:cNvPr id="40963" name="Text Box 4"/>
          <p:cNvSpPr txBox="1">
            <a:spLocks noChangeArrowheads="1"/>
          </p:cNvSpPr>
          <p:nvPr/>
        </p:nvSpPr>
        <p:spPr bwMode="auto">
          <a:xfrm>
            <a:off x="2743200" y="1196719"/>
            <a:ext cx="9002712" cy="1372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346200" indent="-13462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30000"/>
              </a:lnSpc>
            </a:pPr>
            <a:r>
              <a:rPr kumimoji="1" lang="zh-CN" altLang="en-US" sz="3200" b="1" dirty="0">
                <a:solidFill>
                  <a:srgbClr val="CC0066"/>
                </a:solidFill>
                <a:latin typeface="华文楷体" panose="02010600040101010101" pitchFamily="2" charset="-122"/>
              </a:rPr>
              <a:t>组 织：</a:t>
            </a:r>
            <a:r>
              <a:rPr kumimoji="1" lang="zh-CN" altLang="en-US" sz="3200" b="1" dirty="0">
                <a:latin typeface="华文楷体" panose="02010600040101010101" pitchFamily="2" charset="-122"/>
              </a:rPr>
              <a:t>除脑组织外</a:t>
            </a:r>
            <a:r>
              <a:rPr kumimoji="1" lang="en-US" altLang="zh-CN" sz="3200" b="1" dirty="0">
                <a:latin typeface="华文楷体" panose="02010600040101010101" pitchFamily="2" charset="-122"/>
              </a:rPr>
              <a:t>,</a:t>
            </a:r>
            <a:r>
              <a:rPr kumimoji="1" lang="zh-CN" altLang="en-US" sz="3200" b="1" dirty="0">
                <a:latin typeface="华文楷体" panose="02010600040101010101" pitchFamily="2" charset="-122"/>
              </a:rPr>
              <a:t>大多数组织均可进 行，</a:t>
            </a:r>
          </a:p>
          <a:p>
            <a:pPr eaLnBrk="1" hangingPunct="1">
              <a:lnSpc>
                <a:spcPct val="130000"/>
              </a:lnSpc>
            </a:pPr>
            <a:r>
              <a:rPr kumimoji="1" lang="zh-CN" altLang="en-US" sz="3200" b="1" dirty="0">
                <a:latin typeface="华文楷体" panose="02010600040101010101" pitchFamily="2" charset="-122"/>
              </a:rPr>
              <a:t>              其中</a:t>
            </a:r>
            <a:r>
              <a:rPr kumimoji="1" lang="zh-CN" altLang="en-US" sz="3200" b="1" dirty="0">
                <a:solidFill>
                  <a:srgbClr val="CC0066"/>
                </a:solidFill>
                <a:latin typeface="华文楷体" panose="02010600040101010101" pitchFamily="2" charset="-122"/>
              </a:rPr>
              <a:t>肝、肌肉</a:t>
            </a:r>
            <a:r>
              <a:rPr kumimoji="1" lang="zh-CN" altLang="en-US" sz="3200" b="1" dirty="0">
                <a:latin typeface="华文楷体" panose="02010600040101010101" pitchFamily="2" charset="-122"/>
              </a:rPr>
              <a:t>最活跃。</a:t>
            </a:r>
          </a:p>
        </p:txBody>
      </p:sp>
      <p:sp>
        <p:nvSpPr>
          <p:cNvPr id="40964" name="Rectangle 5"/>
          <p:cNvSpPr>
            <a:spLocks noChangeArrowheads="1"/>
          </p:cNvSpPr>
          <p:nvPr/>
        </p:nvSpPr>
        <p:spPr bwMode="auto">
          <a:xfrm>
            <a:off x="2808288" y="2598737"/>
            <a:ext cx="510909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solidFill>
                  <a:srgbClr val="CC0066"/>
                </a:solidFill>
                <a:latin typeface="华文楷体" panose="02010600040101010101" pitchFamily="2" charset="-122"/>
              </a:rPr>
              <a:t>亚细胞：</a:t>
            </a:r>
            <a:r>
              <a:rPr kumimoji="1" lang="zh-CN" altLang="en-US" sz="3200" b="1">
                <a:latin typeface="华文楷体" panose="02010600040101010101" pitchFamily="2" charset="-122"/>
              </a:rPr>
              <a:t>胞液、线粒体        </a:t>
            </a:r>
          </a:p>
        </p:txBody>
      </p:sp>
      <p:sp>
        <p:nvSpPr>
          <p:cNvPr id="40965" name="Text Box 6"/>
          <p:cNvSpPr txBox="1">
            <a:spLocks noChangeArrowheads="1"/>
          </p:cNvSpPr>
          <p:nvPr/>
        </p:nvSpPr>
        <p:spPr bwMode="auto">
          <a:xfrm>
            <a:off x="1317171" y="1513861"/>
            <a:ext cx="171608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246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dirty="0">
                <a:solidFill>
                  <a:schemeClr val="folHlink"/>
                </a:solidFill>
                <a:latin typeface="华文楷体" panose="02010600040101010101" pitchFamily="2" charset="-122"/>
              </a:rPr>
              <a:t>部 位</a:t>
            </a:r>
            <a:endParaRPr kumimoji="1" lang="zh-CN" altLang="en-US" sz="3200" b="1" dirty="0">
              <a:solidFill>
                <a:srgbClr val="1950BF"/>
              </a:solidFill>
              <a:latin typeface="华文楷体" panose="02010600040101010101" pitchFamily="2" charset="-122"/>
            </a:endParaRPr>
          </a:p>
        </p:txBody>
      </p:sp>
      <p:sp>
        <p:nvSpPr>
          <p:cNvPr id="285696" name="Rectangle 1024"/>
          <p:cNvSpPr>
            <a:spLocks noChangeArrowheads="1"/>
          </p:cNvSpPr>
          <p:nvPr/>
        </p:nvSpPr>
        <p:spPr bwMode="auto">
          <a:xfrm>
            <a:off x="762000" y="3122606"/>
            <a:ext cx="10591800" cy="3367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lnSpc>
                <a:spcPct val="120000"/>
              </a:lnSpc>
              <a:spcBef>
                <a:spcPct val="50000"/>
              </a:spcBef>
              <a:defRPr/>
            </a:pPr>
            <a:r>
              <a:rPr lang="en-US" altLang="zh-CN" sz="2800" b="1" dirty="0">
                <a:latin typeface="Times New Roman" panose="02020603050405020304" pitchFamily="18" charset="0"/>
                <a:ea typeface="宋体" panose="02010600030101010101" pitchFamily="2" charset="-122"/>
              </a:rPr>
              <a:t>        1</a:t>
            </a:r>
            <a:r>
              <a:rPr lang="zh-CN" altLang="en-US" sz="2800" b="1" dirty="0">
                <a:latin typeface="Times New Roman" panose="02020603050405020304" pitchFamily="18" charset="0"/>
                <a:ea typeface="宋体" panose="02010600030101010101" pitchFamily="2" charset="-122"/>
              </a:rPr>
              <a:t>、</a:t>
            </a:r>
            <a:r>
              <a:rPr lang="zh-CN" altLang="en-US" sz="2800" b="1" dirty="0">
                <a:effectLst>
                  <a:outerShdw blurRad="38100" dist="38100" dir="2700000" algn="tl">
                    <a:srgbClr val="C0C0C0"/>
                  </a:outerShdw>
                </a:effectLst>
                <a:latin typeface="Times New Roman" panose="02020603050405020304" pitchFamily="18" charset="0"/>
                <a:ea typeface="宋体" panose="02010600030101010101" pitchFamily="2" charset="-122"/>
              </a:rPr>
              <a:t>脂肪酸</a:t>
            </a:r>
            <a:r>
              <a:rPr lang="zh-CN" altLang="en-US" sz="2800" b="1" dirty="0">
                <a:latin typeface="Times New Roman" panose="02020603050405020304" pitchFamily="18" charset="0"/>
                <a:ea typeface="宋体" panose="02010600030101010101" pitchFamily="2" charset="-122"/>
              </a:rPr>
              <a:t>激活</a:t>
            </a:r>
            <a:r>
              <a:rPr lang="en-US" altLang="zh-CN" sz="2800" b="1" dirty="0">
                <a:latin typeface="Times New Roman" panose="02020603050405020304" pitchFamily="18" charset="0"/>
                <a:ea typeface="宋体" panose="02010600030101010101" pitchFamily="2" charset="-122"/>
              </a:rPr>
              <a:t>(</a:t>
            </a:r>
            <a:r>
              <a:rPr lang="zh-CN" altLang="en-US" sz="2800" dirty="0">
                <a:solidFill>
                  <a:srgbClr val="FF0066"/>
                </a:solidFill>
                <a:latin typeface="Times New Roman" panose="02020603050405020304" pitchFamily="18" charset="0"/>
                <a:ea typeface="宋体" panose="02010600030101010101" pitchFamily="2" charset="-122"/>
              </a:rPr>
              <a:t>胞液</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RCOOH</a:t>
            </a:r>
            <a:r>
              <a:rPr lang="en-US" altLang="zh-CN" sz="2800" b="1" dirty="0">
                <a:solidFill>
                  <a:srgbClr val="FF3399"/>
                </a:solidFill>
                <a:latin typeface="Times New Roman" panose="02020603050405020304" pitchFamily="18" charset="0"/>
                <a:ea typeface="宋体" panose="02010600030101010101" pitchFamily="2" charset="-122"/>
              </a:rPr>
              <a:t> </a:t>
            </a:r>
            <a:r>
              <a:rPr lang="en-US" altLang="zh-CN" sz="2800" b="1" dirty="0">
                <a:latin typeface="Times New Roman" panose="02020603050405020304" pitchFamily="18" charset="0"/>
                <a:ea typeface="宋体" panose="02010600030101010101" pitchFamily="2" charset="-122"/>
              </a:rPr>
              <a:t>→RCOSCOA</a:t>
            </a:r>
          </a:p>
          <a:p>
            <a:pPr eaLnBrk="1" hangingPunct="1">
              <a:lnSpc>
                <a:spcPct val="120000"/>
              </a:lnSpc>
              <a:spcBef>
                <a:spcPct val="50000"/>
              </a:spcBef>
              <a:defRPr/>
            </a:pPr>
            <a:r>
              <a:rPr lang="en-US" altLang="zh-CN" sz="2800" b="1" dirty="0">
                <a:latin typeface="Times New Roman" panose="02020603050405020304" pitchFamily="18" charset="0"/>
                <a:ea typeface="宋体" panose="02010600030101010101" pitchFamily="2" charset="-122"/>
              </a:rPr>
              <a:t>        2</a:t>
            </a:r>
            <a:r>
              <a:rPr lang="zh-CN" altLang="en-US" sz="2800" b="1" dirty="0">
                <a:latin typeface="Times New Roman" panose="02020603050405020304" pitchFamily="18" charset="0"/>
                <a:ea typeface="宋体" panose="02010600030101010101" pitchFamily="2" charset="-122"/>
              </a:rPr>
              <a:t>、</a:t>
            </a:r>
            <a:r>
              <a:rPr lang="zh-CN" altLang="en-US" sz="2800" b="1" dirty="0">
                <a:effectLst>
                  <a:outerShdw blurRad="38100" dist="38100" dir="2700000" algn="tl">
                    <a:srgbClr val="C0C0C0"/>
                  </a:outerShdw>
                </a:effectLst>
                <a:latin typeface="Times New Roman" panose="02020603050405020304" pitchFamily="18" charset="0"/>
                <a:ea typeface="宋体" panose="02010600030101010101" pitchFamily="2" charset="-122"/>
              </a:rPr>
              <a:t>脂酰</a:t>
            </a:r>
            <a:r>
              <a:rPr lang="en-US" altLang="zh-CN" sz="2800" b="1" dirty="0">
                <a:latin typeface="Times New Roman" panose="02020603050405020304" pitchFamily="18" charset="0"/>
                <a:ea typeface="宋体" panose="02010600030101010101" pitchFamily="2" charset="-122"/>
              </a:rPr>
              <a:t>COA</a:t>
            </a:r>
            <a:r>
              <a:rPr lang="zh-CN" altLang="en-US" sz="2800" b="1" dirty="0">
                <a:latin typeface="Times New Roman" panose="02020603050405020304" pitchFamily="18" charset="0"/>
                <a:ea typeface="宋体" panose="02010600030101010101" pitchFamily="2" charset="-122"/>
              </a:rPr>
              <a:t>转运： </a:t>
            </a:r>
            <a:r>
              <a:rPr lang="en-US" altLang="zh-CN" sz="2800" b="1" dirty="0">
                <a:latin typeface="Times New Roman" panose="02020603050405020304" pitchFamily="18" charset="0"/>
                <a:ea typeface="宋体" panose="02010600030101010101" pitchFamily="2" charset="-122"/>
              </a:rPr>
              <a:t>RCOSCOA</a:t>
            </a:r>
            <a:r>
              <a:rPr lang="en-US" altLang="zh-CN" sz="2800" b="1" dirty="0">
                <a:solidFill>
                  <a:srgbClr val="FF3399"/>
                </a:solidFill>
                <a:latin typeface="Times New Roman" panose="02020603050405020304" pitchFamily="18" charset="0"/>
                <a:ea typeface="宋体" panose="02010600030101010101" pitchFamily="2" charset="-122"/>
              </a:rPr>
              <a:t> </a:t>
            </a:r>
            <a:r>
              <a:rPr lang="zh-CN" altLang="en-US" sz="2800" b="1" baseline="30000" dirty="0">
                <a:solidFill>
                  <a:srgbClr val="CC0000"/>
                </a:solidFill>
                <a:latin typeface="Times New Roman" panose="02020603050405020304" pitchFamily="18" charset="0"/>
                <a:ea typeface="宋体" panose="02010600030101010101" pitchFamily="2" charset="-122"/>
              </a:rPr>
              <a:t>肉毒碱</a:t>
            </a:r>
            <a:r>
              <a:rPr lang="zh-CN" altLang="en-US" sz="2800" b="1" baseline="30000" dirty="0">
                <a:solidFill>
                  <a:srgbClr val="FF3399"/>
                </a:solidFill>
                <a:latin typeface="Times New Roman" panose="02020603050405020304" pitchFamily="18" charset="0"/>
                <a:ea typeface="宋体" panose="02010600030101010101" pitchFamily="2" charset="-122"/>
              </a:rPr>
              <a:t>  </a:t>
            </a:r>
            <a:r>
              <a:rPr lang="en-US" altLang="zh-CN" sz="2800" b="1" dirty="0">
                <a:latin typeface="Times New Roman" panose="02020603050405020304" pitchFamily="18" charset="0"/>
                <a:ea typeface="宋体" panose="02010600030101010101" pitchFamily="2" charset="-122"/>
              </a:rPr>
              <a:t>RCOSCOA</a:t>
            </a:r>
          </a:p>
          <a:p>
            <a:pPr eaLnBrk="1" hangingPunct="1">
              <a:lnSpc>
                <a:spcPct val="120000"/>
              </a:lnSpc>
              <a:spcBef>
                <a:spcPct val="50000"/>
              </a:spcBef>
              <a:defRPr/>
            </a:pPr>
            <a:r>
              <a:rPr lang="en-US" altLang="zh-CN" sz="2800" b="1" dirty="0">
                <a:latin typeface="Times New Roman" panose="02020603050405020304" pitchFamily="18" charset="0"/>
                <a:ea typeface="宋体" panose="02010600030101010101" pitchFamily="2" charset="-122"/>
              </a:rPr>
              <a:t>        3</a:t>
            </a:r>
            <a:r>
              <a:rPr lang="zh-CN" altLang="en-US" sz="2800" b="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β-</a:t>
            </a:r>
            <a:r>
              <a:rPr lang="zh-CN" altLang="en-US" sz="2800" b="1" dirty="0">
                <a:latin typeface="Times New Roman" panose="02020603050405020304" pitchFamily="18" charset="0"/>
                <a:ea typeface="宋体" panose="02010600030101010101" pitchFamily="2" charset="-122"/>
              </a:rPr>
              <a:t>氧化降解 </a:t>
            </a:r>
            <a:r>
              <a:rPr lang="en-US" altLang="zh-CN" sz="2800" b="1" dirty="0">
                <a:latin typeface="Times New Roman" panose="02020603050405020304" pitchFamily="18" charset="0"/>
                <a:ea typeface="宋体" panose="02010600030101010101" pitchFamily="2" charset="-122"/>
              </a:rPr>
              <a:t>(</a:t>
            </a:r>
            <a:r>
              <a:rPr lang="zh-CN" altLang="en-US" sz="2800" dirty="0">
                <a:solidFill>
                  <a:srgbClr val="FF0066"/>
                </a:solidFill>
                <a:latin typeface="Times New Roman" panose="02020603050405020304" pitchFamily="18" charset="0"/>
                <a:ea typeface="宋体" panose="02010600030101010101" pitchFamily="2" charset="-122"/>
              </a:rPr>
              <a:t>线粒体</a:t>
            </a:r>
            <a:r>
              <a:rPr lang="en-US" altLang="zh-CN" sz="2800" b="1" dirty="0">
                <a:latin typeface="Times New Roman" panose="02020603050405020304" pitchFamily="18" charset="0"/>
                <a:ea typeface="宋体" panose="02010600030101010101" pitchFamily="2" charset="-122"/>
              </a:rPr>
              <a:t>): </a:t>
            </a:r>
            <a:r>
              <a:rPr lang="zh-CN" altLang="en-US" sz="2800" b="1" dirty="0">
                <a:solidFill>
                  <a:srgbClr val="CC0000"/>
                </a:solidFill>
                <a:latin typeface="Times New Roman" panose="02020603050405020304" pitchFamily="18" charset="0"/>
                <a:ea typeface="宋体" panose="02010600030101010101" pitchFamily="2" charset="-122"/>
              </a:rPr>
              <a:t>脱氢、加水、再脱氢、硫解</a:t>
            </a:r>
          </a:p>
          <a:p>
            <a:pPr eaLnBrk="1" hangingPunct="1">
              <a:spcBef>
                <a:spcPct val="50000"/>
              </a:spcBef>
              <a:defRPr/>
            </a:pPr>
            <a:r>
              <a:rPr lang="zh-CN" altLang="en-US" sz="2800" b="1" dirty="0">
                <a:latin typeface="Times New Roman" panose="02020603050405020304" pitchFamily="18" charset="0"/>
                <a:ea typeface="宋体" panose="02010600030101010101" pitchFamily="2" charset="-122"/>
              </a:rPr>
              <a:t>                                       </a:t>
            </a:r>
            <a:r>
              <a:rPr lang="en-US" altLang="zh-CN" sz="2800" b="1" dirty="0">
                <a:solidFill>
                  <a:srgbClr val="008000"/>
                </a:solidFill>
                <a:latin typeface="Times New Roman" panose="02020603050405020304" pitchFamily="18" charset="0"/>
                <a:ea typeface="宋体" panose="02010600030101010101" pitchFamily="2" charset="-122"/>
              </a:rPr>
              <a:t>RCO</a:t>
            </a:r>
            <a:r>
              <a:rPr lang="en-US" altLang="zh-CN" sz="2800" b="1" dirty="0">
                <a:solidFill>
                  <a:srgbClr val="FF3399"/>
                </a:solidFill>
                <a:latin typeface="Times New Roman" panose="02020603050405020304" pitchFamily="18" charset="0"/>
                <a:ea typeface="宋体" panose="02010600030101010101" pitchFamily="2" charset="-122"/>
              </a:rPr>
              <a:t>SCOA </a:t>
            </a:r>
            <a:r>
              <a:rPr lang="en-US" altLang="zh-CN" sz="2800" b="1" dirty="0">
                <a:latin typeface="Times New Roman" panose="02020603050405020304" pitchFamily="18" charset="0"/>
                <a:ea typeface="宋体" panose="02010600030101010101" pitchFamily="2" charset="-122"/>
              </a:rPr>
              <a:t>→</a:t>
            </a:r>
            <a:r>
              <a:rPr lang="en-US" altLang="zh-CN" sz="2800" b="1" dirty="0">
                <a:solidFill>
                  <a:srgbClr val="FF3399"/>
                </a:solidFill>
                <a:latin typeface="Times New Roman" panose="02020603050405020304" pitchFamily="18" charset="0"/>
                <a:ea typeface="宋体" panose="02010600030101010101" pitchFamily="2" charset="-122"/>
              </a:rPr>
              <a:t> </a:t>
            </a:r>
            <a:r>
              <a:rPr lang="en-US" altLang="zh-CN" sz="2800" b="1" dirty="0">
                <a:solidFill>
                  <a:srgbClr val="008000"/>
                </a:solidFill>
                <a:latin typeface="Times New Roman" panose="02020603050405020304" pitchFamily="18" charset="0"/>
                <a:ea typeface="宋体" panose="02010600030101010101" pitchFamily="2" charset="-122"/>
              </a:rPr>
              <a:t>CH</a:t>
            </a:r>
            <a:r>
              <a:rPr lang="en-US" altLang="zh-CN" sz="2800" b="1" baseline="-25000" dirty="0">
                <a:solidFill>
                  <a:srgbClr val="008000"/>
                </a:solidFill>
                <a:latin typeface="Times New Roman" panose="02020603050405020304" pitchFamily="18" charset="0"/>
                <a:ea typeface="宋体" panose="02010600030101010101" pitchFamily="2" charset="-122"/>
              </a:rPr>
              <a:t>3</a:t>
            </a:r>
            <a:r>
              <a:rPr lang="en-US" altLang="zh-CN" sz="2800" b="1" dirty="0">
                <a:solidFill>
                  <a:srgbClr val="008000"/>
                </a:solidFill>
                <a:latin typeface="Times New Roman" panose="02020603050405020304" pitchFamily="18" charset="0"/>
                <a:ea typeface="宋体" panose="02010600030101010101" pitchFamily="2" charset="-122"/>
              </a:rPr>
              <a:t>CO</a:t>
            </a:r>
            <a:r>
              <a:rPr lang="en-US" altLang="zh-CN" sz="2800" b="1" dirty="0">
                <a:solidFill>
                  <a:srgbClr val="FF3399"/>
                </a:solidFill>
                <a:latin typeface="Times New Roman" panose="02020603050405020304" pitchFamily="18" charset="0"/>
                <a:ea typeface="宋体" panose="02010600030101010101" pitchFamily="2" charset="-122"/>
              </a:rPr>
              <a:t>SCOA</a:t>
            </a:r>
            <a:r>
              <a:rPr lang="en-US" altLang="zh-CN" sz="2800" b="1" dirty="0">
                <a:latin typeface="Times New Roman" panose="02020603050405020304" pitchFamily="18" charset="0"/>
                <a:ea typeface="宋体" panose="02010600030101010101" pitchFamily="2" charset="-122"/>
              </a:rPr>
              <a:t>             </a:t>
            </a:r>
          </a:p>
          <a:p>
            <a:pPr eaLnBrk="1" hangingPunct="1">
              <a:spcBef>
                <a:spcPct val="50000"/>
              </a:spcBef>
              <a:defRPr/>
            </a:pPr>
            <a:r>
              <a:rPr lang="en-US" altLang="zh-CN" sz="2800" b="1" dirty="0">
                <a:latin typeface="Times New Roman" panose="02020603050405020304" pitchFamily="18" charset="0"/>
                <a:ea typeface="宋体" panose="02010600030101010101" pitchFamily="2" charset="-122"/>
              </a:rPr>
              <a:t>        4</a:t>
            </a:r>
            <a:r>
              <a:rPr lang="zh-CN" altLang="en-US" sz="2800" b="1" dirty="0">
                <a:latin typeface="Times New Roman" panose="02020603050405020304" pitchFamily="18" charset="0"/>
                <a:ea typeface="宋体" panose="02010600030101010101" pitchFamily="2" charset="-122"/>
              </a:rPr>
              <a:t>、三羧酸循环 </a:t>
            </a:r>
            <a:r>
              <a:rPr lang="en-US" altLang="zh-CN" sz="2800" b="1" dirty="0">
                <a:latin typeface="Times New Roman" panose="02020603050405020304" pitchFamily="18" charset="0"/>
                <a:ea typeface="宋体" panose="02010600030101010101" pitchFamily="2" charset="-122"/>
              </a:rPr>
              <a:t>(</a:t>
            </a:r>
            <a:r>
              <a:rPr lang="zh-CN" altLang="en-US" sz="2800" dirty="0">
                <a:solidFill>
                  <a:srgbClr val="FF0066"/>
                </a:solidFill>
                <a:latin typeface="Times New Roman" panose="02020603050405020304" pitchFamily="18" charset="0"/>
                <a:ea typeface="宋体" panose="02010600030101010101" pitchFamily="2" charset="-122"/>
              </a:rPr>
              <a:t>线粒体</a:t>
            </a:r>
            <a:r>
              <a:rPr lang="en-US" altLang="zh-CN" sz="2800" b="1" dirty="0">
                <a:latin typeface="Times New Roman" panose="02020603050405020304" pitchFamily="18" charset="0"/>
                <a:ea typeface="宋体" panose="02010600030101010101" pitchFamily="2" charset="-122"/>
              </a:rPr>
              <a:t>):  CH</a:t>
            </a:r>
            <a:r>
              <a:rPr lang="en-US" altLang="zh-CN" sz="2800" b="1" baseline="-25000" dirty="0">
                <a:latin typeface="Times New Roman" panose="02020603050405020304" pitchFamily="18" charset="0"/>
                <a:ea typeface="宋体" panose="02010600030101010101" pitchFamily="2" charset="-122"/>
              </a:rPr>
              <a:t>3</a:t>
            </a:r>
            <a:r>
              <a:rPr lang="en-US" altLang="zh-CN" sz="2800" b="1" dirty="0">
                <a:latin typeface="Times New Roman" panose="02020603050405020304" pitchFamily="18" charset="0"/>
                <a:ea typeface="宋体" panose="02010600030101010101" pitchFamily="2" charset="-122"/>
              </a:rPr>
              <a:t>COSCOA</a:t>
            </a:r>
            <a:r>
              <a:rPr lang="en-US" altLang="zh-CN" sz="2800" b="1" dirty="0">
                <a:solidFill>
                  <a:srgbClr val="FF3399"/>
                </a:solidFill>
                <a:latin typeface="Times New Roman" panose="02020603050405020304" pitchFamily="18" charset="0"/>
                <a:ea typeface="宋体" panose="02010600030101010101" pitchFamily="2" charset="-122"/>
              </a:rPr>
              <a:t> </a:t>
            </a:r>
            <a:r>
              <a:rPr lang="en-US" altLang="zh-CN" sz="2800" b="1" dirty="0">
                <a:latin typeface="Times New Roman" panose="02020603050405020304" pitchFamily="18" charset="0"/>
                <a:ea typeface="宋体" panose="02010600030101010101" pitchFamily="2" charset="-122"/>
              </a:rPr>
              <a:t>→</a:t>
            </a:r>
            <a:r>
              <a:rPr lang="en-US" altLang="zh-CN" sz="2800" b="1" dirty="0">
                <a:solidFill>
                  <a:srgbClr val="FF3399"/>
                </a:solidFill>
                <a:latin typeface="Times New Roman" panose="02020603050405020304" pitchFamily="18" charset="0"/>
                <a:ea typeface="宋体" panose="02010600030101010101" pitchFamily="2" charset="-122"/>
              </a:rPr>
              <a:t> </a:t>
            </a:r>
            <a:r>
              <a:rPr lang="en-US" altLang="zh-CN" sz="2800" b="1" dirty="0">
                <a:latin typeface="Times New Roman" panose="02020603050405020304" pitchFamily="18" charset="0"/>
                <a:ea typeface="宋体" panose="02010600030101010101" pitchFamily="2" charset="-122"/>
              </a:rPr>
              <a:t>CO</a:t>
            </a:r>
            <a:r>
              <a:rPr lang="en-US" altLang="zh-CN" sz="2800" b="1" baseline="-25000" dirty="0">
                <a:latin typeface="Times New Roman" panose="02020603050405020304" pitchFamily="18" charset="0"/>
                <a:ea typeface="宋体" panose="02010600030101010101" pitchFamily="2" charset="-122"/>
              </a:rPr>
              <a:t>2</a:t>
            </a:r>
            <a:r>
              <a:rPr lang="en-US" altLang="zh-CN" sz="2800" b="1" dirty="0">
                <a:latin typeface="Times New Roman" panose="02020603050405020304" pitchFamily="18" charset="0"/>
                <a:ea typeface="宋体" panose="02010600030101010101" pitchFamily="2" charset="-122"/>
              </a:rPr>
              <a:t>+H</a:t>
            </a:r>
            <a:r>
              <a:rPr lang="en-US" altLang="zh-CN" sz="2800" b="1" baseline="-25000" dirty="0">
                <a:latin typeface="Times New Roman" panose="02020603050405020304" pitchFamily="18" charset="0"/>
                <a:ea typeface="宋体" panose="02010600030101010101" pitchFamily="2" charset="-122"/>
              </a:rPr>
              <a:t>2</a:t>
            </a:r>
            <a:r>
              <a:rPr lang="en-US" altLang="zh-CN" sz="2800" b="1" dirty="0">
                <a:latin typeface="Times New Roman" panose="02020603050405020304" pitchFamily="18" charset="0"/>
                <a:ea typeface="宋体" panose="02010600030101010101" pitchFamily="2" charset="-122"/>
              </a:rPr>
              <a:t>O</a:t>
            </a:r>
          </a:p>
        </p:txBody>
      </p:sp>
    </p:spTree>
    <p:extLst>
      <p:ext uri="{BB962C8B-B14F-4D97-AF65-F5344CB8AC3E}">
        <p14:creationId xmlns:p14="http://schemas.microsoft.com/office/powerpoint/2010/main" val="23115574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descr="绿色大理石">
            <a:hlinkClick r:id="" action="ppaction://hlinkshowjump?jump=nextslide" highlightClick="1"/>
          </p:cNvPr>
          <p:cNvSpPr txBox="1">
            <a:spLocks noChangeArrowheads="1"/>
          </p:cNvSpPr>
          <p:nvPr/>
        </p:nvSpPr>
        <p:spPr bwMode="auto">
          <a:xfrm>
            <a:off x="3005674" y="765175"/>
            <a:ext cx="4288353" cy="707886"/>
          </a:xfrm>
          <a:prstGeom prst="rect">
            <a:avLst/>
          </a:prstGeom>
          <a:blipFill dpi="0" rotWithShape="0">
            <a:blip r:embed="rId3"/>
            <a:srcRect/>
            <a:tile tx="0" ty="0" sx="100000" sy="100000" flip="none" algn="tl"/>
          </a:blipFill>
          <a:ln>
            <a:noFill/>
          </a:ln>
          <a:effectLst>
            <a:outerShdw dist="107763" dir="2700000" algn="ctr" rotWithShape="0">
              <a:srgbClr val="808080"/>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4000" dirty="0">
                <a:solidFill>
                  <a:srgbClr val="FFFF00"/>
                </a:solidFill>
                <a:latin typeface="Book Antiqua" panose="02040602050305030304" pitchFamily="18" charset="0"/>
                <a:ea typeface="楷体_GB2312" pitchFamily="49" charset="-122"/>
              </a:rPr>
              <a:t>第一节    知识回顾</a:t>
            </a:r>
          </a:p>
        </p:txBody>
      </p:sp>
    </p:spTree>
    <p:extLst>
      <p:ext uri="{BB962C8B-B14F-4D97-AF65-F5344CB8AC3E}">
        <p14:creationId xmlns:p14="http://schemas.microsoft.com/office/powerpoint/2010/main" val="17450708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1703387" y="549275"/>
            <a:ext cx="9145589" cy="1224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7763" dir="18900000" algn="ctr" rotWithShape="0">
                    <a:schemeClr val="bg2"/>
                  </a:outerShdw>
                </a:effectLst>
              </a14:hiddenEffects>
            </a:ext>
          </a:extLst>
        </p:spPr>
        <p:txBody>
          <a:bodyPr wrap="square">
            <a:spAutoFit/>
          </a:bodyPr>
          <a:lstStyle>
            <a:lvl1pPr marL="457200" indent="-457200">
              <a:defRPr>
                <a:solidFill>
                  <a:schemeClr val="tx1"/>
                </a:solidFill>
                <a:latin typeface="Tahoma" panose="020B0604030504040204" pitchFamily="34" charset="0"/>
                <a:ea typeface="华文楷体" panose="02010600040101010101" pitchFamily="2" charset="-122"/>
              </a:defRPr>
            </a:lvl1pPr>
            <a:lvl2pPr marL="914400" indent="-457200">
              <a:defRPr>
                <a:solidFill>
                  <a:schemeClr val="tx1"/>
                </a:solidFill>
                <a:latin typeface="Tahoma" panose="020B0604030504040204" pitchFamily="34" charset="0"/>
                <a:ea typeface="华文楷体" panose="02010600040101010101" pitchFamily="2" charset="-122"/>
              </a:defRPr>
            </a:lvl2pPr>
            <a:lvl3pPr marL="1371600" indent="-457200">
              <a:defRPr>
                <a:solidFill>
                  <a:schemeClr val="tx1"/>
                </a:solidFill>
                <a:latin typeface="Tahoma" panose="020B0604030504040204" pitchFamily="34" charset="0"/>
                <a:ea typeface="华文楷体" panose="02010600040101010101" pitchFamily="2" charset="-122"/>
              </a:defRPr>
            </a:lvl3pPr>
            <a:lvl4pPr marL="1828800" indent="-457200">
              <a:defRPr>
                <a:solidFill>
                  <a:schemeClr val="tx1"/>
                </a:solidFill>
                <a:latin typeface="Tahoma" panose="020B0604030504040204" pitchFamily="34" charset="0"/>
                <a:ea typeface="华文楷体" panose="02010600040101010101" pitchFamily="2" charset="-122"/>
              </a:defRPr>
            </a:lvl4pPr>
            <a:lvl5pPr marL="2286000" indent="-457200">
              <a:defRPr>
                <a:solidFill>
                  <a:schemeClr val="tx1"/>
                </a:solidFill>
                <a:latin typeface="Tahoma" panose="020B0604030504040204" pitchFamily="34" charset="0"/>
                <a:ea typeface="华文楷体" panose="02010600040101010101" pitchFamily="2" charset="-122"/>
              </a:defRPr>
            </a:lvl5pPr>
            <a:lvl6pPr marL="2743200" indent="-4572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3200400" indent="-4572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657600" indent="-4572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4114800" indent="-4572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Aft>
                <a:spcPct val="30000"/>
              </a:spcAft>
            </a:pPr>
            <a:r>
              <a:rPr kumimoji="1" lang="zh-CN" altLang="en-US" sz="3200" b="1">
                <a:solidFill>
                  <a:schemeClr val="tx2"/>
                </a:solidFill>
                <a:latin typeface="Times New Roman" panose="02020603050405020304" pitchFamily="18" charset="0"/>
                <a:ea typeface="楷体_GB2312" pitchFamily="49" charset="-122"/>
                <a:cs typeface="华文楷体" panose="02010600040101010101" pitchFamily="2" charset="-122"/>
              </a:rPr>
              <a:t>（</a:t>
            </a:r>
            <a:r>
              <a:rPr kumimoji="1" lang="en-US" altLang="zh-CN" sz="3200" b="1">
                <a:solidFill>
                  <a:schemeClr val="tx2"/>
                </a:solidFill>
                <a:latin typeface="Times New Roman" panose="02020603050405020304" pitchFamily="18" charset="0"/>
                <a:ea typeface="楷体_GB2312" pitchFamily="49" charset="-122"/>
                <a:cs typeface="华文楷体" panose="02010600040101010101" pitchFamily="2" charset="-122"/>
              </a:rPr>
              <a:t>1</a:t>
            </a:r>
            <a:r>
              <a:rPr kumimoji="1" lang="zh-CN" altLang="en-US" sz="3200" b="1">
                <a:solidFill>
                  <a:schemeClr val="tx2"/>
                </a:solidFill>
                <a:latin typeface="Times New Roman" panose="02020603050405020304" pitchFamily="18" charset="0"/>
                <a:ea typeface="楷体_GB2312" pitchFamily="49" charset="-122"/>
                <a:cs typeface="华文楷体" panose="02010600040101010101" pitchFamily="2" charset="-122"/>
              </a:rPr>
              <a:t>）脂酰 </a:t>
            </a:r>
            <a:r>
              <a:rPr kumimoji="1" lang="en-US" altLang="zh-CN" sz="3200" b="1">
                <a:solidFill>
                  <a:schemeClr val="tx2"/>
                </a:solidFill>
                <a:latin typeface="Times New Roman" panose="02020603050405020304" pitchFamily="18" charset="0"/>
                <a:ea typeface="楷体_GB2312" pitchFamily="49" charset="-122"/>
                <a:cs typeface="华文楷体" panose="02010600040101010101" pitchFamily="2" charset="-122"/>
              </a:rPr>
              <a:t>CoA</a:t>
            </a:r>
            <a:r>
              <a:rPr kumimoji="1" lang="zh-CN" altLang="en-US" sz="3200" b="1">
                <a:solidFill>
                  <a:schemeClr val="tx2"/>
                </a:solidFill>
                <a:latin typeface="Times New Roman" panose="02020603050405020304" pitchFamily="18" charset="0"/>
                <a:ea typeface="楷体_GB2312" pitchFamily="49" charset="-122"/>
                <a:cs typeface="华文楷体" panose="02010600040101010101" pitchFamily="2" charset="-122"/>
              </a:rPr>
              <a:t>的生成</a:t>
            </a:r>
          </a:p>
          <a:p>
            <a:pPr eaLnBrk="1" hangingPunct="1">
              <a:spcAft>
                <a:spcPct val="30000"/>
              </a:spcAft>
              <a:buSzPct val="60000"/>
              <a:buFont typeface="Wingdings" panose="05000000000000000000" pitchFamily="2" charset="2"/>
              <a:buChar char="l"/>
            </a:pPr>
            <a:r>
              <a:rPr kumimoji="1" lang="zh-CN" altLang="en-US" sz="3200" b="1">
                <a:solidFill>
                  <a:schemeClr val="tx2"/>
                </a:solidFill>
                <a:latin typeface="Times New Roman" panose="02020603050405020304" pitchFamily="18" charset="0"/>
                <a:ea typeface="楷体_GB2312" pitchFamily="49" charset="-122"/>
                <a:cs typeface="华文楷体" panose="02010600040101010101" pitchFamily="2" charset="-122"/>
              </a:rPr>
              <a:t>地点：</a:t>
            </a:r>
            <a:r>
              <a:rPr kumimoji="1" lang="zh-CN" altLang="en-US" sz="3200" b="1">
                <a:solidFill>
                  <a:srgbClr val="8F1377"/>
                </a:solidFill>
                <a:latin typeface="Times New Roman" panose="02020603050405020304" pitchFamily="18" charset="0"/>
                <a:ea typeface="楷体_GB2312" pitchFamily="49" charset="-122"/>
                <a:cs typeface="华文楷体" panose="02010600040101010101" pitchFamily="2" charset="-122"/>
              </a:rPr>
              <a:t>细胞胞液，内质网及线粒体外膜上</a:t>
            </a:r>
          </a:p>
        </p:txBody>
      </p:sp>
      <p:sp>
        <p:nvSpPr>
          <p:cNvPr id="286723" name="Rectangle 3"/>
          <p:cNvSpPr>
            <a:spLocks noChangeArrowheads="1"/>
          </p:cNvSpPr>
          <p:nvPr/>
        </p:nvSpPr>
        <p:spPr bwMode="auto">
          <a:xfrm>
            <a:off x="1681616" y="3962401"/>
            <a:ext cx="8569325" cy="158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1938" indent="-261938">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10000"/>
              </a:lnSpc>
              <a:spcBef>
                <a:spcPct val="20000"/>
              </a:spcBef>
              <a:buFontTx/>
              <a:buChar char="•"/>
            </a:pPr>
            <a:r>
              <a:rPr kumimoji="1" lang="zh-CN" altLang="en-US" sz="2800" b="1">
                <a:solidFill>
                  <a:srgbClr val="3333FF"/>
                </a:solidFill>
                <a:latin typeface="Times New Roman" panose="02020603050405020304" pitchFamily="18" charset="0"/>
                <a:ea typeface="楷体_GB2312" pitchFamily="49" charset="-122"/>
                <a:cs typeface="华文楷体" panose="02010600040101010101" pitchFamily="2" charset="-122"/>
              </a:rPr>
              <a:t>脂酰</a:t>
            </a:r>
            <a:r>
              <a:rPr kumimoji="1" lang="en-US" altLang="zh-CN" sz="2800" b="1">
                <a:solidFill>
                  <a:srgbClr val="3333FF"/>
                </a:solidFill>
                <a:latin typeface="Times New Roman" panose="02020603050405020304" pitchFamily="18" charset="0"/>
                <a:ea typeface="楷体_GB2312" pitchFamily="49" charset="-122"/>
                <a:cs typeface="华文楷体" panose="02010600040101010101" pitchFamily="2" charset="-122"/>
              </a:rPr>
              <a:t>CoA</a:t>
            </a:r>
            <a:r>
              <a:rPr kumimoji="1" lang="zh-CN" altLang="en-US" sz="2800" b="1">
                <a:solidFill>
                  <a:srgbClr val="3333FF"/>
                </a:solidFill>
                <a:latin typeface="Times New Roman" panose="02020603050405020304" pitchFamily="18" charset="0"/>
                <a:ea typeface="楷体_GB2312" pitchFamily="49" charset="-122"/>
                <a:cs typeface="华文楷体" panose="02010600040101010101" pitchFamily="2" charset="-122"/>
              </a:rPr>
              <a:t>合成酶</a:t>
            </a:r>
            <a:r>
              <a:rPr kumimoji="1" lang="zh-CN" altLang="en-US" sz="2800" b="1">
                <a:latin typeface="Times New Roman" panose="02020603050405020304" pitchFamily="18" charset="0"/>
                <a:ea typeface="楷体_GB2312" pitchFamily="49" charset="-122"/>
                <a:cs typeface="华文楷体" panose="02010600040101010101" pitchFamily="2" charset="-122"/>
              </a:rPr>
              <a:t>存在于内质网及线粒体外膜上，需</a:t>
            </a:r>
            <a:r>
              <a:rPr kumimoji="1" lang="en-US" altLang="zh-CN" sz="2800" b="1">
                <a:latin typeface="Times New Roman" panose="02020603050405020304" pitchFamily="18" charset="0"/>
                <a:ea typeface="楷体_GB2312" pitchFamily="49" charset="-122"/>
                <a:cs typeface="华文楷体" panose="02010600040101010101" pitchFamily="2" charset="-122"/>
              </a:rPr>
              <a:t>ATP</a:t>
            </a:r>
            <a:r>
              <a:rPr kumimoji="1" lang="zh-CN" altLang="en-US" sz="2800" b="1">
                <a:latin typeface="Times New Roman" panose="02020603050405020304" pitchFamily="18" charset="0"/>
                <a:ea typeface="楷体_GB2312" pitchFamily="49" charset="-122"/>
                <a:cs typeface="华文楷体" panose="02010600040101010101" pitchFamily="2" charset="-122"/>
              </a:rPr>
              <a:t>和</a:t>
            </a:r>
            <a:r>
              <a:rPr kumimoji="1" lang="en-US" altLang="zh-CN" sz="2800" b="1">
                <a:latin typeface="Times New Roman" panose="02020603050405020304" pitchFamily="18" charset="0"/>
                <a:ea typeface="楷体_GB2312" pitchFamily="49" charset="-122"/>
                <a:cs typeface="华文楷体" panose="02010600040101010101" pitchFamily="2" charset="-122"/>
              </a:rPr>
              <a:t>Mg</a:t>
            </a:r>
            <a:r>
              <a:rPr kumimoji="1" lang="en-US" altLang="zh-CN" sz="2800" b="1" baseline="30000">
                <a:latin typeface="Times New Roman" panose="02020603050405020304" pitchFamily="18" charset="0"/>
                <a:ea typeface="楷体_GB2312" pitchFamily="49" charset="-122"/>
                <a:cs typeface="华文楷体" panose="02010600040101010101" pitchFamily="2" charset="-122"/>
              </a:rPr>
              <a:t>2+</a:t>
            </a:r>
            <a:endParaRPr kumimoji="1" lang="en-US" altLang="zh-CN" sz="2800" b="1" baseline="-25000">
              <a:latin typeface="Times New Roman" panose="02020603050405020304" pitchFamily="18" charset="0"/>
              <a:ea typeface="楷体_GB2312" pitchFamily="49" charset="-122"/>
              <a:cs typeface="华文楷体" panose="02010600040101010101" pitchFamily="2" charset="-122"/>
            </a:endParaRPr>
          </a:p>
          <a:p>
            <a:pPr eaLnBrk="1" hangingPunct="1">
              <a:lnSpc>
                <a:spcPct val="110000"/>
              </a:lnSpc>
              <a:spcBef>
                <a:spcPct val="20000"/>
              </a:spcBef>
              <a:buFontTx/>
              <a:buChar char="•"/>
            </a:pPr>
            <a:r>
              <a:rPr kumimoji="1" lang="zh-CN" altLang="en-US" sz="2800" b="1">
                <a:latin typeface="Times New Roman" panose="02020603050405020304" pitchFamily="18" charset="0"/>
                <a:ea typeface="楷体_GB2312" pitchFamily="49" charset="-122"/>
                <a:cs typeface="华文楷体" panose="02010600040101010101" pitchFamily="2" charset="-122"/>
              </a:rPr>
              <a:t>形成一个高能硫酯键，消耗</a:t>
            </a:r>
            <a:r>
              <a:rPr kumimoji="1" lang="en-US" altLang="zh-CN" sz="2800" b="1">
                <a:latin typeface="Times New Roman" panose="02020603050405020304" pitchFamily="18" charset="0"/>
                <a:ea typeface="楷体_GB2312" pitchFamily="49" charset="-122"/>
                <a:cs typeface="华文楷体" panose="02010600040101010101" pitchFamily="2" charset="-122"/>
              </a:rPr>
              <a:t>2</a:t>
            </a:r>
            <a:r>
              <a:rPr kumimoji="1" lang="zh-CN" altLang="en-US" sz="2800" b="1">
                <a:latin typeface="Times New Roman" panose="02020603050405020304" pitchFamily="18" charset="0"/>
                <a:ea typeface="楷体_GB2312" pitchFamily="49" charset="-122"/>
                <a:cs typeface="华文楷体" panose="02010600040101010101" pitchFamily="2" charset="-122"/>
              </a:rPr>
              <a:t>个高能磷酸键。</a:t>
            </a:r>
          </a:p>
        </p:txBody>
      </p:sp>
      <p:grpSp>
        <p:nvGrpSpPr>
          <p:cNvPr id="286724" name="Group 4"/>
          <p:cNvGrpSpPr>
            <a:grpSpLocks/>
          </p:cNvGrpSpPr>
          <p:nvPr/>
        </p:nvGrpSpPr>
        <p:grpSpPr bwMode="auto">
          <a:xfrm>
            <a:off x="1752601" y="1917700"/>
            <a:ext cx="9096375" cy="1511300"/>
            <a:chOff x="144" y="1088"/>
            <a:chExt cx="5730" cy="952"/>
          </a:xfrm>
        </p:grpSpPr>
        <p:pic>
          <p:nvPicPr>
            <p:cNvPr id="43013"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9" y="1088"/>
              <a:ext cx="1905" cy="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3014" name="Group 6"/>
            <p:cNvGrpSpPr>
              <a:grpSpLocks/>
            </p:cNvGrpSpPr>
            <p:nvPr/>
          </p:nvGrpSpPr>
          <p:grpSpPr bwMode="auto">
            <a:xfrm>
              <a:off x="2381" y="1196"/>
              <a:ext cx="1711" cy="794"/>
              <a:chOff x="2657" y="1196"/>
              <a:chExt cx="1711" cy="794"/>
            </a:xfrm>
          </p:grpSpPr>
          <p:sp>
            <p:nvSpPr>
              <p:cNvPr id="43020" name="Line 7"/>
              <p:cNvSpPr>
                <a:spLocks noChangeShapeType="1"/>
              </p:cNvSpPr>
              <p:nvPr/>
            </p:nvSpPr>
            <p:spPr bwMode="auto">
              <a:xfrm>
                <a:off x="2702" y="1519"/>
                <a:ext cx="1507"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43021" name="Rectangle 8"/>
              <p:cNvSpPr>
                <a:spLocks noChangeArrowheads="1"/>
              </p:cNvSpPr>
              <p:nvPr/>
            </p:nvSpPr>
            <p:spPr bwMode="auto">
              <a:xfrm>
                <a:off x="2702" y="1196"/>
                <a:ext cx="157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solidFill>
                      <a:srgbClr val="0000CC"/>
                    </a:solidFill>
                    <a:latin typeface="Arial" panose="020B0604020202020204" pitchFamily="34" charset="0"/>
                  </a:rPr>
                  <a:t>脂酰</a:t>
                </a:r>
                <a:r>
                  <a:rPr kumimoji="1" lang="en-US" altLang="zh-CN" sz="2400" b="1">
                    <a:solidFill>
                      <a:srgbClr val="0000CC"/>
                    </a:solidFill>
                    <a:latin typeface="Arial" panose="020B0604020202020204" pitchFamily="34" charset="0"/>
                  </a:rPr>
                  <a:t>CoA</a:t>
                </a:r>
                <a:r>
                  <a:rPr kumimoji="1" lang="zh-CN" altLang="en-US" sz="2400" b="1">
                    <a:solidFill>
                      <a:srgbClr val="0000CC"/>
                    </a:solidFill>
                    <a:latin typeface="Arial" panose="020B0604020202020204" pitchFamily="34" charset="0"/>
                  </a:rPr>
                  <a:t>合成酶</a:t>
                </a:r>
                <a:r>
                  <a:rPr kumimoji="1" lang="zh-CN" altLang="en-US" sz="2400" b="1">
                    <a:solidFill>
                      <a:srgbClr val="006600"/>
                    </a:solidFill>
                    <a:latin typeface="Arial" panose="020B0604020202020204" pitchFamily="34" charset="0"/>
                  </a:rPr>
                  <a:t>  </a:t>
                </a:r>
              </a:p>
            </p:txBody>
          </p:sp>
          <p:sp>
            <p:nvSpPr>
              <p:cNvPr id="43022" name="Line 9"/>
              <p:cNvSpPr>
                <a:spLocks noChangeShapeType="1"/>
              </p:cNvSpPr>
              <p:nvPr/>
            </p:nvSpPr>
            <p:spPr bwMode="auto">
              <a:xfrm flipV="1">
                <a:off x="2838" y="1513"/>
                <a:ext cx="263" cy="252"/>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43023" name="Line 10"/>
              <p:cNvSpPr>
                <a:spLocks noChangeShapeType="1"/>
              </p:cNvSpPr>
              <p:nvPr/>
            </p:nvSpPr>
            <p:spPr bwMode="auto">
              <a:xfrm>
                <a:off x="3651" y="1513"/>
                <a:ext cx="227" cy="252"/>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43024" name="Text Box 11"/>
              <p:cNvSpPr txBox="1">
                <a:spLocks noChangeArrowheads="1"/>
              </p:cNvSpPr>
              <p:nvPr/>
            </p:nvSpPr>
            <p:spPr bwMode="auto">
              <a:xfrm>
                <a:off x="2657" y="1740"/>
                <a:ext cx="171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solidFill>
                      <a:srgbClr val="CC0066"/>
                    </a:solidFill>
                    <a:latin typeface="Arial" panose="020B0604020202020204" pitchFamily="34" charset="0"/>
                  </a:rPr>
                  <a:t>ATP         AMP + 2Pi </a:t>
                </a:r>
              </a:p>
            </p:txBody>
          </p:sp>
        </p:grpSp>
        <p:sp>
          <p:nvSpPr>
            <p:cNvPr id="286732" name="Text Box 12"/>
            <p:cNvSpPr txBox="1">
              <a:spLocks noChangeArrowheads="1"/>
            </p:cNvSpPr>
            <p:nvPr/>
          </p:nvSpPr>
          <p:spPr bwMode="auto">
            <a:xfrm>
              <a:off x="1312" y="1351"/>
              <a:ext cx="113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defRPr/>
              </a:pPr>
              <a:r>
                <a:rPr kumimoji="1" lang="en-US" altLang="zh-CN" sz="2000" b="1">
                  <a:effectLst>
                    <a:outerShdw blurRad="38100" dist="38100" dir="2700000" algn="tl">
                      <a:srgbClr val="C0C0C0"/>
                    </a:outerShdw>
                  </a:effectLst>
                  <a:latin typeface="Arial" panose="020B0604020202020204" pitchFamily="34" charset="0"/>
                </a:rPr>
                <a:t> </a:t>
              </a:r>
              <a:r>
                <a:rPr kumimoji="1" lang="en-US" altLang="zh-CN" sz="2800" b="1">
                  <a:effectLst>
                    <a:outerShdw blurRad="38100" dist="38100" dir="2700000" algn="tl">
                      <a:srgbClr val="C0C0C0"/>
                    </a:outerShdw>
                  </a:effectLst>
                  <a:latin typeface="Arial" panose="020B0604020202020204" pitchFamily="34" charset="0"/>
                </a:rPr>
                <a:t>+ </a:t>
              </a:r>
              <a:r>
                <a:rPr kumimoji="1" lang="en-US" altLang="zh-CN" sz="2400" b="1">
                  <a:effectLst>
                    <a:outerShdw blurRad="38100" dist="38100" dir="2700000" algn="tl">
                      <a:srgbClr val="C0C0C0"/>
                    </a:outerShdw>
                  </a:effectLst>
                  <a:latin typeface="Arial" panose="020B0604020202020204" pitchFamily="34" charset="0"/>
                </a:rPr>
                <a:t>CoA-SH </a:t>
              </a:r>
            </a:p>
          </p:txBody>
        </p:sp>
        <p:pic>
          <p:nvPicPr>
            <p:cNvPr id="43016"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4" y="1196"/>
              <a:ext cx="1406" cy="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017" name="Rectangle 14"/>
            <p:cNvSpPr>
              <a:spLocks noChangeArrowheads="1"/>
            </p:cNvSpPr>
            <p:nvPr/>
          </p:nvSpPr>
          <p:spPr bwMode="auto">
            <a:xfrm>
              <a:off x="4373" y="1658"/>
              <a:ext cx="1229" cy="23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43018" name="Rectangle 15"/>
            <p:cNvSpPr>
              <a:spLocks noChangeArrowheads="1"/>
            </p:cNvSpPr>
            <p:nvPr/>
          </p:nvSpPr>
          <p:spPr bwMode="auto">
            <a:xfrm>
              <a:off x="4422" y="1752"/>
              <a:ext cx="92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solidFill>
                    <a:schemeClr val="tx2"/>
                  </a:solidFill>
                  <a:latin typeface="Times New Roman" panose="02020603050405020304" pitchFamily="18" charset="0"/>
                  <a:ea typeface="楷体_GB2312" pitchFamily="49" charset="-122"/>
                  <a:cs typeface="华文楷体" panose="02010600040101010101" pitchFamily="2" charset="-122"/>
                </a:rPr>
                <a:t>脂酰 </a:t>
              </a:r>
              <a:r>
                <a:rPr kumimoji="1" lang="en-US" altLang="zh-CN" sz="2400" b="1">
                  <a:solidFill>
                    <a:schemeClr val="tx2"/>
                  </a:solidFill>
                  <a:latin typeface="Times New Roman" panose="02020603050405020304" pitchFamily="18" charset="0"/>
                  <a:ea typeface="楷体_GB2312" pitchFamily="49" charset="-122"/>
                  <a:cs typeface="华文楷体" panose="02010600040101010101" pitchFamily="2" charset="-122"/>
                </a:rPr>
                <a:t>CoA</a:t>
              </a:r>
            </a:p>
          </p:txBody>
        </p:sp>
        <p:sp>
          <p:nvSpPr>
            <p:cNvPr id="43019" name="Rectangle 16"/>
            <p:cNvSpPr>
              <a:spLocks noChangeArrowheads="1"/>
            </p:cNvSpPr>
            <p:nvPr/>
          </p:nvSpPr>
          <p:spPr bwMode="auto">
            <a:xfrm>
              <a:off x="476" y="1681"/>
              <a:ext cx="116" cy="23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Tree>
    <p:extLst>
      <p:ext uri="{BB962C8B-B14F-4D97-AF65-F5344CB8AC3E}">
        <p14:creationId xmlns:p14="http://schemas.microsoft.com/office/powerpoint/2010/main" val="12839797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6724"/>
                                        </p:tgtEl>
                                        <p:attrNameLst>
                                          <p:attrName>style.visibility</p:attrName>
                                        </p:attrNameLst>
                                      </p:cBhvr>
                                      <p:to>
                                        <p:strVal val="visible"/>
                                      </p:to>
                                    </p:set>
                                    <p:animEffect transition="in" filter="blinds(horizontal)">
                                      <p:cBhvr>
                                        <p:cTn id="7" dur="500"/>
                                        <p:tgtEl>
                                          <p:spTgt spid="2867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286723"/>
                                        </p:tgtEl>
                                        <p:attrNameLst>
                                          <p:attrName>style.visibility</p:attrName>
                                        </p:attrNameLst>
                                      </p:cBhvr>
                                      <p:to>
                                        <p:strVal val="visible"/>
                                      </p:to>
                                    </p:set>
                                    <p:animEffect transition="in" filter="strips(downRight)">
                                      <p:cBhvr>
                                        <p:cTn id="12" dur="500"/>
                                        <p:tgtEl>
                                          <p:spTgt spid="286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23"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1774824" y="346076"/>
            <a:ext cx="10036175" cy="701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defRPr>
                <a:solidFill>
                  <a:schemeClr val="tx1"/>
                </a:solidFill>
                <a:latin typeface="Tahoma" panose="020B0604030504040204" pitchFamily="34" charset="0"/>
                <a:ea typeface="华文楷体" panose="02010600040101010101" pitchFamily="2" charset="-122"/>
              </a:defRPr>
            </a:lvl1pPr>
            <a:lvl2pPr marL="914400" indent="-457200">
              <a:defRPr>
                <a:solidFill>
                  <a:schemeClr val="tx1"/>
                </a:solidFill>
                <a:latin typeface="Tahoma" panose="020B0604030504040204" pitchFamily="34" charset="0"/>
                <a:ea typeface="华文楷体" panose="02010600040101010101" pitchFamily="2" charset="-122"/>
              </a:defRPr>
            </a:lvl2pPr>
            <a:lvl3pPr marL="1371600" indent="-457200">
              <a:defRPr>
                <a:solidFill>
                  <a:schemeClr val="tx1"/>
                </a:solidFill>
                <a:latin typeface="Tahoma" panose="020B0604030504040204" pitchFamily="34" charset="0"/>
                <a:ea typeface="华文楷体" panose="02010600040101010101" pitchFamily="2" charset="-122"/>
              </a:defRPr>
            </a:lvl3pPr>
            <a:lvl4pPr marL="1828800" indent="-457200">
              <a:defRPr>
                <a:solidFill>
                  <a:schemeClr val="tx1"/>
                </a:solidFill>
                <a:latin typeface="Tahoma" panose="020B0604030504040204" pitchFamily="34" charset="0"/>
                <a:ea typeface="华文楷体" panose="02010600040101010101" pitchFamily="2" charset="-122"/>
              </a:defRPr>
            </a:lvl4pPr>
            <a:lvl5pPr marL="2286000" indent="-457200">
              <a:defRPr>
                <a:solidFill>
                  <a:schemeClr val="tx1"/>
                </a:solidFill>
                <a:latin typeface="Tahoma" panose="020B0604030504040204" pitchFamily="34" charset="0"/>
                <a:ea typeface="华文楷体" panose="02010600040101010101" pitchFamily="2" charset="-122"/>
              </a:defRPr>
            </a:lvl5pPr>
            <a:lvl6pPr marL="2743200" indent="-4572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3200400" indent="-4572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657600" indent="-4572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4114800" indent="-4572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10000"/>
              </a:lnSpc>
            </a:pPr>
            <a:r>
              <a:rPr kumimoji="1" lang="zh-CN" altLang="en-US" sz="3600" b="1">
                <a:solidFill>
                  <a:schemeClr val="tx2"/>
                </a:solidFill>
                <a:latin typeface="Times New Roman" panose="02020603050405020304" pitchFamily="18" charset="0"/>
                <a:ea typeface="楷体_GB2312" pitchFamily="49" charset="-122"/>
                <a:cs typeface="华文楷体" panose="02010600040101010101" pitchFamily="2" charset="-122"/>
              </a:rPr>
              <a:t>（</a:t>
            </a:r>
            <a:r>
              <a:rPr kumimoji="1" lang="en-US" altLang="zh-CN" sz="3600" b="1">
                <a:solidFill>
                  <a:schemeClr val="tx2"/>
                </a:solidFill>
                <a:latin typeface="Times New Roman" panose="02020603050405020304" pitchFamily="18" charset="0"/>
                <a:ea typeface="楷体_GB2312" pitchFamily="49" charset="-122"/>
                <a:cs typeface="华文楷体" panose="02010600040101010101" pitchFamily="2" charset="-122"/>
              </a:rPr>
              <a:t>2</a:t>
            </a:r>
            <a:r>
              <a:rPr kumimoji="1" lang="zh-CN" altLang="en-US" sz="3600" b="1">
                <a:solidFill>
                  <a:schemeClr val="tx2"/>
                </a:solidFill>
                <a:latin typeface="Times New Roman" panose="02020603050405020304" pitchFamily="18" charset="0"/>
                <a:ea typeface="楷体_GB2312" pitchFamily="49" charset="-122"/>
                <a:cs typeface="华文楷体" panose="02010600040101010101" pitchFamily="2" charset="-122"/>
              </a:rPr>
              <a:t>）脂酰</a:t>
            </a:r>
            <a:r>
              <a:rPr kumimoji="1" lang="en-US" altLang="zh-CN" sz="3600" b="1">
                <a:solidFill>
                  <a:schemeClr val="tx2"/>
                </a:solidFill>
                <a:latin typeface="Times New Roman" panose="02020603050405020304" pitchFamily="18" charset="0"/>
                <a:ea typeface="楷体_GB2312" pitchFamily="49" charset="-122"/>
                <a:cs typeface="华文楷体" panose="02010600040101010101" pitchFamily="2" charset="-122"/>
              </a:rPr>
              <a:t>CoA</a:t>
            </a:r>
            <a:r>
              <a:rPr kumimoji="1" lang="zh-CN" altLang="en-US" sz="3600" b="1">
                <a:solidFill>
                  <a:schemeClr val="tx2"/>
                </a:solidFill>
                <a:latin typeface="Times New Roman" panose="02020603050405020304" pitchFamily="18" charset="0"/>
                <a:ea typeface="楷体_GB2312" pitchFamily="49" charset="-122"/>
                <a:cs typeface="华文楷体" panose="02010600040101010101" pitchFamily="2" charset="-122"/>
              </a:rPr>
              <a:t>通过</a:t>
            </a:r>
            <a:r>
              <a:rPr kumimoji="1" lang="zh-CN" altLang="en-US" sz="3600" b="1">
                <a:solidFill>
                  <a:srgbClr val="CC0000"/>
                </a:solidFill>
                <a:latin typeface="Times New Roman" panose="02020603050405020304" pitchFamily="18" charset="0"/>
                <a:ea typeface="楷体_GB2312" pitchFamily="49" charset="-122"/>
                <a:cs typeface="华文楷体" panose="02010600040101010101" pitchFamily="2" charset="-122"/>
              </a:rPr>
              <a:t>肉碱</a:t>
            </a:r>
            <a:r>
              <a:rPr kumimoji="1" lang="zh-CN" altLang="en-US" sz="3600" b="1">
                <a:solidFill>
                  <a:schemeClr val="tx2"/>
                </a:solidFill>
                <a:latin typeface="Times New Roman" panose="02020603050405020304" pitchFamily="18" charset="0"/>
                <a:ea typeface="楷体_GB2312" pitchFamily="49" charset="-122"/>
                <a:cs typeface="华文楷体" panose="02010600040101010101" pitchFamily="2" charset="-122"/>
              </a:rPr>
              <a:t>转运系统进入线粒体</a:t>
            </a:r>
          </a:p>
        </p:txBody>
      </p:sp>
      <p:pic>
        <p:nvPicPr>
          <p:cNvPr id="450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378683"/>
            <a:ext cx="9144000" cy="414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0" name="Rectangle 4"/>
          <p:cNvSpPr>
            <a:spLocks noChangeArrowheads="1"/>
          </p:cNvSpPr>
          <p:nvPr/>
        </p:nvSpPr>
        <p:spPr bwMode="auto">
          <a:xfrm>
            <a:off x="5029200" y="5534531"/>
            <a:ext cx="306846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dirty="0">
                <a:solidFill>
                  <a:srgbClr val="CC0000"/>
                </a:solidFill>
                <a:latin typeface="Times New Roman" panose="02020603050405020304" pitchFamily="18" charset="0"/>
                <a:ea typeface="楷体_GB2312" pitchFamily="49" charset="-122"/>
                <a:cs typeface="华文楷体" panose="02010600040101010101" pitchFamily="2" charset="-122"/>
              </a:rPr>
              <a:t>肉碱脂酰转移酶</a:t>
            </a:r>
          </a:p>
        </p:txBody>
      </p:sp>
    </p:spTree>
    <p:extLst>
      <p:ext uri="{BB962C8B-B14F-4D97-AF65-F5344CB8AC3E}">
        <p14:creationId xmlns:p14="http://schemas.microsoft.com/office/powerpoint/2010/main" val="2774552331"/>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1349377" y="177800"/>
            <a:ext cx="481012" cy="6001643"/>
          </a:xfrm>
          <a:prstGeom prst="rect">
            <a:avLst/>
          </a:prstGeom>
          <a:noFill/>
          <a:ln>
            <a:noFill/>
          </a:ln>
          <a:effectLst/>
          <a:extLst>
            <a:ext uri="{909E8E84-426E-40DD-AFC4-6F175D3DCCD1}">
              <a14:hiddenFill xmlns:a14="http://schemas.microsoft.com/office/drawing/2010/main">
                <a:solidFill>
                  <a:srgbClr val="FFE1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200" b="1" dirty="0" smtClean="0">
                <a:latin typeface="Times New Roman" panose="02020603050405020304" pitchFamily="18" charset="0"/>
                <a:ea typeface="楷体_GB2312" pitchFamily="49" charset="-122"/>
                <a:cs typeface="华文楷体" panose="02010600040101010101" pitchFamily="2" charset="-122"/>
              </a:rPr>
              <a:t>3 </a:t>
            </a:r>
            <a:r>
              <a:rPr kumimoji="1" lang="zh-CN" altLang="en-US" sz="3200" b="1" dirty="0" smtClean="0">
                <a:latin typeface="Times New Roman" panose="02020603050405020304" pitchFamily="18" charset="0"/>
                <a:ea typeface="楷体_GB2312" pitchFamily="49" charset="-122"/>
                <a:cs typeface="华文楷体" panose="02010600040101010101" pitchFamily="2" charset="-122"/>
              </a:rPr>
              <a:t>脂肪酸</a:t>
            </a:r>
            <a:endParaRPr kumimoji="1" lang="en-US" altLang="zh-CN" sz="3200" b="1" dirty="0" smtClean="0">
              <a:latin typeface="Times New Roman" panose="02020603050405020304" pitchFamily="18" charset="0"/>
              <a:ea typeface="楷体_GB2312" pitchFamily="49" charset="-122"/>
              <a:cs typeface="华文楷体" panose="02010600040101010101" pitchFamily="2" charset="-122"/>
            </a:endParaRPr>
          </a:p>
          <a:p>
            <a:pPr eaLnBrk="1" hangingPunct="1"/>
            <a:r>
              <a:rPr kumimoji="1" lang="en-US" altLang="zh-CN" sz="3200" b="1" dirty="0" smtClean="0">
                <a:latin typeface="Times New Roman" panose="02020603050405020304" pitchFamily="18" charset="0"/>
                <a:ea typeface="楷体_GB2312" pitchFamily="49" charset="-122"/>
                <a:cs typeface="华文楷体" panose="02010600040101010101" pitchFamily="2" charset="-122"/>
              </a:rPr>
              <a:t>β</a:t>
            </a:r>
            <a:r>
              <a:rPr kumimoji="1" lang="zh-CN" altLang="en-US" sz="3200" b="1" dirty="0">
                <a:latin typeface="Times New Roman" panose="02020603050405020304" pitchFamily="18" charset="0"/>
                <a:ea typeface="楷体_GB2312" pitchFamily="49" charset="-122"/>
                <a:cs typeface="华文楷体" panose="02010600040101010101" pitchFamily="2" charset="-122"/>
              </a:rPr>
              <a:t>氧化的反应过程</a:t>
            </a:r>
          </a:p>
        </p:txBody>
      </p:sp>
      <p:grpSp>
        <p:nvGrpSpPr>
          <p:cNvPr id="290860" name="Group 44"/>
          <p:cNvGrpSpPr>
            <a:grpSpLocks/>
          </p:cNvGrpSpPr>
          <p:nvPr/>
        </p:nvGrpSpPr>
        <p:grpSpPr bwMode="auto">
          <a:xfrm>
            <a:off x="4008439" y="34925"/>
            <a:ext cx="5876925" cy="2036763"/>
            <a:chOff x="1571" y="12"/>
            <a:chExt cx="3702" cy="1283"/>
          </a:xfrm>
        </p:grpSpPr>
        <p:grpSp>
          <p:nvGrpSpPr>
            <p:cNvPr id="47173" name="Group 45"/>
            <p:cNvGrpSpPr>
              <a:grpSpLocks/>
            </p:cNvGrpSpPr>
            <p:nvPr/>
          </p:nvGrpSpPr>
          <p:grpSpPr bwMode="auto">
            <a:xfrm>
              <a:off x="3788" y="829"/>
              <a:ext cx="1485" cy="445"/>
              <a:chOff x="3254" y="1413"/>
              <a:chExt cx="1216" cy="303"/>
            </a:xfrm>
          </p:grpSpPr>
          <p:sp>
            <p:nvSpPr>
              <p:cNvPr id="290862" name="Text Box 46"/>
              <p:cNvSpPr txBox="1">
                <a:spLocks noChangeArrowheads="1"/>
              </p:cNvSpPr>
              <p:nvPr/>
            </p:nvSpPr>
            <p:spPr bwMode="auto">
              <a:xfrm>
                <a:off x="3254" y="1518"/>
                <a:ext cx="1216" cy="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latin typeface="Arial" panose="020B0604020202020204" pitchFamily="34" charset="0"/>
                  </a:rPr>
                  <a:t>反式烯脂酰</a:t>
                </a:r>
                <a:r>
                  <a:rPr kumimoji="1" lang="en-US" altLang="zh-CN" sz="2400" b="1">
                    <a:latin typeface="Arial" panose="020B0604020202020204" pitchFamily="34" charset="0"/>
                  </a:rPr>
                  <a:t>CoA</a:t>
                </a:r>
              </a:p>
            </p:txBody>
          </p:sp>
          <p:sp>
            <p:nvSpPr>
              <p:cNvPr id="47191" name="Text Box 47"/>
              <p:cNvSpPr txBox="1">
                <a:spLocks noChangeArrowheads="1"/>
              </p:cNvSpPr>
              <p:nvPr/>
            </p:nvSpPr>
            <p:spPr bwMode="auto">
              <a:xfrm>
                <a:off x="3648" y="1413"/>
                <a:ext cx="95" cy="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kumimoji="1" lang="zh-CN" altLang="zh-CN" sz="2400" b="1">
                  <a:latin typeface="Arial" panose="020B0604020202020204" pitchFamily="34" charset="0"/>
                </a:endParaRPr>
              </a:p>
            </p:txBody>
          </p:sp>
        </p:grpSp>
        <p:pic>
          <p:nvPicPr>
            <p:cNvPr id="47174" name="Picture 4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1" y="829"/>
              <a:ext cx="1497" cy="4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175" name="Rectangle 49"/>
            <p:cNvSpPr>
              <a:spLocks noChangeArrowheads="1"/>
            </p:cNvSpPr>
            <p:nvPr/>
          </p:nvSpPr>
          <p:spPr bwMode="auto">
            <a:xfrm>
              <a:off x="2462" y="952"/>
              <a:ext cx="152" cy="233"/>
            </a:xfrm>
            <a:prstGeom prst="rect">
              <a:avLst/>
            </a:prstGeom>
            <a:solidFill>
              <a:srgbClr val="FF99FF">
                <a:alpha val="4784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47176" name="Rectangle 50"/>
            <p:cNvSpPr>
              <a:spLocks noChangeArrowheads="1"/>
            </p:cNvSpPr>
            <p:nvPr/>
          </p:nvSpPr>
          <p:spPr bwMode="auto">
            <a:xfrm>
              <a:off x="1938" y="1014"/>
              <a:ext cx="525" cy="233"/>
            </a:xfrm>
            <a:prstGeom prst="rect">
              <a:avLst/>
            </a:prstGeom>
            <a:solidFill>
              <a:srgbClr val="FF99FF">
                <a:alpha val="4784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nvGrpSpPr>
            <p:cNvPr id="47177" name="Group 51"/>
            <p:cNvGrpSpPr>
              <a:grpSpLocks/>
            </p:cNvGrpSpPr>
            <p:nvPr/>
          </p:nvGrpSpPr>
          <p:grpSpPr bwMode="auto">
            <a:xfrm>
              <a:off x="1571" y="12"/>
              <a:ext cx="3441" cy="906"/>
              <a:chOff x="1571" y="12"/>
              <a:chExt cx="3441" cy="906"/>
            </a:xfrm>
          </p:grpSpPr>
          <p:grpSp>
            <p:nvGrpSpPr>
              <p:cNvPr id="47178" name="Group 52"/>
              <p:cNvGrpSpPr>
                <a:grpSpLocks/>
              </p:cNvGrpSpPr>
              <p:nvPr/>
            </p:nvGrpSpPr>
            <p:grpSpPr bwMode="auto">
              <a:xfrm>
                <a:off x="1571" y="445"/>
                <a:ext cx="960" cy="448"/>
                <a:chOff x="1248" y="912"/>
                <a:chExt cx="960" cy="448"/>
              </a:xfrm>
            </p:grpSpPr>
            <p:sp>
              <p:nvSpPr>
                <p:cNvPr id="47188" name="Line 53"/>
                <p:cNvSpPr>
                  <a:spLocks noChangeShapeType="1"/>
                </p:cNvSpPr>
                <p:nvPr/>
              </p:nvSpPr>
              <p:spPr bwMode="auto">
                <a:xfrm>
                  <a:off x="2208" y="912"/>
                  <a:ext cx="0" cy="432"/>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47189" name="Text Box 54"/>
                <p:cNvSpPr txBox="1">
                  <a:spLocks noChangeArrowheads="1"/>
                </p:cNvSpPr>
                <p:nvPr/>
              </p:nvSpPr>
              <p:spPr bwMode="auto">
                <a:xfrm>
                  <a:off x="1248" y="994"/>
                  <a:ext cx="744"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600" b="1">
                      <a:solidFill>
                        <a:srgbClr val="0000CC"/>
                      </a:solidFill>
                      <a:latin typeface="Arial" panose="020B0604020202020204" pitchFamily="34" charset="0"/>
                    </a:rPr>
                    <a:t>   </a:t>
                  </a:r>
                  <a:r>
                    <a:rPr kumimoji="1" lang="zh-CN" altLang="en-US" sz="1600" b="1">
                      <a:solidFill>
                        <a:srgbClr val="0000CC"/>
                      </a:solidFill>
                      <a:latin typeface="Arial" panose="020B0604020202020204" pitchFamily="34" charset="0"/>
                    </a:rPr>
                    <a:t>脂酰</a:t>
                  </a:r>
                  <a:r>
                    <a:rPr kumimoji="1" lang="en-US" altLang="zh-CN" sz="1600" b="1">
                      <a:solidFill>
                        <a:srgbClr val="0000CC"/>
                      </a:solidFill>
                      <a:latin typeface="Arial" panose="020B0604020202020204" pitchFamily="34" charset="0"/>
                    </a:rPr>
                    <a:t>CoA</a:t>
                  </a:r>
                </a:p>
                <a:p>
                  <a:pPr eaLnBrk="1" hangingPunct="1"/>
                  <a:r>
                    <a:rPr kumimoji="1" lang="en-US" altLang="zh-CN" sz="1600" b="1">
                      <a:solidFill>
                        <a:srgbClr val="0000CC"/>
                      </a:solidFill>
                      <a:latin typeface="Arial" panose="020B0604020202020204" pitchFamily="34" charset="0"/>
                    </a:rPr>
                    <a:t>   </a:t>
                  </a:r>
                  <a:r>
                    <a:rPr kumimoji="1" lang="zh-CN" altLang="en-US" sz="1600" b="1">
                      <a:solidFill>
                        <a:srgbClr val="0000CC"/>
                      </a:solidFill>
                      <a:latin typeface="Arial" panose="020B0604020202020204" pitchFamily="34" charset="0"/>
                    </a:rPr>
                    <a:t>脱氢酶</a:t>
                  </a:r>
                </a:p>
              </p:txBody>
            </p:sp>
          </p:grpSp>
          <p:sp>
            <p:nvSpPr>
              <p:cNvPr id="47179" name="Text Box 55"/>
              <p:cNvSpPr txBox="1">
                <a:spLocks noChangeArrowheads="1"/>
              </p:cNvSpPr>
              <p:nvPr/>
            </p:nvSpPr>
            <p:spPr bwMode="auto">
              <a:xfrm>
                <a:off x="3787" y="194"/>
                <a:ext cx="122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latin typeface="Arial" panose="020B0604020202020204" pitchFamily="34" charset="0"/>
                  </a:rPr>
                  <a:t>脂酰</a:t>
                </a:r>
                <a:r>
                  <a:rPr kumimoji="1" lang="en-US" altLang="zh-CN" sz="2400" b="1">
                    <a:latin typeface="Arial" panose="020B0604020202020204" pitchFamily="34" charset="0"/>
                  </a:rPr>
                  <a:t>CoA  </a:t>
                </a:r>
              </a:p>
            </p:txBody>
          </p:sp>
          <p:grpSp>
            <p:nvGrpSpPr>
              <p:cNvPr id="47180" name="Group 56"/>
              <p:cNvGrpSpPr>
                <a:grpSpLocks/>
              </p:cNvGrpSpPr>
              <p:nvPr/>
            </p:nvGrpSpPr>
            <p:grpSpPr bwMode="auto">
              <a:xfrm>
                <a:off x="2531" y="445"/>
                <a:ext cx="1200" cy="473"/>
                <a:chOff x="2208" y="890"/>
                <a:chExt cx="1200" cy="473"/>
              </a:xfrm>
            </p:grpSpPr>
            <p:sp>
              <p:nvSpPr>
                <p:cNvPr id="47184" name="Text Box 57"/>
                <p:cNvSpPr txBox="1">
                  <a:spLocks noChangeArrowheads="1"/>
                </p:cNvSpPr>
                <p:nvPr/>
              </p:nvSpPr>
              <p:spPr bwMode="auto">
                <a:xfrm>
                  <a:off x="2582" y="890"/>
                  <a:ext cx="826" cy="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b="1">
                      <a:latin typeface="Arial" panose="020B0604020202020204" pitchFamily="34" charset="0"/>
                    </a:rPr>
                    <a:t>FAD</a:t>
                  </a:r>
                </a:p>
                <a:p>
                  <a:pPr eaLnBrk="1" hangingPunct="1">
                    <a:lnSpc>
                      <a:spcPct val="140000"/>
                    </a:lnSpc>
                  </a:pPr>
                  <a:r>
                    <a:rPr kumimoji="1" lang="en-US" altLang="zh-CN" b="1">
                      <a:solidFill>
                        <a:srgbClr val="CC0066"/>
                      </a:solidFill>
                      <a:latin typeface="Arial" panose="020B0604020202020204" pitchFamily="34" charset="0"/>
                    </a:rPr>
                    <a:t>FADH</a:t>
                  </a:r>
                  <a:r>
                    <a:rPr kumimoji="1" lang="en-US" altLang="zh-CN" b="1" baseline="-25000">
                      <a:solidFill>
                        <a:srgbClr val="CC0066"/>
                      </a:solidFill>
                      <a:latin typeface="Arial" panose="020B0604020202020204" pitchFamily="34" charset="0"/>
                    </a:rPr>
                    <a:t>2</a:t>
                  </a:r>
                </a:p>
              </p:txBody>
            </p:sp>
            <p:grpSp>
              <p:nvGrpSpPr>
                <p:cNvPr id="47185" name="Group 58"/>
                <p:cNvGrpSpPr>
                  <a:grpSpLocks/>
                </p:cNvGrpSpPr>
                <p:nvPr/>
              </p:nvGrpSpPr>
              <p:grpSpPr bwMode="auto">
                <a:xfrm>
                  <a:off x="2208" y="1008"/>
                  <a:ext cx="384" cy="240"/>
                  <a:chOff x="2208" y="2592"/>
                  <a:chExt cx="384" cy="240"/>
                </a:xfrm>
              </p:grpSpPr>
              <p:sp>
                <p:nvSpPr>
                  <p:cNvPr id="47186" name="Line 59"/>
                  <p:cNvSpPr>
                    <a:spLocks noChangeShapeType="1"/>
                  </p:cNvSpPr>
                  <p:nvPr/>
                </p:nvSpPr>
                <p:spPr bwMode="auto">
                  <a:xfrm flipV="1">
                    <a:off x="2208" y="2592"/>
                    <a:ext cx="384" cy="96"/>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47187" name="Line 60"/>
                  <p:cNvSpPr>
                    <a:spLocks noChangeShapeType="1"/>
                  </p:cNvSpPr>
                  <p:nvPr/>
                </p:nvSpPr>
                <p:spPr bwMode="auto">
                  <a:xfrm>
                    <a:off x="2208" y="2688"/>
                    <a:ext cx="384"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aphicFrame>
            <p:nvGraphicFramePr>
              <p:cNvPr id="47181" name="Object 61"/>
              <p:cNvGraphicFramePr>
                <a:graphicFrameLocks noChangeAspect="1"/>
              </p:cNvGraphicFramePr>
              <p:nvPr/>
            </p:nvGraphicFramePr>
            <p:xfrm>
              <a:off x="1746" y="12"/>
              <a:ext cx="1512" cy="468"/>
            </p:xfrm>
            <a:graphic>
              <a:graphicData uri="http://schemas.openxmlformats.org/presentationml/2006/ole">
                <mc:AlternateContent xmlns:mc="http://schemas.openxmlformats.org/markup-compatibility/2006">
                  <mc:Choice xmlns:v="urn:schemas-microsoft-com:vml" Requires="v">
                    <p:oleObj spid="_x0000_s58382" name="Document" r:id="rId5" imgW="2400300" imgH="742950" progId="ChemWindow.Document">
                      <p:embed/>
                    </p:oleObj>
                  </mc:Choice>
                  <mc:Fallback>
                    <p:oleObj name="Document" r:id="rId5" imgW="2400300" imgH="742950" progId="ChemWindow.Document">
                      <p:embed/>
                      <p:pic>
                        <p:nvPicPr>
                          <p:cNvPr id="47181" name="Object 6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6" y="12"/>
                            <a:ext cx="1512" cy="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7182" name="Rectangle 62"/>
              <p:cNvSpPr>
                <a:spLocks noChangeArrowheads="1"/>
              </p:cNvSpPr>
              <p:nvPr/>
            </p:nvSpPr>
            <p:spPr bwMode="auto">
              <a:xfrm>
                <a:off x="1928" y="211"/>
                <a:ext cx="525" cy="233"/>
              </a:xfrm>
              <a:prstGeom prst="rect">
                <a:avLst/>
              </a:prstGeom>
              <a:solidFill>
                <a:srgbClr val="FF99FF">
                  <a:alpha val="4784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47183" name="Rectangle 63"/>
              <p:cNvSpPr>
                <a:spLocks noChangeArrowheads="1"/>
              </p:cNvSpPr>
              <p:nvPr/>
            </p:nvSpPr>
            <p:spPr bwMode="auto">
              <a:xfrm>
                <a:off x="2452" y="102"/>
                <a:ext cx="181" cy="233"/>
              </a:xfrm>
              <a:prstGeom prst="rect">
                <a:avLst/>
              </a:prstGeom>
              <a:solidFill>
                <a:srgbClr val="FF99FF">
                  <a:alpha val="4784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grpSp>
      <p:grpSp>
        <p:nvGrpSpPr>
          <p:cNvPr id="47108" name="Group 87"/>
          <p:cNvGrpSpPr>
            <a:grpSpLocks/>
          </p:cNvGrpSpPr>
          <p:nvPr/>
        </p:nvGrpSpPr>
        <p:grpSpPr bwMode="auto">
          <a:xfrm>
            <a:off x="2557463" y="549276"/>
            <a:ext cx="8037512" cy="5857875"/>
            <a:chOff x="651" y="346"/>
            <a:chExt cx="5063" cy="3690"/>
          </a:xfrm>
        </p:grpSpPr>
        <p:grpSp>
          <p:nvGrpSpPr>
            <p:cNvPr id="47129" name="Group 3"/>
            <p:cNvGrpSpPr>
              <a:grpSpLocks/>
            </p:cNvGrpSpPr>
            <p:nvPr/>
          </p:nvGrpSpPr>
          <p:grpSpPr bwMode="auto">
            <a:xfrm>
              <a:off x="651" y="560"/>
              <a:ext cx="687" cy="2650"/>
              <a:chOff x="651" y="560"/>
              <a:chExt cx="687" cy="2650"/>
            </a:xfrm>
          </p:grpSpPr>
          <p:sp>
            <p:nvSpPr>
              <p:cNvPr id="47169" name="Text Box 4"/>
              <p:cNvSpPr txBox="1">
                <a:spLocks noChangeArrowheads="1"/>
              </p:cNvSpPr>
              <p:nvPr/>
            </p:nvSpPr>
            <p:spPr bwMode="auto">
              <a:xfrm>
                <a:off x="722" y="560"/>
                <a:ext cx="52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a:solidFill>
                      <a:srgbClr val="49399B"/>
                    </a:solidFill>
                    <a:latin typeface="Arial" panose="020B0604020202020204" pitchFamily="34" charset="0"/>
                  </a:rPr>
                  <a:t>脱氢  </a:t>
                </a:r>
              </a:p>
            </p:txBody>
          </p:sp>
          <p:sp>
            <p:nvSpPr>
              <p:cNvPr id="47170" name="Text Box 5"/>
              <p:cNvSpPr txBox="1">
                <a:spLocks noChangeArrowheads="1"/>
              </p:cNvSpPr>
              <p:nvPr/>
            </p:nvSpPr>
            <p:spPr bwMode="auto">
              <a:xfrm>
                <a:off x="722" y="1328"/>
                <a:ext cx="52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dirty="0">
                    <a:solidFill>
                      <a:srgbClr val="49399B"/>
                    </a:solidFill>
                    <a:latin typeface="Arial" panose="020B0604020202020204" pitchFamily="34" charset="0"/>
                  </a:rPr>
                  <a:t>加水  </a:t>
                </a:r>
              </a:p>
            </p:txBody>
          </p:sp>
          <p:sp>
            <p:nvSpPr>
              <p:cNvPr id="47171" name="Text Box 6"/>
              <p:cNvSpPr txBox="1">
                <a:spLocks noChangeArrowheads="1"/>
              </p:cNvSpPr>
              <p:nvPr/>
            </p:nvSpPr>
            <p:spPr bwMode="auto">
              <a:xfrm>
                <a:off x="651" y="2142"/>
                <a:ext cx="68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a:solidFill>
                      <a:srgbClr val="49399B"/>
                    </a:solidFill>
                    <a:latin typeface="Arial" panose="020B0604020202020204" pitchFamily="34" charset="0"/>
                  </a:rPr>
                  <a:t>再脱氢  </a:t>
                </a:r>
              </a:p>
            </p:txBody>
          </p:sp>
          <p:sp>
            <p:nvSpPr>
              <p:cNvPr id="47172" name="Text Box 7"/>
              <p:cNvSpPr txBox="1">
                <a:spLocks noChangeArrowheads="1"/>
              </p:cNvSpPr>
              <p:nvPr/>
            </p:nvSpPr>
            <p:spPr bwMode="auto">
              <a:xfrm>
                <a:off x="722" y="2960"/>
                <a:ext cx="52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a:solidFill>
                      <a:srgbClr val="49399B"/>
                    </a:solidFill>
                    <a:latin typeface="Arial" panose="020B0604020202020204" pitchFamily="34" charset="0"/>
                  </a:rPr>
                  <a:t>硫解  </a:t>
                </a:r>
              </a:p>
            </p:txBody>
          </p:sp>
        </p:grpSp>
        <p:grpSp>
          <p:nvGrpSpPr>
            <p:cNvPr id="47130" name="Group 8"/>
            <p:cNvGrpSpPr>
              <a:grpSpLocks/>
            </p:cNvGrpSpPr>
            <p:nvPr/>
          </p:nvGrpSpPr>
          <p:grpSpPr bwMode="auto">
            <a:xfrm>
              <a:off x="1331" y="346"/>
              <a:ext cx="279" cy="3220"/>
              <a:chOff x="1331" y="346"/>
              <a:chExt cx="279" cy="3123"/>
            </a:xfrm>
          </p:grpSpPr>
          <p:sp>
            <p:nvSpPr>
              <p:cNvPr id="47166" name="Line 9"/>
              <p:cNvSpPr>
                <a:spLocks noChangeShapeType="1"/>
              </p:cNvSpPr>
              <p:nvPr/>
            </p:nvSpPr>
            <p:spPr bwMode="auto">
              <a:xfrm flipH="1">
                <a:off x="1331" y="3469"/>
                <a:ext cx="192" cy="0"/>
              </a:xfrm>
              <a:prstGeom prst="line">
                <a:avLst/>
              </a:prstGeom>
              <a:noFill/>
              <a:ln w="28575">
                <a:solidFill>
                  <a:srgbClr val="CC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47167" name="Line 10"/>
              <p:cNvSpPr>
                <a:spLocks noChangeShapeType="1"/>
              </p:cNvSpPr>
              <p:nvPr/>
            </p:nvSpPr>
            <p:spPr bwMode="auto">
              <a:xfrm flipV="1">
                <a:off x="1331" y="349"/>
                <a:ext cx="0" cy="3120"/>
              </a:xfrm>
              <a:prstGeom prst="line">
                <a:avLst/>
              </a:prstGeom>
              <a:noFill/>
              <a:ln w="28575">
                <a:solidFill>
                  <a:srgbClr val="CC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47168" name="Line 11"/>
              <p:cNvSpPr>
                <a:spLocks noChangeShapeType="1"/>
              </p:cNvSpPr>
              <p:nvPr/>
            </p:nvSpPr>
            <p:spPr bwMode="auto">
              <a:xfrm flipV="1">
                <a:off x="1331" y="346"/>
                <a:ext cx="279" cy="3"/>
              </a:xfrm>
              <a:prstGeom prst="line">
                <a:avLst/>
              </a:prstGeom>
              <a:noFill/>
              <a:ln w="28575">
                <a:solidFill>
                  <a:srgbClr val="CC0000"/>
                </a:solidFill>
                <a:miter lim="800000"/>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47131" name="Group 12"/>
            <p:cNvGrpSpPr>
              <a:grpSpLocks/>
            </p:cNvGrpSpPr>
            <p:nvPr/>
          </p:nvGrpSpPr>
          <p:grpSpPr bwMode="auto">
            <a:xfrm>
              <a:off x="1519" y="1192"/>
              <a:ext cx="4195" cy="923"/>
              <a:chOff x="1519" y="1192"/>
              <a:chExt cx="4195" cy="923"/>
            </a:xfrm>
          </p:grpSpPr>
          <p:sp>
            <p:nvSpPr>
              <p:cNvPr id="47154" name="Text Box 13"/>
              <p:cNvSpPr txBox="1">
                <a:spLocks noChangeArrowheads="1"/>
              </p:cNvSpPr>
              <p:nvPr/>
            </p:nvSpPr>
            <p:spPr bwMode="auto">
              <a:xfrm>
                <a:off x="3832" y="1827"/>
                <a:ext cx="188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a:latin typeface="Arial" panose="020B0604020202020204" pitchFamily="34" charset="0"/>
                  </a:rPr>
                  <a:t>L(+)</a:t>
                </a:r>
                <a:r>
                  <a:rPr kumimoji="1" lang="en-US" altLang="zh-CN" sz="2400" b="1">
                    <a:latin typeface="宋体" panose="02010600030101010101" pitchFamily="2" charset="-122"/>
                  </a:rPr>
                  <a:t>-</a:t>
                </a:r>
                <a:r>
                  <a:rPr kumimoji="1" lang="en-US" altLang="zh-CN" sz="2400" b="1">
                    <a:latin typeface="Arial" panose="020B0604020202020204" pitchFamily="34" charset="0"/>
                  </a:rPr>
                  <a:t>β</a:t>
                </a:r>
                <a:r>
                  <a:rPr kumimoji="1" lang="en-US" altLang="zh-CN" sz="2400" b="1">
                    <a:latin typeface="宋体" panose="02010600030101010101" pitchFamily="2" charset="-122"/>
                  </a:rPr>
                  <a:t>-</a:t>
                </a:r>
                <a:r>
                  <a:rPr kumimoji="1" lang="zh-CN" altLang="en-US" sz="2400" b="1">
                    <a:latin typeface="Arial" panose="020B0604020202020204" pitchFamily="34" charset="0"/>
                  </a:rPr>
                  <a:t>羟脂酰</a:t>
                </a:r>
                <a:r>
                  <a:rPr kumimoji="1" lang="en-US" altLang="zh-CN" sz="2400" b="1">
                    <a:latin typeface="Arial" panose="020B0604020202020204" pitchFamily="34" charset="0"/>
                  </a:rPr>
                  <a:t>CoA</a:t>
                </a:r>
              </a:p>
            </p:txBody>
          </p:sp>
          <p:grpSp>
            <p:nvGrpSpPr>
              <p:cNvPr id="47155" name="Group 14"/>
              <p:cNvGrpSpPr>
                <a:grpSpLocks/>
              </p:cNvGrpSpPr>
              <p:nvPr/>
            </p:nvGrpSpPr>
            <p:grpSpPr bwMode="auto">
              <a:xfrm>
                <a:off x="1519" y="1192"/>
                <a:ext cx="1878" cy="477"/>
                <a:chOff x="1248" y="1683"/>
                <a:chExt cx="1784" cy="477"/>
              </a:xfrm>
            </p:grpSpPr>
            <p:sp>
              <p:nvSpPr>
                <p:cNvPr id="47159" name="Line 15"/>
                <p:cNvSpPr>
                  <a:spLocks noChangeShapeType="1"/>
                </p:cNvSpPr>
                <p:nvPr/>
              </p:nvSpPr>
              <p:spPr bwMode="auto">
                <a:xfrm>
                  <a:off x="2208" y="1728"/>
                  <a:ext cx="0" cy="432"/>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nvGrpSpPr>
                <p:cNvPr id="47160" name="Group 16"/>
                <p:cNvGrpSpPr>
                  <a:grpSpLocks/>
                </p:cNvGrpSpPr>
                <p:nvPr/>
              </p:nvGrpSpPr>
              <p:grpSpPr bwMode="auto">
                <a:xfrm>
                  <a:off x="1248" y="1683"/>
                  <a:ext cx="1784" cy="445"/>
                  <a:chOff x="1248" y="1683"/>
                  <a:chExt cx="1784" cy="445"/>
                </a:xfrm>
              </p:grpSpPr>
              <p:grpSp>
                <p:nvGrpSpPr>
                  <p:cNvPr id="47161" name="Group 17"/>
                  <p:cNvGrpSpPr>
                    <a:grpSpLocks/>
                  </p:cNvGrpSpPr>
                  <p:nvPr/>
                </p:nvGrpSpPr>
                <p:grpSpPr bwMode="auto">
                  <a:xfrm>
                    <a:off x="1248" y="1683"/>
                    <a:ext cx="727" cy="445"/>
                    <a:chOff x="1056" y="1731"/>
                    <a:chExt cx="727" cy="445"/>
                  </a:xfrm>
                </p:grpSpPr>
                <p:sp>
                  <p:nvSpPr>
                    <p:cNvPr id="47164" name="Text Box 18"/>
                    <p:cNvSpPr txBox="1">
                      <a:spLocks noChangeArrowheads="1"/>
                    </p:cNvSpPr>
                    <p:nvPr/>
                  </p:nvSpPr>
                  <p:spPr bwMode="auto">
                    <a:xfrm>
                      <a:off x="1056" y="1810"/>
                      <a:ext cx="727"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600" b="1">
                          <a:solidFill>
                            <a:srgbClr val="0000CC"/>
                          </a:solidFill>
                          <a:latin typeface="Arial" panose="020B0604020202020204" pitchFamily="34" charset="0"/>
                        </a:rPr>
                        <a:t>烯脂酰</a:t>
                      </a:r>
                      <a:r>
                        <a:rPr kumimoji="1" lang="en-US" altLang="zh-CN" sz="1600" b="1">
                          <a:solidFill>
                            <a:srgbClr val="0000CC"/>
                          </a:solidFill>
                          <a:latin typeface="Arial" panose="020B0604020202020204" pitchFamily="34" charset="0"/>
                        </a:rPr>
                        <a:t>CoA</a:t>
                      </a:r>
                    </a:p>
                    <a:p>
                      <a:pPr eaLnBrk="1" hangingPunct="1"/>
                      <a:r>
                        <a:rPr kumimoji="1" lang="en-US" altLang="zh-CN" sz="1600" b="1">
                          <a:solidFill>
                            <a:srgbClr val="0000CC"/>
                          </a:solidFill>
                          <a:latin typeface="Arial" panose="020B0604020202020204" pitchFamily="34" charset="0"/>
                        </a:rPr>
                        <a:t>   </a:t>
                      </a:r>
                      <a:r>
                        <a:rPr kumimoji="1" lang="zh-CN" altLang="en-US" sz="1600" b="1">
                          <a:solidFill>
                            <a:srgbClr val="0000CC"/>
                          </a:solidFill>
                          <a:latin typeface="Arial" panose="020B0604020202020204" pitchFamily="34" charset="0"/>
                        </a:rPr>
                        <a:t>水化酶</a:t>
                      </a:r>
                    </a:p>
                  </p:txBody>
                </p:sp>
                <p:sp>
                  <p:nvSpPr>
                    <p:cNvPr id="47165" name="Text Box 19"/>
                    <p:cNvSpPr txBox="1">
                      <a:spLocks noChangeArrowheads="1"/>
                    </p:cNvSpPr>
                    <p:nvPr/>
                  </p:nvSpPr>
                  <p:spPr bwMode="auto">
                    <a:xfrm>
                      <a:off x="1210" y="1731"/>
                      <a:ext cx="110"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kumimoji="1" lang="zh-CN" altLang="zh-CN" sz="1200" b="1">
                        <a:latin typeface="Arial" panose="020B0604020202020204" pitchFamily="34" charset="0"/>
                      </a:endParaRPr>
                    </a:p>
                  </p:txBody>
                </p:sp>
              </p:grpSp>
              <p:sp>
                <p:nvSpPr>
                  <p:cNvPr id="47162" name="Text Box 20"/>
                  <p:cNvSpPr txBox="1">
                    <a:spLocks noChangeArrowheads="1"/>
                  </p:cNvSpPr>
                  <p:nvPr/>
                </p:nvSpPr>
                <p:spPr bwMode="auto">
                  <a:xfrm>
                    <a:off x="2593" y="1733"/>
                    <a:ext cx="439"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Arial" panose="020B0604020202020204" pitchFamily="34" charset="0"/>
                      </a:rPr>
                      <a:t>H</a:t>
                    </a:r>
                    <a:r>
                      <a:rPr kumimoji="1" lang="en-US" altLang="zh-CN" sz="2000" b="1" baseline="-25000">
                        <a:latin typeface="Arial" panose="020B0604020202020204" pitchFamily="34" charset="0"/>
                      </a:rPr>
                      <a:t>2</a:t>
                    </a:r>
                    <a:r>
                      <a:rPr kumimoji="1" lang="en-US" altLang="zh-CN" sz="2000" b="1">
                        <a:latin typeface="Arial" panose="020B0604020202020204" pitchFamily="34" charset="0"/>
                      </a:rPr>
                      <a:t>O </a:t>
                    </a:r>
                  </a:p>
                </p:txBody>
              </p:sp>
              <p:sp>
                <p:nvSpPr>
                  <p:cNvPr id="47163" name="Line 21"/>
                  <p:cNvSpPr>
                    <a:spLocks noChangeShapeType="1"/>
                  </p:cNvSpPr>
                  <p:nvPr/>
                </p:nvSpPr>
                <p:spPr bwMode="auto">
                  <a:xfrm flipV="1">
                    <a:off x="2208" y="1872"/>
                    <a:ext cx="384" cy="96"/>
                  </a:xfrm>
                  <a:prstGeom prst="line">
                    <a:avLst/>
                  </a:prstGeom>
                  <a:noFill/>
                  <a:ln w="9525">
                    <a:solidFill>
                      <a:schemeClr val="tx1"/>
                    </a:solidFill>
                    <a:miter lim="800000"/>
                    <a:headEnd type="stealth" w="lg" len="lg"/>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graphicFrame>
            <p:nvGraphicFramePr>
              <p:cNvPr id="47156" name="Object 22"/>
              <p:cNvGraphicFramePr>
                <a:graphicFrameLocks noChangeAspect="1"/>
              </p:cNvGraphicFramePr>
              <p:nvPr/>
            </p:nvGraphicFramePr>
            <p:xfrm>
              <a:off x="1519" y="1645"/>
              <a:ext cx="1692" cy="462"/>
            </p:xfrm>
            <a:graphic>
              <a:graphicData uri="http://schemas.openxmlformats.org/presentationml/2006/ole">
                <mc:AlternateContent xmlns:mc="http://schemas.openxmlformats.org/markup-compatibility/2006">
                  <mc:Choice xmlns:v="urn:schemas-microsoft-com:vml" Requires="v">
                    <p:oleObj spid="_x0000_s58383" name="Document" r:id="rId7" imgW="2686050" imgH="733425" progId="ChemWindow.Document">
                      <p:embed/>
                    </p:oleObj>
                  </mc:Choice>
                  <mc:Fallback>
                    <p:oleObj name="Document" r:id="rId7" imgW="2686050" imgH="733425" progId="ChemWindow.Document">
                      <p:embed/>
                      <p:pic>
                        <p:nvPicPr>
                          <p:cNvPr id="47156" name="Object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19" y="1645"/>
                            <a:ext cx="1692" cy="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7157" name="Rectangle 23"/>
              <p:cNvSpPr>
                <a:spLocks noChangeArrowheads="1"/>
              </p:cNvSpPr>
              <p:nvPr/>
            </p:nvSpPr>
            <p:spPr bwMode="auto">
              <a:xfrm>
                <a:off x="1701" y="1844"/>
                <a:ext cx="726" cy="233"/>
              </a:xfrm>
              <a:prstGeom prst="rect">
                <a:avLst/>
              </a:prstGeom>
              <a:solidFill>
                <a:srgbClr val="FF99FF">
                  <a:alpha val="4784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47158" name="Rectangle 24"/>
              <p:cNvSpPr>
                <a:spLocks noChangeArrowheads="1"/>
              </p:cNvSpPr>
              <p:nvPr/>
            </p:nvSpPr>
            <p:spPr bwMode="auto">
              <a:xfrm>
                <a:off x="2427" y="1763"/>
                <a:ext cx="181" cy="233"/>
              </a:xfrm>
              <a:prstGeom prst="rect">
                <a:avLst/>
              </a:prstGeom>
              <a:solidFill>
                <a:srgbClr val="FF99FF">
                  <a:alpha val="4784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grpSp>
          <p:nvGrpSpPr>
            <p:cNvPr id="47132" name="Group 25"/>
            <p:cNvGrpSpPr>
              <a:grpSpLocks/>
            </p:cNvGrpSpPr>
            <p:nvPr/>
          </p:nvGrpSpPr>
          <p:grpSpPr bwMode="auto">
            <a:xfrm>
              <a:off x="1575" y="2054"/>
              <a:ext cx="3800" cy="927"/>
              <a:chOff x="1575" y="2054"/>
              <a:chExt cx="3800" cy="927"/>
            </a:xfrm>
          </p:grpSpPr>
          <p:sp>
            <p:nvSpPr>
              <p:cNvPr id="47136" name="Text Box 26"/>
              <p:cNvSpPr txBox="1">
                <a:spLocks noChangeArrowheads="1"/>
              </p:cNvSpPr>
              <p:nvPr/>
            </p:nvSpPr>
            <p:spPr bwMode="auto">
              <a:xfrm>
                <a:off x="3832" y="2643"/>
                <a:ext cx="154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a:latin typeface="Arial" panose="020B0604020202020204" pitchFamily="34" charset="0"/>
                  </a:rPr>
                  <a:t>β</a:t>
                </a:r>
                <a:r>
                  <a:rPr kumimoji="1" lang="en-US" altLang="zh-CN" sz="2400" b="1">
                    <a:latin typeface="宋体" panose="02010600030101010101" pitchFamily="2" charset="-122"/>
                  </a:rPr>
                  <a:t>-</a:t>
                </a:r>
                <a:r>
                  <a:rPr kumimoji="1" lang="zh-CN" altLang="en-US" sz="2400" b="1">
                    <a:latin typeface="Arial" panose="020B0604020202020204" pitchFamily="34" charset="0"/>
                  </a:rPr>
                  <a:t>酮脂酰</a:t>
                </a:r>
                <a:r>
                  <a:rPr kumimoji="1" lang="en-US" altLang="zh-CN" sz="2400" b="1">
                    <a:latin typeface="Arial" panose="020B0604020202020204" pitchFamily="34" charset="0"/>
                  </a:rPr>
                  <a:t>CoA</a:t>
                </a:r>
              </a:p>
            </p:txBody>
          </p:sp>
          <p:grpSp>
            <p:nvGrpSpPr>
              <p:cNvPr id="47137" name="Group 27"/>
              <p:cNvGrpSpPr>
                <a:grpSpLocks/>
              </p:cNvGrpSpPr>
              <p:nvPr/>
            </p:nvGrpSpPr>
            <p:grpSpPr bwMode="auto">
              <a:xfrm>
                <a:off x="1575" y="2099"/>
                <a:ext cx="930" cy="432"/>
                <a:chOff x="1056" y="2496"/>
                <a:chExt cx="1152" cy="432"/>
              </a:xfrm>
            </p:grpSpPr>
            <p:sp>
              <p:nvSpPr>
                <p:cNvPr id="47152" name="Line 28"/>
                <p:cNvSpPr>
                  <a:spLocks noChangeShapeType="1"/>
                </p:cNvSpPr>
                <p:nvPr/>
              </p:nvSpPr>
              <p:spPr bwMode="auto">
                <a:xfrm>
                  <a:off x="2208" y="2496"/>
                  <a:ext cx="0" cy="432"/>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47153" name="Text Box 29"/>
                <p:cNvSpPr txBox="1">
                  <a:spLocks noChangeArrowheads="1"/>
                </p:cNvSpPr>
                <p:nvPr/>
              </p:nvSpPr>
              <p:spPr bwMode="auto">
                <a:xfrm>
                  <a:off x="1056" y="2523"/>
                  <a:ext cx="948"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600" b="1">
                      <a:solidFill>
                        <a:srgbClr val="0000CC"/>
                      </a:solidFill>
                      <a:latin typeface="Arial" panose="020B0604020202020204" pitchFamily="34" charset="0"/>
                    </a:rPr>
                    <a:t>β</a:t>
                  </a:r>
                  <a:r>
                    <a:rPr kumimoji="1" lang="zh-CN" altLang="en-US" sz="1600" b="1">
                      <a:solidFill>
                        <a:srgbClr val="0000CC"/>
                      </a:solidFill>
                      <a:latin typeface="Arial" panose="020B0604020202020204" pitchFamily="34" charset="0"/>
                    </a:rPr>
                    <a:t>羟脂酰</a:t>
                  </a:r>
                </a:p>
                <a:p>
                  <a:pPr eaLnBrk="1" hangingPunct="1"/>
                  <a:r>
                    <a:rPr kumimoji="1" lang="en-US" altLang="zh-CN" sz="1600" b="1">
                      <a:solidFill>
                        <a:srgbClr val="0000CC"/>
                      </a:solidFill>
                      <a:latin typeface="Arial" panose="020B0604020202020204" pitchFamily="34" charset="0"/>
                    </a:rPr>
                    <a:t>CoA</a:t>
                  </a:r>
                  <a:r>
                    <a:rPr kumimoji="1" lang="zh-CN" altLang="en-US" sz="1600" b="1">
                      <a:solidFill>
                        <a:srgbClr val="0000CC"/>
                      </a:solidFill>
                      <a:latin typeface="Arial" panose="020B0604020202020204" pitchFamily="34" charset="0"/>
                    </a:rPr>
                    <a:t>脱氢酶</a:t>
                  </a:r>
                </a:p>
              </p:txBody>
            </p:sp>
          </p:grpSp>
          <p:grpSp>
            <p:nvGrpSpPr>
              <p:cNvPr id="47138" name="Group 30"/>
              <p:cNvGrpSpPr>
                <a:grpSpLocks/>
              </p:cNvGrpSpPr>
              <p:nvPr/>
            </p:nvGrpSpPr>
            <p:grpSpPr bwMode="auto">
              <a:xfrm>
                <a:off x="2517" y="2054"/>
                <a:ext cx="1220" cy="511"/>
                <a:chOff x="2208" y="2453"/>
                <a:chExt cx="1220" cy="511"/>
              </a:xfrm>
            </p:grpSpPr>
            <p:grpSp>
              <p:nvGrpSpPr>
                <p:cNvPr id="47143" name="Group 31"/>
                <p:cNvGrpSpPr>
                  <a:grpSpLocks/>
                </p:cNvGrpSpPr>
                <p:nvPr/>
              </p:nvGrpSpPr>
              <p:grpSpPr bwMode="auto">
                <a:xfrm>
                  <a:off x="2208" y="2592"/>
                  <a:ext cx="384" cy="240"/>
                  <a:chOff x="2208" y="2592"/>
                  <a:chExt cx="384" cy="240"/>
                </a:xfrm>
              </p:grpSpPr>
              <p:sp>
                <p:nvSpPr>
                  <p:cNvPr id="47150" name="Line 32"/>
                  <p:cNvSpPr>
                    <a:spLocks noChangeShapeType="1"/>
                  </p:cNvSpPr>
                  <p:nvPr/>
                </p:nvSpPr>
                <p:spPr bwMode="auto">
                  <a:xfrm flipV="1">
                    <a:off x="2208" y="2592"/>
                    <a:ext cx="384" cy="96"/>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47151" name="Line 33"/>
                  <p:cNvSpPr>
                    <a:spLocks noChangeShapeType="1"/>
                  </p:cNvSpPr>
                  <p:nvPr/>
                </p:nvSpPr>
                <p:spPr bwMode="auto">
                  <a:xfrm>
                    <a:off x="2208" y="2688"/>
                    <a:ext cx="384"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47144" name="Group 34"/>
                <p:cNvGrpSpPr>
                  <a:grpSpLocks/>
                </p:cNvGrpSpPr>
                <p:nvPr/>
              </p:nvGrpSpPr>
              <p:grpSpPr bwMode="auto">
                <a:xfrm>
                  <a:off x="2544" y="2453"/>
                  <a:ext cx="524" cy="271"/>
                  <a:chOff x="2496" y="2453"/>
                  <a:chExt cx="500" cy="271"/>
                </a:xfrm>
              </p:grpSpPr>
              <p:sp>
                <p:nvSpPr>
                  <p:cNvPr id="47148" name="Text Box 35"/>
                  <p:cNvSpPr txBox="1">
                    <a:spLocks noChangeArrowheads="1"/>
                  </p:cNvSpPr>
                  <p:nvPr/>
                </p:nvSpPr>
                <p:spPr bwMode="auto">
                  <a:xfrm>
                    <a:off x="2496" y="2493"/>
                    <a:ext cx="50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b="1">
                        <a:latin typeface="Arial" panose="020B0604020202020204" pitchFamily="34" charset="0"/>
                      </a:rPr>
                      <a:t> NAD</a:t>
                    </a:r>
                    <a:r>
                      <a:rPr kumimoji="1" lang="en-US" altLang="zh-CN" b="1" baseline="30000">
                        <a:latin typeface="Arial" panose="020B0604020202020204" pitchFamily="34" charset="0"/>
                      </a:rPr>
                      <a:t>+</a:t>
                    </a:r>
                  </a:p>
                </p:txBody>
              </p:sp>
              <p:sp>
                <p:nvSpPr>
                  <p:cNvPr id="47149" name="Text Box 36"/>
                  <p:cNvSpPr txBox="1">
                    <a:spLocks noChangeArrowheads="1"/>
                  </p:cNvSpPr>
                  <p:nvPr/>
                </p:nvSpPr>
                <p:spPr bwMode="auto">
                  <a:xfrm>
                    <a:off x="2880" y="2453"/>
                    <a:ext cx="111"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kumimoji="1" lang="zh-CN" altLang="zh-CN" sz="1400" b="1">
                      <a:latin typeface="Arial" panose="020B0604020202020204" pitchFamily="34" charset="0"/>
                    </a:endParaRPr>
                  </a:p>
                </p:txBody>
              </p:sp>
            </p:grpSp>
            <p:grpSp>
              <p:nvGrpSpPr>
                <p:cNvPr id="47145" name="Group 37"/>
                <p:cNvGrpSpPr>
                  <a:grpSpLocks/>
                </p:cNvGrpSpPr>
                <p:nvPr/>
              </p:nvGrpSpPr>
              <p:grpSpPr bwMode="auto">
                <a:xfrm>
                  <a:off x="2592" y="2661"/>
                  <a:ext cx="836" cy="303"/>
                  <a:chOff x="3792" y="2565"/>
                  <a:chExt cx="780" cy="303"/>
                </a:xfrm>
              </p:grpSpPr>
              <p:sp>
                <p:nvSpPr>
                  <p:cNvPr id="47146" name="Text Box 38"/>
                  <p:cNvSpPr txBox="1">
                    <a:spLocks noChangeArrowheads="1"/>
                  </p:cNvSpPr>
                  <p:nvPr/>
                </p:nvSpPr>
                <p:spPr bwMode="auto">
                  <a:xfrm>
                    <a:off x="3792" y="2637"/>
                    <a:ext cx="72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b="1">
                        <a:solidFill>
                          <a:srgbClr val="CC0066"/>
                        </a:solidFill>
                        <a:latin typeface="Arial" panose="020B0604020202020204" pitchFamily="34" charset="0"/>
                      </a:rPr>
                      <a:t>NADH+H</a:t>
                    </a:r>
                    <a:r>
                      <a:rPr kumimoji="1" lang="en-US" altLang="zh-CN" b="1" baseline="30000">
                        <a:solidFill>
                          <a:srgbClr val="CC0066"/>
                        </a:solidFill>
                        <a:latin typeface="Arial" panose="020B0604020202020204" pitchFamily="34" charset="0"/>
                      </a:rPr>
                      <a:t>+</a:t>
                    </a:r>
                  </a:p>
                </p:txBody>
              </p:sp>
              <p:sp>
                <p:nvSpPr>
                  <p:cNvPr id="47147" name="Text Box 39"/>
                  <p:cNvSpPr txBox="1">
                    <a:spLocks noChangeArrowheads="1"/>
                  </p:cNvSpPr>
                  <p:nvPr/>
                </p:nvSpPr>
                <p:spPr bwMode="auto">
                  <a:xfrm>
                    <a:off x="4464" y="2565"/>
                    <a:ext cx="10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kumimoji="1" lang="zh-CN" altLang="zh-CN" sz="1600" b="1">
                      <a:latin typeface="Arial" panose="020B0604020202020204" pitchFamily="34" charset="0"/>
                    </a:endParaRPr>
                  </a:p>
                </p:txBody>
              </p:sp>
            </p:grpSp>
          </p:grpSp>
          <p:graphicFrame>
            <p:nvGraphicFramePr>
              <p:cNvPr id="47139" name="Object 40"/>
              <p:cNvGraphicFramePr>
                <a:graphicFrameLocks noChangeAspect="1"/>
              </p:cNvGraphicFramePr>
              <p:nvPr/>
            </p:nvGraphicFramePr>
            <p:xfrm>
              <a:off x="1746" y="2507"/>
              <a:ext cx="1458" cy="456"/>
            </p:xfrm>
            <a:graphic>
              <a:graphicData uri="http://schemas.openxmlformats.org/presentationml/2006/ole">
                <mc:AlternateContent xmlns:mc="http://schemas.openxmlformats.org/markup-compatibility/2006">
                  <mc:Choice xmlns:v="urn:schemas-microsoft-com:vml" Requires="v">
                    <p:oleObj spid="_x0000_s58384" name="Document" r:id="rId9" imgW="2314575" imgH="723900" progId="ChemWindow.Document">
                      <p:embed/>
                    </p:oleObj>
                  </mc:Choice>
                  <mc:Fallback>
                    <p:oleObj name="Document" r:id="rId9" imgW="2314575" imgH="723900" progId="ChemWindow.Document">
                      <p:embed/>
                      <p:pic>
                        <p:nvPicPr>
                          <p:cNvPr id="47139" name="Object 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46" y="2507"/>
                            <a:ext cx="1458" cy="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7140" name="Line 41"/>
              <p:cNvSpPr>
                <a:spLocks noChangeShapeType="1"/>
              </p:cNvSpPr>
              <p:nvPr/>
            </p:nvSpPr>
            <p:spPr bwMode="auto">
              <a:xfrm>
                <a:off x="2154" y="2663"/>
                <a:ext cx="0" cy="318"/>
              </a:xfrm>
              <a:prstGeom prst="line">
                <a:avLst/>
              </a:prstGeom>
              <a:noFill/>
              <a:ln w="28575">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47141" name="Rectangle 42"/>
              <p:cNvSpPr>
                <a:spLocks noChangeArrowheads="1"/>
              </p:cNvSpPr>
              <p:nvPr/>
            </p:nvSpPr>
            <p:spPr bwMode="auto">
              <a:xfrm>
                <a:off x="1918" y="2725"/>
                <a:ext cx="525" cy="233"/>
              </a:xfrm>
              <a:prstGeom prst="rect">
                <a:avLst/>
              </a:prstGeom>
              <a:solidFill>
                <a:srgbClr val="FF99FF">
                  <a:alpha val="4784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47142" name="Rectangle 43"/>
              <p:cNvSpPr>
                <a:spLocks noChangeArrowheads="1"/>
              </p:cNvSpPr>
              <p:nvPr/>
            </p:nvSpPr>
            <p:spPr bwMode="auto">
              <a:xfrm>
                <a:off x="2437" y="2612"/>
                <a:ext cx="171" cy="233"/>
              </a:xfrm>
              <a:prstGeom prst="rect">
                <a:avLst/>
              </a:prstGeom>
              <a:solidFill>
                <a:srgbClr val="FF99FF">
                  <a:alpha val="4784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grpSp>
          <p:nvGrpSpPr>
            <p:cNvPr id="47133" name="Group 64"/>
            <p:cNvGrpSpPr>
              <a:grpSpLocks/>
            </p:cNvGrpSpPr>
            <p:nvPr/>
          </p:nvGrpSpPr>
          <p:grpSpPr bwMode="auto">
            <a:xfrm>
              <a:off x="1610" y="3748"/>
              <a:ext cx="2585" cy="288"/>
              <a:chOff x="1247" y="3748"/>
              <a:chExt cx="2585" cy="288"/>
            </a:xfrm>
          </p:grpSpPr>
          <p:sp>
            <p:nvSpPr>
              <p:cNvPr id="47134" name="Text Box 65"/>
              <p:cNvSpPr txBox="1">
                <a:spLocks noChangeArrowheads="1"/>
              </p:cNvSpPr>
              <p:nvPr/>
            </p:nvSpPr>
            <p:spPr bwMode="auto">
              <a:xfrm>
                <a:off x="2653" y="3748"/>
                <a:ext cx="117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lang="zh-CN" altLang="en-US" sz="2400" b="1">
                    <a:solidFill>
                      <a:srgbClr val="FF0000"/>
                    </a:solidFill>
                    <a:latin typeface="Arial" panose="020B0604020202020204" pitchFamily="34" charset="0"/>
                    <a:ea typeface="宋体" panose="02010600030101010101" pitchFamily="2" charset="-122"/>
                  </a:rPr>
                  <a:t>丙酰</a:t>
                </a:r>
                <a:r>
                  <a:rPr lang="en-US" altLang="zh-CN" sz="2400" b="1">
                    <a:solidFill>
                      <a:srgbClr val="FF0000"/>
                    </a:solidFill>
                    <a:latin typeface="Arial" panose="020B0604020202020204" pitchFamily="34" charset="0"/>
                    <a:ea typeface="宋体" panose="02010600030101010101" pitchFamily="2" charset="-122"/>
                  </a:rPr>
                  <a:t>CoA</a:t>
                </a:r>
              </a:p>
            </p:txBody>
          </p:sp>
          <p:sp>
            <p:nvSpPr>
              <p:cNvPr id="47135" name="Rectangle 66"/>
              <p:cNvSpPr>
                <a:spLocks noChangeArrowheads="1"/>
              </p:cNvSpPr>
              <p:nvPr/>
            </p:nvSpPr>
            <p:spPr bwMode="auto">
              <a:xfrm>
                <a:off x="1247" y="3793"/>
                <a:ext cx="1365"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2000" b="1">
                    <a:solidFill>
                      <a:srgbClr val="CF211D"/>
                    </a:solidFill>
                    <a:latin typeface="Arial" panose="020B0604020202020204" pitchFamily="34" charset="0"/>
                    <a:ea typeface="宋体" panose="02010600030101010101" pitchFamily="2" charset="-122"/>
                  </a:rPr>
                  <a:t>CH</a:t>
                </a:r>
                <a:r>
                  <a:rPr lang="en-US" altLang="zh-CN" sz="2000" b="1" baseline="-25000">
                    <a:solidFill>
                      <a:srgbClr val="CF211D"/>
                    </a:solidFill>
                    <a:latin typeface="Arial" panose="020B0604020202020204" pitchFamily="34" charset="0"/>
                    <a:ea typeface="宋体" panose="02010600030101010101" pitchFamily="2" charset="-122"/>
                  </a:rPr>
                  <a:t>3</a:t>
                </a:r>
                <a:r>
                  <a:rPr lang="en-US" altLang="zh-CN" sz="2000" b="1">
                    <a:solidFill>
                      <a:srgbClr val="CF211D"/>
                    </a:solidFill>
                    <a:latin typeface="Arial" panose="020B0604020202020204" pitchFamily="34" charset="0"/>
                    <a:ea typeface="宋体" panose="02010600030101010101" pitchFamily="2" charset="-122"/>
                  </a:rPr>
                  <a:t>CH</a:t>
                </a:r>
                <a:r>
                  <a:rPr lang="en-US" altLang="zh-CN" sz="2000" b="1" baseline="-25000">
                    <a:solidFill>
                      <a:srgbClr val="CF211D"/>
                    </a:solidFill>
                    <a:latin typeface="Arial" panose="020B0604020202020204" pitchFamily="34" charset="0"/>
                    <a:ea typeface="宋体" panose="02010600030101010101" pitchFamily="2" charset="-122"/>
                  </a:rPr>
                  <a:t>2</a:t>
                </a:r>
                <a:r>
                  <a:rPr lang="en-US" altLang="zh-CN" sz="2000" b="1">
                    <a:solidFill>
                      <a:srgbClr val="CF211D"/>
                    </a:solidFill>
                    <a:latin typeface="Arial" panose="020B0604020202020204" pitchFamily="34" charset="0"/>
                    <a:ea typeface="宋体" panose="02010600030101010101" pitchFamily="2" charset="-122"/>
                  </a:rPr>
                  <a:t>CO</a:t>
                </a:r>
                <a:r>
                  <a:rPr lang="en-US" altLang="zh-CN" sz="2000" b="1">
                    <a:solidFill>
                      <a:srgbClr val="000000"/>
                    </a:solidFill>
                    <a:latin typeface="Arial" panose="020B0604020202020204" pitchFamily="34" charset="0"/>
                    <a:ea typeface="宋体" panose="02010600030101010101" pitchFamily="2" charset="-122"/>
                  </a:rPr>
                  <a:t>~SCoA</a:t>
                </a:r>
              </a:p>
            </p:txBody>
          </p:sp>
        </p:grpSp>
      </p:grpSp>
      <p:grpSp>
        <p:nvGrpSpPr>
          <p:cNvPr id="290883" name="Group 67"/>
          <p:cNvGrpSpPr>
            <a:grpSpLocks/>
          </p:cNvGrpSpPr>
          <p:nvPr/>
        </p:nvGrpSpPr>
        <p:grpSpPr bwMode="auto">
          <a:xfrm>
            <a:off x="4008439" y="4668841"/>
            <a:ext cx="6696075" cy="1208088"/>
            <a:chOff x="1565" y="2941"/>
            <a:chExt cx="4218" cy="761"/>
          </a:xfrm>
        </p:grpSpPr>
        <p:grpSp>
          <p:nvGrpSpPr>
            <p:cNvPr id="47110" name="Group 68"/>
            <p:cNvGrpSpPr>
              <a:grpSpLocks/>
            </p:cNvGrpSpPr>
            <p:nvPr/>
          </p:nvGrpSpPr>
          <p:grpSpPr bwMode="auto">
            <a:xfrm>
              <a:off x="1619" y="2941"/>
              <a:ext cx="2025" cy="480"/>
              <a:chOff x="1056" y="3312"/>
              <a:chExt cx="2574" cy="480"/>
            </a:xfrm>
          </p:grpSpPr>
          <p:sp>
            <p:nvSpPr>
              <p:cNvPr id="47125" name="Line 69"/>
              <p:cNvSpPr>
                <a:spLocks noChangeShapeType="1"/>
              </p:cNvSpPr>
              <p:nvPr/>
            </p:nvSpPr>
            <p:spPr bwMode="auto">
              <a:xfrm>
                <a:off x="2208" y="3360"/>
                <a:ext cx="0" cy="432"/>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47126" name="Text Box 70"/>
              <p:cNvSpPr txBox="1">
                <a:spLocks noChangeArrowheads="1"/>
              </p:cNvSpPr>
              <p:nvPr/>
            </p:nvSpPr>
            <p:spPr bwMode="auto">
              <a:xfrm>
                <a:off x="1056" y="3312"/>
                <a:ext cx="1152"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600" b="1">
                    <a:solidFill>
                      <a:srgbClr val="0000CC"/>
                    </a:solidFill>
                    <a:latin typeface="Arial" panose="020B0604020202020204" pitchFamily="34" charset="0"/>
                  </a:rPr>
                  <a:t>β</a:t>
                </a:r>
                <a:r>
                  <a:rPr kumimoji="1" lang="zh-CN" altLang="en-US" sz="1600" b="1">
                    <a:solidFill>
                      <a:srgbClr val="0000CC"/>
                    </a:solidFill>
                    <a:latin typeface="Arial" panose="020B0604020202020204" pitchFamily="34" charset="0"/>
                  </a:rPr>
                  <a:t>酮脂酰</a:t>
                </a:r>
                <a:r>
                  <a:rPr kumimoji="1" lang="en-US" altLang="zh-CN" sz="1600" b="1">
                    <a:solidFill>
                      <a:srgbClr val="0000CC"/>
                    </a:solidFill>
                    <a:latin typeface="Arial" panose="020B0604020202020204" pitchFamily="34" charset="0"/>
                  </a:rPr>
                  <a:t>CoA</a:t>
                </a:r>
              </a:p>
              <a:p>
                <a:pPr eaLnBrk="1" hangingPunct="1"/>
                <a:r>
                  <a:rPr kumimoji="1" lang="en-US" altLang="zh-CN" sz="1600" b="1">
                    <a:solidFill>
                      <a:srgbClr val="0000CC"/>
                    </a:solidFill>
                    <a:latin typeface="Arial" panose="020B0604020202020204" pitchFamily="34" charset="0"/>
                  </a:rPr>
                  <a:t>    </a:t>
                </a:r>
                <a:r>
                  <a:rPr kumimoji="1" lang="zh-CN" altLang="en-US" sz="1600" b="1">
                    <a:solidFill>
                      <a:srgbClr val="0000CC"/>
                    </a:solidFill>
                    <a:latin typeface="Arial" panose="020B0604020202020204" pitchFamily="34" charset="0"/>
                  </a:rPr>
                  <a:t>硫解酶</a:t>
                </a:r>
              </a:p>
            </p:txBody>
          </p:sp>
          <p:sp>
            <p:nvSpPr>
              <p:cNvPr id="47127" name="Line 71"/>
              <p:cNvSpPr>
                <a:spLocks noChangeShapeType="1"/>
              </p:cNvSpPr>
              <p:nvPr/>
            </p:nvSpPr>
            <p:spPr bwMode="auto">
              <a:xfrm flipV="1">
                <a:off x="2208" y="3504"/>
                <a:ext cx="384" cy="96"/>
              </a:xfrm>
              <a:prstGeom prst="line">
                <a:avLst/>
              </a:prstGeom>
              <a:noFill/>
              <a:ln w="9525">
                <a:solidFill>
                  <a:schemeClr val="tx1"/>
                </a:solidFill>
                <a:miter lim="800000"/>
                <a:headEnd type="stealth" w="lg"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47128" name="Rectangle 72"/>
              <p:cNvSpPr>
                <a:spLocks noChangeArrowheads="1"/>
              </p:cNvSpPr>
              <p:nvPr/>
            </p:nvSpPr>
            <p:spPr bwMode="auto">
              <a:xfrm>
                <a:off x="2544" y="3396"/>
                <a:ext cx="108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solidFill>
                      <a:srgbClr val="933535"/>
                    </a:solidFill>
                    <a:latin typeface="Arial" panose="020B0604020202020204" pitchFamily="34" charset="0"/>
                  </a:rPr>
                  <a:t>CoA-SH   </a:t>
                </a:r>
              </a:p>
            </p:txBody>
          </p:sp>
        </p:grpSp>
        <p:sp>
          <p:nvSpPr>
            <p:cNvPr id="47111" name="Text Box 73"/>
            <p:cNvSpPr txBox="1">
              <a:spLocks noChangeArrowheads="1"/>
            </p:cNvSpPr>
            <p:nvPr/>
          </p:nvSpPr>
          <p:spPr bwMode="auto">
            <a:xfrm>
              <a:off x="3792" y="3414"/>
              <a:ext cx="199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latin typeface="Arial" panose="020B0604020202020204" pitchFamily="34" charset="0"/>
                </a:rPr>
                <a:t>脂酰</a:t>
              </a:r>
              <a:r>
                <a:rPr kumimoji="1" lang="en-US" altLang="zh-CN" sz="2400" b="1">
                  <a:latin typeface="Arial" panose="020B0604020202020204" pitchFamily="34" charset="0"/>
                </a:rPr>
                <a:t>CoA+</a:t>
              </a:r>
              <a:r>
                <a:rPr kumimoji="1" lang="zh-CN" altLang="en-US" sz="2400" b="1">
                  <a:solidFill>
                    <a:srgbClr val="FF0000"/>
                  </a:solidFill>
                  <a:latin typeface="Arial" panose="020B0604020202020204" pitchFamily="34" charset="0"/>
                </a:rPr>
                <a:t>乙酰</a:t>
              </a:r>
              <a:r>
                <a:rPr kumimoji="1" lang="en-US" altLang="zh-CN" sz="2400" b="1">
                  <a:solidFill>
                    <a:srgbClr val="FF0000"/>
                  </a:solidFill>
                  <a:latin typeface="Arial" panose="020B0604020202020204" pitchFamily="34" charset="0"/>
                </a:rPr>
                <a:t>CoA</a:t>
              </a:r>
            </a:p>
          </p:txBody>
        </p:sp>
        <p:sp>
          <p:nvSpPr>
            <p:cNvPr id="47112" name="Rectangle 74"/>
            <p:cNvSpPr>
              <a:spLocks noChangeArrowheads="1"/>
            </p:cNvSpPr>
            <p:nvPr/>
          </p:nvSpPr>
          <p:spPr bwMode="auto">
            <a:xfrm>
              <a:off x="1719" y="3360"/>
              <a:ext cx="171" cy="233"/>
            </a:xfrm>
            <a:prstGeom prst="rect">
              <a:avLst/>
            </a:prstGeom>
            <a:solidFill>
              <a:srgbClr val="FF99FF">
                <a:alpha val="4784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47113" name="Rectangle 75"/>
            <p:cNvSpPr>
              <a:spLocks noChangeArrowheads="1"/>
            </p:cNvSpPr>
            <p:nvPr/>
          </p:nvSpPr>
          <p:spPr bwMode="auto">
            <a:xfrm>
              <a:off x="2663" y="3454"/>
              <a:ext cx="525" cy="233"/>
            </a:xfrm>
            <a:prstGeom prst="rect">
              <a:avLst/>
            </a:prstGeom>
            <a:solidFill>
              <a:srgbClr val="FF99FF">
                <a:alpha val="47842"/>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47114" name="Text Box 76"/>
            <p:cNvSpPr txBox="1">
              <a:spLocks noChangeArrowheads="1"/>
            </p:cNvSpPr>
            <p:nvPr/>
          </p:nvSpPr>
          <p:spPr bwMode="auto">
            <a:xfrm>
              <a:off x="2916" y="3448"/>
              <a:ext cx="3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lang="en-US" altLang="zh-CN" b="1">
                  <a:solidFill>
                    <a:srgbClr val="333399"/>
                  </a:solidFill>
                  <a:latin typeface="Arial" panose="020B0604020202020204" pitchFamily="34" charset="0"/>
                  <a:ea typeface="宋体" panose="02010600030101010101" pitchFamily="2" charset="-122"/>
                </a:rPr>
                <a:t>CO</a:t>
              </a:r>
            </a:p>
          </p:txBody>
        </p:sp>
        <p:sp>
          <p:nvSpPr>
            <p:cNvPr id="47115" name="AutoShape 77"/>
            <p:cNvSpPr>
              <a:spLocks noChangeAspect="1" noChangeArrowheads="1" noTextEdit="1"/>
            </p:cNvSpPr>
            <p:nvPr/>
          </p:nvSpPr>
          <p:spPr bwMode="auto">
            <a:xfrm>
              <a:off x="1565" y="3233"/>
              <a:ext cx="2358" cy="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7116" name="Rectangle 78"/>
            <p:cNvSpPr>
              <a:spLocks noChangeArrowheads="1"/>
            </p:cNvSpPr>
            <p:nvPr/>
          </p:nvSpPr>
          <p:spPr bwMode="auto">
            <a:xfrm>
              <a:off x="1623" y="3468"/>
              <a:ext cx="762"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2000" b="1">
                  <a:solidFill>
                    <a:srgbClr val="000000"/>
                  </a:solidFill>
                  <a:latin typeface="Arial" panose="020B0604020202020204" pitchFamily="34" charset="0"/>
                  <a:ea typeface="宋体" panose="02010600030101010101" pitchFamily="2" charset="-122"/>
                </a:rPr>
                <a:t>R</a:t>
              </a:r>
              <a:r>
                <a:rPr lang="en-US" altLang="zh-CN" sz="2000" b="1">
                  <a:solidFill>
                    <a:srgbClr val="CF211D"/>
                  </a:solidFill>
                  <a:latin typeface="Arial" panose="020B0604020202020204" pitchFamily="34" charset="0"/>
                  <a:ea typeface="宋体" panose="02010600030101010101" pitchFamily="2" charset="-122"/>
                </a:rPr>
                <a:t>C</a:t>
              </a:r>
              <a:r>
                <a:rPr lang="en-US" altLang="zh-CN" sz="2000" b="1">
                  <a:solidFill>
                    <a:srgbClr val="000000"/>
                  </a:solidFill>
                  <a:latin typeface="Arial" panose="020B0604020202020204" pitchFamily="34" charset="0"/>
                  <a:ea typeface="宋体" panose="02010600030101010101" pitchFamily="2" charset="-122"/>
                </a:rPr>
                <a:t>~SCoA</a:t>
              </a:r>
              <a:endParaRPr lang="en-US" altLang="zh-CN">
                <a:latin typeface="Arial" panose="020B0604020202020204" pitchFamily="34" charset="0"/>
                <a:ea typeface="宋体" panose="02010600030101010101" pitchFamily="2" charset="-122"/>
              </a:endParaRPr>
            </a:p>
          </p:txBody>
        </p:sp>
        <p:sp>
          <p:nvSpPr>
            <p:cNvPr id="47117" name="Rectangle 79"/>
            <p:cNvSpPr>
              <a:spLocks noChangeArrowheads="1"/>
            </p:cNvSpPr>
            <p:nvPr/>
          </p:nvSpPr>
          <p:spPr bwMode="auto">
            <a:xfrm>
              <a:off x="2529" y="3477"/>
              <a:ext cx="13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2000" b="1">
                  <a:solidFill>
                    <a:srgbClr val="000000"/>
                  </a:solidFill>
                  <a:latin typeface="Arial" panose="020B0604020202020204" pitchFamily="34" charset="0"/>
                  <a:ea typeface="宋体" panose="02010600030101010101" pitchFamily="2" charset="-122"/>
                </a:rPr>
                <a:t>+ </a:t>
              </a:r>
              <a:endParaRPr lang="en-US" altLang="zh-CN">
                <a:latin typeface="Arial" panose="020B0604020202020204" pitchFamily="34" charset="0"/>
                <a:ea typeface="宋体" panose="02010600030101010101" pitchFamily="2" charset="-122"/>
              </a:endParaRPr>
            </a:p>
          </p:txBody>
        </p:sp>
        <p:sp>
          <p:nvSpPr>
            <p:cNvPr id="47118" name="Rectangle 80"/>
            <p:cNvSpPr>
              <a:spLocks noChangeArrowheads="1"/>
            </p:cNvSpPr>
            <p:nvPr/>
          </p:nvSpPr>
          <p:spPr bwMode="auto">
            <a:xfrm>
              <a:off x="2666" y="3477"/>
              <a:ext cx="232"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2000" b="1">
                  <a:solidFill>
                    <a:srgbClr val="CF211D"/>
                  </a:solidFill>
                  <a:latin typeface="Arial" panose="020B0604020202020204" pitchFamily="34" charset="0"/>
                  <a:ea typeface="宋体" panose="02010600030101010101" pitchFamily="2" charset="-122"/>
                </a:rPr>
                <a:t>CH</a:t>
              </a:r>
              <a:endParaRPr lang="en-US" altLang="zh-CN">
                <a:latin typeface="Arial" panose="020B0604020202020204" pitchFamily="34" charset="0"/>
                <a:ea typeface="宋体" panose="02010600030101010101" pitchFamily="2" charset="-122"/>
              </a:endParaRPr>
            </a:p>
          </p:txBody>
        </p:sp>
        <p:sp>
          <p:nvSpPr>
            <p:cNvPr id="47119" name="Rectangle 81"/>
            <p:cNvSpPr>
              <a:spLocks noChangeArrowheads="1"/>
            </p:cNvSpPr>
            <p:nvPr/>
          </p:nvSpPr>
          <p:spPr bwMode="auto">
            <a:xfrm>
              <a:off x="2897" y="3564"/>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300" b="1">
                  <a:solidFill>
                    <a:srgbClr val="CF211D"/>
                  </a:solidFill>
                  <a:latin typeface="Arial" panose="020B0604020202020204" pitchFamily="34" charset="0"/>
                  <a:ea typeface="宋体" panose="02010600030101010101" pitchFamily="2" charset="-122"/>
                </a:rPr>
                <a:t>3</a:t>
              </a:r>
              <a:endParaRPr lang="en-US" altLang="zh-CN">
                <a:latin typeface="Arial" panose="020B0604020202020204" pitchFamily="34" charset="0"/>
                <a:ea typeface="宋体" panose="02010600030101010101" pitchFamily="2" charset="-122"/>
              </a:endParaRPr>
            </a:p>
          </p:txBody>
        </p:sp>
        <p:sp>
          <p:nvSpPr>
            <p:cNvPr id="47120" name="Rectangle 82"/>
            <p:cNvSpPr>
              <a:spLocks noChangeArrowheads="1"/>
            </p:cNvSpPr>
            <p:nvPr/>
          </p:nvSpPr>
          <p:spPr bwMode="auto">
            <a:xfrm>
              <a:off x="2965" y="3468"/>
              <a:ext cx="24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2000" b="1">
                  <a:solidFill>
                    <a:schemeClr val="tx2"/>
                  </a:solidFill>
                  <a:latin typeface="Arial" panose="020B0604020202020204" pitchFamily="34" charset="0"/>
                  <a:ea typeface="宋体" panose="02010600030101010101" pitchFamily="2" charset="-122"/>
                </a:rPr>
                <a:t>CO</a:t>
              </a:r>
              <a:endParaRPr lang="en-US" altLang="zh-CN">
                <a:solidFill>
                  <a:schemeClr val="tx2"/>
                </a:solidFill>
                <a:latin typeface="Arial" panose="020B0604020202020204" pitchFamily="34" charset="0"/>
                <a:ea typeface="宋体" panose="02010600030101010101" pitchFamily="2" charset="-122"/>
              </a:endParaRPr>
            </a:p>
          </p:txBody>
        </p:sp>
        <p:sp>
          <p:nvSpPr>
            <p:cNvPr id="47121" name="Rectangle 83"/>
            <p:cNvSpPr>
              <a:spLocks noChangeArrowheads="1"/>
            </p:cNvSpPr>
            <p:nvPr/>
          </p:nvSpPr>
          <p:spPr bwMode="auto">
            <a:xfrm>
              <a:off x="3195" y="3477"/>
              <a:ext cx="9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2000" b="1">
                  <a:solidFill>
                    <a:srgbClr val="000000"/>
                  </a:solidFill>
                  <a:latin typeface="Arial" panose="020B0604020202020204" pitchFamily="34" charset="0"/>
                  <a:ea typeface="宋体" panose="02010600030101010101" pitchFamily="2" charset="-122"/>
                </a:rPr>
                <a:t>~</a:t>
              </a:r>
              <a:endParaRPr lang="en-US" altLang="zh-CN">
                <a:latin typeface="Arial" panose="020B0604020202020204" pitchFamily="34" charset="0"/>
                <a:ea typeface="宋体" panose="02010600030101010101" pitchFamily="2" charset="-122"/>
              </a:endParaRPr>
            </a:p>
          </p:txBody>
        </p:sp>
        <p:sp>
          <p:nvSpPr>
            <p:cNvPr id="47122" name="Rectangle 84"/>
            <p:cNvSpPr>
              <a:spLocks noChangeArrowheads="1"/>
            </p:cNvSpPr>
            <p:nvPr/>
          </p:nvSpPr>
          <p:spPr bwMode="auto">
            <a:xfrm>
              <a:off x="3289" y="3477"/>
              <a:ext cx="56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2000" b="1">
                  <a:solidFill>
                    <a:srgbClr val="933535"/>
                  </a:solidFill>
                  <a:latin typeface="Arial" panose="020B0604020202020204" pitchFamily="34" charset="0"/>
                  <a:ea typeface="宋体" panose="02010600030101010101" pitchFamily="2" charset="-122"/>
                </a:rPr>
                <a:t>SCoA   </a:t>
              </a:r>
              <a:endParaRPr lang="en-US" altLang="zh-CN">
                <a:latin typeface="Arial" panose="020B0604020202020204" pitchFamily="34" charset="0"/>
                <a:ea typeface="宋体" panose="02010600030101010101" pitchFamily="2" charset="-122"/>
              </a:endParaRPr>
            </a:p>
          </p:txBody>
        </p:sp>
        <p:sp>
          <p:nvSpPr>
            <p:cNvPr id="47123" name="Rectangle 85"/>
            <p:cNvSpPr>
              <a:spLocks noChangeArrowheads="1"/>
            </p:cNvSpPr>
            <p:nvPr/>
          </p:nvSpPr>
          <p:spPr bwMode="auto">
            <a:xfrm>
              <a:off x="1740" y="3248"/>
              <a:ext cx="12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2000" b="1">
                  <a:solidFill>
                    <a:srgbClr val="CF211D"/>
                  </a:solidFill>
                  <a:latin typeface="Arial" panose="020B0604020202020204" pitchFamily="34" charset="0"/>
                  <a:ea typeface="宋体" panose="02010600030101010101" pitchFamily="2" charset="-122"/>
                </a:rPr>
                <a:t>O</a:t>
              </a:r>
            </a:p>
          </p:txBody>
        </p:sp>
        <p:sp>
          <p:nvSpPr>
            <p:cNvPr id="47124" name="Rectangle 86"/>
            <p:cNvSpPr>
              <a:spLocks noChangeArrowheads="1"/>
            </p:cNvSpPr>
            <p:nvPr/>
          </p:nvSpPr>
          <p:spPr bwMode="auto">
            <a:xfrm rot="5400000">
              <a:off x="1766" y="3352"/>
              <a:ext cx="9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2000" b="1">
                  <a:solidFill>
                    <a:srgbClr val="CF211D"/>
                  </a:solidFill>
                  <a:latin typeface="Arial" panose="020B0604020202020204" pitchFamily="34" charset="0"/>
                  <a:ea typeface="宋体" panose="02010600030101010101" pitchFamily="2" charset="-122"/>
                </a:rPr>
                <a:t>=</a:t>
              </a:r>
            </a:p>
          </p:txBody>
        </p:sp>
      </p:grpSp>
    </p:spTree>
    <p:extLst>
      <p:ext uri="{BB962C8B-B14F-4D97-AF65-F5344CB8AC3E}">
        <p14:creationId xmlns:p14="http://schemas.microsoft.com/office/powerpoint/2010/main" val="18296271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90860"/>
                                        </p:tgtEl>
                                        <p:attrNameLst>
                                          <p:attrName>style.visibility</p:attrName>
                                        </p:attrNameLst>
                                      </p:cBhvr>
                                      <p:to>
                                        <p:strVal val="visible"/>
                                      </p:to>
                                    </p:set>
                                    <p:animEffect transition="in" filter="blinds(horizontal)">
                                      <p:cBhvr>
                                        <p:cTn id="7" dur="500"/>
                                        <p:tgtEl>
                                          <p:spTgt spid="2908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90883"/>
                                        </p:tgtEl>
                                        <p:attrNameLst>
                                          <p:attrName>style.visibility</p:attrName>
                                        </p:attrNameLst>
                                      </p:cBhvr>
                                      <p:to>
                                        <p:strVal val="visible"/>
                                      </p:to>
                                    </p:set>
                                    <p:animEffect transition="in" filter="blinds(horizontal)">
                                      <p:cBhvr>
                                        <p:cTn id="12" dur="500"/>
                                        <p:tgtEl>
                                          <p:spTgt spid="2908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228600" y="306615"/>
            <a:ext cx="4840287" cy="663575"/>
          </a:xfrm>
        </p:spPr>
        <p:txBody>
          <a:bodyPr/>
          <a:lstStyle/>
          <a:p>
            <a:pPr eaLnBrk="1" hangingPunct="1"/>
            <a:r>
              <a:rPr lang="en-US" altLang="zh-CN" sz="4000" dirty="0">
                <a:solidFill>
                  <a:srgbClr val="3333FF"/>
                </a:solidFill>
                <a:latin typeface="华文新魏" panose="02010800040101010101" pitchFamily="2" charset="-122"/>
                <a:ea typeface="华文新魏" panose="02010800040101010101" pitchFamily="2" charset="-122"/>
              </a:rPr>
              <a:t>β-</a:t>
            </a:r>
            <a:r>
              <a:rPr lang="zh-CN" altLang="zh-CN" sz="4000" dirty="0">
                <a:solidFill>
                  <a:srgbClr val="3333FF"/>
                </a:solidFill>
                <a:latin typeface="华文新魏" panose="02010800040101010101" pitchFamily="2" charset="-122"/>
                <a:ea typeface="华文新魏" panose="02010800040101010101" pitchFamily="2" charset="-122"/>
              </a:rPr>
              <a:t>氧化</a:t>
            </a:r>
            <a:r>
              <a:rPr lang="zh-CN" altLang="en-US" sz="4000" dirty="0">
                <a:solidFill>
                  <a:srgbClr val="3333FF"/>
                </a:solidFill>
                <a:latin typeface="华文新魏" panose="02010800040101010101" pitchFamily="2" charset="-122"/>
                <a:ea typeface="华文新魏" panose="02010800040101010101" pitchFamily="2" charset="-122"/>
              </a:rPr>
              <a:t>小结：</a:t>
            </a:r>
            <a:endParaRPr lang="zh-CN" altLang="zh-CN" sz="4000" dirty="0">
              <a:solidFill>
                <a:srgbClr val="3333FF"/>
              </a:solidFill>
              <a:latin typeface="华文新魏" panose="02010800040101010101" pitchFamily="2" charset="-122"/>
              <a:ea typeface="华文新魏" panose="02010800040101010101" pitchFamily="2" charset="-122"/>
            </a:endParaRPr>
          </a:p>
        </p:txBody>
      </p:sp>
      <p:sp>
        <p:nvSpPr>
          <p:cNvPr id="292867" name="Rectangle 3"/>
          <p:cNvSpPr>
            <a:spLocks noGrp="1" noChangeArrowheads="1"/>
          </p:cNvSpPr>
          <p:nvPr>
            <p:ph type="body" idx="1"/>
          </p:nvPr>
        </p:nvSpPr>
        <p:spPr>
          <a:xfrm>
            <a:off x="1371600" y="993323"/>
            <a:ext cx="9883775" cy="5256213"/>
          </a:xfrm>
          <a:solidFill>
            <a:schemeClr val="bg1"/>
          </a:solidFill>
        </p:spPr>
        <p:txBody>
          <a:bodyPr/>
          <a:lstStyle/>
          <a:p>
            <a:pPr eaLnBrk="1" hangingPunct="1"/>
            <a:r>
              <a:rPr lang="zh-CN" altLang="el-GR" sz="3000" b="1" dirty="0">
                <a:latin typeface="Times New Roman" panose="02020603050405020304" pitchFamily="18" charset="0"/>
                <a:ea typeface="楷体_GB2312" pitchFamily="49" charset="-122"/>
              </a:rPr>
              <a:t>脂肪酸</a:t>
            </a:r>
            <a:r>
              <a:rPr lang="el-GR" altLang="zh-CN" sz="3000" b="1" dirty="0">
                <a:latin typeface="Times New Roman" panose="02020603050405020304" pitchFamily="18" charset="0"/>
                <a:ea typeface="楷体_GB2312" pitchFamily="49" charset="-122"/>
              </a:rPr>
              <a:t>β-</a:t>
            </a:r>
            <a:r>
              <a:rPr lang="zh-CN" altLang="el-GR" sz="3000" b="1" dirty="0">
                <a:latin typeface="Times New Roman" panose="02020603050405020304" pitchFamily="18" charset="0"/>
                <a:ea typeface="楷体_GB2312" pitchFamily="49" charset="-122"/>
              </a:rPr>
              <a:t>氧化</a:t>
            </a:r>
            <a:r>
              <a:rPr lang="zh-CN" altLang="en-US" sz="3000" b="1" dirty="0">
                <a:latin typeface="Times New Roman" panose="02020603050405020304" pitchFamily="18" charset="0"/>
                <a:ea typeface="楷体_GB2312" pitchFamily="49" charset="-122"/>
              </a:rPr>
              <a:t>：激活的脂肪酸（脂酰</a:t>
            </a:r>
            <a:r>
              <a:rPr lang="en-US" altLang="zh-CN" sz="3000" b="1" dirty="0">
                <a:latin typeface="Times New Roman" panose="02020603050405020304" pitchFamily="18" charset="0"/>
                <a:ea typeface="楷体_GB2312" pitchFamily="49" charset="-122"/>
              </a:rPr>
              <a:t>CoA </a:t>
            </a:r>
            <a:r>
              <a:rPr lang="zh-CN" altLang="en-US" sz="3000" b="1" dirty="0">
                <a:latin typeface="Times New Roman" panose="02020603050405020304" pitchFamily="18" charset="0"/>
                <a:ea typeface="楷体_GB2312" pitchFamily="49" charset="-122"/>
              </a:rPr>
              <a:t>）转运进</a:t>
            </a:r>
            <a:r>
              <a:rPr lang="zh-CN" altLang="en-US" sz="3000" b="1" dirty="0">
                <a:solidFill>
                  <a:srgbClr val="3333FF"/>
                </a:solidFill>
                <a:latin typeface="Times New Roman" panose="02020603050405020304" pitchFamily="18" charset="0"/>
                <a:ea typeface="楷体_GB2312" pitchFamily="49" charset="-122"/>
              </a:rPr>
              <a:t>线粒体</a:t>
            </a:r>
            <a:r>
              <a:rPr lang="zh-CN" altLang="en-US" sz="3000" b="1" dirty="0">
                <a:latin typeface="Times New Roman" panose="02020603050405020304" pitchFamily="18" charset="0"/>
                <a:ea typeface="楷体_GB2312" pitchFamily="49" charset="-122"/>
              </a:rPr>
              <a:t>后，在</a:t>
            </a:r>
            <a:r>
              <a:rPr lang="en-US" altLang="zh-CN" sz="3000" b="1" dirty="0">
                <a:latin typeface="Times New Roman" panose="02020603050405020304" pitchFamily="18" charset="0"/>
                <a:ea typeface="楷体_GB2312" pitchFamily="49" charset="-122"/>
              </a:rPr>
              <a:t>β</a:t>
            </a:r>
            <a:r>
              <a:rPr lang="zh-CN" altLang="en-US" sz="3000" b="1" dirty="0">
                <a:latin typeface="Times New Roman" panose="02020603050405020304" pitchFamily="18" charset="0"/>
                <a:ea typeface="楷体_GB2312" pitchFamily="49" charset="-122"/>
              </a:rPr>
              <a:t>位经过脱氢、加水、再脱氢和硫解四步反应生成一个乙酰</a:t>
            </a:r>
            <a:r>
              <a:rPr lang="en-US" altLang="zh-CN" sz="3000" b="1" dirty="0">
                <a:latin typeface="Times New Roman" panose="02020603050405020304" pitchFamily="18" charset="0"/>
                <a:ea typeface="楷体_GB2312" pitchFamily="49" charset="-122"/>
              </a:rPr>
              <a:t>CoA</a:t>
            </a:r>
            <a:r>
              <a:rPr lang="zh-CN" altLang="en-US" sz="3000" b="1" dirty="0">
                <a:latin typeface="Times New Roman" panose="02020603050405020304" pitchFamily="18" charset="0"/>
                <a:ea typeface="楷体_GB2312" pitchFamily="49" charset="-122"/>
              </a:rPr>
              <a:t>和少两个碳的脂酰</a:t>
            </a:r>
            <a:r>
              <a:rPr lang="en-US" altLang="zh-CN" sz="3000" b="1" dirty="0">
                <a:latin typeface="Times New Roman" panose="02020603050405020304" pitchFamily="18" charset="0"/>
                <a:ea typeface="楷体_GB2312" pitchFamily="49" charset="-122"/>
              </a:rPr>
              <a:t>CoA</a:t>
            </a:r>
            <a:r>
              <a:rPr lang="zh-CN" altLang="en-US" sz="3000" b="1" dirty="0">
                <a:latin typeface="Times New Roman" panose="02020603050405020304" pitchFamily="18" charset="0"/>
                <a:ea typeface="楷体_GB2312" pitchFamily="49" charset="-122"/>
              </a:rPr>
              <a:t>，如此不断循环，直至将长链脂肪酸都分解为乙酰</a:t>
            </a:r>
            <a:r>
              <a:rPr lang="en-US" altLang="zh-CN" sz="3000" b="1" dirty="0">
                <a:latin typeface="Times New Roman" panose="02020603050405020304" pitchFamily="18" charset="0"/>
                <a:ea typeface="楷体_GB2312" pitchFamily="49" charset="-122"/>
              </a:rPr>
              <a:t>CoA(</a:t>
            </a:r>
            <a:r>
              <a:rPr lang="zh-CN" altLang="en-US" sz="3000" b="1" dirty="0">
                <a:latin typeface="Times New Roman" panose="02020603050405020304" pitchFamily="18" charset="0"/>
                <a:ea typeface="楷体_GB2312" pitchFamily="49" charset="-122"/>
              </a:rPr>
              <a:t>丙酰</a:t>
            </a:r>
            <a:r>
              <a:rPr lang="en-US" altLang="zh-CN" sz="3000" b="1" dirty="0">
                <a:latin typeface="Times New Roman" panose="02020603050405020304" pitchFamily="18" charset="0"/>
                <a:ea typeface="楷体_GB2312" pitchFamily="49" charset="-122"/>
              </a:rPr>
              <a:t>CoA)</a:t>
            </a:r>
            <a:r>
              <a:rPr lang="zh-CN" altLang="en-US" sz="3000" b="1" dirty="0" smtClean="0">
                <a:latin typeface="Times New Roman" panose="02020603050405020304" pitchFamily="18" charset="0"/>
                <a:ea typeface="楷体_GB2312" pitchFamily="49" charset="-122"/>
              </a:rPr>
              <a:t>。</a:t>
            </a:r>
            <a:endParaRPr lang="en-US" altLang="zh-CN" sz="3000" b="1" dirty="0" smtClean="0">
              <a:latin typeface="Times New Roman" panose="02020603050405020304" pitchFamily="18" charset="0"/>
              <a:ea typeface="楷体_GB2312" pitchFamily="49" charset="-122"/>
            </a:endParaRPr>
          </a:p>
          <a:p>
            <a:pPr eaLnBrk="1" hangingPunct="1"/>
            <a:endParaRPr lang="zh-CN" altLang="en-US" sz="1000" b="1" dirty="0">
              <a:latin typeface="Times New Roman" panose="02020603050405020304" pitchFamily="18" charset="0"/>
              <a:ea typeface="楷体_GB2312" pitchFamily="49" charset="-122"/>
            </a:endParaRPr>
          </a:p>
          <a:p>
            <a:pPr eaLnBrk="1" hangingPunct="1"/>
            <a:r>
              <a:rPr lang="zh-CN" altLang="en-US" sz="3000" b="1" dirty="0">
                <a:latin typeface="Times New Roman" panose="02020603050405020304" pitchFamily="18" charset="0"/>
                <a:ea typeface="楷体_GB2312" pitchFamily="49" charset="-122"/>
              </a:rPr>
              <a:t>脂酰</a:t>
            </a:r>
            <a:r>
              <a:rPr lang="en-US" altLang="zh-CN" sz="3000" b="1" dirty="0">
                <a:latin typeface="Times New Roman" panose="02020603050405020304" pitchFamily="18" charset="0"/>
                <a:ea typeface="楷体_GB2312" pitchFamily="49" charset="-122"/>
              </a:rPr>
              <a:t>CoA</a:t>
            </a:r>
            <a:r>
              <a:rPr lang="zh-CN" altLang="en-US" sz="3000" b="1" dirty="0">
                <a:latin typeface="Times New Roman" panose="02020603050405020304" pitchFamily="18" charset="0"/>
                <a:ea typeface="楷体_GB2312" pitchFamily="49" charset="-122"/>
              </a:rPr>
              <a:t>的生成需消耗</a:t>
            </a:r>
            <a:r>
              <a:rPr lang="en-US" altLang="zh-CN" sz="3000" b="1" dirty="0">
                <a:latin typeface="Times New Roman" panose="02020603050405020304" pitchFamily="18" charset="0"/>
                <a:ea typeface="楷体_GB2312" pitchFamily="49" charset="-122"/>
              </a:rPr>
              <a:t>1</a:t>
            </a:r>
            <a:r>
              <a:rPr lang="zh-CN" altLang="en-US" sz="3000" b="1" dirty="0">
                <a:latin typeface="Times New Roman" panose="02020603050405020304" pitchFamily="18" charset="0"/>
                <a:ea typeface="楷体_GB2312" pitchFamily="49" charset="-122"/>
              </a:rPr>
              <a:t>个</a:t>
            </a:r>
            <a:r>
              <a:rPr lang="en-US" altLang="zh-CN" sz="3000" b="1" dirty="0">
                <a:latin typeface="Times New Roman" panose="02020603050405020304" pitchFamily="18" charset="0"/>
                <a:ea typeface="楷体_GB2312" pitchFamily="49" charset="-122"/>
              </a:rPr>
              <a:t>ATP</a:t>
            </a:r>
            <a:r>
              <a:rPr lang="zh-CN" altLang="en-US" sz="3000" b="1" dirty="0">
                <a:latin typeface="Times New Roman" panose="02020603050405020304" pitchFamily="18" charset="0"/>
                <a:ea typeface="楷体_GB2312" pitchFamily="49" charset="-122"/>
              </a:rPr>
              <a:t>中的</a:t>
            </a:r>
            <a:r>
              <a:rPr lang="en-US" altLang="zh-CN" sz="3000" b="1" dirty="0">
                <a:latin typeface="Times New Roman" panose="02020603050405020304" pitchFamily="18" charset="0"/>
                <a:ea typeface="楷体_GB2312" pitchFamily="49" charset="-122"/>
              </a:rPr>
              <a:t>2</a:t>
            </a:r>
            <a:r>
              <a:rPr lang="zh-CN" altLang="en-US" sz="3000" b="1" dirty="0">
                <a:latin typeface="Times New Roman" panose="02020603050405020304" pitchFamily="18" charset="0"/>
                <a:ea typeface="楷体_GB2312" pitchFamily="49" charset="-122"/>
              </a:rPr>
              <a:t>个高能磷酸键，在细胞液中进行</a:t>
            </a:r>
            <a:r>
              <a:rPr lang="zh-CN" altLang="en-US" sz="3000" b="1" dirty="0" smtClean="0">
                <a:latin typeface="Times New Roman" panose="02020603050405020304" pitchFamily="18" charset="0"/>
                <a:ea typeface="楷体_GB2312" pitchFamily="49" charset="-122"/>
              </a:rPr>
              <a:t>。</a:t>
            </a:r>
            <a:endParaRPr lang="en-US" altLang="zh-CN" sz="3000" b="1" dirty="0" smtClean="0">
              <a:latin typeface="Times New Roman" panose="02020603050405020304" pitchFamily="18" charset="0"/>
              <a:ea typeface="楷体_GB2312" pitchFamily="49" charset="-122"/>
            </a:endParaRPr>
          </a:p>
          <a:p>
            <a:pPr eaLnBrk="1" hangingPunct="1"/>
            <a:endParaRPr lang="zh-CN" altLang="en-US" sz="1000" b="1" dirty="0">
              <a:latin typeface="Times New Roman" panose="02020603050405020304" pitchFamily="18" charset="0"/>
              <a:ea typeface="楷体_GB2312" pitchFamily="49" charset="-122"/>
            </a:endParaRPr>
          </a:p>
          <a:p>
            <a:pPr eaLnBrk="1" hangingPunct="1"/>
            <a:r>
              <a:rPr lang="zh-CN" altLang="en-US" sz="3000" b="1" dirty="0">
                <a:latin typeface="Times New Roman" panose="02020603050405020304" pitchFamily="18" charset="0"/>
                <a:ea typeface="楷体_GB2312" pitchFamily="49" charset="-122"/>
              </a:rPr>
              <a:t>脂酰</a:t>
            </a:r>
            <a:r>
              <a:rPr lang="en-US" altLang="zh-CN" sz="3000" b="1" dirty="0">
                <a:latin typeface="Times New Roman" panose="02020603050405020304" pitchFamily="18" charset="0"/>
                <a:ea typeface="楷体_GB2312" pitchFamily="49" charset="-122"/>
              </a:rPr>
              <a:t>CoA</a:t>
            </a:r>
            <a:r>
              <a:rPr lang="zh-CN" altLang="en-US" sz="3000" b="1" dirty="0">
                <a:latin typeface="Times New Roman" panose="02020603050405020304" pitchFamily="18" charset="0"/>
                <a:ea typeface="楷体_GB2312" pitchFamily="49" charset="-122"/>
              </a:rPr>
              <a:t>需经肉碱携带进入线粒体</a:t>
            </a:r>
            <a:r>
              <a:rPr lang="zh-CN" altLang="en-US" sz="3000" b="1" dirty="0" smtClean="0">
                <a:latin typeface="Times New Roman" panose="02020603050405020304" pitchFamily="18" charset="0"/>
                <a:ea typeface="楷体_GB2312" pitchFamily="49" charset="-122"/>
              </a:rPr>
              <a:t>。</a:t>
            </a:r>
            <a:endParaRPr lang="en-US" altLang="zh-CN" sz="3000" b="1" dirty="0" smtClean="0">
              <a:latin typeface="Times New Roman" panose="02020603050405020304" pitchFamily="18" charset="0"/>
              <a:ea typeface="楷体_GB2312" pitchFamily="49" charset="-122"/>
            </a:endParaRPr>
          </a:p>
          <a:p>
            <a:pPr eaLnBrk="1" hangingPunct="1"/>
            <a:endParaRPr lang="zh-CN" altLang="en-US" sz="1000" b="1" dirty="0">
              <a:latin typeface="Times New Roman" panose="02020603050405020304" pitchFamily="18" charset="0"/>
              <a:ea typeface="楷体_GB2312" pitchFamily="49" charset="-122"/>
            </a:endParaRPr>
          </a:p>
          <a:p>
            <a:pPr eaLnBrk="1" hangingPunct="1"/>
            <a:r>
              <a:rPr lang="zh-CN" altLang="en-US" sz="3000" b="1" dirty="0">
                <a:latin typeface="Times New Roman" panose="02020603050405020304" pitchFamily="18" charset="0"/>
                <a:ea typeface="楷体_GB2312" pitchFamily="49" charset="-122"/>
              </a:rPr>
              <a:t>脂肪酸</a:t>
            </a:r>
            <a:r>
              <a:rPr lang="en-US" altLang="zh-CN" sz="3000" b="1" dirty="0">
                <a:latin typeface="Times New Roman" panose="02020603050405020304" pitchFamily="18" charset="0"/>
                <a:ea typeface="楷体_GB2312" pitchFamily="49" charset="-122"/>
              </a:rPr>
              <a:t>β-</a:t>
            </a:r>
            <a:r>
              <a:rPr lang="zh-CN" altLang="zh-CN" sz="3000" b="1" dirty="0">
                <a:latin typeface="Times New Roman" panose="02020603050405020304" pitchFamily="18" charset="0"/>
                <a:ea typeface="楷体_GB2312" pitchFamily="49" charset="-122"/>
              </a:rPr>
              <a:t>氧化反应</a:t>
            </a:r>
            <a:r>
              <a:rPr lang="zh-CN" altLang="zh-CN" sz="3000" b="1" dirty="0">
                <a:solidFill>
                  <a:schemeClr val="hlink"/>
                </a:solidFill>
                <a:latin typeface="Times New Roman" panose="02020603050405020304" pitchFamily="18" charset="0"/>
                <a:ea typeface="楷体_GB2312" pitchFamily="49" charset="-122"/>
              </a:rPr>
              <a:t>在线粒体内进行</a:t>
            </a:r>
            <a:r>
              <a:rPr lang="zh-CN" altLang="zh-CN" sz="3000" b="1" dirty="0">
                <a:latin typeface="Times New Roman" panose="02020603050405020304" pitchFamily="18" charset="0"/>
                <a:ea typeface="楷体_GB2312" pitchFamily="49" charset="-122"/>
              </a:rPr>
              <a:t>，不可逆</a:t>
            </a:r>
            <a:r>
              <a:rPr lang="zh-CN" altLang="zh-CN" sz="3000" b="1" dirty="0" smtClean="0">
                <a:latin typeface="Times New Roman" panose="02020603050405020304" pitchFamily="18" charset="0"/>
                <a:ea typeface="楷体_GB2312" pitchFamily="49" charset="-122"/>
              </a:rPr>
              <a:t>。</a:t>
            </a:r>
            <a:endParaRPr lang="en-US" altLang="zh-CN" sz="3000" b="1" dirty="0" smtClean="0">
              <a:latin typeface="Times New Roman" panose="02020603050405020304" pitchFamily="18" charset="0"/>
              <a:ea typeface="楷体_GB2312" pitchFamily="49" charset="-122"/>
            </a:endParaRPr>
          </a:p>
          <a:p>
            <a:pPr eaLnBrk="1" hangingPunct="1"/>
            <a:endParaRPr lang="zh-CN" altLang="zh-CN" sz="1000" b="1" dirty="0">
              <a:latin typeface="Times New Roman" panose="02020603050405020304" pitchFamily="18" charset="0"/>
              <a:ea typeface="楷体_GB2312" pitchFamily="49" charset="-122"/>
            </a:endParaRPr>
          </a:p>
          <a:p>
            <a:pPr eaLnBrk="1" hangingPunct="1"/>
            <a:r>
              <a:rPr lang="zh-CN" altLang="en-US" sz="3000" b="1" dirty="0">
                <a:latin typeface="Times New Roman" panose="02020603050405020304" pitchFamily="18" charset="0"/>
                <a:ea typeface="楷体_GB2312" pitchFamily="49" charset="-122"/>
              </a:rPr>
              <a:t>产物：</a:t>
            </a:r>
            <a:r>
              <a:rPr lang="zh-CN" altLang="zh-CN" sz="3000" b="1" dirty="0">
                <a:solidFill>
                  <a:srgbClr val="CC0066"/>
                </a:solidFill>
                <a:latin typeface="Times New Roman" panose="02020603050405020304" pitchFamily="18" charset="0"/>
                <a:ea typeface="楷体_GB2312" pitchFamily="49" charset="-122"/>
              </a:rPr>
              <a:t>乙</a:t>
            </a:r>
            <a:r>
              <a:rPr lang="zh-CN" altLang="en-US" sz="3000" b="1" dirty="0">
                <a:solidFill>
                  <a:srgbClr val="CC0066"/>
                </a:solidFill>
                <a:latin typeface="Times New Roman" panose="02020603050405020304" pitchFamily="18" charset="0"/>
                <a:ea typeface="楷体_GB2312" pitchFamily="49" charset="-122"/>
              </a:rPr>
              <a:t>酰</a:t>
            </a:r>
            <a:r>
              <a:rPr lang="en-US" altLang="zh-CN" sz="3000" b="1" dirty="0">
                <a:solidFill>
                  <a:srgbClr val="CC0066"/>
                </a:solidFill>
                <a:latin typeface="Times New Roman" panose="02020603050405020304" pitchFamily="18" charset="0"/>
                <a:ea typeface="楷体_GB2312" pitchFamily="49" charset="-122"/>
              </a:rPr>
              <a:t>CoA</a:t>
            </a:r>
            <a:r>
              <a:rPr lang="zh-CN" altLang="en-US" sz="3000" b="1" dirty="0">
                <a:solidFill>
                  <a:srgbClr val="CC0066"/>
                </a:solidFill>
                <a:latin typeface="Times New Roman" panose="02020603050405020304" pitchFamily="18" charset="0"/>
                <a:ea typeface="楷体_GB2312" pitchFamily="49" charset="-122"/>
              </a:rPr>
              <a:t>、</a:t>
            </a:r>
            <a:r>
              <a:rPr kumimoji="1" lang="en-US" altLang="zh-CN" sz="3000" b="1" dirty="0">
                <a:solidFill>
                  <a:srgbClr val="CC0066"/>
                </a:solidFill>
                <a:ea typeface="华文楷体" panose="02010600040101010101" pitchFamily="2" charset="-122"/>
              </a:rPr>
              <a:t>NADH+H</a:t>
            </a:r>
            <a:r>
              <a:rPr kumimoji="1" lang="en-US" altLang="zh-CN" sz="3000" b="1" baseline="30000" dirty="0">
                <a:solidFill>
                  <a:srgbClr val="CC0066"/>
                </a:solidFill>
                <a:ea typeface="华文楷体" panose="02010600040101010101" pitchFamily="2" charset="-122"/>
              </a:rPr>
              <a:t>+</a:t>
            </a:r>
            <a:r>
              <a:rPr kumimoji="1" lang="zh-CN" altLang="en-US" sz="3000" b="1" dirty="0">
                <a:solidFill>
                  <a:srgbClr val="CC0066"/>
                </a:solidFill>
                <a:ea typeface="华文楷体" panose="02010600040101010101" pitchFamily="2" charset="-122"/>
              </a:rPr>
              <a:t>、</a:t>
            </a:r>
            <a:r>
              <a:rPr kumimoji="1" lang="en-US" altLang="zh-CN" sz="3000" b="1" dirty="0">
                <a:solidFill>
                  <a:srgbClr val="CC0066"/>
                </a:solidFill>
                <a:ea typeface="华文楷体" panose="02010600040101010101" pitchFamily="2" charset="-122"/>
              </a:rPr>
              <a:t>FADH</a:t>
            </a:r>
            <a:r>
              <a:rPr kumimoji="1" lang="en-US" altLang="zh-CN" sz="3000" b="1" baseline="-25000" dirty="0">
                <a:solidFill>
                  <a:srgbClr val="CC0066"/>
                </a:solidFill>
                <a:ea typeface="华文楷体" panose="02010600040101010101" pitchFamily="2" charset="-122"/>
              </a:rPr>
              <a:t>2</a:t>
            </a:r>
            <a:endParaRPr kumimoji="1" lang="en-US" altLang="zh-CN" sz="3000" b="1" baseline="30000" dirty="0">
              <a:solidFill>
                <a:srgbClr val="CC0066"/>
              </a:solidFill>
              <a:ea typeface="华文楷体" panose="02010600040101010101" pitchFamily="2" charset="-122"/>
            </a:endParaRPr>
          </a:p>
          <a:p>
            <a:pPr eaLnBrk="1" hangingPunct="1">
              <a:buFont typeface="Wingdings" panose="05000000000000000000" pitchFamily="2" charset="2"/>
              <a:buNone/>
            </a:pPr>
            <a:endParaRPr lang="en-US" altLang="zh-CN" sz="3000" b="1" dirty="0">
              <a:latin typeface="Times New Roman" panose="02020603050405020304" pitchFamily="18" charset="0"/>
              <a:ea typeface="楷体_GB2312" pitchFamily="49" charset="-122"/>
            </a:endParaRPr>
          </a:p>
        </p:txBody>
      </p:sp>
      <p:sp>
        <p:nvSpPr>
          <p:cNvPr id="49156" name="Line 4"/>
          <p:cNvSpPr>
            <a:spLocks noChangeShapeType="1"/>
          </p:cNvSpPr>
          <p:nvPr/>
        </p:nvSpPr>
        <p:spPr bwMode="auto">
          <a:xfrm>
            <a:off x="8328025" y="5373689"/>
            <a:ext cx="0" cy="714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Tree>
    <p:extLst>
      <p:ext uri="{BB962C8B-B14F-4D97-AF65-F5344CB8AC3E}">
        <p14:creationId xmlns:p14="http://schemas.microsoft.com/office/powerpoint/2010/main" val="9701286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92867">
                                            <p:txEl>
                                              <p:pRg st="0" end="0"/>
                                            </p:txEl>
                                          </p:spTgt>
                                        </p:tgtEl>
                                        <p:attrNameLst>
                                          <p:attrName>style.visibility</p:attrName>
                                        </p:attrNameLst>
                                      </p:cBhvr>
                                      <p:to>
                                        <p:strVal val="visible"/>
                                      </p:to>
                                    </p:set>
                                    <p:anim calcmode="lin" valueType="num">
                                      <p:cBhvr additive="base">
                                        <p:cTn id="7" dur="300" fill="hold"/>
                                        <p:tgtEl>
                                          <p:spTgt spid="292867">
                                            <p:txEl>
                                              <p:pRg st="0" end="0"/>
                                            </p:txEl>
                                          </p:spTgt>
                                        </p:tgtEl>
                                        <p:attrNameLst>
                                          <p:attrName>ppt_x</p:attrName>
                                        </p:attrNameLst>
                                      </p:cBhvr>
                                      <p:tavLst>
                                        <p:tav tm="0">
                                          <p:val>
                                            <p:strVal val="#ppt_x"/>
                                          </p:val>
                                        </p:tav>
                                        <p:tav tm="100000">
                                          <p:val>
                                            <p:strVal val="#ppt_x"/>
                                          </p:val>
                                        </p:tav>
                                      </p:tavLst>
                                    </p:anim>
                                    <p:anim calcmode="lin" valueType="num">
                                      <p:cBhvr additive="base">
                                        <p:cTn id="8" dur="300" fill="hold"/>
                                        <p:tgtEl>
                                          <p:spTgt spid="29286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92867">
                                            <p:txEl>
                                              <p:pRg st="2" end="2"/>
                                            </p:txEl>
                                          </p:spTgt>
                                        </p:tgtEl>
                                        <p:attrNameLst>
                                          <p:attrName>style.visibility</p:attrName>
                                        </p:attrNameLst>
                                      </p:cBhvr>
                                      <p:to>
                                        <p:strVal val="visible"/>
                                      </p:to>
                                    </p:set>
                                    <p:anim calcmode="lin" valueType="num">
                                      <p:cBhvr additive="base">
                                        <p:cTn id="13" dur="300" fill="hold"/>
                                        <p:tgtEl>
                                          <p:spTgt spid="292867">
                                            <p:txEl>
                                              <p:pRg st="2" end="2"/>
                                            </p:txEl>
                                          </p:spTgt>
                                        </p:tgtEl>
                                        <p:attrNameLst>
                                          <p:attrName>ppt_x</p:attrName>
                                        </p:attrNameLst>
                                      </p:cBhvr>
                                      <p:tavLst>
                                        <p:tav tm="0">
                                          <p:val>
                                            <p:strVal val="#ppt_x"/>
                                          </p:val>
                                        </p:tav>
                                        <p:tav tm="100000">
                                          <p:val>
                                            <p:strVal val="#ppt_x"/>
                                          </p:val>
                                        </p:tav>
                                      </p:tavLst>
                                    </p:anim>
                                    <p:anim calcmode="lin" valueType="num">
                                      <p:cBhvr additive="base">
                                        <p:cTn id="14" dur="300" fill="hold"/>
                                        <p:tgtEl>
                                          <p:spTgt spid="292867">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292867">
                                            <p:txEl>
                                              <p:pRg st="4" end="4"/>
                                            </p:txEl>
                                          </p:spTgt>
                                        </p:tgtEl>
                                        <p:attrNameLst>
                                          <p:attrName>style.visibility</p:attrName>
                                        </p:attrNameLst>
                                      </p:cBhvr>
                                      <p:to>
                                        <p:strVal val="visible"/>
                                      </p:to>
                                    </p:set>
                                    <p:anim calcmode="lin" valueType="num">
                                      <p:cBhvr additive="base">
                                        <p:cTn id="19" dur="300" fill="hold"/>
                                        <p:tgtEl>
                                          <p:spTgt spid="292867">
                                            <p:txEl>
                                              <p:pRg st="4" end="4"/>
                                            </p:txEl>
                                          </p:spTgt>
                                        </p:tgtEl>
                                        <p:attrNameLst>
                                          <p:attrName>ppt_x</p:attrName>
                                        </p:attrNameLst>
                                      </p:cBhvr>
                                      <p:tavLst>
                                        <p:tav tm="0">
                                          <p:val>
                                            <p:strVal val="#ppt_x"/>
                                          </p:val>
                                        </p:tav>
                                        <p:tav tm="100000">
                                          <p:val>
                                            <p:strVal val="#ppt_x"/>
                                          </p:val>
                                        </p:tav>
                                      </p:tavLst>
                                    </p:anim>
                                    <p:anim calcmode="lin" valueType="num">
                                      <p:cBhvr additive="base">
                                        <p:cTn id="20" dur="300" fill="hold"/>
                                        <p:tgtEl>
                                          <p:spTgt spid="292867">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292867">
                                            <p:txEl>
                                              <p:pRg st="6" end="6"/>
                                            </p:txEl>
                                          </p:spTgt>
                                        </p:tgtEl>
                                        <p:attrNameLst>
                                          <p:attrName>style.visibility</p:attrName>
                                        </p:attrNameLst>
                                      </p:cBhvr>
                                      <p:to>
                                        <p:strVal val="visible"/>
                                      </p:to>
                                    </p:set>
                                    <p:anim calcmode="lin" valueType="num">
                                      <p:cBhvr additive="base">
                                        <p:cTn id="25" dur="300" fill="hold"/>
                                        <p:tgtEl>
                                          <p:spTgt spid="292867">
                                            <p:txEl>
                                              <p:pRg st="6" end="6"/>
                                            </p:txEl>
                                          </p:spTgt>
                                        </p:tgtEl>
                                        <p:attrNameLst>
                                          <p:attrName>ppt_x</p:attrName>
                                        </p:attrNameLst>
                                      </p:cBhvr>
                                      <p:tavLst>
                                        <p:tav tm="0">
                                          <p:val>
                                            <p:strVal val="#ppt_x"/>
                                          </p:val>
                                        </p:tav>
                                        <p:tav tm="100000">
                                          <p:val>
                                            <p:strVal val="#ppt_x"/>
                                          </p:val>
                                        </p:tav>
                                      </p:tavLst>
                                    </p:anim>
                                    <p:anim calcmode="lin" valueType="num">
                                      <p:cBhvr additive="base">
                                        <p:cTn id="26" dur="300" fill="hold"/>
                                        <p:tgtEl>
                                          <p:spTgt spid="292867">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292867">
                                            <p:txEl>
                                              <p:pRg st="8" end="8"/>
                                            </p:txEl>
                                          </p:spTgt>
                                        </p:tgtEl>
                                        <p:attrNameLst>
                                          <p:attrName>style.visibility</p:attrName>
                                        </p:attrNameLst>
                                      </p:cBhvr>
                                      <p:to>
                                        <p:strVal val="visible"/>
                                      </p:to>
                                    </p:set>
                                    <p:anim calcmode="lin" valueType="num">
                                      <p:cBhvr additive="base">
                                        <p:cTn id="31" dur="300" fill="hold"/>
                                        <p:tgtEl>
                                          <p:spTgt spid="292867">
                                            <p:txEl>
                                              <p:pRg st="8" end="8"/>
                                            </p:txEl>
                                          </p:spTgt>
                                        </p:tgtEl>
                                        <p:attrNameLst>
                                          <p:attrName>ppt_x</p:attrName>
                                        </p:attrNameLst>
                                      </p:cBhvr>
                                      <p:tavLst>
                                        <p:tav tm="0">
                                          <p:val>
                                            <p:strVal val="#ppt_x"/>
                                          </p:val>
                                        </p:tav>
                                        <p:tav tm="100000">
                                          <p:val>
                                            <p:strVal val="#ppt_x"/>
                                          </p:val>
                                        </p:tav>
                                      </p:tavLst>
                                    </p:anim>
                                    <p:anim calcmode="lin" valueType="num">
                                      <p:cBhvr additive="base">
                                        <p:cTn id="32" dur="300" fill="hold"/>
                                        <p:tgtEl>
                                          <p:spTgt spid="292867">
                                            <p:txEl>
                                              <p:pRg st="8" end="8"/>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867"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1847850" y="1125539"/>
            <a:ext cx="8351838" cy="3125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indent="160338">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10000"/>
              </a:lnSpc>
              <a:spcBef>
                <a:spcPct val="10000"/>
              </a:spcBef>
              <a:buSzPct val="90000"/>
            </a:pPr>
            <a:r>
              <a:rPr kumimoji="1" lang="zh-CN" altLang="en-US" sz="2800" b="1">
                <a:solidFill>
                  <a:srgbClr val="CC0066"/>
                </a:solidFill>
                <a:latin typeface="Arial" panose="020B0604020202020204" pitchFamily="34" charset="0"/>
              </a:rPr>
              <a:t>活化：</a:t>
            </a:r>
            <a:r>
              <a:rPr kumimoji="1" lang="zh-CN" altLang="en-US" sz="2800" b="1">
                <a:latin typeface="Arial" panose="020B0604020202020204" pitchFamily="34" charset="0"/>
              </a:rPr>
              <a:t>消耗</a:t>
            </a:r>
            <a:r>
              <a:rPr kumimoji="1" lang="en-US" altLang="zh-CN" sz="2800" b="1">
                <a:latin typeface="Arial" panose="020B0604020202020204" pitchFamily="34" charset="0"/>
              </a:rPr>
              <a:t>2</a:t>
            </a:r>
            <a:r>
              <a:rPr kumimoji="1" lang="zh-CN" altLang="en-US" sz="2800" b="1">
                <a:latin typeface="Arial" panose="020B0604020202020204" pitchFamily="34" charset="0"/>
              </a:rPr>
              <a:t>个高能磷酸键 </a:t>
            </a:r>
          </a:p>
          <a:p>
            <a:pPr eaLnBrk="1" hangingPunct="1">
              <a:lnSpc>
                <a:spcPct val="110000"/>
              </a:lnSpc>
              <a:spcBef>
                <a:spcPct val="10000"/>
              </a:spcBef>
              <a:buSzPct val="90000"/>
            </a:pPr>
            <a:r>
              <a:rPr kumimoji="1" lang="en-US" altLang="zh-CN" sz="2800" b="1">
                <a:solidFill>
                  <a:srgbClr val="CC0066"/>
                </a:solidFill>
                <a:latin typeface="Arial" panose="020B0604020202020204" pitchFamily="34" charset="0"/>
              </a:rPr>
              <a:t>β</a:t>
            </a:r>
            <a:r>
              <a:rPr kumimoji="1" lang="zh-CN" altLang="en-US" sz="2800" b="1">
                <a:solidFill>
                  <a:srgbClr val="CC0066"/>
                </a:solidFill>
                <a:latin typeface="Arial" panose="020B0604020202020204" pitchFamily="34" charset="0"/>
              </a:rPr>
              <a:t>氧 化：</a:t>
            </a:r>
            <a:endParaRPr kumimoji="1" lang="zh-CN" altLang="en-US" sz="2800" b="1">
              <a:solidFill>
                <a:srgbClr val="0000CC"/>
              </a:solidFill>
              <a:latin typeface="Arial" panose="020B0604020202020204" pitchFamily="34" charset="0"/>
            </a:endParaRPr>
          </a:p>
          <a:p>
            <a:pPr eaLnBrk="1" hangingPunct="1">
              <a:lnSpc>
                <a:spcPct val="110000"/>
              </a:lnSpc>
              <a:spcBef>
                <a:spcPct val="10000"/>
              </a:spcBef>
              <a:buSzPct val="90000"/>
            </a:pPr>
            <a:r>
              <a:rPr kumimoji="1" lang="zh-CN" altLang="en-US" sz="2800" b="1">
                <a:solidFill>
                  <a:srgbClr val="0000CC"/>
                </a:solidFill>
                <a:latin typeface="Arial" panose="020B0604020202020204" pitchFamily="34" charset="0"/>
              </a:rPr>
              <a:t>每轮循环</a:t>
            </a:r>
            <a:r>
              <a:rPr kumimoji="1" lang="zh-CN" altLang="en-US" sz="2800" b="1">
                <a:solidFill>
                  <a:srgbClr val="CC0066"/>
                </a:solidFill>
                <a:latin typeface="Arial" panose="020B0604020202020204" pitchFamily="34" charset="0"/>
              </a:rPr>
              <a:t>产物：</a:t>
            </a:r>
            <a:r>
              <a:rPr kumimoji="1" lang="en-US" altLang="zh-CN" sz="2800" b="1">
                <a:latin typeface="Arial" panose="020B0604020202020204" pitchFamily="34" charset="0"/>
              </a:rPr>
              <a:t>1</a:t>
            </a:r>
            <a:r>
              <a:rPr kumimoji="1" lang="zh-CN" altLang="en-US" sz="2800" b="1">
                <a:latin typeface="Arial" panose="020B0604020202020204" pitchFamily="34" charset="0"/>
              </a:rPr>
              <a:t>分子</a:t>
            </a:r>
            <a:r>
              <a:rPr kumimoji="1" lang="zh-CN" altLang="en-US" sz="2800" b="1">
                <a:solidFill>
                  <a:srgbClr val="3333CC"/>
                </a:solidFill>
                <a:latin typeface="Arial" panose="020B0604020202020204" pitchFamily="34" charset="0"/>
              </a:rPr>
              <a:t>乙酰</a:t>
            </a:r>
            <a:r>
              <a:rPr kumimoji="1" lang="en-US" altLang="zh-CN" sz="2800" b="1">
                <a:solidFill>
                  <a:srgbClr val="3333CC"/>
                </a:solidFill>
                <a:latin typeface="Arial" panose="020B0604020202020204" pitchFamily="34" charset="0"/>
              </a:rPr>
              <a:t>CoA</a:t>
            </a:r>
            <a:r>
              <a:rPr kumimoji="1" lang="zh-CN" altLang="en-US" sz="2800" b="1">
                <a:solidFill>
                  <a:srgbClr val="3333CC"/>
                </a:solidFill>
                <a:latin typeface="Arial" panose="020B0604020202020204" pitchFamily="34" charset="0"/>
              </a:rPr>
              <a:t>、</a:t>
            </a:r>
            <a:r>
              <a:rPr kumimoji="1" lang="en-US" altLang="zh-CN" sz="2800" b="1">
                <a:latin typeface="Arial" panose="020B0604020202020204" pitchFamily="34" charset="0"/>
              </a:rPr>
              <a:t>1</a:t>
            </a:r>
            <a:r>
              <a:rPr kumimoji="1" lang="zh-CN" altLang="en-US" sz="2800" b="1">
                <a:latin typeface="Arial" panose="020B0604020202020204" pitchFamily="34" charset="0"/>
              </a:rPr>
              <a:t>分子少两个碳原子的脂酰</a:t>
            </a:r>
            <a:r>
              <a:rPr kumimoji="1" lang="en-US" altLang="zh-CN" sz="2800" b="1">
                <a:latin typeface="Arial" panose="020B0604020202020204" pitchFamily="34" charset="0"/>
              </a:rPr>
              <a:t>CoA</a:t>
            </a:r>
            <a:r>
              <a:rPr kumimoji="1" lang="zh-CN" altLang="en-US" sz="2800" b="1">
                <a:latin typeface="Arial" panose="020B0604020202020204" pitchFamily="34" charset="0"/>
              </a:rPr>
              <a:t>、</a:t>
            </a:r>
            <a:r>
              <a:rPr kumimoji="1" lang="en-US" altLang="zh-CN" sz="2800" b="1">
                <a:latin typeface="Arial" panose="020B0604020202020204" pitchFamily="34" charset="0"/>
              </a:rPr>
              <a:t>1</a:t>
            </a:r>
            <a:r>
              <a:rPr kumimoji="1" lang="zh-CN" altLang="en-US" sz="2800" b="1">
                <a:latin typeface="Arial" panose="020B0604020202020204" pitchFamily="34" charset="0"/>
              </a:rPr>
              <a:t>分子</a:t>
            </a:r>
            <a:r>
              <a:rPr kumimoji="1" lang="en-US" altLang="zh-CN" sz="2800" b="1">
                <a:latin typeface="Arial" panose="020B0604020202020204" pitchFamily="34" charset="0"/>
              </a:rPr>
              <a:t>NADH+H</a:t>
            </a:r>
            <a:r>
              <a:rPr kumimoji="1" lang="en-US" altLang="zh-CN" sz="2800" b="1" baseline="30000">
                <a:latin typeface="Arial" panose="020B0604020202020204" pitchFamily="34" charset="0"/>
              </a:rPr>
              <a:t>+</a:t>
            </a:r>
            <a:r>
              <a:rPr kumimoji="1" lang="zh-CN" altLang="en-US" sz="2800" b="1">
                <a:latin typeface="Arial" panose="020B0604020202020204" pitchFamily="34" charset="0"/>
              </a:rPr>
              <a:t>、</a:t>
            </a:r>
            <a:r>
              <a:rPr kumimoji="1" lang="en-US" altLang="zh-CN" sz="2800" b="1">
                <a:latin typeface="Arial" panose="020B0604020202020204" pitchFamily="34" charset="0"/>
              </a:rPr>
              <a:t>1</a:t>
            </a:r>
            <a:r>
              <a:rPr kumimoji="1" lang="zh-CN" altLang="en-US" sz="2800" b="1">
                <a:latin typeface="Arial" panose="020B0604020202020204" pitchFamily="34" charset="0"/>
              </a:rPr>
              <a:t>分子</a:t>
            </a:r>
            <a:r>
              <a:rPr kumimoji="1" lang="en-US" altLang="zh-CN" sz="2800" b="1">
                <a:latin typeface="Arial" panose="020B0604020202020204" pitchFamily="34" charset="0"/>
              </a:rPr>
              <a:t>FADH</a:t>
            </a:r>
            <a:r>
              <a:rPr kumimoji="1" lang="en-US" altLang="zh-CN" sz="2800" b="1" baseline="-25000">
                <a:latin typeface="Arial" panose="020B0604020202020204" pitchFamily="34" charset="0"/>
              </a:rPr>
              <a:t>2 </a:t>
            </a:r>
            <a:r>
              <a:rPr kumimoji="1" lang="en-US" altLang="zh-CN" sz="2800" b="1">
                <a:latin typeface="Arial" panose="020B0604020202020204" pitchFamily="34" charset="0"/>
              </a:rPr>
              <a:t> </a:t>
            </a:r>
          </a:p>
          <a:p>
            <a:pPr eaLnBrk="1" hangingPunct="1">
              <a:lnSpc>
                <a:spcPct val="130000"/>
              </a:lnSpc>
            </a:pPr>
            <a:r>
              <a:rPr kumimoji="1" lang="en-US" altLang="zh-CN" sz="2800" b="1">
                <a:solidFill>
                  <a:srgbClr val="0000CC"/>
                </a:solidFill>
                <a:latin typeface="Arial" panose="020B0604020202020204" pitchFamily="34" charset="0"/>
              </a:rPr>
              <a:t>7 </a:t>
            </a:r>
            <a:r>
              <a:rPr kumimoji="1" lang="zh-CN" altLang="en-US" sz="2800" b="1">
                <a:solidFill>
                  <a:srgbClr val="0000CC"/>
                </a:solidFill>
                <a:latin typeface="Arial" panose="020B0604020202020204" pitchFamily="34" charset="0"/>
              </a:rPr>
              <a:t>轮循环</a:t>
            </a:r>
            <a:r>
              <a:rPr kumimoji="1" lang="zh-CN" altLang="en-US" sz="2800" b="1">
                <a:solidFill>
                  <a:srgbClr val="CC0066"/>
                </a:solidFill>
                <a:latin typeface="Arial" panose="020B0604020202020204" pitchFamily="34" charset="0"/>
              </a:rPr>
              <a:t>产物</a:t>
            </a:r>
            <a:r>
              <a:rPr kumimoji="1" lang="zh-CN" altLang="en-US" sz="2800" b="1">
                <a:solidFill>
                  <a:srgbClr val="0000CC"/>
                </a:solidFill>
                <a:latin typeface="Arial" panose="020B0604020202020204" pitchFamily="34" charset="0"/>
              </a:rPr>
              <a:t>：</a:t>
            </a:r>
            <a:r>
              <a:rPr kumimoji="1" lang="en-US" altLang="zh-CN" sz="2800" b="1">
                <a:latin typeface="Arial" panose="020B0604020202020204" pitchFamily="34" charset="0"/>
              </a:rPr>
              <a:t>8</a:t>
            </a:r>
            <a:r>
              <a:rPr kumimoji="1" lang="zh-CN" altLang="en-US" sz="2800" b="1">
                <a:latin typeface="Arial" panose="020B0604020202020204" pitchFamily="34" charset="0"/>
              </a:rPr>
              <a:t>分子</a:t>
            </a:r>
            <a:r>
              <a:rPr kumimoji="1" lang="zh-CN" altLang="en-US" sz="2800" b="1">
                <a:solidFill>
                  <a:srgbClr val="3333CC"/>
                </a:solidFill>
                <a:latin typeface="Arial" panose="020B0604020202020204" pitchFamily="34" charset="0"/>
              </a:rPr>
              <a:t>乙酰</a:t>
            </a:r>
            <a:r>
              <a:rPr kumimoji="1" lang="en-US" altLang="zh-CN" sz="2800" b="1">
                <a:solidFill>
                  <a:srgbClr val="3333CC"/>
                </a:solidFill>
                <a:latin typeface="Arial" panose="020B0604020202020204" pitchFamily="34" charset="0"/>
              </a:rPr>
              <a:t>CoA</a:t>
            </a:r>
            <a:r>
              <a:rPr kumimoji="1" lang="zh-CN" altLang="en-US" sz="2800" b="1">
                <a:solidFill>
                  <a:srgbClr val="3333CC"/>
                </a:solidFill>
                <a:latin typeface="Arial" panose="020B0604020202020204" pitchFamily="34" charset="0"/>
              </a:rPr>
              <a:t>、</a:t>
            </a:r>
            <a:r>
              <a:rPr kumimoji="1" lang="en-US" altLang="zh-CN" sz="2800" b="1">
                <a:latin typeface="Arial" panose="020B0604020202020204" pitchFamily="34" charset="0"/>
              </a:rPr>
              <a:t>7</a:t>
            </a:r>
            <a:r>
              <a:rPr kumimoji="1" lang="zh-CN" altLang="en-US" sz="2800" b="1">
                <a:latin typeface="Arial" panose="020B0604020202020204" pitchFamily="34" charset="0"/>
              </a:rPr>
              <a:t>分子</a:t>
            </a:r>
            <a:r>
              <a:rPr kumimoji="1" lang="en-US" altLang="zh-CN" sz="2800" b="1">
                <a:solidFill>
                  <a:srgbClr val="CC0066"/>
                </a:solidFill>
                <a:latin typeface="Arial" panose="020B0604020202020204" pitchFamily="34" charset="0"/>
              </a:rPr>
              <a:t>NADH+H</a:t>
            </a:r>
            <a:r>
              <a:rPr kumimoji="1" lang="en-US" altLang="zh-CN" sz="2800" b="1" baseline="30000">
                <a:solidFill>
                  <a:srgbClr val="CC0066"/>
                </a:solidFill>
                <a:latin typeface="Arial" panose="020B0604020202020204" pitchFamily="34" charset="0"/>
              </a:rPr>
              <a:t>+</a:t>
            </a:r>
            <a:r>
              <a:rPr kumimoji="1" lang="zh-CN" altLang="en-US" sz="2800" b="1">
                <a:solidFill>
                  <a:srgbClr val="CC0066"/>
                </a:solidFill>
                <a:latin typeface="Arial" panose="020B0604020202020204" pitchFamily="34" charset="0"/>
              </a:rPr>
              <a:t>、</a:t>
            </a:r>
          </a:p>
          <a:p>
            <a:pPr eaLnBrk="1" hangingPunct="1">
              <a:lnSpc>
                <a:spcPct val="120000"/>
              </a:lnSpc>
            </a:pPr>
            <a:r>
              <a:rPr kumimoji="1" lang="zh-CN" altLang="en-US" sz="2800" b="1">
                <a:solidFill>
                  <a:srgbClr val="CC0066"/>
                </a:solidFill>
                <a:latin typeface="Arial" panose="020B0604020202020204" pitchFamily="34" charset="0"/>
              </a:rPr>
              <a:t>                         </a:t>
            </a:r>
            <a:r>
              <a:rPr kumimoji="1" lang="en-US" altLang="zh-CN" sz="2800" b="1">
                <a:latin typeface="Arial" panose="020B0604020202020204" pitchFamily="34" charset="0"/>
              </a:rPr>
              <a:t>7</a:t>
            </a:r>
            <a:r>
              <a:rPr kumimoji="1" lang="zh-CN" altLang="en-US" sz="2800" b="1">
                <a:latin typeface="Arial" panose="020B0604020202020204" pitchFamily="34" charset="0"/>
              </a:rPr>
              <a:t>分子</a:t>
            </a:r>
            <a:r>
              <a:rPr kumimoji="1" lang="en-US" altLang="zh-CN" sz="2800" b="1">
                <a:solidFill>
                  <a:srgbClr val="CC0066"/>
                </a:solidFill>
                <a:latin typeface="Arial" panose="020B0604020202020204" pitchFamily="34" charset="0"/>
              </a:rPr>
              <a:t>FADH</a:t>
            </a:r>
            <a:r>
              <a:rPr kumimoji="1" lang="en-US" altLang="zh-CN" sz="2800" b="1" baseline="-25000">
                <a:solidFill>
                  <a:srgbClr val="CC0066"/>
                </a:solidFill>
                <a:latin typeface="Arial" panose="020B0604020202020204" pitchFamily="34" charset="0"/>
              </a:rPr>
              <a:t>2</a:t>
            </a:r>
            <a:r>
              <a:rPr kumimoji="1" lang="en-US" altLang="zh-CN" sz="2800" b="1">
                <a:solidFill>
                  <a:srgbClr val="CC0066"/>
                </a:solidFill>
                <a:latin typeface="Arial" panose="020B0604020202020204" pitchFamily="34" charset="0"/>
              </a:rPr>
              <a:t>   </a:t>
            </a:r>
            <a:r>
              <a:rPr kumimoji="1" lang="en-US" altLang="zh-CN" sz="2800" b="1">
                <a:latin typeface="Arial" panose="020B0604020202020204" pitchFamily="34" charset="0"/>
              </a:rPr>
              <a:t>    </a:t>
            </a:r>
          </a:p>
        </p:txBody>
      </p:sp>
      <p:sp>
        <p:nvSpPr>
          <p:cNvPr id="51203" name="Rectangle 3"/>
          <p:cNvSpPr>
            <a:spLocks noChangeArrowheads="1"/>
          </p:cNvSpPr>
          <p:nvPr/>
        </p:nvSpPr>
        <p:spPr bwMode="auto">
          <a:xfrm>
            <a:off x="1919288" y="188914"/>
            <a:ext cx="78486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rgbClr val="0000CC"/>
                </a:solidFill>
                <a:latin typeface="Times New Roman" panose="02020603050405020304" pitchFamily="18" charset="0"/>
                <a:ea typeface="楷体_GB2312" pitchFamily="49" charset="-122"/>
                <a:cs typeface="华文楷体" panose="02010600040101010101" pitchFamily="2" charset="-122"/>
              </a:rPr>
              <a:t>2</a:t>
            </a:r>
            <a:r>
              <a:rPr kumimoji="1" lang="zh-CN" altLang="en-US" sz="2800" b="1">
                <a:solidFill>
                  <a:srgbClr val="0000CC"/>
                </a:solidFill>
                <a:latin typeface="Times New Roman" panose="02020603050405020304" pitchFamily="18" charset="0"/>
                <a:ea typeface="楷体_GB2312" pitchFamily="49" charset="-122"/>
                <a:cs typeface="华文楷体" panose="02010600040101010101" pitchFamily="2" charset="-122"/>
              </a:rPr>
              <a:t>、脂肪酸的</a:t>
            </a:r>
            <a:r>
              <a:rPr kumimoji="1" lang="en-US" altLang="zh-CN" sz="2800" b="1">
                <a:solidFill>
                  <a:srgbClr val="0000CC"/>
                </a:solidFill>
                <a:latin typeface="Times New Roman" panose="02020603050405020304" pitchFamily="18" charset="0"/>
                <a:ea typeface="楷体_GB2312" pitchFamily="49" charset="-122"/>
                <a:cs typeface="华文楷体" panose="02010600040101010101" pitchFamily="2" charset="-122"/>
              </a:rPr>
              <a:t>β-</a:t>
            </a:r>
            <a:r>
              <a:rPr kumimoji="1" lang="zh-CN" altLang="en-US" sz="2800" b="1">
                <a:solidFill>
                  <a:srgbClr val="0000CC"/>
                </a:solidFill>
                <a:latin typeface="Times New Roman" panose="02020603050405020304" pitchFamily="18" charset="0"/>
                <a:ea typeface="楷体_GB2312" pitchFamily="49" charset="-122"/>
                <a:cs typeface="华文楷体" panose="02010600040101010101" pitchFamily="2" charset="-122"/>
              </a:rPr>
              <a:t>氧化产生的能量</a:t>
            </a:r>
            <a:endParaRPr kumimoji="1" lang="zh-CN" altLang="en-US" sz="3200" b="1">
              <a:solidFill>
                <a:schemeClr val="tx2"/>
              </a:solidFill>
              <a:latin typeface="Times New Roman" panose="02020603050405020304" pitchFamily="18" charset="0"/>
              <a:ea typeface="楷体_GB2312" pitchFamily="49" charset="-122"/>
              <a:cs typeface="华文楷体" panose="02010600040101010101" pitchFamily="2" charset="-122"/>
            </a:endParaRPr>
          </a:p>
          <a:p>
            <a:pPr eaLnBrk="1" hangingPunct="1"/>
            <a:r>
              <a:rPr kumimoji="1" lang="zh-CN" altLang="en-US" sz="3200" b="1">
                <a:solidFill>
                  <a:srgbClr val="000099"/>
                </a:solidFill>
                <a:latin typeface="Times New Roman" panose="02020603050405020304" pitchFamily="18" charset="0"/>
                <a:ea typeface="华文中宋" panose="02010600040101010101" pitchFamily="2" charset="-122"/>
                <a:cs typeface="华文楷体" panose="02010600040101010101" pitchFamily="2" charset="-122"/>
              </a:rPr>
              <a:t>                   </a:t>
            </a:r>
            <a:r>
              <a:rPr kumimoji="1" lang="en-US" altLang="zh-CN" sz="2800" b="1">
                <a:solidFill>
                  <a:srgbClr val="000099"/>
                </a:solidFill>
                <a:latin typeface="Times New Roman" panose="02020603050405020304" pitchFamily="18" charset="0"/>
                <a:ea typeface="华文中宋" panose="02010600040101010101" pitchFamily="2" charset="-122"/>
                <a:cs typeface="华文楷体" panose="02010600040101010101" pitchFamily="2" charset="-122"/>
              </a:rPr>
              <a:t>—— </a:t>
            </a:r>
            <a:r>
              <a:rPr kumimoji="1" lang="zh-CN" altLang="en-US" sz="2800" b="1">
                <a:solidFill>
                  <a:srgbClr val="000099"/>
                </a:solidFill>
                <a:latin typeface="Times New Roman" panose="02020603050405020304" pitchFamily="18" charset="0"/>
                <a:ea typeface="华文中宋" panose="02010600040101010101" pitchFamily="2" charset="-122"/>
                <a:cs typeface="华文楷体" panose="02010600040101010101" pitchFamily="2" charset="-122"/>
              </a:rPr>
              <a:t>以</a:t>
            </a:r>
            <a:r>
              <a:rPr kumimoji="1" lang="en-US" altLang="zh-CN" sz="2800" b="1">
                <a:solidFill>
                  <a:srgbClr val="008000"/>
                </a:solidFill>
                <a:latin typeface="Times New Roman" panose="02020603050405020304" pitchFamily="18" charset="0"/>
                <a:ea typeface="华文中宋" panose="02010600040101010101" pitchFamily="2" charset="-122"/>
                <a:cs typeface="华文楷体" panose="02010600040101010101" pitchFamily="2" charset="-122"/>
              </a:rPr>
              <a:t>16</a:t>
            </a:r>
            <a:r>
              <a:rPr kumimoji="1" lang="zh-CN" altLang="en-US" sz="2800" b="1">
                <a:solidFill>
                  <a:srgbClr val="008000"/>
                </a:solidFill>
                <a:latin typeface="Times New Roman" panose="02020603050405020304" pitchFamily="18" charset="0"/>
                <a:ea typeface="华文中宋" panose="02010600040101010101" pitchFamily="2" charset="-122"/>
                <a:cs typeface="华文楷体" panose="02010600040101010101" pitchFamily="2" charset="-122"/>
              </a:rPr>
              <a:t>碳软脂酸</a:t>
            </a:r>
            <a:r>
              <a:rPr kumimoji="1" lang="zh-CN" altLang="en-US" sz="2800" b="1">
                <a:solidFill>
                  <a:srgbClr val="000099"/>
                </a:solidFill>
                <a:latin typeface="Times New Roman" panose="02020603050405020304" pitchFamily="18" charset="0"/>
                <a:ea typeface="华文中宋" panose="02010600040101010101" pitchFamily="2" charset="-122"/>
                <a:cs typeface="华文楷体" panose="02010600040101010101" pitchFamily="2" charset="-122"/>
              </a:rPr>
              <a:t>的氧化为例</a:t>
            </a:r>
          </a:p>
        </p:txBody>
      </p:sp>
      <p:sp>
        <p:nvSpPr>
          <p:cNvPr id="51204" name="Text Box 4"/>
          <p:cNvSpPr txBox="1">
            <a:spLocks noChangeArrowheads="1"/>
          </p:cNvSpPr>
          <p:nvPr/>
        </p:nvSpPr>
        <p:spPr bwMode="auto">
          <a:xfrm>
            <a:off x="1847851" y="4221164"/>
            <a:ext cx="8424863" cy="1146175"/>
          </a:xfrm>
          <a:prstGeom prst="rect">
            <a:avLst/>
          </a:prstGeom>
          <a:noFill/>
          <a:ln w="28575">
            <a:solidFill>
              <a:srgbClr val="2460CC"/>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20000"/>
              </a:lnSpc>
            </a:pPr>
            <a:r>
              <a:rPr kumimoji="1" lang="zh-CN" altLang="en-US" sz="2800" b="1">
                <a:solidFill>
                  <a:srgbClr val="0000CC"/>
                </a:solidFill>
                <a:latin typeface="Arial" panose="020B0604020202020204" pitchFamily="34" charset="0"/>
              </a:rPr>
              <a:t>能量计算：</a:t>
            </a:r>
            <a:r>
              <a:rPr kumimoji="1" lang="zh-CN" altLang="en-US" sz="2800" b="1">
                <a:solidFill>
                  <a:srgbClr val="8F1377"/>
                </a:solidFill>
                <a:latin typeface="Arial" panose="020B0604020202020204" pitchFamily="34" charset="0"/>
              </a:rPr>
              <a:t>生成</a:t>
            </a:r>
            <a:r>
              <a:rPr kumimoji="1" lang="en-US" altLang="zh-CN" sz="2800" b="1">
                <a:solidFill>
                  <a:srgbClr val="8F1377"/>
                </a:solidFill>
                <a:latin typeface="Arial" panose="020B0604020202020204" pitchFamily="34" charset="0"/>
              </a:rPr>
              <a:t>ATP</a:t>
            </a:r>
            <a:r>
              <a:rPr kumimoji="1" lang="en-US" altLang="zh-CN" sz="2800" b="1">
                <a:solidFill>
                  <a:srgbClr val="0033CC"/>
                </a:solidFill>
                <a:latin typeface="Arial" panose="020B0604020202020204" pitchFamily="34" charset="0"/>
              </a:rPr>
              <a:t>   </a:t>
            </a:r>
            <a:r>
              <a:rPr kumimoji="1" lang="en-US" altLang="zh-CN" sz="2800" b="1">
                <a:latin typeface="Arial" panose="020B0604020202020204" pitchFamily="34" charset="0"/>
              </a:rPr>
              <a:t>8×12 + 7×3 + 7×2 = </a:t>
            </a:r>
            <a:r>
              <a:rPr kumimoji="1" lang="en-US" altLang="zh-CN" sz="2800" b="1">
                <a:solidFill>
                  <a:srgbClr val="8F1377"/>
                </a:solidFill>
                <a:latin typeface="Arial" panose="020B0604020202020204" pitchFamily="34" charset="0"/>
              </a:rPr>
              <a:t>131</a:t>
            </a:r>
          </a:p>
          <a:p>
            <a:pPr eaLnBrk="1" hangingPunct="1">
              <a:lnSpc>
                <a:spcPct val="120000"/>
              </a:lnSpc>
            </a:pPr>
            <a:r>
              <a:rPr kumimoji="1" lang="en-US" altLang="zh-CN" sz="2800" b="1">
                <a:solidFill>
                  <a:srgbClr val="0033CC"/>
                </a:solidFill>
                <a:latin typeface="Arial" panose="020B0604020202020204" pitchFamily="34" charset="0"/>
              </a:rPr>
              <a:t>     		</a:t>
            </a:r>
            <a:r>
              <a:rPr kumimoji="1" lang="zh-CN" altLang="en-US" sz="2800" b="1">
                <a:solidFill>
                  <a:srgbClr val="8F1377"/>
                </a:solidFill>
                <a:latin typeface="Arial" panose="020B0604020202020204" pitchFamily="34" charset="0"/>
              </a:rPr>
              <a:t>净生成</a:t>
            </a:r>
            <a:r>
              <a:rPr kumimoji="1" lang="en-US" altLang="zh-CN" sz="2800" b="1">
                <a:solidFill>
                  <a:srgbClr val="8F1377"/>
                </a:solidFill>
                <a:latin typeface="Arial" panose="020B0604020202020204" pitchFamily="34" charset="0"/>
              </a:rPr>
              <a:t>ATP</a:t>
            </a:r>
            <a:r>
              <a:rPr kumimoji="1" lang="en-US" altLang="zh-CN" sz="2800" b="1">
                <a:solidFill>
                  <a:srgbClr val="53478D"/>
                </a:solidFill>
                <a:latin typeface="Arial" panose="020B0604020202020204" pitchFamily="34" charset="0"/>
              </a:rPr>
              <a:t>   </a:t>
            </a:r>
            <a:r>
              <a:rPr kumimoji="1" lang="en-US" altLang="zh-CN" sz="2800" b="1">
                <a:latin typeface="Arial" panose="020B0604020202020204" pitchFamily="34" charset="0"/>
              </a:rPr>
              <a:t>131</a:t>
            </a:r>
            <a:r>
              <a:rPr kumimoji="1" lang="en-US" altLang="zh-CN" sz="2800" b="1">
                <a:latin typeface="宋体" panose="02010600030101010101" pitchFamily="2" charset="-122"/>
                <a:ea typeface="宋体" panose="02010600030101010101" pitchFamily="2" charset="-122"/>
                <a:cs typeface="Times New Roman" panose="02020603050405020304" pitchFamily="18" charset="0"/>
              </a:rPr>
              <a:t>–</a:t>
            </a:r>
            <a:r>
              <a:rPr kumimoji="1" lang="en-US" altLang="zh-CN" sz="2800" b="1">
                <a:latin typeface="Times New Roman" panose="02020603050405020304" pitchFamily="18" charset="0"/>
                <a:cs typeface="Times New Roman" panose="02020603050405020304" pitchFamily="18" charset="0"/>
              </a:rPr>
              <a:t> </a:t>
            </a:r>
            <a:r>
              <a:rPr kumimoji="1" lang="en-US" altLang="zh-CN" sz="2800" b="1">
                <a:latin typeface="Arial" panose="020B0604020202020204" pitchFamily="34" charset="0"/>
              </a:rPr>
              <a:t>2 = </a:t>
            </a:r>
            <a:r>
              <a:rPr kumimoji="1" lang="en-US" altLang="zh-CN" sz="2800" b="1">
                <a:solidFill>
                  <a:srgbClr val="8F1377"/>
                </a:solidFill>
                <a:latin typeface="Arial" panose="020B0604020202020204" pitchFamily="34" charset="0"/>
              </a:rPr>
              <a:t>129</a:t>
            </a:r>
          </a:p>
        </p:txBody>
      </p:sp>
      <p:sp>
        <p:nvSpPr>
          <p:cNvPr id="294917" name="Text Box 5"/>
          <p:cNvSpPr txBox="1">
            <a:spLocks noChangeArrowheads="1"/>
          </p:cNvSpPr>
          <p:nvPr/>
        </p:nvSpPr>
        <p:spPr bwMode="auto">
          <a:xfrm>
            <a:off x="8832851" y="3860801"/>
            <a:ext cx="15843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lang="en-US" altLang="zh-CN">
                <a:latin typeface="Arial" panose="020B0604020202020204" pitchFamily="34" charset="0"/>
                <a:ea typeface="宋体" panose="02010600030101010101" pitchFamily="2" charset="-122"/>
              </a:rPr>
              <a:t>G</a:t>
            </a:r>
            <a:r>
              <a:rPr lang="zh-CN" altLang="en-US">
                <a:latin typeface="Arial" panose="020B0604020202020204" pitchFamily="34" charset="0"/>
                <a:ea typeface="宋体" panose="02010600030101010101" pitchFamily="2" charset="-122"/>
              </a:rPr>
              <a:t>：</a:t>
            </a:r>
            <a:r>
              <a:rPr lang="en-US" altLang="zh-CN">
                <a:latin typeface="Arial" panose="020B0604020202020204" pitchFamily="34" charset="0"/>
                <a:ea typeface="宋体" panose="02010600030101010101" pitchFamily="2" charset="-122"/>
              </a:rPr>
              <a:t>38ATP</a:t>
            </a:r>
          </a:p>
        </p:txBody>
      </p:sp>
      <p:sp>
        <p:nvSpPr>
          <p:cNvPr id="294918" name="Rectangle 6"/>
          <p:cNvSpPr>
            <a:spLocks noChangeArrowheads="1"/>
          </p:cNvSpPr>
          <p:nvPr/>
        </p:nvSpPr>
        <p:spPr bwMode="auto">
          <a:xfrm>
            <a:off x="1919289" y="5338763"/>
            <a:ext cx="8497887" cy="1126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spcBef>
                <a:spcPct val="50000"/>
              </a:spcBef>
            </a:pPr>
            <a:r>
              <a:rPr kumimoji="1" lang="en-US" altLang="zh-CN" sz="2400" b="1">
                <a:ea typeface="宋体" panose="02010600030101010101" pitchFamily="2" charset="-122"/>
              </a:rPr>
              <a:t>β-</a:t>
            </a:r>
            <a:r>
              <a:rPr kumimoji="1" lang="zh-CN" altLang="zh-CN" sz="2400" b="1">
                <a:ea typeface="宋体" panose="02010600030101010101" pitchFamily="2" charset="-122"/>
              </a:rPr>
              <a:t>氧化的</a:t>
            </a:r>
            <a:r>
              <a:rPr kumimoji="1" lang="zh-CN" altLang="en-US" sz="2400" b="1">
                <a:ea typeface="宋体" panose="02010600030101010101" pitchFamily="2" charset="-122"/>
              </a:rPr>
              <a:t>生理意义：是脂肪酸分解供能的主要形式，可产生大量</a:t>
            </a:r>
            <a:r>
              <a:rPr kumimoji="1" lang="en-US" altLang="zh-CN" sz="2400" b="1">
                <a:ea typeface="宋体" panose="02010600030101010101" pitchFamily="2" charset="-122"/>
              </a:rPr>
              <a:t>ATP</a:t>
            </a:r>
            <a:r>
              <a:rPr kumimoji="1" lang="zh-CN" altLang="en-US" sz="2400" b="1">
                <a:ea typeface="宋体" panose="02010600030101010101" pitchFamily="2" charset="-122"/>
              </a:rPr>
              <a:t>，提供空腹时机体所需总能量的</a:t>
            </a:r>
            <a:r>
              <a:rPr kumimoji="1" lang="en-US" altLang="zh-CN" sz="2400" b="1">
                <a:ea typeface="宋体" panose="02010600030101010101" pitchFamily="2" charset="-122"/>
              </a:rPr>
              <a:t>50</a:t>
            </a:r>
            <a:r>
              <a:rPr kumimoji="1" lang="zh-CN" altLang="en-US" sz="2400" b="1">
                <a:ea typeface="宋体" panose="02010600030101010101" pitchFamily="2" charset="-122"/>
              </a:rPr>
              <a:t>％。</a:t>
            </a:r>
          </a:p>
        </p:txBody>
      </p:sp>
      <p:sp>
        <p:nvSpPr>
          <p:cNvPr id="51207" name="AutoShape 7">
            <a:hlinkClick r:id="" action="ppaction://hlinkshowjump?jump=firstslide" highlightClick="1"/>
          </p:cNvPr>
          <p:cNvSpPr>
            <a:spLocks noChangeArrowheads="1"/>
          </p:cNvSpPr>
          <p:nvPr/>
        </p:nvSpPr>
        <p:spPr bwMode="auto">
          <a:xfrm>
            <a:off x="10344150" y="6578878"/>
            <a:ext cx="184731" cy="369332"/>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51208" name="Line 8"/>
          <p:cNvSpPr>
            <a:spLocks noChangeShapeType="1"/>
          </p:cNvSpPr>
          <p:nvPr/>
        </p:nvSpPr>
        <p:spPr bwMode="auto">
          <a:xfrm>
            <a:off x="8472488" y="6092826"/>
            <a:ext cx="0" cy="1444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Tree>
    <p:extLst>
      <p:ext uri="{BB962C8B-B14F-4D97-AF65-F5344CB8AC3E}">
        <p14:creationId xmlns:p14="http://schemas.microsoft.com/office/powerpoint/2010/main" val="6871522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94918">
                                            <p:txEl>
                                              <p:charRg st="0" end="14"/>
                                            </p:txEl>
                                          </p:spTgt>
                                        </p:tgtEl>
                                        <p:attrNameLst>
                                          <p:attrName>style.visibility</p:attrName>
                                        </p:attrNameLst>
                                      </p:cBhvr>
                                      <p:to>
                                        <p:strVal val="visible"/>
                                      </p:to>
                                    </p:set>
                                    <p:animEffect transition="in" filter="blinds(horizontal)">
                                      <p:cBhvr>
                                        <p:cTn id="7" dur="500"/>
                                        <p:tgtEl>
                                          <p:spTgt spid="294918">
                                            <p:txEl>
                                              <p:charRg st="0" end="14"/>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94918">
                                            <p:txEl>
                                              <p:charRg st="14" end="20"/>
                                            </p:txEl>
                                          </p:spTgt>
                                        </p:tgtEl>
                                        <p:attrNameLst>
                                          <p:attrName>style.visibility</p:attrName>
                                        </p:attrNameLst>
                                      </p:cBhvr>
                                      <p:to>
                                        <p:strVal val="visible"/>
                                      </p:to>
                                    </p:set>
                                    <p:animEffect transition="in" filter="blinds(horizontal)">
                                      <p:cBhvr>
                                        <p:cTn id="12" dur="500"/>
                                        <p:tgtEl>
                                          <p:spTgt spid="294918">
                                            <p:txEl>
                                              <p:charRg st="14" end="2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294918">
                                            <p:txEl>
                                              <p:charRg st="20" end="51"/>
                                            </p:txEl>
                                          </p:spTgt>
                                        </p:tgtEl>
                                        <p:attrNameLst>
                                          <p:attrName>style.visibility</p:attrName>
                                        </p:attrNameLst>
                                      </p:cBhvr>
                                      <p:to>
                                        <p:strVal val="visible"/>
                                      </p:to>
                                    </p:set>
                                    <p:animEffect transition="in" filter="blinds(horizontal)">
                                      <p:cBhvr>
                                        <p:cTn id="15" dur="500"/>
                                        <p:tgtEl>
                                          <p:spTgt spid="294918">
                                            <p:txEl>
                                              <p:charRg st="20" end="51"/>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294918">
                                            <p:txEl>
                                              <p:charRg st="51" end="51"/>
                                            </p:txEl>
                                          </p:spTgt>
                                        </p:tgtEl>
                                        <p:attrNameLst>
                                          <p:attrName>style.visibility</p:attrName>
                                        </p:attrNameLst>
                                      </p:cBhvr>
                                      <p:to>
                                        <p:strVal val="visible"/>
                                      </p:to>
                                    </p:set>
                                    <p:animEffect transition="in" filter="blinds(horizontal)">
                                      <p:cBhvr>
                                        <p:cTn id="18" dur="500"/>
                                        <p:tgtEl>
                                          <p:spTgt spid="294918">
                                            <p:txEl>
                                              <p:charRg st="51" end="51"/>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294918">
                                            <p:txEl>
                                              <p:charRg st="51" end="51"/>
                                            </p:txEl>
                                          </p:spTgt>
                                        </p:tgtEl>
                                        <p:attrNameLst>
                                          <p:attrName>style.visibility</p:attrName>
                                        </p:attrNameLst>
                                      </p:cBhvr>
                                      <p:to>
                                        <p:strVal val="visible"/>
                                      </p:to>
                                    </p:set>
                                    <p:animEffect transition="in" filter="blinds(horizontal)">
                                      <p:cBhvr>
                                        <p:cTn id="21" dur="500"/>
                                        <p:tgtEl>
                                          <p:spTgt spid="294918">
                                            <p:txEl>
                                              <p:charRg st="51" end="51"/>
                                            </p:txEl>
                                          </p:spTgt>
                                        </p:tgtEl>
                                      </p:cBhvr>
                                    </p:animEffect>
                                  </p:childTnLst>
                                </p:cTn>
                              </p:par>
                            </p:childTnLst>
                          </p:cTn>
                        </p:par>
                        <p:par>
                          <p:cTn id="22" fill="hold" nodeType="afterGroup">
                            <p:stCondLst>
                              <p:cond delay="500"/>
                            </p:stCondLst>
                            <p:childTnLst>
                              <p:par>
                                <p:cTn id="23" presetID="3" presetClass="entr" presetSubtype="10" fill="hold" grpId="0" nodeType="afterEffect">
                                  <p:stCondLst>
                                    <p:cond delay="3000"/>
                                  </p:stCondLst>
                                  <p:childTnLst>
                                    <p:set>
                                      <p:cBhvr>
                                        <p:cTn id="24" dur="1" fill="hold">
                                          <p:stCondLst>
                                            <p:cond delay="0"/>
                                          </p:stCondLst>
                                        </p:cTn>
                                        <p:tgtEl>
                                          <p:spTgt spid="294917"/>
                                        </p:tgtEl>
                                        <p:attrNameLst>
                                          <p:attrName>style.visibility</p:attrName>
                                        </p:attrNameLst>
                                      </p:cBhvr>
                                      <p:to>
                                        <p:strVal val="visible"/>
                                      </p:to>
                                    </p:set>
                                    <p:animEffect transition="in" filter="blinds(horizontal)">
                                      <p:cBhvr>
                                        <p:cTn id="25" dur="500"/>
                                        <p:tgtEl>
                                          <p:spTgt spid="29491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94918"/>
                                        </p:tgtEl>
                                        <p:attrNameLst>
                                          <p:attrName>style.visibility</p:attrName>
                                        </p:attrNameLst>
                                      </p:cBhvr>
                                      <p:to>
                                        <p:strVal val="visible"/>
                                      </p:to>
                                    </p:set>
                                    <p:animEffect transition="in" filter="blinds(horizontal)">
                                      <p:cBhvr>
                                        <p:cTn id="30" dur="500"/>
                                        <p:tgtEl>
                                          <p:spTgt spid="2949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17" grpId="0"/>
      <p:bldP spid="29491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7986" name="Line 2"/>
          <p:cNvSpPr>
            <a:spLocks noChangeShapeType="1"/>
          </p:cNvSpPr>
          <p:nvPr/>
        </p:nvSpPr>
        <p:spPr bwMode="auto">
          <a:xfrm>
            <a:off x="1981200" y="4437063"/>
            <a:ext cx="8229600" cy="0"/>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latin typeface="Times New Roman" panose="02020603050405020304" pitchFamily="18" charset="0"/>
              <a:cs typeface="Times New Roman" panose="02020603050405020304" pitchFamily="18" charset="0"/>
            </a:endParaRPr>
          </a:p>
        </p:txBody>
      </p:sp>
      <p:grpSp>
        <p:nvGrpSpPr>
          <p:cNvPr id="297987" name="Group 3"/>
          <p:cNvGrpSpPr>
            <a:grpSpLocks/>
          </p:cNvGrpSpPr>
          <p:nvPr/>
        </p:nvGrpSpPr>
        <p:grpSpPr bwMode="auto">
          <a:xfrm>
            <a:off x="1992313" y="4568826"/>
            <a:ext cx="8077200" cy="588963"/>
            <a:chOff x="432" y="3211"/>
            <a:chExt cx="5088" cy="371"/>
          </a:xfrm>
        </p:grpSpPr>
        <p:sp>
          <p:nvSpPr>
            <p:cNvPr id="53267" name="Text Box 4"/>
            <p:cNvSpPr txBox="1">
              <a:spLocks noChangeArrowheads="1"/>
            </p:cNvSpPr>
            <p:nvPr/>
          </p:nvSpPr>
          <p:spPr bwMode="auto">
            <a:xfrm>
              <a:off x="432" y="3211"/>
              <a:ext cx="5088" cy="3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10000"/>
                </a:lnSpc>
              </a:pPr>
              <a:r>
                <a:rPr kumimoji="1" lang="en-US" altLang="zh-CN" sz="2800" b="1">
                  <a:solidFill>
                    <a:schemeClr val="tx2"/>
                  </a:solidFill>
                  <a:latin typeface="Times New Roman" panose="02020603050405020304" pitchFamily="18" charset="0"/>
                  <a:ea typeface="楷体_GB2312" pitchFamily="49" charset="-122"/>
                  <a:cs typeface="Times New Roman" panose="02020603050405020304" pitchFamily="18" charset="0"/>
                </a:rPr>
                <a:t> </a:t>
              </a:r>
              <a:r>
                <a:rPr lang="en-US" altLang="zh-CN" sz="2800" b="1">
                  <a:solidFill>
                    <a:schemeClr val="tx2"/>
                  </a:solidFill>
                  <a:latin typeface="Times New Roman" panose="02020603050405020304" pitchFamily="18" charset="0"/>
                  <a:ea typeface="楷体_GB2312" pitchFamily="49" charset="-122"/>
                  <a:cs typeface="Times New Roman" panose="02020603050405020304" pitchFamily="18" charset="0"/>
                </a:rPr>
                <a:t>1</a:t>
              </a:r>
              <a:r>
                <a:rPr lang="zh-CN" altLang="en-US" sz="2800" b="1">
                  <a:solidFill>
                    <a:schemeClr val="tx2"/>
                  </a:solidFill>
                  <a:latin typeface="Times New Roman" panose="02020603050405020304" pitchFamily="18" charset="0"/>
                  <a:ea typeface="楷体_GB2312" pitchFamily="49" charset="-122"/>
                  <a:cs typeface="Times New Roman" panose="02020603050405020304" pitchFamily="18" charset="0"/>
                </a:rPr>
                <a:t>分子软脂酸</a:t>
              </a:r>
              <a:r>
                <a:rPr kumimoji="1" lang="zh-CN" altLang="en-US" sz="2800" b="1">
                  <a:solidFill>
                    <a:schemeClr val="tx2"/>
                  </a:solidFill>
                  <a:latin typeface="Times New Roman" panose="02020603050405020304" pitchFamily="18" charset="0"/>
                  <a:ea typeface="楷体_GB2312" pitchFamily="49" charset="-122"/>
                  <a:cs typeface="Times New Roman" panose="02020603050405020304" pitchFamily="18" charset="0"/>
                </a:rPr>
                <a:t>净生成</a:t>
              </a:r>
              <a:r>
                <a:rPr kumimoji="1" lang="en-US" altLang="zh-CN" sz="2800" b="1">
                  <a:solidFill>
                    <a:schemeClr val="tx2"/>
                  </a:solidFill>
                  <a:latin typeface="Times New Roman" panose="02020603050405020304" pitchFamily="18" charset="0"/>
                  <a:ea typeface="楷体_GB2312" pitchFamily="49" charset="-122"/>
                  <a:cs typeface="Times New Roman" panose="02020603050405020304" pitchFamily="18" charset="0"/>
                </a:rPr>
                <a:t>ATP                                   </a:t>
              </a:r>
            </a:p>
          </p:txBody>
        </p:sp>
        <p:sp>
          <p:nvSpPr>
            <p:cNvPr id="53268" name="Text Box 5"/>
            <p:cNvSpPr txBox="1">
              <a:spLocks noChangeArrowheads="1"/>
            </p:cNvSpPr>
            <p:nvPr/>
          </p:nvSpPr>
          <p:spPr bwMode="auto">
            <a:xfrm>
              <a:off x="4399" y="3255"/>
              <a:ext cx="680" cy="327"/>
            </a:xfrm>
            <a:prstGeom prst="rect">
              <a:avLst/>
            </a:prstGeom>
            <a:noFill/>
            <a:ln>
              <a:noFill/>
            </a:ln>
            <a:effectLst/>
            <a:extLst>
              <a:ext uri="{909E8E84-426E-40DD-AFC4-6F175D3DCCD1}">
                <a14:hiddenFill xmlns:a14="http://schemas.microsoft.com/office/drawing/2010/main">
                  <a:gradFill rotWithShape="0">
                    <a:gsLst>
                      <a:gs pos="0">
                        <a:srgbClr val="000082"/>
                      </a:gs>
                      <a:gs pos="30000">
                        <a:srgbClr val="66008F"/>
                      </a:gs>
                      <a:gs pos="64999">
                        <a:srgbClr val="BA0066"/>
                      </a:gs>
                      <a:gs pos="89999">
                        <a:srgbClr val="FF0000"/>
                      </a:gs>
                      <a:gs pos="100000">
                        <a:srgbClr val="FF8200"/>
                      </a:gs>
                    </a:gsLst>
                    <a:lin ang="5400000" scaled="1"/>
                  </a:gra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spcBef>
                  <a:spcPct val="50000"/>
                </a:spcBef>
              </a:pPr>
              <a:r>
                <a:rPr kumimoji="1" lang="en-US" altLang="zh-CN" sz="2800" b="1">
                  <a:solidFill>
                    <a:srgbClr val="000099"/>
                  </a:solidFill>
                  <a:latin typeface="Times New Roman" panose="02020603050405020304" pitchFamily="18" charset="0"/>
                  <a:ea typeface="楷体_GB2312" pitchFamily="49" charset="-122"/>
                  <a:cs typeface="Times New Roman" panose="02020603050405020304" pitchFamily="18" charset="0"/>
                </a:rPr>
                <a:t>106</a:t>
              </a:r>
              <a:r>
                <a:rPr kumimoji="1" lang="zh-CN" altLang="en-US" sz="2800" b="1">
                  <a:solidFill>
                    <a:srgbClr val="000099"/>
                  </a:solidFill>
                  <a:latin typeface="Times New Roman" panose="02020603050405020304" pitchFamily="18" charset="0"/>
                  <a:ea typeface="楷体_GB2312" pitchFamily="49" charset="-122"/>
                  <a:cs typeface="Times New Roman" panose="02020603050405020304" pitchFamily="18" charset="0"/>
                </a:rPr>
                <a:t>个</a:t>
              </a:r>
            </a:p>
          </p:txBody>
        </p:sp>
      </p:grpSp>
      <p:sp>
        <p:nvSpPr>
          <p:cNvPr id="53252" name="Text Box 7"/>
          <p:cNvSpPr txBox="1">
            <a:spLocks noChangeArrowheads="1"/>
          </p:cNvSpPr>
          <p:nvPr/>
        </p:nvSpPr>
        <p:spPr bwMode="auto">
          <a:xfrm>
            <a:off x="7339014" y="2271714"/>
            <a:ext cx="2789237"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10000"/>
              </a:lnSpc>
            </a:pPr>
            <a:r>
              <a:rPr kumimoji="1" lang="en-US" altLang="zh-CN" sz="2800" b="1">
                <a:solidFill>
                  <a:srgbClr val="000099"/>
                </a:solidFill>
                <a:latin typeface="Times New Roman" panose="02020603050405020304" pitchFamily="18" charset="0"/>
                <a:ea typeface="楷体_GB2312" pitchFamily="49" charset="-122"/>
                <a:cs typeface="Times New Roman" panose="02020603050405020304" pitchFamily="18" charset="0"/>
              </a:rPr>
              <a:t>1.5  7 = 10.5</a:t>
            </a:r>
          </a:p>
        </p:txBody>
      </p:sp>
      <p:sp>
        <p:nvSpPr>
          <p:cNvPr id="53253" name="Line 8"/>
          <p:cNvSpPr>
            <a:spLocks noChangeShapeType="1"/>
          </p:cNvSpPr>
          <p:nvPr/>
        </p:nvSpPr>
        <p:spPr bwMode="auto">
          <a:xfrm flipH="1">
            <a:off x="7959725" y="2451100"/>
            <a:ext cx="152400" cy="228600"/>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latin typeface="Times New Roman" panose="02020603050405020304" pitchFamily="18" charset="0"/>
              <a:cs typeface="Times New Roman" panose="02020603050405020304" pitchFamily="18" charset="0"/>
            </a:endParaRPr>
          </a:p>
        </p:txBody>
      </p:sp>
      <p:sp>
        <p:nvSpPr>
          <p:cNvPr id="53254" name="Line 9"/>
          <p:cNvSpPr>
            <a:spLocks noChangeShapeType="1"/>
          </p:cNvSpPr>
          <p:nvPr/>
        </p:nvSpPr>
        <p:spPr bwMode="auto">
          <a:xfrm>
            <a:off x="7959725" y="2451100"/>
            <a:ext cx="152400" cy="228600"/>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latin typeface="Times New Roman" panose="02020603050405020304" pitchFamily="18" charset="0"/>
              <a:cs typeface="Times New Roman" panose="02020603050405020304" pitchFamily="18" charset="0"/>
            </a:endParaRPr>
          </a:p>
        </p:txBody>
      </p:sp>
      <p:sp>
        <p:nvSpPr>
          <p:cNvPr id="53255" name="Text Box 11"/>
          <p:cNvSpPr txBox="1">
            <a:spLocks noChangeArrowheads="1"/>
          </p:cNvSpPr>
          <p:nvPr/>
        </p:nvSpPr>
        <p:spPr bwMode="auto">
          <a:xfrm>
            <a:off x="7175500" y="3573464"/>
            <a:ext cx="251460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10000"/>
              </a:lnSpc>
            </a:pPr>
            <a:r>
              <a:rPr kumimoji="1" lang="en-US" altLang="zh-CN" sz="2800" b="1">
                <a:solidFill>
                  <a:srgbClr val="000099"/>
                </a:solidFill>
                <a:latin typeface="Times New Roman" panose="02020603050405020304" pitchFamily="18" charset="0"/>
                <a:ea typeface="楷体_GB2312" pitchFamily="49" charset="-122"/>
                <a:cs typeface="Times New Roman" panose="02020603050405020304" pitchFamily="18" charset="0"/>
              </a:rPr>
              <a:t> 10  8 = 80</a:t>
            </a:r>
          </a:p>
        </p:txBody>
      </p:sp>
      <p:sp>
        <p:nvSpPr>
          <p:cNvPr id="53256" name="Line 12"/>
          <p:cNvSpPr>
            <a:spLocks noChangeShapeType="1"/>
          </p:cNvSpPr>
          <p:nvPr/>
        </p:nvSpPr>
        <p:spPr bwMode="auto">
          <a:xfrm flipH="1">
            <a:off x="7888288" y="3752850"/>
            <a:ext cx="152400" cy="228600"/>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latin typeface="Times New Roman" panose="02020603050405020304" pitchFamily="18" charset="0"/>
              <a:cs typeface="Times New Roman" panose="02020603050405020304" pitchFamily="18" charset="0"/>
            </a:endParaRPr>
          </a:p>
        </p:txBody>
      </p:sp>
      <p:sp>
        <p:nvSpPr>
          <p:cNvPr id="53257" name="Line 13"/>
          <p:cNvSpPr>
            <a:spLocks noChangeShapeType="1"/>
          </p:cNvSpPr>
          <p:nvPr/>
        </p:nvSpPr>
        <p:spPr bwMode="auto">
          <a:xfrm>
            <a:off x="7888288" y="3752850"/>
            <a:ext cx="152400" cy="228600"/>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latin typeface="Times New Roman" panose="02020603050405020304" pitchFamily="18" charset="0"/>
              <a:cs typeface="Times New Roman" panose="02020603050405020304" pitchFamily="18" charset="0"/>
            </a:endParaRPr>
          </a:p>
        </p:txBody>
      </p:sp>
      <p:sp>
        <p:nvSpPr>
          <p:cNvPr id="53258" name="Text Box 15"/>
          <p:cNvSpPr txBox="1">
            <a:spLocks noChangeArrowheads="1"/>
          </p:cNvSpPr>
          <p:nvPr/>
        </p:nvSpPr>
        <p:spPr bwMode="auto">
          <a:xfrm>
            <a:off x="7353300" y="2976563"/>
            <a:ext cx="2990850"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rgbClr val="000099"/>
                </a:solidFill>
                <a:latin typeface="Times New Roman" panose="02020603050405020304" pitchFamily="18" charset="0"/>
                <a:ea typeface="楷体_GB2312" pitchFamily="49" charset="-122"/>
                <a:cs typeface="Times New Roman" panose="02020603050405020304" pitchFamily="18" charset="0"/>
              </a:rPr>
              <a:t>2.5  7 = 17.5</a:t>
            </a:r>
          </a:p>
        </p:txBody>
      </p:sp>
      <p:sp>
        <p:nvSpPr>
          <p:cNvPr id="53259" name="Line 16"/>
          <p:cNvSpPr>
            <a:spLocks noChangeShapeType="1"/>
          </p:cNvSpPr>
          <p:nvPr/>
        </p:nvSpPr>
        <p:spPr bwMode="auto">
          <a:xfrm flipH="1">
            <a:off x="7959725" y="3143250"/>
            <a:ext cx="152400" cy="228600"/>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latin typeface="Times New Roman" panose="02020603050405020304" pitchFamily="18" charset="0"/>
              <a:cs typeface="Times New Roman" panose="02020603050405020304" pitchFamily="18" charset="0"/>
            </a:endParaRPr>
          </a:p>
        </p:txBody>
      </p:sp>
      <p:sp>
        <p:nvSpPr>
          <p:cNvPr id="53260" name="Line 17"/>
          <p:cNvSpPr>
            <a:spLocks noChangeShapeType="1"/>
          </p:cNvSpPr>
          <p:nvPr/>
        </p:nvSpPr>
        <p:spPr bwMode="auto">
          <a:xfrm>
            <a:off x="7959725" y="3143250"/>
            <a:ext cx="152400" cy="228600"/>
          </a:xfrm>
          <a:prstGeom prst="line">
            <a:avLst/>
          </a:prstGeom>
          <a:noFill/>
          <a:ln w="38100">
            <a:solidFill>
              <a:srgbClr val="00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latin typeface="Times New Roman" panose="02020603050405020304" pitchFamily="18" charset="0"/>
              <a:cs typeface="Times New Roman" panose="02020603050405020304" pitchFamily="18" charset="0"/>
            </a:endParaRPr>
          </a:p>
        </p:txBody>
      </p:sp>
      <p:sp>
        <p:nvSpPr>
          <p:cNvPr id="298002" name="Rectangle 18"/>
          <p:cNvSpPr>
            <a:spLocks noChangeArrowheads="1"/>
          </p:cNvSpPr>
          <p:nvPr/>
        </p:nvSpPr>
        <p:spPr bwMode="auto">
          <a:xfrm>
            <a:off x="1992314" y="692151"/>
            <a:ext cx="7991475"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ea typeface="楷体_GB2312" pitchFamily="49" charset="-122"/>
                <a:cs typeface="Times New Roman" panose="02020603050405020304" pitchFamily="18" charset="0"/>
              </a:rPr>
              <a:t>软脂酸经</a:t>
            </a:r>
            <a:r>
              <a:rPr kumimoji="1" lang="en-US" altLang="zh-CN" sz="2800" b="1">
                <a:latin typeface="Times New Roman" panose="02020603050405020304" pitchFamily="18" charset="0"/>
                <a:ea typeface="楷体_GB2312" pitchFamily="49" charset="-122"/>
                <a:cs typeface="Times New Roman" panose="02020603050405020304" pitchFamily="18" charset="0"/>
              </a:rPr>
              <a:t>1</a:t>
            </a:r>
            <a:r>
              <a:rPr kumimoji="1" lang="zh-CN" altLang="en-US" sz="2800" b="1">
                <a:latin typeface="Times New Roman" panose="02020603050405020304" pitchFamily="18" charset="0"/>
                <a:ea typeface="楷体_GB2312" pitchFamily="49" charset="-122"/>
                <a:cs typeface="Times New Roman" panose="02020603050405020304" pitchFamily="18" charset="0"/>
              </a:rPr>
              <a:t>次活化，需消耗</a:t>
            </a:r>
            <a:r>
              <a:rPr kumimoji="1" lang="en-US" altLang="zh-CN" sz="2800" b="1">
                <a:latin typeface="Times New Roman" panose="02020603050405020304" pitchFamily="18" charset="0"/>
                <a:ea typeface="楷体_GB2312" pitchFamily="49" charset="-122"/>
                <a:cs typeface="Times New Roman" panose="02020603050405020304" pitchFamily="18" charset="0"/>
              </a:rPr>
              <a:t>2</a:t>
            </a:r>
            <a:r>
              <a:rPr kumimoji="1" lang="zh-CN" altLang="en-US" sz="2800" b="1">
                <a:latin typeface="Times New Roman" panose="02020603050405020304" pitchFamily="18" charset="0"/>
                <a:ea typeface="楷体_GB2312" pitchFamily="49" charset="-122"/>
                <a:cs typeface="Times New Roman" panose="02020603050405020304" pitchFamily="18" charset="0"/>
              </a:rPr>
              <a:t>分子</a:t>
            </a:r>
            <a:r>
              <a:rPr kumimoji="1" lang="en-US" altLang="zh-CN" sz="2800" b="1">
                <a:latin typeface="Times New Roman" panose="02020603050405020304" pitchFamily="18" charset="0"/>
                <a:ea typeface="楷体_GB2312" pitchFamily="49" charset="-122"/>
                <a:cs typeface="Times New Roman" panose="02020603050405020304" pitchFamily="18" charset="0"/>
              </a:rPr>
              <a:t>ATP   </a:t>
            </a:r>
            <a:r>
              <a:rPr kumimoji="1" lang="en-US" altLang="zh-CN" sz="2800" b="1">
                <a:solidFill>
                  <a:srgbClr val="000099"/>
                </a:solidFill>
                <a:latin typeface="Times New Roman" panose="02020603050405020304" pitchFamily="18" charset="0"/>
                <a:ea typeface="楷体_GB2312" pitchFamily="49" charset="-122"/>
                <a:cs typeface="Times New Roman" panose="02020603050405020304" pitchFamily="18" charset="0"/>
              </a:rPr>
              <a:t>- 2 ATP</a:t>
            </a:r>
          </a:p>
        </p:txBody>
      </p:sp>
      <p:sp>
        <p:nvSpPr>
          <p:cNvPr id="298003" name="Rectangle 19"/>
          <p:cNvSpPr>
            <a:spLocks noChangeArrowheads="1"/>
          </p:cNvSpPr>
          <p:nvPr/>
        </p:nvSpPr>
        <p:spPr bwMode="auto">
          <a:xfrm>
            <a:off x="2362201" y="1557338"/>
            <a:ext cx="5757282"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ea typeface="楷体_GB2312" pitchFamily="49" charset="-122"/>
                <a:cs typeface="Times New Roman" panose="02020603050405020304" pitchFamily="18" charset="0"/>
              </a:rPr>
              <a:t>经</a:t>
            </a:r>
            <a:r>
              <a:rPr kumimoji="1" lang="en-US" altLang="zh-CN" sz="2800" b="1">
                <a:latin typeface="Times New Roman" panose="02020603050405020304" pitchFamily="18" charset="0"/>
                <a:ea typeface="楷体_GB2312" pitchFamily="49" charset="-122"/>
                <a:cs typeface="Times New Roman" panose="02020603050405020304" pitchFamily="18" charset="0"/>
              </a:rPr>
              <a:t>7</a:t>
            </a:r>
            <a:r>
              <a:rPr kumimoji="1" lang="zh-CN" altLang="en-US" sz="2800" b="1">
                <a:latin typeface="Times New Roman" panose="02020603050405020304" pitchFamily="18" charset="0"/>
                <a:ea typeface="楷体_GB2312" pitchFamily="49" charset="-122"/>
                <a:cs typeface="Times New Roman" panose="02020603050405020304" pitchFamily="18" charset="0"/>
              </a:rPr>
              <a:t>次脂肪酸</a:t>
            </a:r>
            <a:r>
              <a:rPr kumimoji="1" lang="zh-CN" altLang="en-US" sz="2800" b="1">
                <a:latin typeface="Times New Roman" panose="02020603050405020304" pitchFamily="18" charset="0"/>
                <a:ea typeface="楷体_GB2312" pitchFamily="49" charset="-122"/>
                <a:cs typeface="Times New Roman" panose="02020603050405020304" pitchFamily="18" charset="0"/>
                <a:sym typeface="Symbol" panose="05050102010706020507" pitchFamily="18" charset="2"/>
              </a:rPr>
              <a:t>－氧化          生成</a:t>
            </a:r>
            <a:r>
              <a:rPr kumimoji="1" lang="en-US" altLang="zh-CN" sz="2800" b="1">
                <a:latin typeface="Times New Roman" panose="02020603050405020304" pitchFamily="18" charset="0"/>
                <a:ea typeface="楷体_GB2312" pitchFamily="49" charset="-122"/>
                <a:cs typeface="Times New Roman" panose="02020603050405020304" pitchFamily="18" charset="0"/>
                <a:sym typeface="Symbol" panose="05050102010706020507" pitchFamily="18" charset="2"/>
              </a:rPr>
              <a:t>ATP</a:t>
            </a:r>
            <a:endParaRPr kumimoji="1" lang="en-US" altLang="zh-CN" sz="2800" b="1">
              <a:latin typeface="Times New Roman" panose="02020603050405020304" pitchFamily="18" charset="0"/>
              <a:ea typeface="楷体_GB2312" pitchFamily="49" charset="-122"/>
              <a:cs typeface="Times New Roman" panose="02020603050405020304" pitchFamily="18" charset="0"/>
            </a:endParaRPr>
          </a:p>
        </p:txBody>
      </p:sp>
      <p:sp>
        <p:nvSpPr>
          <p:cNvPr id="298004" name="Rectangle 20"/>
          <p:cNvSpPr>
            <a:spLocks noChangeArrowheads="1"/>
          </p:cNvSpPr>
          <p:nvPr/>
        </p:nvSpPr>
        <p:spPr bwMode="auto">
          <a:xfrm>
            <a:off x="2971801" y="3448051"/>
            <a:ext cx="3227165"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ea typeface="楷体_GB2312" pitchFamily="49" charset="-122"/>
                <a:cs typeface="Times New Roman" panose="02020603050405020304" pitchFamily="18" charset="0"/>
                <a:sym typeface="Symbol" panose="05050102010706020507" pitchFamily="18" charset="2"/>
              </a:rPr>
              <a:t>形成</a:t>
            </a:r>
            <a:r>
              <a:rPr kumimoji="1" lang="en-US" altLang="zh-CN" sz="2800" b="1">
                <a:latin typeface="Times New Roman" panose="02020603050405020304" pitchFamily="18" charset="0"/>
                <a:ea typeface="楷体_GB2312" pitchFamily="49" charset="-122"/>
                <a:cs typeface="Times New Roman" panose="02020603050405020304" pitchFamily="18" charset="0"/>
                <a:sym typeface="Symbol" panose="05050102010706020507" pitchFamily="18" charset="2"/>
              </a:rPr>
              <a:t>8</a:t>
            </a:r>
            <a:r>
              <a:rPr kumimoji="1" lang="zh-CN" altLang="en-US" sz="2800" b="1">
                <a:latin typeface="Times New Roman" panose="02020603050405020304" pitchFamily="18" charset="0"/>
                <a:ea typeface="楷体_GB2312" pitchFamily="49" charset="-122"/>
                <a:cs typeface="Times New Roman" panose="02020603050405020304" pitchFamily="18" charset="0"/>
                <a:sym typeface="Symbol" panose="05050102010706020507" pitchFamily="18" charset="2"/>
              </a:rPr>
              <a:t>分子乙酰</a:t>
            </a:r>
            <a:r>
              <a:rPr kumimoji="1" lang="en-US" altLang="zh-CN" sz="2800" b="1">
                <a:latin typeface="Times New Roman" panose="02020603050405020304" pitchFamily="18" charset="0"/>
                <a:ea typeface="楷体_GB2312" pitchFamily="49" charset="-122"/>
                <a:cs typeface="Times New Roman" panose="02020603050405020304" pitchFamily="18" charset="0"/>
              </a:rPr>
              <a:t>CoA</a:t>
            </a:r>
          </a:p>
        </p:txBody>
      </p:sp>
      <p:sp>
        <p:nvSpPr>
          <p:cNvPr id="298005" name="Rectangle 21"/>
          <p:cNvSpPr>
            <a:spLocks noChangeArrowheads="1"/>
          </p:cNvSpPr>
          <p:nvPr/>
        </p:nvSpPr>
        <p:spPr bwMode="auto">
          <a:xfrm>
            <a:off x="2971801" y="2252663"/>
            <a:ext cx="2918363"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ea typeface="楷体_GB2312" pitchFamily="49" charset="-122"/>
                <a:cs typeface="Times New Roman" panose="02020603050405020304" pitchFamily="18" charset="0"/>
                <a:sym typeface="Symbol" panose="05050102010706020507" pitchFamily="18" charset="2"/>
              </a:rPr>
              <a:t>产生</a:t>
            </a:r>
            <a:r>
              <a:rPr kumimoji="1" lang="en-US" altLang="zh-CN" sz="2800" b="1">
                <a:latin typeface="Times New Roman" panose="02020603050405020304" pitchFamily="18" charset="0"/>
                <a:ea typeface="楷体_GB2312" pitchFamily="49" charset="-122"/>
                <a:cs typeface="Times New Roman" panose="02020603050405020304" pitchFamily="18" charset="0"/>
                <a:sym typeface="Symbol" panose="05050102010706020507" pitchFamily="18" charset="2"/>
              </a:rPr>
              <a:t>7</a:t>
            </a:r>
            <a:r>
              <a:rPr kumimoji="1" lang="zh-CN" altLang="en-US" sz="2800" b="1">
                <a:latin typeface="Times New Roman" panose="02020603050405020304" pitchFamily="18" charset="0"/>
                <a:ea typeface="楷体_GB2312" pitchFamily="49" charset="-122"/>
                <a:cs typeface="Times New Roman" panose="02020603050405020304" pitchFamily="18" charset="0"/>
                <a:sym typeface="Symbol" panose="05050102010706020507" pitchFamily="18" charset="2"/>
              </a:rPr>
              <a:t>分子</a:t>
            </a:r>
            <a:r>
              <a:rPr kumimoji="1" lang="en-US" altLang="zh-CN" sz="2800" b="1">
                <a:latin typeface="Times New Roman" panose="02020603050405020304" pitchFamily="18" charset="0"/>
                <a:ea typeface="楷体_GB2312" pitchFamily="49" charset="-122"/>
                <a:cs typeface="Times New Roman" panose="02020603050405020304" pitchFamily="18" charset="0"/>
                <a:sym typeface="Symbol" panose="05050102010706020507" pitchFamily="18" charset="2"/>
              </a:rPr>
              <a:t>FADH</a:t>
            </a:r>
            <a:r>
              <a:rPr kumimoji="1" lang="en-US" altLang="zh-CN" sz="2800" b="1" baseline="-25000">
                <a:latin typeface="Times New Roman" panose="02020603050405020304" pitchFamily="18" charset="0"/>
                <a:ea typeface="楷体_GB2312" pitchFamily="49" charset="-122"/>
                <a:cs typeface="Times New Roman" panose="02020603050405020304" pitchFamily="18" charset="0"/>
                <a:sym typeface="Symbol" panose="05050102010706020507" pitchFamily="18" charset="2"/>
              </a:rPr>
              <a:t>2</a:t>
            </a:r>
            <a:endParaRPr kumimoji="1" lang="en-US" altLang="zh-CN" sz="2800" b="1" baseline="-25000">
              <a:latin typeface="Times New Roman" panose="02020603050405020304" pitchFamily="18" charset="0"/>
              <a:ea typeface="楷体_GB2312" pitchFamily="49" charset="-122"/>
              <a:cs typeface="Times New Roman" panose="02020603050405020304" pitchFamily="18" charset="0"/>
            </a:endParaRPr>
          </a:p>
        </p:txBody>
      </p:sp>
      <p:sp>
        <p:nvSpPr>
          <p:cNvPr id="298006" name="Rectangle 22"/>
          <p:cNvSpPr>
            <a:spLocks noChangeArrowheads="1"/>
          </p:cNvSpPr>
          <p:nvPr/>
        </p:nvSpPr>
        <p:spPr bwMode="auto">
          <a:xfrm>
            <a:off x="2971800" y="2862263"/>
            <a:ext cx="2864887" cy="523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ea typeface="楷体_GB2312" pitchFamily="49" charset="-122"/>
                <a:cs typeface="Times New Roman" panose="02020603050405020304" pitchFamily="18" charset="0"/>
                <a:sym typeface="Symbol" panose="05050102010706020507" pitchFamily="18" charset="2"/>
              </a:rPr>
              <a:t>产生</a:t>
            </a:r>
            <a:r>
              <a:rPr kumimoji="1" lang="en-US" altLang="zh-CN" sz="2800" b="1">
                <a:latin typeface="Times New Roman" panose="02020603050405020304" pitchFamily="18" charset="0"/>
                <a:ea typeface="楷体_GB2312" pitchFamily="49" charset="-122"/>
                <a:cs typeface="Times New Roman" panose="02020603050405020304" pitchFamily="18" charset="0"/>
                <a:sym typeface="Symbol" panose="05050102010706020507" pitchFamily="18" charset="2"/>
              </a:rPr>
              <a:t>7</a:t>
            </a:r>
            <a:r>
              <a:rPr kumimoji="1" lang="zh-CN" altLang="en-US" sz="2800" b="1">
                <a:latin typeface="Times New Roman" panose="02020603050405020304" pitchFamily="18" charset="0"/>
                <a:ea typeface="楷体_GB2312" pitchFamily="49" charset="-122"/>
                <a:cs typeface="Times New Roman" panose="02020603050405020304" pitchFamily="18" charset="0"/>
                <a:sym typeface="Symbol" panose="05050102010706020507" pitchFamily="18" charset="2"/>
              </a:rPr>
              <a:t>分子</a:t>
            </a:r>
            <a:r>
              <a:rPr kumimoji="1" lang="en-US" altLang="zh-CN" sz="2800" b="1">
                <a:latin typeface="Times New Roman" panose="02020603050405020304" pitchFamily="18" charset="0"/>
                <a:ea typeface="楷体_GB2312" pitchFamily="49" charset="-122"/>
                <a:cs typeface="Times New Roman" panose="02020603050405020304" pitchFamily="18" charset="0"/>
                <a:sym typeface="Symbol" panose="05050102010706020507" pitchFamily="18" charset="2"/>
              </a:rPr>
              <a:t>NADH</a:t>
            </a:r>
            <a:endParaRPr kumimoji="1" lang="en-US" altLang="zh-CN" sz="2800" b="1" baseline="-25000">
              <a:latin typeface="Times New Roman" panose="02020603050405020304" pitchFamily="18" charset="0"/>
              <a:ea typeface="楷体_GB2312" pitchFamily="49" charset="-122"/>
              <a:cs typeface="Times New Roman" panose="02020603050405020304" pitchFamily="18" charset="0"/>
            </a:endParaRPr>
          </a:p>
        </p:txBody>
      </p:sp>
      <p:sp>
        <p:nvSpPr>
          <p:cNvPr id="53266" name="Text Box 23"/>
          <p:cNvSpPr txBox="1">
            <a:spLocks noChangeArrowheads="1"/>
          </p:cNvSpPr>
          <p:nvPr/>
        </p:nvSpPr>
        <p:spPr bwMode="auto">
          <a:xfrm>
            <a:off x="1919289" y="5373689"/>
            <a:ext cx="835342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lang="zh-CN" altLang="en-US" sz="2400" b="1">
                <a:latin typeface="Times New Roman" panose="02020603050405020304" pitchFamily="18" charset="0"/>
                <a:ea typeface="楷体_GB2312" pitchFamily="49" charset="-122"/>
                <a:cs typeface="Times New Roman" panose="02020603050405020304" pitchFamily="18" charset="0"/>
              </a:rPr>
              <a:t>同一单位的脂肪酸产生的能量比葡萄糖多</a:t>
            </a:r>
            <a:r>
              <a:rPr lang="en-US" altLang="zh-CN" sz="2400" b="1">
                <a:latin typeface="Times New Roman" panose="02020603050405020304" pitchFamily="18" charset="0"/>
                <a:ea typeface="楷体_GB2312" pitchFamily="49" charset="-122"/>
                <a:cs typeface="Times New Roman" panose="02020603050405020304" pitchFamily="18" charset="0"/>
              </a:rPr>
              <a:t>2.4</a:t>
            </a:r>
            <a:r>
              <a:rPr lang="zh-CN" altLang="en-US" sz="2400" b="1">
                <a:latin typeface="Times New Roman" panose="02020603050405020304" pitchFamily="18" charset="0"/>
                <a:ea typeface="楷体_GB2312" pitchFamily="49" charset="-122"/>
                <a:cs typeface="Times New Roman" panose="02020603050405020304" pitchFamily="18" charset="0"/>
              </a:rPr>
              <a:t>倍。所以脂肪是生物体存储能量的最好形式。</a:t>
            </a:r>
          </a:p>
        </p:txBody>
      </p:sp>
    </p:spTree>
    <p:extLst>
      <p:ext uri="{BB962C8B-B14F-4D97-AF65-F5344CB8AC3E}">
        <p14:creationId xmlns:p14="http://schemas.microsoft.com/office/powerpoint/2010/main" val="2209475184"/>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8002"/>
                                        </p:tgtEl>
                                        <p:attrNameLst>
                                          <p:attrName>style.visibility</p:attrName>
                                        </p:attrNameLst>
                                      </p:cBhvr>
                                      <p:to>
                                        <p:strVal val="visible"/>
                                      </p:to>
                                    </p:set>
                                    <p:anim calcmode="lin" valueType="num">
                                      <p:cBhvr additive="base">
                                        <p:cTn id="7" dur="500" fill="hold"/>
                                        <p:tgtEl>
                                          <p:spTgt spid="298002"/>
                                        </p:tgtEl>
                                        <p:attrNameLst>
                                          <p:attrName>ppt_x</p:attrName>
                                        </p:attrNameLst>
                                      </p:cBhvr>
                                      <p:tavLst>
                                        <p:tav tm="0">
                                          <p:val>
                                            <p:strVal val="0-#ppt_w/2"/>
                                          </p:val>
                                        </p:tav>
                                        <p:tav tm="100000">
                                          <p:val>
                                            <p:strVal val="#ppt_x"/>
                                          </p:val>
                                        </p:tav>
                                      </p:tavLst>
                                    </p:anim>
                                    <p:anim calcmode="lin" valueType="num">
                                      <p:cBhvr additive="base">
                                        <p:cTn id="8" dur="500" fill="hold"/>
                                        <p:tgtEl>
                                          <p:spTgt spid="29800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98003"/>
                                        </p:tgtEl>
                                        <p:attrNameLst>
                                          <p:attrName>style.visibility</p:attrName>
                                        </p:attrNameLst>
                                      </p:cBhvr>
                                      <p:to>
                                        <p:strVal val="visible"/>
                                      </p:to>
                                    </p:set>
                                    <p:anim calcmode="lin" valueType="num">
                                      <p:cBhvr additive="base">
                                        <p:cTn id="13" dur="500" fill="hold"/>
                                        <p:tgtEl>
                                          <p:spTgt spid="298003"/>
                                        </p:tgtEl>
                                        <p:attrNameLst>
                                          <p:attrName>ppt_x</p:attrName>
                                        </p:attrNameLst>
                                      </p:cBhvr>
                                      <p:tavLst>
                                        <p:tav tm="0">
                                          <p:val>
                                            <p:strVal val="0-#ppt_w/2"/>
                                          </p:val>
                                        </p:tav>
                                        <p:tav tm="100000">
                                          <p:val>
                                            <p:strVal val="#ppt_x"/>
                                          </p:val>
                                        </p:tav>
                                      </p:tavLst>
                                    </p:anim>
                                    <p:anim calcmode="lin" valueType="num">
                                      <p:cBhvr additive="base">
                                        <p:cTn id="14" dur="500" fill="hold"/>
                                        <p:tgtEl>
                                          <p:spTgt spid="29800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8005"/>
                                        </p:tgtEl>
                                        <p:attrNameLst>
                                          <p:attrName>style.visibility</p:attrName>
                                        </p:attrNameLst>
                                      </p:cBhvr>
                                      <p:to>
                                        <p:strVal val="visible"/>
                                      </p:to>
                                    </p:set>
                                    <p:anim calcmode="lin" valueType="num">
                                      <p:cBhvr additive="base">
                                        <p:cTn id="19" dur="500" fill="hold"/>
                                        <p:tgtEl>
                                          <p:spTgt spid="298005"/>
                                        </p:tgtEl>
                                        <p:attrNameLst>
                                          <p:attrName>ppt_x</p:attrName>
                                        </p:attrNameLst>
                                      </p:cBhvr>
                                      <p:tavLst>
                                        <p:tav tm="0">
                                          <p:val>
                                            <p:strVal val="0-#ppt_w/2"/>
                                          </p:val>
                                        </p:tav>
                                        <p:tav tm="100000">
                                          <p:val>
                                            <p:strVal val="#ppt_x"/>
                                          </p:val>
                                        </p:tav>
                                      </p:tavLst>
                                    </p:anim>
                                    <p:anim calcmode="lin" valueType="num">
                                      <p:cBhvr additive="base">
                                        <p:cTn id="20" dur="500" fill="hold"/>
                                        <p:tgtEl>
                                          <p:spTgt spid="29800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98006"/>
                                        </p:tgtEl>
                                        <p:attrNameLst>
                                          <p:attrName>style.visibility</p:attrName>
                                        </p:attrNameLst>
                                      </p:cBhvr>
                                      <p:to>
                                        <p:strVal val="visible"/>
                                      </p:to>
                                    </p:set>
                                    <p:anim calcmode="lin" valueType="num">
                                      <p:cBhvr additive="base">
                                        <p:cTn id="25" dur="500" fill="hold"/>
                                        <p:tgtEl>
                                          <p:spTgt spid="298006"/>
                                        </p:tgtEl>
                                        <p:attrNameLst>
                                          <p:attrName>ppt_x</p:attrName>
                                        </p:attrNameLst>
                                      </p:cBhvr>
                                      <p:tavLst>
                                        <p:tav tm="0">
                                          <p:val>
                                            <p:strVal val="0-#ppt_w/2"/>
                                          </p:val>
                                        </p:tav>
                                        <p:tav tm="100000">
                                          <p:val>
                                            <p:strVal val="#ppt_x"/>
                                          </p:val>
                                        </p:tav>
                                      </p:tavLst>
                                    </p:anim>
                                    <p:anim calcmode="lin" valueType="num">
                                      <p:cBhvr additive="base">
                                        <p:cTn id="26" dur="500" fill="hold"/>
                                        <p:tgtEl>
                                          <p:spTgt spid="298006"/>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98004"/>
                                        </p:tgtEl>
                                        <p:attrNameLst>
                                          <p:attrName>style.visibility</p:attrName>
                                        </p:attrNameLst>
                                      </p:cBhvr>
                                      <p:to>
                                        <p:strVal val="visible"/>
                                      </p:to>
                                    </p:set>
                                    <p:anim calcmode="lin" valueType="num">
                                      <p:cBhvr additive="base">
                                        <p:cTn id="31" dur="500" fill="hold"/>
                                        <p:tgtEl>
                                          <p:spTgt spid="298004"/>
                                        </p:tgtEl>
                                        <p:attrNameLst>
                                          <p:attrName>ppt_x</p:attrName>
                                        </p:attrNameLst>
                                      </p:cBhvr>
                                      <p:tavLst>
                                        <p:tav tm="0">
                                          <p:val>
                                            <p:strVal val="0-#ppt_w/2"/>
                                          </p:val>
                                        </p:tav>
                                        <p:tav tm="100000">
                                          <p:val>
                                            <p:strVal val="#ppt_x"/>
                                          </p:val>
                                        </p:tav>
                                      </p:tavLst>
                                    </p:anim>
                                    <p:anim calcmode="lin" valueType="num">
                                      <p:cBhvr additive="base">
                                        <p:cTn id="32" dur="500" fill="hold"/>
                                        <p:tgtEl>
                                          <p:spTgt spid="298004"/>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nodeType="clickEffect">
                                  <p:stCondLst>
                                    <p:cond delay="0"/>
                                  </p:stCondLst>
                                  <p:childTnLst>
                                    <p:set>
                                      <p:cBhvr>
                                        <p:cTn id="36" dur="1" fill="hold">
                                          <p:stCondLst>
                                            <p:cond delay="0"/>
                                          </p:stCondLst>
                                        </p:cTn>
                                        <p:tgtEl>
                                          <p:spTgt spid="297986"/>
                                        </p:tgtEl>
                                        <p:attrNameLst>
                                          <p:attrName>style.visibility</p:attrName>
                                        </p:attrNameLst>
                                      </p:cBhvr>
                                      <p:to>
                                        <p:strVal val="visible"/>
                                      </p:to>
                                    </p:set>
                                    <p:anim calcmode="lin" valueType="num">
                                      <p:cBhvr additive="base">
                                        <p:cTn id="37" dur="500" fill="hold"/>
                                        <p:tgtEl>
                                          <p:spTgt spid="297986"/>
                                        </p:tgtEl>
                                        <p:attrNameLst>
                                          <p:attrName>ppt_x</p:attrName>
                                        </p:attrNameLst>
                                      </p:cBhvr>
                                      <p:tavLst>
                                        <p:tav tm="0">
                                          <p:val>
                                            <p:strVal val="0-#ppt_w/2"/>
                                          </p:val>
                                        </p:tav>
                                        <p:tav tm="100000">
                                          <p:val>
                                            <p:strVal val="#ppt_x"/>
                                          </p:val>
                                        </p:tav>
                                      </p:tavLst>
                                    </p:anim>
                                    <p:anim calcmode="lin" valueType="num">
                                      <p:cBhvr additive="base">
                                        <p:cTn id="38" dur="500" fill="hold"/>
                                        <p:tgtEl>
                                          <p:spTgt spid="297986"/>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nodeType="clickEffect">
                                  <p:stCondLst>
                                    <p:cond delay="0"/>
                                  </p:stCondLst>
                                  <p:childTnLst>
                                    <p:set>
                                      <p:cBhvr>
                                        <p:cTn id="42" dur="1" fill="hold">
                                          <p:stCondLst>
                                            <p:cond delay="0"/>
                                          </p:stCondLst>
                                        </p:cTn>
                                        <p:tgtEl>
                                          <p:spTgt spid="297987"/>
                                        </p:tgtEl>
                                        <p:attrNameLst>
                                          <p:attrName>style.visibility</p:attrName>
                                        </p:attrNameLst>
                                      </p:cBhvr>
                                      <p:to>
                                        <p:strVal val="visible"/>
                                      </p:to>
                                    </p:set>
                                    <p:anim calcmode="lin" valueType="num">
                                      <p:cBhvr additive="base">
                                        <p:cTn id="43" dur="500" fill="hold"/>
                                        <p:tgtEl>
                                          <p:spTgt spid="297987"/>
                                        </p:tgtEl>
                                        <p:attrNameLst>
                                          <p:attrName>ppt_x</p:attrName>
                                        </p:attrNameLst>
                                      </p:cBhvr>
                                      <p:tavLst>
                                        <p:tav tm="0">
                                          <p:val>
                                            <p:strVal val="0-#ppt_w/2"/>
                                          </p:val>
                                        </p:tav>
                                        <p:tav tm="100000">
                                          <p:val>
                                            <p:strVal val="#ppt_x"/>
                                          </p:val>
                                        </p:tav>
                                      </p:tavLst>
                                    </p:anim>
                                    <p:anim calcmode="lin" valueType="num">
                                      <p:cBhvr additive="base">
                                        <p:cTn id="44" dur="500" fill="hold"/>
                                        <p:tgtEl>
                                          <p:spTgt spid="2979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8002" grpId="0" autoUpdateAnimBg="0"/>
      <p:bldP spid="298003" grpId="0" autoUpdateAnimBg="0"/>
      <p:bldP spid="298004" grpId="0" autoUpdateAnimBg="0"/>
      <p:bldP spid="298005" grpId="0" autoUpdateAnimBg="0"/>
      <p:bldP spid="298006"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2"/>
          <p:cNvSpPr txBox="1">
            <a:spLocks noChangeArrowheads="1"/>
          </p:cNvSpPr>
          <p:nvPr/>
        </p:nvSpPr>
        <p:spPr bwMode="auto">
          <a:xfrm>
            <a:off x="1295400" y="381000"/>
            <a:ext cx="10515599" cy="4579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lvl="1" eaLnBrk="1" hangingPunct="1">
              <a:spcBef>
                <a:spcPct val="30000"/>
              </a:spcBef>
            </a:pPr>
            <a:r>
              <a:rPr lang="zh-CN" altLang="en-US" sz="3200" b="1" dirty="0">
                <a:solidFill>
                  <a:srgbClr val="008000"/>
                </a:solidFill>
                <a:latin typeface="华文楷体" panose="02010600040101010101" pitchFamily="2" charset="-122"/>
              </a:rPr>
              <a:t>碳原子数为</a:t>
            </a:r>
            <a:r>
              <a:rPr lang="en-US" altLang="zh-CN" sz="3200" b="1" dirty="0">
                <a:solidFill>
                  <a:srgbClr val="008000"/>
                </a:solidFill>
                <a:latin typeface="华文楷体" panose="02010600040101010101" pitchFamily="2" charset="-122"/>
              </a:rPr>
              <a:t>Cn</a:t>
            </a:r>
            <a:r>
              <a:rPr lang="zh-CN" altLang="en-US" sz="3200" b="1" dirty="0">
                <a:solidFill>
                  <a:srgbClr val="008000"/>
                </a:solidFill>
                <a:latin typeface="华文楷体" panose="02010600040101010101" pitchFamily="2" charset="-122"/>
              </a:rPr>
              <a:t>的饱和偶数脂肪酸进行</a:t>
            </a:r>
            <a:r>
              <a:rPr lang="en-US" altLang="zh-CN" sz="3200" b="1" dirty="0">
                <a:solidFill>
                  <a:srgbClr val="008000"/>
                </a:solidFill>
                <a:latin typeface="华文楷体" panose="02010600040101010101" pitchFamily="2" charset="-122"/>
              </a:rPr>
              <a:t>β</a:t>
            </a:r>
            <a:r>
              <a:rPr lang="zh-CN" altLang="en-US" sz="3200" b="1" dirty="0">
                <a:solidFill>
                  <a:srgbClr val="008000"/>
                </a:solidFill>
                <a:latin typeface="华文楷体" panose="02010600040101010101" pitchFamily="2" charset="-122"/>
              </a:rPr>
              <a:t>氧化，</a:t>
            </a:r>
          </a:p>
          <a:p>
            <a:pPr eaLnBrk="1" hangingPunct="1">
              <a:spcBef>
                <a:spcPct val="30000"/>
              </a:spcBef>
            </a:pPr>
            <a:r>
              <a:rPr lang="zh-CN" altLang="en-US" sz="3200" b="1" dirty="0">
                <a:solidFill>
                  <a:srgbClr val="008000"/>
                </a:solidFill>
                <a:latin typeface="华文楷体" panose="02010600040101010101" pitchFamily="2" charset="-122"/>
              </a:rPr>
              <a:t>试问：净合成多少</a:t>
            </a:r>
            <a:r>
              <a:rPr lang="en-US" altLang="zh-CN" sz="3200" b="1" dirty="0">
                <a:solidFill>
                  <a:srgbClr val="008000"/>
                </a:solidFill>
                <a:latin typeface="华文楷体" panose="02010600040101010101" pitchFamily="2" charset="-122"/>
              </a:rPr>
              <a:t>ATP</a:t>
            </a:r>
            <a:r>
              <a:rPr lang="zh-CN" altLang="en-US" sz="3200" b="1" dirty="0">
                <a:solidFill>
                  <a:srgbClr val="008000"/>
                </a:solidFill>
                <a:latin typeface="华文楷体" panose="02010600040101010101" pitchFamily="2" charset="-122"/>
              </a:rPr>
              <a:t>？</a:t>
            </a:r>
          </a:p>
          <a:p>
            <a:pPr eaLnBrk="1" hangingPunct="1">
              <a:spcBef>
                <a:spcPct val="30000"/>
              </a:spcBef>
            </a:pPr>
            <a:endParaRPr lang="zh-CN" altLang="en-US" sz="1600" b="1" dirty="0">
              <a:solidFill>
                <a:srgbClr val="008000"/>
              </a:solidFill>
              <a:latin typeface="华文楷体" panose="02010600040101010101" pitchFamily="2" charset="-122"/>
            </a:endParaRPr>
          </a:p>
          <a:p>
            <a:pPr lvl="1" eaLnBrk="1" hangingPunct="1">
              <a:spcBef>
                <a:spcPct val="20000"/>
              </a:spcBef>
            </a:pPr>
            <a:r>
              <a:rPr lang="zh-CN" altLang="en-US" sz="3200" b="1" dirty="0">
                <a:latin typeface="华文楷体" panose="02010600040101010101" pitchFamily="2" charset="-122"/>
              </a:rPr>
              <a:t>则需要作（</a:t>
            </a:r>
            <a:r>
              <a:rPr lang="en-US" altLang="zh-CN" sz="3200" b="1" dirty="0">
                <a:latin typeface="华文楷体" panose="02010600040101010101" pitchFamily="2" charset="-122"/>
              </a:rPr>
              <a:t>n/2</a:t>
            </a:r>
            <a:r>
              <a:rPr lang="zh-CN" altLang="en-US" sz="3200" b="1" dirty="0">
                <a:latin typeface="华文楷体" panose="02010600040101010101" pitchFamily="2" charset="-122"/>
              </a:rPr>
              <a:t>－</a:t>
            </a:r>
            <a:r>
              <a:rPr lang="en-US" altLang="zh-CN" sz="3200" b="1" dirty="0">
                <a:latin typeface="华文楷体" panose="02010600040101010101" pitchFamily="2" charset="-122"/>
              </a:rPr>
              <a:t>1</a:t>
            </a:r>
            <a:r>
              <a:rPr lang="zh-CN" altLang="en-US" sz="3200" b="1" dirty="0">
                <a:latin typeface="华文楷体" panose="02010600040101010101" pitchFamily="2" charset="-122"/>
              </a:rPr>
              <a:t>）次循环才能完全分解为</a:t>
            </a:r>
          </a:p>
          <a:p>
            <a:pPr eaLnBrk="1" hangingPunct="1">
              <a:spcBef>
                <a:spcPct val="20000"/>
              </a:spcBef>
            </a:pPr>
            <a:r>
              <a:rPr lang="en-US" altLang="zh-CN" sz="3200" b="1" dirty="0">
                <a:latin typeface="华文楷体" panose="02010600040101010101" pitchFamily="2" charset="-122"/>
              </a:rPr>
              <a:t>n/2</a:t>
            </a:r>
            <a:r>
              <a:rPr lang="zh-CN" altLang="en-US" sz="3200" b="1" dirty="0">
                <a:latin typeface="华文楷体" panose="02010600040101010101" pitchFamily="2" charset="-122"/>
              </a:rPr>
              <a:t>个乙酰</a:t>
            </a:r>
            <a:r>
              <a:rPr lang="en-US" altLang="zh-CN" sz="3200" b="1" dirty="0">
                <a:latin typeface="华文楷体" panose="02010600040101010101" pitchFamily="2" charset="-122"/>
              </a:rPr>
              <a:t>CoA</a:t>
            </a:r>
            <a:r>
              <a:rPr lang="zh-CN" altLang="en-US" sz="3200" b="1" dirty="0">
                <a:latin typeface="华文楷体" panose="02010600040101010101" pitchFamily="2" charset="-122"/>
              </a:rPr>
              <a:t>，产生（</a:t>
            </a:r>
            <a:r>
              <a:rPr lang="en-US" altLang="zh-CN" sz="3200" b="1" dirty="0">
                <a:latin typeface="华文楷体" panose="02010600040101010101" pitchFamily="2" charset="-122"/>
              </a:rPr>
              <a:t>n/2</a:t>
            </a:r>
            <a:r>
              <a:rPr lang="zh-CN" altLang="en-US" sz="3200" b="1" dirty="0">
                <a:latin typeface="华文楷体" panose="02010600040101010101" pitchFamily="2" charset="-122"/>
              </a:rPr>
              <a:t>－</a:t>
            </a:r>
            <a:r>
              <a:rPr lang="en-US" altLang="zh-CN" sz="3200" b="1" dirty="0">
                <a:latin typeface="华文楷体" panose="02010600040101010101" pitchFamily="2" charset="-122"/>
              </a:rPr>
              <a:t>1</a:t>
            </a:r>
            <a:r>
              <a:rPr lang="zh-CN" altLang="en-US" sz="3200" b="1" dirty="0">
                <a:latin typeface="华文楷体" panose="02010600040101010101" pitchFamily="2" charset="-122"/>
              </a:rPr>
              <a:t>）个</a:t>
            </a:r>
            <a:r>
              <a:rPr lang="en-US" altLang="zh-CN" sz="3200" b="1" dirty="0">
                <a:latin typeface="华文楷体" panose="02010600040101010101" pitchFamily="2" charset="-122"/>
              </a:rPr>
              <a:t>NADH</a:t>
            </a:r>
            <a:r>
              <a:rPr lang="zh-CN" altLang="en-US" sz="3200" b="1" dirty="0">
                <a:latin typeface="华文楷体" panose="02010600040101010101" pitchFamily="2" charset="-122"/>
              </a:rPr>
              <a:t>和</a:t>
            </a:r>
          </a:p>
          <a:p>
            <a:pPr eaLnBrk="1" hangingPunct="1">
              <a:spcBef>
                <a:spcPct val="20000"/>
              </a:spcBef>
            </a:pPr>
            <a:r>
              <a:rPr lang="zh-CN" altLang="en-US" sz="3200" b="1" dirty="0">
                <a:latin typeface="华文楷体" panose="02010600040101010101" pitchFamily="2" charset="-122"/>
              </a:rPr>
              <a:t>（</a:t>
            </a:r>
            <a:r>
              <a:rPr lang="en-US" altLang="zh-CN" sz="3200" b="1" dirty="0">
                <a:latin typeface="华文楷体" panose="02010600040101010101" pitchFamily="2" charset="-122"/>
              </a:rPr>
              <a:t>n/2</a:t>
            </a:r>
            <a:r>
              <a:rPr lang="zh-CN" altLang="en-US" sz="3200" b="1" dirty="0">
                <a:latin typeface="华文楷体" panose="02010600040101010101" pitchFamily="2" charset="-122"/>
              </a:rPr>
              <a:t>－</a:t>
            </a:r>
            <a:r>
              <a:rPr lang="en-US" altLang="zh-CN" sz="3200" b="1" dirty="0">
                <a:latin typeface="华文楷体" panose="02010600040101010101" pitchFamily="2" charset="-122"/>
              </a:rPr>
              <a:t>1</a:t>
            </a:r>
            <a:r>
              <a:rPr lang="zh-CN" altLang="en-US" sz="3200" b="1" dirty="0">
                <a:latin typeface="华文楷体" panose="02010600040101010101" pitchFamily="2" charset="-122"/>
              </a:rPr>
              <a:t>）个</a:t>
            </a:r>
            <a:r>
              <a:rPr lang="en-US" altLang="zh-CN" sz="3200" b="1" dirty="0">
                <a:latin typeface="华文楷体" panose="02010600040101010101" pitchFamily="2" charset="-122"/>
              </a:rPr>
              <a:t>FADH</a:t>
            </a:r>
            <a:r>
              <a:rPr lang="en-US" altLang="zh-CN" sz="3200" b="1" baseline="-20000" dirty="0">
                <a:latin typeface="华文楷体" panose="02010600040101010101" pitchFamily="2" charset="-122"/>
              </a:rPr>
              <a:t>2</a:t>
            </a:r>
            <a:r>
              <a:rPr lang="zh-CN" altLang="en-US" sz="3200" b="1" dirty="0">
                <a:latin typeface="华文楷体" panose="02010600040101010101" pitchFamily="2" charset="-122"/>
              </a:rPr>
              <a:t>；生成的乙酰</a:t>
            </a:r>
            <a:r>
              <a:rPr lang="en-US" altLang="zh-CN" sz="3200" b="1" dirty="0">
                <a:latin typeface="华文楷体" panose="02010600040101010101" pitchFamily="2" charset="-122"/>
              </a:rPr>
              <a:t>CoA</a:t>
            </a:r>
            <a:r>
              <a:rPr lang="zh-CN" altLang="en-US" sz="3200" b="1" dirty="0">
                <a:latin typeface="华文楷体" panose="02010600040101010101" pitchFamily="2" charset="-122"/>
              </a:rPr>
              <a:t>通过</a:t>
            </a:r>
            <a:r>
              <a:rPr lang="en-US" altLang="zh-CN" sz="3200" b="1" dirty="0">
                <a:latin typeface="华文楷体" panose="02010600040101010101" pitchFamily="2" charset="-122"/>
              </a:rPr>
              <a:t>TCA</a:t>
            </a:r>
          </a:p>
          <a:p>
            <a:pPr eaLnBrk="1" hangingPunct="1">
              <a:spcBef>
                <a:spcPct val="20000"/>
              </a:spcBef>
            </a:pPr>
            <a:r>
              <a:rPr lang="zh-CN" altLang="en-US" sz="3200" b="1" dirty="0">
                <a:latin typeface="华文楷体" panose="02010600040101010101" pitchFamily="2" charset="-122"/>
              </a:rPr>
              <a:t>循环彻底氧化，而</a:t>
            </a:r>
            <a:r>
              <a:rPr lang="en-US" altLang="zh-CN" sz="3200" b="1" dirty="0">
                <a:latin typeface="华文楷体" panose="02010600040101010101" pitchFamily="2" charset="-122"/>
              </a:rPr>
              <a:t>NADH</a:t>
            </a:r>
            <a:r>
              <a:rPr lang="zh-CN" altLang="en-US" sz="3200" b="1" dirty="0">
                <a:latin typeface="华文楷体" panose="02010600040101010101" pitchFamily="2" charset="-122"/>
              </a:rPr>
              <a:t>和</a:t>
            </a:r>
            <a:r>
              <a:rPr lang="en-US" altLang="zh-CN" sz="3200" b="1" dirty="0">
                <a:latin typeface="华文楷体" panose="02010600040101010101" pitchFamily="2" charset="-122"/>
              </a:rPr>
              <a:t>FADH</a:t>
            </a:r>
            <a:r>
              <a:rPr lang="en-US" altLang="zh-CN" sz="3200" b="1" baseline="-20000" dirty="0">
                <a:latin typeface="华文楷体" panose="02010600040101010101" pitchFamily="2" charset="-122"/>
              </a:rPr>
              <a:t>2</a:t>
            </a:r>
            <a:r>
              <a:rPr lang="zh-CN" altLang="en-US" sz="3200" b="1" dirty="0">
                <a:latin typeface="华文楷体" panose="02010600040101010101" pitchFamily="2" charset="-122"/>
              </a:rPr>
              <a:t>则通过呼吸链</a:t>
            </a:r>
          </a:p>
          <a:p>
            <a:pPr eaLnBrk="1" hangingPunct="1">
              <a:spcBef>
                <a:spcPct val="20000"/>
              </a:spcBef>
            </a:pPr>
            <a:r>
              <a:rPr lang="zh-CN" altLang="en-US" sz="3200" b="1" dirty="0">
                <a:latin typeface="华文楷体" panose="02010600040101010101" pitchFamily="2" charset="-122"/>
              </a:rPr>
              <a:t>传递电子生成</a:t>
            </a:r>
            <a:r>
              <a:rPr lang="en-US" altLang="zh-CN" sz="3200" b="1" dirty="0">
                <a:latin typeface="华文楷体" panose="02010600040101010101" pitchFamily="2" charset="-122"/>
              </a:rPr>
              <a:t>ATP</a:t>
            </a:r>
            <a:r>
              <a:rPr lang="zh-CN" altLang="en-US" sz="3200" b="1" dirty="0">
                <a:latin typeface="华文楷体" panose="02010600040101010101" pitchFamily="2" charset="-122"/>
              </a:rPr>
              <a:t>。</a:t>
            </a:r>
          </a:p>
        </p:txBody>
      </p:sp>
      <p:graphicFrame>
        <p:nvGraphicFramePr>
          <p:cNvPr id="296963" name="Object 3"/>
          <p:cNvGraphicFramePr>
            <a:graphicFrameLocks noChangeAspect="1"/>
          </p:cNvGraphicFramePr>
          <p:nvPr>
            <p:ph sz="half" idx="2"/>
          </p:nvPr>
        </p:nvGraphicFramePr>
        <p:xfrm>
          <a:off x="4067175" y="4965700"/>
          <a:ext cx="4337050" cy="1092200"/>
        </p:xfrm>
        <a:graphic>
          <a:graphicData uri="http://schemas.openxmlformats.org/presentationml/2006/ole">
            <mc:AlternateContent xmlns:mc="http://schemas.openxmlformats.org/markup-compatibility/2006">
              <mc:Choice xmlns:v="urn:schemas-microsoft-com:vml" Requires="v">
                <p:oleObj spid="_x0000_s59398" name="公式" r:id="rId4" imgW="1714500" imgH="431800" progId="Equation.3">
                  <p:embed/>
                </p:oleObj>
              </mc:Choice>
              <mc:Fallback>
                <p:oleObj name="公式" r:id="rId4" imgW="1714500" imgH="431800" progId="Equation.3">
                  <p:embed/>
                  <p:pic>
                    <p:nvPicPr>
                      <p:cNvPr id="296963" name="Object 3"/>
                      <p:cNvPicPr>
                        <a:picLocks noChangeAspect="1" noChangeArrowheads="1"/>
                      </p:cNvPicPr>
                      <p:nvPr/>
                    </p:nvPicPr>
                    <p:blipFill>
                      <a:blip r:embed="rId5">
                        <a:lum bright="-24000" contrast="6000"/>
                        <a:extLst>
                          <a:ext uri="{28A0092B-C50C-407E-A947-70E740481C1C}">
                            <a14:useLocalDpi xmlns:a14="http://schemas.microsoft.com/office/drawing/2010/main" val="0"/>
                          </a:ext>
                        </a:extLst>
                      </a:blip>
                      <a:srcRect/>
                      <a:stretch>
                        <a:fillRect/>
                      </a:stretch>
                    </p:blipFill>
                    <p:spPr bwMode="auto">
                      <a:xfrm>
                        <a:off x="4067175" y="4965700"/>
                        <a:ext cx="4337050" cy="1092200"/>
                      </a:xfrm>
                      <a:prstGeom prst="rect">
                        <a:avLst/>
                      </a:prstGeom>
                      <a:noFill/>
                      <a:ln w="9525">
                        <a:solidFill>
                          <a:srgbClr val="00FFFF"/>
                        </a:solidFill>
                        <a:miter lim="800000"/>
                        <a:headEnd/>
                        <a:tailEnd/>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5367909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296963"/>
                                        </p:tgtEl>
                                        <p:attrNameLst>
                                          <p:attrName>style.visibility</p:attrName>
                                        </p:attrNameLst>
                                      </p:cBhvr>
                                      <p:to>
                                        <p:strVal val="visible"/>
                                      </p:to>
                                    </p:set>
                                    <p:anim calcmode="lin" valueType="num">
                                      <p:cBhvr>
                                        <p:cTn id="7" dur="500" fill="hold"/>
                                        <p:tgtEl>
                                          <p:spTgt spid="296963"/>
                                        </p:tgtEl>
                                        <p:attrNameLst>
                                          <p:attrName>ppt_w</p:attrName>
                                        </p:attrNameLst>
                                      </p:cBhvr>
                                      <p:tavLst>
                                        <p:tav tm="0">
                                          <p:val>
                                            <p:fltVal val="0"/>
                                          </p:val>
                                        </p:tav>
                                        <p:tav tm="100000">
                                          <p:val>
                                            <p:strVal val="#ppt_w"/>
                                          </p:val>
                                        </p:tav>
                                      </p:tavLst>
                                    </p:anim>
                                    <p:anim calcmode="lin" valueType="num">
                                      <p:cBhvr>
                                        <p:cTn id="8" dur="500" fill="hold"/>
                                        <p:tgtEl>
                                          <p:spTgt spid="29696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1992314" y="-152400"/>
            <a:ext cx="7772400" cy="1114426"/>
          </a:xfrm>
          <a:noFill/>
        </p:spPr>
        <p:txBody>
          <a:bodyPr/>
          <a:lstStyle/>
          <a:p>
            <a:pPr eaLnBrk="1" hangingPunct="1"/>
            <a:r>
              <a:rPr lang="zh-CN" altLang="en-US" sz="4000" b="1" dirty="0">
                <a:solidFill>
                  <a:schemeClr val="tx1"/>
                </a:solidFill>
                <a:latin typeface="华文楷体" panose="02010600040101010101" pitchFamily="2" charset="-122"/>
                <a:ea typeface="华文楷体" panose="02010600040101010101" pitchFamily="2" charset="-122"/>
              </a:rPr>
              <a:t>脂肪酸的</a:t>
            </a:r>
            <a:r>
              <a:rPr lang="en-US" altLang="zh-CN" sz="4000" b="1" dirty="0">
                <a:solidFill>
                  <a:schemeClr val="tx1"/>
                </a:solidFill>
                <a:latin typeface="华文楷体" panose="02010600040101010101" pitchFamily="2" charset="-122"/>
                <a:ea typeface="华文楷体" panose="02010600040101010101" pitchFamily="2" charset="-122"/>
              </a:rPr>
              <a:t>α-</a:t>
            </a:r>
            <a:r>
              <a:rPr lang="zh-CN" altLang="en-US" sz="4000" b="1" dirty="0">
                <a:solidFill>
                  <a:schemeClr val="tx1"/>
                </a:solidFill>
                <a:latin typeface="华文楷体" panose="02010600040101010101" pitchFamily="2" charset="-122"/>
                <a:ea typeface="华文楷体" panose="02010600040101010101" pitchFamily="2" charset="-122"/>
              </a:rPr>
              <a:t>氧化作用</a:t>
            </a:r>
          </a:p>
        </p:txBody>
      </p:sp>
      <p:pic>
        <p:nvPicPr>
          <p:cNvPr id="57347" name="Picture 3" descr="bar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6101" y="704850"/>
            <a:ext cx="6118225" cy="9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1060" name="Text Box 4"/>
          <p:cNvSpPr txBox="1">
            <a:spLocks noChangeArrowheads="1"/>
          </p:cNvSpPr>
          <p:nvPr/>
        </p:nvSpPr>
        <p:spPr bwMode="auto">
          <a:xfrm>
            <a:off x="1080296" y="1557551"/>
            <a:ext cx="10121104" cy="18651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20000"/>
              </a:lnSpc>
              <a:spcBef>
                <a:spcPct val="50000"/>
              </a:spcBef>
            </a:pPr>
            <a:r>
              <a:rPr kumimoji="1" lang="en-US" altLang="zh-CN" sz="2400" dirty="0">
                <a:latin typeface="华文楷体" panose="02010600040101010101" pitchFamily="2" charset="-122"/>
              </a:rPr>
              <a:t>   </a:t>
            </a:r>
            <a:r>
              <a:rPr kumimoji="1" lang="zh-CN" altLang="en-US" sz="3200" b="1" dirty="0">
                <a:latin typeface="华文楷体" panose="02010600040101010101" pitchFamily="2" charset="-122"/>
              </a:rPr>
              <a:t>脂肪酸氧化作用发生在</a:t>
            </a:r>
            <a:r>
              <a:rPr kumimoji="1" lang="en-US" altLang="zh-CN" sz="3200" b="1" dirty="0">
                <a:latin typeface="华文楷体" panose="02010600040101010101" pitchFamily="2" charset="-122"/>
              </a:rPr>
              <a:t>α-</a:t>
            </a:r>
            <a:r>
              <a:rPr kumimoji="1" lang="zh-CN" altLang="en-US" sz="3200" b="1" dirty="0">
                <a:latin typeface="华文楷体" panose="02010600040101010101" pitchFamily="2" charset="-122"/>
              </a:rPr>
              <a:t>碳原子上，分解出</a:t>
            </a:r>
            <a:r>
              <a:rPr kumimoji="1" lang="en-US" altLang="zh-CN" sz="3200" b="1" dirty="0">
                <a:latin typeface="华文楷体" panose="02010600040101010101" pitchFamily="2" charset="-122"/>
              </a:rPr>
              <a:t>CO</a:t>
            </a:r>
            <a:r>
              <a:rPr kumimoji="1" lang="en-US" altLang="zh-CN" sz="3200" b="1" baseline="-25000" dirty="0">
                <a:latin typeface="华文楷体" panose="02010600040101010101" pitchFamily="2" charset="-122"/>
              </a:rPr>
              <a:t>2</a:t>
            </a:r>
            <a:r>
              <a:rPr kumimoji="1" lang="zh-CN" altLang="en-US" sz="3200" b="1" dirty="0">
                <a:latin typeface="华文楷体" panose="02010600040101010101" pitchFamily="2" charset="-122"/>
              </a:rPr>
              <a:t>，生成比原来少一个碳原子的脂肪酸，这种氧化作用称为</a:t>
            </a:r>
            <a:r>
              <a:rPr kumimoji="1" lang="en-US" altLang="zh-CN" sz="3200" b="1" dirty="0">
                <a:latin typeface="华文楷体" panose="02010600040101010101" pitchFamily="2" charset="-122"/>
              </a:rPr>
              <a:t>α-</a:t>
            </a:r>
            <a:r>
              <a:rPr kumimoji="1" lang="zh-CN" altLang="en-US" sz="3200" b="1" dirty="0">
                <a:latin typeface="华文楷体" panose="02010600040101010101" pitchFamily="2" charset="-122"/>
              </a:rPr>
              <a:t>氧化作用。</a:t>
            </a:r>
          </a:p>
        </p:txBody>
      </p:sp>
      <p:sp>
        <p:nvSpPr>
          <p:cNvPr id="57349" name="Text Box 18"/>
          <p:cNvSpPr txBox="1">
            <a:spLocks noChangeArrowheads="1"/>
          </p:cNvSpPr>
          <p:nvPr/>
        </p:nvSpPr>
        <p:spPr bwMode="auto">
          <a:xfrm flipH="1">
            <a:off x="5089525" y="4937125"/>
            <a:ext cx="1054100" cy="38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kumimoji="1" lang="en-US" altLang="zh-CN" sz="1900" b="1">
                <a:solidFill>
                  <a:srgbClr val="990099"/>
                </a:solidFill>
                <a:latin typeface="Times New Roman" panose="02020603050405020304" pitchFamily="18" charset="0"/>
                <a:ea typeface="宋体" panose="02010600030101010101" pitchFamily="2" charset="-122"/>
              </a:rPr>
              <a:t>NAD </a:t>
            </a:r>
            <a:r>
              <a:rPr kumimoji="1" lang="en-US" altLang="zh-CN" sz="1900" b="1" baseline="30000">
                <a:solidFill>
                  <a:srgbClr val="990099"/>
                </a:solidFill>
                <a:latin typeface="Times New Roman" panose="02020603050405020304" pitchFamily="18" charset="0"/>
                <a:ea typeface="宋体" panose="02010600030101010101" pitchFamily="2" charset="-122"/>
              </a:rPr>
              <a:t>+</a:t>
            </a:r>
          </a:p>
        </p:txBody>
      </p:sp>
      <p:sp>
        <p:nvSpPr>
          <p:cNvPr id="57350" name="AutoShape 20"/>
          <p:cNvSpPr>
            <a:spLocks noChangeArrowheads="1"/>
          </p:cNvSpPr>
          <p:nvPr/>
        </p:nvSpPr>
        <p:spPr bwMode="auto">
          <a:xfrm flipH="1">
            <a:off x="5913439" y="5087939"/>
            <a:ext cx="688975" cy="458787"/>
          </a:xfrm>
          <a:prstGeom prst="curvedRightArrow">
            <a:avLst>
              <a:gd name="adj1" fmla="val 13681"/>
              <a:gd name="adj2" fmla="val 33681"/>
              <a:gd name="adj3" fmla="val 50058"/>
            </a:avLst>
          </a:prstGeom>
          <a:solidFill>
            <a:srgbClr val="9DF9D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301098" name="Text Box 42"/>
          <p:cNvSpPr txBox="1">
            <a:spLocks noChangeArrowheads="1"/>
          </p:cNvSpPr>
          <p:nvPr/>
        </p:nvSpPr>
        <p:spPr bwMode="auto">
          <a:xfrm>
            <a:off x="1241168" y="3733800"/>
            <a:ext cx="10033516" cy="2062103"/>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3200" b="1" dirty="0"/>
              <a:t>α-</a:t>
            </a:r>
            <a:r>
              <a:rPr lang="zh-CN" altLang="en-US" sz="3200" b="1" dirty="0"/>
              <a:t>氧化作用存在于植物种子、叶子，动物脑和肝脏</a:t>
            </a:r>
          </a:p>
          <a:p>
            <a:pPr eaLnBrk="1" hangingPunct="1"/>
            <a:endParaRPr lang="zh-CN" altLang="en-US" sz="3200" b="1" dirty="0"/>
          </a:p>
          <a:p>
            <a:pPr eaLnBrk="1" hangingPunct="1"/>
            <a:r>
              <a:rPr lang="zh-CN" altLang="en-US" sz="3200" b="1" dirty="0"/>
              <a:t>对支链、奇数链和过长链的脂肪酸代谢有着重要的作用</a:t>
            </a:r>
          </a:p>
          <a:p>
            <a:pPr eaLnBrk="1" hangingPunct="1"/>
            <a:endParaRPr lang="en-US" altLang="zh-CN" sz="3200" b="1" dirty="0"/>
          </a:p>
        </p:txBody>
      </p:sp>
    </p:spTree>
    <p:extLst>
      <p:ext uri="{BB962C8B-B14F-4D97-AF65-F5344CB8AC3E}">
        <p14:creationId xmlns:p14="http://schemas.microsoft.com/office/powerpoint/2010/main" val="270171600"/>
      </p:ext>
    </p:extLst>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1060"/>
                                        </p:tgtEl>
                                        <p:attrNameLst>
                                          <p:attrName>style.visibility</p:attrName>
                                        </p:attrNameLst>
                                      </p:cBhvr>
                                      <p:to>
                                        <p:strVal val="visible"/>
                                      </p:to>
                                    </p:set>
                                    <p:animEffect transition="in" filter="blinds(horizontal)">
                                      <p:cBhvr>
                                        <p:cTn id="7" dur="500"/>
                                        <p:tgtEl>
                                          <p:spTgt spid="3010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1098"/>
                                        </p:tgtEl>
                                        <p:attrNameLst>
                                          <p:attrName>style.visibility</p:attrName>
                                        </p:attrNameLst>
                                      </p:cBhvr>
                                      <p:to>
                                        <p:strVal val="visible"/>
                                      </p:to>
                                    </p:set>
                                    <p:animEffect transition="in" filter="blinds(horizontal)">
                                      <p:cBhvr>
                                        <p:cTn id="12" dur="500"/>
                                        <p:tgtEl>
                                          <p:spTgt spid="301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60" grpId="0" autoUpdateAnimBg="0"/>
      <p:bldP spid="30109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2068514" y="19050"/>
            <a:ext cx="7772400" cy="1114426"/>
          </a:xfrm>
          <a:noFill/>
        </p:spPr>
        <p:txBody>
          <a:bodyPr/>
          <a:lstStyle/>
          <a:p>
            <a:pPr eaLnBrk="1" hangingPunct="1"/>
            <a:r>
              <a:rPr lang="zh-CN" altLang="en-US" sz="4000" b="1" dirty="0">
                <a:solidFill>
                  <a:schemeClr val="tx1"/>
                </a:solidFill>
                <a:latin typeface="华文楷体" panose="02010600040101010101" pitchFamily="2" charset="-122"/>
                <a:ea typeface="华文楷体" panose="02010600040101010101" pitchFamily="2" charset="-122"/>
              </a:rPr>
              <a:t>脂肪酸的</a:t>
            </a:r>
            <a:r>
              <a:rPr lang="en-US" altLang="zh-CN" sz="4000" b="1" dirty="0">
                <a:solidFill>
                  <a:schemeClr val="tx1"/>
                </a:solidFill>
                <a:latin typeface="华文楷体" panose="02010600040101010101" pitchFamily="2" charset="-122"/>
                <a:ea typeface="华文楷体" panose="02010600040101010101" pitchFamily="2" charset="-122"/>
              </a:rPr>
              <a:t>ω</a:t>
            </a:r>
            <a:r>
              <a:rPr lang="zh-CN" altLang="en-US" sz="4000" b="1" dirty="0">
                <a:solidFill>
                  <a:schemeClr val="tx1"/>
                </a:solidFill>
                <a:latin typeface="华文楷体" panose="02010600040101010101" pitchFamily="2" charset="-122"/>
                <a:ea typeface="华文楷体" panose="02010600040101010101" pitchFamily="2" charset="-122"/>
              </a:rPr>
              <a:t>氧化作用</a:t>
            </a:r>
          </a:p>
        </p:txBody>
      </p:sp>
      <p:sp>
        <p:nvSpPr>
          <p:cNvPr id="59395" name="Line 3"/>
          <p:cNvSpPr>
            <a:spLocks noChangeShapeType="1"/>
          </p:cNvSpPr>
          <p:nvPr/>
        </p:nvSpPr>
        <p:spPr bwMode="auto">
          <a:xfrm>
            <a:off x="3159126" y="942975"/>
            <a:ext cx="5756275" cy="0"/>
          </a:xfrm>
          <a:prstGeom prst="line">
            <a:avLst/>
          </a:prstGeom>
          <a:noFill/>
          <a:ln w="9525">
            <a:solidFill>
              <a:schemeClr val="bg1"/>
            </a:solidFill>
            <a:round/>
            <a:headEnd/>
            <a:tailEnd/>
          </a:ln>
          <a:effectLst/>
          <a:scene3d>
            <a:camera prst="legacyObliqueTopRight"/>
            <a:lightRig rig="legacyFlat3" dir="b"/>
          </a:scene3d>
          <a:sp3d extrusionH="100000" prstMaterial="legacyMatte">
            <a:bevelT w="13500" h="13500" prst="angle"/>
            <a:bevelB w="13500" h="13500" prst="angle"/>
            <a:extrusionClr>
              <a:schemeClr val="bg1"/>
            </a:extrusionClr>
            <a:contourClr>
              <a:schemeClr val="bg1"/>
            </a:contourClr>
          </a:sp3d>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p>
            <a:endParaRPr lang="zh-CN" altLang="en-US"/>
          </a:p>
        </p:txBody>
      </p:sp>
      <p:sp>
        <p:nvSpPr>
          <p:cNvPr id="59396" name="Text Box 4"/>
          <p:cNvSpPr txBox="1">
            <a:spLocks noChangeArrowheads="1"/>
          </p:cNvSpPr>
          <p:nvPr/>
        </p:nvSpPr>
        <p:spPr bwMode="auto">
          <a:xfrm>
            <a:off x="1878581" y="1492250"/>
            <a:ext cx="3154363" cy="4281488"/>
          </a:xfrm>
          <a:prstGeom prst="rect">
            <a:avLst/>
          </a:prstGeom>
          <a:noFill/>
          <a:ln>
            <a:noFill/>
          </a:ln>
          <a:effectLst/>
          <a:extLst>
            <a:ext uri="{909E8E84-426E-40DD-AFC4-6F175D3DCCD1}">
              <a14:hiddenFill xmlns:a14="http://schemas.microsoft.com/office/drawing/2010/main">
                <a:gradFill rotWithShape="0">
                  <a:gsLst>
                    <a:gs pos="0">
                      <a:srgbClr val="800000"/>
                    </a:gs>
                    <a:gs pos="50000">
                      <a:srgbClr val="FF66FF"/>
                    </a:gs>
                    <a:gs pos="100000">
                      <a:srgbClr val="800000"/>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30" tIns="45716" rIns="91430" bIns="45716"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spcBef>
                <a:spcPct val="15000"/>
              </a:spcBef>
            </a:pPr>
            <a:r>
              <a:rPr kumimoji="1" lang="en-US" altLang="zh-CN" sz="2800" b="1" dirty="0">
                <a:latin typeface="华文楷体" panose="02010600040101010101" pitchFamily="2" charset="-122"/>
              </a:rPr>
              <a:t>    </a:t>
            </a:r>
            <a:r>
              <a:rPr kumimoji="1" lang="zh-CN" altLang="en-US" sz="2800" b="1" dirty="0">
                <a:latin typeface="华文楷体" panose="02010600040101010101" pitchFamily="2" charset="-122"/>
              </a:rPr>
              <a:t>脂肪酸的</a:t>
            </a:r>
            <a:r>
              <a:rPr kumimoji="1" lang="en-US" altLang="zh-CN" sz="2800" b="1" dirty="0">
                <a:latin typeface="华文楷体" panose="02010600040101010101" pitchFamily="2" charset="-122"/>
              </a:rPr>
              <a:t>ω-</a:t>
            </a:r>
            <a:r>
              <a:rPr kumimoji="1" lang="zh-CN" altLang="en-US" sz="2800" b="1" dirty="0">
                <a:latin typeface="华文楷体" panose="02010600040101010101" pitchFamily="2" charset="-122"/>
              </a:rPr>
              <a:t>氧化指脂肪酸的末端甲基（</a:t>
            </a:r>
            <a:r>
              <a:rPr kumimoji="1" lang="en-US" altLang="zh-CN" sz="2800" b="1" dirty="0">
                <a:latin typeface="华文楷体" panose="02010600040101010101" pitchFamily="2" charset="-122"/>
              </a:rPr>
              <a:t>ω-</a:t>
            </a:r>
            <a:r>
              <a:rPr kumimoji="1" lang="zh-CN" altLang="en-US" sz="2800" b="1" dirty="0">
                <a:latin typeface="华文楷体" panose="02010600040101010101" pitchFamily="2" charset="-122"/>
              </a:rPr>
              <a:t>端）经氧化转变成羟基，继而再氧化成羧基，从而形成</a:t>
            </a:r>
            <a:r>
              <a:rPr kumimoji="1" lang="en-US" altLang="zh-CN" sz="2800" b="1" dirty="0">
                <a:latin typeface="华文楷体" panose="02010600040101010101" pitchFamily="2" charset="-122"/>
              </a:rPr>
              <a:t>α</a:t>
            </a:r>
            <a:r>
              <a:rPr kumimoji="1" lang="zh-CN" altLang="en-US" sz="2800" b="1" dirty="0">
                <a:latin typeface="华文楷体" panose="02010600040101010101" pitchFamily="2" charset="-122"/>
              </a:rPr>
              <a:t>，</a:t>
            </a:r>
            <a:r>
              <a:rPr kumimoji="1" lang="en-US" altLang="zh-CN" sz="2800" b="1" dirty="0">
                <a:latin typeface="华文楷体" panose="02010600040101010101" pitchFamily="2" charset="-122"/>
              </a:rPr>
              <a:t>ω-</a:t>
            </a:r>
            <a:r>
              <a:rPr kumimoji="1" lang="zh-CN" altLang="en-US" sz="2800" b="1" dirty="0">
                <a:latin typeface="华文楷体" panose="02010600040101010101" pitchFamily="2" charset="-122"/>
              </a:rPr>
              <a:t>二羧酸的过程</a:t>
            </a:r>
            <a:r>
              <a:rPr kumimoji="1" lang="zh-CN" altLang="en-US" sz="2800" dirty="0">
                <a:latin typeface="华文楷体" panose="02010600040101010101" pitchFamily="2" charset="-122"/>
              </a:rPr>
              <a:t>。</a:t>
            </a:r>
          </a:p>
        </p:txBody>
      </p:sp>
      <p:sp>
        <p:nvSpPr>
          <p:cNvPr id="59397" name="Text Box 5"/>
          <p:cNvSpPr txBox="1">
            <a:spLocks noChangeArrowheads="1"/>
          </p:cNvSpPr>
          <p:nvPr/>
        </p:nvSpPr>
        <p:spPr bwMode="auto">
          <a:xfrm>
            <a:off x="6492876" y="1368425"/>
            <a:ext cx="2468563" cy="457200"/>
          </a:xfrm>
          <a:prstGeom prst="rect">
            <a:avLst/>
          </a:prstGeom>
          <a:noFill/>
          <a:ln>
            <a:noFill/>
          </a:ln>
          <a:effectLst/>
          <a:extLst>
            <a:ext uri="{909E8E84-426E-40DD-AFC4-6F175D3DCCD1}">
              <a14:hiddenFill xmlns:a14="http://schemas.microsoft.com/office/drawing/2010/main">
                <a:gradFill rotWithShape="0">
                  <a:gsLst>
                    <a:gs pos="0">
                      <a:srgbClr val="800000"/>
                    </a:gs>
                    <a:gs pos="50000">
                      <a:srgbClr val="FF66FF"/>
                    </a:gs>
                    <a:gs pos="100000">
                      <a:srgbClr val="800000"/>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30" tIns="45716" rIns="91430" bIns="45716"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spcBef>
                <a:spcPct val="50000"/>
              </a:spcBef>
            </a:pPr>
            <a:r>
              <a:rPr kumimoji="1" lang="en-US" altLang="zh-CN" sz="2400" b="1">
                <a:solidFill>
                  <a:schemeClr val="hlink"/>
                </a:solidFill>
                <a:latin typeface="宋体" panose="02010600030101010101" pitchFamily="2" charset="-122"/>
                <a:ea typeface="宋体" panose="02010600030101010101" pitchFamily="2" charset="-122"/>
              </a:rPr>
              <a:t>CH</a:t>
            </a:r>
            <a:r>
              <a:rPr kumimoji="1" lang="en-US" altLang="zh-CN" sz="2400" b="1" baseline="-25000">
                <a:solidFill>
                  <a:schemeClr val="hlink"/>
                </a:solidFill>
                <a:latin typeface="宋体" panose="02010600030101010101" pitchFamily="2" charset="-122"/>
                <a:ea typeface="宋体" panose="02010600030101010101" pitchFamily="2" charset="-122"/>
              </a:rPr>
              <a:t>3</a:t>
            </a:r>
            <a:r>
              <a:rPr kumimoji="1" lang="en-US" altLang="zh-CN" sz="2400" b="1">
                <a:latin typeface="宋体" panose="02010600030101010101" pitchFamily="2" charset="-122"/>
                <a:ea typeface="宋体" panose="02010600030101010101" pitchFamily="2" charset="-122"/>
              </a:rPr>
              <a:t>(CH</a:t>
            </a:r>
            <a:r>
              <a:rPr kumimoji="1" lang="en-US" altLang="zh-CN" sz="2400" b="1" baseline="-25000">
                <a:latin typeface="宋体" panose="02010600030101010101" pitchFamily="2" charset="-122"/>
                <a:ea typeface="宋体" panose="02010600030101010101" pitchFamily="2" charset="-122"/>
              </a:rPr>
              <a:t>2</a:t>
            </a:r>
            <a:r>
              <a:rPr kumimoji="1" lang="en-US" altLang="zh-CN" sz="2400" b="1">
                <a:latin typeface="宋体" panose="02010600030101010101" pitchFamily="2" charset="-122"/>
                <a:ea typeface="宋体" panose="02010600030101010101" pitchFamily="2" charset="-122"/>
              </a:rPr>
              <a:t>)n COO</a:t>
            </a:r>
            <a:r>
              <a:rPr kumimoji="1" lang="en-US" altLang="zh-CN" sz="2400" b="1" baseline="30000">
                <a:latin typeface="宋体" panose="02010600030101010101" pitchFamily="2" charset="-122"/>
                <a:ea typeface="宋体" panose="02010600030101010101" pitchFamily="2" charset="-122"/>
              </a:rPr>
              <a:t>-</a:t>
            </a:r>
          </a:p>
        </p:txBody>
      </p:sp>
      <p:sp>
        <p:nvSpPr>
          <p:cNvPr id="59398" name="Line 6"/>
          <p:cNvSpPr>
            <a:spLocks noChangeShapeType="1"/>
          </p:cNvSpPr>
          <p:nvPr/>
        </p:nvSpPr>
        <p:spPr bwMode="auto">
          <a:xfrm>
            <a:off x="7680325" y="1971676"/>
            <a:ext cx="0" cy="942975"/>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59399" name="Text Box 7"/>
          <p:cNvSpPr txBox="1">
            <a:spLocks noChangeArrowheads="1"/>
          </p:cNvSpPr>
          <p:nvPr/>
        </p:nvSpPr>
        <p:spPr bwMode="auto">
          <a:xfrm>
            <a:off x="6400800" y="2997200"/>
            <a:ext cx="2813050" cy="457200"/>
          </a:xfrm>
          <a:prstGeom prst="rect">
            <a:avLst/>
          </a:prstGeom>
          <a:noFill/>
          <a:ln>
            <a:noFill/>
          </a:ln>
          <a:effectLst/>
          <a:extLst>
            <a:ext uri="{909E8E84-426E-40DD-AFC4-6F175D3DCCD1}">
              <a14:hiddenFill xmlns:a14="http://schemas.microsoft.com/office/drawing/2010/main">
                <a:gradFill rotWithShape="0">
                  <a:gsLst>
                    <a:gs pos="0">
                      <a:srgbClr val="800000"/>
                    </a:gs>
                    <a:gs pos="50000">
                      <a:srgbClr val="FF66FF"/>
                    </a:gs>
                    <a:gs pos="100000">
                      <a:srgbClr val="800000"/>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30" tIns="45716" rIns="91430" bIns="45716"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spcBef>
                <a:spcPct val="50000"/>
              </a:spcBef>
            </a:pPr>
            <a:r>
              <a:rPr kumimoji="1" lang="en-US" altLang="zh-CN" sz="2400" b="1">
                <a:solidFill>
                  <a:schemeClr val="hlink"/>
                </a:solidFill>
                <a:latin typeface="宋体" panose="02010600030101010101" pitchFamily="2" charset="-122"/>
                <a:ea typeface="宋体" panose="02010600030101010101" pitchFamily="2" charset="-122"/>
              </a:rPr>
              <a:t>HO</a:t>
            </a:r>
            <a:r>
              <a:rPr kumimoji="1" lang="en-US" altLang="zh-CN" sz="2400" b="1">
                <a:latin typeface="宋体" panose="02010600030101010101" pitchFamily="2" charset="-122"/>
                <a:ea typeface="宋体" panose="02010600030101010101" pitchFamily="2" charset="-122"/>
              </a:rPr>
              <a:t>CH</a:t>
            </a:r>
            <a:r>
              <a:rPr kumimoji="1" lang="en-US" altLang="zh-CN" sz="2400" b="1" baseline="-25000">
                <a:latin typeface="宋体" panose="02010600030101010101" pitchFamily="2" charset="-122"/>
                <a:ea typeface="宋体" panose="02010600030101010101" pitchFamily="2" charset="-122"/>
              </a:rPr>
              <a:t>2</a:t>
            </a:r>
            <a:r>
              <a:rPr kumimoji="1" lang="en-US" altLang="zh-CN" sz="2400" b="1">
                <a:latin typeface="宋体" panose="02010600030101010101" pitchFamily="2" charset="-122"/>
                <a:ea typeface="宋体" panose="02010600030101010101" pitchFamily="2" charset="-122"/>
              </a:rPr>
              <a:t>(CH</a:t>
            </a:r>
            <a:r>
              <a:rPr kumimoji="1" lang="en-US" altLang="zh-CN" sz="2400" b="1" baseline="-25000">
                <a:latin typeface="宋体" panose="02010600030101010101" pitchFamily="2" charset="-122"/>
                <a:ea typeface="宋体" panose="02010600030101010101" pitchFamily="2" charset="-122"/>
              </a:rPr>
              <a:t>2</a:t>
            </a:r>
            <a:r>
              <a:rPr kumimoji="1" lang="en-US" altLang="zh-CN" sz="2400" b="1">
                <a:latin typeface="宋体" panose="02010600030101010101" pitchFamily="2" charset="-122"/>
                <a:ea typeface="宋体" panose="02010600030101010101" pitchFamily="2" charset="-122"/>
              </a:rPr>
              <a:t>)n COO</a:t>
            </a:r>
            <a:r>
              <a:rPr kumimoji="1" lang="en-US" altLang="zh-CN" sz="2400" b="1" baseline="30000">
                <a:latin typeface="宋体" panose="02010600030101010101" pitchFamily="2" charset="-122"/>
                <a:ea typeface="宋体" panose="02010600030101010101" pitchFamily="2" charset="-122"/>
              </a:rPr>
              <a:t>-</a:t>
            </a:r>
          </a:p>
        </p:txBody>
      </p:sp>
      <p:sp>
        <p:nvSpPr>
          <p:cNvPr id="59400" name="Text Box 8"/>
          <p:cNvSpPr txBox="1">
            <a:spLocks noChangeArrowheads="1"/>
          </p:cNvSpPr>
          <p:nvPr/>
        </p:nvSpPr>
        <p:spPr bwMode="auto">
          <a:xfrm>
            <a:off x="6583363" y="4454525"/>
            <a:ext cx="2533650" cy="457200"/>
          </a:xfrm>
          <a:prstGeom prst="rect">
            <a:avLst/>
          </a:prstGeom>
          <a:noFill/>
          <a:ln>
            <a:noFill/>
          </a:ln>
          <a:effectLst/>
          <a:extLst>
            <a:ext uri="{909E8E84-426E-40DD-AFC4-6F175D3DCCD1}">
              <a14:hiddenFill xmlns:a14="http://schemas.microsoft.com/office/drawing/2010/main">
                <a:gradFill rotWithShape="0">
                  <a:gsLst>
                    <a:gs pos="0">
                      <a:srgbClr val="800000"/>
                    </a:gs>
                    <a:gs pos="50000">
                      <a:srgbClr val="FF66FF"/>
                    </a:gs>
                    <a:gs pos="100000">
                      <a:srgbClr val="800000"/>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30" tIns="45716" rIns="91430" bIns="45716"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spcBef>
                <a:spcPct val="50000"/>
              </a:spcBef>
            </a:pPr>
            <a:r>
              <a:rPr kumimoji="1" lang="en-US" altLang="zh-CN" sz="2400" b="1">
                <a:latin typeface="宋体" panose="02010600030101010101" pitchFamily="2" charset="-122"/>
                <a:ea typeface="宋体" panose="02010600030101010101" pitchFamily="2" charset="-122"/>
              </a:rPr>
              <a:t>OHC(CH</a:t>
            </a:r>
            <a:r>
              <a:rPr kumimoji="1" lang="en-US" altLang="zh-CN" sz="2400" b="1" baseline="-25000">
                <a:latin typeface="宋体" panose="02010600030101010101" pitchFamily="2" charset="-122"/>
                <a:ea typeface="宋体" panose="02010600030101010101" pitchFamily="2" charset="-122"/>
              </a:rPr>
              <a:t>2</a:t>
            </a:r>
            <a:r>
              <a:rPr kumimoji="1" lang="en-US" altLang="zh-CN" sz="2400" b="1">
                <a:latin typeface="宋体" panose="02010600030101010101" pitchFamily="2" charset="-122"/>
                <a:ea typeface="宋体" panose="02010600030101010101" pitchFamily="2" charset="-122"/>
              </a:rPr>
              <a:t>)n COO</a:t>
            </a:r>
            <a:r>
              <a:rPr kumimoji="1" lang="en-US" altLang="zh-CN" sz="2400" b="1" baseline="30000">
                <a:latin typeface="宋体" panose="02010600030101010101" pitchFamily="2" charset="-122"/>
                <a:ea typeface="宋体" panose="02010600030101010101" pitchFamily="2" charset="-122"/>
              </a:rPr>
              <a:t>-</a:t>
            </a:r>
          </a:p>
        </p:txBody>
      </p:sp>
      <p:sp>
        <p:nvSpPr>
          <p:cNvPr id="59401" name="Text Box 9"/>
          <p:cNvSpPr txBox="1">
            <a:spLocks noChangeArrowheads="1"/>
          </p:cNvSpPr>
          <p:nvPr/>
        </p:nvSpPr>
        <p:spPr bwMode="auto">
          <a:xfrm>
            <a:off x="6705601" y="5943600"/>
            <a:ext cx="2341563" cy="457200"/>
          </a:xfrm>
          <a:prstGeom prst="rect">
            <a:avLst/>
          </a:prstGeom>
          <a:noFill/>
          <a:ln>
            <a:noFill/>
          </a:ln>
          <a:effectLst/>
          <a:extLst>
            <a:ext uri="{909E8E84-426E-40DD-AFC4-6F175D3DCCD1}">
              <a14:hiddenFill xmlns:a14="http://schemas.microsoft.com/office/drawing/2010/main">
                <a:gradFill rotWithShape="0">
                  <a:gsLst>
                    <a:gs pos="0">
                      <a:srgbClr val="800000"/>
                    </a:gs>
                    <a:gs pos="50000">
                      <a:srgbClr val="FF66FF"/>
                    </a:gs>
                    <a:gs pos="100000">
                      <a:srgbClr val="800000"/>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30" tIns="45716" rIns="91430" bIns="45716"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spcBef>
                <a:spcPct val="50000"/>
              </a:spcBef>
            </a:pPr>
            <a:r>
              <a:rPr kumimoji="1" lang="en-US" altLang="zh-CN" sz="2400" b="1" baseline="30000">
                <a:solidFill>
                  <a:schemeClr val="hlink"/>
                </a:solidFill>
                <a:latin typeface="宋体" panose="02010600030101010101" pitchFamily="2" charset="-122"/>
                <a:ea typeface="宋体" panose="02010600030101010101" pitchFamily="2" charset="-122"/>
              </a:rPr>
              <a:t>-</a:t>
            </a:r>
            <a:r>
              <a:rPr kumimoji="1" lang="en-US" altLang="zh-CN" sz="2400" b="1">
                <a:solidFill>
                  <a:schemeClr val="hlink"/>
                </a:solidFill>
                <a:latin typeface="宋体" panose="02010600030101010101" pitchFamily="2" charset="-122"/>
                <a:ea typeface="宋体" panose="02010600030101010101" pitchFamily="2" charset="-122"/>
              </a:rPr>
              <a:t>OOC</a:t>
            </a:r>
            <a:r>
              <a:rPr kumimoji="1" lang="en-US" altLang="zh-CN" sz="2400" b="1">
                <a:latin typeface="宋体" panose="02010600030101010101" pitchFamily="2" charset="-122"/>
                <a:ea typeface="宋体" panose="02010600030101010101" pitchFamily="2" charset="-122"/>
              </a:rPr>
              <a:t>(CH</a:t>
            </a:r>
            <a:r>
              <a:rPr kumimoji="1" lang="en-US" altLang="zh-CN" sz="2400" b="1" baseline="-25000">
                <a:latin typeface="宋体" panose="02010600030101010101" pitchFamily="2" charset="-122"/>
                <a:ea typeface="宋体" panose="02010600030101010101" pitchFamily="2" charset="-122"/>
              </a:rPr>
              <a:t>2</a:t>
            </a:r>
            <a:r>
              <a:rPr kumimoji="1" lang="en-US" altLang="zh-CN" sz="2400" b="1">
                <a:latin typeface="宋体" panose="02010600030101010101" pitchFamily="2" charset="-122"/>
                <a:ea typeface="宋体" panose="02010600030101010101" pitchFamily="2" charset="-122"/>
              </a:rPr>
              <a:t>)n COO</a:t>
            </a:r>
            <a:r>
              <a:rPr kumimoji="1" lang="en-US" altLang="zh-CN" sz="2400" b="1" baseline="30000">
                <a:latin typeface="宋体" panose="02010600030101010101" pitchFamily="2" charset="-122"/>
                <a:ea typeface="宋体" panose="02010600030101010101" pitchFamily="2" charset="-122"/>
              </a:rPr>
              <a:t>-</a:t>
            </a:r>
          </a:p>
        </p:txBody>
      </p:sp>
      <p:sp>
        <p:nvSpPr>
          <p:cNvPr id="59402" name="Line 10"/>
          <p:cNvSpPr>
            <a:spLocks noChangeShapeType="1"/>
          </p:cNvSpPr>
          <p:nvPr/>
        </p:nvSpPr>
        <p:spPr bwMode="auto">
          <a:xfrm>
            <a:off x="7696200" y="4953001"/>
            <a:ext cx="0" cy="942975"/>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302091" name="Line 11"/>
          <p:cNvSpPr>
            <a:spLocks noChangeShapeType="1"/>
          </p:cNvSpPr>
          <p:nvPr/>
        </p:nvSpPr>
        <p:spPr bwMode="auto">
          <a:xfrm>
            <a:off x="7680325" y="3514726"/>
            <a:ext cx="0" cy="942975"/>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59404" name="Text Box 12"/>
          <p:cNvSpPr txBox="1">
            <a:spLocks noChangeArrowheads="1"/>
          </p:cNvSpPr>
          <p:nvPr/>
        </p:nvSpPr>
        <p:spPr bwMode="auto">
          <a:xfrm>
            <a:off x="8504239" y="1714501"/>
            <a:ext cx="547687"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674" tIns="53337" rIns="106674" bIns="53337">
            <a:spAutoFit/>
          </a:bodyPr>
          <a:lstStyle>
            <a:lvl1pPr defTabSz="1066800">
              <a:defRPr>
                <a:solidFill>
                  <a:schemeClr val="tx1"/>
                </a:solidFill>
                <a:latin typeface="Tahoma" panose="020B0604030504040204" pitchFamily="34" charset="0"/>
                <a:ea typeface="华文楷体" panose="02010600040101010101" pitchFamily="2" charset="-122"/>
              </a:defRPr>
            </a:lvl1pPr>
            <a:lvl2pPr marL="742950" indent="-285750" defTabSz="1066800">
              <a:defRPr>
                <a:solidFill>
                  <a:schemeClr val="tx1"/>
                </a:solidFill>
                <a:latin typeface="Tahoma" panose="020B0604030504040204" pitchFamily="34" charset="0"/>
                <a:ea typeface="华文楷体" panose="02010600040101010101" pitchFamily="2" charset="-122"/>
              </a:defRPr>
            </a:lvl2pPr>
            <a:lvl3pPr marL="1143000" indent="-228600" defTabSz="1066800">
              <a:defRPr>
                <a:solidFill>
                  <a:schemeClr val="tx1"/>
                </a:solidFill>
                <a:latin typeface="Tahoma" panose="020B0604030504040204" pitchFamily="34" charset="0"/>
                <a:ea typeface="华文楷体" panose="02010600040101010101" pitchFamily="2" charset="-122"/>
              </a:defRPr>
            </a:lvl3pPr>
            <a:lvl4pPr marL="1600200" indent="-228600" defTabSz="1066800">
              <a:defRPr>
                <a:solidFill>
                  <a:schemeClr val="tx1"/>
                </a:solidFill>
                <a:latin typeface="Tahoma" panose="020B0604030504040204" pitchFamily="34" charset="0"/>
                <a:ea typeface="华文楷体" panose="02010600040101010101" pitchFamily="2" charset="-122"/>
              </a:defRPr>
            </a:lvl4pPr>
            <a:lvl5pPr marL="2057400" indent="-228600" defTabSz="1066800">
              <a:defRPr>
                <a:solidFill>
                  <a:schemeClr val="tx1"/>
                </a:solidFill>
                <a:latin typeface="Tahoma" panose="020B0604030504040204" pitchFamily="34" charset="0"/>
                <a:ea typeface="华文楷体" panose="02010600040101010101" pitchFamily="2" charset="-122"/>
              </a:defRPr>
            </a:lvl5pPr>
            <a:lvl6pPr marL="25146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en-US" altLang="zh-CN" sz="2400" b="1">
                <a:latin typeface="宋体" panose="02010600030101010101" pitchFamily="2" charset="-122"/>
                <a:ea typeface="宋体" panose="02010600030101010101" pitchFamily="2" charset="-122"/>
              </a:rPr>
              <a:t>O</a:t>
            </a:r>
            <a:r>
              <a:rPr kumimoji="1" lang="en-US" altLang="zh-CN" sz="2400" b="1" baseline="-25000">
                <a:latin typeface="宋体" panose="02010600030101010101" pitchFamily="2" charset="-122"/>
                <a:ea typeface="宋体" panose="02010600030101010101" pitchFamily="2" charset="-122"/>
              </a:rPr>
              <a:t>2</a:t>
            </a:r>
          </a:p>
        </p:txBody>
      </p:sp>
      <p:sp>
        <p:nvSpPr>
          <p:cNvPr id="59405" name="Line 13"/>
          <p:cNvSpPr>
            <a:spLocks noChangeShapeType="1"/>
          </p:cNvSpPr>
          <p:nvPr/>
        </p:nvSpPr>
        <p:spPr bwMode="auto">
          <a:xfrm flipH="1">
            <a:off x="7680325" y="1971675"/>
            <a:ext cx="914400" cy="171450"/>
          </a:xfrm>
          <a:prstGeom prst="line">
            <a:avLst/>
          </a:prstGeom>
          <a:noFill/>
          <a:ln w="12700">
            <a:solidFill>
              <a:srgbClr val="3DF5B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406" name="Text Box 14"/>
          <p:cNvSpPr txBox="1">
            <a:spLocks noChangeArrowheads="1"/>
          </p:cNvSpPr>
          <p:nvPr/>
        </p:nvSpPr>
        <p:spPr bwMode="auto">
          <a:xfrm>
            <a:off x="8412164" y="3600450"/>
            <a:ext cx="1463675" cy="38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kumimoji="1" lang="en-US" altLang="zh-CN" sz="1900" b="1">
                <a:solidFill>
                  <a:srgbClr val="990099"/>
                </a:solidFill>
                <a:latin typeface="Times New Roman" panose="02020603050405020304" pitchFamily="18" charset="0"/>
                <a:ea typeface="宋体" panose="02010600030101010101" pitchFamily="2" charset="-122"/>
              </a:rPr>
              <a:t>NAD(P) </a:t>
            </a:r>
            <a:r>
              <a:rPr kumimoji="1" lang="en-US" altLang="zh-CN" sz="1900" b="1" baseline="30000">
                <a:solidFill>
                  <a:srgbClr val="990099"/>
                </a:solidFill>
                <a:latin typeface="Times New Roman" panose="02020603050405020304" pitchFamily="18" charset="0"/>
                <a:ea typeface="宋体" panose="02010600030101010101" pitchFamily="2" charset="-122"/>
              </a:rPr>
              <a:t>+</a:t>
            </a:r>
          </a:p>
        </p:txBody>
      </p:sp>
      <p:sp>
        <p:nvSpPr>
          <p:cNvPr id="59407" name="Text Box 15"/>
          <p:cNvSpPr txBox="1">
            <a:spLocks noChangeArrowheads="1"/>
          </p:cNvSpPr>
          <p:nvPr/>
        </p:nvSpPr>
        <p:spPr bwMode="auto">
          <a:xfrm>
            <a:off x="8320088" y="4029075"/>
            <a:ext cx="1828800" cy="38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kumimoji="1" lang="en-US" altLang="zh-CN" sz="1900" b="1">
                <a:solidFill>
                  <a:srgbClr val="990099"/>
                </a:solidFill>
                <a:latin typeface="Times New Roman" panose="02020603050405020304" pitchFamily="18" charset="0"/>
                <a:ea typeface="宋体" panose="02010600030101010101" pitchFamily="2" charset="-122"/>
              </a:rPr>
              <a:t>NAD(P)H+H</a:t>
            </a:r>
            <a:r>
              <a:rPr kumimoji="1" lang="en-US" altLang="zh-CN" sz="1900" b="1" baseline="30000">
                <a:solidFill>
                  <a:srgbClr val="990099"/>
                </a:solidFill>
                <a:latin typeface="Times New Roman" panose="02020603050405020304" pitchFamily="18" charset="0"/>
                <a:ea typeface="宋体" panose="02010600030101010101" pitchFamily="2" charset="-122"/>
              </a:rPr>
              <a:t>+</a:t>
            </a:r>
          </a:p>
        </p:txBody>
      </p:sp>
      <p:sp>
        <p:nvSpPr>
          <p:cNvPr id="59408" name="AutoShape 16"/>
          <p:cNvSpPr>
            <a:spLocks noChangeArrowheads="1"/>
          </p:cNvSpPr>
          <p:nvPr/>
        </p:nvSpPr>
        <p:spPr bwMode="auto">
          <a:xfrm>
            <a:off x="7680325" y="3771900"/>
            <a:ext cx="725488" cy="458788"/>
          </a:xfrm>
          <a:prstGeom prst="curvedRightArrow">
            <a:avLst>
              <a:gd name="adj1" fmla="val 13681"/>
              <a:gd name="adj2" fmla="val 33681"/>
              <a:gd name="adj3" fmla="val 52710"/>
            </a:avLst>
          </a:prstGeom>
          <a:solidFill>
            <a:srgbClr val="9DF9D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59409" name="Text Box 17"/>
          <p:cNvSpPr txBox="1">
            <a:spLocks noChangeArrowheads="1"/>
          </p:cNvSpPr>
          <p:nvPr/>
        </p:nvSpPr>
        <p:spPr bwMode="auto">
          <a:xfrm>
            <a:off x="8402639" y="2636838"/>
            <a:ext cx="1106487" cy="38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kumimoji="1" lang="en-US" altLang="zh-CN" sz="1900" b="1">
                <a:solidFill>
                  <a:srgbClr val="990099"/>
                </a:solidFill>
                <a:latin typeface="Times New Roman" panose="02020603050405020304" pitchFamily="18" charset="0"/>
                <a:ea typeface="宋体" panose="02010600030101010101" pitchFamily="2" charset="-122"/>
              </a:rPr>
              <a:t>NAPD </a:t>
            </a:r>
            <a:r>
              <a:rPr kumimoji="1" lang="en-US" altLang="zh-CN" sz="1900" b="1" baseline="30000">
                <a:solidFill>
                  <a:srgbClr val="990099"/>
                </a:solidFill>
                <a:latin typeface="Times New Roman" panose="02020603050405020304" pitchFamily="18" charset="0"/>
                <a:ea typeface="宋体" panose="02010600030101010101" pitchFamily="2" charset="-122"/>
              </a:rPr>
              <a:t>+</a:t>
            </a:r>
          </a:p>
        </p:txBody>
      </p:sp>
      <p:sp>
        <p:nvSpPr>
          <p:cNvPr id="59410" name="Text Box 18"/>
          <p:cNvSpPr txBox="1">
            <a:spLocks noChangeArrowheads="1"/>
          </p:cNvSpPr>
          <p:nvPr/>
        </p:nvSpPr>
        <p:spPr bwMode="auto">
          <a:xfrm>
            <a:off x="8320089" y="2228850"/>
            <a:ext cx="1520825" cy="38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kumimoji="1" lang="en-US" altLang="zh-CN" sz="1900" b="1">
                <a:solidFill>
                  <a:srgbClr val="990099"/>
                </a:solidFill>
                <a:latin typeface="Times New Roman" panose="02020603050405020304" pitchFamily="18" charset="0"/>
                <a:ea typeface="宋体" panose="02010600030101010101" pitchFamily="2" charset="-122"/>
              </a:rPr>
              <a:t>NADPH+H</a:t>
            </a:r>
            <a:r>
              <a:rPr kumimoji="1" lang="en-US" altLang="zh-CN" sz="1900" b="1" baseline="30000">
                <a:solidFill>
                  <a:srgbClr val="990099"/>
                </a:solidFill>
                <a:latin typeface="Times New Roman" panose="02020603050405020304" pitchFamily="18" charset="0"/>
                <a:ea typeface="宋体" panose="02010600030101010101" pitchFamily="2" charset="-122"/>
              </a:rPr>
              <a:t>+</a:t>
            </a:r>
          </a:p>
        </p:txBody>
      </p:sp>
      <p:sp>
        <p:nvSpPr>
          <p:cNvPr id="59411" name="AutoShape 19"/>
          <p:cNvSpPr>
            <a:spLocks noChangeArrowheads="1"/>
          </p:cNvSpPr>
          <p:nvPr/>
        </p:nvSpPr>
        <p:spPr bwMode="auto">
          <a:xfrm>
            <a:off x="7680325" y="2400300"/>
            <a:ext cx="725488" cy="458788"/>
          </a:xfrm>
          <a:prstGeom prst="curvedRightArrow">
            <a:avLst>
              <a:gd name="adj1" fmla="val 13681"/>
              <a:gd name="adj2" fmla="val 33681"/>
              <a:gd name="adj3" fmla="val 52710"/>
            </a:avLst>
          </a:prstGeom>
          <a:solidFill>
            <a:srgbClr val="9DF9D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59412" name="Text Box 20"/>
          <p:cNvSpPr txBox="1">
            <a:spLocks noChangeArrowheads="1"/>
          </p:cNvSpPr>
          <p:nvPr/>
        </p:nvSpPr>
        <p:spPr bwMode="auto">
          <a:xfrm>
            <a:off x="8412164" y="5121275"/>
            <a:ext cx="1463675" cy="3825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kumimoji="1" lang="en-US" altLang="zh-CN" sz="1900" b="1">
                <a:solidFill>
                  <a:srgbClr val="990099"/>
                </a:solidFill>
                <a:latin typeface="Times New Roman" panose="02020603050405020304" pitchFamily="18" charset="0"/>
                <a:ea typeface="宋体" panose="02010600030101010101" pitchFamily="2" charset="-122"/>
              </a:rPr>
              <a:t>NAD(P) </a:t>
            </a:r>
            <a:r>
              <a:rPr kumimoji="1" lang="en-US" altLang="zh-CN" sz="1900" b="1" baseline="30000">
                <a:solidFill>
                  <a:srgbClr val="990099"/>
                </a:solidFill>
                <a:latin typeface="Times New Roman" panose="02020603050405020304" pitchFamily="18" charset="0"/>
                <a:ea typeface="宋体" panose="02010600030101010101" pitchFamily="2" charset="-122"/>
              </a:rPr>
              <a:t>+</a:t>
            </a:r>
          </a:p>
        </p:txBody>
      </p:sp>
      <p:sp>
        <p:nvSpPr>
          <p:cNvPr id="59413" name="Text Box 21"/>
          <p:cNvSpPr txBox="1">
            <a:spLocks noChangeArrowheads="1"/>
          </p:cNvSpPr>
          <p:nvPr/>
        </p:nvSpPr>
        <p:spPr bwMode="auto">
          <a:xfrm>
            <a:off x="8412163" y="5572126"/>
            <a:ext cx="1828800" cy="384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kumimoji="1" lang="en-US" altLang="zh-CN" sz="1900" b="1">
                <a:solidFill>
                  <a:srgbClr val="990099"/>
                </a:solidFill>
                <a:latin typeface="Times New Roman" panose="02020603050405020304" pitchFamily="18" charset="0"/>
                <a:ea typeface="宋体" panose="02010600030101010101" pitchFamily="2" charset="-122"/>
              </a:rPr>
              <a:t>NAD(P)H+H</a:t>
            </a:r>
            <a:r>
              <a:rPr kumimoji="1" lang="en-US" altLang="zh-CN" sz="1900" b="1" baseline="30000">
                <a:solidFill>
                  <a:srgbClr val="990099"/>
                </a:solidFill>
                <a:latin typeface="Times New Roman" panose="02020603050405020304" pitchFamily="18" charset="0"/>
                <a:ea typeface="宋体" panose="02010600030101010101" pitchFamily="2" charset="-122"/>
              </a:rPr>
              <a:t>+</a:t>
            </a:r>
          </a:p>
        </p:txBody>
      </p:sp>
      <p:sp>
        <p:nvSpPr>
          <p:cNvPr id="59414" name="AutoShape 22"/>
          <p:cNvSpPr>
            <a:spLocks noChangeArrowheads="1"/>
          </p:cNvSpPr>
          <p:nvPr/>
        </p:nvSpPr>
        <p:spPr bwMode="auto">
          <a:xfrm>
            <a:off x="7680325" y="5314950"/>
            <a:ext cx="725488" cy="458788"/>
          </a:xfrm>
          <a:prstGeom prst="curvedRightArrow">
            <a:avLst>
              <a:gd name="adj1" fmla="val 13681"/>
              <a:gd name="adj2" fmla="val 33681"/>
              <a:gd name="adj3" fmla="val 52710"/>
            </a:avLst>
          </a:prstGeom>
          <a:solidFill>
            <a:srgbClr val="9DF9D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59415" name="Text Box 23"/>
          <p:cNvSpPr txBox="1">
            <a:spLocks noChangeArrowheads="1"/>
          </p:cNvSpPr>
          <p:nvPr/>
        </p:nvSpPr>
        <p:spPr bwMode="auto">
          <a:xfrm>
            <a:off x="5486401" y="2143126"/>
            <a:ext cx="2193925"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674" tIns="53337" rIns="106674" bIns="53337">
            <a:spAutoFit/>
          </a:bodyPr>
          <a:lstStyle>
            <a:lvl1pPr defTabSz="1066800">
              <a:defRPr>
                <a:solidFill>
                  <a:schemeClr val="tx1"/>
                </a:solidFill>
                <a:latin typeface="Tahoma" panose="020B0604030504040204" pitchFamily="34" charset="0"/>
                <a:ea typeface="华文楷体" panose="02010600040101010101" pitchFamily="2" charset="-122"/>
              </a:defRPr>
            </a:lvl1pPr>
            <a:lvl2pPr marL="742950" indent="-285750" defTabSz="1066800">
              <a:defRPr>
                <a:solidFill>
                  <a:schemeClr val="tx1"/>
                </a:solidFill>
                <a:latin typeface="Tahoma" panose="020B0604030504040204" pitchFamily="34" charset="0"/>
                <a:ea typeface="华文楷体" panose="02010600040101010101" pitchFamily="2" charset="-122"/>
              </a:defRPr>
            </a:lvl2pPr>
            <a:lvl3pPr marL="1143000" indent="-228600" defTabSz="1066800">
              <a:defRPr>
                <a:solidFill>
                  <a:schemeClr val="tx1"/>
                </a:solidFill>
                <a:latin typeface="Tahoma" panose="020B0604030504040204" pitchFamily="34" charset="0"/>
                <a:ea typeface="华文楷体" panose="02010600040101010101" pitchFamily="2" charset="-122"/>
              </a:defRPr>
            </a:lvl3pPr>
            <a:lvl4pPr marL="1600200" indent="-228600" defTabSz="1066800">
              <a:defRPr>
                <a:solidFill>
                  <a:schemeClr val="tx1"/>
                </a:solidFill>
                <a:latin typeface="Tahoma" panose="020B0604030504040204" pitchFamily="34" charset="0"/>
                <a:ea typeface="华文楷体" panose="02010600040101010101" pitchFamily="2" charset="-122"/>
              </a:defRPr>
            </a:lvl4pPr>
            <a:lvl5pPr marL="2057400" indent="-228600" defTabSz="1066800">
              <a:defRPr>
                <a:solidFill>
                  <a:schemeClr val="tx1"/>
                </a:solidFill>
                <a:latin typeface="Tahoma" panose="020B0604030504040204" pitchFamily="34" charset="0"/>
                <a:ea typeface="华文楷体" panose="02010600040101010101" pitchFamily="2" charset="-122"/>
              </a:defRPr>
            </a:lvl5pPr>
            <a:lvl6pPr marL="25146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zh-CN" altLang="en-US" sz="2100" b="1">
                <a:latin typeface="华文楷体" panose="02010600040101010101" pitchFamily="2" charset="-122"/>
              </a:rPr>
              <a:t>混合功能氧化酶</a:t>
            </a:r>
          </a:p>
        </p:txBody>
      </p:sp>
      <p:sp>
        <p:nvSpPr>
          <p:cNvPr id="59416" name="Text Box 24"/>
          <p:cNvSpPr txBox="1">
            <a:spLocks noChangeArrowheads="1"/>
          </p:cNvSpPr>
          <p:nvPr/>
        </p:nvSpPr>
        <p:spPr bwMode="auto">
          <a:xfrm>
            <a:off x="6035676" y="3771901"/>
            <a:ext cx="1736725"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674" tIns="53337" rIns="106674" bIns="53337">
            <a:spAutoFit/>
          </a:bodyPr>
          <a:lstStyle>
            <a:lvl1pPr defTabSz="1066800">
              <a:defRPr>
                <a:solidFill>
                  <a:schemeClr val="tx1"/>
                </a:solidFill>
                <a:latin typeface="Tahoma" panose="020B0604030504040204" pitchFamily="34" charset="0"/>
                <a:ea typeface="华文楷体" panose="02010600040101010101" pitchFamily="2" charset="-122"/>
              </a:defRPr>
            </a:lvl1pPr>
            <a:lvl2pPr marL="742950" indent="-285750" defTabSz="1066800">
              <a:defRPr>
                <a:solidFill>
                  <a:schemeClr val="tx1"/>
                </a:solidFill>
                <a:latin typeface="Tahoma" panose="020B0604030504040204" pitchFamily="34" charset="0"/>
                <a:ea typeface="华文楷体" panose="02010600040101010101" pitchFamily="2" charset="-122"/>
              </a:defRPr>
            </a:lvl2pPr>
            <a:lvl3pPr marL="1143000" indent="-228600" defTabSz="1066800">
              <a:defRPr>
                <a:solidFill>
                  <a:schemeClr val="tx1"/>
                </a:solidFill>
                <a:latin typeface="Tahoma" panose="020B0604030504040204" pitchFamily="34" charset="0"/>
                <a:ea typeface="华文楷体" panose="02010600040101010101" pitchFamily="2" charset="-122"/>
              </a:defRPr>
            </a:lvl3pPr>
            <a:lvl4pPr marL="1600200" indent="-228600" defTabSz="1066800">
              <a:defRPr>
                <a:solidFill>
                  <a:schemeClr val="tx1"/>
                </a:solidFill>
                <a:latin typeface="Tahoma" panose="020B0604030504040204" pitchFamily="34" charset="0"/>
                <a:ea typeface="华文楷体" panose="02010600040101010101" pitchFamily="2" charset="-122"/>
              </a:defRPr>
            </a:lvl4pPr>
            <a:lvl5pPr marL="2057400" indent="-228600" defTabSz="1066800">
              <a:defRPr>
                <a:solidFill>
                  <a:schemeClr val="tx1"/>
                </a:solidFill>
                <a:latin typeface="Tahoma" panose="020B0604030504040204" pitchFamily="34" charset="0"/>
                <a:ea typeface="华文楷体" panose="02010600040101010101" pitchFamily="2" charset="-122"/>
              </a:defRPr>
            </a:lvl5pPr>
            <a:lvl6pPr marL="25146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zh-CN" altLang="en-US" sz="2100" b="1">
                <a:latin typeface="华文楷体" panose="02010600040101010101" pitchFamily="2" charset="-122"/>
              </a:rPr>
              <a:t>醇酸脱氢酶</a:t>
            </a:r>
          </a:p>
        </p:txBody>
      </p:sp>
      <p:sp>
        <p:nvSpPr>
          <p:cNvPr id="59417" name="Text Box 25"/>
          <p:cNvSpPr txBox="1">
            <a:spLocks noChangeArrowheads="1"/>
          </p:cNvSpPr>
          <p:nvPr/>
        </p:nvSpPr>
        <p:spPr bwMode="auto">
          <a:xfrm>
            <a:off x="6019801" y="5334001"/>
            <a:ext cx="1736725"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674" tIns="53337" rIns="106674" bIns="53337">
            <a:spAutoFit/>
          </a:bodyPr>
          <a:lstStyle>
            <a:lvl1pPr defTabSz="1066800">
              <a:defRPr>
                <a:solidFill>
                  <a:schemeClr val="tx1"/>
                </a:solidFill>
                <a:latin typeface="Tahoma" panose="020B0604030504040204" pitchFamily="34" charset="0"/>
                <a:ea typeface="华文楷体" panose="02010600040101010101" pitchFamily="2" charset="-122"/>
              </a:defRPr>
            </a:lvl1pPr>
            <a:lvl2pPr marL="742950" indent="-285750" defTabSz="1066800">
              <a:defRPr>
                <a:solidFill>
                  <a:schemeClr val="tx1"/>
                </a:solidFill>
                <a:latin typeface="Tahoma" panose="020B0604030504040204" pitchFamily="34" charset="0"/>
                <a:ea typeface="华文楷体" panose="02010600040101010101" pitchFamily="2" charset="-122"/>
              </a:defRPr>
            </a:lvl2pPr>
            <a:lvl3pPr marL="1143000" indent="-228600" defTabSz="1066800">
              <a:defRPr>
                <a:solidFill>
                  <a:schemeClr val="tx1"/>
                </a:solidFill>
                <a:latin typeface="Tahoma" panose="020B0604030504040204" pitchFamily="34" charset="0"/>
                <a:ea typeface="华文楷体" panose="02010600040101010101" pitchFamily="2" charset="-122"/>
              </a:defRPr>
            </a:lvl3pPr>
            <a:lvl4pPr marL="1600200" indent="-228600" defTabSz="1066800">
              <a:defRPr>
                <a:solidFill>
                  <a:schemeClr val="tx1"/>
                </a:solidFill>
                <a:latin typeface="Tahoma" panose="020B0604030504040204" pitchFamily="34" charset="0"/>
                <a:ea typeface="华文楷体" panose="02010600040101010101" pitchFamily="2" charset="-122"/>
              </a:defRPr>
            </a:lvl4pPr>
            <a:lvl5pPr marL="2057400" indent="-228600" defTabSz="1066800">
              <a:defRPr>
                <a:solidFill>
                  <a:schemeClr val="tx1"/>
                </a:solidFill>
                <a:latin typeface="Tahoma" panose="020B0604030504040204" pitchFamily="34" charset="0"/>
                <a:ea typeface="华文楷体" panose="02010600040101010101" pitchFamily="2" charset="-122"/>
              </a:defRPr>
            </a:lvl5pPr>
            <a:lvl6pPr marL="25146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zh-CN" altLang="en-US" sz="2100" b="1">
                <a:latin typeface="华文楷体" panose="02010600040101010101" pitchFamily="2" charset="-122"/>
              </a:rPr>
              <a:t>醛酸脱氢酶</a:t>
            </a:r>
          </a:p>
        </p:txBody>
      </p:sp>
    </p:spTree>
    <p:extLst>
      <p:ext uri="{BB962C8B-B14F-4D97-AF65-F5344CB8AC3E}">
        <p14:creationId xmlns:p14="http://schemas.microsoft.com/office/powerpoint/2010/main" val="4136503066"/>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02091"/>
                                        </p:tgtEl>
                                        <p:attrNameLst>
                                          <p:attrName>style.visibility</p:attrName>
                                        </p:attrNameLst>
                                      </p:cBhvr>
                                      <p:to>
                                        <p:strVal val="visible"/>
                                      </p:to>
                                    </p:set>
                                    <p:animEffect transition="in" filter="blinds(horizontal)">
                                      <p:cBhvr>
                                        <p:cTn id="7" dur="500"/>
                                        <p:tgtEl>
                                          <p:spTgt spid="302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2"/>
          <p:cNvSpPr txBox="1">
            <a:spLocks noChangeArrowheads="1"/>
          </p:cNvSpPr>
          <p:nvPr/>
        </p:nvSpPr>
        <p:spPr bwMode="auto">
          <a:xfrm>
            <a:off x="1866901" y="1473200"/>
            <a:ext cx="99578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ea typeface="黑体" panose="02010609060101010101" pitchFamily="49" charset="-122"/>
              </a:rPr>
              <a:t>脂肪 </a:t>
            </a:r>
            <a:endParaRPr kumimoji="1" lang="zh-CN" altLang="en-US" sz="2800">
              <a:latin typeface="Times New Roman" panose="02020603050405020304" pitchFamily="18" charset="0"/>
              <a:ea typeface="宋体" panose="02010600030101010101" pitchFamily="2" charset="-122"/>
            </a:endParaRPr>
          </a:p>
        </p:txBody>
      </p:sp>
      <p:sp>
        <p:nvSpPr>
          <p:cNvPr id="61443" name="Text Box 3"/>
          <p:cNvSpPr txBox="1">
            <a:spLocks noChangeArrowheads="1"/>
          </p:cNvSpPr>
          <p:nvPr/>
        </p:nvSpPr>
        <p:spPr bwMode="auto">
          <a:xfrm>
            <a:off x="2960689" y="635000"/>
            <a:ext cx="111601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ea typeface="黑体" panose="02010609060101010101" pitchFamily="49" charset="-122"/>
              </a:rPr>
              <a:t>甘油</a:t>
            </a:r>
            <a:r>
              <a:rPr kumimoji="1" lang="en-US" altLang="zh-CN" sz="2800" b="1">
                <a:latin typeface="Times New Roman" panose="02020603050405020304" pitchFamily="18" charset="0"/>
                <a:ea typeface="黑体" panose="02010609060101010101" pitchFamily="49" charset="-122"/>
              </a:rPr>
              <a:t>: </a:t>
            </a:r>
            <a:endParaRPr kumimoji="1" lang="en-US" altLang="zh-CN" sz="2800">
              <a:latin typeface="Times New Roman" panose="02020603050405020304" pitchFamily="18" charset="0"/>
              <a:ea typeface="宋体" panose="02010600030101010101" pitchFamily="2" charset="-122"/>
            </a:endParaRPr>
          </a:p>
        </p:txBody>
      </p:sp>
      <p:sp>
        <p:nvSpPr>
          <p:cNvPr id="61444" name="Text Box 4"/>
          <p:cNvSpPr txBox="1">
            <a:spLocks noChangeArrowheads="1"/>
          </p:cNvSpPr>
          <p:nvPr/>
        </p:nvSpPr>
        <p:spPr bwMode="auto">
          <a:xfrm>
            <a:off x="2960689" y="2387600"/>
            <a:ext cx="111601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ea typeface="黑体" panose="02010609060101010101" pitchFamily="49" charset="-122"/>
              </a:rPr>
              <a:t>脂酸</a:t>
            </a:r>
            <a:r>
              <a:rPr kumimoji="1" lang="en-US" altLang="zh-CN" sz="2800" b="1">
                <a:latin typeface="Times New Roman" panose="02020603050405020304" pitchFamily="18" charset="0"/>
                <a:ea typeface="黑体" panose="02010609060101010101" pitchFamily="49" charset="-122"/>
              </a:rPr>
              <a:t>: </a:t>
            </a:r>
            <a:endParaRPr kumimoji="1" lang="en-US" altLang="zh-CN" sz="2800">
              <a:latin typeface="Times New Roman" panose="02020603050405020304" pitchFamily="18" charset="0"/>
              <a:ea typeface="宋体" panose="02010600030101010101" pitchFamily="2" charset="-122"/>
            </a:endParaRPr>
          </a:p>
        </p:txBody>
      </p:sp>
      <p:sp>
        <p:nvSpPr>
          <p:cNvPr id="300037" name="Text Box 5"/>
          <p:cNvSpPr txBox="1">
            <a:spLocks noChangeArrowheads="1"/>
          </p:cNvSpPr>
          <p:nvPr/>
        </p:nvSpPr>
        <p:spPr bwMode="auto">
          <a:xfrm>
            <a:off x="3783013" y="665164"/>
            <a:ext cx="273664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latin typeface="Times New Roman" panose="02020603050405020304" pitchFamily="18" charset="0"/>
                <a:ea typeface="黑体" panose="02010609060101010101" pitchFamily="49" charset="-122"/>
              </a:rPr>
              <a:t>按糖分解代谢 进行</a:t>
            </a:r>
            <a:endParaRPr kumimoji="1" lang="zh-CN" altLang="en-US" sz="2800">
              <a:latin typeface="Times New Roman" panose="02020603050405020304" pitchFamily="18" charset="0"/>
              <a:ea typeface="宋体" panose="02010600030101010101" pitchFamily="2" charset="-122"/>
            </a:endParaRPr>
          </a:p>
        </p:txBody>
      </p:sp>
      <p:sp>
        <p:nvSpPr>
          <p:cNvPr id="300038" name="Text Box 6"/>
          <p:cNvSpPr txBox="1">
            <a:spLocks noChangeArrowheads="1"/>
          </p:cNvSpPr>
          <p:nvPr/>
        </p:nvSpPr>
        <p:spPr bwMode="auto">
          <a:xfrm>
            <a:off x="3390900" y="2333625"/>
            <a:ext cx="3922869" cy="941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a:latin typeface="Times New Roman" panose="02020603050405020304" pitchFamily="18" charset="0"/>
                <a:ea typeface="黑体" panose="02010609060101010101" pitchFamily="49" charset="-122"/>
              </a:rPr>
              <a:t>      </a:t>
            </a:r>
            <a:r>
              <a:rPr kumimoji="1" lang="zh-CN" altLang="en-US" sz="2400" b="1">
                <a:latin typeface="Times New Roman" panose="02020603050405020304" pitchFamily="18" charset="0"/>
                <a:ea typeface="黑体" panose="02010609060101010101" pitchFamily="49" charset="-122"/>
              </a:rPr>
              <a:t>有不同的代谢途径 </a:t>
            </a:r>
            <a:endParaRPr kumimoji="1" lang="zh-CN" altLang="en-US" sz="2800">
              <a:latin typeface="Times New Roman" panose="02020603050405020304" pitchFamily="18" charset="0"/>
              <a:ea typeface=""/>
              <a:cs typeface=""/>
            </a:endParaRPr>
          </a:p>
          <a:p>
            <a:pPr eaLnBrk="1" hangingPunct="1">
              <a:lnSpc>
                <a:spcPct val="130000"/>
              </a:lnSpc>
            </a:pPr>
            <a:r>
              <a:rPr kumimoji="1" lang="zh-CN" altLang="en-US" sz="2400" b="1">
                <a:latin typeface="Times New Roman" panose="02020603050405020304" pitchFamily="18" charset="0"/>
                <a:ea typeface="黑体" panose="02010609060101010101" pitchFamily="49" charset="-122"/>
              </a:rPr>
              <a:t>（其中最重要的是</a:t>
            </a:r>
            <a:r>
              <a:rPr kumimoji="1" lang="en-US" altLang="zh-CN" sz="2400" b="1">
                <a:latin typeface="Times New Roman" panose="02020603050405020304" pitchFamily="18" charset="0"/>
                <a:ea typeface="黑体" panose="02010609060101010101" pitchFamily="49" charset="-122"/>
              </a:rPr>
              <a:t>β-</a:t>
            </a:r>
            <a:r>
              <a:rPr kumimoji="1" lang="zh-CN" altLang="en-US" sz="2400" b="1">
                <a:latin typeface="Times New Roman" panose="02020603050405020304" pitchFamily="18" charset="0"/>
                <a:ea typeface="黑体" panose="02010609060101010101" pitchFamily="49" charset="-122"/>
              </a:rPr>
              <a:t>氧化） </a:t>
            </a:r>
            <a:endParaRPr kumimoji="1" lang="zh-CN" altLang="en-US" sz="2800">
              <a:latin typeface="Times New Roman" panose="02020603050405020304" pitchFamily="18" charset="0"/>
              <a:ea typeface="宋体" panose="02010600030101010101" pitchFamily="2" charset="-122"/>
            </a:endParaRPr>
          </a:p>
        </p:txBody>
      </p:sp>
      <p:sp>
        <p:nvSpPr>
          <p:cNvPr id="300039" name="Text Box 7"/>
          <p:cNvSpPr txBox="1">
            <a:spLocks noChangeArrowheads="1"/>
          </p:cNvSpPr>
          <p:nvPr/>
        </p:nvSpPr>
        <p:spPr bwMode="auto">
          <a:xfrm>
            <a:off x="7059614" y="1701800"/>
            <a:ext cx="379405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ea typeface="黑体" panose="02010609060101010101" pitchFamily="49" charset="-122"/>
              </a:rPr>
              <a:t>产生大量</a:t>
            </a:r>
            <a:r>
              <a:rPr kumimoji="1" lang="en-US" altLang="zh-CN" sz="2800" b="1">
                <a:latin typeface="Times New Roman" panose="02020603050405020304" pitchFamily="18" charset="0"/>
                <a:ea typeface="黑体" panose="02010609060101010101" pitchFamily="49" charset="-122"/>
              </a:rPr>
              <a:t>CH</a:t>
            </a:r>
            <a:r>
              <a:rPr kumimoji="1" lang="en-US" altLang="zh-CN" sz="2800" b="1" baseline="-30000">
                <a:latin typeface="Times New Roman" panose="02020603050405020304" pitchFamily="18" charset="0"/>
                <a:ea typeface="黑体" panose="02010609060101010101" pitchFamily="49" charset="-122"/>
              </a:rPr>
              <a:t>3</a:t>
            </a:r>
            <a:r>
              <a:rPr kumimoji="1" lang="en-US" altLang="zh-CN" sz="2800" b="1">
                <a:latin typeface="Times New Roman" panose="02020603050405020304" pitchFamily="18" charset="0"/>
                <a:ea typeface="黑体" panose="02010609060101010101" pitchFamily="49" charset="-122"/>
              </a:rPr>
              <a:t>COSCoA </a:t>
            </a:r>
            <a:endParaRPr kumimoji="1" lang="en-US" altLang="zh-CN" sz="2800">
              <a:latin typeface="Times New Roman" panose="02020603050405020304" pitchFamily="18" charset="0"/>
              <a:ea typeface="宋体" panose="02010600030101010101" pitchFamily="2" charset="-122"/>
            </a:endParaRPr>
          </a:p>
        </p:txBody>
      </p:sp>
      <p:sp>
        <p:nvSpPr>
          <p:cNvPr id="61448" name="AutoShape 8"/>
          <p:cNvSpPr>
            <a:spLocks/>
          </p:cNvSpPr>
          <p:nvPr/>
        </p:nvSpPr>
        <p:spPr bwMode="auto">
          <a:xfrm>
            <a:off x="2716213" y="939800"/>
            <a:ext cx="228600" cy="1524000"/>
          </a:xfrm>
          <a:prstGeom prst="leftBrace">
            <a:avLst>
              <a:gd name="adj1" fmla="val 55556"/>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sz="2000"/>
          </a:p>
        </p:txBody>
      </p:sp>
      <p:sp>
        <p:nvSpPr>
          <p:cNvPr id="300041" name="AutoShape 9"/>
          <p:cNvSpPr>
            <a:spLocks/>
          </p:cNvSpPr>
          <p:nvPr/>
        </p:nvSpPr>
        <p:spPr bwMode="auto">
          <a:xfrm>
            <a:off x="6831013" y="939800"/>
            <a:ext cx="152400" cy="1981200"/>
          </a:xfrm>
          <a:prstGeom prst="rightBrace">
            <a:avLst>
              <a:gd name="adj1" fmla="val 108333"/>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sz="2000"/>
          </a:p>
        </p:txBody>
      </p:sp>
      <p:sp>
        <p:nvSpPr>
          <p:cNvPr id="300042" name="Text Box 10"/>
          <p:cNvSpPr txBox="1">
            <a:spLocks noChangeArrowheads="1"/>
          </p:cNvSpPr>
          <p:nvPr/>
        </p:nvSpPr>
        <p:spPr bwMode="auto">
          <a:xfrm>
            <a:off x="1659639" y="4600903"/>
            <a:ext cx="277672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dirty="0">
                <a:latin typeface="Times New Roman" panose="02020603050405020304" pitchFamily="18" charset="0"/>
                <a:ea typeface="黑体" panose="02010609060101010101" pitchFamily="49" charset="-122"/>
              </a:rPr>
              <a:t>乙酰</a:t>
            </a:r>
            <a:r>
              <a:rPr kumimoji="1" lang="en-US" altLang="zh-CN" sz="2800" b="1" dirty="0">
                <a:latin typeface="Times New Roman" panose="02020603050405020304" pitchFamily="18" charset="0"/>
                <a:ea typeface="黑体" panose="02010609060101010101" pitchFamily="49" charset="-122"/>
              </a:rPr>
              <a:t>CoA</a:t>
            </a:r>
            <a:r>
              <a:rPr kumimoji="1" lang="zh-CN" altLang="en-US" sz="2800" b="1" dirty="0">
                <a:latin typeface="Times New Roman" panose="02020603050405020304" pitchFamily="18" charset="0"/>
                <a:ea typeface="黑体" panose="02010609060101010101" pitchFamily="49" charset="-122"/>
              </a:rPr>
              <a:t>的去路</a:t>
            </a:r>
            <a:r>
              <a:rPr kumimoji="1" lang="zh-CN" altLang="en-US" sz="2800" dirty="0">
                <a:latin typeface="Times New Roman" panose="02020603050405020304" pitchFamily="18" charset="0"/>
                <a:ea typeface=""/>
                <a:cs typeface=""/>
              </a:rPr>
              <a:t> </a:t>
            </a:r>
            <a:endParaRPr kumimoji="1" lang="zh-CN" altLang="en-US" sz="2800" dirty="0">
              <a:latin typeface="Times New Roman" panose="02020603050405020304" pitchFamily="18" charset="0"/>
              <a:ea typeface="宋体" panose="02010600030101010101" pitchFamily="2" charset="-122"/>
            </a:endParaRPr>
          </a:p>
        </p:txBody>
      </p:sp>
      <p:grpSp>
        <p:nvGrpSpPr>
          <p:cNvPr id="300043" name="Group 11"/>
          <p:cNvGrpSpPr>
            <a:grpSpLocks/>
          </p:cNvGrpSpPr>
          <p:nvPr/>
        </p:nvGrpSpPr>
        <p:grpSpPr bwMode="auto">
          <a:xfrm>
            <a:off x="4533900" y="3683000"/>
            <a:ext cx="2895600" cy="1219200"/>
            <a:chOff x="1920" y="2304"/>
            <a:chExt cx="1824" cy="768"/>
          </a:xfrm>
        </p:grpSpPr>
        <p:sp>
          <p:nvSpPr>
            <p:cNvPr id="61468" name="Text Box 12"/>
            <p:cNvSpPr txBox="1">
              <a:spLocks noChangeArrowheads="1"/>
            </p:cNvSpPr>
            <p:nvPr/>
          </p:nvSpPr>
          <p:spPr bwMode="auto">
            <a:xfrm>
              <a:off x="2800" y="2304"/>
              <a:ext cx="944"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20000"/>
                </a:lnSpc>
              </a:pPr>
              <a:r>
                <a:rPr kumimoji="1" lang="zh-CN" altLang="en-US" sz="2400" b="1">
                  <a:latin typeface="Times New Roman" panose="02020603050405020304" pitchFamily="18" charset="0"/>
                  <a:ea typeface="黑体" panose="02010609060101010101" pitchFamily="49" charset="-122"/>
                </a:rPr>
                <a:t>彻底氧化</a:t>
              </a:r>
              <a:r>
                <a:rPr kumimoji="1" lang="zh-CN" altLang="en-US" sz="2400">
                  <a:latin typeface="Times New Roman" panose="02020603050405020304" pitchFamily="18" charset="0"/>
                  <a:ea typeface=""/>
                  <a:cs typeface=""/>
                </a:rPr>
                <a:t> </a:t>
              </a:r>
              <a:endParaRPr kumimoji="1" lang="zh-CN" altLang="en-US" sz="2800">
                <a:latin typeface="Times New Roman" panose="02020603050405020304" pitchFamily="18" charset="0"/>
                <a:ea typeface="宋体" panose="02010600030101010101" pitchFamily="2" charset="-122"/>
              </a:endParaRPr>
            </a:p>
          </p:txBody>
        </p:sp>
        <p:sp>
          <p:nvSpPr>
            <p:cNvPr id="61469" name="Line 13"/>
            <p:cNvSpPr>
              <a:spLocks noChangeShapeType="1"/>
            </p:cNvSpPr>
            <p:nvPr/>
          </p:nvSpPr>
          <p:spPr bwMode="auto">
            <a:xfrm flipV="1">
              <a:off x="1920" y="2544"/>
              <a:ext cx="864" cy="528"/>
            </a:xfrm>
            <a:prstGeom prst="line">
              <a:avLst/>
            </a:prstGeom>
            <a:noFill/>
            <a:ln w="2857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grpSp>
        <p:nvGrpSpPr>
          <p:cNvPr id="300046" name="Group 14"/>
          <p:cNvGrpSpPr>
            <a:grpSpLocks/>
          </p:cNvGrpSpPr>
          <p:nvPr/>
        </p:nvGrpSpPr>
        <p:grpSpPr bwMode="auto">
          <a:xfrm>
            <a:off x="4533900" y="4902203"/>
            <a:ext cx="2895600" cy="673101"/>
            <a:chOff x="1920" y="3072"/>
            <a:chExt cx="1824" cy="424"/>
          </a:xfrm>
        </p:grpSpPr>
        <p:sp>
          <p:nvSpPr>
            <p:cNvPr id="61466" name="Text Box 15"/>
            <p:cNvSpPr txBox="1">
              <a:spLocks noChangeArrowheads="1"/>
            </p:cNvSpPr>
            <p:nvPr/>
          </p:nvSpPr>
          <p:spPr bwMode="auto">
            <a:xfrm>
              <a:off x="2800" y="3185"/>
              <a:ext cx="944"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20000"/>
                </a:lnSpc>
              </a:pPr>
              <a:r>
                <a:rPr kumimoji="1" lang="zh-CN" altLang="en-US" sz="2400" b="1">
                  <a:latin typeface="Times New Roman" panose="02020603050405020304" pitchFamily="18" charset="0"/>
                  <a:ea typeface="黑体" panose="02010609060101010101" pitchFamily="49" charset="-122"/>
                </a:rPr>
                <a:t>合成固醇</a:t>
              </a:r>
              <a:r>
                <a:rPr kumimoji="1" lang="zh-CN" altLang="en-US" sz="2400">
                  <a:latin typeface="Times New Roman" panose="02020603050405020304" pitchFamily="18" charset="0"/>
                  <a:ea typeface=""/>
                  <a:cs typeface=""/>
                </a:rPr>
                <a:t> </a:t>
              </a:r>
              <a:endParaRPr kumimoji="1" lang="zh-CN" altLang="en-US" sz="2800">
                <a:latin typeface="Times New Roman" panose="02020603050405020304" pitchFamily="18" charset="0"/>
                <a:ea typeface="宋体" panose="02010600030101010101" pitchFamily="2" charset="-122"/>
              </a:endParaRPr>
            </a:p>
          </p:txBody>
        </p:sp>
        <p:sp>
          <p:nvSpPr>
            <p:cNvPr id="61467" name="Line 16"/>
            <p:cNvSpPr>
              <a:spLocks noChangeShapeType="1"/>
            </p:cNvSpPr>
            <p:nvPr/>
          </p:nvSpPr>
          <p:spPr bwMode="auto">
            <a:xfrm>
              <a:off x="1920" y="3072"/>
              <a:ext cx="864" cy="240"/>
            </a:xfrm>
            <a:prstGeom prst="line">
              <a:avLst/>
            </a:prstGeom>
            <a:noFill/>
            <a:ln w="2857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grpSp>
        <p:nvGrpSpPr>
          <p:cNvPr id="300049" name="Group 17"/>
          <p:cNvGrpSpPr>
            <a:grpSpLocks/>
          </p:cNvGrpSpPr>
          <p:nvPr/>
        </p:nvGrpSpPr>
        <p:grpSpPr bwMode="auto">
          <a:xfrm>
            <a:off x="4533900" y="4902202"/>
            <a:ext cx="2895600" cy="1358901"/>
            <a:chOff x="1920" y="3072"/>
            <a:chExt cx="1824" cy="856"/>
          </a:xfrm>
        </p:grpSpPr>
        <p:sp>
          <p:nvSpPr>
            <p:cNvPr id="61464" name="Text Box 18"/>
            <p:cNvSpPr txBox="1">
              <a:spLocks noChangeArrowheads="1"/>
            </p:cNvSpPr>
            <p:nvPr/>
          </p:nvSpPr>
          <p:spPr bwMode="auto">
            <a:xfrm>
              <a:off x="2800" y="3617"/>
              <a:ext cx="944"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20000"/>
                </a:lnSpc>
              </a:pPr>
              <a:r>
                <a:rPr kumimoji="1" lang="zh-CN" altLang="en-US" sz="2400" b="1">
                  <a:solidFill>
                    <a:srgbClr val="993366"/>
                  </a:solidFill>
                  <a:latin typeface="Times New Roman" panose="02020603050405020304" pitchFamily="18" charset="0"/>
                  <a:ea typeface="黑体" panose="02010609060101010101" pitchFamily="49" charset="-122"/>
                </a:rPr>
                <a:t>合成酮体</a:t>
              </a:r>
              <a:r>
                <a:rPr kumimoji="1" lang="zh-CN" altLang="en-US" sz="2400">
                  <a:latin typeface="Times New Roman" panose="02020603050405020304" pitchFamily="18" charset="0"/>
                  <a:ea typeface=""/>
                  <a:cs typeface=""/>
                </a:rPr>
                <a:t> </a:t>
              </a:r>
              <a:endParaRPr kumimoji="1" lang="zh-CN" altLang="en-US" sz="2800">
                <a:latin typeface="Times New Roman" panose="02020603050405020304" pitchFamily="18" charset="0"/>
                <a:ea typeface="宋体" panose="02010600030101010101" pitchFamily="2" charset="-122"/>
              </a:endParaRPr>
            </a:p>
          </p:txBody>
        </p:sp>
        <p:sp>
          <p:nvSpPr>
            <p:cNvPr id="61465" name="Line 19"/>
            <p:cNvSpPr>
              <a:spLocks noChangeShapeType="1"/>
            </p:cNvSpPr>
            <p:nvPr/>
          </p:nvSpPr>
          <p:spPr bwMode="auto">
            <a:xfrm>
              <a:off x="1920" y="3072"/>
              <a:ext cx="864" cy="672"/>
            </a:xfrm>
            <a:prstGeom prst="line">
              <a:avLst/>
            </a:prstGeom>
            <a:noFill/>
            <a:ln w="2857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grpSp>
        <p:nvGrpSpPr>
          <p:cNvPr id="300052" name="Group 20"/>
          <p:cNvGrpSpPr>
            <a:grpSpLocks/>
          </p:cNvGrpSpPr>
          <p:nvPr/>
        </p:nvGrpSpPr>
        <p:grpSpPr bwMode="auto">
          <a:xfrm>
            <a:off x="4533900" y="4368800"/>
            <a:ext cx="2895600" cy="533400"/>
            <a:chOff x="1920" y="2736"/>
            <a:chExt cx="1824" cy="336"/>
          </a:xfrm>
        </p:grpSpPr>
        <p:sp>
          <p:nvSpPr>
            <p:cNvPr id="61462" name="Text Box 21"/>
            <p:cNvSpPr txBox="1">
              <a:spLocks noChangeArrowheads="1"/>
            </p:cNvSpPr>
            <p:nvPr/>
          </p:nvSpPr>
          <p:spPr bwMode="auto">
            <a:xfrm>
              <a:off x="2800" y="2736"/>
              <a:ext cx="944"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20000"/>
                </a:lnSpc>
              </a:pPr>
              <a:r>
                <a:rPr kumimoji="1" lang="zh-CN" altLang="en-US" sz="2400" b="1">
                  <a:latin typeface="Times New Roman" panose="02020603050405020304" pitchFamily="18" charset="0"/>
                  <a:ea typeface="黑体" panose="02010609060101010101" pitchFamily="49" charset="-122"/>
                </a:rPr>
                <a:t>合成脂酸</a:t>
              </a:r>
              <a:r>
                <a:rPr kumimoji="1" lang="zh-CN" altLang="en-US" sz="2400">
                  <a:latin typeface="Times New Roman" panose="02020603050405020304" pitchFamily="18" charset="0"/>
                  <a:ea typeface=""/>
                  <a:cs typeface=""/>
                </a:rPr>
                <a:t> </a:t>
              </a:r>
              <a:endParaRPr kumimoji="1" lang="zh-CN" altLang="en-US" sz="2800">
                <a:latin typeface="Times New Roman" panose="02020603050405020304" pitchFamily="18" charset="0"/>
                <a:ea typeface="宋体" panose="02010600030101010101" pitchFamily="2" charset="-122"/>
              </a:endParaRPr>
            </a:p>
          </p:txBody>
        </p:sp>
        <p:sp>
          <p:nvSpPr>
            <p:cNvPr id="61463" name="Line 22"/>
            <p:cNvSpPr>
              <a:spLocks noChangeShapeType="1"/>
            </p:cNvSpPr>
            <p:nvPr/>
          </p:nvSpPr>
          <p:spPr bwMode="auto">
            <a:xfrm flipV="1">
              <a:off x="1920" y="2928"/>
              <a:ext cx="864" cy="144"/>
            </a:xfrm>
            <a:prstGeom prst="line">
              <a:avLst/>
            </a:prstGeom>
            <a:noFill/>
            <a:ln w="28575">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grpSp>
        <p:nvGrpSpPr>
          <p:cNvPr id="61455" name="Group 23"/>
          <p:cNvGrpSpPr>
            <a:grpSpLocks/>
          </p:cNvGrpSpPr>
          <p:nvPr/>
        </p:nvGrpSpPr>
        <p:grpSpPr bwMode="auto">
          <a:xfrm>
            <a:off x="7086600" y="3505202"/>
            <a:ext cx="1905000" cy="754063"/>
            <a:chOff x="3504" y="2208"/>
            <a:chExt cx="1200" cy="475"/>
          </a:xfrm>
        </p:grpSpPr>
        <p:sp>
          <p:nvSpPr>
            <p:cNvPr id="61456" name="Oval 24"/>
            <p:cNvSpPr>
              <a:spLocks noChangeArrowheads="1"/>
            </p:cNvSpPr>
            <p:nvPr/>
          </p:nvSpPr>
          <p:spPr bwMode="auto">
            <a:xfrm>
              <a:off x="3696" y="2208"/>
              <a:ext cx="1008" cy="432"/>
            </a:xfrm>
            <a:prstGeom prst="ellipse">
              <a:avLst/>
            </a:prstGeom>
            <a:noFill/>
            <a:ln w="9525">
              <a:solidFill>
                <a:schemeClr val="tx1"/>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sz="2000"/>
            </a:p>
          </p:txBody>
        </p:sp>
        <p:sp>
          <p:nvSpPr>
            <p:cNvPr id="61457" name="Arc 25"/>
            <p:cNvSpPr>
              <a:spLocks/>
            </p:cNvSpPr>
            <p:nvPr/>
          </p:nvSpPr>
          <p:spPr bwMode="auto">
            <a:xfrm flipV="1">
              <a:off x="3504" y="2400"/>
              <a:ext cx="192" cy="96"/>
            </a:xfrm>
            <a:custGeom>
              <a:avLst/>
              <a:gdLst>
                <a:gd name="T0" fmla="*/ 0 w 21600"/>
                <a:gd name="T1" fmla="*/ 0 h 21600"/>
                <a:gd name="T2" fmla="*/ 192 w 21600"/>
                <a:gd name="T3" fmla="*/ 96 h 21600"/>
                <a:gd name="T4" fmla="*/ 0 w 21600"/>
                <a:gd name="T5" fmla="*/ 96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lnTo>
                    <a:pt x="0" y="0"/>
                  </a:lnTo>
                  <a:close/>
                </a:path>
              </a:pathLst>
            </a:cu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p>
          </p:txBody>
        </p:sp>
        <p:sp>
          <p:nvSpPr>
            <p:cNvPr id="61458" name="Line 26"/>
            <p:cNvSpPr>
              <a:spLocks noChangeShapeType="1"/>
            </p:cNvSpPr>
            <p:nvPr/>
          </p:nvSpPr>
          <p:spPr bwMode="auto">
            <a:xfrm flipV="1">
              <a:off x="3744" y="2304"/>
              <a:ext cx="48" cy="48"/>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61459" name="Line 27"/>
            <p:cNvSpPr>
              <a:spLocks noChangeShapeType="1"/>
            </p:cNvSpPr>
            <p:nvPr/>
          </p:nvSpPr>
          <p:spPr bwMode="auto">
            <a:xfrm flipH="1">
              <a:off x="4176" y="2640"/>
              <a:ext cx="48"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61460" name="Text Box 28"/>
            <p:cNvSpPr txBox="1">
              <a:spLocks noChangeArrowheads="1"/>
            </p:cNvSpPr>
            <p:nvPr/>
          </p:nvSpPr>
          <p:spPr bwMode="auto">
            <a:xfrm>
              <a:off x="3888" y="2315"/>
              <a:ext cx="672"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kumimoji="1" lang="en-US" altLang="zh-CN" sz="1600" b="1">
                  <a:latin typeface="Times New Roman" panose="02020603050405020304" pitchFamily="18" charset="0"/>
                  <a:ea typeface="宋体" panose="02010600030101010101" pitchFamily="2" charset="-122"/>
                </a:rPr>
                <a:t>TCA cycle</a:t>
              </a:r>
            </a:p>
          </p:txBody>
        </p:sp>
        <p:sp>
          <p:nvSpPr>
            <p:cNvPr id="61461" name="Line 29"/>
            <p:cNvSpPr>
              <a:spLocks noChangeShapeType="1"/>
            </p:cNvSpPr>
            <p:nvPr/>
          </p:nvSpPr>
          <p:spPr bwMode="auto">
            <a:xfrm>
              <a:off x="4560" y="2267"/>
              <a:ext cx="96" cy="48"/>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grpSp>
    </p:spTree>
    <p:extLst>
      <p:ext uri="{BB962C8B-B14F-4D97-AF65-F5344CB8AC3E}">
        <p14:creationId xmlns:p14="http://schemas.microsoft.com/office/powerpoint/2010/main" val="2920773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0037">
                                            <p:txEl>
                                              <p:pRg st="0" end="0"/>
                                            </p:txEl>
                                          </p:spTgt>
                                        </p:tgtEl>
                                        <p:attrNameLst>
                                          <p:attrName>style.visibility</p:attrName>
                                        </p:attrNameLst>
                                      </p:cBhvr>
                                      <p:to>
                                        <p:strVal val="visible"/>
                                      </p:to>
                                    </p:set>
                                    <p:animEffect transition="in" filter="wipe(left)">
                                      <p:cBhvr>
                                        <p:cTn id="7" dur="500"/>
                                        <p:tgtEl>
                                          <p:spTgt spid="30003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0038"/>
                                        </p:tgtEl>
                                        <p:attrNameLst>
                                          <p:attrName>style.visibility</p:attrName>
                                        </p:attrNameLst>
                                      </p:cBhvr>
                                      <p:to>
                                        <p:strVal val="visible"/>
                                      </p:to>
                                    </p:set>
                                    <p:animEffect transition="in" filter="wipe(left)">
                                      <p:cBhvr>
                                        <p:cTn id="12" dur="500"/>
                                        <p:tgtEl>
                                          <p:spTgt spid="30003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00041"/>
                                        </p:tgtEl>
                                        <p:attrNameLst>
                                          <p:attrName>style.visibility</p:attrName>
                                        </p:attrNameLst>
                                      </p:cBhvr>
                                      <p:to>
                                        <p:strVal val="visible"/>
                                      </p:to>
                                    </p:set>
                                    <p:animEffect transition="in" filter="wipe(left)">
                                      <p:cBhvr>
                                        <p:cTn id="17" dur="500"/>
                                        <p:tgtEl>
                                          <p:spTgt spid="30004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0039">
                                            <p:txEl>
                                              <p:pRg st="0" end="0"/>
                                            </p:txEl>
                                          </p:spTgt>
                                        </p:tgtEl>
                                        <p:attrNameLst>
                                          <p:attrName>style.visibility</p:attrName>
                                        </p:attrNameLst>
                                      </p:cBhvr>
                                      <p:to>
                                        <p:strVal val="visible"/>
                                      </p:to>
                                    </p:set>
                                    <p:animEffect transition="in" filter="wipe(left)">
                                      <p:cBhvr>
                                        <p:cTn id="22" dur="500"/>
                                        <p:tgtEl>
                                          <p:spTgt spid="300039">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00042">
                                            <p:txEl>
                                              <p:pRg st="0" end="0"/>
                                            </p:txEl>
                                          </p:spTgt>
                                        </p:tgtEl>
                                        <p:attrNameLst>
                                          <p:attrName>style.visibility</p:attrName>
                                        </p:attrNameLst>
                                      </p:cBhvr>
                                      <p:to>
                                        <p:strVal val="visible"/>
                                      </p:to>
                                    </p:set>
                                    <p:animEffect transition="in" filter="dissolve">
                                      <p:cBhvr>
                                        <p:cTn id="27" dur="500"/>
                                        <p:tgtEl>
                                          <p:spTgt spid="300042">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300043"/>
                                        </p:tgtEl>
                                        <p:attrNameLst>
                                          <p:attrName>style.visibility</p:attrName>
                                        </p:attrNameLst>
                                      </p:cBhvr>
                                      <p:to>
                                        <p:strVal val="visible"/>
                                      </p:to>
                                    </p:set>
                                    <p:animEffect transition="in" filter="wipe(left)">
                                      <p:cBhvr>
                                        <p:cTn id="32" dur="500"/>
                                        <p:tgtEl>
                                          <p:spTgt spid="30004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300052"/>
                                        </p:tgtEl>
                                        <p:attrNameLst>
                                          <p:attrName>style.visibility</p:attrName>
                                        </p:attrNameLst>
                                      </p:cBhvr>
                                      <p:to>
                                        <p:strVal val="visible"/>
                                      </p:to>
                                    </p:set>
                                    <p:animEffect transition="in" filter="wipe(left)">
                                      <p:cBhvr>
                                        <p:cTn id="37" dur="500"/>
                                        <p:tgtEl>
                                          <p:spTgt spid="30005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300046"/>
                                        </p:tgtEl>
                                        <p:attrNameLst>
                                          <p:attrName>style.visibility</p:attrName>
                                        </p:attrNameLst>
                                      </p:cBhvr>
                                      <p:to>
                                        <p:strVal val="visible"/>
                                      </p:to>
                                    </p:set>
                                    <p:animEffect transition="in" filter="wipe(left)">
                                      <p:cBhvr>
                                        <p:cTn id="42" dur="500"/>
                                        <p:tgtEl>
                                          <p:spTgt spid="30004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300049"/>
                                        </p:tgtEl>
                                        <p:attrNameLst>
                                          <p:attrName>style.visibility</p:attrName>
                                        </p:attrNameLst>
                                      </p:cBhvr>
                                      <p:to>
                                        <p:strVal val="visible"/>
                                      </p:to>
                                    </p:set>
                                    <p:animEffect transition="in" filter="wipe(left)">
                                      <p:cBhvr>
                                        <p:cTn id="47" dur="500"/>
                                        <p:tgtEl>
                                          <p:spTgt spid="300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0037" grpId="0" build="p" autoUpdateAnimBg="0"/>
      <p:bldP spid="300038" grpId="0" autoUpdateAnimBg="0"/>
      <p:bldP spid="300039" grpId="0" build="p" autoUpdateAnimBg="0"/>
      <p:bldP spid="300042"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Text Box 3" descr="绿色大理石">
            <a:hlinkClick r:id="rId3" action="ppaction://hlinksldjump"/>
          </p:cNvPr>
          <p:cNvSpPr txBox="1">
            <a:spLocks noChangeArrowheads="1"/>
          </p:cNvSpPr>
          <p:nvPr/>
        </p:nvSpPr>
        <p:spPr bwMode="auto">
          <a:xfrm>
            <a:off x="1924757" y="1752600"/>
            <a:ext cx="6477000" cy="646331"/>
          </a:xfrm>
          <a:prstGeom prst="rect">
            <a:avLst/>
          </a:prstGeom>
          <a:blipFill dpi="0" rotWithShape="0">
            <a:blip r:embed="rId4" cstate="print"/>
            <a:srcRect/>
            <a:tile tx="0" ty="0" sx="100000" sy="100000" flip="none" algn="tl"/>
          </a:blipFill>
          <a:ln w="9525">
            <a:noFill/>
            <a:miter lim="800000"/>
            <a:headEnd/>
            <a:tailEnd/>
          </a:ln>
          <a:effectLst>
            <a:outerShdw dist="107763" dir="2700000" algn="ctr" rotWithShape="0">
              <a:srgbClr val="808080"/>
            </a:outerShdw>
          </a:effectLst>
        </p:spPr>
        <p:txBody>
          <a:bodyPr wrap="square">
            <a:spAutoFit/>
          </a:bodyPr>
          <a:lstStyle/>
          <a:p>
            <a:pPr algn="ctr" fontAlgn="auto">
              <a:spcBef>
                <a:spcPts val="0"/>
              </a:spcBef>
              <a:spcAft>
                <a:spcPts val="0"/>
              </a:spcAft>
              <a:defRPr/>
            </a:pPr>
            <a:r>
              <a:rPr lang="zh-CN" altLang="en-US" sz="3600">
                <a:solidFill>
                  <a:srgbClr val="FFFF00"/>
                </a:solidFill>
                <a:latin typeface="楷体_GB2312" pitchFamily="49" charset="-122"/>
                <a:ea typeface="楷体_GB2312" pitchFamily="49" charset="-122"/>
              </a:rPr>
              <a:t>第二节  脂类的消化和吸收</a:t>
            </a:r>
            <a:endParaRPr lang="zh-CN" altLang="en-US" sz="2000">
              <a:latin typeface="+mn-lt"/>
              <a:ea typeface="+mn-ea"/>
            </a:endParaRPr>
          </a:p>
        </p:txBody>
      </p:sp>
      <p:sp>
        <p:nvSpPr>
          <p:cNvPr id="8195" name="Text Box 2" descr="绿色大理石">
            <a:hlinkClick r:id="" action="ppaction://hlinkshowjump?jump=nextslide" highlightClick="1"/>
          </p:cNvPr>
          <p:cNvSpPr txBox="1">
            <a:spLocks noChangeArrowheads="1"/>
          </p:cNvSpPr>
          <p:nvPr/>
        </p:nvSpPr>
        <p:spPr bwMode="auto">
          <a:xfrm>
            <a:off x="1913871" y="688975"/>
            <a:ext cx="4847481" cy="646331"/>
          </a:xfrm>
          <a:prstGeom prst="rect">
            <a:avLst/>
          </a:prstGeom>
          <a:blipFill dpi="0" rotWithShape="0">
            <a:blip r:embed="rId4"/>
            <a:srcRect/>
            <a:tile tx="0" ty="0" sx="100000" sy="100000" flip="none" algn="tl"/>
          </a:blipFill>
          <a:ln>
            <a:noFill/>
          </a:ln>
          <a:effectLst>
            <a:outerShdw dist="107763" dir="2700000" algn="ctr" rotWithShape="0">
              <a:srgbClr val="808080"/>
            </a:outerShdw>
          </a:effectLst>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3600" dirty="0">
                <a:solidFill>
                  <a:srgbClr val="FFFF00"/>
                </a:solidFill>
                <a:latin typeface="Book Antiqua" panose="02040602050305030304" pitchFamily="18" charset="0"/>
                <a:ea typeface="楷体_GB2312" pitchFamily="49" charset="-122"/>
              </a:rPr>
              <a:t>第一节    知识回顾</a:t>
            </a:r>
          </a:p>
        </p:txBody>
      </p:sp>
    </p:spTree>
    <p:extLst>
      <p:ext uri="{BB962C8B-B14F-4D97-AF65-F5344CB8AC3E}">
        <p14:creationId xmlns:p14="http://schemas.microsoft.com/office/powerpoint/2010/main" val="23506318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1066800" y="510961"/>
            <a:ext cx="9177030" cy="646331"/>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255713" indent="-1160463">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600" b="1" dirty="0">
                <a:latin typeface="宋体" panose="02010600030101010101" pitchFamily="2" charset="-122"/>
                <a:ea typeface="宋体" panose="02010600030101010101" pitchFamily="2" charset="-122"/>
              </a:rPr>
              <a:t>（三）</a:t>
            </a:r>
            <a:r>
              <a:rPr kumimoji="1" lang="zh-CN" altLang="en-US" sz="3600" b="1" dirty="0">
                <a:solidFill>
                  <a:schemeClr val="hlink"/>
                </a:solidFill>
                <a:latin typeface="宋体" panose="02010600030101010101" pitchFamily="2" charset="-122"/>
                <a:ea typeface="宋体" panose="02010600030101010101" pitchFamily="2" charset="-122"/>
              </a:rPr>
              <a:t>酮体</a:t>
            </a:r>
            <a:r>
              <a:rPr kumimoji="1" lang="zh-CN" altLang="en-US" sz="3600" b="1" dirty="0">
                <a:latin typeface="宋体" panose="02010600030101010101" pitchFamily="2" charset="-122"/>
                <a:ea typeface="宋体" panose="02010600030101010101" pitchFamily="2" charset="-122"/>
              </a:rPr>
              <a:t>是脂酸氧化时特有的中间产物</a:t>
            </a:r>
            <a:r>
              <a:rPr kumimoji="1" lang="zh-CN" altLang="en-US" sz="3600" dirty="0">
                <a:latin typeface="Times New Roman" panose="02020603050405020304" pitchFamily="18" charset="0"/>
                <a:ea typeface="宋体" panose="02010600030101010101" pitchFamily="2" charset="-122"/>
              </a:rPr>
              <a:t> </a:t>
            </a:r>
          </a:p>
        </p:txBody>
      </p:sp>
      <p:sp>
        <p:nvSpPr>
          <p:cNvPr id="63491" name="Text Box 3"/>
          <p:cNvSpPr txBox="1">
            <a:spLocks noChangeArrowheads="1"/>
          </p:cNvSpPr>
          <p:nvPr/>
        </p:nvSpPr>
        <p:spPr bwMode="auto">
          <a:xfrm>
            <a:off x="2279649" y="1700213"/>
            <a:ext cx="2961415" cy="584775"/>
          </a:xfrm>
          <a:prstGeom prst="rect">
            <a:avLst/>
          </a:prstGeom>
          <a:noFill/>
          <a:ln>
            <a:noFill/>
          </a:ln>
          <a:effectLst/>
          <a:extLst>
            <a:ext uri="{909E8E84-426E-40DD-AFC4-6F175D3DCCD1}">
              <a14:hiddenFill xmlns:a14="http://schemas.microsoft.com/office/drawing/2010/main">
                <a:solidFill>
                  <a:srgbClr val="8DFFE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buFontTx/>
              <a:buChar char="•"/>
            </a:pPr>
            <a:r>
              <a:rPr kumimoji="1" lang="zh-CN" altLang="en-US" sz="3200" b="1">
                <a:solidFill>
                  <a:srgbClr val="990099"/>
                </a:solidFill>
                <a:latin typeface="Times New Roman" panose="02020603050405020304" pitchFamily="18" charset="0"/>
              </a:rPr>
              <a:t>酮体的定义</a:t>
            </a:r>
            <a:r>
              <a:rPr kumimoji="1" lang="zh-CN" altLang="en-US" sz="3200" b="1">
                <a:solidFill>
                  <a:srgbClr val="990099"/>
                </a:solidFill>
                <a:latin typeface="Times New Roman" panose="02020603050405020304" pitchFamily="18" charset="0"/>
                <a:ea typeface="宋体" panose="02010600030101010101" pitchFamily="2" charset="-122"/>
              </a:rPr>
              <a:t>：</a:t>
            </a:r>
          </a:p>
        </p:txBody>
      </p:sp>
      <p:sp>
        <p:nvSpPr>
          <p:cNvPr id="63492" name="Rectangle 4"/>
          <p:cNvSpPr>
            <a:spLocks noChangeArrowheads="1"/>
          </p:cNvSpPr>
          <p:nvPr/>
        </p:nvSpPr>
        <p:spPr bwMode="auto">
          <a:xfrm>
            <a:off x="2208214" y="2205039"/>
            <a:ext cx="9221786" cy="2160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727075">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eaLnBrk="1" hangingPunct="1">
              <a:lnSpc>
                <a:spcPct val="140000"/>
              </a:lnSpc>
              <a:spcBef>
                <a:spcPct val="50000"/>
              </a:spcBef>
            </a:pPr>
            <a:r>
              <a:rPr kumimoji="1" lang="zh-CN" altLang="en-US" sz="3200" b="1">
                <a:latin typeface="Times New Roman" panose="02020603050405020304" pitchFamily="18" charset="0"/>
              </a:rPr>
              <a:t>脂肪酸在分解代谢过程中生的</a:t>
            </a:r>
            <a:r>
              <a:rPr kumimoji="1" lang="zh-CN" altLang="en-US" sz="3200" b="1">
                <a:solidFill>
                  <a:srgbClr val="990099"/>
                </a:solidFill>
                <a:latin typeface="Times New Roman" panose="02020603050405020304" pitchFamily="18" charset="0"/>
              </a:rPr>
              <a:t>乙酰乙酸</a:t>
            </a:r>
            <a:r>
              <a:rPr kumimoji="1" lang="en-US" altLang="zh-CN" sz="3200" b="1">
                <a:solidFill>
                  <a:srgbClr val="990099"/>
                </a:solidFill>
                <a:latin typeface="Times New Roman" panose="02020603050405020304" pitchFamily="18" charset="0"/>
              </a:rPr>
              <a:t>(acetoacetate)</a:t>
            </a:r>
            <a:r>
              <a:rPr kumimoji="1" lang="zh-CN" altLang="en-US" sz="3200" b="1">
                <a:latin typeface="Times New Roman" panose="02020603050405020304" pitchFamily="18" charset="0"/>
              </a:rPr>
              <a:t>、</a:t>
            </a:r>
            <a:r>
              <a:rPr kumimoji="1" lang="en-US" altLang="zh-CN" sz="3200" b="1">
                <a:solidFill>
                  <a:srgbClr val="990099"/>
                </a:solidFill>
                <a:latin typeface="Times New Roman" panose="02020603050405020304" pitchFamily="18" charset="0"/>
              </a:rPr>
              <a:t>β-</a:t>
            </a:r>
            <a:r>
              <a:rPr kumimoji="1" lang="zh-CN" altLang="en-US" sz="3200" b="1">
                <a:solidFill>
                  <a:srgbClr val="990099"/>
                </a:solidFill>
                <a:latin typeface="Times New Roman" panose="02020603050405020304" pitchFamily="18" charset="0"/>
              </a:rPr>
              <a:t>羟丁酸</a:t>
            </a:r>
            <a:r>
              <a:rPr kumimoji="1" lang="en-US" altLang="zh-CN" sz="3200" b="1">
                <a:solidFill>
                  <a:srgbClr val="990099"/>
                </a:solidFill>
                <a:latin typeface="Times New Roman" panose="02020603050405020304" pitchFamily="18" charset="0"/>
              </a:rPr>
              <a:t>(β-hydroxybutyrate)</a:t>
            </a:r>
            <a:r>
              <a:rPr kumimoji="1" lang="zh-CN" altLang="en-US" sz="3200" b="1">
                <a:latin typeface="Times New Roman" panose="02020603050405020304" pitchFamily="18" charset="0"/>
              </a:rPr>
              <a:t>及</a:t>
            </a:r>
            <a:r>
              <a:rPr kumimoji="1" lang="zh-CN" altLang="en-US" sz="3200" b="1">
                <a:solidFill>
                  <a:srgbClr val="990099"/>
                </a:solidFill>
                <a:latin typeface="Times New Roman" panose="02020603050405020304" pitchFamily="18" charset="0"/>
              </a:rPr>
              <a:t>丙酮</a:t>
            </a:r>
            <a:r>
              <a:rPr kumimoji="1" lang="en-US" altLang="zh-CN" sz="3200" b="1">
                <a:solidFill>
                  <a:srgbClr val="990099"/>
                </a:solidFill>
                <a:latin typeface="Times New Roman" panose="02020603050405020304" pitchFamily="18" charset="0"/>
              </a:rPr>
              <a:t>(acetone)</a:t>
            </a:r>
            <a:r>
              <a:rPr kumimoji="1" lang="zh-CN" altLang="en-US" sz="3200" b="1">
                <a:latin typeface="Times New Roman" panose="02020603050405020304" pitchFamily="18" charset="0"/>
              </a:rPr>
              <a:t>，三者统称</a:t>
            </a:r>
            <a:r>
              <a:rPr kumimoji="1" lang="zh-CN" altLang="en-US" sz="3200" b="1">
                <a:solidFill>
                  <a:srgbClr val="990099"/>
                </a:solidFill>
                <a:latin typeface="Times New Roman" panose="02020603050405020304" pitchFamily="18" charset="0"/>
              </a:rPr>
              <a:t>酮体</a:t>
            </a:r>
            <a:r>
              <a:rPr kumimoji="1" lang="en-US" altLang="zh-CN" sz="3200" b="1">
                <a:solidFill>
                  <a:srgbClr val="990099"/>
                </a:solidFill>
                <a:latin typeface="Times New Roman" panose="02020603050405020304" pitchFamily="18" charset="0"/>
              </a:rPr>
              <a:t>(ketone bodies)</a:t>
            </a:r>
            <a:r>
              <a:rPr kumimoji="1" lang="zh-CN" altLang="en-US" sz="3200">
                <a:latin typeface="Times New Roman" panose="02020603050405020304" pitchFamily="18" charset="0"/>
              </a:rPr>
              <a:t>。</a:t>
            </a:r>
          </a:p>
        </p:txBody>
      </p:sp>
      <p:sp>
        <p:nvSpPr>
          <p:cNvPr id="45061" name="Text Box 5"/>
          <p:cNvSpPr txBox="1">
            <a:spLocks noChangeArrowheads="1"/>
          </p:cNvSpPr>
          <p:nvPr/>
        </p:nvSpPr>
        <p:spPr bwMode="auto">
          <a:xfrm>
            <a:off x="2424114" y="4437063"/>
            <a:ext cx="3806201" cy="584775"/>
          </a:xfrm>
          <a:prstGeom prst="rect">
            <a:avLst/>
          </a:prstGeom>
          <a:noFill/>
          <a:ln>
            <a:noFill/>
          </a:ln>
          <a:effectLst/>
          <a:extLst>
            <a:ext uri="{909E8E84-426E-40DD-AFC4-6F175D3DCCD1}">
              <a14:hiddenFill xmlns:a14="http://schemas.microsoft.com/office/drawing/2010/main">
                <a:solidFill>
                  <a:srgbClr val="8DFFE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buFontTx/>
              <a:buChar char="•"/>
            </a:pPr>
            <a:r>
              <a:rPr kumimoji="1" lang="zh-CN" altLang="en-US" sz="3200" b="1">
                <a:solidFill>
                  <a:srgbClr val="990099"/>
                </a:solidFill>
                <a:latin typeface="Times New Roman" panose="02020603050405020304" pitchFamily="18" charset="0"/>
              </a:rPr>
              <a:t>酮体血浆水平：</a:t>
            </a:r>
          </a:p>
        </p:txBody>
      </p:sp>
      <p:sp>
        <p:nvSpPr>
          <p:cNvPr id="45062" name="Rectangle 6"/>
          <p:cNvSpPr>
            <a:spLocks noChangeArrowheads="1"/>
          </p:cNvSpPr>
          <p:nvPr/>
        </p:nvSpPr>
        <p:spPr bwMode="auto">
          <a:xfrm>
            <a:off x="3575050" y="5157788"/>
            <a:ext cx="644051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200" b="1">
                <a:latin typeface="华文楷体" panose="02010600040101010101" pitchFamily="2" charset="-122"/>
              </a:rPr>
              <a:t>0.03 </a:t>
            </a:r>
            <a:r>
              <a:rPr kumimoji="1" lang="en-US" altLang="zh-CN" sz="3200" b="1">
                <a:latin typeface="华文楷体" panose="02010600040101010101" pitchFamily="2" charset="-122"/>
                <a:sym typeface="Symbol" panose="05050102010706020507" pitchFamily="18" charset="2"/>
              </a:rPr>
              <a:t> </a:t>
            </a:r>
            <a:r>
              <a:rPr kumimoji="1" lang="en-US" altLang="zh-CN" sz="3200" b="1">
                <a:latin typeface="华文楷体" panose="02010600040101010101" pitchFamily="2" charset="-122"/>
              </a:rPr>
              <a:t>0.5mmol/L(0.3 </a:t>
            </a:r>
            <a:r>
              <a:rPr kumimoji="1" lang="en-US" altLang="zh-CN" sz="3200" b="1">
                <a:latin typeface="华文楷体" panose="02010600040101010101" pitchFamily="2" charset="-122"/>
                <a:sym typeface="Symbol" panose="05050102010706020507" pitchFamily="18" charset="2"/>
              </a:rPr>
              <a:t> </a:t>
            </a:r>
            <a:r>
              <a:rPr kumimoji="1" lang="en-US" altLang="zh-CN" sz="3200" b="1">
                <a:latin typeface="华文楷体" panose="02010600040101010101" pitchFamily="2" charset="-122"/>
              </a:rPr>
              <a:t>5mg/dl)</a:t>
            </a:r>
          </a:p>
        </p:txBody>
      </p:sp>
    </p:spTree>
    <p:extLst>
      <p:ext uri="{BB962C8B-B14F-4D97-AF65-F5344CB8AC3E}">
        <p14:creationId xmlns:p14="http://schemas.microsoft.com/office/powerpoint/2010/main" val="22856191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5061"/>
                                        </p:tgtEl>
                                        <p:attrNameLst>
                                          <p:attrName>style.visibility</p:attrName>
                                        </p:attrNameLst>
                                      </p:cBhvr>
                                      <p:to>
                                        <p:strVal val="visible"/>
                                      </p:to>
                                    </p:set>
                                    <p:animEffect transition="in" filter="wipe(left)">
                                      <p:cBhvr>
                                        <p:cTn id="7" dur="500"/>
                                        <p:tgtEl>
                                          <p:spTgt spid="45061"/>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5062"/>
                                        </p:tgtEl>
                                        <p:attrNameLst>
                                          <p:attrName>style.visibility</p:attrName>
                                        </p:attrNameLst>
                                      </p:cBhvr>
                                      <p:to>
                                        <p:strVal val="visible"/>
                                      </p:to>
                                    </p:set>
                                    <p:animEffect transition="in" filter="blinds(horizontal)">
                                      <p:cBhvr>
                                        <p:cTn id="11" dur="500"/>
                                        <p:tgtEl>
                                          <p:spTgt spid="450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p:bldP spid="4506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 Box 2"/>
          <p:cNvSpPr txBox="1">
            <a:spLocks noChangeArrowheads="1"/>
          </p:cNvSpPr>
          <p:nvPr/>
        </p:nvSpPr>
        <p:spPr bwMode="auto">
          <a:xfrm>
            <a:off x="1447800" y="914400"/>
            <a:ext cx="8918644"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200" b="1">
                <a:solidFill>
                  <a:srgbClr val="006600"/>
                </a:solidFill>
                <a:latin typeface="Times New Roman" panose="02020603050405020304" pitchFamily="18" charset="0"/>
              </a:rPr>
              <a:t>1. </a:t>
            </a:r>
            <a:r>
              <a:rPr kumimoji="1" lang="zh-CN" altLang="en-US" sz="3200" b="1">
                <a:solidFill>
                  <a:srgbClr val="006600"/>
                </a:solidFill>
                <a:latin typeface="Times New Roman" panose="02020603050405020304" pitchFamily="18" charset="0"/>
              </a:rPr>
              <a:t>酮体在肝内生成</a:t>
            </a:r>
          </a:p>
        </p:txBody>
      </p:sp>
      <p:sp>
        <p:nvSpPr>
          <p:cNvPr id="244739" name="Text Box 3"/>
          <p:cNvSpPr txBox="1">
            <a:spLocks noChangeArrowheads="1"/>
          </p:cNvSpPr>
          <p:nvPr/>
        </p:nvSpPr>
        <p:spPr bwMode="auto">
          <a:xfrm>
            <a:off x="1990723" y="4067175"/>
            <a:ext cx="297885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solidFill>
                  <a:srgbClr val="990099"/>
                </a:solidFill>
                <a:latin typeface="Times New Roman" panose="02020603050405020304" pitchFamily="18" charset="0"/>
              </a:rPr>
              <a:t>生成过程：</a:t>
            </a:r>
          </a:p>
        </p:txBody>
      </p:sp>
      <p:sp>
        <p:nvSpPr>
          <p:cNvPr id="65540" name="Text Box 427"/>
          <p:cNvSpPr txBox="1">
            <a:spLocks noChangeArrowheads="1"/>
          </p:cNvSpPr>
          <p:nvPr/>
        </p:nvSpPr>
        <p:spPr bwMode="auto">
          <a:xfrm>
            <a:off x="1990725" y="2138363"/>
            <a:ext cx="8485186"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80000"/>
              </a:lnSpc>
            </a:pPr>
            <a:r>
              <a:rPr kumimoji="1" lang="zh-CN" altLang="en-US" sz="3200" b="1">
                <a:solidFill>
                  <a:srgbClr val="990099"/>
                </a:solidFill>
                <a:latin typeface="Times New Roman" panose="02020603050405020304" pitchFamily="18" charset="0"/>
              </a:rPr>
              <a:t>生成部位：</a:t>
            </a:r>
            <a:r>
              <a:rPr kumimoji="1" lang="zh-CN" altLang="en-US" sz="3200" b="1">
                <a:latin typeface="Times New Roman" panose="02020603050405020304" pitchFamily="18" charset="0"/>
              </a:rPr>
              <a:t>肝细胞线粒体</a:t>
            </a:r>
          </a:p>
          <a:p>
            <a:pPr eaLnBrk="1" hangingPunct="1">
              <a:lnSpc>
                <a:spcPct val="180000"/>
              </a:lnSpc>
            </a:pPr>
            <a:r>
              <a:rPr kumimoji="1" lang="zh-CN" altLang="en-US" sz="3200" b="1">
                <a:solidFill>
                  <a:srgbClr val="990099"/>
                </a:solidFill>
                <a:latin typeface="Times New Roman" panose="02020603050405020304" pitchFamily="18" charset="0"/>
              </a:rPr>
              <a:t>原料：</a:t>
            </a:r>
            <a:r>
              <a:rPr kumimoji="1" lang="zh-CN" altLang="en-US" sz="3200" b="1">
                <a:latin typeface="Times New Roman" panose="02020603050405020304" pitchFamily="18" charset="0"/>
              </a:rPr>
              <a:t>脂酸经－氧化生成的乙酰</a:t>
            </a:r>
            <a:r>
              <a:rPr kumimoji="1" lang="en-US" altLang="zh-CN" sz="3200" b="1">
                <a:latin typeface="Times New Roman" panose="02020603050405020304" pitchFamily="18" charset="0"/>
              </a:rPr>
              <a:t>CoA</a:t>
            </a:r>
          </a:p>
        </p:txBody>
      </p:sp>
    </p:spTree>
    <p:extLst>
      <p:ext uri="{BB962C8B-B14F-4D97-AF65-F5344CB8AC3E}">
        <p14:creationId xmlns:p14="http://schemas.microsoft.com/office/powerpoint/2010/main" val="19212551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4739"/>
                                        </p:tgtEl>
                                        <p:attrNameLst>
                                          <p:attrName>style.visibility</p:attrName>
                                        </p:attrNameLst>
                                      </p:cBhvr>
                                      <p:to>
                                        <p:strVal val="visible"/>
                                      </p:to>
                                    </p:set>
                                    <p:animEffect transition="in" filter="blinds(horizontal)">
                                      <p:cBhvr>
                                        <p:cTn id="7" dur="500"/>
                                        <p:tgtEl>
                                          <p:spTgt spid="2447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3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2163763" y="171450"/>
            <a:ext cx="7772400" cy="742950"/>
          </a:xfrm>
          <a:noFill/>
        </p:spPr>
        <p:txBody>
          <a:bodyPr/>
          <a:lstStyle/>
          <a:p>
            <a:pPr algn="ctr" eaLnBrk="1" hangingPunct="1"/>
            <a:r>
              <a:rPr lang="zh-CN" altLang="en-US" b="1" dirty="0">
                <a:solidFill>
                  <a:schemeClr val="tx1"/>
                </a:solidFill>
                <a:ea typeface="隶书" panose="02010509060101010101" pitchFamily="49" charset="-122"/>
              </a:rPr>
              <a:t>酮体的生成过程</a:t>
            </a:r>
          </a:p>
        </p:txBody>
      </p:sp>
      <p:grpSp>
        <p:nvGrpSpPr>
          <p:cNvPr id="67587" name="Group 11"/>
          <p:cNvGrpSpPr>
            <a:grpSpLocks/>
          </p:cNvGrpSpPr>
          <p:nvPr/>
        </p:nvGrpSpPr>
        <p:grpSpPr bwMode="auto">
          <a:xfrm>
            <a:off x="7375526" y="3771899"/>
            <a:ext cx="3749675" cy="942000"/>
            <a:chOff x="2832" y="2460"/>
            <a:chExt cx="1968" cy="527"/>
          </a:xfrm>
        </p:grpSpPr>
        <p:sp>
          <p:nvSpPr>
            <p:cNvPr id="67626" name="Text Box 12"/>
            <p:cNvSpPr txBox="1">
              <a:spLocks noChangeArrowheads="1"/>
            </p:cNvSpPr>
            <p:nvPr/>
          </p:nvSpPr>
          <p:spPr bwMode="auto">
            <a:xfrm>
              <a:off x="2832" y="2544"/>
              <a:ext cx="1968" cy="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en-US" altLang="zh-CN" sz="2000" b="1">
                  <a:latin typeface="Times New Roman" panose="02020603050405020304" pitchFamily="18" charset="0"/>
                  <a:ea typeface="宋体" panose="02010600030101010101" pitchFamily="2" charset="-122"/>
                </a:rPr>
                <a:t>HOOCCH</a:t>
              </a:r>
              <a:r>
                <a:rPr kumimoji="1" lang="en-US" altLang="zh-CN" sz="2000" b="1" baseline="-25000">
                  <a:latin typeface="Times New Roman" panose="02020603050405020304" pitchFamily="18" charset="0"/>
                  <a:ea typeface="宋体" panose="02010600030101010101" pitchFamily="2" charset="-122"/>
                </a:rPr>
                <a:t>2</a:t>
              </a:r>
              <a:r>
                <a:rPr kumimoji="1" lang="en-US" altLang="zh-CN" sz="2000" b="1">
                  <a:latin typeface="Times New Roman" panose="02020603050405020304" pitchFamily="18" charset="0"/>
                  <a:ea typeface="宋体" panose="02010600030101010101" pitchFamily="2" charset="-122"/>
                </a:rPr>
                <a:t>-C-CH</a:t>
              </a:r>
              <a:r>
                <a:rPr kumimoji="1" lang="en-US" altLang="zh-CN" sz="2000" b="1" baseline="-25000">
                  <a:latin typeface="Times New Roman" panose="02020603050405020304" pitchFamily="18" charset="0"/>
                  <a:ea typeface="宋体" panose="02010600030101010101" pitchFamily="2" charset="-122"/>
                </a:rPr>
                <a:t>2</a:t>
              </a:r>
              <a:r>
                <a:rPr kumimoji="1" lang="en-US" altLang="zh-CN" sz="2000" b="1">
                  <a:latin typeface="Times New Roman" panose="02020603050405020304" pitchFamily="18" charset="0"/>
                  <a:ea typeface="宋体" panose="02010600030101010101" pitchFamily="2" charset="-122"/>
                </a:rPr>
                <a:t>COSCoA</a:t>
              </a:r>
            </a:p>
          </p:txBody>
        </p:sp>
        <p:sp>
          <p:nvSpPr>
            <p:cNvPr id="67627" name="Text Box 13"/>
            <p:cNvSpPr txBox="1">
              <a:spLocks noChangeArrowheads="1"/>
            </p:cNvSpPr>
            <p:nvPr/>
          </p:nvSpPr>
          <p:spPr bwMode="auto">
            <a:xfrm>
              <a:off x="3552" y="2746"/>
              <a:ext cx="528" cy="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nSpc>
                  <a:spcPct val="30000"/>
                </a:lnSpc>
                <a:spcBef>
                  <a:spcPct val="50000"/>
                </a:spcBef>
              </a:pPr>
              <a:r>
                <a:rPr kumimoji="1" lang="en-US" altLang="en-US" sz="2000" b="1">
                  <a:latin typeface="Times New Roman" panose="02020603050405020304" pitchFamily="18" charset="0"/>
                  <a:ea typeface="宋体" panose="02010600030101010101" pitchFamily="2" charset="-122"/>
                </a:rPr>
                <a:t> |</a:t>
              </a:r>
            </a:p>
            <a:p>
              <a:pPr>
                <a:lnSpc>
                  <a:spcPct val="30000"/>
                </a:lnSpc>
                <a:spcBef>
                  <a:spcPct val="50000"/>
                </a:spcBef>
              </a:pPr>
              <a:r>
                <a:rPr kumimoji="1" lang="en-US" altLang="zh-CN" sz="2000" b="1">
                  <a:latin typeface="Times New Roman" panose="02020603050405020304" pitchFamily="18" charset="0"/>
                  <a:ea typeface="宋体" panose="02010600030101010101" pitchFamily="2" charset="-122"/>
                </a:rPr>
                <a:t>CH</a:t>
              </a:r>
              <a:r>
                <a:rPr kumimoji="1" lang="en-US" altLang="zh-CN" sz="2000" b="1" baseline="-25000">
                  <a:latin typeface="Times New Roman" panose="02020603050405020304" pitchFamily="18" charset="0"/>
                  <a:ea typeface="宋体" panose="02010600030101010101" pitchFamily="2" charset="-122"/>
                </a:rPr>
                <a:t>3</a:t>
              </a:r>
              <a:endParaRPr kumimoji="1" lang="en-US" altLang="zh-CN" sz="2000" b="1">
                <a:latin typeface="Times New Roman" panose="02020603050405020304" pitchFamily="18" charset="0"/>
                <a:ea typeface="宋体" panose="02010600030101010101" pitchFamily="2" charset="-122"/>
              </a:endParaRPr>
            </a:p>
          </p:txBody>
        </p:sp>
        <p:sp>
          <p:nvSpPr>
            <p:cNvPr id="67628" name="Text Box 14"/>
            <p:cNvSpPr txBox="1">
              <a:spLocks noChangeArrowheads="1"/>
            </p:cNvSpPr>
            <p:nvPr/>
          </p:nvSpPr>
          <p:spPr bwMode="auto">
            <a:xfrm>
              <a:off x="3552" y="2460"/>
              <a:ext cx="384" cy="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nSpc>
                  <a:spcPct val="0"/>
                </a:lnSpc>
                <a:spcBef>
                  <a:spcPct val="50000"/>
                </a:spcBef>
              </a:pPr>
              <a:r>
                <a:rPr kumimoji="1" lang="en-US" altLang="zh-CN" sz="2000" b="1">
                  <a:latin typeface="Times New Roman" panose="02020603050405020304" pitchFamily="18" charset="0"/>
                  <a:ea typeface="宋体" panose="02010600030101010101" pitchFamily="2" charset="-122"/>
                </a:rPr>
                <a:t>OH</a:t>
              </a:r>
            </a:p>
            <a:p>
              <a:pPr>
                <a:lnSpc>
                  <a:spcPct val="0"/>
                </a:lnSpc>
                <a:spcBef>
                  <a:spcPct val="50000"/>
                </a:spcBef>
              </a:pPr>
              <a:r>
                <a:rPr kumimoji="1" lang="en-US" altLang="zh-CN" sz="2000" b="1">
                  <a:latin typeface="Times New Roman" panose="02020603050405020304" pitchFamily="18" charset="0"/>
                  <a:ea typeface="宋体" panose="02010600030101010101" pitchFamily="2" charset="-122"/>
                </a:rPr>
                <a:t> |</a:t>
              </a:r>
            </a:p>
          </p:txBody>
        </p:sp>
      </p:grpSp>
      <p:sp>
        <p:nvSpPr>
          <p:cNvPr id="67588" name="Text Box 20"/>
          <p:cNvSpPr txBox="1">
            <a:spLocks noChangeArrowheads="1"/>
          </p:cNvSpPr>
          <p:nvPr/>
        </p:nvSpPr>
        <p:spPr bwMode="auto">
          <a:xfrm>
            <a:off x="9021763" y="2328863"/>
            <a:ext cx="1828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en-US" altLang="zh-CN" sz="1600" b="1">
                <a:solidFill>
                  <a:srgbClr val="990099"/>
                </a:solidFill>
                <a:latin typeface="Times New Roman" panose="02020603050405020304" pitchFamily="18" charset="0"/>
                <a:ea typeface="宋体" panose="02010600030101010101" pitchFamily="2" charset="-122"/>
              </a:rPr>
              <a:t>CH</a:t>
            </a:r>
            <a:r>
              <a:rPr kumimoji="1" lang="en-US" altLang="zh-CN" sz="1600" b="1" baseline="-25000">
                <a:solidFill>
                  <a:srgbClr val="990099"/>
                </a:solidFill>
                <a:latin typeface="Times New Roman" panose="02020603050405020304" pitchFamily="18" charset="0"/>
                <a:ea typeface="宋体" panose="02010600030101010101" pitchFamily="2" charset="-122"/>
              </a:rPr>
              <a:t>3</a:t>
            </a:r>
            <a:r>
              <a:rPr kumimoji="1" lang="en-US" altLang="zh-CN" sz="1600" b="1">
                <a:solidFill>
                  <a:srgbClr val="990099"/>
                </a:solidFill>
                <a:latin typeface="Times New Roman" panose="02020603050405020304" pitchFamily="18" charset="0"/>
                <a:ea typeface="宋体" panose="02010600030101010101" pitchFamily="2" charset="-122"/>
              </a:rPr>
              <a:t>COSCoA</a:t>
            </a:r>
          </a:p>
        </p:txBody>
      </p:sp>
      <p:grpSp>
        <p:nvGrpSpPr>
          <p:cNvPr id="67589" name="Group 48"/>
          <p:cNvGrpSpPr>
            <a:grpSpLocks/>
          </p:cNvGrpSpPr>
          <p:nvPr/>
        </p:nvGrpSpPr>
        <p:grpSpPr bwMode="auto">
          <a:xfrm>
            <a:off x="1524001" y="1008063"/>
            <a:ext cx="9051925" cy="5368924"/>
            <a:chOff x="0" y="635"/>
            <a:chExt cx="5702" cy="3382"/>
          </a:xfrm>
        </p:grpSpPr>
        <p:sp>
          <p:nvSpPr>
            <p:cNvPr id="67590" name="Line 3"/>
            <p:cNvSpPr>
              <a:spLocks noChangeShapeType="1"/>
            </p:cNvSpPr>
            <p:nvPr/>
          </p:nvSpPr>
          <p:spPr bwMode="auto">
            <a:xfrm>
              <a:off x="864" y="864"/>
              <a:ext cx="86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591" name="Text Box 4"/>
            <p:cNvSpPr txBox="1">
              <a:spLocks noChangeArrowheads="1"/>
            </p:cNvSpPr>
            <p:nvPr/>
          </p:nvSpPr>
          <p:spPr bwMode="auto">
            <a:xfrm>
              <a:off x="3917" y="2970"/>
              <a:ext cx="1785"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a:spcBef>
                  <a:spcPct val="50000"/>
                </a:spcBef>
              </a:pPr>
              <a:r>
                <a:rPr kumimoji="1" lang="zh-CN" altLang="en-US" sz="2000" b="1">
                  <a:latin typeface="Times New Roman" panose="02020603050405020304" pitchFamily="18" charset="0"/>
                  <a:ea typeface="宋体" panose="02010600030101010101" pitchFamily="2" charset="-122"/>
                </a:rPr>
                <a:t>羟甲基戊二酸单酰</a:t>
              </a:r>
              <a:r>
                <a:rPr kumimoji="1" lang="en-US" altLang="zh-CN" sz="2000" b="1">
                  <a:latin typeface="Times New Roman" panose="02020603050405020304" pitchFamily="18" charset="0"/>
                  <a:ea typeface="宋体" panose="02010600030101010101" pitchFamily="2" charset="-122"/>
                </a:rPr>
                <a:t>CoA</a:t>
              </a:r>
              <a:r>
                <a:rPr kumimoji="1" lang="zh-CN" altLang="en-US" sz="2000" b="1">
                  <a:latin typeface="Times New Roman" panose="02020603050405020304" pitchFamily="18" charset="0"/>
                  <a:ea typeface="宋体" panose="02010600030101010101" pitchFamily="2" charset="-122"/>
                </a:rPr>
                <a:t>（</a:t>
              </a:r>
              <a:r>
                <a:rPr kumimoji="1" lang="en-US" altLang="zh-CN" sz="2000" b="1">
                  <a:latin typeface="Times New Roman" panose="02020603050405020304" pitchFamily="18" charset="0"/>
                  <a:ea typeface="宋体" panose="02010600030101010101" pitchFamily="2" charset="-122"/>
                </a:rPr>
                <a:t>HMGCoA</a:t>
              </a:r>
              <a:r>
                <a:rPr kumimoji="1" lang="zh-CN" altLang="en-US" sz="2000" b="1">
                  <a:latin typeface="Times New Roman" panose="02020603050405020304" pitchFamily="18" charset="0"/>
                  <a:ea typeface="宋体" panose="02010600030101010101" pitchFamily="2" charset="-122"/>
                </a:rPr>
                <a:t>）</a:t>
              </a:r>
            </a:p>
          </p:txBody>
        </p:sp>
        <p:sp>
          <p:nvSpPr>
            <p:cNvPr id="67592" name="Text Box 5"/>
            <p:cNvSpPr txBox="1">
              <a:spLocks noChangeArrowheads="1"/>
            </p:cNvSpPr>
            <p:nvPr/>
          </p:nvSpPr>
          <p:spPr bwMode="auto">
            <a:xfrm>
              <a:off x="126" y="710"/>
              <a:ext cx="1037"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zh-CN" altLang="en-US" sz="2400" b="1" dirty="0">
                  <a:latin typeface="Times New Roman" panose="02020603050405020304" pitchFamily="18" charset="0"/>
                  <a:ea typeface="宋体" panose="02010600030101010101" pitchFamily="2" charset="-122"/>
                </a:rPr>
                <a:t>脂肪酸</a:t>
              </a:r>
            </a:p>
          </p:txBody>
        </p:sp>
        <p:sp>
          <p:nvSpPr>
            <p:cNvPr id="67593" name="Text Box 6"/>
            <p:cNvSpPr txBox="1">
              <a:spLocks noChangeArrowheads="1"/>
            </p:cNvSpPr>
            <p:nvPr/>
          </p:nvSpPr>
          <p:spPr bwMode="auto">
            <a:xfrm>
              <a:off x="3110" y="635"/>
              <a:ext cx="1037"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zh-CN" altLang="en-US" sz="1900" b="1">
                  <a:solidFill>
                    <a:srgbClr val="990099"/>
                  </a:solidFill>
                  <a:latin typeface="Times New Roman" panose="02020603050405020304" pitchFamily="18" charset="0"/>
                  <a:ea typeface="宋体" panose="02010600030101010101" pitchFamily="2" charset="-122"/>
                </a:rPr>
                <a:t>硫解酶</a:t>
              </a:r>
            </a:p>
          </p:txBody>
        </p:sp>
        <p:sp>
          <p:nvSpPr>
            <p:cNvPr id="67594" name="Text Box 7"/>
            <p:cNvSpPr txBox="1">
              <a:spLocks noChangeArrowheads="1"/>
            </p:cNvSpPr>
            <p:nvPr/>
          </p:nvSpPr>
          <p:spPr bwMode="auto">
            <a:xfrm>
              <a:off x="1786" y="756"/>
              <a:ext cx="1440"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en-US" altLang="zh-CN" sz="2000" b="1">
                  <a:latin typeface="Times New Roman" panose="02020603050405020304" pitchFamily="18" charset="0"/>
                  <a:ea typeface="宋体" panose="02010600030101010101" pitchFamily="2" charset="-122"/>
                </a:rPr>
                <a:t>2CH</a:t>
              </a:r>
              <a:r>
                <a:rPr kumimoji="1" lang="en-US" altLang="zh-CN" sz="2000" b="1" baseline="-25000">
                  <a:latin typeface="Times New Roman" panose="02020603050405020304" pitchFamily="18" charset="0"/>
                  <a:ea typeface="宋体" panose="02010600030101010101" pitchFamily="2" charset="-122"/>
                </a:rPr>
                <a:t>3</a:t>
              </a:r>
              <a:r>
                <a:rPr kumimoji="1" lang="en-US" altLang="zh-CN" sz="2000" b="1">
                  <a:latin typeface="Times New Roman" panose="02020603050405020304" pitchFamily="18" charset="0"/>
                  <a:ea typeface="宋体" panose="02010600030101010101" pitchFamily="2" charset="-122"/>
                </a:rPr>
                <a:t>COSCoA</a:t>
              </a:r>
            </a:p>
          </p:txBody>
        </p:sp>
        <p:sp>
          <p:nvSpPr>
            <p:cNvPr id="67595" name="Line 8"/>
            <p:cNvSpPr>
              <a:spLocks noChangeShapeType="1"/>
            </p:cNvSpPr>
            <p:nvPr/>
          </p:nvSpPr>
          <p:spPr bwMode="auto">
            <a:xfrm>
              <a:off x="2995" y="864"/>
              <a:ext cx="86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596" name="Text Box 9"/>
            <p:cNvSpPr txBox="1">
              <a:spLocks noChangeArrowheads="1"/>
            </p:cNvSpPr>
            <p:nvPr/>
          </p:nvSpPr>
          <p:spPr bwMode="auto">
            <a:xfrm>
              <a:off x="3859" y="756"/>
              <a:ext cx="1671"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en-US" altLang="zh-CN" sz="2000" b="1">
                  <a:latin typeface="Times New Roman" panose="02020603050405020304" pitchFamily="18" charset="0"/>
                  <a:ea typeface="宋体" panose="02010600030101010101" pitchFamily="2" charset="-122"/>
                </a:rPr>
                <a:t>CH</a:t>
              </a:r>
              <a:r>
                <a:rPr kumimoji="1" lang="en-US" altLang="zh-CN" sz="2000" b="1" baseline="-25000">
                  <a:latin typeface="Times New Roman" panose="02020603050405020304" pitchFamily="18" charset="0"/>
                  <a:ea typeface="宋体" panose="02010600030101010101" pitchFamily="2" charset="-122"/>
                </a:rPr>
                <a:t>3</a:t>
              </a:r>
              <a:r>
                <a:rPr kumimoji="1" lang="en-US" altLang="zh-CN" sz="2000" b="1">
                  <a:latin typeface="Times New Roman" panose="02020603050405020304" pitchFamily="18" charset="0"/>
                  <a:ea typeface="宋体" panose="02010600030101010101" pitchFamily="2" charset="-122"/>
                </a:rPr>
                <a:t>COCH</a:t>
              </a:r>
              <a:r>
                <a:rPr kumimoji="1" lang="en-US" altLang="zh-CN" sz="2000" b="1" baseline="-25000">
                  <a:latin typeface="Times New Roman" panose="02020603050405020304" pitchFamily="18" charset="0"/>
                  <a:ea typeface="宋体" panose="02010600030101010101" pitchFamily="2" charset="-122"/>
                </a:rPr>
                <a:t>2</a:t>
              </a:r>
              <a:r>
                <a:rPr kumimoji="1" lang="en-US" altLang="zh-CN" sz="2000" b="1">
                  <a:latin typeface="Times New Roman" panose="02020603050405020304" pitchFamily="18" charset="0"/>
                  <a:ea typeface="宋体" panose="02010600030101010101" pitchFamily="2" charset="-122"/>
                </a:rPr>
                <a:t>COSCoA</a:t>
              </a:r>
            </a:p>
          </p:txBody>
        </p:sp>
        <p:sp>
          <p:nvSpPr>
            <p:cNvPr id="67597" name="Text Box 10"/>
            <p:cNvSpPr txBox="1">
              <a:spLocks noChangeArrowheads="1"/>
            </p:cNvSpPr>
            <p:nvPr/>
          </p:nvSpPr>
          <p:spPr bwMode="auto">
            <a:xfrm>
              <a:off x="4147" y="972"/>
              <a:ext cx="144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zh-CN" altLang="en-US" sz="2000" b="1">
                  <a:latin typeface="Times New Roman" panose="02020603050405020304" pitchFamily="18" charset="0"/>
                  <a:ea typeface="宋体" panose="02010600030101010101" pitchFamily="2" charset="-122"/>
                </a:rPr>
                <a:t>乙酰乙酰</a:t>
              </a:r>
              <a:r>
                <a:rPr kumimoji="1" lang="en-US" altLang="zh-CN" sz="2000" b="1">
                  <a:latin typeface="Times New Roman" panose="02020603050405020304" pitchFamily="18" charset="0"/>
                  <a:ea typeface="宋体" panose="02010600030101010101" pitchFamily="2" charset="-122"/>
                </a:rPr>
                <a:t>CoA</a:t>
              </a:r>
            </a:p>
          </p:txBody>
        </p:sp>
        <p:sp>
          <p:nvSpPr>
            <p:cNvPr id="67598" name="Line 15"/>
            <p:cNvSpPr>
              <a:spLocks noChangeShapeType="1"/>
            </p:cNvSpPr>
            <p:nvPr/>
          </p:nvSpPr>
          <p:spPr bwMode="auto">
            <a:xfrm>
              <a:off x="4550" y="1350"/>
              <a:ext cx="0" cy="81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7599" name="Group 16"/>
            <p:cNvGrpSpPr>
              <a:grpSpLocks/>
            </p:cNvGrpSpPr>
            <p:nvPr/>
          </p:nvGrpSpPr>
          <p:grpSpPr bwMode="auto">
            <a:xfrm>
              <a:off x="2189" y="2160"/>
              <a:ext cx="1555" cy="442"/>
              <a:chOff x="1824" y="1920"/>
              <a:chExt cx="1296" cy="393"/>
            </a:xfrm>
          </p:grpSpPr>
          <p:sp>
            <p:nvSpPr>
              <p:cNvPr id="67624" name="Text Box 17"/>
              <p:cNvSpPr txBox="1">
                <a:spLocks noChangeArrowheads="1"/>
              </p:cNvSpPr>
              <p:nvPr/>
            </p:nvSpPr>
            <p:spPr bwMode="auto">
              <a:xfrm>
                <a:off x="2400" y="1920"/>
                <a:ext cx="720" cy="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a:spcBef>
                    <a:spcPct val="50000"/>
                  </a:spcBef>
                </a:pPr>
                <a:r>
                  <a:rPr kumimoji="1" lang="en-US" altLang="zh-CN" sz="2000" b="1">
                    <a:solidFill>
                      <a:srgbClr val="990099"/>
                    </a:solidFill>
                    <a:latin typeface="Times New Roman" panose="02020603050405020304" pitchFamily="18" charset="0"/>
                    <a:ea typeface="宋体" panose="02010600030101010101" pitchFamily="2" charset="-122"/>
                  </a:rPr>
                  <a:t>HMGCoA</a:t>
                </a:r>
                <a:r>
                  <a:rPr kumimoji="1" lang="zh-CN" altLang="en-US" sz="2000" b="1">
                    <a:solidFill>
                      <a:srgbClr val="990099"/>
                    </a:solidFill>
                    <a:latin typeface="Times New Roman" panose="02020603050405020304" pitchFamily="18" charset="0"/>
                    <a:ea typeface="宋体" panose="02010600030101010101" pitchFamily="2" charset="-122"/>
                  </a:rPr>
                  <a:t>裂解酶</a:t>
                </a:r>
              </a:p>
            </p:txBody>
          </p:sp>
          <p:sp>
            <p:nvSpPr>
              <p:cNvPr id="67625" name="Line 18"/>
              <p:cNvSpPr>
                <a:spLocks noChangeShapeType="1"/>
              </p:cNvSpPr>
              <p:nvPr/>
            </p:nvSpPr>
            <p:spPr bwMode="auto">
              <a:xfrm flipH="1">
                <a:off x="1824" y="2304"/>
                <a:ext cx="1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67600" name="Text Box 19"/>
            <p:cNvSpPr txBox="1">
              <a:spLocks noChangeArrowheads="1"/>
            </p:cNvSpPr>
            <p:nvPr/>
          </p:nvSpPr>
          <p:spPr bwMode="auto">
            <a:xfrm>
              <a:off x="3744" y="1566"/>
              <a:ext cx="864"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a:spcBef>
                  <a:spcPct val="50000"/>
                </a:spcBef>
              </a:pPr>
              <a:r>
                <a:rPr kumimoji="1" lang="en-US" altLang="zh-CN" sz="2000" b="1">
                  <a:solidFill>
                    <a:srgbClr val="990099"/>
                  </a:solidFill>
                  <a:latin typeface="Times New Roman" panose="02020603050405020304" pitchFamily="18" charset="0"/>
                  <a:ea typeface="宋体" panose="02010600030101010101" pitchFamily="2" charset="-122"/>
                </a:rPr>
                <a:t>HMGCoA</a:t>
              </a:r>
              <a:r>
                <a:rPr kumimoji="1" lang="zh-CN" altLang="en-US" sz="2000" b="1">
                  <a:solidFill>
                    <a:srgbClr val="990099"/>
                  </a:solidFill>
                  <a:latin typeface="Times New Roman" panose="02020603050405020304" pitchFamily="18" charset="0"/>
                  <a:ea typeface="宋体" panose="02010600030101010101" pitchFamily="2" charset="-122"/>
                </a:rPr>
                <a:t>合成酶</a:t>
              </a:r>
            </a:p>
          </p:txBody>
        </p:sp>
        <p:sp>
          <p:nvSpPr>
            <p:cNvPr id="67601" name="Text Box 21"/>
            <p:cNvSpPr txBox="1">
              <a:spLocks noChangeArrowheads="1"/>
            </p:cNvSpPr>
            <p:nvPr/>
          </p:nvSpPr>
          <p:spPr bwMode="auto">
            <a:xfrm>
              <a:off x="4723" y="1782"/>
              <a:ext cx="69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en-US" altLang="zh-CN" sz="1600" b="1">
                  <a:solidFill>
                    <a:srgbClr val="990099"/>
                  </a:solidFill>
                  <a:latin typeface="Times New Roman" panose="02020603050405020304" pitchFamily="18" charset="0"/>
                  <a:ea typeface="宋体" panose="02010600030101010101" pitchFamily="2" charset="-122"/>
                </a:rPr>
                <a:t>CoASH</a:t>
              </a:r>
            </a:p>
          </p:txBody>
        </p:sp>
        <p:sp>
          <p:nvSpPr>
            <p:cNvPr id="67602" name="AutoShape 22"/>
            <p:cNvSpPr>
              <a:spLocks noChangeArrowheads="1"/>
            </p:cNvSpPr>
            <p:nvPr/>
          </p:nvSpPr>
          <p:spPr bwMode="auto">
            <a:xfrm>
              <a:off x="4550" y="1566"/>
              <a:ext cx="173" cy="378"/>
            </a:xfrm>
            <a:prstGeom prst="curvedRightArrow">
              <a:avLst>
                <a:gd name="adj1" fmla="val 31085"/>
                <a:gd name="adj2" fmla="val 74785"/>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67603" name="Text Box 23"/>
            <p:cNvSpPr txBox="1">
              <a:spLocks noChangeArrowheads="1"/>
            </p:cNvSpPr>
            <p:nvPr/>
          </p:nvSpPr>
          <p:spPr bwMode="auto">
            <a:xfrm>
              <a:off x="979" y="648"/>
              <a:ext cx="922"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en-US" altLang="zh-CN" sz="1900" b="1">
                  <a:solidFill>
                    <a:srgbClr val="990099"/>
                  </a:solidFill>
                  <a:latin typeface="Times New Roman" panose="02020603050405020304" pitchFamily="18" charset="0"/>
                  <a:ea typeface="宋体" panose="02010600030101010101" pitchFamily="2" charset="-122"/>
                  <a:sym typeface="Symbol" panose="05050102010706020507" pitchFamily="18" charset="2"/>
                </a:rPr>
                <a:t>--</a:t>
              </a:r>
              <a:r>
                <a:rPr kumimoji="1" lang="zh-CN" altLang="en-US" sz="1900" b="1">
                  <a:solidFill>
                    <a:srgbClr val="990099"/>
                  </a:solidFill>
                  <a:latin typeface="Times New Roman" panose="02020603050405020304" pitchFamily="18" charset="0"/>
                  <a:ea typeface="宋体" panose="02010600030101010101" pitchFamily="2" charset="-122"/>
                  <a:sym typeface="Symbol" panose="05050102010706020507" pitchFamily="18" charset="2"/>
                </a:rPr>
                <a:t>氧化</a:t>
              </a:r>
              <a:endParaRPr kumimoji="1" lang="zh-CN" altLang="en-US" sz="1900" b="1">
                <a:solidFill>
                  <a:srgbClr val="990099"/>
                </a:solidFill>
                <a:latin typeface="Times New Roman" panose="02020603050405020304" pitchFamily="18" charset="0"/>
                <a:ea typeface="宋体" panose="02010600030101010101" pitchFamily="2" charset="-122"/>
              </a:endParaRPr>
            </a:p>
          </p:txBody>
        </p:sp>
        <p:grpSp>
          <p:nvGrpSpPr>
            <p:cNvPr id="67604" name="Group 24"/>
            <p:cNvGrpSpPr>
              <a:grpSpLocks/>
            </p:cNvGrpSpPr>
            <p:nvPr/>
          </p:nvGrpSpPr>
          <p:grpSpPr bwMode="auto">
            <a:xfrm>
              <a:off x="0" y="2208"/>
              <a:ext cx="3168" cy="1809"/>
              <a:chOff x="0" y="2148"/>
              <a:chExt cx="2640" cy="1609"/>
            </a:xfrm>
          </p:grpSpPr>
          <p:sp>
            <p:nvSpPr>
              <p:cNvPr id="67607" name="Rectangle 25"/>
              <p:cNvSpPr>
                <a:spLocks noChangeArrowheads="1"/>
              </p:cNvSpPr>
              <p:nvPr/>
            </p:nvSpPr>
            <p:spPr bwMode="auto">
              <a:xfrm>
                <a:off x="48" y="2148"/>
                <a:ext cx="2352" cy="1584"/>
              </a:xfrm>
              <a:prstGeom prst="rect">
                <a:avLst/>
              </a:prstGeom>
              <a:noFill/>
              <a:ln w="9525">
                <a:solidFill>
                  <a:srgbClr val="339966"/>
                </a:solidFill>
                <a:miter lim="800000"/>
                <a:headEnd/>
                <a:tailEnd/>
              </a:ln>
              <a:effectLst/>
              <a:extLst>
                <a:ext uri="{909E8E84-426E-40DD-AFC4-6F175D3DCCD1}">
                  <a14:hiddenFill xmlns:a14="http://schemas.microsoft.com/office/drawing/2010/main">
                    <a:solidFill>
                      <a:srgbClr val="0066FF">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67608" name="Text Box 26"/>
              <p:cNvSpPr txBox="1">
                <a:spLocks noChangeArrowheads="1"/>
              </p:cNvSpPr>
              <p:nvPr/>
            </p:nvSpPr>
            <p:spPr bwMode="auto">
              <a:xfrm>
                <a:off x="576" y="2208"/>
                <a:ext cx="1392" cy="222"/>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en-US" altLang="zh-CN" sz="2000" b="1">
                    <a:latin typeface="Times New Roman" panose="02020603050405020304" pitchFamily="18" charset="0"/>
                    <a:ea typeface="宋体" panose="02010600030101010101" pitchFamily="2" charset="-122"/>
                  </a:rPr>
                  <a:t>CH</a:t>
                </a:r>
                <a:r>
                  <a:rPr kumimoji="1" lang="en-US" altLang="zh-CN" sz="2000" b="1" baseline="-25000">
                    <a:latin typeface="Times New Roman" panose="02020603050405020304" pitchFamily="18" charset="0"/>
                    <a:ea typeface="宋体" panose="02010600030101010101" pitchFamily="2" charset="-122"/>
                  </a:rPr>
                  <a:t>3</a:t>
                </a:r>
                <a:r>
                  <a:rPr kumimoji="1" lang="en-US" altLang="zh-CN" sz="2000" b="1">
                    <a:latin typeface="Times New Roman" panose="02020603050405020304" pitchFamily="18" charset="0"/>
                    <a:ea typeface="宋体" panose="02010600030101010101" pitchFamily="2" charset="-122"/>
                  </a:rPr>
                  <a:t>COCH</a:t>
                </a:r>
                <a:r>
                  <a:rPr kumimoji="1" lang="en-US" altLang="zh-CN" sz="2000" b="1" baseline="-25000">
                    <a:latin typeface="Times New Roman" panose="02020603050405020304" pitchFamily="18" charset="0"/>
                    <a:ea typeface="宋体" panose="02010600030101010101" pitchFamily="2" charset="-122"/>
                  </a:rPr>
                  <a:t>2</a:t>
                </a:r>
                <a:r>
                  <a:rPr kumimoji="1" lang="en-US" altLang="zh-CN" sz="2000" b="1">
                    <a:latin typeface="Times New Roman" panose="02020603050405020304" pitchFamily="18" charset="0"/>
                    <a:ea typeface="宋体" panose="02010600030101010101" pitchFamily="2" charset="-122"/>
                  </a:rPr>
                  <a:t>COOH</a:t>
                </a:r>
              </a:p>
            </p:txBody>
          </p:sp>
          <p:sp>
            <p:nvSpPr>
              <p:cNvPr id="67609" name="Text Box 27"/>
              <p:cNvSpPr txBox="1">
                <a:spLocks noChangeArrowheads="1"/>
              </p:cNvSpPr>
              <p:nvPr/>
            </p:nvSpPr>
            <p:spPr bwMode="auto">
              <a:xfrm>
                <a:off x="0" y="3376"/>
                <a:ext cx="1536" cy="222"/>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en-US" altLang="zh-CN" sz="2000" b="1">
                    <a:latin typeface="Times New Roman" panose="02020603050405020304" pitchFamily="18" charset="0"/>
                    <a:ea typeface="宋体" panose="02010600030101010101" pitchFamily="2" charset="-122"/>
                  </a:rPr>
                  <a:t>CH</a:t>
                </a:r>
                <a:r>
                  <a:rPr kumimoji="1" lang="en-US" altLang="zh-CN" sz="2000" b="1" baseline="-25000">
                    <a:latin typeface="Times New Roman" panose="02020603050405020304" pitchFamily="18" charset="0"/>
                    <a:ea typeface="宋体" panose="02010600030101010101" pitchFamily="2" charset="-122"/>
                  </a:rPr>
                  <a:t>3</a:t>
                </a:r>
                <a:r>
                  <a:rPr kumimoji="1" lang="en-US" altLang="zh-CN" sz="2000" b="1">
                    <a:latin typeface="Times New Roman" panose="02020603050405020304" pitchFamily="18" charset="0"/>
                    <a:ea typeface="宋体" panose="02010600030101010101" pitchFamily="2" charset="-122"/>
                  </a:rPr>
                  <a:t>CHOHCH</a:t>
                </a:r>
                <a:r>
                  <a:rPr kumimoji="1" lang="en-US" altLang="zh-CN" sz="2000" b="1" baseline="-25000">
                    <a:latin typeface="Times New Roman" panose="02020603050405020304" pitchFamily="18" charset="0"/>
                    <a:ea typeface="宋体" panose="02010600030101010101" pitchFamily="2" charset="-122"/>
                  </a:rPr>
                  <a:t>2</a:t>
                </a:r>
                <a:r>
                  <a:rPr kumimoji="1" lang="en-US" altLang="zh-CN" sz="2000" b="1">
                    <a:latin typeface="Times New Roman" panose="02020603050405020304" pitchFamily="18" charset="0"/>
                    <a:ea typeface="宋体" panose="02010600030101010101" pitchFamily="2" charset="-122"/>
                  </a:rPr>
                  <a:t>COOH</a:t>
                </a:r>
              </a:p>
            </p:txBody>
          </p:sp>
          <p:sp>
            <p:nvSpPr>
              <p:cNvPr id="67610" name="Text Box 28"/>
              <p:cNvSpPr txBox="1">
                <a:spLocks noChangeArrowheads="1"/>
              </p:cNvSpPr>
              <p:nvPr/>
            </p:nvSpPr>
            <p:spPr bwMode="auto">
              <a:xfrm>
                <a:off x="912" y="2388"/>
                <a:ext cx="768" cy="216"/>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zh-CN" altLang="en-US" sz="1900" b="1">
                    <a:latin typeface="Times New Roman" panose="02020603050405020304" pitchFamily="18" charset="0"/>
                    <a:ea typeface="宋体" panose="02010600030101010101" pitchFamily="2" charset="-122"/>
                  </a:rPr>
                  <a:t>乙酰乙酸</a:t>
                </a:r>
              </a:p>
            </p:txBody>
          </p:sp>
          <p:sp>
            <p:nvSpPr>
              <p:cNvPr id="67611" name="Text Box 29"/>
              <p:cNvSpPr txBox="1">
                <a:spLocks noChangeArrowheads="1"/>
              </p:cNvSpPr>
              <p:nvPr/>
            </p:nvSpPr>
            <p:spPr bwMode="auto">
              <a:xfrm>
                <a:off x="1824" y="3540"/>
                <a:ext cx="528" cy="214"/>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zh-CN" altLang="en-US" sz="1900" b="1">
                    <a:latin typeface="Times New Roman" panose="02020603050405020304" pitchFamily="18" charset="0"/>
                    <a:ea typeface="宋体" panose="02010600030101010101" pitchFamily="2" charset="-122"/>
                  </a:rPr>
                  <a:t>丙酮</a:t>
                </a:r>
              </a:p>
            </p:txBody>
          </p:sp>
          <p:sp>
            <p:nvSpPr>
              <p:cNvPr id="67612" name="Text Box 30"/>
              <p:cNvSpPr txBox="1">
                <a:spLocks noChangeArrowheads="1"/>
              </p:cNvSpPr>
              <p:nvPr/>
            </p:nvSpPr>
            <p:spPr bwMode="auto">
              <a:xfrm>
                <a:off x="432" y="3541"/>
                <a:ext cx="768" cy="216"/>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en-US" altLang="zh-CN" sz="1900" b="1">
                    <a:latin typeface="Times New Roman" panose="02020603050405020304" pitchFamily="18" charset="0"/>
                    <a:ea typeface="宋体" panose="02010600030101010101" pitchFamily="2" charset="-122"/>
                    <a:sym typeface="Symbol" panose="05050102010706020507" pitchFamily="18" charset="2"/>
                  </a:rPr>
                  <a:t>--</a:t>
                </a:r>
                <a:r>
                  <a:rPr kumimoji="1" lang="zh-CN" altLang="en-US" sz="1900" b="1">
                    <a:latin typeface="Times New Roman" panose="02020603050405020304" pitchFamily="18" charset="0"/>
                    <a:ea typeface="宋体" panose="02010600030101010101" pitchFamily="2" charset="-122"/>
                    <a:sym typeface="Symbol" panose="05050102010706020507" pitchFamily="18" charset="2"/>
                  </a:rPr>
                  <a:t>羟丁</a:t>
                </a:r>
                <a:r>
                  <a:rPr kumimoji="1" lang="zh-CN" altLang="en-US" sz="1900" b="1">
                    <a:latin typeface="Times New Roman" panose="02020603050405020304" pitchFamily="18" charset="0"/>
                    <a:ea typeface="宋体" panose="02010600030101010101" pitchFamily="2" charset="-122"/>
                  </a:rPr>
                  <a:t>酸</a:t>
                </a:r>
              </a:p>
            </p:txBody>
          </p:sp>
          <p:sp>
            <p:nvSpPr>
              <p:cNvPr id="67613" name="Line 31"/>
              <p:cNvSpPr>
                <a:spLocks noChangeShapeType="1"/>
              </p:cNvSpPr>
              <p:nvPr/>
            </p:nvSpPr>
            <p:spPr bwMode="auto">
              <a:xfrm>
                <a:off x="1488" y="2580"/>
                <a:ext cx="480" cy="72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614" name="Line 32"/>
              <p:cNvSpPr>
                <a:spLocks noChangeShapeType="1"/>
              </p:cNvSpPr>
              <p:nvPr/>
            </p:nvSpPr>
            <p:spPr bwMode="auto">
              <a:xfrm flipH="1">
                <a:off x="480" y="2580"/>
                <a:ext cx="480" cy="816"/>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615" name="Line 33"/>
              <p:cNvSpPr>
                <a:spLocks noChangeShapeType="1"/>
              </p:cNvSpPr>
              <p:nvPr/>
            </p:nvSpPr>
            <p:spPr bwMode="auto">
              <a:xfrm flipV="1">
                <a:off x="432" y="2532"/>
                <a:ext cx="480" cy="816"/>
              </a:xfrm>
              <a:prstGeom prst="line">
                <a:avLst/>
              </a:prstGeom>
              <a:noFill/>
              <a:ln w="1905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616" name="Text Box 34"/>
              <p:cNvSpPr txBox="1">
                <a:spLocks noChangeArrowheads="1"/>
              </p:cNvSpPr>
              <p:nvPr/>
            </p:nvSpPr>
            <p:spPr bwMode="auto">
              <a:xfrm>
                <a:off x="240" y="2724"/>
                <a:ext cx="624" cy="223"/>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674" tIns="53337" rIns="106674" bIns="53337">
                <a:spAutoFit/>
              </a:bodyPr>
              <a:lstStyle>
                <a:lvl1pPr defTabSz="1066800">
                  <a:defRPr>
                    <a:solidFill>
                      <a:schemeClr val="tx1"/>
                    </a:solidFill>
                    <a:latin typeface="Tahoma" panose="020B0604030504040204" pitchFamily="34" charset="0"/>
                    <a:ea typeface="华文楷体" panose="02010600040101010101" pitchFamily="2" charset="-122"/>
                  </a:defRPr>
                </a:lvl1pPr>
                <a:lvl2pPr marL="742950" indent="-285750" defTabSz="1066800">
                  <a:defRPr>
                    <a:solidFill>
                      <a:schemeClr val="tx1"/>
                    </a:solidFill>
                    <a:latin typeface="Tahoma" panose="020B0604030504040204" pitchFamily="34" charset="0"/>
                    <a:ea typeface="华文楷体" panose="02010600040101010101" pitchFamily="2" charset="-122"/>
                  </a:defRPr>
                </a:lvl2pPr>
                <a:lvl3pPr marL="1143000" indent="-228600" defTabSz="1066800">
                  <a:defRPr>
                    <a:solidFill>
                      <a:schemeClr val="tx1"/>
                    </a:solidFill>
                    <a:latin typeface="Tahoma" panose="020B0604030504040204" pitchFamily="34" charset="0"/>
                    <a:ea typeface="华文楷体" panose="02010600040101010101" pitchFamily="2" charset="-122"/>
                  </a:defRPr>
                </a:lvl3pPr>
                <a:lvl4pPr marL="1600200" indent="-228600" defTabSz="1066800">
                  <a:defRPr>
                    <a:solidFill>
                      <a:schemeClr val="tx1"/>
                    </a:solidFill>
                    <a:latin typeface="Tahoma" panose="020B0604030504040204" pitchFamily="34" charset="0"/>
                    <a:ea typeface="华文楷体" panose="02010600040101010101" pitchFamily="2" charset="-122"/>
                  </a:defRPr>
                </a:lvl4pPr>
                <a:lvl5pPr marL="2057400" indent="-228600" defTabSz="1066800">
                  <a:defRPr>
                    <a:solidFill>
                      <a:schemeClr val="tx1"/>
                    </a:solidFill>
                    <a:latin typeface="Tahoma" panose="020B0604030504040204" pitchFamily="34" charset="0"/>
                    <a:ea typeface="华文楷体" panose="02010600040101010101" pitchFamily="2" charset="-122"/>
                  </a:defRPr>
                </a:lvl5pPr>
                <a:lvl6pPr marL="25146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zh-CN" altLang="en-US" sz="1900" b="1">
                    <a:solidFill>
                      <a:srgbClr val="990099"/>
                    </a:solidFill>
                    <a:latin typeface="Times New Roman" panose="02020603050405020304" pitchFamily="18" charset="0"/>
                    <a:ea typeface="宋体" panose="02010600030101010101" pitchFamily="2" charset="-122"/>
                  </a:rPr>
                  <a:t>脱氢酶</a:t>
                </a:r>
                <a:endParaRPr kumimoji="1" lang="zh-CN" altLang="en-US" sz="2000" b="1">
                  <a:solidFill>
                    <a:srgbClr val="990099"/>
                  </a:solidFill>
                  <a:latin typeface="Times New Roman" panose="02020603050405020304" pitchFamily="18" charset="0"/>
                  <a:ea typeface="宋体" panose="02010600030101010101" pitchFamily="2" charset="-122"/>
                </a:endParaRPr>
              </a:p>
            </p:txBody>
          </p:sp>
          <p:sp>
            <p:nvSpPr>
              <p:cNvPr id="67617" name="Line 35"/>
              <p:cNvSpPr>
                <a:spLocks noChangeShapeType="1"/>
              </p:cNvSpPr>
              <p:nvPr/>
            </p:nvSpPr>
            <p:spPr bwMode="auto">
              <a:xfrm>
                <a:off x="1728" y="2964"/>
                <a:ext cx="288" cy="9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7618" name="Text Box 36"/>
              <p:cNvSpPr txBox="1">
                <a:spLocks noChangeArrowheads="1"/>
              </p:cNvSpPr>
              <p:nvPr/>
            </p:nvSpPr>
            <p:spPr bwMode="auto">
              <a:xfrm>
                <a:off x="2016" y="3012"/>
                <a:ext cx="432" cy="189"/>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en-US" altLang="zh-CN" sz="1600" b="1">
                    <a:latin typeface="Times New Roman" panose="02020603050405020304" pitchFamily="18" charset="0"/>
                    <a:ea typeface="宋体" panose="02010600030101010101" pitchFamily="2" charset="-122"/>
                  </a:rPr>
                  <a:t>CO</a:t>
                </a:r>
                <a:r>
                  <a:rPr kumimoji="1" lang="en-US" altLang="zh-CN" sz="1600" b="1" baseline="-25000">
                    <a:latin typeface="Times New Roman" panose="02020603050405020304" pitchFamily="18" charset="0"/>
                    <a:ea typeface="宋体" panose="02010600030101010101" pitchFamily="2" charset="-122"/>
                  </a:rPr>
                  <a:t>2</a:t>
                </a:r>
                <a:endParaRPr kumimoji="1" lang="en-US" altLang="zh-CN" sz="2000" b="1">
                  <a:latin typeface="Times New Roman" panose="02020603050405020304" pitchFamily="18" charset="0"/>
                  <a:ea typeface="宋体" panose="02010600030101010101" pitchFamily="2" charset="-122"/>
                </a:endParaRPr>
              </a:p>
            </p:txBody>
          </p:sp>
          <p:sp>
            <p:nvSpPr>
              <p:cNvPr id="67619" name="Text Box 37"/>
              <p:cNvSpPr txBox="1">
                <a:spLocks noChangeArrowheads="1"/>
              </p:cNvSpPr>
              <p:nvPr/>
            </p:nvSpPr>
            <p:spPr bwMode="auto">
              <a:xfrm>
                <a:off x="912" y="2772"/>
                <a:ext cx="960" cy="189"/>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en-US" altLang="zh-CN" sz="1600" b="1">
                    <a:latin typeface="Times New Roman" panose="02020603050405020304" pitchFamily="18" charset="0"/>
                    <a:ea typeface="宋体" panose="02010600030101010101" pitchFamily="2" charset="-122"/>
                  </a:rPr>
                  <a:t>NADH+H</a:t>
                </a:r>
                <a:r>
                  <a:rPr kumimoji="1" lang="en-US" altLang="zh-CN" sz="1600" b="1" baseline="30000">
                    <a:latin typeface="Times New Roman" panose="02020603050405020304" pitchFamily="18" charset="0"/>
                    <a:ea typeface="宋体" panose="02010600030101010101" pitchFamily="2" charset="-122"/>
                  </a:rPr>
                  <a:t>+</a:t>
                </a:r>
                <a:endParaRPr kumimoji="1" lang="en-US" altLang="zh-CN" sz="1600" b="1">
                  <a:latin typeface="Times New Roman" panose="02020603050405020304" pitchFamily="18" charset="0"/>
                  <a:ea typeface="宋体" panose="02010600030101010101" pitchFamily="2" charset="-122"/>
                </a:endParaRPr>
              </a:p>
            </p:txBody>
          </p:sp>
          <p:sp>
            <p:nvSpPr>
              <p:cNvPr id="67620" name="Text Box 38"/>
              <p:cNvSpPr txBox="1">
                <a:spLocks noChangeArrowheads="1"/>
              </p:cNvSpPr>
              <p:nvPr/>
            </p:nvSpPr>
            <p:spPr bwMode="auto">
              <a:xfrm>
                <a:off x="912" y="3068"/>
                <a:ext cx="576" cy="189"/>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en-US" altLang="zh-CN" sz="1600" b="1">
                    <a:latin typeface="Times New Roman" panose="02020603050405020304" pitchFamily="18" charset="0"/>
                    <a:ea typeface="宋体" panose="02010600030101010101" pitchFamily="2" charset="-122"/>
                  </a:rPr>
                  <a:t>NAD</a:t>
                </a:r>
                <a:r>
                  <a:rPr kumimoji="1" lang="en-US" altLang="zh-CN" sz="1600" b="1" baseline="30000">
                    <a:latin typeface="Times New Roman" panose="02020603050405020304" pitchFamily="18" charset="0"/>
                    <a:ea typeface="宋体" panose="02010600030101010101" pitchFamily="2" charset="-122"/>
                  </a:rPr>
                  <a:t>+</a:t>
                </a:r>
                <a:endParaRPr kumimoji="1" lang="en-US" altLang="zh-CN" sz="1600" b="1">
                  <a:latin typeface="Times New Roman" panose="02020603050405020304" pitchFamily="18" charset="0"/>
                  <a:ea typeface="宋体" panose="02010600030101010101" pitchFamily="2" charset="-122"/>
                </a:endParaRPr>
              </a:p>
            </p:txBody>
          </p:sp>
          <p:sp>
            <p:nvSpPr>
              <p:cNvPr id="67621" name="AutoShape 39"/>
              <p:cNvSpPr>
                <a:spLocks noChangeArrowheads="1"/>
              </p:cNvSpPr>
              <p:nvPr/>
            </p:nvSpPr>
            <p:spPr bwMode="auto">
              <a:xfrm>
                <a:off x="768" y="2820"/>
                <a:ext cx="144" cy="336"/>
              </a:xfrm>
              <a:prstGeom prst="curvedRightArrow">
                <a:avLst>
                  <a:gd name="adj1" fmla="val 33196"/>
                  <a:gd name="adj2" fmla="val 79863"/>
                  <a:gd name="adj3" fmla="val 33333"/>
                </a:avLst>
              </a:prstGeom>
              <a:noFill/>
              <a:ln w="9525">
                <a:solidFill>
                  <a:schemeClr val="tx1"/>
                </a:solidFill>
                <a:miter lim="800000"/>
                <a:headEnd/>
                <a:tailEnd/>
              </a:ln>
              <a:effectLst/>
              <a:extLst>
                <a:ext uri="{909E8E84-426E-40DD-AFC4-6F175D3DCCD1}">
                  <a14:hiddenFill xmlns:a14="http://schemas.microsoft.com/office/drawing/2010/main">
                    <a:solidFill>
                      <a:srgbClr val="00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67622" name="Text Box 40"/>
              <p:cNvSpPr txBox="1">
                <a:spLocks noChangeArrowheads="1"/>
              </p:cNvSpPr>
              <p:nvPr/>
            </p:nvSpPr>
            <p:spPr bwMode="auto">
              <a:xfrm>
                <a:off x="1488" y="3375"/>
                <a:ext cx="1152" cy="222"/>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en-US" altLang="zh-CN" sz="2000" b="1">
                    <a:latin typeface="Times New Roman" panose="02020603050405020304" pitchFamily="18" charset="0"/>
                    <a:ea typeface="宋体" panose="02010600030101010101" pitchFamily="2" charset="-122"/>
                  </a:rPr>
                  <a:t>CH</a:t>
                </a:r>
                <a:r>
                  <a:rPr kumimoji="1" lang="en-US" altLang="zh-CN" sz="2000" b="1" baseline="-25000">
                    <a:latin typeface="Times New Roman" panose="02020603050405020304" pitchFamily="18" charset="0"/>
                    <a:ea typeface="宋体" panose="02010600030101010101" pitchFamily="2" charset="-122"/>
                  </a:rPr>
                  <a:t>3</a:t>
                </a:r>
                <a:r>
                  <a:rPr kumimoji="1" lang="en-US" altLang="zh-CN" sz="2000" b="1">
                    <a:latin typeface="Times New Roman" panose="02020603050405020304" pitchFamily="18" charset="0"/>
                    <a:ea typeface="宋体" panose="02010600030101010101" pitchFamily="2" charset="-122"/>
                  </a:rPr>
                  <a:t>COCOOH</a:t>
                </a:r>
              </a:p>
            </p:txBody>
          </p:sp>
          <p:sp>
            <p:nvSpPr>
              <p:cNvPr id="67623" name="Text Box 41"/>
              <p:cNvSpPr txBox="1">
                <a:spLocks noChangeArrowheads="1"/>
              </p:cNvSpPr>
              <p:nvPr/>
            </p:nvSpPr>
            <p:spPr bwMode="auto">
              <a:xfrm>
                <a:off x="1680" y="2676"/>
                <a:ext cx="624" cy="223"/>
              </a:xfrm>
              <a:prstGeom prst="rect">
                <a:avLst/>
              </a:prstGeom>
              <a:noFill/>
              <a:ln>
                <a:noFill/>
              </a:ln>
              <a:effectLst/>
              <a:extLst>
                <a:ext uri="{909E8E84-426E-40DD-AFC4-6F175D3DCCD1}">
                  <a14:hiddenFill xmlns:a14="http://schemas.microsoft.com/office/drawing/2010/main">
                    <a:solidFill>
                      <a:srgbClr val="0066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6674" tIns="53337" rIns="106674" bIns="53337">
                <a:spAutoFit/>
              </a:bodyPr>
              <a:lstStyle>
                <a:lvl1pPr defTabSz="1066800">
                  <a:defRPr>
                    <a:solidFill>
                      <a:schemeClr val="tx1"/>
                    </a:solidFill>
                    <a:latin typeface="Tahoma" panose="020B0604030504040204" pitchFamily="34" charset="0"/>
                    <a:ea typeface="华文楷体" panose="02010600040101010101" pitchFamily="2" charset="-122"/>
                  </a:defRPr>
                </a:lvl1pPr>
                <a:lvl2pPr marL="742950" indent="-285750" defTabSz="1066800">
                  <a:defRPr>
                    <a:solidFill>
                      <a:schemeClr val="tx1"/>
                    </a:solidFill>
                    <a:latin typeface="Tahoma" panose="020B0604030504040204" pitchFamily="34" charset="0"/>
                    <a:ea typeface="华文楷体" panose="02010600040101010101" pitchFamily="2" charset="-122"/>
                  </a:defRPr>
                </a:lvl2pPr>
                <a:lvl3pPr marL="1143000" indent="-228600" defTabSz="1066800">
                  <a:defRPr>
                    <a:solidFill>
                      <a:schemeClr val="tx1"/>
                    </a:solidFill>
                    <a:latin typeface="Tahoma" panose="020B0604030504040204" pitchFamily="34" charset="0"/>
                    <a:ea typeface="华文楷体" panose="02010600040101010101" pitchFamily="2" charset="-122"/>
                  </a:defRPr>
                </a:lvl3pPr>
                <a:lvl4pPr marL="1600200" indent="-228600" defTabSz="1066800">
                  <a:defRPr>
                    <a:solidFill>
                      <a:schemeClr val="tx1"/>
                    </a:solidFill>
                    <a:latin typeface="Tahoma" panose="020B0604030504040204" pitchFamily="34" charset="0"/>
                    <a:ea typeface="华文楷体" panose="02010600040101010101" pitchFamily="2" charset="-122"/>
                  </a:defRPr>
                </a:lvl4pPr>
                <a:lvl5pPr marL="2057400" indent="-228600" defTabSz="1066800">
                  <a:defRPr>
                    <a:solidFill>
                      <a:schemeClr val="tx1"/>
                    </a:solidFill>
                    <a:latin typeface="Tahoma" panose="020B0604030504040204" pitchFamily="34" charset="0"/>
                    <a:ea typeface="华文楷体" panose="02010600040101010101" pitchFamily="2" charset="-122"/>
                  </a:defRPr>
                </a:lvl5pPr>
                <a:lvl6pPr marL="25146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defTabSz="10668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zh-CN" altLang="en-US" sz="1900" b="1">
                    <a:solidFill>
                      <a:srgbClr val="990099"/>
                    </a:solidFill>
                    <a:latin typeface="Times New Roman" panose="02020603050405020304" pitchFamily="18" charset="0"/>
                    <a:ea typeface="宋体" panose="02010600030101010101" pitchFamily="2" charset="-122"/>
                  </a:rPr>
                  <a:t>脱羧酶</a:t>
                </a:r>
              </a:p>
            </p:txBody>
          </p:sp>
        </p:grpSp>
        <p:sp>
          <p:nvSpPr>
            <p:cNvPr id="67605" name="Text Box 42"/>
            <p:cNvSpPr txBox="1">
              <a:spLocks noChangeArrowheads="1"/>
            </p:cNvSpPr>
            <p:nvPr/>
          </p:nvSpPr>
          <p:spPr bwMode="auto">
            <a:xfrm>
              <a:off x="3226" y="1080"/>
              <a:ext cx="691"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30" tIns="45716" rIns="91430" bIns="45716">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spcBef>
                  <a:spcPct val="50000"/>
                </a:spcBef>
              </a:pPr>
              <a:r>
                <a:rPr kumimoji="1" lang="en-US" altLang="zh-CN" sz="1600" b="1">
                  <a:solidFill>
                    <a:srgbClr val="990099"/>
                  </a:solidFill>
                  <a:latin typeface="Times New Roman" panose="02020603050405020304" pitchFamily="18" charset="0"/>
                  <a:ea typeface="宋体" panose="02010600030101010101" pitchFamily="2" charset="-122"/>
                </a:rPr>
                <a:t>CoASH</a:t>
              </a:r>
            </a:p>
          </p:txBody>
        </p:sp>
        <p:sp>
          <p:nvSpPr>
            <p:cNvPr id="67606" name="Line 43"/>
            <p:cNvSpPr>
              <a:spLocks noChangeShapeType="1"/>
            </p:cNvSpPr>
            <p:nvPr/>
          </p:nvSpPr>
          <p:spPr bwMode="auto">
            <a:xfrm>
              <a:off x="3398" y="864"/>
              <a:ext cx="0" cy="16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extLst>
      <p:ext uri="{BB962C8B-B14F-4D97-AF65-F5344CB8AC3E}">
        <p14:creationId xmlns:p14="http://schemas.microsoft.com/office/powerpoint/2010/main" val="609837562"/>
      </p:ext>
    </p:extLst>
  </p:cSld>
  <p:clrMapOvr>
    <a:masterClrMapping/>
  </p:clrMapOvr>
  <p:transition>
    <p:blinds/>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1612900" y="1223962"/>
            <a:ext cx="658495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600" b="1">
                <a:solidFill>
                  <a:srgbClr val="006600"/>
                </a:solidFill>
                <a:latin typeface="华文楷体" panose="02010600040101010101" pitchFamily="2" charset="-122"/>
              </a:rPr>
              <a:t>2</a:t>
            </a:r>
            <a:r>
              <a:rPr kumimoji="1" lang="zh-CN" altLang="en-US" sz="3600" b="1">
                <a:solidFill>
                  <a:srgbClr val="006600"/>
                </a:solidFill>
                <a:latin typeface="华文楷体" panose="02010600040101010101" pitchFamily="2" charset="-122"/>
              </a:rPr>
              <a:t>．酮体在肝外组织氧化分解</a:t>
            </a:r>
          </a:p>
        </p:txBody>
      </p:sp>
      <p:sp>
        <p:nvSpPr>
          <p:cNvPr id="69635" name="Text Box 3"/>
          <p:cNvSpPr txBox="1">
            <a:spLocks noChangeArrowheads="1"/>
          </p:cNvSpPr>
          <p:nvPr/>
        </p:nvSpPr>
        <p:spPr bwMode="auto">
          <a:xfrm>
            <a:off x="1828800" y="2590800"/>
            <a:ext cx="8417736" cy="1532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787525" indent="-1787525">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30000"/>
              </a:lnSpc>
            </a:pPr>
            <a:r>
              <a:rPr kumimoji="1" lang="zh-CN" altLang="en-US" sz="3600" b="1">
                <a:solidFill>
                  <a:srgbClr val="990099"/>
                </a:solidFill>
                <a:latin typeface="Times New Roman" panose="02020603050405020304" pitchFamily="18" charset="0"/>
              </a:rPr>
              <a:t>反应部位：</a:t>
            </a:r>
            <a:r>
              <a:rPr kumimoji="1" lang="zh-CN" altLang="en-US" sz="3600" b="1">
                <a:latin typeface="Times New Roman" panose="02020603050405020304" pitchFamily="18" charset="0"/>
              </a:rPr>
              <a:t>肝外组织 </a:t>
            </a:r>
            <a:r>
              <a:rPr kumimoji="1" lang="en-US" altLang="zh-CN" sz="3600" b="1">
                <a:latin typeface="Times New Roman" panose="02020603050405020304" pitchFamily="18" charset="0"/>
              </a:rPr>
              <a:t>(</a:t>
            </a:r>
            <a:r>
              <a:rPr kumimoji="1" lang="zh-CN" altLang="en-US" sz="3600" b="1">
                <a:latin typeface="Times New Roman" panose="02020603050405020304" pitchFamily="18" charset="0"/>
              </a:rPr>
              <a:t>心、肾、脑、骨骼肌等</a:t>
            </a:r>
            <a:r>
              <a:rPr kumimoji="1" lang="en-US" altLang="zh-CN" sz="3600" b="1">
                <a:latin typeface="Times New Roman" panose="02020603050405020304" pitchFamily="18" charset="0"/>
              </a:rPr>
              <a:t>)</a:t>
            </a:r>
            <a:r>
              <a:rPr kumimoji="1" lang="zh-CN" altLang="en-US" sz="3600" b="1">
                <a:latin typeface="Times New Roman" panose="02020603050405020304" pitchFamily="18" charset="0"/>
              </a:rPr>
              <a:t>线粒体</a:t>
            </a:r>
          </a:p>
        </p:txBody>
      </p:sp>
    </p:spTree>
    <p:extLst>
      <p:ext uri="{BB962C8B-B14F-4D97-AF65-F5344CB8AC3E}">
        <p14:creationId xmlns:p14="http://schemas.microsoft.com/office/powerpoint/2010/main" val="2805678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27"/>
          <p:cNvSpPr txBox="1">
            <a:spLocks noChangeArrowheads="1"/>
          </p:cNvSpPr>
          <p:nvPr/>
        </p:nvSpPr>
        <p:spPr bwMode="auto">
          <a:xfrm>
            <a:off x="2835275" y="1027113"/>
            <a:ext cx="21209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latin typeface="Arial" panose="020B0604020202020204" pitchFamily="34" charset="0"/>
              </a:rPr>
              <a:t>2</a:t>
            </a:r>
            <a:r>
              <a:rPr kumimoji="1" lang="zh-CN" altLang="en-US" sz="2800" b="1">
                <a:latin typeface="Arial" panose="020B0604020202020204" pitchFamily="34" charset="0"/>
              </a:rPr>
              <a:t>乙酰</a:t>
            </a:r>
            <a:r>
              <a:rPr kumimoji="1" lang="en-US" altLang="zh-CN" sz="2800" b="1">
                <a:latin typeface="Arial" panose="020B0604020202020204" pitchFamily="34" charset="0"/>
              </a:rPr>
              <a:t>CoA   </a:t>
            </a:r>
          </a:p>
        </p:txBody>
      </p:sp>
      <p:sp>
        <p:nvSpPr>
          <p:cNvPr id="71683" name="Rectangle 28"/>
          <p:cNvSpPr>
            <a:spLocks noChangeArrowheads="1"/>
          </p:cNvSpPr>
          <p:nvPr/>
        </p:nvSpPr>
        <p:spPr bwMode="auto">
          <a:xfrm>
            <a:off x="6492876" y="1027113"/>
            <a:ext cx="26336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Arial" panose="020B0604020202020204" pitchFamily="34" charset="0"/>
              </a:rPr>
              <a:t>乙酰乙酰</a:t>
            </a:r>
            <a:r>
              <a:rPr kumimoji="1" lang="en-US" altLang="zh-CN" sz="2800" b="1">
                <a:latin typeface="Arial" panose="020B0604020202020204" pitchFamily="34" charset="0"/>
              </a:rPr>
              <a:t>CoA   </a:t>
            </a:r>
          </a:p>
        </p:txBody>
      </p:sp>
      <p:sp>
        <p:nvSpPr>
          <p:cNvPr id="71684" name="Rectangle 29"/>
          <p:cNvSpPr>
            <a:spLocks noChangeArrowheads="1"/>
          </p:cNvSpPr>
          <p:nvPr/>
        </p:nvSpPr>
        <p:spPr bwMode="auto">
          <a:xfrm>
            <a:off x="4664076" y="2170113"/>
            <a:ext cx="19224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Arial" panose="020B0604020202020204" pitchFamily="34" charset="0"/>
              </a:rPr>
              <a:t>乙酰</a:t>
            </a:r>
            <a:r>
              <a:rPr kumimoji="1" lang="en-US" altLang="zh-CN" sz="2800" b="1">
                <a:latin typeface="Arial" panose="020B0604020202020204" pitchFamily="34" charset="0"/>
              </a:rPr>
              <a:t>CoA   </a:t>
            </a:r>
          </a:p>
        </p:txBody>
      </p:sp>
      <p:sp>
        <p:nvSpPr>
          <p:cNvPr id="71685" name="Rectangle 30"/>
          <p:cNvSpPr>
            <a:spLocks noChangeArrowheads="1"/>
          </p:cNvSpPr>
          <p:nvPr/>
        </p:nvSpPr>
        <p:spPr bwMode="auto">
          <a:xfrm>
            <a:off x="4664076" y="4630738"/>
            <a:ext cx="16557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solidFill>
                  <a:srgbClr val="D60093"/>
                </a:solidFill>
                <a:latin typeface="Arial" panose="020B0604020202020204" pitchFamily="34" charset="0"/>
              </a:rPr>
              <a:t>乙酰乙酸</a:t>
            </a:r>
            <a:r>
              <a:rPr kumimoji="1" lang="zh-CN" altLang="en-US" sz="2400" b="1">
                <a:solidFill>
                  <a:schemeClr val="tx2"/>
                </a:solidFill>
                <a:latin typeface="Arial" panose="020B0604020202020204" pitchFamily="34" charset="0"/>
              </a:rPr>
              <a:t>   </a:t>
            </a:r>
          </a:p>
        </p:txBody>
      </p:sp>
      <p:sp>
        <p:nvSpPr>
          <p:cNvPr id="71686" name="Text Box 31"/>
          <p:cNvSpPr txBox="1">
            <a:spLocks noChangeArrowheads="1"/>
          </p:cNvSpPr>
          <p:nvPr/>
        </p:nvSpPr>
        <p:spPr bwMode="auto">
          <a:xfrm>
            <a:off x="7254876" y="2703513"/>
            <a:ext cx="20415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latin typeface="Arial" panose="020B0604020202020204" pitchFamily="34" charset="0"/>
              </a:rPr>
              <a:t>HMGCoA   </a:t>
            </a:r>
          </a:p>
        </p:txBody>
      </p:sp>
      <p:sp>
        <p:nvSpPr>
          <p:cNvPr id="71687" name="Line 32"/>
          <p:cNvSpPr>
            <a:spLocks noChangeShapeType="1"/>
          </p:cNvSpPr>
          <p:nvPr/>
        </p:nvSpPr>
        <p:spPr bwMode="auto">
          <a:xfrm>
            <a:off x="4816475" y="1295400"/>
            <a:ext cx="17526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grpSp>
        <p:nvGrpSpPr>
          <p:cNvPr id="71688" name="Group 33"/>
          <p:cNvGrpSpPr>
            <a:grpSpLocks/>
          </p:cNvGrpSpPr>
          <p:nvPr/>
        </p:nvGrpSpPr>
        <p:grpSpPr bwMode="auto">
          <a:xfrm>
            <a:off x="6188075" y="1727201"/>
            <a:ext cx="2286000" cy="820738"/>
            <a:chOff x="3072" y="1138"/>
            <a:chExt cx="1440" cy="517"/>
          </a:xfrm>
        </p:grpSpPr>
        <p:sp>
          <p:nvSpPr>
            <p:cNvPr id="71711" name="Arc 34"/>
            <p:cNvSpPr>
              <a:spLocks/>
            </p:cNvSpPr>
            <p:nvPr/>
          </p:nvSpPr>
          <p:spPr bwMode="auto">
            <a:xfrm>
              <a:off x="3072" y="1422"/>
              <a:ext cx="1261" cy="233"/>
            </a:xfrm>
            <a:custGeom>
              <a:avLst/>
              <a:gdLst>
                <a:gd name="T0" fmla="*/ 0 w 33714"/>
                <a:gd name="T1" fmla="*/ 151 h 21600"/>
                <a:gd name="T2" fmla="*/ 1261 w 33714"/>
                <a:gd name="T3" fmla="*/ 575 h 21600"/>
                <a:gd name="T4" fmla="*/ 480 w 33714"/>
                <a:gd name="T5" fmla="*/ 773 h 21600"/>
                <a:gd name="T6" fmla="*/ 0 60000 65536"/>
                <a:gd name="T7" fmla="*/ 0 60000 65536"/>
                <a:gd name="T8" fmla="*/ 0 60000 65536"/>
              </a:gdLst>
              <a:ahLst/>
              <a:cxnLst>
                <a:cxn ang="T6">
                  <a:pos x="T0" y="T1"/>
                </a:cxn>
                <a:cxn ang="T7">
                  <a:pos x="T2" y="T3"/>
                </a:cxn>
                <a:cxn ang="T8">
                  <a:pos x="T4" y="T5"/>
                </a:cxn>
              </a:cxnLst>
              <a:rect l="0" t="0" r="r" b="b"/>
              <a:pathLst>
                <a:path w="33714" h="21600" fill="none" extrusionOk="0">
                  <a:moveTo>
                    <a:pt x="0" y="4227"/>
                  </a:moveTo>
                  <a:cubicBezTo>
                    <a:pt x="3716" y="1481"/>
                    <a:pt x="8215" y="0"/>
                    <a:pt x="12836" y="0"/>
                  </a:cubicBezTo>
                  <a:cubicBezTo>
                    <a:pt x="22632" y="0"/>
                    <a:pt x="31201" y="6592"/>
                    <a:pt x="33713" y="16061"/>
                  </a:cubicBezTo>
                </a:path>
                <a:path w="33714" h="21600" stroke="0" extrusionOk="0">
                  <a:moveTo>
                    <a:pt x="0" y="4227"/>
                  </a:moveTo>
                  <a:cubicBezTo>
                    <a:pt x="3716" y="1481"/>
                    <a:pt x="8215" y="0"/>
                    <a:pt x="12836" y="0"/>
                  </a:cubicBezTo>
                  <a:cubicBezTo>
                    <a:pt x="22632" y="0"/>
                    <a:pt x="31201" y="6592"/>
                    <a:pt x="33713" y="16061"/>
                  </a:cubicBezTo>
                  <a:lnTo>
                    <a:pt x="12836" y="21600"/>
                  </a:lnTo>
                  <a:lnTo>
                    <a:pt x="0" y="4227"/>
                  </a:lnTo>
                  <a:close/>
                </a:path>
              </a:pathLst>
            </a:custGeom>
            <a:noFill/>
            <a:ln w="38100">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71712" name="Arc 35"/>
            <p:cNvSpPr>
              <a:spLocks/>
            </p:cNvSpPr>
            <p:nvPr/>
          </p:nvSpPr>
          <p:spPr bwMode="auto">
            <a:xfrm flipH="1" flipV="1">
              <a:off x="3984" y="1138"/>
              <a:ext cx="528" cy="233"/>
            </a:xfrm>
            <a:custGeom>
              <a:avLst/>
              <a:gdLst>
                <a:gd name="T0" fmla="*/ 330 w 21582"/>
                <a:gd name="T1" fmla="*/ 0 h 16875"/>
                <a:gd name="T2" fmla="*/ 528 w 21582"/>
                <a:gd name="T3" fmla="*/ 371 h 16875"/>
                <a:gd name="T4" fmla="*/ 0 w 21582"/>
                <a:gd name="T5" fmla="*/ 392 h 16875"/>
                <a:gd name="T6" fmla="*/ 0 60000 65536"/>
                <a:gd name="T7" fmla="*/ 0 60000 65536"/>
                <a:gd name="T8" fmla="*/ 0 60000 65536"/>
              </a:gdLst>
              <a:ahLst/>
              <a:cxnLst>
                <a:cxn ang="T6">
                  <a:pos x="T0" y="T1"/>
                </a:cxn>
                <a:cxn ang="T7">
                  <a:pos x="T2" y="T3"/>
                </a:cxn>
                <a:cxn ang="T8">
                  <a:pos x="T4" y="T5"/>
                </a:cxn>
              </a:cxnLst>
              <a:rect l="0" t="0" r="r" b="b"/>
              <a:pathLst>
                <a:path w="21582" h="16875" fill="none" extrusionOk="0">
                  <a:moveTo>
                    <a:pt x="13483" y="-1"/>
                  </a:moveTo>
                  <a:cubicBezTo>
                    <a:pt x="18369" y="3903"/>
                    <a:pt x="21323" y="9734"/>
                    <a:pt x="21581" y="15983"/>
                  </a:cubicBezTo>
                </a:path>
                <a:path w="21582" h="16875" stroke="0" extrusionOk="0">
                  <a:moveTo>
                    <a:pt x="13483" y="-1"/>
                  </a:moveTo>
                  <a:cubicBezTo>
                    <a:pt x="18369" y="3903"/>
                    <a:pt x="21323" y="9734"/>
                    <a:pt x="21581" y="15983"/>
                  </a:cubicBezTo>
                  <a:lnTo>
                    <a:pt x="0" y="16875"/>
                  </a:lnTo>
                  <a:lnTo>
                    <a:pt x="13483" y="-1"/>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grpSp>
        <p:nvGrpSpPr>
          <p:cNvPr id="71689" name="Group 36"/>
          <p:cNvGrpSpPr>
            <a:grpSpLocks/>
          </p:cNvGrpSpPr>
          <p:nvPr/>
        </p:nvGrpSpPr>
        <p:grpSpPr bwMode="auto">
          <a:xfrm>
            <a:off x="5807076" y="3275507"/>
            <a:ext cx="2346325" cy="1359229"/>
            <a:chOff x="2831" y="2102"/>
            <a:chExt cx="1527" cy="955"/>
          </a:xfrm>
        </p:grpSpPr>
        <p:sp>
          <p:nvSpPr>
            <p:cNvPr id="71709" name="Arc 37"/>
            <p:cNvSpPr>
              <a:spLocks/>
            </p:cNvSpPr>
            <p:nvPr/>
          </p:nvSpPr>
          <p:spPr bwMode="auto">
            <a:xfrm flipH="1" flipV="1">
              <a:off x="2831" y="2102"/>
              <a:ext cx="1527" cy="259"/>
            </a:xfrm>
            <a:custGeom>
              <a:avLst/>
              <a:gdLst>
                <a:gd name="T0" fmla="*/ 0 w 42738"/>
                <a:gd name="T1" fmla="*/ 635 h 27221"/>
                <a:gd name="T2" fmla="*/ 1500 w 42738"/>
                <a:gd name="T3" fmla="*/ 1007 h 27221"/>
                <a:gd name="T4" fmla="*/ 755 w 42738"/>
                <a:gd name="T5" fmla="*/ 799 h 27221"/>
                <a:gd name="T6" fmla="*/ 0 60000 65536"/>
                <a:gd name="T7" fmla="*/ 0 60000 65536"/>
                <a:gd name="T8" fmla="*/ 0 60000 65536"/>
              </a:gdLst>
              <a:ahLst/>
              <a:cxnLst>
                <a:cxn ang="T6">
                  <a:pos x="T0" y="T1"/>
                </a:cxn>
                <a:cxn ang="T7">
                  <a:pos x="T2" y="T3"/>
                </a:cxn>
                <a:cxn ang="T8">
                  <a:pos x="T4" y="T5"/>
                </a:cxn>
              </a:cxnLst>
              <a:rect l="0" t="0" r="r" b="b"/>
              <a:pathLst>
                <a:path w="42738" h="27221" fill="none" extrusionOk="0">
                  <a:moveTo>
                    <a:pt x="-1" y="17157"/>
                  </a:moveTo>
                  <a:cubicBezTo>
                    <a:pt x="2100" y="7158"/>
                    <a:pt x="10920" y="0"/>
                    <a:pt x="21138" y="0"/>
                  </a:cubicBezTo>
                  <a:cubicBezTo>
                    <a:pt x="33067" y="0"/>
                    <a:pt x="42738" y="9670"/>
                    <a:pt x="42738" y="21600"/>
                  </a:cubicBezTo>
                  <a:cubicBezTo>
                    <a:pt x="42738" y="23498"/>
                    <a:pt x="42487" y="25388"/>
                    <a:pt x="41993" y="27220"/>
                  </a:cubicBezTo>
                </a:path>
                <a:path w="42738" h="27221" stroke="0" extrusionOk="0">
                  <a:moveTo>
                    <a:pt x="-1" y="17157"/>
                  </a:moveTo>
                  <a:cubicBezTo>
                    <a:pt x="2100" y="7158"/>
                    <a:pt x="10920" y="0"/>
                    <a:pt x="21138" y="0"/>
                  </a:cubicBezTo>
                  <a:cubicBezTo>
                    <a:pt x="33067" y="0"/>
                    <a:pt x="42738" y="9670"/>
                    <a:pt x="42738" y="21600"/>
                  </a:cubicBezTo>
                  <a:cubicBezTo>
                    <a:pt x="42738" y="23498"/>
                    <a:pt x="42487" y="25388"/>
                    <a:pt x="41993" y="27220"/>
                  </a:cubicBezTo>
                  <a:lnTo>
                    <a:pt x="21138" y="21600"/>
                  </a:lnTo>
                  <a:lnTo>
                    <a:pt x="-1" y="17157"/>
                  </a:lnTo>
                  <a:close/>
                </a:path>
              </a:pathLst>
            </a:custGeom>
            <a:noFill/>
            <a:ln w="38100">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71710" name="Arc 38"/>
            <p:cNvSpPr>
              <a:spLocks/>
            </p:cNvSpPr>
            <p:nvPr/>
          </p:nvSpPr>
          <p:spPr bwMode="auto">
            <a:xfrm>
              <a:off x="2833" y="2798"/>
              <a:ext cx="671" cy="259"/>
            </a:xfrm>
            <a:custGeom>
              <a:avLst/>
              <a:gdLst>
                <a:gd name="T0" fmla="*/ 0 w 26091"/>
                <a:gd name="T1" fmla="*/ 292 h 21600"/>
                <a:gd name="T2" fmla="*/ 671 w 26091"/>
                <a:gd name="T3" fmla="*/ 11 h 21600"/>
                <a:gd name="T4" fmla="*/ 539 w 26091"/>
                <a:gd name="T5" fmla="*/ 384 h 21600"/>
                <a:gd name="T6" fmla="*/ 0 60000 65536"/>
                <a:gd name="T7" fmla="*/ 0 60000 65536"/>
                <a:gd name="T8" fmla="*/ 0 60000 65536"/>
              </a:gdLst>
              <a:ahLst/>
              <a:cxnLst>
                <a:cxn ang="T6">
                  <a:pos x="T0" y="T1"/>
                </a:cxn>
                <a:cxn ang="T7">
                  <a:pos x="T2" y="T3"/>
                </a:cxn>
                <a:cxn ang="T8">
                  <a:pos x="T4" y="T5"/>
                </a:cxn>
              </a:cxnLst>
              <a:rect l="0" t="0" r="r" b="b"/>
              <a:pathLst>
                <a:path w="26091" h="21600" fill="none" extrusionOk="0">
                  <a:moveTo>
                    <a:pt x="-1" y="16433"/>
                  </a:moveTo>
                  <a:cubicBezTo>
                    <a:pt x="2377" y="6782"/>
                    <a:pt x="11033" y="0"/>
                    <a:pt x="20973" y="0"/>
                  </a:cubicBezTo>
                  <a:cubicBezTo>
                    <a:pt x="22697" y="0"/>
                    <a:pt x="24415" y="206"/>
                    <a:pt x="26090" y="615"/>
                  </a:cubicBezTo>
                </a:path>
                <a:path w="26091" h="21600" stroke="0" extrusionOk="0">
                  <a:moveTo>
                    <a:pt x="-1" y="16433"/>
                  </a:moveTo>
                  <a:cubicBezTo>
                    <a:pt x="2377" y="6782"/>
                    <a:pt x="11033" y="0"/>
                    <a:pt x="20973" y="0"/>
                  </a:cubicBezTo>
                  <a:cubicBezTo>
                    <a:pt x="22697" y="0"/>
                    <a:pt x="24415" y="206"/>
                    <a:pt x="26090" y="615"/>
                  </a:cubicBezTo>
                  <a:lnTo>
                    <a:pt x="20973" y="21600"/>
                  </a:lnTo>
                  <a:lnTo>
                    <a:pt x="-1" y="16433"/>
                  </a:lnTo>
                  <a:close/>
                </a:path>
              </a:pathLst>
            </a:custGeom>
            <a:noFill/>
            <a:ln w="38100">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sp>
        <p:nvSpPr>
          <p:cNvPr id="71690" name="Line 39"/>
          <p:cNvSpPr>
            <a:spLocks noChangeShapeType="1"/>
          </p:cNvSpPr>
          <p:nvPr/>
        </p:nvSpPr>
        <p:spPr bwMode="auto">
          <a:xfrm flipH="1">
            <a:off x="3978275" y="4876800"/>
            <a:ext cx="7620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71691" name="Line 40"/>
          <p:cNvSpPr>
            <a:spLocks noChangeShapeType="1"/>
          </p:cNvSpPr>
          <p:nvPr/>
        </p:nvSpPr>
        <p:spPr bwMode="auto">
          <a:xfrm flipH="1">
            <a:off x="3978275" y="4953000"/>
            <a:ext cx="457200" cy="3810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71692" name="Rectangle 41"/>
          <p:cNvSpPr>
            <a:spLocks noChangeArrowheads="1"/>
          </p:cNvSpPr>
          <p:nvPr/>
        </p:nvSpPr>
        <p:spPr bwMode="auto">
          <a:xfrm>
            <a:off x="1774826" y="4581526"/>
            <a:ext cx="228620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a:solidFill>
                  <a:srgbClr val="D60093"/>
                </a:solidFill>
                <a:latin typeface="Arial" panose="020B0604020202020204" pitchFamily="34" charset="0"/>
              </a:rPr>
              <a:t>D(-)-β-</a:t>
            </a:r>
            <a:r>
              <a:rPr kumimoji="1" lang="zh-CN" altLang="en-US" sz="2400" b="1">
                <a:solidFill>
                  <a:srgbClr val="D60093"/>
                </a:solidFill>
                <a:latin typeface="Arial" panose="020B0604020202020204" pitchFamily="34" charset="0"/>
              </a:rPr>
              <a:t>羟丁酸</a:t>
            </a:r>
            <a:r>
              <a:rPr kumimoji="1" lang="zh-CN" altLang="en-US" sz="2400" b="1">
                <a:solidFill>
                  <a:srgbClr val="00FF00"/>
                </a:solidFill>
                <a:latin typeface="Arial" panose="020B0604020202020204" pitchFamily="34" charset="0"/>
              </a:rPr>
              <a:t>   </a:t>
            </a:r>
          </a:p>
        </p:txBody>
      </p:sp>
      <p:sp>
        <p:nvSpPr>
          <p:cNvPr id="71693" name="Rectangle 42"/>
          <p:cNvSpPr>
            <a:spLocks noChangeArrowheads="1"/>
          </p:cNvSpPr>
          <p:nvPr/>
        </p:nvSpPr>
        <p:spPr bwMode="auto">
          <a:xfrm>
            <a:off x="3140076" y="5392738"/>
            <a:ext cx="10461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solidFill>
                  <a:srgbClr val="D60093"/>
                </a:solidFill>
                <a:latin typeface="Arial" panose="020B0604020202020204" pitchFamily="34" charset="0"/>
              </a:rPr>
              <a:t>丙酮 </a:t>
            </a:r>
            <a:r>
              <a:rPr kumimoji="1" lang="zh-CN" altLang="en-US" sz="2400" b="1">
                <a:latin typeface="Arial" panose="020B0604020202020204" pitchFamily="34" charset="0"/>
              </a:rPr>
              <a:t>  </a:t>
            </a:r>
          </a:p>
        </p:txBody>
      </p:sp>
      <p:sp>
        <p:nvSpPr>
          <p:cNvPr id="71694" name="Line 43"/>
          <p:cNvSpPr>
            <a:spLocks noChangeShapeType="1"/>
          </p:cNvSpPr>
          <p:nvPr/>
        </p:nvSpPr>
        <p:spPr bwMode="auto">
          <a:xfrm flipV="1">
            <a:off x="6340475" y="4800600"/>
            <a:ext cx="1143000" cy="0"/>
          </a:xfrm>
          <a:prstGeom prst="line">
            <a:avLst/>
          </a:prstGeom>
          <a:noFill/>
          <a:ln w="38100" cap="rnd">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71695" name="Rectangle 44"/>
          <p:cNvSpPr>
            <a:spLocks noChangeArrowheads="1"/>
          </p:cNvSpPr>
          <p:nvPr/>
        </p:nvSpPr>
        <p:spPr bwMode="auto">
          <a:xfrm>
            <a:off x="7407276" y="4532313"/>
            <a:ext cx="26336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Arial" panose="020B0604020202020204" pitchFamily="34" charset="0"/>
              </a:rPr>
              <a:t>乙酰乙酰</a:t>
            </a:r>
            <a:r>
              <a:rPr kumimoji="1" lang="en-US" altLang="zh-CN" sz="2800" b="1">
                <a:latin typeface="Arial" panose="020B0604020202020204" pitchFamily="34" charset="0"/>
              </a:rPr>
              <a:t>CoA   </a:t>
            </a:r>
          </a:p>
        </p:txBody>
      </p:sp>
      <p:sp>
        <p:nvSpPr>
          <p:cNvPr id="71696" name="Rectangle 45"/>
          <p:cNvSpPr>
            <a:spLocks noChangeArrowheads="1"/>
          </p:cNvSpPr>
          <p:nvPr/>
        </p:nvSpPr>
        <p:spPr bwMode="auto">
          <a:xfrm>
            <a:off x="4740276" y="5773738"/>
            <a:ext cx="19780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latin typeface="Arial" panose="020B0604020202020204" pitchFamily="34" charset="0"/>
              </a:rPr>
              <a:t>琥珀酰</a:t>
            </a:r>
            <a:r>
              <a:rPr kumimoji="1" lang="en-US" altLang="zh-CN" sz="2400" b="1">
                <a:latin typeface="Arial" panose="020B0604020202020204" pitchFamily="34" charset="0"/>
              </a:rPr>
              <a:t>CoA   </a:t>
            </a:r>
          </a:p>
        </p:txBody>
      </p:sp>
      <p:sp>
        <p:nvSpPr>
          <p:cNvPr id="71697" name="Rectangle 46"/>
          <p:cNvSpPr>
            <a:spLocks noChangeArrowheads="1"/>
          </p:cNvSpPr>
          <p:nvPr/>
        </p:nvSpPr>
        <p:spPr bwMode="auto">
          <a:xfrm>
            <a:off x="7254876" y="5773738"/>
            <a:ext cx="13509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latin typeface="Arial" panose="020B0604020202020204" pitchFamily="34" charset="0"/>
              </a:rPr>
              <a:t>琥珀酸   </a:t>
            </a:r>
          </a:p>
        </p:txBody>
      </p:sp>
      <p:sp>
        <p:nvSpPr>
          <p:cNvPr id="71698" name="Arc 47"/>
          <p:cNvSpPr>
            <a:spLocks/>
          </p:cNvSpPr>
          <p:nvPr/>
        </p:nvSpPr>
        <p:spPr bwMode="auto">
          <a:xfrm>
            <a:off x="6035676" y="5454134"/>
            <a:ext cx="1508125" cy="369332"/>
          </a:xfrm>
          <a:custGeom>
            <a:avLst/>
            <a:gdLst>
              <a:gd name="T0" fmla="*/ 0 w 42065"/>
              <a:gd name="T1" fmla="*/ 343345 h 21600"/>
              <a:gd name="T2" fmla="*/ 1508125 w 42065"/>
              <a:gd name="T3" fmla="*/ 363961 h 21600"/>
              <a:gd name="T4" fmla="*/ 749993 w 42065"/>
              <a:gd name="T5" fmla="*/ 457200 h 21600"/>
              <a:gd name="T6" fmla="*/ 0 60000 65536"/>
              <a:gd name="T7" fmla="*/ 0 60000 65536"/>
              <a:gd name="T8" fmla="*/ 0 60000 65536"/>
            </a:gdLst>
            <a:ahLst/>
            <a:cxnLst>
              <a:cxn ang="T6">
                <a:pos x="T0" y="T1"/>
              </a:cxn>
              <a:cxn ang="T7">
                <a:pos x="T2" y="T3"/>
              </a:cxn>
              <a:cxn ang="T8">
                <a:pos x="T4" y="T5"/>
              </a:cxn>
            </a:cxnLst>
            <a:rect l="0" t="0" r="r" b="b"/>
            <a:pathLst>
              <a:path w="42065" h="21600" fill="none" extrusionOk="0">
                <a:moveTo>
                  <a:pt x="-1" y="16220"/>
                </a:moveTo>
                <a:cubicBezTo>
                  <a:pt x="2454" y="6673"/>
                  <a:pt x="11061" y="0"/>
                  <a:pt x="20919" y="0"/>
                </a:cubicBezTo>
                <a:cubicBezTo>
                  <a:pt x="31150" y="0"/>
                  <a:pt x="39978" y="7178"/>
                  <a:pt x="42065" y="17194"/>
                </a:cubicBezTo>
              </a:path>
              <a:path w="42065" h="21600" stroke="0" extrusionOk="0">
                <a:moveTo>
                  <a:pt x="-1" y="16220"/>
                </a:moveTo>
                <a:cubicBezTo>
                  <a:pt x="2454" y="6673"/>
                  <a:pt x="11061" y="0"/>
                  <a:pt x="20919" y="0"/>
                </a:cubicBezTo>
                <a:cubicBezTo>
                  <a:pt x="31150" y="0"/>
                  <a:pt x="39978" y="7178"/>
                  <a:pt x="42065" y="17194"/>
                </a:cubicBezTo>
                <a:lnTo>
                  <a:pt x="20919" y="21600"/>
                </a:lnTo>
                <a:lnTo>
                  <a:pt x="-1" y="16220"/>
                </a:lnTo>
                <a:close/>
              </a:path>
            </a:pathLst>
          </a:custGeom>
          <a:noFill/>
          <a:ln w="38100">
            <a:solidFill>
              <a:schemeClr val="tx1"/>
            </a:solidFill>
            <a:prstDash val="sysDot"/>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71699" name="Arc 48"/>
          <p:cNvSpPr>
            <a:spLocks/>
          </p:cNvSpPr>
          <p:nvPr/>
        </p:nvSpPr>
        <p:spPr bwMode="auto">
          <a:xfrm flipV="1">
            <a:off x="6111876" y="4996934"/>
            <a:ext cx="1508125" cy="369332"/>
          </a:xfrm>
          <a:custGeom>
            <a:avLst/>
            <a:gdLst>
              <a:gd name="T0" fmla="*/ 0 w 42065"/>
              <a:gd name="T1" fmla="*/ 343345 h 21600"/>
              <a:gd name="T2" fmla="*/ 1508125 w 42065"/>
              <a:gd name="T3" fmla="*/ 363961 h 21600"/>
              <a:gd name="T4" fmla="*/ 749993 w 42065"/>
              <a:gd name="T5" fmla="*/ 457200 h 21600"/>
              <a:gd name="T6" fmla="*/ 0 60000 65536"/>
              <a:gd name="T7" fmla="*/ 0 60000 65536"/>
              <a:gd name="T8" fmla="*/ 0 60000 65536"/>
            </a:gdLst>
            <a:ahLst/>
            <a:cxnLst>
              <a:cxn ang="T6">
                <a:pos x="T0" y="T1"/>
              </a:cxn>
              <a:cxn ang="T7">
                <a:pos x="T2" y="T3"/>
              </a:cxn>
              <a:cxn ang="T8">
                <a:pos x="T4" y="T5"/>
              </a:cxn>
            </a:cxnLst>
            <a:rect l="0" t="0" r="r" b="b"/>
            <a:pathLst>
              <a:path w="42065" h="21600" fill="none" extrusionOk="0">
                <a:moveTo>
                  <a:pt x="-1" y="16220"/>
                </a:moveTo>
                <a:cubicBezTo>
                  <a:pt x="2454" y="6673"/>
                  <a:pt x="11061" y="0"/>
                  <a:pt x="20919" y="0"/>
                </a:cubicBezTo>
                <a:cubicBezTo>
                  <a:pt x="31150" y="0"/>
                  <a:pt x="39978" y="7178"/>
                  <a:pt x="42065" y="17194"/>
                </a:cubicBezTo>
              </a:path>
              <a:path w="42065" h="21600" stroke="0" extrusionOk="0">
                <a:moveTo>
                  <a:pt x="-1" y="16220"/>
                </a:moveTo>
                <a:cubicBezTo>
                  <a:pt x="2454" y="6673"/>
                  <a:pt x="11061" y="0"/>
                  <a:pt x="20919" y="0"/>
                </a:cubicBezTo>
                <a:cubicBezTo>
                  <a:pt x="31150" y="0"/>
                  <a:pt x="39978" y="7178"/>
                  <a:pt x="42065" y="17194"/>
                </a:cubicBezTo>
                <a:lnTo>
                  <a:pt x="20919" y="21600"/>
                </a:lnTo>
                <a:lnTo>
                  <a:pt x="-1" y="16220"/>
                </a:lnTo>
                <a:close/>
              </a:path>
            </a:pathLst>
          </a:custGeom>
          <a:noFill/>
          <a:ln w="38100">
            <a:solidFill>
              <a:schemeClr val="tx1"/>
            </a:solidFill>
            <a:prstDash val="sysDot"/>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71700" name="Line 49"/>
          <p:cNvSpPr>
            <a:spLocks noChangeShapeType="1"/>
          </p:cNvSpPr>
          <p:nvPr/>
        </p:nvSpPr>
        <p:spPr bwMode="auto">
          <a:xfrm>
            <a:off x="4054475" y="4724400"/>
            <a:ext cx="685800" cy="0"/>
          </a:xfrm>
          <a:prstGeom prst="line">
            <a:avLst/>
          </a:prstGeom>
          <a:noFill/>
          <a:ln w="38100" cap="rnd">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71701" name="Rectangle 50"/>
          <p:cNvSpPr>
            <a:spLocks noChangeArrowheads="1"/>
          </p:cNvSpPr>
          <p:nvPr/>
        </p:nvSpPr>
        <p:spPr bwMode="auto">
          <a:xfrm>
            <a:off x="3359150" y="260351"/>
            <a:ext cx="5327650" cy="646331"/>
          </a:xfrm>
          <a:prstGeom prst="rect">
            <a:avLst/>
          </a:prstGeom>
          <a:solidFill>
            <a:srgbClr val="FFCCCC"/>
          </a:solidFill>
          <a:ln w="9525">
            <a:solidFill>
              <a:schemeClr val="tx1"/>
            </a:solidFill>
            <a:miter lim="800000"/>
            <a:headEnd/>
            <a:tailEnd/>
          </a:ln>
          <a:effectLst>
            <a:outerShdw dist="35921" dir="2700000" algn="ctr" rotWithShape="0">
              <a:schemeClr val="bg2"/>
            </a:outerShdw>
          </a:effec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r>
              <a:rPr kumimoji="1" lang="zh-CN" altLang="en-US" sz="3600" b="1">
                <a:solidFill>
                  <a:schemeClr val="tx2"/>
                </a:solidFill>
                <a:latin typeface="华文楷体" panose="02010600040101010101" pitchFamily="2" charset="-122"/>
              </a:rPr>
              <a:t>酮体的生成和利用</a:t>
            </a:r>
            <a:r>
              <a:rPr kumimoji="1" lang="zh-CN" altLang="en-US" sz="3600" b="1">
                <a:latin typeface="华文楷体" panose="02010600040101010101" pitchFamily="2" charset="-122"/>
              </a:rPr>
              <a:t> </a:t>
            </a:r>
          </a:p>
        </p:txBody>
      </p:sp>
      <p:sp>
        <p:nvSpPr>
          <p:cNvPr id="71702" name="Line 51"/>
          <p:cNvSpPr>
            <a:spLocks noChangeShapeType="1"/>
          </p:cNvSpPr>
          <p:nvPr/>
        </p:nvSpPr>
        <p:spPr bwMode="auto">
          <a:xfrm>
            <a:off x="8399463" y="5084764"/>
            <a:ext cx="792162" cy="720725"/>
          </a:xfrm>
          <a:prstGeom prst="line">
            <a:avLst/>
          </a:prstGeom>
          <a:noFill/>
          <a:ln w="38100">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48180" name="Text Box 52"/>
          <p:cNvSpPr txBox="1">
            <a:spLocks noChangeArrowheads="1"/>
          </p:cNvSpPr>
          <p:nvPr/>
        </p:nvSpPr>
        <p:spPr bwMode="auto">
          <a:xfrm>
            <a:off x="8535989" y="5805488"/>
            <a:ext cx="18430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a:latin typeface="Arial" panose="020B0604020202020204" pitchFamily="34" charset="0"/>
              </a:rPr>
              <a:t>2</a:t>
            </a:r>
            <a:r>
              <a:rPr kumimoji="1" lang="zh-CN" altLang="en-US" sz="2400" b="1">
                <a:latin typeface="Arial" panose="020B0604020202020204" pitchFamily="34" charset="0"/>
              </a:rPr>
              <a:t>乙酰</a:t>
            </a:r>
            <a:r>
              <a:rPr kumimoji="1" lang="en-US" altLang="zh-CN" sz="2400" b="1">
                <a:latin typeface="Arial" panose="020B0604020202020204" pitchFamily="34" charset="0"/>
              </a:rPr>
              <a:t>CoA   </a:t>
            </a:r>
          </a:p>
        </p:txBody>
      </p:sp>
      <p:sp>
        <p:nvSpPr>
          <p:cNvPr id="71704" name="AutoShape 1042">
            <a:hlinkClick r:id="" action="ppaction://hlinkshowjump?jump=nextslide" highlightClick="1"/>
          </p:cNvPr>
          <p:cNvSpPr>
            <a:spLocks noChangeArrowheads="1"/>
          </p:cNvSpPr>
          <p:nvPr/>
        </p:nvSpPr>
        <p:spPr bwMode="auto">
          <a:xfrm>
            <a:off x="9409114" y="6381751"/>
            <a:ext cx="466725" cy="309563"/>
          </a:xfrm>
          <a:prstGeom prst="actionButtonForwardNext">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71705" name="AutoShape 1043">
            <a:hlinkClick r:id="" action="ppaction://hlinkshowjump?jump=previousslide" highlightClick="1"/>
          </p:cNvPr>
          <p:cNvSpPr>
            <a:spLocks noChangeArrowheads="1"/>
          </p:cNvSpPr>
          <p:nvPr/>
        </p:nvSpPr>
        <p:spPr bwMode="auto">
          <a:xfrm>
            <a:off x="8823326" y="6381751"/>
            <a:ext cx="466725" cy="309563"/>
          </a:xfrm>
          <a:prstGeom prst="actionButtonBackPrevious">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71706" name="Rectangle 1044"/>
          <p:cNvSpPr>
            <a:spLocks noChangeArrowheads="1"/>
          </p:cNvSpPr>
          <p:nvPr/>
        </p:nvSpPr>
        <p:spPr bwMode="auto">
          <a:xfrm>
            <a:off x="9975851" y="6375400"/>
            <a:ext cx="474663" cy="325438"/>
          </a:xfrm>
          <a:prstGeom prst="rect">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71707" name="Text Box 1045">
            <a:hlinkClick r:id="rId3" action="ppaction://hlinkpres?slideindex=1&amp;slidetitle=2"/>
          </p:cNvPr>
          <p:cNvSpPr txBox="1">
            <a:spLocks noChangeArrowheads="1"/>
          </p:cNvSpPr>
          <p:nvPr/>
        </p:nvSpPr>
        <p:spPr bwMode="auto">
          <a:xfrm>
            <a:off x="9994900" y="6396038"/>
            <a:ext cx="433388" cy="284162"/>
          </a:xfrm>
          <a:prstGeom prst="rect">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kumimoji="1" lang="zh-CN" altLang="zh-CN" sz="1200" b="1">
              <a:solidFill>
                <a:srgbClr val="669900"/>
              </a:solidFill>
              <a:latin typeface="Times New Roman" panose="02020603050405020304" pitchFamily="18" charset="0"/>
              <a:ea typeface="宋体" panose="02010600030101010101" pitchFamily="2" charset="-122"/>
            </a:endParaRPr>
          </a:p>
        </p:txBody>
      </p:sp>
      <p:sp>
        <p:nvSpPr>
          <p:cNvPr id="71708" name="Rectangle 1046">
            <a:hlinkClick r:id="rId4" action="ppaction://hlinkpres?slideindex=2&amp;slidetitle=幻灯片 2"/>
          </p:cNvPr>
          <p:cNvSpPr>
            <a:spLocks noChangeArrowheads="1"/>
          </p:cNvSpPr>
          <p:nvPr/>
        </p:nvSpPr>
        <p:spPr bwMode="auto">
          <a:xfrm>
            <a:off x="9928225" y="6402389"/>
            <a:ext cx="5270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200" b="1">
                <a:solidFill>
                  <a:srgbClr val="2C471D"/>
                </a:solidFill>
                <a:latin typeface="Times New Roman" panose="02020603050405020304" pitchFamily="18" charset="0"/>
                <a:ea typeface="宋体" panose="02010600030101010101" pitchFamily="2" charset="-122"/>
              </a:rPr>
              <a:t>目 录</a:t>
            </a:r>
          </a:p>
        </p:txBody>
      </p:sp>
    </p:spTree>
    <p:extLst>
      <p:ext uri="{BB962C8B-B14F-4D97-AF65-F5344CB8AC3E}">
        <p14:creationId xmlns:p14="http://schemas.microsoft.com/office/powerpoint/2010/main" val="514346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8180"/>
                                        </p:tgtEl>
                                        <p:attrNameLst>
                                          <p:attrName>style.visibility</p:attrName>
                                        </p:attrNameLst>
                                      </p:cBhvr>
                                      <p:to>
                                        <p:strVal val="visible"/>
                                      </p:to>
                                    </p:set>
                                    <p:animEffect transition="in" filter="dissolve">
                                      <p:cBhvr>
                                        <p:cTn id="7" dur="500"/>
                                        <p:tgtEl>
                                          <p:spTgt spid="48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80"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2819400" y="609599"/>
            <a:ext cx="6640286" cy="762000"/>
          </a:xfrm>
        </p:spPr>
        <p:txBody>
          <a:bodyPr/>
          <a:lstStyle/>
          <a:p>
            <a:pPr algn="ctr" eaLnBrk="1" hangingPunct="1"/>
            <a:r>
              <a:rPr lang="zh-CN" altLang="en-US" b="1">
                <a:solidFill>
                  <a:schemeClr val="tx1"/>
                </a:solidFill>
                <a:latin typeface="Arial" panose="020B0604020202020204" pitchFamily="34" charset="0"/>
                <a:ea typeface="隶书" panose="02010509060101010101" pitchFamily="49" charset="-122"/>
              </a:rPr>
              <a:t>酮体的利用</a:t>
            </a:r>
          </a:p>
        </p:txBody>
      </p:sp>
      <p:sp>
        <p:nvSpPr>
          <p:cNvPr id="73731" name="Text Box 5"/>
          <p:cNvSpPr txBox="1">
            <a:spLocks noChangeArrowheads="1"/>
          </p:cNvSpPr>
          <p:nvPr/>
        </p:nvSpPr>
        <p:spPr bwMode="auto">
          <a:xfrm>
            <a:off x="1600200" y="2362200"/>
            <a:ext cx="9296400" cy="24929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fontAlgn="t" hangingPunct="1">
              <a:lnSpc>
                <a:spcPct val="130000"/>
              </a:lnSpc>
            </a:pPr>
            <a:r>
              <a:rPr kumimoji="1" lang="en-US" altLang="zh-CN" sz="4000" b="1">
                <a:solidFill>
                  <a:srgbClr val="FF0066"/>
                </a:solidFill>
                <a:latin typeface="隶书" panose="02010509060101010101" pitchFamily="49" charset="-122"/>
                <a:ea typeface="隶书" panose="02010509060101010101" pitchFamily="49" charset="-122"/>
              </a:rPr>
              <a:t>  </a:t>
            </a:r>
            <a:r>
              <a:rPr kumimoji="1" lang="zh-CN" altLang="en-US" sz="4000" b="1">
                <a:latin typeface="隶书" panose="02010509060101010101" pitchFamily="49" charset="-122"/>
                <a:ea typeface="隶书" panose="02010509060101010101" pitchFamily="49" charset="-122"/>
              </a:rPr>
              <a:t>酮体在肝脏合成，但肝脏缺乏利用酮体的酶，因此不能利用酮体。酮体生成后进入血液，输送到肝外组织利用。</a:t>
            </a:r>
          </a:p>
        </p:txBody>
      </p:sp>
    </p:spTree>
    <p:extLst>
      <p:ext uri="{BB962C8B-B14F-4D97-AF65-F5344CB8AC3E}">
        <p14:creationId xmlns:p14="http://schemas.microsoft.com/office/powerpoint/2010/main" val="2485362665"/>
      </p:ext>
    </p:extLst>
  </p:cSld>
  <p:clrMapOvr>
    <a:masterClrMapping/>
  </p:clrMapOvr>
  <p:transition advClick="0">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1053"/>
          <p:cNvSpPr txBox="1">
            <a:spLocks noChangeArrowheads="1"/>
          </p:cNvSpPr>
          <p:nvPr/>
        </p:nvSpPr>
        <p:spPr bwMode="auto">
          <a:xfrm>
            <a:off x="1524000" y="685800"/>
            <a:ext cx="90678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200" b="1" dirty="0">
                <a:solidFill>
                  <a:srgbClr val="006600"/>
                </a:solidFill>
                <a:latin typeface="华文楷体" panose="02010600040101010101" pitchFamily="2" charset="-122"/>
              </a:rPr>
              <a:t>3</a:t>
            </a:r>
            <a:r>
              <a:rPr kumimoji="1" lang="zh-CN" altLang="en-US" sz="3200" b="1" dirty="0">
                <a:solidFill>
                  <a:srgbClr val="006600"/>
                </a:solidFill>
                <a:latin typeface="华文楷体" panose="02010600040101010101" pitchFamily="2" charset="-122"/>
              </a:rPr>
              <a:t>．酮体是脂酸在肝内正常的中间代谢产物</a:t>
            </a:r>
            <a:endParaRPr kumimoji="1" lang="zh-CN" altLang="en-US" sz="3200" dirty="0">
              <a:solidFill>
                <a:srgbClr val="006600"/>
              </a:solidFill>
              <a:latin typeface="华文楷体" panose="02010600040101010101" pitchFamily="2" charset="-122"/>
            </a:endParaRPr>
          </a:p>
        </p:txBody>
      </p:sp>
      <p:sp>
        <p:nvSpPr>
          <p:cNvPr id="75779" name="Text Box 1055"/>
          <p:cNvSpPr txBox="1">
            <a:spLocks noChangeArrowheads="1"/>
          </p:cNvSpPr>
          <p:nvPr/>
        </p:nvSpPr>
        <p:spPr bwMode="auto">
          <a:xfrm>
            <a:off x="1524000" y="1420813"/>
            <a:ext cx="223502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solidFill>
                  <a:srgbClr val="990099"/>
                </a:solidFill>
                <a:latin typeface="Times New Roman" panose="02020603050405020304" pitchFamily="18" charset="0"/>
              </a:rPr>
              <a:t>意义：</a:t>
            </a:r>
            <a:endParaRPr kumimoji="1" lang="zh-CN" altLang="en-US" sz="3200" b="1">
              <a:solidFill>
                <a:srgbClr val="990099"/>
              </a:solidFill>
              <a:latin typeface="华文楷体" panose="02010600040101010101" pitchFamily="2" charset="-122"/>
            </a:endParaRPr>
          </a:p>
        </p:txBody>
      </p:sp>
      <p:sp>
        <p:nvSpPr>
          <p:cNvPr id="75780" name="Rectangle 1056"/>
          <p:cNvSpPr>
            <a:spLocks noChangeArrowheads="1"/>
          </p:cNvSpPr>
          <p:nvPr/>
        </p:nvSpPr>
        <p:spPr bwMode="auto">
          <a:xfrm>
            <a:off x="1523999" y="1997076"/>
            <a:ext cx="9623980" cy="345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30000"/>
              </a:lnSpc>
              <a:buClr>
                <a:schemeClr val="accent2"/>
              </a:buClr>
              <a:buSzPct val="80000"/>
              <a:buFont typeface="Wingdings" panose="05000000000000000000" pitchFamily="2" charset="2"/>
              <a:buChar char="l"/>
            </a:pPr>
            <a:r>
              <a:rPr kumimoji="1" lang="zh-CN" altLang="en-US" b="1">
                <a:latin typeface="华文楷体" panose="02010600040101010101" pitchFamily="2" charset="-122"/>
                <a:ea typeface="华文楷体" panose="02010600040101010101" pitchFamily="2" charset="-122"/>
              </a:rPr>
              <a:t>酮体是肝脏输出能源的一种形式。并且酮体可通过血脑屏障，是脑组织的重要能源。</a:t>
            </a:r>
          </a:p>
          <a:p>
            <a:pPr algn="just" eaLnBrk="1" hangingPunct="1">
              <a:lnSpc>
                <a:spcPct val="130000"/>
              </a:lnSpc>
              <a:buClr>
                <a:schemeClr val="accent2"/>
              </a:buClr>
              <a:buSzPct val="80000"/>
              <a:buFont typeface="Wingdings" panose="05000000000000000000" pitchFamily="2" charset="2"/>
              <a:buChar char="l"/>
            </a:pPr>
            <a:r>
              <a:rPr kumimoji="1" lang="zh-CN" altLang="en-US" b="1">
                <a:latin typeface="华文楷体" panose="02010600040101010101" pitchFamily="2" charset="-122"/>
                <a:ea typeface="华文楷体" panose="02010600040101010101" pitchFamily="2" charset="-122"/>
              </a:rPr>
              <a:t>酮体利用的增加可减少糖的利用，有利于维持血糖水平恒定，节省蛋白质的消耗。</a:t>
            </a:r>
          </a:p>
        </p:txBody>
      </p:sp>
    </p:spTree>
    <p:extLst>
      <p:ext uri="{BB962C8B-B14F-4D97-AF65-F5344CB8AC3E}">
        <p14:creationId xmlns:p14="http://schemas.microsoft.com/office/powerpoint/2010/main" val="16626846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2"/>
          <p:cNvSpPr txBox="1">
            <a:spLocks noChangeArrowheads="1"/>
          </p:cNvSpPr>
          <p:nvPr/>
        </p:nvSpPr>
        <p:spPr bwMode="auto">
          <a:xfrm>
            <a:off x="990600" y="560750"/>
            <a:ext cx="398333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solidFill>
                  <a:srgbClr val="990099"/>
                </a:solidFill>
                <a:latin typeface="华文楷体" panose="02010600040101010101" pitchFamily="2" charset="-122"/>
              </a:rPr>
              <a:t>酮症酸中毒：</a:t>
            </a:r>
          </a:p>
        </p:txBody>
      </p:sp>
      <p:sp>
        <p:nvSpPr>
          <p:cNvPr id="77827" name="Text Box 4"/>
          <p:cNvSpPr txBox="1">
            <a:spLocks noChangeArrowheads="1"/>
          </p:cNvSpPr>
          <p:nvPr/>
        </p:nvSpPr>
        <p:spPr bwMode="auto">
          <a:xfrm>
            <a:off x="1524000" y="1307440"/>
            <a:ext cx="9326562" cy="319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627063">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20000"/>
              </a:lnSpc>
            </a:pPr>
            <a:r>
              <a:rPr kumimoji="1" lang="zh-CN" altLang="en-US" sz="2800" b="1">
                <a:latin typeface="华文楷体" panose="02010600040101010101" pitchFamily="2" charset="-122"/>
              </a:rPr>
              <a:t>在饥饿、高脂低糖膳食及糖尿病时，脂酸动员加强，酮体生成增加。尤其在未控制糖尿病患者，血液酮体的含量可高出正常情况的数十倍，这时丙酮约占酮体总量的一半。</a:t>
            </a:r>
          </a:p>
          <a:p>
            <a:pPr eaLnBrk="1" hangingPunct="1">
              <a:lnSpc>
                <a:spcPct val="120000"/>
              </a:lnSpc>
            </a:pPr>
            <a:r>
              <a:rPr kumimoji="1" lang="zh-CN" altLang="en-US" sz="2800" b="1">
                <a:latin typeface="华文楷体" panose="02010600040101010101" pitchFamily="2" charset="-122"/>
              </a:rPr>
              <a:t>酮体生成超过肝外组织利用的能力，引起血中酮体升高，可导致酮症酸中毒</a:t>
            </a:r>
            <a:r>
              <a:rPr kumimoji="1" lang="zh-CN" altLang="en-US" sz="2800">
                <a:latin typeface="华文楷体" panose="02010600040101010101" pitchFamily="2" charset="-122"/>
              </a:rPr>
              <a:t>。</a:t>
            </a:r>
          </a:p>
        </p:txBody>
      </p:sp>
      <p:sp>
        <p:nvSpPr>
          <p:cNvPr id="77828" name="Text Box 5"/>
          <p:cNvSpPr txBox="1">
            <a:spLocks noChangeArrowheads="1"/>
          </p:cNvSpPr>
          <p:nvPr/>
        </p:nvSpPr>
        <p:spPr bwMode="auto">
          <a:xfrm>
            <a:off x="942562" y="4669066"/>
            <a:ext cx="10489438" cy="1246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081088" indent="-1081088">
              <a:tabLst>
                <a:tab pos="1081088" algn="l"/>
              </a:tabLst>
              <a:defRPr>
                <a:solidFill>
                  <a:schemeClr val="tx1"/>
                </a:solidFill>
                <a:latin typeface="Tahoma" panose="020B0604030504040204" pitchFamily="34" charset="0"/>
                <a:ea typeface="华文楷体" panose="02010600040101010101" pitchFamily="2" charset="-122"/>
              </a:defRPr>
            </a:lvl1pPr>
            <a:lvl2pPr marL="742950" indent="-285750">
              <a:tabLst>
                <a:tab pos="1081088" algn="l"/>
              </a:tabLst>
              <a:defRPr>
                <a:solidFill>
                  <a:schemeClr val="tx1"/>
                </a:solidFill>
                <a:latin typeface="Tahoma" panose="020B0604030504040204" pitchFamily="34" charset="0"/>
                <a:ea typeface="华文楷体" panose="02010600040101010101" pitchFamily="2" charset="-122"/>
              </a:defRPr>
            </a:lvl2pPr>
            <a:lvl3pPr marL="1143000" indent="-228600">
              <a:tabLst>
                <a:tab pos="1081088" algn="l"/>
              </a:tabLst>
              <a:defRPr>
                <a:solidFill>
                  <a:schemeClr val="tx1"/>
                </a:solidFill>
                <a:latin typeface="Tahoma" panose="020B0604030504040204" pitchFamily="34" charset="0"/>
                <a:ea typeface="华文楷体" panose="02010600040101010101" pitchFamily="2" charset="-122"/>
              </a:defRPr>
            </a:lvl3pPr>
            <a:lvl4pPr marL="1600200" indent="-228600">
              <a:tabLst>
                <a:tab pos="1081088" algn="l"/>
              </a:tabLst>
              <a:defRPr>
                <a:solidFill>
                  <a:schemeClr val="tx1"/>
                </a:solidFill>
                <a:latin typeface="Tahoma" panose="020B0604030504040204" pitchFamily="34" charset="0"/>
                <a:ea typeface="华文楷体" panose="02010600040101010101" pitchFamily="2" charset="-122"/>
              </a:defRPr>
            </a:lvl4pPr>
            <a:lvl5pPr marL="2057400" indent="-228600">
              <a:tabLst>
                <a:tab pos="1081088" algn="l"/>
              </a:tabLst>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tabLst>
                <a:tab pos="1081088" algn="l"/>
              </a:tabLs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tabLst>
                <a:tab pos="1081088" algn="l"/>
              </a:tabLs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tabLst>
                <a:tab pos="1081088" algn="l"/>
              </a:tabLs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tabLst>
                <a:tab pos="1081088" algn="l"/>
              </a:tabLst>
              <a:defRPr>
                <a:solidFill>
                  <a:schemeClr val="tx1"/>
                </a:solidFill>
                <a:latin typeface="Tahoma" panose="020B0604030504040204" pitchFamily="34" charset="0"/>
                <a:ea typeface="华文楷体" panose="02010600040101010101" pitchFamily="2" charset="-122"/>
              </a:defRPr>
            </a:lvl9pPr>
          </a:lstStyle>
          <a:p>
            <a:pPr eaLnBrk="1" hangingPunct="1">
              <a:lnSpc>
                <a:spcPct val="125000"/>
              </a:lnSpc>
            </a:pPr>
            <a:r>
              <a:rPr kumimoji="1" lang="zh-CN" altLang="en-US" sz="3200" b="1" dirty="0">
                <a:solidFill>
                  <a:srgbClr val="990099"/>
                </a:solidFill>
                <a:latin typeface="华文楷体" panose="02010600040101010101" pitchFamily="2" charset="-122"/>
              </a:rPr>
              <a:t>酮尿</a:t>
            </a:r>
            <a:r>
              <a:rPr kumimoji="1" lang="zh-CN" altLang="en-US" sz="3200" dirty="0">
                <a:solidFill>
                  <a:srgbClr val="990099"/>
                </a:solidFill>
                <a:latin typeface="华文楷体" panose="02010600040101010101" pitchFamily="2" charset="-122"/>
              </a:rPr>
              <a:t>：</a:t>
            </a:r>
            <a:r>
              <a:rPr kumimoji="1" lang="zh-CN" altLang="en-US" sz="2800" b="1" dirty="0">
                <a:latin typeface="Times New Roman" panose="02020603050405020304" pitchFamily="18" charset="0"/>
              </a:rPr>
              <a:t>酮症酸中毒时酮体随尿液排出引起酮尿可高达</a:t>
            </a:r>
            <a:r>
              <a:rPr kumimoji="1" lang="en-US" altLang="zh-CN" sz="2800" b="1" dirty="0">
                <a:latin typeface="Times New Roman" panose="02020603050405020304" pitchFamily="18" charset="0"/>
              </a:rPr>
              <a:t>5000mg/24h </a:t>
            </a:r>
            <a:r>
              <a:rPr kumimoji="1" lang="zh-CN" altLang="en-US" sz="2800" b="1" dirty="0">
                <a:latin typeface="Times New Roman" panose="02020603050405020304" pitchFamily="18" charset="0"/>
              </a:rPr>
              <a:t>尿，正常为≤</a:t>
            </a:r>
            <a:r>
              <a:rPr kumimoji="1" lang="en-US" altLang="zh-CN" sz="2800" b="1" dirty="0">
                <a:latin typeface="Times New Roman" panose="02020603050405020304" pitchFamily="18" charset="0"/>
              </a:rPr>
              <a:t>125 mg/24h</a:t>
            </a:r>
            <a:r>
              <a:rPr kumimoji="1" lang="zh-CN" altLang="en-US" sz="2800" b="1" dirty="0">
                <a:latin typeface="Times New Roman" panose="02020603050405020304" pitchFamily="18" charset="0"/>
              </a:rPr>
              <a:t>尿。</a:t>
            </a:r>
            <a:endParaRPr kumimoji="1" lang="zh-CN" altLang="en-US" sz="2800" dirty="0">
              <a:latin typeface="Times New Roman" panose="02020603050405020304" pitchFamily="18" charset="0"/>
            </a:endParaRPr>
          </a:p>
        </p:txBody>
      </p:sp>
    </p:spTree>
    <p:extLst>
      <p:ext uri="{BB962C8B-B14F-4D97-AF65-F5344CB8AC3E}">
        <p14:creationId xmlns:p14="http://schemas.microsoft.com/office/powerpoint/2010/main" val="19700414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2930524" y="228600"/>
            <a:ext cx="53260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rgbClr val="006600"/>
                </a:solidFill>
                <a:latin typeface="华文楷体" panose="02010600040101010101" pitchFamily="2" charset="-122"/>
              </a:rPr>
              <a:t>4</a:t>
            </a:r>
            <a:r>
              <a:rPr kumimoji="1" lang="zh-CN" altLang="en-US" sz="2800" b="1">
                <a:solidFill>
                  <a:srgbClr val="006600"/>
                </a:solidFill>
                <a:latin typeface="华文楷体" panose="02010600040101010101" pitchFamily="2" charset="-122"/>
              </a:rPr>
              <a:t>．酮体生成在</a:t>
            </a:r>
            <a:r>
              <a:rPr kumimoji="1" lang="en-US" altLang="zh-CN" sz="2800" b="1">
                <a:solidFill>
                  <a:srgbClr val="006600"/>
                </a:solidFill>
                <a:latin typeface="华文楷体" panose="02010600040101010101" pitchFamily="2" charset="-122"/>
              </a:rPr>
              <a:t>3</a:t>
            </a:r>
            <a:r>
              <a:rPr kumimoji="1" lang="zh-CN" altLang="en-US" sz="2800" b="1">
                <a:solidFill>
                  <a:srgbClr val="006600"/>
                </a:solidFill>
                <a:latin typeface="华文楷体" panose="02010600040101010101" pitchFamily="2" charset="-122"/>
              </a:rPr>
              <a:t>个阶段被调节 </a:t>
            </a:r>
          </a:p>
        </p:txBody>
      </p:sp>
      <p:sp>
        <p:nvSpPr>
          <p:cNvPr id="79875" name="Text Box 3"/>
          <p:cNvSpPr txBox="1">
            <a:spLocks noChangeArrowheads="1"/>
          </p:cNvSpPr>
          <p:nvPr/>
        </p:nvSpPr>
        <p:spPr bwMode="auto">
          <a:xfrm>
            <a:off x="2209800" y="1165225"/>
            <a:ext cx="6829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chemeClr val="folHlink"/>
                </a:solidFill>
                <a:latin typeface="华文楷体" panose="02010600040101010101" pitchFamily="2" charset="-122"/>
              </a:rPr>
              <a:t>（</a:t>
            </a:r>
            <a:r>
              <a:rPr kumimoji="1" lang="en-US" altLang="zh-CN" sz="2800" b="1">
                <a:solidFill>
                  <a:schemeClr val="folHlink"/>
                </a:solidFill>
                <a:latin typeface="华文楷体" panose="02010600040101010101" pitchFamily="2" charset="-122"/>
              </a:rPr>
              <a:t>1</a:t>
            </a:r>
            <a:r>
              <a:rPr kumimoji="1" lang="zh-CN" altLang="en-US" sz="2800" b="1">
                <a:solidFill>
                  <a:schemeClr val="folHlink"/>
                </a:solidFill>
                <a:latin typeface="华文楷体" panose="02010600040101010101" pitchFamily="2" charset="-122"/>
              </a:rPr>
              <a:t>）调节脂肪动员的因素影响酮体生成</a:t>
            </a:r>
            <a:r>
              <a:rPr kumimoji="1" lang="zh-CN" altLang="en-US" sz="2800">
                <a:solidFill>
                  <a:schemeClr val="folHlink"/>
                </a:solidFill>
                <a:latin typeface="华文楷体" panose="02010600040101010101" pitchFamily="2" charset="-122"/>
              </a:rPr>
              <a:t> </a:t>
            </a:r>
          </a:p>
        </p:txBody>
      </p:sp>
      <p:sp>
        <p:nvSpPr>
          <p:cNvPr id="79876" name="Text Box 5"/>
          <p:cNvSpPr txBox="1">
            <a:spLocks noChangeArrowheads="1"/>
          </p:cNvSpPr>
          <p:nvPr/>
        </p:nvSpPr>
        <p:spPr bwMode="auto">
          <a:xfrm>
            <a:off x="6530974" y="2101850"/>
            <a:ext cx="38163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rPr>
              <a:t>抑制脂解，脂肪动员</a:t>
            </a:r>
          </a:p>
        </p:txBody>
      </p:sp>
      <p:sp>
        <p:nvSpPr>
          <p:cNvPr id="79877" name="Text Box 7"/>
          <p:cNvSpPr txBox="1">
            <a:spLocks noChangeArrowheads="1"/>
          </p:cNvSpPr>
          <p:nvPr/>
        </p:nvSpPr>
        <p:spPr bwMode="auto">
          <a:xfrm>
            <a:off x="2444749" y="2182812"/>
            <a:ext cx="10922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90000"/>
              </a:lnSpc>
            </a:pPr>
            <a:r>
              <a:rPr kumimoji="1" lang="zh-CN" altLang="en-US" sz="2800" b="1">
                <a:solidFill>
                  <a:srgbClr val="990099"/>
                </a:solidFill>
                <a:latin typeface="Times New Roman" panose="02020603050405020304" pitchFamily="18" charset="0"/>
              </a:rPr>
              <a:t>饱 食 </a:t>
            </a:r>
          </a:p>
        </p:txBody>
      </p:sp>
      <p:sp>
        <p:nvSpPr>
          <p:cNvPr id="79878" name="Text Box 8"/>
          <p:cNvSpPr txBox="1">
            <a:spLocks noChangeArrowheads="1"/>
          </p:cNvSpPr>
          <p:nvPr/>
        </p:nvSpPr>
        <p:spPr bwMode="auto">
          <a:xfrm>
            <a:off x="4010025" y="1957387"/>
            <a:ext cx="1724025"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60000"/>
              </a:lnSpc>
            </a:pPr>
            <a:r>
              <a:rPr kumimoji="1" lang="en-US" altLang="zh-CN" sz="2800" b="1">
                <a:latin typeface="Times New Roman" panose="02020603050405020304" pitchFamily="18" charset="0"/>
              </a:rPr>
              <a:t> </a:t>
            </a:r>
            <a:r>
              <a:rPr kumimoji="1" lang="zh-CN" altLang="en-US" sz="2800" b="1">
                <a:latin typeface="Times New Roman" panose="02020603050405020304" pitchFamily="18" charset="0"/>
              </a:rPr>
              <a:t>胰岛素 </a:t>
            </a:r>
          </a:p>
        </p:txBody>
      </p:sp>
      <p:sp>
        <p:nvSpPr>
          <p:cNvPr id="79879" name="Line 10"/>
          <p:cNvSpPr>
            <a:spLocks noChangeShapeType="1"/>
          </p:cNvSpPr>
          <p:nvPr/>
        </p:nvSpPr>
        <p:spPr bwMode="auto">
          <a:xfrm>
            <a:off x="3524250" y="2398712"/>
            <a:ext cx="568325" cy="0"/>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79880" name="Line 12"/>
          <p:cNvSpPr>
            <a:spLocks noChangeShapeType="1"/>
          </p:cNvSpPr>
          <p:nvPr/>
        </p:nvSpPr>
        <p:spPr bwMode="auto">
          <a:xfrm>
            <a:off x="5732462" y="2403474"/>
            <a:ext cx="665163" cy="0"/>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79881" name="Line 14"/>
          <p:cNvSpPr>
            <a:spLocks noChangeShapeType="1"/>
          </p:cNvSpPr>
          <p:nvPr/>
        </p:nvSpPr>
        <p:spPr bwMode="auto">
          <a:xfrm flipH="1">
            <a:off x="6405562" y="3335337"/>
            <a:ext cx="665163" cy="0"/>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79882" name="Text Box 15"/>
          <p:cNvSpPr txBox="1">
            <a:spLocks noChangeArrowheads="1"/>
          </p:cNvSpPr>
          <p:nvPr/>
        </p:nvSpPr>
        <p:spPr bwMode="auto">
          <a:xfrm>
            <a:off x="6981824" y="2906712"/>
            <a:ext cx="2673350"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60000"/>
              </a:lnSpc>
            </a:pPr>
            <a:r>
              <a:rPr kumimoji="1" lang="en-US" altLang="zh-CN" sz="2800" b="1">
                <a:latin typeface="Times New Roman" panose="02020603050405020304" pitchFamily="18" charset="0"/>
              </a:rPr>
              <a:t>   </a:t>
            </a:r>
            <a:r>
              <a:rPr kumimoji="1" lang="zh-CN" altLang="en-US" sz="2800" b="1">
                <a:latin typeface="Times New Roman" panose="02020603050405020304" pitchFamily="18" charset="0"/>
              </a:rPr>
              <a:t>进入肝的脂酸 </a:t>
            </a:r>
          </a:p>
        </p:txBody>
      </p:sp>
      <p:sp>
        <p:nvSpPr>
          <p:cNvPr id="79883" name="Line 17"/>
          <p:cNvSpPr>
            <a:spLocks noChangeShapeType="1"/>
          </p:cNvSpPr>
          <p:nvPr/>
        </p:nvSpPr>
        <p:spPr bwMode="auto">
          <a:xfrm>
            <a:off x="8421686" y="2687638"/>
            <a:ext cx="0" cy="422275"/>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79884" name="Rectangle 18"/>
          <p:cNvSpPr>
            <a:spLocks noChangeArrowheads="1"/>
          </p:cNvSpPr>
          <p:nvPr/>
        </p:nvSpPr>
        <p:spPr bwMode="auto">
          <a:xfrm>
            <a:off x="3884612" y="2759074"/>
            <a:ext cx="2574925"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20000"/>
              </a:lnSpc>
            </a:pPr>
            <a:r>
              <a:rPr kumimoji="1" lang="en-US" altLang="zh-CN" sz="2800" b="1">
                <a:solidFill>
                  <a:schemeClr val="folHlink"/>
                </a:solidFill>
                <a:latin typeface="Times New Roman" panose="02020603050405020304" pitchFamily="18" charset="0"/>
              </a:rPr>
              <a:t>  </a:t>
            </a:r>
            <a:r>
              <a:rPr kumimoji="1" lang="zh-CN" altLang="en-US" sz="2800" b="1">
                <a:solidFill>
                  <a:schemeClr val="folHlink"/>
                </a:solidFill>
                <a:latin typeface="Times New Roman" panose="02020603050405020304" pitchFamily="18" charset="0"/>
              </a:rPr>
              <a:t>脂酸</a:t>
            </a:r>
            <a:r>
              <a:rPr kumimoji="1" lang="en-US" altLang="zh-CN" sz="2800" b="1">
                <a:solidFill>
                  <a:schemeClr val="folHlink"/>
                </a:solidFill>
                <a:latin typeface="Times New Roman" panose="02020603050405020304" pitchFamily="18" charset="0"/>
              </a:rPr>
              <a:t>β</a:t>
            </a:r>
            <a:r>
              <a:rPr kumimoji="1" lang="zh-CN" altLang="en-US" sz="2800" b="1">
                <a:solidFill>
                  <a:schemeClr val="folHlink"/>
                </a:solidFill>
                <a:latin typeface="Times New Roman" panose="02020603050405020304" pitchFamily="18" charset="0"/>
              </a:rPr>
              <a:t>氧化 </a:t>
            </a:r>
          </a:p>
        </p:txBody>
      </p:sp>
      <p:sp>
        <p:nvSpPr>
          <p:cNvPr id="79885" name="Rectangle 20"/>
          <p:cNvSpPr>
            <a:spLocks noChangeArrowheads="1"/>
          </p:cNvSpPr>
          <p:nvPr/>
        </p:nvSpPr>
        <p:spPr bwMode="auto">
          <a:xfrm>
            <a:off x="3957637" y="3190874"/>
            <a:ext cx="2359025"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60000"/>
              </a:lnSpc>
            </a:pPr>
            <a:r>
              <a:rPr kumimoji="1" lang="en-US" altLang="zh-CN" sz="2800" b="1">
                <a:solidFill>
                  <a:schemeClr val="folHlink"/>
                </a:solidFill>
                <a:latin typeface="Times New Roman" panose="02020603050405020304" pitchFamily="18" charset="0"/>
              </a:rPr>
              <a:t>  </a:t>
            </a:r>
            <a:r>
              <a:rPr kumimoji="1" lang="zh-CN" altLang="en-US" sz="2800" b="1">
                <a:solidFill>
                  <a:schemeClr val="folHlink"/>
                </a:solidFill>
                <a:latin typeface="Times New Roman" panose="02020603050405020304" pitchFamily="18" charset="0"/>
              </a:rPr>
              <a:t>酮体生成 </a:t>
            </a:r>
          </a:p>
        </p:txBody>
      </p:sp>
      <p:sp>
        <p:nvSpPr>
          <p:cNvPr id="79886" name="Rectangle 23"/>
          <p:cNvSpPr>
            <a:spLocks noChangeArrowheads="1"/>
          </p:cNvSpPr>
          <p:nvPr/>
        </p:nvSpPr>
        <p:spPr bwMode="auto">
          <a:xfrm>
            <a:off x="2425699" y="4435475"/>
            <a:ext cx="10731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rgbClr val="990099"/>
                </a:solidFill>
                <a:latin typeface="Times New Roman" panose="02020603050405020304" pitchFamily="18" charset="0"/>
              </a:rPr>
              <a:t>饥 饿 </a:t>
            </a:r>
          </a:p>
        </p:txBody>
      </p:sp>
      <p:sp>
        <p:nvSpPr>
          <p:cNvPr id="79887" name="Line 24"/>
          <p:cNvSpPr>
            <a:spLocks noChangeShapeType="1"/>
          </p:cNvSpPr>
          <p:nvPr/>
        </p:nvSpPr>
        <p:spPr bwMode="auto">
          <a:xfrm>
            <a:off x="3489324" y="4678362"/>
            <a:ext cx="622300" cy="0"/>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79888" name="Line 25"/>
          <p:cNvSpPr>
            <a:spLocks noChangeShapeType="1"/>
          </p:cNvSpPr>
          <p:nvPr/>
        </p:nvSpPr>
        <p:spPr bwMode="auto">
          <a:xfrm>
            <a:off x="6600824" y="4646612"/>
            <a:ext cx="622300" cy="0"/>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79889" name="Rectangle 26"/>
          <p:cNvSpPr>
            <a:spLocks noChangeArrowheads="1"/>
          </p:cNvSpPr>
          <p:nvPr/>
        </p:nvSpPr>
        <p:spPr bwMode="auto">
          <a:xfrm>
            <a:off x="7177087" y="4430712"/>
            <a:ext cx="22717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latin typeface="Times New Roman" panose="02020603050405020304" pitchFamily="18" charset="0"/>
              </a:rPr>
              <a:t>   </a:t>
            </a:r>
            <a:r>
              <a:rPr kumimoji="1" lang="zh-CN" altLang="en-US" sz="2800" b="1">
                <a:latin typeface="Times New Roman" panose="02020603050405020304" pitchFamily="18" charset="0"/>
              </a:rPr>
              <a:t>脂肪动员 </a:t>
            </a:r>
          </a:p>
        </p:txBody>
      </p:sp>
      <p:sp>
        <p:nvSpPr>
          <p:cNvPr id="79890" name="Line 27"/>
          <p:cNvSpPr>
            <a:spLocks noChangeShapeType="1"/>
          </p:cNvSpPr>
          <p:nvPr/>
        </p:nvSpPr>
        <p:spPr bwMode="auto">
          <a:xfrm>
            <a:off x="8258174" y="5006975"/>
            <a:ext cx="0" cy="423863"/>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79891" name="Text Box 28"/>
          <p:cNvSpPr txBox="1">
            <a:spLocks noChangeArrowheads="1"/>
          </p:cNvSpPr>
          <p:nvPr/>
        </p:nvSpPr>
        <p:spPr bwMode="auto">
          <a:xfrm>
            <a:off x="7826375" y="5510212"/>
            <a:ext cx="12969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latin typeface="Times New Roman" panose="02020603050405020304" pitchFamily="18" charset="0"/>
              </a:rPr>
              <a:t>FFA </a:t>
            </a:r>
          </a:p>
        </p:txBody>
      </p:sp>
      <p:sp>
        <p:nvSpPr>
          <p:cNvPr id="79892" name="Line 29"/>
          <p:cNvSpPr>
            <a:spLocks noChangeShapeType="1"/>
          </p:cNvSpPr>
          <p:nvPr/>
        </p:nvSpPr>
        <p:spPr bwMode="auto">
          <a:xfrm flipH="1">
            <a:off x="6529386" y="5726112"/>
            <a:ext cx="622300" cy="0"/>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79893" name="Text Box 30"/>
          <p:cNvSpPr txBox="1">
            <a:spLocks noChangeArrowheads="1"/>
          </p:cNvSpPr>
          <p:nvPr/>
        </p:nvSpPr>
        <p:spPr bwMode="auto">
          <a:xfrm>
            <a:off x="4111624" y="4216399"/>
            <a:ext cx="240665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rPr>
              <a:t>胰高血糖素等 </a:t>
            </a:r>
          </a:p>
          <a:p>
            <a:pPr eaLnBrk="1" hangingPunct="1"/>
            <a:r>
              <a:rPr kumimoji="1" lang="zh-CN" altLang="en-US" sz="2800" b="1">
                <a:latin typeface="Times New Roman" panose="02020603050405020304" pitchFamily="18" charset="0"/>
              </a:rPr>
              <a:t>   脂解激素 </a:t>
            </a:r>
          </a:p>
        </p:txBody>
      </p:sp>
      <p:sp>
        <p:nvSpPr>
          <p:cNvPr id="79894" name="Rectangle 31"/>
          <p:cNvSpPr>
            <a:spLocks noChangeArrowheads="1"/>
          </p:cNvSpPr>
          <p:nvPr/>
        </p:nvSpPr>
        <p:spPr bwMode="auto">
          <a:xfrm>
            <a:off x="4081462" y="5799137"/>
            <a:ext cx="23225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chemeClr val="folHlink"/>
                </a:solidFill>
                <a:latin typeface="Times New Roman" panose="02020603050405020304" pitchFamily="18" charset="0"/>
              </a:rPr>
              <a:t>  </a:t>
            </a:r>
            <a:r>
              <a:rPr kumimoji="1" lang="zh-CN" altLang="en-US" sz="2800" b="1">
                <a:solidFill>
                  <a:schemeClr val="folHlink"/>
                </a:solidFill>
                <a:latin typeface="Times New Roman" panose="02020603050405020304" pitchFamily="18" charset="0"/>
              </a:rPr>
              <a:t>酮体生成 </a:t>
            </a:r>
          </a:p>
        </p:txBody>
      </p:sp>
      <p:sp>
        <p:nvSpPr>
          <p:cNvPr id="79895" name="Rectangle 32"/>
          <p:cNvSpPr>
            <a:spLocks noChangeArrowheads="1"/>
          </p:cNvSpPr>
          <p:nvPr/>
        </p:nvSpPr>
        <p:spPr bwMode="auto">
          <a:xfrm>
            <a:off x="4062412" y="5297487"/>
            <a:ext cx="25384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chemeClr val="folHlink"/>
                </a:solidFill>
                <a:latin typeface="Times New Roman" panose="02020603050405020304" pitchFamily="18" charset="0"/>
              </a:rPr>
              <a:t>  </a:t>
            </a:r>
            <a:r>
              <a:rPr kumimoji="1" lang="zh-CN" altLang="en-US" sz="2800" b="1">
                <a:solidFill>
                  <a:schemeClr val="folHlink"/>
                </a:solidFill>
                <a:latin typeface="Times New Roman" panose="02020603050405020304" pitchFamily="18" charset="0"/>
              </a:rPr>
              <a:t>脂酸</a:t>
            </a:r>
            <a:r>
              <a:rPr kumimoji="1" lang="en-US" altLang="zh-CN" sz="2800" b="1">
                <a:solidFill>
                  <a:schemeClr val="folHlink"/>
                </a:solidFill>
                <a:latin typeface="Times New Roman" panose="02020603050405020304" pitchFamily="18" charset="0"/>
              </a:rPr>
              <a:t>β</a:t>
            </a:r>
            <a:r>
              <a:rPr kumimoji="1" lang="zh-CN" altLang="en-US" sz="2800" b="1">
                <a:solidFill>
                  <a:schemeClr val="folHlink"/>
                </a:solidFill>
                <a:latin typeface="Times New Roman" panose="02020603050405020304" pitchFamily="18" charset="0"/>
              </a:rPr>
              <a:t>氧化 </a:t>
            </a:r>
          </a:p>
        </p:txBody>
      </p:sp>
      <p:sp>
        <p:nvSpPr>
          <p:cNvPr id="79896" name="AutoShape 38"/>
          <p:cNvSpPr>
            <a:spLocks noChangeArrowheads="1"/>
          </p:cNvSpPr>
          <p:nvPr/>
        </p:nvSpPr>
        <p:spPr bwMode="auto">
          <a:xfrm>
            <a:off x="5378450" y="2173288"/>
            <a:ext cx="71437" cy="503237"/>
          </a:xfrm>
          <a:prstGeom prst="upArrow">
            <a:avLst>
              <a:gd name="adj1" fmla="val 50000"/>
              <a:gd name="adj2" fmla="val 176112"/>
            </a:avLst>
          </a:prstGeom>
          <a:solidFill>
            <a:schemeClr val="hlink"/>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79897" name="AutoShape 39"/>
          <p:cNvSpPr>
            <a:spLocks noChangeArrowheads="1"/>
          </p:cNvSpPr>
          <p:nvPr/>
        </p:nvSpPr>
        <p:spPr bwMode="auto">
          <a:xfrm>
            <a:off x="6364286" y="4478338"/>
            <a:ext cx="71438" cy="503237"/>
          </a:xfrm>
          <a:prstGeom prst="upArrow">
            <a:avLst>
              <a:gd name="adj1" fmla="val 50000"/>
              <a:gd name="adj2" fmla="val 176110"/>
            </a:avLst>
          </a:prstGeom>
          <a:solidFill>
            <a:schemeClr val="hlink"/>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79898" name="AutoShape 40"/>
          <p:cNvSpPr>
            <a:spLocks noChangeArrowheads="1"/>
          </p:cNvSpPr>
          <p:nvPr/>
        </p:nvSpPr>
        <p:spPr bwMode="auto">
          <a:xfrm>
            <a:off x="6146800" y="5268913"/>
            <a:ext cx="71437" cy="503237"/>
          </a:xfrm>
          <a:prstGeom prst="upArrow">
            <a:avLst>
              <a:gd name="adj1" fmla="val 50000"/>
              <a:gd name="adj2" fmla="val 176112"/>
            </a:avLst>
          </a:prstGeom>
          <a:solidFill>
            <a:schemeClr val="hlink"/>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79899" name="AutoShape 41"/>
          <p:cNvSpPr>
            <a:spLocks noChangeArrowheads="1"/>
          </p:cNvSpPr>
          <p:nvPr/>
        </p:nvSpPr>
        <p:spPr bwMode="auto">
          <a:xfrm>
            <a:off x="6216650" y="6092825"/>
            <a:ext cx="71438" cy="503238"/>
          </a:xfrm>
          <a:prstGeom prst="upArrow">
            <a:avLst>
              <a:gd name="adj1" fmla="val 50000"/>
              <a:gd name="adj2" fmla="val 176110"/>
            </a:avLst>
          </a:prstGeom>
          <a:solidFill>
            <a:schemeClr val="hlink"/>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79900" name="AutoShape 42"/>
          <p:cNvSpPr>
            <a:spLocks noChangeArrowheads="1"/>
          </p:cNvSpPr>
          <p:nvPr/>
        </p:nvSpPr>
        <p:spPr bwMode="auto">
          <a:xfrm>
            <a:off x="9099550" y="4476749"/>
            <a:ext cx="71437" cy="503238"/>
          </a:xfrm>
          <a:prstGeom prst="upArrow">
            <a:avLst>
              <a:gd name="adj1" fmla="val 50000"/>
              <a:gd name="adj2" fmla="val 176113"/>
            </a:avLst>
          </a:prstGeom>
          <a:solidFill>
            <a:schemeClr val="hlink"/>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79901" name="AutoShape 43"/>
          <p:cNvSpPr>
            <a:spLocks noChangeArrowheads="1"/>
          </p:cNvSpPr>
          <p:nvPr/>
        </p:nvSpPr>
        <p:spPr bwMode="auto">
          <a:xfrm>
            <a:off x="8739186" y="5486399"/>
            <a:ext cx="71438" cy="503238"/>
          </a:xfrm>
          <a:prstGeom prst="upArrow">
            <a:avLst>
              <a:gd name="adj1" fmla="val 50000"/>
              <a:gd name="adj2" fmla="val 176110"/>
            </a:avLst>
          </a:prstGeom>
          <a:solidFill>
            <a:schemeClr val="hlink"/>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79902" name="AutoShape 44"/>
          <p:cNvSpPr>
            <a:spLocks noChangeArrowheads="1"/>
          </p:cNvSpPr>
          <p:nvPr/>
        </p:nvSpPr>
        <p:spPr bwMode="auto">
          <a:xfrm>
            <a:off x="5954711" y="2894013"/>
            <a:ext cx="71438" cy="504825"/>
          </a:xfrm>
          <a:prstGeom prst="downArrow">
            <a:avLst>
              <a:gd name="adj1" fmla="val 50000"/>
              <a:gd name="adj2" fmla="val 176665"/>
            </a:avLst>
          </a:prstGeom>
          <a:solidFill>
            <a:srgbClr val="00D69E"/>
          </a:solidFill>
          <a:ln w="9525">
            <a:solidFill>
              <a:srgbClr val="00E4A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79903" name="AutoShape 45"/>
          <p:cNvSpPr>
            <a:spLocks noChangeArrowheads="1"/>
          </p:cNvSpPr>
          <p:nvPr/>
        </p:nvSpPr>
        <p:spPr bwMode="auto">
          <a:xfrm>
            <a:off x="5954711" y="3468688"/>
            <a:ext cx="71438" cy="504825"/>
          </a:xfrm>
          <a:prstGeom prst="downArrow">
            <a:avLst>
              <a:gd name="adj1" fmla="val 50000"/>
              <a:gd name="adj2" fmla="val 176665"/>
            </a:avLst>
          </a:prstGeom>
          <a:solidFill>
            <a:srgbClr val="00D69E"/>
          </a:solidFill>
          <a:ln w="9525">
            <a:solidFill>
              <a:srgbClr val="00E4A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79904" name="AutoShape 46"/>
          <p:cNvSpPr>
            <a:spLocks noChangeArrowheads="1"/>
          </p:cNvSpPr>
          <p:nvPr/>
        </p:nvSpPr>
        <p:spPr bwMode="auto">
          <a:xfrm>
            <a:off x="9699625" y="3181350"/>
            <a:ext cx="71437" cy="504825"/>
          </a:xfrm>
          <a:prstGeom prst="downArrow">
            <a:avLst>
              <a:gd name="adj1" fmla="val 50000"/>
              <a:gd name="adj2" fmla="val 176668"/>
            </a:avLst>
          </a:prstGeom>
          <a:solidFill>
            <a:srgbClr val="00D69E"/>
          </a:solidFill>
          <a:ln w="9525">
            <a:solidFill>
              <a:srgbClr val="00E4A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79905" name="AutoShape 47"/>
          <p:cNvSpPr>
            <a:spLocks noChangeArrowheads="1"/>
          </p:cNvSpPr>
          <p:nvPr/>
        </p:nvSpPr>
        <p:spPr bwMode="auto">
          <a:xfrm>
            <a:off x="9915525" y="2173288"/>
            <a:ext cx="71437" cy="504825"/>
          </a:xfrm>
          <a:prstGeom prst="downArrow">
            <a:avLst>
              <a:gd name="adj1" fmla="val 50000"/>
              <a:gd name="adj2" fmla="val 176668"/>
            </a:avLst>
          </a:prstGeom>
          <a:solidFill>
            <a:srgbClr val="00D69E"/>
          </a:solidFill>
          <a:ln w="9525">
            <a:solidFill>
              <a:srgbClr val="00E4A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Tree>
    <p:extLst>
      <p:ext uri="{BB962C8B-B14F-4D97-AF65-F5344CB8AC3E}">
        <p14:creationId xmlns:p14="http://schemas.microsoft.com/office/powerpoint/2010/main" val="8478733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 Box 1026"/>
          <p:cNvSpPr txBox="1">
            <a:spLocks noChangeArrowheads="1"/>
          </p:cNvSpPr>
          <p:nvPr/>
        </p:nvSpPr>
        <p:spPr bwMode="auto">
          <a:xfrm>
            <a:off x="2424113" y="981076"/>
            <a:ext cx="1055485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solidFill>
                  <a:schemeClr val="folHlink"/>
                </a:solidFill>
                <a:latin typeface="华文楷体" panose="02010600040101010101" pitchFamily="2" charset="-122"/>
              </a:rPr>
              <a:t>（</a:t>
            </a:r>
            <a:r>
              <a:rPr kumimoji="1" lang="en-US" altLang="zh-CN" sz="3200" b="1">
                <a:solidFill>
                  <a:schemeClr val="folHlink"/>
                </a:solidFill>
                <a:latin typeface="华文楷体" panose="02010600040101010101" pitchFamily="2" charset="-122"/>
              </a:rPr>
              <a:t>2</a:t>
            </a:r>
            <a:r>
              <a:rPr kumimoji="1" lang="zh-CN" altLang="en-US" sz="3200" b="1">
                <a:solidFill>
                  <a:schemeClr val="folHlink"/>
                </a:solidFill>
                <a:latin typeface="华文楷体" panose="02010600040101010101" pitchFamily="2" charset="-122"/>
              </a:rPr>
              <a:t>）丙二酰</a:t>
            </a:r>
            <a:r>
              <a:rPr kumimoji="1" lang="en-US" altLang="zh-CN" sz="3200" b="1">
                <a:solidFill>
                  <a:schemeClr val="folHlink"/>
                </a:solidFill>
                <a:latin typeface="华文楷体" panose="02010600040101010101" pitchFamily="2" charset="-122"/>
              </a:rPr>
              <a:t>CoA</a:t>
            </a:r>
            <a:r>
              <a:rPr kumimoji="1" lang="zh-CN" altLang="en-US" sz="3200" b="1">
                <a:solidFill>
                  <a:schemeClr val="folHlink"/>
                </a:solidFill>
                <a:latin typeface="华文楷体" panose="02010600040101010101" pitchFamily="2" charset="-122"/>
              </a:rPr>
              <a:t>抑制脂酰</a:t>
            </a:r>
            <a:r>
              <a:rPr kumimoji="1" lang="en-US" altLang="zh-CN" sz="3200" b="1">
                <a:solidFill>
                  <a:schemeClr val="folHlink"/>
                </a:solidFill>
                <a:latin typeface="华文楷体" panose="02010600040101010101" pitchFamily="2" charset="-122"/>
              </a:rPr>
              <a:t>CoA</a:t>
            </a:r>
            <a:r>
              <a:rPr kumimoji="1" lang="zh-CN" altLang="en-US" sz="3200" b="1">
                <a:solidFill>
                  <a:schemeClr val="folHlink"/>
                </a:solidFill>
                <a:latin typeface="华文楷体" panose="02010600040101010101" pitchFamily="2" charset="-122"/>
              </a:rPr>
              <a:t>进入线粒体：</a:t>
            </a:r>
            <a:r>
              <a:rPr kumimoji="1" lang="zh-CN" altLang="en-US" sz="3200">
                <a:solidFill>
                  <a:schemeClr val="folHlink"/>
                </a:solidFill>
                <a:latin typeface="华文楷体" panose="02010600040101010101" pitchFamily="2" charset="-122"/>
              </a:rPr>
              <a:t> </a:t>
            </a:r>
          </a:p>
        </p:txBody>
      </p:sp>
      <p:sp>
        <p:nvSpPr>
          <p:cNvPr id="81923" name="Text Box 1027"/>
          <p:cNvSpPr txBox="1">
            <a:spLocks noChangeArrowheads="1"/>
          </p:cNvSpPr>
          <p:nvPr/>
        </p:nvSpPr>
        <p:spPr bwMode="auto">
          <a:xfrm>
            <a:off x="2495550" y="2420939"/>
            <a:ext cx="8782050" cy="2160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7239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eaLnBrk="1" hangingPunct="1">
              <a:lnSpc>
                <a:spcPct val="140000"/>
              </a:lnSpc>
            </a:pPr>
            <a:r>
              <a:rPr kumimoji="1" lang="zh-CN" altLang="en-US" sz="3200" b="1">
                <a:latin typeface="Times New Roman" panose="02020603050405020304" pitchFamily="18" charset="0"/>
              </a:rPr>
              <a:t>丙二酰</a:t>
            </a:r>
            <a:r>
              <a:rPr kumimoji="1" lang="en-US" altLang="zh-CN" sz="3200" b="1">
                <a:latin typeface="Times New Roman" panose="02020603050405020304" pitchFamily="18" charset="0"/>
              </a:rPr>
              <a:t>CoA</a:t>
            </a:r>
            <a:r>
              <a:rPr kumimoji="1" lang="zh-CN" altLang="en-US" sz="3200" b="1">
                <a:latin typeface="Times New Roman" panose="02020603050405020304" pitchFamily="18" charset="0"/>
              </a:rPr>
              <a:t>竞争性抑制肉碱脂酰转移酶</a:t>
            </a:r>
            <a:r>
              <a:rPr kumimoji="1" lang="zh-CN" altLang="en-US" sz="3200" b="1">
                <a:latin typeface="Times New Roman" panose="02020603050405020304" pitchFamily="18" charset="0"/>
                <a:sym typeface="Symbol" panose="05050102010706020507" pitchFamily="18" charset="2"/>
              </a:rPr>
              <a:t>，</a:t>
            </a:r>
            <a:r>
              <a:rPr kumimoji="1" lang="zh-CN" altLang="en-US" sz="3200" b="1">
                <a:latin typeface="Times New Roman" panose="02020603050405020304" pitchFamily="18" charset="0"/>
              </a:rPr>
              <a:t>抑制脂酰</a:t>
            </a:r>
            <a:r>
              <a:rPr kumimoji="1" lang="en-US" altLang="zh-CN" sz="3200" b="1">
                <a:latin typeface="Times New Roman" panose="02020603050405020304" pitchFamily="18" charset="0"/>
              </a:rPr>
              <a:t>CoA</a:t>
            </a:r>
            <a:r>
              <a:rPr kumimoji="1" lang="zh-CN" altLang="en-US" sz="3200" b="1">
                <a:latin typeface="Times New Roman" panose="02020603050405020304" pitchFamily="18" charset="0"/>
              </a:rPr>
              <a:t>进入线粒体，</a:t>
            </a:r>
            <a:r>
              <a:rPr kumimoji="1" lang="zh-CN" altLang="en-US" sz="3200" b="1">
                <a:solidFill>
                  <a:srgbClr val="CC0066"/>
                </a:solidFill>
                <a:latin typeface="Times New Roman" panose="02020603050405020304" pitchFamily="18" charset="0"/>
              </a:rPr>
              <a:t>脂酸</a:t>
            </a:r>
            <a:r>
              <a:rPr kumimoji="1" lang="en-US" altLang="zh-CN" sz="3200" b="1">
                <a:solidFill>
                  <a:srgbClr val="CC0066"/>
                </a:solidFill>
                <a:latin typeface="Times New Roman" panose="02020603050405020304" pitchFamily="18" charset="0"/>
              </a:rPr>
              <a:t>β</a:t>
            </a:r>
            <a:r>
              <a:rPr kumimoji="1" lang="zh-CN" altLang="en-US" sz="3200" b="1">
                <a:solidFill>
                  <a:srgbClr val="CC0066"/>
                </a:solidFill>
                <a:latin typeface="Times New Roman" panose="02020603050405020304" pitchFamily="18" charset="0"/>
              </a:rPr>
              <a:t>氧化减弱，酮体生产减少</a:t>
            </a:r>
            <a:r>
              <a:rPr kumimoji="1" lang="zh-CN" altLang="en-US" sz="3200" b="1">
                <a:latin typeface="Times New Roman" panose="02020603050405020304" pitchFamily="18" charset="0"/>
              </a:rPr>
              <a:t>。</a:t>
            </a:r>
          </a:p>
        </p:txBody>
      </p:sp>
    </p:spTree>
    <p:extLst>
      <p:ext uri="{BB962C8B-B14F-4D97-AF65-F5344CB8AC3E}">
        <p14:creationId xmlns:p14="http://schemas.microsoft.com/office/powerpoint/2010/main" val="41978529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descr="绿色大理石">
            <a:hlinkClick r:id="" action="ppaction://hlinkshowjump?jump=nextslide" highlightClick="1"/>
          </p:cNvPr>
          <p:cNvSpPr txBox="1">
            <a:spLocks noChangeArrowheads="1"/>
          </p:cNvSpPr>
          <p:nvPr/>
        </p:nvSpPr>
        <p:spPr bwMode="auto">
          <a:xfrm>
            <a:off x="1913871" y="549275"/>
            <a:ext cx="3877985" cy="646331"/>
          </a:xfrm>
          <a:prstGeom prst="rect">
            <a:avLst/>
          </a:prstGeom>
          <a:blipFill dpi="0" rotWithShape="0">
            <a:blip r:embed="rId3"/>
            <a:srcRect/>
            <a:tile tx="0" ty="0" sx="100000" sy="100000" flip="none" algn="tl"/>
          </a:blipFill>
          <a:ln>
            <a:noFill/>
          </a:ln>
          <a:effectLst>
            <a:outerShdw dist="107763" dir="2700000" algn="ctr" rotWithShape="0">
              <a:srgbClr val="808080"/>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3600">
                <a:solidFill>
                  <a:srgbClr val="FFFF00"/>
                </a:solidFill>
                <a:latin typeface="Book Antiqua" panose="02040602050305030304" pitchFamily="18" charset="0"/>
                <a:ea typeface="楷体_GB2312" pitchFamily="49" charset="-122"/>
              </a:rPr>
              <a:t>第一节    知识回顾</a:t>
            </a:r>
          </a:p>
        </p:txBody>
      </p:sp>
      <p:sp>
        <p:nvSpPr>
          <p:cNvPr id="71683" name="Text Box 3" descr="绿色大理石">
            <a:hlinkClick r:id="rId4" action="ppaction://hlinksldjump" highlightClick="1"/>
          </p:cNvPr>
          <p:cNvSpPr txBox="1">
            <a:spLocks noChangeArrowheads="1"/>
          </p:cNvSpPr>
          <p:nvPr/>
        </p:nvSpPr>
        <p:spPr bwMode="auto">
          <a:xfrm>
            <a:off x="1913871" y="1369463"/>
            <a:ext cx="5782329" cy="646331"/>
          </a:xfrm>
          <a:prstGeom prst="rect">
            <a:avLst/>
          </a:prstGeom>
          <a:blipFill dpi="0" rotWithShape="0">
            <a:blip r:embed="rId3" cstate="print"/>
            <a:srcRect/>
            <a:tile tx="0" ty="0" sx="100000" sy="100000" flip="none" algn="tl"/>
          </a:blipFill>
          <a:ln w="9525">
            <a:noFill/>
            <a:miter lim="800000"/>
            <a:headEnd/>
            <a:tailEnd/>
          </a:ln>
          <a:effectLst>
            <a:outerShdw dist="107763" dir="2700000" algn="ctr" rotWithShape="0">
              <a:srgbClr val="808080"/>
            </a:outerShdw>
          </a:effectLst>
        </p:spPr>
        <p:txBody>
          <a:bodyPr wrap="square">
            <a:spAutoFit/>
          </a:bodyPr>
          <a:lstStyle/>
          <a:p>
            <a:pPr algn="ctr" fontAlgn="auto">
              <a:spcBef>
                <a:spcPts val="0"/>
              </a:spcBef>
              <a:spcAft>
                <a:spcPts val="0"/>
              </a:spcAft>
              <a:defRPr/>
            </a:pPr>
            <a:r>
              <a:rPr lang="zh-CN" altLang="en-US" sz="3600" dirty="0">
                <a:solidFill>
                  <a:srgbClr val="FFFF00"/>
                </a:solidFill>
                <a:latin typeface="楷体_GB2312" pitchFamily="49" charset="-122"/>
                <a:ea typeface="楷体_GB2312" pitchFamily="49" charset="-122"/>
              </a:rPr>
              <a:t>第二节  脂类的消化和吸收</a:t>
            </a:r>
            <a:endParaRPr lang="zh-CN" altLang="en-US" sz="2000" dirty="0">
              <a:latin typeface="+mn-lt"/>
              <a:ea typeface="+mn-ea"/>
            </a:endParaRPr>
          </a:p>
        </p:txBody>
      </p:sp>
      <p:sp>
        <p:nvSpPr>
          <p:cNvPr id="10244" name="Text Box 4" descr="绿色大理石"/>
          <p:cNvSpPr txBox="1">
            <a:spLocks noChangeArrowheads="1"/>
          </p:cNvSpPr>
          <p:nvPr/>
        </p:nvSpPr>
        <p:spPr bwMode="auto">
          <a:xfrm>
            <a:off x="1915886" y="2233508"/>
            <a:ext cx="5562600" cy="646331"/>
          </a:xfrm>
          <a:prstGeom prst="rect">
            <a:avLst/>
          </a:prstGeom>
          <a:blipFill dpi="0" rotWithShape="0">
            <a:blip r:embed="rId3"/>
            <a:srcRect/>
            <a:tile tx="0" ty="0" sx="100000" sy="100000" flip="none" algn="tl"/>
          </a:blipFill>
          <a:ln>
            <a:noFill/>
          </a:ln>
          <a:effectLst>
            <a:outerShdw dist="107763" dir="2700000" algn="ctr" rotWithShape="0">
              <a:srgbClr val="808080"/>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sz="3600">
                <a:solidFill>
                  <a:srgbClr val="FFFF00"/>
                </a:solidFill>
                <a:latin typeface="楷体_GB2312" pitchFamily="49" charset="-122"/>
                <a:ea typeface="楷体_GB2312" pitchFamily="49" charset="-122"/>
              </a:rPr>
              <a:t>第三节</a:t>
            </a:r>
            <a:r>
              <a:rPr lang="zh-CN" altLang="en-US" sz="3600">
                <a:solidFill>
                  <a:srgbClr val="FFFF00"/>
                </a:solidFill>
                <a:latin typeface="Times New Roman" panose="02020603050405020304" pitchFamily="18" charset="0"/>
                <a:ea typeface="楷体_GB2312" pitchFamily="49" charset="-122"/>
              </a:rPr>
              <a:t>    </a:t>
            </a:r>
            <a:r>
              <a:rPr lang="zh-CN" altLang="en-US" sz="3600">
                <a:solidFill>
                  <a:srgbClr val="FFFF00"/>
                </a:solidFill>
                <a:latin typeface="楷体_GB2312" pitchFamily="49" charset="-122"/>
                <a:ea typeface="楷体_GB2312" pitchFamily="49" charset="-122"/>
              </a:rPr>
              <a:t>脂肪的分解代谢</a:t>
            </a:r>
          </a:p>
        </p:txBody>
      </p:sp>
      <p:sp>
        <p:nvSpPr>
          <p:cNvPr id="71687" name="Text Box 7" descr="紫色网格">
            <a:hlinkClick r:id="rId5" action="ppaction://hlinksldjump"/>
          </p:cNvPr>
          <p:cNvSpPr txBox="1">
            <a:spLocks noChangeArrowheads="1"/>
          </p:cNvSpPr>
          <p:nvPr/>
        </p:nvSpPr>
        <p:spPr bwMode="auto">
          <a:xfrm>
            <a:off x="2743200" y="3075565"/>
            <a:ext cx="4267200" cy="584775"/>
          </a:xfrm>
          <a:prstGeom prst="rect">
            <a:avLst/>
          </a:prstGeom>
          <a:blipFill dpi="0" rotWithShape="0">
            <a:blip r:embed="rId6"/>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b="1" dirty="0">
                <a:solidFill>
                  <a:srgbClr val="FFFF00"/>
                </a:solidFill>
                <a:latin typeface="Book Antiqua" panose="02040602050305030304" pitchFamily="18" charset="0"/>
                <a:ea typeface="楷体_GB2312" pitchFamily="49" charset="-122"/>
              </a:rPr>
              <a:t>一、甘油的分解代谢</a:t>
            </a:r>
          </a:p>
        </p:txBody>
      </p:sp>
      <p:sp>
        <p:nvSpPr>
          <p:cNvPr id="71688" name="Text Box 8" descr="紫色网格">
            <a:hlinkClick r:id="rId7" action="ppaction://hlinksldjump"/>
          </p:cNvPr>
          <p:cNvSpPr txBox="1">
            <a:spLocks noChangeArrowheads="1"/>
          </p:cNvSpPr>
          <p:nvPr/>
        </p:nvSpPr>
        <p:spPr bwMode="auto">
          <a:xfrm>
            <a:off x="2743200" y="3721895"/>
            <a:ext cx="4419599" cy="584775"/>
          </a:xfrm>
          <a:prstGeom prst="rect">
            <a:avLst/>
          </a:prstGeom>
          <a:blipFill dpi="0" rotWithShape="0">
            <a:blip r:embed="rId6"/>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b="1" dirty="0">
                <a:solidFill>
                  <a:srgbClr val="FFFF00"/>
                </a:solidFill>
                <a:latin typeface="Book Antiqua" panose="02040602050305030304" pitchFamily="18" charset="0"/>
                <a:ea typeface="楷体_GB2312" pitchFamily="49" charset="-122"/>
              </a:rPr>
              <a:t>二、脂肪酸的</a:t>
            </a:r>
            <a:r>
              <a:rPr lang="en-US" altLang="zh-CN" b="1" dirty="0">
                <a:solidFill>
                  <a:srgbClr val="FFFF00"/>
                </a:solidFill>
                <a:latin typeface="Book Antiqua" panose="02040602050305030304" pitchFamily="18" charset="0"/>
                <a:ea typeface="楷体_GB2312" pitchFamily="49" charset="-122"/>
              </a:rPr>
              <a:t>β-</a:t>
            </a:r>
            <a:r>
              <a:rPr lang="zh-CN" altLang="en-US" b="1" dirty="0">
                <a:solidFill>
                  <a:srgbClr val="FFFF00"/>
                </a:solidFill>
                <a:latin typeface="Book Antiqua" panose="02040602050305030304" pitchFamily="18" charset="0"/>
                <a:ea typeface="楷体_GB2312" pitchFamily="49" charset="-122"/>
              </a:rPr>
              <a:t>氧化</a:t>
            </a:r>
          </a:p>
        </p:txBody>
      </p:sp>
      <p:sp>
        <p:nvSpPr>
          <p:cNvPr id="71689" name="Text Box 9" descr="紫色网格">
            <a:hlinkClick r:id="rId8" action="ppaction://hlinksldjump"/>
          </p:cNvPr>
          <p:cNvSpPr txBox="1">
            <a:spLocks noChangeArrowheads="1"/>
          </p:cNvSpPr>
          <p:nvPr/>
        </p:nvSpPr>
        <p:spPr bwMode="auto">
          <a:xfrm>
            <a:off x="2754086" y="4368225"/>
            <a:ext cx="3886200" cy="584775"/>
          </a:xfrm>
          <a:prstGeom prst="rect">
            <a:avLst/>
          </a:prstGeom>
          <a:blipFill dpi="0" rotWithShape="0">
            <a:blip r:embed="rId6"/>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b="1" dirty="0">
                <a:solidFill>
                  <a:srgbClr val="FFFF00"/>
                </a:solidFill>
                <a:latin typeface="Book Antiqua" panose="02040602050305030304" pitchFamily="18" charset="0"/>
                <a:ea typeface="楷体_GB2312" pitchFamily="49" charset="-122"/>
              </a:rPr>
              <a:t>三、酮体的代谢</a:t>
            </a:r>
          </a:p>
        </p:txBody>
      </p:sp>
    </p:spTree>
    <p:extLst>
      <p:ext uri="{BB962C8B-B14F-4D97-AF65-F5344CB8AC3E}">
        <p14:creationId xmlns:p14="http://schemas.microsoft.com/office/powerpoint/2010/main" val="8062153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71687"/>
                                        </p:tgtEl>
                                        <p:attrNameLst>
                                          <p:attrName>style.visibility</p:attrName>
                                        </p:attrNameLst>
                                      </p:cBhvr>
                                      <p:to>
                                        <p:strVal val="visible"/>
                                      </p:to>
                                    </p:set>
                                    <p:animEffect transition="in" filter="strips(downRight)">
                                      <p:cBhvr>
                                        <p:cTn id="7" dur="500"/>
                                        <p:tgtEl>
                                          <p:spTgt spid="716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71688"/>
                                        </p:tgtEl>
                                        <p:attrNameLst>
                                          <p:attrName>style.visibility</p:attrName>
                                        </p:attrNameLst>
                                      </p:cBhvr>
                                      <p:to>
                                        <p:strVal val="visible"/>
                                      </p:to>
                                    </p:set>
                                    <p:animEffect transition="in" filter="strips(downRight)">
                                      <p:cBhvr>
                                        <p:cTn id="12" dur="500"/>
                                        <p:tgtEl>
                                          <p:spTgt spid="7168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71689"/>
                                        </p:tgtEl>
                                        <p:attrNameLst>
                                          <p:attrName>style.visibility</p:attrName>
                                        </p:attrNameLst>
                                      </p:cBhvr>
                                      <p:to>
                                        <p:strVal val="visible"/>
                                      </p:to>
                                    </p:set>
                                    <p:animEffect transition="in" filter="strips(downRight)">
                                      <p:cBhvr>
                                        <p:cTn id="17" dur="500"/>
                                        <p:tgtEl>
                                          <p:spTgt spid="716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7" grpId="0" animBg="1" autoUpdateAnimBg="0"/>
      <p:bldP spid="71688" grpId="0" animBg="1" autoUpdateAnimBg="0"/>
      <p:bldP spid="71689" grpId="0" animBg="1"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1026"/>
          <p:cNvSpPr txBox="1">
            <a:spLocks noChangeArrowheads="1"/>
          </p:cNvSpPr>
          <p:nvPr/>
        </p:nvSpPr>
        <p:spPr bwMode="auto">
          <a:xfrm>
            <a:off x="2351088" y="1125538"/>
            <a:ext cx="72961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chemeClr val="folHlink"/>
                </a:solidFill>
                <a:latin typeface="华文楷体" panose="02010600040101010101" pitchFamily="2" charset="-122"/>
              </a:rPr>
              <a:t>（</a:t>
            </a:r>
            <a:r>
              <a:rPr kumimoji="1" lang="en-US" altLang="zh-CN" sz="2800" b="1">
                <a:solidFill>
                  <a:schemeClr val="folHlink"/>
                </a:solidFill>
                <a:latin typeface="华文楷体" panose="02010600040101010101" pitchFamily="2" charset="-122"/>
              </a:rPr>
              <a:t>3</a:t>
            </a:r>
            <a:r>
              <a:rPr kumimoji="1" lang="zh-CN" altLang="en-US" sz="2800" b="1">
                <a:solidFill>
                  <a:schemeClr val="folHlink"/>
                </a:solidFill>
                <a:latin typeface="华文楷体" panose="02010600040101010101" pitchFamily="2" charset="-122"/>
              </a:rPr>
              <a:t>）肝细胞糖原含量及代谢影响酮体生成：</a:t>
            </a:r>
            <a:r>
              <a:rPr kumimoji="1" lang="zh-CN" altLang="en-US" sz="2800">
                <a:solidFill>
                  <a:schemeClr val="folHlink"/>
                </a:solidFill>
                <a:latin typeface="华文楷体" panose="02010600040101010101" pitchFamily="2" charset="-122"/>
              </a:rPr>
              <a:t> </a:t>
            </a:r>
          </a:p>
        </p:txBody>
      </p:sp>
      <p:grpSp>
        <p:nvGrpSpPr>
          <p:cNvPr id="83971" name="Group 2048"/>
          <p:cNvGrpSpPr>
            <a:grpSpLocks/>
          </p:cNvGrpSpPr>
          <p:nvPr/>
        </p:nvGrpSpPr>
        <p:grpSpPr bwMode="auto">
          <a:xfrm>
            <a:off x="1992313" y="1916113"/>
            <a:ext cx="8012112" cy="4575174"/>
            <a:chOff x="295" y="1207"/>
            <a:chExt cx="5047" cy="2882"/>
          </a:xfrm>
        </p:grpSpPr>
        <p:sp>
          <p:nvSpPr>
            <p:cNvPr id="83972" name="Text Box 1028"/>
            <p:cNvSpPr txBox="1">
              <a:spLocks noChangeArrowheads="1"/>
            </p:cNvSpPr>
            <p:nvPr/>
          </p:nvSpPr>
          <p:spPr bwMode="auto">
            <a:xfrm>
              <a:off x="385" y="1344"/>
              <a:ext cx="1179" cy="337"/>
            </a:xfrm>
            <a:prstGeom prst="rect">
              <a:avLst/>
            </a:prstGeom>
            <a:solidFill>
              <a:srgbClr val="E5CBFF">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20000"/>
                </a:lnSpc>
              </a:pPr>
              <a:r>
                <a:rPr kumimoji="1" lang="zh-CN" altLang="en-US" sz="2400" b="1">
                  <a:solidFill>
                    <a:srgbClr val="CC0066"/>
                  </a:solidFill>
                  <a:latin typeface="Times New Roman" panose="02020603050405020304" pitchFamily="18" charset="0"/>
                </a:rPr>
                <a:t>糖代谢旺盛</a:t>
              </a:r>
            </a:p>
          </p:txBody>
        </p:sp>
        <p:sp>
          <p:nvSpPr>
            <p:cNvPr id="83973" name="Text Box 1029"/>
            <p:cNvSpPr txBox="1">
              <a:spLocks noChangeArrowheads="1"/>
            </p:cNvSpPr>
            <p:nvPr/>
          </p:nvSpPr>
          <p:spPr bwMode="auto">
            <a:xfrm>
              <a:off x="2018" y="1232"/>
              <a:ext cx="1361" cy="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20000"/>
                </a:lnSpc>
              </a:pPr>
              <a:r>
                <a:rPr kumimoji="1" lang="en-US" altLang="zh-CN" sz="2400" b="1">
                  <a:latin typeface="Times New Roman" panose="02020603050405020304" pitchFamily="18" charset="0"/>
                </a:rPr>
                <a:t>FFA</a:t>
              </a:r>
              <a:r>
                <a:rPr kumimoji="1" lang="zh-CN" altLang="en-US" sz="2400" b="1">
                  <a:latin typeface="Times New Roman" panose="02020603050405020304" pitchFamily="18" charset="0"/>
                </a:rPr>
                <a:t>主要生成</a:t>
              </a:r>
              <a:r>
                <a:rPr kumimoji="1" lang="en-US" altLang="zh-CN" sz="2400" b="1">
                  <a:latin typeface="Times New Roman" panose="02020603050405020304" pitchFamily="18" charset="0"/>
                </a:rPr>
                <a:t>TG</a:t>
              </a:r>
              <a:r>
                <a:rPr kumimoji="1" lang="zh-CN" altLang="en-US" sz="2400" b="1">
                  <a:latin typeface="Times New Roman" panose="02020603050405020304" pitchFamily="18" charset="0"/>
                </a:rPr>
                <a:t>及磷脂  </a:t>
              </a:r>
            </a:p>
          </p:txBody>
        </p:sp>
        <p:sp>
          <p:nvSpPr>
            <p:cNvPr id="83974" name="Line 1030"/>
            <p:cNvSpPr>
              <a:spLocks noChangeShapeType="1"/>
            </p:cNvSpPr>
            <p:nvPr/>
          </p:nvSpPr>
          <p:spPr bwMode="auto">
            <a:xfrm flipV="1">
              <a:off x="1610" y="1525"/>
              <a:ext cx="37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3975" name="Text Box 1031"/>
            <p:cNvSpPr txBox="1">
              <a:spLocks noChangeArrowheads="1"/>
            </p:cNvSpPr>
            <p:nvPr/>
          </p:nvSpPr>
          <p:spPr bwMode="auto">
            <a:xfrm>
              <a:off x="295" y="2341"/>
              <a:ext cx="1678"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latin typeface="Times New Roman" panose="02020603050405020304" pitchFamily="18" charset="0"/>
                </a:rPr>
                <a:t>乙酰</a:t>
              </a:r>
              <a:r>
                <a:rPr kumimoji="1" lang="en-US" altLang="zh-CN" sz="2400" b="1">
                  <a:latin typeface="Times New Roman" panose="02020603050405020304" pitchFamily="18" charset="0"/>
                </a:rPr>
                <a:t>CoA, </a:t>
              </a:r>
              <a:r>
                <a:rPr kumimoji="1" lang="zh-CN" altLang="en-US" sz="2400" b="1">
                  <a:latin typeface="Times New Roman" panose="02020603050405020304" pitchFamily="18" charset="0"/>
                </a:rPr>
                <a:t>柠檬酸</a:t>
              </a:r>
              <a:r>
                <a:rPr kumimoji="1" lang="en-US" altLang="zh-CN" sz="2400" b="1">
                  <a:latin typeface="Times New Roman" panose="02020603050405020304" pitchFamily="18" charset="0"/>
                </a:rPr>
                <a:t>/</a:t>
              </a:r>
              <a:r>
                <a:rPr kumimoji="1" lang="zh-CN" altLang="en-US" sz="2400" b="1">
                  <a:latin typeface="Times New Roman" panose="02020603050405020304" pitchFamily="18" charset="0"/>
                </a:rPr>
                <a:t>异柠檬酸</a:t>
              </a:r>
            </a:p>
          </p:txBody>
        </p:sp>
        <p:sp>
          <p:nvSpPr>
            <p:cNvPr id="83976" name="Oval 1033"/>
            <p:cNvSpPr>
              <a:spLocks noChangeArrowheads="1"/>
            </p:cNvSpPr>
            <p:nvPr/>
          </p:nvSpPr>
          <p:spPr bwMode="auto">
            <a:xfrm>
              <a:off x="1882" y="2704"/>
              <a:ext cx="159" cy="176"/>
            </a:xfrm>
            <a:prstGeom prst="ellipse">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r>
                <a:rPr kumimoji="1" lang="en-US" altLang="zh-CN" sz="2400" b="1">
                  <a:latin typeface="Times New Roman" panose="02020603050405020304" pitchFamily="18" charset="0"/>
                </a:rPr>
                <a:t>+</a:t>
              </a:r>
            </a:p>
          </p:txBody>
        </p:sp>
        <p:sp>
          <p:nvSpPr>
            <p:cNvPr id="83977" name="Text Box 1034"/>
            <p:cNvSpPr txBox="1">
              <a:spLocks noChangeArrowheads="1"/>
            </p:cNvSpPr>
            <p:nvPr/>
          </p:nvSpPr>
          <p:spPr bwMode="auto">
            <a:xfrm>
              <a:off x="2109" y="2840"/>
              <a:ext cx="1043"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r>
                <a:rPr kumimoji="1" lang="zh-CN" altLang="en-US" sz="2400" b="1">
                  <a:solidFill>
                    <a:srgbClr val="006600"/>
                  </a:solidFill>
                  <a:latin typeface="Times New Roman" panose="02020603050405020304" pitchFamily="18" charset="0"/>
                </a:rPr>
                <a:t>乙酰</a:t>
              </a:r>
              <a:r>
                <a:rPr kumimoji="1" lang="en-US" altLang="zh-CN" sz="2400" b="1">
                  <a:solidFill>
                    <a:srgbClr val="006600"/>
                  </a:solidFill>
                  <a:latin typeface="Times New Roman" panose="02020603050405020304" pitchFamily="18" charset="0"/>
                </a:rPr>
                <a:t>CoA</a:t>
              </a:r>
              <a:r>
                <a:rPr kumimoji="1" lang="zh-CN" altLang="en-US" sz="2400" b="1">
                  <a:solidFill>
                    <a:srgbClr val="006600"/>
                  </a:solidFill>
                  <a:latin typeface="Times New Roman" panose="02020603050405020304" pitchFamily="18" charset="0"/>
                </a:rPr>
                <a:t>羧化酶  </a:t>
              </a:r>
            </a:p>
          </p:txBody>
        </p:sp>
        <p:sp>
          <p:nvSpPr>
            <p:cNvPr id="83978" name="Rectangle 1035"/>
            <p:cNvSpPr>
              <a:spLocks noChangeArrowheads="1"/>
            </p:cNvSpPr>
            <p:nvPr/>
          </p:nvSpPr>
          <p:spPr bwMode="auto">
            <a:xfrm>
              <a:off x="2064" y="3657"/>
              <a:ext cx="10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latin typeface="Times New Roman" panose="02020603050405020304" pitchFamily="18" charset="0"/>
                </a:rPr>
                <a:t>丙二酰</a:t>
              </a:r>
              <a:r>
                <a:rPr kumimoji="1" lang="en-US" altLang="zh-CN" sz="2400" b="1">
                  <a:latin typeface="Times New Roman" panose="02020603050405020304" pitchFamily="18" charset="0"/>
                </a:rPr>
                <a:t>CoA</a:t>
              </a:r>
              <a:endParaRPr kumimoji="1" lang="en-US" altLang="zh-CN" sz="2400" b="1">
                <a:latin typeface="Times New Roman" panose="02020603050405020304" pitchFamily="18" charset="0"/>
                <a:sym typeface="Symbol" panose="05050102010706020507" pitchFamily="18" charset="2"/>
              </a:endParaRPr>
            </a:p>
          </p:txBody>
        </p:sp>
        <p:sp>
          <p:nvSpPr>
            <p:cNvPr id="83979" name="Text Box 1039"/>
            <p:cNvSpPr txBox="1">
              <a:spLocks noChangeArrowheads="1"/>
            </p:cNvSpPr>
            <p:nvPr/>
          </p:nvSpPr>
          <p:spPr bwMode="auto">
            <a:xfrm>
              <a:off x="3515" y="3566"/>
              <a:ext cx="1089"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latin typeface="华文楷体" panose="02010600040101010101" pitchFamily="2" charset="-122"/>
                </a:rPr>
                <a:t>脂酸</a:t>
              </a:r>
              <a:r>
                <a:rPr kumimoji="1" lang="en-US" altLang="zh-CN" sz="2400" b="1">
                  <a:latin typeface="华文楷体" panose="02010600040101010101" pitchFamily="2" charset="-122"/>
                </a:rPr>
                <a:t>β</a:t>
              </a:r>
              <a:r>
                <a:rPr kumimoji="1" lang="zh-CN" altLang="en-US" sz="2400" b="1">
                  <a:latin typeface="华文楷体" panose="02010600040101010101" pitchFamily="2" charset="-122"/>
                </a:rPr>
                <a:t>氧化及酮体生成</a:t>
              </a:r>
              <a:endParaRPr kumimoji="1" lang="zh-CN" altLang="en-US" sz="2400" b="1">
                <a:solidFill>
                  <a:srgbClr val="CC0066"/>
                </a:solidFill>
                <a:latin typeface="华文楷体" panose="02010600040101010101" pitchFamily="2" charset="-122"/>
                <a:sym typeface="Wingdings 3" panose="05040102010807070707" pitchFamily="18" charset="2"/>
              </a:endParaRPr>
            </a:p>
          </p:txBody>
        </p:sp>
        <p:sp>
          <p:nvSpPr>
            <p:cNvPr id="83980" name="Rectangle 1042"/>
            <p:cNvSpPr>
              <a:spLocks noChangeArrowheads="1"/>
            </p:cNvSpPr>
            <p:nvPr/>
          </p:nvSpPr>
          <p:spPr bwMode="auto">
            <a:xfrm>
              <a:off x="3924" y="1207"/>
              <a:ext cx="1088" cy="288"/>
            </a:xfrm>
            <a:prstGeom prst="rect">
              <a:avLst/>
            </a:prstGeom>
            <a:solidFill>
              <a:srgbClr val="E5CB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solidFill>
                    <a:srgbClr val="CC0066"/>
                  </a:solidFill>
                  <a:latin typeface="华文楷体" panose="02010600040101010101" pitchFamily="2" charset="-122"/>
                </a:rPr>
                <a:t>糖代谢减弱</a:t>
              </a:r>
            </a:p>
          </p:txBody>
        </p:sp>
        <p:sp>
          <p:nvSpPr>
            <p:cNvPr id="83981" name="Line 1043"/>
            <p:cNvSpPr>
              <a:spLocks noChangeShapeType="1"/>
            </p:cNvSpPr>
            <p:nvPr/>
          </p:nvSpPr>
          <p:spPr bwMode="auto">
            <a:xfrm>
              <a:off x="1066" y="1797"/>
              <a:ext cx="0" cy="22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3982" name="Line 1044"/>
            <p:cNvSpPr>
              <a:spLocks noChangeShapeType="1"/>
            </p:cNvSpPr>
            <p:nvPr/>
          </p:nvSpPr>
          <p:spPr bwMode="auto">
            <a:xfrm>
              <a:off x="1066" y="2114"/>
              <a:ext cx="0" cy="22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3983" name="Line 1045"/>
            <p:cNvSpPr>
              <a:spLocks noChangeShapeType="1"/>
            </p:cNvSpPr>
            <p:nvPr/>
          </p:nvSpPr>
          <p:spPr bwMode="auto">
            <a:xfrm>
              <a:off x="1701" y="2750"/>
              <a:ext cx="453" cy="31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3984" name="Line 1046"/>
            <p:cNvSpPr>
              <a:spLocks noChangeShapeType="1"/>
            </p:cNvSpPr>
            <p:nvPr/>
          </p:nvSpPr>
          <p:spPr bwMode="auto">
            <a:xfrm>
              <a:off x="2630" y="3385"/>
              <a:ext cx="0" cy="22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3985" name="Line 1047"/>
            <p:cNvSpPr>
              <a:spLocks noChangeShapeType="1"/>
            </p:cNvSpPr>
            <p:nvPr/>
          </p:nvSpPr>
          <p:spPr bwMode="auto">
            <a:xfrm>
              <a:off x="4513" y="1525"/>
              <a:ext cx="0" cy="27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3986" name="Text Box 1048"/>
            <p:cNvSpPr txBox="1">
              <a:spLocks noChangeArrowheads="1"/>
            </p:cNvSpPr>
            <p:nvPr/>
          </p:nvSpPr>
          <p:spPr bwMode="auto">
            <a:xfrm>
              <a:off x="4196" y="1797"/>
              <a:ext cx="862"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400" b="1">
                  <a:latin typeface="华文楷体" panose="02010600040101010101" pitchFamily="2" charset="-122"/>
                </a:rPr>
                <a:t>脂酸酯化减弱</a:t>
              </a:r>
            </a:p>
          </p:txBody>
        </p:sp>
        <p:sp>
          <p:nvSpPr>
            <p:cNvPr id="83987" name="Line 1050"/>
            <p:cNvSpPr>
              <a:spLocks noChangeShapeType="1"/>
            </p:cNvSpPr>
            <p:nvPr/>
          </p:nvSpPr>
          <p:spPr bwMode="auto">
            <a:xfrm>
              <a:off x="4559" y="2341"/>
              <a:ext cx="0" cy="31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3988" name="Text Box 1051"/>
            <p:cNvSpPr txBox="1">
              <a:spLocks noChangeArrowheads="1"/>
            </p:cNvSpPr>
            <p:nvPr/>
          </p:nvSpPr>
          <p:spPr bwMode="auto">
            <a:xfrm>
              <a:off x="3969" y="2659"/>
              <a:ext cx="1373"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400" b="1">
                  <a:latin typeface="华文楷体" panose="02010600040101010101" pitchFamily="2" charset="-122"/>
                </a:rPr>
                <a:t>软脂酰</a:t>
              </a:r>
              <a:r>
                <a:rPr lang="en-US" altLang="zh-CN" sz="2400" b="1">
                  <a:latin typeface="华文楷体" panose="02010600040101010101" pitchFamily="2" charset="-122"/>
                </a:rPr>
                <a:t>CoA</a:t>
              </a:r>
              <a:r>
                <a:rPr lang="zh-CN" altLang="en-US" sz="2400" b="1">
                  <a:latin typeface="华文楷体" panose="02010600040101010101" pitchFamily="2" charset="-122"/>
                </a:rPr>
                <a:t>和长链脂酰</a:t>
              </a:r>
              <a:r>
                <a:rPr lang="en-US" altLang="zh-CN" sz="2400" b="1">
                  <a:latin typeface="华文楷体" panose="02010600040101010101" pitchFamily="2" charset="-122"/>
                </a:rPr>
                <a:t>CoA</a:t>
              </a:r>
            </a:p>
          </p:txBody>
        </p:sp>
        <p:sp>
          <p:nvSpPr>
            <p:cNvPr id="83989" name="Line 1052"/>
            <p:cNvSpPr>
              <a:spLocks noChangeShapeType="1"/>
            </p:cNvSpPr>
            <p:nvPr/>
          </p:nvSpPr>
          <p:spPr bwMode="auto">
            <a:xfrm flipH="1">
              <a:off x="3334" y="2930"/>
              <a:ext cx="635" cy="18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3990" name="Oval 1053"/>
            <p:cNvSpPr>
              <a:spLocks noChangeArrowheads="1"/>
            </p:cNvSpPr>
            <p:nvPr/>
          </p:nvSpPr>
          <p:spPr bwMode="auto">
            <a:xfrm>
              <a:off x="3561" y="2795"/>
              <a:ext cx="181" cy="181"/>
            </a:xfrm>
            <a:prstGeom prst="ellipse">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r>
                <a:rPr kumimoji="1" lang="en-US" altLang="zh-CN" sz="2400" b="1">
                  <a:latin typeface="Times New Roman" panose="02020603050405020304" pitchFamily="18" charset="0"/>
                </a:rPr>
                <a:t>-</a:t>
              </a:r>
            </a:p>
          </p:txBody>
        </p:sp>
        <p:sp>
          <p:nvSpPr>
            <p:cNvPr id="83991" name="Line 1054"/>
            <p:cNvSpPr>
              <a:spLocks noChangeShapeType="1"/>
            </p:cNvSpPr>
            <p:nvPr/>
          </p:nvSpPr>
          <p:spPr bwMode="auto">
            <a:xfrm>
              <a:off x="4558" y="3158"/>
              <a:ext cx="0" cy="27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3992" name="AutoShape 1055"/>
            <p:cNvSpPr>
              <a:spLocks noChangeArrowheads="1"/>
            </p:cNvSpPr>
            <p:nvPr/>
          </p:nvSpPr>
          <p:spPr bwMode="auto">
            <a:xfrm>
              <a:off x="1384" y="2613"/>
              <a:ext cx="45" cy="227"/>
            </a:xfrm>
            <a:prstGeom prst="upArrow">
              <a:avLst>
                <a:gd name="adj1" fmla="val 50000"/>
                <a:gd name="adj2" fmla="val 126111"/>
              </a:avLst>
            </a:prstGeom>
            <a:solidFill>
              <a:schemeClr val="hlink"/>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83993" name="AutoShape 1057"/>
            <p:cNvSpPr>
              <a:spLocks noChangeArrowheads="1"/>
            </p:cNvSpPr>
            <p:nvPr/>
          </p:nvSpPr>
          <p:spPr bwMode="auto">
            <a:xfrm>
              <a:off x="5148" y="3565"/>
              <a:ext cx="45" cy="227"/>
            </a:xfrm>
            <a:prstGeom prst="upArrow">
              <a:avLst>
                <a:gd name="adj1" fmla="val 50000"/>
                <a:gd name="adj2" fmla="val 126111"/>
              </a:avLst>
            </a:prstGeom>
            <a:solidFill>
              <a:schemeClr val="hlink"/>
            </a:solidFill>
            <a:ln w="9525">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83994" name="Line 1058"/>
            <p:cNvSpPr>
              <a:spLocks noChangeShapeType="1"/>
            </p:cNvSpPr>
            <p:nvPr/>
          </p:nvSpPr>
          <p:spPr bwMode="auto">
            <a:xfrm>
              <a:off x="3152" y="3793"/>
              <a:ext cx="36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3995" name="Oval 1059"/>
            <p:cNvSpPr>
              <a:spLocks noChangeArrowheads="1"/>
            </p:cNvSpPr>
            <p:nvPr/>
          </p:nvSpPr>
          <p:spPr bwMode="auto">
            <a:xfrm>
              <a:off x="3243" y="3566"/>
              <a:ext cx="181" cy="181"/>
            </a:xfrm>
            <a:prstGeom prst="ellipse">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r>
                <a:rPr kumimoji="1" lang="en-US" altLang="zh-CN" sz="2400" b="1">
                  <a:latin typeface="Times New Roman" panose="02020603050405020304" pitchFamily="18" charset="0"/>
                </a:rPr>
                <a:t>-</a:t>
              </a:r>
            </a:p>
          </p:txBody>
        </p:sp>
      </p:grpSp>
    </p:spTree>
    <p:extLst>
      <p:ext uri="{BB962C8B-B14F-4D97-AF65-F5344CB8AC3E}">
        <p14:creationId xmlns:p14="http://schemas.microsoft.com/office/powerpoint/2010/main" val="22181042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ctrTitle"/>
          </p:nvPr>
        </p:nvSpPr>
        <p:spPr>
          <a:xfrm>
            <a:off x="2279650" y="1127125"/>
            <a:ext cx="7772400" cy="3741738"/>
          </a:xfrm>
        </p:spPr>
        <p:txBody>
          <a:bodyPr/>
          <a:lstStyle/>
          <a:p>
            <a:pPr algn="ctr" eaLnBrk="1" hangingPunct="1">
              <a:lnSpc>
                <a:spcPct val="110000"/>
              </a:lnSpc>
            </a:pPr>
            <a:r>
              <a:rPr lang="zh-CN" altLang="en-US" sz="4800" b="1" dirty="0">
                <a:solidFill>
                  <a:schemeClr val="tx1"/>
                </a:solidFill>
                <a:latin typeface="楷体_GB2312" pitchFamily="49" charset="-122"/>
                <a:ea typeface="楷体_GB2312" pitchFamily="49" charset="-122"/>
              </a:rPr>
              <a:t>第 四 节 </a:t>
            </a:r>
            <a:br>
              <a:rPr lang="zh-CN" altLang="en-US" sz="4800" b="1" dirty="0">
                <a:solidFill>
                  <a:schemeClr val="tx1"/>
                </a:solidFill>
                <a:latin typeface="楷体_GB2312" pitchFamily="49" charset="-122"/>
                <a:ea typeface="楷体_GB2312" pitchFamily="49" charset="-122"/>
              </a:rPr>
            </a:br>
            <a:r>
              <a:rPr lang="zh-CN" altLang="en-US" sz="4800" b="1" dirty="0">
                <a:solidFill>
                  <a:schemeClr val="tx1"/>
                </a:solidFill>
                <a:latin typeface="楷体_GB2312" pitchFamily="49" charset="-122"/>
                <a:ea typeface="楷体_GB2312" pitchFamily="49" charset="-122"/>
              </a:rPr>
              <a:t>   </a:t>
            </a:r>
            <a:br>
              <a:rPr lang="zh-CN" altLang="en-US" sz="4800" b="1" dirty="0">
                <a:solidFill>
                  <a:schemeClr val="tx1"/>
                </a:solidFill>
                <a:latin typeface="楷体_GB2312" pitchFamily="49" charset="-122"/>
                <a:ea typeface="楷体_GB2312" pitchFamily="49" charset="-122"/>
              </a:rPr>
            </a:br>
            <a:r>
              <a:rPr lang="zh-CN" altLang="en-US" sz="4800" b="1" dirty="0">
                <a:solidFill>
                  <a:schemeClr val="tx1"/>
                </a:solidFill>
                <a:latin typeface="楷体_GB2312" pitchFamily="49" charset="-122"/>
                <a:ea typeface="楷体_GB2312" pitchFamily="49" charset="-122"/>
              </a:rPr>
              <a:t>脂肪的合成代谢</a:t>
            </a:r>
            <a:br>
              <a:rPr lang="zh-CN" altLang="en-US" sz="4800" b="1" dirty="0">
                <a:solidFill>
                  <a:schemeClr val="tx1"/>
                </a:solidFill>
                <a:latin typeface="楷体_GB2312" pitchFamily="49" charset="-122"/>
                <a:ea typeface="楷体_GB2312" pitchFamily="49" charset="-122"/>
              </a:rPr>
            </a:br>
            <a:endParaRPr lang="zh-CN" altLang="en-US" sz="3200" b="1" dirty="0">
              <a:solidFill>
                <a:schemeClr val="tx1"/>
              </a:solidFill>
              <a:latin typeface="Arial" panose="020B0604020202020204" pitchFamily="34" charset="0"/>
              <a:ea typeface="楷体_GB2312" pitchFamily="49" charset="-122"/>
            </a:endParaRPr>
          </a:p>
        </p:txBody>
      </p:sp>
    </p:spTree>
    <p:extLst>
      <p:ext uri="{BB962C8B-B14F-4D97-AF65-F5344CB8AC3E}">
        <p14:creationId xmlns:p14="http://schemas.microsoft.com/office/powerpoint/2010/main" val="15805842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ChangeArrowheads="1"/>
          </p:cNvSpPr>
          <p:nvPr/>
        </p:nvSpPr>
        <p:spPr bwMode="auto">
          <a:xfrm>
            <a:off x="1752601" y="2362200"/>
            <a:ext cx="8640763" cy="2357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Tahoma" panose="020B0604030504040204" pitchFamily="34" charset="0"/>
                <a:ea typeface="华文楷体" panose="02010600040101010101" pitchFamily="2" charset="-122"/>
              </a:defRPr>
            </a:lvl1pPr>
            <a:lvl2pPr marL="800100" indent="-342900">
              <a:defRPr>
                <a:solidFill>
                  <a:schemeClr val="tx1"/>
                </a:solidFill>
                <a:latin typeface="Tahoma" panose="020B0604030504040204" pitchFamily="34" charset="0"/>
                <a:ea typeface="华文楷体" panose="02010600040101010101" pitchFamily="2" charset="-122"/>
              </a:defRPr>
            </a:lvl2pPr>
            <a:lvl3pPr marL="1257300" indent="-342900">
              <a:defRPr>
                <a:solidFill>
                  <a:schemeClr val="tx1"/>
                </a:solidFill>
                <a:latin typeface="Tahoma" panose="020B0604030504040204" pitchFamily="34" charset="0"/>
                <a:ea typeface="华文楷体" panose="02010600040101010101" pitchFamily="2" charset="-122"/>
              </a:defRPr>
            </a:lvl3pPr>
            <a:lvl4pPr marL="1714500" indent="-342900">
              <a:defRPr>
                <a:solidFill>
                  <a:schemeClr val="tx1"/>
                </a:solidFill>
                <a:latin typeface="Tahoma" panose="020B0604030504040204" pitchFamily="34" charset="0"/>
                <a:ea typeface="华文楷体" panose="02010600040101010101" pitchFamily="2" charset="-122"/>
              </a:defRPr>
            </a:lvl4pPr>
            <a:lvl5pPr marL="2171700" indent="-342900">
              <a:defRPr>
                <a:solidFill>
                  <a:schemeClr val="tx1"/>
                </a:solidFill>
                <a:latin typeface="Tahoma" panose="020B0604030504040204" pitchFamily="34" charset="0"/>
                <a:ea typeface="华文楷体" panose="02010600040101010101" pitchFamily="2" charset="-122"/>
              </a:defRPr>
            </a:lvl5pPr>
            <a:lvl6pPr marL="2628900" indent="-3429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3086100" indent="-3429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543300" indent="-3429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4000500" indent="-3429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20000"/>
              </a:spcBef>
              <a:buClr>
                <a:schemeClr val="hlink"/>
              </a:buClr>
              <a:buSzPct val="75000"/>
              <a:buFont typeface="Wingdings" panose="05000000000000000000" pitchFamily="2" charset="2"/>
              <a:buAutoNum type="arabicParenR"/>
            </a:pPr>
            <a:r>
              <a:rPr lang="zh-CN" altLang="en-US" sz="3200" b="1">
                <a:solidFill>
                  <a:schemeClr val="tx2"/>
                </a:solidFill>
                <a:latin typeface="楷体_GB2312" pitchFamily="49" charset="-122"/>
                <a:ea typeface="楷体_GB2312" pitchFamily="49" charset="-122"/>
                <a:sym typeface="Symbol" panose="05050102010706020507" pitchFamily="18" charset="2"/>
              </a:rPr>
              <a:t>糖酵解产生的磷酸二羟丙酮的还原：</a:t>
            </a:r>
          </a:p>
          <a:p>
            <a:pPr eaLnBrk="1" hangingPunct="1">
              <a:spcBef>
                <a:spcPct val="20000"/>
              </a:spcBef>
              <a:buClr>
                <a:schemeClr val="hlink"/>
              </a:buClr>
              <a:buSzPct val="75000"/>
              <a:buFont typeface="Wingdings" panose="05000000000000000000" pitchFamily="2" charset="2"/>
              <a:buAutoNum type="arabicParenR"/>
            </a:pPr>
            <a:endParaRPr lang="zh-CN" altLang="en-US" sz="3200" b="1">
              <a:latin typeface="楷体_GB2312" pitchFamily="49" charset="-122"/>
              <a:ea typeface="楷体_GB2312" pitchFamily="49" charset="-122"/>
              <a:sym typeface="Symbol" panose="05050102010706020507" pitchFamily="18" charset="2"/>
            </a:endParaRPr>
          </a:p>
          <a:p>
            <a:pPr eaLnBrk="1" hangingPunct="1">
              <a:spcBef>
                <a:spcPct val="20000"/>
              </a:spcBef>
              <a:buClr>
                <a:schemeClr val="hlink"/>
              </a:buClr>
              <a:buSzPct val="75000"/>
              <a:buFont typeface="Wingdings" panose="05000000000000000000" pitchFamily="2" charset="2"/>
              <a:buAutoNum type="arabicParenR"/>
            </a:pPr>
            <a:endParaRPr lang="zh-CN" altLang="en-US" sz="3200" b="1">
              <a:latin typeface="楷体_GB2312" pitchFamily="49" charset="-122"/>
              <a:ea typeface="楷体_GB2312" pitchFamily="49" charset="-122"/>
              <a:sym typeface="Symbol" panose="05050102010706020507" pitchFamily="18" charset="2"/>
            </a:endParaRPr>
          </a:p>
          <a:p>
            <a:pPr eaLnBrk="1" hangingPunct="1">
              <a:spcBef>
                <a:spcPct val="20000"/>
              </a:spcBef>
              <a:buClr>
                <a:schemeClr val="hlink"/>
              </a:buClr>
              <a:buSzPct val="75000"/>
              <a:buFont typeface="Wingdings" panose="05000000000000000000" pitchFamily="2" charset="2"/>
              <a:buAutoNum type="arabicParenR"/>
            </a:pPr>
            <a:r>
              <a:rPr lang="zh-CN" altLang="en-US" sz="3200" b="1">
                <a:solidFill>
                  <a:schemeClr val="tx2"/>
                </a:solidFill>
                <a:latin typeface="楷体_GB2312" pitchFamily="49" charset="-122"/>
                <a:ea typeface="楷体_GB2312" pitchFamily="49" charset="-122"/>
                <a:sym typeface="Symbol" panose="05050102010706020507" pitchFamily="18" charset="2"/>
              </a:rPr>
              <a:t>脂肪水解产生的甘油与</a:t>
            </a:r>
            <a:r>
              <a:rPr lang="en-US" altLang="zh-CN" sz="3200" b="1">
                <a:solidFill>
                  <a:schemeClr val="tx2"/>
                </a:solidFill>
                <a:latin typeface="楷体_GB2312" pitchFamily="49" charset="-122"/>
                <a:ea typeface="楷体_GB2312" pitchFamily="49" charset="-122"/>
                <a:sym typeface="Symbol" panose="05050102010706020507" pitchFamily="18" charset="2"/>
              </a:rPr>
              <a:t>ATP</a:t>
            </a:r>
            <a:r>
              <a:rPr lang="zh-CN" altLang="en-US" sz="3200" b="1">
                <a:solidFill>
                  <a:schemeClr val="tx2"/>
                </a:solidFill>
                <a:latin typeface="楷体_GB2312" pitchFamily="49" charset="-122"/>
                <a:ea typeface="楷体_GB2312" pitchFamily="49" charset="-122"/>
                <a:sym typeface="Symbol" panose="05050102010706020507" pitchFamily="18" charset="2"/>
              </a:rPr>
              <a:t>作用：</a:t>
            </a:r>
          </a:p>
        </p:txBody>
      </p:sp>
      <p:graphicFrame>
        <p:nvGraphicFramePr>
          <p:cNvPr id="88067" name="Object 3"/>
          <p:cNvGraphicFramePr>
            <a:graphicFrameLocks noChangeAspect="1"/>
          </p:cNvGraphicFramePr>
          <p:nvPr>
            <p:ph sz="half" idx="2"/>
          </p:nvPr>
        </p:nvGraphicFramePr>
        <p:xfrm>
          <a:off x="1752600" y="4953001"/>
          <a:ext cx="8567738" cy="1146175"/>
        </p:xfrm>
        <a:graphic>
          <a:graphicData uri="http://schemas.openxmlformats.org/presentationml/2006/ole">
            <mc:AlternateContent xmlns:mc="http://schemas.openxmlformats.org/markup-compatibility/2006">
              <mc:Choice xmlns:v="urn:schemas-microsoft-com:vml" Requires="v">
                <p:oleObj spid="_x0000_s60426" name="CS ChemDraw Drawing" r:id="rId4" imgW="5635752" imgH="749808" progId="ChemDraw.Document.6.0">
                  <p:embed/>
                </p:oleObj>
              </mc:Choice>
              <mc:Fallback>
                <p:oleObj name="CS ChemDraw Drawing" r:id="rId4" imgW="5635752" imgH="749808" progId="ChemDraw.Document.6.0">
                  <p:embed/>
                  <p:pic>
                    <p:nvPicPr>
                      <p:cNvPr id="88067"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4953001"/>
                        <a:ext cx="8567738" cy="1146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88068" name="Rectangle 4"/>
          <p:cNvSpPr>
            <a:spLocks noChangeArrowheads="1"/>
          </p:cNvSpPr>
          <p:nvPr/>
        </p:nvSpPr>
        <p:spPr bwMode="auto">
          <a:xfrm>
            <a:off x="1355725" y="381000"/>
            <a:ext cx="10226675"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88925" indent="-288925">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spcBef>
                <a:spcPct val="50000"/>
              </a:spcBef>
              <a:buClr>
                <a:schemeClr val="hlink"/>
              </a:buClr>
              <a:buSzPct val="75000"/>
              <a:buFont typeface="Wingdings" panose="05000000000000000000" pitchFamily="2" charset="2"/>
              <a:buNone/>
            </a:pPr>
            <a:r>
              <a:rPr lang="zh-CN" altLang="en-US" sz="3600" b="1" dirty="0">
                <a:solidFill>
                  <a:srgbClr val="008000"/>
                </a:solidFill>
                <a:latin typeface="楷体_GB2312" pitchFamily="49" charset="-122"/>
                <a:ea typeface="楷体_GB2312" pitchFamily="49" charset="-122"/>
              </a:rPr>
              <a:t>一、 </a:t>
            </a:r>
            <a:r>
              <a:rPr lang="zh-CN" altLang="en-US" sz="3600" b="1" dirty="0">
                <a:solidFill>
                  <a:srgbClr val="008000"/>
                </a:solidFill>
                <a:latin typeface="楷体_GB2312" pitchFamily="49" charset="-122"/>
                <a:ea typeface="楷体_GB2312" pitchFamily="49" charset="-122"/>
                <a:sym typeface="Symbol" panose="05050102010706020507" pitchFamily="18" charset="2"/>
              </a:rPr>
              <a:t></a:t>
            </a:r>
            <a:r>
              <a:rPr lang="en-US" altLang="zh-CN" sz="3600" b="1" dirty="0">
                <a:solidFill>
                  <a:srgbClr val="008000"/>
                </a:solidFill>
                <a:latin typeface="楷体_GB2312" pitchFamily="49" charset="-122"/>
                <a:ea typeface="楷体_GB2312" pitchFamily="49" charset="-122"/>
                <a:sym typeface="Symbol" panose="05050102010706020507" pitchFamily="18" charset="2"/>
              </a:rPr>
              <a:t>-</a:t>
            </a:r>
            <a:r>
              <a:rPr lang="zh-CN" altLang="en-US" sz="3600" b="1" dirty="0">
                <a:solidFill>
                  <a:srgbClr val="008000"/>
                </a:solidFill>
                <a:latin typeface="楷体_GB2312" pitchFamily="49" charset="-122"/>
                <a:ea typeface="楷体_GB2312" pitchFamily="49" charset="-122"/>
                <a:sym typeface="Symbol" panose="05050102010706020507" pitchFamily="18" charset="2"/>
              </a:rPr>
              <a:t>磷酸甘油的生成</a:t>
            </a:r>
          </a:p>
          <a:p>
            <a:pPr eaLnBrk="1" hangingPunct="1">
              <a:spcBef>
                <a:spcPct val="50000"/>
              </a:spcBef>
              <a:buClr>
                <a:schemeClr val="hlink"/>
              </a:buClr>
              <a:buSzPct val="75000"/>
              <a:buFont typeface="Wingdings" panose="05000000000000000000" pitchFamily="2" charset="2"/>
              <a:buChar char="v"/>
            </a:pPr>
            <a:r>
              <a:rPr lang="zh-CN" altLang="en-US" sz="3600" b="1" dirty="0">
                <a:latin typeface="楷体_GB2312" pitchFamily="49" charset="-122"/>
                <a:ea typeface="楷体_GB2312" pitchFamily="49" charset="-122"/>
              </a:rPr>
              <a:t>合成脂肪所需的</a:t>
            </a:r>
            <a:r>
              <a:rPr lang="zh-CN" altLang="en-US" sz="3600" b="1" dirty="0">
                <a:latin typeface="楷体_GB2312" pitchFamily="49" charset="-122"/>
                <a:ea typeface="楷体_GB2312" pitchFamily="49" charset="-122"/>
                <a:sym typeface="Symbol" panose="05050102010706020507" pitchFamily="18" charset="2"/>
              </a:rPr>
              <a:t></a:t>
            </a:r>
            <a:r>
              <a:rPr lang="en-US" altLang="zh-CN" sz="3600" b="1" dirty="0">
                <a:latin typeface="楷体_GB2312" pitchFamily="49" charset="-122"/>
                <a:ea typeface="楷体_GB2312" pitchFamily="49" charset="-122"/>
                <a:sym typeface="Symbol" panose="05050102010706020507" pitchFamily="18" charset="2"/>
              </a:rPr>
              <a:t>-</a:t>
            </a:r>
            <a:r>
              <a:rPr lang="zh-CN" altLang="en-US" sz="3600" b="1" dirty="0">
                <a:latin typeface="楷体_GB2312" pitchFamily="49" charset="-122"/>
                <a:ea typeface="楷体_GB2312" pitchFamily="49" charset="-122"/>
                <a:sym typeface="Symbol" panose="05050102010706020507" pitchFamily="18" charset="2"/>
              </a:rPr>
              <a:t>磷酸甘油主要来自两个方面</a:t>
            </a:r>
          </a:p>
        </p:txBody>
      </p:sp>
      <p:graphicFrame>
        <p:nvGraphicFramePr>
          <p:cNvPr id="88069" name="Object 5"/>
          <p:cNvGraphicFramePr>
            <a:graphicFrameLocks noChangeAspect="1"/>
          </p:cNvGraphicFramePr>
          <p:nvPr>
            <p:ph sz="half" idx="1"/>
          </p:nvPr>
        </p:nvGraphicFramePr>
        <p:xfrm>
          <a:off x="2709863" y="3213100"/>
          <a:ext cx="7766050" cy="628650"/>
        </p:xfrm>
        <a:graphic>
          <a:graphicData uri="http://schemas.openxmlformats.org/presentationml/2006/ole">
            <mc:AlternateContent xmlns:mc="http://schemas.openxmlformats.org/markup-compatibility/2006">
              <mc:Choice xmlns:v="urn:schemas-microsoft-com:vml" Requires="v">
                <p:oleObj spid="_x0000_s60427" r:id="rId6" imgW="6075680" imgH="457200" progId="">
                  <p:embed/>
                </p:oleObj>
              </mc:Choice>
              <mc:Fallback>
                <p:oleObj r:id="rId6" imgW="6075680" imgH="457200" progId="">
                  <p:embed/>
                  <p:pic>
                    <p:nvPicPr>
                      <p:cNvPr id="88069"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09863" y="3213100"/>
                        <a:ext cx="7766050" cy="628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056795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ChangeArrowheads="1"/>
          </p:cNvSpPr>
          <p:nvPr/>
        </p:nvSpPr>
        <p:spPr bwMode="auto">
          <a:xfrm>
            <a:off x="1656898" y="643867"/>
            <a:ext cx="78076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200" b="1">
                <a:latin typeface="Arial" panose="020B0604020202020204" pitchFamily="34" charset="0"/>
              </a:rPr>
              <a:t> </a:t>
            </a:r>
            <a:r>
              <a:rPr kumimoji="1" lang="en-US" altLang="zh-CN" sz="3200" b="1">
                <a:solidFill>
                  <a:srgbClr val="D60093"/>
                </a:solidFill>
                <a:latin typeface="Arial" panose="020B0604020202020204" pitchFamily="34" charset="0"/>
              </a:rPr>
              <a:t>*  3-</a:t>
            </a:r>
            <a:r>
              <a:rPr kumimoji="1" lang="zh-CN" altLang="en-US" sz="3200" b="1">
                <a:solidFill>
                  <a:srgbClr val="D60093"/>
                </a:solidFill>
                <a:latin typeface="Arial" panose="020B0604020202020204" pitchFamily="34" charset="0"/>
              </a:rPr>
              <a:t>磷酸甘油主要来自糖代谢。</a:t>
            </a:r>
          </a:p>
        </p:txBody>
      </p:sp>
      <p:sp>
        <p:nvSpPr>
          <p:cNvPr id="90115" name="Rectangle 3"/>
          <p:cNvSpPr>
            <a:spLocks noChangeArrowheads="1"/>
          </p:cNvSpPr>
          <p:nvPr/>
        </p:nvSpPr>
        <p:spPr bwMode="auto">
          <a:xfrm>
            <a:off x="1153660" y="1580492"/>
            <a:ext cx="936194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800100" indent="-8001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200" b="1">
                <a:latin typeface="华文楷体" panose="02010600040101010101" pitchFamily="2" charset="-122"/>
              </a:rPr>
              <a:t>*  </a:t>
            </a:r>
            <a:r>
              <a:rPr kumimoji="1" lang="zh-CN" altLang="en-US" sz="3200" b="1">
                <a:latin typeface="华文楷体" panose="02010600040101010101" pitchFamily="2" charset="-122"/>
              </a:rPr>
              <a:t>肝、肾等组织含有</a:t>
            </a:r>
            <a:r>
              <a:rPr kumimoji="1" lang="zh-CN" altLang="en-US" sz="3200" b="1">
                <a:solidFill>
                  <a:srgbClr val="008000"/>
                </a:solidFill>
                <a:latin typeface="华文楷体" panose="02010600040101010101" pitchFamily="2" charset="-122"/>
              </a:rPr>
              <a:t>甘油激酶</a:t>
            </a:r>
            <a:r>
              <a:rPr kumimoji="1" lang="zh-CN" altLang="en-US" sz="3200" b="1">
                <a:latin typeface="华文楷体" panose="02010600040101010101" pitchFamily="2" charset="-122"/>
              </a:rPr>
              <a:t>，可利用游离甘油。</a:t>
            </a:r>
          </a:p>
        </p:txBody>
      </p:sp>
      <p:sp>
        <p:nvSpPr>
          <p:cNvPr id="90116" name="Line 4"/>
          <p:cNvSpPr>
            <a:spLocks noChangeShapeType="1"/>
          </p:cNvSpPr>
          <p:nvPr/>
        </p:nvSpPr>
        <p:spPr bwMode="auto">
          <a:xfrm flipH="1" flipV="1">
            <a:off x="4641850" y="4135438"/>
            <a:ext cx="2692400" cy="0"/>
          </a:xfrm>
          <a:prstGeom prst="line">
            <a:avLst/>
          </a:prstGeom>
          <a:noFill/>
          <a:ln w="38100">
            <a:solidFill>
              <a:schemeClr val="tx1"/>
            </a:solidFill>
            <a:miter lim="800000"/>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0117" name="Text Box 5"/>
          <p:cNvSpPr txBox="1">
            <a:spLocks noChangeArrowheads="1"/>
          </p:cNvSpPr>
          <p:nvPr/>
        </p:nvSpPr>
        <p:spPr bwMode="auto">
          <a:xfrm>
            <a:off x="4800601" y="3575050"/>
            <a:ext cx="2663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solidFill>
                  <a:srgbClr val="008000"/>
                </a:solidFill>
                <a:latin typeface="Times New Roman" panose="02020603050405020304" pitchFamily="18" charset="0"/>
              </a:rPr>
              <a:t>肝、肾甘油激酶</a:t>
            </a:r>
            <a:endParaRPr kumimoji="1" lang="zh-CN" altLang="en-US" sz="2400" b="1">
              <a:solidFill>
                <a:srgbClr val="009900"/>
              </a:solidFill>
              <a:latin typeface="Times New Roman" panose="02020603050405020304" pitchFamily="18" charset="0"/>
            </a:endParaRPr>
          </a:p>
        </p:txBody>
      </p:sp>
      <p:sp>
        <p:nvSpPr>
          <p:cNvPr id="90118" name="Rectangle 6"/>
          <p:cNvSpPr>
            <a:spLocks noChangeArrowheads="1"/>
          </p:cNvSpPr>
          <p:nvPr/>
        </p:nvSpPr>
        <p:spPr bwMode="auto">
          <a:xfrm>
            <a:off x="4641850" y="4410075"/>
            <a:ext cx="1022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a:solidFill>
                  <a:srgbClr val="CC0066"/>
                </a:solidFill>
                <a:latin typeface="Times New Roman" panose="02020603050405020304" pitchFamily="18" charset="0"/>
              </a:rPr>
              <a:t>ATP   </a:t>
            </a:r>
          </a:p>
        </p:txBody>
      </p:sp>
      <p:sp>
        <p:nvSpPr>
          <p:cNvPr id="90119" name="Rectangle 7"/>
          <p:cNvSpPr>
            <a:spLocks noChangeArrowheads="1"/>
          </p:cNvSpPr>
          <p:nvPr/>
        </p:nvSpPr>
        <p:spPr bwMode="auto">
          <a:xfrm>
            <a:off x="6699251" y="4410075"/>
            <a:ext cx="1039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a:solidFill>
                  <a:srgbClr val="CC0066"/>
                </a:solidFill>
                <a:latin typeface="Times New Roman" panose="02020603050405020304" pitchFamily="18" charset="0"/>
              </a:rPr>
              <a:t>ADP   </a:t>
            </a:r>
          </a:p>
        </p:txBody>
      </p:sp>
      <p:sp>
        <p:nvSpPr>
          <p:cNvPr id="90120" name="Line 8"/>
          <p:cNvSpPr>
            <a:spLocks noChangeShapeType="1"/>
          </p:cNvSpPr>
          <p:nvPr/>
        </p:nvSpPr>
        <p:spPr bwMode="auto">
          <a:xfrm flipV="1">
            <a:off x="5105400" y="4135438"/>
            <a:ext cx="406400" cy="28416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90121" name="Line 9"/>
          <p:cNvSpPr>
            <a:spLocks noChangeShapeType="1"/>
          </p:cNvSpPr>
          <p:nvPr/>
        </p:nvSpPr>
        <p:spPr bwMode="auto">
          <a:xfrm>
            <a:off x="6621464" y="4135438"/>
            <a:ext cx="554037" cy="28575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90122" name="Rectangle 10"/>
          <p:cNvSpPr>
            <a:spLocks noChangeArrowheads="1"/>
          </p:cNvSpPr>
          <p:nvPr/>
        </p:nvSpPr>
        <p:spPr bwMode="auto">
          <a:xfrm>
            <a:off x="2725738" y="4494214"/>
            <a:ext cx="43815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3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90123" name="Rectangle 11"/>
          <p:cNvSpPr>
            <a:spLocks noChangeArrowheads="1"/>
          </p:cNvSpPr>
          <p:nvPr/>
        </p:nvSpPr>
        <p:spPr bwMode="auto">
          <a:xfrm>
            <a:off x="3135313" y="4643438"/>
            <a:ext cx="952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5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90124" name="Rectangle 12"/>
          <p:cNvSpPr>
            <a:spLocks noChangeArrowheads="1"/>
          </p:cNvSpPr>
          <p:nvPr/>
        </p:nvSpPr>
        <p:spPr bwMode="auto">
          <a:xfrm>
            <a:off x="3130550" y="4638675"/>
            <a:ext cx="952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5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90125" name="Rectangle 13"/>
          <p:cNvSpPr>
            <a:spLocks noChangeArrowheads="1"/>
          </p:cNvSpPr>
          <p:nvPr/>
        </p:nvSpPr>
        <p:spPr bwMode="auto">
          <a:xfrm>
            <a:off x="3244851" y="4494214"/>
            <a:ext cx="60007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300" b="1">
                <a:latin typeface="Times New Roman" panose="02020603050405020304" pitchFamily="18" charset="0"/>
                <a:ea typeface="宋体" panose="02010600030101010101" pitchFamily="2" charset="-122"/>
              </a:rPr>
              <a:t>OH  </a:t>
            </a:r>
            <a:endParaRPr kumimoji="1" lang="en-US" altLang="zh-CN" sz="2400">
              <a:latin typeface="Times New Roman" panose="02020603050405020304" pitchFamily="18" charset="0"/>
              <a:ea typeface="宋体" panose="02010600030101010101" pitchFamily="2" charset="-122"/>
            </a:endParaRPr>
          </a:p>
        </p:txBody>
      </p:sp>
      <p:sp>
        <p:nvSpPr>
          <p:cNvPr id="90126" name="Rectangle 14"/>
          <p:cNvSpPr>
            <a:spLocks noChangeArrowheads="1"/>
          </p:cNvSpPr>
          <p:nvPr/>
        </p:nvSpPr>
        <p:spPr bwMode="auto">
          <a:xfrm>
            <a:off x="2725738" y="3201989"/>
            <a:ext cx="43815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3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90127" name="Rectangle 15"/>
          <p:cNvSpPr>
            <a:spLocks noChangeArrowheads="1"/>
          </p:cNvSpPr>
          <p:nvPr/>
        </p:nvSpPr>
        <p:spPr bwMode="auto">
          <a:xfrm>
            <a:off x="3135313" y="3352800"/>
            <a:ext cx="952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5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90128" name="Rectangle 16"/>
          <p:cNvSpPr>
            <a:spLocks noChangeArrowheads="1"/>
          </p:cNvSpPr>
          <p:nvPr/>
        </p:nvSpPr>
        <p:spPr bwMode="auto">
          <a:xfrm>
            <a:off x="3130550" y="3348038"/>
            <a:ext cx="952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5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90129" name="Rectangle 17"/>
          <p:cNvSpPr>
            <a:spLocks noChangeArrowheads="1"/>
          </p:cNvSpPr>
          <p:nvPr/>
        </p:nvSpPr>
        <p:spPr bwMode="auto">
          <a:xfrm>
            <a:off x="3244850" y="3201989"/>
            <a:ext cx="67310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300" b="1">
                <a:latin typeface="Times New Roman" panose="02020603050405020304" pitchFamily="18" charset="0"/>
                <a:ea typeface="宋体" panose="02010600030101010101" pitchFamily="2" charset="-122"/>
              </a:rPr>
              <a:t>OH   </a:t>
            </a:r>
            <a:endParaRPr kumimoji="1" lang="en-US" altLang="zh-CN" sz="2400">
              <a:latin typeface="Times New Roman" panose="02020603050405020304" pitchFamily="18" charset="0"/>
              <a:ea typeface="宋体" panose="02010600030101010101" pitchFamily="2" charset="-122"/>
            </a:endParaRPr>
          </a:p>
        </p:txBody>
      </p:sp>
      <p:sp>
        <p:nvSpPr>
          <p:cNvPr id="90130" name="Rectangle 18"/>
          <p:cNvSpPr>
            <a:spLocks noChangeArrowheads="1"/>
          </p:cNvSpPr>
          <p:nvPr/>
        </p:nvSpPr>
        <p:spPr bwMode="auto">
          <a:xfrm>
            <a:off x="2725739" y="3846514"/>
            <a:ext cx="103822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300" b="1">
                <a:latin typeface="Times New Roman" panose="02020603050405020304" pitchFamily="18" charset="0"/>
                <a:ea typeface="宋体" panose="02010600030101010101" pitchFamily="2" charset="-122"/>
              </a:rPr>
              <a:t>CHOH  </a:t>
            </a:r>
            <a:endParaRPr kumimoji="1" lang="en-US" altLang="zh-CN" sz="2400">
              <a:latin typeface="Times New Roman" panose="02020603050405020304" pitchFamily="18" charset="0"/>
              <a:ea typeface="宋体" panose="02010600030101010101" pitchFamily="2" charset="-122"/>
            </a:endParaRPr>
          </a:p>
        </p:txBody>
      </p:sp>
      <p:sp>
        <p:nvSpPr>
          <p:cNvPr id="90131" name="Rectangle 19"/>
          <p:cNvSpPr>
            <a:spLocks noChangeArrowheads="1"/>
          </p:cNvSpPr>
          <p:nvPr/>
        </p:nvSpPr>
        <p:spPr bwMode="auto">
          <a:xfrm>
            <a:off x="2509838" y="5016500"/>
            <a:ext cx="292100"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300" b="1">
                <a:latin typeface="Times New Roman" panose="02020603050405020304" pitchFamily="18" charset="0"/>
              </a:rPr>
              <a:t>游</a:t>
            </a:r>
            <a:endParaRPr kumimoji="1" lang="zh-CN" altLang="en-US" sz="2400">
              <a:latin typeface="Times New Roman" panose="02020603050405020304" pitchFamily="18" charset="0"/>
              <a:ea typeface="宋体" panose="02010600030101010101" pitchFamily="2" charset="-122"/>
            </a:endParaRPr>
          </a:p>
        </p:txBody>
      </p:sp>
      <p:sp>
        <p:nvSpPr>
          <p:cNvPr id="90132" name="Rectangle 20"/>
          <p:cNvSpPr>
            <a:spLocks noChangeArrowheads="1"/>
          </p:cNvSpPr>
          <p:nvPr/>
        </p:nvSpPr>
        <p:spPr bwMode="auto">
          <a:xfrm>
            <a:off x="2803525" y="5016500"/>
            <a:ext cx="292100"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300" b="1">
                <a:latin typeface="Times New Roman" panose="02020603050405020304" pitchFamily="18" charset="0"/>
              </a:rPr>
              <a:t>离</a:t>
            </a:r>
            <a:endParaRPr kumimoji="1" lang="zh-CN" altLang="en-US" sz="2400">
              <a:latin typeface="Times New Roman" panose="02020603050405020304" pitchFamily="18" charset="0"/>
              <a:ea typeface="宋体" panose="02010600030101010101" pitchFamily="2" charset="-122"/>
            </a:endParaRPr>
          </a:p>
        </p:txBody>
      </p:sp>
      <p:sp>
        <p:nvSpPr>
          <p:cNvPr id="90133" name="Rectangle 21"/>
          <p:cNvSpPr>
            <a:spLocks noChangeArrowheads="1"/>
          </p:cNvSpPr>
          <p:nvPr/>
        </p:nvSpPr>
        <p:spPr bwMode="auto">
          <a:xfrm>
            <a:off x="3097213" y="5016500"/>
            <a:ext cx="292100"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300" b="1">
                <a:latin typeface="Times New Roman" panose="02020603050405020304" pitchFamily="18" charset="0"/>
              </a:rPr>
              <a:t>甘</a:t>
            </a:r>
            <a:endParaRPr kumimoji="1" lang="zh-CN" altLang="en-US" sz="2400">
              <a:latin typeface="Times New Roman" panose="02020603050405020304" pitchFamily="18" charset="0"/>
              <a:ea typeface="宋体" panose="02010600030101010101" pitchFamily="2" charset="-122"/>
            </a:endParaRPr>
          </a:p>
        </p:txBody>
      </p:sp>
      <p:sp>
        <p:nvSpPr>
          <p:cNvPr id="90134" name="Rectangle 22"/>
          <p:cNvSpPr>
            <a:spLocks noChangeArrowheads="1"/>
          </p:cNvSpPr>
          <p:nvPr/>
        </p:nvSpPr>
        <p:spPr bwMode="auto">
          <a:xfrm>
            <a:off x="3389313" y="5016500"/>
            <a:ext cx="292100"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300" b="1">
                <a:latin typeface="Times New Roman" panose="02020603050405020304" pitchFamily="18" charset="0"/>
              </a:rPr>
              <a:t>油</a:t>
            </a:r>
            <a:endParaRPr kumimoji="1" lang="zh-CN" altLang="en-US" sz="2400">
              <a:latin typeface="Times New Roman" panose="02020603050405020304" pitchFamily="18" charset="0"/>
              <a:ea typeface="宋体" panose="02010600030101010101" pitchFamily="2" charset="-122"/>
            </a:endParaRPr>
          </a:p>
        </p:txBody>
      </p:sp>
      <p:sp>
        <p:nvSpPr>
          <p:cNvPr id="90135" name="Line 23"/>
          <p:cNvSpPr>
            <a:spLocks noChangeShapeType="1"/>
          </p:cNvSpPr>
          <p:nvPr/>
        </p:nvSpPr>
        <p:spPr bwMode="auto">
          <a:xfrm>
            <a:off x="2813050" y="3482976"/>
            <a:ext cx="1588" cy="34131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36" name="Line 24"/>
          <p:cNvSpPr>
            <a:spLocks noChangeShapeType="1"/>
          </p:cNvSpPr>
          <p:nvPr/>
        </p:nvSpPr>
        <p:spPr bwMode="auto">
          <a:xfrm>
            <a:off x="2813050" y="4159251"/>
            <a:ext cx="1588" cy="34131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37" name="Freeform 25"/>
          <p:cNvSpPr>
            <a:spLocks/>
          </p:cNvSpPr>
          <p:nvPr/>
        </p:nvSpPr>
        <p:spPr bwMode="auto">
          <a:xfrm>
            <a:off x="9120189" y="4470400"/>
            <a:ext cx="333375" cy="471488"/>
          </a:xfrm>
          <a:custGeom>
            <a:avLst/>
            <a:gdLst>
              <a:gd name="T0" fmla="*/ 147287 w 421"/>
              <a:gd name="T1" fmla="*/ 0 h 594"/>
              <a:gd name="T2" fmla="*/ 114029 w 421"/>
              <a:gd name="T3" fmla="*/ 10319 h 594"/>
              <a:gd name="T4" fmla="*/ 85521 w 421"/>
              <a:gd name="T5" fmla="*/ 29369 h 594"/>
              <a:gd name="T6" fmla="*/ 57014 w 421"/>
              <a:gd name="T7" fmla="*/ 53181 h 594"/>
              <a:gd name="T8" fmla="*/ 38010 w 421"/>
              <a:gd name="T9" fmla="*/ 86519 h 594"/>
              <a:gd name="T10" fmla="*/ 19005 w 421"/>
              <a:gd name="T11" fmla="*/ 125413 h 594"/>
              <a:gd name="T12" fmla="*/ 9502 w 421"/>
              <a:gd name="T13" fmla="*/ 163513 h 594"/>
              <a:gd name="T14" fmla="*/ 0 w 421"/>
              <a:gd name="T15" fmla="*/ 211138 h 594"/>
              <a:gd name="T16" fmla="*/ 0 w 421"/>
              <a:gd name="T17" fmla="*/ 260350 h 594"/>
              <a:gd name="T18" fmla="*/ 9502 w 421"/>
              <a:gd name="T19" fmla="*/ 307975 h 594"/>
              <a:gd name="T20" fmla="*/ 19005 w 421"/>
              <a:gd name="T21" fmla="*/ 346075 h 594"/>
              <a:gd name="T22" fmla="*/ 38010 w 421"/>
              <a:gd name="T23" fmla="*/ 384969 h 594"/>
              <a:gd name="T24" fmla="*/ 57014 w 421"/>
              <a:gd name="T25" fmla="*/ 418307 h 594"/>
              <a:gd name="T26" fmla="*/ 85521 w 421"/>
              <a:gd name="T27" fmla="*/ 442119 h 594"/>
              <a:gd name="T28" fmla="*/ 114029 w 421"/>
              <a:gd name="T29" fmla="*/ 461169 h 594"/>
              <a:gd name="T30" fmla="*/ 147287 w 421"/>
              <a:gd name="T31" fmla="*/ 471488 h 594"/>
              <a:gd name="T32" fmla="*/ 186088 w 421"/>
              <a:gd name="T33" fmla="*/ 471488 h 594"/>
              <a:gd name="T34" fmla="*/ 214595 w 421"/>
              <a:gd name="T35" fmla="*/ 461169 h 594"/>
              <a:gd name="T36" fmla="*/ 247854 w 421"/>
              <a:gd name="T37" fmla="*/ 442119 h 594"/>
              <a:gd name="T38" fmla="*/ 271610 w 421"/>
              <a:gd name="T39" fmla="*/ 418307 h 594"/>
              <a:gd name="T40" fmla="*/ 295365 w 421"/>
              <a:gd name="T41" fmla="*/ 384969 h 594"/>
              <a:gd name="T42" fmla="*/ 314370 w 421"/>
              <a:gd name="T43" fmla="*/ 346075 h 594"/>
              <a:gd name="T44" fmla="*/ 323873 w 421"/>
              <a:gd name="T45" fmla="*/ 307975 h 594"/>
              <a:gd name="T46" fmla="*/ 333375 w 421"/>
              <a:gd name="T47" fmla="*/ 260350 h 594"/>
              <a:gd name="T48" fmla="*/ 333375 w 421"/>
              <a:gd name="T49" fmla="*/ 211138 h 594"/>
              <a:gd name="T50" fmla="*/ 323873 w 421"/>
              <a:gd name="T51" fmla="*/ 163513 h 594"/>
              <a:gd name="T52" fmla="*/ 314370 w 421"/>
              <a:gd name="T53" fmla="*/ 125413 h 594"/>
              <a:gd name="T54" fmla="*/ 295365 w 421"/>
              <a:gd name="T55" fmla="*/ 86519 h 594"/>
              <a:gd name="T56" fmla="*/ 271610 w 421"/>
              <a:gd name="T57" fmla="*/ 53181 h 594"/>
              <a:gd name="T58" fmla="*/ 247854 w 421"/>
              <a:gd name="T59" fmla="*/ 29369 h 594"/>
              <a:gd name="T60" fmla="*/ 214595 w 421"/>
              <a:gd name="T61" fmla="*/ 10319 h 594"/>
              <a:gd name="T62" fmla="*/ 186088 w 421"/>
              <a:gd name="T63" fmla="*/ 0 h 5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21" h="594">
                <a:moveTo>
                  <a:pt x="210" y="0"/>
                </a:moveTo>
                <a:lnTo>
                  <a:pt x="186" y="0"/>
                </a:lnTo>
                <a:lnTo>
                  <a:pt x="168" y="7"/>
                </a:lnTo>
                <a:lnTo>
                  <a:pt x="144" y="13"/>
                </a:lnTo>
                <a:lnTo>
                  <a:pt x="126" y="25"/>
                </a:lnTo>
                <a:lnTo>
                  <a:pt x="108" y="37"/>
                </a:lnTo>
                <a:lnTo>
                  <a:pt x="90" y="49"/>
                </a:lnTo>
                <a:lnTo>
                  <a:pt x="72" y="67"/>
                </a:lnTo>
                <a:lnTo>
                  <a:pt x="60" y="85"/>
                </a:lnTo>
                <a:lnTo>
                  <a:pt x="48" y="109"/>
                </a:lnTo>
                <a:lnTo>
                  <a:pt x="36" y="133"/>
                </a:lnTo>
                <a:lnTo>
                  <a:pt x="24" y="158"/>
                </a:lnTo>
                <a:lnTo>
                  <a:pt x="18" y="182"/>
                </a:lnTo>
                <a:lnTo>
                  <a:pt x="12" y="206"/>
                </a:lnTo>
                <a:lnTo>
                  <a:pt x="6" y="236"/>
                </a:lnTo>
                <a:lnTo>
                  <a:pt x="0" y="266"/>
                </a:lnTo>
                <a:lnTo>
                  <a:pt x="0" y="298"/>
                </a:lnTo>
                <a:lnTo>
                  <a:pt x="0" y="328"/>
                </a:lnTo>
                <a:lnTo>
                  <a:pt x="6" y="358"/>
                </a:lnTo>
                <a:lnTo>
                  <a:pt x="12" y="388"/>
                </a:lnTo>
                <a:lnTo>
                  <a:pt x="18" y="412"/>
                </a:lnTo>
                <a:lnTo>
                  <a:pt x="24" y="436"/>
                </a:lnTo>
                <a:lnTo>
                  <a:pt x="36" y="461"/>
                </a:lnTo>
                <a:lnTo>
                  <a:pt x="48" y="485"/>
                </a:lnTo>
                <a:lnTo>
                  <a:pt x="60" y="509"/>
                </a:lnTo>
                <a:lnTo>
                  <a:pt x="72" y="527"/>
                </a:lnTo>
                <a:lnTo>
                  <a:pt x="90" y="545"/>
                </a:lnTo>
                <a:lnTo>
                  <a:pt x="108" y="557"/>
                </a:lnTo>
                <a:lnTo>
                  <a:pt x="126" y="569"/>
                </a:lnTo>
                <a:lnTo>
                  <a:pt x="144" y="581"/>
                </a:lnTo>
                <a:lnTo>
                  <a:pt x="168" y="588"/>
                </a:lnTo>
                <a:lnTo>
                  <a:pt x="186" y="594"/>
                </a:lnTo>
                <a:lnTo>
                  <a:pt x="210" y="594"/>
                </a:lnTo>
                <a:lnTo>
                  <a:pt x="235" y="594"/>
                </a:lnTo>
                <a:lnTo>
                  <a:pt x="253" y="588"/>
                </a:lnTo>
                <a:lnTo>
                  <a:pt x="271" y="581"/>
                </a:lnTo>
                <a:lnTo>
                  <a:pt x="295" y="569"/>
                </a:lnTo>
                <a:lnTo>
                  <a:pt x="313" y="557"/>
                </a:lnTo>
                <a:lnTo>
                  <a:pt x="325" y="545"/>
                </a:lnTo>
                <a:lnTo>
                  <a:pt x="343" y="527"/>
                </a:lnTo>
                <a:lnTo>
                  <a:pt x="361" y="509"/>
                </a:lnTo>
                <a:lnTo>
                  <a:pt x="373" y="485"/>
                </a:lnTo>
                <a:lnTo>
                  <a:pt x="385" y="461"/>
                </a:lnTo>
                <a:lnTo>
                  <a:pt x="397" y="436"/>
                </a:lnTo>
                <a:lnTo>
                  <a:pt x="403" y="412"/>
                </a:lnTo>
                <a:lnTo>
                  <a:pt x="409" y="388"/>
                </a:lnTo>
                <a:lnTo>
                  <a:pt x="415" y="358"/>
                </a:lnTo>
                <a:lnTo>
                  <a:pt x="421" y="328"/>
                </a:lnTo>
                <a:lnTo>
                  <a:pt x="421" y="298"/>
                </a:lnTo>
                <a:lnTo>
                  <a:pt x="421" y="266"/>
                </a:lnTo>
                <a:lnTo>
                  <a:pt x="415" y="236"/>
                </a:lnTo>
                <a:lnTo>
                  <a:pt x="409" y="206"/>
                </a:lnTo>
                <a:lnTo>
                  <a:pt x="403" y="182"/>
                </a:lnTo>
                <a:lnTo>
                  <a:pt x="397" y="158"/>
                </a:lnTo>
                <a:lnTo>
                  <a:pt x="385" y="133"/>
                </a:lnTo>
                <a:lnTo>
                  <a:pt x="373" y="109"/>
                </a:lnTo>
                <a:lnTo>
                  <a:pt x="361" y="85"/>
                </a:lnTo>
                <a:lnTo>
                  <a:pt x="343" y="67"/>
                </a:lnTo>
                <a:lnTo>
                  <a:pt x="325" y="49"/>
                </a:lnTo>
                <a:lnTo>
                  <a:pt x="313" y="37"/>
                </a:lnTo>
                <a:lnTo>
                  <a:pt x="295" y="25"/>
                </a:lnTo>
                <a:lnTo>
                  <a:pt x="271" y="13"/>
                </a:lnTo>
                <a:lnTo>
                  <a:pt x="253" y="7"/>
                </a:lnTo>
                <a:lnTo>
                  <a:pt x="235" y="0"/>
                </a:lnTo>
                <a:lnTo>
                  <a:pt x="210" y="0"/>
                </a:lnTo>
                <a:close/>
              </a:path>
            </a:pathLst>
          </a:custGeom>
          <a:solidFill>
            <a:schemeClr val="accent2"/>
          </a:solidFill>
          <a:ln w="9525">
            <a:solidFill>
              <a:srgbClr val="663300"/>
            </a:solidFill>
            <a:round/>
            <a:headEnd/>
            <a:tailEnd/>
          </a:ln>
        </p:spPr>
        <p:txBody>
          <a:bodyPr/>
          <a:lstStyle/>
          <a:p>
            <a:endParaRPr lang="zh-CN" altLang="en-US"/>
          </a:p>
        </p:txBody>
      </p:sp>
      <p:sp>
        <p:nvSpPr>
          <p:cNvPr id="90138" name="Rectangle 26"/>
          <p:cNvSpPr>
            <a:spLocks noChangeArrowheads="1"/>
          </p:cNvSpPr>
          <p:nvPr/>
        </p:nvSpPr>
        <p:spPr bwMode="auto">
          <a:xfrm>
            <a:off x="9163051" y="4551364"/>
            <a:ext cx="258763"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300" b="1">
                <a:solidFill>
                  <a:srgbClr val="663300"/>
                </a:solidFill>
                <a:latin typeface="Times New Roman" panose="02020603050405020304" pitchFamily="18" charset="0"/>
                <a:ea typeface="宋体" panose="02010600030101010101" pitchFamily="2" charset="-122"/>
              </a:rPr>
              <a:t>Pi</a:t>
            </a:r>
            <a:endParaRPr kumimoji="1" lang="en-US" altLang="zh-CN" sz="2400">
              <a:solidFill>
                <a:srgbClr val="663300"/>
              </a:solidFill>
              <a:latin typeface="Times New Roman" panose="02020603050405020304" pitchFamily="18" charset="0"/>
              <a:ea typeface="宋体" panose="02010600030101010101" pitchFamily="2" charset="-122"/>
            </a:endParaRPr>
          </a:p>
        </p:txBody>
      </p:sp>
      <p:sp>
        <p:nvSpPr>
          <p:cNvPr id="90139" name="Rectangle 27"/>
          <p:cNvSpPr>
            <a:spLocks noChangeArrowheads="1"/>
          </p:cNvSpPr>
          <p:nvPr/>
        </p:nvSpPr>
        <p:spPr bwMode="auto">
          <a:xfrm>
            <a:off x="8272463" y="4494214"/>
            <a:ext cx="43815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3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90140" name="Rectangle 28"/>
          <p:cNvSpPr>
            <a:spLocks noChangeArrowheads="1"/>
          </p:cNvSpPr>
          <p:nvPr/>
        </p:nvSpPr>
        <p:spPr bwMode="auto">
          <a:xfrm>
            <a:off x="8680450" y="4643438"/>
            <a:ext cx="952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5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90141" name="Rectangle 29"/>
          <p:cNvSpPr>
            <a:spLocks noChangeArrowheads="1"/>
          </p:cNvSpPr>
          <p:nvPr/>
        </p:nvSpPr>
        <p:spPr bwMode="auto">
          <a:xfrm>
            <a:off x="8675688" y="4638675"/>
            <a:ext cx="952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5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90142" name="Rectangle 30"/>
          <p:cNvSpPr>
            <a:spLocks noChangeArrowheads="1"/>
          </p:cNvSpPr>
          <p:nvPr/>
        </p:nvSpPr>
        <p:spPr bwMode="auto">
          <a:xfrm>
            <a:off x="8789988" y="4494214"/>
            <a:ext cx="229230"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300" b="1">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90143" name="Rectangle 31"/>
          <p:cNvSpPr>
            <a:spLocks noChangeArrowheads="1"/>
          </p:cNvSpPr>
          <p:nvPr/>
        </p:nvSpPr>
        <p:spPr bwMode="auto">
          <a:xfrm>
            <a:off x="9015413" y="4494214"/>
            <a:ext cx="97784"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3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90144" name="Rectangle 32"/>
          <p:cNvSpPr>
            <a:spLocks noChangeArrowheads="1"/>
          </p:cNvSpPr>
          <p:nvPr/>
        </p:nvSpPr>
        <p:spPr bwMode="auto">
          <a:xfrm>
            <a:off x="9005888" y="4484689"/>
            <a:ext cx="97784" cy="353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3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90145" name="Rectangle 33"/>
          <p:cNvSpPr>
            <a:spLocks noChangeArrowheads="1"/>
          </p:cNvSpPr>
          <p:nvPr/>
        </p:nvSpPr>
        <p:spPr bwMode="auto">
          <a:xfrm>
            <a:off x="8262938" y="3201989"/>
            <a:ext cx="43815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3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90146" name="Rectangle 34"/>
          <p:cNvSpPr>
            <a:spLocks noChangeArrowheads="1"/>
          </p:cNvSpPr>
          <p:nvPr/>
        </p:nvSpPr>
        <p:spPr bwMode="auto">
          <a:xfrm>
            <a:off x="8670925" y="3352800"/>
            <a:ext cx="952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5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90147" name="Rectangle 35"/>
          <p:cNvSpPr>
            <a:spLocks noChangeArrowheads="1"/>
          </p:cNvSpPr>
          <p:nvPr/>
        </p:nvSpPr>
        <p:spPr bwMode="auto">
          <a:xfrm>
            <a:off x="8666163" y="3348038"/>
            <a:ext cx="952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5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90148" name="Rectangle 36"/>
          <p:cNvSpPr>
            <a:spLocks noChangeArrowheads="1"/>
          </p:cNvSpPr>
          <p:nvPr/>
        </p:nvSpPr>
        <p:spPr bwMode="auto">
          <a:xfrm>
            <a:off x="8780463" y="3201989"/>
            <a:ext cx="67310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300" b="1">
                <a:solidFill>
                  <a:srgbClr val="C0C0C0"/>
                </a:solidFill>
                <a:latin typeface="Times New Roman" panose="02020603050405020304" pitchFamily="18" charset="0"/>
                <a:ea typeface="宋体" panose="02010600030101010101" pitchFamily="2" charset="-122"/>
              </a:rPr>
              <a:t>OH   </a:t>
            </a:r>
            <a:endParaRPr kumimoji="1" lang="en-US" altLang="zh-CN" sz="2400">
              <a:latin typeface="Times New Roman" panose="02020603050405020304" pitchFamily="18" charset="0"/>
              <a:ea typeface="宋体" panose="02010600030101010101" pitchFamily="2" charset="-122"/>
            </a:endParaRPr>
          </a:p>
        </p:txBody>
      </p:sp>
      <p:sp>
        <p:nvSpPr>
          <p:cNvPr id="90149" name="Rectangle 37"/>
          <p:cNvSpPr>
            <a:spLocks noChangeArrowheads="1"/>
          </p:cNvSpPr>
          <p:nvPr/>
        </p:nvSpPr>
        <p:spPr bwMode="auto">
          <a:xfrm>
            <a:off x="8770938" y="3192464"/>
            <a:ext cx="67310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300" b="1">
                <a:latin typeface="Times New Roman" panose="02020603050405020304" pitchFamily="18" charset="0"/>
                <a:ea typeface="宋体" panose="02010600030101010101" pitchFamily="2" charset="-122"/>
              </a:rPr>
              <a:t>OH </a:t>
            </a:r>
            <a:r>
              <a:rPr kumimoji="1" lang="en-US" altLang="zh-CN" sz="2300" b="1">
                <a:solidFill>
                  <a:srgbClr val="000000"/>
                </a:solidFill>
                <a:latin typeface="Times New Roman" panose="02020603050405020304" pitchFamily="18" charset="0"/>
                <a:ea typeface="宋体" panose="02010600030101010101" pitchFamily="2" charset="-122"/>
              </a:rPr>
              <a:t>  </a:t>
            </a:r>
            <a:endParaRPr kumimoji="1" lang="en-US" altLang="zh-CN" sz="2400">
              <a:latin typeface="Times New Roman" panose="02020603050405020304" pitchFamily="18" charset="0"/>
              <a:ea typeface="宋体" panose="02010600030101010101" pitchFamily="2" charset="-122"/>
            </a:endParaRPr>
          </a:p>
        </p:txBody>
      </p:sp>
      <p:sp>
        <p:nvSpPr>
          <p:cNvPr id="90150" name="Rectangle 38"/>
          <p:cNvSpPr>
            <a:spLocks noChangeArrowheads="1"/>
          </p:cNvSpPr>
          <p:nvPr/>
        </p:nvSpPr>
        <p:spPr bwMode="auto">
          <a:xfrm>
            <a:off x="8267701" y="3841750"/>
            <a:ext cx="1038225"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300" b="1">
                <a:latin typeface="Times New Roman" panose="02020603050405020304" pitchFamily="18" charset="0"/>
                <a:ea typeface="宋体" panose="02010600030101010101" pitchFamily="2" charset="-122"/>
              </a:rPr>
              <a:t>CHOH  </a:t>
            </a:r>
            <a:endParaRPr kumimoji="1" lang="en-US" altLang="zh-CN" sz="2400">
              <a:latin typeface="Times New Roman" panose="02020603050405020304" pitchFamily="18" charset="0"/>
              <a:ea typeface="宋体" panose="02010600030101010101" pitchFamily="2" charset="-122"/>
            </a:endParaRPr>
          </a:p>
        </p:txBody>
      </p:sp>
      <p:sp>
        <p:nvSpPr>
          <p:cNvPr id="90151" name="Line 39"/>
          <p:cNvSpPr>
            <a:spLocks noChangeShapeType="1"/>
          </p:cNvSpPr>
          <p:nvPr/>
        </p:nvSpPr>
        <p:spPr bwMode="auto">
          <a:xfrm>
            <a:off x="8369300" y="4149725"/>
            <a:ext cx="1588" cy="35083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52" name="Rectangle 40"/>
          <p:cNvSpPr>
            <a:spLocks noChangeArrowheads="1"/>
          </p:cNvSpPr>
          <p:nvPr/>
        </p:nvSpPr>
        <p:spPr bwMode="auto">
          <a:xfrm>
            <a:off x="7837489" y="5070475"/>
            <a:ext cx="219075"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300" b="1">
                <a:latin typeface="Times New Roman" panose="02020603050405020304" pitchFamily="18" charset="0"/>
                <a:ea typeface="宋体" panose="02010600030101010101" pitchFamily="2" charset="-122"/>
              </a:rPr>
              <a:t>3 </a:t>
            </a:r>
            <a:endParaRPr kumimoji="1" lang="en-US" altLang="zh-CN" sz="2400">
              <a:latin typeface="Times New Roman" panose="02020603050405020304" pitchFamily="18" charset="0"/>
              <a:ea typeface="宋体" panose="02010600030101010101" pitchFamily="2" charset="-122"/>
            </a:endParaRPr>
          </a:p>
        </p:txBody>
      </p:sp>
      <p:sp>
        <p:nvSpPr>
          <p:cNvPr id="90153" name="Rectangle 41"/>
          <p:cNvSpPr>
            <a:spLocks noChangeArrowheads="1"/>
          </p:cNvSpPr>
          <p:nvPr/>
        </p:nvSpPr>
        <p:spPr bwMode="auto">
          <a:xfrm>
            <a:off x="8077200" y="5070475"/>
            <a:ext cx="96838"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3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90154" name="Rectangle 42"/>
          <p:cNvSpPr>
            <a:spLocks noChangeArrowheads="1"/>
          </p:cNvSpPr>
          <p:nvPr/>
        </p:nvSpPr>
        <p:spPr bwMode="auto">
          <a:xfrm>
            <a:off x="8248650" y="5083175"/>
            <a:ext cx="292100"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300" b="1">
                <a:latin typeface="Times New Roman" panose="02020603050405020304" pitchFamily="18" charset="0"/>
              </a:rPr>
              <a:t>磷</a:t>
            </a:r>
            <a:endParaRPr kumimoji="1" lang="zh-CN" altLang="en-US" sz="2400">
              <a:latin typeface="Times New Roman" panose="02020603050405020304" pitchFamily="18" charset="0"/>
              <a:ea typeface="宋体" panose="02010600030101010101" pitchFamily="2" charset="-122"/>
            </a:endParaRPr>
          </a:p>
        </p:txBody>
      </p:sp>
      <p:sp>
        <p:nvSpPr>
          <p:cNvPr id="90155" name="Rectangle 43"/>
          <p:cNvSpPr>
            <a:spLocks noChangeArrowheads="1"/>
          </p:cNvSpPr>
          <p:nvPr/>
        </p:nvSpPr>
        <p:spPr bwMode="auto">
          <a:xfrm>
            <a:off x="8540750" y="5083175"/>
            <a:ext cx="292100"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300" b="1">
                <a:latin typeface="Times New Roman" panose="02020603050405020304" pitchFamily="18" charset="0"/>
              </a:rPr>
              <a:t>酸</a:t>
            </a:r>
            <a:endParaRPr kumimoji="1" lang="zh-CN" altLang="en-US" sz="2400">
              <a:latin typeface="Times New Roman" panose="02020603050405020304" pitchFamily="18" charset="0"/>
              <a:ea typeface="宋体" panose="02010600030101010101" pitchFamily="2" charset="-122"/>
            </a:endParaRPr>
          </a:p>
        </p:txBody>
      </p:sp>
      <p:sp>
        <p:nvSpPr>
          <p:cNvPr id="90156" name="Rectangle 44"/>
          <p:cNvSpPr>
            <a:spLocks noChangeArrowheads="1"/>
          </p:cNvSpPr>
          <p:nvPr/>
        </p:nvSpPr>
        <p:spPr bwMode="auto">
          <a:xfrm>
            <a:off x="8832850" y="5083175"/>
            <a:ext cx="292100"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300" b="1">
                <a:latin typeface="Times New Roman" panose="02020603050405020304" pitchFamily="18" charset="0"/>
              </a:rPr>
              <a:t>甘</a:t>
            </a:r>
            <a:endParaRPr kumimoji="1" lang="zh-CN" altLang="en-US" sz="2400">
              <a:latin typeface="Times New Roman" panose="02020603050405020304" pitchFamily="18" charset="0"/>
              <a:ea typeface="宋体" panose="02010600030101010101" pitchFamily="2" charset="-122"/>
            </a:endParaRPr>
          </a:p>
        </p:txBody>
      </p:sp>
      <p:sp>
        <p:nvSpPr>
          <p:cNvPr id="90157" name="Rectangle 45"/>
          <p:cNvSpPr>
            <a:spLocks noChangeArrowheads="1"/>
          </p:cNvSpPr>
          <p:nvPr/>
        </p:nvSpPr>
        <p:spPr bwMode="auto">
          <a:xfrm>
            <a:off x="9124950" y="5083175"/>
            <a:ext cx="292100"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300" b="1">
                <a:latin typeface="Times New Roman" panose="02020603050405020304" pitchFamily="18" charset="0"/>
              </a:rPr>
              <a:t>油</a:t>
            </a:r>
            <a:endParaRPr kumimoji="1" lang="zh-CN" altLang="en-US" sz="2400">
              <a:latin typeface="Times New Roman" panose="02020603050405020304" pitchFamily="18" charset="0"/>
              <a:ea typeface="宋体" panose="02010600030101010101" pitchFamily="2" charset="-122"/>
            </a:endParaRPr>
          </a:p>
        </p:txBody>
      </p:sp>
      <p:sp>
        <p:nvSpPr>
          <p:cNvPr id="90158" name="Line 46"/>
          <p:cNvSpPr>
            <a:spLocks noChangeShapeType="1"/>
          </p:cNvSpPr>
          <p:nvPr/>
        </p:nvSpPr>
        <p:spPr bwMode="auto">
          <a:xfrm>
            <a:off x="8364539" y="3506789"/>
            <a:ext cx="1587" cy="35083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4789376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ext Box 2"/>
          <p:cNvSpPr txBox="1">
            <a:spLocks noChangeArrowheads="1"/>
          </p:cNvSpPr>
          <p:nvPr/>
        </p:nvSpPr>
        <p:spPr bwMode="auto">
          <a:xfrm>
            <a:off x="1066800" y="407649"/>
            <a:ext cx="9906000" cy="53553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900113" indent="-900113">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80000"/>
              </a:lnSpc>
            </a:pPr>
            <a:r>
              <a:rPr kumimoji="1" lang="zh-CN" altLang="en-US" sz="3600" b="1" dirty="0">
                <a:latin typeface="Times New Roman" panose="02020603050405020304" pitchFamily="18" charset="0"/>
                <a:ea typeface="宋体" panose="02010600030101010101" pitchFamily="2" charset="-122"/>
              </a:rPr>
              <a:t>二、乙酰</a:t>
            </a:r>
            <a:r>
              <a:rPr kumimoji="1" lang="en-US" altLang="zh-CN" sz="3600" b="1" dirty="0">
                <a:latin typeface="Times New Roman" panose="02020603050405020304" pitchFamily="18" charset="0"/>
                <a:ea typeface="宋体" panose="02010600030101010101" pitchFamily="2" charset="-122"/>
              </a:rPr>
              <a:t>CoA</a:t>
            </a:r>
            <a:r>
              <a:rPr kumimoji="1" lang="zh-CN" altLang="en-US" sz="3600" b="1" dirty="0">
                <a:latin typeface="Times New Roman" panose="02020603050405020304" pitchFamily="18" charset="0"/>
                <a:ea typeface="宋体" panose="02010600030101010101" pitchFamily="2" charset="-122"/>
              </a:rPr>
              <a:t>在脂酸合成酶系催化下合成脂酸</a:t>
            </a:r>
            <a:r>
              <a:rPr kumimoji="1" lang="zh-CN" altLang="en-US" sz="3600" dirty="0">
                <a:latin typeface="Times New Roman" panose="02020603050405020304" pitchFamily="18" charset="0"/>
                <a:ea typeface="宋体" panose="02010600030101010101" pitchFamily="2" charset="-122"/>
              </a:rPr>
              <a:t> </a:t>
            </a:r>
          </a:p>
        </p:txBody>
      </p:sp>
      <p:sp>
        <p:nvSpPr>
          <p:cNvPr id="92163" name="Text Box 3"/>
          <p:cNvSpPr txBox="1">
            <a:spLocks noChangeArrowheads="1"/>
          </p:cNvSpPr>
          <p:nvPr/>
        </p:nvSpPr>
        <p:spPr bwMode="auto">
          <a:xfrm>
            <a:off x="1752600" y="1447800"/>
            <a:ext cx="8459787" cy="646331"/>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600" b="1">
                <a:ea typeface="宋体" panose="02010600030101010101" pitchFamily="2" charset="-122"/>
              </a:rPr>
              <a:t>（一）软脂酸可在体内直接被合成</a:t>
            </a:r>
          </a:p>
        </p:txBody>
      </p:sp>
      <p:sp>
        <p:nvSpPr>
          <p:cNvPr id="92164" name="Text Box 4"/>
          <p:cNvSpPr txBox="1">
            <a:spLocks noChangeArrowheads="1"/>
          </p:cNvSpPr>
          <p:nvPr/>
        </p:nvSpPr>
        <p:spPr bwMode="auto">
          <a:xfrm>
            <a:off x="2111376" y="2382838"/>
            <a:ext cx="688895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200" b="1">
                <a:solidFill>
                  <a:srgbClr val="006600"/>
                </a:solidFill>
                <a:latin typeface="华文楷体" panose="02010600040101010101" pitchFamily="2" charset="-122"/>
              </a:rPr>
              <a:t>1</a:t>
            </a:r>
            <a:r>
              <a:rPr kumimoji="1" lang="zh-CN" altLang="en-US" sz="3200" b="1">
                <a:solidFill>
                  <a:srgbClr val="006600"/>
                </a:solidFill>
                <a:latin typeface="华文楷体" panose="02010600040101010101" pitchFamily="2" charset="-122"/>
              </a:rPr>
              <a:t>．肝是合成脂酸的主要场所</a:t>
            </a:r>
            <a:r>
              <a:rPr kumimoji="1" lang="zh-CN" altLang="en-US" sz="3200">
                <a:solidFill>
                  <a:srgbClr val="006600"/>
                </a:solidFill>
                <a:latin typeface="华文楷体" panose="02010600040101010101" pitchFamily="2" charset="-122"/>
              </a:rPr>
              <a:t> </a:t>
            </a:r>
          </a:p>
        </p:txBody>
      </p:sp>
      <p:sp>
        <p:nvSpPr>
          <p:cNvPr id="92165" name="Text Box 5"/>
          <p:cNvSpPr txBox="1">
            <a:spLocks noChangeArrowheads="1"/>
          </p:cNvSpPr>
          <p:nvPr/>
        </p:nvSpPr>
        <p:spPr bwMode="auto">
          <a:xfrm>
            <a:off x="1895477" y="3248025"/>
            <a:ext cx="976913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solidFill>
                  <a:srgbClr val="990099"/>
                </a:solidFill>
                <a:latin typeface="华文楷体" panose="02010600040101010101" pitchFamily="2" charset="-122"/>
              </a:rPr>
              <a:t>组织定位：</a:t>
            </a:r>
            <a:r>
              <a:rPr kumimoji="1" lang="zh-CN" altLang="en-US" sz="3200" b="1">
                <a:latin typeface="华文楷体" panose="02010600040101010101" pitchFamily="2" charset="-122"/>
              </a:rPr>
              <a:t>肝、肾、脑、肺、乳腺及脂肪等组织</a:t>
            </a:r>
            <a:endParaRPr kumimoji="1" lang="zh-CN" altLang="en-US" sz="3200">
              <a:latin typeface="华文楷体" panose="02010600040101010101" pitchFamily="2" charset="-122"/>
            </a:endParaRPr>
          </a:p>
        </p:txBody>
      </p:sp>
      <p:sp>
        <p:nvSpPr>
          <p:cNvPr id="92166" name="Text Box 6"/>
          <p:cNvSpPr txBox="1">
            <a:spLocks noChangeArrowheads="1"/>
          </p:cNvSpPr>
          <p:nvPr/>
        </p:nvSpPr>
        <p:spPr bwMode="auto">
          <a:xfrm>
            <a:off x="1895477" y="4759325"/>
            <a:ext cx="514701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solidFill>
                  <a:srgbClr val="990099"/>
                </a:solidFill>
                <a:latin typeface="华文楷体" panose="02010600040101010101" pitchFamily="2" charset="-122"/>
              </a:rPr>
              <a:t>细胞定位：</a:t>
            </a:r>
            <a:r>
              <a:rPr kumimoji="1" lang="zh-CN" altLang="en-US" sz="3200" b="1">
                <a:latin typeface="华文楷体" panose="02010600040101010101" pitchFamily="2" charset="-122"/>
              </a:rPr>
              <a:t>胞液</a:t>
            </a:r>
            <a:r>
              <a:rPr kumimoji="1" lang="zh-CN" altLang="en-US" sz="3200">
                <a:latin typeface="华文楷体" panose="02010600040101010101" pitchFamily="2" charset="-122"/>
              </a:rPr>
              <a:t> </a:t>
            </a:r>
          </a:p>
        </p:txBody>
      </p:sp>
      <p:sp>
        <p:nvSpPr>
          <p:cNvPr id="92167" name="Text Box 7"/>
          <p:cNvSpPr txBox="1">
            <a:spLocks noChangeArrowheads="1"/>
          </p:cNvSpPr>
          <p:nvPr/>
        </p:nvSpPr>
        <p:spPr bwMode="auto">
          <a:xfrm>
            <a:off x="3695702" y="3895726"/>
            <a:ext cx="697740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25000"/>
              </a:lnSpc>
            </a:pPr>
            <a:r>
              <a:rPr kumimoji="1" lang="zh-CN" altLang="en-US" sz="3200" b="1">
                <a:solidFill>
                  <a:srgbClr val="D60093"/>
                </a:solidFill>
                <a:latin typeface="华文楷体" panose="02010600040101010101" pitchFamily="2" charset="-122"/>
              </a:rPr>
              <a:t>肝</a:t>
            </a:r>
            <a:r>
              <a:rPr kumimoji="1" lang="zh-CN" altLang="en-US" sz="3200" b="1">
                <a:latin typeface="华文楷体" panose="02010600040101010101" pitchFamily="2" charset="-122"/>
              </a:rPr>
              <a:t>是人体合成脂酸的主要场所。</a:t>
            </a:r>
            <a:endParaRPr kumimoji="1" lang="zh-CN" altLang="en-US" sz="3200">
              <a:latin typeface="华文楷体" panose="02010600040101010101" pitchFamily="2" charset="-122"/>
            </a:endParaRPr>
          </a:p>
        </p:txBody>
      </p:sp>
    </p:spTree>
    <p:extLst>
      <p:ext uri="{BB962C8B-B14F-4D97-AF65-F5344CB8AC3E}">
        <p14:creationId xmlns:p14="http://schemas.microsoft.com/office/powerpoint/2010/main" val="20407870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1835165" y="467099"/>
            <a:ext cx="773588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600" b="1">
                <a:solidFill>
                  <a:srgbClr val="006600"/>
                </a:solidFill>
                <a:latin typeface="华文楷体" panose="02010600040101010101" pitchFamily="2" charset="-122"/>
              </a:rPr>
              <a:t>2</a:t>
            </a:r>
            <a:r>
              <a:rPr kumimoji="1" lang="zh-CN" altLang="en-US" sz="3600" b="1">
                <a:solidFill>
                  <a:srgbClr val="006600"/>
                </a:solidFill>
                <a:latin typeface="华文楷体" panose="02010600040101010101" pitchFamily="2" charset="-122"/>
              </a:rPr>
              <a:t>．乙酰</a:t>
            </a:r>
            <a:r>
              <a:rPr kumimoji="1" lang="en-US" altLang="zh-CN" sz="3600" b="1">
                <a:solidFill>
                  <a:srgbClr val="006600"/>
                </a:solidFill>
                <a:latin typeface="华文楷体" panose="02010600040101010101" pitchFamily="2" charset="-122"/>
              </a:rPr>
              <a:t>CoA</a:t>
            </a:r>
            <a:r>
              <a:rPr kumimoji="1" lang="zh-CN" altLang="en-US" sz="3600" b="1">
                <a:solidFill>
                  <a:srgbClr val="006600"/>
                </a:solidFill>
                <a:latin typeface="华文楷体" panose="02010600040101010101" pitchFamily="2" charset="-122"/>
              </a:rPr>
              <a:t>是合成脂酸的主要原料</a:t>
            </a:r>
            <a:r>
              <a:rPr kumimoji="1" lang="zh-CN" altLang="en-US" sz="3600">
                <a:solidFill>
                  <a:srgbClr val="006600"/>
                </a:solidFill>
                <a:latin typeface="华文楷体" panose="02010600040101010101" pitchFamily="2" charset="-122"/>
              </a:rPr>
              <a:t> </a:t>
            </a:r>
          </a:p>
        </p:txBody>
      </p:sp>
      <p:sp>
        <p:nvSpPr>
          <p:cNvPr id="313347" name="Text Box 3"/>
          <p:cNvSpPr txBox="1">
            <a:spLocks noChangeArrowheads="1"/>
          </p:cNvSpPr>
          <p:nvPr/>
        </p:nvSpPr>
        <p:spPr bwMode="auto">
          <a:xfrm>
            <a:off x="977994" y="1354069"/>
            <a:ext cx="1132965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solidFill>
                  <a:srgbClr val="990099"/>
                </a:solidFill>
                <a:latin typeface="Times New Roman" panose="02020603050405020304" pitchFamily="18" charset="0"/>
              </a:rPr>
              <a:t>合成原料：</a:t>
            </a:r>
            <a:r>
              <a:rPr kumimoji="1" lang="zh-CN" altLang="en-US" sz="3200" b="1">
                <a:latin typeface="Times New Roman" panose="02020603050405020304" pitchFamily="18" charset="0"/>
              </a:rPr>
              <a:t>乙酰</a:t>
            </a:r>
            <a:r>
              <a:rPr kumimoji="1" lang="en-US" altLang="zh-CN" sz="3200" b="1">
                <a:latin typeface="Times New Roman" panose="02020603050405020304" pitchFamily="18" charset="0"/>
              </a:rPr>
              <a:t>CoA</a:t>
            </a:r>
            <a:r>
              <a:rPr kumimoji="1" lang="en-US" altLang="zh-CN" sz="3200">
                <a:latin typeface="Times New Roman" panose="02020603050405020304" pitchFamily="18" charset="0"/>
              </a:rPr>
              <a:t> </a:t>
            </a:r>
            <a:r>
              <a:rPr kumimoji="1" lang="zh-CN" altLang="en-US" sz="3200">
                <a:latin typeface="Times New Roman" panose="02020603050405020304" pitchFamily="18" charset="0"/>
              </a:rPr>
              <a:t>、</a:t>
            </a:r>
            <a:r>
              <a:rPr kumimoji="1" lang="en-US" altLang="zh-CN" sz="3200" b="1">
                <a:latin typeface="Times New Roman" panose="02020603050405020304" pitchFamily="18" charset="0"/>
              </a:rPr>
              <a:t>ATP</a:t>
            </a:r>
            <a:r>
              <a:rPr kumimoji="1" lang="zh-CN" altLang="en-US" sz="3200" b="1">
                <a:latin typeface="Times New Roman" panose="02020603050405020304" pitchFamily="18" charset="0"/>
              </a:rPr>
              <a:t>、</a:t>
            </a:r>
            <a:r>
              <a:rPr kumimoji="1" lang="en-US" altLang="zh-CN" sz="3200" b="1">
                <a:latin typeface="Times New Roman" panose="02020603050405020304" pitchFamily="18" charset="0"/>
              </a:rPr>
              <a:t>NADPH</a:t>
            </a:r>
            <a:r>
              <a:rPr kumimoji="1" lang="zh-CN" altLang="en-US" sz="3200" b="1">
                <a:latin typeface="Times New Roman" panose="02020603050405020304" pitchFamily="18" charset="0"/>
              </a:rPr>
              <a:t>、</a:t>
            </a:r>
            <a:r>
              <a:rPr kumimoji="1" lang="en-US" altLang="zh-CN" sz="3200" b="1">
                <a:latin typeface="Times New Roman" panose="02020603050405020304" pitchFamily="18" charset="0"/>
              </a:rPr>
              <a:t>HCO</a:t>
            </a:r>
            <a:r>
              <a:rPr kumimoji="1" lang="en-US" altLang="zh-CN" sz="3200" b="1" baseline="-30000">
                <a:latin typeface="Times New Roman" panose="02020603050405020304" pitchFamily="18" charset="0"/>
              </a:rPr>
              <a:t>3</a:t>
            </a:r>
            <a:r>
              <a:rPr kumimoji="1" lang="en-US" altLang="zh-CN" sz="3200" b="1" baseline="30000">
                <a:latin typeface="Times New Roman" panose="02020603050405020304" pitchFamily="18" charset="0"/>
              </a:rPr>
              <a:t>-</a:t>
            </a:r>
            <a:r>
              <a:rPr kumimoji="1" lang="zh-CN" altLang="en-US" sz="3200" b="1">
                <a:latin typeface="Times New Roman" panose="02020603050405020304" pitchFamily="18" charset="0"/>
              </a:rPr>
              <a:t>及</a:t>
            </a:r>
            <a:r>
              <a:rPr kumimoji="1" lang="en-US" altLang="zh-CN" sz="3200" b="1">
                <a:latin typeface="Times New Roman" panose="02020603050405020304" pitchFamily="18" charset="0"/>
              </a:rPr>
              <a:t>Mn</a:t>
            </a:r>
            <a:r>
              <a:rPr kumimoji="1" lang="en-US" altLang="zh-CN" sz="3200" b="1" baseline="30000">
                <a:latin typeface="Times New Roman" panose="02020603050405020304" pitchFamily="18" charset="0"/>
              </a:rPr>
              <a:t>2+</a:t>
            </a:r>
            <a:r>
              <a:rPr kumimoji="1" lang="en-US" altLang="zh-CN" sz="3200">
                <a:latin typeface="Times New Roman" panose="02020603050405020304" pitchFamily="18" charset="0"/>
              </a:rPr>
              <a:t> </a:t>
            </a:r>
          </a:p>
        </p:txBody>
      </p:sp>
      <p:grpSp>
        <p:nvGrpSpPr>
          <p:cNvPr id="313348" name="Group 4"/>
          <p:cNvGrpSpPr>
            <a:grpSpLocks/>
          </p:cNvGrpSpPr>
          <p:nvPr/>
        </p:nvGrpSpPr>
        <p:grpSpPr bwMode="auto">
          <a:xfrm>
            <a:off x="1862139" y="4508499"/>
            <a:ext cx="9081891" cy="1567627"/>
            <a:chOff x="567" y="2840"/>
            <a:chExt cx="5439" cy="1092"/>
          </a:xfrm>
        </p:grpSpPr>
        <p:sp>
          <p:nvSpPr>
            <p:cNvPr id="94223" name="Text Box 5"/>
            <p:cNvSpPr txBox="1">
              <a:spLocks noChangeArrowheads="1"/>
            </p:cNvSpPr>
            <p:nvPr/>
          </p:nvSpPr>
          <p:spPr bwMode="auto">
            <a:xfrm>
              <a:off x="567" y="2840"/>
              <a:ext cx="2361"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200" b="1">
                  <a:solidFill>
                    <a:schemeClr val="folHlink"/>
                  </a:solidFill>
                  <a:latin typeface="Times New Roman" panose="02020603050405020304" pitchFamily="18" charset="0"/>
                </a:rPr>
                <a:t>NADPH</a:t>
              </a:r>
              <a:r>
                <a:rPr kumimoji="1" lang="zh-CN" altLang="en-US" sz="3200" b="1">
                  <a:solidFill>
                    <a:schemeClr val="folHlink"/>
                  </a:solidFill>
                  <a:latin typeface="Times New Roman" panose="02020603050405020304" pitchFamily="18" charset="0"/>
                </a:rPr>
                <a:t>的来源</a:t>
              </a:r>
              <a:r>
                <a:rPr kumimoji="1" lang="zh-CN" altLang="en-US" sz="3200" b="1">
                  <a:solidFill>
                    <a:srgbClr val="CC0066"/>
                  </a:solidFill>
                  <a:latin typeface="Times New Roman" panose="02020603050405020304" pitchFamily="18" charset="0"/>
                </a:rPr>
                <a:t>：</a:t>
              </a:r>
            </a:p>
          </p:txBody>
        </p:sp>
        <p:sp>
          <p:nvSpPr>
            <p:cNvPr id="94224" name="Text Box 6"/>
            <p:cNvSpPr txBox="1">
              <a:spLocks noChangeArrowheads="1"/>
            </p:cNvSpPr>
            <p:nvPr/>
          </p:nvSpPr>
          <p:spPr bwMode="auto">
            <a:xfrm>
              <a:off x="839" y="3203"/>
              <a:ext cx="3661"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200" b="1" dirty="0">
                  <a:latin typeface="Times New Roman" panose="02020603050405020304" pitchFamily="18" charset="0"/>
                </a:rPr>
                <a:t> </a:t>
              </a:r>
              <a:r>
                <a:rPr kumimoji="1" lang="zh-CN" altLang="en-US" sz="3200" b="1" dirty="0">
                  <a:latin typeface="Times New Roman" panose="02020603050405020304" pitchFamily="18" charset="0"/>
                </a:rPr>
                <a:t>磷酸戊糖途径（主要来源）    </a:t>
              </a:r>
            </a:p>
          </p:txBody>
        </p:sp>
        <p:sp>
          <p:nvSpPr>
            <p:cNvPr id="94225" name="Text Box 7"/>
            <p:cNvSpPr txBox="1">
              <a:spLocks noChangeArrowheads="1"/>
            </p:cNvSpPr>
            <p:nvPr/>
          </p:nvSpPr>
          <p:spPr bwMode="auto">
            <a:xfrm>
              <a:off x="839" y="3525"/>
              <a:ext cx="5167"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200" b="1" dirty="0">
                  <a:latin typeface="Times New Roman" panose="02020603050405020304" pitchFamily="18" charset="0"/>
                </a:rPr>
                <a:t> </a:t>
              </a:r>
              <a:r>
                <a:rPr kumimoji="1" lang="zh-CN" altLang="en-US" sz="3200" b="1" dirty="0">
                  <a:latin typeface="Times New Roman" panose="02020603050405020304" pitchFamily="18" charset="0"/>
                </a:rPr>
                <a:t>胞液中</a:t>
              </a:r>
              <a:r>
                <a:rPr kumimoji="1" lang="zh-CN" altLang="en-US" sz="3200" b="1" dirty="0">
                  <a:solidFill>
                    <a:srgbClr val="D60093"/>
                  </a:solidFill>
                  <a:latin typeface="Times New Roman" panose="02020603050405020304" pitchFamily="18" charset="0"/>
                </a:rPr>
                <a:t>异柠檬酸脱氢酶</a:t>
              </a:r>
              <a:r>
                <a:rPr kumimoji="1" lang="zh-CN" altLang="en-US" sz="3200" b="1" dirty="0">
                  <a:latin typeface="Times New Roman" panose="02020603050405020304" pitchFamily="18" charset="0"/>
                </a:rPr>
                <a:t>及</a:t>
              </a:r>
              <a:r>
                <a:rPr kumimoji="1" lang="zh-CN" altLang="en-US" sz="3200" b="1" dirty="0">
                  <a:solidFill>
                    <a:srgbClr val="D60093"/>
                  </a:solidFill>
                  <a:latin typeface="Times New Roman" panose="02020603050405020304" pitchFamily="18" charset="0"/>
                </a:rPr>
                <a:t>苹果酸酶</a:t>
              </a:r>
              <a:r>
                <a:rPr kumimoji="1" lang="zh-CN" altLang="en-US" sz="3200" b="1" dirty="0">
                  <a:latin typeface="Times New Roman" panose="02020603050405020304" pitchFamily="18" charset="0"/>
                </a:rPr>
                <a:t>催化的反应 </a:t>
              </a:r>
            </a:p>
          </p:txBody>
        </p:sp>
      </p:grpSp>
      <p:sp>
        <p:nvSpPr>
          <p:cNvPr id="313352" name="Text Box 8"/>
          <p:cNvSpPr txBox="1">
            <a:spLocks noChangeArrowheads="1"/>
          </p:cNvSpPr>
          <p:nvPr/>
        </p:nvSpPr>
        <p:spPr bwMode="auto">
          <a:xfrm>
            <a:off x="1752600" y="2112963"/>
            <a:ext cx="395050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solidFill>
                  <a:schemeClr val="folHlink"/>
                </a:solidFill>
                <a:latin typeface="Times New Roman" panose="02020603050405020304" pitchFamily="18" charset="0"/>
              </a:rPr>
              <a:t>乙酰</a:t>
            </a:r>
            <a:r>
              <a:rPr kumimoji="1" lang="en-US" altLang="zh-CN" sz="3200" b="1">
                <a:solidFill>
                  <a:schemeClr val="folHlink"/>
                </a:solidFill>
                <a:latin typeface="Times New Roman" panose="02020603050405020304" pitchFamily="18" charset="0"/>
              </a:rPr>
              <a:t>CoA</a:t>
            </a:r>
            <a:r>
              <a:rPr kumimoji="1" lang="zh-CN" altLang="en-US" sz="3200" b="1">
                <a:solidFill>
                  <a:schemeClr val="folHlink"/>
                </a:solidFill>
                <a:latin typeface="Times New Roman" panose="02020603050405020304" pitchFamily="18" charset="0"/>
              </a:rPr>
              <a:t>的主要来源：</a:t>
            </a:r>
          </a:p>
        </p:txBody>
      </p:sp>
      <p:sp>
        <p:nvSpPr>
          <p:cNvPr id="313353" name="Text Box 9"/>
          <p:cNvSpPr txBox="1">
            <a:spLocks noChangeArrowheads="1"/>
          </p:cNvSpPr>
          <p:nvPr/>
        </p:nvSpPr>
        <p:spPr bwMode="auto">
          <a:xfrm>
            <a:off x="1897062" y="3213101"/>
            <a:ext cx="8873833" cy="1175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7112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10000"/>
              </a:lnSpc>
            </a:pPr>
            <a:r>
              <a:rPr kumimoji="1" lang="zh-CN" altLang="en-US" sz="3200" b="1">
                <a:latin typeface="Times New Roman" panose="02020603050405020304" pitchFamily="18" charset="0"/>
              </a:rPr>
              <a:t>乙酰</a:t>
            </a:r>
            <a:r>
              <a:rPr kumimoji="1" lang="en-US" altLang="zh-CN" sz="3200" b="1">
                <a:latin typeface="Times New Roman" panose="02020603050405020304" pitchFamily="18" charset="0"/>
              </a:rPr>
              <a:t>CoA</a:t>
            </a:r>
            <a:r>
              <a:rPr kumimoji="1" lang="zh-CN" altLang="en-US" sz="3200" b="1">
                <a:latin typeface="Times New Roman" panose="02020603050405020304" pitchFamily="18" charset="0"/>
              </a:rPr>
              <a:t>全部在线粒体内产生，通过</a:t>
            </a:r>
            <a:r>
              <a:rPr kumimoji="1" lang="zh-CN" altLang="en-US" sz="3200" b="1">
                <a:solidFill>
                  <a:srgbClr val="D60093"/>
                </a:solidFill>
                <a:latin typeface="Times New Roman" panose="02020603050405020304" pitchFamily="18" charset="0"/>
                <a:hlinkClick r:id="rId3" action="ppaction://hlinksldjump"/>
              </a:rPr>
              <a:t>柠檬酸</a:t>
            </a:r>
            <a:r>
              <a:rPr kumimoji="1" lang="en-US" altLang="zh-CN" sz="3200" b="1">
                <a:solidFill>
                  <a:srgbClr val="D60093"/>
                </a:solidFill>
                <a:latin typeface="Times New Roman" panose="02020603050405020304" pitchFamily="18" charset="0"/>
                <a:hlinkClick r:id="rId3" action="ppaction://hlinksldjump"/>
              </a:rPr>
              <a:t>-</a:t>
            </a:r>
            <a:r>
              <a:rPr kumimoji="1" lang="zh-CN" altLang="en-US" sz="3200" b="1">
                <a:solidFill>
                  <a:srgbClr val="D60093"/>
                </a:solidFill>
                <a:latin typeface="Times New Roman" panose="02020603050405020304" pitchFamily="18" charset="0"/>
                <a:hlinkClick r:id="rId3" action="ppaction://hlinksldjump"/>
              </a:rPr>
              <a:t>丙酮酸循环</a:t>
            </a:r>
            <a:r>
              <a:rPr kumimoji="1" lang="zh-CN" altLang="en-US" sz="3200" b="1">
                <a:solidFill>
                  <a:srgbClr val="D60093"/>
                </a:solidFill>
                <a:latin typeface="Times New Roman" panose="02020603050405020304" pitchFamily="18" charset="0"/>
              </a:rPr>
              <a:t> </a:t>
            </a:r>
            <a:r>
              <a:rPr kumimoji="1" lang="en-US" altLang="zh-CN" sz="3200" b="1">
                <a:solidFill>
                  <a:srgbClr val="D60093"/>
                </a:solidFill>
                <a:latin typeface="Times New Roman" panose="02020603050405020304" pitchFamily="18" charset="0"/>
              </a:rPr>
              <a:t>(citrate pyruvate cycle)</a:t>
            </a:r>
            <a:r>
              <a:rPr kumimoji="1" lang="zh-CN" altLang="en-US" sz="3200" b="1">
                <a:latin typeface="Times New Roman" panose="02020603050405020304" pitchFamily="18" charset="0"/>
              </a:rPr>
              <a:t>出线粒体。</a:t>
            </a:r>
          </a:p>
        </p:txBody>
      </p:sp>
      <p:grpSp>
        <p:nvGrpSpPr>
          <p:cNvPr id="313354" name="Group 10"/>
          <p:cNvGrpSpPr>
            <a:grpSpLocks/>
          </p:cNvGrpSpPr>
          <p:nvPr/>
        </p:nvGrpSpPr>
        <p:grpSpPr bwMode="auto">
          <a:xfrm>
            <a:off x="4583114" y="2903538"/>
            <a:ext cx="1209742" cy="100012"/>
            <a:chOff x="1440" y="2112"/>
            <a:chExt cx="384" cy="0"/>
          </a:xfrm>
        </p:grpSpPr>
        <p:sp>
          <p:nvSpPr>
            <p:cNvPr id="94221" name="Line 11"/>
            <p:cNvSpPr>
              <a:spLocks noChangeShapeType="1"/>
            </p:cNvSpPr>
            <p:nvPr/>
          </p:nvSpPr>
          <p:spPr bwMode="auto">
            <a:xfrm>
              <a:off x="1440" y="2112"/>
              <a:ext cx="144" cy="0"/>
            </a:xfrm>
            <a:prstGeom prst="line">
              <a:avLst/>
            </a:prstGeom>
            <a:noFill/>
            <a:ln w="19050">
              <a:solidFill>
                <a:srgbClr val="0066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400"/>
            </a:p>
          </p:txBody>
        </p:sp>
        <p:sp>
          <p:nvSpPr>
            <p:cNvPr id="94222" name="Line 12"/>
            <p:cNvSpPr>
              <a:spLocks noChangeShapeType="1"/>
            </p:cNvSpPr>
            <p:nvPr/>
          </p:nvSpPr>
          <p:spPr bwMode="auto">
            <a:xfrm>
              <a:off x="1680" y="2112"/>
              <a:ext cx="144" cy="0"/>
            </a:xfrm>
            <a:prstGeom prst="line">
              <a:avLst/>
            </a:prstGeom>
            <a:noFill/>
            <a:ln w="19050">
              <a:solidFill>
                <a:srgbClr val="0066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400"/>
            </a:p>
          </p:txBody>
        </p:sp>
      </p:grpSp>
      <p:sp>
        <p:nvSpPr>
          <p:cNvPr id="313357" name="Rectangle 13"/>
          <p:cNvSpPr>
            <a:spLocks noChangeArrowheads="1"/>
          </p:cNvSpPr>
          <p:nvPr/>
        </p:nvSpPr>
        <p:spPr bwMode="auto">
          <a:xfrm>
            <a:off x="5640389" y="2636838"/>
            <a:ext cx="200486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solidFill>
                  <a:srgbClr val="D60093"/>
                </a:solidFill>
                <a:latin typeface="Times New Roman" panose="02020603050405020304" pitchFamily="18" charset="0"/>
              </a:rPr>
              <a:t>乙酰</a:t>
            </a:r>
            <a:r>
              <a:rPr kumimoji="1" lang="en-US" altLang="zh-CN" sz="3200" b="1">
                <a:solidFill>
                  <a:srgbClr val="D60093"/>
                </a:solidFill>
                <a:latin typeface="Times New Roman" panose="02020603050405020304" pitchFamily="18" charset="0"/>
              </a:rPr>
              <a:t>CoA  </a:t>
            </a:r>
          </a:p>
        </p:txBody>
      </p:sp>
      <p:sp>
        <p:nvSpPr>
          <p:cNvPr id="313358" name="Text Box 14"/>
          <p:cNvSpPr txBox="1">
            <a:spLocks noChangeArrowheads="1"/>
          </p:cNvSpPr>
          <p:nvPr/>
        </p:nvSpPr>
        <p:spPr bwMode="auto">
          <a:xfrm>
            <a:off x="8377238" y="2689225"/>
            <a:ext cx="183269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solidFill>
                  <a:schemeClr val="tx2"/>
                </a:solidFill>
                <a:latin typeface="Times New Roman" panose="02020603050405020304" pitchFamily="18" charset="0"/>
              </a:rPr>
              <a:t>氨基酸</a:t>
            </a:r>
            <a:r>
              <a:rPr kumimoji="1" lang="zh-CN" altLang="en-US" sz="3200" b="1">
                <a:solidFill>
                  <a:srgbClr val="000099"/>
                </a:solidFill>
                <a:latin typeface="Times New Roman" panose="02020603050405020304" pitchFamily="18" charset="0"/>
              </a:rPr>
              <a:t>  </a:t>
            </a:r>
          </a:p>
        </p:txBody>
      </p:sp>
      <p:sp>
        <p:nvSpPr>
          <p:cNvPr id="313359" name="Line 15"/>
          <p:cNvSpPr>
            <a:spLocks noChangeShapeType="1"/>
          </p:cNvSpPr>
          <p:nvPr/>
        </p:nvSpPr>
        <p:spPr bwMode="auto">
          <a:xfrm>
            <a:off x="7307264" y="2903538"/>
            <a:ext cx="454101" cy="0"/>
          </a:xfrm>
          <a:prstGeom prst="line">
            <a:avLst/>
          </a:prstGeom>
          <a:noFill/>
          <a:ln w="19050">
            <a:solidFill>
              <a:srgbClr val="006600"/>
            </a:solidFill>
            <a:miter lim="800000"/>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400"/>
          </a:p>
        </p:txBody>
      </p:sp>
      <p:sp>
        <p:nvSpPr>
          <p:cNvPr id="313360" name="Line 16"/>
          <p:cNvSpPr>
            <a:spLocks noChangeShapeType="1"/>
          </p:cNvSpPr>
          <p:nvPr/>
        </p:nvSpPr>
        <p:spPr bwMode="auto">
          <a:xfrm>
            <a:off x="7975600" y="2903538"/>
            <a:ext cx="454102" cy="0"/>
          </a:xfrm>
          <a:prstGeom prst="line">
            <a:avLst/>
          </a:prstGeom>
          <a:noFill/>
          <a:ln w="19050">
            <a:solidFill>
              <a:srgbClr val="006600"/>
            </a:solidFill>
            <a:miter lim="800000"/>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400"/>
          </a:p>
        </p:txBody>
      </p:sp>
      <p:sp>
        <p:nvSpPr>
          <p:cNvPr id="313361" name="Rectangle 17"/>
          <p:cNvSpPr>
            <a:spLocks noChangeArrowheads="1"/>
          </p:cNvSpPr>
          <p:nvPr/>
        </p:nvSpPr>
        <p:spPr bwMode="auto">
          <a:xfrm>
            <a:off x="2473326" y="2689225"/>
            <a:ext cx="3108624"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200" b="1" dirty="0">
                <a:solidFill>
                  <a:srgbClr val="009900"/>
                </a:solidFill>
                <a:latin typeface="Times New Roman" panose="02020603050405020304" pitchFamily="18" charset="0"/>
              </a:rPr>
              <a:t>  </a:t>
            </a:r>
            <a:r>
              <a:rPr kumimoji="1" lang="en-US" altLang="zh-CN" sz="3200" b="1" dirty="0" err="1">
                <a:solidFill>
                  <a:schemeClr val="tx2"/>
                </a:solidFill>
                <a:latin typeface="Times New Roman" panose="02020603050405020304" pitchFamily="18" charset="0"/>
              </a:rPr>
              <a:t>Glc</a:t>
            </a:r>
            <a:r>
              <a:rPr kumimoji="1" lang="zh-CN" altLang="en-US" sz="3200" b="1" dirty="0">
                <a:solidFill>
                  <a:schemeClr val="tx2"/>
                </a:solidFill>
                <a:latin typeface="Times New Roman" panose="02020603050405020304" pitchFamily="18" charset="0"/>
              </a:rPr>
              <a:t>（主要）</a:t>
            </a:r>
            <a:r>
              <a:rPr kumimoji="1" lang="zh-CN" altLang="en-US" sz="3200" b="1" dirty="0">
                <a:solidFill>
                  <a:srgbClr val="009900"/>
                </a:solidFill>
                <a:latin typeface="Times New Roman" panose="02020603050405020304" pitchFamily="18" charset="0"/>
              </a:rPr>
              <a:t> </a:t>
            </a:r>
          </a:p>
        </p:txBody>
      </p:sp>
    </p:spTree>
    <p:extLst>
      <p:ext uri="{BB962C8B-B14F-4D97-AF65-F5344CB8AC3E}">
        <p14:creationId xmlns:p14="http://schemas.microsoft.com/office/powerpoint/2010/main" val="2476643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3347"/>
                                        </p:tgtEl>
                                        <p:attrNameLst>
                                          <p:attrName>style.visibility</p:attrName>
                                        </p:attrNameLst>
                                      </p:cBhvr>
                                      <p:to>
                                        <p:strVal val="visible"/>
                                      </p:to>
                                    </p:set>
                                    <p:animEffect transition="in" filter="blinds(horizontal)">
                                      <p:cBhvr>
                                        <p:cTn id="7" dur="500"/>
                                        <p:tgtEl>
                                          <p:spTgt spid="3133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13352"/>
                                        </p:tgtEl>
                                        <p:attrNameLst>
                                          <p:attrName>style.visibility</p:attrName>
                                        </p:attrNameLst>
                                      </p:cBhvr>
                                      <p:to>
                                        <p:strVal val="visible"/>
                                      </p:to>
                                    </p:set>
                                    <p:animEffect transition="in" filter="box(in)">
                                      <p:cBhvr>
                                        <p:cTn id="12" dur="500"/>
                                        <p:tgtEl>
                                          <p:spTgt spid="313352"/>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313353"/>
                                        </p:tgtEl>
                                        <p:attrNameLst>
                                          <p:attrName>style.visibility</p:attrName>
                                        </p:attrNameLst>
                                      </p:cBhvr>
                                      <p:to>
                                        <p:strVal val="visible"/>
                                      </p:to>
                                    </p:set>
                                    <p:animEffect transition="in" filter="box(in)">
                                      <p:cBhvr>
                                        <p:cTn id="15" dur="500"/>
                                        <p:tgtEl>
                                          <p:spTgt spid="313353"/>
                                        </p:tgtEl>
                                      </p:cBhvr>
                                    </p:animEffect>
                                  </p:childTnLst>
                                </p:cTn>
                              </p:par>
                              <p:par>
                                <p:cTn id="16" presetID="4" presetClass="entr" presetSubtype="16" fill="hold" nodeType="withEffect">
                                  <p:stCondLst>
                                    <p:cond delay="0"/>
                                  </p:stCondLst>
                                  <p:childTnLst>
                                    <p:set>
                                      <p:cBhvr>
                                        <p:cTn id="17" dur="1" fill="hold">
                                          <p:stCondLst>
                                            <p:cond delay="0"/>
                                          </p:stCondLst>
                                        </p:cTn>
                                        <p:tgtEl>
                                          <p:spTgt spid="313354"/>
                                        </p:tgtEl>
                                        <p:attrNameLst>
                                          <p:attrName>style.visibility</p:attrName>
                                        </p:attrNameLst>
                                      </p:cBhvr>
                                      <p:to>
                                        <p:strVal val="visible"/>
                                      </p:to>
                                    </p:set>
                                    <p:animEffect transition="in" filter="box(in)">
                                      <p:cBhvr>
                                        <p:cTn id="18" dur="500"/>
                                        <p:tgtEl>
                                          <p:spTgt spid="313354"/>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313357"/>
                                        </p:tgtEl>
                                        <p:attrNameLst>
                                          <p:attrName>style.visibility</p:attrName>
                                        </p:attrNameLst>
                                      </p:cBhvr>
                                      <p:to>
                                        <p:strVal val="visible"/>
                                      </p:to>
                                    </p:set>
                                    <p:animEffect transition="in" filter="box(in)">
                                      <p:cBhvr>
                                        <p:cTn id="21" dur="500"/>
                                        <p:tgtEl>
                                          <p:spTgt spid="313357"/>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313358"/>
                                        </p:tgtEl>
                                        <p:attrNameLst>
                                          <p:attrName>style.visibility</p:attrName>
                                        </p:attrNameLst>
                                      </p:cBhvr>
                                      <p:to>
                                        <p:strVal val="visible"/>
                                      </p:to>
                                    </p:set>
                                    <p:animEffect transition="in" filter="box(in)">
                                      <p:cBhvr>
                                        <p:cTn id="24" dur="500"/>
                                        <p:tgtEl>
                                          <p:spTgt spid="313358"/>
                                        </p:tgtEl>
                                      </p:cBhvr>
                                    </p:animEffect>
                                  </p:childTnLst>
                                </p:cTn>
                              </p:par>
                              <p:par>
                                <p:cTn id="25" presetID="4" presetClass="entr" presetSubtype="16" fill="hold" nodeType="withEffect">
                                  <p:stCondLst>
                                    <p:cond delay="0"/>
                                  </p:stCondLst>
                                  <p:childTnLst>
                                    <p:set>
                                      <p:cBhvr>
                                        <p:cTn id="26" dur="1" fill="hold">
                                          <p:stCondLst>
                                            <p:cond delay="0"/>
                                          </p:stCondLst>
                                        </p:cTn>
                                        <p:tgtEl>
                                          <p:spTgt spid="313359"/>
                                        </p:tgtEl>
                                        <p:attrNameLst>
                                          <p:attrName>style.visibility</p:attrName>
                                        </p:attrNameLst>
                                      </p:cBhvr>
                                      <p:to>
                                        <p:strVal val="visible"/>
                                      </p:to>
                                    </p:set>
                                    <p:animEffect transition="in" filter="box(in)">
                                      <p:cBhvr>
                                        <p:cTn id="27" dur="500"/>
                                        <p:tgtEl>
                                          <p:spTgt spid="313359"/>
                                        </p:tgtEl>
                                      </p:cBhvr>
                                    </p:animEffect>
                                  </p:childTnLst>
                                </p:cTn>
                              </p:par>
                              <p:par>
                                <p:cTn id="28" presetID="4" presetClass="entr" presetSubtype="16" fill="hold" nodeType="withEffect">
                                  <p:stCondLst>
                                    <p:cond delay="0"/>
                                  </p:stCondLst>
                                  <p:childTnLst>
                                    <p:set>
                                      <p:cBhvr>
                                        <p:cTn id="29" dur="1" fill="hold">
                                          <p:stCondLst>
                                            <p:cond delay="0"/>
                                          </p:stCondLst>
                                        </p:cTn>
                                        <p:tgtEl>
                                          <p:spTgt spid="313360"/>
                                        </p:tgtEl>
                                        <p:attrNameLst>
                                          <p:attrName>style.visibility</p:attrName>
                                        </p:attrNameLst>
                                      </p:cBhvr>
                                      <p:to>
                                        <p:strVal val="visible"/>
                                      </p:to>
                                    </p:set>
                                    <p:animEffect transition="in" filter="box(in)">
                                      <p:cBhvr>
                                        <p:cTn id="30" dur="500"/>
                                        <p:tgtEl>
                                          <p:spTgt spid="313360"/>
                                        </p:tgtEl>
                                      </p:cBhvr>
                                    </p:animEffect>
                                  </p:childTnLst>
                                </p:cTn>
                              </p:par>
                              <p:par>
                                <p:cTn id="31" presetID="4" presetClass="entr" presetSubtype="16" fill="hold" grpId="0" nodeType="withEffect">
                                  <p:stCondLst>
                                    <p:cond delay="0"/>
                                  </p:stCondLst>
                                  <p:childTnLst>
                                    <p:set>
                                      <p:cBhvr>
                                        <p:cTn id="32" dur="1" fill="hold">
                                          <p:stCondLst>
                                            <p:cond delay="0"/>
                                          </p:stCondLst>
                                        </p:cTn>
                                        <p:tgtEl>
                                          <p:spTgt spid="313361"/>
                                        </p:tgtEl>
                                        <p:attrNameLst>
                                          <p:attrName>style.visibility</p:attrName>
                                        </p:attrNameLst>
                                      </p:cBhvr>
                                      <p:to>
                                        <p:strVal val="visible"/>
                                      </p:to>
                                    </p:set>
                                    <p:animEffect transition="in" filter="box(in)">
                                      <p:cBhvr>
                                        <p:cTn id="33" dur="500"/>
                                        <p:tgtEl>
                                          <p:spTgt spid="31336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8" presetClass="entr" presetSubtype="16" fill="hold" nodeType="clickEffect">
                                  <p:stCondLst>
                                    <p:cond delay="0"/>
                                  </p:stCondLst>
                                  <p:childTnLst>
                                    <p:set>
                                      <p:cBhvr>
                                        <p:cTn id="37" dur="1" fill="hold">
                                          <p:stCondLst>
                                            <p:cond delay="0"/>
                                          </p:stCondLst>
                                        </p:cTn>
                                        <p:tgtEl>
                                          <p:spTgt spid="313348"/>
                                        </p:tgtEl>
                                        <p:attrNameLst>
                                          <p:attrName>style.visibility</p:attrName>
                                        </p:attrNameLst>
                                      </p:cBhvr>
                                      <p:to>
                                        <p:strVal val="visible"/>
                                      </p:to>
                                    </p:set>
                                    <p:animEffect transition="in" filter="diamond(in)">
                                      <p:cBhvr>
                                        <p:cTn id="38" dur="1000"/>
                                        <p:tgtEl>
                                          <p:spTgt spid="313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347" grpId="0"/>
      <p:bldP spid="313352" grpId="0"/>
      <p:bldP spid="313353" grpId="0"/>
      <p:bldP spid="313357" grpId="0"/>
      <p:bldP spid="313358" grpId="0"/>
      <p:bldP spid="31336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ChangeArrowheads="1"/>
          </p:cNvSpPr>
          <p:nvPr/>
        </p:nvSpPr>
        <p:spPr bwMode="auto">
          <a:xfrm>
            <a:off x="5880100" y="188913"/>
            <a:ext cx="609600" cy="5715000"/>
          </a:xfrm>
          <a:prstGeom prst="rect">
            <a:avLst/>
          </a:prstGeom>
          <a:solidFill>
            <a:srgbClr val="CCECFF">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endParaRPr lang="zh-CN" altLang="zh-CN" sz="2000">
              <a:solidFill>
                <a:srgbClr val="800080"/>
              </a:solidFill>
              <a:ea typeface="宋体" panose="02010600030101010101" pitchFamily="2" charset="-122"/>
            </a:endParaRPr>
          </a:p>
        </p:txBody>
      </p:sp>
      <p:sp>
        <p:nvSpPr>
          <p:cNvPr id="96259" name="Text Box 3"/>
          <p:cNvSpPr txBox="1">
            <a:spLocks noChangeArrowheads="1"/>
          </p:cNvSpPr>
          <p:nvPr/>
        </p:nvSpPr>
        <p:spPr bwMode="auto">
          <a:xfrm>
            <a:off x="5880101" y="1108075"/>
            <a:ext cx="720725"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600" b="1">
                <a:solidFill>
                  <a:srgbClr val="800080"/>
                </a:solidFill>
                <a:latin typeface="Times New Roman" panose="02020603050405020304" pitchFamily="18" charset="0"/>
              </a:rPr>
              <a:t>线</a:t>
            </a:r>
          </a:p>
          <a:p>
            <a:pPr eaLnBrk="1" hangingPunct="1"/>
            <a:endParaRPr kumimoji="1" lang="zh-CN" altLang="en-US" sz="3600" b="1">
              <a:solidFill>
                <a:srgbClr val="800080"/>
              </a:solidFill>
              <a:latin typeface="Times New Roman" panose="02020603050405020304" pitchFamily="18" charset="0"/>
            </a:endParaRPr>
          </a:p>
          <a:p>
            <a:pPr eaLnBrk="1" hangingPunct="1"/>
            <a:r>
              <a:rPr kumimoji="1" lang="zh-CN" altLang="en-US" sz="3600" b="1">
                <a:solidFill>
                  <a:srgbClr val="800080"/>
                </a:solidFill>
                <a:latin typeface="Times New Roman" panose="02020603050405020304" pitchFamily="18" charset="0"/>
              </a:rPr>
              <a:t>粒</a:t>
            </a:r>
          </a:p>
          <a:p>
            <a:pPr eaLnBrk="1" hangingPunct="1"/>
            <a:endParaRPr kumimoji="1" lang="zh-CN" altLang="en-US" sz="3600" b="1">
              <a:solidFill>
                <a:srgbClr val="800080"/>
              </a:solidFill>
              <a:latin typeface="Times New Roman" panose="02020603050405020304" pitchFamily="18" charset="0"/>
            </a:endParaRPr>
          </a:p>
          <a:p>
            <a:pPr eaLnBrk="1" hangingPunct="1"/>
            <a:r>
              <a:rPr kumimoji="1" lang="zh-CN" altLang="en-US" sz="3600" b="1">
                <a:solidFill>
                  <a:srgbClr val="800080"/>
                </a:solidFill>
                <a:latin typeface="Times New Roman" panose="02020603050405020304" pitchFamily="18" charset="0"/>
              </a:rPr>
              <a:t>体</a:t>
            </a:r>
          </a:p>
          <a:p>
            <a:pPr eaLnBrk="1" hangingPunct="1"/>
            <a:endParaRPr kumimoji="1" lang="zh-CN" altLang="en-US" sz="3600" b="1">
              <a:solidFill>
                <a:srgbClr val="800080"/>
              </a:solidFill>
              <a:latin typeface="Times New Roman" panose="02020603050405020304" pitchFamily="18" charset="0"/>
            </a:endParaRPr>
          </a:p>
          <a:p>
            <a:pPr eaLnBrk="1" hangingPunct="1"/>
            <a:r>
              <a:rPr kumimoji="1" lang="zh-CN" altLang="en-US" sz="3600" b="1">
                <a:solidFill>
                  <a:srgbClr val="800080"/>
                </a:solidFill>
                <a:latin typeface="Times New Roman" panose="02020603050405020304" pitchFamily="18" charset="0"/>
              </a:rPr>
              <a:t>膜</a:t>
            </a:r>
          </a:p>
        </p:txBody>
      </p:sp>
      <p:sp>
        <p:nvSpPr>
          <p:cNvPr id="96260" name="Text Box 4"/>
          <p:cNvSpPr txBox="1">
            <a:spLocks noChangeArrowheads="1"/>
          </p:cNvSpPr>
          <p:nvPr/>
        </p:nvSpPr>
        <p:spPr bwMode="auto">
          <a:xfrm>
            <a:off x="2927350" y="188913"/>
            <a:ext cx="992579" cy="523220"/>
          </a:xfrm>
          <a:prstGeom prst="rect">
            <a:avLst/>
          </a:prstGeom>
          <a:noFill/>
          <a:ln>
            <a:noFill/>
          </a:ln>
          <a:effectLst/>
          <a:extLst>
            <a:ext uri="{909E8E84-426E-40DD-AFC4-6F175D3DCCD1}">
              <a14:hiddenFill xmlns:a14="http://schemas.microsoft.com/office/drawing/2010/main">
                <a:solidFill>
                  <a:srgbClr val="FF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rPr>
              <a:t>胞液 </a:t>
            </a:r>
          </a:p>
        </p:txBody>
      </p:sp>
      <p:sp>
        <p:nvSpPr>
          <p:cNvPr id="96261" name="Text Box 5"/>
          <p:cNvSpPr txBox="1">
            <a:spLocks noChangeArrowheads="1"/>
          </p:cNvSpPr>
          <p:nvPr/>
        </p:nvSpPr>
        <p:spPr bwMode="auto">
          <a:xfrm>
            <a:off x="7824788" y="260350"/>
            <a:ext cx="2159566" cy="523220"/>
          </a:xfrm>
          <a:prstGeom prst="rect">
            <a:avLst/>
          </a:prstGeom>
          <a:noFill/>
          <a:ln>
            <a:noFill/>
          </a:ln>
          <a:effectLst/>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rPr>
              <a:t>线粒体基质  </a:t>
            </a:r>
          </a:p>
        </p:txBody>
      </p:sp>
      <p:sp>
        <p:nvSpPr>
          <p:cNvPr id="314374" name="Text Box 6"/>
          <p:cNvSpPr txBox="1">
            <a:spLocks noChangeArrowheads="1"/>
          </p:cNvSpPr>
          <p:nvPr/>
        </p:nvSpPr>
        <p:spPr bwMode="auto">
          <a:xfrm>
            <a:off x="3813175" y="908050"/>
            <a:ext cx="135165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rPr>
              <a:t>丙酮酸 </a:t>
            </a:r>
          </a:p>
        </p:txBody>
      </p:sp>
      <p:sp>
        <p:nvSpPr>
          <p:cNvPr id="314375" name="Text Box 7"/>
          <p:cNvSpPr txBox="1">
            <a:spLocks noChangeArrowheads="1"/>
          </p:cNvSpPr>
          <p:nvPr/>
        </p:nvSpPr>
        <p:spPr bwMode="auto">
          <a:xfrm>
            <a:off x="7394575" y="901700"/>
            <a:ext cx="135165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rPr>
              <a:t>丙酮酸 </a:t>
            </a:r>
          </a:p>
        </p:txBody>
      </p:sp>
      <p:sp>
        <p:nvSpPr>
          <p:cNvPr id="314376" name="Text Box 8"/>
          <p:cNvSpPr txBox="1">
            <a:spLocks noChangeArrowheads="1"/>
          </p:cNvSpPr>
          <p:nvPr/>
        </p:nvSpPr>
        <p:spPr bwMode="auto">
          <a:xfrm>
            <a:off x="3127375" y="2127250"/>
            <a:ext cx="135165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rPr>
              <a:t>苹果酸 </a:t>
            </a:r>
          </a:p>
        </p:txBody>
      </p:sp>
      <p:sp>
        <p:nvSpPr>
          <p:cNvPr id="314377" name="Text Box 9"/>
          <p:cNvSpPr txBox="1">
            <a:spLocks noChangeArrowheads="1"/>
          </p:cNvSpPr>
          <p:nvPr/>
        </p:nvSpPr>
        <p:spPr bwMode="auto">
          <a:xfrm>
            <a:off x="2495550" y="2852738"/>
            <a:ext cx="180049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chemeClr val="hlink"/>
                </a:solidFill>
                <a:latin typeface="Times New Roman" panose="02020603050405020304" pitchFamily="18" charset="0"/>
              </a:rPr>
              <a:t>草酰乙酸</a:t>
            </a:r>
            <a:r>
              <a:rPr kumimoji="1" lang="zh-CN" altLang="en-US" sz="2800" b="1">
                <a:solidFill>
                  <a:srgbClr val="CC0066"/>
                </a:solidFill>
                <a:latin typeface="Times New Roman" panose="02020603050405020304" pitchFamily="18" charset="0"/>
              </a:rPr>
              <a:t>  </a:t>
            </a:r>
          </a:p>
        </p:txBody>
      </p:sp>
      <p:sp>
        <p:nvSpPr>
          <p:cNvPr id="314378" name="Text Box 10"/>
          <p:cNvSpPr txBox="1">
            <a:spLocks noChangeArrowheads="1"/>
          </p:cNvSpPr>
          <p:nvPr/>
        </p:nvSpPr>
        <p:spPr bwMode="auto">
          <a:xfrm>
            <a:off x="3388459" y="5023225"/>
            <a:ext cx="162095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dirty="0">
                <a:solidFill>
                  <a:schemeClr val="hlink"/>
                </a:solidFill>
                <a:latin typeface="Times New Roman" panose="02020603050405020304" pitchFamily="18" charset="0"/>
              </a:rPr>
              <a:t>柠檬酸</a:t>
            </a:r>
            <a:r>
              <a:rPr kumimoji="1" lang="zh-CN" altLang="en-US" sz="3200" b="1" dirty="0">
                <a:solidFill>
                  <a:srgbClr val="CC0066"/>
                </a:solidFill>
                <a:latin typeface="Times New Roman" panose="02020603050405020304" pitchFamily="18" charset="0"/>
              </a:rPr>
              <a:t>  </a:t>
            </a:r>
          </a:p>
        </p:txBody>
      </p:sp>
      <p:sp>
        <p:nvSpPr>
          <p:cNvPr id="314379" name="Text Box 11"/>
          <p:cNvSpPr txBox="1">
            <a:spLocks noChangeArrowheads="1"/>
          </p:cNvSpPr>
          <p:nvPr/>
        </p:nvSpPr>
        <p:spPr bwMode="auto">
          <a:xfrm>
            <a:off x="7546975" y="5045076"/>
            <a:ext cx="162095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solidFill>
                  <a:schemeClr val="hlink"/>
                </a:solidFill>
                <a:latin typeface="Times New Roman" panose="02020603050405020304" pitchFamily="18" charset="0"/>
              </a:rPr>
              <a:t>柠檬酸</a:t>
            </a:r>
            <a:r>
              <a:rPr kumimoji="1" lang="zh-CN" altLang="en-US" sz="3200" b="1">
                <a:solidFill>
                  <a:srgbClr val="CC0066"/>
                </a:solidFill>
                <a:latin typeface="Times New Roman" panose="02020603050405020304" pitchFamily="18" charset="0"/>
              </a:rPr>
              <a:t>  </a:t>
            </a:r>
          </a:p>
        </p:txBody>
      </p:sp>
      <p:sp>
        <p:nvSpPr>
          <p:cNvPr id="314380" name="Line 12"/>
          <p:cNvSpPr>
            <a:spLocks noChangeShapeType="1"/>
          </p:cNvSpPr>
          <p:nvPr/>
        </p:nvSpPr>
        <p:spPr bwMode="auto">
          <a:xfrm>
            <a:off x="4803775" y="1174750"/>
            <a:ext cx="25146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14381" name="Line 13"/>
          <p:cNvSpPr>
            <a:spLocks noChangeShapeType="1"/>
          </p:cNvSpPr>
          <p:nvPr/>
        </p:nvSpPr>
        <p:spPr bwMode="auto">
          <a:xfrm>
            <a:off x="8537575" y="1174750"/>
            <a:ext cx="6096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14382" name="Rectangle 14"/>
          <p:cNvSpPr>
            <a:spLocks noChangeArrowheads="1"/>
          </p:cNvSpPr>
          <p:nvPr/>
        </p:nvSpPr>
        <p:spPr bwMode="auto">
          <a:xfrm>
            <a:off x="9147176" y="957263"/>
            <a:ext cx="1671676" cy="523220"/>
          </a:xfrm>
          <a:prstGeom prst="rect">
            <a:avLst/>
          </a:prstGeom>
          <a:solidFill>
            <a:srgbClr val="DD530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chemeClr val="bg1"/>
                </a:solidFill>
                <a:latin typeface="Times New Roman" panose="02020603050405020304" pitchFamily="18" charset="0"/>
              </a:rPr>
              <a:t>乙酰</a:t>
            </a:r>
            <a:r>
              <a:rPr kumimoji="1" lang="en-US" altLang="zh-CN" sz="2800" b="1">
                <a:solidFill>
                  <a:schemeClr val="bg1"/>
                </a:solidFill>
                <a:latin typeface="Times New Roman" panose="02020603050405020304" pitchFamily="18" charset="0"/>
              </a:rPr>
              <a:t>CoA</a:t>
            </a:r>
            <a:r>
              <a:rPr kumimoji="1" lang="en-US" altLang="zh-CN" sz="2800" b="1">
                <a:solidFill>
                  <a:srgbClr val="CC3399"/>
                </a:solidFill>
                <a:latin typeface="Times New Roman" panose="02020603050405020304" pitchFamily="18" charset="0"/>
              </a:rPr>
              <a:t> </a:t>
            </a:r>
          </a:p>
        </p:txBody>
      </p:sp>
      <p:sp>
        <p:nvSpPr>
          <p:cNvPr id="314383" name="Line 15"/>
          <p:cNvSpPr>
            <a:spLocks noChangeShapeType="1"/>
          </p:cNvSpPr>
          <p:nvPr/>
        </p:nvSpPr>
        <p:spPr bwMode="auto">
          <a:xfrm flipH="1" flipV="1">
            <a:off x="4727575" y="5289550"/>
            <a:ext cx="2667000" cy="0"/>
          </a:xfrm>
          <a:prstGeom prst="line">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grpSp>
        <p:nvGrpSpPr>
          <p:cNvPr id="314384" name="Group 16"/>
          <p:cNvGrpSpPr>
            <a:grpSpLocks/>
          </p:cNvGrpSpPr>
          <p:nvPr/>
        </p:nvGrpSpPr>
        <p:grpSpPr bwMode="auto">
          <a:xfrm>
            <a:off x="1600666" y="1123950"/>
            <a:ext cx="3991883" cy="1165245"/>
            <a:chOff x="-89" y="869"/>
            <a:chExt cx="2439" cy="698"/>
          </a:xfrm>
        </p:grpSpPr>
        <p:sp>
          <p:nvSpPr>
            <p:cNvPr id="96312" name="Line 17"/>
            <p:cNvSpPr>
              <a:spLocks noChangeShapeType="1"/>
            </p:cNvSpPr>
            <p:nvPr/>
          </p:nvSpPr>
          <p:spPr bwMode="auto">
            <a:xfrm flipV="1">
              <a:off x="1152" y="1008"/>
              <a:ext cx="384" cy="48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96313" name="Line 18"/>
            <p:cNvSpPr>
              <a:spLocks noChangeShapeType="1"/>
            </p:cNvSpPr>
            <p:nvPr/>
          </p:nvSpPr>
          <p:spPr bwMode="auto">
            <a:xfrm flipV="1">
              <a:off x="912" y="1296"/>
              <a:ext cx="384" cy="96"/>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96314" name="Line 19"/>
            <p:cNvSpPr>
              <a:spLocks noChangeShapeType="1"/>
            </p:cNvSpPr>
            <p:nvPr/>
          </p:nvSpPr>
          <p:spPr bwMode="auto">
            <a:xfrm flipH="1" flipV="1">
              <a:off x="1056" y="1104"/>
              <a:ext cx="240" cy="192"/>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grpSp>
          <p:nvGrpSpPr>
            <p:cNvPr id="96315" name="Group 20"/>
            <p:cNvGrpSpPr>
              <a:grpSpLocks/>
            </p:cNvGrpSpPr>
            <p:nvPr/>
          </p:nvGrpSpPr>
          <p:grpSpPr bwMode="auto">
            <a:xfrm>
              <a:off x="-89" y="869"/>
              <a:ext cx="1201" cy="363"/>
              <a:chOff x="3550" y="2549"/>
              <a:chExt cx="1042" cy="363"/>
            </a:xfrm>
          </p:grpSpPr>
          <p:sp>
            <p:nvSpPr>
              <p:cNvPr id="96320" name="Text Box 21"/>
              <p:cNvSpPr txBox="1">
                <a:spLocks noChangeArrowheads="1"/>
              </p:cNvSpPr>
              <p:nvPr/>
            </p:nvSpPr>
            <p:spPr bwMode="auto">
              <a:xfrm>
                <a:off x="3550" y="2635"/>
                <a:ext cx="1042" cy="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dirty="0">
                    <a:solidFill>
                      <a:schemeClr val="tx2"/>
                    </a:solidFill>
                    <a:latin typeface="Times New Roman" panose="02020603050405020304" pitchFamily="18" charset="0"/>
                  </a:rPr>
                  <a:t> </a:t>
                </a:r>
                <a:r>
                  <a:rPr kumimoji="1" lang="en-US" altLang="zh-CN" sz="2400" b="1" dirty="0">
                    <a:solidFill>
                      <a:srgbClr val="CC00CC"/>
                    </a:solidFill>
                    <a:latin typeface="Times New Roman" panose="02020603050405020304" pitchFamily="18" charset="0"/>
                  </a:rPr>
                  <a:t>NADPH+H</a:t>
                </a:r>
                <a:r>
                  <a:rPr kumimoji="1" lang="en-US" altLang="zh-CN" sz="2800" b="1" baseline="30000" dirty="0">
                    <a:solidFill>
                      <a:srgbClr val="CC00CC"/>
                    </a:solidFill>
                    <a:latin typeface="Times New Roman" panose="02020603050405020304" pitchFamily="18" charset="0"/>
                  </a:rPr>
                  <a:t>+</a:t>
                </a:r>
                <a:r>
                  <a:rPr kumimoji="1" lang="en-US" altLang="zh-CN" sz="2800" b="1" baseline="30000" dirty="0">
                    <a:solidFill>
                      <a:schemeClr val="tx2"/>
                    </a:solidFill>
                    <a:latin typeface="Times New Roman" panose="02020603050405020304" pitchFamily="18" charset="0"/>
                  </a:rPr>
                  <a:t> </a:t>
                </a:r>
              </a:p>
            </p:txBody>
          </p:sp>
          <p:sp>
            <p:nvSpPr>
              <p:cNvPr id="96321" name="Text Box 22"/>
              <p:cNvSpPr txBox="1">
                <a:spLocks noChangeArrowheads="1"/>
              </p:cNvSpPr>
              <p:nvPr/>
            </p:nvSpPr>
            <p:spPr bwMode="auto">
              <a:xfrm>
                <a:off x="4464" y="2549"/>
                <a:ext cx="98"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kumimoji="1" lang="zh-CN" altLang="zh-CN" sz="2000" b="1">
                  <a:latin typeface="Times New Roman" panose="02020603050405020304" pitchFamily="18" charset="0"/>
                </a:endParaRPr>
              </a:p>
            </p:txBody>
          </p:sp>
        </p:grpSp>
        <p:grpSp>
          <p:nvGrpSpPr>
            <p:cNvPr id="96316" name="Group 23"/>
            <p:cNvGrpSpPr>
              <a:grpSpLocks/>
            </p:cNvGrpSpPr>
            <p:nvPr/>
          </p:nvGrpSpPr>
          <p:grpSpPr bwMode="auto">
            <a:xfrm>
              <a:off x="191" y="1159"/>
              <a:ext cx="896" cy="408"/>
              <a:chOff x="1824" y="1303"/>
              <a:chExt cx="936" cy="408"/>
            </a:xfrm>
          </p:grpSpPr>
          <p:sp>
            <p:nvSpPr>
              <p:cNvPr id="96318" name="Text Box 24"/>
              <p:cNvSpPr txBox="1">
                <a:spLocks noChangeArrowheads="1"/>
              </p:cNvSpPr>
              <p:nvPr/>
            </p:nvSpPr>
            <p:spPr bwMode="auto">
              <a:xfrm>
                <a:off x="1824" y="1434"/>
                <a:ext cx="936" cy="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a:solidFill>
                      <a:srgbClr val="663FBD"/>
                    </a:solidFill>
                    <a:latin typeface="Times New Roman" panose="02020603050405020304" pitchFamily="18" charset="0"/>
                  </a:rPr>
                  <a:t>   </a:t>
                </a:r>
                <a:r>
                  <a:rPr kumimoji="1" lang="en-US" altLang="zh-CN" sz="2400" b="1">
                    <a:solidFill>
                      <a:srgbClr val="CC00CC"/>
                    </a:solidFill>
                    <a:latin typeface="Times New Roman" panose="02020603050405020304" pitchFamily="18" charset="0"/>
                  </a:rPr>
                  <a:t>NADP</a:t>
                </a:r>
                <a:r>
                  <a:rPr kumimoji="1" lang="en-US" altLang="zh-CN" sz="2800" b="1" baseline="30000">
                    <a:solidFill>
                      <a:srgbClr val="CC00CC"/>
                    </a:solidFill>
                    <a:latin typeface="Times New Roman" panose="02020603050405020304" pitchFamily="18" charset="0"/>
                  </a:rPr>
                  <a:t>+</a:t>
                </a:r>
                <a:r>
                  <a:rPr kumimoji="1" lang="en-US" altLang="zh-CN" sz="2800" b="1" baseline="30000">
                    <a:solidFill>
                      <a:schemeClr val="tx2"/>
                    </a:solidFill>
                    <a:latin typeface="Times New Roman" panose="02020603050405020304" pitchFamily="18" charset="0"/>
                  </a:rPr>
                  <a:t> </a:t>
                </a:r>
              </a:p>
            </p:txBody>
          </p:sp>
          <p:sp>
            <p:nvSpPr>
              <p:cNvPr id="96319" name="Text Box 25"/>
              <p:cNvSpPr txBox="1">
                <a:spLocks noChangeArrowheads="1"/>
              </p:cNvSpPr>
              <p:nvPr/>
            </p:nvSpPr>
            <p:spPr bwMode="auto">
              <a:xfrm>
                <a:off x="2305" y="1303"/>
                <a:ext cx="118"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kumimoji="1" lang="zh-CN" altLang="zh-CN" sz="2800" b="1">
                  <a:latin typeface="Times New Roman" panose="02020603050405020304" pitchFamily="18" charset="0"/>
                </a:endParaRPr>
              </a:p>
            </p:txBody>
          </p:sp>
        </p:grpSp>
        <p:sp>
          <p:nvSpPr>
            <p:cNvPr id="96317" name="Text Box 26"/>
            <p:cNvSpPr txBox="1">
              <a:spLocks noChangeArrowheads="1"/>
            </p:cNvSpPr>
            <p:nvPr/>
          </p:nvSpPr>
          <p:spPr bwMode="auto">
            <a:xfrm>
              <a:off x="1344" y="1218"/>
              <a:ext cx="1006" cy="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solidFill>
                    <a:schemeClr val="tx2"/>
                  </a:solidFill>
                  <a:latin typeface="Times New Roman" panose="02020603050405020304" pitchFamily="18" charset="0"/>
                </a:rPr>
                <a:t>苹果酸酶</a:t>
              </a:r>
              <a:r>
                <a:rPr kumimoji="1" lang="zh-CN" altLang="en-US" sz="2400" b="1">
                  <a:solidFill>
                    <a:srgbClr val="0000CC"/>
                  </a:solidFill>
                  <a:latin typeface="Times New Roman" panose="02020603050405020304" pitchFamily="18" charset="0"/>
                </a:rPr>
                <a:t>   </a:t>
              </a:r>
            </a:p>
          </p:txBody>
        </p:sp>
      </p:grpSp>
      <p:grpSp>
        <p:nvGrpSpPr>
          <p:cNvPr id="314395" name="Group 27"/>
          <p:cNvGrpSpPr>
            <a:grpSpLocks/>
          </p:cNvGrpSpPr>
          <p:nvPr/>
        </p:nvGrpSpPr>
        <p:grpSpPr bwMode="auto">
          <a:xfrm>
            <a:off x="1620383" y="3422519"/>
            <a:ext cx="4557713" cy="2096065"/>
            <a:chOff x="-21" y="2304"/>
            <a:chExt cx="2871" cy="1276"/>
          </a:xfrm>
        </p:grpSpPr>
        <p:sp>
          <p:nvSpPr>
            <p:cNvPr id="96303" name="Text Box 28"/>
            <p:cNvSpPr txBox="1">
              <a:spLocks noChangeArrowheads="1"/>
            </p:cNvSpPr>
            <p:nvPr/>
          </p:nvSpPr>
          <p:spPr bwMode="auto">
            <a:xfrm>
              <a:off x="528" y="3299"/>
              <a:ext cx="580" cy="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a:solidFill>
                    <a:schemeClr val="hlink"/>
                  </a:solidFill>
                  <a:latin typeface="Times New Roman" panose="02020603050405020304" pitchFamily="18" charset="0"/>
                </a:rPr>
                <a:t>CoA</a:t>
              </a:r>
              <a:r>
                <a:rPr kumimoji="1" lang="en-US" altLang="zh-CN" sz="2400" b="1">
                  <a:latin typeface="Times New Roman" panose="02020603050405020304" pitchFamily="18" charset="0"/>
                </a:rPr>
                <a:t>  </a:t>
              </a:r>
            </a:p>
          </p:txBody>
        </p:sp>
        <p:grpSp>
          <p:nvGrpSpPr>
            <p:cNvPr id="96304" name="Group 29"/>
            <p:cNvGrpSpPr>
              <a:grpSpLocks/>
            </p:cNvGrpSpPr>
            <p:nvPr/>
          </p:nvGrpSpPr>
          <p:grpSpPr bwMode="auto">
            <a:xfrm>
              <a:off x="-21" y="2304"/>
              <a:ext cx="2871" cy="1077"/>
              <a:chOff x="-21" y="2304"/>
              <a:chExt cx="2871" cy="1077"/>
            </a:xfrm>
          </p:grpSpPr>
          <p:sp>
            <p:nvSpPr>
              <p:cNvPr id="314398" name="Rectangle 30"/>
              <p:cNvSpPr>
                <a:spLocks noChangeArrowheads="1"/>
              </p:cNvSpPr>
              <p:nvPr/>
            </p:nvSpPr>
            <p:spPr bwMode="auto">
              <a:xfrm>
                <a:off x="-21" y="2453"/>
                <a:ext cx="922" cy="281"/>
              </a:xfrm>
              <a:prstGeom prst="rect">
                <a:avLst/>
              </a:prstGeom>
              <a:solidFill>
                <a:srgbClr val="DD5307"/>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defRPr/>
                </a:pPr>
                <a:r>
                  <a:rPr kumimoji="1" lang="zh-CN" altLang="en-US" sz="2400" b="1" dirty="0">
                    <a:solidFill>
                      <a:schemeClr val="bg1"/>
                    </a:solidFill>
                    <a:effectLst>
                      <a:outerShdw blurRad="38100" dist="38100" dir="2700000" algn="tl">
                        <a:srgbClr val="000000"/>
                      </a:outerShdw>
                    </a:effectLst>
                    <a:latin typeface="Times New Roman" panose="02020603050405020304" pitchFamily="18" charset="0"/>
                  </a:rPr>
                  <a:t>乙酰</a:t>
                </a:r>
                <a:r>
                  <a:rPr kumimoji="1" lang="en-US" altLang="zh-CN" sz="2400" b="1" dirty="0">
                    <a:solidFill>
                      <a:schemeClr val="bg1"/>
                    </a:solidFill>
                    <a:effectLst>
                      <a:outerShdw blurRad="38100" dist="38100" dir="2700000" algn="tl">
                        <a:srgbClr val="000000"/>
                      </a:outerShdw>
                    </a:effectLst>
                    <a:latin typeface="Times New Roman" panose="02020603050405020304" pitchFamily="18" charset="0"/>
                  </a:rPr>
                  <a:t>CoA </a:t>
                </a:r>
              </a:p>
            </p:txBody>
          </p:sp>
          <p:sp>
            <p:nvSpPr>
              <p:cNvPr id="96306" name="Line 31"/>
              <p:cNvSpPr>
                <a:spLocks noChangeShapeType="1"/>
              </p:cNvSpPr>
              <p:nvPr/>
            </p:nvSpPr>
            <p:spPr bwMode="auto">
              <a:xfrm flipH="1" flipV="1">
                <a:off x="912" y="2304"/>
                <a:ext cx="576" cy="981"/>
              </a:xfrm>
              <a:prstGeom prst="line">
                <a:avLst/>
              </a:prstGeom>
              <a:noFill/>
              <a:ln w="38100">
                <a:solidFill>
                  <a:srgbClr val="933DC3"/>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96307" name="Rectangle 32"/>
              <p:cNvSpPr>
                <a:spLocks noChangeArrowheads="1"/>
              </p:cNvSpPr>
              <p:nvPr/>
            </p:nvSpPr>
            <p:spPr bwMode="auto">
              <a:xfrm>
                <a:off x="528" y="3137"/>
                <a:ext cx="500" cy="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solidFill>
                      <a:schemeClr val="hlink"/>
                    </a:solidFill>
                    <a:latin typeface="Times New Roman" panose="02020603050405020304" pitchFamily="18" charset="0"/>
                  </a:rPr>
                  <a:t>ATP</a:t>
                </a:r>
                <a:r>
                  <a:rPr kumimoji="1" lang="en-US" altLang="zh-CN" sz="2000" b="1">
                    <a:solidFill>
                      <a:srgbClr val="CC3300"/>
                    </a:solidFill>
                    <a:latin typeface="Times New Roman" panose="02020603050405020304" pitchFamily="18" charset="0"/>
                  </a:rPr>
                  <a:t>  </a:t>
                </a:r>
              </a:p>
            </p:txBody>
          </p:sp>
          <p:sp>
            <p:nvSpPr>
              <p:cNvPr id="96308" name="Line 33"/>
              <p:cNvSpPr>
                <a:spLocks noChangeShapeType="1"/>
              </p:cNvSpPr>
              <p:nvPr/>
            </p:nvSpPr>
            <p:spPr bwMode="auto">
              <a:xfrm flipV="1">
                <a:off x="960" y="2917"/>
                <a:ext cx="288" cy="347"/>
              </a:xfrm>
              <a:prstGeom prst="line">
                <a:avLst/>
              </a:prstGeom>
              <a:noFill/>
              <a:ln w="38100">
                <a:solidFill>
                  <a:srgbClr val="933DC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96309" name="Line 34"/>
              <p:cNvSpPr>
                <a:spLocks noChangeShapeType="1"/>
              </p:cNvSpPr>
              <p:nvPr/>
            </p:nvSpPr>
            <p:spPr bwMode="auto">
              <a:xfrm flipH="1" flipV="1">
                <a:off x="912" y="2736"/>
                <a:ext cx="336" cy="192"/>
              </a:xfrm>
              <a:prstGeom prst="line">
                <a:avLst/>
              </a:prstGeom>
              <a:noFill/>
              <a:ln w="38100">
                <a:solidFill>
                  <a:srgbClr val="933DC3"/>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96310" name="Rectangle 35"/>
              <p:cNvSpPr>
                <a:spLocks noChangeArrowheads="1"/>
              </p:cNvSpPr>
              <p:nvPr/>
            </p:nvSpPr>
            <p:spPr bwMode="auto">
              <a:xfrm>
                <a:off x="192" y="2702"/>
                <a:ext cx="880" cy="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solidFill>
                      <a:schemeClr val="hlink"/>
                    </a:solidFill>
                    <a:latin typeface="Times New Roman" panose="02020603050405020304" pitchFamily="18" charset="0"/>
                  </a:rPr>
                  <a:t>AMP  PPi</a:t>
                </a:r>
                <a:r>
                  <a:rPr kumimoji="1" lang="en-US" altLang="zh-CN" sz="2000" b="1">
                    <a:solidFill>
                      <a:srgbClr val="CC3300"/>
                    </a:solidFill>
                    <a:latin typeface="Times New Roman" panose="02020603050405020304" pitchFamily="18" charset="0"/>
                  </a:rPr>
                  <a:t>  </a:t>
                </a:r>
              </a:p>
            </p:txBody>
          </p:sp>
          <p:sp>
            <p:nvSpPr>
              <p:cNvPr id="96311" name="Text Box 36"/>
              <p:cNvSpPr txBox="1">
                <a:spLocks noChangeArrowheads="1"/>
              </p:cNvSpPr>
              <p:nvPr/>
            </p:nvSpPr>
            <p:spPr bwMode="auto">
              <a:xfrm>
                <a:off x="1062" y="2543"/>
                <a:ext cx="1788" cy="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dirty="0">
                    <a:solidFill>
                      <a:srgbClr val="00FF00"/>
                    </a:solidFill>
                    <a:latin typeface="Times New Roman" panose="02020603050405020304" pitchFamily="18" charset="0"/>
                  </a:rPr>
                  <a:t> </a:t>
                </a:r>
                <a:r>
                  <a:rPr kumimoji="1" lang="en-US" altLang="zh-CN" sz="2400" b="1" dirty="0">
                    <a:solidFill>
                      <a:schemeClr val="tx2"/>
                    </a:solidFill>
                    <a:latin typeface="Times New Roman" panose="02020603050405020304" pitchFamily="18" charset="0"/>
                  </a:rPr>
                  <a:t>ATP</a:t>
                </a:r>
                <a:r>
                  <a:rPr kumimoji="1" lang="zh-CN" altLang="en-US" sz="2400" b="1" dirty="0">
                    <a:solidFill>
                      <a:schemeClr val="tx2"/>
                    </a:solidFill>
                    <a:latin typeface="Times New Roman" panose="02020603050405020304" pitchFamily="18" charset="0"/>
                  </a:rPr>
                  <a:t>柠檬酸裂解酶</a:t>
                </a:r>
                <a:r>
                  <a:rPr kumimoji="1" lang="zh-CN" altLang="en-US" sz="2400" b="1" dirty="0">
                    <a:solidFill>
                      <a:srgbClr val="0000CC"/>
                    </a:solidFill>
                    <a:latin typeface="Times New Roman" panose="02020603050405020304" pitchFamily="18" charset="0"/>
                  </a:rPr>
                  <a:t>  </a:t>
                </a:r>
              </a:p>
            </p:txBody>
          </p:sp>
        </p:grpSp>
      </p:grpSp>
      <p:grpSp>
        <p:nvGrpSpPr>
          <p:cNvPr id="314405" name="Group 37"/>
          <p:cNvGrpSpPr>
            <a:grpSpLocks/>
          </p:cNvGrpSpPr>
          <p:nvPr/>
        </p:nvGrpSpPr>
        <p:grpSpPr bwMode="auto">
          <a:xfrm>
            <a:off x="6784976" y="1479551"/>
            <a:ext cx="4000500" cy="3963988"/>
            <a:chOff x="3216" y="1104"/>
            <a:chExt cx="2520" cy="2497"/>
          </a:xfrm>
        </p:grpSpPr>
        <p:sp>
          <p:nvSpPr>
            <p:cNvPr id="96292" name="Text Box 38"/>
            <p:cNvSpPr txBox="1">
              <a:spLocks noChangeArrowheads="1"/>
            </p:cNvSpPr>
            <p:nvPr/>
          </p:nvSpPr>
          <p:spPr bwMode="auto">
            <a:xfrm>
              <a:off x="4752" y="3271"/>
              <a:ext cx="657"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933DC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latin typeface="Times New Roman" panose="02020603050405020304" pitchFamily="18" charset="0"/>
                </a:rPr>
                <a:t>CoA  </a:t>
              </a:r>
            </a:p>
          </p:txBody>
        </p:sp>
        <p:grpSp>
          <p:nvGrpSpPr>
            <p:cNvPr id="96293" name="Group 39"/>
            <p:cNvGrpSpPr>
              <a:grpSpLocks/>
            </p:cNvGrpSpPr>
            <p:nvPr/>
          </p:nvGrpSpPr>
          <p:grpSpPr bwMode="auto">
            <a:xfrm>
              <a:off x="3216" y="1104"/>
              <a:ext cx="2520" cy="2304"/>
              <a:chOff x="3216" y="1104"/>
              <a:chExt cx="2520" cy="2304"/>
            </a:xfrm>
          </p:grpSpPr>
          <p:grpSp>
            <p:nvGrpSpPr>
              <p:cNvPr id="96294" name="Group 40"/>
              <p:cNvGrpSpPr>
                <a:grpSpLocks/>
              </p:cNvGrpSpPr>
              <p:nvPr/>
            </p:nvGrpSpPr>
            <p:grpSpPr bwMode="auto">
              <a:xfrm>
                <a:off x="4032" y="1104"/>
                <a:ext cx="1704" cy="2304"/>
                <a:chOff x="4032" y="1104"/>
                <a:chExt cx="1704" cy="2304"/>
              </a:xfrm>
            </p:grpSpPr>
            <p:sp>
              <p:nvSpPr>
                <p:cNvPr id="96296" name="Text Box 41"/>
                <p:cNvSpPr txBox="1">
                  <a:spLocks noChangeArrowheads="1"/>
                </p:cNvSpPr>
                <p:nvPr/>
              </p:nvSpPr>
              <p:spPr bwMode="auto">
                <a:xfrm>
                  <a:off x="4032" y="2036"/>
                  <a:ext cx="1134"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chemeClr val="hlink"/>
                      </a:solidFill>
                      <a:latin typeface="Times New Roman" panose="02020603050405020304" pitchFamily="18" charset="0"/>
                    </a:rPr>
                    <a:t>草酰乙酸</a:t>
                  </a:r>
                  <a:r>
                    <a:rPr kumimoji="1" lang="zh-CN" altLang="en-US" sz="2800" b="1">
                      <a:solidFill>
                        <a:srgbClr val="CC0066"/>
                      </a:solidFill>
                      <a:latin typeface="Times New Roman" panose="02020603050405020304" pitchFamily="18" charset="0"/>
                    </a:rPr>
                    <a:t>  </a:t>
                  </a:r>
                </a:p>
              </p:txBody>
            </p:sp>
            <p:sp>
              <p:nvSpPr>
                <p:cNvPr id="96297" name="Line 42"/>
                <p:cNvSpPr>
                  <a:spLocks noChangeShapeType="1"/>
                </p:cNvSpPr>
                <p:nvPr/>
              </p:nvSpPr>
              <p:spPr bwMode="auto">
                <a:xfrm flipH="1">
                  <a:off x="4224" y="2880"/>
                  <a:ext cx="912" cy="0"/>
                </a:xfrm>
                <a:prstGeom prst="line">
                  <a:avLst/>
                </a:prstGeom>
                <a:noFill/>
                <a:ln w="38100">
                  <a:solidFill>
                    <a:srgbClr val="933DC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cxnSp>
              <p:nvCxnSpPr>
                <p:cNvPr id="96298" name="AutoShape 43"/>
                <p:cNvCxnSpPr>
                  <a:cxnSpLocks noChangeShapeType="1"/>
                </p:cNvCxnSpPr>
                <p:nvPr/>
              </p:nvCxnSpPr>
              <p:spPr bwMode="auto">
                <a:xfrm flipH="1">
                  <a:off x="4045" y="2304"/>
                  <a:ext cx="433" cy="1056"/>
                </a:xfrm>
                <a:prstGeom prst="straightConnector1">
                  <a:avLst/>
                </a:prstGeom>
                <a:noFill/>
                <a:ln w="38100">
                  <a:solidFill>
                    <a:srgbClr val="933DC3"/>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6299" name="Line 44"/>
                <p:cNvSpPr>
                  <a:spLocks noChangeShapeType="1"/>
                </p:cNvSpPr>
                <p:nvPr/>
              </p:nvSpPr>
              <p:spPr bwMode="auto">
                <a:xfrm>
                  <a:off x="5136" y="1104"/>
                  <a:ext cx="0" cy="1776"/>
                </a:xfrm>
                <a:prstGeom prst="line">
                  <a:avLst/>
                </a:prstGeom>
                <a:noFill/>
                <a:ln w="38100">
                  <a:solidFill>
                    <a:srgbClr val="933DC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96300" name="Line 45"/>
                <p:cNvSpPr>
                  <a:spLocks noChangeShapeType="1"/>
                </p:cNvSpPr>
                <p:nvPr/>
              </p:nvSpPr>
              <p:spPr bwMode="auto">
                <a:xfrm>
                  <a:off x="4272" y="2880"/>
                  <a:ext cx="480" cy="528"/>
                </a:xfrm>
                <a:prstGeom prst="line">
                  <a:avLst/>
                </a:prstGeom>
                <a:noFill/>
                <a:ln w="38100">
                  <a:solidFill>
                    <a:srgbClr val="933DC3"/>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96301" name="Line 46"/>
                <p:cNvSpPr>
                  <a:spLocks noChangeShapeType="1"/>
                </p:cNvSpPr>
                <p:nvPr/>
              </p:nvSpPr>
              <p:spPr bwMode="auto">
                <a:xfrm flipH="1">
                  <a:off x="5136" y="2592"/>
                  <a:ext cx="192" cy="288"/>
                </a:xfrm>
                <a:prstGeom prst="line">
                  <a:avLst/>
                </a:prstGeom>
                <a:noFill/>
                <a:ln w="38100">
                  <a:solidFill>
                    <a:srgbClr val="933DC3"/>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96302" name="Text Box 47"/>
                <p:cNvSpPr txBox="1">
                  <a:spLocks noChangeArrowheads="1"/>
                </p:cNvSpPr>
                <p:nvPr/>
              </p:nvSpPr>
              <p:spPr bwMode="auto">
                <a:xfrm>
                  <a:off x="5136" y="2311"/>
                  <a:ext cx="600"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933DC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latin typeface="Times New Roman" panose="02020603050405020304" pitchFamily="18" charset="0"/>
                    </a:rPr>
                    <a:t>H</a:t>
                  </a:r>
                  <a:r>
                    <a:rPr kumimoji="1" lang="en-US" altLang="zh-CN" sz="2800" b="1" baseline="-25000">
                      <a:latin typeface="Times New Roman" panose="02020603050405020304" pitchFamily="18" charset="0"/>
                    </a:rPr>
                    <a:t>2</a:t>
                  </a:r>
                  <a:r>
                    <a:rPr kumimoji="1" lang="en-US" altLang="zh-CN" sz="2800" b="1">
                      <a:latin typeface="Times New Roman" panose="02020603050405020304" pitchFamily="18" charset="0"/>
                    </a:rPr>
                    <a:t>O </a:t>
                  </a:r>
                </a:p>
              </p:txBody>
            </p:sp>
          </p:grpSp>
          <p:sp>
            <p:nvSpPr>
              <p:cNvPr id="96295" name="Text Box 48"/>
              <p:cNvSpPr txBox="1">
                <a:spLocks noChangeArrowheads="1"/>
              </p:cNvSpPr>
              <p:nvPr/>
            </p:nvSpPr>
            <p:spPr bwMode="auto">
              <a:xfrm>
                <a:off x="3216" y="2706"/>
                <a:ext cx="1231"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933DC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solidFill>
                      <a:schemeClr val="tx2"/>
                    </a:solidFill>
                    <a:latin typeface="Times New Roman" panose="02020603050405020304" pitchFamily="18" charset="0"/>
                  </a:rPr>
                  <a:t>柠檬酸合酶</a:t>
                </a:r>
                <a:r>
                  <a:rPr kumimoji="1" lang="zh-CN" altLang="en-US" sz="2400" b="1">
                    <a:solidFill>
                      <a:srgbClr val="0000CC"/>
                    </a:solidFill>
                    <a:latin typeface="Times New Roman" panose="02020603050405020304" pitchFamily="18" charset="0"/>
                  </a:rPr>
                  <a:t>   </a:t>
                </a:r>
              </a:p>
            </p:txBody>
          </p:sp>
        </p:grpSp>
      </p:grpSp>
      <p:sp>
        <p:nvSpPr>
          <p:cNvPr id="314417" name="Line 49"/>
          <p:cNvSpPr>
            <a:spLocks noChangeShapeType="1"/>
          </p:cNvSpPr>
          <p:nvPr/>
        </p:nvSpPr>
        <p:spPr bwMode="auto">
          <a:xfrm>
            <a:off x="4194175" y="2393950"/>
            <a:ext cx="28956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14418" name="Rectangle 50"/>
          <p:cNvSpPr>
            <a:spLocks noChangeArrowheads="1"/>
          </p:cNvSpPr>
          <p:nvPr/>
        </p:nvSpPr>
        <p:spPr bwMode="auto">
          <a:xfrm>
            <a:off x="6972300" y="2149475"/>
            <a:ext cx="14414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rPr>
              <a:t>苹果酸  </a:t>
            </a:r>
          </a:p>
        </p:txBody>
      </p:sp>
      <p:sp>
        <p:nvSpPr>
          <p:cNvPr id="314419" name="Line 51"/>
          <p:cNvSpPr>
            <a:spLocks noChangeShapeType="1"/>
          </p:cNvSpPr>
          <p:nvPr/>
        </p:nvSpPr>
        <p:spPr bwMode="auto">
          <a:xfrm>
            <a:off x="8004175" y="2470150"/>
            <a:ext cx="381000" cy="4572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314420" name="Line 52"/>
          <p:cNvSpPr>
            <a:spLocks noChangeShapeType="1"/>
          </p:cNvSpPr>
          <p:nvPr/>
        </p:nvSpPr>
        <p:spPr bwMode="auto">
          <a:xfrm flipV="1">
            <a:off x="3203575" y="2546350"/>
            <a:ext cx="22860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2000"/>
          </a:p>
        </p:txBody>
      </p:sp>
      <p:sp>
        <p:nvSpPr>
          <p:cNvPr id="314421" name="Line 53"/>
          <p:cNvSpPr>
            <a:spLocks noChangeShapeType="1"/>
          </p:cNvSpPr>
          <p:nvPr/>
        </p:nvSpPr>
        <p:spPr bwMode="auto">
          <a:xfrm>
            <a:off x="8004175" y="1403350"/>
            <a:ext cx="609600" cy="1447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sz="2000"/>
          </a:p>
        </p:txBody>
      </p:sp>
      <p:grpSp>
        <p:nvGrpSpPr>
          <p:cNvPr id="314422" name="Group 54"/>
          <p:cNvGrpSpPr>
            <a:grpSpLocks/>
          </p:cNvGrpSpPr>
          <p:nvPr/>
        </p:nvGrpSpPr>
        <p:grpSpPr bwMode="auto">
          <a:xfrm>
            <a:off x="3514725" y="1141414"/>
            <a:ext cx="654050" cy="719137"/>
            <a:chOff x="1156" y="891"/>
            <a:chExt cx="412" cy="453"/>
          </a:xfrm>
        </p:grpSpPr>
        <p:sp>
          <p:nvSpPr>
            <p:cNvPr id="96290" name="Line 55"/>
            <p:cNvSpPr>
              <a:spLocks noChangeShapeType="1"/>
            </p:cNvSpPr>
            <p:nvPr/>
          </p:nvSpPr>
          <p:spPr bwMode="auto">
            <a:xfrm flipH="1" flipV="1">
              <a:off x="1338" y="1117"/>
              <a:ext cx="45" cy="22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2000"/>
            </a:p>
          </p:txBody>
        </p:sp>
        <p:sp>
          <p:nvSpPr>
            <p:cNvPr id="96291" name="Text Box 56"/>
            <p:cNvSpPr txBox="1">
              <a:spLocks noChangeArrowheads="1"/>
            </p:cNvSpPr>
            <p:nvPr/>
          </p:nvSpPr>
          <p:spPr bwMode="auto">
            <a:xfrm>
              <a:off x="1156" y="891"/>
              <a:ext cx="412"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latin typeface="Times New Roman" panose="02020603050405020304" pitchFamily="18" charset="0"/>
                  <a:ea typeface="华文中宋" panose="02010600040101010101" pitchFamily="2" charset="-122"/>
                </a:rPr>
                <a:t>CO</a:t>
              </a:r>
              <a:r>
                <a:rPr kumimoji="1" lang="en-US" altLang="zh-CN" sz="2000" b="1" baseline="-25000">
                  <a:latin typeface="Times New Roman" panose="02020603050405020304" pitchFamily="18" charset="0"/>
                  <a:ea typeface="华文中宋" panose="02010600040101010101" pitchFamily="2" charset="-122"/>
                </a:rPr>
                <a:t>2</a:t>
              </a:r>
            </a:p>
          </p:txBody>
        </p:sp>
      </p:grpSp>
      <p:grpSp>
        <p:nvGrpSpPr>
          <p:cNvPr id="314425" name="Group 57"/>
          <p:cNvGrpSpPr>
            <a:grpSpLocks/>
          </p:cNvGrpSpPr>
          <p:nvPr/>
        </p:nvGrpSpPr>
        <p:grpSpPr bwMode="auto">
          <a:xfrm>
            <a:off x="8339138" y="1501776"/>
            <a:ext cx="654050" cy="790575"/>
            <a:chOff x="4195" y="1118"/>
            <a:chExt cx="412" cy="498"/>
          </a:xfrm>
        </p:grpSpPr>
        <p:sp>
          <p:nvSpPr>
            <p:cNvPr id="96288" name="Line 58"/>
            <p:cNvSpPr>
              <a:spLocks noChangeShapeType="1"/>
            </p:cNvSpPr>
            <p:nvPr/>
          </p:nvSpPr>
          <p:spPr bwMode="auto">
            <a:xfrm flipH="1">
              <a:off x="4241" y="1389"/>
              <a:ext cx="137" cy="22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2000"/>
            </a:p>
          </p:txBody>
        </p:sp>
        <p:sp>
          <p:nvSpPr>
            <p:cNvPr id="96289" name="Rectangle 59"/>
            <p:cNvSpPr>
              <a:spLocks noChangeArrowheads="1"/>
            </p:cNvSpPr>
            <p:nvPr/>
          </p:nvSpPr>
          <p:spPr bwMode="auto">
            <a:xfrm>
              <a:off x="4195" y="1118"/>
              <a:ext cx="412"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latin typeface="Times New Roman" panose="02020603050405020304" pitchFamily="18" charset="0"/>
                  <a:ea typeface="华文中宋" panose="02010600040101010101" pitchFamily="2" charset="-122"/>
                </a:rPr>
                <a:t>CO</a:t>
              </a:r>
              <a:r>
                <a:rPr kumimoji="1" lang="en-US" altLang="zh-CN" sz="2000" b="1" baseline="-25000">
                  <a:latin typeface="Times New Roman" panose="02020603050405020304" pitchFamily="18" charset="0"/>
                  <a:ea typeface="华文中宋" panose="02010600040101010101" pitchFamily="2" charset="-122"/>
                </a:rPr>
                <a:t>2</a:t>
              </a:r>
            </a:p>
          </p:txBody>
        </p:sp>
      </p:grpSp>
      <p:sp>
        <p:nvSpPr>
          <p:cNvPr id="96282" name="Text Box 60"/>
          <p:cNvSpPr txBox="1">
            <a:spLocks noChangeArrowheads="1"/>
          </p:cNvSpPr>
          <p:nvPr/>
        </p:nvSpPr>
        <p:spPr bwMode="auto">
          <a:xfrm>
            <a:off x="4800601" y="5949951"/>
            <a:ext cx="368081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dirty="0">
                <a:solidFill>
                  <a:schemeClr val="tx2"/>
                </a:solidFill>
                <a:latin typeface="Times New Roman" panose="02020603050405020304" pitchFamily="18" charset="0"/>
              </a:rPr>
              <a:t>柠檬酸</a:t>
            </a:r>
            <a:r>
              <a:rPr kumimoji="1" lang="en-US" altLang="zh-CN" sz="3200" b="1" dirty="0">
                <a:solidFill>
                  <a:schemeClr val="tx2"/>
                </a:solidFill>
                <a:latin typeface="Times New Roman" panose="02020603050405020304" pitchFamily="18" charset="0"/>
              </a:rPr>
              <a:t>-</a:t>
            </a:r>
            <a:r>
              <a:rPr kumimoji="1" lang="zh-CN" altLang="en-US" sz="3200" b="1" dirty="0">
                <a:solidFill>
                  <a:schemeClr val="tx2"/>
                </a:solidFill>
                <a:latin typeface="Times New Roman" panose="02020603050405020304" pitchFamily="18" charset="0"/>
              </a:rPr>
              <a:t>丙酮酸循环</a:t>
            </a:r>
            <a:r>
              <a:rPr kumimoji="1" lang="zh-CN" altLang="en-US" sz="2800" dirty="0">
                <a:latin typeface="Times New Roman" panose="02020603050405020304" pitchFamily="18" charset="0"/>
              </a:rPr>
              <a:t> </a:t>
            </a:r>
          </a:p>
        </p:txBody>
      </p:sp>
      <p:sp>
        <p:nvSpPr>
          <p:cNvPr id="96283" name="AutoShape 61">
            <a:hlinkClick r:id="" action="ppaction://hlinkshowjump?jump=nextslide" highlightClick="1"/>
          </p:cNvPr>
          <p:cNvSpPr>
            <a:spLocks noChangeArrowheads="1"/>
          </p:cNvSpPr>
          <p:nvPr/>
        </p:nvSpPr>
        <p:spPr bwMode="auto">
          <a:xfrm>
            <a:off x="9409114" y="6381751"/>
            <a:ext cx="466725" cy="309563"/>
          </a:xfrm>
          <a:prstGeom prst="actionButtonForwardNext">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96284" name="AutoShape 62">
            <a:hlinkClick r:id="" action="ppaction://hlinkshowjump?jump=previousslide" highlightClick="1"/>
          </p:cNvPr>
          <p:cNvSpPr>
            <a:spLocks noChangeArrowheads="1"/>
          </p:cNvSpPr>
          <p:nvPr/>
        </p:nvSpPr>
        <p:spPr bwMode="auto">
          <a:xfrm>
            <a:off x="8823326" y="6381751"/>
            <a:ext cx="466725" cy="309563"/>
          </a:xfrm>
          <a:prstGeom prst="actionButtonBackPrevious">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96285" name="Rectangle 63"/>
          <p:cNvSpPr>
            <a:spLocks noChangeArrowheads="1"/>
          </p:cNvSpPr>
          <p:nvPr/>
        </p:nvSpPr>
        <p:spPr bwMode="auto">
          <a:xfrm>
            <a:off x="9975851" y="6375400"/>
            <a:ext cx="474663" cy="325438"/>
          </a:xfrm>
          <a:prstGeom prst="rect">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96286" name="Text Box 64">
            <a:hlinkClick r:id="rId3" action="ppaction://hlinkpres?slideindex=1&amp;slidetitle=2"/>
          </p:cNvPr>
          <p:cNvSpPr txBox="1">
            <a:spLocks noChangeArrowheads="1"/>
          </p:cNvSpPr>
          <p:nvPr/>
        </p:nvSpPr>
        <p:spPr bwMode="auto">
          <a:xfrm>
            <a:off x="9994900" y="6396038"/>
            <a:ext cx="433388" cy="284162"/>
          </a:xfrm>
          <a:prstGeom prst="rect">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kumimoji="1" lang="zh-CN" altLang="zh-CN" sz="1200" b="1">
              <a:solidFill>
                <a:srgbClr val="669900"/>
              </a:solidFill>
              <a:latin typeface="Times New Roman" panose="02020603050405020304" pitchFamily="18" charset="0"/>
              <a:ea typeface="宋体" panose="02010600030101010101" pitchFamily="2" charset="-122"/>
            </a:endParaRPr>
          </a:p>
        </p:txBody>
      </p:sp>
      <p:sp>
        <p:nvSpPr>
          <p:cNvPr id="96287" name="Rectangle 65">
            <a:hlinkClick r:id="rId4" action="ppaction://hlinkpres?slideindex=2&amp;slidetitle=幻灯片 2"/>
          </p:cNvPr>
          <p:cNvSpPr>
            <a:spLocks noChangeArrowheads="1"/>
          </p:cNvSpPr>
          <p:nvPr/>
        </p:nvSpPr>
        <p:spPr bwMode="auto">
          <a:xfrm>
            <a:off x="9928225" y="6402389"/>
            <a:ext cx="5270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200" b="1">
                <a:solidFill>
                  <a:srgbClr val="2C471D"/>
                </a:solidFill>
                <a:latin typeface="Times New Roman" panose="02020603050405020304" pitchFamily="18" charset="0"/>
                <a:ea typeface="宋体" panose="02010600030101010101" pitchFamily="2" charset="-122"/>
              </a:rPr>
              <a:t>目 录</a:t>
            </a:r>
          </a:p>
        </p:txBody>
      </p:sp>
    </p:spTree>
    <p:extLst>
      <p:ext uri="{BB962C8B-B14F-4D97-AF65-F5344CB8AC3E}">
        <p14:creationId xmlns:p14="http://schemas.microsoft.com/office/powerpoint/2010/main" val="38628779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6" fill="hold" grpId="0" nodeType="afterEffect">
                                  <p:stCondLst>
                                    <p:cond delay="1000"/>
                                  </p:stCondLst>
                                  <p:childTnLst>
                                    <p:set>
                                      <p:cBhvr>
                                        <p:cTn id="6" dur="1" fill="hold">
                                          <p:stCondLst>
                                            <p:cond delay="0"/>
                                          </p:stCondLst>
                                        </p:cTn>
                                        <p:tgtEl>
                                          <p:spTgt spid="314382"/>
                                        </p:tgtEl>
                                        <p:attrNameLst>
                                          <p:attrName>style.visibility</p:attrName>
                                        </p:attrNameLst>
                                      </p:cBhvr>
                                      <p:to>
                                        <p:strVal val="visible"/>
                                      </p:to>
                                    </p:set>
                                    <p:anim calcmode="lin" valueType="num">
                                      <p:cBhvr>
                                        <p:cTn id="7" dur="500" fill="hold"/>
                                        <p:tgtEl>
                                          <p:spTgt spid="314382"/>
                                        </p:tgtEl>
                                        <p:attrNameLst>
                                          <p:attrName>ppt_w</p:attrName>
                                        </p:attrNameLst>
                                      </p:cBhvr>
                                      <p:tavLst>
                                        <p:tav tm="0">
                                          <p:val>
                                            <p:strVal val="(6*min(max(#ppt_w*#ppt_h,.3),1)-7.4)/-.7*#ppt_w"/>
                                          </p:val>
                                        </p:tav>
                                        <p:tav tm="100000">
                                          <p:val>
                                            <p:strVal val="#ppt_w"/>
                                          </p:val>
                                        </p:tav>
                                      </p:tavLst>
                                    </p:anim>
                                    <p:anim calcmode="lin" valueType="num">
                                      <p:cBhvr>
                                        <p:cTn id="8" dur="500" fill="hold"/>
                                        <p:tgtEl>
                                          <p:spTgt spid="314382"/>
                                        </p:tgtEl>
                                        <p:attrNameLst>
                                          <p:attrName>ppt_h</p:attrName>
                                        </p:attrNameLst>
                                      </p:cBhvr>
                                      <p:tavLst>
                                        <p:tav tm="0">
                                          <p:val>
                                            <p:strVal val="(6*min(max(#ppt_w*#ppt_h,.3),1)-7.4)/-.7*#ppt_h"/>
                                          </p:val>
                                        </p:tav>
                                        <p:tav tm="100000">
                                          <p:val>
                                            <p:strVal val="#ppt_h"/>
                                          </p:val>
                                        </p:tav>
                                      </p:tavLst>
                                    </p:anim>
                                    <p:anim calcmode="lin" valueType="num">
                                      <p:cBhvr>
                                        <p:cTn id="9" dur="500" fill="hold"/>
                                        <p:tgtEl>
                                          <p:spTgt spid="314382"/>
                                        </p:tgtEl>
                                        <p:attrNameLst>
                                          <p:attrName>ppt_x</p:attrName>
                                        </p:attrNameLst>
                                      </p:cBhvr>
                                      <p:tavLst>
                                        <p:tav tm="0">
                                          <p:val>
                                            <p:fltVal val="0.5"/>
                                          </p:val>
                                        </p:tav>
                                        <p:tav tm="100000">
                                          <p:val>
                                            <p:strVal val="#ppt_x"/>
                                          </p:val>
                                        </p:tav>
                                      </p:tavLst>
                                    </p:anim>
                                    <p:anim calcmode="lin" valueType="num">
                                      <p:cBhvr>
                                        <p:cTn id="10" dur="500" fill="hold"/>
                                        <p:tgtEl>
                                          <p:spTgt spid="314382"/>
                                        </p:tgtEl>
                                        <p:attrNameLst>
                                          <p:attrName>ppt_y</p:attrName>
                                        </p:attrNameLst>
                                      </p:cBhvr>
                                      <p:tavLst>
                                        <p:tav tm="0">
                                          <p:val>
                                            <p:strVal val="1+(6*min(max(#ppt_w*#ppt_h,.3),1)-7.4)/-.7*#ppt_h/2"/>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nodeType="clickEffect">
                                  <p:stCondLst>
                                    <p:cond delay="0"/>
                                  </p:stCondLst>
                                  <p:childTnLst>
                                    <p:set>
                                      <p:cBhvr>
                                        <p:cTn id="14" dur="1" fill="hold">
                                          <p:stCondLst>
                                            <p:cond delay="0"/>
                                          </p:stCondLst>
                                        </p:cTn>
                                        <p:tgtEl>
                                          <p:spTgt spid="314405"/>
                                        </p:tgtEl>
                                        <p:attrNameLst>
                                          <p:attrName>style.visibility</p:attrName>
                                        </p:attrNameLst>
                                      </p:cBhvr>
                                      <p:to>
                                        <p:strVal val="visible"/>
                                      </p:to>
                                    </p:set>
                                    <p:animEffect transition="in" filter="wipe(up)">
                                      <p:cBhvr>
                                        <p:cTn id="15" dur="500"/>
                                        <p:tgtEl>
                                          <p:spTgt spid="314405"/>
                                        </p:tgtEl>
                                      </p:cBhvr>
                                    </p:animEffect>
                                  </p:childTnLst>
                                </p:cTn>
                              </p:par>
                            </p:childTnLst>
                          </p:cTn>
                        </p:par>
                        <p:par>
                          <p:cTn id="16" fill="hold" nodeType="afterGroup">
                            <p:stCondLst>
                              <p:cond delay="500"/>
                            </p:stCondLst>
                            <p:childTnLst>
                              <p:par>
                                <p:cTn id="17" presetID="22" presetClass="entr" presetSubtype="1" fill="hold" grpId="0" nodeType="afterEffect">
                                  <p:stCondLst>
                                    <p:cond delay="0"/>
                                  </p:stCondLst>
                                  <p:childTnLst>
                                    <p:set>
                                      <p:cBhvr>
                                        <p:cTn id="18" dur="1" fill="hold">
                                          <p:stCondLst>
                                            <p:cond delay="0"/>
                                          </p:stCondLst>
                                        </p:cTn>
                                        <p:tgtEl>
                                          <p:spTgt spid="314379"/>
                                        </p:tgtEl>
                                        <p:attrNameLst>
                                          <p:attrName>style.visibility</p:attrName>
                                        </p:attrNameLst>
                                      </p:cBhvr>
                                      <p:to>
                                        <p:strVal val="visible"/>
                                      </p:to>
                                    </p:set>
                                    <p:animEffect transition="in" filter="wipe(up)">
                                      <p:cBhvr>
                                        <p:cTn id="19" dur="500"/>
                                        <p:tgtEl>
                                          <p:spTgt spid="314379"/>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2" fill="hold" nodeType="clickEffect">
                                  <p:stCondLst>
                                    <p:cond delay="0"/>
                                  </p:stCondLst>
                                  <p:childTnLst>
                                    <p:set>
                                      <p:cBhvr>
                                        <p:cTn id="23" dur="1" fill="hold">
                                          <p:stCondLst>
                                            <p:cond delay="0"/>
                                          </p:stCondLst>
                                        </p:cTn>
                                        <p:tgtEl>
                                          <p:spTgt spid="314383"/>
                                        </p:tgtEl>
                                        <p:attrNameLst>
                                          <p:attrName>style.visibility</p:attrName>
                                        </p:attrNameLst>
                                      </p:cBhvr>
                                      <p:to>
                                        <p:strVal val="visible"/>
                                      </p:to>
                                    </p:set>
                                    <p:animEffect transition="in" filter="wipe(right)">
                                      <p:cBhvr>
                                        <p:cTn id="24" dur="500"/>
                                        <p:tgtEl>
                                          <p:spTgt spid="314383"/>
                                        </p:tgtEl>
                                      </p:cBhvr>
                                    </p:animEffect>
                                  </p:childTnLst>
                                </p:cTn>
                              </p:par>
                            </p:childTnLst>
                          </p:cTn>
                        </p:par>
                        <p:par>
                          <p:cTn id="25" fill="hold" nodeType="afterGroup">
                            <p:stCondLst>
                              <p:cond delay="500"/>
                            </p:stCondLst>
                            <p:childTnLst>
                              <p:par>
                                <p:cTn id="26" presetID="18" presetClass="entr" presetSubtype="12" fill="hold" grpId="0" nodeType="afterEffect">
                                  <p:stCondLst>
                                    <p:cond delay="0"/>
                                  </p:stCondLst>
                                  <p:childTnLst>
                                    <p:set>
                                      <p:cBhvr>
                                        <p:cTn id="27" dur="1" fill="hold">
                                          <p:stCondLst>
                                            <p:cond delay="0"/>
                                          </p:stCondLst>
                                        </p:cTn>
                                        <p:tgtEl>
                                          <p:spTgt spid="314378"/>
                                        </p:tgtEl>
                                        <p:attrNameLst>
                                          <p:attrName>style.visibility</p:attrName>
                                        </p:attrNameLst>
                                      </p:cBhvr>
                                      <p:to>
                                        <p:strVal val="visible"/>
                                      </p:to>
                                    </p:set>
                                    <p:animEffect transition="in" filter="strips(downLeft)">
                                      <p:cBhvr>
                                        <p:cTn id="28" dur="500"/>
                                        <p:tgtEl>
                                          <p:spTgt spid="31437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8" presetClass="entr" presetSubtype="9" fill="hold" nodeType="clickEffect">
                                  <p:stCondLst>
                                    <p:cond delay="0"/>
                                  </p:stCondLst>
                                  <p:childTnLst>
                                    <p:set>
                                      <p:cBhvr>
                                        <p:cTn id="32" dur="1" fill="hold">
                                          <p:stCondLst>
                                            <p:cond delay="0"/>
                                          </p:stCondLst>
                                        </p:cTn>
                                        <p:tgtEl>
                                          <p:spTgt spid="314395"/>
                                        </p:tgtEl>
                                        <p:attrNameLst>
                                          <p:attrName>style.visibility</p:attrName>
                                        </p:attrNameLst>
                                      </p:cBhvr>
                                      <p:to>
                                        <p:strVal val="visible"/>
                                      </p:to>
                                    </p:set>
                                    <p:animEffect transition="in" filter="strips(upLeft)">
                                      <p:cBhvr>
                                        <p:cTn id="33" dur="500"/>
                                        <p:tgtEl>
                                          <p:spTgt spid="314395"/>
                                        </p:tgtEl>
                                      </p:cBhvr>
                                    </p:animEffect>
                                  </p:childTnLst>
                                </p:cTn>
                              </p:par>
                            </p:childTnLst>
                          </p:cTn>
                        </p:par>
                        <p:par>
                          <p:cTn id="34" fill="hold" nodeType="afterGroup">
                            <p:stCondLst>
                              <p:cond delay="500"/>
                            </p:stCondLst>
                            <p:childTnLst>
                              <p:par>
                                <p:cTn id="35" presetID="16" presetClass="entr" presetSubtype="37" fill="hold" grpId="0" nodeType="afterEffect">
                                  <p:stCondLst>
                                    <p:cond delay="0"/>
                                  </p:stCondLst>
                                  <p:childTnLst>
                                    <p:set>
                                      <p:cBhvr>
                                        <p:cTn id="36" dur="1" fill="hold">
                                          <p:stCondLst>
                                            <p:cond delay="0"/>
                                          </p:stCondLst>
                                        </p:cTn>
                                        <p:tgtEl>
                                          <p:spTgt spid="314377"/>
                                        </p:tgtEl>
                                        <p:attrNameLst>
                                          <p:attrName>style.visibility</p:attrName>
                                        </p:attrNameLst>
                                      </p:cBhvr>
                                      <p:to>
                                        <p:strVal val="visible"/>
                                      </p:to>
                                    </p:set>
                                    <p:animEffect transition="in" filter="barn(outVertical)">
                                      <p:cBhvr>
                                        <p:cTn id="37" dur="500"/>
                                        <p:tgtEl>
                                          <p:spTgt spid="31437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8" presetClass="entr" presetSubtype="3" fill="hold" nodeType="clickEffect">
                                  <p:stCondLst>
                                    <p:cond delay="0"/>
                                  </p:stCondLst>
                                  <p:childTnLst>
                                    <p:set>
                                      <p:cBhvr>
                                        <p:cTn id="41" dur="1" fill="hold">
                                          <p:stCondLst>
                                            <p:cond delay="0"/>
                                          </p:stCondLst>
                                        </p:cTn>
                                        <p:tgtEl>
                                          <p:spTgt spid="314420"/>
                                        </p:tgtEl>
                                        <p:attrNameLst>
                                          <p:attrName>style.visibility</p:attrName>
                                        </p:attrNameLst>
                                      </p:cBhvr>
                                      <p:to>
                                        <p:strVal val="visible"/>
                                      </p:to>
                                    </p:set>
                                    <p:animEffect transition="in" filter="strips(upRight)">
                                      <p:cBhvr>
                                        <p:cTn id="42" dur="500"/>
                                        <p:tgtEl>
                                          <p:spTgt spid="314420"/>
                                        </p:tgtEl>
                                      </p:cBhvr>
                                    </p:animEffect>
                                  </p:childTnLst>
                                </p:cTn>
                              </p:par>
                            </p:childTnLst>
                          </p:cTn>
                        </p:par>
                        <p:par>
                          <p:cTn id="43" fill="hold" nodeType="afterGroup">
                            <p:stCondLst>
                              <p:cond delay="500"/>
                            </p:stCondLst>
                            <p:childTnLst>
                              <p:par>
                                <p:cTn id="44" presetID="4" presetClass="entr" presetSubtype="16" fill="hold" grpId="0" nodeType="afterEffect">
                                  <p:stCondLst>
                                    <p:cond delay="0"/>
                                  </p:stCondLst>
                                  <p:childTnLst>
                                    <p:set>
                                      <p:cBhvr>
                                        <p:cTn id="45" dur="1" fill="hold">
                                          <p:stCondLst>
                                            <p:cond delay="0"/>
                                          </p:stCondLst>
                                        </p:cTn>
                                        <p:tgtEl>
                                          <p:spTgt spid="314376"/>
                                        </p:tgtEl>
                                        <p:attrNameLst>
                                          <p:attrName>style.visibility</p:attrName>
                                        </p:attrNameLst>
                                      </p:cBhvr>
                                      <p:to>
                                        <p:strVal val="visible"/>
                                      </p:to>
                                    </p:set>
                                    <p:animEffect transition="in" filter="box(in)">
                                      <p:cBhvr>
                                        <p:cTn id="46" dur="500"/>
                                        <p:tgtEl>
                                          <p:spTgt spid="314376"/>
                                        </p:tgtEl>
                                      </p:cBhvr>
                                    </p:animEffect>
                                  </p:childTnLst>
                                </p:cTn>
                              </p:par>
                            </p:childTnLst>
                          </p:cTn>
                        </p:par>
                        <p:par>
                          <p:cTn id="47" fill="hold" nodeType="afterGroup">
                            <p:stCondLst>
                              <p:cond delay="1000"/>
                            </p:stCondLst>
                            <p:childTnLst>
                              <p:par>
                                <p:cTn id="48" presetID="22" presetClass="entr" presetSubtype="8" fill="hold" nodeType="afterEffect">
                                  <p:stCondLst>
                                    <p:cond delay="0"/>
                                  </p:stCondLst>
                                  <p:childTnLst>
                                    <p:set>
                                      <p:cBhvr>
                                        <p:cTn id="49" dur="1" fill="hold">
                                          <p:stCondLst>
                                            <p:cond delay="0"/>
                                          </p:stCondLst>
                                        </p:cTn>
                                        <p:tgtEl>
                                          <p:spTgt spid="314417"/>
                                        </p:tgtEl>
                                        <p:attrNameLst>
                                          <p:attrName>style.visibility</p:attrName>
                                        </p:attrNameLst>
                                      </p:cBhvr>
                                      <p:to>
                                        <p:strVal val="visible"/>
                                      </p:to>
                                    </p:set>
                                    <p:animEffect transition="in" filter="wipe(left)">
                                      <p:cBhvr>
                                        <p:cTn id="50" dur="500"/>
                                        <p:tgtEl>
                                          <p:spTgt spid="314417"/>
                                        </p:tgtEl>
                                      </p:cBhvr>
                                    </p:animEffect>
                                  </p:childTnLst>
                                </p:cTn>
                              </p:par>
                            </p:childTnLst>
                          </p:cTn>
                        </p:par>
                        <p:par>
                          <p:cTn id="51" fill="hold" nodeType="afterGroup">
                            <p:stCondLst>
                              <p:cond delay="1500"/>
                            </p:stCondLst>
                            <p:childTnLst>
                              <p:par>
                                <p:cTn id="52" presetID="12" presetClass="entr" presetSubtype="4" fill="hold" grpId="0" nodeType="afterEffect">
                                  <p:stCondLst>
                                    <p:cond delay="0"/>
                                  </p:stCondLst>
                                  <p:childTnLst>
                                    <p:set>
                                      <p:cBhvr>
                                        <p:cTn id="53" dur="1" fill="hold">
                                          <p:stCondLst>
                                            <p:cond delay="0"/>
                                          </p:stCondLst>
                                        </p:cTn>
                                        <p:tgtEl>
                                          <p:spTgt spid="314418"/>
                                        </p:tgtEl>
                                        <p:attrNameLst>
                                          <p:attrName>style.visibility</p:attrName>
                                        </p:attrNameLst>
                                      </p:cBhvr>
                                      <p:to>
                                        <p:strVal val="visible"/>
                                      </p:to>
                                    </p:set>
                                    <p:animEffect transition="in" filter="slide(fromBottom)">
                                      <p:cBhvr>
                                        <p:cTn id="54" dur="500"/>
                                        <p:tgtEl>
                                          <p:spTgt spid="314418"/>
                                        </p:tgtEl>
                                      </p:cBhvr>
                                    </p:animEffect>
                                  </p:childTnLst>
                                </p:cTn>
                              </p:par>
                            </p:childTnLst>
                          </p:cTn>
                        </p:par>
                        <p:par>
                          <p:cTn id="55" fill="hold" nodeType="afterGroup">
                            <p:stCondLst>
                              <p:cond delay="2000"/>
                            </p:stCondLst>
                            <p:childTnLst>
                              <p:par>
                                <p:cTn id="56" presetID="22" presetClass="entr" presetSubtype="8" fill="hold" nodeType="afterEffect">
                                  <p:stCondLst>
                                    <p:cond delay="0"/>
                                  </p:stCondLst>
                                  <p:childTnLst>
                                    <p:set>
                                      <p:cBhvr>
                                        <p:cTn id="57" dur="1" fill="hold">
                                          <p:stCondLst>
                                            <p:cond delay="0"/>
                                          </p:stCondLst>
                                        </p:cTn>
                                        <p:tgtEl>
                                          <p:spTgt spid="314419"/>
                                        </p:tgtEl>
                                        <p:attrNameLst>
                                          <p:attrName>style.visibility</p:attrName>
                                        </p:attrNameLst>
                                      </p:cBhvr>
                                      <p:to>
                                        <p:strVal val="visible"/>
                                      </p:to>
                                    </p:set>
                                    <p:animEffect transition="in" filter="wipe(left)">
                                      <p:cBhvr>
                                        <p:cTn id="58" dur="500"/>
                                        <p:tgtEl>
                                          <p:spTgt spid="314419"/>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18" presetClass="entr" presetSubtype="3" fill="hold" nodeType="clickEffect">
                                  <p:stCondLst>
                                    <p:cond delay="0"/>
                                  </p:stCondLst>
                                  <p:childTnLst>
                                    <p:set>
                                      <p:cBhvr>
                                        <p:cTn id="62" dur="1" fill="hold">
                                          <p:stCondLst>
                                            <p:cond delay="0"/>
                                          </p:stCondLst>
                                        </p:cTn>
                                        <p:tgtEl>
                                          <p:spTgt spid="314384"/>
                                        </p:tgtEl>
                                        <p:attrNameLst>
                                          <p:attrName>style.visibility</p:attrName>
                                        </p:attrNameLst>
                                      </p:cBhvr>
                                      <p:to>
                                        <p:strVal val="visible"/>
                                      </p:to>
                                    </p:set>
                                    <p:animEffect transition="in" filter="strips(upRight)">
                                      <p:cBhvr>
                                        <p:cTn id="63" dur="500"/>
                                        <p:tgtEl>
                                          <p:spTgt spid="314384"/>
                                        </p:tgtEl>
                                      </p:cBhvr>
                                    </p:animEffect>
                                  </p:childTnLst>
                                </p:cTn>
                              </p:par>
                            </p:childTnLst>
                          </p:cTn>
                        </p:par>
                        <p:par>
                          <p:cTn id="64" fill="hold" nodeType="afterGroup">
                            <p:stCondLst>
                              <p:cond delay="500"/>
                            </p:stCondLst>
                            <p:childTnLst>
                              <p:par>
                                <p:cTn id="65" presetID="22" presetClass="entr" presetSubtype="4" fill="hold" nodeType="afterEffect">
                                  <p:stCondLst>
                                    <p:cond delay="0"/>
                                  </p:stCondLst>
                                  <p:childTnLst>
                                    <p:set>
                                      <p:cBhvr>
                                        <p:cTn id="66" dur="1" fill="hold">
                                          <p:stCondLst>
                                            <p:cond delay="0"/>
                                          </p:stCondLst>
                                        </p:cTn>
                                        <p:tgtEl>
                                          <p:spTgt spid="314422"/>
                                        </p:tgtEl>
                                        <p:attrNameLst>
                                          <p:attrName>style.visibility</p:attrName>
                                        </p:attrNameLst>
                                      </p:cBhvr>
                                      <p:to>
                                        <p:strVal val="visible"/>
                                      </p:to>
                                    </p:set>
                                    <p:animEffect transition="in" filter="wipe(down)">
                                      <p:cBhvr>
                                        <p:cTn id="67" dur="500"/>
                                        <p:tgtEl>
                                          <p:spTgt spid="314422"/>
                                        </p:tgtEl>
                                      </p:cBhvr>
                                    </p:animEffect>
                                  </p:childTnLst>
                                </p:cTn>
                              </p:par>
                            </p:childTnLst>
                          </p:cTn>
                        </p:par>
                        <p:par>
                          <p:cTn id="68" fill="hold" nodeType="afterGroup">
                            <p:stCondLst>
                              <p:cond delay="1000"/>
                            </p:stCondLst>
                            <p:childTnLst>
                              <p:par>
                                <p:cTn id="69" presetID="9" presetClass="entr" presetSubtype="0" fill="hold" grpId="0" nodeType="afterEffect">
                                  <p:stCondLst>
                                    <p:cond delay="0"/>
                                  </p:stCondLst>
                                  <p:childTnLst>
                                    <p:set>
                                      <p:cBhvr>
                                        <p:cTn id="70" dur="1" fill="hold">
                                          <p:stCondLst>
                                            <p:cond delay="0"/>
                                          </p:stCondLst>
                                        </p:cTn>
                                        <p:tgtEl>
                                          <p:spTgt spid="314374"/>
                                        </p:tgtEl>
                                        <p:attrNameLst>
                                          <p:attrName>style.visibility</p:attrName>
                                        </p:attrNameLst>
                                      </p:cBhvr>
                                      <p:to>
                                        <p:strVal val="visible"/>
                                      </p:to>
                                    </p:set>
                                    <p:animEffect transition="in" filter="dissolve">
                                      <p:cBhvr>
                                        <p:cTn id="71" dur="500"/>
                                        <p:tgtEl>
                                          <p:spTgt spid="314374"/>
                                        </p:tgtEl>
                                      </p:cBhvr>
                                    </p:animEffect>
                                  </p:childTnLst>
                                </p:cTn>
                              </p:par>
                            </p:childTnLst>
                          </p:cTn>
                        </p:par>
                        <p:par>
                          <p:cTn id="72" fill="hold" nodeType="afterGroup">
                            <p:stCondLst>
                              <p:cond delay="1500"/>
                            </p:stCondLst>
                            <p:childTnLst>
                              <p:par>
                                <p:cTn id="73" presetID="22" presetClass="entr" presetSubtype="8" fill="hold" nodeType="afterEffect">
                                  <p:stCondLst>
                                    <p:cond delay="0"/>
                                  </p:stCondLst>
                                  <p:childTnLst>
                                    <p:set>
                                      <p:cBhvr>
                                        <p:cTn id="74" dur="1" fill="hold">
                                          <p:stCondLst>
                                            <p:cond delay="0"/>
                                          </p:stCondLst>
                                        </p:cTn>
                                        <p:tgtEl>
                                          <p:spTgt spid="314380"/>
                                        </p:tgtEl>
                                        <p:attrNameLst>
                                          <p:attrName>style.visibility</p:attrName>
                                        </p:attrNameLst>
                                      </p:cBhvr>
                                      <p:to>
                                        <p:strVal val="visible"/>
                                      </p:to>
                                    </p:set>
                                    <p:animEffect transition="in" filter="wipe(left)">
                                      <p:cBhvr>
                                        <p:cTn id="75" dur="500"/>
                                        <p:tgtEl>
                                          <p:spTgt spid="314380"/>
                                        </p:tgtEl>
                                      </p:cBhvr>
                                    </p:animEffect>
                                  </p:childTnLst>
                                </p:cTn>
                              </p:par>
                            </p:childTnLst>
                          </p:cTn>
                        </p:par>
                        <p:par>
                          <p:cTn id="76" fill="hold" nodeType="afterGroup">
                            <p:stCondLst>
                              <p:cond delay="2000"/>
                            </p:stCondLst>
                            <p:childTnLst>
                              <p:par>
                                <p:cTn id="77" presetID="14" presetClass="entr" presetSubtype="5" fill="hold" grpId="0" nodeType="afterEffect">
                                  <p:stCondLst>
                                    <p:cond delay="0"/>
                                  </p:stCondLst>
                                  <p:childTnLst>
                                    <p:set>
                                      <p:cBhvr>
                                        <p:cTn id="78" dur="1" fill="hold">
                                          <p:stCondLst>
                                            <p:cond delay="0"/>
                                          </p:stCondLst>
                                        </p:cTn>
                                        <p:tgtEl>
                                          <p:spTgt spid="314375"/>
                                        </p:tgtEl>
                                        <p:attrNameLst>
                                          <p:attrName>style.visibility</p:attrName>
                                        </p:attrNameLst>
                                      </p:cBhvr>
                                      <p:to>
                                        <p:strVal val="visible"/>
                                      </p:to>
                                    </p:set>
                                    <p:animEffect transition="in" filter="randombar(vertical)">
                                      <p:cBhvr>
                                        <p:cTn id="79" dur="500"/>
                                        <p:tgtEl>
                                          <p:spTgt spid="314375"/>
                                        </p:tgtEl>
                                      </p:cBhvr>
                                    </p:animEffect>
                                  </p:childTnLst>
                                </p:cTn>
                              </p:par>
                            </p:childTnLst>
                          </p:cTn>
                        </p:par>
                        <p:par>
                          <p:cTn id="80" fill="hold" nodeType="afterGroup">
                            <p:stCondLst>
                              <p:cond delay="2500"/>
                            </p:stCondLst>
                            <p:childTnLst>
                              <p:par>
                                <p:cTn id="81" presetID="18" presetClass="entr" presetSubtype="6" fill="hold" nodeType="afterEffect">
                                  <p:stCondLst>
                                    <p:cond delay="0"/>
                                  </p:stCondLst>
                                  <p:childTnLst>
                                    <p:set>
                                      <p:cBhvr>
                                        <p:cTn id="82" dur="1" fill="hold">
                                          <p:stCondLst>
                                            <p:cond delay="0"/>
                                          </p:stCondLst>
                                        </p:cTn>
                                        <p:tgtEl>
                                          <p:spTgt spid="314421"/>
                                        </p:tgtEl>
                                        <p:attrNameLst>
                                          <p:attrName>style.visibility</p:attrName>
                                        </p:attrNameLst>
                                      </p:cBhvr>
                                      <p:to>
                                        <p:strVal val="visible"/>
                                      </p:to>
                                    </p:set>
                                    <p:animEffect transition="in" filter="strips(downRight)">
                                      <p:cBhvr>
                                        <p:cTn id="83" dur="500"/>
                                        <p:tgtEl>
                                          <p:spTgt spid="314421"/>
                                        </p:tgtEl>
                                      </p:cBhvr>
                                    </p:animEffect>
                                  </p:childTnLst>
                                </p:cTn>
                              </p:par>
                            </p:childTnLst>
                          </p:cTn>
                        </p:par>
                        <p:par>
                          <p:cTn id="84" fill="hold" nodeType="afterGroup">
                            <p:stCondLst>
                              <p:cond delay="3000"/>
                            </p:stCondLst>
                            <p:childTnLst>
                              <p:par>
                                <p:cTn id="85" presetID="22" presetClass="entr" presetSubtype="1" fill="hold" nodeType="afterEffect">
                                  <p:stCondLst>
                                    <p:cond delay="0"/>
                                  </p:stCondLst>
                                  <p:childTnLst>
                                    <p:set>
                                      <p:cBhvr>
                                        <p:cTn id="86" dur="1" fill="hold">
                                          <p:stCondLst>
                                            <p:cond delay="0"/>
                                          </p:stCondLst>
                                        </p:cTn>
                                        <p:tgtEl>
                                          <p:spTgt spid="314425"/>
                                        </p:tgtEl>
                                        <p:attrNameLst>
                                          <p:attrName>style.visibility</p:attrName>
                                        </p:attrNameLst>
                                      </p:cBhvr>
                                      <p:to>
                                        <p:strVal val="visible"/>
                                      </p:to>
                                    </p:set>
                                    <p:animEffect transition="in" filter="wipe(up)">
                                      <p:cBhvr>
                                        <p:cTn id="87" dur="500"/>
                                        <p:tgtEl>
                                          <p:spTgt spid="314425"/>
                                        </p:tgtEl>
                                      </p:cBhvr>
                                    </p:animEffect>
                                  </p:childTnLst>
                                </p:cTn>
                              </p:par>
                            </p:childTnLst>
                          </p:cTn>
                        </p:par>
                        <p:par>
                          <p:cTn id="88" fill="hold" nodeType="afterGroup">
                            <p:stCondLst>
                              <p:cond delay="3500"/>
                            </p:stCondLst>
                            <p:childTnLst>
                              <p:par>
                                <p:cTn id="89" presetID="22" presetClass="entr" presetSubtype="8" fill="hold" nodeType="afterEffect">
                                  <p:stCondLst>
                                    <p:cond delay="0"/>
                                  </p:stCondLst>
                                  <p:childTnLst>
                                    <p:set>
                                      <p:cBhvr>
                                        <p:cTn id="90" dur="1" fill="hold">
                                          <p:stCondLst>
                                            <p:cond delay="0"/>
                                          </p:stCondLst>
                                        </p:cTn>
                                        <p:tgtEl>
                                          <p:spTgt spid="314381"/>
                                        </p:tgtEl>
                                        <p:attrNameLst>
                                          <p:attrName>style.visibility</p:attrName>
                                        </p:attrNameLst>
                                      </p:cBhvr>
                                      <p:to>
                                        <p:strVal val="visible"/>
                                      </p:to>
                                    </p:set>
                                    <p:animEffect transition="in" filter="wipe(left)">
                                      <p:cBhvr>
                                        <p:cTn id="91" dur="500"/>
                                        <p:tgtEl>
                                          <p:spTgt spid="314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374" grpId="0" autoUpdateAnimBg="0"/>
      <p:bldP spid="314375" grpId="0" autoUpdateAnimBg="0"/>
      <p:bldP spid="314376" grpId="0" autoUpdateAnimBg="0"/>
      <p:bldP spid="314377" grpId="0" autoUpdateAnimBg="0"/>
      <p:bldP spid="314378" grpId="0" autoUpdateAnimBg="0"/>
      <p:bldP spid="314379" grpId="0" autoUpdateAnimBg="0"/>
      <p:bldP spid="314382" grpId="0" animBg="1" autoUpdateAnimBg="0"/>
      <p:bldP spid="314418"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ext Box 2"/>
          <p:cNvSpPr txBox="1">
            <a:spLocks noChangeArrowheads="1"/>
          </p:cNvSpPr>
          <p:nvPr/>
        </p:nvSpPr>
        <p:spPr bwMode="auto">
          <a:xfrm>
            <a:off x="1534887" y="454751"/>
            <a:ext cx="597693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200" b="1" dirty="0">
                <a:solidFill>
                  <a:srgbClr val="006600"/>
                </a:solidFill>
                <a:latin typeface="华文楷体" panose="02010600040101010101" pitchFamily="2" charset="-122"/>
              </a:rPr>
              <a:t>3</a:t>
            </a:r>
            <a:r>
              <a:rPr kumimoji="1" lang="zh-CN" altLang="en-US" sz="3200" b="1" dirty="0">
                <a:solidFill>
                  <a:srgbClr val="006600"/>
                </a:solidFill>
                <a:latin typeface="华文楷体" panose="02010600040101010101" pitchFamily="2" charset="-122"/>
              </a:rPr>
              <a:t>．脂酸合成酶系催化脂酸合成</a:t>
            </a:r>
          </a:p>
        </p:txBody>
      </p:sp>
      <p:sp>
        <p:nvSpPr>
          <p:cNvPr id="315395" name="Text Box 3"/>
          <p:cNvSpPr txBox="1">
            <a:spLocks noChangeArrowheads="1"/>
          </p:cNvSpPr>
          <p:nvPr/>
        </p:nvSpPr>
        <p:spPr bwMode="auto">
          <a:xfrm>
            <a:off x="2135188" y="1484313"/>
            <a:ext cx="648176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solidFill>
                  <a:schemeClr val="folHlink"/>
                </a:solidFill>
                <a:latin typeface="华文楷体" panose="02010600040101010101" pitchFamily="2" charset="-122"/>
              </a:rPr>
              <a:t>（</a:t>
            </a:r>
            <a:r>
              <a:rPr kumimoji="1" lang="en-US" altLang="zh-CN" sz="3200" b="1">
                <a:solidFill>
                  <a:schemeClr val="folHlink"/>
                </a:solidFill>
                <a:latin typeface="华文楷体" panose="02010600040101010101" pitchFamily="2" charset="-122"/>
              </a:rPr>
              <a:t>1</a:t>
            </a:r>
            <a:r>
              <a:rPr kumimoji="1" lang="zh-CN" altLang="en-US" sz="3200" b="1">
                <a:solidFill>
                  <a:schemeClr val="folHlink"/>
                </a:solidFill>
                <a:latin typeface="华文楷体" panose="02010600040101010101" pitchFamily="2" charset="-122"/>
              </a:rPr>
              <a:t>）乙酰</a:t>
            </a:r>
            <a:r>
              <a:rPr kumimoji="1" lang="en-US" altLang="zh-CN" sz="3200" b="1">
                <a:solidFill>
                  <a:schemeClr val="folHlink"/>
                </a:solidFill>
                <a:latin typeface="华文楷体" panose="02010600040101010101" pitchFamily="2" charset="-122"/>
              </a:rPr>
              <a:t>CoA</a:t>
            </a:r>
            <a:r>
              <a:rPr kumimoji="1" lang="zh-CN" altLang="en-US" sz="3200" b="1">
                <a:solidFill>
                  <a:schemeClr val="folHlink"/>
                </a:solidFill>
                <a:latin typeface="华文楷体" panose="02010600040101010101" pitchFamily="2" charset="-122"/>
              </a:rPr>
              <a:t>羧化成丙二酰</a:t>
            </a:r>
            <a:r>
              <a:rPr kumimoji="1" lang="en-US" altLang="zh-CN" sz="3200" b="1">
                <a:solidFill>
                  <a:schemeClr val="folHlink"/>
                </a:solidFill>
                <a:latin typeface="华文楷体" panose="02010600040101010101" pitchFamily="2" charset="-122"/>
              </a:rPr>
              <a:t>CoA</a:t>
            </a:r>
            <a:endParaRPr kumimoji="1" lang="en-US" altLang="zh-CN" sz="3200">
              <a:solidFill>
                <a:schemeClr val="folHlink"/>
              </a:solidFill>
              <a:latin typeface="华文楷体" panose="02010600040101010101" pitchFamily="2" charset="-122"/>
            </a:endParaRPr>
          </a:p>
        </p:txBody>
      </p:sp>
      <p:grpSp>
        <p:nvGrpSpPr>
          <p:cNvPr id="315396" name="Group 4"/>
          <p:cNvGrpSpPr>
            <a:grpSpLocks/>
          </p:cNvGrpSpPr>
          <p:nvPr/>
        </p:nvGrpSpPr>
        <p:grpSpPr bwMode="auto">
          <a:xfrm>
            <a:off x="1524000" y="3716336"/>
            <a:ext cx="8839200" cy="522684"/>
            <a:chOff x="240" y="2256"/>
            <a:chExt cx="5376" cy="439"/>
          </a:xfrm>
        </p:grpSpPr>
        <p:sp>
          <p:nvSpPr>
            <p:cNvPr id="98324" name="Rectangle 5"/>
            <p:cNvSpPr>
              <a:spLocks noChangeArrowheads="1"/>
            </p:cNvSpPr>
            <p:nvPr/>
          </p:nvSpPr>
          <p:spPr bwMode="auto">
            <a:xfrm>
              <a:off x="240" y="2256"/>
              <a:ext cx="2832" cy="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r>
                <a:rPr kumimoji="1" lang="zh-CN" altLang="en-US" sz="2800" b="1">
                  <a:solidFill>
                    <a:srgbClr val="CC00CC"/>
                  </a:solidFill>
                  <a:latin typeface="Arial" panose="020B0604020202020204" pitchFamily="34" charset="0"/>
                </a:rPr>
                <a:t>酶</a:t>
              </a:r>
              <a:r>
                <a:rPr kumimoji="1" lang="en-US" altLang="zh-CN" sz="2800" b="1">
                  <a:latin typeface="Arial" panose="020B0604020202020204" pitchFamily="34" charset="0"/>
                </a:rPr>
                <a:t>-</a:t>
              </a:r>
              <a:r>
                <a:rPr kumimoji="1" lang="zh-CN" altLang="en-US" sz="2800" b="1">
                  <a:latin typeface="Arial" panose="020B0604020202020204" pitchFamily="34" charset="0"/>
                </a:rPr>
                <a:t>生物素</a:t>
              </a:r>
              <a:r>
                <a:rPr kumimoji="1" lang="en-US" altLang="zh-CN" sz="2800" b="1">
                  <a:latin typeface="Arial" panose="020B0604020202020204" pitchFamily="34" charset="0"/>
                </a:rPr>
                <a:t>-</a:t>
              </a:r>
              <a:r>
                <a:rPr kumimoji="1" lang="en-US" altLang="zh-CN" sz="2800" b="1">
                  <a:solidFill>
                    <a:schemeClr val="folHlink"/>
                  </a:solidFill>
                  <a:latin typeface="Arial" panose="020B0604020202020204" pitchFamily="34" charset="0"/>
                </a:rPr>
                <a:t>CO</a:t>
              </a:r>
              <a:r>
                <a:rPr kumimoji="1" lang="en-US" altLang="zh-CN" sz="2800" b="1" baseline="-25000">
                  <a:solidFill>
                    <a:schemeClr val="folHlink"/>
                  </a:solidFill>
                  <a:latin typeface="Arial" panose="020B0604020202020204" pitchFamily="34" charset="0"/>
                </a:rPr>
                <a:t>2</a:t>
              </a:r>
              <a:r>
                <a:rPr kumimoji="1" lang="en-US" altLang="zh-CN" sz="2000" b="1">
                  <a:solidFill>
                    <a:schemeClr val="folHlink"/>
                  </a:solidFill>
                  <a:latin typeface="Arial" panose="020B0604020202020204" pitchFamily="34" charset="0"/>
                </a:rPr>
                <a:t> </a:t>
              </a:r>
              <a:r>
                <a:rPr kumimoji="1" lang="en-US" altLang="zh-CN" sz="2000" b="1">
                  <a:solidFill>
                    <a:srgbClr val="3333CC"/>
                  </a:solidFill>
                  <a:latin typeface="Arial" panose="020B0604020202020204" pitchFamily="34" charset="0"/>
                </a:rPr>
                <a:t> </a:t>
              </a:r>
              <a:r>
                <a:rPr kumimoji="1" lang="en-US" altLang="zh-CN" sz="2800" b="1">
                  <a:latin typeface="Arial" panose="020B0604020202020204" pitchFamily="34" charset="0"/>
                </a:rPr>
                <a:t>+ </a:t>
              </a:r>
              <a:r>
                <a:rPr kumimoji="1" lang="zh-CN" altLang="en-US" sz="2800" b="1">
                  <a:latin typeface="Arial" panose="020B0604020202020204" pitchFamily="34" charset="0"/>
                </a:rPr>
                <a:t>乙酰</a:t>
              </a:r>
              <a:r>
                <a:rPr kumimoji="1" lang="en-US" altLang="zh-CN" sz="2800" b="1">
                  <a:latin typeface="Arial" panose="020B0604020202020204" pitchFamily="34" charset="0"/>
                </a:rPr>
                <a:t>CoA       </a:t>
              </a:r>
              <a:endParaRPr kumimoji="1" lang="en-US" altLang="zh-CN" sz="2000" b="1">
                <a:latin typeface="Arial" panose="020B0604020202020204" pitchFamily="34" charset="0"/>
              </a:endParaRPr>
            </a:p>
          </p:txBody>
        </p:sp>
        <p:sp>
          <p:nvSpPr>
            <p:cNvPr id="98325" name="Line 6"/>
            <p:cNvSpPr>
              <a:spLocks noChangeShapeType="1"/>
            </p:cNvSpPr>
            <p:nvPr/>
          </p:nvSpPr>
          <p:spPr bwMode="auto">
            <a:xfrm>
              <a:off x="2880" y="2448"/>
              <a:ext cx="288" cy="0"/>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98326" name="Rectangle 7"/>
            <p:cNvSpPr>
              <a:spLocks noChangeArrowheads="1"/>
            </p:cNvSpPr>
            <p:nvPr/>
          </p:nvSpPr>
          <p:spPr bwMode="auto">
            <a:xfrm>
              <a:off x="3168" y="2256"/>
              <a:ext cx="2448" cy="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rgbClr val="009900"/>
                  </a:solidFill>
                  <a:latin typeface="Arial" panose="020B0604020202020204" pitchFamily="34" charset="0"/>
                </a:rPr>
                <a:t> </a:t>
              </a:r>
              <a:r>
                <a:rPr kumimoji="1" lang="zh-CN" altLang="en-US" sz="2800" b="1">
                  <a:solidFill>
                    <a:srgbClr val="CC00CC"/>
                  </a:solidFill>
                  <a:latin typeface="Arial" panose="020B0604020202020204" pitchFamily="34" charset="0"/>
                </a:rPr>
                <a:t>酶</a:t>
              </a:r>
              <a:r>
                <a:rPr kumimoji="1" lang="en-US" altLang="zh-CN" sz="2800" b="1">
                  <a:latin typeface="Arial" panose="020B0604020202020204" pitchFamily="34" charset="0"/>
                </a:rPr>
                <a:t>-</a:t>
              </a:r>
              <a:r>
                <a:rPr kumimoji="1" lang="zh-CN" altLang="en-US" sz="2800" b="1">
                  <a:latin typeface="Arial" panose="020B0604020202020204" pitchFamily="34" charset="0"/>
                </a:rPr>
                <a:t>生物素 </a:t>
              </a:r>
              <a:r>
                <a:rPr kumimoji="1" lang="en-US" altLang="zh-CN" sz="2800" b="1">
                  <a:latin typeface="Arial" panose="020B0604020202020204" pitchFamily="34" charset="0"/>
                </a:rPr>
                <a:t>+ </a:t>
              </a:r>
              <a:r>
                <a:rPr kumimoji="1" lang="zh-CN" altLang="en-US" sz="2800" b="1">
                  <a:solidFill>
                    <a:schemeClr val="hlink"/>
                  </a:solidFill>
                  <a:latin typeface="Arial" panose="020B0604020202020204" pitchFamily="34" charset="0"/>
                </a:rPr>
                <a:t>丙二酰</a:t>
              </a:r>
              <a:r>
                <a:rPr kumimoji="1" lang="en-US" altLang="zh-CN" sz="2800" b="1">
                  <a:solidFill>
                    <a:schemeClr val="hlink"/>
                  </a:solidFill>
                  <a:latin typeface="Arial" panose="020B0604020202020204" pitchFamily="34" charset="0"/>
                </a:rPr>
                <a:t>CoA</a:t>
              </a:r>
              <a:r>
                <a:rPr kumimoji="1" lang="en-US" altLang="zh-CN" sz="2800" b="1">
                  <a:solidFill>
                    <a:srgbClr val="3333CC"/>
                  </a:solidFill>
                  <a:latin typeface="Arial" panose="020B0604020202020204" pitchFamily="34" charset="0"/>
                </a:rPr>
                <a:t>  </a:t>
              </a:r>
            </a:p>
          </p:txBody>
        </p:sp>
      </p:grpSp>
      <p:grpSp>
        <p:nvGrpSpPr>
          <p:cNvPr id="315400" name="Group 8"/>
          <p:cNvGrpSpPr>
            <a:grpSpLocks/>
          </p:cNvGrpSpPr>
          <p:nvPr/>
        </p:nvGrpSpPr>
        <p:grpSpPr bwMode="auto">
          <a:xfrm>
            <a:off x="2135188" y="2205038"/>
            <a:ext cx="7867650" cy="1025525"/>
            <a:chOff x="431" y="1255"/>
            <a:chExt cx="4956" cy="646"/>
          </a:xfrm>
        </p:grpSpPr>
        <p:grpSp>
          <p:nvGrpSpPr>
            <p:cNvPr id="98315" name="Group 9"/>
            <p:cNvGrpSpPr>
              <a:grpSpLocks/>
            </p:cNvGrpSpPr>
            <p:nvPr/>
          </p:nvGrpSpPr>
          <p:grpSpPr bwMode="auto">
            <a:xfrm>
              <a:off x="2497" y="1668"/>
              <a:ext cx="1139" cy="48"/>
              <a:chOff x="2400" y="864"/>
              <a:chExt cx="576" cy="48"/>
            </a:xfrm>
          </p:grpSpPr>
          <p:sp>
            <p:nvSpPr>
              <p:cNvPr id="98322" name="Line 10"/>
              <p:cNvSpPr>
                <a:spLocks noChangeShapeType="1"/>
              </p:cNvSpPr>
              <p:nvPr/>
            </p:nvSpPr>
            <p:spPr bwMode="auto">
              <a:xfrm>
                <a:off x="2400" y="864"/>
                <a:ext cx="576" cy="0"/>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98323" name="Line 11"/>
              <p:cNvSpPr>
                <a:spLocks noChangeShapeType="1"/>
              </p:cNvSpPr>
              <p:nvPr/>
            </p:nvSpPr>
            <p:spPr bwMode="auto">
              <a:xfrm flipH="1">
                <a:off x="2400" y="912"/>
                <a:ext cx="528" cy="0"/>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grpSp>
        <p:sp>
          <p:nvSpPr>
            <p:cNvPr id="98316" name="Text Box 12"/>
            <p:cNvSpPr txBox="1">
              <a:spLocks noChangeArrowheads="1"/>
            </p:cNvSpPr>
            <p:nvPr/>
          </p:nvSpPr>
          <p:spPr bwMode="auto">
            <a:xfrm>
              <a:off x="431" y="1525"/>
              <a:ext cx="2132"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r>
                <a:rPr kumimoji="1" lang="zh-CN" altLang="en-US" sz="2800" b="1">
                  <a:solidFill>
                    <a:srgbClr val="CC00CC"/>
                  </a:solidFill>
                  <a:latin typeface="Times New Roman" panose="02020603050405020304" pitchFamily="18" charset="0"/>
                </a:rPr>
                <a:t>酶</a:t>
              </a:r>
              <a:r>
                <a:rPr kumimoji="1" lang="en-US" altLang="zh-CN" sz="2800" b="1">
                  <a:latin typeface="Times New Roman" panose="02020603050405020304" pitchFamily="18" charset="0"/>
                </a:rPr>
                <a:t>-</a:t>
              </a:r>
              <a:r>
                <a:rPr kumimoji="1" lang="zh-CN" altLang="en-US" sz="2800" b="1">
                  <a:latin typeface="Times New Roman" panose="02020603050405020304" pitchFamily="18" charset="0"/>
                </a:rPr>
                <a:t>生物素  </a:t>
              </a:r>
              <a:r>
                <a:rPr kumimoji="1" lang="en-US" altLang="zh-CN" sz="2800" b="1">
                  <a:latin typeface="Times New Roman" panose="02020603050405020304" pitchFamily="18" charset="0"/>
                </a:rPr>
                <a:t>+  </a:t>
              </a:r>
              <a:r>
                <a:rPr kumimoji="1" lang="en-US" altLang="zh-CN" sz="2800" b="1">
                  <a:solidFill>
                    <a:schemeClr val="folHlink"/>
                  </a:solidFill>
                  <a:latin typeface="Times New Roman" panose="02020603050405020304" pitchFamily="18" charset="0"/>
                </a:rPr>
                <a:t>HCO</a:t>
              </a:r>
              <a:r>
                <a:rPr kumimoji="1" lang="en-US" altLang="zh-CN" sz="2800" b="1" baseline="-25000">
                  <a:solidFill>
                    <a:schemeClr val="folHlink"/>
                  </a:solidFill>
                  <a:latin typeface="Times New Roman" panose="02020603050405020304" pitchFamily="18" charset="0"/>
                </a:rPr>
                <a:t>3</a:t>
              </a:r>
              <a:r>
                <a:rPr kumimoji="1" lang="en-US" altLang="zh-CN" sz="2800" b="1" baseline="30000">
                  <a:solidFill>
                    <a:schemeClr val="folHlink"/>
                  </a:solidFill>
                  <a:latin typeface="Times New Roman" panose="02020603050405020304" pitchFamily="18" charset="0"/>
                </a:rPr>
                <a:t>¯</a:t>
              </a:r>
              <a:r>
                <a:rPr kumimoji="1" lang="en-US" altLang="zh-CN" sz="2800" b="1" baseline="30000">
                  <a:solidFill>
                    <a:srgbClr val="3333CC"/>
                  </a:solidFill>
                  <a:latin typeface="Times New Roman" panose="02020603050405020304" pitchFamily="18" charset="0"/>
                </a:rPr>
                <a:t>   </a:t>
              </a:r>
            </a:p>
          </p:txBody>
        </p:sp>
        <p:sp>
          <p:nvSpPr>
            <p:cNvPr id="98317" name="Rectangle 13"/>
            <p:cNvSpPr>
              <a:spLocks noChangeArrowheads="1"/>
            </p:cNvSpPr>
            <p:nvPr/>
          </p:nvSpPr>
          <p:spPr bwMode="auto">
            <a:xfrm>
              <a:off x="3799" y="1571"/>
              <a:ext cx="1588"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rgbClr val="CC00CC"/>
                  </a:solidFill>
                  <a:latin typeface="Times New Roman" panose="02020603050405020304" pitchFamily="18" charset="0"/>
                </a:rPr>
                <a:t>酶</a:t>
              </a:r>
              <a:r>
                <a:rPr kumimoji="1" lang="en-US" altLang="zh-CN" sz="2800" b="1">
                  <a:latin typeface="Times New Roman" panose="02020603050405020304" pitchFamily="18" charset="0"/>
                </a:rPr>
                <a:t>-</a:t>
              </a:r>
              <a:r>
                <a:rPr kumimoji="1" lang="zh-CN" altLang="en-US" sz="2800" b="1">
                  <a:latin typeface="Times New Roman" panose="02020603050405020304" pitchFamily="18" charset="0"/>
                </a:rPr>
                <a:t>生物素</a:t>
              </a:r>
              <a:r>
                <a:rPr kumimoji="1" lang="en-US" altLang="zh-CN" sz="2800" b="1">
                  <a:latin typeface="Times New Roman" panose="02020603050405020304" pitchFamily="18" charset="0"/>
                </a:rPr>
                <a:t>-</a:t>
              </a:r>
              <a:r>
                <a:rPr kumimoji="1" lang="en-US" altLang="zh-CN" sz="2800" b="1">
                  <a:solidFill>
                    <a:schemeClr val="folHlink"/>
                  </a:solidFill>
                  <a:latin typeface="Times New Roman" panose="02020603050405020304" pitchFamily="18" charset="0"/>
                </a:rPr>
                <a:t>CO</a:t>
              </a:r>
              <a:r>
                <a:rPr kumimoji="1" lang="en-US" altLang="zh-CN" sz="2800" b="1" baseline="-25000">
                  <a:solidFill>
                    <a:schemeClr val="folHlink"/>
                  </a:solidFill>
                  <a:latin typeface="Times New Roman" panose="02020603050405020304" pitchFamily="18" charset="0"/>
                </a:rPr>
                <a:t>2</a:t>
              </a:r>
            </a:p>
          </p:txBody>
        </p:sp>
        <p:sp>
          <p:nvSpPr>
            <p:cNvPr id="98318" name="Rectangle 14"/>
            <p:cNvSpPr>
              <a:spLocks noChangeArrowheads="1"/>
            </p:cNvSpPr>
            <p:nvPr/>
          </p:nvSpPr>
          <p:spPr bwMode="auto">
            <a:xfrm>
              <a:off x="3243" y="1255"/>
              <a:ext cx="980"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a:solidFill>
                    <a:srgbClr val="CC3300"/>
                  </a:solidFill>
                  <a:latin typeface="Times New Roman" panose="02020603050405020304" pitchFamily="18" charset="0"/>
                </a:rPr>
                <a:t>  ADP+Pi  </a:t>
              </a:r>
            </a:p>
          </p:txBody>
        </p:sp>
        <p:sp>
          <p:nvSpPr>
            <p:cNvPr id="98319" name="Line 15"/>
            <p:cNvSpPr>
              <a:spLocks noChangeShapeType="1"/>
            </p:cNvSpPr>
            <p:nvPr/>
          </p:nvSpPr>
          <p:spPr bwMode="auto">
            <a:xfrm flipV="1">
              <a:off x="3202" y="1476"/>
              <a:ext cx="380" cy="19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2000"/>
            </a:p>
          </p:txBody>
        </p:sp>
        <p:sp>
          <p:nvSpPr>
            <p:cNvPr id="98320" name="Line 16"/>
            <p:cNvSpPr>
              <a:spLocks noChangeShapeType="1"/>
            </p:cNvSpPr>
            <p:nvPr/>
          </p:nvSpPr>
          <p:spPr bwMode="auto">
            <a:xfrm>
              <a:off x="2497" y="1476"/>
              <a:ext cx="325" cy="1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sz="2000"/>
            </a:p>
          </p:txBody>
        </p:sp>
        <p:sp>
          <p:nvSpPr>
            <p:cNvPr id="98321" name="Rectangle 17"/>
            <p:cNvSpPr>
              <a:spLocks noChangeArrowheads="1"/>
            </p:cNvSpPr>
            <p:nvPr/>
          </p:nvSpPr>
          <p:spPr bwMode="auto">
            <a:xfrm>
              <a:off x="2117" y="1258"/>
              <a:ext cx="711"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a:solidFill>
                    <a:srgbClr val="CC3300"/>
                  </a:solidFill>
                  <a:latin typeface="Times New Roman" panose="02020603050405020304" pitchFamily="18" charset="0"/>
                </a:rPr>
                <a:t>   ATP  </a:t>
              </a:r>
            </a:p>
          </p:txBody>
        </p:sp>
      </p:grpSp>
      <p:grpSp>
        <p:nvGrpSpPr>
          <p:cNvPr id="315410" name="Group 18"/>
          <p:cNvGrpSpPr>
            <a:grpSpLocks/>
          </p:cNvGrpSpPr>
          <p:nvPr/>
        </p:nvGrpSpPr>
        <p:grpSpPr bwMode="auto">
          <a:xfrm>
            <a:off x="2060576" y="4581527"/>
            <a:ext cx="10055224" cy="1766889"/>
            <a:chOff x="158" y="2523"/>
            <a:chExt cx="5807" cy="1113"/>
          </a:xfrm>
        </p:grpSpPr>
        <p:sp>
          <p:nvSpPr>
            <p:cNvPr id="98311" name="Text Box 19"/>
            <p:cNvSpPr txBox="1">
              <a:spLocks noChangeArrowheads="1"/>
            </p:cNvSpPr>
            <p:nvPr/>
          </p:nvSpPr>
          <p:spPr bwMode="auto">
            <a:xfrm>
              <a:off x="158" y="2523"/>
              <a:ext cx="1150"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solidFill>
                    <a:schemeClr val="folHlink"/>
                  </a:solidFill>
                  <a:latin typeface="Times New Roman" panose="02020603050405020304" pitchFamily="18" charset="0"/>
                </a:rPr>
                <a:t>总反应式</a:t>
              </a:r>
            </a:p>
          </p:txBody>
        </p:sp>
        <p:sp>
          <p:nvSpPr>
            <p:cNvPr id="98312" name="Line 20"/>
            <p:cNvSpPr>
              <a:spLocks noChangeShapeType="1"/>
            </p:cNvSpPr>
            <p:nvPr/>
          </p:nvSpPr>
          <p:spPr bwMode="auto">
            <a:xfrm>
              <a:off x="2608" y="3203"/>
              <a:ext cx="469" cy="0"/>
            </a:xfrm>
            <a:prstGeom prst="line">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p>
          </p:txBody>
        </p:sp>
        <p:sp>
          <p:nvSpPr>
            <p:cNvPr id="98313" name="Rectangle 21"/>
            <p:cNvSpPr>
              <a:spLocks noChangeArrowheads="1"/>
            </p:cNvSpPr>
            <p:nvPr/>
          </p:nvSpPr>
          <p:spPr bwMode="auto">
            <a:xfrm>
              <a:off x="3107" y="3023"/>
              <a:ext cx="2858"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dirty="0">
                  <a:solidFill>
                    <a:srgbClr val="933DC3"/>
                  </a:solidFill>
                  <a:latin typeface="Times New Roman" panose="02020603050405020304" pitchFamily="18" charset="0"/>
                </a:rPr>
                <a:t> </a:t>
              </a:r>
              <a:r>
                <a:rPr kumimoji="1" lang="zh-CN" altLang="en-US" sz="2800" b="1" dirty="0">
                  <a:solidFill>
                    <a:srgbClr val="CC00CC"/>
                  </a:solidFill>
                  <a:latin typeface="Times New Roman" panose="02020603050405020304" pitchFamily="18" charset="0"/>
                </a:rPr>
                <a:t>丙二酰</a:t>
              </a:r>
              <a:r>
                <a:rPr kumimoji="1" lang="en-US" altLang="zh-CN" sz="2800" b="1" dirty="0">
                  <a:solidFill>
                    <a:srgbClr val="CC00CC"/>
                  </a:solidFill>
                  <a:latin typeface="Times New Roman" panose="02020603050405020304" pitchFamily="18" charset="0"/>
                </a:rPr>
                <a:t>CoA</a:t>
              </a:r>
              <a:r>
                <a:rPr kumimoji="1" lang="en-US" altLang="zh-CN" sz="2800" b="1" dirty="0">
                  <a:solidFill>
                    <a:srgbClr val="3333CC"/>
                  </a:solidFill>
                  <a:latin typeface="Times New Roman" panose="02020603050405020304" pitchFamily="18" charset="0"/>
                </a:rPr>
                <a:t> </a:t>
              </a:r>
              <a:r>
                <a:rPr kumimoji="1" lang="en-US" altLang="zh-CN" sz="2800" b="1" dirty="0">
                  <a:solidFill>
                    <a:srgbClr val="933DC3"/>
                  </a:solidFill>
                  <a:latin typeface="Times New Roman" panose="02020603050405020304" pitchFamily="18" charset="0"/>
                </a:rPr>
                <a:t> </a:t>
              </a:r>
              <a:r>
                <a:rPr kumimoji="1" lang="en-US" altLang="zh-CN" sz="2800" b="1" dirty="0">
                  <a:latin typeface="Times New Roman" panose="02020603050405020304" pitchFamily="18" charset="0"/>
                </a:rPr>
                <a:t>+  </a:t>
              </a:r>
              <a:r>
                <a:rPr kumimoji="1" lang="en-US" altLang="zh-CN" sz="2800" b="1" dirty="0">
                  <a:solidFill>
                    <a:schemeClr val="hlink"/>
                  </a:solidFill>
                  <a:latin typeface="Times New Roman" panose="02020603050405020304" pitchFamily="18" charset="0"/>
                </a:rPr>
                <a:t>ADP  + Pi</a:t>
              </a:r>
              <a:r>
                <a:rPr kumimoji="1" lang="en-US" altLang="zh-CN" sz="2800" b="1" dirty="0">
                  <a:solidFill>
                    <a:srgbClr val="CC3300"/>
                  </a:solidFill>
                  <a:latin typeface="Times New Roman" panose="02020603050405020304" pitchFamily="18" charset="0"/>
                </a:rPr>
                <a:t>     </a:t>
              </a:r>
            </a:p>
          </p:txBody>
        </p:sp>
        <p:sp>
          <p:nvSpPr>
            <p:cNvPr id="98314" name="Text Box 22"/>
            <p:cNvSpPr txBox="1">
              <a:spLocks noChangeArrowheads="1"/>
            </p:cNvSpPr>
            <p:nvPr/>
          </p:nvSpPr>
          <p:spPr bwMode="auto">
            <a:xfrm>
              <a:off x="204" y="3022"/>
              <a:ext cx="2495" cy="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dirty="0">
                  <a:solidFill>
                    <a:schemeClr val="hlink"/>
                  </a:solidFill>
                  <a:latin typeface="Times New Roman" panose="02020603050405020304" pitchFamily="18" charset="0"/>
                </a:rPr>
                <a:t>ATP</a:t>
              </a:r>
              <a:r>
                <a:rPr kumimoji="1" lang="en-US" altLang="zh-CN" sz="2800" b="1" dirty="0">
                  <a:solidFill>
                    <a:srgbClr val="CC3300"/>
                  </a:solidFill>
                  <a:latin typeface="Times New Roman" panose="02020603050405020304" pitchFamily="18" charset="0"/>
                </a:rPr>
                <a:t> </a:t>
              </a:r>
              <a:r>
                <a:rPr kumimoji="1" lang="en-US" altLang="zh-CN" sz="2800" b="1" dirty="0">
                  <a:latin typeface="Times New Roman" panose="02020603050405020304" pitchFamily="18" charset="0"/>
                </a:rPr>
                <a:t>+ </a:t>
              </a:r>
              <a:r>
                <a:rPr kumimoji="1" lang="en-US" altLang="zh-CN" sz="2800" b="1" dirty="0">
                  <a:solidFill>
                    <a:schemeClr val="folHlink"/>
                  </a:solidFill>
                  <a:latin typeface="Times New Roman" panose="02020603050405020304" pitchFamily="18" charset="0"/>
                </a:rPr>
                <a:t>HCO</a:t>
              </a:r>
              <a:r>
                <a:rPr kumimoji="1" lang="en-US" altLang="zh-CN" sz="2800" b="1" baseline="-25000" dirty="0">
                  <a:solidFill>
                    <a:schemeClr val="folHlink"/>
                  </a:solidFill>
                  <a:latin typeface="Times New Roman" panose="02020603050405020304" pitchFamily="18" charset="0"/>
                </a:rPr>
                <a:t>3</a:t>
              </a:r>
              <a:r>
                <a:rPr kumimoji="1" lang="en-US" altLang="zh-CN" sz="4400" b="1" baseline="30000" dirty="0">
                  <a:solidFill>
                    <a:schemeClr val="folHlink"/>
                  </a:solidFill>
                  <a:latin typeface="Times New Roman" panose="02020603050405020304" pitchFamily="18" charset="0"/>
                </a:rPr>
                <a:t>-</a:t>
              </a:r>
              <a:r>
                <a:rPr kumimoji="1" lang="en-US" altLang="zh-CN" sz="4400" b="1" baseline="30000" dirty="0">
                  <a:solidFill>
                    <a:srgbClr val="3333CC"/>
                  </a:solidFill>
                  <a:latin typeface="Times New Roman" panose="02020603050405020304" pitchFamily="18" charset="0"/>
                </a:rPr>
                <a:t> </a:t>
              </a:r>
              <a:r>
                <a:rPr kumimoji="1" lang="en-US" altLang="zh-CN" sz="2000" b="1" dirty="0">
                  <a:solidFill>
                    <a:srgbClr val="933DC3"/>
                  </a:solidFill>
                  <a:latin typeface="Times New Roman" panose="02020603050405020304" pitchFamily="18" charset="0"/>
                </a:rPr>
                <a:t> </a:t>
              </a:r>
              <a:r>
                <a:rPr kumimoji="1" lang="en-US" altLang="zh-CN" sz="2800" b="1" dirty="0">
                  <a:latin typeface="Times New Roman" panose="02020603050405020304" pitchFamily="18" charset="0"/>
                </a:rPr>
                <a:t>+ </a:t>
              </a:r>
              <a:r>
                <a:rPr kumimoji="1" lang="zh-CN" altLang="en-US" sz="2800" b="1" dirty="0">
                  <a:latin typeface="Times New Roman" panose="02020603050405020304" pitchFamily="18" charset="0"/>
                </a:rPr>
                <a:t>乙酰</a:t>
              </a:r>
              <a:r>
                <a:rPr kumimoji="1" lang="en-US" altLang="zh-CN" sz="2800" b="1" dirty="0">
                  <a:latin typeface="Times New Roman" panose="02020603050405020304" pitchFamily="18" charset="0"/>
                </a:rPr>
                <a:t>CoA  </a:t>
              </a:r>
            </a:p>
          </p:txBody>
        </p:sp>
      </p:grpSp>
    </p:spTree>
    <p:extLst>
      <p:ext uri="{BB962C8B-B14F-4D97-AF65-F5344CB8AC3E}">
        <p14:creationId xmlns:p14="http://schemas.microsoft.com/office/powerpoint/2010/main" val="40833579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5395"/>
                                        </p:tgtEl>
                                        <p:attrNameLst>
                                          <p:attrName>style.visibility</p:attrName>
                                        </p:attrNameLst>
                                      </p:cBhvr>
                                      <p:to>
                                        <p:strVal val="visible"/>
                                      </p:to>
                                    </p:set>
                                    <p:animEffect transition="in" filter="blinds(horizontal)">
                                      <p:cBhvr>
                                        <p:cTn id="7" dur="500"/>
                                        <p:tgtEl>
                                          <p:spTgt spid="31539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499"/>
                                          </p:stCondLst>
                                        </p:cTn>
                                        <p:tgtEl>
                                          <p:spTgt spid="315400"/>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4" presetClass="entr" presetSubtype="16" fill="hold" nodeType="clickEffect">
                                  <p:stCondLst>
                                    <p:cond delay="0"/>
                                  </p:stCondLst>
                                  <p:childTnLst>
                                    <p:set>
                                      <p:cBhvr>
                                        <p:cTn id="15" dur="1" fill="hold">
                                          <p:stCondLst>
                                            <p:cond delay="0"/>
                                          </p:stCondLst>
                                        </p:cTn>
                                        <p:tgtEl>
                                          <p:spTgt spid="315396"/>
                                        </p:tgtEl>
                                        <p:attrNameLst>
                                          <p:attrName>style.visibility</p:attrName>
                                        </p:attrNameLst>
                                      </p:cBhvr>
                                      <p:to>
                                        <p:strVal val="visible"/>
                                      </p:to>
                                    </p:set>
                                    <p:animEffect transition="in" filter="box(in)">
                                      <p:cBhvr>
                                        <p:cTn id="16" dur="500"/>
                                        <p:tgtEl>
                                          <p:spTgt spid="31539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8" presetClass="entr" presetSubtype="6" fill="hold" nodeType="clickEffect">
                                  <p:stCondLst>
                                    <p:cond delay="0"/>
                                  </p:stCondLst>
                                  <p:childTnLst>
                                    <p:set>
                                      <p:cBhvr>
                                        <p:cTn id="20" dur="1" fill="hold">
                                          <p:stCondLst>
                                            <p:cond delay="0"/>
                                          </p:stCondLst>
                                        </p:cTn>
                                        <p:tgtEl>
                                          <p:spTgt spid="315410"/>
                                        </p:tgtEl>
                                        <p:attrNameLst>
                                          <p:attrName>style.visibility</p:attrName>
                                        </p:attrNameLst>
                                      </p:cBhvr>
                                      <p:to>
                                        <p:strVal val="visible"/>
                                      </p:to>
                                    </p:set>
                                    <p:animEffect transition="in" filter="strips(downRight)">
                                      <p:cBhvr>
                                        <p:cTn id="21" dur="500"/>
                                        <p:tgtEl>
                                          <p:spTgt spid="315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39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Text Box 2"/>
          <p:cNvSpPr txBox="1">
            <a:spLocks noChangeArrowheads="1"/>
          </p:cNvSpPr>
          <p:nvPr/>
        </p:nvSpPr>
        <p:spPr bwMode="auto">
          <a:xfrm>
            <a:off x="1219200" y="709685"/>
            <a:ext cx="9982200" cy="116955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627063">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eaLnBrk="1" hangingPunct="1">
              <a:lnSpc>
                <a:spcPct val="125000"/>
              </a:lnSpc>
            </a:pPr>
            <a:r>
              <a:rPr kumimoji="1" lang="zh-CN" altLang="en-US" sz="2800" b="1" dirty="0">
                <a:solidFill>
                  <a:srgbClr val="006600"/>
                </a:solidFill>
                <a:latin typeface="Times New Roman" panose="02020603050405020304" pitchFamily="18" charset="0"/>
              </a:rPr>
              <a:t>乙酰</a:t>
            </a:r>
            <a:r>
              <a:rPr kumimoji="1" lang="en-US" altLang="zh-CN" sz="2800" b="1" dirty="0">
                <a:solidFill>
                  <a:srgbClr val="006600"/>
                </a:solidFill>
                <a:latin typeface="Times New Roman" panose="02020603050405020304" pitchFamily="18" charset="0"/>
              </a:rPr>
              <a:t>CoA</a:t>
            </a:r>
            <a:r>
              <a:rPr kumimoji="1" lang="zh-CN" altLang="en-US" sz="2800" b="1" dirty="0">
                <a:solidFill>
                  <a:srgbClr val="006600"/>
                </a:solidFill>
                <a:latin typeface="Times New Roman" panose="02020603050405020304" pitchFamily="18" charset="0"/>
              </a:rPr>
              <a:t>羧化酶 </a:t>
            </a:r>
            <a:r>
              <a:rPr kumimoji="1" lang="en-US" altLang="zh-CN" sz="2800" b="1" dirty="0">
                <a:solidFill>
                  <a:srgbClr val="006600"/>
                </a:solidFill>
                <a:latin typeface="Times New Roman" panose="02020603050405020304" pitchFamily="18" charset="0"/>
              </a:rPr>
              <a:t>(acetyl CoA carboxylase)</a:t>
            </a:r>
            <a:r>
              <a:rPr kumimoji="1" lang="zh-CN" altLang="en-US" sz="2800" b="1" dirty="0">
                <a:latin typeface="Times New Roman" panose="02020603050405020304" pitchFamily="18" charset="0"/>
              </a:rPr>
              <a:t>是脂酸合成的</a:t>
            </a:r>
            <a:r>
              <a:rPr kumimoji="1" lang="zh-CN" altLang="en-US" sz="2800" b="1" dirty="0">
                <a:solidFill>
                  <a:schemeClr val="hlink"/>
                </a:solidFill>
                <a:latin typeface="Times New Roman" panose="02020603050405020304" pitchFamily="18" charset="0"/>
              </a:rPr>
              <a:t>限速酶</a:t>
            </a:r>
            <a:r>
              <a:rPr kumimoji="1" lang="zh-CN" altLang="en-US" sz="2800" b="1" dirty="0">
                <a:latin typeface="Times New Roman" panose="02020603050405020304" pitchFamily="18" charset="0"/>
              </a:rPr>
              <a:t>，存在于胞液中，其辅基是</a:t>
            </a:r>
            <a:r>
              <a:rPr kumimoji="1" lang="zh-CN" altLang="en-US" sz="2800" b="1" dirty="0">
                <a:solidFill>
                  <a:schemeClr val="folHlink"/>
                </a:solidFill>
                <a:latin typeface="Times New Roman" panose="02020603050405020304" pitchFamily="18" charset="0"/>
              </a:rPr>
              <a:t>生物素</a:t>
            </a:r>
            <a:r>
              <a:rPr kumimoji="1" lang="zh-CN" altLang="en-US" sz="2800" b="1" dirty="0">
                <a:latin typeface="Times New Roman" panose="02020603050405020304" pitchFamily="18" charset="0"/>
              </a:rPr>
              <a:t>，</a:t>
            </a:r>
            <a:r>
              <a:rPr kumimoji="1" lang="en-US" altLang="zh-CN" sz="2800" b="1" dirty="0">
                <a:solidFill>
                  <a:srgbClr val="CC00CC"/>
                </a:solidFill>
                <a:latin typeface="Times New Roman" panose="02020603050405020304" pitchFamily="18" charset="0"/>
              </a:rPr>
              <a:t>Mn</a:t>
            </a:r>
            <a:r>
              <a:rPr kumimoji="1" lang="en-US" altLang="zh-CN" sz="2800" b="1" baseline="30000" dirty="0">
                <a:solidFill>
                  <a:srgbClr val="CC00CC"/>
                </a:solidFill>
                <a:latin typeface="Times New Roman" panose="02020603050405020304" pitchFamily="18" charset="0"/>
              </a:rPr>
              <a:t>2+</a:t>
            </a:r>
            <a:r>
              <a:rPr kumimoji="1" lang="zh-CN" altLang="en-US" sz="2800" b="1" dirty="0">
                <a:latin typeface="Times New Roman" panose="02020603050405020304" pitchFamily="18" charset="0"/>
              </a:rPr>
              <a:t>是其激活剂。  </a:t>
            </a:r>
          </a:p>
        </p:txBody>
      </p:sp>
      <p:sp>
        <p:nvSpPr>
          <p:cNvPr id="316419" name="Text Box 3"/>
          <p:cNvSpPr txBox="1">
            <a:spLocks noChangeArrowheads="1"/>
          </p:cNvSpPr>
          <p:nvPr/>
        </p:nvSpPr>
        <p:spPr bwMode="auto">
          <a:xfrm>
            <a:off x="1632746" y="2048192"/>
            <a:ext cx="9005886" cy="1212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627063">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30000"/>
              </a:lnSpc>
            </a:pPr>
            <a:r>
              <a:rPr kumimoji="1" lang="zh-CN" altLang="en-US" sz="2800" b="1">
                <a:latin typeface="华文楷体" panose="02010600040101010101" pitchFamily="2" charset="-122"/>
              </a:rPr>
              <a:t>乙酰</a:t>
            </a:r>
            <a:r>
              <a:rPr kumimoji="1" lang="en-US" altLang="zh-CN" sz="2800" b="1">
                <a:latin typeface="华文楷体" panose="02010600040101010101" pitchFamily="2" charset="-122"/>
              </a:rPr>
              <a:t>CoA</a:t>
            </a:r>
            <a:r>
              <a:rPr kumimoji="1" lang="zh-CN" altLang="en-US" sz="2800" b="1">
                <a:latin typeface="华文楷体" panose="02010600040101010101" pitchFamily="2" charset="-122"/>
              </a:rPr>
              <a:t>羧化酶也受磷酸化、去磷酸化的调节，可被一种依赖于</a:t>
            </a:r>
            <a:r>
              <a:rPr kumimoji="1" lang="en-US" altLang="zh-CN" sz="2800" b="1">
                <a:latin typeface="华文楷体" panose="02010600040101010101" pitchFamily="2" charset="-122"/>
              </a:rPr>
              <a:t>AMP</a:t>
            </a:r>
            <a:r>
              <a:rPr kumimoji="1" lang="zh-CN" altLang="en-US" sz="2800" b="1">
                <a:latin typeface="华文楷体" panose="02010600040101010101" pitchFamily="2" charset="-122"/>
              </a:rPr>
              <a:t>的蛋白激酶磷酸化而失活。</a:t>
            </a:r>
            <a:endParaRPr kumimoji="1" lang="zh-CN" altLang="en-US" sz="2800">
              <a:latin typeface="华文楷体" panose="02010600040101010101" pitchFamily="2" charset="-122"/>
            </a:endParaRPr>
          </a:p>
        </p:txBody>
      </p:sp>
      <p:grpSp>
        <p:nvGrpSpPr>
          <p:cNvPr id="316420" name="Group 4"/>
          <p:cNvGrpSpPr>
            <a:grpSpLocks/>
          </p:cNvGrpSpPr>
          <p:nvPr/>
        </p:nvGrpSpPr>
        <p:grpSpPr bwMode="auto">
          <a:xfrm>
            <a:off x="2562226" y="3667127"/>
            <a:ext cx="7037388" cy="2590801"/>
            <a:chOff x="735" y="2558"/>
            <a:chExt cx="4433" cy="1632"/>
          </a:xfrm>
        </p:grpSpPr>
        <p:sp>
          <p:nvSpPr>
            <p:cNvPr id="100357" name="Line 5"/>
            <p:cNvSpPr>
              <a:spLocks noChangeShapeType="1"/>
            </p:cNvSpPr>
            <p:nvPr/>
          </p:nvSpPr>
          <p:spPr bwMode="auto">
            <a:xfrm>
              <a:off x="1104" y="3168"/>
              <a:ext cx="38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00358" name="Text Box 6"/>
            <p:cNvSpPr txBox="1">
              <a:spLocks noChangeArrowheads="1"/>
            </p:cNvSpPr>
            <p:nvPr/>
          </p:nvSpPr>
          <p:spPr bwMode="auto">
            <a:xfrm>
              <a:off x="1190" y="2884"/>
              <a:ext cx="267"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a:latin typeface="华文楷体" panose="02010600040101010101" pitchFamily="2" charset="-122"/>
                </a:rPr>
                <a:t>+</a:t>
              </a:r>
            </a:p>
          </p:txBody>
        </p:sp>
        <p:sp>
          <p:nvSpPr>
            <p:cNvPr id="100359" name="Text Box 7"/>
            <p:cNvSpPr txBox="1">
              <a:spLocks noChangeArrowheads="1"/>
            </p:cNvSpPr>
            <p:nvPr/>
          </p:nvSpPr>
          <p:spPr bwMode="auto">
            <a:xfrm>
              <a:off x="1429" y="3022"/>
              <a:ext cx="1078"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华文楷体" panose="02010600040101010101" pitchFamily="2" charset="-122"/>
                </a:rPr>
                <a:t>蛋白激酶</a:t>
              </a:r>
              <a:r>
                <a:rPr kumimoji="1" lang="zh-CN" altLang="en-US" sz="2800">
                  <a:latin typeface="华文楷体" panose="02010600040101010101" pitchFamily="2" charset="-122"/>
                </a:rPr>
                <a:t> </a:t>
              </a:r>
            </a:p>
          </p:txBody>
        </p:sp>
        <p:sp>
          <p:nvSpPr>
            <p:cNvPr id="100360" name="Rectangle 8"/>
            <p:cNvSpPr>
              <a:spLocks noChangeArrowheads="1"/>
            </p:cNvSpPr>
            <p:nvPr/>
          </p:nvSpPr>
          <p:spPr bwMode="auto">
            <a:xfrm>
              <a:off x="1978" y="2558"/>
              <a:ext cx="249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rPr>
                <a:t>乙酰</a:t>
              </a:r>
              <a:r>
                <a:rPr kumimoji="1" lang="en-US" altLang="zh-CN" sz="2800" b="1">
                  <a:latin typeface="Times New Roman" panose="02020603050405020304" pitchFamily="18" charset="0"/>
                </a:rPr>
                <a:t>CoA</a:t>
              </a:r>
              <a:r>
                <a:rPr kumimoji="1" lang="zh-CN" altLang="en-US" sz="2800" b="1">
                  <a:latin typeface="Times New Roman" panose="02020603050405020304" pitchFamily="18" charset="0"/>
                </a:rPr>
                <a:t>羧化酶</a:t>
              </a:r>
              <a:r>
                <a:rPr kumimoji="1" lang="en-US" altLang="zh-CN" sz="2800" b="1">
                  <a:latin typeface="Times New Roman" panose="02020603050405020304" pitchFamily="18" charset="0"/>
                </a:rPr>
                <a:t>(</a:t>
              </a:r>
              <a:r>
                <a:rPr kumimoji="1" lang="zh-CN" altLang="en-US" sz="2800" b="1">
                  <a:solidFill>
                    <a:schemeClr val="hlink"/>
                  </a:solidFill>
                  <a:latin typeface="Times New Roman" panose="02020603050405020304" pitchFamily="18" charset="0"/>
                </a:rPr>
                <a:t>有活性</a:t>
              </a:r>
              <a:r>
                <a:rPr kumimoji="1" lang="en-US" altLang="zh-CN" sz="2800" b="1">
                  <a:latin typeface="Times New Roman" panose="02020603050405020304" pitchFamily="18" charset="0"/>
                </a:rPr>
                <a:t>)</a:t>
              </a:r>
            </a:p>
          </p:txBody>
        </p:sp>
        <p:sp>
          <p:nvSpPr>
            <p:cNvPr id="100361" name="Text Box 9"/>
            <p:cNvSpPr txBox="1">
              <a:spLocks noChangeArrowheads="1"/>
            </p:cNvSpPr>
            <p:nvPr/>
          </p:nvSpPr>
          <p:spPr bwMode="auto">
            <a:xfrm>
              <a:off x="2016" y="3496"/>
              <a:ext cx="279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rPr>
                <a:t>乙酰</a:t>
              </a:r>
              <a:r>
                <a:rPr kumimoji="1" lang="en-US" altLang="zh-CN" sz="2800" b="1">
                  <a:latin typeface="Times New Roman" panose="02020603050405020304" pitchFamily="18" charset="0"/>
                </a:rPr>
                <a:t>CoA</a:t>
              </a:r>
              <a:r>
                <a:rPr kumimoji="1" lang="zh-CN" altLang="en-US" sz="2800" b="1">
                  <a:latin typeface="Times New Roman" panose="02020603050405020304" pitchFamily="18" charset="0"/>
                </a:rPr>
                <a:t>羧化酶（</a:t>
              </a:r>
              <a:r>
                <a:rPr kumimoji="1" lang="zh-CN" altLang="en-US" sz="2800" b="1">
                  <a:solidFill>
                    <a:schemeClr val="hlink"/>
                  </a:solidFill>
                  <a:latin typeface="Times New Roman" panose="02020603050405020304" pitchFamily="18" charset="0"/>
                </a:rPr>
                <a:t>无活性</a:t>
              </a:r>
              <a:r>
                <a:rPr kumimoji="1" lang="zh-CN" altLang="en-US" sz="2800" b="1">
                  <a:latin typeface="Times New Roman" panose="02020603050405020304" pitchFamily="18" charset="0"/>
                </a:rPr>
                <a:t>）</a:t>
              </a:r>
            </a:p>
          </p:txBody>
        </p:sp>
        <p:sp>
          <p:nvSpPr>
            <p:cNvPr id="100362" name="Line 10"/>
            <p:cNvSpPr>
              <a:spLocks noChangeShapeType="1"/>
            </p:cNvSpPr>
            <p:nvPr/>
          </p:nvSpPr>
          <p:spPr bwMode="auto">
            <a:xfrm>
              <a:off x="2650" y="3766"/>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00363" name="Text Box 11"/>
            <p:cNvSpPr txBox="1">
              <a:spLocks noChangeArrowheads="1"/>
            </p:cNvSpPr>
            <p:nvPr/>
          </p:nvSpPr>
          <p:spPr bwMode="auto">
            <a:xfrm>
              <a:off x="2554" y="3792"/>
              <a:ext cx="295"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a:latin typeface="华文楷体" panose="02010600040101010101" pitchFamily="2" charset="-122"/>
                </a:rPr>
                <a:t>Pi</a:t>
              </a:r>
            </a:p>
          </p:txBody>
        </p:sp>
        <p:sp>
          <p:nvSpPr>
            <p:cNvPr id="100364" name="Line 12"/>
            <p:cNvSpPr>
              <a:spLocks noChangeShapeType="1"/>
            </p:cNvSpPr>
            <p:nvPr/>
          </p:nvSpPr>
          <p:spPr bwMode="auto">
            <a:xfrm>
              <a:off x="2426" y="2886"/>
              <a:ext cx="0" cy="62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00365" name="Line 13"/>
            <p:cNvSpPr>
              <a:spLocks noChangeShapeType="1"/>
            </p:cNvSpPr>
            <p:nvPr/>
          </p:nvSpPr>
          <p:spPr bwMode="auto">
            <a:xfrm flipV="1">
              <a:off x="2986" y="2854"/>
              <a:ext cx="0" cy="62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00366" name="Text Box 14"/>
            <p:cNvSpPr txBox="1">
              <a:spLocks noChangeArrowheads="1"/>
            </p:cNvSpPr>
            <p:nvPr/>
          </p:nvSpPr>
          <p:spPr bwMode="auto">
            <a:xfrm>
              <a:off x="735" y="2688"/>
              <a:ext cx="388" cy="15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华文楷体" panose="02010600040101010101" pitchFamily="2" charset="-122"/>
                </a:rPr>
                <a:t>胰高血糖素</a:t>
              </a:r>
            </a:p>
          </p:txBody>
        </p:sp>
        <p:sp>
          <p:nvSpPr>
            <p:cNvPr id="100367" name="Text Box 15"/>
            <p:cNvSpPr txBox="1">
              <a:spLocks noChangeArrowheads="1"/>
            </p:cNvSpPr>
            <p:nvPr/>
          </p:nvSpPr>
          <p:spPr bwMode="auto">
            <a:xfrm>
              <a:off x="2925" y="2976"/>
              <a:ext cx="157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华文楷体" panose="02010600040101010101" pitchFamily="2" charset="-122"/>
                </a:rPr>
                <a:t>蛋白质磷酸酶</a:t>
              </a:r>
              <a:r>
                <a:rPr kumimoji="1" lang="zh-CN" altLang="en-US" sz="2800">
                  <a:latin typeface="华文楷体" panose="02010600040101010101" pitchFamily="2" charset="-122"/>
                </a:rPr>
                <a:t> </a:t>
              </a:r>
            </a:p>
          </p:txBody>
        </p:sp>
        <p:sp>
          <p:nvSpPr>
            <p:cNvPr id="100368" name="Line 16"/>
            <p:cNvSpPr>
              <a:spLocks noChangeShapeType="1"/>
            </p:cNvSpPr>
            <p:nvPr/>
          </p:nvSpPr>
          <p:spPr bwMode="auto">
            <a:xfrm flipH="1">
              <a:off x="4377" y="3158"/>
              <a:ext cx="48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00369" name="Text Box 17"/>
            <p:cNvSpPr txBox="1">
              <a:spLocks noChangeArrowheads="1"/>
            </p:cNvSpPr>
            <p:nvPr/>
          </p:nvSpPr>
          <p:spPr bwMode="auto">
            <a:xfrm>
              <a:off x="4780" y="2832"/>
              <a:ext cx="388" cy="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华文楷体" panose="02010600040101010101" pitchFamily="2" charset="-122"/>
                </a:rPr>
                <a:t>胰岛素</a:t>
              </a:r>
              <a:r>
                <a:rPr kumimoji="1" lang="zh-CN" altLang="en-US" sz="2800">
                  <a:latin typeface="华文楷体" panose="02010600040101010101" pitchFamily="2" charset="-122"/>
                </a:rPr>
                <a:t> </a:t>
              </a:r>
            </a:p>
          </p:txBody>
        </p:sp>
        <p:sp>
          <p:nvSpPr>
            <p:cNvPr id="100370" name="Text Box 18"/>
            <p:cNvSpPr txBox="1">
              <a:spLocks noChangeArrowheads="1"/>
            </p:cNvSpPr>
            <p:nvPr/>
          </p:nvSpPr>
          <p:spPr bwMode="auto">
            <a:xfrm>
              <a:off x="4454" y="2858"/>
              <a:ext cx="267"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a:latin typeface="华文楷体" panose="02010600040101010101" pitchFamily="2" charset="-122"/>
                </a:rPr>
                <a:t>+</a:t>
              </a:r>
            </a:p>
          </p:txBody>
        </p:sp>
      </p:grpSp>
    </p:spTree>
    <p:extLst>
      <p:ext uri="{BB962C8B-B14F-4D97-AF65-F5344CB8AC3E}">
        <p14:creationId xmlns:p14="http://schemas.microsoft.com/office/powerpoint/2010/main" val="16962386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316418"/>
                                        </p:tgtEl>
                                        <p:attrNameLst>
                                          <p:attrName>style.visibility</p:attrName>
                                        </p:attrNameLst>
                                      </p:cBhvr>
                                      <p:to>
                                        <p:strVal val="visible"/>
                                      </p:to>
                                    </p:set>
                                    <p:anim calcmode="lin" valueType="num">
                                      <p:cBhvr>
                                        <p:cTn id="7" dur="500" fill="hold"/>
                                        <p:tgtEl>
                                          <p:spTgt spid="316418"/>
                                        </p:tgtEl>
                                        <p:attrNameLst>
                                          <p:attrName>ppt_w</p:attrName>
                                        </p:attrNameLst>
                                      </p:cBhvr>
                                      <p:tavLst>
                                        <p:tav tm="0">
                                          <p:val>
                                            <p:fltVal val="0"/>
                                          </p:val>
                                        </p:tav>
                                        <p:tav tm="100000">
                                          <p:val>
                                            <p:strVal val="#ppt_w"/>
                                          </p:val>
                                        </p:tav>
                                      </p:tavLst>
                                    </p:anim>
                                    <p:anim calcmode="lin" valueType="num">
                                      <p:cBhvr>
                                        <p:cTn id="8" dur="500" fill="hold"/>
                                        <p:tgtEl>
                                          <p:spTgt spid="316418"/>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16419"/>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316420"/>
                                        </p:tgtEl>
                                        <p:attrNameLst>
                                          <p:attrName>style.visibility</p:attrName>
                                        </p:attrNameLst>
                                      </p:cBhvr>
                                      <p:to>
                                        <p:strVal val="visible"/>
                                      </p:to>
                                    </p:set>
                                    <p:animEffect transition="in" filter="box(in)">
                                      <p:cBhvr>
                                        <p:cTn id="17" dur="500"/>
                                        <p:tgtEl>
                                          <p:spTgt spid="316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418" grpId="0"/>
      <p:bldP spid="31641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2"/>
          <p:cNvSpPr txBox="1">
            <a:spLocks noChangeArrowheads="1"/>
          </p:cNvSpPr>
          <p:nvPr/>
        </p:nvSpPr>
        <p:spPr bwMode="auto">
          <a:xfrm>
            <a:off x="2063750" y="1628776"/>
            <a:ext cx="76327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solidFill>
                  <a:schemeClr val="folHlink"/>
                </a:solidFill>
                <a:latin typeface="华文楷体" panose="02010600040101010101" pitchFamily="2" charset="-122"/>
              </a:rPr>
              <a:t>（</a:t>
            </a:r>
            <a:r>
              <a:rPr kumimoji="1" lang="en-US" altLang="zh-CN" sz="3200" b="1">
                <a:solidFill>
                  <a:schemeClr val="folHlink"/>
                </a:solidFill>
                <a:latin typeface="华文楷体" panose="02010600040101010101" pitchFamily="2" charset="-122"/>
              </a:rPr>
              <a:t>2</a:t>
            </a:r>
            <a:r>
              <a:rPr kumimoji="1" lang="zh-CN" altLang="en-US" sz="3200" b="1">
                <a:solidFill>
                  <a:schemeClr val="folHlink"/>
                </a:solidFill>
                <a:latin typeface="华文楷体" panose="02010600040101010101" pitchFamily="2" charset="-122"/>
              </a:rPr>
              <a:t>）脂酸合成是一个重复加成反应过程</a:t>
            </a:r>
            <a:endParaRPr kumimoji="1" lang="zh-CN" altLang="en-US" sz="3200">
              <a:solidFill>
                <a:schemeClr val="folHlink"/>
              </a:solidFill>
              <a:latin typeface="华文楷体" panose="02010600040101010101" pitchFamily="2" charset="-122"/>
            </a:endParaRPr>
          </a:p>
        </p:txBody>
      </p:sp>
      <p:sp>
        <p:nvSpPr>
          <p:cNvPr id="102403" name="Rectangle 3"/>
          <p:cNvSpPr>
            <a:spLocks noChangeArrowheads="1"/>
          </p:cNvSpPr>
          <p:nvPr/>
        </p:nvSpPr>
        <p:spPr bwMode="auto">
          <a:xfrm>
            <a:off x="2927350" y="2422526"/>
            <a:ext cx="7416800" cy="2233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7239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50000"/>
              </a:lnSpc>
            </a:pPr>
            <a:r>
              <a:rPr kumimoji="1" lang="zh-CN" altLang="en-US" sz="3200" b="1">
                <a:latin typeface="Times New Roman" panose="02020603050405020304" pitchFamily="18" charset="0"/>
              </a:rPr>
              <a:t>从乙酰</a:t>
            </a:r>
            <a:r>
              <a:rPr kumimoji="1" lang="en-US" altLang="zh-CN" sz="3200" b="1">
                <a:latin typeface="Times New Roman" panose="02020603050405020304" pitchFamily="18" charset="0"/>
              </a:rPr>
              <a:t>CoA</a:t>
            </a:r>
            <a:r>
              <a:rPr kumimoji="1" lang="zh-CN" altLang="en-US" sz="3200" b="1">
                <a:latin typeface="Times New Roman" panose="02020603050405020304" pitchFamily="18" charset="0"/>
              </a:rPr>
              <a:t>及丙二酰</a:t>
            </a:r>
            <a:r>
              <a:rPr kumimoji="1" lang="en-US" altLang="zh-CN" sz="3200" b="1">
                <a:latin typeface="Times New Roman" panose="02020603050405020304" pitchFamily="18" charset="0"/>
              </a:rPr>
              <a:t>CoA</a:t>
            </a:r>
            <a:r>
              <a:rPr kumimoji="1" lang="zh-CN" altLang="en-US" sz="3200" b="1">
                <a:latin typeface="Times New Roman" panose="02020603050405020304" pitchFamily="18" charset="0"/>
              </a:rPr>
              <a:t>合成长链脂酸，是一个重复加成过程，每次延长</a:t>
            </a:r>
            <a:r>
              <a:rPr kumimoji="1" lang="en-US" altLang="zh-CN" sz="3200" b="1">
                <a:latin typeface="Times New Roman" panose="02020603050405020304" pitchFamily="18" charset="0"/>
              </a:rPr>
              <a:t>2</a:t>
            </a:r>
            <a:r>
              <a:rPr kumimoji="1" lang="zh-CN" altLang="en-US" sz="3200" b="1">
                <a:latin typeface="Times New Roman" panose="02020603050405020304" pitchFamily="18" charset="0"/>
              </a:rPr>
              <a:t>个碳原子。</a:t>
            </a:r>
          </a:p>
        </p:txBody>
      </p:sp>
      <p:sp>
        <p:nvSpPr>
          <p:cNvPr id="102404" name="Rectangle 4"/>
          <p:cNvSpPr>
            <a:spLocks noChangeArrowheads="1"/>
          </p:cNvSpPr>
          <p:nvPr/>
        </p:nvSpPr>
        <p:spPr bwMode="auto">
          <a:xfrm>
            <a:off x="3467100" y="5029200"/>
            <a:ext cx="63373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dirty="0">
                <a:latin typeface="Arial" panose="020B0604020202020204" pitchFamily="34" charset="0"/>
              </a:rPr>
              <a:t>各种生物合成脂酸的过程基本相似。</a:t>
            </a:r>
          </a:p>
        </p:txBody>
      </p:sp>
    </p:spTree>
    <p:extLst>
      <p:ext uri="{BB962C8B-B14F-4D97-AF65-F5344CB8AC3E}">
        <p14:creationId xmlns:p14="http://schemas.microsoft.com/office/powerpoint/2010/main" val="19396195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Text Box 3" descr="绿色大理石">
            <a:hlinkClick r:id="rId3" action="ppaction://hlinksldjump" highlightClick="1"/>
          </p:cNvPr>
          <p:cNvSpPr txBox="1">
            <a:spLocks noChangeArrowheads="1"/>
          </p:cNvSpPr>
          <p:nvPr/>
        </p:nvSpPr>
        <p:spPr bwMode="auto">
          <a:xfrm>
            <a:off x="1913871" y="1533987"/>
            <a:ext cx="6400800" cy="646331"/>
          </a:xfrm>
          <a:prstGeom prst="rect">
            <a:avLst/>
          </a:prstGeom>
          <a:blipFill dpi="0" rotWithShape="0">
            <a:blip r:embed="rId4" cstate="print"/>
            <a:srcRect/>
            <a:tile tx="0" ty="0" sx="100000" sy="100000" flip="none" algn="tl"/>
          </a:blipFill>
          <a:ln w="9525">
            <a:noFill/>
            <a:miter lim="800000"/>
            <a:headEnd/>
            <a:tailEnd/>
          </a:ln>
          <a:effectLst>
            <a:outerShdw dist="107763" dir="2700000" algn="ctr" rotWithShape="0">
              <a:srgbClr val="808080"/>
            </a:outerShdw>
          </a:effectLst>
        </p:spPr>
        <p:txBody>
          <a:bodyPr wrap="square">
            <a:spAutoFit/>
          </a:bodyPr>
          <a:lstStyle/>
          <a:p>
            <a:pPr algn="ctr" fontAlgn="auto">
              <a:spcBef>
                <a:spcPts val="0"/>
              </a:spcBef>
              <a:spcAft>
                <a:spcPts val="0"/>
              </a:spcAft>
              <a:defRPr/>
            </a:pPr>
            <a:r>
              <a:rPr lang="zh-CN" altLang="en-US" sz="3600">
                <a:solidFill>
                  <a:srgbClr val="FFFF00"/>
                </a:solidFill>
                <a:latin typeface="楷体_GB2312" pitchFamily="49" charset="-122"/>
                <a:ea typeface="楷体_GB2312" pitchFamily="49" charset="-122"/>
              </a:rPr>
              <a:t>第二节  脂类的消化和吸收</a:t>
            </a:r>
            <a:endParaRPr lang="zh-CN" altLang="en-US" sz="2000">
              <a:latin typeface="+mn-lt"/>
              <a:ea typeface="+mn-ea"/>
            </a:endParaRPr>
          </a:p>
        </p:txBody>
      </p:sp>
      <p:sp>
        <p:nvSpPr>
          <p:cNvPr id="12291" name="Text Box 5" descr="绿色大理石">
            <a:hlinkClick r:id="rId5" action="ppaction://hlinksldjump"/>
          </p:cNvPr>
          <p:cNvSpPr txBox="1">
            <a:spLocks noChangeArrowheads="1"/>
          </p:cNvSpPr>
          <p:nvPr/>
        </p:nvSpPr>
        <p:spPr bwMode="auto">
          <a:xfrm>
            <a:off x="1921614" y="3265739"/>
            <a:ext cx="6358754" cy="646331"/>
          </a:xfrm>
          <a:prstGeom prst="rect">
            <a:avLst/>
          </a:prstGeom>
          <a:blipFill dpi="0" rotWithShape="0">
            <a:blip r:embed="rId4"/>
            <a:srcRect/>
            <a:tile tx="0" ty="0" sx="100000" sy="100000" flip="none" algn="tl"/>
          </a:blipFill>
          <a:ln>
            <a:noFill/>
          </a:ln>
          <a:effectLst>
            <a:outerShdw dist="107763" dir="2700000" algn="ctr" rotWithShape="0">
              <a:srgbClr val="808080"/>
            </a:outerShdw>
          </a:effectLst>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sz="3600">
                <a:solidFill>
                  <a:srgbClr val="FFFF00"/>
                </a:solidFill>
                <a:latin typeface="Book Antiqua" panose="02040602050305030304" pitchFamily="18" charset="0"/>
                <a:ea typeface="楷体_GB2312" pitchFamily="49" charset="-122"/>
              </a:rPr>
              <a:t>第四节   脂肪的合成代谢</a:t>
            </a:r>
          </a:p>
        </p:txBody>
      </p:sp>
      <p:sp>
        <p:nvSpPr>
          <p:cNvPr id="72710" name="Text Box 6" descr="紫色网格">
            <a:hlinkClick r:id="rId6" action="ppaction://hlinksldjump"/>
          </p:cNvPr>
          <p:cNvSpPr txBox="1">
            <a:spLocks noChangeArrowheads="1"/>
          </p:cNvSpPr>
          <p:nvPr/>
        </p:nvSpPr>
        <p:spPr bwMode="auto">
          <a:xfrm>
            <a:off x="2719045" y="5480841"/>
            <a:ext cx="4790452" cy="584775"/>
          </a:xfrm>
          <a:prstGeom prst="rect">
            <a:avLst/>
          </a:prstGeom>
          <a:blipFill dpi="0" rotWithShape="0">
            <a:blip r:embed="rId7"/>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a:solidFill>
                  <a:srgbClr val="FFFF00"/>
                </a:solidFill>
                <a:latin typeface="Book Antiqua" panose="02040602050305030304" pitchFamily="18" charset="0"/>
                <a:ea typeface="楷体_GB2312" pitchFamily="49" charset="-122"/>
              </a:rPr>
              <a:t>三、甘油三酯的合成</a:t>
            </a:r>
          </a:p>
        </p:txBody>
      </p:sp>
      <p:sp>
        <p:nvSpPr>
          <p:cNvPr id="72711" name="Text Box 7" descr="紫色网格">
            <a:hlinkClick r:id="rId8" action="ppaction://hlinksldjump"/>
          </p:cNvPr>
          <p:cNvSpPr txBox="1">
            <a:spLocks noChangeArrowheads="1"/>
          </p:cNvSpPr>
          <p:nvPr/>
        </p:nvSpPr>
        <p:spPr bwMode="auto">
          <a:xfrm>
            <a:off x="2718712" y="4797558"/>
            <a:ext cx="5297377" cy="584775"/>
          </a:xfrm>
          <a:prstGeom prst="rect">
            <a:avLst/>
          </a:prstGeom>
          <a:blipFill dpi="0" rotWithShape="0">
            <a:blip r:embed="rId7"/>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a:solidFill>
                  <a:srgbClr val="FFFF00"/>
                </a:solidFill>
                <a:latin typeface="Book Antiqua" panose="02040602050305030304" pitchFamily="18" charset="0"/>
                <a:ea typeface="楷体_GB2312" pitchFamily="49" charset="-122"/>
              </a:rPr>
              <a:t>二、脂肪酸的生物合成</a:t>
            </a:r>
          </a:p>
        </p:txBody>
      </p:sp>
      <p:sp>
        <p:nvSpPr>
          <p:cNvPr id="12294" name="Text Box 2" descr="绿色大理石">
            <a:hlinkClick r:id="" action="ppaction://hlinkshowjump?jump=nextslide" highlightClick="1"/>
          </p:cNvPr>
          <p:cNvSpPr txBox="1">
            <a:spLocks noChangeArrowheads="1"/>
          </p:cNvSpPr>
          <p:nvPr/>
        </p:nvSpPr>
        <p:spPr bwMode="auto">
          <a:xfrm>
            <a:off x="1913871" y="692150"/>
            <a:ext cx="4790452" cy="646331"/>
          </a:xfrm>
          <a:prstGeom prst="rect">
            <a:avLst/>
          </a:prstGeom>
          <a:blipFill dpi="0" rotWithShape="0">
            <a:blip r:embed="rId4"/>
            <a:srcRect/>
            <a:tile tx="0" ty="0" sx="100000" sy="100000" flip="none" algn="tl"/>
          </a:blipFill>
          <a:ln>
            <a:noFill/>
          </a:ln>
          <a:effectLst>
            <a:outerShdw dist="107763" dir="2700000" algn="ctr" rotWithShape="0">
              <a:srgbClr val="808080"/>
            </a:outerShdw>
          </a:effectLst>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3600">
                <a:solidFill>
                  <a:srgbClr val="FFFF00"/>
                </a:solidFill>
                <a:latin typeface="Book Antiqua" panose="02040602050305030304" pitchFamily="18" charset="0"/>
                <a:ea typeface="楷体_GB2312" pitchFamily="49" charset="-122"/>
              </a:rPr>
              <a:t>第一节    知识回顾</a:t>
            </a:r>
          </a:p>
        </p:txBody>
      </p:sp>
      <p:sp>
        <p:nvSpPr>
          <p:cNvPr id="12295" name="Text Box 4" descr="绿色大理石"/>
          <p:cNvSpPr txBox="1">
            <a:spLocks noChangeArrowheads="1"/>
          </p:cNvSpPr>
          <p:nvPr/>
        </p:nvSpPr>
        <p:spPr bwMode="auto">
          <a:xfrm>
            <a:off x="1913871" y="2399863"/>
            <a:ext cx="6871447" cy="646331"/>
          </a:xfrm>
          <a:prstGeom prst="rect">
            <a:avLst/>
          </a:prstGeom>
          <a:blipFill dpi="0" rotWithShape="0">
            <a:blip r:embed="rId4"/>
            <a:srcRect/>
            <a:tile tx="0" ty="0" sx="100000" sy="100000" flip="none" algn="tl"/>
          </a:blipFill>
          <a:ln>
            <a:noFill/>
          </a:ln>
          <a:effectLst>
            <a:outerShdw dist="107763" dir="2700000" algn="ctr" rotWithShape="0">
              <a:srgbClr val="808080"/>
            </a:outerShdw>
          </a:effectLst>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sz="3600">
                <a:solidFill>
                  <a:srgbClr val="FFFF00"/>
                </a:solidFill>
                <a:latin typeface="楷体_GB2312" pitchFamily="49" charset="-122"/>
                <a:ea typeface="楷体_GB2312" pitchFamily="49" charset="-122"/>
              </a:rPr>
              <a:t>第三节</a:t>
            </a:r>
            <a:r>
              <a:rPr lang="zh-CN" altLang="en-US" sz="3600">
                <a:solidFill>
                  <a:srgbClr val="FFFF00"/>
                </a:solidFill>
                <a:latin typeface="Times New Roman" panose="02020603050405020304" pitchFamily="18" charset="0"/>
                <a:ea typeface="楷体_GB2312" pitchFamily="49" charset="-122"/>
              </a:rPr>
              <a:t>    </a:t>
            </a:r>
            <a:r>
              <a:rPr lang="zh-CN" altLang="en-US" sz="3600">
                <a:solidFill>
                  <a:srgbClr val="FFFF00"/>
                </a:solidFill>
                <a:latin typeface="楷体_GB2312" pitchFamily="49" charset="-122"/>
                <a:ea typeface="楷体_GB2312" pitchFamily="49" charset="-122"/>
              </a:rPr>
              <a:t>脂肪的分解代谢</a:t>
            </a:r>
          </a:p>
        </p:txBody>
      </p:sp>
      <p:sp>
        <p:nvSpPr>
          <p:cNvPr id="2" name="Text Box 7" descr="紫色网格">
            <a:hlinkClick r:id="rId8" action="ppaction://hlinksldjump"/>
          </p:cNvPr>
          <p:cNvSpPr txBox="1">
            <a:spLocks noChangeArrowheads="1"/>
          </p:cNvSpPr>
          <p:nvPr/>
        </p:nvSpPr>
        <p:spPr bwMode="auto">
          <a:xfrm>
            <a:off x="2715756" y="4114275"/>
            <a:ext cx="5267676" cy="584775"/>
          </a:xfrm>
          <a:prstGeom prst="rect">
            <a:avLst/>
          </a:prstGeom>
          <a:blipFill dpi="0" rotWithShape="0">
            <a:blip r:embed="rId7"/>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a:solidFill>
                  <a:srgbClr val="FFFF00"/>
                </a:solidFill>
                <a:latin typeface="Book Antiqua" panose="02040602050305030304" pitchFamily="18" charset="0"/>
                <a:ea typeface="楷体_GB2312" pitchFamily="49" charset="-122"/>
              </a:rPr>
              <a:t>一、</a:t>
            </a:r>
            <a:r>
              <a:rPr lang="en-US" altLang="zh-CN">
                <a:solidFill>
                  <a:srgbClr val="FFFF00"/>
                </a:solidFill>
                <a:latin typeface="Book Antiqua" panose="02040602050305030304" pitchFamily="18" charset="0"/>
                <a:ea typeface="楷体_GB2312" pitchFamily="49" charset="-122"/>
              </a:rPr>
              <a:t>α-</a:t>
            </a:r>
            <a:r>
              <a:rPr lang="zh-CN" altLang="en-US">
                <a:solidFill>
                  <a:srgbClr val="FFFF00"/>
                </a:solidFill>
                <a:latin typeface="Book Antiqua" panose="02040602050305030304" pitchFamily="18" charset="0"/>
                <a:ea typeface="楷体_GB2312" pitchFamily="49" charset="-122"/>
              </a:rPr>
              <a:t>磷酸甘油的生成</a:t>
            </a:r>
          </a:p>
        </p:txBody>
      </p:sp>
    </p:spTree>
    <p:extLst>
      <p:ext uri="{BB962C8B-B14F-4D97-AF65-F5344CB8AC3E}">
        <p14:creationId xmlns:p14="http://schemas.microsoft.com/office/powerpoint/2010/main" val="29124068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72711"/>
                                        </p:tgtEl>
                                        <p:attrNameLst>
                                          <p:attrName>style.visibility</p:attrName>
                                        </p:attrNameLst>
                                      </p:cBhvr>
                                      <p:to>
                                        <p:strVal val="visible"/>
                                      </p:to>
                                    </p:set>
                                    <p:animEffect transition="in" filter="strips(downRight)">
                                      <p:cBhvr>
                                        <p:cTn id="12" dur="500"/>
                                        <p:tgtEl>
                                          <p:spTgt spid="727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72710"/>
                                        </p:tgtEl>
                                        <p:attrNameLst>
                                          <p:attrName>style.visibility</p:attrName>
                                        </p:attrNameLst>
                                      </p:cBhvr>
                                      <p:to>
                                        <p:strVal val="visible"/>
                                      </p:to>
                                    </p:set>
                                    <p:animEffect transition="in" filter="strips(downRight)">
                                      <p:cBhvr>
                                        <p:cTn id="17" dur="500"/>
                                        <p:tgtEl>
                                          <p:spTgt spid="727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0" grpId="0" animBg="1" autoUpdateAnimBg="0"/>
      <p:bldP spid="72711" grpId="0" animBg="1" autoUpdateAnimBg="0"/>
      <p:bldP spid="2" grpId="0" animBg="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ext Box 2"/>
          <p:cNvSpPr txBox="1">
            <a:spLocks noChangeArrowheads="1"/>
          </p:cNvSpPr>
          <p:nvPr/>
        </p:nvSpPr>
        <p:spPr bwMode="auto">
          <a:xfrm>
            <a:off x="1219200" y="533400"/>
            <a:ext cx="3846511" cy="584775"/>
          </a:xfrm>
          <a:prstGeom prst="rect">
            <a:avLst/>
          </a:prstGeom>
          <a:solidFill>
            <a:srgbClr val="CCECFF"/>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buFontTx/>
              <a:buChar char="•"/>
            </a:pPr>
            <a:r>
              <a:rPr lang="zh-CN" altLang="en-US" sz="3200" b="1">
                <a:solidFill>
                  <a:srgbClr val="0033CC"/>
                </a:solidFill>
                <a:latin typeface="Arial" panose="020B0604020202020204" pitchFamily="34" charset="0"/>
                <a:ea typeface="楷体_GB2312" pitchFamily="49" charset="-122"/>
              </a:rPr>
              <a:t>软脂酸合成酶     </a:t>
            </a:r>
            <a:endParaRPr kumimoji="1" lang="zh-CN" altLang="en-US" sz="3200" b="1">
              <a:solidFill>
                <a:srgbClr val="0033CC"/>
              </a:solidFill>
              <a:latin typeface="Arial" panose="020B0604020202020204" pitchFamily="34" charset="0"/>
              <a:ea typeface="楷体_GB2312" pitchFamily="49" charset="-122"/>
            </a:endParaRPr>
          </a:p>
        </p:txBody>
      </p:sp>
      <p:sp>
        <p:nvSpPr>
          <p:cNvPr id="318467" name="Text Box 3"/>
          <p:cNvSpPr txBox="1">
            <a:spLocks noChangeArrowheads="1"/>
          </p:cNvSpPr>
          <p:nvPr/>
        </p:nvSpPr>
        <p:spPr bwMode="auto">
          <a:xfrm>
            <a:off x="644524" y="1901824"/>
            <a:ext cx="11325186"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99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179388" indent="720725">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zh-CN" altLang="en-US" sz="3200" b="1">
                <a:solidFill>
                  <a:schemeClr val="folHlink"/>
                </a:solidFill>
                <a:latin typeface="Times New Roman" panose="02020603050405020304" pitchFamily="18" charset="0"/>
              </a:rPr>
              <a:t>大肠杆菌的脂肪酸合成酶系：</a:t>
            </a:r>
          </a:p>
          <a:p>
            <a:pPr lvl="1" eaLnBrk="1" hangingPunct="1">
              <a:lnSpc>
                <a:spcPct val="140000"/>
              </a:lnSpc>
            </a:pPr>
            <a:r>
              <a:rPr kumimoji="1" lang="zh-CN" altLang="en-US" sz="3200" b="1">
                <a:latin typeface="Times New Roman" panose="02020603050405020304" pitchFamily="18" charset="0"/>
              </a:rPr>
              <a:t>有</a:t>
            </a:r>
            <a:r>
              <a:rPr kumimoji="1" lang="en-US" altLang="zh-CN" sz="3200" b="1">
                <a:latin typeface="Times New Roman" panose="02020603050405020304" pitchFamily="18" charset="0"/>
              </a:rPr>
              <a:t>7</a:t>
            </a:r>
            <a:r>
              <a:rPr kumimoji="1" lang="zh-CN" altLang="en-US" sz="3200" b="1">
                <a:latin typeface="Times New Roman" panose="02020603050405020304" pitchFamily="18" charset="0"/>
              </a:rPr>
              <a:t>种酶蛋白</a:t>
            </a:r>
            <a:r>
              <a:rPr kumimoji="1" lang="zh-CN" altLang="en-US" sz="3200" b="1">
                <a:solidFill>
                  <a:srgbClr val="D60093"/>
                </a:solidFill>
                <a:latin typeface="Times New Roman" panose="02020603050405020304" pitchFamily="18" charset="0"/>
              </a:rPr>
              <a:t>（脂肪酰基转移酶、丙二酰</a:t>
            </a:r>
            <a:r>
              <a:rPr kumimoji="1" lang="en-US" altLang="zh-CN" sz="3200" b="1">
                <a:solidFill>
                  <a:srgbClr val="D60093"/>
                </a:solidFill>
                <a:latin typeface="Times New Roman" panose="02020603050405020304" pitchFamily="18" charset="0"/>
              </a:rPr>
              <a:t>CoA</a:t>
            </a:r>
            <a:r>
              <a:rPr kumimoji="1" lang="zh-CN" altLang="en-US" sz="3200" b="1">
                <a:solidFill>
                  <a:srgbClr val="D60093"/>
                </a:solidFill>
                <a:latin typeface="Times New Roman" panose="02020603050405020304" pitchFamily="18" charset="0"/>
              </a:rPr>
              <a:t>酰基转移酶、</a:t>
            </a:r>
            <a:r>
              <a:rPr kumimoji="1" lang="en-US" altLang="zh-CN" sz="3200" b="1">
                <a:solidFill>
                  <a:srgbClr val="D60093"/>
                </a:solidFill>
                <a:latin typeface="Times New Roman" panose="02020603050405020304" pitchFamily="18" charset="0"/>
              </a:rPr>
              <a:t>β</a:t>
            </a:r>
            <a:r>
              <a:rPr kumimoji="1" lang="zh-CN" altLang="en-US" sz="3200" b="1">
                <a:solidFill>
                  <a:srgbClr val="D60093"/>
                </a:solidFill>
                <a:latin typeface="Times New Roman" panose="02020603050405020304" pitchFamily="18" charset="0"/>
              </a:rPr>
              <a:t>酮脂肪酰合成酶、</a:t>
            </a:r>
            <a:r>
              <a:rPr kumimoji="1" lang="en-US" altLang="zh-CN" sz="3200" b="1">
                <a:solidFill>
                  <a:srgbClr val="D60093"/>
                </a:solidFill>
                <a:latin typeface="Times New Roman" panose="02020603050405020304" pitchFamily="18" charset="0"/>
              </a:rPr>
              <a:t>β</a:t>
            </a:r>
            <a:r>
              <a:rPr kumimoji="1" lang="zh-CN" altLang="en-US" sz="3200" b="1">
                <a:solidFill>
                  <a:srgbClr val="D60093"/>
                </a:solidFill>
                <a:latin typeface="Times New Roman" panose="02020603050405020304" pitchFamily="18" charset="0"/>
              </a:rPr>
              <a:t>酮脂肪酰还原酶、</a:t>
            </a:r>
            <a:r>
              <a:rPr kumimoji="1" lang="en-US" altLang="zh-CN" sz="3200" b="1">
                <a:solidFill>
                  <a:srgbClr val="D60093"/>
                </a:solidFill>
                <a:latin typeface="Times New Roman" panose="02020603050405020304" pitchFamily="18" charset="0"/>
              </a:rPr>
              <a:t>β</a:t>
            </a:r>
            <a:r>
              <a:rPr kumimoji="1" lang="zh-CN" altLang="en-US" sz="3200" b="1">
                <a:solidFill>
                  <a:srgbClr val="D60093"/>
                </a:solidFill>
                <a:latin typeface="Times New Roman" panose="02020603050405020304" pitchFamily="18" charset="0"/>
              </a:rPr>
              <a:t>羟脂酰基脱水酶、脂烯酰还原酶和硫酯酶）</a:t>
            </a:r>
            <a:r>
              <a:rPr kumimoji="1" lang="zh-CN" altLang="en-US" sz="3200" b="1">
                <a:latin typeface="Times New Roman" panose="02020603050405020304" pitchFamily="18" charset="0"/>
              </a:rPr>
              <a:t>，聚合在一起构成</a:t>
            </a:r>
            <a:r>
              <a:rPr kumimoji="1" lang="zh-CN" altLang="en-US" sz="3200" b="1">
                <a:solidFill>
                  <a:schemeClr val="folHlink"/>
                </a:solidFill>
                <a:latin typeface="Times New Roman" panose="02020603050405020304" pitchFamily="18" charset="0"/>
              </a:rPr>
              <a:t>多酶体系</a:t>
            </a:r>
            <a:r>
              <a:rPr kumimoji="1" lang="zh-CN" altLang="en-US" sz="3200" b="1">
                <a:latin typeface="Times New Roman" panose="02020603050405020304" pitchFamily="18" charset="0"/>
              </a:rPr>
              <a:t>。</a:t>
            </a:r>
          </a:p>
          <a:p>
            <a:pPr algn="just" eaLnBrk="1" hangingPunct="1">
              <a:lnSpc>
                <a:spcPct val="140000"/>
              </a:lnSpc>
            </a:pPr>
            <a:r>
              <a:rPr kumimoji="1" lang="zh-CN" altLang="en-US" sz="3200" b="1">
                <a:latin typeface="Times New Roman" panose="02020603050405020304" pitchFamily="18" charset="0"/>
              </a:rPr>
              <a:t>        </a:t>
            </a:r>
          </a:p>
        </p:txBody>
      </p:sp>
    </p:spTree>
    <p:extLst>
      <p:ext uri="{BB962C8B-B14F-4D97-AF65-F5344CB8AC3E}">
        <p14:creationId xmlns:p14="http://schemas.microsoft.com/office/powerpoint/2010/main" val="29273016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1000"/>
                                  </p:stCondLst>
                                  <p:childTnLst>
                                    <p:set>
                                      <p:cBhvr>
                                        <p:cTn id="6" dur="1" fill="hold">
                                          <p:stCondLst>
                                            <p:cond delay="0"/>
                                          </p:stCondLst>
                                        </p:cTn>
                                        <p:tgtEl>
                                          <p:spTgt spid="318467"/>
                                        </p:tgtEl>
                                        <p:attrNameLst>
                                          <p:attrName>style.visibility</p:attrName>
                                        </p:attrNameLst>
                                      </p:cBhvr>
                                      <p:to>
                                        <p:strVal val="visible"/>
                                      </p:to>
                                    </p:set>
                                    <p:animEffect transition="in" filter="dissolve">
                                      <p:cBhvr>
                                        <p:cTn id="7" dur="500"/>
                                        <p:tgtEl>
                                          <p:spTgt spid="318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467"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ext Box 2"/>
          <p:cNvSpPr txBox="1">
            <a:spLocks noChangeArrowheads="1"/>
          </p:cNvSpPr>
          <p:nvPr/>
        </p:nvSpPr>
        <p:spPr bwMode="auto">
          <a:xfrm>
            <a:off x="2927350" y="476251"/>
            <a:ext cx="3384550" cy="519113"/>
          </a:xfrm>
          <a:prstGeom prst="rect">
            <a:avLst/>
          </a:prstGeom>
          <a:solidFill>
            <a:srgbClr val="CCECFF"/>
          </a:solidFill>
          <a:ln>
            <a:noFill/>
          </a:ln>
          <a:effectLst>
            <a:outerShdw dist="35921" dir="2700000" algn="ctr" rotWithShape="0">
              <a:schemeClr val="bg2"/>
            </a:outerShdw>
          </a:effectLst>
          <a:extLst>
            <a:ext uri="{91240B29-F687-4F45-9708-019B960494DF}">
              <a14:hiddenLine xmlns:a14="http://schemas.microsoft.com/office/drawing/2010/main" w="9525">
                <a:solidFill>
                  <a:srgbClr val="92147A"/>
                </a:solidFill>
                <a:miter lim="800000"/>
                <a:headEnd/>
                <a:tailEnd/>
              </a14:hiddenLine>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buFontTx/>
              <a:buChar char="•"/>
            </a:pPr>
            <a:r>
              <a:rPr kumimoji="1" lang="zh-CN" altLang="en-US" sz="2800" b="1">
                <a:solidFill>
                  <a:srgbClr val="0033CC"/>
                </a:solidFill>
                <a:latin typeface="Times New Roman" panose="02020603050405020304" pitchFamily="18" charset="0"/>
              </a:rPr>
              <a:t>软脂酸的合成过程</a:t>
            </a:r>
          </a:p>
        </p:txBody>
      </p:sp>
      <p:grpSp>
        <p:nvGrpSpPr>
          <p:cNvPr id="322563" name="Group 3"/>
          <p:cNvGrpSpPr>
            <a:grpSpLocks/>
          </p:cNvGrpSpPr>
          <p:nvPr/>
        </p:nvGrpSpPr>
        <p:grpSpPr bwMode="auto">
          <a:xfrm>
            <a:off x="2495551" y="1509713"/>
            <a:ext cx="7356475" cy="1389062"/>
            <a:chOff x="576" y="1004"/>
            <a:chExt cx="4634" cy="875"/>
          </a:xfrm>
        </p:grpSpPr>
        <p:sp>
          <p:nvSpPr>
            <p:cNvPr id="106506" name="Text Box 4"/>
            <p:cNvSpPr txBox="1">
              <a:spLocks noChangeArrowheads="1"/>
            </p:cNvSpPr>
            <p:nvPr/>
          </p:nvSpPr>
          <p:spPr bwMode="auto">
            <a:xfrm>
              <a:off x="576" y="1004"/>
              <a:ext cx="1012" cy="327"/>
            </a:xfrm>
            <a:prstGeom prst="rect">
              <a:avLst/>
            </a:prstGeom>
            <a:solidFill>
              <a:srgbClr val="E5CB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chemeClr val="tx2"/>
                  </a:solidFill>
                  <a:latin typeface="Times New Roman" panose="02020603050405020304" pitchFamily="18" charset="0"/>
                </a:rPr>
                <a:t>底物进入</a:t>
              </a:r>
              <a:endParaRPr kumimoji="1" lang="zh-CN" altLang="en-US" sz="3600" b="1">
                <a:solidFill>
                  <a:srgbClr val="3333CC"/>
                </a:solidFill>
                <a:latin typeface="Times New Roman" panose="02020603050405020304" pitchFamily="18" charset="0"/>
              </a:endParaRPr>
            </a:p>
          </p:txBody>
        </p:sp>
        <p:sp>
          <p:nvSpPr>
            <p:cNvPr id="106507" name="Text Box 5"/>
            <p:cNvSpPr txBox="1">
              <a:spLocks noChangeArrowheads="1"/>
            </p:cNvSpPr>
            <p:nvPr/>
          </p:nvSpPr>
          <p:spPr bwMode="auto">
            <a:xfrm>
              <a:off x="2016" y="1015"/>
              <a:ext cx="101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latin typeface="Times New Roman" panose="02020603050405020304" pitchFamily="18" charset="0"/>
                </a:rPr>
                <a:t>乙酰</a:t>
              </a:r>
              <a:r>
                <a:rPr kumimoji="1" lang="en-US" altLang="zh-CN" sz="2400" b="1">
                  <a:latin typeface="Times New Roman" panose="02020603050405020304" pitchFamily="18" charset="0"/>
                </a:rPr>
                <a:t>CoA   </a:t>
              </a:r>
            </a:p>
          </p:txBody>
        </p:sp>
        <p:sp>
          <p:nvSpPr>
            <p:cNvPr id="106508" name="Line 6"/>
            <p:cNvSpPr>
              <a:spLocks noChangeShapeType="1"/>
            </p:cNvSpPr>
            <p:nvPr/>
          </p:nvSpPr>
          <p:spPr bwMode="auto">
            <a:xfrm>
              <a:off x="3072" y="1152"/>
              <a:ext cx="48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nvGrpSpPr>
            <p:cNvPr id="106509" name="Group 7"/>
            <p:cNvGrpSpPr>
              <a:grpSpLocks/>
            </p:cNvGrpSpPr>
            <p:nvPr/>
          </p:nvGrpSpPr>
          <p:grpSpPr bwMode="auto">
            <a:xfrm>
              <a:off x="3504" y="1015"/>
              <a:ext cx="1484" cy="486"/>
              <a:chOff x="3168" y="699"/>
              <a:chExt cx="1484" cy="406"/>
            </a:xfrm>
          </p:grpSpPr>
          <p:sp>
            <p:nvSpPr>
              <p:cNvPr id="106513" name="Text Box 8"/>
              <p:cNvSpPr txBox="1">
                <a:spLocks noChangeArrowheads="1"/>
              </p:cNvSpPr>
              <p:nvPr/>
            </p:nvSpPr>
            <p:spPr bwMode="auto">
              <a:xfrm>
                <a:off x="3302" y="699"/>
                <a:ext cx="1350" cy="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a:latin typeface="Times New Roman" panose="02020603050405020304" pitchFamily="18" charset="0"/>
                  </a:rPr>
                  <a:t>CE-S-</a:t>
                </a:r>
                <a:r>
                  <a:rPr kumimoji="1" lang="zh-CN" altLang="en-US" sz="2400" b="1">
                    <a:latin typeface="Times New Roman" panose="02020603050405020304" pitchFamily="18" charset="0"/>
                  </a:rPr>
                  <a:t>乙酰基   </a:t>
                </a:r>
              </a:p>
            </p:txBody>
          </p:sp>
          <p:sp>
            <p:nvSpPr>
              <p:cNvPr id="106514" name="Text Box 9"/>
              <p:cNvSpPr txBox="1">
                <a:spLocks noChangeArrowheads="1"/>
              </p:cNvSpPr>
              <p:nvPr/>
            </p:nvSpPr>
            <p:spPr bwMode="auto">
              <a:xfrm>
                <a:off x="3168" y="896"/>
                <a:ext cx="862"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Times New Roman" panose="02020603050405020304" pitchFamily="18" charset="0"/>
                  </a:rPr>
                  <a:t> (</a:t>
                </a:r>
                <a:r>
                  <a:rPr kumimoji="1" lang="zh-CN" altLang="en-US" sz="2000" b="1">
                    <a:latin typeface="Times New Roman" panose="02020603050405020304" pitchFamily="18" charset="0"/>
                  </a:rPr>
                  <a:t>缩合酶</a:t>
                </a:r>
                <a:r>
                  <a:rPr kumimoji="1" lang="en-US" altLang="zh-CN" sz="2000" b="1">
                    <a:latin typeface="Times New Roman" panose="02020603050405020304" pitchFamily="18" charset="0"/>
                  </a:rPr>
                  <a:t>)   </a:t>
                </a:r>
              </a:p>
            </p:txBody>
          </p:sp>
        </p:grpSp>
        <p:sp>
          <p:nvSpPr>
            <p:cNvPr id="106510" name="Text Box 10"/>
            <p:cNvSpPr txBox="1">
              <a:spLocks noChangeArrowheads="1"/>
            </p:cNvSpPr>
            <p:nvPr/>
          </p:nvSpPr>
          <p:spPr bwMode="auto">
            <a:xfrm>
              <a:off x="1957" y="1591"/>
              <a:ext cx="121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latin typeface="Times New Roman" panose="02020603050405020304" pitchFamily="18" charset="0"/>
                </a:rPr>
                <a:t>丙二酰</a:t>
              </a:r>
              <a:r>
                <a:rPr kumimoji="1" lang="en-US" altLang="zh-CN" sz="2400" b="1">
                  <a:latin typeface="Times New Roman" panose="02020603050405020304" pitchFamily="18" charset="0"/>
                </a:rPr>
                <a:t>CoA   </a:t>
              </a:r>
            </a:p>
          </p:txBody>
        </p:sp>
        <p:sp>
          <p:nvSpPr>
            <p:cNvPr id="106511" name="Line 11"/>
            <p:cNvSpPr>
              <a:spLocks noChangeShapeType="1"/>
            </p:cNvSpPr>
            <p:nvPr/>
          </p:nvSpPr>
          <p:spPr bwMode="auto">
            <a:xfrm>
              <a:off x="3168" y="1745"/>
              <a:ext cx="384"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06512" name="Text Box 12"/>
            <p:cNvSpPr txBox="1">
              <a:spLocks noChangeArrowheads="1"/>
            </p:cNvSpPr>
            <p:nvPr/>
          </p:nvSpPr>
          <p:spPr bwMode="auto">
            <a:xfrm>
              <a:off x="3600" y="1591"/>
              <a:ext cx="161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a:latin typeface="Times New Roman" panose="02020603050405020304" pitchFamily="18" charset="0"/>
                </a:rPr>
                <a:t>ACP-S-</a:t>
              </a:r>
              <a:r>
                <a:rPr kumimoji="1" lang="zh-CN" altLang="en-US" sz="2400" b="1">
                  <a:latin typeface="Times New Roman" panose="02020603050405020304" pitchFamily="18" charset="0"/>
                </a:rPr>
                <a:t>丙二酰基  </a:t>
              </a:r>
            </a:p>
          </p:txBody>
        </p:sp>
      </p:grpSp>
      <p:grpSp>
        <p:nvGrpSpPr>
          <p:cNvPr id="322573" name="Group 13"/>
          <p:cNvGrpSpPr>
            <a:grpSpLocks/>
          </p:cNvGrpSpPr>
          <p:nvPr/>
        </p:nvGrpSpPr>
        <p:grpSpPr bwMode="auto">
          <a:xfrm>
            <a:off x="3287713" y="3284538"/>
            <a:ext cx="5410200" cy="2760662"/>
            <a:chOff x="1156" y="2205"/>
            <a:chExt cx="3408" cy="1739"/>
          </a:xfrm>
        </p:grpSpPr>
        <p:sp>
          <p:nvSpPr>
            <p:cNvPr id="106502" name="Text Box 14"/>
            <p:cNvSpPr txBox="1">
              <a:spLocks noChangeArrowheads="1"/>
            </p:cNvSpPr>
            <p:nvPr/>
          </p:nvSpPr>
          <p:spPr bwMode="auto">
            <a:xfrm>
              <a:off x="3968" y="3425"/>
              <a:ext cx="596"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zh-CN" altLang="en-US" sz="2000" b="1">
                  <a:latin typeface="Times New Roman" panose="02020603050405020304" pitchFamily="18" charset="0"/>
                </a:rPr>
                <a:t>软脂酸</a:t>
              </a:r>
            </a:p>
            <a:p>
              <a:pPr eaLnBrk="1" hangingPunct="1"/>
              <a:r>
                <a:rPr kumimoji="1" lang="zh-CN" altLang="en-US" sz="2000" b="1">
                  <a:latin typeface="Times New Roman" panose="02020603050405020304" pitchFamily="18" charset="0"/>
                </a:rPr>
                <a:t>合成酶</a:t>
              </a:r>
            </a:p>
          </p:txBody>
        </p:sp>
        <p:sp>
          <p:nvSpPr>
            <p:cNvPr id="106503" name="Text Box 15"/>
            <p:cNvSpPr txBox="1">
              <a:spLocks noChangeArrowheads="1"/>
            </p:cNvSpPr>
            <p:nvPr/>
          </p:nvSpPr>
          <p:spPr bwMode="auto">
            <a:xfrm>
              <a:off x="1292" y="3032"/>
              <a:ext cx="916" cy="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latin typeface="Times New Roman" panose="02020603050405020304" pitchFamily="18" charset="0"/>
                </a:rPr>
                <a:t>  </a:t>
              </a:r>
              <a:r>
                <a:rPr kumimoji="1" lang="zh-CN" altLang="en-US" sz="2000" b="1">
                  <a:latin typeface="Times New Roman" panose="02020603050405020304" pitchFamily="18" charset="0"/>
                </a:rPr>
                <a:t>乙酰基</a:t>
              </a:r>
            </a:p>
            <a:p>
              <a:pPr eaLnBrk="1" hangingPunct="1">
                <a:lnSpc>
                  <a:spcPct val="90000"/>
                </a:lnSpc>
              </a:pPr>
              <a:r>
                <a:rPr kumimoji="1" lang="zh-CN" altLang="en-US" sz="2000" b="1">
                  <a:latin typeface="Times New Roman" panose="02020603050405020304" pitchFamily="18" charset="0"/>
                </a:rPr>
                <a:t>（第一个）</a:t>
              </a:r>
            </a:p>
          </p:txBody>
        </p:sp>
        <p:sp>
          <p:nvSpPr>
            <p:cNvPr id="106504" name="Text Box 16"/>
            <p:cNvSpPr txBox="1">
              <a:spLocks noChangeArrowheads="1"/>
            </p:cNvSpPr>
            <p:nvPr/>
          </p:nvSpPr>
          <p:spPr bwMode="auto">
            <a:xfrm>
              <a:off x="1156" y="2427"/>
              <a:ext cx="75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zh-CN" altLang="en-US" sz="2000" b="1">
                  <a:latin typeface="Times New Roman" panose="02020603050405020304" pitchFamily="18" charset="0"/>
                </a:rPr>
                <a:t>丙二酰基</a:t>
              </a:r>
            </a:p>
          </p:txBody>
        </p:sp>
        <p:pic>
          <p:nvPicPr>
            <p:cNvPr id="106505" name="Picture 17" descr="缩合"/>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7" y="2205"/>
              <a:ext cx="2182" cy="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6501" name="Text Box 18"/>
          <p:cNvSpPr txBox="1">
            <a:spLocks noChangeArrowheads="1"/>
          </p:cNvSpPr>
          <p:nvPr/>
        </p:nvSpPr>
        <p:spPr bwMode="auto">
          <a:xfrm>
            <a:off x="8401051" y="404813"/>
            <a:ext cx="1008063" cy="519112"/>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800" b="1">
                <a:solidFill>
                  <a:schemeClr val="bg1"/>
                </a:solidFill>
              </a:rPr>
              <a:t>了解</a:t>
            </a:r>
          </a:p>
        </p:txBody>
      </p:sp>
    </p:spTree>
    <p:extLst>
      <p:ext uri="{BB962C8B-B14F-4D97-AF65-F5344CB8AC3E}">
        <p14:creationId xmlns:p14="http://schemas.microsoft.com/office/powerpoint/2010/main" val="29068973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nodeType="afterEffect">
                                  <p:stCondLst>
                                    <p:cond delay="1000"/>
                                  </p:stCondLst>
                                  <p:childTnLst>
                                    <p:set>
                                      <p:cBhvr>
                                        <p:cTn id="6" dur="1" fill="hold">
                                          <p:stCondLst>
                                            <p:cond delay="0"/>
                                          </p:stCondLst>
                                        </p:cTn>
                                        <p:tgtEl>
                                          <p:spTgt spid="322563"/>
                                        </p:tgtEl>
                                        <p:attrNameLst>
                                          <p:attrName>style.visibility</p:attrName>
                                        </p:attrNameLst>
                                      </p:cBhvr>
                                      <p:to>
                                        <p:strVal val="visible"/>
                                      </p:to>
                                    </p:set>
                                    <p:animEffect transition="in" filter="strips(downRight)">
                                      <p:cBhvr>
                                        <p:cTn id="7" dur="500"/>
                                        <p:tgtEl>
                                          <p:spTgt spid="322563"/>
                                        </p:tgtEl>
                                      </p:cBhvr>
                                    </p:animEffect>
                                  </p:childTnLst>
                                </p:cTn>
                              </p:par>
                            </p:childTnLst>
                          </p:cTn>
                        </p:par>
                        <p:par>
                          <p:cTn id="8" fill="hold" nodeType="afterGroup">
                            <p:stCondLst>
                              <p:cond delay="1500"/>
                            </p:stCondLst>
                            <p:childTnLst>
                              <p:par>
                                <p:cTn id="9" presetID="5" presetClass="entr" presetSubtype="10" fill="hold" nodeType="afterEffect">
                                  <p:stCondLst>
                                    <p:cond delay="0"/>
                                  </p:stCondLst>
                                  <p:childTnLst>
                                    <p:set>
                                      <p:cBhvr>
                                        <p:cTn id="10" dur="1" fill="hold">
                                          <p:stCondLst>
                                            <p:cond delay="0"/>
                                          </p:stCondLst>
                                        </p:cTn>
                                        <p:tgtEl>
                                          <p:spTgt spid="322573"/>
                                        </p:tgtEl>
                                        <p:attrNameLst>
                                          <p:attrName>style.visibility</p:attrName>
                                        </p:attrNameLst>
                                      </p:cBhvr>
                                      <p:to>
                                        <p:strVal val="visible"/>
                                      </p:to>
                                    </p:set>
                                    <p:animEffect transition="in" filter="checkerboard(across)">
                                      <p:cBhvr>
                                        <p:cTn id="11" dur="500"/>
                                        <p:tgtEl>
                                          <p:spTgt spid="322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3586" name="Group 2"/>
          <p:cNvGrpSpPr>
            <a:grpSpLocks/>
          </p:cNvGrpSpPr>
          <p:nvPr/>
        </p:nvGrpSpPr>
        <p:grpSpPr bwMode="auto">
          <a:xfrm>
            <a:off x="3792539" y="620714"/>
            <a:ext cx="3671887" cy="2181225"/>
            <a:chOff x="1338" y="255"/>
            <a:chExt cx="2313" cy="1374"/>
          </a:xfrm>
        </p:grpSpPr>
        <p:sp>
          <p:nvSpPr>
            <p:cNvPr id="108575" name="AutoShape 3"/>
            <p:cNvSpPr>
              <a:spLocks noChangeArrowheads="1"/>
            </p:cNvSpPr>
            <p:nvPr/>
          </p:nvSpPr>
          <p:spPr bwMode="auto">
            <a:xfrm rot="1982998">
              <a:off x="1338" y="332"/>
              <a:ext cx="660" cy="462"/>
            </a:xfrm>
            <a:prstGeom prst="rightArrow">
              <a:avLst>
                <a:gd name="adj1" fmla="val 50000"/>
                <a:gd name="adj2" fmla="val 171875"/>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08576" name="Rectangle 4"/>
            <p:cNvSpPr>
              <a:spLocks noChangeArrowheads="1"/>
            </p:cNvSpPr>
            <p:nvPr/>
          </p:nvSpPr>
          <p:spPr bwMode="auto">
            <a:xfrm rot="1994785">
              <a:off x="1426" y="255"/>
              <a:ext cx="55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solidFill>
                    <a:srgbClr val="3333CC"/>
                  </a:solidFill>
                  <a:latin typeface="Arial" panose="020B0604020202020204" pitchFamily="34" charset="0"/>
                </a:rPr>
                <a:t>缩合 </a:t>
              </a:r>
            </a:p>
          </p:txBody>
        </p:sp>
        <p:sp>
          <p:nvSpPr>
            <p:cNvPr id="108577" name="Line 5"/>
            <p:cNvSpPr>
              <a:spLocks noChangeShapeType="1"/>
            </p:cNvSpPr>
            <p:nvPr/>
          </p:nvSpPr>
          <p:spPr bwMode="auto">
            <a:xfrm>
              <a:off x="1655" y="572"/>
              <a:ext cx="0" cy="227"/>
            </a:xfrm>
            <a:prstGeom prst="line">
              <a:avLst/>
            </a:prstGeom>
            <a:noFill/>
            <a:ln w="381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08578" name="Text Box 6"/>
            <p:cNvSpPr txBox="1">
              <a:spLocks noChangeArrowheads="1"/>
            </p:cNvSpPr>
            <p:nvPr/>
          </p:nvSpPr>
          <p:spPr bwMode="auto">
            <a:xfrm>
              <a:off x="1565" y="740"/>
              <a:ext cx="467"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latin typeface="Times New Roman" panose="02020603050405020304" pitchFamily="18" charset="0"/>
                  <a:ea typeface="华文中宋" panose="02010600040101010101" pitchFamily="2" charset="-122"/>
                </a:rPr>
                <a:t>CO</a:t>
              </a:r>
              <a:r>
                <a:rPr kumimoji="1" lang="en-US" altLang="zh-CN" sz="2000" b="1" baseline="-25000">
                  <a:latin typeface="Times New Roman" panose="02020603050405020304" pitchFamily="18" charset="0"/>
                  <a:ea typeface="华文中宋" panose="02010600040101010101" pitchFamily="2" charset="-122"/>
                </a:rPr>
                <a:t>2 </a:t>
              </a:r>
              <a:r>
                <a:rPr kumimoji="1" lang="en-US" altLang="zh-CN" sz="2000" b="1" baseline="-25000">
                  <a:solidFill>
                    <a:srgbClr val="505076"/>
                  </a:solidFill>
                  <a:latin typeface="Times New Roman" panose="02020603050405020304" pitchFamily="18" charset="0"/>
                  <a:ea typeface="华文中宋" panose="02010600040101010101" pitchFamily="2" charset="-122"/>
                </a:rPr>
                <a:t> </a:t>
              </a:r>
            </a:p>
          </p:txBody>
        </p:sp>
        <p:pic>
          <p:nvPicPr>
            <p:cNvPr id="108579" name="Picture 7" descr="缩合`"/>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18" y="436"/>
              <a:ext cx="1633" cy="1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3592" name="Group 8"/>
          <p:cNvGrpSpPr>
            <a:grpSpLocks/>
          </p:cNvGrpSpPr>
          <p:nvPr/>
        </p:nvGrpSpPr>
        <p:grpSpPr bwMode="auto">
          <a:xfrm>
            <a:off x="7091364" y="696914"/>
            <a:ext cx="3324225" cy="3263901"/>
            <a:chOff x="3372" y="529"/>
            <a:chExt cx="2094" cy="2056"/>
          </a:xfrm>
        </p:grpSpPr>
        <p:sp>
          <p:nvSpPr>
            <p:cNvPr id="108569" name="AutoShape 9"/>
            <p:cNvSpPr>
              <a:spLocks noChangeArrowheads="1"/>
            </p:cNvSpPr>
            <p:nvPr/>
          </p:nvSpPr>
          <p:spPr bwMode="auto">
            <a:xfrm rot="2240729">
              <a:off x="3425" y="983"/>
              <a:ext cx="581" cy="462"/>
            </a:xfrm>
            <a:prstGeom prst="rightArrow">
              <a:avLst>
                <a:gd name="adj1" fmla="val 50000"/>
                <a:gd name="adj2" fmla="val 135748"/>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08570" name="Rectangle 10"/>
            <p:cNvSpPr>
              <a:spLocks noChangeArrowheads="1"/>
            </p:cNvSpPr>
            <p:nvPr/>
          </p:nvSpPr>
          <p:spPr bwMode="auto">
            <a:xfrm rot="2259937">
              <a:off x="3607" y="919"/>
              <a:ext cx="590" cy="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33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30000"/>
                </a:lnSpc>
              </a:pPr>
              <a:r>
                <a:rPr kumimoji="1" lang="zh-CN" altLang="en-US" sz="2400" b="1">
                  <a:solidFill>
                    <a:srgbClr val="000099"/>
                  </a:solidFill>
                  <a:latin typeface="华文楷体" panose="02010600040101010101" pitchFamily="2" charset="-122"/>
                </a:rPr>
                <a:t>还原</a:t>
              </a:r>
            </a:p>
          </p:txBody>
        </p:sp>
        <p:sp>
          <p:nvSpPr>
            <p:cNvPr id="108571" name="Arc 11"/>
            <p:cNvSpPr>
              <a:spLocks/>
            </p:cNvSpPr>
            <p:nvPr/>
          </p:nvSpPr>
          <p:spPr bwMode="auto">
            <a:xfrm>
              <a:off x="3606" y="886"/>
              <a:ext cx="577" cy="233"/>
            </a:xfrm>
            <a:custGeom>
              <a:avLst/>
              <a:gdLst>
                <a:gd name="T0" fmla="*/ 577 w 36581"/>
                <a:gd name="T1" fmla="*/ 403 h 31543"/>
                <a:gd name="T2" fmla="*/ 38 w 36581"/>
                <a:gd name="T3" fmla="*/ 0 h 31543"/>
                <a:gd name="T4" fmla="*/ 341 w 36581"/>
                <a:gd name="T5" fmla="*/ 157 h 31543"/>
                <a:gd name="T6" fmla="*/ 0 60000 65536"/>
                <a:gd name="T7" fmla="*/ 0 60000 65536"/>
                <a:gd name="T8" fmla="*/ 0 60000 65536"/>
              </a:gdLst>
              <a:ahLst/>
              <a:cxnLst>
                <a:cxn ang="T6">
                  <a:pos x="T0" y="T1"/>
                </a:cxn>
                <a:cxn ang="T7">
                  <a:pos x="T2" y="T3"/>
                </a:cxn>
                <a:cxn ang="T8">
                  <a:pos x="T4" y="T5"/>
                </a:cxn>
              </a:cxnLst>
              <a:rect l="0" t="0" r="r" b="b"/>
              <a:pathLst>
                <a:path w="36581" h="31543" fill="none" extrusionOk="0">
                  <a:moveTo>
                    <a:pt x="36580" y="25503"/>
                  </a:moveTo>
                  <a:cubicBezTo>
                    <a:pt x="32556" y="29378"/>
                    <a:pt x="27186" y="31542"/>
                    <a:pt x="21600" y="31542"/>
                  </a:cubicBezTo>
                  <a:cubicBezTo>
                    <a:pt x="9670" y="31543"/>
                    <a:pt x="0" y="21872"/>
                    <a:pt x="0" y="9943"/>
                  </a:cubicBezTo>
                  <a:cubicBezTo>
                    <a:pt x="0" y="6482"/>
                    <a:pt x="831" y="3072"/>
                    <a:pt x="2424" y="0"/>
                  </a:cubicBezTo>
                </a:path>
                <a:path w="36581" h="31543" stroke="0" extrusionOk="0">
                  <a:moveTo>
                    <a:pt x="36580" y="25503"/>
                  </a:moveTo>
                  <a:cubicBezTo>
                    <a:pt x="32556" y="29378"/>
                    <a:pt x="27186" y="31542"/>
                    <a:pt x="21600" y="31542"/>
                  </a:cubicBezTo>
                  <a:cubicBezTo>
                    <a:pt x="9670" y="31543"/>
                    <a:pt x="0" y="21872"/>
                    <a:pt x="0" y="9943"/>
                  </a:cubicBezTo>
                  <a:cubicBezTo>
                    <a:pt x="0" y="6482"/>
                    <a:pt x="831" y="3072"/>
                    <a:pt x="2424" y="0"/>
                  </a:cubicBezTo>
                  <a:lnTo>
                    <a:pt x="21600" y="9943"/>
                  </a:lnTo>
                  <a:lnTo>
                    <a:pt x="36580" y="25503"/>
                  </a:lnTo>
                  <a:close/>
                </a:path>
              </a:pathLst>
            </a:custGeom>
            <a:noFill/>
            <a:ln w="38100">
              <a:solidFill>
                <a:schemeClr val="hlink"/>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08572" name="Text Box 12"/>
            <p:cNvSpPr txBox="1">
              <a:spLocks noChangeArrowheads="1"/>
            </p:cNvSpPr>
            <p:nvPr/>
          </p:nvSpPr>
          <p:spPr bwMode="auto">
            <a:xfrm rot="2120096">
              <a:off x="3372" y="529"/>
              <a:ext cx="926"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latin typeface="Times New Roman" panose="02020603050405020304" pitchFamily="18" charset="0"/>
                  <a:ea typeface="华文中宋" panose="02010600040101010101" pitchFamily="2" charset="-122"/>
                </a:rPr>
                <a:t>NADH+H</a:t>
              </a:r>
              <a:r>
                <a:rPr kumimoji="1" lang="en-US" altLang="zh-CN" sz="2000" b="1" baseline="30000">
                  <a:latin typeface="Times New Roman" panose="02020603050405020304" pitchFamily="18" charset="0"/>
                  <a:ea typeface="华文中宋" panose="02010600040101010101" pitchFamily="2" charset="-122"/>
                </a:rPr>
                <a:t>+</a:t>
              </a:r>
              <a:r>
                <a:rPr kumimoji="1" lang="en-US" altLang="zh-CN" sz="2000" b="1" baseline="30000">
                  <a:solidFill>
                    <a:srgbClr val="505076"/>
                  </a:solidFill>
                  <a:latin typeface="Times New Roman" panose="02020603050405020304" pitchFamily="18" charset="0"/>
                  <a:ea typeface="华文中宋" panose="02010600040101010101" pitchFamily="2" charset="-122"/>
                </a:rPr>
                <a:t>  </a:t>
              </a:r>
            </a:p>
          </p:txBody>
        </p:sp>
        <p:sp>
          <p:nvSpPr>
            <p:cNvPr id="108573" name="Text Box 13"/>
            <p:cNvSpPr txBox="1">
              <a:spLocks noChangeArrowheads="1"/>
            </p:cNvSpPr>
            <p:nvPr/>
          </p:nvSpPr>
          <p:spPr bwMode="auto">
            <a:xfrm rot="2120096">
              <a:off x="4101" y="934"/>
              <a:ext cx="584"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latin typeface="Times New Roman" panose="02020603050405020304" pitchFamily="18" charset="0"/>
                  <a:ea typeface="华文中宋" panose="02010600040101010101" pitchFamily="2" charset="-122"/>
                </a:rPr>
                <a:t>NAD</a:t>
              </a:r>
              <a:r>
                <a:rPr kumimoji="1" lang="en-US" altLang="zh-CN" sz="2000" b="1" baseline="30000">
                  <a:latin typeface="Times New Roman" panose="02020603050405020304" pitchFamily="18" charset="0"/>
                  <a:ea typeface="华文中宋" panose="02010600040101010101" pitchFamily="2" charset="-122"/>
                </a:rPr>
                <a:t>+</a:t>
              </a:r>
              <a:r>
                <a:rPr kumimoji="1" lang="en-US" altLang="zh-CN" sz="2000" b="1" baseline="30000">
                  <a:solidFill>
                    <a:srgbClr val="505076"/>
                  </a:solidFill>
                  <a:latin typeface="Times New Roman" panose="02020603050405020304" pitchFamily="18" charset="0"/>
                  <a:ea typeface="华文中宋" panose="02010600040101010101" pitchFamily="2" charset="-122"/>
                </a:rPr>
                <a:t>  </a:t>
              </a:r>
            </a:p>
          </p:txBody>
        </p:sp>
        <p:pic>
          <p:nvPicPr>
            <p:cNvPr id="108574" name="Picture 14" descr="还原"/>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69" y="1389"/>
              <a:ext cx="1497" cy="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3599" name="Group 15"/>
          <p:cNvGrpSpPr>
            <a:grpSpLocks/>
          </p:cNvGrpSpPr>
          <p:nvPr/>
        </p:nvGrpSpPr>
        <p:grpSpPr bwMode="auto">
          <a:xfrm>
            <a:off x="1774826" y="3355976"/>
            <a:ext cx="4340225" cy="2732088"/>
            <a:chOff x="113" y="2068"/>
            <a:chExt cx="2734" cy="1721"/>
          </a:xfrm>
        </p:grpSpPr>
        <p:grpSp>
          <p:nvGrpSpPr>
            <p:cNvPr id="108562" name="Group 16"/>
            <p:cNvGrpSpPr>
              <a:grpSpLocks/>
            </p:cNvGrpSpPr>
            <p:nvPr/>
          </p:nvGrpSpPr>
          <p:grpSpPr bwMode="auto">
            <a:xfrm>
              <a:off x="1470" y="2068"/>
              <a:ext cx="1377" cy="1106"/>
              <a:chOff x="1290" y="2068"/>
              <a:chExt cx="1377" cy="1106"/>
            </a:xfrm>
          </p:grpSpPr>
          <p:sp>
            <p:nvSpPr>
              <p:cNvPr id="108564" name="AutoShape 17"/>
              <p:cNvSpPr>
                <a:spLocks noChangeArrowheads="1"/>
              </p:cNvSpPr>
              <p:nvPr/>
            </p:nvSpPr>
            <p:spPr bwMode="auto">
              <a:xfrm rot="9099972">
                <a:off x="1791" y="2708"/>
                <a:ext cx="581" cy="462"/>
              </a:xfrm>
              <a:prstGeom prst="rightArrow">
                <a:avLst>
                  <a:gd name="adj1" fmla="val 50000"/>
                  <a:gd name="adj2" fmla="val 135748"/>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08565" name="Rectangle 18"/>
              <p:cNvSpPr>
                <a:spLocks noChangeArrowheads="1"/>
              </p:cNvSpPr>
              <p:nvPr/>
            </p:nvSpPr>
            <p:spPr bwMode="auto">
              <a:xfrm rot="-1693247">
                <a:off x="1837" y="2886"/>
                <a:ext cx="77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33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latin typeface="华文楷体" panose="02010600040101010101" pitchFamily="2" charset="-122"/>
                  </a:rPr>
                  <a:t>再还原</a:t>
                </a:r>
                <a:r>
                  <a:rPr kumimoji="1" lang="zh-CN" altLang="en-US" sz="2400" b="1">
                    <a:solidFill>
                      <a:srgbClr val="000099"/>
                    </a:solidFill>
                    <a:latin typeface="华文楷体" panose="02010600040101010101" pitchFamily="2" charset="-122"/>
                  </a:rPr>
                  <a:t>  </a:t>
                </a:r>
              </a:p>
            </p:txBody>
          </p:sp>
          <p:sp>
            <p:nvSpPr>
              <p:cNvPr id="108566" name="Arc 19"/>
              <p:cNvSpPr>
                <a:spLocks/>
              </p:cNvSpPr>
              <p:nvPr/>
            </p:nvSpPr>
            <p:spPr bwMode="auto">
              <a:xfrm rot="17936415">
                <a:off x="1697" y="2590"/>
                <a:ext cx="549" cy="233"/>
              </a:xfrm>
              <a:custGeom>
                <a:avLst/>
                <a:gdLst>
                  <a:gd name="T0" fmla="*/ 549 w 42337"/>
                  <a:gd name="T1" fmla="*/ 253 h 35397"/>
                  <a:gd name="T2" fmla="*/ 65 w 42337"/>
                  <a:gd name="T3" fmla="*/ 0 h 35397"/>
                  <a:gd name="T4" fmla="*/ 280 w 42337"/>
                  <a:gd name="T5" fmla="*/ 176 h 35397"/>
                  <a:gd name="T6" fmla="*/ 0 60000 65536"/>
                  <a:gd name="T7" fmla="*/ 0 60000 65536"/>
                  <a:gd name="T8" fmla="*/ 0 60000 65536"/>
                </a:gdLst>
                <a:ahLst/>
                <a:cxnLst>
                  <a:cxn ang="T6">
                    <a:pos x="T0" y="T1"/>
                  </a:cxn>
                  <a:cxn ang="T7">
                    <a:pos x="T2" y="T3"/>
                  </a:cxn>
                  <a:cxn ang="T8">
                    <a:pos x="T4" y="T5"/>
                  </a:cxn>
                </a:cxnLst>
                <a:rect l="0" t="0" r="r" b="b"/>
                <a:pathLst>
                  <a:path w="42337" h="35397" fill="none" extrusionOk="0">
                    <a:moveTo>
                      <a:pt x="42337" y="19841"/>
                    </a:moveTo>
                    <a:cubicBezTo>
                      <a:pt x="39650" y="29059"/>
                      <a:pt x="31201" y="35396"/>
                      <a:pt x="21600" y="35396"/>
                    </a:cubicBezTo>
                    <a:cubicBezTo>
                      <a:pt x="9670" y="35397"/>
                      <a:pt x="0" y="25726"/>
                      <a:pt x="0" y="13797"/>
                    </a:cubicBezTo>
                    <a:cubicBezTo>
                      <a:pt x="0" y="8757"/>
                      <a:pt x="1761" y="3877"/>
                      <a:pt x="4980" y="-1"/>
                    </a:cubicBezTo>
                  </a:path>
                  <a:path w="42337" h="35397" stroke="0" extrusionOk="0">
                    <a:moveTo>
                      <a:pt x="42337" y="19841"/>
                    </a:moveTo>
                    <a:cubicBezTo>
                      <a:pt x="39650" y="29059"/>
                      <a:pt x="31201" y="35396"/>
                      <a:pt x="21600" y="35396"/>
                    </a:cubicBezTo>
                    <a:cubicBezTo>
                      <a:pt x="9670" y="35397"/>
                      <a:pt x="0" y="25726"/>
                      <a:pt x="0" y="13797"/>
                    </a:cubicBezTo>
                    <a:cubicBezTo>
                      <a:pt x="0" y="8757"/>
                      <a:pt x="1761" y="3877"/>
                      <a:pt x="4980" y="-1"/>
                    </a:cubicBezTo>
                    <a:lnTo>
                      <a:pt x="21600" y="13797"/>
                    </a:lnTo>
                    <a:lnTo>
                      <a:pt x="42337" y="19841"/>
                    </a:lnTo>
                    <a:close/>
                  </a:path>
                </a:pathLst>
              </a:custGeom>
              <a:noFill/>
              <a:ln w="38100">
                <a:solidFill>
                  <a:schemeClr val="hlink"/>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08567" name="Text Box 20"/>
              <p:cNvSpPr txBox="1">
                <a:spLocks noChangeArrowheads="1"/>
              </p:cNvSpPr>
              <p:nvPr/>
            </p:nvSpPr>
            <p:spPr bwMode="auto">
              <a:xfrm rot="19689090">
                <a:off x="1741" y="2068"/>
                <a:ext cx="926"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latin typeface="Times New Roman" panose="02020603050405020304" pitchFamily="18" charset="0"/>
                    <a:ea typeface="华文中宋" panose="02010600040101010101" pitchFamily="2" charset="-122"/>
                  </a:rPr>
                  <a:t>NADH+H</a:t>
                </a:r>
                <a:r>
                  <a:rPr kumimoji="1" lang="en-US" altLang="zh-CN" sz="2000" b="1" baseline="30000">
                    <a:latin typeface="Times New Roman" panose="02020603050405020304" pitchFamily="18" charset="0"/>
                    <a:ea typeface="华文中宋" panose="02010600040101010101" pitchFamily="2" charset="-122"/>
                  </a:rPr>
                  <a:t>+</a:t>
                </a:r>
                <a:r>
                  <a:rPr kumimoji="1" lang="en-US" altLang="zh-CN" sz="2000" b="1" baseline="30000">
                    <a:solidFill>
                      <a:srgbClr val="505076"/>
                    </a:solidFill>
                    <a:latin typeface="Times New Roman" panose="02020603050405020304" pitchFamily="18" charset="0"/>
                    <a:ea typeface="华文中宋" panose="02010600040101010101" pitchFamily="2" charset="-122"/>
                  </a:rPr>
                  <a:t>  </a:t>
                </a:r>
              </a:p>
            </p:txBody>
          </p:sp>
          <p:sp>
            <p:nvSpPr>
              <p:cNvPr id="108568" name="Text Box 21"/>
              <p:cNvSpPr txBox="1">
                <a:spLocks noChangeArrowheads="1"/>
              </p:cNvSpPr>
              <p:nvPr/>
            </p:nvSpPr>
            <p:spPr bwMode="auto">
              <a:xfrm rot="19672475">
                <a:off x="1290" y="2435"/>
                <a:ext cx="584"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latin typeface="Times New Roman" panose="02020603050405020304" pitchFamily="18" charset="0"/>
                    <a:ea typeface="华文中宋" panose="02010600040101010101" pitchFamily="2" charset="-122"/>
                  </a:rPr>
                  <a:t>NAD</a:t>
                </a:r>
                <a:r>
                  <a:rPr kumimoji="1" lang="en-US" altLang="zh-CN" sz="2000" b="1" baseline="30000">
                    <a:latin typeface="Times New Roman" panose="02020603050405020304" pitchFamily="18" charset="0"/>
                    <a:ea typeface="华文中宋" panose="02010600040101010101" pitchFamily="2" charset="-122"/>
                  </a:rPr>
                  <a:t>+</a:t>
                </a:r>
                <a:r>
                  <a:rPr kumimoji="1" lang="en-US" altLang="zh-CN" sz="2000" b="1" baseline="30000">
                    <a:solidFill>
                      <a:srgbClr val="505076"/>
                    </a:solidFill>
                    <a:latin typeface="Times New Roman" panose="02020603050405020304" pitchFamily="18" charset="0"/>
                    <a:ea typeface="华文中宋" panose="02010600040101010101" pitchFamily="2" charset="-122"/>
                  </a:rPr>
                  <a:t>  </a:t>
                </a:r>
              </a:p>
            </p:txBody>
          </p:sp>
        </p:grpSp>
        <p:pic>
          <p:nvPicPr>
            <p:cNvPr id="108563" name="Picture 22" descr="再还原"/>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3" y="2568"/>
              <a:ext cx="1679" cy="1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3607" name="Group 23"/>
          <p:cNvGrpSpPr>
            <a:grpSpLocks/>
          </p:cNvGrpSpPr>
          <p:nvPr/>
        </p:nvGrpSpPr>
        <p:grpSpPr bwMode="auto">
          <a:xfrm>
            <a:off x="6096001" y="3789363"/>
            <a:ext cx="3402013" cy="2087562"/>
            <a:chOff x="2789" y="2432"/>
            <a:chExt cx="2143" cy="1315"/>
          </a:xfrm>
        </p:grpSpPr>
        <p:sp>
          <p:nvSpPr>
            <p:cNvPr id="108557" name="AutoShape 24"/>
            <p:cNvSpPr>
              <a:spLocks noChangeArrowheads="1"/>
            </p:cNvSpPr>
            <p:nvPr/>
          </p:nvSpPr>
          <p:spPr bwMode="auto">
            <a:xfrm rot="9099972">
              <a:off x="4150" y="2436"/>
              <a:ext cx="581" cy="462"/>
            </a:xfrm>
            <a:prstGeom prst="rightArrow">
              <a:avLst>
                <a:gd name="adj1" fmla="val 50000"/>
                <a:gd name="adj2" fmla="val 135748"/>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08558" name="Rectangle 25"/>
            <p:cNvSpPr>
              <a:spLocks noChangeArrowheads="1"/>
            </p:cNvSpPr>
            <p:nvPr/>
          </p:nvSpPr>
          <p:spPr bwMode="auto">
            <a:xfrm rot="19868237">
              <a:off x="4331" y="2658"/>
              <a:ext cx="601"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33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latin typeface="华文楷体" panose="02010600040101010101" pitchFamily="2" charset="-122"/>
                </a:rPr>
                <a:t>脱水 </a:t>
              </a:r>
              <a:r>
                <a:rPr kumimoji="1" lang="zh-CN" altLang="en-US" sz="2400" b="1">
                  <a:solidFill>
                    <a:srgbClr val="000099"/>
                  </a:solidFill>
                  <a:latin typeface="华文楷体" panose="02010600040101010101" pitchFamily="2" charset="-122"/>
                </a:rPr>
                <a:t> </a:t>
              </a:r>
            </a:p>
          </p:txBody>
        </p:sp>
        <p:sp>
          <p:nvSpPr>
            <p:cNvPr id="108559" name="Line 26"/>
            <p:cNvSpPr>
              <a:spLocks noChangeShapeType="1"/>
            </p:cNvSpPr>
            <p:nvPr/>
          </p:nvSpPr>
          <p:spPr bwMode="auto">
            <a:xfrm flipH="1">
              <a:off x="4195" y="2614"/>
              <a:ext cx="272" cy="0"/>
            </a:xfrm>
            <a:prstGeom prst="line">
              <a:avLst/>
            </a:prstGeom>
            <a:noFill/>
            <a:ln w="3810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08560" name="Text Box 27"/>
            <p:cNvSpPr txBox="1">
              <a:spLocks noChangeArrowheads="1"/>
            </p:cNvSpPr>
            <p:nvPr/>
          </p:nvSpPr>
          <p:spPr bwMode="auto">
            <a:xfrm>
              <a:off x="3787" y="2432"/>
              <a:ext cx="507"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latin typeface="Arial" panose="020B0604020202020204" pitchFamily="34" charset="0"/>
                  <a:ea typeface="华文中宋" panose="02010600040101010101" pitchFamily="2" charset="-122"/>
                </a:rPr>
                <a:t>H</a:t>
              </a:r>
              <a:r>
                <a:rPr kumimoji="1" lang="en-US" altLang="zh-CN" sz="2000" b="1" baseline="-25000">
                  <a:latin typeface="Arial" panose="020B0604020202020204" pitchFamily="34" charset="0"/>
                  <a:ea typeface="华文中宋" panose="02010600040101010101" pitchFamily="2" charset="-122"/>
                </a:rPr>
                <a:t>2</a:t>
              </a:r>
              <a:r>
                <a:rPr kumimoji="1" lang="en-US" altLang="zh-CN" sz="2000" b="1">
                  <a:latin typeface="Arial" panose="020B0604020202020204" pitchFamily="34" charset="0"/>
                  <a:ea typeface="华文中宋" panose="02010600040101010101" pitchFamily="2" charset="-122"/>
                </a:rPr>
                <a:t>O</a:t>
              </a:r>
              <a:r>
                <a:rPr kumimoji="1" lang="en-US" altLang="zh-CN" sz="2000" b="1">
                  <a:solidFill>
                    <a:srgbClr val="505076"/>
                  </a:solidFill>
                  <a:latin typeface="Arial" panose="020B0604020202020204" pitchFamily="34" charset="0"/>
                  <a:ea typeface="华文中宋" panose="02010600040101010101" pitchFamily="2" charset="-122"/>
                </a:rPr>
                <a:t>  </a:t>
              </a:r>
            </a:p>
          </p:txBody>
        </p:sp>
        <p:pic>
          <p:nvPicPr>
            <p:cNvPr id="108561" name="Picture 28" descr="脱水"/>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89" y="2523"/>
              <a:ext cx="1406" cy="1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8550" name="Picture 29" descr="缩合"/>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03389" y="333376"/>
            <a:ext cx="2376487"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51" name="AutoShape 30">
            <a:hlinkClick r:id="" action="ppaction://hlinkshowjump?jump=nextslide" highlightClick="1"/>
          </p:cNvPr>
          <p:cNvSpPr>
            <a:spLocks noChangeArrowheads="1"/>
          </p:cNvSpPr>
          <p:nvPr/>
        </p:nvSpPr>
        <p:spPr bwMode="auto">
          <a:xfrm>
            <a:off x="9409114" y="6381751"/>
            <a:ext cx="466725" cy="309563"/>
          </a:xfrm>
          <a:prstGeom prst="actionButtonForwardNext">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08552" name="AutoShape 31">
            <a:hlinkClick r:id="" action="ppaction://hlinkshowjump?jump=previousslide" highlightClick="1"/>
          </p:cNvPr>
          <p:cNvSpPr>
            <a:spLocks noChangeArrowheads="1"/>
          </p:cNvSpPr>
          <p:nvPr/>
        </p:nvSpPr>
        <p:spPr bwMode="auto">
          <a:xfrm>
            <a:off x="8823326" y="6381751"/>
            <a:ext cx="466725" cy="309563"/>
          </a:xfrm>
          <a:prstGeom prst="actionButtonBackPrevious">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08553" name="Rectangle 32"/>
          <p:cNvSpPr>
            <a:spLocks noChangeArrowheads="1"/>
          </p:cNvSpPr>
          <p:nvPr/>
        </p:nvSpPr>
        <p:spPr bwMode="auto">
          <a:xfrm>
            <a:off x="9975851" y="6375400"/>
            <a:ext cx="474663" cy="325438"/>
          </a:xfrm>
          <a:prstGeom prst="rect">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08554" name="Text Box 33">
            <a:hlinkClick r:id="rId8" action="ppaction://hlinkpres?slideindex=1&amp;slidetitle=2"/>
          </p:cNvPr>
          <p:cNvSpPr txBox="1">
            <a:spLocks noChangeArrowheads="1"/>
          </p:cNvSpPr>
          <p:nvPr/>
        </p:nvSpPr>
        <p:spPr bwMode="auto">
          <a:xfrm>
            <a:off x="9994900" y="6396038"/>
            <a:ext cx="433388" cy="284162"/>
          </a:xfrm>
          <a:prstGeom prst="rect">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kumimoji="1" lang="zh-CN" altLang="zh-CN" sz="1200" b="1">
              <a:solidFill>
                <a:srgbClr val="669900"/>
              </a:solidFill>
              <a:latin typeface="Times New Roman" panose="02020603050405020304" pitchFamily="18" charset="0"/>
              <a:ea typeface="宋体" panose="02010600030101010101" pitchFamily="2" charset="-122"/>
            </a:endParaRPr>
          </a:p>
        </p:txBody>
      </p:sp>
      <p:sp>
        <p:nvSpPr>
          <p:cNvPr id="108555" name="Rectangle 34">
            <a:hlinkClick r:id="rId9" action="ppaction://hlinkpres?slideindex=2&amp;slidetitle=幻灯片 2"/>
          </p:cNvPr>
          <p:cNvSpPr>
            <a:spLocks noChangeArrowheads="1"/>
          </p:cNvSpPr>
          <p:nvPr/>
        </p:nvSpPr>
        <p:spPr bwMode="auto">
          <a:xfrm>
            <a:off x="9928225" y="6402389"/>
            <a:ext cx="5270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200" b="1">
                <a:solidFill>
                  <a:srgbClr val="2C471D"/>
                </a:solidFill>
                <a:latin typeface="Times New Roman" panose="02020603050405020304" pitchFamily="18" charset="0"/>
                <a:ea typeface="宋体" panose="02010600030101010101" pitchFamily="2" charset="-122"/>
              </a:rPr>
              <a:t>目 录</a:t>
            </a:r>
          </a:p>
        </p:txBody>
      </p:sp>
      <p:sp>
        <p:nvSpPr>
          <p:cNvPr id="108556" name="Text Box 35"/>
          <p:cNvSpPr txBox="1">
            <a:spLocks noChangeArrowheads="1"/>
          </p:cNvSpPr>
          <p:nvPr/>
        </p:nvSpPr>
        <p:spPr bwMode="auto">
          <a:xfrm>
            <a:off x="8401051" y="404813"/>
            <a:ext cx="1008063" cy="519112"/>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800" b="1">
                <a:solidFill>
                  <a:schemeClr val="bg1"/>
                </a:solidFill>
              </a:rPr>
              <a:t>了解</a:t>
            </a:r>
          </a:p>
        </p:txBody>
      </p:sp>
    </p:spTree>
    <p:extLst>
      <p:ext uri="{BB962C8B-B14F-4D97-AF65-F5344CB8AC3E}">
        <p14:creationId xmlns:p14="http://schemas.microsoft.com/office/powerpoint/2010/main" val="15561861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23586"/>
                                        </p:tgtEl>
                                        <p:attrNameLst>
                                          <p:attrName>style.visibility</p:attrName>
                                        </p:attrNameLst>
                                      </p:cBhvr>
                                      <p:to>
                                        <p:strVal val="visible"/>
                                      </p:to>
                                    </p:set>
                                    <p:anim calcmode="lin" valueType="num">
                                      <p:cBhvr additive="base">
                                        <p:cTn id="7" dur="500" fill="hold"/>
                                        <p:tgtEl>
                                          <p:spTgt spid="323586"/>
                                        </p:tgtEl>
                                        <p:attrNameLst>
                                          <p:attrName>ppt_x</p:attrName>
                                        </p:attrNameLst>
                                      </p:cBhvr>
                                      <p:tavLst>
                                        <p:tav tm="0">
                                          <p:val>
                                            <p:strVal val="#ppt_x"/>
                                          </p:val>
                                        </p:tav>
                                        <p:tav tm="100000">
                                          <p:val>
                                            <p:strVal val="#ppt_x"/>
                                          </p:val>
                                        </p:tav>
                                      </p:tavLst>
                                    </p:anim>
                                    <p:anim calcmode="lin" valueType="num">
                                      <p:cBhvr additive="base">
                                        <p:cTn id="8" dur="500" fill="hold"/>
                                        <p:tgtEl>
                                          <p:spTgt spid="32358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323592"/>
                                        </p:tgtEl>
                                        <p:attrNameLst>
                                          <p:attrName>style.visibility</p:attrName>
                                        </p:attrNameLst>
                                      </p:cBhvr>
                                      <p:to>
                                        <p:strVal val="visible"/>
                                      </p:to>
                                    </p:set>
                                    <p:animEffect transition="in" filter="box(in)">
                                      <p:cBhvr>
                                        <p:cTn id="13" dur="500"/>
                                        <p:tgtEl>
                                          <p:spTgt spid="32359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323607"/>
                                        </p:tgtEl>
                                        <p:attrNameLst>
                                          <p:attrName>style.visibility</p:attrName>
                                        </p:attrNameLst>
                                      </p:cBhvr>
                                      <p:to>
                                        <p:strVal val="visible"/>
                                      </p:to>
                                    </p:set>
                                    <p:animEffect transition="in" filter="blinds(horizontal)">
                                      <p:cBhvr>
                                        <p:cTn id="18" dur="500"/>
                                        <p:tgtEl>
                                          <p:spTgt spid="32360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323599"/>
                                        </p:tgtEl>
                                        <p:attrNameLst>
                                          <p:attrName>style.visibility</p:attrName>
                                        </p:attrNameLst>
                                      </p:cBhvr>
                                      <p:to>
                                        <p:strVal val="visible"/>
                                      </p:to>
                                    </p:set>
                                    <p:animEffect transition="in" filter="blinds(horizontal)">
                                      <p:cBhvr>
                                        <p:cTn id="23" dur="500"/>
                                        <p:tgtEl>
                                          <p:spTgt spid="3235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ChangeArrowheads="1"/>
          </p:cNvSpPr>
          <p:nvPr/>
        </p:nvSpPr>
        <p:spPr bwMode="auto">
          <a:xfrm>
            <a:off x="2743200" y="26347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10595" name="Rectangle 3"/>
          <p:cNvSpPr>
            <a:spLocks noChangeArrowheads="1"/>
          </p:cNvSpPr>
          <p:nvPr/>
        </p:nvSpPr>
        <p:spPr bwMode="auto">
          <a:xfrm>
            <a:off x="1828800" y="3091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10596" name="Text Box 4"/>
          <p:cNvSpPr txBox="1">
            <a:spLocks noChangeArrowheads="1"/>
          </p:cNvSpPr>
          <p:nvPr/>
        </p:nvSpPr>
        <p:spPr bwMode="auto">
          <a:xfrm>
            <a:off x="2424113" y="1125538"/>
            <a:ext cx="1223962" cy="519112"/>
          </a:xfrm>
          <a:prstGeom prst="rect">
            <a:avLst/>
          </a:prstGeom>
          <a:solidFill>
            <a:srgbClr val="E5CB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Arial" panose="020B0604020202020204" pitchFamily="34" charset="0"/>
              </a:rPr>
              <a:t>转 位  </a:t>
            </a:r>
          </a:p>
        </p:txBody>
      </p:sp>
      <p:sp>
        <p:nvSpPr>
          <p:cNvPr id="324613" name="Text Box 5"/>
          <p:cNvSpPr txBox="1">
            <a:spLocks noChangeArrowheads="1"/>
          </p:cNvSpPr>
          <p:nvPr/>
        </p:nvSpPr>
        <p:spPr bwMode="auto">
          <a:xfrm>
            <a:off x="2351088" y="5013326"/>
            <a:ext cx="7416800" cy="1203325"/>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7239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30000"/>
              </a:lnSpc>
            </a:pPr>
            <a:r>
              <a:rPr kumimoji="1" lang="zh-CN" altLang="en-US" sz="2800" b="1">
                <a:latin typeface="Times New Roman" panose="02020603050405020304" pitchFamily="18" charset="0"/>
              </a:rPr>
              <a:t>丁酰基由</a:t>
            </a:r>
            <a:r>
              <a:rPr kumimoji="1" lang="en-US" altLang="zh-CN" sz="2800" b="1">
                <a:latin typeface="Times New Roman" panose="02020603050405020304" pitchFamily="18" charset="0"/>
              </a:rPr>
              <a:t>E</a:t>
            </a:r>
            <a:r>
              <a:rPr kumimoji="1" lang="en-US" altLang="zh-CN" sz="2800" b="1" baseline="-25000">
                <a:latin typeface="Times New Roman" panose="02020603050405020304" pitchFamily="18" charset="0"/>
              </a:rPr>
              <a:t>2</a:t>
            </a:r>
            <a:r>
              <a:rPr kumimoji="1" lang="en-US" altLang="zh-CN" sz="2800" b="1">
                <a:latin typeface="Times New Roman" panose="02020603050405020304" pitchFamily="18" charset="0"/>
              </a:rPr>
              <a:t>-</a:t>
            </a:r>
            <a:r>
              <a:rPr kumimoji="1" lang="zh-CN" altLang="en-US" sz="2800" b="1">
                <a:latin typeface="Times New Roman" panose="02020603050405020304" pitchFamily="18" charset="0"/>
              </a:rPr>
              <a:t>泛</a:t>
            </a:r>
            <a:r>
              <a:rPr kumimoji="1" lang="en-US" altLang="zh-CN" sz="2800" b="1">
                <a:latin typeface="Times New Roman" panose="02020603050405020304" pitchFamily="18" charset="0"/>
              </a:rPr>
              <a:t>-SH</a:t>
            </a:r>
            <a:r>
              <a:rPr kumimoji="1" lang="zh-CN" altLang="en-US" sz="2800" b="1">
                <a:latin typeface="Times New Roman" panose="02020603050405020304" pitchFamily="18" charset="0"/>
              </a:rPr>
              <a:t>（</a:t>
            </a:r>
            <a:r>
              <a:rPr kumimoji="1" lang="en-US" altLang="zh-CN" sz="2800" b="1">
                <a:solidFill>
                  <a:srgbClr val="996600"/>
                </a:solidFill>
                <a:latin typeface="Times New Roman" panose="02020603050405020304" pitchFamily="18" charset="0"/>
              </a:rPr>
              <a:t>ACP</a:t>
            </a:r>
            <a:r>
              <a:rPr kumimoji="1" lang="zh-CN" altLang="en-US" sz="2800" b="1">
                <a:latin typeface="Times New Roman" panose="02020603050405020304" pitchFamily="18" charset="0"/>
              </a:rPr>
              <a:t>上</a:t>
            </a:r>
            <a:r>
              <a:rPr kumimoji="1" lang="en-US" altLang="zh-CN" sz="2800" b="1">
                <a:latin typeface="Times New Roman" panose="02020603050405020304" pitchFamily="18" charset="0"/>
              </a:rPr>
              <a:t>)</a:t>
            </a:r>
            <a:r>
              <a:rPr kumimoji="1" lang="zh-CN" altLang="en-US" sz="2800" b="1">
                <a:latin typeface="Times New Roman" panose="02020603050405020304" pitchFamily="18" charset="0"/>
              </a:rPr>
              <a:t>转移至 </a:t>
            </a:r>
            <a:r>
              <a:rPr kumimoji="1" lang="en-US" altLang="zh-CN" sz="2800" b="1">
                <a:latin typeface="Times New Roman" panose="02020603050405020304" pitchFamily="18" charset="0"/>
              </a:rPr>
              <a:t>E</a:t>
            </a:r>
            <a:r>
              <a:rPr kumimoji="1" lang="en-US" altLang="zh-CN" sz="2800" b="1" baseline="-25000">
                <a:latin typeface="Times New Roman" panose="02020603050405020304" pitchFamily="18" charset="0"/>
              </a:rPr>
              <a:t>1</a:t>
            </a:r>
            <a:r>
              <a:rPr kumimoji="1" lang="en-US" altLang="zh-CN" sz="2800" b="1">
                <a:latin typeface="Times New Roman" panose="02020603050405020304" pitchFamily="18" charset="0"/>
              </a:rPr>
              <a:t>-</a:t>
            </a:r>
            <a:r>
              <a:rPr kumimoji="1" lang="zh-CN" altLang="en-US" sz="2800" b="1">
                <a:latin typeface="Times New Roman" panose="02020603050405020304" pitchFamily="18" charset="0"/>
              </a:rPr>
              <a:t>半胱</a:t>
            </a:r>
            <a:r>
              <a:rPr kumimoji="1" lang="en-US" altLang="zh-CN" sz="2800" b="1">
                <a:latin typeface="Times New Roman" panose="02020603050405020304" pitchFamily="18" charset="0"/>
              </a:rPr>
              <a:t>-SH</a:t>
            </a:r>
            <a:r>
              <a:rPr kumimoji="1" lang="zh-CN" altLang="en-US" sz="2800" b="1">
                <a:latin typeface="Times New Roman" panose="02020603050405020304" pitchFamily="18" charset="0"/>
              </a:rPr>
              <a:t>（</a:t>
            </a:r>
            <a:r>
              <a:rPr kumimoji="1" lang="en-US" altLang="zh-CN" sz="2800" b="1">
                <a:solidFill>
                  <a:schemeClr val="folHlink"/>
                </a:solidFill>
                <a:latin typeface="Times New Roman" panose="02020603050405020304" pitchFamily="18" charset="0"/>
              </a:rPr>
              <a:t>CE</a:t>
            </a:r>
            <a:r>
              <a:rPr kumimoji="1" lang="zh-CN" altLang="en-US" sz="2800" b="1">
                <a:latin typeface="Times New Roman" panose="02020603050405020304" pitchFamily="18" charset="0"/>
              </a:rPr>
              <a:t>上）。</a:t>
            </a:r>
          </a:p>
        </p:txBody>
      </p:sp>
      <p:grpSp>
        <p:nvGrpSpPr>
          <p:cNvPr id="324614" name="Group 6"/>
          <p:cNvGrpSpPr>
            <a:grpSpLocks/>
          </p:cNvGrpSpPr>
          <p:nvPr/>
        </p:nvGrpSpPr>
        <p:grpSpPr bwMode="auto">
          <a:xfrm>
            <a:off x="4583113" y="549275"/>
            <a:ext cx="1649412" cy="4359276"/>
            <a:chOff x="2290" y="890"/>
            <a:chExt cx="951" cy="2746"/>
          </a:xfrm>
        </p:grpSpPr>
        <p:grpSp>
          <p:nvGrpSpPr>
            <p:cNvPr id="110620" name="Group 7"/>
            <p:cNvGrpSpPr>
              <a:grpSpLocks/>
            </p:cNvGrpSpPr>
            <p:nvPr/>
          </p:nvGrpSpPr>
          <p:grpSpPr bwMode="auto">
            <a:xfrm>
              <a:off x="2744" y="890"/>
              <a:ext cx="497" cy="2746"/>
              <a:chOff x="1973" y="1253"/>
              <a:chExt cx="497" cy="2746"/>
            </a:xfrm>
          </p:grpSpPr>
          <p:sp>
            <p:nvSpPr>
              <p:cNvPr id="110625" name="Rectangle 8"/>
              <p:cNvSpPr>
                <a:spLocks noChangeArrowheads="1"/>
              </p:cNvSpPr>
              <p:nvPr/>
            </p:nvSpPr>
            <p:spPr bwMode="auto">
              <a:xfrm>
                <a:off x="1973" y="1253"/>
                <a:ext cx="301" cy="865"/>
              </a:xfrm>
              <a:prstGeom prst="rect">
                <a:avLst/>
              </a:prstGeom>
              <a:solidFill>
                <a:srgbClr val="FDFD8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40000"/>
                  </a:lnSpc>
                </a:pPr>
                <a:r>
                  <a:rPr kumimoji="1" lang="en-US" altLang="zh-CN" sz="2000" b="1">
                    <a:solidFill>
                      <a:srgbClr val="837701"/>
                    </a:solidFill>
                    <a:latin typeface="Arial" panose="020B0604020202020204" pitchFamily="34" charset="0"/>
                    <a:ea typeface="华文中宋" panose="02010600040101010101" pitchFamily="2" charset="-122"/>
                  </a:rPr>
                  <a:t>A</a:t>
                </a:r>
              </a:p>
              <a:p>
                <a:pPr algn="ctr" eaLnBrk="1" hangingPunct="1">
                  <a:lnSpc>
                    <a:spcPct val="140000"/>
                  </a:lnSpc>
                </a:pPr>
                <a:r>
                  <a:rPr kumimoji="1" lang="en-US" altLang="zh-CN" sz="2000" b="1">
                    <a:solidFill>
                      <a:srgbClr val="837701"/>
                    </a:solidFill>
                    <a:latin typeface="Arial" panose="020B0604020202020204" pitchFamily="34" charset="0"/>
                    <a:ea typeface="华文中宋" panose="02010600040101010101" pitchFamily="2" charset="-122"/>
                  </a:rPr>
                  <a:t>C</a:t>
                </a:r>
              </a:p>
              <a:p>
                <a:pPr algn="ctr" eaLnBrk="1" hangingPunct="1">
                  <a:lnSpc>
                    <a:spcPct val="140000"/>
                  </a:lnSpc>
                </a:pPr>
                <a:r>
                  <a:rPr kumimoji="1" lang="en-US" altLang="zh-CN" sz="2000" b="1">
                    <a:solidFill>
                      <a:srgbClr val="837701"/>
                    </a:solidFill>
                    <a:latin typeface="Arial" panose="020B0604020202020204" pitchFamily="34" charset="0"/>
                    <a:ea typeface="华文中宋" panose="02010600040101010101" pitchFamily="2" charset="-122"/>
                  </a:rPr>
                  <a:t>P</a:t>
                </a:r>
              </a:p>
            </p:txBody>
          </p:sp>
          <p:sp>
            <p:nvSpPr>
              <p:cNvPr id="110626" name="Text Box 9"/>
              <p:cNvSpPr txBox="1">
                <a:spLocks noChangeArrowheads="1"/>
              </p:cNvSpPr>
              <p:nvPr/>
            </p:nvSpPr>
            <p:spPr bwMode="auto">
              <a:xfrm>
                <a:off x="2019" y="2217"/>
                <a:ext cx="244"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latin typeface="Arial" panose="020B0604020202020204" pitchFamily="34" charset="0"/>
                    <a:ea typeface="华文中宋" panose="02010600040101010101" pitchFamily="2" charset="-122"/>
                  </a:rPr>
                  <a:t>S </a:t>
                </a:r>
              </a:p>
            </p:txBody>
          </p:sp>
          <p:sp>
            <p:nvSpPr>
              <p:cNvPr id="110627" name="Text Box 10"/>
              <p:cNvSpPr txBox="1">
                <a:spLocks noChangeArrowheads="1"/>
              </p:cNvSpPr>
              <p:nvPr/>
            </p:nvSpPr>
            <p:spPr bwMode="auto">
              <a:xfrm>
                <a:off x="2019" y="2580"/>
                <a:ext cx="451"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solidFill>
                      <a:srgbClr val="33990F"/>
                    </a:solidFill>
                    <a:latin typeface="Arial" panose="020B0604020202020204" pitchFamily="34" charset="0"/>
                    <a:ea typeface="华文中宋" panose="02010600040101010101" pitchFamily="2" charset="-122"/>
                  </a:rPr>
                  <a:t>C=O </a:t>
                </a:r>
              </a:p>
            </p:txBody>
          </p:sp>
          <p:sp>
            <p:nvSpPr>
              <p:cNvPr id="110628" name="Text Box 11"/>
              <p:cNvSpPr txBox="1">
                <a:spLocks noChangeArrowheads="1"/>
              </p:cNvSpPr>
              <p:nvPr/>
            </p:nvSpPr>
            <p:spPr bwMode="auto">
              <a:xfrm>
                <a:off x="2019" y="2943"/>
                <a:ext cx="403"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solidFill>
                      <a:srgbClr val="33990F"/>
                    </a:solidFill>
                    <a:latin typeface="Arial" panose="020B0604020202020204" pitchFamily="34" charset="0"/>
                    <a:ea typeface="华文中宋" panose="02010600040101010101" pitchFamily="2" charset="-122"/>
                  </a:rPr>
                  <a:t>CH</a:t>
                </a:r>
                <a:r>
                  <a:rPr kumimoji="1" lang="en-US" altLang="zh-CN" sz="2000" b="1" baseline="-25000">
                    <a:solidFill>
                      <a:srgbClr val="33990F"/>
                    </a:solidFill>
                    <a:latin typeface="Arial" panose="020B0604020202020204" pitchFamily="34" charset="0"/>
                    <a:ea typeface="华文中宋" panose="02010600040101010101" pitchFamily="2" charset="-122"/>
                  </a:rPr>
                  <a:t>2 </a:t>
                </a:r>
              </a:p>
            </p:txBody>
          </p:sp>
          <p:sp>
            <p:nvSpPr>
              <p:cNvPr id="110629" name="Text Box 12"/>
              <p:cNvSpPr txBox="1">
                <a:spLocks noChangeArrowheads="1"/>
              </p:cNvSpPr>
              <p:nvPr/>
            </p:nvSpPr>
            <p:spPr bwMode="auto">
              <a:xfrm>
                <a:off x="2019" y="3304"/>
                <a:ext cx="403"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solidFill>
                      <a:srgbClr val="DC1C73"/>
                    </a:solidFill>
                    <a:latin typeface="Arial" panose="020B0604020202020204" pitchFamily="34" charset="0"/>
                    <a:ea typeface="华文中宋" panose="02010600040101010101" pitchFamily="2" charset="-122"/>
                  </a:rPr>
                  <a:t>CH</a:t>
                </a:r>
                <a:r>
                  <a:rPr kumimoji="1" lang="en-US" altLang="zh-CN" sz="2000" b="1" baseline="-25000">
                    <a:solidFill>
                      <a:srgbClr val="DC1C73"/>
                    </a:solidFill>
                    <a:latin typeface="Arial" panose="020B0604020202020204" pitchFamily="34" charset="0"/>
                    <a:ea typeface="华文中宋" panose="02010600040101010101" pitchFamily="2" charset="-122"/>
                  </a:rPr>
                  <a:t>2 </a:t>
                </a:r>
              </a:p>
            </p:txBody>
          </p:sp>
          <p:sp>
            <p:nvSpPr>
              <p:cNvPr id="110630" name="Line 13"/>
              <p:cNvSpPr>
                <a:spLocks noChangeShapeType="1"/>
              </p:cNvSpPr>
              <p:nvPr/>
            </p:nvSpPr>
            <p:spPr bwMode="auto">
              <a:xfrm>
                <a:off x="2109" y="2127"/>
                <a:ext cx="0" cy="1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0631" name="Line 14"/>
              <p:cNvSpPr>
                <a:spLocks noChangeShapeType="1"/>
              </p:cNvSpPr>
              <p:nvPr/>
            </p:nvSpPr>
            <p:spPr bwMode="auto">
              <a:xfrm>
                <a:off x="2109" y="2489"/>
                <a:ext cx="0" cy="1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0632" name="Line 15"/>
              <p:cNvSpPr>
                <a:spLocks noChangeShapeType="1"/>
              </p:cNvSpPr>
              <p:nvPr/>
            </p:nvSpPr>
            <p:spPr bwMode="auto">
              <a:xfrm>
                <a:off x="2109" y="2852"/>
                <a:ext cx="0" cy="1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0633" name="Line 16"/>
              <p:cNvSpPr>
                <a:spLocks noChangeShapeType="1"/>
              </p:cNvSpPr>
              <p:nvPr/>
            </p:nvSpPr>
            <p:spPr bwMode="auto">
              <a:xfrm>
                <a:off x="2109" y="3215"/>
                <a:ext cx="0" cy="1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0634" name="Line 17"/>
              <p:cNvSpPr>
                <a:spLocks noChangeShapeType="1"/>
              </p:cNvSpPr>
              <p:nvPr/>
            </p:nvSpPr>
            <p:spPr bwMode="auto">
              <a:xfrm>
                <a:off x="2109" y="3578"/>
                <a:ext cx="0" cy="1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0635" name="Text Box 18"/>
              <p:cNvSpPr txBox="1">
                <a:spLocks noChangeArrowheads="1"/>
              </p:cNvSpPr>
              <p:nvPr/>
            </p:nvSpPr>
            <p:spPr bwMode="auto">
              <a:xfrm>
                <a:off x="2019" y="3669"/>
                <a:ext cx="403"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solidFill>
                      <a:srgbClr val="DC1C73"/>
                    </a:solidFill>
                    <a:latin typeface="Arial" panose="020B0604020202020204" pitchFamily="34" charset="0"/>
                    <a:ea typeface="华文中宋" panose="02010600040101010101" pitchFamily="2" charset="-122"/>
                  </a:rPr>
                  <a:t>CH</a:t>
                </a:r>
                <a:r>
                  <a:rPr kumimoji="1" lang="en-US" altLang="zh-CN" sz="2000" b="1" baseline="-25000">
                    <a:solidFill>
                      <a:srgbClr val="DC1C73"/>
                    </a:solidFill>
                    <a:latin typeface="Arial" panose="020B0604020202020204" pitchFamily="34" charset="0"/>
                    <a:ea typeface="华文中宋" panose="02010600040101010101" pitchFamily="2" charset="-122"/>
                  </a:rPr>
                  <a:t>3 </a:t>
                </a:r>
                <a:endParaRPr kumimoji="1" lang="en-US" altLang="zh-CN" sz="2000" b="1">
                  <a:solidFill>
                    <a:srgbClr val="DC1C73"/>
                  </a:solidFill>
                  <a:latin typeface="Arial" panose="020B0604020202020204" pitchFamily="34" charset="0"/>
                  <a:ea typeface="华文中宋" panose="02010600040101010101" pitchFamily="2" charset="-122"/>
                </a:endParaRPr>
              </a:p>
            </p:txBody>
          </p:sp>
        </p:grpSp>
        <p:grpSp>
          <p:nvGrpSpPr>
            <p:cNvPr id="110621" name="Group 19"/>
            <p:cNvGrpSpPr>
              <a:grpSpLocks/>
            </p:cNvGrpSpPr>
            <p:nvPr/>
          </p:nvGrpSpPr>
          <p:grpSpPr bwMode="auto">
            <a:xfrm>
              <a:off x="2290" y="890"/>
              <a:ext cx="350" cy="1291"/>
              <a:chOff x="1247" y="1480"/>
              <a:chExt cx="350" cy="1291"/>
            </a:xfrm>
          </p:grpSpPr>
          <p:sp>
            <p:nvSpPr>
              <p:cNvPr id="110622" name="Rectangle 20"/>
              <p:cNvSpPr>
                <a:spLocks noChangeArrowheads="1"/>
              </p:cNvSpPr>
              <p:nvPr/>
            </p:nvSpPr>
            <p:spPr bwMode="auto">
              <a:xfrm>
                <a:off x="1292" y="1480"/>
                <a:ext cx="272" cy="865"/>
              </a:xfrm>
              <a:prstGeom prst="rect">
                <a:avLst/>
              </a:prstGeom>
              <a:solidFill>
                <a:srgbClr val="B1E9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40000"/>
                  </a:lnSpc>
                </a:pPr>
                <a:r>
                  <a:rPr kumimoji="1" lang="en-US" altLang="zh-CN" sz="2000" b="1">
                    <a:solidFill>
                      <a:srgbClr val="377685"/>
                    </a:solidFill>
                    <a:latin typeface="Arial" panose="020B0604020202020204" pitchFamily="34" charset="0"/>
                    <a:ea typeface="华文中宋" panose="02010600040101010101" pitchFamily="2" charset="-122"/>
                  </a:rPr>
                  <a:t>C</a:t>
                </a:r>
              </a:p>
              <a:p>
                <a:pPr algn="ctr" eaLnBrk="1" hangingPunct="1">
                  <a:lnSpc>
                    <a:spcPct val="140000"/>
                  </a:lnSpc>
                </a:pPr>
                <a:endParaRPr kumimoji="1" lang="en-US" altLang="zh-CN" sz="2000" b="1">
                  <a:solidFill>
                    <a:srgbClr val="377685"/>
                  </a:solidFill>
                  <a:latin typeface="Arial" panose="020B0604020202020204" pitchFamily="34" charset="0"/>
                  <a:ea typeface="华文中宋" panose="02010600040101010101" pitchFamily="2" charset="-122"/>
                </a:endParaRPr>
              </a:p>
              <a:p>
                <a:pPr algn="ctr" eaLnBrk="1" hangingPunct="1">
                  <a:lnSpc>
                    <a:spcPct val="140000"/>
                  </a:lnSpc>
                </a:pPr>
                <a:r>
                  <a:rPr kumimoji="1" lang="en-US" altLang="zh-CN" sz="2000" b="1">
                    <a:solidFill>
                      <a:srgbClr val="377685"/>
                    </a:solidFill>
                    <a:latin typeface="Arial" panose="020B0604020202020204" pitchFamily="34" charset="0"/>
                    <a:ea typeface="华文中宋" panose="02010600040101010101" pitchFamily="2" charset="-122"/>
                  </a:rPr>
                  <a:t>E </a:t>
                </a:r>
                <a:endParaRPr kumimoji="1" lang="en-US" altLang="zh-CN" sz="3200" b="1">
                  <a:solidFill>
                    <a:srgbClr val="377685"/>
                  </a:solidFill>
                  <a:latin typeface="Arial" panose="020B0604020202020204" pitchFamily="34" charset="0"/>
                  <a:ea typeface="华文中宋" panose="02010600040101010101" pitchFamily="2" charset="-122"/>
                </a:endParaRPr>
              </a:p>
            </p:txBody>
          </p:sp>
          <p:sp>
            <p:nvSpPr>
              <p:cNvPr id="110623" name="Text Box 21"/>
              <p:cNvSpPr txBox="1">
                <a:spLocks noChangeArrowheads="1"/>
              </p:cNvSpPr>
              <p:nvPr/>
            </p:nvSpPr>
            <p:spPr bwMode="auto">
              <a:xfrm>
                <a:off x="1247" y="2444"/>
                <a:ext cx="350"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latin typeface="Arial" panose="020B0604020202020204" pitchFamily="34" charset="0"/>
                    <a:ea typeface="华文中宋" panose="02010600040101010101" pitchFamily="2" charset="-122"/>
                  </a:rPr>
                  <a:t>HS </a:t>
                </a:r>
                <a:endParaRPr kumimoji="1" lang="en-US" altLang="zh-CN" sz="3200" b="1">
                  <a:solidFill>
                    <a:srgbClr val="499CAF"/>
                  </a:solidFill>
                  <a:latin typeface="Arial" panose="020B0604020202020204" pitchFamily="34" charset="0"/>
                  <a:ea typeface="华文中宋" panose="02010600040101010101" pitchFamily="2" charset="-122"/>
                </a:endParaRPr>
              </a:p>
            </p:txBody>
          </p:sp>
          <p:sp>
            <p:nvSpPr>
              <p:cNvPr id="110624" name="Line 22"/>
              <p:cNvSpPr>
                <a:spLocks noChangeShapeType="1"/>
              </p:cNvSpPr>
              <p:nvPr/>
            </p:nvSpPr>
            <p:spPr bwMode="auto">
              <a:xfrm>
                <a:off x="1428" y="2354"/>
                <a:ext cx="0" cy="1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grpSp>
      <p:grpSp>
        <p:nvGrpSpPr>
          <p:cNvPr id="324631" name="Group 23"/>
          <p:cNvGrpSpPr>
            <a:grpSpLocks/>
          </p:cNvGrpSpPr>
          <p:nvPr/>
        </p:nvGrpSpPr>
        <p:grpSpPr bwMode="auto">
          <a:xfrm>
            <a:off x="7896226" y="549275"/>
            <a:ext cx="1558925" cy="4268788"/>
            <a:chOff x="3878" y="890"/>
            <a:chExt cx="891" cy="2689"/>
          </a:xfrm>
        </p:grpSpPr>
        <p:grpSp>
          <p:nvGrpSpPr>
            <p:cNvPr id="110604" name="Group 24"/>
            <p:cNvGrpSpPr>
              <a:grpSpLocks/>
            </p:cNvGrpSpPr>
            <p:nvPr/>
          </p:nvGrpSpPr>
          <p:grpSpPr bwMode="auto">
            <a:xfrm>
              <a:off x="3878" y="890"/>
              <a:ext cx="627" cy="2689"/>
              <a:chOff x="2789" y="1162"/>
              <a:chExt cx="627" cy="2689"/>
            </a:xfrm>
          </p:grpSpPr>
          <p:sp>
            <p:nvSpPr>
              <p:cNvPr id="110609" name="Text Box 25"/>
              <p:cNvSpPr txBox="1">
                <a:spLocks noChangeArrowheads="1"/>
              </p:cNvSpPr>
              <p:nvPr/>
            </p:nvSpPr>
            <p:spPr bwMode="auto">
              <a:xfrm>
                <a:off x="3016" y="2069"/>
                <a:ext cx="20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latin typeface="Arial" panose="020B0604020202020204" pitchFamily="34" charset="0"/>
                    <a:ea typeface="华文中宋" panose="02010600040101010101" pitchFamily="2" charset="-122"/>
                  </a:rPr>
                  <a:t>S</a:t>
                </a:r>
              </a:p>
            </p:txBody>
          </p:sp>
          <p:sp>
            <p:nvSpPr>
              <p:cNvPr id="110610" name="Text Box 26"/>
              <p:cNvSpPr txBox="1">
                <a:spLocks noChangeArrowheads="1"/>
              </p:cNvSpPr>
              <p:nvPr/>
            </p:nvSpPr>
            <p:spPr bwMode="auto">
              <a:xfrm>
                <a:off x="2789" y="2432"/>
                <a:ext cx="44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solidFill>
                      <a:srgbClr val="33990F"/>
                    </a:solidFill>
                    <a:latin typeface="Arial" panose="020B0604020202020204" pitchFamily="34" charset="0"/>
                    <a:ea typeface="华文中宋" panose="02010600040101010101" pitchFamily="2" charset="-122"/>
                  </a:rPr>
                  <a:t>O=C </a:t>
                </a:r>
              </a:p>
            </p:txBody>
          </p:sp>
          <p:sp>
            <p:nvSpPr>
              <p:cNvPr id="110611" name="Text Box 27"/>
              <p:cNvSpPr txBox="1">
                <a:spLocks noChangeArrowheads="1"/>
              </p:cNvSpPr>
              <p:nvPr/>
            </p:nvSpPr>
            <p:spPr bwMode="auto">
              <a:xfrm>
                <a:off x="3016" y="2795"/>
                <a:ext cx="400"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solidFill>
                      <a:srgbClr val="33990F"/>
                    </a:solidFill>
                    <a:latin typeface="Arial" panose="020B0604020202020204" pitchFamily="34" charset="0"/>
                    <a:ea typeface="华文中宋" panose="02010600040101010101" pitchFamily="2" charset="-122"/>
                  </a:rPr>
                  <a:t>CH</a:t>
                </a:r>
                <a:r>
                  <a:rPr kumimoji="1" lang="en-US" altLang="zh-CN" sz="2000" b="1" baseline="-25000">
                    <a:solidFill>
                      <a:srgbClr val="33990F"/>
                    </a:solidFill>
                    <a:latin typeface="Arial" panose="020B0604020202020204" pitchFamily="34" charset="0"/>
                    <a:ea typeface="华文中宋" panose="02010600040101010101" pitchFamily="2" charset="-122"/>
                  </a:rPr>
                  <a:t>2 </a:t>
                </a:r>
              </a:p>
            </p:txBody>
          </p:sp>
          <p:sp>
            <p:nvSpPr>
              <p:cNvPr id="110612" name="Text Box 28"/>
              <p:cNvSpPr txBox="1">
                <a:spLocks noChangeArrowheads="1"/>
              </p:cNvSpPr>
              <p:nvPr/>
            </p:nvSpPr>
            <p:spPr bwMode="auto">
              <a:xfrm>
                <a:off x="3016" y="3156"/>
                <a:ext cx="400"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solidFill>
                      <a:srgbClr val="DC1C73"/>
                    </a:solidFill>
                    <a:latin typeface="Arial" panose="020B0604020202020204" pitchFamily="34" charset="0"/>
                    <a:ea typeface="华文中宋" panose="02010600040101010101" pitchFamily="2" charset="-122"/>
                  </a:rPr>
                  <a:t>CH</a:t>
                </a:r>
                <a:r>
                  <a:rPr kumimoji="1" lang="en-US" altLang="zh-CN" sz="2000" b="1" baseline="-25000">
                    <a:solidFill>
                      <a:srgbClr val="DC1C73"/>
                    </a:solidFill>
                    <a:latin typeface="Arial" panose="020B0604020202020204" pitchFamily="34" charset="0"/>
                    <a:ea typeface="华文中宋" panose="02010600040101010101" pitchFamily="2" charset="-122"/>
                  </a:rPr>
                  <a:t>2 </a:t>
                </a:r>
              </a:p>
            </p:txBody>
          </p:sp>
          <p:sp>
            <p:nvSpPr>
              <p:cNvPr id="110613" name="Line 29"/>
              <p:cNvSpPr>
                <a:spLocks noChangeShapeType="1"/>
              </p:cNvSpPr>
              <p:nvPr/>
            </p:nvSpPr>
            <p:spPr bwMode="auto">
              <a:xfrm>
                <a:off x="3106" y="1979"/>
                <a:ext cx="0" cy="1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0614" name="Line 30"/>
              <p:cNvSpPr>
                <a:spLocks noChangeShapeType="1"/>
              </p:cNvSpPr>
              <p:nvPr/>
            </p:nvSpPr>
            <p:spPr bwMode="auto">
              <a:xfrm>
                <a:off x="3106" y="2341"/>
                <a:ext cx="0" cy="1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0615" name="Line 31"/>
              <p:cNvSpPr>
                <a:spLocks noChangeShapeType="1"/>
              </p:cNvSpPr>
              <p:nvPr/>
            </p:nvSpPr>
            <p:spPr bwMode="auto">
              <a:xfrm>
                <a:off x="3106" y="2704"/>
                <a:ext cx="0" cy="1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0616" name="Line 32"/>
              <p:cNvSpPr>
                <a:spLocks noChangeShapeType="1"/>
              </p:cNvSpPr>
              <p:nvPr/>
            </p:nvSpPr>
            <p:spPr bwMode="auto">
              <a:xfrm>
                <a:off x="3106" y="3067"/>
                <a:ext cx="0" cy="1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0617" name="Line 33"/>
              <p:cNvSpPr>
                <a:spLocks noChangeShapeType="1"/>
              </p:cNvSpPr>
              <p:nvPr/>
            </p:nvSpPr>
            <p:spPr bwMode="auto">
              <a:xfrm>
                <a:off x="3106" y="3430"/>
                <a:ext cx="0" cy="1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0618" name="Text Box 34"/>
              <p:cNvSpPr txBox="1">
                <a:spLocks noChangeArrowheads="1"/>
              </p:cNvSpPr>
              <p:nvPr/>
            </p:nvSpPr>
            <p:spPr bwMode="auto">
              <a:xfrm>
                <a:off x="3016" y="3521"/>
                <a:ext cx="400"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solidFill>
                      <a:srgbClr val="DC1C73"/>
                    </a:solidFill>
                    <a:latin typeface="Arial" panose="020B0604020202020204" pitchFamily="34" charset="0"/>
                    <a:ea typeface="华文中宋" panose="02010600040101010101" pitchFamily="2" charset="-122"/>
                  </a:rPr>
                  <a:t>CH</a:t>
                </a:r>
                <a:r>
                  <a:rPr kumimoji="1" lang="en-US" altLang="zh-CN" sz="2000" b="1" baseline="-25000">
                    <a:solidFill>
                      <a:srgbClr val="DC1C73"/>
                    </a:solidFill>
                    <a:latin typeface="Arial" panose="020B0604020202020204" pitchFamily="34" charset="0"/>
                    <a:ea typeface="华文中宋" panose="02010600040101010101" pitchFamily="2" charset="-122"/>
                  </a:rPr>
                  <a:t>3 </a:t>
                </a:r>
                <a:endParaRPr kumimoji="1" lang="en-US" altLang="zh-CN" sz="2000" b="1">
                  <a:solidFill>
                    <a:srgbClr val="DC1C73"/>
                  </a:solidFill>
                  <a:latin typeface="Arial" panose="020B0604020202020204" pitchFamily="34" charset="0"/>
                  <a:ea typeface="华文中宋" panose="02010600040101010101" pitchFamily="2" charset="-122"/>
                </a:endParaRPr>
              </a:p>
            </p:txBody>
          </p:sp>
          <p:sp>
            <p:nvSpPr>
              <p:cNvPr id="110619" name="Rectangle 35"/>
              <p:cNvSpPr>
                <a:spLocks noChangeArrowheads="1"/>
              </p:cNvSpPr>
              <p:nvPr/>
            </p:nvSpPr>
            <p:spPr bwMode="auto">
              <a:xfrm>
                <a:off x="2971" y="1162"/>
                <a:ext cx="272" cy="865"/>
              </a:xfrm>
              <a:prstGeom prst="rect">
                <a:avLst/>
              </a:prstGeom>
              <a:solidFill>
                <a:srgbClr val="B1E9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40000"/>
                  </a:lnSpc>
                </a:pPr>
                <a:r>
                  <a:rPr kumimoji="1" lang="en-US" altLang="zh-CN" sz="2000" b="1">
                    <a:solidFill>
                      <a:srgbClr val="377685"/>
                    </a:solidFill>
                    <a:latin typeface="Arial" panose="020B0604020202020204" pitchFamily="34" charset="0"/>
                    <a:ea typeface="华文中宋" panose="02010600040101010101" pitchFamily="2" charset="-122"/>
                  </a:rPr>
                  <a:t>C</a:t>
                </a:r>
              </a:p>
              <a:p>
                <a:pPr algn="ctr" eaLnBrk="1" hangingPunct="1">
                  <a:lnSpc>
                    <a:spcPct val="140000"/>
                  </a:lnSpc>
                </a:pPr>
                <a:endParaRPr kumimoji="1" lang="en-US" altLang="zh-CN" sz="2000" b="1">
                  <a:solidFill>
                    <a:srgbClr val="377685"/>
                  </a:solidFill>
                  <a:latin typeface="Arial" panose="020B0604020202020204" pitchFamily="34" charset="0"/>
                  <a:ea typeface="华文中宋" panose="02010600040101010101" pitchFamily="2" charset="-122"/>
                </a:endParaRPr>
              </a:p>
              <a:p>
                <a:pPr algn="ctr" eaLnBrk="1" hangingPunct="1">
                  <a:lnSpc>
                    <a:spcPct val="140000"/>
                  </a:lnSpc>
                </a:pPr>
                <a:r>
                  <a:rPr kumimoji="1" lang="en-US" altLang="zh-CN" sz="2000" b="1">
                    <a:solidFill>
                      <a:srgbClr val="377685"/>
                    </a:solidFill>
                    <a:latin typeface="Arial" panose="020B0604020202020204" pitchFamily="34" charset="0"/>
                    <a:ea typeface="华文中宋" panose="02010600040101010101" pitchFamily="2" charset="-122"/>
                  </a:rPr>
                  <a:t>E</a:t>
                </a:r>
                <a:endParaRPr kumimoji="1" lang="en-US" altLang="zh-CN" sz="3200" b="1">
                  <a:solidFill>
                    <a:srgbClr val="377685"/>
                  </a:solidFill>
                  <a:latin typeface="Arial" panose="020B0604020202020204" pitchFamily="34" charset="0"/>
                  <a:ea typeface="华文中宋" panose="02010600040101010101" pitchFamily="2" charset="-122"/>
                </a:endParaRPr>
              </a:p>
            </p:txBody>
          </p:sp>
        </p:grpSp>
        <p:grpSp>
          <p:nvGrpSpPr>
            <p:cNvPr id="110605" name="Group 36"/>
            <p:cNvGrpSpPr>
              <a:grpSpLocks/>
            </p:cNvGrpSpPr>
            <p:nvPr/>
          </p:nvGrpSpPr>
          <p:grpSpPr bwMode="auto">
            <a:xfrm>
              <a:off x="4422" y="890"/>
              <a:ext cx="347" cy="1279"/>
              <a:chOff x="3696" y="1389"/>
              <a:chExt cx="347" cy="1279"/>
            </a:xfrm>
          </p:grpSpPr>
          <p:sp>
            <p:nvSpPr>
              <p:cNvPr id="110606" name="Rectangle 37"/>
              <p:cNvSpPr>
                <a:spLocks noChangeArrowheads="1"/>
              </p:cNvSpPr>
              <p:nvPr/>
            </p:nvSpPr>
            <p:spPr bwMode="auto">
              <a:xfrm>
                <a:off x="3742" y="1389"/>
                <a:ext cx="301" cy="865"/>
              </a:xfrm>
              <a:prstGeom prst="rect">
                <a:avLst/>
              </a:prstGeom>
              <a:solidFill>
                <a:srgbClr val="FDFD8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40000"/>
                  </a:lnSpc>
                </a:pPr>
                <a:r>
                  <a:rPr kumimoji="1" lang="en-US" altLang="zh-CN" sz="2000" b="1">
                    <a:solidFill>
                      <a:srgbClr val="837701"/>
                    </a:solidFill>
                    <a:latin typeface="Arial" panose="020B0604020202020204" pitchFamily="34" charset="0"/>
                    <a:ea typeface="华文中宋" panose="02010600040101010101" pitchFamily="2" charset="-122"/>
                  </a:rPr>
                  <a:t>A</a:t>
                </a:r>
              </a:p>
              <a:p>
                <a:pPr algn="ctr" eaLnBrk="1" hangingPunct="1">
                  <a:lnSpc>
                    <a:spcPct val="140000"/>
                  </a:lnSpc>
                </a:pPr>
                <a:r>
                  <a:rPr kumimoji="1" lang="en-US" altLang="zh-CN" sz="2000" b="1">
                    <a:solidFill>
                      <a:srgbClr val="837701"/>
                    </a:solidFill>
                    <a:latin typeface="Arial" panose="020B0604020202020204" pitchFamily="34" charset="0"/>
                    <a:ea typeface="华文中宋" panose="02010600040101010101" pitchFamily="2" charset="-122"/>
                  </a:rPr>
                  <a:t>C</a:t>
                </a:r>
              </a:p>
              <a:p>
                <a:pPr algn="ctr" eaLnBrk="1" hangingPunct="1">
                  <a:lnSpc>
                    <a:spcPct val="140000"/>
                  </a:lnSpc>
                </a:pPr>
                <a:r>
                  <a:rPr kumimoji="1" lang="en-US" altLang="zh-CN" sz="2000" b="1">
                    <a:solidFill>
                      <a:srgbClr val="837701"/>
                    </a:solidFill>
                    <a:latin typeface="Arial" panose="020B0604020202020204" pitchFamily="34" charset="0"/>
                    <a:ea typeface="华文中宋" panose="02010600040101010101" pitchFamily="2" charset="-122"/>
                  </a:rPr>
                  <a:t>P</a:t>
                </a:r>
              </a:p>
            </p:txBody>
          </p:sp>
          <p:sp>
            <p:nvSpPr>
              <p:cNvPr id="110607" name="Text Box 38"/>
              <p:cNvSpPr txBox="1">
                <a:spLocks noChangeArrowheads="1"/>
              </p:cNvSpPr>
              <p:nvPr/>
            </p:nvSpPr>
            <p:spPr bwMode="auto">
              <a:xfrm>
                <a:off x="3696" y="2341"/>
                <a:ext cx="30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000" b="1">
                    <a:latin typeface="Arial" panose="020B0604020202020204" pitchFamily="34" charset="0"/>
                    <a:ea typeface="华文中宋" panose="02010600040101010101" pitchFamily="2" charset="-122"/>
                  </a:rPr>
                  <a:t>HS</a:t>
                </a:r>
                <a:endParaRPr kumimoji="1" lang="en-US" altLang="zh-CN" sz="3200" b="1">
                  <a:solidFill>
                    <a:srgbClr val="499CAF"/>
                  </a:solidFill>
                  <a:latin typeface="Arial" panose="020B0604020202020204" pitchFamily="34" charset="0"/>
                  <a:ea typeface="华文中宋" panose="02010600040101010101" pitchFamily="2" charset="-122"/>
                </a:endParaRPr>
              </a:p>
            </p:txBody>
          </p:sp>
          <p:sp>
            <p:nvSpPr>
              <p:cNvPr id="110608" name="Line 39"/>
              <p:cNvSpPr>
                <a:spLocks noChangeShapeType="1"/>
              </p:cNvSpPr>
              <p:nvPr/>
            </p:nvSpPr>
            <p:spPr bwMode="auto">
              <a:xfrm>
                <a:off x="3877" y="2251"/>
                <a:ext cx="0" cy="18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grpSp>
      <p:grpSp>
        <p:nvGrpSpPr>
          <p:cNvPr id="324648" name="Group 40"/>
          <p:cNvGrpSpPr>
            <a:grpSpLocks/>
          </p:cNvGrpSpPr>
          <p:nvPr/>
        </p:nvGrpSpPr>
        <p:grpSpPr bwMode="auto">
          <a:xfrm>
            <a:off x="6311901" y="765176"/>
            <a:ext cx="1406525" cy="941388"/>
            <a:chOff x="3107" y="981"/>
            <a:chExt cx="886" cy="593"/>
          </a:xfrm>
        </p:grpSpPr>
        <p:sp>
          <p:nvSpPr>
            <p:cNvPr id="110602" name="AutoShape 41"/>
            <p:cNvSpPr>
              <a:spLocks noChangeArrowheads="1"/>
            </p:cNvSpPr>
            <p:nvPr/>
          </p:nvSpPr>
          <p:spPr bwMode="auto">
            <a:xfrm>
              <a:off x="3107" y="1112"/>
              <a:ext cx="231" cy="462"/>
            </a:xfrm>
            <a:prstGeom prst="rightArrow">
              <a:avLst>
                <a:gd name="adj1" fmla="val 50000"/>
                <a:gd name="adj2" fmla="val 311538"/>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10603" name="Text Box 42"/>
            <p:cNvSpPr txBox="1">
              <a:spLocks noChangeArrowheads="1"/>
            </p:cNvSpPr>
            <p:nvPr/>
          </p:nvSpPr>
          <p:spPr bwMode="auto">
            <a:xfrm>
              <a:off x="3334" y="981"/>
              <a:ext cx="659" cy="288"/>
            </a:xfrm>
            <a:prstGeom prst="rect">
              <a:avLst/>
            </a:prstGeom>
            <a:noFill/>
            <a:ln>
              <a:noFill/>
            </a:ln>
            <a:effectLst/>
            <a:extLst>
              <a:ext uri="{909E8E84-426E-40DD-AFC4-6F175D3DCCD1}">
                <a14:hiddenFill xmlns:a14="http://schemas.microsoft.com/office/drawing/2010/main">
                  <a:solidFill>
                    <a:srgbClr val="B1E9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solidFill>
                    <a:srgbClr val="CC00CC"/>
                  </a:solidFill>
                  <a:latin typeface="Arial" panose="020B0604020202020204" pitchFamily="34" charset="0"/>
                </a:rPr>
                <a:t>转 位</a:t>
              </a:r>
              <a:r>
                <a:rPr kumimoji="1" lang="zh-CN" altLang="en-US" sz="2400" b="1">
                  <a:solidFill>
                    <a:srgbClr val="1F15E3"/>
                  </a:solidFill>
                  <a:latin typeface="Arial" panose="020B0604020202020204" pitchFamily="34" charset="0"/>
                </a:rPr>
                <a:t>  </a:t>
              </a:r>
            </a:p>
          </p:txBody>
        </p:sp>
      </p:grpSp>
      <p:sp>
        <p:nvSpPr>
          <p:cNvPr id="110601" name="Text Box 43"/>
          <p:cNvSpPr txBox="1">
            <a:spLocks noChangeArrowheads="1"/>
          </p:cNvSpPr>
          <p:nvPr/>
        </p:nvSpPr>
        <p:spPr bwMode="auto">
          <a:xfrm>
            <a:off x="9480551" y="260351"/>
            <a:ext cx="1008063" cy="519113"/>
          </a:xfrm>
          <a:prstGeom prst="rect">
            <a:avLst/>
          </a:prstGeom>
          <a:solidFill>
            <a:srgbClr val="008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800" b="1">
                <a:solidFill>
                  <a:schemeClr val="bg1"/>
                </a:solidFill>
              </a:rPr>
              <a:t>了解</a:t>
            </a:r>
          </a:p>
        </p:txBody>
      </p:sp>
    </p:spTree>
    <p:extLst>
      <p:ext uri="{BB962C8B-B14F-4D97-AF65-F5344CB8AC3E}">
        <p14:creationId xmlns:p14="http://schemas.microsoft.com/office/powerpoint/2010/main" val="39107235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324614"/>
                                        </p:tgtEl>
                                        <p:attrNameLst>
                                          <p:attrName>style.visibility</p:attrName>
                                        </p:attrNameLst>
                                      </p:cBhvr>
                                      <p:to>
                                        <p:strVal val="visible"/>
                                      </p:to>
                                    </p:set>
                                  </p:childTnLst>
                                </p:cTn>
                              </p:par>
                            </p:childTnLst>
                          </p:cTn>
                        </p:par>
                        <p:par>
                          <p:cTn id="7" fill="hold" nodeType="afterGroup">
                            <p:stCondLst>
                              <p:cond delay="500"/>
                            </p:stCondLst>
                            <p:childTnLst>
                              <p:par>
                                <p:cTn id="8" presetID="22" presetClass="entr" presetSubtype="8" fill="hold" nodeType="afterEffect">
                                  <p:stCondLst>
                                    <p:cond delay="0"/>
                                  </p:stCondLst>
                                  <p:childTnLst>
                                    <p:set>
                                      <p:cBhvr>
                                        <p:cTn id="9" dur="1" fill="hold">
                                          <p:stCondLst>
                                            <p:cond delay="0"/>
                                          </p:stCondLst>
                                        </p:cTn>
                                        <p:tgtEl>
                                          <p:spTgt spid="324648"/>
                                        </p:tgtEl>
                                        <p:attrNameLst>
                                          <p:attrName>style.visibility</p:attrName>
                                        </p:attrNameLst>
                                      </p:cBhvr>
                                      <p:to>
                                        <p:strVal val="visible"/>
                                      </p:to>
                                    </p:set>
                                    <p:animEffect transition="in" filter="wipe(left)">
                                      <p:cBhvr>
                                        <p:cTn id="10" dur="500"/>
                                        <p:tgtEl>
                                          <p:spTgt spid="324648"/>
                                        </p:tgtEl>
                                      </p:cBhvr>
                                    </p:animEffect>
                                  </p:childTnLst>
                                </p:cTn>
                              </p:par>
                            </p:childTnLst>
                          </p:cTn>
                        </p:par>
                        <p:par>
                          <p:cTn id="11" fill="hold" nodeType="afterGroup">
                            <p:stCondLst>
                              <p:cond delay="1000"/>
                            </p:stCondLst>
                            <p:childTnLst>
                              <p:par>
                                <p:cTn id="12" presetID="16" presetClass="entr" presetSubtype="37" fill="hold" nodeType="afterEffect">
                                  <p:stCondLst>
                                    <p:cond delay="0"/>
                                  </p:stCondLst>
                                  <p:childTnLst>
                                    <p:set>
                                      <p:cBhvr>
                                        <p:cTn id="13" dur="1" fill="hold">
                                          <p:stCondLst>
                                            <p:cond delay="0"/>
                                          </p:stCondLst>
                                        </p:cTn>
                                        <p:tgtEl>
                                          <p:spTgt spid="324631"/>
                                        </p:tgtEl>
                                        <p:attrNameLst>
                                          <p:attrName>style.visibility</p:attrName>
                                        </p:attrNameLst>
                                      </p:cBhvr>
                                      <p:to>
                                        <p:strVal val="visible"/>
                                      </p:to>
                                    </p:set>
                                    <p:animEffect transition="in" filter="barn(outVertical)">
                                      <p:cBhvr>
                                        <p:cTn id="14" dur="500"/>
                                        <p:tgtEl>
                                          <p:spTgt spid="324631"/>
                                        </p:tgtEl>
                                      </p:cBhvr>
                                    </p:animEffect>
                                  </p:childTnLst>
                                </p:cTn>
                              </p:par>
                            </p:childTnLst>
                          </p:cTn>
                        </p:par>
                        <p:par>
                          <p:cTn id="15" fill="hold" nodeType="afterGroup">
                            <p:stCondLst>
                              <p:cond delay="1500"/>
                            </p:stCondLst>
                            <p:childTnLst>
                              <p:par>
                                <p:cTn id="16" presetID="9" presetClass="entr" presetSubtype="0" fill="hold" grpId="0" nodeType="afterEffect">
                                  <p:stCondLst>
                                    <p:cond delay="0"/>
                                  </p:stCondLst>
                                  <p:childTnLst>
                                    <p:set>
                                      <p:cBhvr>
                                        <p:cTn id="17" dur="1" fill="hold">
                                          <p:stCondLst>
                                            <p:cond delay="0"/>
                                          </p:stCondLst>
                                        </p:cTn>
                                        <p:tgtEl>
                                          <p:spTgt spid="324613"/>
                                        </p:tgtEl>
                                        <p:attrNameLst>
                                          <p:attrName>style.visibility</p:attrName>
                                        </p:attrNameLst>
                                      </p:cBhvr>
                                      <p:to>
                                        <p:strVal val="visible"/>
                                      </p:to>
                                    </p:set>
                                    <p:animEffect transition="in" filter="dissolve">
                                      <p:cBhvr>
                                        <p:cTn id="18" dur="500"/>
                                        <p:tgtEl>
                                          <p:spTgt spid="324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613"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Text Box 2"/>
          <p:cNvSpPr txBox="1">
            <a:spLocks noChangeArrowheads="1"/>
          </p:cNvSpPr>
          <p:nvPr/>
        </p:nvSpPr>
        <p:spPr bwMode="auto">
          <a:xfrm>
            <a:off x="636588" y="4503266"/>
            <a:ext cx="6865936" cy="1040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rgbClr val="6600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7112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eaLnBrk="1" hangingPunct="1">
              <a:lnSpc>
                <a:spcPct val="110000"/>
              </a:lnSpc>
            </a:pPr>
            <a:r>
              <a:rPr kumimoji="1" lang="zh-CN" altLang="en-US" sz="2800" b="1">
                <a:latin typeface="华文楷体" panose="02010600040101010101" pitchFamily="2" charset="-122"/>
              </a:rPr>
              <a:t>经过</a:t>
            </a:r>
            <a:r>
              <a:rPr kumimoji="1" lang="en-US" altLang="zh-CN" sz="2800" b="1">
                <a:latin typeface="华文楷体" panose="02010600040101010101" pitchFamily="2" charset="-122"/>
              </a:rPr>
              <a:t>7</a:t>
            </a:r>
            <a:r>
              <a:rPr kumimoji="1" lang="zh-CN" altLang="en-US" sz="2800" b="1">
                <a:latin typeface="华文楷体" panose="02010600040101010101" pitchFamily="2" charset="-122"/>
              </a:rPr>
              <a:t>轮循环反应，每次加上一个丙二酰基，增加两个碳原子，最终释出软酯酸。</a:t>
            </a:r>
          </a:p>
        </p:txBody>
      </p:sp>
      <p:grpSp>
        <p:nvGrpSpPr>
          <p:cNvPr id="112643" name="Group 3"/>
          <p:cNvGrpSpPr>
            <a:grpSpLocks/>
          </p:cNvGrpSpPr>
          <p:nvPr/>
        </p:nvGrpSpPr>
        <p:grpSpPr bwMode="auto">
          <a:xfrm>
            <a:off x="1524001" y="260351"/>
            <a:ext cx="2138363" cy="2678113"/>
            <a:chOff x="113" y="119"/>
            <a:chExt cx="1347" cy="1687"/>
          </a:xfrm>
        </p:grpSpPr>
        <p:grpSp>
          <p:nvGrpSpPr>
            <p:cNvPr id="112797" name="Group 4"/>
            <p:cNvGrpSpPr>
              <a:grpSpLocks/>
            </p:cNvGrpSpPr>
            <p:nvPr/>
          </p:nvGrpSpPr>
          <p:grpSpPr bwMode="auto">
            <a:xfrm>
              <a:off x="113" y="119"/>
              <a:ext cx="531" cy="1465"/>
              <a:chOff x="295" y="1241"/>
              <a:chExt cx="531" cy="1465"/>
            </a:xfrm>
          </p:grpSpPr>
          <p:sp>
            <p:nvSpPr>
              <p:cNvPr id="112806" name="Rectangle 5"/>
              <p:cNvSpPr>
                <a:spLocks noChangeArrowheads="1"/>
              </p:cNvSpPr>
              <p:nvPr/>
            </p:nvSpPr>
            <p:spPr bwMode="auto">
              <a:xfrm>
                <a:off x="430" y="1241"/>
                <a:ext cx="272" cy="706"/>
              </a:xfrm>
              <a:prstGeom prst="rect">
                <a:avLst/>
              </a:prstGeom>
              <a:solidFill>
                <a:srgbClr val="B1E9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40000"/>
                  </a:lnSpc>
                </a:pPr>
                <a:r>
                  <a:rPr kumimoji="1" lang="en-US" altLang="zh-CN" sz="1600" b="1">
                    <a:solidFill>
                      <a:srgbClr val="377685"/>
                    </a:solidFill>
                    <a:latin typeface="Arial" panose="020B0604020202020204" pitchFamily="34" charset="0"/>
                    <a:ea typeface="华文中宋" panose="02010600040101010101" pitchFamily="2" charset="-122"/>
                  </a:rPr>
                  <a:t>C</a:t>
                </a:r>
              </a:p>
              <a:p>
                <a:pPr algn="ctr" eaLnBrk="1" hangingPunct="1">
                  <a:lnSpc>
                    <a:spcPct val="140000"/>
                  </a:lnSpc>
                </a:pPr>
                <a:endParaRPr kumimoji="1" lang="en-US" altLang="zh-CN" sz="1600" b="1">
                  <a:solidFill>
                    <a:srgbClr val="377685"/>
                  </a:solidFill>
                  <a:latin typeface="Arial" panose="020B0604020202020204" pitchFamily="34" charset="0"/>
                  <a:ea typeface="华文中宋" panose="02010600040101010101" pitchFamily="2" charset="-122"/>
                </a:endParaRPr>
              </a:p>
              <a:p>
                <a:pPr algn="ctr" eaLnBrk="1" hangingPunct="1">
                  <a:lnSpc>
                    <a:spcPct val="140000"/>
                  </a:lnSpc>
                </a:pPr>
                <a:r>
                  <a:rPr kumimoji="1" lang="en-US" altLang="zh-CN" sz="1600" b="1">
                    <a:solidFill>
                      <a:srgbClr val="377685"/>
                    </a:solidFill>
                    <a:latin typeface="Arial" panose="020B0604020202020204" pitchFamily="34" charset="0"/>
                    <a:ea typeface="华文中宋" panose="02010600040101010101" pitchFamily="2" charset="-122"/>
                  </a:rPr>
                  <a:t>E</a:t>
                </a:r>
              </a:p>
            </p:txBody>
          </p:sp>
          <p:sp>
            <p:nvSpPr>
              <p:cNvPr id="112807" name="Line 6"/>
              <p:cNvSpPr>
                <a:spLocks noChangeShapeType="1"/>
              </p:cNvSpPr>
              <p:nvPr/>
            </p:nvSpPr>
            <p:spPr bwMode="auto">
              <a:xfrm>
                <a:off x="567" y="1933"/>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808" name="Text Box 7"/>
              <p:cNvSpPr txBox="1">
                <a:spLocks noChangeArrowheads="1"/>
              </p:cNvSpPr>
              <p:nvPr/>
            </p:nvSpPr>
            <p:spPr bwMode="auto">
              <a:xfrm>
                <a:off x="476" y="1979"/>
                <a:ext cx="201"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latin typeface="Arial" panose="020B0604020202020204" pitchFamily="34" charset="0"/>
                    <a:ea typeface="华文中宋" panose="02010600040101010101" pitchFamily="2" charset="-122"/>
                  </a:rPr>
                  <a:t>S</a:t>
                </a:r>
              </a:p>
            </p:txBody>
          </p:sp>
          <p:sp>
            <p:nvSpPr>
              <p:cNvPr id="112809" name="Line 8"/>
              <p:cNvSpPr>
                <a:spLocks noChangeShapeType="1"/>
              </p:cNvSpPr>
              <p:nvPr/>
            </p:nvSpPr>
            <p:spPr bwMode="auto">
              <a:xfrm>
                <a:off x="567" y="2160"/>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810" name="Text Box 9"/>
              <p:cNvSpPr txBox="1">
                <a:spLocks noChangeArrowheads="1"/>
              </p:cNvSpPr>
              <p:nvPr/>
            </p:nvSpPr>
            <p:spPr bwMode="auto">
              <a:xfrm>
                <a:off x="295" y="2205"/>
                <a:ext cx="419"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chemeClr val="hlink"/>
                    </a:solidFill>
                    <a:latin typeface="Arial" panose="020B0604020202020204" pitchFamily="34" charset="0"/>
                    <a:ea typeface="华文中宋" panose="02010600040101010101" pitchFamily="2" charset="-122"/>
                  </a:rPr>
                  <a:t>O=C</a:t>
                </a:r>
                <a:r>
                  <a:rPr kumimoji="1" lang="en-US" altLang="zh-CN" sz="1600" b="1">
                    <a:solidFill>
                      <a:srgbClr val="DC1C73"/>
                    </a:solidFill>
                    <a:latin typeface="Arial" panose="020B0604020202020204" pitchFamily="34" charset="0"/>
                    <a:ea typeface="华文中宋" panose="02010600040101010101" pitchFamily="2" charset="-122"/>
                  </a:rPr>
                  <a:t> </a:t>
                </a:r>
              </a:p>
            </p:txBody>
          </p:sp>
          <p:sp>
            <p:nvSpPr>
              <p:cNvPr id="112811" name="Line 10"/>
              <p:cNvSpPr>
                <a:spLocks noChangeShapeType="1"/>
              </p:cNvSpPr>
              <p:nvPr/>
            </p:nvSpPr>
            <p:spPr bwMode="auto">
              <a:xfrm>
                <a:off x="567" y="2387"/>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812" name="Text Box 11"/>
              <p:cNvSpPr txBox="1">
                <a:spLocks noChangeArrowheads="1"/>
              </p:cNvSpPr>
              <p:nvPr/>
            </p:nvSpPr>
            <p:spPr bwMode="auto">
              <a:xfrm>
                <a:off x="453" y="2432"/>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chemeClr val="hlink"/>
                    </a:solidFill>
                    <a:latin typeface="Arial" panose="020B0604020202020204" pitchFamily="34" charset="0"/>
                    <a:ea typeface="华文中宋" panose="02010600040101010101" pitchFamily="2" charset="-122"/>
                  </a:rPr>
                  <a:t>CH</a:t>
                </a:r>
                <a:r>
                  <a:rPr kumimoji="1" lang="en-US" altLang="zh-CN" sz="1600" b="1" baseline="-25000">
                    <a:solidFill>
                      <a:schemeClr val="hlink"/>
                    </a:solidFill>
                    <a:latin typeface="Arial" panose="020B0604020202020204" pitchFamily="34" charset="0"/>
                    <a:ea typeface="华文中宋" panose="02010600040101010101" pitchFamily="2" charset="-122"/>
                  </a:rPr>
                  <a:t>3</a:t>
                </a:r>
                <a:r>
                  <a:rPr kumimoji="1" lang="en-US" altLang="zh-CN" sz="1600" b="1" baseline="-25000">
                    <a:solidFill>
                      <a:srgbClr val="DC1C73"/>
                    </a:solidFill>
                    <a:latin typeface="Arial" panose="020B0604020202020204" pitchFamily="34" charset="0"/>
                    <a:ea typeface="华文中宋" panose="02010600040101010101" pitchFamily="2" charset="-122"/>
                  </a:rPr>
                  <a:t> </a:t>
                </a:r>
              </a:p>
            </p:txBody>
          </p:sp>
        </p:grpSp>
        <p:grpSp>
          <p:nvGrpSpPr>
            <p:cNvPr id="112798" name="Group 12"/>
            <p:cNvGrpSpPr>
              <a:grpSpLocks/>
            </p:cNvGrpSpPr>
            <p:nvPr/>
          </p:nvGrpSpPr>
          <p:grpSpPr bwMode="auto">
            <a:xfrm>
              <a:off x="567" y="119"/>
              <a:ext cx="893" cy="1687"/>
              <a:chOff x="770" y="1241"/>
              <a:chExt cx="893" cy="1687"/>
            </a:xfrm>
          </p:grpSpPr>
          <p:sp>
            <p:nvSpPr>
              <p:cNvPr id="112799" name="Rectangle 13"/>
              <p:cNvSpPr>
                <a:spLocks noChangeArrowheads="1"/>
              </p:cNvSpPr>
              <p:nvPr/>
            </p:nvSpPr>
            <p:spPr bwMode="auto">
              <a:xfrm>
                <a:off x="770" y="1241"/>
                <a:ext cx="301" cy="706"/>
              </a:xfrm>
              <a:prstGeom prst="rect">
                <a:avLst/>
              </a:prstGeom>
              <a:solidFill>
                <a:srgbClr val="FDFD8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40000"/>
                  </a:lnSpc>
                </a:pPr>
                <a:r>
                  <a:rPr kumimoji="1" lang="en-US" altLang="zh-CN" sz="1600" b="1">
                    <a:solidFill>
                      <a:srgbClr val="837701"/>
                    </a:solidFill>
                    <a:latin typeface="Arial" panose="020B0604020202020204" pitchFamily="34" charset="0"/>
                    <a:ea typeface="华文中宋" panose="02010600040101010101" pitchFamily="2" charset="-122"/>
                  </a:rPr>
                  <a:t>A</a:t>
                </a:r>
              </a:p>
              <a:p>
                <a:pPr algn="ctr" eaLnBrk="1" hangingPunct="1">
                  <a:lnSpc>
                    <a:spcPct val="140000"/>
                  </a:lnSpc>
                </a:pPr>
                <a:r>
                  <a:rPr kumimoji="1" lang="en-US" altLang="zh-CN" sz="1600" b="1">
                    <a:solidFill>
                      <a:srgbClr val="837701"/>
                    </a:solidFill>
                    <a:latin typeface="Arial" panose="020B0604020202020204" pitchFamily="34" charset="0"/>
                    <a:ea typeface="华文中宋" panose="02010600040101010101" pitchFamily="2" charset="-122"/>
                  </a:rPr>
                  <a:t>C</a:t>
                </a:r>
              </a:p>
              <a:p>
                <a:pPr algn="ctr" eaLnBrk="1" hangingPunct="1">
                  <a:lnSpc>
                    <a:spcPct val="140000"/>
                  </a:lnSpc>
                </a:pPr>
                <a:r>
                  <a:rPr kumimoji="1" lang="en-US" altLang="zh-CN" sz="1600" b="1">
                    <a:solidFill>
                      <a:srgbClr val="837701"/>
                    </a:solidFill>
                    <a:latin typeface="Arial" panose="020B0604020202020204" pitchFamily="34" charset="0"/>
                    <a:ea typeface="华文中宋" panose="02010600040101010101" pitchFamily="2" charset="-122"/>
                  </a:rPr>
                  <a:t>P</a:t>
                </a:r>
              </a:p>
            </p:txBody>
          </p:sp>
          <p:sp>
            <p:nvSpPr>
              <p:cNvPr id="112800" name="Text Box 14"/>
              <p:cNvSpPr txBox="1">
                <a:spLocks noChangeArrowheads="1"/>
              </p:cNvSpPr>
              <p:nvPr/>
            </p:nvSpPr>
            <p:spPr bwMode="auto">
              <a:xfrm>
                <a:off x="839" y="2024"/>
                <a:ext cx="201"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latin typeface="Arial" panose="020B0604020202020204" pitchFamily="34" charset="0"/>
                    <a:ea typeface="华文中宋" panose="02010600040101010101" pitchFamily="2" charset="-122"/>
                  </a:rPr>
                  <a:t>S</a:t>
                </a:r>
              </a:p>
            </p:txBody>
          </p:sp>
          <p:sp>
            <p:nvSpPr>
              <p:cNvPr id="112801" name="Text Box 15"/>
              <p:cNvSpPr txBox="1">
                <a:spLocks noChangeArrowheads="1"/>
              </p:cNvSpPr>
              <p:nvPr/>
            </p:nvSpPr>
            <p:spPr bwMode="auto">
              <a:xfrm>
                <a:off x="839" y="2296"/>
                <a:ext cx="419"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C=O</a:t>
                </a:r>
                <a:r>
                  <a:rPr kumimoji="1" lang="en-US" altLang="zh-CN" sz="1600" b="1">
                    <a:solidFill>
                      <a:srgbClr val="33990F"/>
                    </a:solidFill>
                    <a:latin typeface="Arial" panose="020B0604020202020204" pitchFamily="34" charset="0"/>
                    <a:ea typeface="华文中宋" panose="02010600040101010101" pitchFamily="2" charset="-122"/>
                  </a:rPr>
                  <a:t> </a:t>
                </a:r>
              </a:p>
            </p:txBody>
          </p:sp>
          <p:sp>
            <p:nvSpPr>
              <p:cNvPr id="112802" name="Text Box 16"/>
              <p:cNvSpPr txBox="1">
                <a:spLocks noChangeArrowheads="1"/>
              </p:cNvSpPr>
              <p:nvPr/>
            </p:nvSpPr>
            <p:spPr bwMode="auto">
              <a:xfrm>
                <a:off x="839" y="2547"/>
                <a:ext cx="824" cy="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2</a:t>
                </a:r>
                <a:r>
                  <a:rPr kumimoji="1" lang="en-US" altLang="zh-CN" sz="1600" b="1" baseline="30000">
                    <a:solidFill>
                      <a:srgbClr val="00FF00"/>
                    </a:solidFill>
                    <a:latin typeface="Arial" panose="020B0604020202020204" pitchFamily="34" charset="0"/>
                    <a:ea typeface="华文中宋" panose="02010600040101010101" pitchFamily="2" charset="-122"/>
                  </a:rPr>
                  <a:t>—</a:t>
                </a:r>
                <a:r>
                  <a:rPr kumimoji="1" lang="en-US" altLang="zh-CN" b="1">
                    <a:solidFill>
                      <a:srgbClr val="00FF00"/>
                    </a:solidFill>
                    <a:latin typeface="Arial" panose="020B0604020202020204" pitchFamily="34" charset="0"/>
                    <a:ea typeface="华文中宋" panose="02010600040101010101" pitchFamily="2" charset="-122"/>
                  </a:rPr>
                  <a:t>COO</a:t>
                </a:r>
                <a:r>
                  <a:rPr kumimoji="1" lang="en-US" altLang="zh-CN" b="1" baseline="30000">
                    <a:solidFill>
                      <a:srgbClr val="00FF00"/>
                    </a:solidFill>
                    <a:latin typeface="Arial" panose="020B0604020202020204" pitchFamily="34" charset="0"/>
                    <a:ea typeface="华文中宋" panose="02010600040101010101" pitchFamily="2" charset="-122"/>
                  </a:rPr>
                  <a:t>-</a:t>
                </a:r>
                <a:r>
                  <a:rPr kumimoji="1" lang="en-US" altLang="zh-CN" b="1" baseline="30000">
                    <a:solidFill>
                      <a:srgbClr val="33990F"/>
                    </a:solidFill>
                    <a:latin typeface="Arial" panose="020B0604020202020204" pitchFamily="34" charset="0"/>
                    <a:ea typeface="华文中宋" panose="02010600040101010101" pitchFamily="2" charset="-122"/>
                  </a:rPr>
                  <a:t> </a:t>
                </a:r>
              </a:p>
              <a:p>
                <a:pPr eaLnBrk="1" hangingPunct="1">
                  <a:lnSpc>
                    <a:spcPct val="140000"/>
                  </a:lnSpc>
                </a:pPr>
                <a:endParaRPr kumimoji="1" lang="en-US" altLang="zh-CN" sz="900" b="1" baseline="-25000">
                  <a:solidFill>
                    <a:srgbClr val="33990F"/>
                  </a:solidFill>
                  <a:latin typeface="Arial" panose="020B0604020202020204" pitchFamily="34" charset="0"/>
                  <a:ea typeface="华文中宋" panose="02010600040101010101" pitchFamily="2" charset="-122"/>
                </a:endParaRPr>
              </a:p>
            </p:txBody>
          </p:sp>
          <p:sp>
            <p:nvSpPr>
              <p:cNvPr id="112803" name="Line 17"/>
              <p:cNvSpPr>
                <a:spLocks noChangeShapeType="1"/>
              </p:cNvSpPr>
              <p:nvPr/>
            </p:nvSpPr>
            <p:spPr bwMode="auto">
              <a:xfrm>
                <a:off x="930" y="1979"/>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804" name="Line 18"/>
              <p:cNvSpPr>
                <a:spLocks noChangeShapeType="1"/>
              </p:cNvSpPr>
              <p:nvPr/>
            </p:nvSpPr>
            <p:spPr bwMode="auto">
              <a:xfrm>
                <a:off x="930" y="2251"/>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805" name="Line 19"/>
              <p:cNvSpPr>
                <a:spLocks noChangeShapeType="1"/>
              </p:cNvSpPr>
              <p:nvPr/>
            </p:nvSpPr>
            <p:spPr bwMode="auto">
              <a:xfrm>
                <a:off x="930" y="2523"/>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grpSp>
      <p:grpSp>
        <p:nvGrpSpPr>
          <p:cNvPr id="325652" name="Group 20"/>
          <p:cNvGrpSpPr>
            <a:grpSpLocks/>
          </p:cNvGrpSpPr>
          <p:nvPr/>
        </p:nvGrpSpPr>
        <p:grpSpPr bwMode="auto">
          <a:xfrm>
            <a:off x="5519738" y="188914"/>
            <a:ext cx="2159000" cy="3963987"/>
            <a:chOff x="2562" y="119"/>
            <a:chExt cx="1360" cy="2497"/>
          </a:xfrm>
        </p:grpSpPr>
        <p:grpSp>
          <p:nvGrpSpPr>
            <p:cNvPr id="112773" name="Group 21"/>
            <p:cNvGrpSpPr>
              <a:grpSpLocks/>
            </p:cNvGrpSpPr>
            <p:nvPr/>
          </p:nvGrpSpPr>
          <p:grpSpPr bwMode="auto">
            <a:xfrm>
              <a:off x="2562" y="119"/>
              <a:ext cx="554" cy="2497"/>
              <a:chOff x="2971" y="1570"/>
              <a:chExt cx="554" cy="2497"/>
            </a:xfrm>
          </p:grpSpPr>
          <p:sp>
            <p:nvSpPr>
              <p:cNvPr id="112782" name="Rectangle 22"/>
              <p:cNvSpPr>
                <a:spLocks noChangeArrowheads="1"/>
              </p:cNvSpPr>
              <p:nvPr/>
            </p:nvSpPr>
            <p:spPr bwMode="auto">
              <a:xfrm>
                <a:off x="3106" y="1570"/>
                <a:ext cx="272" cy="706"/>
              </a:xfrm>
              <a:prstGeom prst="rect">
                <a:avLst/>
              </a:prstGeom>
              <a:solidFill>
                <a:srgbClr val="B1E9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40000"/>
                  </a:lnSpc>
                </a:pPr>
                <a:r>
                  <a:rPr kumimoji="1" lang="en-US" altLang="zh-CN" sz="1600" b="1">
                    <a:solidFill>
                      <a:srgbClr val="377685"/>
                    </a:solidFill>
                    <a:latin typeface="Arial" panose="020B0604020202020204" pitchFamily="34" charset="0"/>
                    <a:ea typeface="华文中宋" panose="02010600040101010101" pitchFamily="2" charset="-122"/>
                  </a:rPr>
                  <a:t>C</a:t>
                </a:r>
              </a:p>
              <a:p>
                <a:pPr algn="ctr" eaLnBrk="1" hangingPunct="1">
                  <a:lnSpc>
                    <a:spcPct val="140000"/>
                  </a:lnSpc>
                </a:pPr>
                <a:endParaRPr kumimoji="1" lang="en-US" altLang="zh-CN" sz="1600" b="1">
                  <a:solidFill>
                    <a:srgbClr val="377685"/>
                  </a:solidFill>
                  <a:latin typeface="Arial" panose="020B0604020202020204" pitchFamily="34" charset="0"/>
                  <a:ea typeface="华文中宋" panose="02010600040101010101" pitchFamily="2" charset="-122"/>
                </a:endParaRPr>
              </a:p>
              <a:p>
                <a:pPr algn="ctr" eaLnBrk="1" hangingPunct="1">
                  <a:lnSpc>
                    <a:spcPct val="140000"/>
                  </a:lnSpc>
                </a:pPr>
                <a:r>
                  <a:rPr kumimoji="1" lang="en-US" altLang="zh-CN" sz="1600" b="1">
                    <a:solidFill>
                      <a:srgbClr val="377685"/>
                    </a:solidFill>
                    <a:latin typeface="Arial" panose="020B0604020202020204" pitchFamily="34" charset="0"/>
                    <a:ea typeface="华文中宋" panose="02010600040101010101" pitchFamily="2" charset="-122"/>
                  </a:rPr>
                  <a:t>E</a:t>
                </a:r>
              </a:p>
            </p:txBody>
          </p:sp>
          <p:sp>
            <p:nvSpPr>
              <p:cNvPr id="112783" name="Line 23"/>
              <p:cNvSpPr>
                <a:spLocks noChangeShapeType="1"/>
              </p:cNvSpPr>
              <p:nvPr/>
            </p:nvSpPr>
            <p:spPr bwMode="auto">
              <a:xfrm>
                <a:off x="3243" y="2262"/>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84" name="Text Box 24"/>
              <p:cNvSpPr txBox="1">
                <a:spLocks noChangeArrowheads="1"/>
              </p:cNvSpPr>
              <p:nvPr/>
            </p:nvSpPr>
            <p:spPr bwMode="auto">
              <a:xfrm>
                <a:off x="3152" y="2308"/>
                <a:ext cx="201"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latin typeface="Arial" panose="020B0604020202020204" pitchFamily="34" charset="0"/>
                    <a:ea typeface="华文中宋" panose="02010600040101010101" pitchFamily="2" charset="-122"/>
                  </a:rPr>
                  <a:t>S</a:t>
                </a:r>
              </a:p>
            </p:txBody>
          </p:sp>
          <p:sp>
            <p:nvSpPr>
              <p:cNvPr id="112785" name="Line 25"/>
              <p:cNvSpPr>
                <a:spLocks noChangeShapeType="1"/>
              </p:cNvSpPr>
              <p:nvPr/>
            </p:nvSpPr>
            <p:spPr bwMode="auto">
              <a:xfrm>
                <a:off x="3243" y="2489"/>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86" name="Text Box 26"/>
              <p:cNvSpPr txBox="1">
                <a:spLocks noChangeArrowheads="1"/>
              </p:cNvSpPr>
              <p:nvPr/>
            </p:nvSpPr>
            <p:spPr bwMode="auto">
              <a:xfrm>
                <a:off x="2971" y="2534"/>
                <a:ext cx="419"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FF0000"/>
                    </a:solidFill>
                    <a:latin typeface="Arial" panose="020B0604020202020204" pitchFamily="34" charset="0"/>
                    <a:ea typeface="华文中宋" panose="02010600040101010101" pitchFamily="2" charset="-122"/>
                  </a:rPr>
                  <a:t>O=C</a:t>
                </a:r>
                <a:r>
                  <a:rPr kumimoji="1" lang="en-US" altLang="zh-CN" sz="1600" b="1">
                    <a:solidFill>
                      <a:srgbClr val="DC1C73"/>
                    </a:solidFill>
                    <a:latin typeface="Arial" panose="020B0604020202020204" pitchFamily="34" charset="0"/>
                    <a:ea typeface="华文中宋" panose="02010600040101010101" pitchFamily="2" charset="-122"/>
                  </a:rPr>
                  <a:t> </a:t>
                </a:r>
              </a:p>
            </p:txBody>
          </p:sp>
          <p:sp>
            <p:nvSpPr>
              <p:cNvPr id="112787" name="Line 27"/>
              <p:cNvSpPr>
                <a:spLocks noChangeShapeType="1"/>
              </p:cNvSpPr>
              <p:nvPr/>
            </p:nvSpPr>
            <p:spPr bwMode="auto">
              <a:xfrm>
                <a:off x="3243" y="2716"/>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88" name="Text Box 28"/>
              <p:cNvSpPr txBox="1">
                <a:spLocks noChangeArrowheads="1"/>
              </p:cNvSpPr>
              <p:nvPr/>
            </p:nvSpPr>
            <p:spPr bwMode="auto">
              <a:xfrm>
                <a:off x="3152" y="2749"/>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FF0000"/>
                    </a:solidFill>
                    <a:latin typeface="Arial" panose="020B0604020202020204" pitchFamily="34" charset="0"/>
                    <a:ea typeface="华文中宋" panose="02010600040101010101" pitchFamily="2" charset="-122"/>
                  </a:rPr>
                  <a:t>CH</a:t>
                </a:r>
                <a:r>
                  <a:rPr kumimoji="1" lang="en-US" altLang="zh-CN" sz="1600" b="1" baseline="-25000">
                    <a:solidFill>
                      <a:srgbClr val="FF0000"/>
                    </a:solidFill>
                    <a:latin typeface="Arial" panose="020B0604020202020204" pitchFamily="34" charset="0"/>
                    <a:ea typeface="华文中宋" panose="02010600040101010101" pitchFamily="2" charset="-122"/>
                  </a:rPr>
                  <a:t>2 </a:t>
                </a:r>
              </a:p>
            </p:txBody>
          </p:sp>
          <p:sp>
            <p:nvSpPr>
              <p:cNvPr id="112789" name="Line 29"/>
              <p:cNvSpPr>
                <a:spLocks noChangeShapeType="1"/>
              </p:cNvSpPr>
              <p:nvPr/>
            </p:nvSpPr>
            <p:spPr bwMode="auto">
              <a:xfrm>
                <a:off x="3242" y="2976"/>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90" name="Text Box 30"/>
              <p:cNvSpPr txBox="1">
                <a:spLocks noChangeArrowheads="1"/>
              </p:cNvSpPr>
              <p:nvPr/>
            </p:nvSpPr>
            <p:spPr bwMode="auto">
              <a:xfrm>
                <a:off x="3152" y="3021"/>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2 </a:t>
                </a:r>
              </a:p>
            </p:txBody>
          </p:sp>
          <p:sp>
            <p:nvSpPr>
              <p:cNvPr id="112791" name="Line 31"/>
              <p:cNvSpPr>
                <a:spLocks noChangeShapeType="1"/>
              </p:cNvSpPr>
              <p:nvPr/>
            </p:nvSpPr>
            <p:spPr bwMode="auto">
              <a:xfrm>
                <a:off x="3242" y="3248"/>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92" name="Text Box 32"/>
              <p:cNvSpPr txBox="1">
                <a:spLocks noChangeArrowheads="1"/>
              </p:cNvSpPr>
              <p:nvPr/>
            </p:nvSpPr>
            <p:spPr bwMode="auto">
              <a:xfrm>
                <a:off x="3152" y="3293"/>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2 </a:t>
                </a:r>
                <a:endParaRPr kumimoji="1" lang="en-US" altLang="zh-CN" sz="3200" b="1">
                  <a:solidFill>
                    <a:srgbClr val="00FF00"/>
                  </a:solidFill>
                  <a:latin typeface="Arial" panose="020B0604020202020204" pitchFamily="34" charset="0"/>
                  <a:ea typeface="华文中宋" panose="02010600040101010101" pitchFamily="2" charset="-122"/>
                </a:endParaRPr>
              </a:p>
            </p:txBody>
          </p:sp>
          <p:sp>
            <p:nvSpPr>
              <p:cNvPr id="112793" name="Line 33"/>
              <p:cNvSpPr>
                <a:spLocks noChangeShapeType="1"/>
              </p:cNvSpPr>
              <p:nvPr/>
            </p:nvSpPr>
            <p:spPr bwMode="auto">
              <a:xfrm>
                <a:off x="3242" y="3476"/>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94" name="Text Box 34"/>
              <p:cNvSpPr txBox="1">
                <a:spLocks noChangeArrowheads="1"/>
              </p:cNvSpPr>
              <p:nvPr/>
            </p:nvSpPr>
            <p:spPr bwMode="auto">
              <a:xfrm>
                <a:off x="3152" y="3521"/>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chemeClr val="folHlink"/>
                    </a:solidFill>
                    <a:latin typeface="Arial" panose="020B0604020202020204" pitchFamily="34" charset="0"/>
                    <a:ea typeface="华文中宋" panose="02010600040101010101" pitchFamily="2" charset="-122"/>
                  </a:rPr>
                  <a:t>CH</a:t>
                </a:r>
                <a:r>
                  <a:rPr kumimoji="1" lang="en-US" altLang="zh-CN" sz="1600" b="1" baseline="-25000">
                    <a:solidFill>
                      <a:schemeClr val="folHlink"/>
                    </a:solidFill>
                    <a:latin typeface="Arial" panose="020B0604020202020204" pitchFamily="34" charset="0"/>
                    <a:ea typeface="华文中宋" panose="02010600040101010101" pitchFamily="2" charset="-122"/>
                  </a:rPr>
                  <a:t>2</a:t>
                </a:r>
                <a:r>
                  <a:rPr kumimoji="1" lang="en-US" altLang="zh-CN" sz="1600" b="1" baseline="-25000">
                    <a:solidFill>
                      <a:srgbClr val="1F15E3"/>
                    </a:solidFill>
                    <a:latin typeface="Arial" panose="020B0604020202020204" pitchFamily="34" charset="0"/>
                    <a:ea typeface="华文中宋" panose="02010600040101010101" pitchFamily="2" charset="-122"/>
                  </a:rPr>
                  <a:t> </a:t>
                </a:r>
              </a:p>
            </p:txBody>
          </p:sp>
          <p:sp>
            <p:nvSpPr>
              <p:cNvPr id="112795" name="Line 35"/>
              <p:cNvSpPr>
                <a:spLocks noChangeShapeType="1"/>
              </p:cNvSpPr>
              <p:nvPr/>
            </p:nvSpPr>
            <p:spPr bwMode="auto">
              <a:xfrm>
                <a:off x="3242" y="3748"/>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96" name="Text Box 36"/>
              <p:cNvSpPr txBox="1">
                <a:spLocks noChangeArrowheads="1"/>
              </p:cNvSpPr>
              <p:nvPr/>
            </p:nvSpPr>
            <p:spPr bwMode="auto">
              <a:xfrm>
                <a:off x="3152" y="3793"/>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chemeClr val="folHlink"/>
                    </a:solidFill>
                    <a:latin typeface="Arial" panose="020B0604020202020204" pitchFamily="34" charset="0"/>
                    <a:ea typeface="华文中宋" panose="02010600040101010101" pitchFamily="2" charset="-122"/>
                  </a:rPr>
                  <a:t>CH</a:t>
                </a:r>
                <a:r>
                  <a:rPr kumimoji="1" lang="en-US" altLang="zh-CN" sz="1600" b="1" baseline="-25000">
                    <a:solidFill>
                      <a:schemeClr val="folHlink"/>
                    </a:solidFill>
                    <a:latin typeface="Arial" panose="020B0604020202020204" pitchFamily="34" charset="0"/>
                    <a:ea typeface="华文中宋" panose="02010600040101010101" pitchFamily="2" charset="-122"/>
                  </a:rPr>
                  <a:t>3</a:t>
                </a:r>
                <a:r>
                  <a:rPr kumimoji="1" lang="en-US" altLang="zh-CN" sz="1600" b="1" baseline="-25000">
                    <a:solidFill>
                      <a:srgbClr val="1F15E3"/>
                    </a:solidFill>
                    <a:latin typeface="Arial" panose="020B0604020202020204" pitchFamily="34" charset="0"/>
                    <a:ea typeface="华文中宋" panose="02010600040101010101" pitchFamily="2" charset="-122"/>
                  </a:rPr>
                  <a:t> </a:t>
                </a:r>
                <a:endParaRPr kumimoji="1" lang="en-US" altLang="zh-CN" sz="3200" b="1">
                  <a:solidFill>
                    <a:srgbClr val="1F15E3"/>
                  </a:solidFill>
                  <a:latin typeface="Arial" panose="020B0604020202020204" pitchFamily="34" charset="0"/>
                  <a:ea typeface="华文中宋" panose="02010600040101010101" pitchFamily="2" charset="-122"/>
                </a:endParaRPr>
              </a:p>
            </p:txBody>
          </p:sp>
        </p:grpSp>
        <p:grpSp>
          <p:nvGrpSpPr>
            <p:cNvPr id="112774" name="Group 37"/>
            <p:cNvGrpSpPr>
              <a:grpSpLocks/>
            </p:cNvGrpSpPr>
            <p:nvPr/>
          </p:nvGrpSpPr>
          <p:grpSpPr bwMode="auto">
            <a:xfrm>
              <a:off x="3016" y="119"/>
              <a:ext cx="906" cy="1688"/>
              <a:chOff x="1837" y="255"/>
              <a:chExt cx="906" cy="1688"/>
            </a:xfrm>
          </p:grpSpPr>
          <p:sp>
            <p:nvSpPr>
              <p:cNvPr id="112775" name="Rectangle 38"/>
              <p:cNvSpPr>
                <a:spLocks noChangeArrowheads="1"/>
              </p:cNvSpPr>
              <p:nvPr/>
            </p:nvSpPr>
            <p:spPr bwMode="auto">
              <a:xfrm>
                <a:off x="1837" y="255"/>
                <a:ext cx="301" cy="706"/>
              </a:xfrm>
              <a:prstGeom prst="rect">
                <a:avLst/>
              </a:prstGeom>
              <a:solidFill>
                <a:srgbClr val="FDFD8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40000"/>
                  </a:lnSpc>
                </a:pPr>
                <a:r>
                  <a:rPr kumimoji="1" lang="en-US" altLang="zh-CN" sz="1600" b="1">
                    <a:solidFill>
                      <a:srgbClr val="837701"/>
                    </a:solidFill>
                    <a:latin typeface="Arial" panose="020B0604020202020204" pitchFamily="34" charset="0"/>
                    <a:ea typeface="华文中宋" panose="02010600040101010101" pitchFamily="2" charset="-122"/>
                  </a:rPr>
                  <a:t>A</a:t>
                </a:r>
              </a:p>
              <a:p>
                <a:pPr algn="ctr" eaLnBrk="1" hangingPunct="1">
                  <a:lnSpc>
                    <a:spcPct val="140000"/>
                  </a:lnSpc>
                </a:pPr>
                <a:r>
                  <a:rPr kumimoji="1" lang="en-US" altLang="zh-CN" sz="1600" b="1">
                    <a:solidFill>
                      <a:srgbClr val="837701"/>
                    </a:solidFill>
                    <a:latin typeface="Arial" panose="020B0604020202020204" pitchFamily="34" charset="0"/>
                    <a:ea typeface="华文中宋" panose="02010600040101010101" pitchFamily="2" charset="-122"/>
                  </a:rPr>
                  <a:t>C</a:t>
                </a:r>
              </a:p>
              <a:p>
                <a:pPr algn="ctr" eaLnBrk="1" hangingPunct="1">
                  <a:lnSpc>
                    <a:spcPct val="140000"/>
                  </a:lnSpc>
                </a:pPr>
                <a:r>
                  <a:rPr kumimoji="1" lang="en-US" altLang="zh-CN" sz="1600" b="1">
                    <a:solidFill>
                      <a:srgbClr val="837701"/>
                    </a:solidFill>
                    <a:latin typeface="Arial" panose="020B0604020202020204" pitchFamily="34" charset="0"/>
                    <a:ea typeface="华文中宋" panose="02010600040101010101" pitchFamily="2" charset="-122"/>
                  </a:rPr>
                  <a:t>P</a:t>
                </a:r>
              </a:p>
            </p:txBody>
          </p:sp>
          <p:sp>
            <p:nvSpPr>
              <p:cNvPr id="112776" name="Text Box 39"/>
              <p:cNvSpPr txBox="1">
                <a:spLocks noChangeArrowheads="1"/>
              </p:cNvSpPr>
              <p:nvPr/>
            </p:nvSpPr>
            <p:spPr bwMode="auto">
              <a:xfrm>
                <a:off x="1906" y="1038"/>
                <a:ext cx="201"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latin typeface="Arial" panose="020B0604020202020204" pitchFamily="34" charset="0"/>
                    <a:ea typeface="华文中宋" panose="02010600040101010101" pitchFamily="2" charset="-122"/>
                  </a:rPr>
                  <a:t>S</a:t>
                </a:r>
              </a:p>
            </p:txBody>
          </p:sp>
          <p:sp>
            <p:nvSpPr>
              <p:cNvPr id="112777" name="Text Box 40"/>
              <p:cNvSpPr txBox="1">
                <a:spLocks noChangeArrowheads="1"/>
              </p:cNvSpPr>
              <p:nvPr/>
            </p:nvSpPr>
            <p:spPr bwMode="auto">
              <a:xfrm>
                <a:off x="1906" y="1310"/>
                <a:ext cx="419"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C=O</a:t>
                </a:r>
                <a:r>
                  <a:rPr kumimoji="1" lang="en-US" altLang="zh-CN" sz="1600" b="1">
                    <a:solidFill>
                      <a:srgbClr val="33990F"/>
                    </a:solidFill>
                    <a:latin typeface="Arial" panose="020B0604020202020204" pitchFamily="34" charset="0"/>
                    <a:ea typeface="华文中宋" panose="02010600040101010101" pitchFamily="2" charset="-122"/>
                  </a:rPr>
                  <a:t> </a:t>
                </a:r>
              </a:p>
            </p:txBody>
          </p:sp>
          <p:sp>
            <p:nvSpPr>
              <p:cNvPr id="112778" name="Text Box 41"/>
              <p:cNvSpPr txBox="1">
                <a:spLocks noChangeArrowheads="1"/>
              </p:cNvSpPr>
              <p:nvPr/>
            </p:nvSpPr>
            <p:spPr bwMode="auto">
              <a:xfrm>
                <a:off x="1906" y="1562"/>
                <a:ext cx="837" cy="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2</a:t>
                </a:r>
                <a:r>
                  <a:rPr kumimoji="1" lang="en-US" altLang="zh-CN" sz="1600" b="1" baseline="30000">
                    <a:solidFill>
                      <a:srgbClr val="00FF00"/>
                    </a:solidFill>
                    <a:latin typeface="Arial" panose="020B0604020202020204" pitchFamily="34" charset="0"/>
                    <a:ea typeface="华文中宋" panose="02010600040101010101" pitchFamily="2" charset="-122"/>
                  </a:rPr>
                  <a:t>—</a:t>
                </a:r>
                <a:r>
                  <a:rPr kumimoji="1" lang="en-US" altLang="zh-CN" b="1">
                    <a:solidFill>
                      <a:srgbClr val="00FF00"/>
                    </a:solidFill>
                    <a:latin typeface="Arial" panose="020B0604020202020204" pitchFamily="34" charset="0"/>
                    <a:ea typeface="华文中宋" panose="02010600040101010101" pitchFamily="2" charset="-122"/>
                  </a:rPr>
                  <a:t>COO</a:t>
                </a:r>
                <a:r>
                  <a:rPr kumimoji="1" lang="en-US" altLang="zh-CN" b="1" baseline="30000">
                    <a:solidFill>
                      <a:srgbClr val="00FF00"/>
                    </a:solidFill>
                    <a:latin typeface="Arial" panose="020B0604020202020204" pitchFamily="34" charset="0"/>
                    <a:ea typeface="华文中宋" panose="02010600040101010101" pitchFamily="2" charset="-122"/>
                  </a:rPr>
                  <a:t>-</a:t>
                </a:r>
                <a:r>
                  <a:rPr kumimoji="1" lang="en-US" altLang="zh-CN" b="1">
                    <a:solidFill>
                      <a:srgbClr val="33990F"/>
                    </a:solidFill>
                    <a:latin typeface="Arial" panose="020B0604020202020204" pitchFamily="34" charset="0"/>
                    <a:ea typeface="华文中宋" panose="02010600040101010101" pitchFamily="2" charset="-122"/>
                  </a:rPr>
                  <a:t> </a:t>
                </a:r>
              </a:p>
              <a:p>
                <a:pPr eaLnBrk="1" hangingPunct="1">
                  <a:lnSpc>
                    <a:spcPct val="140000"/>
                  </a:lnSpc>
                </a:pPr>
                <a:endParaRPr kumimoji="1" lang="en-US" altLang="zh-CN" sz="900" b="1" baseline="-25000">
                  <a:solidFill>
                    <a:srgbClr val="33990F"/>
                  </a:solidFill>
                  <a:latin typeface="Arial" panose="020B0604020202020204" pitchFamily="34" charset="0"/>
                  <a:ea typeface="华文中宋" panose="02010600040101010101" pitchFamily="2" charset="-122"/>
                </a:endParaRPr>
              </a:p>
            </p:txBody>
          </p:sp>
          <p:sp>
            <p:nvSpPr>
              <p:cNvPr id="112779" name="Line 42"/>
              <p:cNvSpPr>
                <a:spLocks noChangeShapeType="1"/>
              </p:cNvSpPr>
              <p:nvPr/>
            </p:nvSpPr>
            <p:spPr bwMode="auto">
              <a:xfrm>
                <a:off x="1997" y="993"/>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80" name="Line 43"/>
              <p:cNvSpPr>
                <a:spLocks noChangeShapeType="1"/>
              </p:cNvSpPr>
              <p:nvPr/>
            </p:nvSpPr>
            <p:spPr bwMode="auto">
              <a:xfrm>
                <a:off x="1997" y="1265"/>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81" name="Line 44"/>
              <p:cNvSpPr>
                <a:spLocks noChangeShapeType="1"/>
              </p:cNvSpPr>
              <p:nvPr/>
            </p:nvSpPr>
            <p:spPr bwMode="auto">
              <a:xfrm>
                <a:off x="1997" y="1537"/>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grpSp>
      <p:grpSp>
        <p:nvGrpSpPr>
          <p:cNvPr id="325677" name="Group 45"/>
          <p:cNvGrpSpPr>
            <a:grpSpLocks/>
          </p:cNvGrpSpPr>
          <p:nvPr/>
        </p:nvGrpSpPr>
        <p:grpSpPr bwMode="auto">
          <a:xfrm>
            <a:off x="7753350" y="260351"/>
            <a:ext cx="2159000" cy="4683125"/>
            <a:chOff x="3651" y="164"/>
            <a:chExt cx="1360" cy="2950"/>
          </a:xfrm>
        </p:grpSpPr>
        <p:grpSp>
          <p:nvGrpSpPr>
            <p:cNvPr id="112745" name="Group 46"/>
            <p:cNvGrpSpPr>
              <a:grpSpLocks/>
            </p:cNvGrpSpPr>
            <p:nvPr/>
          </p:nvGrpSpPr>
          <p:grpSpPr bwMode="auto">
            <a:xfrm>
              <a:off x="3651" y="164"/>
              <a:ext cx="578" cy="2950"/>
              <a:chOff x="3834" y="845"/>
              <a:chExt cx="578" cy="2950"/>
            </a:xfrm>
          </p:grpSpPr>
          <p:sp>
            <p:nvSpPr>
              <p:cNvPr id="112754" name="Rectangle 47"/>
              <p:cNvSpPr>
                <a:spLocks noChangeArrowheads="1"/>
              </p:cNvSpPr>
              <p:nvPr/>
            </p:nvSpPr>
            <p:spPr bwMode="auto">
              <a:xfrm>
                <a:off x="3969" y="845"/>
                <a:ext cx="272" cy="706"/>
              </a:xfrm>
              <a:prstGeom prst="rect">
                <a:avLst/>
              </a:prstGeom>
              <a:solidFill>
                <a:srgbClr val="B1E9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40000"/>
                  </a:lnSpc>
                </a:pPr>
                <a:r>
                  <a:rPr kumimoji="1" lang="en-US" altLang="zh-CN" sz="1600" b="1">
                    <a:solidFill>
                      <a:srgbClr val="377685"/>
                    </a:solidFill>
                    <a:latin typeface="Arial" panose="020B0604020202020204" pitchFamily="34" charset="0"/>
                    <a:ea typeface="华文中宋" panose="02010600040101010101" pitchFamily="2" charset="-122"/>
                  </a:rPr>
                  <a:t>C</a:t>
                </a:r>
              </a:p>
              <a:p>
                <a:pPr algn="ctr" eaLnBrk="1" hangingPunct="1">
                  <a:lnSpc>
                    <a:spcPct val="140000"/>
                  </a:lnSpc>
                </a:pPr>
                <a:endParaRPr kumimoji="1" lang="en-US" altLang="zh-CN" sz="1600" b="1">
                  <a:solidFill>
                    <a:srgbClr val="377685"/>
                  </a:solidFill>
                  <a:latin typeface="Arial" panose="020B0604020202020204" pitchFamily="34" charset="0"/>
                  <a:ea typeface="华文中宋" panose="02010600040101010101" pitchFamily="2" charset="-122"/>
                </a:endParaRPr>
              </a:p>
              <a:p>
                <a:pPr algn="ctr" eaLnBrk="1" hangingPunct="1">
                  <a:lnSpc>
                    <a:spcPct val="140000"/>
                  </a:lnSpc>
                </a:pPr>
                <a:r>
                  <a:rPr kumimoji="1" lang="en-US" altLang="zh-CN" sz="1600" b="1">
                    <a:solidFill>
                      <a:srgbClr val="377685"/>
                    </a:solidFill>
                    <a:latin typeface="Arial" panose="020B0604020202020204" pitchFamily="34" charset="0"/>
                    <a:ea typeface="华文中宋" panose="02010600040101010101" pitchFamily="2" charset="-122"/>
                  </a:rPr>
                  <a:t>E</a:t>
                </a:r>
              </a:p>
            </p:txBody>
          </p:sp>
          <p:sp>
            <p:nvSpPr>
              <p:cNvPr id="112755" name="Line 48"/>
              <p:cNvSpPr>
                <a:spLocks noChangeShapeType="1"/>
              </p:cNvSpPr>
              <p:nvPr/>
            </p:nvSpPr>
            <p:spPr bwMode="auto">
              <a:xfrm>
                <a:off x="4106" y="1537"/>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56" name="Text Box 49"/>
              <p:cNvSpPr txBox="1">
                <a:spLocks noChangeArrowheads="1"/>
              </p:cNvSpPr>
              <p:nvPr/>
            </p:nvSpPr>
            <p:spPr bwMode="auto">
              <a:xfrm>
                <a:off x="4015" y="1583"/>
                <a:ext cx="201"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latin typeface="Arial" panose="020B0604020202020204" pitchFamily="34" charset="0"/>
                    <a:ea typeface="华文中宋" panose="02010600040101010101" pitchFamily="2" charset="-122"/>
                  </a:rPr>
                  <a:t>S</a:t>
                </a:r>
              </a:p>
            </p:txBody>
          </p:sp>
          <p:sp>
            <p:nvSpPr>
              <p:cNvPr id="112757" name="Line 50"/>
              <p:cNvSpPr>
                <a:spLocks noChangeShapeType="1"/>
              </p:cNvSpPr>
              <p:nvPr/>
            </p:nvSpPr>
            <p:spPr bwMode="auto">
              <a:xfrm>
                <a:off x="4106" y="1764"/>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58" name="Text Box 51"/>
              <p:cNvSpPr txBox="1">
                <a:spLocks noChangeArrowheads="1"/>
              </p:cNvSpPr>
              <p:nvPr/>
            </p:nvSpPr>
            <p:spPr bwMode="auto">
              <a:xfrm>
                <a:off x="3834" y="1809"/>
                <a:ext cx="455"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FF0000"/>
                    </a:solidFill>
                    <a:latin typeface="Arial" panose="020B0604020202020204" pitchFamily="34" charset="0"/>
                    <a:ea typeface="华文中宋" panose="02010600040101010101" pitchFamily="2" charset="-122"/>
                  </a:rPr>
                  <a:t>O=C</a:t>
                </a:r>
                <a:r>
                  <a:rPr kumimoji="1" lang="en-US" altLang="zh-CN" sz="1600" b="1">
                    <a:solidFill>
                      <a:srgbClr val="DC1C73"/>
                    </a:solidFill>
                    <a:latin typeface="Arial" panose="020B0604020202020204" pitchFamily="34" charset="0"/>
                    <a:ea typeface="华文中宋" panose="02010600040101010101" pitchFamily="2" charset="-122"/>
                  </a:rPr>
                  <a:t>  </a:t>
                </a:r>
              </a:p>
            </p:txBody>
          </p:sp>
          <p:sp>
            <p:nvSpPr>
              <p:cNvPr id="112759" name="Line 52"/>
              <p:cNvSpPr>
                <a:spLocks noChangeShapeType="1"/>
              </p:cNvSpPr>
              <p:nvPr/>
            </p:nvSpPr>
            <p:spPr bwMode="auto">
              <a:xfrm>
                <a:off x="4106" y="1991"/>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60" name="Text Box 53"/>
              <p:cNvSpPr txBox="1">
                <a:spLocks noChangeArrowheads="1"/>
              </p:cNvSpPr>
              <p:nvPr/>
            </p:nvSpPr>
            <p:spPr bwMode="auto">
              <a:xfrm>
                <a:off x="4015" y="2024"/>
                <a:ext cx="397"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FF0000"/>
                    </a:solidFill>
                    <a:latin typeface="Arial" panose="020B0604020202020204" pitchFamily="34" charset="0"/>
                    <a:ea typeface="华文中宋" panose="02010600040101010101" pitchFamily="2" charset="-122"/>
                  </a:rPr>
                  <a:t>CH</a:t>
                </a:r>
                <a:r>
                  <a:rPr kumimoji="1" lang="en-US" altLang="zh-CN" sz="1600" b="1" baseline="-25000">
                    <a:solidFill>
                      <a:srgbClr val="FF0000"/>
                    </a:solidFill>
                    <a:latin typeface="Arial" panose="020B0604020202020204" pitchFamily="34" charset="0"/>
                    <a:ea typeface="华文中宋" panose="02010600040101010101" pitchFamily="2" charset="-122"/>
                  </a:rPr>
                  <a:t>2 </a:t>
                </a:r>
                <a:r>
                  <a:rPr kumimoji="1" lang="en-US" altLang="zh-CN" sz="1600" b="1" baseline="-25000">
                    <a:solidFill>
                      <a:srgbClr val="DC1C73"/>
                    </a:solidFill>
                    <a:latin typeface="Arial" panose="020B0604020202020204" pitchFamily="34" charset="0"/>
                    <a:ea typeface="华文中宋" panose="02010600040101010101" pitchFamily="2" charset="-122"/>
                  </a:rPr>
                  <a:t> </a:t>
                </a:r>
              </a:p>
            </p:txBody>
          </p:sp>
          <p:sp>
            <p:nvSpPr>
              <p:cNvPr id="112761" name="Line 54"/>
              <p:cNvSpPr>
                <a:spLocks noChangeShapeType="1"/>
              </p:cNvSpPr>
              <p:nvPr/>
            </p:nvSpPr>
            <p:spPr bwMode="auto">
              <a:xfrm>
                <a:off x="4105" y="2251"/>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62" name="Text Box 55"/>
              <p:cNvSpPr txBox="1">
                <a:spLocks noChangeArrowheads="1"/>
              </p:cNvSpPr>
              <p:nvPr/>
            </p:nvSpPr>
            <p:spPr bwMode="auto">
              <a:xfrm>
                <a:off x="4015" y="2296"/>
                <a:ext cx="397"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2 </a:t>
                </a:r>
                <a:r>
                  <a:rPr kumimoji="1" lang="en-US" altLang="zh-CN" sz="1600" b="1" baseline="-25000">
                    <a:solidFill>
                      <a:srgbClr val="33990F"/>
                    </a:solidFill>
                    <a:latin typeface="Arial" panose="020B0604020202020204" pitchFamily="34" charset="0"/>
                    <a:ea typeface="华文中宋" panose="02010600040101010101" pitchFamily="2" charset="-122"/>
                  </a:rPr>
                  <a:t> </a:t>
                </a:r>
              </a:p>
            </p:txBody>
          </p:sp>
          <p:sp>
            <p:nvSpPr>
              <p:cNvPr id="112763" name="Line 56"/>
              <p:cNvSpPr>
                <a:spLocks noChangeShapeType="1"/>
              </p:cNvSpPr>
              <p:nvPr/>
            </p:nvSpPr>
            <p:spPr bwMode="auto">
              <a:xfrm>
                <a:off x="4105" y="2523"/>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64" name="Text Box 57"/>
              <p:cNvSpPr txBox="1">
                <a:spLocks noChangeArrowheads="1"/>
              </p:cNvSpPr>
              <p:nvPr/>
            </p:nvSpPr>
            <p:spPr bwMode="auto">
              <a:xfrm>
                <a:off x="4015" y="2568"/>
                <a:ext cx="397"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2 </a:t>
                </a:r>
                <a:r>
                  <a:rPr kumimoji="1" lang="en-US" altLang="zh-CN" sz="1600" b="1" baseline="-25000">
                    <a:solidFill>
                      <a:srgbClr val="33990F"/>
                    </a:solidFill>
                    <a:latin typeface="Arial" panose="020B0604020202020204" pitchFamily="34" charset="0"/>
                    <a:ea typeface="华文中宋" panose="02010600040101010101" pitchFamily="2" charset="-122"/>
                  </a:rPr>
                  <a:t> </a:t>
                </a:r>
                <a:endParaRPr kumimoji="1" lang="en-US" altLang="zh-CN" sz="3200" b="1">
                  <a:solidFill>
                    <a:srgbClr val="33990F"/>
                  </a:solidFill>
                  <a:latin typeface="Arial" panose="020B0604020202020204" pitchFamily="34" charset="0"/>
                  <a:ea typeface="华文中宋" panose="02010600040101010101" pitchFamily="2" charset="-122"/>
                </a:endParaRPr>
              </a:p>
            </p:txBody>
          </p:sp>
          <p:sp>
            <p:nvSpPr>
              <p:cNvPr id="112765" name="Line 58"/>
              <p:cNvSpPr>
                <a:spLocks noChangeShapeType="1"/>
              </p:cNvSpPr>
              <p:nvPr/>
            </p:nvSpPr>
            <p:spPr bwMode="auto">
              <a:xfrm>
                <a:off x="4105" y="2751"/>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66" name="Text Box 59"/>
              <p:cNvSpPr txBox="1">
                <a:spLocks noChangeArrowheads="1"/>
              </p:cNvSpPr>
              <p:nvPr/>
            </p:nvSpPr>
            <p:spPr bwMode="auto">
              <a:xfrm>
                <a:off x="4015" y="2796"/>
                <a:ext cx="397"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chemeClr val="folHlink"/>
                    </a:solidFill>
                    <a:latin typeface="Arial" panose="020B0604020202020204" pitchFamily="34" charset="0"/>
                    <a:ea typeface="华文中宋" panose="02010600040101010101" pitchFamily="2" charset="-122"/>
                  </a:rPr>
                  <a:t>CH</a:t>
                </a:r>
                <a:r>
                  <a:rPr kumimoji="1" lang="en-US" altLang="zh-CN" sz="1600" b="1" baseline="-25000">
                    <a:solidFill>
                      <a:schemeClr val="folHlink"/>
                    </a:solidFill>
                    <a:latin typeface="Arial" panose="020B0604020202020204" pitchFamily="34" charset="0"/>
                    <a:ea typeface="华文中宋" panose="02010600040101010101" pitchFamily="2" charset="-122"/>
                  </a:rPr>
                  <a:t>2  </a:t>
                </a:r>
              </a:p>
            </p:txBody>
          </p:sp>
          <p:sp>
            <p:nvSpPr>
              <p:cNvPr id="112767" name="Line 60"/>
              <p:cNvSpPr>
                <a:spLocks noChangeShapeType="1"/>
              </p:cNvSpPr>
              <p:nvPr/>
            </p:nvSpPr>
            <p:spPr bwMode="auto">
              <a:xfrm>
                <a:off x="4105" y="3023"/>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68" name="Text Box 61"/>
              <p:cNvSpPr txBox="1">
                <a:spLocks noChangeArrowheads="1"/>
              </p:cNvSpPr>
              <p:nvPr/>
            </p:nvSpPr>
            <p:spPr bwMode="auto">
              <a:xfrm>
                <a:off x="4015" y="3068"/>
                <a:ext cx="397"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chemeClr val="folHlink"/>
                    </a:solidFill>
                    <a:latin typeface="Arial" panose="020B0604020202020204" pitchFamily="34" charset="0"/>
                    <a:ea typeface="华文中宋" panose="02010600040101010101" pitchFamily="2" charset="-122"/>
                  </a:rPr>
                  <a:t>CH</a:t>
                </a:r>
                <a:r>
                  <a:rPr kumimoji="1" lang="en-US" altLang="zh-CN" sz="1600" b="1" baseline="-25000">
                    <a:solidFill>
                      <a:schemeClr val="folHlink"/>
                    </a:solidFill>
                    <a:latin typeface="Arial" panose="020B0604020202020204" pitchFamily="34" charset="0"/>
                    <a:ea typeface="华文中宋" panose="02010600040101010101" pitchFamily="2" charset="-122"/>
                  </a:rPr>
                  <a:t>2 </a:t>
                </a:r>
                <a:r>
                  <a:rPr kumimoji="1" lang="en-US" altLang="zh-CN" sz="1600" b="1" baseline="-25000">
                    <a:solidFill>
                      <a:srgbClr val="1F15E3"/>
                    </a:solidFill>
                    <a:latin typeface="Arial" panose="020B0604020202020204" pitchFamily="34" charset="0"/>
                    <a:ea typeface="华文中宋" panose="02010600040101010101" pitchFamily="2" charset="-122"/>
                  </a:rPr>
                  <a:t> </a:t>
                </a:r>
                <a:endParaRPr kumimoji="1" lang="en-US" altLang="zh-CN" sz="3200" b="1">
                  <a:solidFill>
                    <a:srgbClr val="1F15E3"/>
                  </a:solidFill>
                  <a:latin typeface="Arial" panose="020B0604020202020204" pitchFamily="34" charset="0"/>
                  <a:ea typeface="华文中宋" panose="02010600040101010101" pitchFamily="2" charset="-122"/>
                </a:endParaRPr>
              </a:p>
            </p:txBody>
          </p:sp>
          <p:sp>
            <p:nvSpPr>
              <p:cNvPr id="112769" name="Text Box 62"/>
              <p:cNvSpPr txBox="1">
                <a:spLocks noChangeArrowheads="1"/>
              </p:cNvSpPr>
              <p:nvPr/>
            </p:nvSpPr>
            <p:spPr bwMode="auto">
              <a:xfrm>
                <a:off x="4014" y="3294"/>
                <a:ext cx="397"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2 </a:t>
                </a:r>
                <a:r>
                  <a:rPr kumimoji="1" lang="en-US" altLang="zh-CN" sz="1600" b="1" baseline="-25000">
                    <a:solidFill>
                      <a:srgbClr val="33990F"/>
                    </a:solidFill>
                    <a:latin typeface="Arial" panose="020B0604020202020204" pitchFamily="34" charset="0"/>
                    <a:ea typeface="华文中宋" panose="02010600040101010101" pitchFamily="2" charset="-122"/>
                  </a:rPr>
                  <a:t> </a:t>
                </a:r>
              </a:p>
            </p:txBody>
          </p:sp>
          <p:sp>
            <p:nvSpPr>
              <p:cNvPr id="112770" name="Line 63"/>
              <p:cNvSpPr>
                <a:spLocks noChangeShapeType="1"/>
              </p:cNvSpPr>
              <p:nvPr/>
            </p:nvSpPr>
            <p:spPr bwMode="auto">
              <a:xfrm>
                <a:off x="4104" y="3476"/>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71" name="Text Box 64"/>
              <p:cNvSpPr txBox="1">
                <a:spLocks noChangeArrowheads="1"/>
              </p:cNvSpPr>
              <p:nvPr/>
            </p:nvSpPr>
            <p:spPr bwMode="auto">
              <a:xfrm>
                <a:off x="4014" y="3521"/>
                <a:ext cx="397"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3  </a:t>
                </a:r>
                <a:endParaRPr kumimoji="1" lang="en-US" altLang="zh-CN" sz="3200" b="1">
                  <a:solidFill>
                    <a:srgbClr val="00FF00"/>
                  </a:solidFill>
                  <a:latin typeface="Arial" panose="020B0604020202020204" pitchFamily="34" charset="0"/>
                  <a:ea typeface="华文中宋" panose="02010600040101010101" pitchFamily="2" charset="-122"/>
                </a:endParaRPr>
              </a:p>
            </p:txBody>
          </p:sp>
          <p:sp>
            <p:nvSpPr>
              <p:cNvPr id="112772" name="Line 65"/>
              <p:cNvSpPr>
                <a:spLocks noChangeShapeType="1"/>
              </p:cNvSpPr>
              <p:nvPr/>
            </p:nvSpPr>
            <p:spPr bwMode="auto">
              <a:xfrm>
                <a:off x="4106" y="3248"/>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grpSp>
          <p:nvGrpSpPr>
            <p:cNvPr id="112746" name="Group 66"/>
            <p:cNvGrpSpPr>
              <a:grpSpLocks/>
            </p:cNvGrpSpPr>
            <p:nvPr/>
          </p:nvGrpSpPr>
          <p:grpSpPr bwMode="auto">
            <a:xfrm>
              <a:off x="4105" y="164"/>
              <a:ext cx="906" cy="1688"/>
              <a:chOff x="1837" y="255"/>
              <a:chExt cx="906" cy="1688"/>
            </a:xfrm>
          </p:grpSpPr>
          <p:sp>
            <p:nvSpPr>
              <p:cNvPr id="112747" name="Rectangle 67"/>
              <p:cNvSpPr>
                <a:spLocks noChangeArrowheads="1"/>
              </p:cNvSpPr>
              <p:nvPr/>
            </p:nvSpPr>
            <p:spPr bwMode="auto">
              <a:xfrm>
                <a:off x="1837" y="255"/>
                <a:ext cx="301" cy="706"/>
              </a:xfrm>
              <a:prstGeom prst="rect">
                <a:avLst/>
              </a:prstGeom>
              <a:solidFill>
                <a:srgbClr val="FDFD8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40000"/>
                  </a:lnSpc>
                </a:pPr>
                <a:r>
                  <a:rPr kumimoji="1" lang="en-US" altLang="zh-CN" sz="1600" b="1">
                    <a:solidFill>
                      <a:srgbClr val="837701"/>
                    </a:solidFill>
                    <a:latin typeface="Arial" panose="020B0604020202020204" pitchFamily="34" charset="0"/>
                    <a:ea typeface="华文中宋" panose="02010600040101010101" pitchFamily="2" charset="-122"/>
                  </a:rPr>
                  <a:t>A</a:t>
                </a:r>
              </a:p>
              <a:p>
                <a:pPr algn="ctr" eaLnBrk="1" hangingPunct="1">
                  <a:lnSpc>
                    <a:spcPct val="140000"/>
                  </a:lnSpc>
                </a:pPr>
                <a:r>
                  <a:rPr kumimoji="1" lang="en-US" altLang="zh-CN" sz="1600" b="1">
                    <a:solidFill>
                      <a:srgbClr val="837701"/>
                    </a:solidFill>
                    <a:latin typeface="Arial" panose="020B0604020202020204" pitchFamily="34" charset="0"/>
                    <a:ea typeface="华文中宋" panose="02010600040101010101" pitchFamily="2" charset="-122"/>
                  </a:rPr>
                  <a:t>C</a:t>
                </a:r>
              </a:p>
              <a:p>
                <a:pPr algn="ctr" eaLnBrk="1" hangingPunct="1">
                  <a:lnSpc>
                    <a:spcPct val="140000"/>
                  </a:lnSpc>
                </a:pPr>
                <a:r>
                  <a:rPr kumimoji="1" lang="en-US" altLang="zh-CN" sz="1600" b="1">
                    <a:solidFill>
                      <a:srgbClr val="837701"/>
                    </a:solidFill>
                    <a:latin typeface="Arial" panose="020B0604020202020204" pitchFamily="34" charset="0"/>
                    <a:ea typeface="华文中宋" panose="02010600040101010101" pitchFamily="2" charset="-122"/>
                  </a:rPr>
                  <a:t>P</a:t>
                </a:r>
              </a:p>
            </p:txBody>
          </p:sp>
          <p:sp>
            <p:nvSpPr>
              <p:cNvPr id="112748" name="Text Box 68"/>
              <p:cNvSpPr txBox="1">
                <a:spLocks noChangeArrowheads="1"/>
              </p:cNvSpPr>
              <p:nvPr/>
            </p:nvSpPr>
            <p:spPr bwMode="auto">
              <a:xfrm>
                <a:off x="1906" y="1038"/>
                <a:ext cx="201"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latin typeface="Arial" panose="020B0604020202020204" pitchFamily="34" charset="0"/>
                    <a:ea typeface="华文中宋" panose="02010600040101010101" pitchFamily="2" charset="-122"/>
                  </a:rPr>
                  <a:t>S</a:t>
                </a:r>
              </a:p>
            </p:txBody>
          </p:sp>
          <p:sp>
            <p:nvSpPr>
              <p:cNvPr id="112749" name="Text Box 69"/>
              <p:cNvSpPr txBox="1">
                <a:spLocks noChangeArrowheads="1"/>
              </p:cNvSpPr>
              <p:nvPr/>
            </p:nvSpPr>
            <p:spPr bwMode="auto">
              <a:xfrm>
                <a:off x="1906" y="1310"/>
                <a:ext cx="419"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chemeClr val="folHlink"/>
                    </a:solidFill>
                    <a:latin typeface="Arial" panose="020B0604020202020204" pitchFamily="34" charset="0"/>
                    <a:ea typeface="华文中宋" panose="02010600040101010101" pitchFamily="2" charset="-122"/>
                  </a:rPr>
                  <a:t>C=O</a:t>
                </a:r>
                <a:r>
                  <a:rPr kumimoji="1" lang="en-US" altLang="zh-CN" sz="1600" b="1">
                    <a:solidFill>
                      <a:srgbClr val="1F15E3"/>
                    </a:solidFill>
                    <a:latin typeface="Arial" panose="020B0604020202020204" pitchFamily="34" charset="0"/>
                    <a:ea typeface="华文中宋" panose="02010600040101010101" pitchFamily="2" charset="-122"/>
                  </a:rPr>
                  <a:t> </a:t>
                </a:r>
              </a:p>
            </p:txBody>
          </p:sp>
          <p:sp>
            <p:nvSpPr>
              <p:cNvPr id="112750" name="Text Box 70"/>
              <p:cNvSpPr txBox="1">
                <a:spLocks noChangeArrowheads="1"/>
              </p:cNvSpPr>
              <p:nvPr/>
            </p:nvSpPr>
            <p:spPr bwMode="auto">
              <a:xfrm>
                <a:off x="1906" y="1562"/>
                <a:ext cx="837" cy="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chemeClr val="folHlink"/>
                    </a:solidFill>
                    <a:latin typeface="Arial" panose="020B0604020202020204" pitchFamily="34" charset="0"/>
                    <a:ea typeface="华文中宋" panose="02010600040101010101" pitchFamily="2" charset="-122"/>
                  </a:rPr>
                  <a:t>CH</a:t>
                </a:r>
                <a:r>
                  <a:rPr kumimoji="1" lang="en-US" altLang="zh-CN" sz="1600" b="1" baseline="-25000">
                    <a:solidFill>
                      <a:schemeClr val="folHlink"/>
                    </a:solidFill>
                    <a:latin typeface="Arial" panose="020B0604020202020204" pitchFamily="34" charset="0"/>
                    <a:ea typeface="华文中宋" panose="02010600040101010101" pitchFamily="2" charset="-122"/>
                  </a:rPr>
                  <a:t>2</a:t>
                </a:r>
                <a:r>
                  <a:rPr kumimoji="1" lang="en-US" altLang="zh-CN" sz="1600" b="1" baseline="30000">
                    <a:solidFill>
                      <a:schemeClr val="folHlink"/>
                    </a:solidFill>
                    <a:latin typeface="Arial" panose="020B0604020202020204" pitchFamily="34" charset="0"/>
                    <a:ea typeface="华文中宋" panose="02010600040101010101" pitchFamily="2" charset="-122"/>
                  </a:rPr>
                  <a:t>—</a:t>
                </a:r>
                <a:r>
                  <a:rPr kumimoji="1" lang="en-US" altLang="zh-CN" b="1">
                    <a:solidFill>
                      <a:schemeClr val="folHlink"/>
                    </a:solidFill>
                    <a:latin typeface="Arial" panose="020B0604020202020204" pitchFamily="34" charset="0"/>
                    <a:ea typeface="华文中宋" panose="02010600040101010101" pitchFamily="2" charset="-122"/>
                  </a:rPr>
                  <a:t>COO</a:t>
                </a:r>
                <a:r>
                  <a:rPr kumimoji="1" lang="en-US" altLang="zh-CN" b="1" baseline="30000">
                    <a:solidFill>
                      <a:schemeClr val="folHlink"/>
                    </a:solidFill>
                    <a:latin typeface="Arial" panose="020B0604020202020204" pitchFamily="34" charset="0"/>
                    <a:ea typeface="华文中宋" panose="02010600040101010101" pitchFamily="2" charset="-122"/>
                  </a:rPr>
                  <a:t>-</a:t>
                </a:r>
                <a:r>
                  <a:rPr kumimoji="1" lang="en-US" altLang="zh-CN" b="1">
                    <a:solidFill>
                      <a:srgbClr val="1F15E3"/>
                    </a:solidFill>
                    <a:latin typeface="Arial" panose="020B0604020202020204" pitchFamily="34" charset="0"/>
                    <a:ea typeface="华文中宋" panose="02010600040101010101" pitchFamily="2" charset="-122"/>
                  </a:rPr>
                  <a:t> </a:t>
                </a:r>
              </a:p>
              <a:p>
                <a:pPr eaLnBrk="1" hangingPunct="1">
                  <a:lnSpc>
                    <a:spcPct val="140000"/>
                  </a:lnSpc>
                </a:pPr>
                <a:endParaRPr kumimoji="1" lang="en-US" altLang="zh-CN" sz="900" b="1" baseline="-25000">
                  <a:solidFill>
                    <a:srgbClr val="1F15E3"/>
                  </a:solidFill>
                  <a:latin typeface="Arial" panose="020B0604020202020204" pitchFamily="34" charset="0"/>
                  <a:ea typeface="华文中宋" panose="02010600040101010101" pitchFamily="2" charset="-122"/>
                </a:endParaRPr>
              </a:p>
            </p:txBody>
          </p:sp>
          <p:sp>
            <p:nvSpPr>
              <p:cNvPr id="112751" name="Line 71"/>
              <p:cNvSpPr>
                <a:spLocks noChangeShapeType="1"/>
              </p:cNvSpPr>
              <p:nvPr/>
            </p:nvSpPr>
            <p:spPr bwMode="auto">
              <a:xfrm>
                <a:off x="1997" y="993"/>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52" name="Line 72"/>
              <p:cNvSpPr>
                <a:spLocks noChangeShapeType="1"/>
              </p:cNvSpPr>
              <p:nvPr/>
            </p:nvSpPr>
            <p:spPr bwMode="auto">
              <a:xfrm>
                <a:off x="1997" y="1265"/>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53" name="Line 73"/>
              <p:cNvSpPr>
                <a:spLocks noChangeShapeType="1"/>
              </p:cNvSpPr>
              <p:nvPr/>
            </p:nvSpPr>
            <p:spPr bwMode="auto">
              <a:xfrm>
                <a:off x="1997" y="1537"/>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grpSp>
      <p:grpSp>
        <p:nvGrpSpPr>
          <p:cNvPr id="325706" name="Group 74"/>
          <p:cNvGrpSpPr>
            <a:grpSpLocks/>
          </p:cNvGrpSpPr>
          <p:nvPr/>
        </p:nvGrpSpPr>
        <p:grpSpPr bwMode="auto">
          <a:xfrm>
            <a:off x="8432800" y="1"/>
            <a:ext cx="2071688" cy="6672263"/>
            <a:chOff x="4352" y="0"/>
            <a:chExt cx="1305" cy="4203"/>
          </a:xfrm>
        </p:grpSpPr>
        <p:grpSp>
          <p:nvGrpSpPr>
            <p:cNvPr id="112703" name="Group 75"/>
            <p:cNvGrpSpPr>
              <a:grpSpLocks/>
            </p:cNvGrpSpPr>
            <p:nvPr/>
          </p:nvGrpSpPr>
          <p:grpSpPr bwMode="auto">
            <a:xfrm>
              <a:off x="5103" y="0"/>
              <a:ext cx="554" cy="4203"/>
              <a:chOff x="4695" y="0"/>
              <a:chExt cx="554" cy="4203"/>
            </a:xfrm>
          </p:grpSpPr>
          <p:sp>
            <p:nvSpPr>
              <p:cNvPr id="112712" name="Text Box 76"/>
              <p:cNvSpPr txBox="1">
                <a:spLocks noChangeArrowheads="1"/>
              </p:cNvSpPr>
              <p:nvPr/>
            </p:nvSpPr>
            <p:spPr bwMode="auto">
              <a:xfrm>
                <a:off x="4876" y="0"/>
                <a:ext cx="245"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latin typeface="Arial" panose="020B0604020202020204" pitchFamily="34" charset="0"/>
                    <a:ea typeface="华文中宋" panose="02010600040101010101" pitchFamily="2" charset="-122"/>
                  </a:rPr>
                  <a:t>O</a:t>
                </a:r>
                <a:r>
                  <a:rPr kumimoji="1" lang="en-US" altLang="zh-CN" sz="1600" b="1" baseline="30000">
                    <a:latin typeface="Arial" panose="020B0604020202020204" pitchFamily="34" charset="0"/>
                    <a:ea typeface="华文中宋" panose="02010600040101010101" pitchFamily="2" charset="-122"/>
                  </a:rPr>
                  <a:t>-</a:t>
                </a:r>
              </a:p>
            </p:txBody>
          </p:sp>
          <p:sp>
            <p:nvSpPr>
              <p:cNvPr id="112713" name="Line 77"/>
              <p:cNvSpPr>
                <a:spLocks noChangeShapeType="1"/>
              </p:cNvSpPr>
              <p:nvPr/>
            </p:nvSpPr>
            <p:spPr bwMode="auto">
              <a:xfrm>
                <a:off x="4967" y="184"/>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14" name="Text Box 78"/>
              <p:cNvSpPr txBox="1">
                <a:spLocks noChangeArrowheads="1"/>
              </p:cNvSpPr>
              <p:nvPr/>
            </p:nvSpPr>
            <p:spPr bwMode="auto">
              <a:xfrm>
                <a:off x="4695" y="229"/>
                <a:ext cx="419"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FF0000"/>
                    </a:solidFill>
                    <a:latin typeface="Arial" panose="020B0604020202020204" pitchFamily="34" charset="0"/>
                    <a:ea typeface="华文中宋" panose="02010600040101010101" pitchFamily="2" charset="-122"/>
                  </a:rPr>
                  <a:t>O=C</a:t>
                </a:r>
                <a:r>
                  <a:rPr kumimoji="1" lang="en-US" altLang="zh-CN" sz="1600" b="1">
                    <a:solidFill>
                      <a:srgbClr val="DC1C73"/>
                    </a:solidFill>
                    <a:latin typeface="Arial" panose="020B0604020202020204" pitchFamily="34" charset="0"/>
                    <a:ea typeface="华文中宋" panose="02010600040101010101" pitchFamily="2" charset="-122"/>
                  </a:rPr>
                  <a:t> </a:t>
                </a:r>
              </a:p>
            </p:txBody>
          </p:sp>
          <p:sp>
            <p:nvSpPr>
              <p:cNvPr id="112715" name="Line 79"/>
              <p:cNvSpPr>
                <a:spLocks noChangeShapeType="1"/>
              </p:cNvSpPr>
              <p:nvPr/>
            </p:nvSpPr>
            <p:spPr bwMode="auto">
              <a:xfrm>
                <a:off x="4967" y="411"/>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16" name="Text Box 80"/>
              <p:cNvSpPr txBox="1">
                <a:spLocks noChangeArrowheads="1"/>
              </p:cNvSpPr>
              <p:nvPr/>
            </p:nvSpPr>
            <p:spPr bwMode="auto">
              <a:xfrm>
                <a:off x="4876" y="444"/>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FF0000"/>
                    </a:solidFill>
                    <a:latin typeface="Arial" panose="020B0604020202020204" pitchFamily="34" charset="0"/>
                    <a:ea typeface="华文中宋" panose="02010600040101010101" pitchFamily="2" charset="-122"/>
                  </a:rPr>
                  <a:t>CH</a:t>
                </a:r>
                <a:r>
                  <a:rPr kumimoji="1" lang="en-US" altLang="zh-CN" sz="1600" b="1" baseline="-25000">
                    <a:solidFill>
                      <a:srgbClr val="FF0000"/>
                    </a:solidFill>
                    <a:latin typeface="Arial" panose="020B0604020202020204" pitchFamily="34" charset="0"/>
                    <a:ea typeface="华文中宋" panose="02010600040101010101" pitchFamily="2" charset="-122"/>
                  </a:rPr>
                  <a:t>2 </a:t>
                </a:r>
              </a:p>
            </p:txBody>
          </p:sp>
          <p:sp>
            <p:nvSpPr>
              <p:cNvPr id="112717" name="Line 81"/>
              <p:cNvSpPr>
                <a:spLocks noChangeShapeType="1"/>
              </p:cNvSpPr>
              <p:nvPr/>
            </p:nvSpPr>
            <p:spPr bwMode="auto">
              <a:xfrm>
                <a:off x="4966" y="671"/>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18" name="Text Box 82"/>
              <p:cNvSpPr txBox="1">
                <a:spLocks noChangeArrowheads="1"/>
              </p:cNvSpPr>
              <p:nvPr/>
            </p:nvSpPr>
            <p:spPr bwMode="auto">
              <a:xfrm>
                <a:off x="4876" y="716"/>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2 </a:t>
                </a:r>
              </a:p>
            </p:txBody>
          </p:sp>
          <p:sp>
            <p:nvSpPr>
              <p:cNvPr id="112719" name="Line 83"/>
              <p:cNvSpPr>
                <a:spLocks noChangeShapeType="1"/>
              </p:cNvSpPr>
              <p:nvPr/>
            </p:nvSpPr>
            <p:spPr bwMode="auto">
              <a:xfrm>
                <a:off x="4966" y="943"/>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20" name="Text Box 84"/>
              <p:cNvSpPr txBox="1">
                <a:spLocks noChangeArrowheads="1"/>
              </p:cNvSpPr>
              <p:nvPr/>
            </p:nvSpPr>
            <p:spPr bwMode="auto">
              <a:xfrm>
                <a:off x="4876" y="988"/>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2</a:t>
                </a:r>
                <a:r>
                  <a:rPr kumimoji="1" lang="en-US" altLang="zh-CN" sz="1600" b="1" baseline="-25000">
                    <a:solidFill>
                      <a:srgbClr val="33990F"/>
                    </a:solidFill>
                    <a:latin typeface="Arial" panose="020B0604020202020204" pitchFamily="34" charset="0"/>
                    <a:ea typeface="华文中宋" panose="02010600040101010101" pitchFamily="2" charset="-122"/>
                  </a:rPr>
                  <a:t> </a:t>
                </a:r>
                <a:endParaRPr kumimoji="1" lang="en-US" altLang="zh-CN" sz="3200" b="1">
                  <a:solidFill>
                    <a:srgbClr val="33990F"/>
                  </a:solidFill>
                  <a:latin typeface="Arial" panose="020B0604020202020204" pitchFamily="34" charset="0"/>
                  <a:ea typeface="华文中宋" panose="02010600040101010101" pitchFamily="2" charset="-122"/>
                </a:endParaRPr>
              </a:p>
            </p:txBody>
          </p:sp>
          <p:sp>
            <p:nvSpPr>
              <p:cNvPr id="112721" name="Line 85"/>
              <p:cNvSpPr>
                <a:spLocks noChangeShapeType="1"/>
              </p:cNvSpPr>
              <p:nvPr/>
            </p:nvSpPr>
            <p:spPr bwMode="auto">
              <a:xfrm>
                <a:off x="4966" y="1171"/>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22" name="Text Box 86"/>
              <p:cNvSpPr txBox="1">
                <a:spLocks noChangeArrowheads="1"/>
              </p:cNvSpPr>
              <p:nvPr/>
            </p:nvSpPr>
            <p:spPr bwMode="auto">
              <a:xfrm>
                <a:off x="4876" y="1216"/>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chemeClr val="folHlink"/>
                    </a:solidFill>
                    <a:latin typeface="Arial" panose="020B0604020202020204" pitchFamily="34" charset="0"/>
                    <a:ea typeface="华文中宋" panose="02010600040101010101" pitchFamily="2" charset="-122"/>
                  </a:rPr>
                  <a:t>CH</a:t>
                </a:r>
                <a:r>
                  <a:rPr kumimoji="1" lang="en-US" altLang="zh-CN" sz="1600" b="1" baseline="-25000">
                    <a:solidFill>
                      <a:schemeClr val="folHlink"/>
                    </a:solidFill>
                    <a:latin typeface="Arial" panose="020B0604020202020204" pitchFamily="34" charset="0"/>
                    <a:ea typeface="华文中宋" panose="02010600040101010101" pitchFamily="2" charset="-122"/>
                  </a:rPr>
                  <a:t>2 </a:t>
                </a:r>
              </a:p>
            </p:txBody>
          </p:sp>
          <p:sp>
            <p:nvSpPr>
              <p:cNvPr id="112723" name="Line 87"/>
              <p:cNvSpPr>
                <a:spLocks noChangeShapeType="1"/>
              </p:cNvSpPr>
              <p:nvPr/>
            </p:nvSpPr>
            <p:spPr bwMode="auto">
              <a:xfrm>
                <a:off x="4966" y="1443"/>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24" name="Text Box 88"/>
              <p:cNvSpPr txBox="1">
                <a:spLocks noChangeArrowheads="1"/>
              </p:cNvSpPr>
              <p:nvPr/>
            </p:nvSpPr>
            <p:spPr bwMode="auto">
              <a:xfrm>
                <a:off x="4876" y="1488"/>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chemeClr val="folHlink"/>
                    </a:solidFill>
                    <a:latin typeface="Arial" panose="020B0604020202020204" pitchFamily="34" charset="0"/>
                    <a:ea typeface="华文中宋" panose="02010600040101010101" pitchFamily="2" charset="-122"/>
                  </a:rPr>
                  <a:t>CH</a:t>
                </a:r>
                <a:r>
                  <a:rPr kumimoji="1" lang="en-US" altLang="zh-CN" sz="1600" b="1" baseline="-25000">
                    <a:solidFill>
                      <a:schemeClr val="folHlink"/>
                    </a:solidFill>
                    <a:latin typeface="Arial" panose="020B0604020202020204" pitchFamily="34" charset="0"/>
                    <a:ea typeface="华文中宋" panose="02010600040101010101" pitchFamily="2" charset="-122"/>
                  </a:rPr>
                  <a:t>2</a:t>
                </a:r>
                <a:r>
                  <a:rPr kumimoji="1" lang="en-US" altLang="zh-CN" sz="1600" b="1" baseline="-25000">
                    <a:solidFill>
                      <a:srgbClr val="1F15E3"/>
                    </a:solidFill>
                    <a:latin typeface="Arial" panose="020B0604020202020204" pitchFamily="34" charset="0"/>
                    <a:ea typeface="华文中宋" panose="02010600040101010101" pitchFamily="2" charset="-122"/>
                  </a:rPr>
                  <a:t> </a:t>
                </a:r>
                <a:endParaRPr kumimoji="1" lang="en-US" altLang="zh-CN" sz="3200" b="1">
                  <a:solidFill>
                    <a:srgbClr val="1F15E3"/>
                  </a:solidFill>
                  <a:latin typeface="Arial" panose="020B0604020202020204" pitchFamily="34" charset="0"/>
                  <a:ea typeface="华文中宋" panose="02010600040101010101" pitchFamily="2" charset="-122"/>
                </a:endParaRPr>
              </a:p>
            </p:txBody>
          </p:sp>
          <p:sp>
            <p:nvSpPr>
              <p:cNvPr id="112725" name="Text Box 89"/>
              <p:cNvSpPr txBox="1">
                <a:spLocks noChangeArrowheads="1"/>
              </p:cNvSpPr>
              <p:nvPr/>
            </p:nvSpPr>
            <p:spPr bwMode="auto">
              <a:xfrm>
                <a:off x="4875" y="1714"/>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2</a:t>
                </a:r>
                <a:r>
                  <a:rPr kumimoji="1" lang="en-US" altLang="zh-CN" sz="1600" b="1" baseline="-25000">
                    <a:solidFill>
                      <a:srgbClr val="33990F"/>
                    </a:solidFill>
                    <a:latin typeface="Arial" panose="020B0604020202020204" pitchFamily="34" charset="0"/>
                    <a:ea typeface="华文中宋" panose="02010600040101010101" pitchFamily="2" charset="-122"/>
                  </a:rPr>
                  <a:t> </a:t>
                </a:r>
              </a:p>
            </p:txBody>
          </p:sp>
          <p:sp>
            <p:nvSpPr>
              <p:cNvPr id="112726" name="Line 90"/>
              <p:cNvSpPr>
                <a:spLocks noChangeShapeType="1"/>
              </p:cNvSpPr>
              <p:nvPr/>
            </p:nvSpPr>
            <p:spPr bwMode="auto">
              <a:xfrm>
                <a:off x="4966" y="3884"/>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27" name="Text Box 91"/>
              <p:cNvSpPr txBox="1">
                <a:spLocks noChangeArrowheads="1"/>
              </p:cNvSpPr>
              <p:nvPr/>
            </p:nvSpPr>
            <p:spPr bwMode="auto">
              <a:xfrm>
                <a:off x="4876" y="3929"/>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3 </a:t>
                </a:r>
                <a:endParaRPr kumimoji="1" lang="en-US" altLang="zh-CN" sz="3200" b="1">
                  <a:solidFill>
                    <a:srgbClr val="00FF00"/>
                  </a:solidFill>
                  <a:latin typeface="Arial" panose="020B0604020202020204" pitchFamily="34" charset="0"/>
                  <a:ea typeface="华文中宋" panose="02010600040101010101" pitchFamily="2" charset="-122"/>
                </a:endParaRPr>
              </a:p>
            </p:txBody>
          </p:sp>
          <p:sp>
            <p:nvSpPr>
              <p:cNvPr id="112728" name="Line 92"/>
              <p:cNvSpPr>
                <a:spLocks noChangeShapeType="1"/>
              </p:cNvSpPr>
              <p:nvPr/>
            </p:nvSpPr>
            <p:spPr bwMode="auto">
              <a:xfrm>
                <a:off x="4967" y="1668"/>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29" name="Line 93"/>
              <p:cNvSpPr>
                <a:spLocks noChangeShapeType="1"/>
              </p:cNvSpPr>
              <p:nvPr/>
            </p:nvSpPr>
            <p:spPr bwMode="auto">
              <a:xfrm>
                <a:off x="4966" y="1941"/>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30" name="Text Box 94"/>
              <p:cNvSpPr txBox="1">
                <a:spLocks noChangeArrowheads="1"/>
              </p:cNvSpPr>
              <p:nvPr/>
            </p:nvSpPr>
            <p:spPr bwMode="auto">
              <a:xfrm>
                <a:off x="4876" y="1986"/>
                <a:ext cx="349"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2</a:t>
                </a:r>
                <a:endParaRPr kumimoji="1" lang="en-US" altLang="zh-CN" sz="3200" b="1">
                  <a:solidFill>
                    <a:srgbClr val="00FF00"/>
                  </a:solidFill>
                  <a:latin typeface="Arial" panose="020B0604020202020204" pitchFamily="34" charset="0"/>
                  <a:ea typeface="华文中宋" panose="02010600040101010101" pitchFamily="2" charset="-122"/>
                </a:endParaRPr>
              </a:p>
            </p:txBody>
          </p:sp>
          <p:sp>
            <p:nvSpPr>
              <p:cNvPr id="112731" name="Line 95"/>
              <p:cNvSpPr>
                <a:spLocks noChangeShapeType="1"/>
              </p:cNvSpPr>
              <p:nvPr/>
            </p:nvSpPr>
            <p:spPr bwMode="auto">
              <a:xfrm>
                <a:off x="4966" y="2169"/>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32" name="Text Box 96"/>
              <p:cNvSpPr txBox="1">
                <a:spLocks noChangeArrowheads="1"/>
              </p:cNvSpPr>
              <p:nvPr/>
            </p:nvSpPr>
            <p:spPr bwMode="auto">
              <a:xfrm>
                <a:off x="4876" y="2214"/>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chemeClr val="folHlink"/>
                    </a:solidFill>
                    <a:latin typeface="Arial" panose="020B0604020202020204" pitchFamily="34" charset="0"/>
                    <a:ea typeface="华文中宋" panose="02010600040101010101" pitchFamily="2" charset="-122"/>
                  </a:rPr>
                  <a:t>CH</a:t>
                </a:r>
                <a:r>
                  <a:rPr kumimoji="1" lang="en-US" altLang="zh-CN" sz="1600" b="1" baseline="-25000">
                    <a:solidFill>
                      <a:schemeClr val="folHlink"/>
                    </a:solidFill>
                    <a:latin typeface="Arial" panose="020B0604020202020204" pitchFamily="34" charset="0"/>
                    <a:ea typeface="华文中宋" panose="02010600040101010101" pitchFamily="2" charset="-122"/>
                  </a:rPr>
                  <a:t>2 </a:t>
                </a:r>
              </a:p>
            </p:txBody>
          </p:sp>
          <p:sp>
            <p:nvSpPr>
              <p:cNvPr id="112733" name="Line 97"/>
              <p:cNvSpPr>
                <a:spLocks noChangeShapeType="1"/>
              </p:cNvSpPr>
              <p:nvPr/>
            </p:nvSpPr>
            <p:spPr bwMode="auto">
              <a:xfrm>
                <a:off x="4966" y="2441"/>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34" name="Text Box 98"/>
              <p:cNvSpPr txBox="1">
                <a:spLocks noChangeArrowheads="1"/>
              </p:cNvSpPr>
              <p:nvPr/>
            </p:nvSpPr>
            <p:spPr bwMode="auto">
              <a:xfrm>
                <a:off x="4876" y="2486"/>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chemeClr val="folHlink"/>
                    </a:solidFill>
                    <a:latin typeface="Arial" panose="020B0604020202020204" pitchFamily="34" charset="0"/>
                    <a:ea typeface="华文中宋" panose="02010600040101010101" pitchFamily="2" charset="-122"/>
                  </a:rPr>
                  <a:t>CH</a:t>
                </a:r>
                <a:r>
                  <a:rPr kumimoji="1" lang="en-US" altLang="zh-CN" sz="1600" b="1" baseline="-25000">
                    <a:solidFill>
                      <a:schemeClr val="folHlink"/>
                    </a:solidFill>
                    <a:latin typeface="Arial" panose="020B0604020202020204" pitchFamily="34" charset="0"/>
                    <a:ea typeface="华文中宋" panose="02010600040101010101" pitchFamily="2" charset="-122"/>
                  </a:rPr>
                  <a:t>2</a:t>
                </a:r>
                <a:r>
                  <a:rPr kumimoji="1" lang="en-US" altLang="zh-CN" sz="1600" b="1" baseline="-25000">
                    <a:solidFill>
                      <a:srgbClr val="1F15E3"/>
                    </a:solidFill>
                    <a:latin typeface="Arial" panose="020B0604020202020204" pitchFamily="34" charset="0"/>
                    <a:ea typeface="华文中宋" panose="02010600040101010101" pitchFamily="2" charset="-122"/>
                  </a:rPr>
                  <a:t> </a:t>
                </a:r>
                <a:endParaRPr kumimoji="1" lang="en-US" altLang="zh-CN" sz="3200" b="1">
                  <a:solidFill>
                    <a:srgbClr val="1F15E3"/>
                  </a:solidFill>
                  <a:latin typeface="Arial" panose="020B0604020202020204" pitchFamily="34" charset="0"/>
                  <a:ea typeface="华文中宋" panose="02010600040101010101" pitchFamily="2" charset="-122"/>
                </a:endParaRPr>
              </a:p>
            </p:txBody>
          </p:sp>
          <p:sp>
            <p:nvSpPr>
              <p:cNvPr id="112735" name="Text Box 99"/>
              <p:cNvSpPr txBox="1">
                <a:spLocks noChangeArrowheads="1"/>
              </p:cNvSpPr>
              <p:nvPr/>
            </p:nvSpPr>
            <p:spPr bwMode="auto">
              <a:xfrm>
                <a:off x="4875" y="2712"/>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2 </a:t>
                </a:r>
              </a:p>
            </p:txBody>
          </p:sp>
          <p:sp>
            <p:nvSpPr>
              <p:cNvPr id="112736" name="Line 100"/>
              <p:cNvSpPr>
                <a:spLocks noChangeShapeType="1"/>
              </p:cNvSpPr>
              <p:nvPr/>
            </p:nvSpPr>
            <p:spPr bwMode="auto">
              <a:xfrm>
                <a:off x="4967" y="2666"/>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37" name="Line 101"/>
              <p:cNvSpPr>
                <a:spLocks noChangeShapeType="1"/>
              </p:cNvSpPr>
              <p:nvPr/>
            </p:nvSpPr>
            <p:spPr bwMode="auto">
              <a:xfrm>
                <a:off x="4966" y="2931"/>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38" name="Text Box 102"/>
              <p:cNvSpPr txBox="1">
                <a:spLocks noChangeArrowheads="1"/>
              </p:cNvSpPr>
              <p:nvPr/>
            </p:nvSpPr>
            <p:spPr bwMode="auto">
              <a:xfrm>
                <a:off x="4876" y="2976"/>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2</a:t>
                </a:r>
                <a:r>
                  <a:rPr kumimoji="1" lang="en-US" altLang="zh-CN" sz="1600" b="1" baseline="-25000">
                    <a:solidFill>
                      <a:srgbClr val="33990F"/>
                    </a:solidFill>
                    <a:latin typeface="Arial" panose="020B0604020202020204" pitchFamily="34" charset="0"/>
                    <a:ea typeface="华文中宋" panose="02010600040101010101" pitchFamily="2" charset="-122"/>
                  </a:rPr>
                  <a:t> </a:t>
                </a:r>
                <a:endParaRPr kumimoji="1" lang="en-US" altLang="zh-CN" sz="3200" b="1">
                  <a:solidFill>
                    <a:srgbClr val="33990F"/>
                  </a:solidFill>
                  <a:latin typeface="Arial" panose="020B0604020202020204" pitchFamily="34" charset="0"/>
                  <a:ea typeface="华文中宋" panose="02010600040101010101" pitchFamily="2" charset="-122"/>
                </a:endParaRPr>
              </a:p>
            </p:txBody>
          </p:sp>
          <p:sp>
            <p:nvSpPr>
              <p:cNvPr id="112739" name="Line 103"/>
              <p:cNvSpPr>
                <a:spLocks noChangeShapeType="1"/>
              </p:cNvSpPr>
              <p:nvPr/>
            </p:nvSpPr>
            <p:spPr bwMode="auto">
              <a:xfrm>
                <a:off x="4966" y="3159"/>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40" name="Text Box 104"/>
              <p:cNvSpPr txBox="1">
                <a:spLocks noChangeArrowheads="1"/>
              </p:cNvSpPr>
              <p:nvPr/>
            </p:nvSpPr>
            <p:spPr bwMode="auto">
              <a:xfrm>
                <a:off x="4876" y="3204"/>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chemeClr val="folHlink"/>
                    </a:solidFill>
                    <a:latin typeface="Arial" panose="020B0604020202020204" pitchFamily="34" charset="0"/>
                    <a:ea typeface="华文中宋" panose="02010600040101010101" pitchFamily="2" charset="-122"/>
                  </a:rPr>
                  <a:t>CH</a:t>
                </a:r>
                <a:r>
                  <a:rPr kumimoji="1" lang="en-US" altLang="zh-CN" sz="1600" b="1" baseline="-25000">
                    <a:solidFill>
                      <a:schemeClr val="folHlink"/>
                    </a:solidFill>
                    <a:latin typeface="Arial" panose="020B0604020202020204" pitchFamily="34" charset="0"/>
                    <a:ea typeface="华文中宋" panose="02010600040101010101" pitchFamily="2" charset="-122"/>
                  </a:rPr>
                  <a:t>2 </a:t>
                </a:r>
              </a:p>
            </p:txBody>
          </p:sp>
          <p:sp>
            <p:nvSpPr>
              <p:cNvPr id="112741" name="Line 105"/>
              <p:cNvSpPr>
                <a:spLocks noChangeShapeType="1"/>
              </p:cNvSpPr>
              <p:nvPr/>
            </p:nvSpPr>
            <p:spPr bwMode="auto">
              <a:xfrm>
                <a:off x="4966" y="3431"/>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42" name="Text Box 106"/>
              <p:cNvSpPr txBox="1">
                <a:spLocks noChangeArrowheads="1"/>
              </p:cNvSpPr>
              <p:nvPr/>
            </p:nvSpPr>
            <p:spPr bwMode="auto">
              <a:xfrm>
                <a:off x="4876" y="3476"/>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chemeClr val="folHlink"/>
                    </a:solidFill>
                    <a:latin typeface="Arial" panose="020B0604020202020204" pitchFamily="34" charset="0"/>
                    <a:ea typeface="华文中宋" panose="02010600040101010101" pitchFamily="2" charset="-122"/>
                  </a:rPr>
                  <a:t>CH</a:t>
                </a:r>
                <a:r>
                  <a:rPr kumimoji="1" lang="en-US" altLang="zh-CN" sz="1600" b="1" baseline="-25000">
                    <a:solidFill>
                      <a:schemeClr val="folHlink"/>
                    </a:solidFill>
                    <a:latin typeface="Arial" panose="020B0604020202020204" pitchFamily="34" charset="0"/>
                    <a:ea typeface="华文中宋" panose="02010600040101010101" pitchFamily="2" charset="-122"/>
                  </a:rPr>
                  <a:t>2</a:t>
                </a:r>
                <a:r>
                  <a:rPr kumimoji="1" lang="en-US" altLang="zh-CN" sz="1600" b="1" baseline="-25000">
                    <a:solidFill>
                      <a:srgbClr val="1F15E3"/>
                    </a:solidFill>
                    <a:latin typeface="Arial" panose="020B0604020202020204" pitchFamily="34" charset="0"/>
                    <a:ea typeface="华文中宋" panose="02010600040101010101" pitchFamily="2" charset="-122"/>
                  </a:rPr>
                  <a:t> </a:t>
                </a:r>
                <a:endParaRPr kumimoji="1" lang="en-US" altLang="zh-CN" sz="3200" b="1">
                  <a:solidFill>
                    <a:srgbClr val="1F15E3"/>
                  </a:solidFill>
                  <a:latin typeface="Arial" panose="020B0604020202020204" pitchFamily="34" charset="0"/>
                  <a:ea typeface="华文中宋" panose="02010600040101010101" pitchFamily="2" charset="-122"/>
                </a:endParaRPr>
              </a:p>
            </p:txBody>
          </p:sp>
          <p:sp>
            <p:nvSpPr>
              <p:cNvPr id="112743" name="Text Box 107"/>
              <p:cNvSpPr txBox="1">
                <a:spLocks noChangeArrowheads="1"/>
              </p:cNvSpPr>
              <p:nvPr/>
            </p:nvSpPr>
            <p:spPr bwMode="auto">
              <a:xfrm>
                <a:off x="4875" y="3702"/>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2 </a:t>
                </a:r>
              </a:p>
            </p:txBody>
          </p:sp>
          <p:sp>
            <p:nvSpPr>
              <p:cNvPr id="112744" name="Line 108"/>
              <p:cNvSpPr>
                <a:spLocks noChangeShapeType="1"/>
              </p:cNvSpPr>
              <p:nvPr/>
            </p:nvSpPr>
            <p:spPr bwMode="auto">
              <a:xfrm>
                <a:off x="4967" y="3656"/>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grpSp>
          <p:nvGrpSpPr>
            <p:cNvPr id="112704" name="Group 109"/>
            <p:cNvGrpSpPr>
              <a:grpSpLocks/>
            </p:cNvGrpSpPr>
            <p:nvPr/>
          </p:nvGrpSpPr>
          <p:grpSpPr bwMode="auto">
            <a:xfrm>
              <a:off x="4352" y="2931"/>
              <a:ext cx="701" cy="1071"/>
              <a:chOff x="4352" y="2931"/>
              <a:chExt cx="701" cy="1071"/>
            </a:xfrm>
          </p:grpSpPr>
          <p:sp>
            <p:nvSpPr>
              <p:cNvPr id="112706" name="Rectangle 110"/>
              <p:cNvSpPr>
                <a:spLocks noChangeArrowheads="1"/>
              </p:cNvSpPr>
              <p:nvPr/>
            </p:nvSpPr>
            <p:spPr bwMode="auto">
              <a:xfrm>
                <a:off x="4435" y="2931"/>
                <a:ext cx="272" cy="706"/>
              </a:xfrm>
              <a:prstGeom prst="rect">
                <a:avLst/>
              </a:prstGeom>
              <a:solidFill>
                <a:srgbClr val="B1E9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40000"/>
                  </a:lnSpc>
                </a:pPr>
                <a:r>
                  <a:rPr kumimoji="1" lang="en-US" altLang="zh-CN" sz="1600" b="1">
                    <a:solidFill>
                      <a:srgbClr val="377685"/>
                    </a:solidFill>
                    <a:latin typeface="Arial" panose="020B0604020202020204" pitchFamily="34" charset="0"/>
                    <a:ea typeface="华文中宋" panose="02010600040101010101" pitchFamily="2" charset="-122"/>
                  </a:rPr>
                  <a:t>C</a:t>
                </a:r>
              </a:p>
              <a:p>
                <a:pPr algn="ctr" eaLnBrk="1" hangingPunct="1">
                  <a:lnSpc>
                    <a:spcPct val="140000"/>
                  </a:lnSpc>
                </a:pPr>
                <a:endParaRPr kumimoji="1" lang="en-US" altLang="zh-CN" sz="1600" b="1">
                  <a:solidFill>
                    <a:srgbClr val="377685"/>
                  </a:solidFill>
                  <a:latin typeface="Arial" panose="020B0604020202020204" pitchFamily="34" charset="0"/>
                  <a:ea typeface="华文中宋" panose="02010600040101010101" pitchFamily="2" charset="-122"/>
                </a:endParaRPr>
              </a:p>
              <a:p>
                <a:pPr algn="ctr" eaLnBrk="1" hangingPunct="1">
                  <a:lnSpc>
                    <a:spcPct val="140000"/>
                  </a:lnSpc>
                </a:pPr>
                <a:r>
                  <a:rPr kumimoji="1" lang="en-US" altLang="zh-CN" sz="1600" b="1">
                    <a:solidFill>
                      <a:srgbClr val="377685"/>
                    </a:solidFill>
                    <a:latin typeface="Arial" panose="020B0604020202020204" pitchFamily="34" charset="0"/>
                    <a:ea typeface="华文中宋" panose="02010600040101010101" pitchFamily="2" charset="-122"/>
                  </a:rPr>
                  <a:t>E</a:t>
                </a:r>
              </a:p>
            </p:txBody>
          </p:sp>
          <p:sp>
            <p:nvSpPr>
              <p:cNvPr id="112707" name="Rectangle 111"/>
              <p:cNvSpPr>
                <a:spLocks noChangeArrowheads="1"/>
              </p:cNvSpPr>
              <p:nvPr/>
            </p:nvSpPr>
            <p:spPr bwMode="auto">
              <a:xfrm>
                <a:off x="4752" y="2931"/>
                <a:ext cx="301" cy="706"/>
              </a:xfrm>
              <a:prstGeom prst="rect">
                <a:avLst/>
              </a:prstGeom>
              <a:solidFill>
                <a:srgbClr val="FDFD8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40000"/>
                  </a:lnSpc>
                </a:pPr>
                <a:r>
                  <a:rPr kumimoji="1" lang="en-US" altLang="zh-CN" sz="1600" b="1">
                    <a:solidFill>
                      <a:srgbClr val="837701"/>
                    </a:solidFill>
                    <a:latin typeface="Arial" panose="020B0604020202020204" pitchFamily="34" charset="0"/>
                    <a:ea typeface="华文中宋" panose="02010600040101010101" pitchFamily="2" charset="-122"/>
                  </a:rPr>
                  <a:t>A</a:t>
                </a:r>
              </a:p>
              <a:p>
                <a:pPr algn="ctr" eaLnBrk="1" hangingPunct="1">
                  <a:lnSpc>
                    <a:spcPct val="140000"/>
                  </a:lnSpc>
                </a:pPr>
                <a:r>
                  <a:rPr kumimoji="1" lang="en-US" altLang="zh-CN" sz="1600" b="1">
                    <a:solidFill>
                      <a:srgbClr val="837701"/>
                    </a:solidFill>
                    <a:latin typeface="Arial" panose="020B0604020202020204" pitchFamily="34" charset="0"/>
                    <a:ea typeface="华文中宋" panose="02010600040101010101" pitchFamily="2" charset="-122"/>
                  </a:rPr>
                  <a:t>C</a:t>
                </a:r>
              </a:p>
              <a:p>
                <a:pPr algn="ctr" eaLnBrk="1" hangingPunct="1">
                  <a:lnSpc>
                    <a:spcPct val="140000"/>
                  </a:lnSpc>
                </a:pPr>
                <a:r>
                  <a:rPr kumimoji="1" lang="en-US" altLang="zh-CN" sz="1600" b="1">
                    <a:solidFill>
                      <a:srgbClr val="837701"/>
                    </a:solidFill>
                    <a:latin typeface="Arial" panose="020B0604020202020204" pitchFamily="34" charset="0"/>
                    <a:ea typeface="华文中宋" panose="02010600040101010101" pitchFamily="2" charset="-122"/>
                  </a:rPr>
                  <a:t>P</a:t>
                </a:r>
              </a:p>
            </p:txBody>
          </p:sp>
          <p:sp>
            <p:nvSpPr>
              <p:cNvPr id="112708" name="Line 112"/>
              <p:cNvSpPr>
                <a:spLocks noChangeShapeType="1"/>
              </p:cNvSpPr>
              <p:nvPr/>
            </p:nvSpPr>
            <p:spPr bwMode="auto">
              <a:xfrm>
                <a:off x="4571" y="3657"/>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09" name="Text Box 113"/>
              <p:cNvSpPr txBox="1">
                <a:spLocks noChangeArrowheads="1"/>
              </p:cNvSpPr>
              <p:nvPr/>
            </p:nvSpPr>
            <p:spPr bwMode="auto">
              <a:xfrm>
                <a:off x="4352" y="3702"/>
                <a:ext cx="356"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b="1">
                    <a:latin typeface="Arial" panose="020B0604020202020204" pitchFamily="34" charset="0"/>
                    <a:ea typeface="华文中宋" panose="02010600040101010101" pitchFamily="2" charset="-122"/>
                  </a:rPr>
                  <a:t>HS </a:t>
                </a:r>
              </a:p>
            </p:txBody>
          </p:sp>
          <p:sp>
            <p:nvSpPr>
              <p:cNvPr id="112710" name="Line 114"/>
              <p:cNvSpPr>
                <a:spLocks noChangeShapeType="1"/>
              </p:cNvSpPr>
              <p:nvPr/>
            </p:nvSpPr>
            <p:spPr bwMode="auto">
              <a:xfrm>
                <a:off x="4889" y="3657"/>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11" name="Text Box 115"/>
              <p:cNvSpPr txBox="1">
                <a:spLocks noChangeArrowheads="1"/>
              </p:cNvSpPr>
              <p:nvPr/>
            </p:nvSpPr>
            <p:spPr bwMode="auto">
              <a:xfrm>
                <a:off x="4681" y="3702"/>
                <a:ext cx="356"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b="1">
                    <a:latin typeface="Arial" panose="020B0604020202020204" pitchFamily="34" charset="0"/>
                    <a:ea typeface="华文中宋" panose="02010600040101010101" pitchFamily="2" charset="-122"/>
                  </a:rPr>
                  <a:t>HS </a:t>
                </a:r>
              </a:p>
            </p:txBody>
          </p:sp>
        </p:grpSp>
        <p:sp>
          <p:nvSpPr>
            <p:cNvPr id="112705" name="Text Box 116"/>
            <p:cNvSpPr txBox="1">
              <a:spLocks noChangeArrowheads="1"/>
            </p:cNvSpPr>
            <p:nvPr/>
          </p:nvSpPr>
          <p:spPr bwMode="auto">
            <a:xfrm>
              <a:off x="5057" y="3067"/>
              <a:ext cx="262" cy="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3200" b="1">
                  <a:latin typeface="Times New Roman" panose="02020603050405020304" pitchFamily="18" charset="0"/>
                  <a:ea typeface="华文中宋" panose="02010600040101010101" pitchFamily="2" charset="-122"/>
                </a:rPr>
                <a:t>+</a:t>
              </a:r>
            </a:p>
          </p:txBody>
        </p:sp>
      </p:grpSp>
      <p:sp>
        <p:nvSpPr>
          <p:cNvPr id="325749" name="Line 117"/>
          <p:cNvSpPr>
            <a:spLocks noChangeShapeType="1"/>
          </p:cNvSpPr>
          <p:nvPr/>
        </p:nvSpPr>
        <p:spPr bwMode="auto">
          <a:xfrm>
            <a:off x="9048750" y="1484313"/>
            <a:ext cx="863600" cy="0"/>
          </a:xfrm>
          <a:prstGeom prst="line">
            <a:avLst/>
          </a:prstGeom>
          <a:noFill/>
          <a:ln w="19050">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nvGrpSpPr>
          <p:cNvPr id="325750" name="Group 118"/>
          <p:cNvGrpSpPr>
            <a:grpSpLocks/>
          </p:cNvGrpSpPr>
          <p:nvPr/>
        </p:nvGrpSpPr>
        <p:grpSpPr bwMode="auto">
          <a:xfrm>
            <a:off x="2782889" y="838201"/>
            <a:ext cx="1036637" cy="1160463"/>
            <a:chOff x="839" y="550"/>
            <a:chExt cx="653" cy="731"/>
          </a:xfrm>
        </p:grpSpPr>
        <p:grpSp>
          <p:nvGrpSpPr>
            <p:cNvPr id="112695" name="Group 119"/>
            <p:cNvGrpSpPr>
              <a:grpSpLocks/>
            </p:cNvGrpSpPr>
            <p:nvPr/>
          </p:nvGrpSpPr>
          <p:grpSpPr bwMode="auto">
            <a:xfrm>
              <a:off x="884" y="935"/>
              <a:ext cx="590" cy="0"/>
              <a:chOff x="476" y="2704"/>
              <a:chExt cx="590" cy="0"/>
            </a:xfrm>
          </p:grpSpPr>
          <p:sp>
            <p:nvSpPr>
              <p:cNvPr id="112699" name="Line 120"/>
              <p:cNvSpPr>
                <a:spLocks noChangeShapeType="1"/>
              </p:cNvSpPr>
              <p:nvPr/>
            </p:nvSpPr>
            <p:spPr bwMode="auto">
              <a:xfrm>
                <a:off x="476" y="2704"/>
                <a:ext cx="13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00" name="Line 121"/>
              <p:cNvSpPr>
                <a:spLocks noChangeShapeType="1"/>
              </p:cNvSpPr>
              <p:nvPr/>
            </p:nvSpPr>
            <p:spPr bwMode="auto">
              <a:xfrm>
                <a:off x="612" y="2704"/>
                <a:ext cx="13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01" name="Line 122"/>
              <p:cNvSpPr>
                <a:spLocks noChangeShapeType="1"/>
              </p:cNvSpPr>
              <p:nvPr/>
            </p:nvSpPr>
            <p:spPr bwMode="auto">
              <a:xfrm>
                <a:off x="793" y="2704"/>
                <a:ext cx="13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702" name="Line 123"/>
              <p:cNvSpPr>
                <a:spLocks noChangeShapeType="1"/>
              </p:cNvSpPr>
              <p:nvPr/>
            </p:nvSpPr>
            <p:spPr bwMode="auto">
              <a:xfrm>
                <a:off x="930" y="2704"/>
                <a:ext cx="13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112696" name="Text Box 124"/>
            <p:cNvSpPr txBox="1">
              <a:spLocks noChangeArrowheads="1"/>
            </p:cNvSpPr>
            <p:nvPr/>
          </p:nvSpPr>
          <p:spPr bwMode="auto">
            <a:xfrm>
              <a:off x="839" y="550"/>
              <a:ext cx="653"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b="1">
                  <a:latin typeface="Times New Roman" panose="02020603050405020304" pitchFamily="18" charset="0"/>
                  <a:ea typeface="华文中宋" panose="02010600040101010101" pitchFamily="2" charset="-122"/>
                </a:rPr>
                <a:t>4H</a:t>
              </a:r>
              <a:r>
                <a:rPr kumimoji="1" lang="en-US" altLang="zh-CN" b="1" baseline="30000">
                  <a:latin typeface="Times New Roman" panose="02020603050405020304" pitchFamily="18" charset="0"/>
                  <a:ea typeface="华文中宋" panose="02010600040101010101" pitchFamily="2" charset="-122"/>
                </a:rPr>
                <a:t>+</a:t>
              </a:r>
              <a:r>
                <a:rPr kumimoji="1" lang="en-US" altLang="zh-CN" b="1">
                  <a:latin typeface="Times New Roman" panose="02020603050405020304" pitchFamily="18" charset="0"/>
                  <a:ea typeface="华文中宋" panose="02010600040101010101" pitchFamily="2" charset="-122"/>
                </a:rPr>
                <a:t>+4e</a:t>
              </a:r>
              <a:r>
                <a:rPr kumimoji="1" lang="en-US" altLang="zh-CN" b="1" baseline="30000">
                  <a:latin typeface="Times New Roman" panose="02020603050405020304" pitchFamily="18" charset="0"/>
                  <a:ea typeface="华文中宋" panose="02010600040101010101" pitchFamily="2" charset="-122"/>
                </a:rPr>
                <a:t>-  </a:t>
              </a:r>
            </a:p>
          </p:txBody>
        </p:sp>
        <p:sp>
          <p:nvSpPr>
            <p:cNvPr id="112697" name="Line 125"/>
            <p:cNvSpPr>
              <a:spLocks noChangeShapeType="1"/>
            </p:cNvSpPr>
            <p:nvPr/>
          </p:nvSpPr>
          <p:spPr bwMode="auto">
            <a:xfrm>
              <a:off x="1066" y="935"/>
              <a:ext cx="136" cy="136"/>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698" name="Text Box 126"/>
            <p:cNvSpPr txBox="1">
              <a:spLocks noChangeArrowheads="1"/>
            </p:cNvSpPr>
            <p:nvPr/>
          </p:nvSpPr>
          <p:spPr bwMode="auto">
            <a:xfrm>
              <a:off x="1020" y="981"/>
              <a:ext cx="412"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b="1">
                  <a:solidFill>
                    <a:srgbClr val="00FF00"/>
                  </a:solidFill>
                  <a:latin typeface="Arial" panose="020B0604020202020204" pitchFamily="34" charset="0"/>
                  <a:ea typeface="华文中宋" panose="02010600040101010101" pitchFamily="2" charset="-122"/>
                </a:rPr>
                <a:t>CO</a:t>
              </a:r>
              <a:r>
                <a:rPr kumimoji="1" lang="en-US" altLang="zh-CN" b="1" baseline="-25000">
                  <a:solidFill>
                    <a:srgbClr val="00FF00"/>
                  </a:solidFill>
                  <a:latin typeface="Arial" panose="020B0604020202020204" pitchFamily="34" charset="0"/>
                  <a:ea typeface="华文中宋" panose="02010600040101010101" pitchFamily="2" charset="-122"/>
                </a:rPr>
                <a:t>2 </a:t>
              </a:r>
            </a:p>
          </p:txBody>
        </p:sp>
      </p:grpSp>
      <p:grpSp>
        <p:nvGrpSpPr>
          <p:cNvPr id="325759" name="Group 127"/>
          <p:cNvGrpSpPr>
            <a:grpSpLocks/>
          </p:cNvGrpSpPr>
          <p:nvPr/>
        </p:nvGrpSpPr>
        <p:grpSpPr bwMode="auto">
          <a:xfrm>
            <a:off x="3575051" y="188914"/>
            <a:ext cx="2200275" cy="3170237"/>
            <a:chOff x="1338" y="119"/>
            <a:chExt cx="1386" cy="1997"/>
          </a:xfrm>
        </p:grpSpPr>
        <p:grpSp>
          <p:nvGrpSpPr>
            <p:cNvPr id="112675" name="Group 128"/>
            <p:cNvGrpSpPr>
              <a:grpSpLocks/>
            </p:cNvGrpSpPr>
            <p:nvPr/>
          </p:nvGrpSpPr>
          <p:grpSpPr bwMode="auto">
            <a:xfrm>
              <a:off x="1338" y="119"/>
              <a:ext cx="554" cy="1997"/>
              <a:chOff x="2019" y="1752"/>
              <a:chExt cx="554" cy="1997"/>
            </a:xfrm>
          </p:grpSpPr>
          <p:sp>
            <p:nvSpPr>
              <p:cNvPr id="112684" name="Rectangle 129"/>
              <p:cNvSpPr>
                <a:spLocks noChangeArrowheads="1"/>
              </p:cNvSpPr>
              <p:nvPr/>
            </p:nvSpPr>
            <p:spPr bwMode="auto">
              <a:xfrm>
                <a:off x="2154" y="1752"/>
                <a:ext cx="272" cy="706"/>
              </a:xfrm>
              <a:prstGeom prst="rect">
                <a:avLst/>
              </a:prstGeom>
              <a:solidFill>
                <a:srgbClr val="B1E9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40000"/>
                  </a:lnSpc>
                </a:pPr>
                <a:r>
                  <a:rPr kumimoji="1" lang="en-US" altLang="zh-CN" sz="1600" b="1">
                    <a:solidFill>
                      <a:srgbClr val="377685"/>
                    </a:solidFill>
                    <a:latin typeface="Arial" panose="020B0604020202020204" pitchFamily="34" charset="0"/>
                    <a:ea typeface="华文中宋" panose="02010600040101010101" pitchFamily="2" charset="-122"/>
                  </a:rPr>
                  <a:t>C</a:t>
                </a:r>
              </a:p>
              <a:p>
                <a:pPr algn="ctr" eaLnBrk="1" hangingPunct="1">
                  <a:lnSpc>
                    <a:spcPct val="140000"/>
                  </a:lnSpc>
                </a:pPr>
                <a:endParaRPr kumimoji="1" lang="en-US" altLang="zh-CN" sz="1600" b="1">
                  <a:solidFill>
                    <a:srgbClr val="377685"/>
                  </a:solidFill>
                  <a:latin typeface="Arial" panose="020B0604020202020204" pitchFamily="34" charset="0"/>
                  <a:ea typeface="华文中宋" panose="02010600040101010101" pitchFamily="2" charset="-122"/>
                </a:endParaRPr>
              </a:p>
              <a:p>
                <a:pPr algn="ctr" eaLnBrk="1" hangingPunct="1">
                  <a:lnSpc>
                    <a:spcPct val="140000"/>
                  </a:lnSpc>
                </a:pPr>
                <a:r>
                  <a:rPr kumimoji="1" lang="en-US" altLang="zh-CN" sz="1600" b="1">
                    <a:solidFill>
                      <a:srgbClr val="377685"/>
                    </a:solidFill>
                    <a:latin typeface="Arial" panose="020B0604020202020204" pitchFamily="34" charset="0"/>
                    <a:ea typeface="华文中宋" panose="02010600040101010101" pitchFamily="2" charset="-122"/>
                  </a:rPr>
                  <a:t>E</a:t>
                </a:r>
              </a:p>
            </p:txBody>
          </p:sp>
          <p:sp>
            <p:nvSpPr>
              <p:cNvPr id="112685" name="Line 130"/>
              <p:cNvSpPr>
                <a:spLocks noChangeShapeType="1"/>
              </p:cNvSpPr>
              <p:nvPr/>
            </p:nvSpPr>
            <p:spPr bwMode="auto">
              <a:xfrm>
                <a:off x="2291" y="2444"/>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686" name="Text Box 131"/>
              <p:cNvSpPr txBox="1">
                <a:spLocks noChangeArrowheads="1"/>
              </p:cNvSpPr>
              <p:nvPr/>
            </p:nvSpPr>
            <p:spPr bwMode="auto">
              <a:xfrm>
                <a:off x="2200" y="2490"/>
                <a:ext cx="201"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latin typeface="Arial" panose="020B0604020202020204" pitchFamily="34" charset="0"/>
                    <a:ea typeface="华文中宋" panose="02010600040101010101" pitchFamily="2" charset="-122"/>
                  </a:rPr>
                  <a:t>S</a:t>
                </a:r>
              </a:p>
            </p:txBody>
          </p:sp>
          <p:sp>
            <p:nvSpPr>
              <p:cNvPr id="112687" name="Line 132"/>
              <p:cNvSpPr>
                <a:spLocks noChangeShapeType="1"/>
              </p:cNvSpPr>
              <p:nvPr/>
            </p:nvSpPr>
            <p:spPr bwMode="auto">
              <a:xfrm>
                <a:off x="2291" y="2671"/>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688" name="Text Box 133"/>
              <p:cNvSpPr txBox="1">
                <a:spLocks noChangeArrowheads="1"/>
              </p:cNvSpPr>
              <p:nvPr/>
            </p:nvSpPr>
            <p:spPr bwMode="auto">
              <a:xfrm>
                <a:off x="2019" y="2716"/>
                <a:ext cx="455"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FF0000"/>
                    </a:solidFill>
                    <a:latin typeface="Arial" panose="020B0604020202020204" pitchFamily="34" charset="0"/>
                    <a:ea typeface="华文中宋" panose="02010600040101010101" pitchFamily="2" charset="-122"/>
                  </a:rPr>
                  <a:t>O=C</a:t>
                </a:r>
                <a:r>
                  <a:rPr kumimoji="1" lang="en-US" altLang="zh-CN" sz="1600" b="1">
                    <a:solidFill>
                      <a:srgbClr val="DC1C73"/>
                    </a:solidFill>
                    <a:latin typeface="Arial" panose="020B0604020202020204" pitchFamily="34" charset="0"/>
                    <a:ea typeface="华文中宋" panose="02010600040101010101" pitchFamily="2" charset="-122"/>
                  </a:rPr>
                  <a:t>  </a:t>
                </a:r>
              </a:p>
            </p:txBody>
          </p:sp>
          <p:sp>
            <p:nvSpPr>
              <p:cNvPr id="112689" name="Line 134"/>
              <p:cNvSpPr>
                <a:spLocks noChangeShapeType="1"/>
              </p:cNvSpPr>
              <p:nvPr/>
            </p:nvSpPr>
            <p:spPr bwMode="auto">
              <a:xfrm>
                <a:off x="2291" y="2898"/>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690" name="Text Box 135"/>
              <p:cNvSpPr txBox="1">
                <a:spLocks noChangeArrowheads="1"/>
              </p:cNvSpPr>
              <p:nvPr/>
            </p:nvSpPr>
            <p:spPr bwMode="auto">
              <a:xfrm>
                <a:off x="2200" y="2931"/>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FF0000"/>
                    </a:solidFill>
                    <a:latin typeface="Arial" panose="020B0604020202020204" pitchFamily="34" charset="0"/>
                    <a:ea typeface="华文中宋" panose="02010600040101010101" pitchFamily="2" charset="-122"/>
                  </a:rPr>
                  <a:t>CH</a:t>
                </a:r>
                <a:r>
                  <a:rPr kumimoji="1" lang="en-US" altLang="zh-CN" sz="1600" b="1" baseline="-25000">
                    <a:solidFill>
                      <a:srgbClr val="FF0000"/>
                    </a:solidFill>
                    <a:latin typeface="Arial" panose="020B0604020202020204" pitchFamily="34" charset="0"/>
                    <a:ea typeface="华文中宋" panose="02010600040101010101" pitchFamily="2" charset="-122"/>
                  </a:rPr>
                  <a:t>2 </a:t>
                </a:r>
              </a:p>
            </p:txBody>
          </p:sp>
          <p:sp>
            <p:nvSpPr>
              <p:cNvPr id="112691" name="Line 136"/>
              <p:cNvSpPr>
                <a:spLocks noChangeShapeType="1"/>
              </p:cNvSpPr>
              <p:nvPr/>
            </p:nvSpPr>
            <p:spPr bwMode="auto">
              <a:xfrm>
                <a:off x="2290" y="3158"/>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692" name="Text Box 137"/>
              <p:cNvSpPr txBox="1">
                <a:spLocks noChangeArrowheads="1"/>
              </p:cNvSpPr>
              <p:nvPr/>
            </p:nvSpPr>
            <p:spPr bwMode="auto">
              <a:xfrm>
                <a:off x="2200" y="3203"/>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2 </a:t>
                </a:r>
              </a:p>
            </p:txBody>
          </p:sp>
          <p:sp>
            <p:nvSpPr>
              <p:cNvPr id="112693" name="Line 138"/>
              <p:cNvSpPr>
                <a:spLocks noChangeShapeType="1"/>
              </p:cNvSpPr>
              <p:nvPr/>
            </p:nvSpPr>
            <p:spPr bwMode="auto">
              <a:xfrm>
                <a:off x="2290" y="3430"/>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694" name="Text Box 139"/>
              <p:cNvSpPr txBox="1">
                <a:spLocks noChangeArrowheads="1"/>
              </p:cNvSpPr>
              <p:nvPr/>
            </p:nvSpPr>
            <p:spPr bwMode="auto">
              <a:xfrm>
                <a:off x="2200" y="3475"/>
                <a:ext cx="373"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rgbClr val="00FF00"/>
                    </a:solidFill>
                    <a:latin typeface="Arial" panose="020B0604020202020204" pitchFamily="34" charset="0"/>
                    <a:ea typeface="华文中宋" panose="02010600040101010101" pitchFamily="2" charset="-122"/>
                  </a:rPr>
                  <a:t>CH</a:t>
                </a:r>
                <a:r>
                  <a:rPr kumimoji="1" lang="en-US" altLang="zh-CN" sz="1600" b="1" baseline="-25000">
                    <a:solidFill>
                      <a:srgbClr val="00FF00"/>
                    </a:solidFill>
                    <a:latin typeface="Arial" panose="020B0604020202020204" pitchFamily="34" charset="0"/>
                    <a:ea typeface="华文中宋" panose="02010600040101010101" pitchFamily="2" charset="-122"/>
                  </a:rPr>
                  <a:t>3</a:t>
                </a:r>
                <a:r>
                  <a:rPr kumimoji="1" lang="en-US" altLang="zh-CN" sz="1600" b="1" baseline="-25000">
                    <a:solidFill>
                      <a:srgbClr val="33990F"/>
                    </a:solidFill>
                    <a:latin typeface="Arial" panose="020B0604020202020204" pitchFamily="34" charset="0"/>
                    <a:ea typeface="华文中宋" panose="02010600040101010101" pitchFamily="2" charset="-122"/>
                  </a:rPr>
                  <a:t> </a:t>
                </a:r>
                <a:endParaRPr kumimoji="1" lang="en-US" altLang="zh-CN" sz="3200" b="1">
                  <a:solidFill>
                    <a:srgbClr val="33990F"/>
                  </a:solidFill>
                  <a:latin typeface="Arial" panose="020B0604020202020204" pitchFamily="34" charset="0"/>
                  <a:ea typeface="华文中宋" panose="02010600040101010101" pitchFamily="2" charset="-122"/>
                </a:endParaRPr>
              </a:p>
            </p:txBody>
          </p:sp>
        </p:grpSp>
        <p:grpSp>
          <p:nvGrpSpPr>
            <p:cNvPr id="112676" name="Group 140"/>
            <p:cNvGrpSpPr>
              <a:grpSpLocks/>
            </p:cNvGrpSpPr>
            <p:nvPr/>
          </p:nvGrpSpPr>
          <p:grpSpPr bwMode="auto">
            <a:xfrm>
              <a:off x="1791" y="119"/>
              <a:ext cx="933" cy="1688"/>
              <a:chOff x="1837" y="255"/>
              <a:chExt cx="933" cy="1688"/>
            </a:xfrm>
          </p:grpSpPr>
          <p:sp>
            <p:nvSpPr>
              <p:cNvPr id="112677" name="Rectangle 141"/>
              <p:cNvSpPr>
                <a:spLocks noChangeArrowheads="1"/>
              </p:cNvSpPr>
              <p:nvPr/>
            </p:nvSpPr>
            <p:spPr bwMode="auto">
              <a:xfrm>
                <a:off x="1837" y="255"/>
                <a:ext cx="301" cy="706"/>
              </a:xfrm>
              <a:prstGeom prst="rect">
                <a:avLst/>
              </a:prstGeom>
              <a:solidFill>
                <a:srgbClr val="FDFD8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40000"/>
                  </a:lnSpc>
                </a:pPr>
                <a:r>
                  <a:rPr kumimoji="1" lang="en-US" altLang="zh-CN" sz="1600" b="1">
                    <a:solidFill>
                      <a:srgbClr val="837701"/>
                    </a:solidFill>
                    <a:latin typeface="Arial" panose="020B0604020202020204" pitchFamily="34" charset="0"/>
                    <a:ea typeface="华文中宋" panose="02010600040101010101" pitchFamily="2" charset="-122"/>
                  </a:rPr>
                  <a:t>A</a:t>
                </a:r>
              </a:p>
              <a:p>
                <a:pPr algn="ctr" eaLnBrk="1" hangingPunct="1">
                  <a:lnSpc>
                    <a:spcPct val="140000"/>
                  </a:lnSpc>
                </a:pPr>
                <a:r>
                  <a:rPr kumimoji="1" lang="en-US" altLang="zh-CN" sz="1600" b="1">
                    <a:solidFill>
                      <a:srgbClr val="837701"/>
                    </a:solidFill>
                    <a:latin typeface="Arial" panose="020B0604020202020204" pitchFamily="34" charset="0"/>
                    <a:ea typeface="华文中宋" panose="02010600040101010101" pitchFamily="2" charset="-122"/>
                  </a:rPr>
                  <a:t>C</a:t>
                </a:r>
              </a:p>
              <a:p>
                <a:pPr algn="ctr" eaLnBrk="1" hangingPunct="1">
                  <a:lnSpc>
                    <a:spcPct val="140000"/>
                  </a:lnSpc>
                </a:pPr>
                <a:r>
                  <a:rPr kumimoji="1" lang="en-US" altLang="zh-CN" sz="1600" b="1">
                    <a:solidFill>
                      <a:srgbClr val="837701"/>
                    </a:solidFill>
                    <a:latin typeface="Arial" panose="020B0604020202020204" pitchFamily="34" charset="0"/>
                    <a:ea typeface="华文中宋" panose="02010600040101010101" pitchFamily="2" charset="-122"/>
                  </a:rPr>
                  <a:t>P</a:t>
                </a:r>
              </a:p>
            </p:txBody>
          </p:sp>
          <p:sp>
            <p:nvSpPr>
              <p:cNvPr id="112678" name="Text Box 142"/>
              <p:cNvSpPr txBox="1">
                <a:spLocks noChangeArrowheads="1"/>
              </p:cNvSpPr>
              <p:nvPr/>
            </p:nvSpPr>
            <p:spPr bwMode="auto">
              <a:xfrm>
                <a:off x="1906" y="1038"/>
                <a:ext cx="201"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latin typeface="Arial" panose="020B0604020202020204" pitchFamily="34" charset="0"/>
                    <a:ea typeface="华文中宋" panose="02010600040101010101" pitchFamily="2" charset="-122"/>
                  </a:rPr>
                  <a:t>S</a:t>
                </a:r>
              </a:p>
            </p:txBody>
          </p:sp>
          <p:sp>
            <p:nvSpPr>
              <p:cNvPr id="112679" name="Text Box 143"/>
              <p:cNvSpPr txBox="1">
                <a:spLocks noChangeArrowheads="1"/>
              </p:cNvSpPr>
              <p:nvPr/>
            </p:nvSpPr>
            <p:spPr bwMode="auto">
              <a:xfrm>
                <a:off x="1906" y="1310"/>
                <a:ext cx="455" cy="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chemeClr val="folHlink"/>
                    </a:solidFill>
                    <a:latin typeface="Arial" panose="020B0604020202020204" pitchFamily="34" charset="0"/>
                    <a:ea typeface="华文中宋" panose="02010600040101010101" pitchFamily="2" charset="-122"/>
                  </a:rPr>
                  <a:t>C=O</a:t>
                </a:r>
                <a:r>
                  <a:rPr kumimoji="1" lang="en-US" altLang="zh-CN" sz="1600" b="1">
                    <a:solidFill>
                      <a:srgbClr val="1F15E3"/>
                    </a:solidFill>
                    <a:latin typeface="Arial" panose="020B0604020202020204" pitchFamily="34" charset="0"/>
                    <a:ea typeface="华文中宋" panose="02010600040101010101" pitchFamily="2" charset="-122"/>
                  </a:rPr>
                  <a:t>  </a:t>
                </a:r>
              </a:p>
            </p:txBody>
          </p:sp>
          <p:sp>
            <p:nvSpPr>
              <p:cNvPr id="112680" name="Text Box 144"/>
              <p:cNvSpPr txBox="1">
                <a:spLocks noChangeArrowheads="1"/>
              </p:cNvSpPr>
              <p:nvPr/>
            </p:nvSpPr>
            <p:spPr bwMode="auto">
              <a:xfrm>
                <a:off x="1906" y="1562"/>
                <a:ext cx="864" cy="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1600" b="1">
                    <a:solidFill>
                      <a:schemeClr val="folHlink"/>
                    </a:solidFill>
                    <a:latin typeface="Arial" panose="020B0604020202020204" pitchFamily="34" charset="0"/>
                    <a:ea typeface="华文中宋" panose="02010600040101010101" pitchFamily="2" charset="-122"/>
                  </a:rPr>
                  <a:t>CH</a:t>
                </a:r>
                <a:r>
                  <a:rPr kumimoji="1" lang="en-US" altLang="zh-CN" sz="1600" b="1" baseline="-25000">
                    <a:solidFill>
                      <a:schemeClr val="folHlink"/>
                    </a:solidFill>
                    <a:latin typeface="Arial" panose="020B0604020202020204" pitchFamily="34" charset="0"/>
                    <a:ea typeface="华文中宋" panose="02010600040101010101" pitchFamily="2" charset="-122"/>
                  </a:rPr>
                  <a:t>2</a:t>
                </a:r>
                <a:r>
                  <a:rPr kumimoji="1" lang="en-US" altLang="zh-CN" sz="1600" b="1" baseline="30000">
                    <a:solidFill>
                      <a:schemeClr val="folHlink"/>
                    </a:solidFill>
                    <a:latin typeface="Arial" panose="020B0604020202020204" pitchFamily="34" charset="0"/>
                    <a:ea typeface="华文中宋" panose="02010600040101010101" pitchFamily="2" charset="-122"/>
                  </a:rPr>
                  <a:t>—</a:t>
                </a:r>
                <a:r>
                  <a:rPr kumimoji="1" lang="en-US" altLang="zh-CN" b="1">
                    <a:solidFill>
                      <a:schemeClr val="folHlink"/>
                    </a:solidFill>
                    <a:latin typeface="Arial" panose="020B0604020202020204" pitchFamily="34" charset="0"/>
                    <a:ea typeface="华文中宋" panose="02010600040101010101" pitchFamily="2" charset="-122"/>
                  </a:rPr>
                  <a:t>COO</a:t>
                </a:r>
                <a:r>
                  <a:rPr kumimoji="1" lang="en-US" altLang="zh-CN" b="1" baseline="30000">
                    <a:solidFill>
                      <a:schemeClr val="folHlink"/>
                    </a:solidFill>
                    <a:latin typeface="Arial" panose="020B0604020202020204" pitchFamily="34" charset="0"/>
                    <a:ea typeface="华文中宋" panose="02010600040101010101" pitchFamily="2" charset="-122"/>
                  </a:rPr>
                  <a:t>-</a:t>
                </a:r>
                <a:r>
                  <a:rPr kumimoji="1" lang="en-US" altLang="zh-CN" b="1" baseline="30000">
                    <a:solidFill>
                      <a:srgbClr val="1F15E3"/>
                    </a:solidFill>
                    <a:latin typeface="Arial" panose="020B0604020202020204" pitchFamily="34" charset="0"/>
                    <a:ea typeface="华文中宋" panose="02010600040101010101" pitchFamily="2" charset="-122"/>
                  </a:rPr>
                  <a:t> </a:t>
                </a:r>
                <a:r>
                  <a:rPr kumimoji="1" lang="en-US" altLang="zh-CN" b="1">
                    <a:solidFill>
                      <a:srgbClr val="1F15E3"/>
                    </a:solidFill>
                    <a:latin typeface="Arial" panose="020B0604020202020204" pitchFamily="34" charset="0"/>
                    <a:ea typeface="华文中宋" panose="02010600040101010101" pitchFamily="2" charset="-122"/>
                  </a:rPr>
                  <a:t> </a:t>
                </a:r>
              </a:p>
              <a:p>
                <a:pPr eaLnBrk="1" hangingPunct="1">
                  <a:lnSpc>
                    <a:spcPct val="140000"/>
                  </a:lnSpc>
                </a:pPr>
                <a:endParaRPr kumimoji="1" lang="en-US" altLang="zh-CN" sz="900" b="1" baseline="-25000">
                  <a:solidFill>
                    <a:srgbClr val="1F15E3"/>
                  </a:solidFill>
                  <a:latin typeface="Arial" panose="020B0604020202020204" pitchFamily="34" charset="0"/>
                  <a:ea typeface="华文中宋" panose="02010600040101010101" pitchFamily="2" charset="-122"/>
                </a:endParaRPr>
              </a:p>
            </p:txBody>
          </p:sp>
          <p:sp>
            <p:nvSpPr>
              <p:cNvPr id="112681" name="Line 145"/>
              <p:cNvSpPr>
                <a:spLocks noChangeShapeType="1"/>
              </p:cNvSpPr>
              <p:nvPr/>
            </p:nvSpPr>
            <p:spPr bwMode="auto">
              <a:xfrm>
                <a:off x="1997" y="993"/>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682" name="Line 146"/>
              <p:cNvSpPr>
                <a:spLocks noChangeShapeType="1"/>
              </p:cNvSpPr>
              <p:nvPr/>
            </p:nvSpPr>
            <p:spPr bwMode="auto">
              <a:xfrm>
                <a:off x="1997" y="1265"/>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683" name="Line 147"/>
              <p:cNvSpPr>
                <a:spLocks noChangeShapeType="1"/>
              </p:cNvSpPr>
              <p:nvPr/>
            </p:nvSpPr>
            <p:spPr bwMode="auto">
              <a:xfrm>
                <a:off x="1997" y="1537"/>
                <a:ext cx="0" cy="1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grpSp>
      <p:grpSp>
        <p:nvGrpSpPr>
          <p:cNvPr id="325780" name="Group 148"/>
          <p:cNvGrpSpPr>
            <a:grpSpLocks/>
          </p:cNvGrpSpPr>
          <p:nvPr/>
        </p:nvGrpSpPr>
        <p:grpSpPr bwMode="auto">
          <a:xfrm>
            <a:off x="4727575" y="838201"/>
            <a:ext cx="1036638" cy="1160463"/>
            <a:chOff x="2064" y="550"/>
            <a:chExt cx="653" cy="731"/>
          </a:xfrm>
        </p:grpSpPr>
        <p:grpSp>
          <p:nvGrpSpPr>
            <p:cNvPr id="112666" name="Group 149"/>
            <p:cNvGrpSpPr>
              <a:grpSpLocks/>
            </p:cNvGrpSpPr>
            <p:nvPr/>
          </p:nvGrpSpPr>
          <p:grpSpPr bwMode="auto">
            <a:xfrm>
              <a:off x="2109" y="935"/>
              <a:ext cx="590" cy="0"/>
              <a:chOff x="476" y="2704"/>
              <a:chExt cx="590" cy="0"/>
            </a:xfrm>
          </p:grpSpPr>
          <p:sp>
            <p:nvSpPr>
              <p:cNvPr id="112671" name="Line 150"/>
              <p:cNvSpPr>
                <a:spLocks noChangeShapeType="1"/>
              </p:cNvSpPr>
              <p:nvPr/>
            </p:nvSpPr>
            <p:spPr bwMode="auto">
              <a:xfrm>
                <a:off x="476" y="2704"/>
                <a:ext cx="13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672" name="Line 151"/>
              <p:cNvSpPr>
                <a:spLocks noChangeShapeType="1"/>
              </p:cNvSpPr>
              <p:nvPr/>
            </p:nvSpPr>
            <p:spPr bwMode="auto">
              <a:xfrm>
                <a:off x="612" y="2704"/>
                <a:ext cx="13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673" name="Line 152"/>
              <p:cNvSpPr>
                <a:spLocks noChangeShapeType="1"/>
              </p:cNvSpPr>
              <p:nvPr/>
            </p:nvSpPr>
            <p:spPr bwMode="auto">
              <a:xfrm>
                <a:off x="793" y="2704"/>
                <a:ext cx="13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674" name="Line 153"/>
              <p:cNvSpPr>
                <a:spLocks noChangeShapeType="1"/>
              </p:cNvSpPr>
              <p:nvPr/>
            </p:nvSpPr>
            <p:spPr bwMode="auto">
              <a:xfrm>
                <a:off x="930" y="2704"/>
                <a:ext cx="13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112667" name="Text Box 154"/>
            <p:cNvSpPr txBox="1">
              <a:spLocks noChangeArrowheads="1"/>
            </p:cNvSpPr>
            <p:nvPr/>
          </p:nvSpPr>
          <p:spPr bwMode="auto">
            <a:xfrm>
              <a:off x="2064" y="550"/>
              <a:ext cx="653"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b="1">
                  <a:latin typeface="Times New Roman" panose="02020603050405020304" pitchFamily="18" charset="0"/>
                  <a:ea typeface="华文中宋" panose="02010600040101010101" pitchFamily="2" charset="-122"/>
                </a:rPr>
                <a:t>4H</a:t>
              </a:r>
              <a:r>
                <a:rPr kumimoji="1" lang="en-US" altLang="zh-CN" b="1" baseline="30000">
                  <a:latin typeface="Times New Roman" panose="02020603050405020304" pitchFamily="18" charset="0"/>
                  <a:ea typeface="华文中宋" panose="02010600040101010101" pitchFamily="2" charset="-122"/>
                </a:rPr>
                <a:t>+</a:t>
              </a:r>
              <a:r>
                <a:rPr kumimoji="1" lang="en-US" altLang="zh-CN" b="1">
                  <a:latin typeface="Times New Roman" panose="02020603050405020304" pitchFamily="18" charset="0"/>
                  <a:ea typeface="华文中宋" panose="02010600040101010101" pitchFamily="2" charset="-122"/>
                </a:rPr>
                <a:t>+4e</a:t>
              </a:r>
              <a:r>
                <a:rPr kumimoji="1" lang="en-US" altLang="zh-CN" b="1" baseline="30000">
                  <a:latin typeface="Times New Roman" panose="02020603050405020304" pitchFamily="18" charset="0"/>
                  <a:ea typeface="华文中宋" panose="02010600040101010101" pitchFamily="2" charset="-122"/>
                </a:rPr>
                <a:t>-  </a:t>
              </a:r>
            </a:p>
          </p:txBody>
        </p:sp>
        <p:sp>
          <p:nvSpPr>
            <p:cNvPr id="112668" name="Line 155"/>
            <p:cNvSpPr>
              <a:spLocks noChangeShapeType="1"/>
            </p:cNvSpPr>
            <p:nvPr/>
          </p:nvSpPr>
          <p:spPr bwMode="auto">
            <a:xfrm>
              <a:off x="2336" y="799"/>
              <a:ext cx="136" cy="136"/>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669" name="Text Box 156"/>
            <p:cNvSpPr txBox="1">
              <a:spLocks noChangeArrowheads="1"/>
            </p:cNvSpPr>
            <p:nvPr/>
          </p:nvSpPr>
          <p:spPr bwMode="auto">
            <a:xfrm>
              <a:off x="2245" y="981"/>
              <a:ext cx="412"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b="1">
                  <a:solidFill>
                    <a:schemeClr val="folHlink"/>
                  </a:solidFill>
                  <a:latin typeface="Arial" panose="020B0604020202020204" pitchFamily="34" charset="0"/>
                  <a:ea typeface="华文中宋" panose="02010600040101010101" pitchFamily="2" charset="-122"/>
                </a:rPr>
                <a:t>CO</a:t>
              </a:r>
              <a:r>
                <a:rPr kumimoji="1" lang="en-US" altLang="zh-CN" b="1" baseline="-25000">
                  <a:solidFill>
                    <a:schemeClr val="folHlink"/>
                  </a:solidFill>
                  <a:latin typeface="Arial" panose="020B0604020202020204" pitchFamily="34" charset="0"/>
                  <a:ea typeface="华文中宋" panose="02010600040101010101" pitchFamily="2" charset="-122"/>
                </a:rPr>
                <a:t>2 </a:t>
              </a:r>
            </a:p>
          </p:txBody>
        </p:sp>
        <p:sp>
          <p:nvSpPr>
            <p:cNvPr id="112670" name="Line 157"/>
            <p:cNvSpPr>
              <a:spLocks noChangeShapeType="1"/>
            </p:cNvSpPr>
            <p:nvPr/>
          </p:nvSpPr>
          <p:spPr bwMode="auto">
            <a:xfrm>
              <a:off x="2290" y="935"/>
              <a:ext cx="136" cy="136"/>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grpSp>
        <p:nvGrpSpPr>
          <p:cNvPr id="325790" name="Group 158"/>
          <p:cNvGrpSpPr>
            <a:grpSpLocks/>
          </p:cNvGrpSpPr>
          <p:nvPr/>
        </p:nvGrpSpPr>
        <p:grpSpPr bwMode="auto">
          <a:xfrm>
            <a:off x="6672263" y="838200"/>
            <a:ext cx="1079500" cy="1195388"/>
            <a:chOff x="3198" y="528"/>
            <a:chExt cx="680" cy="753"/>
          </a:xfrm>
        </p:grpSpPr>
        <p:grpSp>
          <p:nvGrpSpPr>
            <p:cNvPr id="112657" name="Group 159"/>
            <p:cNvGrpSpPr>
              <a:grpSpLocks/>
            </p:cNvGrpSpPr>
            <p:nvPr/>
          </p:nvGrpSpPr>
          <p:grpSpPr bwMode="auto">
            <a:xfrm>
              <a:off x="3288" y="935"/>
              <a:ext cx="590" cy="0"/>
              <a:chOff x="476" y="2704"/>
              <a:chExt cx="590" cy="0"/>
            </a:xfrm>
          </p:grpSpPr>
          <p:sp>
            <p:nvSpPr>
              <p:cNvPr id="112662" name="Line 160"/>
              <p:cNvSpPr>
                <a:spLocks noChangeShapeType="1"/>
              </p:cNvSpPr>
              <p:nvPr/>
            </p:nvSpPr>
            <p:spPr bwMode="auto">
              <a:xfrm>
                <a:off x="476" y="2704"/>
                <a:ext cx="13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663" name="Line 161"/>
              <p:cNvSpPr>
                <a:spLocks noChangeShapeType="1"/>
              </p:cNvSpPr>
              <p:nvPr/>
            </p:nvSpPr>
            <p:spPr bwMode="auto">
              <a:xfrm>
                <a:off x="612" y="2704"/>
                <a:ext cx="13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664" name="Line 162"/>
              <p:cNvSpPr>
                <a:spLocks noChangeShapeType="1"/>
              </p:cNvSpPr>
              <p:nvPr/>
            </p:nvSpPr>
            <p:spPr bwMode="auto">
              <a:xfrm>
                <a:off x="793" y="2704"/>
                <a:ext cx="13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665" name="Line 163"/>
              <p:cNvSpPr>
                <a:spLocks noChangeShapeType="1"/>
              </p:cNvSpPr>
              <p:nvPr/>
            </p:nvSpPr>
            <p:spPr bwMode="auto">
              <a:xfrm>
                <a:off x="930" y="2704"/>
                <a:ext cx="136"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112658" name="Text Box 164"/>
            <p:cNvSpPr txBox="1">
              <a:spLocks noChangeArrowheads="1"/>
            </p:cNvSpPr>
            <p:nvPr/>
          </p:nvSpPr>
          <p:spPr bwMode="auto">
            <a:xfrm>
              <a:off x="3198" y="528"/>
              <a:ext cx="653"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b="1">
                  <a:latin typeface="Times New Roman" panose="02020603050405020304" pitchFamily="18" charset="0"/>
                  <a:ea typeface="华文中宋" panose="02010600040101010101" pitchFamily="2" charset="-122"/>
                </a:rPr>
                <a:t>4H</a:t>
              </a:r>
              <a:r>
                <a:rPr kumimoji="1" lang="en-US" altLang="zh-CN" b="1" baseline="30000">
                  <a:latin typeface="Times New Roman" panose="02020603050405020304" pitchFamily="18" charset="0"/>
                  <a:ea typeface="华文中宋" panose="02010600040101010101" pitchFamily="2" charset="-122"/>
                </a:rPr>
                <a:t>+</a:t>
              </a:r>
              <a:r>
                <a:rPr kumimoji="1" lang="en-US" altLang="zh-CN" b="1">
                  <a:latin typeface="Times New Roman" panose="02020603050405020304" pitchFamily="18" charset="0"/>
                  <a:ea typeface="华文中宋" panose="02010600040101010101" pitchFamily="2" charset="-122"/>
                </a:rPr>
                <a:t>+4e</a:t>
              </a:r>
              <a:r>
                <a:rPr kumimoji="1" lang="en-US" altLang="zh-CN" b="1" baseline="30000">
                  <a:latin typeface="Times New Roman" panose="02020603050405020304" pitchFamily="18" charset="0"/>
                  <a:ea typeface="华文中宋" panose="02010600040101010101" pitchFamily="2" charset="-122"/>
                </a:rPr>
                <a:t>-  </a:t>
              </a:r>
            </a:p>
          </p:txBody>
        </p:sp>
        <p:sp>
          <p:nvSpPr>
            <p:cNvPr id="112659" name="Line 165"/>
            <p:cNvSpPr>
              <a:spLocks noChangeShapeType="1"/>
            </p:cNvSpPr>
            <p:nvPr/>
          </p:nvSpPr>
          <p:spPr bwMode="auto">
            <a:xfrm>
              <a:off x="3515" y="799"/>
              <a:ext cx="136" cy="136"/>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12660" name="Text Box 166"/>
            <p:cNvSpPr txBox="1">
              <a:spLocks noChangeArrowheads="1"/>
            </p:cNvSpPr>
            <p:nvPr/>
          </p:nvSpPr>
          <p:spPr bwMode="auto">
            <a:xfrm>
              <a:off x="3424" y="981"/>
              <a:ext cx="385" cy="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b="1">
                  <a:solidFill>
                    <a:srgbClr val="00FF00"/>
                  </a:solidFill>
                  <a:latin typeface="Arial" panose="020B0604020202020204" pitchFamily="34" charset="0"/>
                  <a:ea typeface="华文中宋" panose="02010600040101010101" pitchFamily="2" charset="-122"/>
                </a:rPr>
                <a:t>CO</a:t>
              </a:r>
              <a:r>
                <a:rPr kumimoji="1" lang="en-US" altLang="zh-CN" b="1" baseline="-25000">
                  <a:solidFill>
                    <a:srgbClr val="00FF00"/>
                  </a:solidFill>
                  <a:latin typeface="Arial" panose="020B0604020202020204" pitchFamily="34" charset="0"/>
                  <a:ea typeface="华文中宋" panose="02010600040101010101" pitchFamily="2" charset="-122"/>
                </a:rPr>
                <a:t>2 </a:t>
              </a:r>
            </a:p>
          </p:txBody>
        </p:sp>
        <p:sp>
          <p:nvSpPr>
            <p:cNvPr id="112661" name="Line 167"/>
            <p:cNvSpPr>
              <a:spLocks noChangeShapeType="1"/>
            </p:cNvSpPr>
            <p:nvPr/>
          </p:nvSpPr>
          <p:spPr bwMode="auto">
            <a:xfrm>
              <a:off x="3470" y="935"/>
              <a:ext cx="136" cy="136"/>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112652" name="AutoShape 168">
            <a:hlinkClick r:id="" action="ppaction://hlinkshowjump?jump=nextslide" highlightClick="1"/>
          </p:cNvPr>
          <p:cNvSpPr>
            <a:spLocks noChangeArrowheads="1"/>
          </p:cNvSpPr>
          <p:nvPr/>
        </p:nvSpPr>
        <p:spPr bwMode="auto">
          <a:xfrm>
            <a:off x="2386014" y="6381751"/>
            <a:ext cx="466725" cy="309563"/>
          </a:xfrm>
          <a:prstGeom prst="actionButtonForwardNext">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12653" name="AutoShape 169">
            <a:hlinkClick r:id="" action="ppaction://hlinkshowjump?jump=previousslide" highlightClick="1"/>
          </p:cNvPr>
          <p:cNvSpPr>
            <a:spLocks noChangeArrowheads="1"/>
          </p:cNvSpPr>
          <p:nvPr/>
        </p:nvSpPr>
        <p:spPr bwMode="auto">
          <a:xfrm>
            <a:off x="1800226" y="6381751"/>
            <a:ext cx="466725" cy="309563"/>
          </a:xfrm>
          <a:prstGeom prst="actionButtonBackPrevious">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12654" name="Rectangle 170"/>
          <p:cNvSpPr>
            <a:spLocks noChangeArrowheads="1"/>
          </p:cNvSpPr>
          <p:nvPr/>
        </p:nvSpPr>
        <p:spPr bwMode="auto">
          <a:xfrm>
            <a:off x="2952751" y="6375400"/>
            <a:ext cx="474663" cy="325438"/>
          </a:xfrm>
          <a:prstGeom prst="rect">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12655" name="Text Box 171">
            <a:hlinkClick r:id="rId3" action="ppaction://hlinkpres?slideindex=1&amp;slidetitle=2"/>
          </p:cNvPr>
          <p:cNvSpPr txBox="1">
            <a:spLocks noChangeArrowheads="1"/>
          </p:cNvSpPr>
          <p:nvPr/>
        </p:nvSpPr>
        <p:spPr bwMode="auto">
          <a:xfrm>
            <a:off x="2971800" y="6396038"/>
            <a:ext cx="433388" cy="284162"/>
          </a:xfrm>
          <a:prstGeom prst="rect">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kumimoji="1" lang="zh-CN" altLang="zh-CN" sz="1200" b="1">
              <a:solidFill>
                <a:srgbClr val="669900"/>
              </a:solidFill>
              <a:latin typeface="Times New Roman" panose="02020603050405020304" pitchFamily="18" charset="0"/>
              <a:ea typeface="宋体" panose="02010600030101010101" pitchFamily="2" charset="-122"/>
            </a:endParaRPr>
          </a:p>
        </p:txBody>
      </p:sp>
      <p:sp>
        <p:nvSpPr>
          <p:cNvPr id="112656" name="Rectangle 172">
            <a:hlinkClick r:id="rId4" action="ppaction://hlinkpres?slideindex=2&amp;slidetitle=幻灯片 2"/>
          </p:cNvPr>
          <p:cNvSpPr>
            <a:spLocks noChangeArrowheads="1"/>
          </p:cNvSpPr>
          <p:nvPr/>
        </p:nvSpPr>
        <p:spPr bwMode="auto">
          <a:xfrm>
            <a:off x="2905125" y="6402389"/>
            <a:ext cx="5270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200" b="1">
                <a:solidFill>
                  <a:srgbClr val="2C471D"/>
                </a:solidFill>
                <a:latin typeface="Times New Roman" panose="02020603050405020304" pitchFamily="18" charset="0"/>
                <a:ea typeface="宋体" panose="02010600030101010101" pitchFamily="2" charset="-122"/>
              </a:rPr>
              <a:t>目 录</a:t>
            </a:r>
          </a:p>
        </p:txBody>
      </p:sp>
    </p:spTree>
    <p:extLst>
      <p:ext uri="{BB962C8B-B14F-4D97-AF65-F5344CB8AC3E}">
        <p14:creationId xmlns:p14="http://schemas.microsoft.com/office/powerpoint/2010/main" val="34817931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nodeType="clickEffect">
                                  <p:stCondLst>
                                    <p:cond delay="0"/>
                                  </p:stCondLst>
                                  <p:childTnLst>
                                    <p:set>
                                      <p:cBhvr>
                                        <p:cTn id="6" dur="1" fill="hold">
                                          <p:stCondLst>
                                            <p:cond delay="0"/>
                                          </p:stCondLst>
                                        </p:cTn>
                                        <p:tgtEl>
                                          <p:spTgt spid="325750"/>
                                        </p:tgtEl>
                                        <p:attrNameLst>
                                          <p:attrName>style.visibility</p:attrName>
                                        </p:attrNameLst>
                                      </p:cBhvr>
                                      <p:to>
                                        <p:strVal val="visible"/>
                                      </p:to>
                                    </p:set>
                                    <p:animEffect transition="in" filter="strips(downRight)">
                                      <p:cBhvr>
                                        <p:cTn id="7" dur="500"/>
                                        <p:tgtEl>
                                          <p:spTgt spid="325750"/>
                                        </p:tgtEl>
                                      </p:cBhvr>
                                    </p:animEffect>
                                  </p:childTnLst>
                                </p:cTn>
                              </p:par>
                            </p:childTnLst>
                          </p:cTn>
                        </p:par>
                        <p:par>
                          <p:cTn id="8" fill="hold" nodeType="afterGroup">
                            <p:stCondLst>
                              <p:cond delay="500"/>
                            </p:stCondLst>
                            <p:childTnLst>
                              <p:par>
                                <p:cTn id="9" presetID="18" presetClass="entr" presetSubtype="6" fill="hold" nodeType="afterEffect">
                                  <p:stCondLst>
                                    <p:cond delay="0"/>
                                  </p:stCondLst>
                                  <p:childTnLst>
                                    <p:set>
                                      <p:cBhvr>
                                        <p:cTn id="10" dur="1" fill="hold">
                                          <p:stCondLst>
                                            <p:cond delay="0"/>
                                          </p:stCondLst>
                                        </p:cTn>
                                        <p:tgtEl>
                                          <p:spTgt spid="325759"/>
                                        </p:tgtEl>
                                        <p:attrNameLst>
                                          <p:attrName>style.visibility</p:attrName>
                                        </p:attrNameLst>
                                      </p:cBhvr>
                                      <p:to>
                                        <p:strVal val="visible"/>
                                      </p:to>
                                    </p:set>
                                    <p:animEffect transition="in" filter="strips(downRight)">
                                      <p:cBhvr>
                                        <p:cTn id="11" dur="500"/>
                                        <p:tgtEl>
                                          <p:spTgt spid="325759"/>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2" presetClass="entr" presetSubtype="8" fill="hold" nodeType="clickEffect">
                                  <p:stCondLst>
                                    <p:cond delay="0"/>
                                  </p:stCondLst>
                                  <p:childTnLst>
                                    <p:set>
                                      <p:cBhvr>
                                        <p:cTn id="15" dur="1" fill="hold">
                                          <p:stCondLst>
                                            <p:cond delay="0"/>
                                          </p:stCondLst>
                                        </p:cTn>
                                        <p:tgtEl>
                                          <p:spTgt spid="325780"/>
                                        </p:tgtEl>
                                        <p:attrNameLst>
                                          <p:attrName>style.visibility</p:attrName>
                                        </p:attrNameLst>
                                      </p:cBhvr>
                                      <p:to>
                                        <p:strVal val="visible"/>
                                      </p:to>
                                    </p:set>
                                    <p:animEffect transition="in" filter="slide(fromLeft)">
                                      <p:cBhvr>
                                        <p:cTn id="16" dur="500"/>
                                        <p:tgtEl>
                                          <p:spTgt spid="325780"/>
                                        </p:tgtEl>
                                      </p:cBhvr>
                                    </p:animEffect>
                                  </p:childTnLst>
                                </p:cTn>
                              </p:par>
                            </p:childTnLst>
                          </p:cTn>
                        </p:par>
                        <p:par>
                          <p:cTn id="17" fill="hold" nodeType="afterGroup">
                            <p:stCondLst>
                              <p:cond delay="500"/>
                            </p:stCondLst>
                            <p:childTnLst>
                              <p:par>
                                <p:cTn id="18" presetID="9" presetClass="entr" presetSubtype="0" fill="hold" nodeType="afterEffect">
                                  <p:stCondLst>
                                    <p:cond delay="0"/>
                                  </p:stCondLst>
                                  <p:childTnLst>
                                    <p:set>
                                      <p:cBhvr>
                                        <p:cTn id="19" dur="1" fill="hold">
                                          <p:stCondLst>
                                            <p:cond delay="0"/>
                                          </p:stCondLst>
                                        </p:cTn>
                                        <p:tgtEl>
                                          <p:spTgt spid="325652"/>
                                        </p:tgtEl>
                                        <p:attrNameLst>
                                          <p:attrName>style.visibility</p:attrName>
                                        </p:attrNameLst>
                                      </p:cBhvr>
                                      <p:to>
                                        <p:strVal val="visible"/>
                                      </p:to>
                                    </p:set>
                                    <p:animEffect transition="in" filter="dissolve">
                                      <p:cBhvr>
                                        <p:cTn id="20" dur="500"/>
                                        <p:tgtEl>
                                          <p:spTgt spid="32565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5" presetClass="entr" presetSubtype="10" fill="hold" nodeType="clickEffect">
                                  <p:stCondLst>
                                    <p:cond delay="0"/>
                                  </p:stCondLst>
                                  <p:childTnLst>
                                    <p:set>
                                      <p:cBhvr>
                                        <p:cTn id="24" dur="1" fill="hold">
                                          <p:stCondLst>
                                            <p:cond delay="0"/>
                                          </p:stCondLst>
                                        </p:cTn>
                                        <p:tgtEl>
                                          <p:spTgt spid="325790"/>
                                        </p:tgtEl>
                                        <p:attrNameLst>
                                          <p:attrName>style.visibility</p:attrName>
                                        </p:attrNameLst>
                                      </p:cBhvr>
                                      <p:to>
                                        <p:strVal val="visible"/>
                                      </p:to>
                                    </p:set>
                                    <p:animEffect transition="in" filter="checkerboard(across)">
                                      <p:cBhvr>
                                        <p:cTn id="25" dur="500"/>
                                        <p:tgtEl>
                                          <p:spTgt spid="325790"/>
                                        </p:tgtEl>
                                      </p:cBhvr>
                                    </p:animEffect>
                                  </p:childTnLst>
                                </p:cTn>
                              </p:par>
                            </p:childTnLst>
                          </p:cTn>
                        </p:par>
                        <p:par>
                          <p:cTn id="26" fill="hold" nodeType="afterGroup">
                            <p:stCondLst>
                              <p:cond delay="500"/>
                            </p:stCondLst>
                            <p:childTnLst>
                              <p:par>
                                <p:cTn id="27" presetID="14" presetClass="entr" presetSubtype="10" fill="hold" nodeType="afterEffect">
                                  <p:stCondLst>
                                    <p:cond delay="0"/>
                                  </p:stCondLst>
                                  <p:childTnLst>
                                    <p:set>
                                      <p:cBhvr>
                                        <p:cTn id="28" dur="1" fill="hold">
                                          <p:stCondLst>
                                            <p:cond delay="0"/>
                                          </p:stCondLst>
                                        </p:cTn>
                                        <p:tgtEl>
                                          <p:spTgt spid="325677"/>
                                        </p:tgtEl>
                                        <p:attrNameLst>
                                          <p:attrName>style.visibility</p:attrName>
                                        </p:attrNameLst>
                                      </p:cBhvr>
                                      <p:to>
                                        <p:strVal val="visible"/>
                                      </p:to>
                                    </p:set>
                                    <p:animEffect transition="in" filter="randombar(horizontal)">
                                      <p:cBhvr>
                                        <p:cTn id="29" dur="500"/>
                                        <p:tgtEl>
                                          <p:spTgt spid="325677"/>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4" fill="hold" nodeType="clickEffect">
                                  <p:stCondLst>
                                    <p:cond delay="0"/>
                                  </p:stCondLst>
                                  <p:childTnLst>
                                    <p:set>
                                      <p:cBhvr>
                                        <p:cTn id="33" dur="1" fill="hold">
                                          <p:stCondLst>
                                            <p:cond delay="0"/>
                                          </p:stCondLst>
                                        </p:cTn>
                                        <p:tgtEl>
                                          <p:spTgt spid="325749"/>
                                        </p:tgtEl>
                                        <p:attrNameLst>
                                          <p:attrName>style.visibility</p:attrName>
                                        </p:attrNameLst>
                                      </p:cBhvr>
                                      <p:to>
                                        <p:strVal val="visible"/>
                                      </p:to>
                                    </p:set>
                                    <p:animEffect transition="in" filter="wipe(down)">
                                      <p:cBhvr>
                                        <p:cTn id="34" dur="500"/>
                                        <p:tgtEl>
                                          <p:spTgt spid="325749"/>
                                        </p:tgtEl>
                                      </p:cBhvr>
                                    </p:animEffect>
                                  </p:childTnLst>
                                </p:cTn>
                              </p:par>
                            </p:childTnLst>
                          </p:cTn>
                        </p:par>
                        <p:par>
                          <p:cTn id="35" fill="hold" nodeType="afterGroup">
                            <p:stCondLst>
                              <p:cond delay="500"/>
                            </p:stCondLst>
                            <p:childTnLst>
                              <p:par>
                                <p:cTn id="36" presetID="18" presetClass="entr" presetSubtype="3" fill="hold" nodeType="afterEffect">
                                  <p:stCondLst>
                                    <p:cond delay="0"/>
                                  </p:stCondLst>
                                  <p:childTnLst>
                                    <p:set>
                                      <p:cBhvr>
                                        <p:cTn id="37" dur="1" fill="hold">
                                          <p:stCondLst>
                                            <p:cond delay="0"/>
                                          </p:stCondLst>
                                        </p:cTn>
                                        <p:tgtEl>
                                          <p:spTgt spid="325706"/>
                                        </p:tgtEl>
                                        <p:attrNameLst>
                                          <p:attrName>style.visibility</p:attrName>
                                        </p:attrNameLst>
                                      </p:cBhvr>
                                      <p:to>
                                        <p:strVal val="visible"/>
                                      </p:to>
                                    </p:set>
                                    <p:animEffect transition="in" filter="strips(upRight)">
                                      <p:cBhvr>
                                        <p:cTn id="38" dur="500"/>
                                        <p:tgtEl>
                                          <p:spTgt spid="325706"/>
                                        </p:tgtEl>
                                      </p:cBhvr>
                                    </p:animEffect>
                                  </p:childTnLst>
                                </p:cTn>
                              </p:par>
                            </p:childTnLst>
                          </p:cTn>
                        </p:par>
                        <p:par>
                          <p:cTn id="39" fill="hold" nodeType="afterGroup">
                            <p:stCondLst>
                              <p:cond delay="1000"/>
                            </p:stCondLst>
                            <p:childTnLst>
                              <p:par>
                                <p:cTn id="40" presetID="4" presetClass="entr" presetSubtype="32" fill="hold" grpId="0" nodeType="afterEffect">
                                  <p:stCondLst>
                                    <p:cond delay="0"/>
                                  </p:stCondLst>
                                  <p:childTnLst>
                                    <p:set>
                                      <p:cBhvr>
                                        <p:cTn id="41" dur="1" fill="hold">
                                          <p:stCondLst>
                                            <p:cond delay="0"/>
                                          </p:stCondLst>
                                        </p:cTn>
                                        <p:tgtEl>
                                          <p:spTgt spid="325634"/>
                                        </p:tgtEl>
                                        <p:attrNameLst>
                                          <p:attrName>style.visibility</p:attrName>
                                        </p:attrNameLst>
                                      </p:cBhvr>
                                      <p:to>
                                        <p:strVal val="visible"/>
                                      </p:to>
                                    </p:set>
                                    <p:animEffect transition="in" filter="box(out)">
                                      <p:cBhvr>
                                        <p:cTn id="42" dur="500"/>
                                        <p:tgtEl>
                                          <p:spTgt spid="325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34"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 Box 2"/>
          <p:cNvSpPr txBox="1">
            <a:spLocks noChangeArrowheads="1"/>
          </p:cNvSpPr>
          <p:nvPr/>
        </p:nvSpPr>
        <p:spPr bwMode="auto">
          <a:xfrm>
            <a:off x="1527402" y="1066800"/>
            <a:ext cx="482441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600" b="1">
                <a:solidFill>
                  <a:srgbClr val="990099"/>
                </a:solidFill>
                <a:latin typeface="Arial" panose="020B0604020202020204" pitchFamily="34" charset="0"/>
              </a:rPr>
              <a:t>软脂酸合成的总反应式：</a:t>
            </a:r>
          </a:p>
        </p:txBody>
      </p:sp>
      <p:sp>
        <p:nvSpPr>
          <p:cNvPr id="114691" name="Text Box 3"/>
          <p:cNvSpPr txBox="1">
            <a:spLocks noChangeArrowheads="1"/>
          </p:cNvSpPr>
          <p:nvPr/>
        </p:nvSpPr>
        <p:spPr bwMode="auto">
          <a:xfrm>
            <a:off x="2514601" y="2828925"/>
            <a:ext cx="3076575" cy="1709738"/>
          </a:xfrm>
          <a:prstGeom prst="rect">
            <a:avLst/>
          </a:prstGeom>
          <a:noFill/>
          <a:ln w="9525">
            <a:solidFill>
              <a:srgbClr val="00CC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80000"/>
              </a:lnSpc>
            </a:pPr>
            <a:r>
              <a:rPr kumimoji="1" lang="en-US" altLang="zh-CN" sz="2400" b="1">
                <a:latin typeface="Times New Roman" panose="02020603050405020304" pitchFamily="18" charset="0"/>
              </a:rPr>
              <a:t>     CH</a:t>
            </a:r>
            <a:r>
              <a:rPr kumimoji="1" lang="en-US" altLang="zh-CN" sz="2400" b="1" baseline="-25000">
                <a:latin typeface="Times New Roman" panose="02020603050405020304" pitchFamily="18" charset="0"/>
              </a:rPr>
              <a:t>3</a:t>
            </a:r>
            <a:r>
              <a:rPr kumimoji="1" lang="en-US" altLang="zh-CN" sz="2400" b="1">
                <a:latin typeface="Times New Roman" panose="02020603050405020304" pitchFamily="18" charset="0"/>
              </a:rPr>
              <a:t>CO</a:t>
            </a:r>
            <a:r>
              <a:rPr kumimoji="1" lang="en-US" altLang="zh-CN" sz="2400" b="1">
                <a:solidFill>
                  <a:schemeClr val="folHlink"/>
                </a:solidFill>
                <a:latin typeface="Times New Roman" panose="02020603050405020304" pitchFamily="18" charset="0"/>
              </a:rPr>
              <a:t>SCoA</a:t>
            </a:r>
            <a:r>
              <a:rPr kumimoji="1" lang="en-US" altLang="zh-CN" sz="2400" b="1">
                <a:solidFill>
                  <a:srgbClr val="000099"/>
                </a:solidFill>
                <a:latin typeface="Times New Roman" panose="02020603050405020304" pitchFamily="18" charset="0"/>
              </a:rPr>
              <a:t> </a:t>
            </a:r>
            <a:r>
              <a:rPr kumimoji="1" lang="en-US" altLang="zh-CN" sz="2400" b="1">
                <a:solidFill>
                  <a:srgbClr val="24B5C0"/>
                </a:solidFill>
                <a:latin typeface="Times New Roman" panose="02020603050405020304" pitchFamily="18" charset="0"/>
              </a:rPr>
              <a:t> </a:t>
            </a:r>
          </a:p>
          <a:p>
            <a:pPr eaLnBrk="1" hangingPunct="1">
              <a:lnSpc>
                <a:spcPct val="80000"/>
              </a:lnSpc>
            </a:pPr>
            <a:r>
              <a:rPr kumimoji="1" lang="en-US" altLang="zh-CN" sz="2400" b="1">
                <a:solidFill>
                  <a:srgbClr val="24B5C0"/>
                </a:solidFill>
                <a:latin typeface="Times New Roman" panose="02020603050405020304" pitchFamily="18" charset="0"/>
              </a:rPr>
              <a:t>               </a:t>
            </a:r>
            <a:r>
              <a:rPr kumimoji="1" lang="en-US" altLang="zh-CN" sz="2800" b="1">
                <a:latin typeface="Times New Roman" panose="02020603050405020304" pitchFamily="18" charset="0"/>
              </a:rPr>
              <a:t>+</a:t>
            </a:r>
          </a:p>
          <a:p>
            <a:pPr eaLnBrk="1" hangingPunct="1">
              <a:lnSpc>
                <a:spcPct val="80000"/>
              </a:lnSpc>
            </a:pPr>
            <a:r>
              <a:rPr kumimoji="1" lang="en-US" altLang="zh-CN" sz="2400" b="1">
                <a:latin typeface="Times New Roman" panose="02020603050405020304" pitchFamily="18" charset="0"/>
              </a:rPr>
              <a:t>7 </a:t>
            </a:r>
            <a:r>
              <a:rPr kumimoji="1" lang="en-US" altLang="zh-CN" sz="2400" b="1">
                <a:solidFill>
                  <a:srgbClr val="FF0000"/>
                </a:solidFill>
                <a:latin typeface="Times New Roman" panose="02020603050405020304" pitchFamily="18" charset="0"/>
              </a:rPr>
              <a:t>HOO</a:t>
            </a:r>
            <a:r>
              <a:rPr kumimoji="1" lang="en-US" altLang="zh-CN" sz="2400" b="1">
                <a:latin typeface="Times New Roman" panose="02020603050405020304" pitchFamily="18" charset="0"/>
              </a:rPr>
              <a:t>CH</a:t>
            </a:r>
            <a:r>
              <a:rPr kumimoji="1" lang="en-US" altLang="zh-CN" sz="2400" b="1" baseline="-25000">
                <a:latin typeface="Times New Roman" panose="02020603050405020304" pitchFamily="18" charset="0"/>
              </a:rPr>
              <a:t>2</a:t>
            </a:r>
            <a:r>
              <a:rPr kumimoji="1" lang="en-US" altLang="zh-CN" sz="2400" b="1">
                <a:latin typeface="Times New Roman" panose="02020603050405020304" pitchFamily="18" charset="0"/>
              </a:rPr>
              <a:t>CO</a:t>
            </a:r>
            <a:r>
              <a:rPr kumimoji="1" lang="en-US" altLang="zh-CN" sz="2400" b="1">
                <a:solidFill>
                  <a:schemeClr val="folHlink"/>
                </a:solidFill>
                <a:latin typeface="Times New Roman" panose="02020603050405020304" pitchFamily="18" charset="0"/>
              </a:rPr>
              <a:t>SCoA</a:t>
            </a:r>
            <a:r>
              <a:rPr kumimoji="1" lang="en-US" altLang="zh-CN" sz="2400" b="1">
                <a:solidFill>
                  <a:srgbClr val="24B5C0"/>
                </a:solidFill>
                <a:latin typeface="Times New Roman" panose="02020603050405020304" pitchFamily="18" charset="0"/>
              </a:rPr>
              <a:t> </a:t>
            </a:r>
            <a:r>
              <a:rPr kumimoji="1" lang="en-US" altLang="zh-CN" sz="2800" b="1">
                <a:solidFill>
                  <a:srgbClr val="24B5C0"/>
                </a:solidFill>
                <a:latin typeface="Times New Roman" panose="02020603050405020304" pitchFamily="18" charset="0"/>
              </a:rPr>
              <a:t> </a:t>
            </a:r>
          </a:p>
          <a:p>
            <a:pPr eaLnBrk="1" hangingPunct="1">
              <a:lnSpc>
                <a:spcPct val="80000"/>
              </a:lnSpc>
            </a:pPr>
            <a:r>
              <a:rPr kumimoji="1" lang="en-US" altLang="zh-CN" sz="2800" b="1">
                <a:solidFill>
                  <a:srgbClr val="24B5C0"/>
                </a:solidFill>
                <a:latin typeface="Times New Roman" panose="02020603050405020304" pitchFamily="18" charset="0"/>
              </a:rPr>
              <a:t>             </a:t>
            </a:r>
            <a:r>
              <a:rPr kumimoji="1" lang="en-US" altLang="zh-CN" sz="2800" b="1">
                <a:latin typeface="Times New Roman" panose="02020603050405020304" pitchFamily="18" charset="0"/>
              </a:rPr>
              <a:t>+</a:t>
            </a:r>
          </a:p>
          <a:p>
            <a:pPr eaLnBrk="1" hangingPunct="1">
              <a:lnSpc>
                <a:spcPct val="80000"/>
              </a:lnSpc>
            </a:pPr>
            <a:r>
              <a:rPr kumimoji="1" lang="en-US" altLang="zh-CN" sz="2000" b="1">
                <a:solidFill>
                  <a:schemeClr val="tx2"/>
                </a:solidFill>
                <a:latin typeface="Times New Roman" panose="02020603050405020304" pitchFamily="18" charset="0"/>
              </a:rPr>
              <a:t>        </a:t>
            </a:r>
            <a:r>
              <a:rPr kumimoji="1" lang="en-US" altLang="zh-CN" sz="2400" b="1">
                <a:solidFill>
                  <a:schemeClr val="tx2"/>
                </a:solidFill>
                <a:latin typeface="Times New Roman" panose="02020603050405020304" pitchFamily="18" charset="0"/>
              </a:rPr>
              <a:t>14NADPH+H</a:t>
            </a:r>
            <a:r>
              <a:rPr kumimoji="1" lang="en-US" altLang="zh-CN" sz="2400" b="1" baseline="30000">
                <a:solidFill>
                  <a:schemeClr val="tx2"/>
                </a:solidFill>
                <a:latin typeface="Times New Roman" panose="02020603050405020304" pitchFamily="18" charset="0"/>
              </a:rPr>
              <a:t>+</a:t>
            </a:r>
            <a:endParaRPr kumimoji="1" lang="en-US" altLang="zh-CN" sz="3200" b="1">
              <a:latin typeface="Times New Roman" panose="02020603050405020304" pitchFamily="18" charset="0"/>
            </a:endParaRPr>
          </a:p>
        </p:txBody>
      </p:sp>
      <p:sp>
        <p:nvSpPr>
          <p:cNvPr id="114692" name="Text Box 4"/>
          <p:cNvSpPr txBox="1">
            <a:spLocks noChangeArrowheads="1"/>
          </p:cNvSpPr>
          <p:nvPr/>
        </p:nvSpPr>
        <p:spPr bwMode="auto">
          <a:xfrm>
            <a:off x="6959600" y="1916114"/>
            <a:ext cx="3200400" cy="3635375"/>
          </a:xfrm>
          <a:prstGeom prst="rect">
            <a:avLst/>
          </a:prstGeom>
          <a:noFill/>
          <a:ln w="9525">
            <a:solidFill>
              <a:srgbClr val="00CC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400" b="1">
                <a:solidFill>
                  <a:schemeClr val="hlink"/>
                </a:solidFill>
                <a:latin typeface="Times New Roman" panose="02020603050405020304" pitchFamily="18" charset="0"/>
              </a:rPr>
              <a:t>   CH</a:t>
            </a:r>
            <a:r>
              <a:rPr kumimoji="1" lang="en-US" altLang="zh-CN" sz="2400" b="1" baseline="-25000">
                <a:solidFill>
                  <a:schemeClr val="hlink"/>
                </a:solidFill>
                <a:latin typeface="Times New Roman" panose="02020603050405020304" pitchFamily="18" charset="0"/>
              </a:rPr>
              <a:t>3</a:t>
            </a:r>
            <a:r>
              <a:rPr kumimoji="1" lang="en-US" altLang="zh-CN" sz="2400" b="1">
                <a:solidFill>
                  <a:schemeClr val="hlink"/>
                </a:solidFill>
                <a:latin typeface="Times New Roman" panose="02020603050405020304" pitchFamily="18" charset="0"/>
              </a:rPr>
              <a:t>(CH</a:t>
            </a:r>
            <a:r>
              <a:rPr kumimoji="1" lang="en-US" altLang="zh-CN" sz="2400" b="1" baseline="-25000">
                <a:solidFill>
                  <a:schemeClr val="hlink"/>
                </a:solidFill>
                <a:latin typeface="Times New Roman" panose="02020603050405020304" pitchFamily="18" charset="0"/>
              </a:rPr>
              <a:t>2</a:t>
            </a:r>
            <a:r>
              <a:rPr kumimoji="1" lang="en-US" altLang="zh-CN" sz="2400" b="1">
                <a:solidFill>
                  <a:schemeClr val="hlink"/>
                </a:solidFill>
                <a:latin typeface="Times New Roman" panose="02020603050405020304" pitchFamily="18" charset="0"/>
              </a:rPr>
              <a:t>)</a:t>
            </a:r>
            <a:r>
              <a:rPr kumimoji="1" lang="en-US" altLang="zh-CN" sz="2400" b="1" baseline="-25000">
                <a:solidFill>
                  <a:schemeClr val="hlink"/>
                </a:solidFill>
                <a:latin typeface="Times New Roman" panose="02020603050405020304" pitchFamily="18" charset="0"/>
              </a:rPr>
              <a:t>14</a:t>
            </a:r>
            <a:r>
              <a:rPr kumimoji="1" lang="en-US" altLang="zh-CN" sz="2400" b="1">
                <a:solidFill>
                  <a:schemeClr val="hlink"/>
                </a:solidFill>
                <a:latin typeface="Times New Roman" panose="02020603050405020304" pitchFamily="18" charset="0"/>
              </a:rPr>
              <a:t>COOH</a:t>
            </a:r>
          </a:p>
          <a:p>
            <a:pPr eaLnBrk="1" hangingPunct="1"/>
            <a:r>
              <a:rPr kumimoji="1" lang="en-US" altLang="zh-CN" sz="2400" b="1">
                <a:latin typeface="Times New Roman" panose="02020603050405020304" pitchFamily="18" charset="0"/>
              </a:rPr>
              <a:t>                </a:t>
            </a:r>
            <a:r>
              <a:rPr kumimoji="1" lang="en-US" altLang="zh-CN" sz="2800" b="1">
                <a:latin typeface="Times New Roman" panose="02020603050405020304" pitchFamily="18" charset="0"/>
              </a:rPr>
              <a:t>+</a:t>
            </a:r>
          </a:p>
          <a:p>
            <a:pPr eaLnBrk="1" hangingPunct="1"/>
            <a:r>
              <a:rPr kumimoji="1" lang="en-US" altLang="zh-CN" sz="2400" b="1">
                <a:latin typeface="Times New Roman" panose="02020603050405020304" pitchFamily="18" charset="0"/>
              </a:rPr>
              <a:t>            7 </a:t>
            </a:r>
            <a:r>
              <a:rPr kumimoji="1" lang="en-US" altLang="zh-CN" sz="2400" b="1">
                <a:solidFill>
                  <a:srgbClr val="FF0000"/>
                </a:solidFill>
                <a:latin typeface="Times New Roman" panose="02020603050405020304" pitchFamily="18" charset="0"/>
              </a:rPr>
              <a:t>CO</a:t>
            </a:r>
            <a:r>
              <a:rPr kumimoji="1" lang="en-US" altLang="zh-CN" sz="2400" b="1" baseline="-25000">
                <a:solidFill>
                  <a:srgbClr val="FF0000"/>
                </a:solidFill>
                <a:latin typeface="Times New Roman" panose="02020603050405020304" pitchFamily="18" charset="0"/>
              </a:rPr>
              <a:t>2</a:t>
            </a:r>
            <a:r>
              <a:rPr kumimoji="1" lang="en-US" altLang="zh-CN" b="1">
                <a:solidFill>
                  <a:srgbClr val="C95D9B"/>
                </a:solidFill>
                <a:latin typeface="Times New Roman" panose="02020603050405020304" pitchFamily="18" charset="0"/>
              </a:rPr>
              <a:t>  </a:t>
            </a:r>
          </a:p>
          <a:p>
            <a:pPr eaLnBrk="1" hangingPunct="1"/>
            <a:r>
              <a:rPr kumimoji="1" lang="en-US" altLang="zh-CN" sz="2400" b="1">
                <a:latin typeface="Times New Roman" panose="02020603050405020304" pitchFamily="18" charset="0"/>
              </a:rPr>
              <a:t>                </a:t>
            </a:r>
            <a:r>
              <a:rPr kumimoji="1" lang="en-US" altLang="zh-CN" sz="2800" b="1">
                <a:latin typeface="Times New Roman" panose="02020603050405020304" pitchFamily="18" charset="0"/>
              </a:rPr>
              <a:t>+</a:t>
            </a:r>
            <a:r>
              <a:rPr kumimoji="1" lang="en-US" altLang="zh-CN" sz="2400" b="1">
                <a:latin typeface="Times New Roman" panose="02020603050405020304" pitchFamily="18" charset="0"/>
              </a:rPr>
              <a:t> </a:t>
            </a:r>
          </a:p>
          <a:p>
            <a:pPr eaLnBrk="1" hangingPunct="1"/>
            <a:r>
              <a:rPr kumimoji="1" lang="en-US" altLang="zh-CN" sz="2400" b="1">
                <a:latin typeface="Times New Roman" panose="02020603050405020304" pitchFamily="18" charset="0"/>
              </a:rPr>
              <a:t>            6H</a:t>
            </a:r>
            <a:r>
              <a:rPr kumimoji="1" lang="en-US" altLang="zh-CN" sz="2400" b="1" baseline="-25000">
                <a:latin typeface="Times New Roman" panose="02020603050405020304" pitchFamily="18" charset="0"/>
              </a:rPr>
              <a:t>2</a:t>
            </a:r>
            <a:r>
              <a:rPr kumimoji="1" lang="en-US" altLang="zh-CN" sz="2400" b="1">
                <a:latin typeface="Times New Roman" panose="02020603050405020304" pitchFamily="18" charset="0"/>
              </a:rPr>
              <a:t>O</a:t>
            </a:r>
          </a:p>
          <a:p>
            <a:pPr eaLnBrk="1" hangingPunct="1"/>
            <a:r>
              <a:rPr kumimoji="1" lang="en-US" altLang="zh-CN" sz="2400" b="1">
                <a:latin typeface="Times New Roman" panose="02020603050405020304" pitchFamily="18" charset="0"/>
              </a:rPr>
              <a:t>                </a:t>
            </a:r>
            <a:r>
              <a:rPr kumimoji="1" lang="en-US" altLang="zh-CN" sz="2800" b="1">
                <a:latin typeface="Times New Roman" panose="02020603050405020304" pitchFamily="18" charset="0"/>
              </a:rPr>
              <a:t>+</a:t>
            </a:r>
          </a:p>
          <a:p>
            <a:pPr eaLnBrk="1" hangingPunct="1"/>
            <a:r>
              <a:rPr kumimoji="1" lang="en-US" altLang="zh-CN" sz="2400" b="1">
                <a:latin typeface="Times New Roman" panose="02020603050405020304" pitchFamily="18" charset="0"/>
              </a:rPr>
              <a:t>           8</a:t>
            </a:r>
            <a:r>
              <a:rPr kumimoji="1" lang="en-US" altLang="zh-CN" sz="2400" b="1">
                <a:solidFill>
                  <a:schemeClr val="folHlink"/>
                </a:solidFill>
                <a:latin typeface="Times New Roman" panose="02020603050405020304" pitchFamily="18" charset="0"/>
              </a:rPr>
              <a:t>HSCoA</a:t>
            </a:r>
            <a:endParaRPr kumimoji="1" lang="en-US" altLang="zh-CN" sz="2400" b="1">
              <a:latin typeface="Times New Roman" panose="02020603050405020304" pitchFamily="18" charset="0"/>
            </a:endParaRPr>
          </a:p>
          <a:p>
            <a:pPr eaLnBrk="1" hangingPunct="1"/>
            <a:r>
              <a:rPr kumimoji="1" lang="en-US" altLang="zh-CN" sz="2400" b="1">
                <a:latin typeface="Times New Roman" panose="02020603050405020304" pitchFamily="18" charset="0"/>
              </a:rPr>
              <a:t>                </a:t>
            </a:r>
            <a:r>
              <a:rPr kumimoji="1" lang="en-US" altLang="zh-CN" sz="2800" b="1">
                <a:latin typeface="Times New Roman" panose="02020603050405020304" pitchFamily="18" charset="0"/>
              </a:rPr>
              <a:t>+</a:t>
            </a:r>
            <a:r>
              <a:rPr kumimoji="1" lang="en-US" altLang="zh-CN" sz="2400" b="1">
                <a:latin typeface="Times New Roman" panose="02020603050405020304" pitchFamily="18" charset="0"/>
              </a:rPr>
              <a:t>  </a:t>
            </a:r>
          </a:p>
          <a:p>
            <a:pPr eaLnBrk="1" hangingPunct="1"/>
            <a:r>
              <a:rPr kumimoji="1" lang="en-US" altLang="zh-CN" sz="2400" b="1">
                <a:solidFill>
                  <a:schemeClr val="tx2"/>
                </a:solidFill>
                <a:latin typeface="Times New Roman" panose="02020603050405020304" pitchFamily="18" charset="0"/>
              </a:rPr>
              <a:t>         14NADP</a:t>
            </a:r>
            <a:r>
              <a:rPr kumimoji="1" lang="en-US" altLang="zh-CN" sz="2400" b="1" baseline="30000">
                <a:solidFill>
                  <a:schemeClr val="tx2"/>
                </a:solidFill>
                <a:latin typeface="Times New Roman" panose="02020603050405020304" pitchFamily="18" charset="0"/>
              </a:rPr>
              <a:t>+ </a:t>
            </a:r>
          </a:p>
        </p:txBody>
      </p:sp>
      <p:sp>
        <p:nvSpPr>
          <p:cNvPr id="114693" name="Line 5"/>
          <p:cNvSpPr>
            <a:spLocks noChangeShapeType="1"/>
          </p:cNvSpPr>
          <p:nvPr/>
        </p:nvSpPr>
        <p:spPr bwMode="auto">
          <a:xfrm>
            <a:off x="5867400" y="3657600"/>
            <a:ext cx="990600" cy="0"/>
          </a:xfrm>
          <a:prstGeom prst="line">
            <a:avLst/>
          </a:prstGeom>
          <a:noFill/>
          <a:ln w="38100">
            <a:solidFill>
              <a:srgbClr val="99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Tree>
    <p:extLst>
      <p:ext uri="{BB962C8B-B14F-4D97-AF65-F5344CB8AC3E}">
        <p14:creationId xmlns:p14="http://schemas.microsoft.com/office/powerpoint/2010/main" val="5531224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descr="软脂酸合成"/>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5051" y="0"/>
            <a:ext cx="5451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39" name="Text Box 3"/>
          <p:cNvSpPr txBox="1">
            <a:spLocks noChangeArrowheads="1"/>
          </p:cNvSpPr>
          <p:nvPr/>
        </p:nvSpPr>
        <p:spPr bwMode="auto">
          <a:xfrm>
            <a:off x="2413629" y="692151"/>
            <a:ext cx="874085" cy="3529013"/>
          </a:xfrm>
          <a:prstGeom prst="rect">
            <a:avLst/>
          </a:prstGeom>
          <a:solidFill>
            <a:srgbClr val="E5CB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40000"/>
              </a:lnSpc>
            </a:pPr>
            <a:r>
              <a:rPr kumimoji="1" lang="zh-CN" altLang="en-US" sz="3200" b="1">
                <a:solidFill>
                  <a:schemeClr val="tx2"/>
                </a:solidFill>
                <a:latin typeface="宋体" panose="02010600030101010101" pitchFamily="2" charset="-122"/>
                <a:ea typeface="宋体" panose="02010600030101010101" pitchFamily="2" charset="-122"/>
              </a:rPr>
              <a:t>软脂酸的合成总图</a:t>
            </a:r>
          </a:p>
        </p:txBody>
      </p:sp>
      <p:sp>
        <p:nvSpPr>
          <p:cNvPr id="116740" name="AutoShape 4">
            <a:hlinkClick r:id="" action="ppaction://hlinkshowjump?jump=nextslide" highlightClick="1"/>
          </p:cNvPr>
          <p:cNvSpPr>
            <a:spLocks noChangeArrowheads="1"/>
          </p:cNvSpPr>
          <p:nvPr/>
        </p:nvSpPr>
        <p:spPr bwMode="auto">
          <a:xfrm>
            <a:off x="9409114" y="6381751"/>
            <a:ext cx="466725" cy="309563"/>
          </a:xfrm>
          <a:prstGeom prst="actionButtonForwardNext">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16741" name="AutoShape 5">
            <a:hlinkClick r:id="" action="ppaction://hlinkshowjump?jump=previousslide" highlightClick="1"/>
          </p:cNvPr>
          <p:cNvSpPr>
            <a:spLocks noChangeArrowheads="1"/>
          </p:cNvSpPr>
          <p:nvPr/>
        </p:nvSpPr>
        <p:spPr bwMode="auto">
          <a:xfrm>
            <a:off x="8823326" y="6381751"/>
            <a:ext cx="466725" cy="309563"/>
          </a:xfrm>
          <a:prstGeom prst="actionButtonBackPrevious">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16742" name="Rectangle 6"/>
          <p:cNvSpPr>
            <a:spLocks noChangeArrowheads="1"/>
          </p:cNvSpPr>
          <p:nvPr/>
        </p:nvSpPr>
        <p:spPr bwMode="auto">
          <a:xfrm>
            <a:off x="9975851" y="6375400"/>
            <a:ext cx="474663" cy="325438"/>
          </a:xfrm>
          <a:prstGeom prst="rect">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16743" name="Text Box 7">
            <a:hlinkClick r:id="rId4" action="ppaction://hlinkpres?slideindex=1&amp;slidetitle=2"/>
          </p:cNvPr>
          <p:cNvSpPr txBox="1">
            <a:spLocks noChangeArrowheads="1"/>
          </p:cNvSpPr>
          <p:nvPr/>
        </p:nvSpPr>
        <p:spPr bwMode="auto">
          <a:xfrm>
            <a:off x="9994900" y="6396038"/>
            <a:ext cx="433388" cy="284162"/>
          </a:xfrm>
          <a:prstGeom prst="rect">
            <a:avLst/>
          </a:prstGeom>
          <a:solidFill>
            <a:srgbClr val="9AE27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kumimoji="1" lang="zh-CN" altLang="zh-CN" sz="1200" b="1">
              <a:solidFill>
                <a:srgbClr val="669900"/>
              </a:solidFill>
              <a:latin typeface="Times New Roman" panose="02020603050405020304" pitchFamily="18" charset="0"/>
              <a:ea typeface="宋体" panose="02010600030101010101" pitchFamily="2" charset="-122"/>
            </a:endParaRPr>
          </a:p>
        </p:txBody>
      </p:sp>
      <p:sp>
        <p:nvSpPr>
          <p:cNvPr id="116744" name="Rectangle 8">
            <a:hlinkClick r:id="rId5" action="ppaction://hlinkpres?slideindex=2&amp;slidetitle=幻灯片 2"/>
          </p:cNvPr>
          <p:cNvSpPr>
            <a:spLocks noChangeArrowheads="1"/>
          </p:cNvSpPr>
          <p:nvPr/>
        </p:nvSpPr>
        <p:spPr bwMode="auto">
          <a:xfrm>
            <a:off x="9928225" y="6402389"/>
            <a:ext cx="5270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200" b="1">
                <a:solidFill>
                  <a:srgbClr val="2C471D"/>
                </a:solidFill>
                <a:latin typeface="Times New Roman" panose="02020603050405020304" pitchFamily="18" charset="0"/>
                <a:ea typeface="宋体" panose="02010600030101010101" pitchFamily="2" charset="-122"/>
              </a:rPr>
              <a:t>目 录</a:t>
            </a:r>
          </a:p>
        </p:txBody>
      </p:sp>
    </p:spTree>
    <p:extLst>
      <p:ext uri="{BB962C8B-B14F-4D97-AF65-F5344CB8AC3E}">
        <p14:creationId xmlns:p14="http://schemas.microsoft.com/office/powerpoint/2010/main" val="11385303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6428" name="Group 76"/>
          <p:cNvGraphicFramePr>
            <a:graphicFrameLocks noGrp="1"/>
          </p:cNvGraphicFramePr>
          <p:nvPr>
            <p:extLst>
              <p:ext uri="{D42A27DB-BD31-4B8C-83A1-F6EECF244321}">
                <p14:modId xmlns:p14="http://schemas.microsoft.com/office/powerpoint/2010/main" val="1060787780"/>
              </p:ext>
            </p:extLst>
          </p:nvPr>
        </p:nvGraphicFramePr>
        <p:xfrm>
          <a:off x="914402" y="549275"/>
          <a:ext cx="10515599" cy="5951652"/>
        </p:xfrm>
        <a:graphic>
          <a:graphicData uri="http://schemas.openxmlformats.org/drawingml/2006/table">
            <a:tbl>
              <a:tblPr/>
              <a:tblGrid>
                <a:gridCol w="3808957">
                  <a:extLst>
                    <a:ext uri="{9D8B030D-6E8A-4147-A177-3AD203B41FA5}">
                      <a16:colId xmlns:a16="http://schemas.microsoft.com/office/drawing/2014/main" val="2007552216"/>
                    </a:ext>
                  </a:extLst>
                </a:gridCol>
                <a:gridCol w="4350525">
                  <a:extLst>
                    <a:ext uri="{9D8B030D-6E8A-4147-A177-3AD203B41FA5}">
                      <a16:colId xmlns:a16="http://schemas.microsoft.com/office/drawing/2014/main" val="2301813841"/>
                    </a:ext>
                  </a:extLst>
                </a:gridCol>
                <a:gridCol w="2356117">
                  <a:extLst>
                    <a:ext uri="{9D8B030D-6E8A-4147-A177-3AD203B41FA5}">
                      <a16:colId xmlns:a16="http://schemas.microsoft.com/office/drawing/2014/main" val="2383253952"/>
                    </a:ext>
                  </a:extLst>
                </a:gridCol>
              </a:tblGrid>
              <a:tr h="587312">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400" b="1" i="0" u="none" strike="noStrike" cap="none" normalizeH="0" baseline="0" smtClean="0">
                          <a:ln>
                            <a:noFill/>
                          </a:ln>
                          <a:solidFill>
                            <a:srgbClr val="993366"/>
                          </a:solidFill>
                          <a:effectLst/>
                          <a:latin typeface="Tahoma" panose="020B0604030504040204" pitchFamily="34" charset="0"/>
                          <a:ea typeface="宋体" panose="02010600030101010101" pitchFamily="2" charset="-122"/>
                        </a:rPr>
                        <a:t>区别点</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4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从头合成</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4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β</a:t>
                      </a:r>
                      <a:r>
                        <a:rPr kumimoji="0" lang="en-US" altLang="zh-CN"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a:t>
                      </a:r>
                      <a:r>
                        <a:rPr kumimoji="0" lang="zh-CN" altLang="en-US" sz="24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氧化</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53577697"/>
                  </a:ext>
                </a:extLst>
              </a:tr>
              <a:tr h="492072">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rgbClr val="993366"/>
                          </a:solidFill>
                          <a:effectLst/>
                          <a:latin typeface="Tahoma" panose="020B0604030504040204" pitchFamily="34" charset="0"/>
                          <a:ea typeface="宋体" panose="02010600030101010101" pitchFamily="2" charset="-122"/>
                        </a:rPr>
                        <a:t>发生场所</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细胞质</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线粒体</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95764420"/>
                  </a:ext>
                </a:extLst>
              </a:tr>
              <a:tr h="431754">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rgbClr val="993366"/>
                          </a:solidFill>
                          <a:effectLst/>
                          <a:latin typeface="Tahoma" panose="020B0604030504040204" pitchFamily="34" charset="0"/>
                          <a:ea typeface="宋体" panose="02010600030101010101" pitchFamily="2" charset="-122"/>
                        </a:rPr>
                        <a:t>酰基载体</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ACP-SH</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CoA-SH</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14574800"/>
                  </a:ext>
                </a:extLst>
              </a:tr>
              <a:tr h="640012">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rgbClr val="993366"/>
                          </a:solidFill>
                          <a:effectLst/>
                          <a:latin typeface="Tahoma" panose="020B0604030504040204" pitchFamily="34" charset="0"/>
                          <a:ea typeface="宋体" panose="02010600030101010101" pitchFamily="2" charset="-122"/>
                        </a:rPr>
                        <a:t>四步反应</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缩合、还原、脱水、还原</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氧化、水合、氧化、裂解</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13753327"/>
                  </a:ext>
                </a:extLst>
              </a:tr>
              <a:tr h="417468">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rgbClr val="993366"/>
                          </a:solidFill>
                          <a:effectLst/>
                          <a:latin typeface="Tahoma" panose="020B0604030504040204" pitchFamily="34" charset="0"/>
                          <a:ea typeface="宋体" panose="02010600030101010101" pitchFamily="2" charset="-122"/>
                        </a:rPr>
                        <a:t>二碳片段的加入与裂解方式</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丙二酰单酰</a:t>
                      </a:r>
                      <a:r>
                        <a:rPr kumimoji="0" lang="en-US" altLang="zh-CN"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CoA</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乙酰</a:t>
                      </a:r>
                      <a:r>
                        <a:rPr kumimoji="0" lang="en-US" altLang="zh-CN"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CoA</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06790850"/>
                  </a:ext>
                </a:extLst>
              </a:tr>
              <a:tr h="457151">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rgbClr val="993366"/>
                          </a:solidFill>
                          <a:effectLst/>
                          <a:latin typeface="Tahoma" panose="020B0604030504040204" pitchFamily="34" charset="0"/>
                          <a:ea typeface="宋体" panose="02010600030101010101" pitchFamily="2" charset="-122"/>
                        </a:rPr>
                        <a:t>电子供体或受体</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NADPH</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FAD</a:t>
                      </a: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a:t>
                      </a:r>
                      <a:r>
                        <a:rPr kumimoji="0" lang="en-US" altLang="zh-CN"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NAD</a:t>
                      </a:r>
                      <a:r>
                        <a:rPr kumimoji="0" lang="en-US" altLang="zh-CN" sz="1800" b="1" i="0" u="none" strike="noStrike" cap="none" normalizeH="0" baseline="30000" smtClean="0">
                          <a:ln>
                            <a:noFill/>
                          </a:ln>
                          <a:solidFill>
                            <a:schemeClr val="tx1"/>
                          </a:solidFill>
                          <a:effectLst/>
                          <a:latin typeface="Tahoma" panose="020B0604030504040204" pitchFamily="34" charset="0"/>
                          <a:ea typeface="宋体" panose="02010600030101010101" pitchFamily="2" charset="-122"/>
                        </a:rPr>
                        <a:t>+</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88694853"/>
                  </a:ext>
                </a:extLst>
              </a:tr>
              <a:tr h="457151">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rgbClr val="993366"/>
                          </a:solidFill>
                          <a:effectLst/>
                          <a:latin typeface="Tahoma" panose="020B0604030504040204" pitchFamily="34" charset="0"/>
                          <a:ea typeface="宋体" panose="02010600030101010101" pitchFamily="2" charset="-122"/>
                        </a:rPr>
                        <a:t>酶系</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七种酶和一个蛋白质组成复合物</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dirty="0" smtClean="0">
                          <a:ln>
                            <a:noFill/>
                          </a:ln>
                          <a:solidFill>
                            <a:schemeClr val="tx1"/>
                          </a:solidFill>
                          <a:effectLst/>
                          <a:latin typeface="Tahoma" panose="020B0604030504040204" pitchFamily="34" charset="0"/>
                          <a:ea typeface="宋体" panose="02010600030101010101" pitchFamily="2" charset="-122"/>
                        </a:rPr>
                        <a:t>四种酶</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0252515"/>
                  </a:ext>
                </a:extLst>
              </a:tr>
              <a:tr h="457151">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rgbClr val="993366"/>
                          </a:solidFill>
                          <a:effectLst/>
                          <a:latin typeface="Tahoma" panose="020B0604030504040204" pitchFamily="34" charset="0"/>
                          <a:ea typeface="宋体" panose="02010600030101010101" pitchFamily="2" charset="-122"/>
                        </a:rPr>
                        <a:t>羧基</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最后合成</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最先离去</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15123160"/>
                  </a:ext>
                </a:extLst>
              </a:tr>
              <a:tr h="640012">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rgbClr val="993366"/>
                          </a:solidFill>
                          <a:effectLst/>
                          <a:latin typeface="Tahoma" panose="020B0604030504040204" pitchFamily="34" charset="0"/>
                          <a:ea typeface="宋体" panose="02010600030101010101" pitchFamily="2" charset="-122"/>
                        </a:rPr>
                        <a:t>运转机制</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三羧酸运转（乙酰辅酶</a:t>
                      </a:r>
                      <a:r>
                        <a:rPr kumimoji="0" lang="en-US" altLang="zh-CN"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A</a:t>
                      </a: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肉碱载体系统（脂酰辅酶</a:t>
                      </a:r>
                      <a:r>
                        <a:rPr kumimoji="0" lang="en-US" altLang="zh-CN"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A</a:t>
                      </a: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313497"/>
                  </a:ext>
                </a:extLst>
              </a:tr>
              <a:tr h="457151">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rgbClr val="993366"/>
                          </a:solidFill>
                          <a:effectLst/>
                          <a:latin typeface="Tahoma" panose="020B0604030504040204" pitchFamily="34" charset="0"/>
                          <a:ea typeface="宋体" panose="02010600030101010101" pitchFamily="2" charset="-122"/>
                        </a:rPr>
                        <a:t>羟脂酰化合物的中间构型</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D-</a:t>
                      </a: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型</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L-</a:t>
                      </a: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型</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1307194"/>
                  </a:ext>
                </a:extLst>
              </a:tr>
              <a:tr h="457151">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rgbClr val="993366"/>
                          </a:solidFill>
                          <a:effectLst/>
                          <a:latin typeface="Tahoma" panose="020B0604030504040204" pitchFamily="34" charset="0"/>
                          <a:ea typeface="宋体" panose="02010600030101010101" pitchFamily="2" charset="-122"/>
                        </a:rPr>
                        <a:t>对二氧化碳和柠檬酸的需求</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要求</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不要求</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5942987"/>
                  </a:ext>
                </a:extLst>
              </a:tr>
              <a:tr h="457151">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rgbClr val="993366"/>
                          </a:solidFill>
                          <a:effectLst/>
                          <a:latin typeface="Tahoma" panose="020B0604030504040204" pitchFamily="34" charset="0"/>
                          <a:ea typeface="宋体" panose="02010600030101010101" pitchFamily="2" charset="-122"/>
                        </a:rPr>
                        <a:t>能量变化</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消耗</a:t>
                      </a:r>
                      <a:r>
                        <a:rPr kumimoji="0" lang="en-US" altLang="zh-CN"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7</a:t>
                      </a: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个</a:t>
                      </a:r>
                      <a:r>
                        <a:rPr kumimoji="0" lang="en-US" altLang="zh-CN"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ATP</a:t>
                      </a:r>
                      <a:r>
                        <a:rPr kumimoji="0" lang="zh-CN" altLang="en-US"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和</a:t>
                      </a:r>
                      <a:r>
                        <a:rPr kumimoji="0" lang="en-US" altLang="zh-CN" sz="18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rPr>
                        <a:t>14NADPH</a:t>
                      </a:r>
                    </a:p>
                  </a:txBody>
                  <a:tcPr marT="45715" marB="457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1800" b="1" i="0" u="none" strike="noStrike" cap="none" normalizeH="0" baseline="0" dirty="0" smtClean="0">
                          <a:ln>
                            <a:noFill/>
                          </a:ln>
                          <a:solidFill>
                            <a:schemeClr val="tx1"/>
                          </a:solidFill>
                          <a:effectLst/>
                          <a:latin typeface="Tahoma" panose="020B0604030504040204" pitchFamily="34" charset="0"/>
                          <a:ea typeface="宋体" panose="02010600030101010101" pitchFamily="2" charset="-122"/>
                        </a:rPr>
                        <a:t>产生</a:t>
                      </a:r>
                      <a:r>
                        <a:rPr kumimoji="0" lang="en-US" altLang="zh-CN" sz="1800" b="1" i="0" u="none" strike="noStrike" cap="none" normalizeH="0" baseline="0" dirty="0" smtClean="0">
                          <a:ln>
                            <a:noFill/>
                          </a:ln>
                          <a:solidFill>
                            <a:schemeClr val="tx1"/>
                          </a:solidFill>
                          <a:effectLst/>
                          <a:latin typeface="Tahoma" panose="020B0604030504040204" pitchFamily="34" charset="0"/>
                          <a:ea typeface="宋体" panose="02010600030101010101" pitchFamily="2" charset="-122"/>
                        </a:rPr>
                        <a:t>106</a:t>
                      </a:r>
                      <a:r>
                        <a:rPr kumimoji="0" lang="zh-CN" altLang="en-US" sz="1800" b="1" i="0" u="none" strike="noStrike" cap="none" normalizeH="0" baseline="0" dirty="0" smtClean="0">
                          <a:ln>
                            <a:noFill/>
                          </a:ln>
                          <a:solidFill>
                            <a:schemeClr val="tx1"/>
                          </a:solidFill>
                          <a:effectLst/>
                          <a:latin typeface="Tahoma" panose="020B0604030504040204" pitchFamily="34" charset="0"/>
                          <a:ea typeface="宋体" panose="02010600030101010101" pitchFamily="2" charset="-122"/>
                        </a:rPr>
                        <a:t>个</a:t>
                      </a:r>
                      <a:r>
                        <a:rPr kumimoji="0" lang="en-US" altLang="zh-CN" sz="1800" b="1" i="0" u="none" strike="noStrike" cap="none" normalizeH="0" baseline="0" dirty="0" smtClean="0">
                          <a:ln>
                            <a:noFill/>
                          </a:ln>
                          <a:solidFill>
                            <a:schemeClr val="tx1"/>
                          </a:solidFill>
                          <a:effectLst/>
                          <a:latin typeface="Tahoma" panose="020B0604030504040204" pitchFamily="34" charset="0"/>
                          <a:ea typeface="宋体" panose="02010600030101010101" pitchFamily="2" charset="-122"/>
                        </a:rPr>
                        <a:t>ATP</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030390026"/>
                  </a:ext>
                </a:extLst>
              </a:tr>
            </a:tbl>
          </a:graphicData>
        </a:graphic>
      </p:graphicFrame>
      <p:sp>
        <p:nvSpPr>
          <p:cNvPr id="118840" name="Rectangle 48"/>
          <p:cNvSpPr>
            <a:spLocks noChangeArrowheads="1"/>
          </p:cNvSpPr>
          <p:nvPr/>
        </p:nvSpPr>
        <p:spPr bwMode="auto">
          <a:xfrm>
            <a:off x="2057400" y="-3810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r>
              <a:rPr kumimoji="1" lang="zh-CN" altLang="en-US" sz="3200" b="1" dirty="0">
                <a:latin typeface="Times New Roman" panose="02020603050405020304" pitchFamily="18" charset="0"/>
                <a:ea typeface="宋体" panose="02010600030101010101" pitchFamily="2" charset="-122"/>
              </a:rPr>
              <a:t>脂肪酸从头合成与</a:t>
            </a:r>
            <a:r>
              <a:rPr kumimoji="1" lang="en-US" altLang="zh-CN" sz="3200" b="1" dirty="0">
                <a:latin typeface="Times New Roman" panose="02020603050405020304" pitchFamily="18" charset="0"/>
                <a:ea typeface="宋体" panose="02010600030101010101" pitchFamily="2" charset="-122"/>
              </a:rPr>
              <a:t>β</a:t>
            </a:r>
            <a:r>
              <a:rPr kumimoji="1" lang="zh-CN" altLang="en-US" sz="3200" b="1" dirty="0">
                <a:latin typeface="Times New Roman" panose="02020603050405020304" pitchFamily="18" charset="0"/>
                <a:ea typeface="宋体" panose="02010600030101010101" pitchFamily="2" charset="-122"/>
              </a:rPr>
              <a:t>－氧化比较</a:t>
            </a:r>
          </a:p>
        </p:txBody>
      </p:sp>
    </p:spTree>
    <p:extLst>
      <p:ext uri="{BB962C8B-B14F-4D97-AF65-F5344CB8AC3E}">
        <p14:creationId xmlns:p14="http://schemas.microsoft.com/office/powerpoint/2010/main" val="2036060010"/>
      </p:ext>
    </p:extLst>
  </p:cSld>
  <p:clrMapOvr>
    <a:masterClrMapping/>
  </p:clrMapOvr>
  <p:transition>
    <p:split orient="vert"/>
    <p:sndAc>
      <p:stSnd>
        <p:snd r:embed="rId3" name="chimes.wav"/>
      </p:stSnd>
    </p:sndAc>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ext Box 2"/>
          <p:cNvSpPr txBox="1">
            <a:spLocks noChangeArrowheads="1"/>
          </p:cNvSpPr>
          <p:nvPr/>
        </p:nvSpPr>
        <p:spPr bwMode="auto">
          <a:xfrm>
            <a:off x="2927350" y="404813"/>
            <a:ext cx="4679950" cy="588962"/>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latin typeface="宋体" panose="02010600030101010101" pitchFamily="2" charset="-122"/>
                <a:ea typeface="宋体" panose="02010600030101010101" pitchFamily="2" charset="-122"/>
              </a:rPr>
              <a:t>（二）脂酸碳链的加长</a:t>
            </a:r>
            <a:endParaRPr kumimoji="1" lang="zh-CN" altLang="en-US" sz="2400">
              <a:latin typeface="Times New Roman" panose="02020603050405020304" pitchFamily="18" charset="0"/>
              <a:ea typeface="宋体" panose="02010600030101010101" pitchFamily="2" charset="-122"/>
            </a:endParaRPr>
          </a:p>
        </p:txBody>
      </p:sp>
      <p:sp>
        <p:nvSpPr>
          <p:cNvPr id="120835" name="Text Box 3"/>
          <p:cNvSpPr txBox="1">
            <a:spLocks noChangeArrowheads="1"/>
          </p:cNvSpPr>
          <p:nvPr/>
        </p:nvSpPr>
        <p:spPr bwMode="auto">
          <a:xfrm>
            <a:off x="2495550" y="1773239"/>
            <a:ext cx="7632700" cy="231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9388" indent="-179388">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30000"/>
              </a:lnSpc>
              <a:buFontTx/>
              <a:buChar char="•"/>
            </a:pPr>
            <a:r>
              <a:rPr kumimoji="1" lang="zh-CN" altLang="en-US" sz="2800" b="1">
                <a:latin typeface="华文楷体" panose="02010600040101010101" pitchFamily="2" charset="-122"/>
              </a:rPr>
              <a:t>脂酸合成酶催化合成的脂酸是软脂酸。</a:t>
            </a:r>
          </a:p>
          <a:p>
            <a:pPr eaLnBrk="1" hangingPunct="1">
              <a:lnSpc>
                <a:spcPct val="130000"/>
              </a:lnSpc>
              <a:buFontTx/>
              <a:buChar char="•"/>
            </a:pPr>
            <a:r>
              <a:rPr kumimoji="1" lang="zh-CN" altLang="en-US" sz="2800" b="1">
                <a:latin typeface="华文楷体" panose="02010600040101010101" pitchFamily="2" charset="-122"/>
              </a:rPr>
              <a:t>更长碳链的脂酸则是对软脂酸的加工，使其碳链延长。</a:t>
            </a:r>
          </a:p>
          <a:p>
            <a:pPr eaLnBrk="1" hangingPunct="1">
              <a:lnSpc>
                <a:spcPct val="130000"/>
              </a:lnSpc>
              <a:buFontTx/>
              <a:buChar char="•"/>
            </a:pPr>
            <a:r>
              <a:rPr kumimoji="1" lang="zh-CN" altLang="en-US" sz="2800" b="1">
                <a:latin typeface="华文楷体" panose="02010600040101010101" pitchFamily="2" charset="-122"/>
              </a:rPr>
              <a:t>碳链延长在肝细胞的</a:t>
            </a:r>
            <a:r>
              <a:rPr kumimoji="1" lang="zh-CN" altLang="en-US" sz="2800" b="1">
                <a:solidFill>
                  <a:srgbClr val="990099"/>
                </a:solidFill>
                <a:latin typeface="华文楷体" panose="02010600040101010101" pitchFamily="2" charset="-122"/>
              </a:rPr>
              <a:t>内质网</a:t>
            </a:r>
            <a:r>
              <a:rPr kumimoji="1" lang="zh-CN" altLang="en-US" sz="2800" b="1">
                <a:solidFill>
                  <a:schemeClr val="bg2"/>
                </a:solidFill>
                <a:latin typeface="华文楷体" panose="02010600040101010101" pitchFamily="2" charset="-122"/>
              </a:rPr>
              <a:t>或</a:t>
            </a:r>
            <a:r>
              <a:rPr kumimoji="1" lang="zh-CN" altLang="en-US" sz="2800" b="1">
                <a:solidFill>
                  <a:srgbClr val="990099"/>
                </a:solidFill>
                <a:latin typeface="华文楷体" panose="02010600040101010101" pitchFamily="2" charset="-122"/>
              </a:rPr>
              <a:t>线粒体</a:t>
            </a:r>
            <a:r>
              <a:rPr kumimoji="1" lang="zh-CN" altLang="en-US" sz="2800" b="1">
                <a:latin typeface="华文楷体" panose="02010600040101010101" pitchFamily="2" charset="-122"/>
              </a:rPr>
              <a:t>中进行。</a:t>
            </a:r>
            <a:endParaRPr kumimoji="1" lang="zh-CN" altLang="en-US" sz="2400">
              <a:latin typeface="华文楷体" panose="02010600040101010101" pitchFamily="2" charset="-122"/>
            </a:endParaRPr>
          </a:p>
        </p:txBody>
      </p:sp>
    </p:spTree>
    <p:extLst>
      <p:ext uri="{BB962C8B-B14F-4D97-AF65-F5344CB8AC3E}">
        <p14:creationId xmlns:p14="http://schemas.microsoft.com/office/powerpoint/2010/main" val="14806555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ext Box 2"/>
          <p:cNvSpPr txBox="1">
            <a:spLocks noChangeArrowheads="1"/>
          </p:cNvSpPr>
          <p:nvPr/>
        </p:nvSpPr>
        <p:spPr bwMode="auto">
          <a:xfrm>
            <a:off x="1992314" y="1412876"/>
            <a:ext cx="85693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rgbClr val="006600"/>
                </a:solidFill>
                <a:latin typeface="Times New Roman" panose="02020603050405020304" pitchFamily="18" charset="0"/>
              </a:rPr>
              <a:t>1. </a:t>
            </a:r>
            <a:r>
              <a:rPr kumimoji="1" lang="zh-CN" altLang="en-US" sz="2800" b="1">
                <a:solidFill>
                  <a:srgbClr val="006600"/>
                </a:solidFill>
                <a:latin typeface="Times New Roman" panose="02020603050405020304" pitchFamily="18" charset="0"/>
              </a:rPr>
              <a:t>内质网延长酶体系以丙二酰</a:t>
            </a:r>
            <a:r>
              <a:rPr kumimoji="1" lang="en-US" altLang="zh-CN" sz="2800" b="1">
                <a:solidFill>
                  <a:srgbClr val="006600"/>
                </a:solidFill>
                <a:latin typeface="Times New Roman" panose="02020603050405020304" pitchFamily="18" charset="0"/>
              </a:rPr>
              <a:t>CoA</a:t>
            </a:r>
            <a:r>
              <a:rPr kumimoji="1" lang="zh-CN" altLang="en-US" sz="2800" b="1">
                <a:solidFill>
                  <a:srgbClr val="006600"/>
                </a:solidFill>
                <a:latin typeface="Times New Roman" panose="02020603050405020304" pitchFamily="18" charset="0"/>
              </a:rPr>
              <a:t>为二碳单位供给体</a:t>
            </a:r>
          </a:p>
        </p:txBody>
      </p:sp>
      <p:sp>
        <p:nvSpPr>
          <p:cNvPr id="329731" name="Text Box 3"/>
          <p:cNvSpPr txBox="1">
            <a:spLocks noChangeArrowheads="1"/>
          </p:cNvSpPr>
          <p:nvPr/>
        </p:nvSpPr>
        <p:spPr bwMode="auto">
          <a:xfrm>
            <a:off x="2424113" y="2076451"/>
            <a:ext cx="7561262" cy="319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727075">
              <a:defRPr>
                <a:solidFill>
                  <a:schemeClr val="tx1"/>
                </a:solidFill>
                <a:latin typeface="Tahoma" panose="020B0604030504040204" pitchFamily="34" charset="0"/>
                <a:ea typeface="华文楷体" panose="02010600040101010101" pitchFamily="2" charset="-122"/>
              </a:defRPr>
            </a:lvl1pPr>
            <a:lvl2pPr marL="990600" indent="720725">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eaLnBrk="1" hangingPunct="1">
              <a:lnSpc>
                <a:spcPct val="120000"/>
              </a:lnSpc>
            </a:pPr>
            <a:r>
              <a:rPr kumimoji="1" lang="zh-CN" altLang="en-US" sz="2800" b="1">
                <a:latin typeface="Times New Roman" panose="02020603050405020304" pitchFamily="18" charset="0"/>
              </a:rPr>
              <a:t>以</a:t>
            </a:r>
            <a:r>
              <a:rPr kumimoji="1" lang="zh-CN" altLang="en-US" sz="2800" b="1">
                <a:solidFill>
                  <a:srgbClr val="990099"/>
                </a:solidFill>
                <a:latin typeface="Times New Roman" panose="02020603050405020304" pitchFamily="18" charset="0"/>
              </a:rPr>
              <a:t>丙二酰</a:t>
            </a:r>
            <a:r>
              <a:rPr kumimoji="1" lang="en-US" altLang="zh-CN" sz="2800" b="1">
                <a:solidFill>
                  <a:srgbClr val="990099"/>
                </a:solidFill>
                <a:latin typeface="Times New Roman" panose="02020603050405020304" pitchFamily="18" charset="0"/>
              </a:rPr>
              <a:t>CoA</a:t>
            </a:r>
            <a:r>
              <a:rPr kumimoji="1" lang="zh-CN" altLang="en-US" sz="2800" b="1">
                <a:latin typeface="Times New Roman" panose="02020603050405020304" pitchFamily="18" charset="0"/>
              </a:rPr>
              <a:t>为二碳单位供体，由 </a:t>
            </a:r>
            <a:r>
              <a:rPr kumimoji="1" lang="en-US" altLang="zh-CN" sz="2800" b="1">
                <a:solidFill>
                  <a:srgbClr val="CC00CC"/>
                </a:solidFill>
                <a:latin typeface="Times New Roman" panose="02020603050405020304" pitchFamily="18" charset="0"/>
              </a:rPr>
              <a:t>NADPH+H</a:t>
            </a:r>
            <a:r>
              <a:rPr kumimoji="1" lang="en-US" altLang="zh-CN" sz="2800" b="1" baseline="30000">
                <a:solidFill>
                  <a:srgbClr val="CC00CC"/>
                </a:solidFill>
                <a:latin typeface="Times New Roman" panose="02020603050405020304" pitchFamily="18" charset="0"/>
              </a:rPr>
              <a:t>+</a:t>
            </a:r>
            <a:r>
              <a:rPr kumimoji="1" lang="en-US" altLang="zh-CN" sz="2800" b="1" baseline="30000">
                <a:solidFill>
                  <a:srgbClr val="000099"/>
                </a:solidFill>
                <a:latin typeface="Times New Roman" panose="02020603050405020304" pitchFamily="18" charset="0"/>
              </a:rPr>
              <a:t> </a:t>
            </a:r>
            <a:r>
              <a:rPr kumimoji="1" lang="zh-CN" altLang="en-US" sz="2800" b="1">
                <a:latin typeface="Times New Roman" panose="02020603050405020304" pitchFamily="18" charset="0"/>
              </a:rPr>
              <a:t>供氢经缩合、加氢、脱水、再加氢等一轮反应增加</a:t>
            </a:r>
            <a:r>
              <a:rPr kumimoji="1" lang="en-US" altLang="zh-CN" sz="2800" b="1">
                <a:latin typeface="Times New Roman" panose="02020603050405020304" pitchFamily="18" charset="0"/>
              </a:rPr>
              <a:t>2</a:t>
            </a:r>
            <a:r>
              <a:rPr kumimoji="1" lang="zh-CN" altLang="en-US" sz="2800" b="1">
                <a:latin typeface="Times New Roman" panose="02020603050405020304" pitchFamily="18" charset="0"/>
              </a:rPr>
              <a:t>个碳原子，合成过程</a:t>
            </a:r>
            <a:r>
              <a:rPr kumimoji="1" lang="zh-CN" altLang="en-US" sz="2800" b="1">
                <a:solidFill>
                  <a:srgbClr val="990099"/>
                </a:solidFill>
                <a:latin typeface="Times New Roman" panose="02020603050405020304" pitchFamily="18" charset="0"/>
              </a:rPr>
              <a:t>类似软脂酸合成</a:t>
            </a:r>
            <a:r>
              <a:rPr kumimoji="1" lang="zh-CN" altLang="en-US" sz="2800" b="1">
                <a:latin typeface="Times New Roman" panose="02020603050405020304" pitchFamily="18" charset="0"/>
              </a:rPr>
              <a:t>，但脂酰基连在</a:t>
            </a:r>
            <a:r>
              <a:rPr kumimoji="1" lang="en-US" altLang="zh-CN" sz="2800" b="1">
                <a:solidFill>
                  <a:srgbClr val="990099"/>
                </a:solidFill>
                <a:latin typeface="Times New Roman" panose="02020603050405020304" pitchFamily="18" charset="0"/>
              </a:rPr>
              <a:t>CoASH</a:t>
            </a:r>
            <a:r>
              <a:rPr kumimoji="1" lang="zh-CN" altLang="en-US" sz="2800" b="1">
                <a:latin typeface="Times New Roman" panose="02020603050405020304" pitchFamily="18" charset="0"/>
              </a:rPr>
              <a:t>上进行反应，而不是以</a:t>
            </a:r>
            <a:r>
              <a:rPr kumimoji="1" lang="en-US" altLang="zh-CN" sz="2800" b="1">
                <a:latin typeface="Times New Roman" panose="02020603050405020304" pitchFamily="18" charset="0"/>
              </a:rPr>
              <a:t>ACP</a:t>
            </a:r>
            <a:r>
              <a:rPr kumimoji="1" lang="zh-CN" altLang="en-US" sz="2800" b="1">
                <a:latin typeface="Times New Roman" panose="02020603050405020304" pitchFamily="18" charset="0"/>
              </a:rPr>
              <a:t>为载体。</a:t>
            </a:r>
          </a:p>
          <a:p>
            <a:pPr algn="just" eaLnBrk="1" hangingPunct="1">
              <a:lnSpc>
                <a:spcPct val="120000"/>
              </a:lnSpc>
            </a:pPr>
            <a:r>
              <a:rPr kumimoji="1" lang="zh-CN" altLang="en-US" sz="2800" b="1">
                <a:latin typeface="Times New Roman" panose="02020603050405020304" pitchFamily="18" charset="0"/>
              </a:rPr>
              <a:t>一般可延长至</a:t>
            </a:r>
            <a:r>
              <a:rPr kumimoji="1" lang="en-US" altLang="zh-CN" sz="2800" b="1">
                <a:latin typeface="Times New Roman" panose="02020603050405020304" pitchFamily="18" charset="0"/>
              </a:rPr>
              <a:t>24</a:t>
            </a:r>
            <a:r>
              <a:rPr kumimoji="1" lang="zh-CN" altLang="en-US" sz="2800" b="1">
                <a:latin typeface="Times New Roman" panose="02020603050405020304" pitchFamily="18" charset="0"/>
              </a:rPr>
              <a:t>碳，以</a:t>
            </a:r>
            <a:r>
              <a:rPr kumimoji="1" lang="en-US" altLang="zh-CN" sz="2800" b="1">
                <a:latin typeface="Times New Roman" panose="02020603050405020304" pitchFamily="18" charset="0"/>
              </a:rPr>
              <a:t>18</a:t>
            </a:r>
            <a:r>
              <a:rPr kumimoji="1" lang="zh-CN" altLang="en-US" sz="2800" b="1">
                <a:latin typeface="Times New Roman" panose="02020603050405020304" pitchFamily="18" charset="0"/>
              </a:rPr>
              <a:t>碳硬脂酸为最多。</a:t>
            </a:r>
          </a:p>
        </p:txBody>
      </p:sp>
    </p:spTree>
    <p:extLst>
      <p:ext uri="{BB962C8B-B14F-4D97-AF65-F5344CB8AC3E}">
        <p14:creationId xmlns:p14="http://schemas.microsoft.com/office/powerpoint/2010/main" val="24660675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29731"/>
                                        </p:tgtEl>
                                        <p:attrNameLst>
                                          <p:attrName>style.visibility</p:attrName>
                                        </p:attrNameLst>
                                      </p:cBhvr>
                                      <p:to>
                                        <p:strVal val="visible"/>
                                      </p:to>
                                    </p:set>
                                    <p:animEffect transition="in" filter="box(in)">
                                      <p:cBhvr>
                                        <p:cTn id="7" dur="500"/>
                                        <p:tgtEl>
                                          <p:spTgt spid="329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3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Text Box 3" descr="绿色大理石">
            <a:hlinkClick r:id="rId3" action="ppaction://hlinksldjump" highlightClick="1"/>
          </p:cNvPr>
          <p:cNvSpPr txBox="1">
            <a:spLocks noChangeArrowheads="1"/>
          </p:cNvSpPr>
          <p:nvPr/>
        </p:nvSpPr>
        <p:spPr bwMode="auto">
          <a:xfrm>
            <a:off x="2138363" y="1336675"/>
            <a:ext cx="5938838" cy="646331"/>
          </a:xfrm>
          <a:prstGeom prst="rect">
            <a:avLst/>
          </a:prstGeom>
          <a:blipFill dpi="0" rotWithShape="0">
            <a:blip r:embed="rId4" cstate="print"/>
            <a:srcRect/>
            <a:tile tx="0" ty="0" sx="100000" sy="100000" flip="none" algn="tl"/>
          </a:blipFill>
          <a:ln w="9525">
            <a:noFill/>
            <a:miter lim="800000"/>
            <a:headEnd/>
            <a:tailEnd/>
          </a:ln>
          <a:effectLst>
            <a:outerShdw dist="107763" dir="2700000" algn="ctr" rotWithShape="0">
              <a:srgbClr val="808080"/>
            </a:outerShdw>
          </a:effectLst>
        </p:spPr>
        <p:txBody>
          <a:bodyPr wrap="square">
            <a:spAutoFit/>
          </a:bodyPr>
          <a:lstStyle/>
          <a:p>
            <a:pPr algn="ctr" fontAlgn="auto">
              <a:spcBef>
                <a:spcPts val="0"/>
              </a:spcBef>
              <a:spcAft>
                <a:spcPts val="0"/>
              </a:spcAft>
              <a:defRPr/>
            </a:pPr>
            <a:r>
              <a:rPr lang="zh-CN" altLang="en-US" sz="3600" dirty="0">
                <a:solidFill>
                  <a:srgbClr val="FFFF00"/>
                </a:solidFill>
                <a:latin typeface="楷体_GB2312" pitchFamily="49" charset="-122"/>
                <a:ea typeface="楷体_GB2312" pitchFamily="49" charset="-122"/>
              </a:rPr>
              <a:t>第二节  脂类的消化和吸收</a:t>
            </a:r>
            <a:endParaRPr lang="zh-CN" altLang="en-US" sz="2000" dirty="0">
              <a:latin typeface="+mn-lt"/>
              <a:ea typeface="+mn-ea"/>
            </a:endParaRPr>
          </a:p>
        </p:txBody>
      </p:sp>
      <p:sp>
        <p:nvSpPr>
          <p:cNvPr id="14339" name="Text Box 5" descr="绿色大理石">
            <a:hlinkClick r:id="rId5" action="ppaction://hlinksldjump"/>
          </p:cNvPr>
          <p:cNvSpPr txBox="1">
            <a:spLocks noChangeArrowheads="1"/>
          </p:cNvSpPr>
          <p:nvPr/>
        </p:nvSpPr>
        <p:spPr bwMode="auto">
          <a:xfrm>
            <a:off x="2133600" y="2924175"/>
            <a:ext cx="5147563" cy="646331"/>
          </a:xfrm>
          <a:prstGeom prst="rect">
            <a:avLst/>
          </a:prstGeom>
          <a:blipFill dpi="0" rotWithShape="0">
            <a:blip r:embed="rId4"/>
            <a:srcRect/>
            <a:tile tx="0" ty="0" sx="100000" sy="100000" flip="none" algn="tl"/>
          </a:blipFill>
          <a:ln>
            <a:noFill/>
          </a:ln>
          <a:effectLst>
            <a:outerShdw dist="107763" dir="2700000" algn="ctr" rotWithShape="0">
              <a:srgbClr val="808080"/>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sz="3600">
                <a:solidFill>
                  <a:srgbClr val="FFFF00"/>
                </a:solidFill>
                <a:latin typeface="Book Antiqua" panose="02040602050305030304" pitchFamily="18" charset="0"/>
                <a:ea typeface="楷体_GB2312" pitchFamily="49" charset="-122"/>
              </a:rPr>
              <a:t>第四节   脂肪的合成代谢</a:t>
            </a:r>
          </a:p>
        </p:txBody>
      </p:sp>
      <p:sp>
        <p:nvSpPr>
          <p:cNvPr id="14340" name="Text Box 6" descr="紫色网格">
            <a:hlinkClick r:id="rId6" action="ppaction://hlinksldjump"/>
          </p:cNvPr>
          <p:cNvSpPr txBox="1">
            <a:spLocks noChangeArrowheads="1"/>
          </p:cNvSpPr>
          <p:nvPr/>
        </p:nvSpPr>
        <p:spPr bwMode="auto">
          <a:xfrm>
            <a:off x="2711450" y="5715000"/>
            <a:ext cx="3877985" cy="584775"/>
          </a:xfrm>
          <a:prstGeom prst="rect">
            <a:avLst/>
          </a:prstGeom>
          <a:blipFill dpi="0" rotWithShape="0">
            <a:blip r:embed="rId7"/>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dirty="0">
                <a:solidFill>
                  <a:srgbClr val="FFFF00"/>
                </a:solidFill>
                <a:latin typeface="Book Antiqua" panose="02040602050305030304" pitchFamily="18" charset="0"/>
                <a:ea typeface="楷体_GB2312" pitchFamily="49" charset="-122"/>
              </a:rPr>
              <a:t>三、血浆脂蛋白代谢</a:t>
            </a:r>
          </a:p>
        </p:txBody>
      </p:sp>
      <p:sp>
        <p:nvSpPr>
          <p:cNvPr id="14341" name="Text Box 7" descr="紫色网格">
            <a:hlinkClick r:id="rId8" action="ppaction://hlinksldjump"/>
          </p:cNvPr>
          <p:cNvSpPr txBox="1">
            <a:spLocks noChangeArrowheads="1"/>
          </p:cNvSpPr>
          <p:nvPr/>
        </p:nvSpPr>
        <p:spPr bwMode="auto">
          <a:xfrm>
            <a:off x="2693033" y="5065145"/>
            <a:ext cx="2646878" cy="584775"/>
          </a:xfrm>
          <a:prstGeom prst="rect">
            <a:avLst/>
          </a:prstGeom>
          <a:blipFill dpi="0" rotWithShape="0">
            <a:blip r:embed="rId7"/>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dirty="0">
                <a:solidFill>
                  <a:srgbClr val="FFFF00"/>
                </a:solidFill>
                <a:latin typeface="Book Antiqua" panose="02040602050305030304" pitchFamily="18" charset="0"/>
                <a:ea typeface="楷体_GB2312" pitchFamily="49" charset="-122"/>
              </a:rPr>
              <a:t>二、固醇代谢</a:t>
            </a:r>
          </a:p>
        </p:txBody>
      </p:sp>
      <p:sp>
        <p:nvSpPr>
          <p:cNvPr id="14342" name="Text Box 2" descr="绿色大理石">
            <a:hlinkClick r:id="" action="ppaction://hlinkshowjump?jump=nextslide" highlightClick="1"/>
          </p:cNvPr>
          <p:cNvSpPr txBox="1">
            <a:spLocks noChangeArrowheads="1"/>
          </p:cNvSpPr>
          <p:nvPr/>
        </p:nvSpPr>
        <p:spPr bwMode="auto">
          <a:xfrm>
            <a:off x="1913871" y="549275"/>
            <a:ext cx="3877985" cy="646331"/>
          </a:xfrm>
          <a:prstGeom prst="rect">
            <a:avLst/>
          </a:prstGeom>
          <a:blipFill dpi="0" rotWithShape="0">
            <a:blip r:embed="rId4"/>
            <a:srcRect/>
            <a:tile tx="0" ty="0" sx="100000" sy="100000" flip="none" algn="tl"/>
          </a:blipFill>
          <a:ln>
            <a:noFill/>
          </a:ln>
          <a:effectLst>
            <a:outerShdw dist="107763" dir="2700000" algn="ctr" rotWithShape="0">
              <a:srgbClr val="808080"/>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3600">
                <a:solidFill>
                  <a:srgbClr val="FFFF00"/>
                </a:solidFill>
                <a:latin typeface="Book Antiqua" panose="02040602050305030304" pitchFamily="18" charset="0"/>
                <a:ea typeface="楷体_GB2312" pitchFamily="49" charset="-122"/>
              </a:rPr>
              <a:t>第一节    知识回顾</a:t>
            </a:r>
          </a:p>
        </p:txBody>
      </p:sp>
      <p:sp>
        <p:nvSpPr>
          <p:cNvPr id="14343" name="Text Box 4" descr="绿色大理石"/>
          <p:cNvSpPr txBox="1">
            <a:spLocks noChangeArrowheads="1"/>
          </p:cNvSpPr>
          <p:nvPr/>
        </p:nvSpPr>
        <p:spPr bwMode="auto">
          <a:xfrm>
            <a:off x="2133600" y="2133600"/>
            <a:ext cx="5562600" cy="646331"/>
          </a:xfrm>
          <a:prstGeom prst="rect">
            <a:avLst/>
          </a:prstGeom>
          <a:blipFill dpi="0" rotWithShape="0">
            <a:blip r:embed="rId4"/>
            <a:srcRect/>
            <a:tile tx="0" ty="0" sx="100000" sy="100000" flip="none" algn="tl"/>
          </a:blipFill>
          <a:ln>
            <a:noFill/>
          </a:ln>
          <a:effectLst>
            <a:outerShdw dist="107763" dir="2700000" algn="ctr" rotWithShape="0">
              <a:srgbClr val="808080"/>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sz="3600" dirty="0">
                <a:solidFill>
                  <a:srgbClr val="FFFF00"/>
                </a:solidFill>
                <a:latin typeface="楷体_GB2312" pitchFamily="49" charset="-122"/>
                <a:ea typeface="楷体_GB2312" pitchFamily="49" charset="-122"/>
              </a:rPr>
              <a:t>第三节</a:t>
            </a:r>
            <a:r>
              <a:rPr lang="zh-CN" altLang="en-US" sz="3600" dirty="0">
                <a:solidFill>
                  <a:srgbClr val="FFFF00"/>
                </a:solidFill>
                <a:latin typeface="Times New Roman" panose="02020603050405020304" pitchFamily="18" charset="0"/>
                <a:ea typeface="楷体_GB2312" pitchFamily="49" charset="-122"/>
              </a:rPr>
              <a:t>    </a:t>
            </a:r>
            <a:r>
              <a:rPr lang="zh-CN" altLang="en-US" sz="3600" dirty="0">
                <a:solidFill>
                  <a:srgbClr val="FFFF00"/>
                </a:solidFill>
                <a:latin typeface="楷体_GB2312" pitchFamily="49" charset="-122"/>
                <a:ea typeface="楷体_GB2312" pitchFamily="49" charset="-122"/>
              </a:rPr>
              <a:t>脂肪的分解代谢</a:t>
            </a:r>
          </a:p>
        </p:txBody>
      </p:sp>
      <p:sp>
        <p:nvSpPr>
          <p:cNvPr id="14344" name="Text Box 7" descr="紫色网格">
            <a:hlinkClick r:id="rId8" action="ppaction://hlinksldjump"/>
          </p:cNvPr>
          <p:cNvSpPr txBox="1">
            <a:spLocks noChangeArrowheads="1"/>
          </p:cNvSpPr>
          <p:nvPr/>
        </p:nvSpPr>
        <p:spPr bwMode="auto">
          <a:xfrm>
            <a:off x="2711450" y="4437063"/>
            <a:ext cx="2646878" cy="584775"/>
          </a:xfrm>
          <a:prstGeom prst="rect">
            <a:avLst/>
          </a:prstGeom>
          <a:blipFill dpi="0" rotWithShape="0">
            <a:blip r:embed="rId7"/>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dirty="0">
                <a:solidFill>
                  <a:srgbClr val="FFFF00"/>
                </a:solidFill>
                <a:latin typeface="Book Antiqua" panose="02040602050305030304" pitchFamily="18" charset="0"/>
                <a:ea typeface="楷体_GB2312" pitchFamily="49" charset="-122"/>
              </a:rPr>
              <a:t>一、磷脂代谢</a:t>
            </a:r>
          </a:p>
        </p:txBody>
      </p:sp>
      <p:sp>
        <p:nvSpPr>
          <p:cNvPr id="14345" name="Text Box 5" descr="绿色大理石">
            <a:hlinkClick r:id="rId5" action="ppaction://hlinksldjump"/>
          </p:cNvPr>
          <p:cNvSpPr txBox="1">
            <a:spLocks noChangeArrowheads="1"/>
          </p:cNvSpPr>
          <p:nvPr/>
        </p:nvSpPr>
        <p:spPr bwMode="auto">
          <a:xfrm>
            <a:off x="2135188" y="3713164"/>
            <a:ext cx="3762568" cy="646331"/>
          </a:xfrm>
          <a:prstGeom prst="rect">
            <a:avLst/>
          </a:prstGeom>
          <a:blipFill dpi="0" rotWithShape="0">
            <a:blip r:embed="rId4"/>
            <a:srcRect/>
            <a:tile tx="0" ty="0" sx="100000" sy="100000" flip="none" algn="tl"/>
          </a:blipFill>
          <a:ln>
            <a:noFill/>
          </a:ln>
          <a:effectLst>
            <a:outerShdw dist="107763" dir="2700000" algn="ctr" rotWithShape="0">
              <a:srgbClr val="808080"/>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zh-CN" altLang="en-US" sz="3600">
                <a:solidFill>
                  <a:srgbClr val="FFFF00"/>
                </a:solidFill>
                <a:latin typeface="Book Antiqua" panose="02040602050305030304" pitchFamily="18" charset="0"/>
                <a:ea typeface="楷体_GB2312" pitchFamily="49" charset="-122"/>
              </a:rPr>
              <a:t>第五节   其它内容</a:t>
            </a:r>
          </a:p>
        </p:txBody>
      </p:sp>
    </p:spTree>
    <p:extLst>
      <p:ext uri="{BB962C8B-B14F-4D97-AF65-F5344CB8AC3E}">
        <p14:creationId xmlns:p14="http://schemas.microsoft.com/office/powerpoint/2010/main" val="16219355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ext Box 2"/>
          <p:cNvSpPr txBox="1">
            <a:spLocks noChangeArrowheads="1"/>
          </p:cNvSpPr>
          <p:nvPr/>
        </p:nvSpPr>
        <p:spPr bwMode="auto">
          <a:xfrm>
            <a:off x="2424114" y="1363663"/>
            <a:ext cx="77041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rgbClr val="006600"/>
                </a:solidFill>
                <a:latin typeface="Times New Roman" panose="02020603050405020304" pitchFamily="18" charset="0"/>
              </a:rPr>
              <a:t>2. </a:t>
            </a:r>
            <a:r>
              <a:rPr kumimoji="1" lang="zh-CN" altLang="en-US" sz="2800" b="1">
                <a:solidFill>
                  <a:srgbClr val="006600"/>
                </a:solidFill>
                <a:latin typeface="Times New Roman" panose="02020603050405020304" pitchFamily="18" charset="0"/>
              </a:rPr>
              <a:t>线粒体酶体系以乙酰</a:t>
            </a:r>
            <a:r>
              <a:rPr kumimoji="1" lang="en-US" altLang="zh-CN" sz="2800" b="1">
                <a:solidFill>
                  <a:srgbClr val="006600"/>
                </a:solidFill>
                <a:latin typeface="Times New Roman" panose="02020603050405020304" pitchFamily="18" charset="0"/>
              </a:rPr>
              <a:t>CoA</a:t>
            </a:r>
            <a:r>
              <a:rPr kumimoji="1" lang="zh-CN" altLang="en-US" sz="2800" b="1">
                <a:solidFill>
                  <a:srgbClr val="006600"/>
                </a:solidFill>
                <a:latin typeface="Times New Roman" panose="02020603050405020304" pitchFamily="18" charset="0"/>
              </a:rPr>
              <a:t>为二碳单位供给体</a:t>
            </a:r>
            <a:endParaRPr kumimoji="1" lang="zh-CN" altLang="en-US" sz="2800">
              <a:latin typeface="Times New Roman" panose="02020603050405020304" pitchFamily="18" charset="0"/>
            </a:endParaRPr>
          </a:p>
        </p:txBody>
      </p:sp>
      <p:sp>
        <p:nvSpPr>
          <p:cNvPr id="330755" name="Text Box 3"/>
          <p:cNvSpPr txBox="1">
            <a:spLocks noChangeArrowheads="1"/>
          </p:cNvSpPr>
          <p:nvPr/>
        </p:nvSpPr>
        <p:spPr bwMode="auto">
          <a:xfrm>
            <a:off x="2640013" y="2212975"/>
            <a:ext cx="6985000" cy="265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627063">
              <a:defRPr>
                <a:solidFill>
                  <a:schemeClr val="tx1"/>
                </a:solidFill>
                <a:latin typeface="Tahoma" panose="020B0604030504040204" pitchFamily="34" charset="0"/>
                <a:ea typeface="华文楷体" panose="02010600040101010101" pitchFamily="2" charset="-122"/>
              </a:defRPr>
            </a:lvl1pPr>
            <a:lvl2pPr marL="806450" indent="720725">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eaLnBrk="1" hangingPunct="1">
              <a:lnSpc>
                <a:spcPct val="120000"/>
              </a:lnSpc>
            </a:pPr>
            <a:r>
              <a:rPr kumimoji="1" lang="zh-CN" altLang="en-US" sz="2800" b="1">
                <a:latin typeface="Times New Roman" panose="02020603050405020304" pitchFamily="18" charset="0"/>
              </a:rPr>
              <a:t>以</a:t>
            </a:r>
            <a:r>
              <a:rPr kumimoji="1" lang="zh-CN" altLang="en-US" sz="2800" b="1">
                <a:solidFill>
                  <a:srgbClr val="990099"/>
                </a:solidFill>
                <a:latin typeface="Times New Roman" panose="02020603050405020304" pitchFamily="18" charset="0"/>
              </a:rPr>
              <a:t>乙酰</a:t>
            </a:r>
            <a:r>
              <a:rPr kumimoji="1" lang="en-US" altLang="zh-CN" sz="2800" b="1">
                <a:solidFill>
                  <a:srgbClr val="990099"/>
                </a:solidFill>
                <a:latin typeface="Times New Roman" panose="02020603050405020304" pitchFamily="18" charset="0"/>
              </a:rPr>
              <a:t>CoA</a:t>
            </a:r>
            <a:r>
              <a:rPr kumimoji="1" lang="zh-CN" altLang="en-US" sz="2800" b="1">
                <a:latin typeface="Times New Roman" panose="02020603050405020304" pitchFamily="18" charset="0"/>
              </a:rPr>
              <a:t>为二碳单位供体，由 </a:t>
            </a:r>
            <a:r>
              <a:rPr kumimoji="1" lang="en-US" altLang="zh-CN" sz="2800" b="1">
                <a:solidFill>
                  <a:srgbClr val="990099"/>
                </a:solidFill>
                <a:latin typeface="Times New Roman" panose="02020603050405020304" pitchFamily="18" charset="0"/>
              </a:rPr>
              <a:t>NADPH+H</a:t>
            </a:r>
            <a:r>
              <a:rPr kumimoji="1" lang="en-US" altLang="zh-CN" sz="2800" b="1" baseline="30000">
                <a:solidFill>
                  <a:srgbClr val="990099"/>
                </a:solidFill>
                <a:latin typeface="Times New Roman" panose="02020603050405020304" pitchFamily="18" charset="0"/>
              </a:rPr>
              <a:t>+</a:t>
            </a:r>
            <a:r>
              <a:rPr kumimoji="1" lang="zh-CN" altLang="en-US" sz="2800" b="1">
                <a:latin typeface="Times New Roman" panose="02020603050405020304" pitchFamily="18" charset="0"/>
              </a:rPr>
              <a:t>供氢，过程与</a:t>
            </a:r>
            <a:r>
              <a:rPr kumimoji="1" lang="en-US" altLang="zh-CN" sz="2800" b="1">
                <a:solidFill>
                  <a:srgbClr val="990099"/>
                </a:solidFill>
                <a:latin typeface="Times New Roman" panose="02020603050405020304" pitchFamily="18" charset="0"/>
              </a:rPr>
              <a:t>β</a:t>
            </a:r>
            <a:r>
              <a:rPr kumimoji="1" lang="zh-CN" altLang="en-US" sz="2800" b="1">
                <a:solidFill>
                  <a:srgbClr val="990099"/>
                </a:solidFill>
                <a:latin typeface="Times New Roman" panose="02020603050405020304" pitchFamily="18" charset="0"/>
              </a:rPr>
              <a:t>氧化的逆反应</a:t>
            </a:r>
            <a:r>
              <a:rPr kumimoji="1" lang="zh-CN" altLang="en-US" sz="2800" b="1">
                <a:latin typeface="Times New Roman" panose="02020603050405020304" pitchFamily="18" charset="0"/>
              </a:rPr>
              <a:t>基本相似。</a:t>
            </a:r>
          </a:p>
          <a:p>
            <a:pPr algn="just" eaLnBrk="1" hangingPunct="1">
              <a:lnSpc>
                <a:spcPct val="120000"/>
              </a:lnSpc>
            </a:pPr>
            <a:r>
              <a:rPr kumimoji="1" lang="zh-CN" altLang="en-US" sz="2800" b="1">
                <a:latin typeface="Times New Roman" panose="02020603050405020304" pitchFamily="18" charset="0"/>
              </a:rPr>
              <a:t>每一轮反应增加</a:t>
            </a:r>
            <a:r>
              <a:rPr kumimoji="1" lang="en-US" altLang="zh-CN" sz="2800" b="1">
                <a:latin typeface="Times New Roman" panose="02020603050405020304" pitchFamily="18" charset="0"/>
              </a:rPr>
              <a:t>2</a:t>
            </a:r>
            <a:r>
              <a:rPr kumimoji="1" lang="zh-CN" altLang="en-US" sz="2800" b="1">
                <a:latin typeface="Times New Roman" panose="02020603050405020304" pitchFamily="18" charset="0"/>
              </a:rPr>
              <a:t>个碳原子，可延长至</a:t>
            </a:r>
            <a:r>
              <a:rPr kumimoji="1" lang="en-US" altLang="zh-CN" sz="2800" b="1">
                <a:latin typeface="Times New Roman" panose="02020603050405020304" pitchFamily="18" charset="0"/>
              </a:rPr>
              <a:t>24</a:t>
            </a:r>
            <a:r>
              <a:rPr kumimoji="1" lang="zh-CN" altLang="en-US" sz="2800" b="1">
                <a:latin typeface="Times New Roman" panose="02020603050405020304" pitchFamily="18" charset="0"/>
              </a:rPr>
              <a:t>碳或</a:t>
            </a:r>
            <a:r>
              <a:rPr kumimoji="1" lang="en-US" altLang="zh-CN" sz="2800" b="1">
                <a:latin typeface="Times New Roman" panose="02020603050405020304" pitchFamily="18" charset="0"/>
              </a:rPr>
              <a:t>26</a:t>
            </a:r>
            <a:r>
              <a:rPr kumimoji="1" lang="zh-CN" altLang="en-US" sz="2800" b="1">
                <a:latin typeface="Times New Roman" panose="02020603050405020304" pitchFamily="18" charset="0"/>
              </a:rPr>
              <a:t>碳，以硬脂酸最多。</a:t>
            </a:r>
          </a:p>
        </p:txBody>
      </p:sp>
    </p:spTree>
    <p:extLst>
      <p:ext uri="{BB962C8B-B14F-4D97-AF65-F5344CB8AC3E}">
        <p14:creationId xmlns:p14="http://schemas.microsoft.com/office/powerpoint/2010/main" val="27091923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30755"/>
                                        </p:tgtEl>
                                        <p:attrNameLst>
                                          <p:attrName>style.visibility</p:attrName>
                                        </p:attrNameLst>
                                      </p:cBhvr>
                                      <p:to>
                                        <p:strVal val="visible"/>
                                      </p:to>
                                    </p:set>
                                    <p:animEffect transition="in" filter="barn(inVertical)">
                                      <p:cBhvr>
                                        <p:cTn id="7" dur="500"/>
                                        <p:tgtEl>
                                          <p:spTgt spid="330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755"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ext Box 2"/>
          <p:cNvSpPr txBox="1">
            <a:spLocks noChangeArrowheads="1"/>
          </p:cNvSpPr>
          <p:nvPr/>
        </p:nvSpPr>
        <p:spPr bwMode="auto">
          <a:xfrm>
            <a:off x="2640014" y="169863"/>
            <a:ext cx="6408737" cy="882650"/>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255713" indent="-1160463">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80000"/>
              </a:lnSpc>
            </a:pPr>
            <a:r>
              <a:rPr kumimoji="1" lang="zh-CN" altLang="en-US" sz="3200" b="1">
                <a:ea typeface="宋体" panose="02010600030101010101" pitchFamily="2" charset="-122"/>
              </a:rPr>
              <a:t>（三）多不饱和脂酸的合成需要多种去饱和酶的催化</a:t>
            </a:r>
          </a:p>
        </p:txBody>
      </p:sp>
      <p:sp>
        <p:nvSpPr>
          <p:cNvPr id="126979" name="Text Box 3"/>
          <p:cNvSpPr txBox="1">
            <a:spLocks noChangeArrowheads="1"/>
          </p:cNvSpPr>
          <p:nvPr/>
        </p:nvSpPr>
        <p:spPr bwMode="auto">
          <a:xfrm>
            <a:off x="3228976" y="2254250"/>
            <a:ext cx="320312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华文楷体" panose="02010600040101010101" pitchFamily="2" charset="-122"/>
              </a:rPr>
              <a:t>软油酸（</a:t>
            </a:r>
            <a:r>
              <a:rPr kumimoji="1" lang="en-US" altLang="zh-CN" sz="2800" b="1">
                <a:latin typeface="华文楷体" panose="02010600040101010101" pitchFamily="2" charset="-122"/>
              </a:rPr>
              <a:t>16:1,△</a:t>
            </a:r>
            <a:r>
              <a:rPr kumimoji="1" lang="en-US" altLang="zh-CN" sz="2800" b="1" baseline="30000">
                <a:latin typeface="华文楷体" panose="02010600040101010101" pitchFamily="2" charset="-122"/>
              </a:rPr>
              <a:t>9</a:t>
            </a:r>
            <a:r>
              <a:rPr kumimoji="1" lang="zh-CN" altLang="en-US" sz="2800" b="1">
                <a:latin typeface="华文楷体" panose="02010600040101010101" pitchFamily="2" charset="-122"/>
              </a:rPr>
              <a:t>）</a:t>
            </a:r>
            <a:r>
              <a:rPr kumimoji="1" lang="zh-CN" altLang="en-US" sz="2800">
                <a:latin typeface="华文楷体" panose="02010600040101010101" pitchFamily="2" charset="-122"/>
              </a:rPr>
              <a:t> </a:t>
            </a:r>
          </a:p>
        </p:txBody>
      </p:sp>
      <p:sp>
        <p:nvSpPr>
          <p:cNvPr id="126980" name="Text Box 4"/>
          <p:cNvSpPr txBox="1">
            <a:spLocks noChangeArrowheads="1"/>
          </p:cNvSpPr>
          <p:nvPr/>
        </p:nvSpPr>
        <p:spPr bwMode="auto">
          <a:xfrm>
            <a:off x="3228975" y="3016250"/>
            <a:ext cx="284404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华文楷体" panose="02010600040101010101" pitchFamily="2" charset="-122"/>
              </a:rPr>
              <a:t>油酸（</a:t>
            </a:r>
            <a:r>
              <a:rPr kumimoji="1" lang="en-US" altLang="zh-CN" sz="2800" b="1">
                <a:latin typeface="华文楷体" panose="02010600040101010101" pitchFamily="2" charset="-122"/>
              </a:rPr>
              <a:t>18:1,△</a:t>
            </a:r>
            <a:r>
              <a:rPr kumimoji="1" lang="en-US" altLang="zh-CN" sz="2800" b="1" baseline="30000">
                <a:latin typeface="华文楷体" panose="02010600040101010101" pitchFamily="2" charset="-122"/>
              </a:rPr>
              <a:t>9</a:t>
            </a:r>
            <a:r>
              <a:rPr kumimoji="1" lang="zh-CN" altLang="en-US" sz="2800" b="1">
                <a:latin typeface="华文楷体" panose="02010600040101010101" pitchFamily="2" charset="-122"/>
              </a:rPr>
              <a:t>）</a:t>
            </a:r>
            <a:r>
              <a:rPr kumimoji="1" lang="zh-CN" altLang="en-US" sz="2800">
                <a:latin typeface="华文楷体" panose="02010600040101010101" pitchFamily="2" charset="-122"/>
              </a:rPr>
              <a:t> </a:t>
            </a:r>
          </a:p>
        </p:txBody>
      </p:sp>
      <p:sp>
        <p:nvSpPr>
          <p:cNvPr id="126981" name="Text Box 5"/>
          <p:cNvSpPr txBox="1">
            <a:spLocks noChangeArrowheads="1"/>
          </p:cNvSpPr>
          <p:nvPr/>
        </p:nvSpPr>
        <p:spPr bwMode="auto">
          <a:xfrm>
            <a:off x="3228975" y="3702050"/>
            <a:ext cx="366638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华文楷体" panose="02010600040101010101" pitchFamily="2" charset="-122"/>
              </a:rPr>
              <a:t>亚油酸（</a:t>
            </a:r>
            <a:r>
              <a:rPr kumimoji="1" lang="en-US" altLang="zh-CN" sz="2800" b="1">
                <a:latin typeface="华文楷体" panose="02010600040101010101" pitchFamily="2" charset="-122"/>
              </a:rPr>
              <a:t>18:2,△</a:t>
            </a:r>
            <a:r>
              <a:rPr kumimoji="1" lang="en-US" altLang="zh-CN" sz="2800" b="1" baseline="30000">
                <a:latin typeface="华文楷体" panose="02010600040101010101" pitchFamily="2" charset="-122"/>
              </a:rPr>
              <a:t>9</a:t>
            </a:r>
            <a:r>
              <a:rPr kumimoji="1" lang="zh-CN" altLang="en-US" sz="2800" b="1" baseline="30000">
                <a:latin typeface="华文楷体" panose="02010600040101010101" pitchFamily="2" charset="-122"/>
              </a:rPr>
              <a:t>、</a:t>
            </a:r>
            <a:r>
              <a:rPr kumimoji="1" lang="en-US" altLang="zh-CN" sz="2800" b="1" baseline="30000">
                <a:latin typeface="华文楷体" panose="02010600040101010101" pitchFamily="2" charset="-122"/>
              </a:rPr>
              <a:t>12</a:t>
            </a:r>
            <a:r>
              <a:rPr kumimoji="1" lang="zh-CN" altLang="en-US" sz="2800" b="1">
                <a:latin typeface="华文楷体" panose="02010600040101010101" pitchFamily="2" charset="-122"/>
              </a:rPr>
              <a:t>）</a:t>
            </a:r>
            <a:r>
              <a:rPr kumimoji="1" lang="zh-CN" altLang="en-US" sz="2800">
                <a:latin typeface="华文楷体" panose="02010600040101010101" pitchFamily="2" charset="-122"/>
              </a:rPr>
              <a:t> </a:t>
            </a:r>
          </a:p>
        </p:txBody>
      </p:sp>
      <p:sp>
        <p:nvSpPr>
          <p:cNvPr id="126982" name="Text Box 6"/>
          <p:cNvSpPr txBox="1">
            <a:spLocks noChangeArrowheads="1"/>
          </p:cNvSpPr>
          <p:nvPr/>
        </p:nvSpPr>
        <p:spPr bwMode="auto">
          <a:xfrm>
            <a:off x="3230564" y="4387850"/>
            <a:ext cx="441499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latin typeface="华文楷体" panose="02010600040101010101" pitchFamily="2" charset="-122"/>
              </a:rPr>
              <a:t>α-</a:t>
            </a:r>
            <a:r>
              <a:rPr kumimoji="1" lang="zh-CN" altLang="en-US" sz="2800" b="1">
                <a:latin typeface="华文楷体" panose="02010600040101010101" pitchFamily="2" charset="-122"/>
              </a:rPr>
              <a:t>亚麻酸（</a:t>
            </a:r>
            <a:r>
              <a:rPr kumimoji="1" lang="en-US" altLang="zh-CN" sz="2800" b="1">
                <a:latin typeface="华文楷体" panose="02010600040101010101" pitchFamily="2" charset="-122"/>
              </a:rPr>
              <a:t>18:3,△</a:t>
            </a:r>
            <a:r>
              <a:rPr kumimoji="1" lang="en-US" altLang="zh-CN" sz="2800" b="1" baseline="30000">
                <a:latin typeface="华文楷体" panose="02010600040101010101" pitchFamily="2" charset="-122"/>
              </a:rPr>
              <a:t>9</a:t>
            </a:r>
            <a:r>
              <a:rPr kumimoji="1" lang="zh-CN" altLang="en-US" sz="2800" b="1" baseline="30000">
                <a:latin typeface="华文楷体" panose="02010600040101010101" pitchFamily="2" charset="-122"/>
              </a:rPr>
              <a:t>、</a:t>
            </a:r>
            <a:r>
              <a:rPr kumimoji="1" lang="en-US" altLang="zh-CN" sz="2800" b="1" baseline="30000">
                <a:latin typeface="华文楷体" panose="02010600040101010101" pitchFamily="2" charset="-122"/>
              </a:rPr>
              <a:t>12</a:t>
            </a:r>
            <a:r>
              <a:rPr kumimoji="1" lang="zh-CN" altLang="en-US" sz="2800" b="1" baseline="30000">
                <a:latin typeface="华文楷体" panose="02010600040101010101" pitchFamily="2" charset="-122"/>
              </a:rPr>
              <a:t>、</a:t>
            </a:r>
            <a:r>
              <a:rPr kumimoji="1" lang="en-US" altLang="zh-CN" sz="2800" b="1" baseline="30000">
                <a:latin typeface="华文楷体" panose="02010600040101010101" pitchFamily="2" charset="-122"/>
              </a:rPr>
              <a:t>15</a:t>
            </a:r>
            <a:r>
              <a:rPr kumimoji="1" lang="zh-CN" altLang="en-US" sz="2800" b="1">
                <a:latin typeface="华文楷体" panose="02010600040101010101" pitchFamily="2" charset="-122"/>
              </a:rPr>
              <a:t>）</a:t>
            </a:r>
            <a:r>
              <a:rPr kumimoji="1" lang="zh-CN" altLang="en-US" sz="2800">
                <a:latin typeface="华文楷体" panose="02010600040101010101" pitchFamily="2" charset="-122"/>
              </a:rPr>
              <a:t> </a:t>
            </a:r>
          </a:p>
        </p:txBody>
      </p:sp>
      <p:sp>
        <p:nvSpPr>
          <p:cNvPr id="126983" name="Text Box 7"/>
          <p:cNvSpPr txBox="1">
            <a:spLocks noChangeArrowheads="1"/>
          </p:cNvSpPr>
          <p:nvPr/>
        </p:nvSpPr>
        <p:spPr bwMode="auto">
          <a:xfrm>
            <a:off x="3228976" y="4997450"/>
            <a:ext cx="519885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华文楷体" panose="02010600040101010101" pitchFamily="2" charset="-122"/>
              </a:rPr>
              <a:t>花生四烯酸（</a:t>
            </a:r>
            <a:r>
              <a:rPr kumimoji="1" lang="en-US" altLang="zh-CN" sz="2800" b="1">
                <a:latin typeface="华文楷体" panose="02010600040101010101" pitchFamily="2" charset="-122"/>
              </a:rPr>
              <a:t>20:4,△</a:t>
            </a:r>
            <a:r>
              <a:rPr kumimoji="1" lang="en-US" altLang="zh-CN" sz="2800" b="1" baseline="30000">
                <a:latin typeface="华文楷体" panose="02010600040101010101" pitchFamily="2" charset="-122"/>
              </a:rPr>
              <a:t>5</a:t>
            </a:r>
            <a:r>
              <a:rPr kumimoji="1" lang="zh-CN" altLang="en-US" sz="2800" b="1" baseline="30000">
                <a:latin typeface="华文楷体" panose="02010600040101010101" pitchFamily="2" charset="-122"/>
              </a:rPr>
              <a:t>、</a:t>
            </a:r>
            <a:r>
              <a:rPr kumimoji="1" lang="en-US" altLang="zh-CN" sz="2800" b="1" baseline="30000">
                <a:latin typeface="华文楷体" panose="02010600040101010101" pitchFamily="2" charset="-122"/>
              </a:rPr>
              <a:t>8</a:t>
            </a:r>
            <a:r>
              <a:rPr kumimoji="1" lang="zh-CN" altLang="en-US" sz="2800" b="1" baseline="30000">
                <a:latin typeface="华文楷体" panose="02010600040101010101" pitchFamily="2" charset="-122"/>
              </a:rPr>
              <a:t>、</a:t>
            </a:r>
            <a:r>
              <a:rPr kumimoji="1" lang="en-US" altLang="zh-CN" sz="2800" b="1" baseline="30000">
                <a:latin typeface="华文楷体" panose="02010600040101010101" pitchFamily="2" charset="-122"/>
              </a:rPr>
              <a:t>11</a:t>
            </a:r>
            <a:r>
              <a:rPr kumimoji="1" lang="zh-CN" altLang="en-US" sz="2800" b="1" baseline="30000">
                <a:latin typeface="华文楷体" panose="02010600040101010101" pitchFamily="2" charset="-122"/>
              </a:rPr>
              <a:t>、</a:t>
            </a:r>
            <a:r>
              <a:rPr kumimoji="1" lang="en-US" altLang="zh-CN" sz="2800" b="1" baseline="30000">
                <a:latin typeface="华文楷体" panose="02010600040101010101" pitchFamily="2" charset="-122"/>
              </a:rPr>
              <a:t>14</a:t>
            </a:r>
            <a:r>
              <a:rPr kumimoji="1" lang="zh-CN" altLang="en-US" sz="2800" b="1">
                <a:latin typeface="华文楷体" panose="02010600040101010101" pitchFamily="2" charset="-122"/>
              </a:rPr>
              <a:t>）</a:t>
            </a:r>
            <a:r>
              <a:rPr kumimoji="1" lang="zh-CN" altLang="en-US" sz="2800">
                <a:latin typeface="华文楷体" panose="02010600040101010101" pitchFamily="2" charset="-122"/>
              </a:rPr>
              <a:t> </a:t>
            </a:r>
          </a:p>
        </p:txBody>
      </p:sp>
      <p:sp>
        <p:nvSpPr>
          <p:cNvPr id="126984" name="Text Box 8"/>
          <p:cNvSpPr txBox="1">
            <a:spLocks noChangeArrowheads="1"/>
          </p:cNvSpPr>
          <p:nvPr/>
        </p:nvSpPr>
        <p:spPr bwMode="auto">
          <a:xfrm>
            <a:off x="6743701" y="2665413"/>
            <a:ext cx="171072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华文楷体" panose="02010600040101010101" pitchFamily="2" charset="-122"/>
              </a:rPr>
              <a:t>自身合成</a:t>
            </a:r>
            <a:r>
              <a:rPr kumimoji="1" lang="zh-CN" altLang="en-US" sz="2800">
                <a:latin typeface="华文楷体" panose="02010600040101010101" pitchFamily="2" charset="-122"/>
              </a:rPr>
              <a:t> </a:t>
            </a:r>
          </a:p>
        </p:txBody>
      </p:sp>
      <p:sp>
        <p:nvSpPr>
          <p:cNvPr id="126985" name="Text Box 9"/>
          <p:cNvSpPr txBox="1">
            <a:spLocks noChangeArrowheads="1"/>
          </p:cNvSpPr>
          <p:nvPr/>
        </p:nvSpPr>
        <p:spPr bwMode="auto">
          <a:xfrm>
            <a:off x="8467726" y="4138613"/>
            <a:ext cx="144462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r>
              <a:rPr kumimoji="1" lang="zh-CN" altLang="en-US" sz="2800" b="1">
                <a:latin typeface="华文楷体" panose="02010600040101010101" pitchFamily="2" charset="-122"/>
              </a:rPr>
              <a:t>从食物摄取</a:t>
            </a:r>
            <a:r>
              <a:rPr kumimoji="1" lang="zh-CN" altLang="en-US" sz="2800">
                <a:latin typeface="华文楷体" panose="02010600040101010101" pitchFamily="2" charset="-122"/>
              </a:rPr>
              <a:t> </a:t>
            </a:r>
          </a:p>
        </p:txBody>
      </p:sp>
      <p:sp>
        <p:nvSpPr>
          <p:cNvPr id="126986" name="AutoShape 10"/>
          <p:cNvSpPr>
            <a:spLocks/>
          </p:cNvSpPr>
          <p:nvPr/>
        </p:nvSpPr>
        <p:spPr bwMode="auto">
          <a:xfrm>
            <a:off x="6670675" y="2449513"/>
            <a:ext cx="152400" cy="914400"/>
          </a:xfrm>
          <a:prstGeom prst="rightBrace">
            <a:avLst>
              <a:gd name="adj1" fmla="val 50000"/>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26987" name="AutoShape 11"/>
          <p:cNvSpPr>
            <a:spLocks/>
          </p:cNvSpPr>
          <p:nvPr/>
        </p:nvSpPr>
        <p:spPr bwMode="auto">
          <a:xfrm>
            <a:off x="8401051" y="3857626"/>
            <a:ext cx="142875" cy="1516063"/>
          </a:xfrm>
          <a:prstGeom prst="rightBrace">
            <a:avLst>
              <a:gd name="adj1" fmla="val 88426"/>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26988" name="Rectangle 12"/>
          <p:cNvSpPr>
            <a:spLocks noChangeArrowheads="1"/>
          </p:cNvSpPr>
          <p:nvPr/>
        </p:nvSpPr>
        <p:spPr bwMode="auto">
          <a:xfrm>
            <a:off x="2495551" y="1625601"/>
            <a:ext cx="54721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rgbClr val="CC00CC"/>
                </a:solidFill>
              </a:rPr>
              <a:t>人体含有的不饱和脂酸主要有：</a:t>
            </a:r>
          </a:p>
        </p:txBody>
      </p:sp>
    </p:spTree>
    <p:extLst>
      <p:ext uri="{BB962C8B-B14F-4D97-AF65-F5344CB8AC3E}">
        <p14:creationId xmlns:p14="http://schemas.microsoft.com/office/powerpoint/2010/main" val="28534841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2351088" y="1196976"/>
            <a:ext cx="7632700" cy="150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074738" indent="-1074738" defTabSz="1074738">
              <a:defRPr>
                <a:solidFill>
                  <a:schemeClr val="tx1"/>
                </a:solidFill>
                <a:latin typeface="Tahoma" panose="020B0604030504040204" pitchFamily="34" charset="0"/>
                <a:ea typeface="华文楷体" panose="02010600040101010101" pitchFamily="2" charset="-122"/>
              </a:defRPr>
            </a:lvl1pPr>
            <a:lvl2pPr marL="742950" indent="-285750" defTabSz="1074738">
              <a:defRPr>
                <a:solidFill>
                  <a:schemeClr val="tx1"/>
                </a:solidFill>
                <a:latin typeface="Tahoma" panose="020B0604030504040204" pitchFamily="34" charset="0"/>
                <a:ea typeface="华文楷体" panose="02010600040101010101" pitchFamily="2" charset="-122"/>
              </a:defRPr>
            </a:lvl2pPr>
            <a:lvl3pPr marL="1143000" indent="-228600" defTabSz="1074738">
              <a:defRPr>
                <a:solidFill>
                  <a:schemeClr val="tx1"/>
                </a:solidFill>
                <a:latin typeface="Tahoma" panose="020B0604030504040204" pitchFamily="34" charset="0"/>
                <a:ea typeface="华文楷体" panose="02010600040101010101" pitchFamily="2" charset="-122"/>
              </a:defRPr>
            </a:lvl3pPr>
            <a:lvl4pPr marL="1600200" indent="-228600" defTabSz="1074738">
              <a:defRPr>
                <a:solidFill>
                  <a:schemeClr val="tx1"/>
                </a:solidFill>
                <a:latin typeface="Tahoma" panose="020B0604030504040204" pitchFamily="34" charset="0"/>
                <a:ea typeface="华文楷体" panose="02010600040101010101" pitchFamily="2" charset="-122"/>
              </a:defRPr>
            </a:lvl4pPr>
            <a:lvl5pPr marL="2057400" indent="-228600" defTabSz="1074738">
              <a:defRPr>
                <a:solidFill>
                  <a:schemeClr val="tx1"/>
                </a:solidFill>
                <a:latin typeface="Tahoma" panose="020B0604030504040204" pitchFamily="34" charset="0"/>
                <a:ea typeface="华文楷体" panose="02010600040101010101" pitchFamily="2" charset="-122"/>
              </a:defRPr>
            </a:lvl5pPr>
            <a:lvl6pPr marL="2514600" indent="-228600" defTabSz="1074738"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defTabSz="1074738"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defTabSz="1074738"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defTabSz="1074738"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10000"/>
              </a:lnSpc>
            </a:pPr>
            <a:r>
              <a:rPr kumimoji="1" lang="zh-CN" altLang="en-US" sz="2800" b="1">
                <a:solidFill>
                  <a:srgbClr val="990099"/>
                </a:solidFill>
                <a:latin typeface="Arial" panose="020B0604020202020204" pitchFamily="34" charset="0"/>
              </a:rPr>
              <a:t>动物：</a:t>
            </a:r>
            <a:r>
              <a:rPr kumimoji="1" lang="zh-CN" altLang="en-US" sz="2800" b="1">
                <a:latin typeface="Arial" panose="020B0604020202020204" pitchFamily="34" charset="0"/>
              </a:rPr>
              <a:t>有</a:t>
            </a:r>
            <a:r>
              <a:rPr kumimoji="1" lang="en-US" altLang="zh-CN" sz="2800" b="1">
                <a:latin typeface="Arial" panose="020B0604020202020204" pitchFamily="34" charset="0"/>
                <a:ea typeface="宋体" panose="02010600030101010101" pitchFamily="2" charset="-122"/>
              </a:rPr>
              <a:t>Δ</a:t>
            </a:r>
            <a:r>
              <a:rPr kumimoji="1" lang="en-US" altLang="zh-CN" sz="2800" b="1" baseline="30000">
                <a:latin typeface="Arial" panose="020B0604020202020204" pitchFamily="34" charset="0"/>
                <a:ea typeface="宋体" panose="02010600030101010101" pitchFamily="2" charset="-122"/>
              </a:rPr>
              <a:t>4</a:t>
            </a:r>
            <a:r>
              <a:rPr kumimoji="1" lang="zh-CN" altLang="en-US" sz="2800" b="1">
                <a:latin typeface="Arial" panose="020B0604020202020204" pitchFamily="34" charset="0"/>
              </a:rPr>
              <a:t>、</a:t>
            </a:r>
            <a:r>
              <a:rPr kumimoji="1" lang="en-US" altLang="zh-CN" sz="2800" b="1">
                <a:latin typeface="Arial" panose="020B0604020202020204" pitchFamily="34" charset="0"/>
              </a:rPr>
              <a:t>Δ</a:t>
            </a:r>
            <a:r>
              <a:rPr kumimoji="1" lang="en-US" altLang="zh-CN" sz="2800" b="1" baseline="30000">
                <a:latin typeface="Arial" panose="020B0604020202020204" pitchFamily="34" charset="0"/>
              </a:rPr>
              <a:t>5</a:t>
            </a:r>
            <a:r>
              <a:rPr kumimoji="1" lang="zh-CN" altLang="en-US" sz="2800" b="1">
                <a:latin typeface="Arial" panose="020B0604020202020204" pitchFamily="34" charset="0"/>
              </a:rPr>
              <a:t>、</a:t>
            </a:r>
            <a:r>
              <a:rPr kumimoji="1" lang="en-US" altLang="zh-CN" sz="2800" b="1">
                <a:latin typeface="Arial" panose="020B0604020202020204" pitchFamily="34" charset="0"/>
              </a:rPr>
              <a:t>Δ</a:t>
            </a:r>
            <a:r>
              <a:rPr kumimoji="1" lang="en-US" altLang="zh-CN" sz="2800" b="1" baseline="30000">
                <a:latin typeface="Arial" panose="020B0604020202020204" pitchFamily="34" charset="0"/>
              </a:rPr>
              <a:t>8</a:t>
            </a:r>
            <a:r>
              <a:rPr kumimoji="1" lang="zh-CN" altLang="en-US" sz="2800" b="1">
                <a:latin typeface="Arial" panose="020B0604020202020204" pitchFamily="34" charset="0"/>
              </a:rPr>
              <a:t>、</a:t>
            </a:r>
            <a:r>
              <a:rPr kumimoji="1" lang="en-US" altLang="zh-CN" sz="2800" b="1">
                <a:latin typeface="Arial" panose="020B0604020202020204" pitchFamily="34" charset="0"/>
              </a:rPr>
              <a:t>Δ</a:t>
            </a:r>
            <a:r>
              <a:rPr kumimoji="1" lang="en-US" altLang="zh-CN" sz="2800" b="1" baseline="30000">
                <a:latin typeface="Arial" panose="020B0604020202020204" pitchFamily="34" charset="0"/>
              </a:rPr>
              <a:t>9</a:t>
            </a:r>
            <a:r>
              <a:rPr kumimoji="1" lang="zh-CN" altLang="en-US" sz="2800" b="1">
                <a:latin typeface="Arial" panose="020B0604020202020204" pitchFamily="34" charset="0"/>
              </a:rPr>
              <a:t>去饱和酶，镶嵌在内质网上，脱氢过程有线粒体外电子传递系统参与。</a:t>
            </a:r>
          </a:p>
        </p:txBody>
      </p:sp>
      <p:sp>
        <p:nvSpPr>
          <p:cNvPr id="332803" name="Text Box 3"/>
          <p:cNvSpPr txBox="1">
            <a:spLocks noChangeArrowheads="1"/>
          </p:cNvSpPr>
          <p:nvPr/>
        </p:nvSpPr>
        <p:spPr bwMode="auto">
          <a:xfrm>
            <a:off x="2286001" y="2971801"/>
            <a:ext cx="67484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rgbClr val="990099"/>
                </a:solidFill>
                <a:latin typeface="Arial" panose="020B0604020202020204" pitchFamily="34" charset="0"/>
              </a:rPr>
              <a:t>植物：</a:t>
            </a:r>
            <a:r>
              <a:rPr kumimoji="1" lang="zh-CN" altLang="en-US" sz="2800" b="1">
                <a:latin typeface="Arial" panose="020B0604020202020204" pitchFamily="34" charset="0"/>
              </a:rPr>
              <a:t>有</a:t>
            </a:r>
            <a:r>
              <a:rPr kumimoji="1" lang="en-US" altLang="zh-CN" sz="2800" b="1">
                <a:latin typeface="Arial" panose="020B0604020202020204" pitchFamily="34" charset="0"/>
                <a:ea typeface="宋体" panose="02010600030101010101" pitchFamily="2" charset="-122"/>
              </a:rPr>
              <a:t>Δ</a:t>
            </a:r>
            <a:r>
              <a:rPr kumimoji="1" lang="en-US" altLang="zh-CN" sz="2800" b="1" baseline="30000">
                <a:latin typeface="Arial" panose="020B0604020202020204" pitchFamily="34" charset="0"/>
                <a:ea typeface="宋体" panose="02010600030101010101" pitchFamily="2" charset="-122"/>
              </a:rPr>
              <a:t>9</a:t>
            </a:r>
            <a:r>
              <a:rPr kumimoji="1" lang="zh-CN" altLang="en-US" sz="2800" b="1">
                <a:latin typeface="Arial" panose="020B0604020202020204" pitchFamily="34" charset="0"/>
              </a:rPr>
              <a:t>、</a:t>
            </a:r>
            <a:r>
              <a:rPr kumimoji="1" lang="en-US" altLang="zh-CN" sz="2800" b="1">
                <a:latin typeface="Arial" panose="020B0604020202020204" pitchFamily="34" charset="0"/>
              </a:rPr>
              <a:t>Δ</a:t>
            </a:r>
            <a:r>
              <a:rPr kumimoji="1" lang="en-US" altLang="zh-CN" sz="2800" b="1" baseline="30000">
                <a:latin typeface="Arial" panose="020B0604020202020204" pitchFamily="34" charset="0"/>
              </a:rPr>
              <a:t>12</a:t>
            </a:r>
            <a:r>
              <a:rPr kumimoji="1" lang="zh-CN" altLang="en-US" sz="2800" b="1">
                <a:latin typeface="Arial" panose="020B0604020202020204" pitchFamily="34" charset="0"/>
              </a:rPr>
              <a:t>、</a:t>
            </a:r>
            <a:r>
              <a:rPr kumimoji="1" lang="en-US" altLang="zh-CN" sz="2800" b="1">
                <a:latin typeface="Arial" panose="020B0604020202020204" pitchFamily="34" charset="0"/>
              </a:rPr>
              <a:t>Δ</a:t>
            </a:r>
            <a:r>
              <a:rPr kumimoji="1" lang="en-US" altLang="zh-CN" sz="2800" b="1" baseline="30000">
                <a:latin typeface="Arial" panose="020B0604020202020204" pitchFamily="34" charset="0"/>
              </a:rPr>
              <a:t>15</a:t>
            </a:r>
            <a:r>
              <a:rPr kumimoji="1" lang="en-US" altLang="zh-CN" sz="2800" b="1">
                <a:latin typeface="Arial" panose="020B0604020202020204" pitchFamily="34" charset="0"/>
              </a:rPr>
              <a:t>  </a:t>
            </a:r>
            <a:r>
              <a:rPr kumimoji="1" lang="zh-CN" altLang="en-US" sz="2800" b="1">
                <a:latin typeface="Arial" panose="020B0604020202020204" pitchFamily="34" charset="0"/>
              </a:rPr>
              <a:t>去饱和酶</a:t>
            </a:r>
          </a:p>
        </p:txBody>
      </p:sp>
      <p:grpSp>
        <p:nvGrpSpPr>
          <p:cNvPr id="332804" name="Group 4"/>
          <p:cNvGrpSpPr>
            <a:grpSpLocks/>
          </p:cNvGrpSpPr>
          <p:nvPr/>
        </p:nvGrpSpPr>
        <p:grpSpPr bwMode="auto">
          <a:xfrm>
            <a:off x="1774825" y="3860800"/>
            <a:ext cx="8650288" cy="2382838"/>
            <a:chOff x="158" y="2597"/>
            <a:chExt cx="5449" cy="1501"/>
          </a:xfrm>
        </p:grpSpPr>
        <p:sp>
          <p:nvSpPr>
            <p:cNvPr id="129029" name="Text Box 5"/>
            <p:cNvSpPr txBox="1">
              <a:spLocks noChangeArrowheads="1"/>
            </p:cNvSpPr>
            <p:nvPr/>
          </p:nvSpPr>
          <p:spPr bwMode="auto">
            <a:xfrm>
              <a:off x="158" y="2597"/>
              <a:ext cx="1119"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400" b="1">
                  <a:latin typeface="Times New Roman" panose="02020603050405020304" pitchFamily="18" charset="0"/>
                </a:rPr>
                <a:t>H</a:t>
              </a:r>
              <a:r>
                <a:rPr kumimoji="1" lang="en-US" altLang="zh-CN" sz="2400" b="1" baseline="30000">
                  <a:latin typeface="Times New Roman" panose="02020603050405020304" pitchFamily="18" charset="0"/>
                </a:rPr>
                <a:t>+</a:t>
              </a:r>
              <a:r>
                <a:rPr kumimoji="1" lang="en-US" altLang="zh-CN" sz="2400" b="1">
                  <a:latin typeface="Times New Roman" panose="02020603050405020304" pitchFamily="18" charset="0"/>
                </a:rPr>
                <a:t>+NADH  </a:t>
              </a:r>
            </a:p>
          </p:txBody>
        </p:sp>
        <p:sp>
          <p:nvSpPr>
            <p:cNvPr id="129030" name="Text Box 6"/>
            <p:cNvSpPr txBox="1">
              <a:spLocks noChangeArrowheads="1"/>
            </p:cNvSpPr>
            <p:nvPr/>
          </p:nvSpPr>
          <p:spPr bwMode="auto">
            <a:xfrm>
              <a:off x="430" y="3141"/>
              <a:ext cx="676"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400" b="1">
                  <a:latin typeface="Times New Roman" panose="02020603050405020304" pitchFamily="18" charset="0"/>
                </a:rPr>
                <a:t>NAD</a:t>
              </a:r>
              <a:r>
                <a:rPr kumimoji="1" lang="en-US" altLang="zh-CN" sz="2400" b="1" baseline="30000">
                  <a:latin typeface="Times New Roman" panose="02020603050405020304" pitchFamily="18" charset="0"/>
                </a:rPr>
                <a:t>+  </a:t>
              </a:r>
              <a:endParaRPr kumimoji="1" lang="en-US" altLang="zh-CN" sz="2400" b="1">
                <a:latin typeface="Times New Roman" panose="02020603050405020304" pitchFamily="18" charset="0"/>
              </a:endParaRPr>
            </a:p>
          </p:txBody>
        </p:sp>
        <p:sp>
          <p:nvSpPr>
            <p:cNvPr id="129031" name="Text Box 7"/>
            <p:cNvSpPr txBox="1">
              <a:spLocks noChangeArrowheads="1"/>
            </p:cNvSpPr>
            <p:nvPr/>
          </p:nvSpPr>
          <p:spPr bwMode="auto">
            <a:xfrm>
              <a:off x="1474" y="2597"/>
              <a:ext cx="792"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400" b="1">
                  <a:solidFill>
                    <a:srgbClr val="FF0000"/>
                  </a:solidFill>
                  <a:latin typeface="Times New Roman" panose="02020603050405020304" pitchFamily="18" charset="0"/>
                </a:rPr>
                <a:t>E-FAD</a:t>
              </a:r>
              <a:r>
                <a:rPr kumimoji="1" lang="en-US" altLang="zh-CN" sz="2400" b="1">
                  <a:solidFill>
                    <a:srgbClr val="DC1C73"/>
                  </a:solidFill>
                  <a:latin typeface="Times New Roman" panose="02020603050405020304" pitchFamily="18" charset="0"/>
                </a:rPr>
                <a:t>  </a:t>
              </a:r>
            </a:p>
          </p:txBody>
        </p:sp>
        <p:sp>
          <p:nvSpPr>
            <p:cNvPr id="129032" name="Text Box 8"/>
            <p:cNvSpPr txBox="1">
              <a:spLocks noChangeArrowheads="1"/>
            </p:cNvSpPr>
            <p:nvPr/>
          </p:nvSpPr>
          <p:spPr bwMode="auto">
            <a:xfrm>
              <a:off x="1383" y="3188"/>
              <a:ext cx="974"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400" b="1">
                  <a:solidFill>
                    <a:srgbClr val="FF0000"/>
                  </a:solidFill>
                  <a:latin typeface="Times New Roman" panose="02020603050405020304" pitchFamily="18" charset="0"/>
                </a:rPr>
                <a:t>E-FADH</a:t>
              </a:r>
              <a:r>
                <a:rPr kumimoji="1" lang="en-US" altLang="zh-CN" sz="2400" b="1" baseline="-25000">
                  <a:solidFill>
                    <a:srgbClr val="FF0000"/>
                  </a:solidFill>
                  <a:latin typeface="Times New Roman" panose="02020603050405020304" pitchFamily="18" charset="0"/>
                </a:rPr>
                <a:t>2</a:t>
              </a:r>
              <a:r>
                <a:rPr kumimoji="1" lang="en-US" altLang="zh-CN" sz="2400" b="1" baseline="-25000">
                  <a:solidFill>
                    <a:srgbClr val="DC1C73"/>
                  </a:solidFill>
                  <a:latin typeface="Times New Roman" panose="02020603050405020304" pitchFamily="18" charset="0"/>
                </a:rPr>
                <a:t>  </a:t>
              </a:r>
            </a:p>
          </p:txBody>
        </p:sp>
        <p:sp>
          <p:nvSpPr>
            <p:cNvPr id="129033" name="Text Box 9"/>
            <p:cNvSpPr txBox="1">
              <a:spLocks noChangeArrowheads="1"/>
            </p:cNvSpPr>
            <p:nvPr/>
          </p:nvSpPr>
          <p:spPr bwMode="auto">
            <a:xfrm>
              <a:off x="2608" y="2597"/>
              <a:ext cx="523"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400" b="1">
                  <a:solidFill>
                    <a:schemeClr val="folHlink"/>
                  </a:solidFill>
                  <a:latin typeface="Times New Roman" panose="02020603050405020304" pitchFamily="18" charset="0"/>
                </a:rPr>
                <a:t>Fe</a:t>
              </a:r>
              <a:r>
                <a:rPr kumimoji="1" lang="en-US" altLang="zh-CN" sz="2400" b="1" baseline="30000">
                  <a:solidFill>
                    <a:schemeClr val="folHlink"/>
                  </a:solidFill>
                  <a:latin typeface="Times New Roman" panose="02020603050405020304" pitchFamily="18" charset="0"/>
                </a:rPr>
                <a:t>2+</a:t>
              </a:r>
              <a:r>
                <a:rPr kumimoji="1" lang="en-US" altLang="zh-CN" sz="2400" b="1" baseline="30000">
                  <a:solidFill>
                    <a:srgbClr val="996600"/>
                  </a:solidFill>
                  <a:latin typeface="Times New Roman" panose="02020603050405020304" pitchFamily="18" charset="0"/>
                </a:rPr>
                <a:t>  </a:t>
              </a:r>
              <a:endParaRPr kumimoji="1" lang="en-US" altLang="zh-CN" sz="2400" b="1">
                <a:solidFill>
                  <a:srgbClr val="996600"/>
                </a:solidFill>
                <a:latin typeface="Times New Roman" panose="02020603050405020304" pitchFamily="18" charset="0"/>
              </a:endParaRPr>
            </a:p>
          </p:txBody>
        </p:sp>
        <p:sp>
          <p:nvSpPr>
            <p:cNvPr id="129034" name="Text Box 10"/>
            <p:cNvSpPr txBox="1">
              <a:spLocks noChangeArrowheads="1"/>
            </p:cNvSpPr>
            <p:nvPr/>
          </p:nvSpPr>
          <p:spPr bwMode="auto">
            <a:xfrm>
              <a:off x="2608" y="3187"/>
              <a:ext cx="523"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400" b="1">
                  <a:solidFill>
                    <a:schemeClr val="folHlink"/>
                  </a:solidFill>
                  <a:latin typeface="Times New Roman" panose="02020603050405020304" pitchFamily="18" charset="0"/>
                </a:rPr>
                <a:t>Fe</a:t>
              </a:r>
              <a:r>
                <a:rPr kumimoji="1" lang="en-US" altLang="zh-CN" sz="2400" b="1" baseline="30000">
                  <a:solidFill>
                    <a:schemeClr val="folHlink"/>
                  </a:solidFill>
                  <a:latin typeface="Times New Roman" panose="02020603050405020304" pitchFamily="18" charset="0"/>
                </a:rPr>
                <a:t>3+</a:t>
              </a:r>
              <a:r>
                <a:rPr kumimoji="1" lang="en-US" altLang="zh-CN" sz="2400" b="1" baseline="30000">
                  <a:solidFill>
                    <a:srgbClr val="996600"/>
                  </a:solidFill>
                  <a:latin typeface="Times New Roman" panose="02020603050405020304" pitchFamily="18" charset="0"/>
                </a:rPr>
                <a:t>  </a:t>
              </a:r>
              <a:endParaRPr kumimoji="1" lang="en-US" altLang="zh-CN" sz="2400" b="1">
                <a:solidFill>
                  <a:srgbClr val="996600"/>
                </a:solidFill>
                <a:latin typeface="Times New Roman" panose="02020603050405020304" pitchFamily="18" charset="0"/>
              </a:endParaRPr>
            </a:p>
          </p:txBody>
        </p:sp>
        <p:sp>
          <p:nvSpPr>
            <p:cNvPr id="129035" name="Text Box 11"/>
            <p:cNvSpPr txBox="1">
              <a:spLocks noChangeArrowheads="1"/>
            </p:cNvSpPr>
            <p:nvPr/>
          </p:nvSpPr>
          <p:spPr bwMode="auto">
            <a:xfrm>
              <a:off x="3379" y="2597"/>
              <a:ext cx="523"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400" b="1">
                  <a:solidFill>
                    <a:srgbClr val="CC00CC"/>
                  </a:solidFill>
                  <a:latin typeface="Times New Roman" panose="02020603050405020304" pitchFamily="18" charset="0"/>
                </a:rPr>
                <a:t>Fe</a:t>
              </a:r>
              <a:r>
                <a:rPr kumimoji="1" lang="en-US" altLang="zh-CN" sz="2400" b="1" baseline="30000">
                  <a:solidFill>
                    <a:srgbClr val="CC00CC"/>
                  </a:solidFill>
                  <a:latin typeface="Times New Roman" panose="02020603050405020304" pitchFamily="18" charset="0"/>
                </a:rPr>
                <a:t>2+</a:t>
              </a:r>
              <a:r>
                <a:rPr kumimoji="1" lang="en-US" altLang="zh-CN" sz="2400" b="1" baseline="30000">
                  <a:solidFill>
                    <a:srgbClr val="499CAF"/>
                  </a:solidFill>
                  <a:latin typeface="Times New Roman" panose="02020603050405020304" pitchFamily="18" charset="0"/>
                </a:rPr>
                <a:t>  </a:t>
              </a:r>
              <a:endParaRPr kumimoji="1" lang="en-US" altLang="zh-CN" sz="2400" b="1">
                <a:solidFill>
                  <a:srgbClr val="499CAF"/>
                </a:solidFill>
                <a:latin typeface="Times New Roman" panose="02020603050405020304" pitchFamily="18" charset="0"/>
              </a:endParaRPr>
            </a:p>
          </p:txBody>
        </p:sp>
        <p:sp>
          <p:nvSpPr>
            <p:cNvPr id="129036" name="Text Box 12"/>
            <p:cNvSpPr txBox="1">
              <a:spLocks noChangeArrowheads="1"/>
            </p:cNvSpPr>
            <p:nvPr/>
          </p:nvSpPr>
          <p:spPr bwMode="auto">
            <a:xfrm>
              <a:off x="3379" y="3187"/>
              <a:ext cx="523"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400" b="1">
                  <a:solidFill>
                    <a:srgbClr val="CC00CC"/>
                  </a:solidFill>
                  <a:latin typeface="Times New Roman" panose="02020603050405020304" pitchFamily="18" charset="0"/>
                </a:rPr>
                <a:t>Fe</a:t>
              </a:r>
              <a:r>
                <a:rPr kumimoji="1" lang="en-US" altLang="zh-CN" sz="2400" b="1" baseline="30000">
                  <a:solidFill>
                    <a:srgbClr val="CC00CC"/>
                  </a:solidFill>
                  <a:latin typeface="Times New Roman" panose="02020603050405020304" pitchFamily="18" charset="0"/>
                </a:rPr>
                <a:t>3+</a:t>
              </a:r>
              <a:r>
                <a:rPr kumimoji="1" lang="en-US" altLang="zh-CN" sz="2400" b="1" baseline="30000">
                  <a:solidFill>
                    <a:srgbClr val="499CAF"/>
                  </a:solidFill>
                  <a:latin typeface="Times New Roman" panose="02020603050405020304" pitchFamily="18" charset="0"/>
                </a:rPr>
                <a:t>  </a:t>
              </a:r>
              <a:endParaRPr kumimoji="1" lang="en-US" altLang="zh-CN" sz="2400" b="1">
                <a:solidFill>
                  <a:srgbClr val="499CAF"/>
                </a:solidFill>
                <a:latin typeface="Times New Roman" panose="02020603050405020304" pitchFamily="18" charset="0"/>
              </a:endParaRPr>
            </a:p>
          </p:txBody>
        </p:sp>
        <p:sp>
          <p:nvSpPr>
            <p:cNvPr id="129037" name="Text Box 13"/>
            <p:cNvSpPr txBox="1">
              <a:spLocks noChangeArrowheads="1"/>
            </p:cNvSpPr>
            <p:nvPr/>
          </p:nvSpPr>
          <p:spPr bwMode="auto">
            <a:xfrm>
              <a:off x="4104" y="2597"/>
              <a:ext cx="1503"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zh-CN" altLang="en-US" sz="2400" b="1">
                  <a:latin typeface="Times New Roman" panose="02020603050405020304" pitchFamily="18" charset="0"/>
                </a:rPr>
                <a:t>油酰</a:t>
              </a:r>
              <a:r>
                <a:rPr kumimoji="1" lang="en-US" altLang="zh-CN" sz="2400" b="1">
                  <a:latin typeface="Times New Roman" panose="02020603050405020304" pitchFamily="18" charset="0"/>
                </a:rPr>
                <a:t>CoA+2H</a:t>
              </a:r>
              <a:r>
                <a:rPr kumimoji="1" lang="en-US" altLang="zh-CN" sz="2400" b="1" baseline="-25000">
                  <a:latin typeface="Times New Roman" panose="02020603050405020304" pitchFamily="18" charset="0"/>
                </a:rPr>
                <a:t>2</a:t>
              </a:r>
              <a:r>
                <a:rPr kumimoji="1" lang="en-US" altLang="zh-CN" sz="2400" b="1">
                  <a:latin typeface="Times New Roman" panose="02020603050405020304" pitchFamily="18" charset="0"/>
                </a:rPr>
                <a:t>O </a:t>
              </a:r>
            </a:p>
          </p:txBody>
        </p:sp>
        <p:sp>
          <p:nvSpPr>
            <p:cNvPr id="129038" name="Text Box 14"/>
            <p:cNvSpPr txBox="1">
              <a:spLocks noChangeArrowheads="1"/>
            </p:cNvSpPr>
            <p:nvPr/>
          </p:nvSpPr>
          <p:spPr bwMode="auto">
            <a:xfrm>
              <a:off x="4104" y="3187"/>
              <a:ext cx="1498"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zh-CN" altLang="en-US" sz="2400" b="1">
                  <a:latin typeface="Times New Roman" panose="02020603050405020304" pitchFamily="18" charset="0"/>
                </a:rPr>
                <a:t>硬脂酰</a:t>
              </a:r>
              <a:r>
                <a:rPr kumimoji="1" lang="en-US" altLang="zh-CN" sz="2400" b="1">
                  <a:latin typeface="Times New Roman" panose="02020603050405020304" pitchFamily="18" charset="0"/>
                </a:rPr>
                <a:t>CoA+O</a:t>
              </a:r>
              <a:r>
                <a:rPr kumimoji="1" lang="en-US" altLang="zh-CN" sz="2400" b="1" baseline="-25000">
                  <a:latin typeface="Times New Roman" panose="02020603050405020304" pitchFamily="18" charset="0"/>
                </a:rPr>
                <a:t>2   </a:t>
              </a:r>
            </a:p>
          </p:txBody>
        </p:sp>
        <p:sp>
          <p:nvSpPr>
            <p:cNvPr id="129039" name="Arc 15"/>
            <p:cNvSpPr>
              <a:spLocks/>
            </p:cNvSpPr>
            <p:nvPr/>
          </p:nvSpPr>
          <p:spPr bwMode="auto">
            <a:xfrm>
              <a:off x="1111" y="2951"/>
              <a:ext cx="181" cy="233"/>
            </a:xfrm>
            <a:custGeom>
              <a:avLst/>
              <a:gdLst>
                <a:gd name="T0" fmla="*/ 40 w 27653"/>
                <a:gd name="T1" fmla="*/ 0 h 43200"/>
                <a:gd name="T2" fmla="*/ 0 w 27653"/>
                <a:gd name="T3" fmla="*/ 623 h 43200"/>
                <a:gd name="T4" fmla="*/ 40 w 27653"/>
                <a:gd name="T5" fmla="*/ 318 h 43200"/>
                <a:gd name="T6" fmla="*/ 0 60000 65536"/>
                <a:gd name="T7" fmla="*/ 0 60000 65536"/>
                <a:gd name="T8" fmla="*/ 0 60000 65536"/>
              </a:gdLst>
              <a:ahLst/>
              <a:cxnLst>
                <a:cxn ang="T6">
                  <a:pos x="T0" y="T1"/>
                </a:cxn>
                <a:cxn ang="T7">
                  <a:pos x="T2" y="T3"/>
                </a:cxn>
                <a:cxn ang="T8">
                  <a:pos x="T4" y="T5"/>
                </a:cxn>
              </a:cxnLst>
              <a:rect l="0" t="0" r="r" b="b"/>
              <a:pathLst>
                <a:path w="27653" h="43200" fill="none" extrusionOk="0">
                  <a:moveTo>
                    <a:pt x="6053" y="0"/>
                  </a:moveTo>
                  <a:cubicBezTo>
                    <a:pt x="17982" y="0"/>
                    <a:pt x="27653" y="9670"/>
                    <a:pt x="27653" y="21600"/>
                  </a:cubicBezTo>
                  <a:cubicBezTo>
                    <a:pt x="27653" y="33529"/>
                    <a:pt x="17982" y="43200"/>
                    <a:pt x="6053" y="43200"/>
                  </a:cubicBezTo>
                  <a:cubicBezTo>
                    <a:pt x="4004" y="43199"/>
                    <a:pt x="1966" y="42908"/>
                    <a:pt x="-1" y="42334"/>
                  </a:cubicBezTo>
                </a:path>
                <a:path w="27653" h="43200" stroke="0" extrusionOk="0">
                  <a:moveTo>
                    <a:pt x="6053" y="0"/>
                  </a:moveTo>
                  <a:cubicBezTo>
                    <a:pt x="17982" y="0"/>
                    <a:pt x="27653" y="9670"/>
                    <a:pt x="27653" y="21600"/>
                  </a:cubicBezTo>
                  <a:cubicBezTo>
                    <a:pt x="27653" y="33529"/>
                    <a:pt x="17982" y="43200"/>
                    <a:pt x="6053" y="43200"/>
                  </a:cubicBezTo>
                  <a:cubicBezTo>
                    <a:pt x="4004" y="43199"/>
                    <a:pt x="1966" y="42908"/>
                    <a:pt x="-1" y="42334"/>
                  </a:cubicBezTo>
                  <a:lnTo>
                    <a:pt x="6053" y="21600"/>
                  </a:lnTo>
                  <a:lnTo>
                    <a:pt x="6053" y="0"/>
                  </a:lnTo>
                  <a:close/>
                </a:path>
              </a:pathLst>
            </a:custGeom>
            <a:noFill/>
            <a:ln w="19050">
              <a:solidFill>
                <a:schemeClr val="tx1"/>
              </a:solidFill>
              <a:round/>
              <a:headEnd/>
              <a:tailEnd type="arrow" w="med" len="me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29040" name="Arc 16"/>
            <p:cNvSpPr>
              <a:spLocks/>
            </p:cNvSpPr>
            <p:nvPr/>
          </p:nvSpPr>
          <p:spPr bwMode="auto">
            <a:xfrm>
              <a:off x="2245" y="2951"/>
              <a:ext cx="181" cy="233"/>
            </a:xfrm>
            <a:custGeom>
              <a:avLst/>
              <a:gdLst>
                <a:gd name="T0" fmla="*/ 6 w 22384"/>
                <a:gd name="T1" fmla="*/ 0 h 43200"/>
                <a:gd name="T2" fmla="*/ 0 w 22384"/>
                <a:gd name="T3" fmla="*/ 636 h 43200"/>
                <a:gd name="T4" fmla="*/ 6 w 22384"/>
                <a:gd name="T5" fmla="*/ 318 h 43200"/>
                <a:gd name="T6" fmla="*/ 0 60000 65536"/>
                <a:gd name="T7" fmla="*/ 0 60000 65536"/>
                <a:gd name="T8" fmla="*/ 0 60000 65536"/>
              </a:gdLst>
              <a:ahLst/>
              <a:cxnLst>
                <a:cxn ang="T6">
                  <a:pos x="T0" y="T1"/>
                </a:cxn>
                <a:cxn ang="T7">
                  <a:pos x="T2" y="T3"/>
                </a:cxn>
                <a:cxn ang="T8">
                  <a:pos x="T4" y="T5"/>
                </a:cxn>
              </a:cxnLst>
              <a:rect l="0" t="0" r="r" b="b"/>
              <a:pathLst>
                <a:path w="22384" h="43200" fill="none" extrusionOk="0">
                  <a:moveTo>
                    <a:pt x="784" y="0"/>
                  </a:moveTo>
                  <a:cubicBezTo>
                    <a:pt x="12713" y="0"/>
                    <a:pt x="22384" y="9670"/>
                    <a:pt x="22384" y="21600"/>
                  </a:cubicBezTo>
                  <a:cubicBezTo>
                    <a:pt x="22384" y="33529"/>
                    <a:pt x="12713" y="43200"/>
                    <a:pt x="784" y="43200"/>
                  </a:cubicBezTo>
                  <a:cubicBezTo>
                    <a:pt x="522" y="43199"/>
                    <a:pt x="261" y="43195"/>
                    <a:pt x="0" y="43185"/>
                  </a:cubicBezTo>
                </a:path>
                <a:path w="22384" h="43200" stroke="0" extrusionOk="0">
                  <a:moveTo>
                    <a:pt x="784" y="0"/>
                  </a:moveTo>
                  <a:cubicBezTo>
                    <a:pt x="12713" y="0"/>
                    <a:pt x="22384" y="9670"/>
                    <a:pt x="22384" y="21600"/>
                  </a:cubicBezTo>
                  <a:cubicBezTo>
                    <a:pt x="22384" y="33529"/>
                    <a:pt x="12713" y="43200"/>
                    <a:pt x="784" y="43200"/>
                  </a:cubicBezTo>
                  <a:cubicBezTo>
                    <a:pt x="522" y="43199"/>
                    <a:pt x="261" y="43195"/>
                    <a:pt x="0" y="43185"/>
                  </a:cubicBezTo>
                  <a:lnTo>
                    <a:pt x="784" y="21600"/>
                  </a:lnTo>
                  <a:lnTo>
                    <a:pt x="784" y="0"/>
                  </a:lnTo>
                  <a:close/>
                </a:path>
              </a:pathLst>
            </a:custGeom>
            <a:noFill/>
            <a:ln w="19050">
              <a:solidFill>
                <a:schemeClr val="tx1"/>
              </a:solidFill>
              <a:round/>
              <a:headEnd type="arrow" w="med" len="me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29041" name="Arc 17"/>
            <p:cNvSpPr>
              <a:spLocks/>
            </p:cNvSpPr>
            <p:nvPr/>
          </p:nvSpPr>
          <p:spPr bwMode="auto">
            <a:xfrm>
              <a:off x="3016" y="2997"/>
              <a:ext cx="181" cy="233"/>
            </a:xfrm>
            <a:custGeom>
              <a:avLst/>
              <a:gdLst>
                <a:gd name="T0" fmla="*/ 6 w 22384"/>
                <a:gd name="T1" fmla="*/ 0 h 43200"/>
                <a:gd name="T2" fmla="*/ 0 w 22384"/>
                <a:gd name="T3" fmla="*/ 636 h 43200"/>
                <a:gd name="T4" fmla="*/ 6 w 22384"/>
                <a:gd name="T5" fmla="*/ 318 h 43200"/>
                <a:gd name="T6" fmla="*/ 0 60000 65536"/>
                <a:gd name="T7" fmla="*/ 0 60000 65536"/>
                <a:gd name="T8" fmla="*/ 0 60000 65536"/>
              </a:gdLst>
              <a:ahLst/>
              <a:cxnLst>
                <a:cxn ang="T6">
                  <a:pos x="T0" y="T1"/>
                </a:cxn>
                <a:cxn ang="T7">
                  <a:pos x="T2" y="T3"/>
                </a:cxn>
                <a:cxn ang="T8">
                  <a:pos x="T4" y="T5"/>
                </a:cxn>
              </a:cxnLst>
              <a:rect l="0" t="0" r="r" b="b"/>
              <a:pathLst>
                <a:path w="22384" h="43200" fill="none" extrusionOk="0">
                  <a:moveTo>
                    <a:pt x="784" y="0"/>
                  </a:moveTo>
                  <a:cubicBezTo>
                    <a:pt x="12713" y="0"/>
                    <a:pt x="22384" y="9670"/>
                    <a:pt x="22384" y="21600"/>
                  </a:cubicBezTo>
                  <a:cubicBezTo>
                    <a:pt x="22384" y="33529"/>
                    <a:pt x="12713" y="43200"/>
                    <a:pt x="784" y="43200"/>
                  </a:cubicBezTo>
                  <a:cubicBezTo>
                    <a:pt x="522" y="43199"/>
                    <a:pt x="261" y="43195"/>
                    <a:pt x="0" y="43185"/>
                  </a:cubicBezTo>
                </a:path>
                <a:path w="22384" h="43200" stroke="0" extrusionOk="0">
                  <a:moveTo>
                    <a:pt x="784" y="0"/>
                  </a:moveTo>
                  <a:cubicBezTo>
                    <a:pt x="12713" y="0"/>
                    <a:pt x="22384" y="9670"/>
                    <a:pt x="22384" y="21600"/>
                  </a:cubicBezTo>
                  <a:cubicBezTo>
                    <a:pt x="22384" y="33529"/>
                    <a:pt x="12713" y="43200"/>
                    <a:pt x="784" y="43200"/>
                  </a:cubicBezTo>
                  <a:cubicBezTo>
                    <a:pt x="522" y="43199"/>
                    <a:pt x="261" y="43195"/>
                    <a:pt x="0" y="43185"/>
                  </a:cubicBezTo>
                  <a:lnTo>
                    <a:pt x="784" y="21600"/>
                  </a:lnTo>
                  <a:lnTo>
                    <a:pt x="784" y="0"/>
                  </a:lnTo>
                  <a:close/>
                </a:path>
              </a:pathLst>
            </a:custGeom>
            <a:noFill/>
            <a:ln w="19050">
              <a:solidFill>
                <a:schemeClr val="tx1"/>
              </a:solidFill>
              <a:round/>
              <a:headEnd/>
              <a:tailEnd type="arrow" w="med" len="me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29042" name="Arc 18"/>
            <p:cNvSpPr>
              <a:spLocks/>
            </p:cNvSpPr>
            <p:nvPr/>
          </p:nvSpPr>
          <p:spPr bwMode="auto">
            <a:xfrm>
              <a:off x="3787" y="2997"/>
              <a:ext cx="181" cy="233"/>
            </a:xfrm>
            <a:custGeom>
              <a:avLst/>
              <a:gdLst>
                <a:gd name="T0" fmla="*/ 6 w 22384"/>
                <a:gd name="T1" fmla="*/ 0 h 43200"/>
                <a:gd name="T2" fmla="*/ 0 w 22384"/>
                <a:gd name="T3" fmla="*/ 636 h 43200"/>
                <a:gd name="T4" fmla="*/ 6 w 22384"/>
                <a:gd name="T5" fmla="*/ 318 h 43200"/>
                <a:gd name="T6" fmla="*/ 0 60000 65536"/>
                <a:gd name="T7" fmla="*/ 0 60000 65536"/>
                <a:gd name="T8" fmla="*/ 0 60000 65536"/>
              </a:gdLst>
              <a:ahLst/>
              <a:cxnLst>
                <a:cxn ang="T6">
                  <a:pos x="T0" y="T1"/>
                </a:cxn>
                <a:cxn ang="T7">
                  <a:pos x="T2" y="T3"/>
                </a:cxn>
                <a:cxn ang="T8">
                  <a:pos x="T4" y="T5"/>
                </a:cxn>
              </a:cxnLst>
              <a:rect l="0" t="0" r="r" b="b"/>
              <a:pathLst>
                <a:path w="22384" h="43200" fill="none" extrusionOk="0">
                  <a:moveTo>
                    <a:pt x="784" y="0"/>
                  </a:moveTo>
                  <a:cubicBezTo>
                    <a:pt x="12713" y="0"/>
                    <a:pt x="22384" y="9670"/>
                    <a:pt x="22384" y="21600"/>
                  </a:cubicBezTo>
                  <a:cubicBezTo>
                    <a:pt x="22384" y="33529"/>
                    <a:pt x="12713" y="43200"/>
                    <a:pt x="784" y="43200"/>
                  </a:cubicBezTo>
                  <a:cubicBezTo>
                    <a:pt x="522" y="43199"/>
                    <a:pt x="261" y="43195"/>
                    <a:pt x="0" y="43185"/>
                  </a:cubicBezTo>
                </a:path>
                <a:path w="22384" h="43200" stroke="0" extrusionOk="0">
                  <a:moveTo>
                    <a:pt x="784" y="0"/>
                  </a:moveTo>
                  <a:cubicBezTo>
                    <a:pt x="12713" y="0"/>
                    <a:pt x="22384" y="9670"/>
                    <a:pt x="22384" y="21600"/>
                  </a:cubicBezTo>
                  <a:cubicBezTo>
                    <a:pt x="22384" y="33529"/>
                    <a:pt x="12713" y="43200"/>
                    <a:pt x="784" y="43200"/>
                  </a:cubicBezTo>
                  <a:cubicBezTo>
                    <a:pt x="522" y="43199"/>
                    <a:pt x="261" y="43195"/>
                    <a:pt x="0" y="43185"/>
                  </a:cubicBezTo>
                  <a:lnTo>
                    <a:pt x="784" y="21600"/>
                  </a:lnTo>
                  <a:lnTo>
                    <a:pt x="784" y="0"/>
                  </a:lnTo>
                  <a:close/>
                </a:path>
              </a:pathLst>
            </a:custGeom>
            <a:noFill/>
            <a:ln w="19050">
              <a:solidFill>
                <a:schemeClr val="tx1"/>
              </a:solidFill>
              <a:round/>
              <a:headEnd type="arrow" w="med" len="me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29043" name="Arc 19"/>
            <p:cNvSpPr>
              <a:spLocks/>
            </p:cNvSpPr>
            <p:nvPr/>
          </p:nvSpPr>
          <p:spPr bwMode="auto">
            <a:xfrm flipH="1">
              <a:off x="1296" y="2938"/>
              <a:ext cx="182" cy="233"/>
            </a:xfrm>
            <a:custGeom>
              <a:avLst/>
              <a:gdLst>
                <a:gd name="T0" fmla="*/ 0 w 24123"/>
                <a:gd name="T1" fmla="*/ 2 h 43184"/>
                <a:gd name="T2" fmla="*/ 25 w 24123"/>
                <a:gd name="T3" fmla="*/ 636 h 43184"/>
                <a:gd name="T4" fmla="*/ 19 w 24123"/>
                <a:gd name="T5" fmla="*/ 318 h 43184"/>
                <a:gd name="T6" fmla="*/ 0 60000 65536"/>
                <a:gd name="T7" fmla="*/ 0 60000 65536"/>
                <a:gd name="T8" fmla="*/ 0 60000 65536"/>
              </a:gdLst>
              <a:ahLst/>
              <a:cxnLst>
                <a:cxn ang="T6">
                  <a:pos x="T0" y="T1"/>
                </a:cxn>
                <a:cxn ang="T7">
                  <a:pos x="T2" y="T3"/>
                </a:cxn>
                <a:cxn ang="T8">
                  <a:pos x="T4" y="T5"/>
                </a:cxn>
              </a:cxnLst>
              <a:rect l="0" t="0" r="r" b="b"/>
              <a:pathLst>
                <a:path w="24123" h="43184" fill="none" extrusionOk="0">
                  <a:moveTo>
                    <a:pt x="-1" y="147"/>
                  </a:moveTo>
                  <a:cubicBezTo>
                    <a:pt x="837" y="49"/>
                    <a:pt x="1679" y="0"/>
                    <a:pt x="2523" y="0"/>
                  </a:cubicBezTo>
                  <a:cubicBezTo>
                    <a:pt x="14452" y="0"/>
                    <a:pt x="24123" y="9670"/>
                    <a:pt x="24123" y="21600"/>
                  </a:cubicBezTo>
                  <a:cubicBezTo>
                    <a:pt x="24123" y="33210"/>
                    <a:pt x="14944" y="42743"/>
                    <a:pt x="3343" y="43184"/>
                  </a:cubicBezTo>
                </a:path>
                <a:path w="24123" h="43184" stroke="0" extrusionOk="0">
                  <a:moveTo>
                    <a:pt x="-1" y="147"/>
                  </a:moveTo>
                  <a:cubicBezTo>
                    <a:pt x="837" y="49"/>
                    <a:pt x="1679" y="0"/>
                    <a:pt x="2523" y="0"/>
                  </a:cubicBezTo>
                  <a:cubicBezTo>
                    <a:pt x="14452" y="0"/>
                    <a:pt x="24123" y="9670"/>
                    <a:pt x="24123" y="21600"/>
                  </a:cubicBezTo>
                  <a:cubicBezTo>
                    <a:pt x="24123" y="33210"/>
                    <a:pt x="14944" y="42743"/>
                    <a:pt x="3343" y="43184"/>
                  </a:cubicBezTo>
                  <a:lnTo>
                    <a:pt x="2523" y="21600"/>
                  </a:lnTo>
                  <a:lnTo>
                    <a:pt x="-1" y="147"/>
                  </a:lnTo>
                  <a:close/>
                </a:path>
              </a:pathLst>
            </a:custGeom>
            <a:noFill/>
            <a:ln w="19050">
              <a:solidFill>
                <a:schemeClr val="tx1"/>
              </a:solidFill>
              <a:round/>
              <a:headEnd/>
              <a:tailEnd type="arrow" w="med" len="me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29044" name="Arc 20"/>
            <p:cNvSpPr>
              <a:spLocks/>
            </p:cNvSpPr>
            <p:nvPr/>
          </p:nvSpPr>
          <p:spPr bwMode="auto">
            <a:xfrm flipH="1">
              <a:off x="2426" y="2997"/>
              <a:ext cx="219" cy="233"/>
            </a:xfrm>
            <a:custGeom>
              <a:avLst/>
              <a:gdLst>
                <a:gd name="T0" fmla="*/ 0 w 21600"/>
                <a:gd name="T1" fmla="*/ 0 h 43137"/>
                <a:gd name="T2" fmla="*/ 17 w 21600"/>
                <a:gd name="T3" fmla="*/ 635 h 43137"/>
                <a:gd name="T4" fmla="*/ 0 w 21600"/>
                <a:gd name="T5" fmla="*/ 318 h 43137"/>
                <a:gd name="T6" fmla="*/ 0 60000 65536"/>
                <a:gd name="T7" fmla="*/ 0 60000 65536"/>
                <a:gd name="T8" fmla="*/ 0 60000 65536"/>
              </a:gdLst>
              <a:ahLst/>
              <a:cxnLst>
                <a:cxn ang="T6">
                  <a:pos x="T0" y="T1"/>
                </a:cxn>
                <a:cxn ang="T7">
                  <a:pos x="T2" y="T3"/>
                </a:cxn>
                <a:cxn ang="T8">
                  <a:pos x="T4" y="T5"/>
                </a:cxn>
              </a:cxnLst>
              <a:rect l="0" t="0" r="r" b="b"/>
              <a:pathLst>
                <a:path w="21600" h="43137" fill="none" extrusionOk="0">
                  <a:moveTo>
                    <a:pt x="0" y="0"/>
                  </a:moveTo>
                  <a:cubicBezTo>
                    <a:pt x="11929" y="0"/>
                    <a:pt x="21600" y="9670"/>
                    <a:pt x="21600" y="21600"/>
                  </a:cubicBezTo>
                  <a:cubicBezTo>
                    <a:pt x="21600" y="32890"/>
                    <a:pt x="12904" y="42276"/>
                    <a:pt x="1647" y="43137"/>
                  </a:cubicBezTo>
                </a:path>
                <a:path w="21600" h="43137" stroke="0" extrusionOk="0">
                  <a:moveTo>
                    <a:pt x="0" y="0"/>
                  </a:moveTo>
                  <a:cubicBezTo>
                    <a:pt x="11929" y="0"/>
                    <a:pt x="21600" y="9670"/>
                    <a:pt x="21600" y="21600"/>
                  </a:cubicBezTo>
                  <a:cubicBezTo>
                    <a:pt x="21600" y="32890"/>
                    <a:pt x="12904" y="42276"/>
                    <a:pt x="1647" y="43137"/>
                  </a:cubicBezTo>
                  <a:lnTo>
                    <a:pt x="0" y="21600"/>
                  </a:lnTo>
                  <a:lnTo>
                    <a:pt x="0" y="0"/>
                  </a:lnTo>
                  <a:close/>
                </a:path>
              </a:pathLst>
            </a:custGeom>
            <a:noFill/>
            <a:ln w="19050">
              <a:solidFill>
                <a:schemeClr val="tx1"/>
              </a:solidFill>
              <a:round/>
              <a:headEnd type="arrow" w="med" len="me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29045" name="Arc 21"/>
            <p:cNvSpPr>
              <a:spLocks/>
            </p:cNvSpPr>
            <p:nvPr/>
          </p:nvSpPr>
          <p:spPr bwMode="auto">
            <a:xfrm flipH="1">
              <a:off x="3197" y="2996"/>
              <a:ext cx="182" cy="233"/>
            </a:xfrm>
            <a:custGeom>
              <a:avLst/>
              <a:gdLst>
                <a:gd name="T0" fmla="*/ 0 w 21600"/>
                <a:gd name="T1" fmla="*/ 0 h 43137"/>
                <a:gd name="T2" fmla="*/ 14 w 21600"/>
                <a:gd name="T3" fmla="*/ 635 h 43137"/>
                <a:gd name="T4" fmla="*/ 0 w 21600"/>
                <a:gd name="T5" fmla="*/ 318 h 43137"/>
                <a:gd name="T6" fmla="*/ 0 60000 65536"/>
                <a:gd name="T7" fmla="*/ 0 60000 65536"/>
                <a:gd name="T8" fmla="*/ 0 60000 65536"/>
              </a:gdLst>
              <a:ahLst/>
              <a:cxnLst>
                <a:cxn ang="T6">
                  <a:pos x="T0" y="T1"/>
                </a:cxn>
                <a:cxn ang="T7">
                  <a:pos x="T2" y="T3"/>
                </a:cxn>
                <a:cxn ang="T8">
                  <a:pos x="T4" y="T5"/>
                </a:cxn>
              </a:cxnLst>
              <a:rect l="0" t="0" r="r" b="b"/>
              <a:pathLst>
                <a:path w="21600" h="43137" fill="none" extrusionOk="0">
                  <a:moveTo>
                    <a:pt x="0" y="0"/>
                  </a:moveTo>
                  <a:cubicBezTo>
                    <a:pt x="11929" y="0"/>
                    <a:pt x="21600" y="9670"/>
                    <a:pt x="21600" y="21600"/>
                  </a:cubicBezTo>
                  <a:cubicBezTo>
                    <a:pt x="21600" y="32890"/>
                    <a:pt x="12904" y="42276"/>
                    <a:pt x="1647" y="43137"/>
                  </a:cubicBezTo>
                </a:path>
                <a:path w="21600" h="43137" stroke="0" extrusionOk="0">
                  <a:moveTo>
                    <a:pt x="0" y="0"/>
                  </a:moveTo>
                  <a:cubicBezTo>
                    <a:pt x="11929" y="0"/>
                    <a:pt x="21600" y="9670"/>
                    <a:pt x="21600" y="21600"/>
                  </a:cubicBezTo>
                  <a:cubicBezTo>
                    <a:pt x="21600" y="32890"/>
                    <a:pt x="12904" y="42276"/>
                    <a:pt x="1647" y="43137"/>
                  </a:cubicBezTo>
                  <a:lnTo>
                    <a:pt x="0" y="21600"/>
                  </a:lnTo>
                  <a:lnTo>
                    <a:pt x="0" y="0"/>
                  </a:lnTo>
                  <a:close/>
                </a:path>
              </a:pathLst>
            </a:custGeom>
            <a:noFill/>
            <a:ln w="19050">
              <a:solidFill>
                <a:schemeClr val="tx1"/>
              </a:solidFill>
              <a:round/>
              <a:headEnd/>
              <a:tailEnd type="arrow" w="med" len="me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29046" name="Arc 22"/>
            <p:cNvSpPr>
              <a:spLocks/>
            </p:cNvSpPr>
            <p:nvPr/>
          </p:nvSpPr>
          <p:spPr bwMode="auto">
            <a:xfrm flipH="1">
              <a:off x="3968" y="2950"/>
              <a:ext cx="182" cy="233"/>
            </a:xfrm>
            <a:custGeom>
              <a:avLst/>
              <a:gdLst>
                <a:gd name="T0" fmla="*/ 0 w 21600"/>
                <a:gd name="T1" fmla="*/ 0 h 43137"/>
                <a:gd name="T2" fmla="*/ 14 w 21600"/>
                <a:gd name="T3" fmla="*/ 635 h 43137"/>
                <a:gd name="T4" fmla="*/ 0 w 21600"/>
                <a:gd name="T5" fmla="*/ 318 h 43137"/>
                <a:gd name="T6" fmla="*/ 0 60000 65536"/>
                <a:gd name="T7" fmla="*/ 0 60000 65536"/>
                <a:gd name="T8" fmla="*/ 0 60000 65536"/>
              </a:gdLst>
              <a:ahLst/>
              <a:cxnLst>
                <a:cxn ang="T6">
                  <a:pos x="T0" y="T1"/>
                </a:cxn>
                <a:cxn ang="T7">
                  <a:pos x="T2" y="T3"/>
                </a:cxn>
                <a:cxn ang="T8">
                  <a:pos x="T4" y="T5"/>
                </a:cxn>
              </a:cxnLst>
              <a:rect l="0" t="0" r="r" b="b"/>
              <a:pathLst>
                <a:path w="21600" h="43137" fill="none" extrusionOk="0">
                  <a:moveTo>
                    <a:pt x="0" y="0"/>
                  </a:moveTo>
                  <a:cubicBezTo>
                    <a:pt x="11929" y="0"/>
                    <a:pt x="21600" y="9670"/>
                    <a:pt x="21600" y="21600"/>
                  </a:cubicBezTo>
                  <a:cubicBezTo>
                    <a:pt x="21600" y="32890"/>
                    <a:pt x="12904" y="42276"/>
                    <a:pt x="1647" y="43137"/>
                  </a:cubicBezTo>
                </a:path>
                <a:path w="21600" h="43137" stroke="0" extrusionOk="0">
                  <a:moveTo>
                    <a:pt x="0" y="0"/>
                  </a:moveTo>
                  <a:cubicBezTo>
                    <a:pt x="11929" y="0"/>
                    <a:pt x="21600" y="9670"/>
                    <a:pt x="21600" y="21600"/>
                  </a:cubicBezTo>
                  <a:cubicBezTo>
                    <a:pt x="21600" y="32890"/>
                    <a:pt x="12904" y="42276"/>
                    <a:pt x="1647" y="43137"/>
                  </a:cubicBezTo>
                  <a:lnTo>
                    <a:pt x="0" y="21600"/>
                  </a:lnTo>
                  <a:lnTo>
                    <a:pt x="0" y="0"/>
                  </a:lnTo>
                  <a:close/>
                </a:path>
              </a:pathLst>
            </a:custGeom>
            <a:noFill/>
            <a:ln w="19050">
              <a:solidFill>
                <a:schemeClr val="tx1"/>
              </a:solidFill>
              <a:round/>
              <a:headEnd type="arrow" w="med" len="med"/>
              <a:tailEnd/>
            </a:ln>
            <a:effectLst/>
            <a:extLst>
              <a:ext uri="{909E8E84-426E-40DD-AFC4-6F175D3DCCD1}">
                <a14:hiddenFill xmlns:a14="http://schemas.microsoft.com/office/drawing/2010/main">
                  <a:solidFill>
                    <a:srgbClr val="FF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29047" name="Text Box 23"/>
            <p:cNvSpPr txBox="1">
              <a:spLocks noChangeArrowheads="1"/>
            </p:cNvSpPr>
            <p:nvPr/>
          </p:nvSpPr>
          <p:spPr bwMode="auto">
            <a:xfrm>
              <a:off x="1201" y="3505"/>
              <a:ext cx="1237" cy="5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400" b="1">
                  <a:latin typeface="Times New Roman" panose="02020603050405020304" pitchFamily="18" charset="0"/>
                </a:rPr>
                <a:t>NADH-cytb</a:t>
              </a:r>
              <a:r>
                <a:rPr kumimoji="1" lang="en-US" altLang="zh-CN" sz="2400" b="1" baseline="-25000">
                  <a:latin typeface="Times New Roman" panose="02020603050405020304" pitchFamily="18" charset="0"/>
                </a:rPr>
                <a:t>5  </a:t>
              </a:r>
            </a:p>
            <a:p>
              <a:pPr eaLnBrk="1" hangingPunct="1">
                <a:lnSpc>
                  <a:spcPct val="90000"/>
                </a:lnSpc>
              </a:pPr>
              <a:r>
                <a:rPr kumimoji="1" lang="en-US" altLang="zh-CN" sz="2400" b="1" baseline="-25000">
                  <a:latin typeface="Times New Roman" panose="02020603050405020304" pitchFamily="18" charset="0"/>
                </a:rPr>
                <a:t>      </a:t>
              </a:r>
              <a:r>
                <a:rPr kumimoji="1" lang="zh-CN" altLang="en-US" sz="2400" b="1">
                  <a:latin typeface="Times New Roman" panose="02020603050405020304" pitchFamily="18" charset="0"/>
                </a:rPr>
                <a:t>还原酶</a:t>
              </a:r>
            </a:p>
          </p:txBody>
        </p:sp>
        <p:sp>
          <p:nvSpPr>
            <p:cNvPr id="129048" name="Text Box 24"/>
            <p:cNvSpPr txBox="1">
              <a:spLocks noChangeArrowheads="1"/>
            </p:cNvSpPr>
            <p:nvPr/>
          </p:nvSpPr>
          <p:spPr bwMode="auto">
            <a:xfrm>
              <a:off x="3197" y="3550"/>
              <a:ext cx="989"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zh-CN" altLang="en-US" sz="2400" b="1">
                  <a:latin typeface="Times New Roman" panose="02020603050405020304" pitchFamily="18" charset="0"/>
                </a:rPr>
                <a:t>去饱和酶  </a:t>
              </a:r>
            </a:p>
          </p:txBody>
        </p:sp>
        <p:sp>
          <p:nvSpPr>
            <p:cNvPr id="129049" name="Rectangle 25"/>
            <p:cNvSpPr>
              <a:spLocks noChangeArrowheads="1"/>
            </p:cNvSpPr>
            <p:nvPr/>
          </p:nvSpPr>
          <p:spPr bwMode="auto">
            <a:xfrm>
              <a:off x="2517" y="3551"/>
              <a:ext cx="656"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400" b="1">
                  <a:latin typeface="Times New Roman" panose="02020603050405020304" pitchFamily="18" charset="0"/>
                </a:rPr>
                <a:t>Cytb</a:t>
              </a:r>
              <a:r>
                <a:rPr kumimoji="1" lang="en-US" altLang="zh-CN" sz="2400" b="1" baseline="-25000">
                  <a:latin typeface="Times New Roman" panose="02020603050405020304" pitchFamily="18" charset="0"/>
                </a:rPr>
                <a:t>5  </a:t>
              </a:r>
            </a:p>
          </p:txBody>
        </p:sp>
      </p:grpSp>
    </p:spTree>
    <p:extLst>
      <p:ext uri="{BB962C8B-B14F-4D97-AF65-F5344CB8AC3E}">
        <p14:creationId xmlns:p14="http://schemas.microsoft.com/office/powerpoint/2010/main" val="35845183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32803"/>
                                        </p:tgtEl>
                                        <p:attrNameLst>
                                          <p:attrName>style.visibility</p:attrName>
                                        </p:attrNameLst>
                                      </p:cBhvr>
                                      <p:to>
                                        <p:strVal val="visible"/>
                                      </p:to>
                                    </p:set>
                                    <p:animEffect transition="in" filter="randombar(horizontal)">
                                      <p:cBhvr>
                                        <p:cTn id="7" dur="500"/>
                                        <p:tgtEl>
                                          <p:spTgt spid="332803"/>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332804"/>
                                        </p:tgtEl>
                                        <p:attrNameLst>
                                          <p:attrName>style.visibility</p:attrName>
                                        </p:attrNameLst>
                                      </p:cBhvr>
                                      <p:to>
                                        <p:strVal val="visible"/>
                                      </p:to>
                                    </p:set>
                                    <p:animEffect transition="in" filter="blinds(horizontal)">
                                      <p:cBhvr>
                                        <p:cTn id="11" dur="500"/>
                                        <p:tgtEl>
                                          <p:spTgt spid="3328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803"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ext Box 2"/>
          <p:cNvSpPr txBox="1">
            <a:spLocks noChangeArrowheads="1"/>
          </p:cNvSpPr>
          <p:nvPr/>
        </p:nvSpPr>
        <p:spPr bwMode="auto">
          <a:xfrm>
            <a:off x="2488241" y="1268414"/>
            <a:ext cx="874085" cy="331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zh-CN" altLang="en-US" sz="3200" b="1">
                <a:solidFill>
                  <a:schemeClr val="tx2"/>
                </a:solidFill>
                <a:latin typeface="Arial" panose="020B0604020202020204" pitchFamily="34" charset="0"/>
                <a:ea typeface="宋体" panose="02010600030101010101" pitchFamily="2" charset="-122"/>
              </a:rPr>
              <a:t>亚 油 酸 的 合 成</a:t>
            </a:r>
          </a:p>
        </p:txBody>
      </p:sp>
      <p:pic>
        <p:nvPicPr>
          <p:cNvPr id="131075" name="Picture 3" descr="不饱和脂酸合成"/>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600" y="457200"/>
            <a:ext cx="4500245"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9955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Text Box 2"/>
          <p:cNvSpPr txBox="1">
            <a:spLocks noChangeArrowheads="1"/>
          </p:cNvSpPr>
          <p:nvPr/>
        </p:nvSpPr>
        <p:spPr bwMode="auto">
          <a:xfrm>
            <a:off x="2208214" y="3573464"/>
            <a:ext cx="7991475" cy="1887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90700" indent="-17907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zh-CN" altLang="en-US" sz="2800" b="1">
                <a:solidFill>
                  <a:srgbClr val="CC0066"/>
                </a:solidFill>
                <a:latin typeface="Arial" panose="020B0604020202020204" pitchFamily="34" charset="0"/>
              </a:rPr>
              <a:t>脂肪组织：</a:t>
            </a:r>
            <a:r>
              <a:rPr kumimoji="1" lang="zh-CN" altLang="en-US" sz="2800" b="1">
                <a:latin typeface="Arial" panose="020B0604020202020204" pitchFamily="34" charset="0"/>
              </a:rPr>
              <a:t>主要以</a:t>
            </a:r>
            <a:r>
              <a:rPr kumimoji="1" lang="zh-CN" altLang="en-US" sz="2800" b="1">
                <a:solidFill>
                  <a:schemeClr val="folHlink"/>
                </a:solidFill>
                <a:latin typeface="Arial" panose="020B0604020202020204" pitchFamily="34" charset="0"/>
              </a:rPr>
              <a:t>葡萄糖</a:t>
            </a:r>
            <a:r>
              <a:rPr kumimoji="1" lang="zh-CN" altLang="en-US" sz="2800" b="1">
                <a:latin typeface="Arial" panose="020B0604020202020204" pitchFamily="34" charset="0"/>
              </a:rPr>
              <a:t>为原料合成脂肪，也利用</a:t>
            </a:r>
            <a:r>
              <a:rPr kumimoji="1" lang="en-US" altLang="zh-CN" sz="2800" b="1">
                <a:solidFill>
                  <a:srgbClr val="CC0066"/>
                </a:solidFill>
                <a:latin typeface="Arial" panose="020B0604020202020204" pitchFamily="34" charset="0"/>
              </a:rPr>
              <a:t>CM</a:t>
            </a:r>
            <a:r>
              <a:rPr kumimoji="1" lang="zh-CN" altLang="en-US" sz="2800" b="1">
                <a:solidFill>
                  <a:srgbClr val="CC0066"/>
                </a:solidFill>
                <a:latin typeface="Arial" panose="020B0604020202020204" pitchFamily="34" charset="0"/>
              </a:rPr>
              <a:t>（乳糜颗粒）</a:t>
            </a:r>
            <a:r>
              <a:rPr kumimoji="1" lang="zh-CN" altLang="en-US" sz="2800" b="1">
                <a:latin typeface="Arial" panose="020B0604020202020204" pitchFamily="34" charset="0"/>
              </a:rPr>
              <a:t>或</a:t>
            </a:r>
            <a:r>
              <a:rPr kumimoji="1" lang="en-US" altLang="zh-CN" sz="2800" b="1">
                <a:solidFill>
                  <a:srgbClr val="CC0066"/>
                </a:solidFill>
                <a:latin typeface="Arial" panose="020B0604020202020204" pitchFamily="34" charset="0"/>
              </a:rPr>
              <a:t>VLDL</a:t>
            </a:r>
            <a:r>
              <a:rPr kumimoji="1" lang="zh-CN" altLang="en-US" sz="2800" b="1">
                <a:solidFill>
                  <a:srgbClr val="CC0066"/>
                </a:solidFill>
                <a:latin typeface="Arial" panose="020B0604020202020204" pitchFamily="34" charset="0"/>
              </a:rPr>
              <a:t>（极低密度脂蛋白）</a:t>
            </a:r>
            <a:r>
              <a:rPr kumimoji="1" lang="zh-CN" altLang="en-US" sz="2800" b="1">
                <a:latin typeface="Arial" panose="020B0604020202020204" pitchFamily="34" charset="0"/>
              </a:rPr>
              <a:t>中的</a:t>
            </a:r>
            <a:r>
              <a:rPr kumimoji="1" lang="en-US" altLang="zh-CN" sz="2800" b="1">
                <a:latin typeface="Arial" panose="020B0604020202020204" pitchFamily="34" charset="0"/>
              </a:rPr>
              <a:t>FA</a:t>
            </a:r>
            <a:r>
              <a:rPr kumimoji="1" lang="zh-CN" altLang="en-US" sz="2800" b="1">
                <a:latin typeface="Arial" panose="020B0604020202020204" pitchFamily="34" charset="0"/>
              </a:rPr>
              <a:t>合成脂肪。</a:t>
            </a:r>
            <a:endParaRPr kumimoji="1" lang="zh-CN" altLang="en-US" sz="2800" b="1">
              <a:solidFill>
                <a:srgbClr val="C833D3"/>
              </a:solidFill>
              <a:latin typeface="Arial" panose="020B0604020202020204" pitchFamily="34" charset="0"/>
            </a:endParaRPr>
          </a:p>
        </p:txBody>
      </p:sp>
      <p:sp>
        <p:nvSpPr>
          <p:cNvPr id="133123" name="Text Box 3"/>
          <p:cNvSpPr txBox="1">
            <a:spLocks noChangeArrowheads="1"/>
          </p:cNvSpPr>
          <p:nvPr/>
        </p:nvSpPr>
        <p:spPr bwMode="auto">
          <a:xfrm>
            <a:off x="2927351" y="476250"/>
            <a:ext cx="6913563" cy="6413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600" b="1">
                <a:solidFill>
                  <a:schemeClr val="folHlink"/>
                </a:solidFill>
                <a:latin typeface="Times New Roman" panose="02020603050405020304" pitchFamily="18" charset="0"/>
                <a:ea typeface="宋体" panose="02010600030101010101" pitchFamily="2" charset="-122"/>
              </a:rPr>
              <a:t>三、</a:t>
            </a:r>
            <a:r>
              <a:rPr kumimoji="1" lang="zh-CN" altLang="en-US" sz="3600" b="1">
                <a:solidFill>
                  <a:schemeClr val="folHlink"/>
                </a:solidFill>
                <a:ea typeface="宋体" panose="02010600030101010101" pitchFamily="2" charset="-122"/>
              </a:rPr>
              <a:t>甘油和脂酸合成甘油三酯</a:t>
            </a:r>
            <a:r>
              <a:rPr kumimoji="1" lang="zh-CN" altLang="en-US">
                <a:solidFill>
                  <a:srgbClr val="663300"/>
                </a:solidFill>
                <a:ea typeface="宋体" panose="02010600030101010101" pitchFamily="2" charset="-122"/>
              </a:rPr>
              <a:t> </a:t>
            </a:r>
          </a:p>
        </p:txBody>
      </p:sp>
      <p:sp>
        <p:nvSpPr>
          <p:cNvPr id="306180" name="Rectangle 4"/>
          <p:cNvSpPr>
            <a:spLocks noChangeArrowheads="1"/>
          </p:cNvSpPr>
          <p:nvPr/>
        </p:nvSpPr>
        <p:spPr bwMode="auto">
          <a:xfrm>
            <a:off x="2495550" y="1412875"/>
            <a:ext cx="7200900" cy="1066800"/>
          </a:xfrm>
          <a:prstGeom prst="rect">
            <a:avLst/>
          </a:prstGeom>
          <a:solidFill>
            <a:srgbClr val="FFCCCC"/>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1246188" indent="-1246188">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latin typeface="宋体" panose="02010600030101010101" pitchFamily="2" charset="-122"/>
                <a:ea typeface="宋体" panose="02010600030101010101" pitchFamily="2" charset="-122"/>
              </a:rPr>
              <a:t>（一）</a:t>
            </a:r>
            <a:r>
              <a:rPr kumimoji="1" lang="zh-CN" altLang="en-US" sz="3200" b="1">
                <a:ea typeface="宋体" panose="02010600030101010101" pitchFamily="2" charset="-122"/>
              </a:rPr>
              <a:t>肝、脂肪组织及小肠是合成甘油三酯的主要场所</a:t>
            </a:r>
            <a:endParaRPr kumimoji="1" lang="zh-CN" altLang="en-US">
              <a:ea typeface="宋体" panose="02010600030101010101" pitchFamily="2" charset="-122"/>
            </a:endParaRPr>
          </a:p>
        </p:txBody>
      </p:sp>
      <p:sp>
        <p:nvSpPr>
          <p:cNvPr id="306181" name="Rectangle 5"/>
          <p:cNvSpPr>
            <a:spLocks noChangeArrowheads="1"/>
          </p:cNvSpPr>
          <p:nvPr/>
        </p:nvSpPr>
        <p:spPr bwMode="auto">
          <a:xfrm>
            <a:off x="2281239" y="2909888"/>
            <a:ext cx="82073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rgbClr val="CC0066"/>
                </a:solidFill>
                <a:latin typeface="Times New Roman" panose="02020603050405020304" pitchFamily="18" charset="0"/>
              </a:rPr>
              <a:t>肝       脏：</a:t>
            </a:r>
            <a:r>
              <a:rPr kumimoji="1" lang="zh-CN" altLang="en-US" sz="2800" b="1">
                <a:latin typeface="Times New Roman" panose="02020603050405020304" pitchFamily="18" charset="0"/>
              </a:rPr>
              <a:t>肝内质网合成的</a:t>
            </a:r>
            <a:r>
              <a:rPr kumimoji="1" lang="en-US" altLang="zh-CN" sz="2800" b="1">
                <a:latin typeface="Times New Roman" panose="02020603050405020304" pitchFamily="18" charset="0"/>
              </a:rPr>
              <a:t>TG</a:t>
            </a:r>
            <a:r>
              <a:rPr kumimoji="1" lang="zh-CN" altLang="en-US" sz="2800" b="1">
                <a:latin typeface="Times New Roman" panose="02020603050405020304" pitchFamily="18" charset="0"/>
              </a:rPr>
              <a:t>，组成</a:t>
            </a:r>
            <a:r>
              <a:rPr kumimoji="1" lang="en-US" altLang="zh-CN" sz="2800" b="1">
                <a:solidFill>
                  <a:srgbClr val="CC0066"/>
                </a:solidFill>
                <a:latin typeface="Times New Roman" panose="02020603050405020304" pitchFamily="18" charset="0"/>
              </a:rPr>
              <a:t>VLDL</a:t>
            </a:r>
            <a:r>
              <a:rPr kumimoji="1" lang="zh-CN" altLang="en-US" sz="2800" b="1">
                <a:latin typeface="Times New Roman" panose="02020603050405020304" pitchFamily="18" charset="0"/>
              </a:rPr>
              <a:t>入血。</a:t>
            </a:r>
          </a:p>
        </p:txBody>
      </p:sp>
      <p:sp>
        <p:nvSpPr>
          <p:cNvPr id="306182" name="Rectangle 6"/>
          <p:cNvSpPr>
            <a:spLocks noChangeArrowheads="1"/>
          </p:cNvSpPr>
          <p:nvPr/>
        </p:nvSpPr>
        <p:spPr bwMode="auto">
          <a:xfrm>
            <a:off x="2279650" y="5516564"/>
            <a:ext cx="7056438" cy="60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20000"/>
              </a:lnSpc>
              <a:spcBef>
                <a:spcPct val="50000"/>
              </a:spcBef>
            </a:pPr>
            <a:r>
              <a:rPr kumimoji="1" lang="zh-CN" altLang="en-US" sz="2800" b="1">
                <a:solidFill>
                  <a:srgbClr val="CC0066"/>
                </a:solidFill>
                <a:latin typeface="Arial" panose="020B0604020202020204" pitchFamily="34" charset="0"/>
              </a:rPr>
              <a:t>小肠粘膜：</a:t>
            </a:r>
            <a:r>
              <a:rPr kumimoji="1" lang="zh-CN" altLang="en-US" sz="2800" b="1">
                <a:latin typeface="Arial" panose="020B0604020202020204" pitchFamily="34" charset="0"/>
              </a:rPr>
              <a:t>利用脂肪消化产物再合成脂肪。</a:t>
            </a:r>
            <a:endParaRPr kumimoji="1" lang="zh-CN" altLang="en-US" sz="2800" b="1">
              <a:solidFill>
                <a:srgbClr val="C833D3"/>
              </a:solidFill>
              <a:latin typeface="Arial" panose="020B0604020202020204" pitchFamily="34" charset="0"/>
            </a:endParaRPr>
          </a:p>
        </p:txBody>
      </p:sp>
    </p:spTree>
    <p:extLst>
      <p:ext uri="{BB962C8B-B14F-4D97-AF65-F5344CB8AC3E}">
        <p14:creationId xmlns:p14="http://schemas.microsoft.com/office/powerpoint/2010/main" val="12169905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306180"/>
                                        </p:tgtEl>
                                        <p:attrNameLst>
                                          <p:attrName>style.visibility</p:attrName>
                                        </p:attrNameLst>
                                      </p:cBhvr>
                                      <p:to>
                                        <p:strVal val="visible"/>
                                      </p:to>
                                    </p:set>
                                    <p:anim calcmode="lin" valueType="num">
                                      <p:cBhvr additive="base">
                                        <p:cTn id="7" dur="500" fill="hold"/>
                                        <p:tgtEl>
                                          <p:spTgt spid="306180"/>
                                        </p:tgtEl>
                                        <p:attrNameLst>
                                          <p:attrName>ppt_x</p:attrName>
                                        </p:attrNameLst>
                                      </p:cBhvr>
                                      <p:tavLst>
                                        <p:tav tm="0">
                                          <p:val>
                                            <p:strVal val="0-#ppt_w/2"/>
                                          </p:val>
                                        </p:tav>
                                        <p:tav tm="100000">
                                          <p:val>
                                            <p:strVal val="#ppt_x"/>
                                          </p:val>
                                        </p:tav>
                                      </p:tavLst>
                                    </p:anim>
                                    <p:anim calcmode="lin" valueType="num">
                                      <p:cBhvr additive="base">
                                        <p:cTn id="8" dur="500" fill="hold"/>
                                        <p:tgtEl>
                                          <p:spTgt spid="30618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306181"/>
                                        </p:tgtEl>
                                        <p:attrNameLst>
                                          <p:attrName>style.visibility</p:attrName>
                                        </p:attrNameLst>
                                      </p:cBhvr>
                                      <p:to>
                                        <p:strVal val="visible"/>
                                      </p:to>
                                    </p:set>
                                    <p:animEffect transition="in" filter="strips(downRight)">
                                      <p:cBhvr>
                                        <p:cTn id="13" dur="500"/>
                                        <p:tgtEl>
                                          <p:spTgt spid="30618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306178"/>
                                        </p:tgtEl>
                                        <p:attrNameLst>
                                          <p:attrName>style.visibility</p:attrName>
                                        </p:attrNameLst>
                                      </p:cBhvr>
                                      <p:to>
                                        <p:strVal val="visible"/>
                                      </p:to>
                                    </p:set>
                                    <p:animEffect transition="in" filter="strips(downLeft)">
                                      <p:cBhvr>
                                        <p:cTn id="18" dur="500"/>
                                        <p:tgtEl>
                                          <p:spTgt spid="30617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8" presetClass="entr" presetSubtype="6" fill="hold" grpId="0" nodeType="clickEffect">
                                  <p:stCondLst>
                                    <p:cond delay="0"/>
                                  </p:stCondLst>
                                  <p:childTnLst>
                                    <p:set>
                                      <p:cBhvr>
                                        <p:cTn id="22" dur="1" fill="hold">
                                          <p:stCondLst>
                                            <p:cond delay="0"/>
                                          </p:stCondLst>
                                        </p:cTn>
                                        <p:tgtEl>
                                          <p:spTgt spid="306182"/>
                                        </p:tgtEl>
                                        <p:attrNameLst>
                                          <p:attrName>style.visibility</p:attrName>
                                        </p:attrNameLst>
                                      </p:cBhvr>
                                      <p:to>
                                        <p:strVal val="visible"/>
                                      </p:to>
                                    </p:set>
                                    <p:animEffect transition="in" filter="strips(downRight)">
                                      <p:cBhvr>
                                        <p:cTn id="23" dur="500"/>
                                        <p:tgtEl>
                                          <p:spTgt spid="306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178" grpId="0" autoUpdateAnimBg="0"/>
      <p:bldP spid="306180" grpId="0" animBg="1" autoUpdateAnimBg="0"/>
      <p:bldP spid="306181" grpId="0" autoUpdateAnimBg="0"/>
      <p:bldP spid="306182"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Text Box 2"/>
          <p:cNvSpPr txBox="1">
            <a:spLocks noChangeArrowheads="1"/>
          </p:cNvSpPr>
          <p:nvPr/>
        </p:nvSpPr>
        <p:spPr bwMode="auto">
          <a:xfrm>
            <a:off x="3071813" y="1844675"/>
            <a:ext cx="647700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30000"/>
              </a:lnSpc>
            </a:pPr>
            <a:r>
              <a:rPr kumimoji="1" lang="en-US" altLang="zh-CN" sz="2800" b="1">
                <a:latin typeface="Times New Roman" panose="02020603050405020304" pitchFamily="18" charset="0"/>
              </a:rPr>
              <a:t>1</a:t>
            </a:r>
            <a:r>
              <a:rPr kumimoji="1" lang="en-US" altLang="zh-CN" sz="2800" b="1" i="1">
                <a:latin typeface="Times New Roman" panose="02020603050405020304" pitchFamily="18" charset="0"/>
              </a:rPr>
              <a:t>.</a:t>
            </a:r>
            <a:r>
              <a:rPr kumimoji="1" lang="en-US" altLang="zh-CN" sz="2800" b="1">
                <a:latin typeface="Times New Roman" panose="02020603050405020304" pitchFamily="18" charset="0"/>
              </a:rPr>
              <a:t> </a:t>
            </a:r>
            <a:r>
              <a:rPr kumimoji="1" lang="zh-CN" altLang="en-US" sz="2800" b="1">
                <a:latin typeface="Times New Roman" panose="02020603050405020304" pitchFamily="18" charset="0"/>
              </a:rPr>
              <a:t>甘油和脂酸主要来自于葡萄糖代谢</a:t>
            </a:r>
          </a:p>
          <a:p>
            <a:pPr eaLnBrk="1" hangingPunct="1">
              <a:lnSpc>
                <a:spcPct val="170000"/>
              </a:lnSpc>
            </a:pPr>
            <a:r>
              <a:rPr kumimoji="1" lang="en-US" altLang="zh-CN" sz="2800" b="1">
                <a:latin typeface="Times New Roman" panose="02020603050405020304" pitchFamily="18" charset="0"/>
              </a:rPr>
              <a:t>2</a:t>
            </a:r>
            <a:r>
              <a:rPr kumimoji="1" lang="en-US" altLang="zh-CN" sz="2800" b="1" i="1">
                <a:latin typeface="Times New Roman" panose="02020603050405020304" pitchFamily="18" charset="0"/>
              </a:rPr>
              <a:t>. </a:t>
            </a:r>
            <a:r>
              <a:rPr kumimoji="1" lang="en-US" altLang="zh-CN" sz="2800" b="1">
                <a:latin typeface="Times New Roman" panose="02020603050405020304" pitchFamily="18" charset="0"/>
              </a:rPr>
              <a:t>CM</a:t>
            </a:r>
            <a:r>
              <a:rPr kumimoji="1" lang="zh-CN" altLang="en-US" sz="2800" b="1">
                <a:latin typeface="Times New Roman" panose="02020603050405020304" pitchFamily="18" charset="0"/>
              </a:rPr>
              <a:t>中的</a:t>
            </a:r>
            <a:r>
              <a:rPr kumimoji="1" lang="en-US" altLang="zh-CN" sz="2800" b="1">
                <a:latin typeface="Times New Roman" panose="02020603050405020304" pitchFamily="18" charset="0"/>
              </a:rPr>
              <a:t>FFA</a:t>
            </a:r>
            <a:r>
              <a:rPr kumimoji="1" lang="zh-CN" altLang="en-US" sz="2800" b="1">
                <a:latin typeface="Times New Roman" panose="02020603050405020304" pitchFamily="18" charset="0"/>
              </a:rPr>
              <a:t>（来自食物脂肪）</a:t>
            </a:r>
          </a:p>
        </p:txBody>
      </p:sp>
      <p:sp>
        <p:nvSpPr>
          <p:cNvPr id="307203" name="Rectangle 3"/>
          <p:cNvSpPr>
            <a:spLocks noChangeArrowheads="1"/>
          </p:cNvSpPr>
          <p:nvPr/>
        </p:nvSpPr>
        <p:spPr bwMode="auto">
          <a:xfrm>
            <a:off x="2279651" y="549275"/>
            <a:ext cx="7859713" cy="1066800"/>
          </a:xfrm>
          <a:prstGeom prst="rect">
            <a:avLst/>
          </a:prstGeom>
          <a:solidFill>
            <a:srgbClr val="FFCCCC"/>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1246188" indent="-1246188">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latin typeface="宋体" panose="02010600030101010101" pitchFamily="2" charset="-122"/>
                <a:ea typeface="宋体" panose="02010600030101010101" pitchFamily="2" charset="-122"/>
              </a:rPr>
              <a:t>（二）合成甘油三酯所需的甘油及脂酸主要来自葡萄糖</a:t>
            </a:r>
            <a:r>
              <a:rPr kumimoji="1" lang="zh-CN" altLang="en-US" sz="3200">
                <a:latin typeface="宋体" panose="02010600030101010101" pitchFamily="2" charset="-122"/>
                <a:ea typeface="宋体" panose="02010600030101010101" pitchFamily="2" charset="-122"/>
              </a:rPr>
              <a:t> </a:t>
            </a:r>
          </a:p>
        </p:txBody>
      </p:sp>
      <p:sp>
        <p:nvSpPr>
          <p:cNvPr id="307204" name="Text Box 4"/>
          <p:cNvSpPr txBox="1">
            <a:spLocks noChangeArrowheads="1"/>
          </p:cNvSpPr>
          <p:nvPr/>
        </p:nvSpPr>
        <p:spPr bwMode="auto">
          <a:xfrm>
            <a:off x="3124200" y="4816476"/>
            <a:ext cx="5638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latin typeface="Times New Roman" panose="02020603050405020304" pitchFamily="18" charset="0"/>
              </a:rPr>
              <a:t>1.</a:t>
            </a:r>
            <a:r>
              <a:rPr kumimoji="1" lang="en-US" altLang="zh-CN" sz="2800" b="1">
                <a:latin typeface="Arial" panose="020B0604020202020204" pitchFamily="34" charset="0"/>
              </a:rPr>
              <a:t> </a:t>
            </a:r>
            <a:r>
              <a:rPr kumimoji="1" lang="zh-CN" altLang="en-US" sz="2800" b="1">
                <a:latin typeface="Arial" panose="020B0604020202020204" pitchFamily="34" charset="0"/>
              </a:rPr>
              <a:t>甘油一酯途径（小肠粘膜细胞）</a:t>
            </a:r>
          </a:p>
        </p:txBody>
      </p:sp>
      <p:sp>
        <p:nvSpPr>
          <p:cNvPr id="307205" name="Text Box 5"/>
          <p:cNvSpPr txBox="1">
            <a:spLocks noChangeArrowheads="1"/>
          </p:cNvSpPr>
          <p:nvPr/>
        </p:nvSpPr>
        <p:spPr bwMode="auto">
          <a:xfrm>
            <a:off x="3124200" y="5502276"/>
            <a:ext cx="59959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latin typeface="Times New Roman" panose="02020603050405020304" pitchFamily="18" charset="0"/>
              </a:rPr>
              <a:t>2.</a:t>
            </a:r>
            <a:r>
              <a:rPr kumimoji="1" lang="en-US" altLang="zh-CN" sz="2800" b="1">
                <a:latin typeface="Arial" panose="020B0604020202020204" pitchFamily="34" charset="0"/>
              </a:rPr>
              <a:t> </a:t>
            </a:r>
            <a:r>
              <a:rPr kumimoji="1" lang="zh-CN" altLang="en-US" sz="2800" b="1">
                <a:latin typeface="Arial" panose="020B0604020202020204" pitchFamily="34" charset="0"/>
              </a:rPr>
              <a:t>甘油二酯途径（肝、脂肪细胞）</a:t>
            </a:r>
          </a:p>
        </p:txBody>
      </p:sp>
      <p:sp>
        <p:nvSpPr>
          <p:cNvPr id="307206" name="Rectangle 6"/>
          <p:cNvSpPr>
            <a:spLocks noChangeArrowheads="1"/>
          </p:cNvSpPr>
          <p:nvPr/>
        </p:nvSpPr>
        <p:spPr bwMode="auto">
          <a:xfrm>
            <a:off x="2351088" y="3429000"/>
            <a:ext cx="7848600" cy="1066800"/>
          </a:xfrm>
          <a:prstGeom prst="rect">
            <a:avLst/>
          </a:prstGeom>
          <a:solidFill>
            <a:srgbClr val="FFCCCC"/>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lvl1pPr marL="1160463" indent="-1160463">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latin typeface="宋体" panose="02010600030101010101" pitchFamily="2" charset="-122"/>
                <a:ea typeface="宋体" panose="02010600030101010101" pitchFamily="2" charset="-122"/>
              </a:rPr>
              <a:t>（三）不同细胞合成甘油三酯途径不完全相同</a:t>
            </a:r>
            <a:r>
              <a:rPr kumimoji="1" lang="zh-CN" altLang="en-US" sz="3200">
                <a:latin typeface="宋体" panose="02010600030101010101" pitchFamily="2" charset="-122"/>
                <a:ea typeface="宋体" panose="02010600030101010101" pitchFamily="2" charset="-122"/>
              </a:rPr>
              <a:t> </a:t>
            </a:r>
          </a:p>
        </p:txBody>
      </p:sp>
    </p:spTree>
    <p:extLst>
      <p:ext uri="{BB962C8B-B14F-4D97-AF65-F5344CB8AC3E}">
        <p14:creationId xmlns:p14="http://schemas.microsoft.com/office/powerpoint/2010/main" val="12753895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07203"/>
                                        </p:tgtEl>
                                        <p:attrNameLst>
                                          <p:attrName>style.visibility</p:attrName>
                                        </p:attrNameLst>
                                      </p:cBhvr>
                                      <p:to>
                                        <p:strVal val="visible"/>
                                      </p:to>
                                    </p:set>
                                    <p:animEffect transition="in" filter="blinds(horizontal)">
                                      <p:cBhvr>
                                        <p:cTn id="7" dur="500"/>
                                        <p:tgtEl>
                                          <p:spTgt spid="307203"/>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07202"/>
                                        </p:tgtEl>
                                        <p:attrNameLst>
                                          <p:attrName>style.visibility</p:attrName>
                                        </p:attrNameLst>
                                      </p:cBhvr>
                                      <p:to>
                                        <p:strVal val="visible"/>
                                      </p:to>
                                    </p:set>
                                    <p:animEffect transition="in" filter="wipe(up)">
                                      <p:cBhvr>
                                        <p:cTn id="11" dur="500"/>
                                        <p:tgtEl>
                                          <p:spTgt spid="30720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07206"/>
                                        </p:tgtEl>
                                        <p:attrNameLst>
                                          <p:attrName>style.visibility</p:attrName>
                                        </p:attrNameLst>
                                      </p:cBhvr>
                                      <p:to>
                                        <p:strVal val="visible"/>
                                      </p:to>
                                    </p:set>
                                    <p:animEffect transition="in" filter="blinds(horizontal)">
                                      <p:cBhvr>
                                        <p:cTn id="16" dur="500"/>
                                        <p:tgtEl>
                                          <p:spTgt spid="307206"/>
                                        </p:tgtEl>
                                      </p:cBhvr>
                                    </p:animEffec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07204"/>
                                        </p:tgtEl>
                                        <p:attrNameLst>
                                          <p:attrName>style.visibility</p:attrName>
                                        </p:attrNameLst>
                                      </p:cBhvr>
                                      <p:to>
                                        <p:strVal val="visible"/>
                                      </p:to>
                                    </p:set>
                                    <p:animEffect transition="in" filter="wipe(left)">
                                      <p:cBhvr>
                                        <p:cTn id="20" dur="500"/>
                                        <p:tgtEl>
                                          <p:spTgt spid="307204"/>
                                        </p:tgtEl>
                                      </p:cBhvr>
                                    </p:animEffect>
                                  </p:childTnLst>
                                </p:cTn>
                              </p:par>
                            </p:childTnLst>
                          </p:cTn>
                        </p:par>
                        <p:par>
                          <p:cTn id="21" fill="hold" nodeType="afterGroup">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307205"/>
                                        </p:tgtEl>
                                        <p:attrNameLst>
                                          <p:attrName>style.visibility</p:attrName>
                                        </p:attrNameLst>
                                      </p:cBhvr>
                                      <p:to>
                                        <p:strVal val="visible"/>
                                      </p:to>
                                    </p:set>
                                    <p:animEffect transition="in" filter="wipe(left)">
                                      <p:cBhvr>
                                        <p:cTn id="24" dur="500"/>
                                        <p:tgtEl>
                                          <p:spTgt spid="307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02" grpId="0" autoUpdateAnimBg="0"/>
      <p:bldP spid="307203" grpId="0" animBg="1" autoUpdateAnimBg="0"/>
      <p:bldP spid="307204" grpId="0" autoUpdateAnimBg="0"/>
      <p:bldP spid="307205" grpId="0" autoUpdateAnimBg="0"/>
      <p:bldP spid="307206" grpId="0" animBg="1"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ChangeArrowheads="1"/>
          </p:cNvSpPr>
          <p:nvPr/>
        </p:nvSpPr>
        <p:spPr bwMode="auto">
          <a:xfrm>
            <a:off x="1752601" y="152400"/>
            <a:ext cx="663575" cy="2654300"/>
          </a:xfrm>
          <a:prstGeom prst="rect">
            <a:avLst/>
          </a:prstGeom>
          <a:solidFill>
            <a:srgbClr val="CCECFF"/>
          </a:solidFill>
          <a:ln>
            <a:noFill/>
          </a:ln>
          <a:effectLst>
            <a:outerShdw dist="35921" dir="2700000" algn="ctr" rotWithShape="0">
              <a:schemeClr val="bg2"/>
            </a:outer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rgbClr val="000099"/>
                </a:solidFill>
                <a:latin typeface="Times New Roman" panose="02020603050405020304" pitchFamily="18" charset="0"/>
              </a:rPr>
              <a:t>甘油二酯途径   </a:t>
            </a:r>
          </a:p>
        </p:txBody>
      </p:sp>
      <p:grpSp>
        <p:nvGrpSpPr>
          <p:cNvPr id="308227" name="Group 3"/>
          <p:cNvGrpSpPr>
            <a:grpSpLocks/>
          </p:cNvGrpSpPr>
          <p:nvPr/>
        </p:nvGrpSpPr>
        <p:grpSpPr bwMode="auto">
          <a:xfrm>
            <a:off x="2581275" y="381001"/>
            <a:ext cx="3633788" cy="2365375"/>
            <a:chOff x="666" y="240"/>
            <a:chExt cx="2289" cy="1490"/>
          </a:xfrm>
        </p:grpSpPr>
        <p:sp>
          <p:nvSpPr>
            <p:cNvPr id="137656" name="Rectangle 4"/>
            <p:cNvSpPr>
              <a:spLocks noChangeArrowheads="1"/>
            </p:cNvSpPr>
            <p:nvPr/>
          </p:nvSpPr>
          <p:spPr bwMode="auto">
            <a:xfrm>
              <a:off x="666" y="1536"/>
              <a:ext cx="11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3 </a:t>
              </a:r>
              <a:endParaRPr kumimoji="1" lang="en-US" altLang="zh-CN" sz="2400">
                <a:latin typeface="Times New Roman" panose="02020603050405020304" pitchFamily="18" charset="0"/>
                <a:ea typeface="宋体" panose="02010600030101010101" pitchFamily="2" charset="-122"/>
              </a:endParaRPr>
            </a:p>
          </p:txBody>
        </p:sp>
        <p:sp>
          <p:nvSpPr>
            <p:cNvPr id="137657" name="Rectangle 5"/>
            <p:cNvSpPr>
              <a:spLocks noChangeArrowheads="1"/>
            </p:cNvSpPr>
            <p:nvPr/>
          </p:nvSpPr>
          <p:spPr bwMode="auto">
            <a:xfrm>
              <a:off x="793" y="1536"/>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658" name="Rectangle 6"/>
            <p:cNvSpPr>
              <a:spLocks noChangeArrowheads="1"/>
            </p:cNvSpPr>
            <p:nvPr/>
          </p:nvSpPr>
          <p:spPr bwMode="auto">
            <a:xfrm>
              <a:off x="884" y="1546"/>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磷</a:t>
              </a:r>
              <a:endParaRPr kumimoji="1" lang="zh-CN" altLang="en-US" sz="2400">
                <a:latin typeface="Times New Roman" panose="02020603050405020304" pitchFamily="18" charset="0"/>
                <a:ea typeface="宋体" panose="02010600030101010101" pitchFamily="2" charset="-122"/>
              </a:endParaRPr>
            </a:p>
          </p:txBody>
        </p:sp>
        <p:sp>
          <p:nvSpPr>
            <p:cNvPr id="137659" name="Rectangle 7"/>
            <p:cNvSpPr>
              <a:spLocks noChangeArrowheads="1"/>
            </p:cNvSpPr>
            <p:nvPr/>
          </p:nvSpPr>
          <p:spPr bwMode="auto">
            <a:xfrm>
              <a:off x="1038" y="1546"/>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酸</a:t>
              </a:r>
              <a:endParaRPr kumimoji="1" lang="zh-CN" altLang="en-US" sz="2400">
                <a:latin typeface="Times New Roman" panose="02020603050405020304" pitchFamily="18" charset="0"/>
                <a:ea typeface="宋体" panose="02010600030101010101" pitchFamily="2" charset="-122"/>
              </a:endParaRPr>
            </a:p>
          </p:txBody>
        </p:sp>
        <p:sp>
          <p:nvSpPr>
            <p:cNvPr id="137660" name="Rectangle 8"/>
            <p:cNvSpPr>
              <a:spLocks noChangeArrowheads="1"/>
            </p:cNvSpPr>
            <p:nvPr/>
          </p:nvSpPr>
          <p:spPr bwMode="auto">
            <a:xfrm>
              <a:off x="1193" y="1546"/>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甘</a:t>
              </a:r>
              <a:endParaRPr kumimoji="1" lang="zh-CN" altLang="en-US" sz="2400">
                <a:latin typeface="Times New Roman" panose="02020603050405020304" pitchFamily="18" charset="0"/>
                <a:ea typeface="宋体" panose="02010600030101010101" pitchFamily="2" charset="-122"/>
              </a:endParaRPr>
            </a:p>
          </p:txBody>
        </p:sp>
        <p:sp>
          <p:nvSpPr>
            <p:cNvPr id="137661" name="Rectangle 9"/>
            <p:cNvSpPr>
              <a:spLocks noChangeArrowheads="1"/>
            </p:cNvSpPr>
            <p:nvPr/>
          </p:nvSpPr>
          <p:spPr bwMode="auto">
            <a:xfrm>
              <a:off x="1347" y="1546"/>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油</a:t>
              </a:r>
              <a:endParaRPr kumimoji="1" lang="zh-CN" altLang="en-US" sz="2400">
                <a:latin typeface="Times New Roman" panose="02020603050405020304" pitchFamily="18" charset="0"/>
                <a:ea typeface="宋体" panose="02010600030101010101" pitchFamily="2" charset="-122"/>
              </a:endParaRPr>
            </a:p>
          </p:txBody>
        </p:sp>
        <p:grpSp>
          <p:nvGrpSpPr>
            <p:cNvPr id="137662" name="Group 10"/>
            <p:cNvGrpSpPr>
              <a:grpSpLocks/>
            </p:cNvGrpSpPr>
            <p:nvPr/>
          </p:nvGrpSpPr>
          <p:grpSpPr bwMode="auto">
            <a:xfrm>
              <a:off x="802" y="240"/>
              <a:ext cx="2153" cy="1182"/>
              <a:chOff x="802" y="240"/>
              <a:chExt cx="2153" cy="1182"/>
            </a:xfrm>
          </p:grpSpPr>
          <p:grpSp>
            <p:nvGrpSpPr>
              <p:cNvPr id="137669" name="Group 11"/>
              <p:cNvGrpSpPr>
                <a:grpSpLocks/>
              </p:cNvGrpSpPr>
              <p:nvPr/>
            </p:nvGrpSpPr>
            <p:grpSpPr bwMode="auto">
              <a:xfrm>
                <a:off x="1565" y="240"/>
                <a:ext cx="1390" cy="1145"/>
                <a:chOff x="768" y="2256"/>
                <a:chExt cx="1562" cy="1154"/>
              </a:xfrm>
            </p:grpSpPr>
            <p:sp>
              <p:nvSpPr>
                <p:cNvPr id="137712" name="Line 12"/>
                <p:cNvSpPr>
                  <a:spLocks noChangeShapeType="1"/>
                </p:cNvSpPr>
                <p:nvPr/>
              </p:nvSpPr>
              <p:spPr bwMode="auto">
                <a:xfrm>
                  <a:off x="1104" y="2880"/>
                  <a:ext cx="1056" cy="0"/>
                </a:xfrm>
                <a:prstGeom prst="line">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37713" name="Text Box 13"/>
                <p:cNvSpPr txBox="1">
                  <a:spLocks noChangeArrowheads="1"/>
                </p:cNvSpPr>
                <p:nvPr/>
              </p:nvSpPr>
              <p:spPr bwMode="auto">
                <a:xfrm>
                  <a:off x="1153" y="2256"/>
                  <a:ext cx="1103" cy="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kumimoji="1" lang="en-US" altLang="zh-CN" sz="2000" b="1">
                    <a:solidFill>
                      <a:srgbClr val="0000CC"/>
                    </a:solidFill>
                    <a:latin typeface="Times New Roman" panose="02020603050405020304" pitchFamily="18" charset="0"/>
                  </a:endParaRPr>
                </a:p>
                <a:p>
                  <a:pPr eaLnBrk="1" hangingPunct="1"/>
                  <a:r>
                    <a:rPr lang="zh-CN" altLang="en-US" sz="2000" b="1">
                      <a:latin typeface="Times New Roman" panose="02020603050405020304" pitchFamily="18" charset="0"/>
                    </a:rPr>
                    <a:t>脂酰</a:t>
                  </a:r>
                  <a:r>
                    <a:rPr kumimoji="1" lang="en-US" altLang="zh-CN" sz="2000" b="1">
                      <a:latin typeface="Times New Roman" panose="02020603050405020304" pitchFamily="18" charset="0"/>
                    </a:rPr>
                    <a:t>CoA</a:t>
                  </a:r>
                </a:p>
                <a:p>
                  <a:pPr eaLnBrk="1" hangingPunct="1"/>
                  <a:r>
                    <a:rPr kumimoji="1" lang="zh-CN" altLang="en-US" sz="2000" b="1">
                      <a:latin typeface="Times New Roman" panose="02020603050405020304" pitchFamily="18" charset="0"/>
                    </a:rPr>
                    <a:t>转移酶</a:t>
                  </a:r>
                </a:p>
              </p:txBody>
            </p:sp>
            <p:grpSp>
              <p:nvGrpSpPr>
                <p:cNvPr id="137714" name="Group 14"/>
                <p:cNvGrpSpPr>
                  <a:grpSpLocks/>
                </p:cNvGrpSpPr>
                <p:nvPr/>
              </p:nvGrpSpPr>
              <p:grpSpPr bwMode="auto">
                <a:xfrm>
                  <a:off x="768" y="3158"/>
                  <a:ext cx="1562" cy="252"/>
                  <a:chOff x="768" y="3065"/>
                  <a:chExt cx="1663" cy="140"/>
                </a:xfrm>
              </p:grpSpPr>
              <p:sp>
                <p:nvSpPr>
                  <p:cNvPr id="137715" name="Rectangle 15"/>
                  <p:cNvSpPr>
                    <a:spLocks noChangeArrowheads="1"/>
                  </p:cNvSpPr>
                  <p:nvPr/>
                </p:nvSpPr>
                <p:spPr bwMode="auto">
                  <a:xfrm>
                    <a:off x="1823" y="3065"/>
                    <a:ext cx="608" cy="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a:latin typeface="Times New Roman" panose="02020603050405020304" pitchFamily="18" charset="0"/>
                      </a:rPr>
                      <a:t> </a:t>
                    </a:r>
                    <a:r>
                      <a:rPr kumimoji="1" lang="en-US" altLang="zh-CN" b="1">
                        <a:latin typeface="Times New Roman" panose="02020603050405020304" pitchFamily="18" charset="0"/>
                      </a:rPr>
                      <a:t>CoA  </a:t>
                    </a:r>
                  </a:p>
                </p:txBody>
              </p:sp>
              <p:sp>
                <p:nvSpPr>
                  <p:cNvPr id="137716" name="Rectangle 16"/>
                  <p:cNvSpPr>
                    <a:spLocks noChangeArrowheads="1"/>
                  </p:cNvSpPr>
                  <p:nvPr/>
                </p:nvSpPr>
                <p:spPr bwMode="auto">
                  <a:xfrm>
                    <a:off x="768" y="3072"/>
                    <a:ext cx="986" cy="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b="1">
                        <a:solidFill>
                          <a:srgbClr val="C91C0F"/>
                        </a:solidFill>
                        <a:latin typeface="Times New Roman" panose="02020603050405020304" pitchFamily="18" charset="0"/>
                      </a:rPr>
                      <a:t>R</a:t>
                    </a:r>
                    <a:r>
                      <a:rPr kumimoji="1" lang="en-US" altLang="zh-CN" sz="1400" b="1" baseline="-25000">
                        <a:solidFill>
                          <a:srgbClr val="C91C0F"/>
                        </a:solidFill>
                        <a:latin typeface="Times New Roman" panose="02020603050405020304" pitchFamily="18" charset="0"/>
                      </a:rPr>
                      <a:t>1</a:t>
                    </a:r>
                    <a:r>
                      <a:rPr kumimoji="1" lang="en-US" altLang="zh-CN" b="1">
                        <a:solidFill>
                          <a:srgbClr val="C91C0F"/>
                        </a:solidFill>
                        <a:latin typeface="Times New Roman" panose="02020603050405020304" pitchFamily="18" charset="0"/>
                      </a:rPr>
                      <a:t>CO</a:t>
                    </a:r>
                    <a:r>
                      <a:rPr kumimoji="1" lang="en-US" altLang="zh-CN" b="1">
                        <a:latin typeface="Times New Roman" panose="02020603050405020304" pitchFamily="18" charset="0"/>
                      </a:rPr>
                      <a:t>CoA  </a:t>
                    </a:r>
                  </a:p>
                </p:txBody>
              </p:sp>
              <p:cxnSp>
                <p:nvCxnSpPr>
                  <p:cNvPr id="137717" name="AutoShape 17"/>
                  <p:cNvCxnSpPr>
                    <a:cxnSpLocks noChangeShapeType="1"/>
                  </p:cNvCxnSpPr>
                  <p:nvPr/>
                </p:nvCxnSpPr>
                <p:spPr bwMode="auto">
                  <a:xfrm rot="5400000" flipV="1">
                    <a:off x="1593" y="2679"/>
                    <a:ext cx="1" cy="787"/>
                  </a:xfrm>
                  <a:prstGeom prst="curvedConnector3">
                    <a:avLst>
                      <a:gd name="adj1" fmla="val -14400000"/>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sp>
            <p:nvSpPr>
              <p:cNvPr id="137670" name="Freeform 18"/>
              <p:cNvSpPr>
                <a:spLocks/>
              </p:cNvSpPr>
              <p:nvPr/>
            </p:nvSpPr>
            <p:spPr bwMode="auto">
              <a:xfrm>
                <a:off x="1247" y="1111"/>
                <a:ext cx="227" cy="311"/>
              </a:xfrm>
              <a:custGeom>
                <a:avLst/>
                <a:gdLst>
                  <a:gd name="T0" fmla="*/ 100 w 454"/>
                  <a:gd name="T1" fmla="*/ 0 h 623"/>
                  <a:gd name="T2" fmla="*/ 79 w 454"/>
                  <a:gd name="T3" fmla="*/ 6 h 623"/>
                  <a:gd name="T4" fmla="*/ 61 w 454"/>
                  <a:gd name="T5" fmla="*/ 18 h 623"/>
                  <a:gd name="T6" fmla="*/ 43 w 454"/>
                  <a:gd name="T7" fmla="*/ 36 h 623"/>
                  <a:gd name="T8" fmla="*/ 28 w 454"/>
                  <a:gd name="T9" fmla="*/ 57 h 623"/>
                  <a:gd name="T10" fmla="*/ 16 w 454"/>
                  <a:gd name="T11" fmla="*/ 81 h 623"/>
                  <a:gd name="T12" fmla="*/ 7 w 454"/>
                  <a:gd name="T13" fmla="*/ 108 h 623"/>
                  <a:gd name="T14" fmla="*/ 0 w 454"/>
                  <a:gd name="T15" fmla="*/ 142 h 623"/>
                  <a:gd name="T16" fmla="*/ 0 w 454"/>
                  <a:gd name="T17" fmla="*/ 172 h 623"/>
                  <a:gd name="T18" fmla="*/ 7 w 454"/>
                  <a:gd name="T19" fmla="*/ 203 h 623"/>
                  <a:gd name="T20" fmla="*/ 16 w 454"/>
                  <a:gd name="T21" fmla="*/ 230 h 623"/>
                  <a:gd name="T22" fmla="*/ 28 w 454"/>
                  <a:gd name="T23" fmla="*/ 254 h 623"/>
                  <a:gd name="T24" fmla="*/ 43 w 454"/>
                  <a:gd name="T25" fmla="*/ 275 h 623"/>
                  <a:gd name="T26" fmla="*/ 61 w 454"/>
                  <a:gd name="T27" fmla="*/ 293 h 623"/>
                  <a:gd name="T28" fmla="*/ 79 w 454"/>
                  <a:gd name="T29" fmla="*/ 305 h 623"/>
                  <a:gd name="T30" fmla="*/ 100 w 454"/>
                  <a:gd name="T31" fmla="*/ 311 h 623"/>
                  <a:gd name="T32" fmla="*/ 124 w 454"/>
                  <a:gd name="T33" fmla="*/ 311 h 623"/>
                  <a:gd name="T34" fmla="*/ 145 w 454"/>
                  <a:gd name="T35" fmla="*/ 305 h 623"/>
                  <a:gd name="T36" fmla="*/ 167 w 454"/>
                  <a:gd name="T37" fmla="*/ 293 h 623"/>
                  <a:gd name="T38" fmla="*/ 185 w 454"/>
                  <a:gd name="T39" fmla="*/ 275 h 623"/>
                  <a:gd name="T40" fmla="*/ 200 w 454"/>
                  <a:gd name="T41" fmla="*/ 254 h 623"/>
                  <a:gd name="T42" fmla="*/ 212 w 454"/>
                  <a:gd name="T43" fmla="*/ 230 h 623"/>
                  <a:gd name="T44" fmla="*/ 221 w 454"/>
                  <a:gd name="T45" fmla="*/ 203 h 623"/>
                  <a:gd name="T46" fmla="*/ 227 w 454"/>
                  <a:gd name="T47" fmla="*/ 172 h 623"/>
                  <a:gd name="T48" fmla="*/ 227 w 454"/>
                  <a:gd name="T49" fmla="*/ 142 h 623"/>
                  <a:gd name="T50" fmla="*/ 221 w 454"/>
                  <a:gd name="T51" fmla="*/ 108 h 623"/>
                  <a:gd name="T52" fmla="*/ 212 w 454"/>
                  <a:gd name="T53" fmla="*/ 81 h 623"/>
                  <a:gd name="T54" fmla="*/ 200 w 454"/>
                  <a:gd name="T55" fmla="*/ 57 h 623"/>
                  <a:gd name="T56" fmla="*/ 185 w 454"/>
                  <a:gd name="T57" fmla="*/ 36 h 623"/>
                  <a:gd name="T58" fmla="*/ 167 w 454"/>
                  <a:gd name="T59" fmla="*/ 18 h 623"/>
                  <a:gd name="T60" fmla="*/ 145 w 454"/>
                  <a:gd name="T61" fmla="*/ 6 h 623"/>
                  <a:gd name="T62" fmla="*/ 124 w 454"/>
                  <a:gd name="T63" fmla="*/ 0 h 62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4" h="623">
                    <a:moveTo>
                      <a:pt x="224" y="0"/>
                    </a:moveTo>
                    <a:lnTo>
                      <a:pt x="200" y="0"/>
                    </a:lnTo>
                    <a:lnTo>
                      <a:pt x="182" y="6"/>
                    </a:lnTo>
                    <a:lnTo>
                      <a:pt x="158" y="12"/>
                    </a:lnTo>
                    <a:lnTo>
                      <a:pt x="139" y="24"/>
                    </a:lnTo>
                    <a:lnTo>
                      <a:pt x="121" y="36"/>
                    </a:lnTo>
                    <a:lnTo>
                      <a:pt x="103" y="54"/>
                    </a:lnTo>
                    <a:lnTo>
                      <a:pt x="85" y="72"/>
                    </a:lnTo>
                    <a:lnTo>
                      <a:pt x="67" y="91"/>
                    </a:lnTo>
                    <a:lnTo>
                      <a:pt x="55" y="115"/>
                    </a:lnTo>
                    <a:lnTo>
                      <a:pt x="37" y="139"/>
                    </a:lnTo>
                    <a:lnTo>
                      <a:pt x="31" y="163"/>
                    </a:lnTo>
                    <a:lnTo>
                      <a:pt x="19" y="193"/>
                    </a:lnTo>
                    <a:lnTo>
                      <a:pt x="13" y="217"/>
                    </a:lnTo>
                    <a:lnTo>
                      <a:pt x="6" y="249"/>
                    </a:lnTo>
                    <a:lnTo>
                      <a:pt x="0" y="285"/>
                    </a:lnTo>
                    <a:lnTo>
                      <a:pt x="0" y="315"/>
                    </a:lnTo>
                    <a:lnTo>
                      <a:pt x="0" y="345"/>
                    </a:lnTo>
                    <a:lnTo>
                      <a:pt x="6" y="375"/>
                    </a:lnTo>
                    <a:lnTo>
                      <a:pt x="13" y="406"/>
                    </a:lnTo>
                    <a:lnTo>
                      <a:pt x="19" y="436"/>
                    </a:lnTo>
                    <a:lnTo>
                      <a:pt x="31" y="460"/>
                    </a:lnTo>
                    <a:lnTo>
                      <a:pt x="37" y="484"/>
                    </a:lnTo>
                    <a:lnTo>
                      <a:pt x="55" y="508"/>
                    </a:lnTo>
                    <a:lnTo>
                      <a:pt x="67" y="532"/>
                    </a:lnTo>
                    <a:lnTo>
                      <a:pt x="85" y="551"/>
                    </a:lnTo>
                    <a:lnTo>
                      <a:pt x="103" y="569"/>
                    </a:lnTo>
                    <a:lnTo>
                      <a:pt x="121" y="587"/>
                    </a:lnTo>
                    <a:lnTo>
                      <a:pt x="139" y="599"/>
                    </a:lnTo>
                    <a:lnTo>
                      <a:pt x="158" y="611"/>
                    </a:lnTo>
                    <a:lnTo>
                      <a:pt x="182" y="617"/>
                    </a:lnTo>
                    <a:lnTo>
                      <a:pt x="200" y="623"/>
                    </a:lnTo>
                    <a:lnTo>
                      <a:pt x="224" y="623"/>
                    </a:lnTo>
                    <a:lnTo>
                      <a:pt x="248" y="623"/>
                    </a:lnTo>
                    <a:lnTo>
                      <a:pt x="272" y="617"/>
                    </a:lnTo>
                    <a:lnTo>
                      <a:pt x="290" y="611"/>
                    </a:lnTo>
                    <a:lnTo>
                      <a:pt x="315" y="599"/>
                    </a:lnTo>
                    <a:lnTo>
                      <a:pt x="333" y="587"/>
                    </a:lnTo>
                    <a:lnTo>
                      <a:pt x="351" y="569"/>
                    </a:lnTo>
                    <a:lnTo>
                      <a:pt x="369" y="551"/>
                    </a:lnTo>
                    <a:lnTo>
                      <a:pt x="387" y="532"/>
                    </a:lnTo>
                    <a:lnTo>
                      <a:pt x="399" y="508"/>
                    </a:lnTo>
                    <a:lnTo>
                      <a:pt x="417" y="484"/>
                    </a:lnTo>
                    <a:lnTo>
                      <a:pt x="423" y="460"/>
                    </a:lnTo>
                    <a:lnTo>
                      <a:pt x="435" y="436"/>
                    </a:lnTo>
                    <a:lnTo>
                      <a:pt x="442" y="406"/>
                    </a:lnTo>
                    <a:lnTo>
                      <a:pt x="448" y="375"/>
                    </a:lnTo>
                    <a:lnTo>
                      <a:pt x="454" y="345"/>
                    </a:lnTo>
                    <a:lnTo>
                      <a:pt x="454" y="315"/>
                    </a:lnTo>
                    <a:lnTo>
                      <a:pt x="454" y="285"/>
                    </a:lnTo>
                    <a:lnTo>
                      <a:pt x="448" y="249"/>
                    </a:lnTo>
                    <a:lnTo>
                      <a:pt x="442" y="217"/>
                    </a:lnTo>
                    <a:lnTo>
                      <a:pt x="435" y="193"/>
                    </a:lnTo>
                    <a:lnTo>
                      <a:pt x="423" y="163"/>
                    </a:lnTo>
                    <a:lnTo>
                      <a:pt x="417" y="139"/>
                    </a:lnTo>
                    <a:lnTo>
                      <a:pt x="399" y="115"/>
                    </a:lnTo>
                    <a:lnTo>
                      <a:pt x="387" y="91"/>
                    </a:lnTo>
                    <a:lnTo>
                      <a:pt x="369" y="72"/>
                    </a:lnTo>
                    <a:lnTo>
                      <a:pt x="351" y="54"/>
                    </a:lnTo>
                    <a:lnTo>
                      <a:pt x="333" y="36"/>
                    </a:lnTo>
                    <a:lnTo>
                      <a:pt x="315" y="24"/>
                    </a:lnTo>
                    <a:lnTo>
                      <a:pt x="290" y="12"/>
                    </a:lnTo>
                    <a:lnTo>
                      <a:pt x="272" y="6"/>
                    </a:lnTo>
                    <a:lnTo>
                      <a:pt x="248" y="0"/>
                    </a:lnTo>
                    <a:lnTo>
                      <a:pt x="224"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7671" name="Rectangle 19"/>
              <p:cNvSpPr>
                <a:spLocks noChangeArrowheads="1"/>
              </p:cNvSpPr>
              <p:nvPr/>
            </p:nvSpPr>
            <p:spPr bwMode="auto">
              <a:xfrm>
                <a:off x="1295" y="1185"/>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FFFF"/>
                    </a:solidFill>
                    <a:latin typeface="Times New Roman" panose="02020603050405020304" pitchFamily="18" charset="0"/>
                    <a:ea typeface="宋体" panose="02010600030101010101" pitchFamily="2" charset="-122"/>
                  </a:rPr>
                  <a:t>Pi</a:t>
                </a:r>
                <a:endParaRPr kumimoji="1" lang="en-US" altLang="zh-CN" sz="2400">
                  <a:latin typeface="Times New Roman" panose="02020603050405020304" pitchFamily="18" charset="0"/>
                  <a:ea typeface="宋体" panose="02010600030101010101" pitchFamily="2" charset="-122"/>
                </a:endParaRPr>
              </a:p>
            </p:txBody>
          </p:sp>
          <p:sp>
            <p:nvSpPr>
              <p:cNvPr id="137672" name="Rectangle 20"/>
              <p:cNvSpPr>
                <a:spLocks noChangeArrowheads="1"/>
              </p:cNvSpPr>
              <p:nvPr/>
            </p:nvSpPr>
            <p:spPr bwMode="auto">
              <a:xfrm>
                <a:off x="1289" y="1179"/>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Pi</a:t>
                </a:r>
                <a:endParaRPr kumimoji="1" lang="en-US" altLang="zh-CN" sz="2400">
                  <a:latin typeface="Times New Roman" panose="02020603050405020304" pitchFamily="18" charset="0"/>
                  <a:ea typeface="宋体" panose="02010600030101010101" pitchFamily="2" charset="-122"/>
                </a:endParaRPr>
              </a:p>
            </p:txBody>
          </p:sp>
          <p:sp>
            <p:nvSpPr>
              <p:cNvPr id="137673" name="Rectangle 21"/>
              <p:cNvSpPr>
                <a:spLocks noChangeArrowheads="1"/>
              </p:cNvSpPr>
              <p:nvPr/>
            </p:nvSpPr>
            <p:spPr bwMode="auto">
              <a:xfrm>
                <a:off x="808" y="1185"/>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674" name="Rectangle 22"/>
              <p:cNvSpPr>
                <a:spLocks noChangeArrowheads="1"/>
              </p:cNvSpPr>
              <p:nvPr/>
            </p:nvSpPr>
            <p:spPr bwMode="auto">
              <a:xfrm>
                <a:off x="802" y="1179"/>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675" name="Rectangle 23"/>
              <p:cNvSpPr>
                <a:spLocks noChangeArrowheads="1"/>
              </p:cNvSpPr>
              <p:nvPr/>
            </p:nvSpPr>
            <p:spPr bwMode="auto">
              <a:xfrm>
                <a:off x="1023" y="1269"/>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676" name="Rectangle 24"/>
              <p:cNvSpPr>
                <a:spLocks noChangeArrowheads="1"/>
              </p:cNvSpPr>
              <p:nvPr/>
            </p:nvSpPr>
            <p:spPr bwMode="auto">
              <a:xfrm>
                <a:off x="1020" y="1266"/>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677" name="Rectangle 25"/>
              <p:cNvSpPr>
                <a:spLocks noChangeArrowheads="1"/>
              </p:cNvSpPr>
              <p:nvPr/>
            </p:nvSpPr>
            <p:spPr bwMode="auto">
              <a:xfrm>
                <a:off x="1081" y="1185"/>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678" name="Rectangle 26"/>
              <p:cNvSpPr>
                <a:spLocks noChangeArrowheads="1"/>
              </p:cNvSpPr>
              <p:nvPr/>
            </p:nvSpPr>
            <p:spPr bwMode="auto">
              <a:xfrm>
                <a:off x="1075" y="1179"/>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679" name="Rectangle 27"/>
              <p:cNvSpPr>
                <a:spLocks noChangeArrowheads="1"/>
              </p:cNvSpPr>
              <p:nvPr/>
            </p:nvSpPr>
            <p:spPr bwMode="auto">
              <a:xfrm>
                <a:off x="1199" y="118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680" name="Rectangle 28"/>
              <p:cNvSpPr>
                <a:spLocks noChangeArrowheads="1"/>
              </p:cNvSpPr>
              <p:nvPr/>
            </p:nvSpPr>
            <p:spPr bwMode="auto">
              <a:xfrm>
                <a:off x="1193" y="1179"/>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681" name="Rectangle 29"/>
              <p:cNvSpPr>
                <a:spLocks noChangeArrowheads="1"/>
              </p:cNvSpPr>
              <p:nvPr/>
            </p:nvSpPr>
            <p:spPr bwMode="auto">
              <a:xfrm>
                <a:off x="808" y="290"/>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682" name="Rectangle 30"/>
              <p:cNvSpPr>
                <a:spLocks noChangeArrowheads="1"/>
              </p:cNvSpPr>
              <p:nvPr/>
            </p:nvSpPr>
            <p:spPr bwMode="auto">
              <a:xfrm>
                <a:off x="802" y="284"/>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683" name="Rectangle 31"/>
              <p:cNvSpPr>
                <a:spLocks noChangeArrowheads="1"/>
              </p:cNvSpPr>
              <p:nvPr/>
            </p:nvSpPr>
            <p:spPr bwMode="auto">
              <a:xfrm>
                <a:off x="1023" y="374"/>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684" name="Rectangle 32"/>
              <p:cNvSpPr>
                <a:spLocks noChangeArrowheads="1"/>
              </p:cNvSpPr>
              <p:nvPr/>
            </p:nvSpPr>
            <p:spPr bwMode="auto">
              <a:xfrm>
                <a:off x="1020" y="371"/>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685" name="Rectangle 33"/>
              <p:cNvSpPr>
                <a:spLocks noChangeArrowheads="1"/>
              </p:cNvSpPr>
              <p:nvPr/>
            </p:nvSpPr>
            <p:spPr bwMode="auto">
              <a:xfrm>
                <a:off x="1081" y="290"/>
                <a:ext cx="31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OH  </a:t>
                </a:r>
                <a:endParaRPr kumimoji="1" lang="en-US" altLang="zh-CN" sz="2400">
                  <a:latin typeface="Times New Roman" panose="02020603050405020304" pitchFamily="18" charset="0"/>
                  <a:ea typeface="宋体" panose="02010600030101010101" pitchFamily="2" charset="-122"/>
                </a:endParaRPr>
              </a:p>
            </p:txBody>
          </p:sp>
          <p:sp>
            <p:nvSpPr>
              <p:cNvPr id="137686" name="Rectangle 34"/>
              <p:cNvSpPr>
                <a:spLocks noChangeArrowheads="1"/>
              </p:cNvSpPr>
              <p:nvPr/>
            </p:nvSpPr>
            <p:spPr bwMode="auto">
              <a:xfrm>
                <a:off x="1075" y="284"/>
                <a:ext cx="31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OH  </a:t>
                </a:r>
                <a:endParaRPr kumimoji="1" lang="en-US" altLang="zh-CN" sz="2400">
                  <a:latin typeface="Times New Roman" panose="02020603050405020304" pitchFamily="18" charset="0"/>
                  <a:ea typeface="宋体" panose="02010600030101010101" pitchFamily="2" charset="-122"/>
                </a:endParaRPr>
              </a:p>
            </p:txBody>
          </p:sp>
          <p:sp>
            <p:nvSpPr>
              <p:cNvPr id="137687" name="Rectangle 35"/>
              <p:cNvSpPr>
                <a:spLocks noChangeArrowheads="1"/>
              </p:cNvSpPr>
              <p:nvPr/>
            </p:nvSpPr>
            <p:spPr bwMode="auto">
              <a:xfrm>
                <a:off x="808" y="744"/>
                <a:ext cx="54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CHOH  </a:t>
                </a:r>
                <a:endParaRPr kumimoji="1" lang="en-US" altLang="zh-CN" sz="2400">
                  <a:latin typeface="Times New Roman" panose="02020603050405020304" pitchFamily="18" charset="0"/>
                  <a:ea typeface="宋体" panose="02010600030101010101" pitchFamily="2" charset="-122"/>
                </a:endParaRPr>
              </a:p>
            </p:txBody>
          </p:sp>
          <p:sp>
            <p:nvSpPr>
              <p:cNvPr id="137688" name="Rectangle 36"/>
              <p:cNvSpPr>
                <a:spLocks noChangeArrowheads="1"/>
              </p:cNvSpPr>
              <p:nvPr/>
            </p:nvSpPr>
            <p:spPr bwMode="auto">
              <a:xfrm>
                <a:off x="802" y="738"/>
                <a:ext cx="54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CHOH  </a:t>
                </a:r>
                <a:endParaRPr kumimoji="1" lang="en-US" altLang="zh-CN" sz="2400">
                  <a:latin typeface="Times New Roman" panose="02020603050405020304" pitchFamily="18" charset="0"/>
                  <a:ea typeface="宋体" panose="02010600030101010101" pitchFamily="2" charset="-122"/>
                </a:endParaRPr>
              </a:p>
            </p:txBody>
          </p:sp>
          <p:sp>
            <p:nvSpPr>
              <p:cNvPr id="137689" name="Line 37"/>
              <p:cNvSpPr>
                <a:spLocks noChangeShapeType="1"/>
              </p:cNvSpPr>
              <p:nvPr/>
            </p:nvSpPr>
            <p:spPr bwMode="auto">
              <a:xfrm>
                <a:off x="860" y="475"/>
                <a:ext cx="1" cy="249"/>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690" name="Line 38"/>
              <p:cNvSpPr>
                <a:spLocks noChangeShapeType="1"/>
              </p:cNvSpPr>
              <p:nvPr/>
            </p:nvSpPr>
            <p:spPr bwMode="auto">
              <a:xfrm>
                <a:off x="860" y="950"/>
                <a:ext cx="1" cy="23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691" name="Freeform 39"/>
              <p:cNvSpPr>
                <a:spLocks/>
              </p:cNvSpPr>
              <p:nvPr/>
            </p:nvSpPr>
            <p:spPr bwMode="auto">
              <a:xfrm>
                <a:off x="1247" y="1111"/>
                <a:ext cx="227" cy="311"/>
              </a:xfrm>
              <a:custGeom>
                <a:avLst/>
                <a:gdLst>
                  <a:gd name="T0" fmla="*/ 100 w 454"/>
                  <a:gd name="T1" fmla="*/ 0 h 623"/>
                  <a:gd name="T2" fmla="*/ 79 w 454"/>
                  <a:gd name="T3" fmla="*/ 6 h 623"/>
                  <a:gd name="T4" fmla="*/ 61 w 454"/>
                  <a:gd name="T5" fmla="*/ 18 h 623"/>
                  <a:gd name="T6" fmla="*/ 43 w 454"/>
                  <a:gd name="T7" fmla="*/ 36 h 623"/>
                  <a:gd name="T8" fmla="*/ 28 w 454"/>
                  <a:gd name="T9" fmla="*/ 57 h 623"/>
                  <a:gd name="T10" fmla="*/ 16 w 454"/>
                  <a:gd name="T11" fmla="*/ 81 h 623"/>
                  <a:gd name="T12" fmla="*/ 7 w 454"/>
                  <a:gd name="T13" fmla="*/ 108 h 623"/>
                  <a:gd name="T14" fmla="*/ 0 w 454"/>
                  <a:gd name="T15" fmla="*/ 142 h 623"/>
                  <a:gd name="T16" fmla="*/ 0 w 454"/>
                  <a:gd name="T17" fmla="*/ 172 h 623"/>
                  <a:gd name="T18" fmla="*/ 7 w 454"/>
                  <a:gd name="T19" fmla="*/ 203 h 623"/>
                  <a:gd name="T20" fmla="*/ 16 w 454"/>
                  <a:gd name="T21" fmla="*/ 230 h 623"/>
                  <a:gd name="T22" fmla="*/ 28 w 454"/>
                  <a:gd name="T23" fmla="*/ 254 h 623"/>
                  <a:gd name="T24" fmla="*/ 43 w 454"/>
                  <a:gd name="T25" fmla="*/ 275 h 623"/>
                  <a:gd name="T26" fmla="*/ 61 w 454"/>
                  <a:gd name="T27" fmla="*/ 293 h 623"/>
                  <a:gd name="T28" fmla="*/ 79 w 454"/>
                  <a:gd name="T29" fmla="*/ 305 h 623"/>
                  <a:gd name="T30" fmla="*/ 100 w 454"/>
                  <a:gd name="T31" fmla="*/ 311 h 623"/>
                  <a:gd name="T32" fmla="*/ 124 w 454"/>
                  <a:gd name="T33" fmla="*/ 311 h 623"/>
                  <a:gd name="T34" fmla="*/ 145 w 454"/>
                  <a:gd name="T35" fmla="*/ 305 h 623"/>
                  <a:gd name="T36" fmla="*/ 167 w 454"/>
                  <a:gd name="T37" fmla="*/ 293 h 623"/>
                  <a:gd name="T38" fmla="*/ 185 w 454"/>
                  <a:gd name="T39" fmla="*/ 275 h 623"/>
                  <a:gd name="T40" fmla="*/ 200 w 454"/>
                  <a:gd name="T41" fmla="*/ 254 h 623"/>
                  <a:gd name="T42" fmla="*/ 212 w 454"/>
                  <a:gd name="T43" fmla="*/ 230 h 623"/>
                  <a:gd name="T44" fmla="*/ 221 w 454"/>
                  <a:gd name="T45" fmla="*/ 203 h 623"/>
                  <a:gd name="T46" fmla="*/ 227 w 454"/>
                  <a:gd name="T47" fmla="*/ 172 h 623"/>
                  <a:gd name="T48" fmla="*/ 227 w 454"/>
                  <a:gd name="T49" fmla="*/ 142 h 623"/>
                  <a:gd name="T50" fmla="*/ 221 w 454"/>
                  <a:gd name="T51" fmla="*/ 108 h 623"/>
                  <a:gd name="T52" fmla="*/ 212 w 454"/>
                  <a:gd name="T53" fmla="*/ 81 h 623"/>
                  <a:gd name="T54" fmla="*/ 200 w 454"/>
                  <a:gd name="T55" fmla="*/ 57 h 623"/>
                  <a:gd name="T56" fmla="*/ 185 w 454"/>
                  <a:gd name="T57" fmla="*/ 36 h 623"/>
                  <a:gd name="T58" fmla="*/ 167 w 454"/>
                  <a:gd name="T59" fmla="*/ 18 h 623"/>
                  <a:gd name="T60" fmla="*/ 145 w 454"/>
                  <a:gd name="T61" fmla="*/ 6 h 623"/>
                  <a:gd name="T62" fmla="*/ 124 w 454"/>
                  <a:gd name="T63" fmla="*/ 0 h 62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4" h="623">
                    <a:moveTo>
                      <a:pt x="224" y="0"/>
                    </a:moveTo>
                    <a:lnTo>
                      <a:pt x="200" y="0"/>
                    </a:lnTo>
                    <a:lnTo>
                      <a:pt x="182" y="6"/>
                    </a:lnTo>
                    <a:lnTo>
                      <a:pt x="158" y="12"/>
                    </a:lnTo>
                    <a:lnTo>
                      <a:pt x="139" y="24"/>
                    </a:lnTo>
                    <a:lnTo>
                      <a:pt x="121" y="36"/>
                    </a:lnTo>
                    <a:lnTo>
                      <a:pt x="103" y="54"/>
                    </a:lnTo>
                    <a:lnTo>
                      <a:pt x="85" y="72"/>
                    </a:lnTo>
                    <a:lnTo>
                      <a:pt x="67" y="91"/>
                    </a:lnTo>
                    <a:lnTo>
                      <a:pt x="55" y="115"/>
                    </a:lnTo>
                    <a:lnTo>
                      <a:pt x="37" y="139"/>
                    </a:lnTo>
                    <a:lnTo>
                      <a:pt x="31" y="163"/>
                    </a:lnTo>
                    <a:lnTo>
                      <a:pt x="19" y="193"/>
                    </a:lnTo>
                    <a:lnTo>
                      <a:pt x="13" y="217"/>
                    </a:lnTo>
                    <a:lnTo>
                      <a:pt x="6" y="249"/>
                    </a:lnTo>
                    <a:lnTo>
                      <a:pt x="0" y="285"/>
                    </a:lnTo>
                    <a:lnTo>
                      <a:pt x="0" y="315"/>
                    </a:lnTo>
                    <a:lnTo>
                      <a:pt x="0" y="345"/>
                    </a:lnTo>
                    <a:lnTo>
                      <a:pt x="6" y="375"/>
                    </a:lnTo>
                    <a:lnTo>
                      <a:pt x="13" y="406"/>
                    </a:lnTo>
                    <a:lnTo>
                      <a:pt x="19" y="436"/>
                    </a:lnTo>
                    <a:lnTo>
                      <a:pt x="31" y="460"/>
                    </a:lnTo>
                    <a:lnTo>
                      <a:pt x="37" y="484"/>
                    </a:lnTo>
                    <a:lnTo>
                      <a:pt x="55" y="508"/>
                    </a:lnTo>
                    <a:lnTo>
                      <a:pt x="67" y="532"/>
                    </a:lnTo>
                    <a:lnTo>
                      <a:pt x="85" y="551"/>
                    </a:lnTo>
                    <a:lnTo>
                      <a:pt x="103" y="569"/>
                    </a:lnTo>
                    <a:lnTo>
                      <a:pt x="121" y="587"/>
                    </a:lnTo>
                    <a:lnTo>
                      <a:pt x="139" y="599"/>
                    </a:lnTo>
                    <a:lnTo>
                      <a:pt x="158" y="611"/>
                    </a:lnTo>
                    <a:lnTo>
                      <a:pt x="182" y="617"/>
                    </a:lnTo>
                    <a:lnTo>
                      <a:pt x="200" y="623"/>
                    </a:lnTo>
                    <a:lnTo>
                      <a:pt x="224" y="623"/>
                    </a:lnTo>
                    <a:lnTo>
                      <a:pt x="248" y="623"/>
                    </a:lnTo>
                    <a:lnTo>
                      <a:pt x="272" y="617"/>
                    </a:lnTo>
                    <a:lnTo>
                      <a:pt x="290" y="611"/>
                    </a:lnTo>
                    <a:lnTo>
                      <a:pt x="315" y="599"/>
                    </a:lnTo>
                    <a:lnTo>
                      <a:pt x="333" y="587"/>
                    </a:lnTo>
                    <a:lnTo>
                      <a:pt x="351" y="569"/>
                    </a:lnTo>
                    <a:lnTo>
                      <a:pt x="369" y="551"/>
                    </a:lnTo>
                    <a:lnTo>
                      <a:pt x="387" y="532"/>
                    </a:lnTo>
                    <a:lnTo>
                      <a:pt x="399" y="508"/>
                    </a:lnTo>
                    <a:lnTo>
                      <a:pt x="417" y="484"/>
                    </a:lnTo>
                    <a:lnTo>
                      <a:pt x="423" y="460"/>
                    </a:lnTo>
                    <a:lnTo>
                      <a:pt x="435" y="436"/>
                    </a:lnTo>
                    <a:lnTo>
                      <a:pt x="442" y="406"/>
                    </a:lnTo>
                    <a:lnTo>
                      <a:pt x="448" y="375"/>
                    </a:lnTo>
                    <a:lnTo>
                      <a:pt x="454" y="345"/>
                    </a:lnTo>
                    <a:lnTo>
                      <a:pt x="454" y="315"/>
                    </a:lnTo>
                    <a:lnTo>
                      <a:pt x="454" y="285"/>
                    </a:lnTo>
                    <a:lnTo>
                      <a:pt x="448" y="249"/>
                    </a:lnTo>
                    <a:lnTo>
                      <a:pt x="442" y="217"/>
                    </a:lnTo>
                    <a:lnTo>
                      <a:pt x="435" y="193"/>
                    </a:lnTo>
                    <a:lnTo>
                      <a:pt x="423" y="163"/>
                    </a:lnTo>
                    <a:lnTo>
                      <a:pt x="417" y="139"/>
                    </a:lnTo>
                    <a:lnTo>
                      <a:pt x="399" y="115"/>
                    </a:lnTo>
                    <a:lnTo>
                      <a:pt x="387" y="91"/>
                    </a:lnTo>
                    <a:lnTo>
                      <a:pt x="369" y="72"/>
                    </a:lnTo>
                    <a:lnTo>
                      <a:pt x="351" y="54"/>
                    </a:lnTo>
                    <a:lnTo>
                      <a:pt x="333" y="36"/>
                    </a:lnTo>
                    <a:lnTo>
                      <a:pt x="315" y="24"/>
                    </a:lnTo>
                    <a:lnTo>
                      <a:pt x="290" y="12"/>
                    </a:lnTo>
                    <a:lnTo>
                      <a:pt x="272" y="6"/>
                    </a:lnTo>
                    <a:lnTo>
                      <a:pt x="248" y="0"/>
                    </a:lnTo>
                    <a:lnTo>
                      <a:pt x="224"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7692" name="Rectangle 40"/>
              <p:cNvSpPr>
                <a:spLocks noChangeArrowheads="1"/>
              </p:cNvSpPr>
              <p:nvPr/>
            </p:nvSpPr>
            <p:spPr bwMode="auto">
              <a:xfrm>
                <a:off x="1295" y="1185"/>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FFFF"/>
                    </a:solidFill>
                    <a:latin typeface="Times New Roman" panose="02020603050405020304" pitchFamily="18" charset="0"/>
                    <a:ea typeface="宋体" panose="02010600030101010101" pitchFamily="2" charset="-122"/>
                  </a:rPr>
                  <a:t>Pi</a:t>
                </a:r>
                <a:endParaRPr kumimoji="1" lang="en-US" altLang="zh-CN" sz="2400">
                  <a:latin typeface="Times New Roman" panose="02020603050405020304" pitchFamily="18" charset="0"/>
                  <a:ea typeface="宋体" panose="02010600030101010101" pitchFamily="2" charset="-122"/>
                </a:endParaRPr>
              </a:p>
            </p:txBody>
          </p:sp>
          <p:sp>
            <p:nvSpPr>
              <p:cNvPr id="137693" name="Rectangle 41"/>
              <p:cNvSpPr>
                <a:spLocks noChangeArrowheads="1"/>
              </p:cNvSpPr>
              <p:nvPr/>
            </p:nvSpPr>
            <p:spPr bwMode="auto">
              <a:xfrm>
                <a:off x="1289" y="1179"/>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Pi</a:t>
                </a:r>
                <a:endParaRPr kumimoji="1" lang="en-US" altLang="zh-CN" sz="2400">
                  <a:latin typeface="Times New Roman" panose="02020603050405020304" pitchFamily="18" charset="0"/>
                  <a:ea typeface="宋体" panose="02010600030101010101" pitchFamily="2" charset="-122"/>
                </a:endParaRPr>
              </a:p>
            </p:txBody>
          </p:sp>
          <p:sp>
            <p:nvSpPr>
              <p:cNvPr id="137694" name="Rectangle 42"/>
              <p:cNvSpPr>
                <a:spLocks noChangeArrowheads="1"/>
              </p:cNvSpPr>
              <p:nvPr/>
            </p:nvSpPr>
            <p:spPr bwMode="auto">
              <a:xfrm>
                <a:off x="808" y="1185"/>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695" name="Rectangle 43"/>
              <p:cNvSpPr>
                <a:spLocks noChangeArrowheads="1"/>
              </p:cNvSpPr>
              <p:nvPr/>
            </p:nvSpPr>
            <p:spPr bwMode="auto">
              <a:xfrm>
                <a:off x="802" y="1179"/>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696" name="Rectangle 44"/>
              <p:cNvSpPr>
                <a:spLocks noChangeArrowheads="1"/>
              </p:cNvSpPr>
              <p:nvPr/>
            </p:nvSpPr>
            <p:spPr bwMode="auto">
              <a:xfrm>
                <a:off x="1023" y="1269"/>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697" name="Rectangle 45"/>
              <p:cNvSpPr>
                <a:spLocks noChangeArrowheads="1"/>
              </p:cNvSpPr>
              <p:nvPr/>
            </p:nvSpPr>
            <p:spPr bwMode="auto">
              <a:xfrm>
                <a:off x="1020" y="1266"/>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698" name="Rectangle 46"/>
              <p:cNvSpPr>
                <a:spLocks noChangeArrowheads="1"/>
              </p:cNvSpPr>
              <p:nvPr/>
            </p:nvSpPr>
            <p:spPr bwMode="auto">
              <a:xfrm>
                <a:off x="1081" y="1185"/>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699" name="Rectangle 47"/>
              <p:cNvSpPr>
                <a:spLocks noChangeArrowheads="1"/>
              </p:cNvSpPr>
              <p:nvPr/>
            </p:nvSpPr>
            <p:spPr bwMode="auto">
              <a:xfrm>
                <a:off x="1075" y="1179"/>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700" name="Rectangle 48"/>
              <p:cNvSpPr>
                <a:spLocks noChangeArrowheads="1"/>
              </p:cNvSpPr>
              <p:nvPr/>
            </p:nvSpPr>
            <p:spPr bwMode="auto">
              <a:xfrm>
                <a:off x="1199" y="118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701" name="Rectangle 49"/>
              <p:cNvSpPr>
                <a:spLocks noChangeArrowheads="1"/>
              </p:cNvSpPr>
              <p:nvPr/>
            </p:nvSpPr>
            <p:spPr bwMode="auto">
              <a:xfrm>
                <a:off x="1193" y="1179"/>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702" name="Rectangle 50"/>
              <p:cNvSpPr>
                <a:spLocks noChangeArrowheads="1"/>
              </p:cNvSpPr>
              <p:nvPr/>
            </p:nvSpPr>
            <p:spPr bwMode="auto">
              <a:xfrm>
                <a:off x="808" y="290"/>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703" name="Rectangle 51"/>
              <p:cNvSpPr>
                <a:spLocks noChangeArrowheads="1"/>
              </p:cNvSpPr>
              <p:nvPr/>
            </p:nvSpPr>
            <p:spPr bwMode="auto">
              <a:xfrm>
                <a:off x="802" y="284"/>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704" name="Rectangle 52"/>
              <p:cNvSpPr>
                <a:spLocks noChangeArrowheads="1"/>
              </p:cNvSpPr>
              <p:nvPr/>
            </p:nvSpPr>
            <p:spPr bwMode="auto">
              <a:xfrm>
                <a:off x="1023" y="374"/>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705" name="Rectangle 53"/>
              <p:cNvSpPr>
                <a:spLocks noChangeArrowheads="1"/>
              </p:cNvSpPr>
              <p:nvPr/>
            </p:nvSpPr>
            <p:spPr bwMode="auto">
              <a:xfrm>
                <a:off x="1020" y="371"/>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706" name="Rectangle 54"/>
              <p:cNvSpPr>
                <a:spLocks noChangeArrowheads="1"/>
              </p:cNvSpPr>
              <p:nvPr/>
            </p:nvSpPr>
            <p:spPr bwMode="auto">
              <a:xfrm>
                <a:off x="1081" y="290"/>
                <a:ext cx="31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OH  </a:t>
                </a:r>
                <a:endParaRPr kumimoji="1" lang="en-US" altLang="zh-CN" sz="2400">
                  <a:latin typeface="Times New Roman" panose="02020603050405020304" pitchFamily="18" charset="0"/>
                  <a:ea typeface="宋体" panose="02010600030101010101" pitchFamily="2" charset="-122"/>
                </a:endParaRPr>
              </a:p>
            </p:txBody>
          </p:sp>
          <p:sp>
            <p:nvSpPr>
              <p:cNvPr id="137707" name="Rectangle 55"/>
              <p:cNvSpPr>
                <a:spLocks noChangeArrowheads="1"/>
              </p:cNvSpPr>
              <p:nvPr/>
            </p:nvSpPr>
            <p:spPr bwMode="auto">
              <a:xfrm>
                <a:off x="1075" y="284"/>
                <a:ext cx="31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OH  </a:t>
                </a:r>
                <a:endParaRPr kumimoji="1" lang="en-US" altLang="zh-CN" sz="2400">
                  <a:latin typeface="Times New Roman" panose="02020603050405020304" pitchFamily="18" charset="0"/>
                  <a:ea typeface="宋体" panose="02010600030101010101" pitchFamily="2" charset="-122"/>
                </a:endParaRPr>
              </a:p>
            </p:txBody>
          </p:sp>
          <p:sp>
            <p:nvSpPr>
              <p:cNvPr id="137708" name="Rectangle 56"/>
              <p:cNvSpPr>
                <a:spLocks noChangeArrowheads="1"/>
              </p:cNvSpPr>
              <p:nvPr/>
            </p:nvSpPr>
            <p:spPr bwMode="auto">
              <a:xfrm>
                <a:off x="808" y="744"/>
                <a:ext cx="54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CHOH  </a:t>
                </a:r>
                <a:endParaRPr kumimoji="1" lang="en-US" altLang="zh-CN" sz="2400">
                  <a:latin typeface="Times New Roman" panose="02020603050405020304" pitchFamily="18" charset="0"/>
                  <a:ea typeface="宋体" panose="02010600030101010101" pitchFamily="2" charset="-122"/>
                </a:endParaRPr>
              </a:p>
            </p:txBody>
          </p:sp>
          <p:sp>
            <p:nvSpPr>
              <p:cNvPr id="137709" name="Rectangle 57"/>
              <p:cNvSpPr>
                <a:spLocks noChangeArrowheads="1"/>
              </p:cNvSpPr>
              <p:nvPr/>
            </p:nvSpPr>
            <p:spPr bwMode="auto">
              <a:xfrm>
                <a:off x="802" y="738"/>
                <a:ext cx="54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CHOH  </a:t>
                </a:r>
                <a:endParaRPr kumimoji="1" lang="en-US" altLang="zh-CN" sz="2400">
                  <a:latin typeface="Times New Roman" panose="02020603050405020304" pitchFamily="18" charset="0"/>
                  <a:ea typeface="宋体" panose="02010600030101010101" pitchFamily="2" charset="-122"/>
                </a:endParaRPr>
              </a:p>
            </p:txBody>
          </p:sp>
          <p:sp>
            <p:nvSpPr>
              <p:cNvPr id="137710" name="Line 58"/>
              <p:cNvSpPr>
                <a:spLocks noChangeShapeType="1"/>
              </p:cNvSpPr>
              <p:nvPr/>
            </p:nvSpPr>
            <p:spPr bwMode="auto">
              <a:xfrm>
                <a:off x="860" y="475"/>
                <a:ext cx="1"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711" name="Line 59"/>
              <p:cNvSpPr>
                <a:spLocks noChangeShapeType="1"/>
              </p:cNvSpPr>
              <p:nvPr/>
            </p:nvSpPr>
            <p:spPr bwMode="auto">
              <a:xfrm>
                <a:off x="860" y="950"/>
                <a:ext cx="1" cy="2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37663" name="Rectangle 60"/>
            <p:cNvSpPr>
              <a:spLocks noChangeArrowheads="1"/>
            </p:cNvSpPr>
            <p:nvPr/>
          </p:nvSpPr>
          <p:spPr bwMode="auto">
            <a:xfrm>
              <a:off x="666" y="1536"/>
              <a:ext cx="11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3 </a:t>
              </a:r>
              <a:endParaRPr kumimoji="1" lang="en-US" altLang="zh-CN" sz="2400">
                <a:latin typeface="Times New Roman" panose="02020603050405020304" pitchFamily="18" charset="0"/>
                <a:ea typeface="宋体" panose="02010600030101010101" pitchFamily="2" charset="-122"/>
              </a:endParaRPr>
            </a:p>
          </p:txBody>
        </p:sp>
        <p:sp>
          <p:nvSpPr>
            <p:cNvPr id="137664" name="Rectangle 61"/>
            <p:cNvSpPr>
              <a:spLocks noChangeArrowheads="1"/>
            </p:cNvSpPr>
            <p:nvPr/>
          </p:nvSpPr>
          <p:spPr bwMode="auto">
            <a:xfrm>
              <a:off x="793" y="1536"/>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665" name="Rectangle 62"/>
            <p:cNvSpPr>
              <a:spLocks noChangeArrowheads="1"/>
            </p:cNvSpPr>
            <p:nvPr/>
          </p:nvSpPr>
          <p:spPr bwMode="auto">
            <a:xfrm>
              <a:off x="884" y="1546"/>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磷</a:t>
              </a:r>
              <a:endParaRPr kumimoji="1" lang="zh-CN" altLang="en-US" sz="2400">
                <a:latin typeface="Times New Roman" panose="02020603050405020304" pitchFamily="18" charset="0"/>
                <a:ea typeface="宋体" panose="02010600030101010101" pitchFamily="2" charset="-122"/>
              </a:endParaRPr>
            </a:p>
          </p:txBody>
        </p:sp>
        <p:sp>
          <p:nvSpPr>
            <p:cNvPr id="137666" name="Rectangle 63"/>
            <p:cNvSpPr>
              <a:spLocks noChangeArrowheads="1"/>
            </p:cNvSpPr>
            <p:nvPr/>
          </p:nvSpPr>
          <p:spPr bwMode="auto">
            <a:xfrm>
              <a:off x="1038" y="1546"/>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酸</a:t>
              </a:r>
              <a:endParaRPr kumimoji="1" lang="zh-CN" altLang="en-US" sz="2400">
                <a:latin typeface="Times New Roman" panose="02020603050405020304" pitchFamily="18" charset="0"/>
                <a:ea typeface="宋体" panose="02010600030101010101" pitchFamily="2" charset="-122"/>
              </a:endParaRPr>
            </a:p>
          </p:txBody>
        </p:sp>
        <p:sp>
          <p:nvSpPr>
            <p:cNvPr id="137667" name="Rectangle 64"/>
            <p:cNvSpPr>
              <a:spLocks noChangeArrowheads="1"/>
            </p:cNvSpPr>
            <p:nvPr/>
          </p:nvSpPr>
          <p:spPr bwMode="auto">
            <a:xfrm>
              <a:off x="1193" y="1546"/>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甘</a:t>
              </a:r>
              <a:endParaRPr kumimoji="1" lang="zh-CN" altLang="en-US" sz="2400">
                <a:latin typeface="Times New Roman" panose="02020603050405020304" pitchFamily="18" charset="0"/>
                <a:ea typeface="宋体" panose="02010600030101010101" pitchFamily="2" charset="-122"/>
              </a:endParaRPr>
            </a:p>
          </p:txBody>
        </p:sp>
        <p:sp>
          <p:nvSpPr>
            <p:cNvPr id="137668" name="Rectangle 65"/>
            <p:cNvSpPr>
              <a:spLocks noChangeArrowheads="1"/>
            </p:cNvSpPr>
            <p:nvPr/>
          </p:nvSpPr>
          <p:spPr bwMode="auto">
            <a:xfrm>
              <a:off x="1347" y="1546"/>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油</a:t>
              </a:r>
              <a:endParaRPr kumimoji="1" lang="zh-CN" altLang="en-US" sz="2400">
                <a:latin typeface="Times New Roman" panose="02020603050405020304" pitchFamily="18" charset="0"/>
                <a:ea typeface="宋体" panose="02010600030101010101" pitchFamily="2" charset="-122"/>
              </a:endParaRPr>
            </a:p>
          </p:txBody>
        </p:sp>
      </p:grpSp>
      <p:grpSp>
        <p:nvGrpSpPr>
          <p:cNvPr id="308290" name="Group 66"/>
          <p:cNvGrpSpPr>
            <a:grpSpLocks/>
          </p:cNvGrpSpPr>
          <p:nvPr/>
        </p:nvGrpSpPr>
        <p:grpSpPr bwMode="auto">
          <a:xfrm>
            <a:off x="1935163" y="3624264"/>
            <a:ext cx="2862262" cy="2638425"/>
            <a:chOff x="259" y="2283"/>
            <a:chExt cx="1803" cy="1662"/>
          </a:xfrm>
        </p:grpSpPr>
        <p:grpSp>
          <p:nvGrpSpPr>
            <p:cNvPr id="137557" name="Group 67"/>
            <p:cNvGrpSpPr>
              <a:grpSpLocks/>
            </p:cNvGrpSpPr>
            <p:nvPr/>
          </p:nvGrpSpPr>
          <p:grpSpPr bwMode="auto">
            <a:xfrm>
              <a:off x="1200" y="2614"/>
              <a:ext cx="862" cy="861"/>
              <a:chOff x="1200" y="2614"/>
              <a:chExt cx="862" cy="861"/>
            </a:xfrm>
          </p:grpSpPr>
          <p:sp>
            <p:nvSpPr>
              <p:cNvPr id="137652" name="Line 68"/>
              <p:cNvSpPr>
                <a:spLocks noChangeShapeType="1"/>
              </p:cNvSpPr>
              <p:nvPr/>
            </p:nvSpPr>
            <p:spPr bwMode="auto">
              <a:xfrm>
                <a:off x="1200" y="3072"/>
                <a:ext cx="862" cy="5"/>
              </a:xfrm>
              <a:prstGeom prst="line">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37653" name="Text Box 69"/>
              <p:cNvSpPr txBox="1">
                <a:spLocks noChangeArrowheads="1"/>
              </p:cNvSpPr>
              <p:nvPr/>
            </p:nvSpPr>
            <p:spPr bwMode="auto">
              <a:xfrm>
                <a:off x="1292" y="2614"/>
                <a:ext cx="688"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a:latin typeface="Times New Roman" panose="02020603050405020304" pitchFamily="18" charset="0"/>
                  </a:rPr>
                  <a:t>磷脂酸</a:t>
                </a:r>
              </a:p>
              <a:p>
                <a:pPr eaLnBrk="1" hangingPunct="1"/>
                <a:r>
                  <a:rPr kumimoji="1" lang="zh-CN" altLang="en-US" sz="2000" b="1">
                    <a:latin typeface="Times New Roman" panose="02020603050405020304" pitchFamily="18" charset="0"/>
                  </a:rPr>
                  <a:t>磷酸酶</a:t>
                </a:r>
              </a:p>
            </p:txBody>
          </p:sp>
          <p:sp>
            <p:nvSpPr>
              <p:cNvPr id="137654" name="Line 70"/>
              <p:cNvSpPr>
                <a:spLocks noChangeShapeType="1"/>
              </p:cNvSpPr>
              <p:nvPr/>
            </p:nvSpPr>
            <p:spPr bwMode="auto">
              <a:xfrm>
                <a:off x="1565" y="3067"/>
                <a:ext cx="136" cy="181"/>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37655" name="Oval 71"/>
              <p:cNvSpPr>
                <a:spLocks noChangeArrowheads="1"/>
              </p:cNvSpPr>
              <p:nvPr/>
            </p:nvSpPr>
            <p:spPr bwMode="auto">
              <a:xfrm>
                <a:off x="1701" y="3203"/>
                <a:ext cx="224" cy="272"/>
              </a:xfrm>
              <a:prstGeom prst="ellipse">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r>
                  <a:rPr kumimoji="1" lang="en-US" altLang="zh-CN" sz="2000" b="1">
                    <a:solidFill>
                      <a:schemeClr val="bg2"/>
                    </a:solidFill>
                    <a:latin typeface="Times New Roman" panose="02020603050405020304" pitchFamily="18" charset="0"/>
                  </a:rPr>
                  <a:t>Pi</a:t>
                </a:r>
              </a:p>
            </p:txBody>
          </p:sp>
        </p:grpSp>
        <p:sp>
          <p:nvSpPr>
            <p:cNvPr id="137558" name="Rectangle 72"/>
            <p:cNvSpPr>
              <a:spLocks noChangeArrowheads="1"/>
            </p:cNvSpPr>
            <p:nvPr/>
          </p:nvSpPr>
          <p:spPr bwMode="auto">
            <a:xfrm>
              <a:off x="656" y="2738"/>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559" name="Rectangle 73"/>
            <p:cNvSpPr>
              <a:spLocks noChangeArrowheads="1"/>
            </p:cNvSpPr>
            <p:nvPr/>
          </p:nvSpPr>
          <p:spPr bwMode="auto">
            <a:xfrm rot="5400000">
              <a:off x="654" y="2834"/>
              <a:ext cx="8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60" name="Freeform 74"/>
            <p:cNvSpPr>
              <a:spLocks/>
            </p:cNvSpPr>
            <p:nvPr/>
          </p:nvSpPr>
          <p:spPr bwMode="auto">
            <a:xfrm>
              <a:off x="705" y="3320"/>
              <a:ext cx="238" cy="264"/>
            </a:xfrm>
            <a:custGeom>
              <a:avLst/>
              <a:gdLst>
                <a:gd name="T0" fmla="*/ 107 w 475"/>
                <a:gd name="T1" fmla="*/ 0 h 529"/>
                <a:gd name="T2" fmla="*/ 82 w 475"/>
                <a:gd name="T3" fmla="*/ 6 h 529"/>
                <a:gd name="T4" fmla="*/ 61 w 475"/>
                <a:gd name="T5" fmla="*/ 15 h 529"/>
                <a:gd name="T6" fmla="*/ 43 w 475"/>
                <a:gd name="T7" fmla="*/ 30 h 529"/>
                <a:gd name="T8" fmla="*/ 28 w 475"/>
                <a:gd name="T9" fmla="*/ 48 h 529"/>
                <a:gd name="T10" fmla="*/ 16 w 475"/>
                <a:gd name="T11" fmla="*/ 67 h 529"/>
                <a:gd name="T12" fmla="*/ 7 w 475"/>
                <a:gd name="T13" fmla="*/ 91 h 529"/>
                <a:gd name="T14" fmla="*/ 0 w 475"/>
                <a:gd name="T15" fmla="*/ 119 h 529"/>
                <a:gd name="T16" fmla="*/ 0 w 475"/>
                <a:gd name="T17" fmla="*/ 143 h 529"/>
                <a:gd name="T18" fmla="*/ 7 w 475"/>
                <a:gd name="T19" fmla="*/ 170 h 529"/>
                <a:gd name="T20" fmla="*/ 16 w 475"/>
                <a:gd name="T21" fmla="*/ 194 h 529"/>
                <a:gd name="T22" fmla="*/ 28 w 475"/>
                <a:gd name="T23" fmla="*/ 216 h 529"/>
                <a:gd name="T24" fmla="*/ 43 w 475"/>
                <a:gd name="T25" fmla="*/ 234 h 529"/>
                <a:gd name="T26" fmla="*/ 61 w 475"/>
                <a:gd name="T27" fmla="*/ 249 h 529"/>
                <a:gd name="T28" fmla="*/ 82 w 475"/>
                <a:gd name="T29" fmla="*/ 258 h 529"/>
                <a:gd name="T30" fmla="*/ 107 w 475"/>
                <a:gd name="T31" fmla="*/ 264 h 529"/>
                <a:gd name="T32" fmla="*/ 131 w 475"/>
                <a:gd name="T33" fmla="*/ 264 h 529"/>
                <a:gd name="T34" fmla="*/ 156 w 475"/>
                <a:gd name="T35" fmla="*/ 258 h 529"/>
                <a:gd name="T36" fmla="*/ 177 w 475"/>
                <a:gd name="T37" fmla="*/ 249 h 529"/>
                <a:gd name="T38" fmla="*/ 195 w 475"/>
                <a:gd name="T39" fmla="*/ 234 h 529"/>
                <a:gd name="T40" fmla="*/ 210 w 475"/>
                <a:gd name="T41" fmla="*/ 216 h 529"/>
                <a:gd name="T42" fmla="*/ 222 w 475"/>
                <a:gd name="T43" fmla="*/ 194 h 529"/>
                <a:gd name="T44" fmla="*/ 231 w 475"/>
                <a:gd name="T45" fmla="*/ 170 h 529"/>
                <a:gd name="T46" fmla="*/ 238 w 475"/>
                <a:gd name="T47" fmla="*/ 143 h 529"/>
                <a:gd name="T48" fmla="*/ 238 w 475"/>
                <a:gd name="T49" fmla="*/ 119 h 529"/>
                <a:gd name="T50" fmla="*/ 231 w 475"/>
                <a:gd name="T51" fmla="*/ 91 h 529"/>
                <a:gd name="T52" fmla="*/ 222 w 475"/>
                <a:gd name="T53" fmla="*/ 67 h 529"/>
                <a:gd name="T54" fmla="*/ 210 w 475"/>
                <a:gd name="T55" fmla="*/ 48 h 529"/>
                <a:gd name="T56" fmla="*/ 195 w 475"/>
                <a:gd name="T57" fmla="*/ 30 h 529"/>
                <a:gd name="T58" fmla="*/ 177 w 475"/>
                <a:gd name="T59" fmla="*/ 15 h 529"/>
                <a:gd name="T60" fmla="*/ 156 w 475"/>
                <a:gd name="T61" fmla="*/ 6 h 529"/>
                <a:gd name="T62" fmla="*/ 131 w 475"/>
                <a:gd name="T63" fmla="*/ 0 h 52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75" h="529">
                  <a:moveTo>
                    <a:pt x="238" y="0"/>
                  </a:moveTo>
                  <a:lnTo>
                    <a:pt x="214" y="0"/>
                  </a:lnTo>
                  <a:lnTo>
                    <a:pt x="188" y="6"/>
                  </a:lnTo>
                  <a:lnTo>
                    <a:pt x="164" y="12"/>
                  </a:lnTo>
                  <a:lnTo>
                    <a:pt x="146" y="18"/>
                  </a:lnTo>
                  <a:lnTo>
                    <a:pt x="122" y="31"/>
                  </a:lnTo>
                  <a:lnTo>
                    <a:pt x="104" y="43"/>
                  </a:lnTo>
                  <a:lnTo>
                    <a:pt x="85" y="61"/>
                  </a:lnTo>
                  <a:lnTo>
                    <a:pt x="67" y="79"/>
                  </a:lnTo>
                  <a:lnTo>
                    <a:pt x="55" y="97"/>
                  </a:lnTo>
                  <a:lnTo>
                    <a:pt x="43" y="115"/>
                  </a:lnTo>
                  <a:lnTo>
                    <a:pt x="31" y="135"/>
                  </a:lnTo>
                  <a:lnTo>
                    <a:pt x="19" y="159"/>
                  </a:lnTo>
                  <a:lnTo>
                    <a:pt x="13" y="183"/>
                  </a:lnTo>
                  <a:lnTo>
                    <a:pt x="6" y="207"/>
                  </a:lnTo>
                  <a:lnTo>
                    <a:pt x="0" y="238"/>
                  </a:lnTo>
                  <a:lnTo>
                    <a:pt x="0" y="262"/>
                  </a:lnTo>
                  <a:lnTo>
                    <a:pt x="0" y="286"/>
                  </a:lnTo>
                  <a:lnTo>
                    <a:pt x="6" y="317"/>
                  </a:lnTo>
                  <a:lnTo>
                    <a:pt x="13" y="341"/>
                  </a:lnTo>
                  <a:lnTo>
                    <a:pt x="19" y="365"/>
                  </a:lnTo>
                  <a:lnTo>
                    <a:pt x="31" y="389"/>
                  </a:lnTo>
                  <a:lnTo>
                    <a:pt x="43" y="407"/>
                  </a:lnTo>
                  <a:lnTo>
                    <a:pt x="55" y="432"/>
                  </a:lnTo>
                  <a:lnTo>
                    <a:pt x="67" y="450"/>
                  </a:lnTo>
                  <a:lnTo>
                    <a:pt x="85" y="468"/>
                  </a:lnTo>
                  <a:lnTo>
                    <a:pt x="104" y="480"/>
                  </a:lnTo>
                  <a:lnTo>
                    <a:pt x="122" y="498"/>
                  </a:lnTo>
                  <a:lnTo>
                    <a:pt x="146" y="511"/>
                  </a:lnTo>
                  <a:lnTo>
                    <a:pt x="164" y="517"/>
                  </a:lnTo>
                  <a:lnTo>
                    <a:pt x="188" y="523"/>
                  </a:lnTo>
                  <a:lnTo>
                    <a:pt x="214" y="529"/>
                  </a:lnTo>
                  <a:lnTo>
                    <a:pt x="238" y="529"/>
                  </a:lnTo>
                  <a:lnTo>
                    <a:pt x="262" y="529"/>
                  </a:lnTo>
                  <a:lnTo>
                    <a:pt x="286" y="523"/>
                  </a:lnTo>
                  <a:lnTo>
                    <a:pt x="311" y="517"/>
                  </a:lnTo>
                  <a:lnTo>
                    <a:pt x="329" y="511"/>
                  </a:lnTo>
                  <a:lnTo>
                    <a:pt x="353" y="498"/>
                  </a:lnTo>
                  <a:lnTo>
                    <a:pt x="371" y="480"/>
                  </a:lnTo>
                  <a:lnTo>
                    <a:pt x="390" y="468"/>
                  </a:lnTo>
                  <a:lnTo>
                    <a:pt x="408" y="450"/>
                  </a:lnTo>
                  <a:lnTo>
                    <a:pt x="420" y="432"/>
                  </a:lnTo>
                  <a:lnTo>
                    <a:pt x="432" y="407"/>
                  </a:lnTo>
                  <a:lnTo>
                    <a:pt x="444" y="389"/>
                  </a:lnTo>
                  <a:lnTo>
                    <a:pt x="456" y="365"/>
                  </a:lnTo>
                  <a:lnTo>
                    <a:pt x="462" y="341"/>
                  </a:lnTo>
                  <a:lnTo>
                    <a:pt x="468" y="317"/>
                  </a:lnTo>
                  <a:lnTo>
                    <a:pt x="475" y="286"/>
                  </a:lnTo>
                  <a:lnTo>
                    <a:pt x="475" y="262"/>
                  </a:lnTo>
                  <a:lnTo>
                    <a:pt x="475" y="238"/>
                  </a:lnTo>
                  <a:lnTo>
                    <a:pt x="468" y="207"/>
                  </a:lnTo>
                  <a:lnTo>
                    <a:pt x="462" y="183"/>
                  </a:lnTo>
                  <a:lnTo>
                    <a:pt x="456" y="159"/>
                  </a:lnTo>
                  <a:lnTo>
                    <a:pt x="444" y="135"/>
                  </a:lnTo>
                  <a:lnTo>
                    <a:pt x="432" y="115"/>
                  </a:lnTo>
                  <a:lnTo>
                    <a:pt x="420" y="97"/>
                  </a:lnTo>
                  <a:lnTo>
                    <a:pt x="408" y="79"/>
                  </a:lnTo>
                  <a:lnTo>
                    <a:pt x="390" y="61"/>
                  </a:lnTo>
                  <a:lnTo>
                    <a:pt x="371" y="43"/>
                  </a:lnTo>
                  <a:lnTo>
                    <a:pt x="353" y="31"/>
                  </a:lnTo>
                  <a:lnTo>
                    <a:pt x="329" y="18"/>
                  </a:lnTo>
                  <a:lnTo>
                    <a:pt x="311" y="12"/>
                  </a:lnTo>
                  <a:lnTo>
                    <a:pt x="286" y="6"/>
                  </a:lnTo>
                  <a:lnTo>
                    <a:pt x="262" y="0"/>
                  </a:lnTo>
                  <a:lnTo>
                    <a:pt x="238"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7561" name="Rectangle 75"/>
            <p:cNvSpPr>
              <a:spLocks noChangeArrowheads="1"/>
            </p:cNvSpPr>
            <p:nvPr/>
          </p:nvSpPr>
          <p:spPr bwMode="auto">
            <a:xfrm>
              <a:off x="754" y="3367"/>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Pi</a:t>
              </a:r>
              <a:endParaRPr kumimoji="1" lang="en-US" altLang="zh-CN" sz="2400">
                <a:latin typeface="Times New Roman" panose="02020603050405020304" pitchFamily="18" charset="0"/>
                <a:ea typeface="宋体" panose="02010600030101010101" pitchFamily="2" charset="-122"/>
              </a:endParaRPr>
            </a:p>
          </p:txBody>
        </p:sp>
        <p:sp>
          <p:nvSpPr>
            <p:cNvPr id="137562" name="Rectangle 76"/>
            <p:cNvSpPr>
              <a:spLocks noChangeArrowheads="1"/>
            </p:cNvSpPr>
            <p:nvPr/>
          </p:nvSpPr>
          <p:spPr bwMode="auto">
            <a:xfrm>
              <a:off x="265" y="3346"/>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563" name="Rectangle 77"/>
            <p:cNvSpPr>
              <a:spLocks noChangeArrowheads="1"/>
            </p:cNvSpPr>
            <p:nvPr/>
          </p:nvSpPr>
          <p:spPr bwMode="auto">
            <a:xfrm>
              <a:off x="259" y="3340"/>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564" name="Rectangle 78"/>
            <p:cNvSpPr>
              <a:spLocks noChangeArrowheads="1"/>
            </p:cNvSpPr>
            <p:nvPr/>
          </p:nvSpPr>
          <p:spPr bwMode="auto">
            <a:xfrm>
              <a:off x="481" y="3431"/>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565" name="Rectangle 79"/>
            <p:cNvSpPr>
              <a:spLocks noChangeArrowheads="1"/>
            </p:cNvSpPr>
            <p:nvPr/>
          </p:nvSpPr>
          <p:spPr bwMode="auto">
            <a:xfrm>
              <a:off x="477" y="3428"/>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566" name="Rectangle 80"/>
            <p:cNvSpPr>
              <a:spLocks noChangeArrowheads="1"/>
            </p:cNvSpPr>
            <p:nvPr/>
          </p:nvSpPr>
          <p:spPr bwMode="auto">
            <a:xfrm>
              <a:off x="538" y="3346"/>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567" name="Rectangle 81"/>
            <p:cNvSpPr>
              <a:spLocks noChangeArrowheads="1"/>
            </p:cNvSpPr>
            <p:nvPr/>
          </p:nvSpPr>
          <p:spPr bwMode="auto">
            <a:xfrm>
              <a:off x="532" y="3340"/>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568" name="Rectangle 82"/>
            <p:cNvSpPr>
              <a:spLocks noChangeArrowheads="1"/>
            </p:cNvSpPr>
            <p:nvPr/>
          </p:nvSpPr>
          <p:spPr bwMode="auto">
            <a:xfrm>
              <a:off x="656" y="3346"/>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69" name="Rectangle 83"/>
            <p:cNvSpPr>
              <a:spLocks noChangeArrowheads="1"/>
            </p:cNvSpPr>
            <p:nvPr/>
          </p:nvSpPr>
          <p:spPr bwMode="auto">
            <a:xfrm>
              <a:off x="650" y="3340"/>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70" name="Rectangle 84"/>
            <p:cNvSpPr>
              <a:spLocks noChangeArrowheads="1"/>
            </p:cNvSpPr>
            <p:nvPr/>
          </p:nvSpPr>
          <p:spPr bwMode="auto">
            <a:xfrm>
              <a:off x="265" y="2495"/>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571" name="Rectangle 85"/>
            <p:cNvSpPr>
              <a:spLocks noChangeArrowheads="1"/>
            </p:cNvSpPr>
            <p:nvPr/>
          </p:nvSpPr>
          <p:spPr bwMode="auto">
            <a:xfrm>
              <a:off x="259" y="2489"/>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572" name="Rectangle 86"/>
            <p:cNvSpPr>
              <a:spLocks noChangeArrowheads="1"/>
            </p:cNvSpPr>
            <p:nvPr/>
          </p:nvSpPr>
          <p:spPr bwMode="auto">
            <a:xfrm>
              <a:off x="481" y="2581"/>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0C0C0"/>
                  </a:solidFill>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573" name="Rectangle 87"/>
            <p:cNvSpPr>
              <a:spLocks noChangeArrowheads="1"/>
            </p:cNvSpPr>
            <p:nvPr/>
          </p:nvSpPr>
          <p:spPr bwMode="auto">
            <a:xfrm>
              <a:off x="477" y="2578"/>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000000"/>
                  </a:solidFill>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574" name="Rectangle 88"/>
            <p:cNvSpPr>
              <a:spLocks noChangeArrowheads="1"/>
            </p:cNvSpPr>
            <p:nvPr/>
          </p:nvSpPr>
          <p:spPr bwMode="auto">
            <a:xfrm>
              <a:off x="538" y="2495"/>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575" name="Rectangle 89"/>
            <p:cNvSpPr>
              <a:spLocks noChangeArrowheads="1"/>
            </p:cNvSpPr>
            <p:nvPr/>
          </p:nvSpPr>
          <p:spPr bwMode="auto">
            <a:xfrm>
              <a:off x="532" y="2489"/>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576" name="Rectangle 90"/>
            <p:cNvSpPr>
              <a:spLocks noChangeArrowheads="1"/>
            </p:cNvSpPr>
            <p:nvPr/>
          </p:nvSpPr>
          <p:spPr bwMode="auto">
            <a:xfrm>
              <a:off x="656" y="249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77" name="Rectangle 91"/>
            <p:cNvSpPr>
              <a:spLocks noChangeArrowheads="1"/>
            </p:cNvSpPr>
            <p:nvPr/>
          </p:nvSpPr>
          <p:spPr bwMode="auto">
            <a:xfrm>
              <a:off x="650" y="2489"/>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78" name="Rectangle 92"/>
            <p:cNvSpPr>
              <a:spLocks noChangeArrowheads="1"/>
            </p:cNvSpPr>
            <p:nvPr/>
          </p:nvSpPr>
          <p:spPr bwMode="auto">
            <a:xfrm>
              <a:off x="708" y="2495"/>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579" name="Rectangle 93"/>
            <p:cNvSpPr>
              <a:spLocks noChangeArrowheads="1"/>
            </p:cNvSpPr>
            <p:nvPr/>
          </p:nvSpPr>
          <p:spPr bwMode="auto">
            <a:xfrm>
              <a:off x="702" y="2489"/>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580" name="Rectangle 94"/>
            <p:cNvSpPr>
              <a:spLocks noChangeArrowheads="1"/>
            </p:cNvSpPr>
            <p:nvPr/>
          </p:nvSpPr>
          <p:spPr bwMode="auto">
            <a:xfrm>
              <a:off x="818" y="249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81" name="Rectangle 95"/>
            <p:cNvSpPr>
              <a:spLocks noChangeArrowheads="1"/>
            </p:cNvSpPr>
            <p:nvPr/>
          </p:nvSpPr>
          <p:spPr bwMode="auto">
            <a:xfrm>
              <a:off x="812" y="2489"/>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82" name="Rectangle 96"/>
            <p:cNvSpPr>
              <a:spLocks noChangeArrowheads="1"/>
            </p:cNvSpPr>
            <p:nvPr/>
          </p:nvSpPr>
          <p:spPr bwMode="auto">
            <a:xfrm>
              <a:off x="869" y="2495"/>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583" name="Rectangle 97"/>
            <p:cNvSpPr>
              <a:spLocks noChangeArrowheads="1"/>
            </p:cNvSpPr>
            <p:nvPr/>
          </p:nvSpPr>
          <p:spPr bwMode="auto">
            <a:xfrm>
              <a:off x="863" y="2489"/>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584" name="Rectangle 98"/>
            <p:cNvSpPr>
              <a:spLocks noChangeArrowheads="1"/>
            </p:cNvSpPr>
            <p:nvPr/>
          </p:nvSpPr>
          <p:spPr bwMode="auto">
            <a:xfrm>
              <a:off x="976" y="2581"/>
              <a:ext cx="7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0C0C0"/>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sp>
          <p:nvSpPr>
            <p:cNvPr id="137585" name="Rectangle 99"/>
            <p:cNvSpPr>
              <a:spLocks noChangeArrowheads="1"/>
            </p:cNvSpPr>
            <p:nvPr/>
          </p:nvSpPr>
          <p:spPr bwMode="auto">
            <a:xfrm>
              <a:off x="973" y="2578"/>
              <a:ext cx="7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A0702"/>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sp>
          <p:nvSpPr>
            <p:cNvPr id="137586" name="Rectangle 100"/>
            <p:cNvSpPr>
              <a:spLocks noChangeArrowheads="1"/>
            </p:cNvSpPr>
            <p:nvPr/>
          </p:nvSpPr>
          <p:spPr bwMode="auto">
            <a:xfrm>
              <a:off x="265" y="2948"/>
              <a:ext cx="34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CHO</a:t>
              </a:r>
              <a:endParaRPr kumimoji="1" lang="en-US" altLang="zh-CN" sz="2400">
                <a:latin typeface="Times New Roman" panose="02020603050405020304" pitchFamily="18" charset="0"/>
                <a:ea typeface="宋体" panose="02010600030101010101" pitchFamily="2" charset="-122"/>
              </a:endParaRPr>
            </a:p>
          </p:txBody>
        </p:sp>
        <p:sp>
          <p:nvSpPr>
            <p:cNvPr id="137587" name="Rectangle 101"/>
            <p:cNvSpPr>
              <a:spLocks noChangeArrowheads="1"/>
            </p:cNvSpPr>
            <p:nvPr/>
          </p:nvSpPr>
          <p:spPr bwMode="auto">
            <a:xfrm>
              <a:off x="259" y="2942"/>
              <a:ext cx="34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CHO</a:t>
              </a:r>
              <a:endParaRPr kumimoji="1" lang="en-US" altLang="zh-CN" sz="2400">
                <a:latin typeface="Times New Roman" panose="02020603050405020304" pitchFamily="18" charset="0"/>
                <a:ea typeface="宋体" panose="02010600030101010101" pitchFamily="2" charset="-122"/>
              </a:endParaRPr>
            </a:p>
          </p:txBody>
        </p:sp>
        <p:sp>
          <p:nvSpPr>
            <p:cNvPr id="137588" name="Rectangle 102"/>
            <p:cNvSpPr>
              <a:spLocks noChangeArrowheads="1"/>
            </p:cNvSpPr>
            <p:nvPr/>
          </p:nvSpPr>
          <p:spPr bwMode="auto">
            <a:xfrm>
              <a:off x="602" y="2948"/>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89" name="Rectangle 103"/>
            <p:cNvSpPr>
              <a:spLocks noChangeArrowheads="1"/>
            </p:cNvSpPr>
            <p:nvPr/>
          </p:nvSpPr>
          <p:spPr bwMode="auto">
            <a:xfrm>
              <a:off x="596" y="2942"/>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91C0F"/>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90" name="Rectangle 104"/>
            <p:cNvSpPr>
              <a:spLocks noChangeArrowheads="1"/>
            </p:cNvSpPr>
            <p:nvPr/>
          </p:nvSpPr>
          <p:spPr bwMode="auto">
            <a:xfrm>
              <a:off x="653" y="294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591" name="Rectangle 105"/>
            <p:cNvSpPr>
              <a:spLocks noChangeArrowheads="1"/>
            </p:cNvSpPr>
            <p:nvPr/>
          </p:nvSpPr>
          <p:spPr bwMode="auto">
            <a:xfrm>
              <a:off x="647" y="2942"/>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592" name="Rectangle 106"/>
            <p:cNvSpPr>
              <a:spLocks noChangeArrowheads="1"/>
            </p:cNvSpPr>
            <p:nvPr/>
          </p:nvSpPr>
          <p:spPr bwMode="auto">
            <a:xfrm>
              <a:off x="763" y="2948"/>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93" name="Rectangle 107"/>
            <p:cNvSpPr>
              <a:spLocks noChangeArrowheads="1"/>
            </p:cNvSpPr>
            <p:nvPr/>
          </p:nvSpPr>
          <p:spPr bwMode="auto">
            <a:xfrm>
              <a:off x="757" y="2942"/>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94" name="Rectangle 108"/>
            <p:cNvSpPr>
              <a:spLocks noChangeArrowheads="1"/>
            </p:cNvSpPr>
            <p:nvPr/>
          </p:nvSpPr>
          <p:spPr bwMode="auto">
            <a:xfrm>
              <a:off x="815" y="294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595" name="Rectangle 109"/>
            <p:cNvSpPr>
              <a:spLocks noChangeArrowheads="1"/>
            </p:cNvSpPr>
            <p:nvPr/>
          </p:nvSpPr>
          <p:spPr bwMode="auto">
            <a:xfrm>
              <a:off x="809" y="2942"/>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596" name="Rectangle 110"/>
            <p:cNvSpPr>
              <a:spLocks noChangeArrowheads="1"/>
            </p:cNvSpPr>
            <p:nvPr/>
          </p:nvSpPr>
          <p:spPr bwMode="auto">
            <a:xfrm>
              <a:off x="921" y="3041"/>
              <a:ext cx="11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100" b="1">
                  <a:solidFill>
                    <a:srgbClr val="C0C0C0"/>
                  </a:solidFill>
                  <a:latin typeface="Times New Roman" panose="02020603050405020304" pitchFamily="18" charset="0"/>
                  <a:ea typeface="宋体" panose="02010600030101010101" pitchFamily="2" charset="-122"/>
                </a:rPr>
                <a:t>2   </a:t>
              </a:r>
              <a:endParaRPr kumimoji="1" lang="en-US" altLang="zh-CN" sz="2400">
                <a:latin typeface="Times New Roman" panose="02020603050405020304" pitchFamily="18" charset="0"/>
                <a:ea typeface="宋体" panose="02010600030101010101" pitchFamily="2" charset="-122"/>
              </a:endParaRPr>
            </a:p>
          </p:txBody>
        </p:sp>
        <p:sp>
          <p:nvSpPr>
            <p:cNvPr id="137597" name="Rectangle 111"/>
            <p:cNvSpPr>
              <a:spLocks noChangeArrowheads="1"/>
            </p:cNvSpPr>
            <p:nvPr/>
          </p:nvSpPr>
          <p:spPr bwMode="auto">
            <a:xfrm>
              <a:off x="918" y="3038"/>
              <a:ext cx="11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100" b="1">
                  <a:solidFill>
                    <a:srgbClr val="FF3300"/>
                  </a:solidFill>
                  <a:latin typeface="Times New Roman" panose="02020603050405020304" pitchFamily="18" charset="0"/>
                  <a:ea typeface="宋体" panose="02010600030101010101" pitchFamily="2" charset="-122"/>
                </a:rPr>
                <a:t>2   </a:t>
              </a:r>
              <a:endParaRPr kumimoji="1" lang="en-US" altLang="zh-CN" sz="2400">
                <a:latin typeface="Times New Roman" panose="02020603050405020304" pitchFamily="18" charset="0"/>
                <a:ea typeface="宋体" panose="02010600030101010101" pitchFamily="2" charset="-122"/>
              </a:endParaRPr>
            </a:p>
          </p:txBody>
        </p:sp>
        <p:sp>
          <p:nvSpPr>
            <p:cNvPr id="137598" name="Line 112"/>
            <p:cNvSpPr>
              <a:spLocks noChangeShapeType="1"/>
            </p:cNvSpPr>
            <p:nvPr/>
          </p:nvSpPr>
          <p:spPr bwMode="auto">
            <a:xfrm>
              <a:off x="322" y="2682"/>
              <a:ext cx="1" cy="252"/>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599" name="Line 113"/>
            <p:cNvSpPr>
              <a:spLocks noChangeShapeType="1"/>
            </p:cNvSpPr>
            <p:nvPr/>
          </p:nvSpPr>
          <p:spPr bwMode="auto">
            <a:xfrm>
              <a:off x="322" y="3116"/>
              <a:ext cx="1" cy="23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600" name="Rectangle 114"/>
            <p:cNvSpPr>
              <a:spLocks noChangeArrowheads="1"/>
            </p:cNvSpPr>
            <p:nvPr/>
          </p:nvSpPr>
          <p:spPr bwMode="auto">
            <a:xfrm>
              <a:off x="702" y="2283"/>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601" name="Rectangle 115"/>
            <p:cNvSpPr>
              <a:spLocks noChangeArrowheads="1"/>
            </p:cNvSpPr>
            <p:nvPr/>
          </p:nvSpPr>
          <p:spPr bwMode="auto">
            <a:xfrm rot="5400000">
              <a:off x="700" y="2376"/>
              <a:ext cx="8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602" name="Rectangle 116"/>
            <p:cNvSpPr>
              <a:spLocks noChangeArrowheads="1"/>
            </p:cNvSpPr>
            <p:nvPr/>
          </p:nvSpPr>
          <p:spPr bwMode="auto">
            <a:xfrm>
              <a:off x="259" y="3761"/>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磷</a:t>
              </a:r>
              <a:endParaRPr kumimoji="1" lang="zh-CN" altLang="en-US" sz="2400">
                <a:latin typeface="Times New Roman" panose="02020603050405020304" pitchFamily="18" charset="0"/>
                <a:ea typeface="宋体" panose="02010600030101010101" pitchFamily="2" charset="-122"/>
              </a:endParaRPr>
            </a:p>
          </p:txBody>
        </p:sp>
        <p:sp>
          <p:nvSpPr>
            <p:cNvPr id="137603" name="Rectangle 117"/>
            <p:cNvSpPr>
              <a:spLocks noChangeArrowheads="1"/>
            </p:cNvSpPr>
            <p:nvPr/>
          </p:nvSpPr>
          <p:spPr bwMode="auto">
            <a:xfrm>
              <a:off x="413" y="3761"/>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脂</a:t>
              </a:r>
              <a:endParaRPr kumimoji="1" lang="zh-CN" altLang="en-US" sz="2400">
                <a:latin typeface="Times New Roman" panose="02020603050405020304" pitchFamily="18" charset="0"/>
                <a:ea typeface="宋体" panose="02010600030101010101" pitchFamily="2" charset="-122"/>
              </a:endParaRPr>
            </a:p>
          </p:txBody>
        </p:sp>
        <p:sp>
          <p:nvSpPr>
            <p:cNvPr id="137604" name="Rectangle 118"/>
            <p:cNvSpPr>
              <a:spLocks noChangeArrowheads="1"/>
            </p:cNvSpPr>
            <p:nvPr/>
          </p:nvSpPr>
          <p:spPr bwMode="auto">
            <a:xfrm>
              <a:off x="565" y="3761"/>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酸</a:t>
              </a:r>
              <a:endParaRPr kumimoji="1" lang="zh-CN" altLang="en-US" sz="2400">
                <a:latin typeface="Times New Roman" panose="02020603050405020304" pitchFamily="18" charset="0"/>
                <a:ea typeface="宋体" panose="02010600030101010101" pitchFamily="2" charset="-122"/>
              </a:endParaRPr>
            </a:p>
          </p:txBody>
        </p:sp>
        <p:sp>
          <p:nvSpPr>
            <p:cNvPr id="137605" name="Rectangle 119"/>
            <p:cNvSpPr>
              <a:spLocks noChangeArrowheads="1"/>
            </p:cNvSpPr>
            <p:nvPr/>
          </p:nvSpPr>
          <p:spPr bwMode="auto">
            <a:xfrm>
              <a:off x="656" y="2738"/>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606" name="Rectangle 120"/>
            <p:cNvSpPr>
              <a:spLocks noChangeArrowheads="1"/>
            </p:cNvSpPr>
            <p:nvPr/>
          </p:nvSpPr>
          <p:spPr bwMode="auto">
            <a:xfrm rot="5400000">
              <a:off x="654" y="2834"/>
              <a:ext cx="8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607" name="Freeform 121"/>
            <p:cNvSpPr>
              <a:spLocks/>
            </p:cNvSpPr>
            <p:nvPr/>
          </p:nvSpPr>
          <p:spPr bwMode="auto">
            <a:xfrm>
              <a:off x="705" y="3320"/>
              <a:ext cx="238" cy="264"/>
            </a:xfrm>
            <a:custGeom>
              <a:avLst/>
              <a:gdLst>
                <a:gd name="T0" fmla="*/ 107 w 475"/>
                <a:gd name="T1" fmla="*/ 0 h 529"/>
                <a:gd name="T2" fmla="*/ 82 w 475"/>
                <a:gd name="T3" fmla="*/ 6 h 529"/>
                <a:gd name="T4" fmla="*/ 61 w 475"/>
                <a:gd name="T5" fmla="*/ 15 h 529"/>
                <a:gd name="T6" fmla="*/ 43 w 475"/>
                <a:gd name="T7" fmla="*/ 30 h 529"/>
                <a:gd name="T8" fmla="*/ 28 w 475"/>
                <a:gd name="T9" fmla="*/ 48 h 529"/>
                <a:gd name="T10" fmla="*/ 16 w 475"/>
                <a:gd name="T11" fmla="*/ 67 h 529"/>
                <a:gd name="T12" fmla="*/ 7 w 475"/>
                <a:gd name="T13" fmla="*/ 91 h 529"/>
                <a:gd name="T14" fmla="*/ 0 w 475"/>
                <a:gd name="T15" fmla="*/ 119 h 529"/>
                <a:gd name="T16" fmla="*/ 0 w 475"/>
                <a:gd name="T17" fmla="*/ 143 h 529"/>
                <a:gd name="T18" fmla="*/ 7 w 475"/>
                <a:gd name="T19" fmla="*/ 170 h 529"/>
                <a:gd name="T20" fmla="*/ 16 w 475"/>
                <a:gd name="T21" fmla="*/ 194 h 529"/>
                <a:gd name="T22" fmla="*/ 28 w 475"/>
                <a:gd name="T23" fmla="*/ 216 h 529"/>
                <a:gd name="T24" fmla="*/ 43 w 475"/>
                <a:gd name="T25" fmla="*/ 234 h 529"/>
                <a:gd name="T26" fmla="*/ 61 w 475"/>
                <a:gd name="T27" fmla="*/ 249 h 529"/>
                <a:gd name="T28" fmla="*/ 82 w 475"/>
                <a:gd name="T29" fmla="*/ 258 h 529"/>
                <a:gd name="T30" fmla="*/ 107 w 475"/>
                <a:gd name="T31" fmla="*/ 264 h 529"/>
                <a:gd name="T32" fmla="*/ 131 w 475"/>
                <a:gd name="T33" fmla="*/ 264 h 529"/>
                <a:gd name="T34" fmla="*/ 156 w 475"/>
                <a:gd name="T35" fmla="*/ 258 h 529"/>
                <a:gd name="T36" fmla="*/ 177 w 475"/>
                <a:gd name="T37" fmla="*/ 249 h 529"/>
                <a:gd name="T38" fmla="*/ 195 w 475"/>
                <a:gd name="T39" fmla="*/ 234 h 529"/>
                <a:gd name="T40" fmla="*/ 210 w 475"/>
                <a:gd name="T41" fmla="*/ 216 h 529"/>
                <a:gd name="T42" fmla="*/ 222 w 475"/>
                <a:gd name="T43" fmla="*/ 194 h 529"/>
                <a:gd name="T44" fmla="*/ 231 w 475"/>
                <a:gd name="T45" fmla="*/ 170 h 529"/>
                <a:gd name="T46" fmla="*/ 238 w 475"/>
                <a:gd name="T47" fmla="*/ 143 h 529"/>
                <a:gd name="T48" fmla="*/ 238 w 475"/>
                <a:gd name="T49" fmla="*/ 119 h 529"/>
                <a:gd name="T50" fmla="*/ 231 w 475"/>
                <a:gd name="T51" fmla="*/ 91 h 529"/>
                <a:gd name="T52" fmla="*/ 222 w 475"/>
                <a:gd name="T53" fmla="*/ 67 h 529"/>
                <a:gd name="T54" fmla="*/ 210 w 475"/>
                <a:gd name="T55" fmla="*/ 48 h 529"/>
                <a:gd name="T56" fmla="*/ 195 w 475"/>
                <a:gd name="T57" fmla="*/ 30 h 529"/>
                <a:gd name="T58" fmla="*/ 177 w 475"/>
                <a:gd name="T59" fmla="*/ 15 h 529"/>
                <a:gd name="T60" fmla="*/ 156 w 475"/>
                <a:gd name="T61" fmla="*/ 6 h 529"/>
                <a:gd name="T62" fmla="*/ 131 w 475"/>
                <a:gd name="T63" fmla="*/ 0 h 52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75" h="529">
                  <a:moveTo>
                    <a:pt x="238" y="0"/>
                  </a:moveTo>
                  <a:lnTo>
                    <a:pt x="214" y="0"/>
                  </a:lnTo>
                  <a:lnTo>
                    <a:pt x="188" y="6"/>
                  </a:lnTo>
                  <a:lnTo>
                    <a:pt x="164" y="12"/>
                  </a:lnTo>
                  <a:lnTo>
                    <a:pt x="146" y="18"/>
                  </a:lnTo>
                  <a:lnTo>
                    <a:pt x="122" y="31"/>
                  </a:lnTo>
                  <a:lnTo>
                    <a:pt x="104" y="43"/>
                  </a:lnTo>
                  <a:lnTo>
                    <a:pt x="85" y="61"/>
                  </a:lnTo>
                  <a:lnTo>
                    <a:pt x="67" y="79"/>
                  </a:lnTo>
                  <a:lnTo>
                    <a:pt x="55" y="97"/>
                  </a:lnTo>
                  <a:lnTo>
                    <a:pt x="43" y="115"/>
                  </a:lnTo>
                  <a:lnTo>
                    <a:pt x="31" y="135"/>
                  </a:lnTo>
                  <a:lnTo>
                    <a:pt x="19" y="159"/>
                  </a:lnTo>
                  <a:lnTo>
                    <a:pt x="13" y="183"/>
                  </a:lnTo>
                  <a:lnTo>
                    <a:pt x="6" y="207"/>
                  </a:lnTo>
                  <a:lnTo>
                    <a:pt x="0" y="238"/>
                  </a:lnTo>
                  <a:lnTo>
                    <a:pt x="0" y="262"/>
                  </a:lnTo>
                  <a:lnTo>
                    <a:pt x="0" y="286"/>
                  </a:lnTo>
                  <a:lnTo>
                    <a:pt x="6" y="317"/>
                  </a:lnTo>
                  <a:lnTo>
                    <a:pt x="13" y="341"/>
                  </a:lnTo>
                  <a:lnTo>
                    <a:pt x="19" y="365"/>
                  </a:lnTo>
                  <a:lnTo>
                    <a:pt x="31" y="389"/>
                  </a:lnTo>
                  <a:lnTo>
                    <a:pt x="43" y="407"/>
                  </a:lnTo>
                  <a:lnTo>
                    <a:pt x="55" y="432"/>
                  </a:lnTo>
                  <a:lnTo>
                    <a:pt x="67" y="450"/>
                  </a:lnTo>
                  <a:lnTo>
                    <a:pt x="85" y="468"/>
                  </a:lnTo>
                  <a:lnTo>
                    <a:pt x="104" y="480"/>
                  </a:lnTo>
                  <a:lnTo>
                    <a:pt x="122" y="498"/>
                  </a:lnTo>
                  <a:lnTo>
                    <a:pt x="146" y="511"/>
                  </a:lnTo>
                  <a:lnTo>
                    <a:pt x="164" y="517"/>
                  </a:lnTo>
                  <a:lnTo>
                    <a:pt x="188" y="523"/>
                  </a:lnTo>
                  <a:lnTo>
                    <a:pt x="214" y="529"/>
                  </a:lnTo>
                  <a:lnTo>
                    <a:pt x="238" y="529"/>
                  </a:lnTo>
                  <a:lnTo>
                    <a:pt x="262" y="529"/>
                  </a:lnTo>
                  <a:lnTo>
                    <a:pt x="286" y="523"/>
                  </a:lnTo>
                  <a:lnTo>
                    <a:pt x="311" y="517"/>
                  </a:lnTo>
                  <a:lnTo>
                    <a:pt x="329" y="511"/>
                  </a:lnTo>
                  <a:lnTo>
                    <a:pt x="353" y="498"/>
                  </a:lnTo>
                  <a:lnTo>
                    <a:pt x="371" y="480"/>
                  </a:lnTo>
                  <a:lnTo>
                    <a:pt x="390" y="468"/>
                  </a:lnTo>
                  <a:lnTo>
                    <a:pt x="408" y="450"/>
                  </a:lnTo>
                  <a:lnTo>
                    <a:pt x="420" y="432"/>
                  </a:lnTo>
                  <a:lnTo>
                    <a:pt x="432" y="407"/>
                  </a:lnTo>
                  <a:lnTo>
                    <a:pt x="444" y="389"/>
                  </a:lnTo>
                  <a:lnTo>
                    <a:pt x="456" y="365"/>
                  </a:lnTo>
                  <a:lnTo>
                    <a:pt x="462" y="341"/>
                  </a:lnTo>
                  <a:lnTo>
                    <a:pt x="468" y="317"/>
                  </a:lnTo>
                  <a:lnTo>
                    <a:pt x="475" y="286"/>
                  </a:lnTo>
                  <a:lnTo>
                    <a:pt x="475" y="262"/>
                  </a:lnTo>
                  <a:lnTo>
                    <a:pt x="475" y="238"/>
                  </a:lnTo>
                  <a:lnTo>
                    <a:pt x="468" y="207"/>
                  </a:lnTo>
                  <a:lnTo>
                    <a:pt x="462" y="183"/>
                  </a:lnTo>
                  <a:lnTo>
                    <a:pt x="456" y="159"/>
                  </a:lnTo>
                  <a:lnTo>
                    <a:pt x="444" y="135"/>
                  </a:lnTo>
                  <a:lnTo>
                    <a:pt x="432" y="115"/>
                  </a:lnTo>
                  <a:lnTo>
                    <a:pt x="420" y="97"/>
                  </a:lnTo>
                  <a:lnTo>
                    <a:pt x="408" y="79"/>
                  </a:lnTo>
                  <a:lnTo>
                    <a:pt x="390" y="61"/>
                  </a:lnTo>
                  <a:lnTo>
                    <a:pt x="371" y="43"/>
                  </a:lnTo>
                  <a:lnTo>
                    <a:pt x="353" y="31"/>
                  </a:lnTo>
                  <a:lnTo>
                    <a:pt x="329" y="18"/>
                  </a:lnTo>
                  <a:lnTo>
                    <a:pt x="311" y="12"/>
                  </a:lnTo>
                  <a:lnTo>
                    <a:pt x="286" y="6"/>
                  </a:lnTo>
                  <a:lnTo>
                    <a:pt x="262" y="0"/>
                  </a:lnTo>
                  <a:lnTo>
                    <a:pt x="238"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7608" name="Rectangle 122"/>
            <p:cNvSpPr>
              <a:spLocks noChangeArrowheads="1"/>
            </p:cNvSpPr>
            <p:nvPr/>
          </p:nvSpPr>
          <p:spPr bwMode="auto">
            <a:xfrm>
              <a:off x="754" y="3367"/>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chemeClr val="bg2"/>
                  </a:solidFill>
                  <a:latin typeface="Times New Roman" panose="02020603050405020304" pitchFamily="18" charset="0"/>
                  <a:ea typeface="宋体" panose="02010600030101010101" pitchFamily="2" charset="-122"/>
                </a:rPr>
                <a:t>Pi</a:t>
              </a:r>
              <a:endParaRPr kumimoji="1" lang="en-US" altLang="zh-CN" sz="2400">
                <a:solidFill>
                  <a:schemeClr val="bg2"/>
                </a:solidFill>
                <a:latin typeface="Times New Roman" panose="02020603050405020304" pitchFamily="18" charset="0"/>
                <a:ea typeface="宋体" panose="02010600030101010101" pitchFamily="2" charset="-122"/>
              </a:endParaRPr>
            </a:p>
          </p:txBody>
        </p:sp>
        <p:sp>
          <p:nvSpPr>
            <p:cNvPr id="137609" name="Rectangle 123"/>
            <p:cNvSpPr>
              <a:spLocks noChangeArrowheads="1"/>
            </p:cNvSpPr>
            <p:nvPr/>
          </p:nvSpPr>
          <p:spPr bwMode="auto">
            <a:xfrm>
              <a:off x="265" y="3346"/>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610" name="Rectangle 124"/>
            <p:cNvSpPr>
              <a:spLocks noChangeArrowheads="1"/>
            </p:cNvSpPr>
            <p:nvPr/>
          </p:nvSpPr>
          <p:spPr bwMode="auto">
            <a:xfrm>
              <a:off x="259" y="3340"/>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611" name="Rectangle 125"/>
            <p:cNvSpPr>
              <a:spLocks noChangeArrowheads="1"/>
            </p:cNvSpPr>
            <p:nvPr/>
          </p:nvSpPr>
          <p:spPr bwMode="auto">
            <a:xfrm>
              <a:off x="481" y="3431"/>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612" name="Rectangle 126"/>
            <p:cNvSpPr>
              <a:spLocks noChangeArrowheads="1"/>
            </p:cNvSpPr>
            <p:nvPr/>
          </p:nvSpPr>
          <p:spPr bwMode="auto">
            <a:xfrm>
              <a:off x="477" y="3428"/>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613" name="Rectangle 127"/>
            <p:cNvSpPr>
              <a:spLocks noChangeArrowheads="1"/>
            </p:cNvSpPr>
            <p:nvPr/>
          </p:nvSpPr>
          <p:spPr bwMode="auto">
            <a:xfrm>
              <a:off x="538" y="3346"/>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614" name="Rectangle 128"/>
            <p:cNvSpPr>
              <a:spLocks noChangeArrowheads="1"/>
            </p:cNvSpPr>
            <p:nvPr/>
          </p:nvSpPr>
          <p:spPr bwMode="auto">
            <a:xfrm>
              <a:off x="532" y="3340"/>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615" name="Rectangle 129"/>
            <p:cNvSpPr>
              <a:spLocks noChangeArrowheads="1"/>
            </p:cNvSpPr>
            <p:nvPr/>
          </p:nvSpPr>
          <p:spPr bwMode="auto">
            <a:xfrm>
              <a:off x="656" y="3346"/>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616" name="Rectangle 130"/>
            <p:cNvSpPr>
              <a:spLocks noChangeArrowheads="1"/>
            </p:cNvSpPr>
            <p:nvPr/>
          </p:nvSpPr>
          <p:spPr bwMode="auto">
            <a:xfrm>
              <a:off x="650" y="3340"/>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617" name="Rectangle 131"/>
            <p:cNvSpPr>
              <a:spLocks noChangeArrowheads="1"/>
            </p:cNvSpPr>
            <p:nvPr/>
          </p:nvSpPr>
          <p:spPr bwMode="auto">
            <a:xfrm>
              <a:off x="265" y="2495"/>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618" name="Rectangle 132"/>
            <p:cNvSpPr>
              <a:spLocks noChangeArrowheads="1"/>
            </p:cNvSpPr>
            <p:nvPr/>
          </p:nvSpPr>
          <p:spPr bwMode="auto">
            <a:xfrm>
              <a:off x="259" y="2489"/>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619" name="Rectangle 133"/>
            <p:cNvSpPr>
              <a:spLocks noChangeArrowheads="1"/>
            </p:cNvSpPr>
            <p:nvPr/>
          </p:nvSpPr>
          <p:spPr bwMode="auto">
            <a:xfrm>
              <a:off x="481" y="2581"/>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0C0C0"/>
                  </a:solidFill>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620" name="Rectangle 134"/>
            <p:cNvSpPr>
              <a:spLocks noChangeArrowheads="1"/>
            </p:cNvSpPr>
            <p:nvPr/>
          </p:nvSpPr>
          <p:spPr bwMode="auto">
            <a:xfrm>
              <a:off x="477" y="2578"/>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621" name="Rectangle 135"/>
            <p:cNvSpPr>
              <a:spLocks noChangeArrowheads="1"/>
            </p:cNvSpPr>
            <p:nvPr/>
          </p:nvSpPr>
          <p:spPr bwMode="auto">
            <a:xfrm>
              <a:off x="538" y="2495"/>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622" name="Rectangle 136"/>
            <p:cNvSpPr>
              <a:spLocks noChangeArrowheads="1"/>
            </p:cNvSpPr>
            <p:nvPr/>
          </p:nvSpPr>
          <p:spPr bwMode="auto">
            <a:xfrm>
              <a:off x="532" y="2489"/>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623" name="Rectangle 137"/>
            <p:cNvSpPr>
              <a:spLocks noChangeArrowheads="1"/>
            </p:cNvSpPr>
            <p:nvPr/>
          </p:nvSpPr>
          <p:spPr bwMode="auto">
            <a:xfrm>
              <a:off x="656" y="249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624" name="Rectangle 138"/>
            <p:cNvSpPr>
              <a:spLocks noChangeArrowheads="1"/>
            </p:cNvSpPr>
            <p:nvPr/>
          </p:nvSpPr>
          <p:spPr bwMode="auto">
            <a:xfrm>
              <a:off x="650" y="2489"/>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625" name="Rectangle 139"/>
            <p:cNvSpPr>
              <a:spLocks noChangeArrowheads="1"/>
            </p:cNvSpPr>
            <p:nvPr/>
          </p:nvSpPr>
          <p:spPr bwMode="auto">
            <a:xfrm>
              <a:off x="708" y="2495"/>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626" name="Rectangle 140"/>
            <p:cNvSpPr>
              <a:spLocks noChangeArrowheads="1"/>
            </p:cNvSpPr>
            <p:nvPr/>
          </p:nvSpPr>
          <p:spPr bwMode="auto">
            <a:xfrm>
              <a:off x="702" y="2489"/>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627" name="Rectangle 141"/>
            <p:cNvSpPr>
              <a:spLocks noChangeArrowheads="1"/>
            </p:cNvSpPr>
            <p:nvPr/>
          </p:nvSpPr>
          <p:spPr bwMode="auto">
            <a:xfrm>
              <a:off x="818" y="249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628" name="Rectangle 142"/>
            <p:cNvSpPr>
              <a:spLocks noChangeArrowheads="1"/>
            </p:cNvSpPr>
            <p:nvPr/>
          </p:nvSpPr>
          <p:spPr bwMode="auto">
            <a:xfrm>
              <a:off x="812" y="2489"/>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629" name="Rectangle 143"/>
            <p:cNvSpPr>
              <a:spLocks noChangeArrowheads="1"/>
            </p:cNvSpPr>
            <p:nvPr/>
          </p:nvSpPr>
          <p:spPr bwMode="auto">
            <a:xfrm>
              <a:off x="869" y="2495"/>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630" name="Rectangle 144"/>
            <p:cNvSpPr>
              <a:spLocks noChangeArrowheads="1"/>
            </p:cNvSpPr>
            <p:nvPr/>
          </p:nvSpPr>
          <p:spPr bwMode="auto">
            <a:xfrm>
              <a:off x="863" y="2489"/>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631" name="Rectangle 145"/>
            <p:cNvSpPr>
              <a:spLocks noChangeArrowheads="1"/>
            </p:cNvSpPr>
            <p:nvPr/>
          </p:nvSpPr>
          <p:spPr bwMode="auto">
            <a:xfrm>
              <a:off x="976" y="2581"/>
              <a:ext cx="7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0C0C0"/>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sp>
          <p:nvSpPr>
            <p:cNvPr id="137632" name="Rectangle 146"/>
            <p:cNvSpPr>
              <a:spLocks noChangeArrowheads="1"/>
            </p:cNvSpPr>
            <p:nvPr/>
          </p:nvSpPr>
          <p:spPr bwMode="auto">
            <a:xfrm>
              <a:off x="973" y="2578"/>
              <a:ext cx="7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A0702"/>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sp>
          <p:nvSpPr>
            <p:cNvPr id="137633" name="Rectangle 147"/>
            <p:cNvSpPr>
              <a:spLocks noChangeArrowheads="1"/>
            </p:cNvSpPr>
            <p:nvPr/>
          </p:nvSpPr>
          <p:spPr bwMode="auto">
            <a:xfrm>
              <a:off x="265" y="2948"/>
              <a:ext cx="34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CHO</a:t>
              </a:r>
              <a:endParaRPr kumimoji="1" lang="en-US" altLang="zh-CN" sz="2400">
                <a:latin typeface="Times New Roman" panose="02020603050405020304" pitchFamily="18" charset="0"/>
                <a:ea typeface="宋体" panose="02010600030101010101" pitchFamily="2" charset="-122"/>
              </a:endParaRPr>
            </a:p>
          </p:txBody>
        </p:sp>
        <p:sp>
          <p:nvSpPr>
            <p:cNvPr id="137634" name="Rectangle 148"/>
            <p:cNvSpPr>
              <a:spLocks noChangeArrowheads="1"/>
            </p:cNvSpPr>
            <p:nvPr/>
          </p:nvSpPr>
          <p:spPr bwMode="auto">
            <a:xfrm>
              <a:off x="259" y="2942"/>
              <a:ext cx="34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CHO</a:t>
              </a:r>
              <a:endParaRPr kumimoji="1" lang="en-US" altLang="zh-CN" sz="2400">
                <a:latin typeface="Times New Roman" panose="02020603050405020304" pitchFamily="18" charset="0"/>
                <a:ea typeface="宋体" panose="02010600030101010101" pitchFamily="2" charset="-122"/>
              </a:endParaRPr>
            </a:p>
          </p:txBody>
        </p:sp>
        <p:sp>
          <p:nvSpPr>
            <p:cNvPr id="137635" name="Rectangle 149"/>
            <p:cNvSpPr>
              <a:spLocks noChangeArrowheads="1"/>
            </p:cNvSpPr>
            <p:nvPr/>
          </p:nvSpPr>
          <p:spPr bwMode="auto">
            <a:xfrm>
              <a:off x="602" y="2948"/>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636" name="Rectangle 150"/>
            <p:cNvSpPr>
              <a:spLocks noChangeArrowheads="1"/>
            </p:cNvSpPr>
            <p:nvPr/>
          </p:nvSpPr>
          <p:spPr bwMode="auto">
            <a:xfrm>
              <a:off x="596" y="2942"/>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91C0F"/>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637" name="Rectangle 151"/>
            <p:cNvSpPr>
              <a:spLocks noChangeArrowheads="1"/>
            </p:cNvSpPr>
            <p:nvPr/>
          </p:nvSpPr>
          <p:spPr bwMode="auto">
            <a:xfrm>
              <a:off x="653" y="294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638" name="Rectangle 152"/>
            <p:cNvSpPr>
              <a:spLocks noChangeArrowheads="1"/>
            </p:cNvSpPr>
            <p:nvPr/>
          </p:nvSpPr>
          <p:spPr bwMode="auto">
            <a:xfrm>
              <a:off x="647" y="2942"/>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639" name="Rectangle 153"/>
            <p:cNvSpPr>
              <a:spLocks noChangeArrowheads="1"/>
            </p:cNvSpPr>
            <p:nvPr/>
          </p:nvSpPr>
          <p:spPr bwMode="auto">
            <a:xfrm>
              <a:off x="763" y="2948"/>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640" name="Rectangle 154"/>
            <p:cNvSpPr>
              <a:spLocks noChangeArrowheads="1"/>
            </p:cNvSpPr>
            <p:nvPr/>
          </p:nvSpPr>
          <p:spPr bwMode="auto">
            <a:xfrm>
              <a:off x="757" y="2942"/>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641" name="Rectangle 155"/>
            <p:cNvSpPr>
              <a:spLocks noChangeArrowheads="1"/>
            </p:cNvSpPr>
            <p:nvPr/>
          </p:nvSpPr>
          <p:spPr bwMode="auto">
            <a:xfrm>
              <a:off x="815" y="294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642" name="Rectangle 156"/>
            <p:cNvSpPr>
              <a:spLocks noChangeArrowheads="1"/>
            </p:cNvSpPr>
            <p:nvPr/>
          </p:nvSpPr>
          <p:spPr bwMode="auto">
            <a:xfrm>
              <a:off x="809" y="2942"/>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643" name="Rectangle 157"/>
            <p:cNvSpPr>
              <a:spLocks noChangeArrowheads="1"/>
            </p:cNvSpPr>
            <p:nvPr/>
          </p:nvSpPr>
          <p:spPr bwMode="auto">
            <a:xfrm>
              <a:off x="921" y="3041"/>
              <a:ext cx="11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100" b="1">
                  <a:solidFill>
                    <a:srgbClr val="C0C0C0"/>
                  </a:solidFill>
                  <a:latin typeface="Times New Roman" panose="02020603050405020304" pitchFamily="18" charset="0"/>
                  <a:ea typeface="宋体" panose="02010600030101010101" pitchFamily="2" charset="-122"/>
                </a:rPr>
                <a:t>2   </a:t>
              </a:r>
              <a:endParaRPr kumimoji="1" lang="en-US" altLang="zh-CN" sz="2400">
                <a:latin typeface="Times New Roman" panose="02020603050405020304" pitchFamily="18" charset="0"/>
                <a:ea typeface="宋体" panose="02010600030101010101" pitchFamily="2" charset="-122"/>
              </a:endParaRPr>
            </a:p>
          </p:txBody>
        </p:sp>
        <p:sp>
          <p:nvSpPr>
            <p:cNvPr id="137644" name="Rectangle 158"/>
            <p:cNvSpPr>
              <a:spLocks noChangeArrowheads="1"/>
            </p:cNvSpPr>
            <p:nvPr/>
          </p:nvSpPr>
          <p:spPr bwMode="auto">
            <a:xfrm>
              <a:off x="918" y="3038"/>
              <a:ext cx="11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100" b="1">
                  <a:solidFill>
                    <a:srgbClr val="FF3300"/>
                  </a:solidFill>
                  <a:latin typeface="Times New Roman" panose="02020603050405020304" pitchFamily="18" charset="0"/>
                  <a:ea typeface="宋体" panose="02010600030101010101" pitchFamily="2" charset="-122"/>
                </a:rPr>
                <a:t>2   </a:t>
              </a:r>
              <a:endParaRPr kumimoji="1" lang="en-US" altLang="zh-CN" sz="2400">
                <a:latin typeface="Times New Roman" panose="02020603050405020304" pitchFamily="18" charset="0"/>
                <a:ea typeface="宋体" panose="02010600030101010101" pitchFamily="2" charset="-122"/>
              </a:endParaRPr>
            </a:p>
          </p:txBody>
        </p:sp>
        <p:sp>
          <p:nvSpPr>
            <p:cNvPr id="137645" name="Line 159"/>
            <p:cNvSpPr>
              <a:spLocks noChangeShapeType="1"/>
            </p:cNvSpPr>
            <p:nvPr/>
          </p:nvSpPr>
          <p:spPr bwMode="auto">
            <a:xfrm>
              <a:off x="322" y="2682"/>
              <a:ext cx="1" cy="25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646" name="Line 160"/>
            <p:cNvSpPr>
              <a:spLocks noChangeShapeType="1"/>
            </p:cNvSpPr>
            <p:nvPr/>
          </p:nvSpPr>
          <p:spPr bwMode="auto">
            <a:xfrm>
              <a:off x="322" y="3116"/>
              <a:ext cx="1" cy="2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647" name="Rectangle 161"/>
            <p:cNvSpPr>
              <a:spLocks noChangeArrowheads="1"/>
            </p:cNvSpPr>
            <p:nvPr/>
          </p:nvSpPr>
          <p:spPr bwMode="auto">
            <a:xfrm>
              <a:off x="702" y="2283"/>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648" name="Rectangle 162"/>
            <p:cNvSpPr>
              <a:spLocks noChangeArrowheads="1"/>
            </p:cNvSpPr>
            <p:nvPr/>
          </p:nvSpPr>
          <p:spPr bwMode="auto">
            <a:xfrm rot="5400000">
              <a:off x="700" y="2376"/>
              <a:ext cx="8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649" name="Rectangle 163"/>
            <p:cNvSpPr>
              <a:spLocks noChangeArrowheads="1"/>
            </p:cNvSpPr>
            <p:nvPr/>
          </p:nvSpPr>
          <p:spPr bwMode="auto">
            <a:xfrm>
              <a:off x="259" y="3761"/>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磷</a:t>
              </a:r>
              <a:endParaRPr kumimoji="1" lang="zh-CN" altLang="en-US" sz="2400">
                <a:latin typeface="Times New Roman" panose="02020603050405020304" pitchFamily="18" charset="0"/>
                <a:ea typeface="宋体" panose="02010600030101010101" pitchFamily="2" charset="-122"/>
              </a:endParaRPr>
            </a:p>
          </p:txBody>
        </p:sp>
        <p:sp>
          <p:nvSpPr>
            <p:cNvPr id="137650" name="Rectangle 164"/>
            <p:cNvSpPr>
              <a:spLocks noChangeArrowheads="1"/>
            </p:cNvSpPr>
            <p:nvPr/>
          </p:nvSpPr>
          <p:spPr bwMode="auto">
            <a:xfrm>
              <a:off x="413" y="3761"/>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脂</a:t>
              </a:r>
              <a:endParaRPr kumimoji="1" lang="zh-CN" altLang="en-US" sz="2400">
                <a:latin typeface="Times New Roman" panose="02020603050405020304" pitchFamily="18" charset="0"/>
                <a:ea typeface="宋体" panose="02010600030101010101" pitchFamily="2" charset="-122"/>
              </a:endParaRPr>
            </a:p>
          </p:txBody>
        </p:sp>
        <p:sp>
          <p:nvSpPr>
            <p:cNvPr id="137651" name="Rectangle 165"/>
            <p:cNvSpPr>
              <a:spLocks noChangeArrowheads="1"/>
            </p:cNvSpPr>
            <p:nvPr/>
          </p:nvSpPr>
          <p:spPr bwMode="auto">
            <a:xfrm>
              <a:off x="565" y="3761"/>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酸</a:t>
              </a:r>
              <a:endParaRPr kumimoji="1" lang="zh-CN" altLang="en-US" sz="2400">
                <a:latin typeface="Times New Roman" panose="02020603050405020304" pitchFamily="18" charset="0"/>
                <a:ea typeface="宋体" panose="02010600030101010101" pitchFamily="2" charset="-122"/>
              </a:endParaRPr>
            </a:p>
          </p:txBody>
        </p:sp>
      </p:grpSp>
      <p:grpSp>
        <p:nvGrpSpPr>
          <p:cNvPr id="308390" name="Group 166"/>
          <p:cNvGrpSpPr>
            <a:grpSpLocks/>
          </p:cNvGrpSpPr>
          <p:nvPr/>
        </p:nvGrpSpPr>
        <p:grpSpPr bwMode="auto">
          <a:xfrm>
            <a:off x="4741863" y="3619501"/>
            <a:ext cx="3840162" cy="2633663"/>
            <a:chOff x="2027" y="2280"/>
            <a:chExt cx="2419" cy="1659"/>
          </a:xfrm>
        </p:grpSpPr>
        <p:grpSp>
          <p:nvGrpSpPr>
            <p:cNvPr id="137501" name="Group 167"/>
            <p:cNvGrpSpPr>
              <a:grpSpLocks/>
            </p:cNvGrpSpPr>
            <p:nvPr/>
          </p:nvGrpSpPr>
          <p:grpSpPr bwMode="auto">
            <a:xfrm>
              <a:off x="3103" y="2478"/>
              <a:ext cx="1343" cy="1142"/>
              <a:chOff x="3103" y="2478"/>
              <a:chExt cx="1343" cy="1142"/>
            </a:xfrm>
          </p:grpSpPr>
          <p:sp>
            <p:nvSpPr>
              <p:cNvPr id="137549" name="Line 168"/>
              <p:cNvSpPr>
                <a:spLocks noChangeShapeType="1"/>
              </p:cNvSpPr>
              <p:nvPr/>
            </p:nvSpPr>
            <p:spPr bwMode="auto">
              <a:xfrm>
                <a:off x="3389" y="3095"/>
                <a:ext cx="885" cy="0"/>
              </a:xfrm>
              <a:prstGeom prst="line">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37550" name="Text Box 169"/>
              <p:cNvSpPr txBox="1">
                <a:spLocks noChangeArrowheads="1"/>
              </p:cNvSpPr>
              <p:nvPr/>
            </p:nvSpPr>
            <p:spPr bwMode="auto">
              <a:xfrm>
                <a:off x="3429" y="2478"/>
                <a:ext cx="926" cy="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kumimoji="1" lang="en-US" altLang="zh-CN" sz="2000" b="1">
                  <a:solidFill>
                    <a:srgbClr val="0000CC"/>
                  </a:solidFill>
                  <a:latin typeface="Times New Roman" panose="02020603050405020304" pitchFamily="18" charset="0"/>
                </a:endParaRPr>
              </a:p>
              <a:p>
                <a:pPr eaLnBrk="1" hangingPunct="1"/>
                <a:r>
                  <a:rPr kumimoji="1" lang="en-US" altLang="zh-CN" sz="2000" b="1">
                    <a:solidFill>
                      <a:srgbClr val="0000CC"/>
                    </a:solidFill>
                    <a:latin typeface="Times New Roman" panose="02020603050405020304" pitchFamily="18" charset="0"/>
                  </a:rPr>
                  <a:t> </a:t>
                </a:r>
                <a:r>
                  <a:rPr kumimoji="1" lang="zh-CN" altLang="en-US" sz="2000" b="1">
                    <a:latin typeface="Times New Roman" panose="02020603050405020304" pitchFamily="18" charset="0"/>
                  </a:rPr>
                  <a:t>脂酰</a:t>
                </a:r>
                <a:r>
                  <a:rPr kumimoji="1" lang="en-US" altLang="zh-CN" sz="2000" b="1">
                    <a:latin typeface="Times New Roman" panose="02020603050405020304" pitchFamily="18" charset="0"/>
                  </a:rPr>
                  <a:t>CoA</a:t>
                </a:r>
              </a:p>
              <a:p>
                <a:pPr eaLnBrk="1" hangingPunct="1"/>
                <a:r>
                  <a:rPr kumimoji="1" lang="en-US" altLang="zh-CN" sz="2000" b="1">
                    <a:latin typeface="Times New Roman" panose="02020603050405020304" pitchFamily="18" charset="0"/>
                  </a:rPr>
                  <a:t> </a:t>
                </a:r>
                <a:r>
                  <a:rPr kumimoji="1" lang="zh-CN" altLang="en-US" sz="2000" b="1">
                    <a:latin typeface="Times New Roman" panose="02020603050405020304" pitchFamily="18" charset="0"/>
                  </a:rPr>
                  <a:t>转移酶</a:t>
                </a:r>
              </a:p>
            </p:txBody>
          </p:sp>
          <p:grpSp>
            <p:nvGrpSpPr>
              <p:cNvPr id="137551" name="Group 170"/>
              <p:cNvGrpSpPr>
                <a:grpSpLocks/>
              </p:cNvGrpSpPr>
              <p:nvPr/>
            </p:nvGrpSpPr>
            <p:grpSpPr bwMode="auto">
              <a:xfrm>
                <a:off x="3107" y="3370"/>
                <a:ext cx="1339" cy="250"/>
                <a:chOff x="768" y="3065"/>
                <a:chExt cx="1700" cy="140"/>
              </a:xfrm>
            </p:grpSpPr>
            <p:sp>
              <p:nvSpPr>
                <p:cNvPr id="137554" name="Rectangle 171"/>
                <p:cNvSpPr>
                  <a:spLocks noChangeArrowheads="1"/>
                </p:cNvSpPr>
                <p:nvPr/>
              </p:nvSpPr>
              <p:spPr bwMode="auto">
                <a:xfrm>
                  <a:off x="1823" y="3065"/>
                  <a:ext cx="645" cy="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a:latin typeface="Times New Roman" panose="02020603050405020304" pitchFamily="18" charset="0"/>
                    </a:rPr>
                    <a:t> </a:t>
                  </a:r>
                  <a:r>
                    <a:rPr kumimoji="1" lang="en-US" altLang="zh-CN" b="1">
                      <a:latin typeface="Times New Roman" panose="02020603050405020304" pitchFamily="18" charset="0"/>
                    </a:rPr>
                    <a:t>CoA  </a:t>
                  </a:r>
                </a:p>
              </p:txBody>
            </p:sp>
            <p:sp>
              <p:nvSpPr>
                <p:cNvPr id="137555" name="Rectangle 172"/>
                <p:cNvSpPr>
                  <a:spLocks noChangeArrowheads="1"/>
                </p:cNvSpPr>
                <p:nvPr/>
              </p:nvSpPr>
              <p:spPr bwMode="auto">
                <a:xfrm>
                  <a:off x="768" y="3072"/>
                  <a:ext cx="1046" cy="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b="1">
                      <a:solidFill>
                        <a:srgbClr val="C91C0F"/>
                      </a:solidFill>
                      <a:latin typeface="Times New Roman" panose="02020603050405020304" pitchFamily="18" charset="0"/>
                    </a:rPr>
                    <a:t>R</a:t>
                  </a:r>
                  <a:r>
                    <a:rPr kumimoji="1" lang="en-US" altLang="zh-CN" sz="1400" b="1" baseline="-25000">
                      <a:solidFill>
                        <a:srgbClr val="C91C0F"/>
                      </a:solidFill>
                      <a:latin typeface="Times New Roman" panose="02020603050405020304" pitchFamily="18" charset="0"/>
                    </a:rPr>
                    <a:t>3</a:t>
                  </a:r>
                  <a:r>
                    <a:rPr kumimoji="1" lang="en-US" altLang="zh-CN" b="1">
                      <a:solidFill>
                        <a:srgbClr val="C91C0F"/>
                      </a:solidFill>
                      <a:latin typeface="Times New Roman" panose="02020603050405020304" pitchFamily="18" charset="0"/>
                    </a:rPr>
                    <a:t>CO</a:t>
                  </a:r>
                  <a:r>
                    <a:rPr kumimoji="1" lang="en-US" altLang="zh-CN" b="1">
                      <a:latin typeface="Times New Roman" panose="02020603050405020304" pitchFamily="18" charset="0"/>
                    </a:rPr>
                    <a:t>CoA  </a:t>
                  </a:r>
                </a:p>
              </p:txBody>
            </p:sp>
            <p:cxnSp>
              <p:nvCxnSpPr>
                <p:cNvPr id="137556" name="AutoShape 173"/>
                <p:cNvCxnSpPr>
                  <a:cxnSpLocks noChangeShapeType="1"/>
                </p:cNvCxnSpPr>
                <p:nvPr/>
              </p:nvCxnSpPr>
              <p:spPr bwMode="auto">
                <a:xfrm rot="5400000" flipV="1">
                  <a:off x="1593" y="2679"/>
                  <a:ext cx="1" cy="787"/>
                </a:xfrm>
                <a:prstGeom prst="curvedConnector3">
                  <a:avLst>
                    <a:gd name="adj1" fmla="val -14400000"/>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37552" name="Rectangle 174"/>
              <p:cNvSpPr>
                <a:spLocks noChangeArrowheads="1"/>
              </p:cNvSpPr>
              <p:nvPr/>
            </p:nvSpPr>
            <p:spPr bwMode="auto">
              <a:xfrm>
                <a:off x="3106" y="2580"/>
                <a:ext cx="10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0C0C0"/>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sp>
            <p:nvSpPr>
              <p:cNvPr id="137553" name="Rectangle 175"/>
              <p:cNvSpPr>
                <a:spLocks noChangeArrowheads="1"/>
              </p:cNvSpPr>
              <p:nvPr/>
            </p:nvSpPr>
            <p:spPr bwMode="auto">
              <a:xfrm>
                <a:off x="3103" y="2577"/>
                <a:ext cx="10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A0702"/>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grpSp>
        <p:grpSp>
          <p:nvGrpSpPr>
            <p:cNvPr id="137502" name="Group 176"/>
            <p:cNvGrpSpPr>
              <a:grpSpLocks/>
            </p:cNvGrpSpPr>
            <p:nvPr/>
          </p:nvGrpSpPr>
          <p:grpSpPr bwMode="auto">
            <a:xfrm>
              <a:off x="2027" y="2280"/>
              <a:ext cx="1134" cy="1659"/>
              <a:chOff x="2027" y="2280"/>
              <a:chExt cx="1134" cy="1659"/>
            </a:xfrm>
          </p:grpSpPr>
          <p:sp>
            <p:nvSpPr>
              <p:cNvPr id="137503" name="Rectangle 177"/>
              <p:cNvSpPr>
                <a:spLocks noChangeArrowheads="1"/>
              </p:cNvSpPr>
              <p:nvPr/>
            </p:nvSpPr>
            <p:spPr bwMode="auto">
              <a:xfrm>
                <a:off x="2397" y="3417"/>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504" name="Rectangle 178"/>
              <p:cNvSpPr>
                <a:spLocks noChangeArrowheads="1"/>
              </p:cNvSpPr>
              <p:nvPr/>
            </p:nvSpPr>
            <p:spPr bwMode="auto">
              <a:xfrm>
                <a:off x="2391" y="3411"/>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505" name="Rectangle 179"/>
              <p:cNvSpPr>
                <a:spLocks noChangeArrowheads="1"/>
              </p:cNvSpPr>
              <p:nvPr/>
            </p:nvSpPr>
            <p:spPr bwMode="auto">
              <a:xfrm>
                <a:off x="2612" y="3502"/>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506" name="Rectangle 180"/>
              <p:cNvSpPr>
                <a:spLocks noChangeArrowheads="1"/>
              </p:cNvSpPr>
              <p:nvPr/>
            </p:nvSpPr>
            <p:spPr bwMode="auto">
              <a:xfrm>
                <a:off x="2609" y="3499"/>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507" name="Rectangle 181"/>
              <p:cNvSpPr>
                <a:spLocks noChangeArrowheads="1"/>
              </p:cNvSpPr>
              <p:nvPr/>
            </p:nvSpPr>
            <p:spPr bwMode="auto">
              <a:xfrm>
                <a:off x="2670" y="3417"/>
                <a:ext cx="31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OH  </a:t>
                </a:r>
                <a:endParaRPr kumimoji="1" lang="en-US" altLang="zh-CN" sz="2400">
                  <a:latin typeface="Times New Roman" panose="02020603050405020304" pitchFamily="18" charset="0"/>
                  <a:ea typeface="宋体" panose="02010600030101010101" pitchFamily="2" charset="-122"/>
                </a:endParaRPr>
              </a:p>
            </p:txBody>
          </p:sp>
          <p:sp>
            <p:nvSpPr>
              <p:cNvPr id="137508" name="Rectangle 182"/>
              <p:cNvSpPr>
                <a:spLocks noChangeArrowheads="1"/>
              </p:cNvSpPr>
              <p:nvPr/>
            </p:nvSpPr>
            <p:spPr bwMode="auto">
              <a:xfrm>
                <a:off x="2664" y="3411"/>
                <a:ext cx="31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OH  </a:t>
                </a:r>
                <a:endParaRPr kumimoji="1" lang="en-US" altLang="zh-CN" sz="2400">
                  <a:latin typeface="Times New Roman" panose="02020603050405020304" pitchFamily="18" charset="0"/>
                  <a:ea typeface="宋体" panose="02010600030101010101" pitchFamily="2" charset="-122"/>
                </a:endParaRPr>
              </a:p>
            </p:txBody>
          </p:sp>
          <p:sp>
            <p:nvSpPr>
              <p:cNvPr id="137509" name="Rectangle 183"/>
              <p:cNvSpPr>
                <a:spLocks noChangeArrowheads="1"/>
              </p:cNvSpPr>
              <p:nvPr/>
            </p:nvSpPr>
            <p:spPr bwMode="auto">
              <a:xfrm>
                <a:off x="2397" y="2496"/>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510" name="Rectangle 184"/>
              <p:cNvSpPr>
                <a:spLocks noChangeArrowheads="1"/>
              </p:cNvSpPr>
              <p:nvPr/>
            </p:nvSpPr>
            <p:spPr bwMode="auto">
              <a:xfrm>
                <a:off x="2391" y="2490"/>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511" name="Rectangle 185"/>
              <p:cNvSpPr>
                <a:spLocks noChangeArrowheads="1"/>
              </p:cNvSpPr>
              <p:nvPr/>
            </p:nvSpPr>
            <p:spPr bwMode="auto">
              <a:xfrm>
                <a:off x="2612" y="2580"/>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512" name="Rectangle 186"/>
              <p:cNvSpPr>
                <a:spLocks noChangeArrowheads="1"/>
              </p:cNvSpPr>
              <p:nvPr/>
            </p:nvSpPr>
            <p:spPr bwMode="auto">
              <a:xfrm>
                <a:off x="2609" y="2577"/>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513" name="Rectangle 187"/>
              <p:cNvSpPr>
                <a:spLocks noChangeArrowheads="1"/>
              </p:cNvSpPr>
              <p:nvPr/>
            </p:nvSpPr>
            <p:spPr bwMode="auto">
              <a:xfrm>
                <a:off x="2670" y="2496"/>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514" name="Rectangle 188"/>
              <p:cNvSpPr>
                <a:spLocks noChangeArrowheads="1"/>
              </p:cNvSpPr>
              <p:nvPr/>
            </p:nvSpPr>
            <p:spPr bwMode="auto">
              <a:xfrm>
                <a:off x="2664" y="2490"/>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515" name="Rectangle 189"/>
              <p:cNvSpPr>
                <a:spLocks noChangeArrowheads="1"/>
              </p:cNvSpPr>
              <p:nvPr/>
            </p:nvSpPr>
            <p:spPr bwMode="auto">
              <a:xfrm>
                <a:off x="2788" y="2496"/>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16" name="Rectangle 190"/>
              <p:cNvSpPr>
                <a:spLocks noChangeArrowheads="1"/>
              </p:cNvSpPr>
              <p:nvPr/>
            </p:nvSpPr>
            <p:spPr bwMode="auto">
              <a:xfrm>
                <a:off x="2782" y="2490"/>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17" name="Rectangle 191"/>
              <p:cNvSpPr>
                <a:spLocks noChangeArrowheads="1"/>
              </p:cNvSpPr>
              <p:nvPr/>
            </p:nvSpPr>
            <p:spPr bwMode="auto">
              <a:xfrm>
                <a:off x="2839" y="2496"/>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518" name="Rectangle 192"/>
              <p:cNvSpPr>
                <a:spLocks noChangeArrowheads="1"/>
              </p:cNvSpPr>
              <p:nvPr/>
            </p:nvSpPr>
            <p:spPr bwMode="auto">
              <a:xfrm>
                <a:off x="2833" y="2490"/>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519" name="Rectangle 193"/>
              <p:cNvSpPr>
                <a:spLocks noChangeArrowheads="1"/>
              </p:cNvSpPr>
              <p:nvPr/>
            </p:nvSpPr>
            <p:spPr bwMode="auto">
              <a:xfrm>
                <a:off x="2949" y="2496"/>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20" name="Rectangle 194"/>
              <p:cNvSpPr>
                <a:spLocks noChangeArrowheads="1"/>
              </p:cNvSpPr>
              <p:nvPr/>
            </p:nvSpPr>
            <p:spPr bwMode="auto">
              <a:xfrm>
                <a:off x="2943" y="2490"/>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21" name="Rectangle 195"/>
              <p:cNvSpPr>
                <a:spLocks noChangeArrowheads="1"/>
              </p:cNvSpPr>
              <p:nvPr/>
            </p:nvSpPr>
            <p:spPr bwMode="auto">
              <a:xfrm>
                <a:off x="3000" y="2496"/>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522" name="Rectangle 196"/>
              <p:cNvSpPr>
                <a:spLocks noChangeArrowheads="1"/>
              </p:cNvSpPr>
              <p:nvPr/>
            </p:nvSpPr>
            <p:spPr bwMode="auto">
              <a:xfrm>
                <a:off x="2994" y="2490"/>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523" name="Rectangle 197"/>
              <p:cNvSpPr>
                <a:spLocks noChangeArrowheads="1"/>
              </p:cNvSpPr>
              <p:nvPr/>
            </p:nvSpPr>
            <p:spPr bwMode="auto">
              <a:xfrm>
                <a:off x="2397" y="2953"/>
                <a:ext cx="34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CHO</a:t>
                </a:r>
                <a:endParaRPr kumimoji="1" lang="en-US" altLang="zh-CN" sz="2400">
                  <a:latin typeface="Times New Roman" panose="02020603050405020304" pitchFamily="18" charset="0"/>
                  <a:ea typeface="宋体" panose="02010600030101010101" pitchFamily="2" charset="-122"/>
                </a:endParaRPr>
              </a:p>
            </p:txBody>
          </p:sp>
          <p:sp>
            <p:nvSpPr>
              <p:cNvPr id="137524" name="Rectangle 198"/>
              <p:cNvSpPr>
                <a:spLocks noChangeArrowheads="1"/>
              </p:cNvSpPr>
              <p:nvPr/>
            </p:nvSpPr>
            <p:spPr bwMode="auto">
              <a:xfrm>
                <a:off x="2391" y="2947"/>
                <a:ext cx="34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CHO</a:t>
                </a:r>
                <a:endParaRPr kumimoji="1" lang="en-US" altLang="zh-CN" sz="2400">
                  <a:latin typeface="Times New Roman" panose="02020603050405020304" pitchFamily="18" charset="0"/>
                  <a:ea typeface="宋体" panose="02010600030101010101" pitchFamily="2" charset="-122"/>
                </a:endParaRPr>
              </a:p>
            </p:txBody>
          </p:sp>
          <p:sp>
            <p:nvSpPr>
              <p:cNvPr id="137525" name="Rectangle 199"/>
              <p:cNvSpPr>
                <a:spLocks noChangeArrowheads="1"/>
              </p:cNvSpPr>
              <p:nvPr/>
            </p:nvSpPr>
            <p:spPr bwMode="auto">
              <a:xfrm>
                <a:off x="2733" y="2953"/>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26" name="Rectangle 200"/>
              <p:cNvSpPr>
                <a:spLocks noChangeArrowheads="1"/>
              </p:cNvSpPr>
              <p:nvPr/>
            </p:nvSpPr>
            <p:spPr bwMode="auto">
              <a:xfrm>
                <a:off x="2727" y="2947"/>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91C0F"/>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27" name="Rectangle 201"/>
              <p:cNvSpPr>
                <a:spLocks noChangeArrowheads="1"/>
              </p:cNvSpPr>
              <p:nvPr/>
            </p:nvSpPr>
            <p:spPr bwMode="auto">
              <a:xfrm>
                <a:off x="2785" y="2953"/>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528" name="Rectangle 202"/>
              <p:cNvSpPr>
                <a:spLocks noChangeArrowheads="1"/>
              </p:cNvSpPr>
              <p:nvPr/>
            </p:nvSpPr>
            <p:spPr bwMode="auto">
              <a:xfrm>
                <a:off x="2779" y="2947"/>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529" name="Rectangle 203"/>
              <p:cNvSpPr>
                <a:spLocks noChangeArrowheads="1"/>
              </p:cNvSpPr>
              <p:nvPr/>
            </p:nvSpPr>
            <p:spPr bwMode="auto">
              <a:xfrm>
                <a:off x="2894" y="2953"/>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30" name="Rectangle 204"/>
              <p:cNvSpPr>
                <a:spLocks noChangeArrowheads="1"/>
              </p:cNvSpPr>
              <p:nvPr/>
            </p:nvSpPr>
            <p:spPr bwMode="auto">
              <a:xfrm>
                <a:off x="2888" y="2947"/>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31" name="Rectangle 205"/>
              <p:cNvSpPr>
                <a:spLocks noChangeArrowheads="1"/>
              </p:cNvSpPr>
              <p:nvPr/>
            </p:nvSpPr>
            <p:spPr bwMode="auto">
              <a:xfrm>
                <a:off x="2946" y="2953"/>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532" name="Rectangle 206"/>
              <p:cNvSpPr>
                <a:spLocks noChangeArrowheads="1"/>
              </p:cNvSpPr>
              <p:nvPr/>
            </p:nvSpPr>
            <p:spPr bwMode="auto">
              <a:xfrm>
                <a:off x="2939" y="2947"/>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533" name="Rectangle 207"/>
              <p:cNvSpPr>
                <a:spLocks noChangeArrowheads="1"/>
              </p:cNvSpPr>
              <p:nvPr/>
            </p:nvSpPr>
            <p:spPr bwMode="auto">
              <a:xfrm>
                <a:off x="3051" y="3046"/>
                <a:ext cx="11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100" b="1">
                    <a:solidFill>
                      <a:srgbClr val="C0C0C0"/>
                    </a:solidFill>
                    <a:latin typeface="Times New Roman" panose="02020603050405020304" pitchFamily="18" charset="0"/>
                    <a:ea typeface="宋体" panose="02010600030101010101" pitchFamily="2" charset="-122"/>
                  </a:rPr>
                  <a:t>2   </a:t>
                </a:r>
                <a:endParaRPr kumimoji="1" lang="en-US" altLang="zh-CN" sz="2400">
                  <a:latin typeface="Times New Roman" panose="02020603050405020304" pitchFamily="18" charset="0"/>
                  <a:ea typeface="宋体" panose="02010600030101010101" pitchFamily="2" charset="-122"/>
                </a:endParaRPr>
              </a:p>
            </p:txBody>
          </p:sp>
          <p:sp>
            <p:nvSpPr>
              <p:cNvPr id="137534" name="Rectangle 208"/>
              <p:cNvSpPr>
                <a:spLocks noChangeArrowheads="1"/>
              </p:cNvSpPr>
              <p:nvPr/>
            </p:nvSpPr>
            <p:spPr bwMode="auto">
              <a:xfrm>
                <a:off x="3048" y="3043"/>
                <a:ext cx="11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100" b="1">
                    <a:solidFill>
                      <a:srgbClr val="FF3300"/>
                    </a:solidFill>
                    <a:latin typeface="Times New Roman" panose="02020603050405020304" pitchFamily="18" charset="0"/>
                    <a:ea typeface="宋体" panose="02010600030101010101" pitchFamily="2" charset="-122"/>
                  </a:rPr>
                  <a:t>2   </a:t>
                </a:r>
                <a:endParaRPr kumimoji="1" lang="en-US" altLang="zh-CN" sz="2400">
                  <a:latin typeface="Times New Roman" panose="02020603050405020304" pitchFamily="18" charset="0"/>
                  <a:ea typeface="宋体" panose="02010600030101010101" pitchFamily="2" charset="-122"/>
                </a:endParaRPr>
              </a:p>
            </p:txBody>
          </p:sp>
          <p:sp>
            <p:nvSpPr>
              <p:cNvPr id="137535" name="Line 209"/>
              <p:cNvSpPr>
                <a:spLocks noChangeShapeType="1"/>
              </p:cNvSpPr>
              <p:nvPr/>
            </p:nvSpPr>
            <p:spPr bwMode="auto">
              <a:xfrm>
                <a:off x="2448" y="2681"/>
                <a:ext cx="1"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536" name="Line 210"/>
              <p:cNvSpPr>
                <a:spLocks noChangeShapeType="1"/>
              </p:cNvSpPr>
              <p:nvPr/>
            </p:nvSpPr>
            <p:spPr bwMode="auto">
              <a:xfrm>
                <a:off x="2448" y="3136"/>
                <a:ext cx="1" cy="24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537" name="Rectangle 211"/>
              <p:cNvSpPr>
                <a:spLocks noChangeArrowheads="1"/>
              </p:cNvSpPr>
              <p:nvPr/>
            </p:nvSpPr>
            <p:spPr bwMode="auto">
              <a:xfrm>
                <a:off x="2776" y="2748"/>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538" name="Rectangle 212"/>
              <p:cNvSpPr>
                <a:spLocks noChangeArrowheads="1"/>
              </p:cNvSpPr>
              <p:nvPr/>
            </p:nvSpPr>
            <p:spPr bwMode="auto">
              <a:xfrm rot="5400000">
                <a:off x="2783" y="2837"/>
                <a:ext cx="8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39" name="Rectangle 213"/>
              <p:cNvSpPr>
                <a:spLocks noChangeArrowheads="1"/>
              </p:cNvSpPr>
              <p:nvPr/>
            </p:nvSpPr>
            <p:spPr bwMode="auto">
              <a:xfrm>
                <a:off x="2833" y="2280"/>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540" name="Rectangle 214"/>
              <p:cNvSpPr>
                <a:spLocks noChangeArrowheads="1"/>
              </p:cNvSpPr>
              <p:nvPr/>
            </p:nvSpPr>
            <p:spPr bwMode="auto">
              <a:xfrm rot="5400000">
                <a:off x="2834" y="2379"/>
                <a:ext cx="8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541" name="Rectangle 215"/>
              <p:cNvSpPr>
                <a:spLocks noChangeArrowheads="1"/>
              </p:cNvSpPr>
              <p:nvPr/>
            </p:nvSpPr>
            <p:spPr bwMode="auto">
              <a:xfrm>
                <a:off x="2027" y="3755"/>
                <a:ext cx="7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rPr>
                  <a:t>1</a:t>
                </a:r>
                <a:endParaRPr kumimoji="1" lang="en-US" altLang="zh-CN" sz="2400">
                  <a:latin typeface="Times New Roman" panose="02020603050405020304" pitchFamily="18" charset="0"/>
                  <a:ea typeface="宋体" panose="02010600030101010101" pitchFamily="2" charset="-122"/>
                </a:endParaRPr>
              </a:p>
            </p:txBody>
          </p:sp>
          <p:sp>
            <p:nvSpPr>
              <p:cNvPr id="137542" name="Rectangle 216"/>
              <p:cNvSpPr>
                <a:spLocks noChangeArrowheads="1"/>
              </p:cNvSpPr>
              <p:nvPr/>
            </p:nvSpPr>
            <p:spPr bwMode="auto">
              <a:xfrm>
                <a:off x="2097" y="3755"/>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a:t>
                </a:r>
                <a:endParaRPr kumimoji="1" lang="zh-CN" altLang="en-US" sz="2400">
                  <a:latin typeface="Times New Roman" panose="02020603050405020304" pitchFamily="18" charset="0"/>
                  <a:ea typeface="宋体" panose="02010600030101010101" pitchFamily="2" charset="-122"/>
                </a:endParaRPr>
              </a:p>
            </p:txBody>
          </p:sp>
          <p:sp>
            <p:nvSpPr>
              <p:cNvPr id="137543" name="Rectangle 217"/>
              <p:cNvSpPr>
                <a:spLocks noChangeArrowheads="1"/>
              </p:cNvSpPr>
              <p:nvPr/>
            </p:nvSpPr>
            <p:spPr bwMode="auto">
              <a:xfrm>
                <a:off x="2248" y="3755"/>
                <a:ext cx="7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rPr>
                  <a:t>2</a:t>
                </a:r>
                <a:endParaRPr kumimoji="1" lang="en-US" altLang="zh-CN" sz="2400">
                  <a:latin typeface="Times New Roman" panose="02020603050405020304" pitchFamily="18" charset="0"/>
                  <a:ea typeface="宋体" panose="02010600030101010101" pitchFamily="2" charset="-122"/>
                </a:endParaRPr>
              </a:p>
            </p:txBody>
          </p:sp>
          <p:sp>
            <p:nvSpPr>
              <p:cNvPr id="137544" name="Rectangle 218"/>
              <p:cNvSpPr>
                <a:spLocks noChangeArrowheads="1"/>
              </p:cNvSpPr>
              <p:nvPr/>
            </p:nvSpPr>
            <p:spPr bwMode="auto">
              <a:xfrm>
                <a:off x="2318" y="375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rPr>
                  <a:t>-</a:t>
                </a:r>
                <a:endParaRPr kumimoji="1" lang="en-US" altLang="zh-CN" sz="2400">
                  <a:latin typeface="Times New Roman" panose="02020603050405020304" pitchFamily="18" charset="0"/>
                  <a:ea typeface="宋体" panose="02010600030101010101" pitchFamily="2" charset="-122"/>
                </a:endParaRPr>
              </a:p>
            </p:txBody>
          </p:sp>
          <p:sp>
            <p:nvSpPr>
              <p:cNvPr id="137545" name="Rectangle 219"/>
              <p:cNvSpPr>
                <a:spLocks noChangeArrowheads="1"/>
              </p:cNvSpPr>
              <p:nvPr/>
            </p:nvSpPr>
            <p:spPr bwMode="auto">
              <a:xfrm>
                <a:off x="2367" y="3755"/>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甘</a:t>
                </a:r>
                <a:endParaRPr kumimoji="1" lang="zh-CN" altLang="en-US" sz="2400">
                  <a:latin typeface="Times New Roman" panose="02020603050405020304" pitchFamily="18" charset="0"/>
                  <a:ea typeface="宋体" panose="02010600030101010101" pitchFamily="2" charset="-122"/>
                </a:endParaRPr>
              </a:p>
            </p:txBody>
          </p:sp>
          <p:sp>
            <p:nvSpPr>
              <p:cNvPr id="137546" name="Rectangle 220"/>
              <p:cNvSpPr>
                <a:spLocks noChangeArrowheads="1"/>
              </p:cNvSpPr>
              <p:nvPr/>
            </p:nvSpPr>
            <p:spPr bwMode="auto">
              <a:xfrm>
                <a:off x="2521" y="3755"/>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油</a:t>
                </a:r>
                <a:endParaRPr kumimoji="1" lang="zh-CN" altLang="en-US" sz="2400">
                  <a:latin typeface="Times New Roman" panose="02020603050405020304" pitchFamily="18" charset="0"/>
                  <a:ea typeface="宋体" panose="02010600030101010101" pitchFamily="2" charset="-122"/>
                </a:endParaRPr>
              </a:p>
            </p:txBody>
          </p:sp>
          <p:sp>
            <p:nvSpPr>
              <p:cNvPr id="137547" name="Rectangle 221"/>
              <p:cNvSpPr>
                <a:spLocks noChangeArrowheads="1"/>
              </p:cNvSpPr>
              <p:nvPr/>
            </p:nvSpPr>
            <p:spPr bwMode="auto">
              <a:xfrm>
                <a:off x="2676" y="3755"/>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二</a:t>
                </a:r>
                <a:endParaRPr kumimoji="1" lang="zh-CN" altLang="en-US" sz="2400">
                  <a:latin typeface="Times New Roman" panose="02020603050405020304" pitchFamily="18" charset="0"/>
                  <a:ea typeface="宋体" panose="02010600030101010101" pitchFamily="2" charset="-122"/>
                </a:endParaRPr>
              </a:p>
            </p:txBody>
          </p:sp>
          <p:sp>
            <p:nvSpPr>
              <p:cNvPr id="137548" name="Rectangle 222"/>
              <p:cNvSpPr>
                <a:spLocks noChangeArrowheads="1"/>
              </p:cNvSpPr>
              <p:nvPr/>
            </p:nvSpPr>
            <p:spPr bwMode="auto">
              <a:xfrm>
                <a:off x="2830" y="3755"/>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酯</a:t>
                </a:r>
                <a:endParaRPr kumimoji="1" lang="zh-CN" altLang="en-US" sz="2400">
                  <a:latin typeface="Times New Roman" panose="02020603050405020304" pitchFamily="18" charset="0"/>
                  <a:ea typeface="宋体" panose="02010600030101010101" pitchFamily="2" charset="-122"/>
                </a:endParaRPr>
              </a:p>
            </p:txBody>
          </p:sp>
        </p:grpSp>
      </p:grpSp>
      <p:grpSp>
        <p:nvGrpSpPr>
          <p:cNvPr id="308447" name="Group 223"/>
          <p:cNvGrpSpPr>
            <a:grpSpLocks/>
          </p:cNvGrpSpPr>
          <p:nvPr/>
        </p:nvGrpSpPr>
        <p:grpSpPr bwMode="auto">
          <a:xfrm>
            <a:off x="8629650" y="3690938"/>
            <a:ext cx="1373188" cy="2557462"/>
            <a:chOff x="4476" y="2325"/>
            <a:chExt cx="865" cy="1611"/>
          </a:xfrm>
        </p:grpSpPr>
        <p:sp>
          <p:nvSpPr>
            <p:cNvPr id="137389" name="Rectangle 224"/>
            <p:cNvSpPr>
              <a:spLocks noChangeArrowheads="1"/>
            </p:cNvSpPr>
            <p:nvPr/>
          </p:nvSpPr>
          <p:spPr bwMode="auto">
            <a:xfrm>
              <a:off x="4528" y="3397"/>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390" name="Rectangle 225"/>
            <p:cNvSpPr>
              <a:spLocks noChangeArrowheads="1"/>
            </p:cNvSpPr>
            <p:nvPr/>
          </p:nvSpPr>
          <p:spPr bwMode="auto">
            <a:xfrm>
              <a:off x="4522" y="3391"/>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391" name="Rectangle 226"/>
            <p:cNvSpPr>
              <a:spLocks noChangeArrowheads="1"/>
            </p:cNvSpPr>
            <p:nvPr/>
          </p:nvSpPr>
          <p:spPr bwMode="auto">
            <a:xfrm>
              <a:off x="4743" y="3481"/>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392" name="Rectangle 227"/>
            <p:cNvSpPr>
              <a:spLocks noChangeArrowheads="1"/>
            </p:cNvSpPr>
            <p:nvPr/>
          </p:nvSpPr>
          <p:spPr bwMode="auto">
            <a:xfrm>
              <a:off x="4740" y="3478"/>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393" name="Rectangle 228"/>
            <p:cNvSpPr>
              <a:spLocks noChangeArrowheads="1"/>
            </p:cNvSpPr>
            <p:nvPr/>
          </p:nvSpPr>
          <p:spPr bwMode="auto">
            <a:xfrm>
              <a:off x="4801" y="3397"/>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394" name="Rectangle 229"/>
            <p:cNvSpPr>
              <a:spLocks noChangeArrowheads="1"/>
            </p:cNvSpPr>
            <p:nvPr/>
          </p:nvSpPr>
          <p:spPr bwMode="auto">
            <a:xfrm>
              <a:off x="4795" y="3391"/>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395" name="Rectangle 230"/>
            <p:cNvSpPr>
              <a:spLocks noChangeArrowheads="1"/>
            </p:cNvSpPr>
            <p:nvPr/>
          </p:nvSpPr>
          <p:spPr bwMode="auto">
            <a:xfrm>
              <a:off x="4919" y="3397"/>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96" name="Rectangle 231"/>
            <p:cNvSpPr>
              <a:spLocks noChangeArrowheads="1"/>
            </p:cNvSpPr>
            <p:nvPr/>
          </p:nvSpPr>
          <p:spPr bwMode="auto">
            <a:xfrm>
              <a:off x="4913" y="3391"/>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97" name="Rectangle 232"/>
            <p:cNvSpPr>
              <a:spLocks noChangeArrowheads="1"/>
            </p:cNvSpPr>
            <p:nvPr/>
          </p:nvSpPr>
          <p:spPr bwMode="auto">
            <a:xfrm>
              <a:off x="4970" y="3397"/>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398" name="Rectangle 233"/>
            <p:cNvSpPr>
              <a:spLocks noChangeArrowheads="1"/>
            </p:cNvSpPr>
            <p:nvPr/>
          </p:nvSpPr>
          <p:spPr bwMode="auto">
            <a:xfrm>
              <a:off x="4964" y="3391"/>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399" name="Rectangle 234"/>
            <p:cNvSpPr>
              <a:spLocks noChangeArrowheads="1"/>
            </p:cNvSpPr>
            <p:nvPr/>
          </p:nvSpPr>
          <p:spPr bwMode="auto">
            <a:xfrm>
              <a:off x="5080" y="3397"/>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00" name="Rectangle 235"/>
            <p:cNvSpPr>
              <a:spLocks noChangeArrowheads="1"/>
            </p:cNvSpPr>
            <p:nvPr/>
          </p:nvSpPr>
          <p:spPr bwMode="auto">
            <a:xfrm>
              <a:off x="5073" y="3391"/>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01" name="Rectangle 236"/>
            <p:cNvSpPr>
              <a:spLocks noChangeArrowheads="1"/>
            </p:cNvSpPr>
            <p:nvPr/>
          </p:nvSpPr>
          <p:spPr bwMode="auto">
            <a:xfrm>
              <a:off x="5131" y="3397"/>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402" name="Rectangle 237"/>
            <p:cNvSpPr>
              <a:spLocks noChangeArrowheads="1"/>
            </p:cNvSpPr>
            <p:nvPr/>
          </p:nvSpPr>
          <p:spPr bwMode="auto">
            <a:xfrm>
              <a:off x="5125" y="3391"/>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403" name="Rectangle 238"/>
            <p:cNvSpPr>
              <a:spLocks noChangeArrowheads="1"/>
            </p:cNvSpPr>
            <p:nvPr/>
          </p:nvSpPr>
          <p:spPr bwMode="auto">
            <a:xfrm>
              <a:off x="5237" y="3481"/>
              <a:ext cx="10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0C0C0"/>
                  </a:solidFill>
                  <a:latin typeface="Times New Roman" panose="02020603050405020304" pitchFamily="18" charset="0"/>
                  <a:ea typeface="宋体" panose="02010600030101010101" pitchFamily="2" charset="-122"/>
                </a:rPr>
                <a:t>3  </a:t>
              </a:r>
              <a:endParaRPr kumimoji="1" lang="en-US" altLang="zh-CN" sz="2400">
                <a:latin typeface="Times New Roman" panose="02020603050405020304" pitchFamily="18" charset="0"/>
                <a:ea typeface="宋体" panose="02010600030101010101" pitchFamily="2" charset="-122"/>
              </a:endParaRPr>
            </a:p>
          </p:txBody>
        </p:sp>
        <p:sp>
          <p:nvSpPr>
            <p:cNvPr id="137404" name="Rectangle 239"/>
            <p:cNvSpPr>
              <a:spLocks noChangeArrowheads="1"/>
            </p:cNvSpPr>
            <p:nvPr/>
          </p:nvSpPr>
          <p:spPr bwMode="auto">
            <a:xfrm>
              <a:off x="5234" y="3478"/>
              <a:ext cx="10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FF0000"/>
                  </a:solidFill>
                  <a:latin typeface="Times New Roman" panose="02020603050405020304" pitchFamily="18" charset="0"/>
                  <a:ea typeface="宋体" panose="02010600030101010101" pitchFamily="2" charset="-122"/>
                </a:rPr>
                <a:t>3  </a:t>
              </a:r>
              <a:endParaRPr kumimoji="1" lang="en-US" altLang="zh-CN" sz="2400">
                <a:latin typeface="Times New Roman" panose="02020603050405020304" pitchFamily="18" charset="0"/>
                <a:ea typeface="宋体" panose="02010600030101010101" pitchFamily="2" charset="-122"/>
              </a:endParaRPr>
            </a:p>
          </p:txBody>
        </p:sp>
        <p:sp>
          <p:nvSpPr>
            <p:cNvPr id="137405" name="Rectangle 240"/>
            <p:cNvSpPr>
              <a:spLocks noChangeArrowheads="1"/>
            </p:cNvSpPr>
            <p:nvPr/>
          </p:nvSpPr>
          <p:spPr bwMode="auto">
            <a:xfrm>
              <a:off x="4528" y="2537"/>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406" name="Rectangle 241"/>
            <p:cNvSpPr>
              <a:spLocks noChangeArrowheads="1"/>
            </p:cNvSpPr>
            <p:nvPr/>
          </p:nvSpPr>
          <p:spPr bwMode="auto">
            <a:xfrm>
              <a:off x="4522" y="2531"/>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407" name="Rectangle 242"/>
            <p:cNvSpPr>
              <a:spLocks noChangeArrowheads="1"/>
            </p:cNvSpPr>
            <p:nvPr/>
          </p:nvSpPr>
          <p:spPr bwMode="auto">
            <a:xfrm>
              <a:off x="4743" y="2622"/>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408" name="Rectangle 243"/>
            <p:cNvSpPr>
              <a:spLocks noChangeArrowheads="1"/>
            </p:cNvSpPr>
            <p:nvPr/>
          </p:nvSpPr>
          <p:spPr bwMode="auto">
            <a:xfrm>
              <a:off x="4740" y="2619"/>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409" name="Rectangle 244"/>
            <p:cNvSpPr>
              <a:spLocks noChangeArrowheads="1"/>
            </p:cNvSpPr>
            <p:nvPr/>
          </p:nvSpPr>
          <p:spPr bwMode="auto">
            <a:xfrm>
              <a:off x="4801" y="2537"/>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410" name="Rectangle 245"/>
            <p:cNvSpPr>
              <a:spLocks noChangeArrowheads="1"/>
            </p:cNvSpPr>
            <p:nvPr/>
          </p:nvSpPr>
          <p:spPr bwMode="auto">
            <a:xfrm>
              <a:off x="4795" y="2531"/>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411" name="Rectangle 246"/>
            <p:cNvSpPr>
              <a:spLocks noChangeArrowheads="1"/>
            </p:cNvSpPr>
            <p:nvPr/>
          </p:nvSpPr>
          <p:spPr bwMode="auto">
            <a:xfrm>
              <a:off x="4919" y="2537"/>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12" name="Rectangle 247"/>
            <p:cNvSpPr>
              <a:spLocks noChangeArrowheads="1"/>
            </p:cNvSpPr>
            <p:nvPr/>
          </p:nvSpPr>
          <p:spPr bwMode="auto">
            <a:xfrm>
              <a:off x="4913" y="2531"/>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13" name="Rectangle 248"/>
            <p:cNvSpPr>
              <a:spLocks noChangeArrowheads="1"/>
            </p:cNvSpPr>
            <p:nvPr/>
          </p:nvSpPr>
          <p:spPr bwMode="auto">
            <a:xfrm>
              <a:off x="4970" y="2537"/>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414" name="Rectangle 249"/>
            <p:cNvSpPr>
              <a:spLocks noChangeArrowheads="1"/>
            </p:cNvSpPr>
            <p:nvPr/>
          </p:nvSpPr>
          <p:spPr bwMode="auto">
            <a:xfrm>
              <a:off x="4964" y="2531"/>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415" name="Rectangle 250"/>
            <p:cNvSpPr>
              <a:spLocks noChangeArrowheads="1"/>
            </p:cNvSpPr>
            <p:nvPr/>
          </p:nvSpPr>
          <p:spPr bwMode="auto">
            <a:xfrm>
              <a:off x="5080" y="2537"/>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16" name="Rectangle 251"/>
            <p:cNvSpPr>
              <a:spLocks noChangeArrowheads="1"/>
            </p:cNvSpPr>
            <p:nvPr/>
          </p:nvSpPr>
          <p:spPr bwMode="auto">
            <a:xfrm>
              <a:off x="5073" y="2531"/>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17" name="Rectangle 252"/>
            <p:cNvSpPr>
              <a:spLocks noChangeArrowheads="1"/>
            </p:cNvSpPr>
            <p:nvPr/>
          </p:nvSpPr>
          <p:spPr bwMode="auto">
            <a:xfrm>
              <a:off x="5131" y="2537"/>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418" name="Rectangle 253"/>
            <p:cNvSpPr>
              <a:spLocks noChangeArrowheads="1"/>
            </p:cNvSpPr>
            <p:nvPr/>
          </p:nvSpPr>
          <p:spPr bwMode="auto">
            <a:xfrm>
              <a:off x="5125" y="2531"/>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419" name="Rectangle 254"/>
            <p:cNvSpPr>
              <a:spLocks noChangeArrowheads="1"/>
            </p:cNvSpPr>
            <p:nvPr/>
          </p:nvSpPr>
          <p:spPr bwMode="auto">
            <a:xfrm>
              <a:off x="5237" y="2622"/>
              <a:ext cx="7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0C0C0"/>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sp>
          <p:nvSpPr>
            <p:cNvPr id="137420" name="Rectangle 255"/>
            <p:cNvSpPr>
              <a:spLocks noChangeArrowheads="1"/>
            </p:cNvSpPr>
            <p:nvPr/>
          </p:nvSpPr>
          <p:spPr bwMode="auto">
            <a:xfrm>
              <a:off x="5234" y="2619"/>
              <a:ext cx="7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FF0000"/>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sp>
          <p:nvSpPr>
            <p:cNvPr id="137421" name="Rectangle 256"/>
            <p:cNvSpPr>
              <a:spLocks noChangeArrowheads="1"/>
            </p:cNvSpPr>
            <p:nvPr/>
          </p:nvSpPr>
          <p:spPr bwMode="auto">
            <a:xfrm>
              <a:off x="4528" y="2958"/>
              <a:ext cx="34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CHO</a:t>
              </a:r>
              <a:endParaRPr kumimoji="1" lang="en-US" altLang="zh-CN" sz="2400">
                <a:latin typeface="Times New Roman" panose="02020603050405020304" pitchFamily="18" charset="0"/>
                <a:ea typeface="宋体" panose="02010600030101010101" pitchFamily="2" charset="-122"/>
              </a:endParaRPr>
            </a:p>
          </p:txBody>
        </p:sp>
        <p:sp>
          <p:nvSpPr>
            <p:cNvPr id="137422" name="Rectangle 257"/>
            <p:cNvSpPr>
              <a:spLocks noChangeArrowheads="1"/>
            </p:cNvSpPr>
            <p:nvPr/>
          </p:nvSpPr>
          <p:spPr bwMode="auto">
            <a:xfrm>
              <a:off x="4522" y="2952"/>
              <a:ext cx="34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CHO</a:t>
              </a:r>
              <a:endParaRPr kumimoji="1" lang="en-US" altLang="zh-CN" sz="2400">
                <a:latin typeface="Times New Roman" panose="02020603050405020304" pitchFamily="18" charset="0"/>
                <a:ea typeface="宋体" panose="02010600030101010101" pitchFamily="2" charset="-122"/>
              </a:endParaRPr>
            </a:p>
          </p:txBody>
        </p:sp>
        <p:sp>
          <p:nvSpPr>
            <p:cNvPr id="137423" name="Rectangle 258"/>
            <p:cNvSpPr>
              <a:spLocks noChangeArrowheads="1"/>
            </p:cNvSpPr>
            <p:nvPr/>
          </p:nvSpPr>
          <p:spPr bwMode="auto">
            <a:xfrm>
              <a:off x="4864" y="2958"/>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24" name="Rectangle 259"/>
            <p:cNvSpPr>
              <a:spLocks noChangeArrowheads="1"/>
            </p:cNvSpPr>
            <p:nvPr/>
          </p:nvSpPr>
          <p:spPr bwMode="auto">
            <a:xfrm>
              <a:off x="4858" y="2952"/>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91C0F"/>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25" name="Rectangle 260"/>
            <p:cNvSpPr>
              <a:spLocks noChangeArrowheads="1"/>
            </p:cNvSpPr>
            <p:nvPr/>
          </p:nvSpPr>
          <p:spPr bwMode="auto">
            <a:xfrm>
              <a:off x="4916" y="295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426" name="Rectangle 261"/>
            <p:cNvSpPr>
              <a:spLocks noChangeArrowheads="1"/>
            </p:cNvSpPr>
            <p:nvPr/>
          </p:nvSpPr>
          <p:spPr bwMode="auto">
            <a:xfrm>
              <a:off x="4910" y="2952"/>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427" name="Rectangle 262"/>
            <p:cNvSpPr>
              <a:spLocks noChangeArrowheads="1"/>
            </p:cNvSpPr>
            <p:nvPr/>
          </p:nvSpPr>
          <p:spPr bwMode="auto">
            <a:xfrm>
              <a:off x="5025" y="2958"/>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28" name="Rectangle 263"/>
            <p:cNvSpPr>
              <a:spLocks noChangeArrowheads="1"/>
            </p:cNvSpPr>
            <p:nvPr/>
          </p:nvSpPr>
          <p:spPr bwMode="auto">
            <a:xfrm>
              <a:off x="5019" y="2952"/>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29" name="Rectangle 264"/>
            <p:cNvSpPr>
              <a:spLocks noChangeArrowheads="1"/>
            </p:cNvSpPr>
            <p:nvPr/>
          </p:nvSpPr>
          <p:spPr bwMode="auto">
            <a:xfrm>
              <a:off x="5076" y="295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430" name="Rectangle 265"/>
            <p:cNvSpPr>
              <a:spLocks noChangeArrowheads="1"/>
            </p:cNvSpPr>
            <p:nvPr/>
          </p:nvSpPr>
          <p:spPr bwMode="auto">
            <a:xfrm>
              <a:off x="5070" y="2952"/>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431" name="Rectangle 266"/>
            <p:cNvSpPr>
              <a:spLocks noChangeArrowheads="1"/>
            </p:cNvSpPr>
            <p:nvPr/>
          </p:nvSpPr>
          <p:spPr bwMode="auto">
            <a:xfrm>
              <a:off x="5182" y="3050"/>
              <a:ext cx="11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100" b="1">
                  <a:solidFill>
                    <a:srgbClr val="C0C0C0"/>
                  </a:solidFill>
                  <a:latin typeface="Times New Roman" panose="02020603050405020304" pitchFamily="18" charset="0"/>
                  <a:ea typeface="宋体" panose="02010600030101010101" pitchFamily="2" charset="-122"/>
                </a:rPr>
                <a:t>2   </a:t>
              </a:r>
              <a:endParaRPr kumimoji="1" lang="en-US" altLang="zh-CN" sz="2400">
                <a:latin typeface="Times New Roman" panose="02020603050405020304" pitchFamily="18" charset="0"/>
                <a:ea typeface="宋体" panose="02010600030101010101" pitchFamily="2" charset="-122"/>
              </a:endParaRPr>
            </a:p>
          </p:txBody>
        </p:sp>
        <p:sp>
          <p:nvSpPr>
            <p:cNvPr id="137432" name="Rectangle 267"/>
            <p:cNvSpPr>
              <a:spLocks noChangeArrowheads="1"/>
            </p:cNvSpPr>
            <p:nvPr/>
          </p:nvSpPr>
          <p:spPr bwMode="auto">
            <a:xfrm>
              <a:off x="5179" y="3047"/>
              <a:ext cx="11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100" b="1">
                  <a:solidFill>
                    <a:srgbClr val="FF3300"/>
                  </a:solidFill>
                  <a:latin typeface="Times New Roman" panose="02020603050405020304" pitchFamily="18" charset="0"/>
                  <a:ea typeface="宋体" panose="02010600030101010101" pitchFamily="2" charset="-122"/>
                </a:rPr>
                <a:t>2   </a:t>
              </a:r>
              <a:endParaRPr kumimoji="1" lang="en-US" altLang="zh-CN" sz="2400">
                <a:latin typeface="Times New Roman" panose="02020603050405020304" pitchFamily="18" charset="0"/>
                <a:ea typeface="宋体" panose="02010600030101010101" pitchFamily="2" charset="-122"/>
              </a:endParaRPr>
            </a:p>
          </p:txBody>
        </p:sp>
        <p:sp>
          <p:nvSpPr>
            <p:cNvPr id="137433" name="Line 268"/>
            <p:cNvSpPr>
              <a:spLocks noChangeShapeType="1"/>
            </p:cNvSpPr>
            <p:nvPr/>
          </p:nvSpPr>
          <p:spPr bwMode="auto">
            <a:xfrm>
              <a:off x="4573" y="2692"/>
              <a:ext cx="1" cy="24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434" name="Line 269"/>
            <p:cNvSpPr>
              <a:spLocks noChangeShapeType="1"/>
            </p:cNvSpPr>
            <p:nvPr/>
          </p:nvSpPr>
          <p:spPr bwMode="auto">
            <a:xfrm>
              <a:off x="4573" y="3122"/>
              <a:ext cx="1" cy="23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435" name="Rectangle 270"/>
            <p:cNvSpPr>
              <a:spLocks noChangeArrowheads="1"/>
            </p:cNvSpPr>
            <p:nvPr/>
          </p:nvSpPr>
          <p:spPr bwMode="auto">
            <a:xfrm>
              <a:off x="4967" y="3191"/>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436" name="Rectangle 271"/>
            <p:cNvSpPr>
              <a:spLocks noChangeArrowheads="1"/>
            </p:cNvSpPr>
            <p:nvPr/>
          </p:nvSpPr>
          <p:spPr bwMode="auto">
            <a:xfrm rot="5400000">
              <a:off x="4971" y="3280"/>
              <a:ext cx="8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37" name="Rectangle 272"/>
            <p:cNvSpPr>
              <a:spLocks noChangeArrowheads="1"/>
            </p:cNvSpPr>
            <p:nvPr/>
          </p:nvSpPr>
          <p:spPr bwMode="auto">
            <a:xfrm>
              <a:off x="4916" y="2737"/>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438" name="Rectangle 273"/>
            <p:cNvSpPr>
              <a:spLocks noChangeArrowheads="1"/>
            </p:cNvSpPr>
            <p:nvPr/>
          </p:nvSpPr>
          <p:spPr bwMode="auto">
            <a:xfrm rot="5400000">
              <a:off x="4917" y="2835"/>
              <a:ext cx="8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39" name="Rectangle 274"/>
            <p:cNvSpPr>
              <a:spLocks noChangeArrowheads="1"/>
            </p:cNvSpPr>
            <p:nvPr/>
          </p:nvSpPr>
          <p:spPr bwMode="auto">
            <a:xfrm>
              <a:off x="4964" y="2325"/>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440" name="Rectangle 275"/>
            <p:cNvSpPr>
              <a:spLocks noChangeArrowheads="1"/>
            </p:cNvSpPr>
            <p:nvPr/>
          </p:nvSpPr>
          <p:spPr bwMode="auto">
            <a:xfrm rot="5400000">
              <a:off x="4971" y="2417"/>
              <a:ext cx="8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41" name="Rectangle 276"/>
            <p:cNvSpPr>
              <a:spLocks noChangeArrowheads="1"/>
            </p:cNvSpPr>
            <p:nvPr/>
          </p:nvSpPr>
          <p:spPr bwMode="auto">
            <a:xfrm>
              <a:off x="4476" y="3752"/>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甘</a:t>
              </a:r>
              <a:endParaRPr kumimoji="1" lang="zh-CN" altLang="en-US" sz="2400">
                <a:latin typeface="Times New Roman" panose="02020603050405020304" pitchFamily="18" charset="0"/>
                <a:ea typeface="宋体" panose="02010600030101010101" pitchFamily="2" charset="-122"/>
              </a:endParaRPr>
            </a:p>
          </p:txBody>
        </p:sp>
        <p:sp>
          <p:nvSpPr>
            <p:cNvPr id="137442" name="Rectangle 277"/>
            <p:cNvSpPr>
              <a:spLocks noChangeArrowheads="1"/>
            </p:cNvSpPr>
            <p:nvPr/>
          </p:nvSpPr>
          <p:spPr bwMode="auto">
            <a:xfrm>
              <a:off x="4631" y="3752"/>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油</a:t>
              </a:r>
              <a:endParaRPr kumimoji="1" lang="zh-CN" altLang="en-US" sz="2400">
                <a:latin typeface="Times New Roman" panose="02020603050405020304" pitchFamily="18" charset="0"/>
                <a:ea typeface="宋体" panose="02010600030101010101" pitchFamily="2" charset="-122"/>
              </a:endParaRPr>
            </a:p>
          </p:txBody>
        </p:sp>
        <p:sp>
          <p:nvSpPr>
            <p:cNvPr id="137443" name="Rectangle 278"/>
            <p:cNvSpPr>
              <a:spLocks noChangeArrowheads="1"/>
            </p:cNvSpPr>
            <p:nvPr/>
          </p:nvSpPr>
          <p:spPr bwMode="auto">
            <a:xfrm>
              <a:off x="4786" y="3752"/>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三</a:t>
              </a:r>
              <a:endParaRPr kumimoji="1" lang="zh-CN" altLang="en-US" sz="2400">
                <a:latin typeface="Times New Roman" panose="02020603050405020304" pitchFamily="18" charset="0"/>
                <a:ea typeface="宋体" panose="02010600030101010101" pitchFamily="2" charset="-122"/>
              </a:endParaRPr>
            </a:p>
          </p:txBody>
        </p:sp>
        <p:sp>
          <p:nvSpPr>
            <p:cNvPr id="137444" name="Rectangle 279"/>
            <p:cNvSpPr>
              <a:spLocks noChangeArrowheads="1"/>
            </p:cNvSpPr>
            <p:nvPr/>
          </p:nvSpPr>
          <p:spPr bwMode="auto">
            <a:xfrm>
              <a:off x="4940" y="3752"/>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酯</a:t>
              </a:r>
              <a:endParaRPr kumimoji="1" lang="zh-CN" altLang="en-US" sz="2400">
                <a:latin typeface="Times New Roman" panose="02020603050405020304" pitchFamily="18" charset="0"/>
                <a:ea typeface="宋体" panose="02010600030101010101" pitchFamily="2" charset="-122"/>
              </a:endParaRPr>
            </a:p>
          </p:txBody>
        </p:sp>
        <p:sp>
          <p:nvSpPr>
            <p:cNvPr id="137445" name="Rectangle 280"/>
            <p:cNvSpPr>
              <a:spLocks noChangeArrowheads="1"/>
            </p:cNvSpPr>
            <p:nvPr/>
          </p:nvSpPr>
          <p:spPr bwMode="auto">
            <a:xfrm>
              <a:off x="4528" y="3397"/>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446" name="Rectangle 281"/>
            <p:cNvSpPr>
              <a:spLocks noChangeArrowheads="1"/>
            </p:cNvSpPr>
            <p:nvPr/>
          </p:nvSpPr>
          <p:spPr bwMode="auto">
            <a:xfrm>
              <a:off x="4522" y="3391"/>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447" name="Rectangle 282"/>
            <p:cNvSpPr>
              <a:spLocks noChangeArrowheads="1"/>
            </p:cNvSpPr>
            <p:nvPr/>
          </p:nvSpPr>
          <p:spPr bwMode="auto">
            <a:xfrm>
              <a:off x="4743" y="3481"/>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448" name="Rectangle 283"/>
            <p:cNvSpPr>
              <a:spLocks noChangeArrowheads="1"/>
            </p:cNvSpPr>
            <p:nvPr/>
          </p:nvSpPr>
          <p:spPr bwMode="auto">
            <a:xfrm>
              <a:off x="4740" y="3478"/>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449" name="Rectangle 284"/>
            <p:cNvSpPr>
              <a:spLocks noChangeArrowheads="1"/>
            </p:cNvSpPr>
            <p:nvPr/>
          </p:nvSpPr>
          <p:spPr bwMode="auto">
            <a:xfrm>
              <a:off x="4801" y="3397"/>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450" name="Rectangle 285"/>
            <p:cNvSpPr>
              <a:spLocks noChangeArrowheads="1"/>
            </p:cNvSpPr>
            <p:nvPr/>
          </p:nvSpPr>
          <p:spPr bwMode="auto">
            <a:xfrm>
              <a:off x="4795" y="3391"/>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451" name="Rectangle 286"/>
            <p:cNvSpPr>
              <a:spLocks noChangeArrowheads="1"/>
            </p:cNvSpPr>
            <p:nvPr/>
          </p:nvSpPr>
          <p:spPr bwMode="auto">
            <a:xfrm>
              <a:off x="4919" y="3397"/>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52" name="Rectangle 287"/>
            <p:cNvSpPr>
              <a:spLocks noChangeArrowheads="1"/>
            </p:cNvSpPr>
            <p:nvPr/>
          </p:nvSpPr>
          <p:spPr bwMode="auto">
            <a:xfrm>
              <a:off x="4913" y="3391"/>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53" name="Rectangle 288"/>
            <p:cNvSpPr>
              <a:spLocks noChangeArrowheads="1"/>
            </p:cNvSpPr>
            <p:nvPr/>
          </p:nvSpPr>
          <p:spPr bwMode="auto">
            <a:xfrm>
              <a:off x="4970" y="3397"/>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454" name="Rectangle 289"/>
            <p:cNvSpPr>
              <a:spLocks noChangeArrowheads="1"/>
            </p:cNvSpPr>
            <p:nvPr/>
          </p:nvSpPr>
          <p:spPr bwMode="auto">
            <a:xfrm>
              <a:off x="4964" y="3391"/>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455" name="Rectangle 290"/>
            <p:cNvSpPr>
              <a:spLocks noChangeArrowheads="1"/>
            </p:cNvSpPr>
            <p:nvPr/>
          </p:nvSpPr>
          <p:spPr bwMode="auto">
            <a:xfrm>
              <a:off x="5080" y="3397"/>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56" name="Rectangle 291"/>
            <p:cNvSpPr>
              <a:spLocks noChangeArrowheads="1"/>
            </p:cNvSpPr>
            <p:nvPr/>
          </p:nvSpPr>
          <p:spPr bwMode="auto">
            <a:xfrm>
              <a:off x="5073" y="3391"/>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57" name="Rectangle 292"/>
            <p:cNvSpPr>
              <a:spLocks noChangeArrowheads="1"/>
            </p:cNvSpPr>
            <p:nvPr/>
          </p:nvSpPr>
          <p:spPr bwMode="auto">
            <a:xfrm>
              <a:off x="5131" y="3397"/>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458" name="Rectangle 293"/>
            <p:cNvSpPr>
              <a:spLocks noChangeArrowheads="1"/>
            </p:cNvSpPr>
            <p:nvPr/>
          </p:nvSpPr>
          <p:spPr bwMode="auto">
            <a:xfrm>
              <a:off x="5125" y="3391"/>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459" name="Rectangle 294"/>
            <p:cNvSpPr>
              <a:spLocks noChangeArrowheads="1"/>
            </p:cNvSpPr>
            <p:nvPr/>
          </p:nvSpPr>
          <p:spPr bwMode="auto">
            <a:xfrm>
              <a:off x="5237" y="3481"/>
              <a:ext cx="10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0C0C0"/>
                  </a:solidFill>
                  <a:latin typeface="Times New Roman" panose="02020603050405020304" pitchFamily="18" charset="0"/>
                  <a:ea typeface="宋体" panose="02010600030101010101" pitchFamily="2" charset="-122"/>
                </a:rPr>
                <a:t>3  </a:t>
              </a:r>
              <a:endParaRPr kumimoji="1" lang="en-US" altLang="zh-CN" sz="2400">
                <a:latin typeface="Times New Roman" panose="02020603050405020304" pitchFamily="18" charset="0"/>
                <a:ea typeface="宋体" panose="02010600030101010101" pitchFamily="2" charset="-122"/>
              </a:endParaRPr>
            </a:p>
          </p:txBody>
        </p:sp>
        <p:sp>
          <p:nvSpPr>
            <p:cNvPr id="137460" name="Rectangle 295"/>
            <p:cNvSpPr>
              <a:spLocks noChangeArrowheads="1"/>
            </p:cNvSpPr>
            <p:nvPr/>
          </p:nvSpPr>
          <p:spPr bwMode="auto">
            <a:xfrm>
              <a:off x="5234" y="3478"/>
              <a:ext cx="10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FF0000"/>
                  </a:solidFill>
                  <a:latin typeface="Times New Roman" panose="02020603050405020304" pitchFamily="18" charset="0"/>
                  <a:ea typeface="宋体" panose="02010600030101010101" pitchFamily="2" charset="-122"/>
                </a:rPr>
                <a:t>3  </a:t>
              </a:r>
              <a:endParaRPr kumimoji="1" lang="en-US" altLang="zh-CN" sz="2400">
                <a:latin typeface="Times New Roman" panose="02020603050405020304" pitchFamily="18" charset="0"/>
                <a:ea typeface="宋体" panose="02010600030101010101" pitchFamily="2" charset="-122"/>
              </a:endParaRPr>
            </a:p>
          </p:txBody>
        </p:sp>
        <p:sp>
          <p:nvSpPr>
            <p:cNvPr id="137461" name="Rectangle 296"/>
            <p:cNvSpPr>
              <a:spLocks noChangeArrowheads="1"/>
            </p:cNvSpPr>
            <p:nvPr/>
          </p:nvSpPr>
          <p:spPr bwMode="auto">
            <a:xfrm>
              <a:off x="4528" y="2537"/>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462" name="Rectangle 297"/>
            <p:cNvSpPr>
              <a:spLocks noChangeArrowheads="1"/>
            </p:cNvSpPr>
            <p:nvPr/>
          </p:nvSpPr>
          <p:spPr bwMode="auto">
            <a:xfrm>
              <a:off x="4522" y="2531"/>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463" name="Rectangle 298"/>
            <p:cNvSpPr>
              <a:spLocks noChangeArrowheads="1"/>
            </p:cNvSpPr>
            <p:nvPr/>
          </p:nvSpPr>
          <p:spPr bwMode="auto">
            <a:xfrm>
              <a:off x="4743" y="2622"/>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464" name="Rectangle 299"/>
            <p:cNvSpPr>
              <a:spLocks noChangeArrowheads="1"/>
            </p:cNvSpPr>
            <p:nvPr/>
          </p:nvSpPr>
          <p:spPr bwMode="auto">
            <a:xfrm>
              <a:off x="4740" y="2619"/>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465" name="Rectangle 300"/>
            <p:cNvSpPr>
              <a:spLocks noChangeArrowheads="1"/>
            </p:cNvSpPr>
            <p:nvPr/>
          </p:nvSpPr>
          <p:spPr bwMode="auto">
            <a:xfrm>
              <a:off x="4801" y="2537"/>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466" name="Rectangle 301"/>
            <p:cNvSpPr>
              <a:spLocks noChangeArrowheads="1"/>
            </p:cNvSpPr>
            <p:nvPr/>
          </p:nvSpPr>
          <p:spPr bwMode="auto">
            <a:xfrm>
              <a:off x="4795" y="2531"/>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467" name="Rectangle 302"/>
            <p:cNvSpPr>
              <a:spLocks noChangeArrowheads="1"/>
            </p:cNvSpPr>
            <p:nvPr/>
          </p:nvSpPr>
          <p:spPr bwMode="auto">
            <a:xfrm>
              <a:off x="4919" y="2537"/>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68" name="Rectangle 303"/>
            <p:cNvSpPr>
              <a:spLocks noChangeArrowheads="1"/>
            </p:cNvSpPr>
            <p:nvPr/>
          </p:nvSpPr>
          <p:spPr bwMode="auto">
            <a:xfrm>
              <a:off x="4913" y="2531"/>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69" name="Rectangle 304"/>
            <p:cNvSpPr>
              <a:spLocks noChangeArrowheads="1"/>
            </p:cNvSpPr>
            <p:nvPr/>
          </p:nvSpPr>
          <p:spPr bwMode="auto">
            <a:xfrm>
              <a:off x="4970" y="2537"/>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470" name="Rectangle 305"/>
            <p:cNvSpPr>
              <a:spLocks noChangeArrowheads="1"/>
            </p:cNvSpPr>
            <p:nvPr/>
          </p:nvSpPr>
          <p:spPr bwMode="auto">
            <a:xfrm>
              <a:off x="4964" y="2531"/>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471" name="Rectangle 306"/>
            <p:cNvSpPr>
              <a:spLocks noChangeArrowheads="1"/>
            </p:cNvSpPr>
            <p:nvPr/>
          </p:nvSpPr>
          <p:spPr bwMode="auto">
            <a:xfrm>
              <a:off x="5080" y="2537"/>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72" name="Rectangle 307"/>
            <p:cNvSpPr>
              <a:spLocks noChangeArrowheads="1"/>
            </p:cNvSpPr>
            <p:nvPr/>
          </p:nvSpPr>
          <p:spPr bwMode="auto">
            <a:xfrm>
              <a:off x="5073" y="2531"/>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73" name="Rectangle 308"/>
            <p:cNvSpPr>
              <a:spLocks noChangeArrowheads="1"/>
            </p:cNvSpPr>
            <p:nvPr/>
          </p:nvSpPr>
          <p:spPr bwMode="auto">
            <a:xfrm>
              <a:off x="5131" y="2537"/>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474" name="Rectangle 309"/>
            <p:cNvSpPr>
              <a:spLocks noChangeArrowheads="1"/>
            </p:cNvSpPr>
            <p:nvPr/>
          </p:nvSpPr>
          <p:spPr bwMode="auto">
            <a:xfrm>
              <a:off x="5125" y="2531"/>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475" name="Rectangle 310"/>
            <p:cNvSpPr>
              <a:spLocks noChangeArrowheads="1"/>
            </p:cNvSpPr>
            <p:nvPr/>
          </p:nvSpPr>
          <p:spPr bwMode="auto">
            <a:xfrm>
              <a:off x="5237" y="2622"/>
              <a:ext cx="7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0C0C0"/>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sp>
          <p:nvSpPr>
            <p:cNvPr id="137476" name="Rectangle 311"/>
            <p:cNvSpPr>
              <a:spLocks noChangeArrowheads="1"/>
            </p:cNvSpPr>
            <p:nvPr/>
          </p:nvSpPr>
          <p:spPr bwMode="auto">
            <a:xfrm>
              <a:off x="5234" y="2619"/>
              <a:ext cx="7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FF0000"/>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sp>
          <p:nvSpPr>
            <p:cNvPr id="137477" name="Rectangle 312"/>
            <p:cNvSpPr>
              <a:spLocks noChangeArrowheads="1"/>
            </p:cNvSpPr>
            <p:nvPr/>
          </p:nvSpPr>
          <p:spPr bwMode="auto">
            <a:xfrm>
              <a:off x="4528" y="2958"/>
              <a:ext cx="34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CHO</a:t>
              </a:r>
              <a:endParaRPr kumimoji="1" lang="en-US" altLang="zh-CN" sz="2400">
                <a:latin typeface="Times New Roman" panose="02020603050405020304" pitchFamily="18" charset="0"/>
                <a:ea typeface="宋体" panose="02010600030101010101" pitchFamily="2" charset="-122"/>
              </a:endParaRPr>
            </a:p>
          </p:txBody>
        </p:sp>
        <p:sp>
          <p:nvSpPr>
            <p:cNvPr id="137478" name="Rectangle 313"/>
            <p:cNvSpPr>
              <a:spLocks noChangeArrowheads="1"/>
            </p:cNvSpPr>
            <p:nvPr/>
          </p:nvSpPr>
          <p:spPr bwMode="auto">
            <a:xfrm>
              <a:off x="4522" y="2952"/>
              <a:ext cx="34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CHO</a:t>
              </a:r>
              <a:endParaRPr kumimoji="1" lang="en-US" altLang="zh-CN" sz="2400">
                <a:latin typeface="Times New Roman" panose="02020603050405020304" pitchFamily="18" charset="0"/>
                <a:ea typeface="宋体" panose="02010600030101010101" pitchFamily="2" charset="-122"/>
              </a:endParaRPr>
            </a:p>
          </p:txBody>
        </p:sp>
        <p:sp>
          <p:nvSpPr>
            <p:cNvPr id="137479" name="Rectangle 314"/>
            <p:cNvSpPr>
              <a:spLocks noChangeArrowheads="1"/>
            </p:cNvSpPr>
            <p:nvPr/>
          </p:nvSpPr>
          <p:spPr bwMode="auto">
            <a:xfrm>
              <a:off x="4864" y="2958"/>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80" name="Rectangle 315"/>
            <p:cNvSpPr>
              <a:spLocks noChangeArrowheads="1"/>
            </p:cNvSpPr>
            <p:nvPr/>
          </p:nvSpPr>
          <p:spPr bwMode="auto">
            <a:xfrm>
              <a:off x="4858" y="2952"/>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91C0F"/>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81" name="Rectangle 316"/>
            <p:cNvSpPr>
              <a:spLocks noChangeArrowheads="1"/>
            </p:cNvSpPr>
            <p:nvPr/>
          </p:nvSpPr>
          <p:spPr bwMode="auto">
            <a:xfrm>
              <a:off x="4916" y="295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482" name="Rectangle 317"/>
            <p:cNvSpPr>
              <a:spLocks noChangeArrowheads="1"/>
            </p:cNvSpPr>
            <p:nvPr/>
          </p:nvSpPr>
          <p:spPr bwMode="auto">
            <a:xfrm>
              <a:off x="4910" y="2952"/>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483" name="Rectangle 318"/>
            <p:cNvSpPr>
              <a:spLocks noChangeArrowheads="1"/>
            </p:cNvSpPr>
            <p:nvPr/>
          </p:nvSpPr>
          <p:spPr bwMode="auto">
            <a:xfrm>
              <a:off x="5025" y="2958"/>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84" name="Rectangle 319"/>
            <p:cNvSpPr>
              <a:spLocks noChangeArrowheads="1"/>
            </p:cNvSpPr>
            <p:nvPr/>
          </p:nvSpPr>
          <p:spPr bwMode="auto">
            <a:xfrm>
              <a:off x="5019" y="2952"/>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85" name="Rectangle 320"/>
            <p:cNvSpPr>
              <a:spLocks noChangeArrowheads="1"/>
            </p:cNvSpPr>
            <p:nvPr/>
          </p:nvSpPr>
          <p:spPr bwMode="auto">
            <a:xfrm>
              <a:off x="5076" y="295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486" name="Rectangle 321"/>
            <p:cNvSpPr>
              <a:spLocks noChangeArrowheads="1"/>
            </p:cNvSpPr>
            <p:nvPr/>
          </p:nvSpPr>
          <p:spPr bwMode="auto">
            <a:xfrm>
              <a:off x="5070" y="2952"/>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487" name="Rectangle 322"/>
            <p:cNvSpPr>
              <a:spLocks noChangeArrowheads="1"/>
            </p:cNvSpPr>
            <p:nvPr/>
          </p:nvSpPr>
          <p:spPr bwMode="auto">
            <a:xfrm>
              <a:off x="5182" y="3050"/>
              <a:ext cx="11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100" b="1">
                  <a:solidFill>
                    <a:srgbClr val="C0C0C0"/>
                  </a:solidFill>
                  <a:latin typeface="Times New Roman" panose="02020603050405020304" pitchFamily="18" charset="0"/>
                  <a:ea typeface="宋体" panose="02010600030101010101" pitchFamily="2" charset="-122"/>
                </a:rPr>
                <a:t>2   </a:t>
              </a:r>
              <a:endParaRPr kumimoji="1" lang="en-US" altLang="zh-CN" sz="2400">
                <a:latin typeface="Times New Roman" panose="02020603050405020304" pitchFamily="18" charset="0"/>
                <a:ea typeface="宋体" panose="02010600030101010101" pitchFamily="2" charset="-122"/>
              </a:endParaRPr>
            </a:p>
          </p:txBody>
        </p:sp>
        <p:sp>
          <p:nvSpPr>
            <p:cNvPr id="137488" name="Rectangle 323"/>
            <p:cNvSpPr>
              <a:spLocks noChangeArrowheads="1"/>
            </p:cNvSpPr>
            <p:nvPr/>
          </p:nvSpPr>
          <p:spPr bwMode="auto">
            <a:xfrm>
              <a:off x="5179" y="3047"/>
              <a:ext cx="11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100" b="1">
                  <a:solidFill>
                    <a:srgbClr val="FF3300"/>
                  </a:solidFill>
                  <a:latin typeface="Times New Roman" panose="02020603050405020304" pitchFamily="18" charset="0"/>
                  <a:ea typeface="宋体" panose="02010600030101010101" pitchFamily="2" charset="-122"/>
                </a:rPr>
                <a:t>2   </a:t>
              </a:r>
              <a:endParaRPr kumimoji="1" lang="en-US" altLang="zh-CN" sz="2400">
                <a:latin typeface="Times New Roman" panose="02020603050405020304" pitchFamily="18" charset="0"/>
                <a:ea typeface="宋体" panose="02010600030101010101" pitchFamily="2" charset="-122"/>
              </a:endParaRPr>
            </a:p>
          </p:txBody>
        </p:sp>
        <p:sp>
          <p:nvSpPr>
            <p:cNvPr id="137489" name="Line 324"/>
            <p:cNvSpPr>
              <a:spLocks noChangeShapeType="1"/>
            </p:cNvSpPr>
            <p:nvPr/>
          </p:nvSpPr>
          <p:spPr bwMode="auto">
            <a:xfrm>
              <a:off x="4573" y="2692"/>
              <a:ext cx="1" cy="24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490" name="Line 325"/>
            <p:cNvSpPr>
              <a:spLocks noChangeShapeType="1"/>
            </p:cNvSpPr>
            <p:nvPr/>
          </p:nvSpPr>
          <p:spPr bwMode="auto">
            <a:xfrm>
              <a:off x="4573" y="3122"/>
              <a:ext cx="1" cy="2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491" name="Rectangle 326"/>
            <p:cNvSpPr>
              <a:spLocks noChangeArrowheads="1"/>
            </p:cNvSpPr>
            <p:nvPr/>
          </p:nvSpPr>
          <p:spPr bwMode="auto">
            <a:xfrm>
              <a:off x="4967" y="3191"/>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492" name="Rectangle 327"/>
            <p:cNvSpPr>
              <a:spLocks noChangeArrowheads="1"/>
            </p:cNvSpPr>
            <p:nvPr/>
          </p:nvSpPr>
          <p:spPr bwMode="auto">
            <a:xfrm rot="5400000">
              <a:off x="4971" y="3280"/>
              <a:ext cx="8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93" name="Rectangle 328"/>
            <p:cNvSpPr>
              <a:spLocks noChangeArrowheads="1"/>
            </p:cNvSpPr>
            <p:nvPr/>
          </p:nvSpPr>
          <p:spPr bwMode="auto">
            <a:xfrm>
              <a:off x="4916" y="2737"/>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494" name="Rectangle 329"/>
            <p:cNvSpPr>
              <a:spLocks noChangeArrowheads="1"/>
            </p:cNvSpPr>
            <p:nvPr/>
          </p:nvSpPr>
          <p:spPr bwMode="auto">
            <a:xfrm rot="5400000">
              <a:off x="4917" y="2835"/>
              <a:ext cx="8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95" name="Rectangle 330"/>
            <p:cNvSpPr>
              <a:spLocks noChangeArrowheads="1"/>
            </p:cNvSpPr>
            <p:nvPr/>
          </p:nvSpPr>
          <p:spPr bwMode="auto">
            <a:xfrm>
              <a:off x="4964" y="2325"/>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33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496" name="Rectangle 331"/>
            <p:cNvSpPr>
              <a:spLocks noChangeArrowheads="1"/>
            </p:cNvSpPr>
            <p:nvPr/>
          </p:nvSpPr>
          <p:spPr bwMode="auto">
            <a:xfrm rot="5400000">
              <a:off x="4971" y="2417"/>
              <a:ext cx="8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497" name="Rectangle 332"/>
            <p:cNvSpPr>
              <a:spLocks noChangeArrowheads="1"/>
            </p:cNvSpPr>
            <p:nvPr/>
          </p:nvSpPr>
          <p:spPr bwMode="auto">
            <a:xfrm>
              <a:off x="4476" y="3752"/>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甘</a:t>
              </a:r>
              <a:endParaRPr kumimoji="1" lang="zh-CN" altLang="en-US" sz="2400">
                <a:latin typeface="Times New Roman" panose="02020603050405020304" pitchFamily="18" charset="0"/>
                <a:ea typeface="宋体" panose="02010600030101010101" pitchFamily="2" charset="-122"/>
              </a:endParaRPr>
            </a:p>
          </p:txBody>
        </p:sp>
        <p:sp>
          <p:nvSpPr>
            <p:cNvPr id="137498" name="Rectangle 333"/>
            <p:cNvSpPr>
              <a:spLocks noChangeArrowheads="1"/>
            </p:cNvSpPr>
            <p:nvPr/>
          </p:nvSpPr>
          <p:spPr bwMode="auto">
            <a:xfrm>
              <a:off x="4631" y="3752"/>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油</a:t>
              </a:r>
              <a:endParaRPr kumimoji="1" lang="zh-CN" altLang="en-US" sz="2400">
                <a:latin typeface="Times New Roman" panose="02020603050405020304" pitchFamily="18" charset="0"/>
                <a:ea typeface="宋体" panose="02010600030101010101" pitchFamily="2" charset="-122"/>
              </a:endParaRPr>
            </a:p>
          </p:txBody>
        </p:sp>
        <p:sp>
          <p:nvSpPr>
            <p:cNvPr id="137499" name="Rectangle 334"/>
            <p:cNvSpPr>
              <a:spLocks noChangeArrowheads="1"/>
            </p:cNvSpPr>
            <p:nvPr/>
          </p:nvSpPr>
          <p:spPr bwMode="auto">
            <a:xfrm>
              <a:off x="4786" y="3752"/>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三</a:t>
              </a:r>
              <a:endParaRPr kumimoji="1" lang="zh-CN" altLang="en-US" sz="2400">
                <a:latin typeface="Times New Roman" panose="02020603050405020304" pitchFamily="18" charset="0"/>
                <a:ea typeface="宋体" panose="02010600030101010101" pitchFamily="2" charset="-122"/>
              </a:endParaRPr>
            </a:p>
          </p:txBody>
        </p:sp>
        <p:sp>
          <p:nvSpPr>
            <p:cNvPr id="137500" name="Rectangle 335"/>
            <p:cNvSpPr>
              <a:spLocks noChangeArrowheads="1"/>
            </p:cNvSpPr>
            <p:nvPr/>
          </p:nvSpPr>
          <p:spPr bwMode="auto">
            <a:xfrm>
              <a:off x="4940" y="3752"/>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酯</a:t>
              </a:r>
              <a:endParaRPr kumimoji="1" lang="zh-CN" altLang="en-US" sz="2400">
                <a:latin typeface="Times New Roman" panose="02020603050405020304" pitchFamily="18" charset="0"/>
                <a:ea typeface="宋体" panose="02010600030101010101" pitchFamily="2" charset="-122"/>
              </a:endParaRPr>
            </a:p>
          </p:txBody>
        </p:sp>
      </p:grpSp>
      <p:grpSp>
        <p:nvGrpSpPr>
          <p:cNvPr id="308560" name="Group 336"/>
          <p:cNvGrpSpPr>
            <a:grpSpLocks/>
          </p:cNvGrpSpPr>
          <p:nvPr/>
        </p:nvGrpSpPr>
        <p:grpSpPr bwMode="auto">
          <a:xfrm>
            <a:off x="5903913" y="52389"/>
            <a:ext cx="4191000" cy="2636837"/>
            <a:chOff x="2759" y="33"/>
            <a:chExt cx="2640" cy="1661"/>
          </a:xfrm>
        </p:grpSpPr>
        <p:grpSp>
          <p:nvGrpSpPr>
            <p:cNvPr id="137224" name="Group 337"/>
            <p:cNvGrpSpPr>
              <a:grpSpLocks/>
            </p:cNvGrpSpPr>
            <p:nvPr/>
          </p:nvGrpSpPr>
          <p:grpSpPr bwMode="auto">
            <a:xfrm>
              <a:off x="4014" y="240"/>
              <a:ext cx="1385" cy="1143"/>
              <a:chOff x="768" y="2256"/>
              <a:chExt cx="1567" cy="1157"/>
            </a:xfrm>
          </p:grpSpPr>
          <p:sp>
            <p:nvSpPr>
              <p:cNvPr id="137383" name="Line 338"/>
              <p:cNvSpPr>
                <a:spLocks noChangeShapeType="1"/>
              </p:cNvSpPr>
              <p:nvPr/>
            </p:nvSpPr>
            <p:spPr bwMode="auto">
              <a:xfrm>
                <a:off x="1104" y="2880"/>
                <a:ext cx="1056" cy="0"/>
              </a:xfrm>
              <a:prstGeom prst="line">
                <a:avLst/>
              </a:prstGeom>
              <a:noFill/>
              <a:ln w="3810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37384" name="Text Box 339"/>
              <p:cNvSpPr txBox="1">
                <a:spLocks noChangeArrowheads="1"/>
              </p:cNvSpPr>
              <p:nvPr/>
            </p:nvSpPr>
            <p:spPr bwMode="auto">
              <a:xfrm>
                <a:off x="1152" y="2256"/>
                <a:ext cx="1103" cy="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kumimoji="1" lang="en-US" altLang="zh-CN" sz="2000" b="1">
                  <a:solidFill>
                    <a:srgbClr val="0000CC"/>
                  </a:solidFill>
                  <a:latin typeface="Times New Roman" panose="02020603050405020304" pitchFamily="18" charset="0"/>
                </a:endParaRPr>
              </a:p>
              <a:p>
                <a:pPr eaLnBrk="1" hangingPunct="1"/>
                <a:r>
                  <a:rPr kumimoji="1" lang="en-US" altLang="zh-CN" sz="2000" b="1">
                    <a:solidFill>
                      <a:srgbClr val="0000CC"/>
                    </a:solidFill>
                    <a:latin typeface="Times New Roman" panose="02020603050405020304" pitchFamily="18" charset="0"/>
                  </a:rPr>
                  <a:t> </a:t>
                </a:r>
                <a:r>
                  <a:rPr kumimoji="1" lang="zh-CN" altLang="en-US" sz="2000" b="1">
                    <a:latin typeface="Times New Roman" panose="02020603050405020304" pitchFamily="18" charset="0"/>
                  </a:rPr>
                  <a:t>脂酰</a:t>
                </a:r>
                <a:r>
                  <a:rPr kumimoji="1" lang="en-US" altLang="zh-CN" sz="2000" b="1">
                    <a:latin typeface="Times New Roman" panose="02020603050405020304" pitchFamily="18" charset="0"/>
                  </a:rPr>
                  <a:t>CoA</a:t>
                </a:r>
              </a:p>
              <a:p>
                <a:pPr eaLnBrk="1" hangingPunct="1"/>
                <a:r>
                  <a:rPr kumimoji="1" lang="en-US" altLang="zh-CN" sz="2000" b="1">
                    <a:latin typeface="Times New Roman" panose="02020603050405020304" pitchFamily="18" charset="0"/>
                  </a:rPr>
                  <a:t> </a:t>
                </a:r>
                <a:r>
                  <a:rPr kumimoji="1" lang="zh-CN" altLang="en-US" sz="2000" b="1">
                    <a:latin typeface="Times New Roman" panose="02020603050405020304" pitchFamily="18" charset="0"/>
                  </a:rPr>
                  <a:t>转移酶</a:t>
                </a:r>
              </a:p>
            </p:txBody>
          </p:sp>
          <p:grpSp>
            <p:nvGrpSpPr>
              <p:cNvPr id="137385" name="Group 340"/>
              <p:cNvGrpSpPr>
                <a:grpSpLocks/>
              </p:cNvGrpSpPr>
              <p:nvPr/>
            </p:nvGrpSpPr>
            <p:grpSpPr bwMode="auto">
              <a:xfrm>
                <a:off x="768" y="3160"/>
                <a:ext cx="1567" cy="253"/>
                <a:chOff x="768" y="3066"/>
                <a:chExt cx="1667" cy="141"/>
              </a:xfrm>
            </p:grpSpPr>
            <p:sp>
              <p:nvSpPr>
                <p:cNvPr id="137386" name="Rectangle 341"/>
                <p:cNvSpPr>
                  <a:spLocks noChangeArrowheads="1"/>
                </p:cNvSpPr>
                <p:nvPr/>
              </p:nvSpPr>
              <p:spPr bwMode="auto">
                <a:xfrm>
                  <a:off x="1824" y="3066"/>
                  <a:ext cx="611" cy="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a:latin typeface="Times New Roman" panose="02020603050405020304" pitchFamily="18" charset="0"/>
                    </a:rPr>
                    <a:t> </a:t>
                  </a:r>
                  <a:r>
                    <a:rPr kumimoji="1" lang="en-US" altLang="zh-CN" b="1">
                      <a:latin typeface="Times New Roman" panose="02020603050405020304" pitchFamily="18" charset="0"/>
                    </a:rPr>
                    <a:t>CoA  </a:t>
                  </a:r>
                </a:p>
              </p:txBody>
            </p:sp>
            <p:sp>
              <p:nvSpPr>
                <p:cNvPr id="137387" name="Rectangle 342"/>
                <p:cNvSpPr>
                  <a:spLocks noChangeArrowheads="1"/>
                </p:cNvSpPr>
                <p:nvPr/>
              </p:nvSpPr>
              <p:spPr bwMode="auto">
                <a:xfrm>
                  <a:off x="768" y="3072"/>
                  <a:ext cx="948" cy="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b="1">
                      <a:solidFill>
                        <a:srgbClr val="C91C0F"/>
                      </a:solidFill>
                      <a:latin typeface="Times New Roman" panose="02020603050405020304" pitchFamily="18" charset="0"/>
                    </a:rPr>
                    <a:t>R</a:t>
                  </a:r>
                  <a:r>
                    <a:rPr kumimoji="1" lang="en-US" altLang="zh-CN" sz="1400" b="1" baseline="-25000">
                      <a:solidFill>
                        <a:srgbClr val="C91C0F"/>
                      </a:solidFill>
                      <a:latin typeface="Times New Roman" panose="02020603050405020304" pitchFamily="18" charset="0"/>
                    </a:rPr>
                    <a:t>2</a:t>
                  </a:r>
                  <a:r>
                    <a:rPr kumimoji="1" lang="en-US" altLang="zh-CN" b="1">
                      <a:solidFill>
                        <a:srgbClr val="C91C0F"/>
                      </a:solidFill>
                      <a:latin typeface="Times New Roman" panose="02020603050405020304" pitchFamily="18" charset="0"/>
                    </a:rPr>
                    <a:t>CO</a:t>
                  </a:r>
                  <a:r>
                    <a:rPr kumimoji="1" lang="en-US" altLang="zh-CN" b="1">
                      <a:latin typeface="Times New Roman" panose="02020603050405020304" pitchFamily="18" charset="0"/>
                    </a:rPr>
                    <a:t>CoA </a:t>
                  </a:r>
                </a:p>
              </p:txBody>
            </p:sp>
            <p:cxnSp>
              <p:nvCxnSpPr>
                <p:cNvPr id="137388" name="AutoShape 343"/>
                <p:cNvCxnSpPr>
                  <a:cxnSpLocks noChangeShapeType="1"/>
                </p:cNvCxnSpPr>
                <p:nvPr/>
              </p:nvCxnSpPr>
              <p:spPr bwMode="auto">
                <a:xfrm rot="5400000" flipV="1">
                  <a:off x="1593" y="2679"/>
                  <a:ext cx="1" cy="787"/>
                </a:xfrm>
                <a:prstGeom prst="curvedConnector3">
                  <a:avLst>
                    <a:gd name="adj1" fmla="val -14400000"/>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137225" name="Group 344"/>
            <p:cNvGrpSpPr>
              <a:grpSpLocks/>
            </p:cNvGrpSpPr>
            <p:nvPr/>
          </p:nvGrpSpPr>
          <p:grpSpPr bwMode="auto">
            <a:xfrm>
              <a:off x="2759" y="33"/>
              <a:ext cx="1319" cy="1661"/>
              <a:chOff x="2759" y="33"/>
              <a:chExt cx="1319" cy="1661"/>
            </a:xfrm>
          </p:grpSpPr>
          <p:sp>
            <p:nvSpPr>
              <p:cNvPr id="137226" name="Rectangle 345"/>
              <p:cNvSpPr>
                <a:spLocks noChangeArrowheads="1"/>
              </p:cNvSpPr>
              <p:nvPr/>
            </p:nvSpPr>
            <p:spPr bwMode="auto">
              <a:xfrm>
                <a:off x="3616" y="33"/>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227" name="Rectangle 346"/>
              <p:cNvSpPr>
                <a:spLocks noChangeArrowheads="1"/>
              </p:cNvSpPr>
              <p:nvPr/>
            </p:nvSpPr>
            <p:spPr bwMode="auto">
              <a:xfrm rot="5400000">
                <a:off x="3617" y="131"/>
                <a:ext cx="8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228" name="Freeform 347"/>
              <p:cNvSpPr>
                <a:spLocks/>
              </p:cNvSpPr>
              <p:nvPr/>
            </p:nvSpPr>
            <p:spPr bwMode="auto">
              <a:xfrm>
                <a:off x="3607" y="1106"/>
                <a:ext cx="227" cy="264"/>
              </a:xfrm>
              <a:custGeom>
                <a:avLst/>
                <a:gdLst>
                  <a:gd name="T0" fmla="*/ 103 w 454"/>
                  <a:gd name="T1" fmla="*/ 0 h 527"/>
                  <a:gd name="T2" fmla="*/ 82 w 454"/>
                  <a:gd name="T3" fmla="*/ 6 h 527"/>
                  <a:gd name="T4" fmla="*/ 61 w 454"/>
                  <a:gd name="T5" fmla="*/ 15 h 527"/>
                  <a:gd name="T6" fmla="*/ 42 w 454"/>
                  <a:gd name="T7" fmla="*/ 30 h 527"/>
                  <a:gd name="T8" fmla="*/ 27 w 454"/>
                  <a:gd name="T9" fmla="*/ 49 h 527"/>
                  <a:gd name="T10" fmla="*/ 15 w 454"/>
                  <a:gd name="T11" fmla="*/ 67 h 527"/>
                  <a:gd name="T12" fmla="*/ 6 w 454"/>
                  <a:gd name="T13" fmla="*/ 91 h 527"/>
                  <a:gd name="T14" fmla="*/ 0 w 454"/>
                  <a:gd name="T15" fmla="*/ 118 h 527"/>
                  <a:gd name="T16" fmla="*/ 0 w 454"/>
                  <a:gd name="T17" fmla="*/ 142 h 527"/>
                  <a:gd name="T18" fmla="*/ 6 w 454"/>
                  <a:gd name="T19" fmla="*/ 170 h 527"/>
                  <a:gd name="T20" fmla="*/ 15 w 454"/>
                  <a:gd name="T21" fmla="*/ 194 h 527"/>
                  <a:gd name="T22" fmla="*/ 27 w 454"/>
                  <a:gd name="T23" fmla="*/ 216 h 527"/>
                  <a:gd name="T24" fmla="*/ 42 w 454"/>
                  <a:gd name="T25" fmla="*/ 234 h 527"/>
                  <a:gd name="T26" fmla="*/ 61 w 454"/>
                  <a:gd name="T27" fmla="*/ 249 h 527"/>
                  <a:gd name="T28" fmla="*/ 82 w 454"/>
                  <a:gd name="T29" fmla="*/ 258 h 527"/>
                  <a:gd name="T30" fmla="*/ 103 w 454"/>
                  <a:gd name="T31" fmla="*/ 264 h 527"/>
                  <a:gd name="T32" fmla="*/ 127 w 454"/>
                  <a:gd name="T33" fmla="*/ 264 h 527"/>
                  <a:gd name="T34" fmla="*/ 148 w 454"/>
                  <a:gd name="T35" fmla="*/ 258 h 527"/>
                  <a:gd name="T36" fmla="*/ 166 w 454"/>
                  <a:gd name="T37" fmla="*/ 249 h 527"/>
                  <a:gd name="T38" fmla="*/ 185 w 454"/>
                  <a:gd name="T39" fmla="*/ 234 h 527"/>
                  <a:gd name="T40" fmla="*/ 200 w 454"/>
                  <a:gd name="T41" fmla="*/ 216 h 527"/>
                  <a:gd name="T42" fmla="*/ 212 w 454"/>
                  <a:gd name="T43" fmla="*/ 194 h 527"/>
                  <a:gd name="T44" fmla="*/ 221 w 454"/>
                  <a:gd name="T45" fmla="*/ 170 h 527"/>
                  <a:gd name="T46" fmla="*/ 227 w 454"/>
                  <a:gd name="T47" fmla="*/ 142 h 527"/>
                  <a:gd name="T48" fmla="*/ 227 w 454"/>
                  <a:gd name="T49" fmla="*/ 118 h 527"/>
                  <a:gd name="T50" fmla="*/ 221 w 454"/>
                  <a:gd name="T51" fmla="*/ 91 h 527"/>
                  <a:gd name="T52" fmla="*/ 212 w 454"/>
                  <a:gd name="T53" fmla="*/ 67 h 527"/>
                  <a:gd name="T54" fmla="*/ 200 w 454"/>
                  <a:gd name="T55" fmla="*/ 49 h 527"/>
                  <a:gd name="T56" fmla="*/ 185 w 454"/>
                  <a:gd name="T57" fmla="*/ 30 h 527"/>
                  <a:gd name="T58" fmla="*/ 166 w 454"/>
                  <a:gd name="T59" fmla="*/ 15 h 527"/>
                  <a:gd name="T60" fmla="*/ 148 w 454"/>
                  <a:gd name="T61" fmla="*/ 6 h 527"/>
                  <a:gd name="T62" fmla="*/ 127 w 454"/>
                  <a:gd name="T63" fmla="*/ 0 h 52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4" h="527">
                    <a:moveTo>
                      <a:pt x="230" y="0"/>
                    </a:moveTo>
                    <a:lnTo>
                      <a:pt x="205" y="0"/>
                    </a:lnTo>
                    <a:lnTo>
                      <a:pt x="181" y="6"/>
                    </a:lnTo>
                    <a:lnTo>
                      <a:pt x="163" y="12"/>
                    </a:lnTo>
                    <a:lnTo>
                      <a:pt x="139" y="18"/>
                    </a:lnTo>
                    <a:lnTo>
                      <a:pt x="121" y="30"/>
                    </a:lnTo>
                    <a:lnTo>
                      <a:pt x="103" y="42"/>
                    </a:lnTo>
                    <a:lnTo>
                      <a:pt x="84" y="60"/>
                    </a:lnTo>
                    <a:lnTo>
                      <a:pt x="66" y="78"/>
                    </a:lnTo>
                    <a:lnTo>
                      <a:pt x="54" y="97"/>
                    </a:lnTo>
                    <a:lnTo>
                      <a:pt x="42" y="115"/>
                    </a:lnTo>
                    <a:lnTo>
                      <a:pt x="30" y="133"/>
                    </a:lnTo>
                    <a:lnTo>
                      <a:pt x="18" y="157"/>
                    </a:lnTo>
                    <a:lnTo>
                      <a:pt x="12" y="181"/>
                    </a:lnTo>
                    <a:lnTo>
                      <a:pt x="6" y="206"/>
                    </a:lnTo>
                    <a:lnTo>
                      <a:pt x="0" y="236"/>
                    </a:lnTo>
                    <a:lnTo>
                      <a:pt x="0" y="260"/>
                    </a:lnTo>
                    <a:lnTo>
                      <a:pt x="0" y="284"/>
                    </a:lnTo>
                    <a:lnTo>
                      <a:pt x="6" y="315"/>
                    </a:lnTo>
                    <a:lnTo>
                      <a:pt x="12" y="339"/>
                    </a:lnTo>
                    <a:lnTo>
                      <a:pt x="18" y="363"/>
                    </a:lnTo>
                    <a:lnTo>
                      <a:pt x="30" y="387"/>
                    </a:lnTo>
                    <a:lnTo>
                      <a:pt x="42" y="405"/>
                    </a:lnTo>
                    <a:lnTo>
                      <a:pt x="54" y="431"/>
                    </a:lnTo>
                    <a:lnTo>
                      <a:pt x="66" y="449"/>
                    </a:lnTo>
                    <a:lnTo>
                      <a:pt x="84" y="467"/>
                    </a:lnTo>
                    <a:lnTo>
                      <a:pt x="103" y="479"/>
                    </a:lnTo>
                    <a:lnTo>
                      <a:pt x="121" y="497"/>
                    </a:lnTo>
                    <a:lnTo>
                      <a:pt x="139" y="509"/>
                    </a:lnTo>
                    <a:lnTo>
                      <a:pt x="163" y="515"/>
                    </a:lnTo>
                    <a:lnTo>
                      <a:pt x="181" y="521"/>
                    </a:lnTo>
                    <a:lnTo>
                      <a:pt x="205" y="527"/>
                    </a:lnTo>
                    <a:lnTo>
                      <a:pt x="230" y="527"/>
                    </a:lnTo>
                    <a:lnTo>
                      <a:pt x="254" y="527"/>
                    </a:lnTo>
                    <a:lnTo>
                      <a:pt x="272" y="521"/>
                    </a:lnTo>
                    <a:lnTo>
                      <a:pt x="296" y="515"/>
                    </a:lnTo>
                    <a:lnTo>
                      <a:pt x="314" y="509"/>
                    </a:lnTo>
                    <a:lnTo>
                      <a:pt x="332" y="497"/>
                    </a:lnTo>
                    <a:lnTo>
                      <a:pt x="358" y="479"/>
                    </a:lnTo>
                    <a:lnTo>
                      <a:pt x="370" y="467"/>
                    </a:lnTo>
                    <a:lnTo>
                      <a:pt x="388" y="449"/>
                    </a:lnTo>
                    <a:lnTo>
                      <a:pt x="400" y="431"/>
                    </a:lnTo>
                    <a:lnTo>
                      <a:pt x="418" y="405"/>
                    </a:lnTo>
                    <a:lnTo>
                      <a:pt x="424" y="387"/>
                    </a:lnTo>
                    <a:lnTo>
                      <a:pt x="436" y="363"/>
                    </a:lnTo>
                    <a:lnTo>
                      <a:pt x="442" y="339"/>
                    </a:lnTo>
                    <a:lnTo>
                      <a:pt x="448" y="315"/>
                    </a:lnTo>
                    <a:lnTo>
                      <a:pt x="454" y="284"/>
                    </a:lnTo>
                    <a:lnTo>
                      <a:pt x="454" y="260"/>
                    </a:lnTo>
                    <a:lnTo>
                      <a:pt x="454" y="236"/>
                    </a:lnTo>
                    <a:lnTo>
                      <a:pt x="448" y="206"/>
                    </a:lnTo>
                    <a:lnTo>
                      <a:pt x="442" y="181"/>
                    </a:lnTo>
                    <a:lnTo>
                      <a:pt x="436" y="157"/>
                    </a:lnTo>
                    <a:lnTo>
                      <a:pt x="424" y="133"/>
                    </a:lnTo>
                    <a:lnTo>
                      <a:pt x="418" y="115"/>
                    </a:lnTo>
                    <a:lnTo>
                      <a:pt x="400" y="97"/>
                    </a:lnTo>
                    <a:lnTo>
                      <a:pt x="388" y="78"/>
                    </a:lnTo>
                    <a:lnTo>
                      <a:pt x="370" y="60"/>
                    </a:lnTo>
                    <a:lnTo>
                      <a:pt x="358" y="42"/>
                    </a:lnTo>
                    <a:lnTo>
                      <a:pt x="332" y="30"/>
                    </a:lnTo>
                    <a:lnTo>
                      <a:pt x="314" y="18"/>
                    </a:lnTo>
                    <a:lnTo>
                      <a:pt x="296" y="12"/>
                    </a:lnTo>
                    <a:lnTo>
                      <a:pt x="272" y="6"/>
                    </a:lnTo>
                    <a:lnTo>
                      <a:pt x="254" y="0"/>
                    </a:lnTo>
                    <a:lnTo>
                      <a:pt x="23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7229" name="Rectangle 348"/>
              <p:cNvSpPr>
                <a:spLocks noChangeArrowheads="1"/>
              </p:cNvSpPr>
              <p:nvPr/>
            </p:nvSpPr>
            <p:spPr bwMode="auto">
              <a:xfrm>
                <a:off x="3649" y="1154"/>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Pi</a:t>
                </a:r>
                <a:endParaRPr kumimoji="1" lang="en-US" altLang="zh-CN" sz="2400">
                  <a:latin typeface="Times New Roman" panose="02020603050405020304" pitchFamily="18" charset="0"/>
                  <a:ea typeface="宋体" panose="02010600030101010101" pitchFamily="2" charset="-122"/>
                </a:endParaRPr>
              </a:p>
            </p:txBody>
          </p:sp>
          <p:sp>
            <p:nvSpPr>
              <p:cNvPr id="137230" name="Rectangle 349"/>
              <p:cNvSpPr>
                <a:spLocks noChangeArrowheads="1"/>
              </p:cNvSpPr>
              <p:nvPr/>
            </p:nvSpPr>
            <p:spPr bwMode="auto">
              <a:xfrm>
                <a:off x="3168" y="1145"/>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231" name="Rectangle 350"/>
              <p:cNvSpPr>
                <a:spLocks noChangeArrowheads="1"/>
              </p:cNvSpPr>
              <p:nvPr/>
            </p:nvSpPr>
            <p:spPr bwMode="auto">
              <a:xfrm>
                <a:off x="3162" y="1139"/>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232" name="Rectangle 351"/>
              <p:cNvSpPr>
                <a:spLocks noChangeArrowheads="1"/>
              </p:cNvSpPr>
              <p:nvPr/>
            </p:nvSpPr>
            <p:spPr bwMode="auto">
              <a:xfrm>
                <a:off x="3383" y="1230"/>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233" name="Rectangle 352"/>
              <p:cNvSpPr>
                <a:spLocks noChangeArrowheads="1"/>
              </p:cNvSpPr>
              <p:nvPr/>
            </p:nvSpPr>
            <p:spPr bwMode="auto">
              <a:xfrm>
                <a:off x="3380" y="1226"/>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234" name="Rectangle 353"/>
              <p:cNvSpPr>
                <a:spLocks noChangeArrowheads="1"/>
              </p:cNvSpPr>
              <p:nvPr/>
            </p:nvSpPr>
            <p:spPr bwMode="auto">
              <a:xfrm>
                <a:off x="3440" y="1145"/>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235" name="Rectangle 354"/>
              <p:cNvSpPr>
                <a:spLocks noChangeArrowheads="1"/>
              </p:cNvSpPr>
              <p:nvPr/>
            </p:nvSpPr>
            <p:spPr bwMode="auto">
              <a:xfrm>
                <a:off x="3434" y="1139"/>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236" name="Rectangle 355"/>
              <p:cNvSpPr>
                <a:spLocks noChangeArrowheads="1"/>
              </p:cNvSpPr>
              <p:nvPr/>
            </p:nvSpPr>
            <p:spPr bwMode="auto">
              <a:xfrm>
                <a:off x="3558" y="114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237" name="Rectangle 356"/>
              <p:cNvSpPr>
                <a:spLocks noChangeArrowheads="1"/>
              </p:cNvSpPr>
              <p:nvPr/>
            </p:nvSpPr>
            <p:spPr bwMode="auto">
              <a:xfrm>
                <a:off x="3552" y="1139"/>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238" name="Rectangle 357"/>
              <p:cNvSpPr>
                <a:spLocks noChangeArrowheads="1"/>
              </p:cNvSpPr>
              <p:nvPr/>
            </p:nvSpPr>
            <p:spPr bwMode="auto">
              <a:xfrm>
                <a:off x="3177" y="251"/>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239" name="Rectangle 358"/>
              <p:cNvSpPr>
                <a:spLocks noChangeArrowheads="1"/>
              </p:cNvSpPr>
              <p:nvPr/>
            </p:nvSpPr>
            <p:spPr bwMode="auto">
              <a:xfrm>
                <a:off x="3171" y="245"/>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240" name="Rectangle 359"/>
              <p:cNvSpPr>
                <a:spLocks noChangeArrowheads="1"/>
              </p:cNvSpPr>
              <p:nvPr/>
            </p:nvSpPr>
            <p:spPr bwMode="auto">
              <a:xfrm>
                <a:off x="3392" y="335"/>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241" name="Rectangle 360"/>
              <p:cNvSpPr>
                <a:spLocks noChangeArrowheads="1"/>
              </p:cNvSpPr>
              <p:nvPr/>
            </p:nvSpPr>
            <p:spPr bwMode="auto">
              <a:xfrm>
                <a:off x="3389" y="332"/>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242" name="Rectangle 361"/>
              <p:cNvSpPr>
                <a:spLocks noChangeArrowheads="1"/>
              </p:cNvSpPr>
              <p:nvPr/>
            </p:nvSpPr>
            <p:spPr bwMode="auto">
              <a:xfrm>
                <a:off x="3449" y="251"/>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243" name="Rectangle 362"/>
              <p:cNvSpPr>
                <a:spLocks noChangeArrowheads="1"/>
              </p:cNvSpPr>
              <p:nvPr/>
            </p:nvSpPr>
            <p:spPr bwMode="auto">
              <a:xfrm>
                <a:off x="3443" y="245"/>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244" name="Rectangle 363"/>
              <p:cNvSpPr>
                <a:spLocks noChangeArrowheads="1"/>
              </p:cNvSpPr>
              <p:nvPr/>
            </p:nvSpPr>
            <p:spPr bwMode="auto">
              <a:xfrm>
                <a:off x="3567" y="251"/>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245" name="Rectangle 364"/>
              <p:cNvSpPr>
                <a:spLocks noChangeArrowheads="1"/>
              </p:cNvSpPr>
              <p:nvPr/>
            </p:nvSpPr>
            <p:spPr bwMode="auto">
              <a:xfrm>
                <a:off x="3561" y="24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246" name="Rectangle 365"/>
              <p:cNvSpPr>
                <a:spLocks noChangeArrowheads="1"/>
              </p:cNvSpPr>
              <p:nvPr/>
            </p:nvSpPr>
            <p:spPr bwMode="auto">
              <a:xfrm>
                <a:off x="3619" y="251"/>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247" name="Rectangle 366"/>
              <p:cNvSpPr>
                <a:spLocks noChangeArrowheads="1"/>
              </p:cNvSpPr>
              <p:nvPr/>
            </p:nvSpPr>
            <p:spPr bwMode="auto">
              <a:xfrm>
                <a:off x="3613" y="245"/>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248" name="Rectangle 367"/>
              <p:cNvSpPr>
                <a:spLocks noChangeArrowheads="1"/>
              </p:cNvSpPr>
              <p:nvPr/>
            </p:nvSpPr>
            <p:spPr bwMode="auto">
              <a:xfrm>
                <a:off x="3728" y="251"/>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249" name="Rectangle 368"/>
              <p:cNvSpPr>
                <a:spLocks noChangeArrowheads="1"/>
              </p:cNvSpPr>
              <p:nvPr/>
            </p:nvSpPr>
            <p:spPr bwMode="auto">
              <a:xfrm>
                <a:off x="3722" y="24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250" name="Rectangle 369"/>
              <p:cNvSpPr>
                <a:spLocks noChangeArrowheads="1"/>
              </p:cNvSpPr>
              <p:nvPr/>
            </p:nvSpPr>
            <p:spPr bwMode="auto">
              <a:xfrm>
                <a:off x="3779" y="251"/>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251" name="Rectangle 370"/>
              <p:cNvSpPr>
                <a:spLocks noChangeArrowheads="1"/>
              </p:cNvSpPr>
              <p:nvPr/>
            </p:nvSpPr>
            <p:spPr bwMode="auto">
              <a:xfrm>
                <a:off x="3773" y="245"/>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252" name="Rectangle 371"/>
              <p:cNvSpPr>
                <a:spLocks noChangeArrowheads="1"/>
              </p:cNvSpPr>
              <p:nvPr/>
            </p:nvSpPr>
            <p:spPr bwMode="auto">
              <a:xfrm>
                <a:off x="3885" y="335"/>
                <a:ext cx="10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0C0C0"/>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sp>
            <p:nvSpPr>
              <p:cNvPr id="137253" name="Rectangle 372"/>
              <p:cNvSpPr>
                <a:spLocks noChangeArrowheads="1"/>
              </p:cNvSpPr>
              <p:nvPr/>
            </p:nvSpPr>
            <p:spPr bwMode="auto">
              <a:xfrm>
                <a:off x="3882" y="332"/>
                <a:ext cx="10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A0702"/>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sp>
            <p:nvSpPr>
              <p:cNvPr id="137254" name="Rectangle 373"/>
              <p:cNvSpPr>
                <a:spLocks noChangeArrowheads="1"/>
              </p:cNvSpPr>
              <p:nvPr/>
            </p:nvSpPr>
            <p:spPr bwMode="auto">
              <a:xfrm>
                <a:off x="3168" y="663"/>
                <a:ext cx="54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CHOH  </a:t>
                </a:r>
                <a:endParaRPr kumimoji="1" lang="en-US" altLang="zh-CN" sz="2400">
                  <a:latin typeface="Times New Roman" panose="02020603050405020304" pitchFamily="18" charset="0"/>
                  <a:ea typeface="宋体" panose="02010600030101010101" pitchFamily="2" charset="-122"/>
                </a:endParaRPr>
              </a:p>
            </p:txBody>
          </p:sp>
          <p:sp>
            <p:nvSpPr>
              <p:cNvPr id="137255" name="Rectangle 374"/>
              <p:cNvSpPr>
                <a:spLocks noChangeArrowheads="1"/>
              </p:cNvSpPr>
              <p:nvPr/>
            </p:nvSpPr>
            <p:spPr bwMode="auto">
              <a:xfrm>
                <a:off x="3162" y="657"/>
                <a:ext cx="54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CHOH  </a:t>
                </a:r>
                <a:endParaRPr kumimoji="1" lang="en-US" altLang="zh-CN" sz="2400">
                  <a:latin typeface="Times New Roman" panose="02020603050405020304" pitchFamily="18" charset="0"/>
                  <a:ea typeface="宋体" panose="02010600030101010101" pitchFamily="2" charset="-122"/>
                </a:endParaRPr>
              </a:p>
            </p:txBody>
          </p:sp>
          <p:sp>
            <p:nvSpPr>
              <p:cNvPr id="137256" name="Line 375"/>
              <p:cNvSpPr>
                <a:spLocks noChangeShapeType="1"/>
              </p:cNvSpPr>
              <p:nvPr/>
            </p:nvSpPr>
            <p:spPr bwMode="auto">
              <a:xfrm>
                <a:off x="3210" y="436"/>
                <a:ext cx="1" cy="22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257" name="Line 376"/>
              <p:cNvSpPr>
                <a:spLocks noChangeShapeType="1"/>
              </p:cNvSpPr>
              <p:nvPr/>
            </p:nvSpPr>
            <p:spPr bwMode="auto">
              <a:xfrm>
                <a:off x="3222" y="879"/>
                <a:ext cx="1" cy="23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258" name="Rectangle 377"/>
              <p:cNvSpPr>
                <a:spLocks noChangeArrowheads="1"/>
              </p:cNvSpPr>
              <p:nvPr/>
            </p:nvSpPr>
            <p:spPr bwMode="auto">
              <a:xfrm>
                <a:off x="2759" y="1500"/>
                <a:ext cx="7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1</a:t>
                </a:r>
                <a:endParaRPr kumimoji="1" lang="en-US" altLang="zh-CN" sz="2400">
                  <a:latin typeface="Times New Roman" panose="02020603050405020304" pitchFamily="18" charset="0"/>
                  <a:ea typeface="宋体" panose="02010600030101010101" pitchFamily="2" charset="-122"/>
                </a:endParaRPr>
              </a:p>
            </p:txBody>
          </p:sp>
          <p:sp>
            <p:nvSpPr>
              <p:cNvPr id="137259" name="Rectangle 378"/>
              <p:cNvSpPr>
                <a:spLocks noChangeArrowheads="1"/>
              </p:cNvSpPr>
              <p:nvPr/>
            </p:nvSpPr>
            <p:spPr bwMode="auto">
              <a:xfrm>
                <a:off x="2844" y="1500"/>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260" name="Rectangle 379"/>
              <p:cNvSpPr>
                <a:spLocks noChangeArrowheads="1"/>
              </p:cNvSpPr>
              <p:nvPr/>
            </p:nvSpPr>
            <p:spPr bwMode="auto">
              <a:xfrm>
                <a:off x="2892"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酯</a:t>
                </a:r>
                <a:endParaRPr kumimoji="1" lang="zh-CN" altLang="en-US" sz="2400">
                  <a:latin typeface="Times New Roman" panose="02020603050405020304" pitchFamily="18" charset="0"/>
                  <a:ea typeface="宋体" panose="02010600030101010101" pitchFamily="2" charset="-122"/>
                </a:endParaRPr>
              </a:p>
            </p:txBody>
          </p:sp>
          <p:sp>
            <p:nvSpPr>
              <p:cNvPr id="137261" name="Rectangle 380"/>
              <p:cNvSpPr>
                <a:spLocks noChangeArrowheads="1"/>
              </p:cNvSpPr>
              <p:nvPr/>
            </p:nvSpPr>
            <p:spPr bwMode="auto">
              <a:xfrm>
                <a:off x="3047"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酰</a:t>
                </a:r>
                <a:endParaRPr kumimoji="1" lang="zh-CN" altLang="en-US" sz="2400">
                  <a:latin typeface="Times New Roman" panose="02020603050405020304" pitchFamily="18" charset="0"/>
                  <a:ea typeface="宋体" panose="02010600030101010101" pitchFamily="2" charset="-122"/>
                </a:endParaRPr>
              </a:p>
            </p:txBody>
          </p:sp>
          <p:sp>
            <p:nvSpPr>
              <p:cNvPr id="137262" name="Rectangle 381"/>
              <p:cNvSpPr>
                <a:spLocks noChangeArrowheads="1"/>
              </p:cNvSpPr>
              <p:nvPr/>
            </p:nvSpPr>
            <p:spPr bwMode="auto">
              <a:xfrm>
                <a:off x="3198" y="1500"/>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263" name="Rectangle 382"/>
              <p:cNvSpPr>
                <a:spLocks noChangeArrowheads="1"/>
              </p:cNvSpPr>
              <p:nvPr/>
            </p:nvSpPr>
            <p:spPr bwMode="auto">
              <a:xfrm>
                <a:off x="3246" y="1500"/>
                <a:ext cx="11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3 </a:t>
                </a:r>
                <a:endParaRPr kumimoji="1" lang="en-US" altLang="zh-CN" sz="2400">
                  <a:latin typeface="Times New Roman" panose="02020603050405020304" pitchFamily="18" charset="0"/>
                  <a:ea typeface="宋体" panose="02010600030101010101" pitchFamily="2" charset="-122"/>
                </a:endParaRPr>
              </a:p>
            </p:txBody>
          </p:sp>
          <p:sp>
            <p:nvSpPr>
              <p:cNvPr id="137264" name="Rectangle 383"/>
              <p:cNvSpPr>
                <a:spLocks noChangeArrowheads="1"/>
              </p:cNvSpPr>
              <p:nvPr/>
            </p:nvSpPr>
            <p:spPr bwMode="auto">
              <a:xfrm>
                <a:off x="3374" y="1500"/>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265" name="Rectangle 384"/>
              <p:cNvSpPr>
                <a:spLocks noChangeArrowheads="1"/>
              </p:cNvSpPr>
              <p:nvPr/>
            </p:nvSpPr>
            <p:spPr bwMode="auto">
              <a:xfrm>
                <a:off x="3461"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磷</a:t>
                </a:r>
                <a:endParaRPr kumimoji="1" lang="zh-CN" altLang="en-US" sz="2400">
                  <a:latin typeface="Times New Roman" panose="02020603050405020304" pitchFamily="18" charset="0"/>
                  <a:ea typeface="宋体" panose="02010600030101010101" pitchFamily="2" charset="-122"/>
                </a:endParaRPr>
              </a:p>
            </p:txBody>
          </p:sp>
          <p:sp>
            <p:nvSpPr>
              <p:cNvPr id="137266" name="Rectangle 385"/>
              <p:cNvSpPr>
                <a:spLocks noChangeArrowheads="1"/>
              </p:cNvSpPr>
              <p:nvPr/>
            </p:nvSpPr>
            <p:spPr bwMode="auto">
              <a:xfrm>
                <a:off x="3616"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酸</a:t>
                </a:r>
                <a:endParaRPr kumimoji="1" lang="zh-CN" altLang="en-US" sz="2400">
                  <a:latin typeface="Times New Roman" panose="02020603050405020304" pitchFamily="18" charset="0"/>
                  <a:ea typeface="宋体" panose="02010600030101010101" pitchFamily="2" charset="-122"/>
                </a:endParaRPr>
              </a:p>
            </p:txBody>
          </p:sp>
          <p:sp>
            <p:nvSpPr>
              <p:cNvPr id="137267" name="Rectangle 386"/>
              <p:cNvSpPr>
                <a:spLocks noChangeArrowheads="1"/>
              </p:cNvSpPr>
              <p:nvPr/>
            </p:nvSpPr>
            <p:spPr bwMode="auto">
              <a:xfrm>
                <a:off x="3770"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甘</a:t>
                </a:r>
                <a:endParaRPr kumimoji="1" lang="zh-CN" altLang="en-US" sz="2400">
                  <a:latin typeface="Times New Roman" panose="02020603050405020304" pitchFamily="18" charset="0"/>
                  <a:ea typeface="宋体" panose="02010600030101010101" pitchFamily="2" charset="-122"/>
                </a:endParaRPr>
              </a:p>
            </p:txBody>
          </p:sp>
          <p:sp>
            <p:nvSpPr>
              <p:cNvPr id="137268" name="Rectangle 387"/>
              <p:cNvSpPr>
                <a:spLocks noChangeArrowheads="1"/>
              </p:cNvSpPr>
              <p:nvPr/>
            </p:nvSpPr>
            <p:spPr bwMode="auto">
              <a:xfrm>
                <a:off x="3925"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油</a:t>
                </a:r>
                <a:endParaRPr kumimoji="1" lang="zh-CN" altLang="en-US" sz="2400">
                  <a:latin typeface="Times New Roman" panose="02020603050405020304" pitchFamily="18" charset="0"/>
                  <a:ea typeface="宋体" panose="02010600030101010101" pitchFamily="2" charset="-122"/>
                </a:endParaRPr>
              </a:p>
            </p:txBody>
          </p:sp>
          <p:sp>
            <p:nvSpPr>
              <p:cNvPr id="137269" name="Rectangle 388"/>
              <p:cNvSpPr>
                <a:spLocks noChangeArrowheads="1"/>
              </p:cNvSpPr>
              <p:nvPr/>
            </p:nvSpPr>
            <p:spPr bwMode="auto">
              <a:xfrm>
                <a:off x="3616" y="33"/>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270" name="Rectangle 389"/>
              <p:cNvSpPr>
                <a:spLocks noChangeArrowheads="1"/>
              </p:cNvSpPr>
              <p:nvPr/>
            </p:nvSpPr>
            <p:spPr bwMode="auto">
              <a:xfrm rot="5400000">
                <a:off x="3617" y="131"/>
                <a:ext cx="8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FF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271" name="Freeform 390"/>
              <p:cNvSpPr>
                <a:spLocks/>
              </p:cNvSpPr>
              <p:nvPr/>
            </p:nvSpPr>
            <p:spPr bwMode="auto">
              <a:xfrm>
                <a:off x="3607" y="1106"/>
                <a:ext cx="227" cy="264"/>
              </a:xfrm>
              <a:custGeom>
                <a:avLst/>
                <a:gdLst>
                  <a:gd name="T0" fmla="*/ 103 w 454"/>
                  <a:gd name="T1" fmla="*/ 0 h 527"/>
                  <a:gd name="T2" fmla="*/ 82 w 454"/>
                  <a:gd name="T3" fmla="*/ 6 h 527"/>
                  <a:gd name="T4" fmla="*/ 61 w 454"/>
                  <a:gd name="T5" fmla="*/ 15 h 527"/>
                  <a:gd name="T6" fmla="*/ 42 w 454"/>
                  <a:gd name="T7" fmla="*/ 30 h 527"/>
                  <a:gd name="T8" fmla="*/ 27 w 454"/>
                  <a:gd name="T9" fmla="*/ 49 h 527"/>
                  <a:gd name="T10" fmla="*/ 15 w 454"/>
                  <a:gd name="T11" fmla="*/ 67 h 527"/>
                  <a:gd name="T12" fmla="*/ 6 w 454"/>
                  <a:gd name="T13" fmla="*/ 91 h 527"/>
                  <a:gd name="T14" fmla="*/ 0 w 454"/>
                  <a:gd name="T15" fmla="*/ 118 h 527"/>
                  <a:gd name="T16" fmla="*/ 0 w 454"/>
                  <a:gd name="T17" fmla="*/ 142 h 527"/>
                  <a:gd name="T18" fmla="*/ 6 w 454"/>
                  <a:gd name="T19" fmla="*/ 170 h 527"/>
                  <a:gd name="T20" fmla="*/ 15 w 454"/>
                  <a:gd name="T21" fmla="*/ 194 h 527"/>
                  <a:gd name="T22" fmla="*/ 27 w 454"/>
                  <a:gd name="T23" fmla="*/ 216 h 527"/>
                  <a:gd name="T24" fmla="*/ 42 w 454"/>
                  <a:gd name="T25" fmla="*/ 234 h 527"/>
                  <a:gd name="T26" fmla="*/ 61 w 454"/>
                  <a:gd name="T27" fmla="*/ 249 h 527"/>
                  <a:gd name="T28" fmla="*/ 82 w 454"/>
                  <a:gd name="T29" fmla="*/ 258 h 527"/>
                  <a:gd name="T30" fmla="*/ 103 w 454"/>
                  <a:gd name="T31" fmla="*/ 264 h 527"/>
                  <a:gd name="T32" fmla="*/ 127 w 454"/>
                  <a:gd name="T33" fmla="*/ 264 h 527"/>
                  <a:gd name="T34" fmla="*/ 148 w 454"/>
                  <a:gd name="T35" fmla="*/ 258 h 527"/>
                  <a:gd name="T36" fmla="*/ 166 w 454"/>
                  <a:gd name="T37" fmla="*/ 249 h 527"/>
                  <a:gd name="T38" fmla="*/ 185 w 454"/>
                  <a:gd name="T39" fmla="*/ 234 h 527"/>
                  <a:gd name="T40" fmla="*/ 200 w 454"/>
                  <a:gd name="T41" fmla="*/ 216 h 527"/>
                  <a:gd name="T42" fmla="*/ 212 w 454"/>
                  <a:gd name="T43" fmla="*/ 194 h 527"/>
                  <a:gd name="T44" fmla="*/ 221 w 454"/>
                  <a:gd name="T45" fmla="*/ 170 h 527"/>
                  <a:gd name="T46" fmla="*/ 227 w 454"/>
                  <a:gd name="T47" fmla="*/ 142 h 527"/>
                  <a:gd name="T48" fmla="*/ 227 w 454"/>
                  <a:gd name="T49" fmla="*/ 118 h 527"/>
                  <a:gd name="T50" fmla="*/ 221 w 454"/>
                  <a:gd name="T51" fmla="*/ 91 h 527"/>
                  <a:gd name="T52" fmla="*/ 212 w 454"/>
                  <a:gd name="T53" fmla="*/ 67 h 527"/>
                  <a:gd name="T54" fmla="*/ 200 w 454"/>
                  <a:gd name="T55" fmla="*/ 49 h 527"/>
                  <a:gd name="T56" fmla="*/ 185 w 454"/>
                  <a:gd name="T57" fmla="*/ 30 h 527"/>
                  <a:gd name="T58" fmla="*/ 166 w 454"/>
                  <a:gd name="T59" fmla="*/ 15 h 527"/>
                  <a:gd name="T60" fmla="*/ 148 w 454"/>
                  <a:gd name="T61" fmla="*/ 6 h 527"/>
                  <a:gd name="T62" fmla="*/ 127 w 454"/>
                  <a:gd name="T63" fmla="*/ 0 h 52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4" h="527">
                    <a:moveTo>
                      <a:pt x="230" y="0"/>
                    </a:moveTo>
                    <a:lnTo>
                      <a:pt x="205" y="0"/>
                    </a:lnTo>
                    <a:lnTo>
                      <a:pt x="181" y="6"/>
                    </a:lnTo>
                    <a:lnTo>
                      <a:pt x="163" y="12"/>
                    </a:lnTo>
                    <a:lnTo>
                      <a:pt x="139" y="18"/>
                    </a:lnTo>
                    <a:lnTo>
                      <a:pt x="121" y="30"/>
                    </a:lnTo>
                    <a:lnTo>
                      <a:pt x="103" y="42"/>
                    </a:lnTo>
                    <a:lnTo>
                      <a:pt x="84" y="60"/>
                    </a:lnTo>
                    <a:lnTo>
                      <a:pt x="66" y="78"/>
                    </a:lnTo>
                    <a:lnTo>
                      <a:pt x="54" y="97"/>
                    </a:lnTo>
                    <a:lnTo>
                      <a:pt x="42" y="115"/>
                    </a:lnTo>
                    <a:lnTo>
                      <a:pt x="30" y="133"/>
                    </a:lnTo>
                    <a:lnTo>
                      <a:pt x="18" y="157"/>
                    </a:lnTo>
                    <a:lnTo>
                      <a:pt x="12" y="181"/>
                    </a:lnTo>
                    <a:lnTo>
                      <a:pt x="6" y="206"/>
                    </a:lnTo>
                    <a:lnTo>
                      <a:pt x="0" y="236"/>
                    </a:lnTo>
                    <a:lnTo>
                      <a:pt x="0" y="260"/>
                    </a:lnTo>
                    <a:lnTo>
                      <a:pt x="0" y="284"/>
                    </a:lnTo>
                    <a:lnTo>
                      <a:pt x="6" y="315"/>
                    </a:lnTo>
                    <a:lnTo>
                      <a:pt x="12" y="339"/>
                    </a:lnTo>
                    <a:lnTo>
                      <a:pt x="18" y="363"/>
                    </a:lnTo>
                    <a:lnTo>
                      <a:pt x="30" y="387"/>
                    </a:lnTo>
                    <a:lnTo>
                      <a:pt x="42" y="405"/>
                    </a:lnTo>
                    <a:lnTo>
                      <a:pt x="54" y="431"/>
                    </a:lnTo>
                    <a:lnTo>
                      <a:pt x="66" y="449"/>
                    </a:lnTo>
                    <a:lnTo>
                      <a:pt x="84" y="467"/>
                    </a:lnTo>
                    <a:lnTo>
                      <a:pt x="103" y="479"/>
                    </a:lnTo>
                    <a:lnTo>
                      <a:pt x="121" y="497"/>
                    </a:lnTo>
                    <a:lnTo>
                      <a:pt x="139" y="509"/>
                    </a:lnTo>
                    <a:lnTo>
                      <a:pt x="163" y="515"/>
                    </a:lnTo>
                    <a:lnTo>
                      <a:pt x="181" y="521"/>
                    </a:lnTo>
                    <a:lnTo>
                      <a:pt x="205" y="527"/>
                    </a:lnTo>
                    <a:lnTo>
                      <a:pt x="230" y="527"/>
                    </a:lnTo>
                    <a:lnTo>
                      <a:pt x="254" y="527"/>
                    </a:lnTo>
                    <a:lnTo>
                      <a:pt x="272" y="521"/>
                    </a:lnTo>
                    <a:lnTo>
                      <a:pt x="296" y="515"/>
                    </a:lnTo>
                    <a:lnTo>
                      <a:pt x="314" y="509"/>
                    </a:lnTo>
                    <a:lnTo>
                      <a:pt x="332" y="497"/>
                    </a:lnTo>
                    <a:lnTo>
                      <a:pt x="358" y="479"/>
                    </a:lnTo>
                    <a:lnTo>
                      <a:pt x="370" y="467"/>
                    </a:lnTo>
                    <a:lnTo>
                      <a:pt x="388" y="449"/>
                    </a:lnTo>
                    <a:lnTo>
                      <a:pt x="400" y="431"/>
                    </a:lnTo>
                    <a:lnTo>
                      <a:pt x="418" y="405"/>
                    </a:lnTo>
                    <a:lnTo>
                      <a:pt x="424" y="387"/>
                    </a:lnTo>
                    <a:lnTo>
                      <a:pt x="436" y="363"/>
                    </a:lnTo>
                    <a:lnTo>
                      <a:pt x="442" y="339"/>
                    </a:lnTo>
                    <a:lnTo>
                      <a:pt x="448" y="315"/>
                    </a:lnTo>
                    <a:lnTo>
                      <a:pt x="454" y="284"/>
                    </a:lnTo>
                    <a:lnTo>
                      <a:pt x="454" y="260"/>
                    </a:lnTo>
                    <a:lnTo>
                      <a:pt x="454" y="236"/>
                    </a:lnTo>
                    <a:lnTo>
                      <a:pt x="448" y="206"/>
                    </a:lnTo>
                    <a:lnTo>
                      <a:pt x="442" y="181"/>
                    </a:lnTo>
                    <a:lnTo>
                      <a:pt x="436" y="157"/>
                    </a:lnTo>
                    <a:lnTo>
                      <a:pt x="424" y="133"/>
                    </a:lnTo>
                    <a:lnTo>
                      <a:pt x="418" y="115"/>
                    </a:lnTo>
                    <a:lnTo>
                      <a:pt x="400" y="97"/>
                    </a:lnTo>
                    <a:lnTo>
                      <a:pt x="388" y="78"/>
                    </a:lnTo>
                    <a:lnTo>
                      <a:pt x="370" y="60"/>
                    </a:lnTo>
                    <a:lnTo>
                      <a:pt x="358" y="42"/>
                    </a:lnTo>
                    <a:lnTo>
                      <a:pt x="332" y="30"/>
                    </a:lnTo>
                    <a:lnTo>
                      <a:pt x="314" y="18"/>
                    </a:lnTo>
                    <a:lnTo>
                      <a:pt x="296" y="12"/>
                    </a:lnTo>
                    <a:lnTo>
                      <a:pt x="272" y="6"/>
                    </a:lnTo>
                    <a:lnTo>
                      <a:pt x="254" y="0"/>
                    </a:lnTo>
                    <a:lnTo>
                      <a:pt x="23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7272" name="Rectangle 391"/>
              <p:cNvSpPr>
                <a:spLocks noChangeArrowheads="1"/>
              </p:cNvSpPr>
              <p:nvPr/>
            </p:nvSpPr>
            <p:spPr bwMode="auto">
              <a:xfrm>
                <a:off x="3649" y="1154"/>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Pi</a:t>
                </a:r>
                <a:endParaRPr kumimoji="1" lang="en-US" altLang="zh-CN" sz="2400">
                  <a:latin typeface="Times New Roman" panose="02020603050405020304" pitchFamily="18" charset="0"/>
                  <a:ea typeface="宋体" panose="02010600030101010101" pitchFamily="2" charset="-122"/>
                </a:endParaRPr>
              </a:p>
            </p:txBody>
          </p:sp>
          <p:sp>
            <p:nvSpPr>
              <p:cNvPr id="137273" name="Rectangle 392"/>
              <p:cNvSpPr>
                <a:spLocks noChangeArrowheads="1"/>
              </p:cNvSpPr>
              <p:nvPr/>
            </p:nvSpPr>
            <p:spPr bwMode="auto">
              <a:xfrm>
                <a:off x="3168" y="1145"/>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274" name="Rectangle 393"/>
              <p:cNvSpPr>
                <a:spLocks noChangeArrowheads="1"/>
              </p:cNvSpPr>
              <p:nvPr/>
            </p:nvSpPr>
            <p:spPr bwMode="auto">
              <a:xfrm>
                <a:off x="3162" y="1139"/>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275" name="Rectangle 394"/>
              <p:cNvSpPr>
                <a:spLocks noChangeArrowheads="1"/>
              </p:cNvSpPr>
              <p:nvPr/>
            </p:nvSpPr>
            <p:spPr bwMode="auto">
              <a:xfrm>
                <a:off x="3383" y="1230"/>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276" name="Rectangle 395"/>
              <p:cNvSpPr>
                <a:spLocks noChangeArrowheads="1"/>
              </p:cNvSpPr>
              <p:nvPr/>
            </p:nvSpPr>
            <p:spPr bwMode="auto">
              <a:xfrm>
                <a:off x="3380" y="1226"/>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277" name="Rectangle 396"/>
              <p:cNvSpPr>
                <a:spLocks noChangeArrowheads="1"/>
              </p:cNvSpPr>
              <p:nvPr/>
            </p:nvSpPr>
            <p:spPr bwMode="auto">
              <a:xfrm>
                <a:off x="3440" y="1145"/>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278" name="Rectangle 397"/>
              <p:cNvSpPr>
                <a:spLocks noChangeArrowheads="1"/>
              </p:cNvSpPr>
              <p:nvPr/>
            </p:nvSpPr>
            <p:spPr bwMode="auto">
              <a:xfrm>
                <a:off x="3434" y="1139"/>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279" name="Rectangle 398"/>
              <p:cNvSpPr>
                <a:spLocks noChangeArrowheads="1"/>
              </p:cNvSpPr>
              <p:nvPr/>
            </p:nvSpPr>
            <p:spPr bwMode="auto">
              <a:xfrm>
                <a:off x="3558" y="114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280" name="Rectangle 399"/>
              <p:cNvSpPr>
                <a:spLocks noChangeArrowheads="1"/>
              </p:cNvSpPr>
              <p:nvPr/>
            </p:nvSpPr>
            <p:spPr bwMode="auto">
              <a:xfrm>
                <a:off x="3552" y="1139"/>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281" name="Rectangle 400"/>
              <p:cNvSpPr>
                <a:spLocks noChangeArrowheads="1"/>
              </p:cNvSpPr>
              <p:nvPr/>
            </p:nvSpPr>
            <p:spPr bwMode="auto">
              <a:xfrm>
                <a:off x="3177" y="251"/>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282" name="Rectangle 401"/>
              <p:cNvSpPr>
                <a:spLocks noChangeArrowheads="1"/>
              </p:cNvSpPr>
              <p:nvPr/>
            </p:nvSpPr>
            <p:spPr bwMode="auto">
              <a:xfrm>
                <a:off x="3171" y="245"/>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283" name="Rectangle 402"/>
              <p:cNvSpPr>
                <a:spLocks noChangeArrowheads="1"/>
              </p:cNvSpPr>
              <p:nvPr/>
            </p:nvSpPr>
            <p:spPr bwMode="auto">
              <a:xfrm>
                <a:off x="3392" y="335"/>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284" name="Rectangle 403"/>
              <p:cNvSpPr>
                <a:spLocks noChangeArrowheads="1"/>
              </p:cNvSpPr>
              <p:nvPr/>
            </p:nvSpPr>
            <p:spPr bwMode="auto">
              <a:xfrm>
                <a:off x="3389" y="332"/>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285" name="Rectangle 404"/>
              <p:cNvSpPr>
                <a:spLocks noChangeArrowheads="1"/>
              </p:cNvSpPr>
              <p:nvPr/>
            </p:nvSpPr>
            <p:spPr bwMode="auto">
              <a:xfrm>
                <a:off x="3449" y="251"/>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286" name="Rectangle 405"/>
              <p:cNvSpPr>
                <a:spLocks noChangeArrowheads="1"/>
              </p:cNvSpPr>
              <p:nvPr/>
            </p:nvSpPr>
            <p:spPr bwMode="auto">
              <a:xfrm>
                <a:off x="3443" y="245"/>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287" name="Rectangle 406"/>
              <p:cNvSpPr>
                <a:spLocks noChangeArrowheads="1"/>
              </p:cNvSpPr>
              <p:nvPr/>
            </p:nvSpPr>
            <p:spPr bwMode="auto">
              <a:xfrm>
                <a:off x="3567" y="251"/>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288" name="Rectangle 407"/>
              <p:cNvSpPr>
                <a:spLocks noChangeArrowheads="1"/>
              </p:cNvSpPr>
              <p:nvPr/>
            </p:nvSpPr>
            <p:spPr bwMode="auto">
              <a:xfrm>
                <a:off x="3561" y="24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289" name="Rectangle 408"/>
              <p:cNvSpPr>
                <a:spLocks noChangeArrowheads="1"/>
              </p:cNvSpPr>
              <p:nvPr/>
            </p:nvSpPr>
            <p:spPr bwMode="auto">
              <a:xfrm>
                <a:off x="3619" y="251"/>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290" name="Rectangle 409"/>
              <p:cNvSpPr>
                <a:spLocks noChangeArrowheads="1"/>
              </p:cNvSpPr>
              <p:nvPr/>
            </p:nvSpPr>
            <p:spPr bwMode="auto">
              <a:xfrm>
                <a:off x="3613" y="245"/>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291" name="Rectangle 410"/>
              <p:cNvSpPr>
                <a:spLocks noChangeArrowheads="1"/>
              </p:cNvSpPr>
              <p:nvPr/>
            </p:nvSpPr>
            <p:spPr bwMode="auto">
              <a:xfrm>
                <a:off x="3728" y="251"/>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292" name="Rectangle 411"/>
              <p:cNvSpPr>
                <a:spLocks noChangeArrowheads="1"/>
              </p:cNvSpPr>
              <p:nvPr/>
            </p:nvSpPr>
            <p:spPr bwMode="auto">
              <a:xfrm>
                <a:off x="3722" y="24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293" name="Rectangle 412"/>
              <p:cNvSpPr>
                <a:spLocks noChangeArrowheads="1"/>
              </p:cNvSpPr>
              <p:nvPr/>
            </p:nvSpPr>
            <p:spPr bwMode="auto">
              <a:xfrm>
                <a:off x="3779" y="251"/>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294" name="Rectangle 413"/>
              <p:cNvSpPr>
                <a:spLocks noChangeArrowheads="1"/>
              </p:cNvSpPr>
              <p:nvPr/>
            </p:nvSpPr>
            <p:spPr bwMode="auto">
              <a:xfrm>
                <a:off x="3773" y="245"/>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295" name="Rectangle 414"/>
              <p:cNvSpPr>
                <a:spLocks noChangeArrowheads="1"/>
              </p:cNvSpPr>
              <p:nvPr/>
            </p:nvSpPr>
            <p:spPr bwMode="auto">
              <a:xfrm>
                <a:off x="3885" y="335"/>
                <a:ext cx="10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0C0C0"/>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sp>
            <p:nvSpPr>
              <p:cNvPr id="137296" name="Rectangle 415"/>
              <p:cNvSpPr>
                <a:spLocks noChangeArrowheads="1"/>
              </p:cNvSpPr>
              <p:nvPr/>
            </p:nvSpPr>
            <p:spPr bwMode="auto">
              <a:xfrm>
                <a:off x="3882" y="332"/>
                <a:ext cx="10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A0702"/>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sp>
            <p:nvSpPr>
              <p:cNvPr id="137297" name="Rectangle 416"/>
              <p:cNvSpPr>
                <a:spLocks noChangeArrowheads="1"/>
              </p:cNvSpPr>
              <p:nvPr/>
            </p:nvSpPr>
            <p:spPr bwMode="auto">
              <a:xfrm>
                <a:off x="3168" y="663"/>
                <a:ext cx="54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CHOH  </a:t>
                </a:r>
                <a:endParaRPr kumimoji="1" lang="en-US" altLang="zh-CN" sz="2400">
                  <a:latin typeface="Times New Roman" panose="02020603050405020304" pitchFamily="18" charset="0"/>
                  <a:ea typeface="宋体" panose="02010600030101010101" pitchFamily="2" charset="-122"/>
                </a:endParaRPr>
              </a:p>
            </p:txBody>
          </p:sp>
          <p:sp>
            <p:nvSpPr>
              <p:cNvPr id="137298" name="Rectangle 417"/>
              <p:cNvSpPr>
                <a:spLocks noChangeArrowheads="1"/>
              </p:cNvSpPr>
              <p:nvPr/>
            </p:nvSpPr>
            <p:spPr bwMode="auto">
              <a:xfrm>
                <a:off x="3162" y="657"/>
                <a:ext cx="54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CHOH  </a:t>
                </a:r>
                <a:endParaRPr kumimoji="1" lang="en-US" altLang="zh-CN" sz="2400">
                  <a:latin typeface="Times New Roman" panose="02020603050405020304" pitchFamily="18" charset="0"/>
                  <a:ea typeface="宋体" panose="02010600030101010101" pitchFamily="2" charset="-122"/>
                </a:endParaRPr>
              </a:p>
            </p:txBody>
          </p:sp>
          <p:sp>
            <p:nvSpPr>
              <p:cNvPr id="137299" name="Line 418"/>
              <p:cNvSpPr>
                <a:spLocks noChangeShapeType="1"/>
              </p:cNvSpPr>
              <p:nvPr/>
            </p:nvSpPr>
            <p:spPr bwMode="auto">
              <a:xfrm>
                <a:off x="3210" y="436"/>
                <a:ext cx="1" cy="22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300" name="Line 419"/>
              <p:cNvSpPr>
                <a:spLocks noChangeShapeType="1"/>
              </p:cNvSpPr>
              <p:nvPr/>
            </p:nvSpPr>
            <p:spPr bwMode="auto">
              <a:xfrm>
                <a:off x="3222" y="879"/>
                <a:ext cx="1" cy="23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301" name="Rectangle 420"/>
              <p:cNvSpPr>
                <a:spLocks noChangeArrowheads="1"/>
              </p:cNvSpPr>
              <p:nvPr/>
            </p:nvSpPr>
            <p:spPr bwMode="auto">
              <a:xfrm>
                <a:off x="2759" y="1500"/>
                <a:ext cx="7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1</a:t>
                </a:r>
                <a:endParaRPr kumimoji="1" lang="en-US" altLang="zh-CN" sz="2400">
                  <a:latin typeface="Times New Roman" panose="02020603050405020304" pitchFamily="18" charset="0"/>
                  <a:ea typeface="宋体" panose="02010600030101010101" pitchFamily="2" charset="-122"/>
                </a:endParaRPr>
              </a:p>
            </p:txBody>
          </p:sp>
          <p:sp>
            <p:nvSpPr>
              <p:cNvPr id="137302" name="Rectangle 421"/>
              <p:cNvSpPr>
                <a:spLocks noChangeArrowheads="1"/>
              </p:cNvSpPr>
              <p:nvPr/>
            </p:nvSpPr>
            <p:spPr bwMode="auto">
              <a:xfrm>
                <a:off x="2844" y="1500"/>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03" name="Rectangle 422"/>
              <p:cNvSpPr>
                <a:spLocks noChangeArrowheads="1"/>
              </p:cNvSpPr>
              <p:nvPr/>
            </p:nvSpPr>
            <p:spPr bwMode="auto">
              <a:xfrm>
                <a:off x="2892"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酯</a:t>
                </a:r>
                <a:endParaRPr kumimoji="1" lang="zh-CN" altLang="en-US" sz="2400">
                  <a:latin typeface="Times New Roman" panose="02020603050405020304" pitchFamily="18" charset="0"/>
                  <a:ea typeface="宋体" panose="02010600030101010101" pitchFamily="2" charset="-122"/>
                </a:endParaRPr>
              </a:p>
            </p:txBody>
          </p:sp>
          <p:sp>
            <p:nvSpPr>
              <p:cNvPr id="137304" name="Rectangle 423"/>
              <p:cNvSpPr>
                <a:spLocks noChangeArrowheads="1"/>
              </p:cNvSpPr>
              <p:nvPr/>
            </p:nvSpPr>
            <p:spPr bwMode="auto">
              <a:xfrm>
                <a:off x="3047"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酰</a:t>
                </a:r>
                <a:endParaRPr kumimoji="1" lang="zh-CN" altLang="en-US" sz="2400">
                  <a:latin typeface="Times New Roman" panose="02020603050405020304" pitchFamily="18" charset="0"/>
                  <a:ea typeface="宋体" panose="02010600030101010101" pitchFamily="2" charset="-122"/>
                </a:endParaRPr>
              </a:p>
            </p:txBody>
          </p:sp>
          <p:sp>
            <p:nvSpPr>
              <p:cNvPr id="137305" name="Rectangle 424"/>
              <p:cNvSpPr>
                <a:spLocks noChangeArrowheads="1"/>
              </p:cNvSpPr>
              <p:nvPr/>
            </p:nvSpPr>
            <p:spPr bwMode="auto">
              <a:xfrm>
                <a:off x="3198" y="1500"/>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06" name="Rectangle 425"/>
              <p:cNvSpPr>
                <a:spLocks noChangeArrowheads="1"/>
              </p:cNvSpPr>
              <p:nvPr/>
            </p:nvSpPr>
            <p:spPr bwMode="auto">
              <a:xfrm>
                <a:off x="3246" y="1500"/>
                <a:ext cx="11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3 </a:t>
                </a:r>
                <a:endParaRPr kumimoji="1" lang="en-US" altLang="zh-CN" sz="2400">
                  <a:latin typeface="Times New Roman" panose="02020603050405020304" pitchFamily="18" charset="0"/>
                  <a:ea typeface="宋体" panose="02010600030101010101" pitchFamily="2" charset="-122"/>
                </a:endParaRPr>
              </a:p>
            </p:txBody>
          </p:sp>
          <p:sp>
            <p:nvSpPr>
              <p:cNvPr id="137307" name="Rectangle 426"/>
              <p:cNvSpPr>
                <a:spLocks noChangeArrowheads="1"/>
              </p:cNvSpPr>
              <p:nvPr/>
            </p:nvSpPr>
            <p:spPr bwMode="auto">
              <a:xfrm>
                <a:off x="3374" y="1500"/>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08" name="Rectangle 427"/>
              <p:cNvSpPr>
                <a:spLocks noChangeArrowheads="1"/>
              </p:cNvSpPr>
              <p:nvPr/>
            </p:nvSpPr>
            <p:spPr bwMode="auto">
              <a:xfrm>
                <a:off x="3461"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磷</a:t>
                </a:r>
                <a:endParaRPr kumimoji="1" lang="zh-CN" altLang="en-US" sz="2400">
                  <a:latin typeface="Times New Roman" panose="02020603050405020304" pitchFamily="18" charset="0"/>
                  <a:ea typeface="宋体" panose="02010600030101010101" pitchFamily="2" charset="-122"/>
                </a:endParaRPr>
              </a:p>
            </p:txBody>
          </p:sp>
          <p:sp>
            <p:nvSpPr>
              <p:cNvPr id="137309" name="Rectangle 428"/>
              <p:cNvSpPr>
                <a:spLocks noChangeArrowheads="1"/>
              </p:cNvSpPr>
              <p:nvPr/>
            </p:nvSpPr>
            <p:spPr bwMode="auto">
              <a:xfrm>
                <a:off x="3616"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酸</a:t>
                </a:r>
                <a:endParaRPr kumimoji="1" lang="zh-CN" altLang="en-US" sz="2400">
                  <a:latin typeface="Times New Roman" panose="02020603050405020304" pitchFamily="18" charset="0"/>
                  <a:ea typeface="宋体" panose="02010600030101010101" pitchFamily="2" charset="-122"/>
                </a:endParaRPr>
              </a:p>
            </p:txBody>
          </p:sp>
          <p:sp>
            <p:nvSpPr>
              <p:cNvPr id="137310" name="Rectangle 429"/>
              <p:cNvSpPr>
                <a:spLocks noChangeArrowheads="1"/>
              </p:cNvSpPr>
              <p:nvPr/>
            </p:nvSpPr>
            <p:spPr bwMode="auto">
              <a:xfrm>
                <a:off x="3770"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甘</a:t>
                </a:r>
                <a:endParaRPr kumimoji="1" lang="zh-CN" altLang="en-US" sz="2400">
                  <a:latin typeface="Times New Roman" panose="02020603050405020304" pitchFamily="18" charset="0"/>
                  <a:ea typeface="宋体" panose="02010600030101010101" pitchFamily="2" charset="-122"/>
                </a:endParaRPr>
              </a:p>
            </p:txBody>
          </p:sp>
          <p:sp>
            <p:nvSpPr>
              <p:cNvPr id="137311" name="Rectangle 430"/>
              <p:cNvSpPr>
                <a:spLocks noChangeArrowheads="1"/>
              </p:cNvSpPr>
              <p:nvPr/>
            </p:nvSpPr>
            <p:spPr bwMode="auto">
              <a:xfrm>
                <a:off x="3925"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油</a:t>
                </a:r>
                <a:endParaRPr kumimoji="1" lang="zh-CN" altLang="en-US" sz="2400">
                  <a:latin typeface="Times New Roman" panose="02020603050405020304" pitchFamily="18" charset="0"/>
                  <a:ea typeface="宋体" panose="02010600030101010101" pitchFamily="2" charset="-122"/>
                </a:endParaRPr>
              </a:p>
            </p:txBody>
          </p:sp>
          <p:sp>
            <p:nvSpPr>
              <p:cNvPr id="137312" name="Freeform 431"/>
              <p:cNvSpPr>
                <a:spLocks/>
              </p:cNvSpPr>
              <p:nvPr/>
            </p:nvSpPr>
            <p:spPr bwMode="auto">
              <a:xfrm>
                <a:off x="3607" y="1106"/>
                <a:ext cx="227" cy="264"/>
              </a:xfrm>
              <a:custGeom>
                <a:avLst/>
                <a:gdLst>
                  <a:gd name="T0" fmla="*/ 103 w 454"/>
                  <a:gd name="T1" fmla="*/ 0 h 527"/>
                  <a:gd name="T2" fmla="*/ 82 w 454"/>
                  <a:gd name="T3" fmla="*/ 6 h 527"/>
                  <a:gd name="T4" fmla="*/ 61 w 454"/>
                  <a:gd name="T5" fmla="*/ 15 h 527"/>
                  <a:gd name="T6" fmla="*/ 42 w 454"/>
                  <a:gd name="T7" fmla="*/ 30 h 527"/>
                  <a:gd name="T8" fmla="*/ 27 w 454"/>
                  <a:gd name="T9" fmla="*/ 49 h 527"/>
                  <a:gd name="T10" fmla="*/ 15 w 454"/>
                  <a:gd name="T11" fmla="*/ 67 h 527"/>
                  <a:gd name="T12" fmla="*/ 6 w 454"/>
                  <a:gd name="T13" fmla="*/ 91 h 527"/>
                  <a:gd name="T14" fmla="*/ 0 w 454"/>
                  <a:gd name="T15" fmla="*/ 118 h 527"/>
                  <a:gd name="T16" fmla="*/ 0 w 454"/>
                  <a:gd name="T17" fmla="*/ 142 h 527"/>
                  <a:gd name="T18" fmla="*/ 6 w 454"/>
                  <a:gd name="T19" fmla="*/ 170 h 527"/>
                  <a:gd name="T20" fmla="*/ 15 w 454"/>
                  <a:gd name="T21" fmla="*/ 194 h 527"/>
                  <a:gd name="T22" fmla="*/ 27 w 454"/>
                  <a:gd name="T23" fmla="*/ 216 h 527"/>
                  <a:gd name="T24" fmla="*/ 42 w 454"/>
                  <a:gd name="T25" fmla="*/ 234 h 527"/>
                  <a:gd name="T26" fmla="*/ 61 w 454"/>
                  <a:gd name="T27" fmla="*/ 249 h 527"/>
                  <a:gd name="T28" fmla="*/ 82 w 454"/>
                  <a:gd name="T29" fmla="*/ 258 h 527"/>
                  <a:gd name="T30" fmla="*/ 103 w 454"/>
                  <a:gd name="T31" fmla="*/ 264 h 527"/>
                  <a:gd name="T32" fmla="*/ 127 w 454"/>
                  <a:gd name="T33" fmla="*/ 264 h 527"/>
                  <a:gd name="T34" fmla="*/ 148 w 454"/>
                  <a:gd name="T35" fmla="*/ 258 h 527"/>
                  <a:gd name="T36" fmla="*/ 166 w 454"/>
                  <a:gd name="T37" fmla="*/ 249 h 527"/>
                  <a:gd name="T38" fmla="*/ 185 w 454"/>
                  <a:gd name="T39" fmla="*/ 234 h 527"/>
                  <a:gd name="T40" fmla="*/ 200 w 454"/>
                  <a:gd name="T41" fmla="*/ 216 h 527"/>
                  <a:gd name="T42" fmla="*/ 212 w 454"/>
                  <a:gd name="T43" fmla="*/ 194 h 527"/>
                  <a:gd name="T44" fmla="*/ 221 w 454"/>
                  <a:gd name="T45" fmla="*/ 170 h 527"/>
                  <a:gd name="T46" fmla="*/ 227 w 454"/>
                  <a:gd name="T47" fmla="*/ 142 h 527"/>
                  <a:gd name="T48" fmla="*/ 227 w 454"/>
                  <a:gd name="T49" fmla="*/ 118 h 527"/>
                  <a:gd name="T50" fmla="*/ 221 w 454"/>
                  <a:gd name="T51" fmla="*/ 91 h 527"/>
                  <a:gd name="T52" fmla="*/ 212 w 454"/>
                  <a:gd name="T53" fmla="*/ 67 h 527"/>
                  <a:gd name="T54" fmla="*/ 200 w 454"/>
                  <a:gd name="T55" fmla="*/ 49 h 527"/>
                  <a:gd name="T56" fmla="*/ 185 w 454"/>
                  <a:gd name="T57" fmla="*/ 30 h 527"/>
                  <a:gd name="T58" fmla="*/ 166 w 454"/>
                  <a:gd name="T59" fmla="*/ 15 h 527"/>
                  <a:gd name="T60" fmla="*/ 148 w 454"/>
                  <a:gd name="T61" fmla="*/ 6 h 527"/>
                  <a:gd name="T62" fmla="*/ 127 w 454"/>
                  <a:gd name="T63" fmla="*/ 0 h 52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4" h="527">
                    <a:moveTo>
                      <a:pt x="230" y="0"/>
                    </a:moveTo>
                    <a:lnTo>
                      <a:pt x="205" y="0"/>
                    </a:lnTo>
                    <a:lnTo>
                      <a:pt x="181" y="6"/>
                    </a:lnTo>
                    <a:lnTo>
                      <a:pt x="163" y="12"/>
                    </a:lnTo>
                    <a:lnTo>
                      <a:pt x="139" y="18"/>
                    </a:lnTo>
                    <a:lnTo>
                      <a:pt x="121" y="30"/>
                    </a:lnTo>
                    <a:lnTo>
                      <a:pt x="103" y="42"/>
                    </a:lnTo>
                    <a:lnTo>
                      <a:pt x="84" y="60"/>
                    </a:lnTo>
                    <a:lnTo>
                      <a:pt x="66" y="78"/>
                    </a:lnTo>
                    <a:lnTo>
                      <a:pt x="54" y="97"/>
                    </a:lnTo>
                    <a:lnTo>
                      <a:pt x="42" y="115"/>
                    </a:lnTo>
                    <a:lnTo>
                      <a:pt x="30" y="133"/>
                    </a:lnTo>
                    <a:lnTo>
                      <a:pt x="18" y="157"/>
                    </a:lnTo>
                    <a:lnTo>
                      <a:pt x="12" y="181"/>
                    </a:lnTo>
                    <a:lnTo>
                      <a:pt x="6" y="206"/>
                    </a:lnTo>
                    <a:lnTo>
                      <a:pt x="0" y="236"/>
                    </a:lnTo>
                    <a:lnTo>
                      <a:pt x="0" y="260"/>
                    </a:lnTo>
                    <a:lnTo>
                      <a:pt x="0" y="284"/>
                    </a:lnTo>
                    <a:lnTo>
                      <a:pt x="6" y="315"/>
                    </a:lnTo>
                    <a:lnTo>
                      <a:pt x="12" y="339"/>
                    </a:lnTo>
                    <a:lnTo>
                      <a:pt x="18" y="363"/>
                    </a:lnTo>
                    <a:lnTo>
                      <a:pt x="30" y="387"/>
                    </a:lnTo>
                    <a:lnTo>
                      <a:pt x="42" y="405"/>
                    </a:lnTo>
                    <a:lnTo>
                      <a:pt x="54" y="431"/>
                    </a:lnTo>
                    <a:lnTo>
                      <a:pt x="66" y="449"/>
                    </a:lnTo>
                    <a:lnTo>
                      <a:pt x="84" y="467"/>
                    </a:lnTo>
                    <a:lnTo>
                      <a:pt x="103" y="479"/>
                    </a:lnTo>
                    <a:lnTo>
                      <a:pt x="121" y="497"/>
                    </a:lnTo>
                    <a:lnTo>
                      <a:pt x="139" y="509"/>
                    </a:lnTo>
                    <a:lnTo>
                      <a:pt x="163" y="515"/>
                    </a:lnTo>
                    <a:lnTo>
                      <a:pt x="181" y="521"/>
                    </a:lnTo>
                    <a:lnTo>
                      <a:pt x="205" y="527"/>
                    </a:lnTo>
                    <a:lnTo>
                      <a:pt x="230" y="527"/>
                    </a:lnTo>
                    <a:lnTo>
                      <a:pt x="254" y="527"/>
                    </a:lnTo>
                    <a:lnTo>
                      <a:pt x="272" y="521"/>
                    </a:lnTo>
                    <a:lnTo>
                      <a:pt x="296" y="515"/>
                    </a:lnTo>
                    <a:lnTo>
                      <a:pt x="314" y="509"/>
                    </a:lnTo>
                    <a:lnTo>
                      <a:pt x="332" y="497"/>
                    </a:lnTo>
                    <a:lnTo>
                      <a:pt x="358" y="479"/>
                    </a:lnTo>
                    <a:lnTo>
                      <a:pt x="370" y="467"/>
                    </a:lnTo>
                    <a:lnTo>
                      <a:pt x="388" y="449"/>
                    </a:lnTo>
                    <a:lnTo>
                      <a:pt x="400" y="431"/>
                    </a:lnTo>
                    <a:lnTo>
                      <a:pt x="418" y="405"/>
                    </a:lnTo>
                    <a:lnTo>
                      <a:pt x="424" y="387"/>
                    </a:lnTo>
                    <a:lnTo>
                      <a:pt x="436" y="363"/>
                    </a:lnTo>
                    <a:lnTo>
                      <a:pt x="442" y="339"/>
                    </a:lnTo>
                    <a:lnTo>
                      <a:pt x="448" y="315"/>
                    </a:lnTo>
                    <a:lnTo>
                      <a:pt x="454" y="284"/>
                    </a:lnTo>
                    <a:lnTo>
                      <a:pt x="454" y="260"/>
                    </a:lnTo>
                    <a:lnTo>
                      <a:pt x="454" y="236"/>
                    </a:lnTo>
                    <a:lnTo>
                      <a:pt x="448" y="206"/>
                    </a:lnTo>
                    <a:lnTo>
                      <a:pt x="442" y="181"/>
                    </a:lnTo>
                    <a:lnTo>
                      <a:pt x="436" y="157"/>
                    </a:lnTo>
                    <a:lnTo>
                      <a:pt x="424" y="133"/>
                    </a:lnTo>
                    <a:lnTo>
                      <a:pt x="418" y="115"/>
                    </a:lnTo>
                    <a:lnTo>
                      <a:pt x="400" y="97"/>
                    </a:lnTo>
                    <a:lnTo>
                      <a:pt x="388" y="78"/>
                    </a:lnTo>
                    <a:lnTo>
                      <a:pt x="370" y="60"/>
                    </a:lnTo>
                    <a:lnTo>
                      <a:pt x="358" y="42"/>
                    </a:lnTo>
                    <a:lnTo>
                      <a:pt x="332" y="30"/>
                    </a:lnTo>
                    <a:lnTo>
                      <a:pt x="314" y="18"/>
                    </a:lnTo>
                    <a:lnTo>
                      <a:pt x="296" y="12"/>
                    </a:lnTo>
                    <a:lnTo>
                      <a:pt x="272" y="6"/>
                    </a:lnTo>
                    <a:lnTo>
                      <a:pt x="254" y="0"/>
                    </a:lnTo>
                    <a:lnTo>
                      <a:pt x="23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7313" name="Rectangle 432"/>
              <p:cNvSpPr>
                <a:spLocks noChangeArrowheads="1"/>
              </p:cNvSpPr>
              <p:nvPr/>
            </p:nvSpPr>
            <p:spPr bwMode="auto">
              <a:xfrm>
                <a:off x="3649" y="1154"/>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Pi</a:t>
                </a:r>
                <a:endParaRPr kumimoji="1" lang="en-US" altLang="zh-CN" sz="2400">
                  <a:latin typeface="Times New Roman" panose="02020603050405020304" pitchFamily="18" charset="0"/>
                  <a:ea typeface="宋体" panose="02010600030101010101" pitchFamily="2" charset="-122"/>
                </a:endParaRPr>
              </a:p>
            </p:txBody>
          </p:sp>
          <p:sp>
            <p:nvSpPr>
              <p:cNvPr id="137314" name="Rectangle 433"/>
              <p:cNvSpPr>
                <a:spLocks noChangeArrowheads="1"/>
              </p:cNvSpPr>
              <p:nvPr/>
            </p:nvSpPr>
            <p:spPr bwMode="auto">
              <a:xfrm>
                <a:off x="3168" y="1145"/>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315" name="Rectangle 434"/>
              <p:cNvSpPr>
                <a:spLocks noChangeArrowheads="1"/>
              </p:cNvSpPr>
              <p:nvPr/>
            </p:nvSpPr>
            <p:spPr bwMode="auto">
              <a:xfrm>
                <a:off x="3162" y="1139"/>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316" name="Rectangle 435"/>
              <p:cNvSpPr>
                <a:spLocks noChangeArrowheads="1"/>
              </p:cNvSpPr>
              <p:nvPr/>
            </p:nvSpPr>
            <p:spPr bwMode="auto">
              <a:xfrm>
                <a:off x="3383" y="1230"/>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317" name="Rectangle 436"/>
              <p:cNvSpPr>
                <a:spLocks noChangeArrowheads="1"/>
              </p:cNvSpPr>
              <p:nvPr/>
            </p:nvSpPr>
            <p:spPr bwMode="auto">
              <a:xfrm>
                <a:off x="3380" y="1226"/>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318" name="Rectangle 437"/>
              <p:cNvSpPr>
                <a:spLocks noChangeArrowheads="1"/>
              </p:cNvSpPr>
              <p:nvPr/>
            </p:nvSpPr>
            <p:spPr bwMode="auto">
              <a:xfrm>
                <a:off x="3440" y="1145"/>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319" name="Rectangle 438"/>
              <p:cNvSpPr>
                <a:spLocks noChangeArrowheads="1"/>
              </p:cNvSpPr>
              <p:nvPr/>
            </p:nvSpPr>
            <p:spPr bwMode="auto">
              <a:xfrm>
                <a:off x="3434" y="1139"/>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320" name="Rectangle 439"/>
              <p:cNvSpPr>
                <a:spLocks noChangeArrowheads="1"/>
              </p:cNvSpPr>
              <p:nvPr/>
            </p:nvSpPr>
            <p:spPr bwMode="auto">
              <a:xfrm>
                <a:off x="3558" y="114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21" name="Rectangle 440"/>
              <p:cNvSpPr>
                <a:spLocks noChangeArrowheads="1"/>
              </p:cNvSpPr>
              <p:nvPr/>
            </p:nvSpPr>
            <p:spPr bwMode="auto">
              <a:xfrm>
                <a:off x="3552" y="1139"/>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22" name="Rectangle 441"/>
              <p:cNvSpPr>
                <a:spLocks noChangeArrowheads="1"/>
              </p:cNvSpPr>
              <p:nvPr/>
            </p:nvSpPr>
            <p:spPr bwMode="auto">
              <a:xfrm>
                <a:off x="3177" y="251"/>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323" name="Rectangle 442"/>
              <p:cNvSpPr>
                <a:spLocks noChangeArrowheads="1"/>
              </p:cNvSpPr>
              <p:nvPr/>
            </p:nvSpPr>
            <p:spPr bwMode="auto">
              <a:xfrm>
                <a:off x="3171" y="245"/>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324" name="Rectangle 443"/>
              <p:cNvSpPr>
                <a:spLocks noChangeArrowheads="1"/>
              </p:cNvSpPr>
              <p:nvPr/>
            </p:nvSpPr>
            <p:spPr bwMode="auto">
              <a:xfrm>
                <a:off x="3392" y="335"/>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325" name="Rectangle 444"/>
              <p:cNvSpPr>
                <a:spLocks noChangeArrowheads="1"/>
              </p:cNvSpPr>
              <p:nvPr/>
            </p:nvSpPr>
            <p:spPr bwMode="auto">
              <a:xfrm>
                <a:off x="3389" y="332"/>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326" name="Rectangle 445"/>
              <p:cNvSpPr>
                <a:spLocks noChangeArrowheads="1"/>
              </p:cNvSpPr>
              <p:nvPr/>
            </p:nvSpPr>
            <p:spPr bwMode="auto">
              <a:xfrm>
                <a:off x="3449" y="251"/>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327" name="Rectangle 446"/>
              <p:cNvSpPr>
                <a:spLocks noChangeArrowheads="1"/>
              </p:cNvSpPr>
              <p:nvPr/>
            </p:nvSpPr>
            <p:spPr bwMode="auto">
              <a:xfrm>
                <a:off x="3443" y="245"/>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328" name="Rectangle 447"/>
              <p:cNvSpPr>
                <a:spLocks noChangeArrowheads="1"/>
              </p:cNvSpPr>
              <p:nvPr/>
            </p:nvSpPr>
            <p:spPr bwMode="auto">
              <a:xfrm>
                <a:off x="3567" y="251"/>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29" name="Rectangle 448"/>
              <p:cNvSpPr>
                <a:spLocks noChangeArrowheads="1"/>
              </p:cNvSpPr>
              <p:nvPr/>
            </p:nvSpPr>
            <p:spPr bwMode="auto">
              <a:xfrm>
                <a:off x="3561" y="24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30" name="Rectangle 449"/>
              <p:cNvSpPr>
                <a:spLocks noChangeArrowheads="1"/>
              </p:cNvSpPr>
              <p:nvPr/>
            </p:nvSpPr>
            <p:spPr bwMode="auto">
              <a:xfrm>
                <a:off x="3619" y="251"/>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331" name="Rectangle 450"/>
              <p:cNvSpPr>
                <a:spLocks noChangeArrowheads="1"/>
              </p:cNvSpPr>
              <p:nvPr/>
            </p:nvSpPr>
            <p:spPr bwMode="auto">
              <a:xfrm>
                <a:off x="3613" y="245"/>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332" name="Rectangle 451"/>
              <p:cNvSpPr>
                <a:spLocks noChangeArrowheads="1"/>
              </p:cNvSpPr>
              <p:nvPr/>
            </p:nvSpPr>
            <p:spPr bwMode="auto">
              <a:xfrm>
                <a:off x="3728" y="251"/>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33" name="Rectangle 452"/>
              <p:cNvSpPr>
                <a:spLocks noChangeArrowheads="1"/>
              </p:cNvSpPr>
              <p:nvPr/>
            </p:nvSpPr>
            <p:spPr bwMode="auto">
              <a:xfrm>
                <a:off x="3722" y="24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34" name="Rectangle 453"/>
              <p:cNvSpPr>
                <a:spLocks noChangeArrowheads="1"/>
              </p:cNvSpPr>
              <p:nvPr/>
            </p:nvSpPr>
            <p:spPr bwMode="auto">
              <a:xfrm>
                <a:off x="3779" y="251"/>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335" name="Rectangle 454"/>
              <p:cNvSpPr>
                <a:spLocks noChangeArrowheads="1"/>
              </p:cNvSpPr>
              <p:nvPr/>
            </p:nvSpPr>
            <p:spPr bwMode="auto">
              <a:xfrm>
                <a:off x="3773" y="245"/>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336" name="Rectangle 455"/>
              <p:cNvSpPr>
                <a:spLocks noChangeArrowheads="1"/>
              </p:cNvSpPr>
              <p:nvPr/>
            </p:nvSpPr>
            <p:spPr bwMode="auto">
              <a:xfrm>
                <a:off x="3885" y="335"/>
                <a:ext cx="10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0C0C0"/>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sp>
            <p:nvSpPr>
              <p:cNvPr id="137337" name="Rectangle 456"/>
              <p:cNvSpPr>
                <a:spLocks noChangeArrowheads="1"/>
              </p:cNvSpPr>
              <p:nvPr/>
            </p:nvSpPr>
            <p:spPr bwMode="auto">
              <a:xfrm>
                <a:off x="3882" y="332"/>
                <a:ext cx="10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A0702"/>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sp>
            <p:nvSpPr>
              <p:cNvPr id="137338" name="Rectangle 457"/>
              <p:cNvSpPr>
                <a:spLocks noChangeArrowheads="1"/>
              </p:cNvSpPr>
              <p:nvPr/>
            </p:nvSpPr>
            <p:spPr bwMode="auto">
              <a:xfrm>
                <a:off x="3168" y="663"/>
                <a:ext cx="54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CHOH  </a:t>
                </a:r>
                <a:endParaRPr kumimoji="1" lang="en-US" altLang="zh-CN" sz="2400">
                  <a:latin typeface="Times New Roman" panose="02020603050405020304" pitchFamily="18" charset="0"/>
                  <a:ea typeface="宋体" panose="02010600030101010101" pitchFamily="2" charset="-122"/>
                </a:endParaRPr>
              </a:p>
            </p:txBody>
          </p:sp>
          <p:sp>
            <p:nvSpPr>
              <p:cNvPr id="137339" name="Rectangle 458"/>
              <p:cNvSpPr>
                <a:spLocks noChangeArrowheads="1"/>
              </p:cNvSpPr>
              <p:nvPr/>
            </p:nvSpPr>
            <p:spPr bwMode="auto">
              <a:xfrm>
                <a:off x="3162" y="657"/>
                <a:ext cx="54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CHOH  </a:t>
                </a:r>
                <a:endParaRPr kumimoji="1" lang="en-US" altLang="zh-CN" sz="2400">
                  <a:latin typeface="Times New Roman" panose="02020603050405020304" pitchFamily="18" charset="0"/>
                  <a:ea typeface="宋体" panose="02010600030101010101" pitchFamily="2" charset="-122"/>
                </a:endParaRPr>
              </a:p>
            </p:txBody>
          </p:sp>
          <p:sp>
            <p:nvSpPr>
              <p:cNvPr id="137340" name="Line 459"/>
              <p:cNvSpPr>
                <a:spLocks noChangeShapeType="1"/>
              </p:cNvSpPr>
              <p:nvPr/>
            </p:nvSpPr>
            <p:spPr bwMode="auto">
              <a:xfrm>
                <a:off x="3210" y="436"/>
                <a:ext cx="1" cy="22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341" name="Line 460"/>
              <p:cNvSpPr>
                <a:spLocks noChangeShapeType="1"/>
              </p:cNvSpPr>
              <p:nvPr/>
            </p:nvSpPr>
            <p:spPr bwMode="auto">
              <a:xfrm>
                <a:off x="3222" y="879"/>
                <a:ext cx="1" cy="23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342" name="Freeform 461"/>
              <p:cNvSpPr>
                <a:spLocks/>
              </p:cNvSpPr>
              <p:nvPr/>
            </p:nvSpPr>
            <p:spPr bwMode="auto">
              <a:xfrm>
                <a:off x="3607" y="1106"/>
                <a:ext cx="227" cy="264"/>
              </a:xfrm>
              <a:custGeom>
                <a:avLst/>
                <a:gdLst>
                  <a:gd name="T0" fmla="*/ 103 w 454"/>
                  <a:gd name="T1" fmla="*/ 0 h 527"/>
                  <a:gd name="T2" fmla="*/ 82 w 454"/>
                  <a:gd name="T3" fmla="*/ 6 h 527"/>
                  <a:gd name="T4" fmla="*/ 61 w 454"/>
                  <a:gd name="T5" fmla="*/ 15 h 527"/>
                  <a:gd name="T6" fmla="*/ 42 w 454"/>
                  <a:gd name="T7" fmla="*/ 30 h 527"/>
                  <a:gd name="T8" fmla="*/ 27 w 454"/>
                  <a:gd name="T9" fmla="*/ 49 h 527"/>
                  <a:gd name="T10" fmla="*/ 15 w 454"/>
                  <a:gd name="T11" fmla="*/ 67 h 527"/>
                  <a:gd name="T12" fmla="*/ 6 w 454"/>
                  <a:gd name="T13" fmla="*/ 91 h 527"/>
                  <a:gd name="T14" fmla="*/ 0 w 454"/>
                  <a:gd name="T15" fmla="*/ 118 h 527"/>
                  <a:gd name="T16" fmla="*/ 0 w 454"/>
                  <a:gd name="T17" fmla="*/ 142 h 527"/>
                  <a:gd name="T18" fmla="*/ 6 w 454"/>
                  <a:gd name="T19" fmla="*/ 170 h 527"/>
                  <a:gd name="T20" fmla="*/ 15 w 454"/>
                  <a:gd name="T21" fmla="*/ 194 h 527"/>
                  <a:gd name="T22" fmla="*/ 27 w 454"/>
                  <a:gd name="T23" fmla="*/ 216 h 527"/>
                  <a:gd name="T24" fmla="*/ 42 w 454"/>
                  <a:gd name="T25" fmla="*/ 234 h 527"/>
                  <a:gd name="T26" fmla="*/ 61 w 454"/>
                  <a:gd name="T27" fmla="*/ 249 h 527"/>
                  <a:gd name="T28" fmla="*/ 82 w 454"/>
                  <a:gd name="T29" fmla="*/ 258 h 527"/>
                  <a:gd name="T30" fmla="*/ 103 w 454"/>
                  <a:gd name="T31" fmla="*/ 264 h 527"/>
                  <a:gd name="T32" fmla="*/ 127 w 454"/>
                  <a:gd name="T33" fmla="*/ 264 h 527"/>
                  <a:gd name="T34" fmla="*/ 148 w 454"/>
                  <a:gd name="T35" fmla="*/ 258 h 527"/>
                  <a:gd name="T36" fmla="*/ 166 w 454"/>
                  <a:gd name="T37" fmla="*/ 249 h 527"/>
                  <a:gd name="T38" fmla="*/ 185 w 454"/>
                  <a:gd name="T39" fmla="*/ 234 h 527"/>
                  <a:gd name="T40" fmla="*/ 200 w 454"/>
                  <a:gd name="T41" fmla="*/ 216 h 527"/>
                  <a:gd name="T42" fmla="*/ 212 w 454"/>
                  <a:gd name="T43" fmla="*/ 194 h 527"/>
                  <a:gd name="T44" fmla="*/ 221 w 454"/>
                  <a:gd name="T45" fmla="*/ 170 h 527"/>
                  <a:gd name="T46" fmla="*/ 227 w 454"/>
                  <a:gd name="T47" fmla="*/ 142 h 527"/>
                  <a:gd name="T48" fmla="*/ 227 w 454"/>
                  <a:gd name="T49" fmla="*/ 118 h 527"/>
                  <a:gd name="T50" fmla="*/ 221 w 454"/>
                  <a:gd name="T51" fmla="*/ 91 h 527"/>
                  <a:gd name="T52" fmla="*/ 212 w 454"/>
                  <a:gd name="T53" fmla="*/ 67 h 527"/>
                  <a:gd name="T54" fmla="*/ 200 w 454"/>
                  <a:gd name="T55" fmla="*/ 49 h 527"/>
                  <a:gd name="T56" fmla="*/ 185 w 454"/>
                  <a:gd name="T57" fmla="*/ 30 h 527"/>
                  <a:gd name="T58" fmla="*/ 166 w 454"/>
                  <a:gd name="T59" fmla="*/ 15 h 527"/>
                  <a:gd name="T60" fmla="*/ 148 w 454"/>
                  <a:gd name="T61" fmla="*/ 6 h 527"/>
                  <a:gd name="T62" fmla="*/ 127 w 454"/>
                  <a:gd name="T63" fmla="*/ 0 h 52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54" h="527">
                    <a:moveTo>
                      <a:pt x="230" y="0"/>
                    </a:moveTo>
                    <a:lnTo>
                      <a:pt x="205" y="0"/>
                    </a:lnTo>
                    <a:lnTo>
                      <a:pt x="181" y="6"/>
                    </a:lnTo>
                    <a:lnTo>
                      <a:pt x="163" y="12"/>
                    </a:lnTo>
                    <a:lnTo>
                      <a:pt x="139" y="18"/>
                    </a:lnTo>
                    <a:lnTo>
                      <a:pt x="121" y="30"/>
                    </a:lnTo>
                    <a:lnTo>
                      <a:pt x="103" y="42"/>
                    </a:lnTo>
                    <a:lnTo>
                      <a:pt x="84" y="60"/>
                    </a:lnTo>
                    <a:lnTo>
                      <a:pt x="66" y="78"/>
                    </a:lnTo>
                    <a:lnTo>
                      <a:pt x="54" y="97"/>
                    </a:lnTo>
                    <a:lnTo>
                      <a:pt x="42" y="115"/>
                    </a:lnTo>
                    <a:lnTo>
                      <a:pt x="30" y="133"/>
                    </a:lnTo>
                    <a:lnTo>
                      <a:pt x="18" y="157"/>
                    </a:lnTo>
                    <a:lnTo>
                      <a:pt x="12" y="181"/>
                    </a:lnTo>
                    <a:lnTo>
                      <a:pt x="6" y="206"/>
                    </a:lnTo>
                    <a:lnTo>
                      <a:pt x="0" y="236"/>
                    </a:lnTo>
                    <a:lnTo>
                      <a:pt x="0" y="260"/>
                    </a:lnTo>
                    <a:lnTo>
                      <a:pt x="0" y="284"/>
                    </a:lnTo>
                    <a:lnTo>
                      <a:pt x="6" y="315"/>
                    </a:lnTo>
                    <a:lnTo>
                      <a:pt x="12" y="339"/>
                    </a:lnTo>
                    <a:lnTo>
                      <a:pt x="18" y="363"/>
                    </a:lnTo>
                    <a:lnTo>
                      <a:pt x="30" y="387"/>
                    </a:lnTo>
                    <a:lnTo>
                      <a:pt x="42" y="405"/>
                    </a:lnTo>
                    <a:lnTo>
                      <a:pt x="54" y="431"/>
                    </a:lnTo>
                    <a:lnTo>
                      <a:pt x="66" y="449"/>
                    </a:lnTo>
                    <a:lnTo>
                      <a:pt x="84" y="467"/>
                    </a:lnTo>
                    <a:lnTo>
                      <a:pt x="103" y="479"/>
                    </a:lnTo>
                    <a:lnTo>
                      <a:pt x="121" y="497"/>
                    </a:lnTo>
                    <a:lnTo>
                      <a:pt x="139" y="509"/>
                    </a:lnTo>
                    <a:lnTo>
                      <a:pt x="163" y="515"/>
                    </a:lnTo>
                    <a:lnTo>
                      <a:pt x="181" y="521"/>
                    </a:lnTo>
                    <a:lnTo>
                      <a:pt x="205" y="527"/>
                    </a:lnTo>
                    <a:lnTo>
                      <a:pt x="230" y="527"/>
                    </a:lnTo>
                    <a:lnTo>
                      <a:pt x="254" y="527"/>
                    </a:lnTo>
                    <a:lnTo>
                      <a:pt x="272" y="521"/>
                    </a:lnTo>
                    <a:lnTo>
                      <a:pt x="296" y="515"/>
                    </a:lnTo>
                    <a:lnTo>
                      <a:pt x="314" y="509"/>
                    </a:lnTo>
                    <a:lnTo>
                      <a:pt x="332" y="497"/>
                    </a:lnTo>
                    <a:lnTo>
                      <a:pt x="358" y="479"/>
                    </a:lnTo>
                    <a:lnTo>
                      <a:pt x="370" y="467"/>
                    </a:lnTo>
                    <a:lnTo>
                      <a:pt x="388" y="449"/>
                    </a:lnTo>
                    <a:lnTo>
                      <a:pt x="400" y="431"/>
                    </a:lnTo>
                    <a:lnTo>
                      <a:pt x="418" y="405"/>
                    </a:lnTo>
                    <a:lnTo>
                      <a:pt x="424" y="387"/>
                    </a:lnTo>
                    <a:lnTo>
                      <a:pt x="436" y="363"/>
                    </a:lnTo>
                    <a:lnTo>
                      <a:pt x="442" y="339"/>
                    </a:lnTo>
                    <a:lnTo>
                      <a:pt x="448" y="315"/>
                    </a:lnTo>
                    <a:lnTo>
                      <a:pt x="454" y="284"/>
                    </a:lnTo>
                    <a:lnTo>
                      <a:pt x="454" y="260"/>
                    </a:lnTo>
                    <a:lnTo>
                      <a:pt x="454" y="236"/>
                    </a:lnTo>
                    <a:lnTo>
                      <a:pt x="448" y="206"/>
                    </a:lnTo>
                    <a:lnTo>
                      <a:pt x="442" y="181"/>
                    </a:lnTo>
                    <a:lnTo>
                      <a:pt x="436" y="157"/>
                    </a:lnTo>
                    <a:lnTo>
                      <a:pt x="424" y="133"/>
                    </a:lnTo>
                    <a:lnTo>
                      <a:pt x="418" y="115"/>
                    </a:lnTo>
                    <a:lnTo>
                      <a:pt x="400" y="97"/>
                    </a:lnTo>
                    <a:lnTo>
                      <a:pt x="388" y="78"/>
                    </a:lnTo>
                    <a:lnTo>
                      <a:pt x="370" y="60"/>
                    </a:lnTo>
                    <a:lnTo>
                      <a:pt x="358" y="42"/>
                    </a:lnTo>
                    <a:lnTo>
                      <a:pt x="332" y="30"/>
                    </a:lnTo>
                    <a:lnTo>
                      <a:pt x="314" y="18"/>
                    </a:lnTo>
                    <a:lnTo>
                      <a:pt x="296" y="12"/>
                    </a:lnTo>
                    <a:lnTo>
                      <a:pt x="272" y="6"/>
                    </a:lnTo>
                    <a:lnTo>
                      <a:pt x="254" y="0"/>
                    </a:lnTo>
                    <a:lnTo>
                      <a:pt x="23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7343" name="Rectangle 462"/>
              <p:cNvSpPr>
                <a:spLocks noChangeArrowheads="1"/>
              </p:cNvSpPr>
              <p:nvPr/>
            </p:nvSpPr>
            <p:spPr bwMode="auto">
              <a:xfrm>
                <a:off x="3649" y="1154"/>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000000"/>
                    </a:solidFill>
                    <a:latin typeface="Times New Roman" panose="02020603050405020304" pitchFamily="18" charset="0"/>
                    <a:ea typeface="宋体" panose="02010600030101010101" pitchFamily="2" charset="-122"/>
                  </a:rPr>
                  <a:t>Pi</a:t>
                </a:r>
                <a:endParaRPr kumimoji="1" lang="en-US" altLang="zh-CN" sz="2400">
                  <a:latin typeface="Times New Roman" panose="02020603050405020304" pitchFamily="18" charset="0"/>
                  <a:ea typeface="宋体" panose="02010600030101010101" pitchFamily="2" charset="-122"/>
                </a:endParaRPr>
              </a:p>
            </p:txBody>
          </p:sp>
          <p:sp>
            <p:nvSpPr>
              <p:cNvPr id="137344" name="Rectangle 463"/>
              <p:cNvSpPr>
                <a:spLocks noChangeArrowheads="1"/>
              </p:cNvSpPr>
              <p:nvPr/>
            </p:nvSpPr>
            <p:spPr bwMode="auto">
              <a:xfrm>
                <a:off x="3168" y="1145"/>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345" name="Rectangle 464"/>
              <p:cNvSpPr>
                <a:spLocks noChangeArrowheads="1"/>
              </p:cNvSpPr>
              <p:nvPr/>
            </p:nvSpPr>
            <p:spPr bwMode="auto">
              <a:xfrm>
                <a:off x="3162" y="1139"/>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346" name="Rectangle 465"/>
              <p:cNvSpPr>
                <a:spLocks noChangeArrowheads="1"/>
              </p:cNvSpPr>
              <p:nvPr/>
            </p:nvSpPr>
            <p:spPr bwMode="auto">
              <a:xfrm>
                <a:off x="3383" y="1230"/>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347" name="Rectangle 466"/>
              <p:cNvSpPr>
                <a:spLocks noChangeArrowheads="1"/>
              </p:cNvSpPr>
              <p:nvPr/>
            </p:nvSpPr>
            <p:spPr bwMode="auto">
              <a:xfrm>
                <a:off x="3380" y="1226"/>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348" name="Rectangle 467"/>
              <p:cNvSpPr>
                <a:spLocks noChangeArrowheads="1"/>
              </p:cNvSpPr>
              <p:nvPr/>
            </p:nvSpPr>
            <p:spPr bwMode="auto">
              <a:xfrm>
                <a:off x="3440" y="1145"/>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349" name="Rectangle 468"/>
              <p:cNvSpPr>
                <a:spLocks noChangeArrowheads="1"/>
              </p:cNvSpPr>
              <p:nvPr/>
            </p:nvSpPr>
            <p:spPr bwMode="auto">
              <a:xfrm>
                <a:off x="3434" y="1139"/>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350" name="Rectangle 469"/>
              <p:cNvSpPr>
                <a:spLocks noChangeArrowheads="1"/>
              </p:cNvSpPr>
              <p:nvPr/>
            </p:nvSpPr>
            <p:spPr bwMode="auto">
              <a:xfrm>
                <a:off x="3558" y="114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51" name="Rectangle 470"/>
              <p:cNvSpPr>
                <a:spLocks noChangeArrowheads="1"/>
              </p:cNvSpPr>
              <p:nvPr/>
            </p:nvSpPr>
            <p:spPr bwMode="auto">
              <a:xfrm>
                <a:off x="3552" y="1139"/>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52" name="Rectangle 471"/>
              <p:cNvSpPr>
                <a:spLocks noChangeArrowheads="1"/>
              </p:cNvSpPr>
              <p:nvPr/>
            </p:nvSpPr>
            <p:spPr bwMode="auto">
              <a:xfrm>
                <a:off x="3177" y="251"/>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353" name="Rectangle 472"/>
              <p:cNvSpPr>
                <a:spLocks noChangeArrowheads="1"/>
              </p:cNvSpPr>
              <p:nvPr/>
            </p:nvSpPr>
            <p:spPr bwMode="auto">
              <a:xfrm>
                <a:off x="3171" y="245"/>
                <a:ext cx="23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a:t>
                </a:r>
                <a:endParaRPr kumimoji="1" lang="en-US" altLang="zh-CN" sz="2400">
                  <a:latin typeface="Times New Roman" panose="02020603050405020304" pitchFamily="18" charset="0"/>
                  <a:ea typeface="宋体" panose="02010600030101010101" pitchFamily="2" charset="-122"/>
                </a:endParaRPr>
              </a:p>
            </p:txBody>
          </p:sp>
          <p:sp>
            <p:nvSpPr>
              <p:cNvPr id="137354" name="Rectangle 473"/>
              <p:cNvSpPr>
                <a:spLocks noChangeArrowheads="1"/>
              </p:cNvSpPr>
              <p:nvPr/>
            </p:nvSpPr>
            <p:spPr bwMode="auto">
              <a:xfrm>
                <a:off x="3392" y="335"/>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355" name="Rectangle 474"/>
              <p:cNvSpPr>
                <a:spLocks noChangeArrowheads="1"/>
              </p:cNvSpPr>
              <p:nvPr/>
            </p:nvSpPr>
            <p:spPr bwMode="auto">
              <a:xfrm>
                <a:off x="3389" y="332"/>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latin typeface="Times New Roman" panose="02020603050405020304" pitchFamily="18" charset="0"/>
                    <a:ea typeface="宋体" panose="02010600030101010101" pitchFamily="2" charset="-122"/>
                  </a:rPr>
                  <a:t>2</a:t>
                </a:r>
                <a:endParaRPr kumimoji="1" lang="en-US" altLang="zh-CN" sz="2400">
                  <a:latin typeface="Times New Roman" panose="02020603050405020304" pitchFamily="18" charset="0"/>
                  <a:ea typeface="宋体" panose="02010600030101010101" pitchFamily="2" charset="-122"/>
                </a:endParaRPr>
              </a:p>
            </p:txBody>
          </p:sp>
          <p:sp>
            <p:nvSpPr>
              <p:cNvPr id="137356" name="Rectangle 475"/>
              <p:cNvSpPr>
                <a:spLocks noChangeArrowheads="1"/>
              </p:cNvSpPr>
              <p:nvPr/>
            </p:nvSpPr>
            <p:spPr bwMode="auto">
              <a:xfrm>
                <a:off x="3449" y="251"/>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357" name="Rectangle 476"/>
              <p:cNvSpPr>
                <a:spLocks noChangeArrowheads="1"/>
              </p:cNvSpPr>
              <p:nvPr/>
            </p:nvSpPr>
            <p:spPr bwMode="auto">
              <a:xfrm>
                <a:off x="3443" y="245"/>
                <a:ext cx="11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O</a:t>
                </a:r>
                <a:endParaRPr kumimoji="1" lang="en-US" altLang="zh-CN" sz="2400">
                  <a:latin typeface="Times New Roman" panose="02020603050405020304" pitchFamily="18" charset="0"/>
                  <a:ea typeface="宋体" panose="02010600030101010101" pitchFamily="2" charset="-122"/>
                </a:endParaRPr>
              </a:p>
            </p:txBody>
          </p:sp>
          <p:sp>
            <p:nvSpPr>
              <p:cNvPr id="137358" name="Rectangle 477"/>
              <p:cNvSpPr>
                <a:spLocks noChangeArrowheads="1"/>
              </p:cNvSpPr>
              <p:nvPr/>
            </p:nvSpPr>
            <p:spPr bwMode="auto">
              <a:xfrm>
                <a:off x="3567" y="251"/>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59" name="Rectangle 478"/>
              <p:cNvSpPr>
                <a:spLocks noChangeArrowheads="1"/>
              </p:cNvSpPr>
              <p:nvPr/>
            </p:nvSpPr>
            <p:spPr bwMode="auto">
              <a:xfrm>
                <a:off x="3561" y="24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60" name="Rectangle 479"/>
              <p:cNvSpPr>
                <a:spLocks noChangeArrowheads="1"/>
              </p:cNvSpPr>
              <p:nvPr/>
            </p:nvSpPr>
            <p:spPr bwMode="auto">
              <a:xfrm>
                <a:off x="3619" y="251"/>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361" name="Rectangle 480"/>
              <p:cNvSpPr>
                <a:spLocks noChangeArrowheads="1"/>
              </p:cNvSpPr>
              <p:nvPr/>
            </p:nvSpPr>
            <p:spPr bwMode="auto">
              <a:xfrm>
                <a:off x="3613" y="245"/>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C</a:t>
                </a:r>
                <a:endParaRPr kumimoji="1" lang="en-US" altLang="zh-CN" sz="2400">
                  <a:latin typeface="Times New Roman" panose="02020603050405020304" pitchFamily="18" charset="0"/>
                  <a:ea typeface="宋体" panose="02010600030101010101" pitchFamily="2" charset="-122"/>
                </a:endParaRPr>
              </a:p>
            </p:txBody>
          </p:sp>
          <p:sp>
            <p:nvSpPr>
              <p:cNvPr id="137362" name="Rectangle 481"/>
              <p:cNvSpPr>
                <a:spLocks noChangeArrowheads="1"/>
              </p:cNvSpPr>
              <p:nvPr/>
            </p:nvSpPr>
            <p:spPr bwMode="auto">
              <a:xfrm>
                <a:off x="3728" y="251"/>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63" name="Rectangle 482"/>
              <p:cNvSpPr>
                <a:spLocks noChangeArrowheads="1"/>
              </p:cNvSpPr>
              <p:nvPr/>
            </p:nvSpPr>
            <p:spPr bwMode="auto">
              <a:xfrm>
                <a:off x="3722" y="245"/>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64" name="Rectangle 483"/>
              <p:cNvSpPr>
                <a:spLocks noChangeArrowheads="1"/>
              </p:cNvSpPr>
              <p:nvPr/>
            </p:nvSpPr>
            <p:spPr bwMode="auto">
              <a:xfrm>
                <a:off x="3779" y="251"/>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365" name="Rectangle 484"/>
              <p:cNvSpPr>
                <a:spLocks noChangeArrowheads="1"/>
              </p:cNvSpPr>
              <p:nvPr/>
            </p:nvSpPr>
            <p:spPr bwMode="auto">
              <a:xfrm>
                <a:off x="3773" y="245"/>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A0702"/>
                    </a:solidFill>
                    <a:latin typeface="Times New Roman" panose="02020603050405020304" pitchFamily="18" charset="0"/>
                    <a:ea typeface="宋体" panose="02010600030101010101" pitchFamily="2" charset="-122"/>
                  </a:rPr>
                  <a:t>R</a:t>
                </a:r>
                <a:endParaRPr kumimoji="1" lang="en-US" altLang="zh-CN" sz="2400">
                  <a:latin typeface="Times New Roman" panose="02020603050405020304" pitchFamily="18" charset="0"/>
                  <a:ea typeface="宋体" panose="02010600030101010101" pitchFamily="2" charset="-122"/>
                </a:endParaRPr>
              </a:p>
            </p:txBody>
          </p:sp>
          <p:sp>
            <p:nvSpPr>
              <p:cNvPr id="137366" name="Rectangle 485"/>
              <p:cNvSpPr>
                <a:spLocks noChangeArrowheads="1"/>
              </p:cNvSpPr>
              <p:nvPr/>
            </p:nvSpPr>
            <p:spPr bwMode="auto">
              <a:xfrm>
                <a:off x="3885" y="335"/>
                <a:ext cx="10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0C0C0"/>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sp>
            <p:nvSpPr>
              <p:cNvPr id="137367" name="Rectangle 486"/>
              <p:cNvSpPr>
                <a:spLocks noChangeArrowheads="1"/>
              </p:cNvSpPr>
              <p:nvPr/>
            </p:nvSpPr>
            <p:spPr bwMode="auto">
              <a:xfrm>
                <a:off x="3882" y="332"/>
                <a:ext cx="10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300" b="1">
                    <a:solidFill>
                      <a:srgbClr val="CA0702"/>
                    </a:solidFill>
                    <a:latin typeface="Times New Roman" panose="02020603050405020304" pitchFamily="18" charset="0"/>
                    <a:ea typeface="宋体" panose="02010600030101010101" pitchFamily="2" charset="-122"/>
                  </a:rPr>
                  <a:t>1  </a:t>
                </a:r>
                <a:endParaRPr kumimoji="1" lang="en-US" altLang="zh-CN" sz="2400">
                  <a:latin typeface="Times New Roman" panose="02020603050405020304" pitchFamily="18" charset="0"/>
                  <a:ea typeface="宋体" panose="02010600030101010101" pitchFamily="2" charset="-122"/>
                </a:endParaRPr>
              </a:p>
            </p:txBody>
          </p:sp>
          <p:sp>
            <p:nvSpPr>
              <p:cNvPr id="137368" name="Rectangle 487"/>
              <p:cNvSpPr>
                <a:spLocks noChangeArrowheads="1"/>
              </p:cNvSpPr>
              <p:nvPr/>
            </p:nvSpPr>
            <p:spPr bwMode="auto">
              <a:xfrm>
                <a:off x="3168" y="663"/>
                <a:ext cx="54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solidFill>
                      <a:srgbClr val="C0C0C0"/>
                    </a:solidFill>
                    <a:latin typeface="Times New Roman" panose="02020603050405020304" pitchFamily="18" charset="0"/>
                    <a:ea typeface="宋体" panose="02010600030101010101" pitchFamily="2" charset="-122"/>
                  </a:rPr>
                  <a:t>CHOH  </a:t>
                </a:r>
                <a:endParaRPr kumimoji="1" lang="en-US" altLang="zh-CN" sz="2400">
                  <a:latin typeface="Times New Roman" panose="02020603050405020304" pitchFamily="18" charset="0"/>
                  <a:ea typeface="宋体" panose="02010600030101010101" pitchFamily="2" charset="-122"/>
                </a:endParaRPr>
              </a:p>
            </p:txBody>
          </p:sp>
          <p:sp>
            <p:nvSpPr>
              <p:cNvPr id="137369" name="Rectangle 488"/>
              <p:cNvSpPr>
                <a:spLocks noChangeArrowheads="1"/>
              </p:cNvSpPr>
              <p:nvPr/>
            </p:nvSpPr>
            <p:spPr bwMode="auto">
              <a:xfrm>
                <a:off x="3162" y="657"/>
                <a:ext cx="54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CHOH</a:t>
                </a:r>
                <a:r>
                  <a:rPr kumimoji="1" lang="en-US" altLang="zh-CN" sz="1900" b="1">
                    <a:solidFill>
                      <a:srgbClr val="000000"/>
                    </a:solidFill>
                    <a:latin typeface="Times New Roman" panose="02020603050405020304" pitchFamily="18" charset="0"/>
                    <a:ea typeface="宋体" panose="02010600030101010101" pitchFamily="2" charset="-122"/>
                  </a:rPr>
                  <a:t>  </a:t>
                </a:r>
                <a:endParaRPr kumimoji="1" lang="en-US" altLang="zh-CN" sz="2400">
                  <a:latin typeface="Times New Roman" panose="02020603050405020304" pitchFamily="18" charset="0"/>
                  <a:ea typeface="宋体" panose="02010600030101010101" pitchFamily="2" charset="-122"/>
                </a:endParaRPr>
              </a:p>
            </p:txBody>
          </p:sp>
          <p:sp>
            <p:nvSpPr>
              <p:cNvPr id="137370" name="Line 489"/>
              <p:cNvSpPr>
                <a:spLocks noChangeShapeType="1"/>
              </p:cNvSpPr>
              <p:nvPr/>
            </p:nvSpPr>
            <p:spPr bwMode="auto">
              <a:xfrm>
                <a:off x="3210" y="436"/>
                <a:ext cx="1" cy="2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371" name="Line 490"/>
              <p:cNvSpPr>
                <a:spLocks noChangeShapeType="1"/>
              </p:cNvSpPr>
              <p:nvPr/>
            </p:nvSpPr>
            <p:spPr bwMode="auto">
              <a:xfrm>
                <a:off x="3222" y="879"/>
                <a:ext cx="1" cy="23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7372" name="Rectangle 491"/>
              <p:cNvSpPr>
                <a:spLocks noChangeArrowheads="1"/>
              </p:cNvSpPr>
              <p:nvPr/>
            </p:nvSpPr>
            <p:spPr bwMode="auto">
              <a:xfrm>
                <a:off x="2759" y="1500"/>
                <a:ext cx="7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1</a:t>
                </a:r>
                <a:endParaRPr kumimoji="1" lang="en-US" altLang="zh-CN" sz="2400">
                  <a:latin typeface="Times New Roman" panose="02020603050405020304" pitchFamily="18" charset="0"/>
                  <a:ea typeface="宋体" panose="02010600030101010101" pitchFamily="2" charset="-122"/>
                </a:endParaRPr>
              </a:p>
            </p:txBody>
          </p:sp>
          <p:sp>
            <p:nvSpPr>
              <p:cNvPr id="137373" name="Rectangle 492"/>
              <p:cNvSpPr>
                <a:spLocks noChangeArrowheads="1"/>
              </p:cNvSpPr>
              <p:nvPr/>
            </p:nvSpPr>
            <p:spPr bwMode="auto">
              <a:xfrm>
                <a:off x="2844" y="1500"/>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74" name="Rectangle 493"/>
              <p:cNvSpPr>
                <a:spLocks noChangeArrowheads="1"/>
              </p:cNvSpPr>
              <p:nvPr/>
            </p:nvSpPr>
            <p:spPr bwMode="auto">
              <a:xfrm>
                <a:off x="2892"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酯</a:t>
                </a:r>
                <a:endParaRPr kumimoji="1" lang="zh-CN" altLang="en-US" sz="2400">
                  <a:latin typeface="Times New Roman" panose="02020603050405020304" pitchFamily="18" charset="0"/>
                  <a:ea typeface="宋体" panose="02010600030101010101" pitchFamily="2" charset="-122"/>
                </a:endParaRPr>
              </a:p>
            </p:txBody>
          </p:sp>
          <p:sp>
            <p:nvSpPr>
              <p:cNvPr id="137375" name="Rectangle 494"/>
              <p:cNvSpPr>
                <a:spLocks noChangeArrowheads="1"/>
              </p:cNvSpPr>
              <p:nvPr/>
            </p:nvSpPr>
            <p:spPr bwMode="auto">
              <a:xfrm>
                <a:off x="3047"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酰</a:t>
                </a:r>
                <a:endParaRPr kumimoji="1" lang="zh-CN" altLang="en-US" sz="2400">
                  <a:latin typeface="Times New Roman" panose="02020603050405020304" pitchFamily="18" charset="0"/>
                  <a:ea typeface="宋体" panose="02010600030101010101" pitchFamily="2" charset="-122"/>
                </a:endParaRPr>
              </a:p>
            </p:txBody>
          </p:sp>
          <p:sp>
            <p:nvSpPr>
              <p:cNvPr id="137376" name="Rectangle 495"/>
              <p:cNvSpPr>
                <a:spLocks noChangeArrowheads="1"/>
              </p:cNvSpPr>
              <p:nvPr/>
            </p:nvSpPr>
            <p:spPr bwMode="auto">
              <a:xfrm>
                <a:off x="3198" y="1500"/>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77" name="Rectangle 496"/>
              <p:cNvSpPr>
                <a:spLocks noChangeArrowheads="1"/>
              </p:cNvSpPr>
              <p:nvPr/>
            </p:nvSpPr>
            <p:spPr bwMode="auto">
              <a:xfrm>
                <a:off x="3246" y="1500"/>
                <a:ext cx="115"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3 </a:t>
                </a:r>
                <a:endParaRPr kumimoji="1" lang="en-US" altLang="zh-CN" sz="2400">
                  <a:latin typeface="Times New Roman" panose="02020603050405020304" pitchFamily="18" charset="0"/>
                  <a:ea typeface="宋体" panose="02010600030101010101" pitchFamily="2" charset="-122"/>
                </a:endParaRPr>
              </a:p>
            </p:txBody>
          </p:sp>
          <p:sp>
            <p:nvSpPr>
              <p:cNvPr id="137378" name="Rectangle 497"/>
              <p:cNvSpPr>
                <a:spLocks noChangeArrowheads="1"/>
              </p:cNvSpPr>
              <p:nvPr/>
            </p:nvSpPr>
            <p:spPr bwMode="auto">
              <a:xfrm>
                <a:off x="3374" y="1500"/>
                <a:ext cx="5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1900" b="1">
                    <a:latin typeface="Times New Roman" panose="02020603050405020304" pitchFamily="18" charset="0"/>
                    <a:ea typeface="宋体" panose="02010600030101010101" pitchFamily="2" charset="-122"/>
                  </a:rPr>
                  <a:t>-</a:t>
                </a:r>
                <a:endParaRPr kumimoji="1" lang="en-US" altLang="zh-CN" sz="2400">
                  <a:latin typeface="Times New Roman" panose="02020603050405020304" pitchFamily="18" charset="0"/>
                  <a:ea typeface="宋体" panose="02010600030101010101" pitchFamily="2" charset="-122"/>
                </a:endParaRPr>
              </a:p>
            </p:txBody>
          </p:sp>
          <p:sp>
            <p:nvSpPr>
              <p:cNvPr id="137379" name="Rectangle 498"/>
              <p:cNvSpPr>
                <a:spLocks noChangeArrowheads="1"/>
              </p:cNvSpPr>
              <p:nvPr/>
            </p:nvSpPr>
            <p:spPr bwMode="auto">
              <a:xfrm>
                <a:off x="3461"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磷</a:t>
                </a:r>
                <a:endParaRPr kumimoji="1" lang="zh-CN" altLang="en-US" sz="2400">
                  <a:latin typeface="Times New Roman" panose="02020603050405020304" pitchFamily="18" charset="0"/>
                  <a:ea typeface="宋体" panose="02010600030101010101" pitchFamily="2" charset="-122"/>
                </a:endParaRPr>
              </a:p>
            </p:txBody>
          </p:sp>
          <p:sp>
            <p:nvSpPr>
              <p:cNvPr id="137380" name="Rectangle 499"/>
              <p:cNvSpPr>
                <a:spLocks noChangeArrowheads="1"/>
              </p:cNvSpPr>
              <p:nvPr/>
            </p:nvSpPr>
            <p:spPr bwMode="auto">
              <a:xfrm>
                <a:off x="3616"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酸</a:t>
                </a:r>
                <a:endParaRPr kumimoji="1" lang="zh-CN" altLang="en-US" sz="2400">
                  <a:latin typeface="Times New Roman" panose="02020603050405020304" pitchFamily="18" charset="0"/>
                  <a:ea typeface="宋体" panose="02010600030101010101" pitchFamily="2" charset="-122"/>
                </a:endParaRPr>
              </a:p>
            </p:txBody>
          </p:sp>
          <p:sp>
            <p:nvSpPr>
              <p:cNvPr id="137381" name="Rectangle 500"/>
              <p:cNvSpPr>
                <a:spLocks noChangeArrowheads="1"/>
              </p:cNvSpPr>
              <p:nvPr/>
            </p:nvSpPr>
            <p:spPr bwMode="auto">
              <a:xfrm>
                <a:off x="3770"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甘</a:t>
                </a:r>
                <a:endParaRPr kumimoji="1" lang="zh-CN" altLang="en-US" sz="2400">
                  <a:latin typeface="Times New Roman" panose="02020603050405020304" pitchFamily="18" charset="0"/>
                  <a:ea typeface="宋体" panose="02010600030101010101" pitchFamily="2" charset="-122"/>
                </a:endParaRPr>
              </a:p>
            </p:txBody>
          </p:sp>
          <p:sp>
            <p:nvSpPr>
              <p:cNvPr id="137382" name="Rectangle 501"/>
              <p:cNvSpPr>
                <a:spLocks noChangeArrowheads="1"/>
              </p:cNvSpPr>
              <p:nvPr/>
            </p:nvSpPr>
            <p:spPr bwMode="auto">
              <a:xfrm>
                <a:off x="3925" y="151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1900" b="1">
                    <a:latin typeface="Times New Roman" panose="02020603050405020304" pitchFamily="18" charset="0"/>
                  </a:rPr>
                  <a:t>油</a:t>
                </a:r>
                <a:endParaRPr kumimoji="1" lang="zh-CN" altLang="en-US" sz="2400">
                  <a:latin typeface="Times New Roman" panose="02020603050405020304" pitchFamily="18" charset="0"/>
                  <a:ea typeface="宋体" panose="02010600030101010101" pitchFamily="2" charset="-122"/>
                </a:endParaRPr>
              </a:p>
            </p:txBody>
          </p:sp>
        </p:grpSp>
      </p:grpSp>
    </p:spTree>
    <p:extLst>
      <p:ext uri="{BB962C8B-B14F-4D97-AF65-F5344CB8AC3E}">
        <p14:creationId xmlns:p14="http://schemas.microsoft.com/office/powerpoint/2010/main" val="35699471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08227"/>
                                        </p:tgtEl>
                                        <p:attrNameLst>
                                          <p:attrName>style.visibility</p:attrName>
                                        </p:attrNameLst>
                                      </p:cBhvr>
                                      <p:to>
                                        <p:strVal val="visible"/>
                                      </p:to>
                                    </p:set>
                                    <p:animEffect transition="in" filter="wipe(left)">
                                      <p:cBhvr>
                                        <p:cTn id="7" dur="500"/>
                                        <p:tgtEl>
                                          <p:spTgt spid="3082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08560"/>
                                        </p:tgtEl>
                                        <p:attrNameLst>
                                          <p:attrName>style.visibility</p:attrName>
                                        </p:attrNameLst>
                                      </p:cBhvr>
                                      <p:to>
                                        <p:strVal val="visible"/>
                                      </p:to>
                                    </p:set>
                                    <p:animEffect transition="in" filter="wipe(left)">
                                      <p:cBhvr>
                                        <p:cTn id="12" dur="500"/>
                                        <p:tgtEl>
                                          <p:spTgt spid="30856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08290"/>
                                        </p:tgtEl>
                                        <p:attrNameLst>
                                          <p:attrName>style.visibility</p:attrName>
                                        </p:attrNameLst>
                                      </p:cBhvr>
                                      <p:to>
                                        <p:strVal val="visible"/>
                                      </p:to>
                                    </p:set>
                                    <p:animEffect transition="in" filter="wipe(left)">
                                      <p:cBhvr>
                                        <p:cTn id="17" dur="500"/>
                                        <p:tgtEl>
                                          <p:spTgt spid="30829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308390"/>
                                        </p:tgtEl>
                                        <p:attrNameLst>
                                          <p:attrName>style.visibility</p:attrName>
                                        </p:attrNameLst>
                                      </p:cBhvr>
                                      <p:to>
                                        <p:strVal val="visible"/>
                                      </p:to>
                                    </p:set>
                                    <p:animEffect transition="in" filter="wipe(left)">
                                      <p:cBhvr>
                                        <p:cTn id="22" dur="500"/>
                                        <p:tgtEl>
                                          <p:spTgt spid="3083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084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2927351" y="317501"/>
            <a:ext cx="5497513" cy="588963"/>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ea typeface="宋体" panose="02010600030101010101" pitchFamily="2" charset="-122"/>
              </a:rPr>
              <a:t>脂酸合成受代谢物和激素调节</a:t>
            </a:r>
            <a:endParaRPr kumimoji="1" lang="zh-CN" altLang="en-US" sz="3200">
              <a:ea typeface="宋体" panose="02010600030101010101" pitchFamily="2" charset="-122"/>
            </a:endParaRPr>
          </a:p>
        </p:txBody>
      </p:sp>
      <p:sp>
        <p:nvSpPr>
          <p:cNvPr id="139267" name="Text Box 3"/>
          <p:cNvSpPr txBox="1">
            <a:spLocks noChangeArrowheads="1"/>
          </p:cNvSpPr>
          <p:nvPr/>
        </p:nvSpPr>
        <p:spPr bwMode="auto">
          <a:xfrm>
            <a:off x="2351088" y="1341438"/>
            <a:ext cx="72009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rgbClr val="006600"/>
                </a:solidFill>
                <a:latin typeface="华文楷体" panose="02010600040101010101" pitchFamily="2" charset="-122"/>
              </a:rPr>
              <a:t>1. </a:t>
            </a:r>
            <a:r>
              <a:rPr kumimoji="1" lang="zh-CN" altLang="en-US" sz="2800" b="1">
                <a:solidFill>
                  <a:srgbClr val="006600"/>
                </a:solidFill>
                <a:latin typeface="华文楷体" panose="02010600040101010101" pitchFamily="2" charset="-122"/>
              </a:rPr>
              <a:t>脂酸分解抑制、糖分解促进脂酸合成</a:t>
            </a:r>
            <a:r>
              <a:rPr kumimoji="1" lang="zh-CN" altLang="en-US" sz="2800">
                <a:solidFill>
                  <a:srgbClr val="006600"/>
                </a:solidFill>
                <a:latin typeface="华文楷体" panose="02010600040101010101" pitchFamily="2" charset="-122"/>
              </a:rPr>
              <a:t> </a:t>
            </a:r>
          </a:p>
        </p:txBody>
      </p:sp>
      <p:sp>
        <p:nvSpPr>
          <p:cNvPr id="74756" name="Text Box 4"/>
          <p:cNvSpPr txBox="1">
            <a:spLocks noChangeArrowheads="1"/>
          </p:cNvSpPr>
          <p:nvPr/>
        </p:nvSpPr>
        <p:spPr bwMode="auto">
          <a:xfrm>
            <a:off x="2730500" y="2017714"/>
            <a:ext cx="6721520" cy="1643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indent="25400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zh-CN" altLang="en-US" sz="2400" b="1">
                <a:solidFill>
                  <a:srgbClr val="990099"/>
                </a:solidFill>
                <a:latin typeface="Arial" panose="020B0604020202020204" pitchFamily="34" charset="0"/>
              </a:rPr>
              <a:t>乙酰</a:t>
            </a:r>
            <a:r>
              <a:rPr kumimoji="1" lang="en-US" altLang="zh-CN" sz="2400" b="1">
                <a:solidFill>
                  <a:srgbClr val="990099"/>
                </a:solidFill>
                <a:latin typeface="Arial" panose="020B0604020202020204" pitchFamily="34" charset="0"/>
              </a:rPr>
              <a:t>CoA</a:t>
            </a:r>
            <a:r>
              <a:rPr kumimoji="1" lang="zh-CN" altLang="en-US" sz="2400" b="1">
                <a:solidFill>
                  <a:srgbClr val="990099"/>
                </a:solidFill>
                <a:latin typeface="Arial" panose="020B0604020202020204" pitchFamily="34" charset="0"/>
              </a:rPr>
              <a:t>羧化酶的别构调节物</a:t>
            </a:r>
          </a:p>
          <a:p>
            <a:pPr lvl="1" eaLnBrk="1" hangingPunct="1">
              <a:lnSpc>
                <a:spcPct val="140000"/>
              </a:lnSpc>
            </a:pPr>
            <a:r>
              <a:rPr kumimoji="1" lang="zh-CN" altLang="en-US" sz="2400" b="1">
                <a:latin typeface="Arial" panose="020B0604020202020204" pitchFamily="34" charset="0"/>
              </a:rPr>
              <a:t>抑制剂：软脂酰</a:t>
            </a:r>
            <a:r>
              <a:rPr kumimoji="1" lang="en-US" altLang="zh-CN" sz="2400" b="1">
                <a:latin typeface="Arial" panose="020B0604020202020204" pitchFamily="34" charset="0"/>
              </a:rPr>
              <a:t>CoA</a:t>
            </a:r>
            <a:r>
              <a:rPr kumimoji="1" lang="zh-CN" altLang="en-US" sz="2400" b="1">
                <a:latin typeface="Arial" panose="020B0604020202020204" pitchFamily="34" charset="0"/>
              </a:rPr>
              <a:t>及其他长链脂酰</a:t>
            </a:r>
            <a:r>
              <a:rPr kumimoji="1" lang="en-US" altLang="zh-CN" sz="2400" b="1">
                <a:latin typeface="Arial" panose="020B0604020202020204" pitchFamily="34" charset="0"/>
              </a:rPr>
              <a:t>CoA   </a:t>
            </a:r>
          </a:p>
          <a:p>
            <a:pPr lvl="1" eaLnBrk="1" hangingPunct="1">
              <a:lnSpc>
                <a:spcPct val="140000"/>
              </a:lnSpc>
            </a:pPr>
            <a:r>
              <a:rPr kumimoji="1" lang="zh-CN" altLang="en-US" sz="2400" b="1">
                <a:latin typeface="Arial" panose="020B0604020202020204" pitchFamily="34" charset="0"/>
              </a:rPr>
              <a:t>激活剂：柠檬酸、异柠檬酸</a:t>
            </a:r>
          </a:p>
        </p:txBody>
      </p:sp>
      <p:sp>
        <p:nvSpPr>
          <p:cNvPr id="74757" name="Rectangle 5"/>
          <p:cNvSpPr>
            <a:spLocks noChangeArrowheads="1"/>
          </p:cNvSpPr>
          <p:nvPr/>
        </p:nvSpPr>
        <p:spPr bwMode="auto">
          <a:xfrm>
            <a:off x="2711450" y="3781757"/>
            <a:ext cx="6750050" cy="1126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7112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zh-CN" altLang="en-US" sz="2400" b="1">
                <a:latin typeface="Times New Roman" panose="02020603050405020304" pitchFamily="18" charset="0"/>
              </a:rPr>
              <a:t>进食糖类而糖代谢加强，</a:t>
            </a:r>
            <a:r>
              <a:rPr kumimoji="1" lang="en-US" altLang="zh-CN" sz="2400" b="1">
                <a:latin typeface="Times New Roman" panose="02020603050405020304" pitchFamily="18" charset="0"/>
              </a:rPr>
              <a:t>NADPH</a:t>
            </a:r>
            <a:r>
              <a:rPr kumimoji="1" lang="zh-CN" altLang="en-US" sz="2400" b="1">
                <a:latin typeface="Times New Roman" panose="02020603050405020304" pitchFamily="18" charset="0"/>
              </a:rPr>
              <a:t>及乙酰</a:t>
            </a:r>
            <a:r>
              <a:rPr kumimoji="1" lang="en-US" altLang="zh-CN" sz="2400" b="1">
                <a:latin typeface="Arial" panose="020B0604020202020204" pitchFamily="34" charset="0"/>
              </a:rPr>
              <a:t>CoA</a:t>
            </a:r>
            <a:r>
              <a:rPr kumimoji="1" lang="zh-CN" altLang="en-US" sz="2400" b="1">
                <a:latin typeface="Times New Roman" panose="02020603050405020304" pitchFamily="18" charset="0"/>
              </a:rPr>
              <a:t>供应增多，有利于脂酸的合成。 </a:t>
            </a:r>
          </a:p>
        </p:txBody>
      </p:sp>
      <p:sp>
        <p:nvSpPr>
          <p:cNvPr id="74758" name="Rectangle 6"/>
          <p:cNvSpPr>
            <a:spLocks noChangeArrowheads="1"/>
          </p:cNvSpPr>
          <p:nvPr/>
        </p:nvSpPr>
        <p:spPr bwMode="auto">
          <a:xfrm>
            <a:off x="2855914" y="4932695"/>
            <a:ext cx="6537325" cy="1126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7112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zh-CN" altLang="en-US" sz="2400" b="1">
                <a:latin typeface="华文楷体" panose="02010600040101010101" pitchFamily="2" charset="-122"/>
              </a:rPr>
              <a:t>大量进食糖类也能增强各种合成脂肪有关的酶活性从而使脂肪合成增加。 </a:t>
            </a:r>
          </a:p>
        </p:txBody>
      </p:sp>
    </p:spTree>
    <p:extLst>
      <p:ext uri="{BB962C8B-B14F-4D97-AF65-F5344CB8AC3E}">
        <p14:creationId xmlns:p14="http://schemas.microsoft.com/office/powerpoint/2010/main" val="41450696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74756"/>
                                        </p:tgtEl>
                                        <p:attrNameLst>
                                          <p:attrName>style.visibility</p:attrName>
                                        </p:attrNameLst>
                                      </p:cBhvr>
                                      <p:to>
                                        <p:strVal val="visible"/>
                                      </p:to>
                                    </p:set>
                                    <p:animEffect transition="in" filter="checkerboard(down)">
                                      <p:cBhvr>
                                        <p:cTn id="7" dur="500"/>
                                        <p:tgtEl>
                                          <p:spTgt spid="747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4757"/>
                                        </p:tgtEl>
                                        <p:attrNameLst>
                                          <p:attrName>style.visibility</p:attrName>
                                        </p:attrNameLst>
                                      </p:cBhvr>
                                      <p:to>
                                        <p:strVal val="visible"/>
                                      </p:to>
                                    </p:set>
                                    <p:animEffect transition="in" filter="randombar(horizontal)">
                                      <p:cBhvr>
                                        <p:cTn id="12" dur="500"/>
                                        <p:tgtEl>
                                          <p:spTgt spid="74757"/>
                                        </p:tgtEl>
                                      </p:cBhvr>
                                    </p:animEffect>
                                  </p:childTnLst>
                                </p:cTn>
                              </p:par>
                            </p:childTnLst>
                          </p:cTn>
                        </p:par>
                        <p:par>
                          <p:cTn id="13" fill="hold" nodeType="afterGroup">
                            <p:stCondLst>
                              <p:cond delay="500"/>
                            </p:stCondLst>
                            <p:childTnLst>
                              <p:par>
                                <p:cTn id="14" presetID="14" presetClass="entr" presetSubtype="10" fill="hold" grpId="0" nodeType="afterEffect">
                                  <p:stCondLst>
                                    <p:cond delay="0"/>
                                  </p:stCondLst>
                                  <p:childTnLst>
                                    <p:set>
                                      <p:cBhvr>
                                        <p:cTn id="15" dur="1" fill="hold">
                                          <p:stCondLst>
                                            <p:cond delay="0"/>
                                          </p:stCondLst>
                                        </p:cTn>
                                        <p:tgtEl>
                                          <p:spTgt spid="74758"/>
                                        </p:tgtEl>
                                        <p:attrNameLst>
                                          <p:attrName>style.visibility</p:attrName>
                                        </p:attrNameLst>
                                      </p:cBhvr>
                                      <p:to>
                                        <p:strVal val="visible"/>
                                      </p:to>
                                    </p:set>
                                    <p:animEffect transition="in" filter="randombar(horizontal)">
                                      <p:cBhvr>
                                        <p:cTn id="16" dur="500"/>
                                        <p:tgtEl>
                                          <p:spTgt spid="747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autoUpdateAnimBg="0"/>
      <p:bldP spid="74757" grpId="0" autoUpdateAnimBg="0"/>
      <p:bldP spid="74758"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ext Box 2"/>
          <p:cNvSpPr txBox="1">
            <a:spLocks noChangeArrowheads="1"/>
          </p:cNvSpPr>
          <p:nvPr/>
        </p:nvSpPr>
        <p:spPr bwMode="auto">
          <a:xfrm>
            <a:off x="2855914" y="476251"/>
            <a:ext cx="70564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rgbClr val="006600"/>
                </a:solidFill>
                <a:latin typeface="华文楷体" panose="02010600040101010101" pitchFamily="2" charset="-122"/>
              </a:rPr>
              <a:t>2 </a:t>
            </a:r>
            <a:r>
              <a:rPr kumimoji="1" lang="en-US" altLang="zh-CN" b="1">
                <a:solidFill>
                  <a:srgbClr val="006600"/>
                </a:solidFill>
                <a:ea typeface="宋体" panose="02010600030101010101" pitchFamily="2" charset="-122"/>
              </a:rPr>
              <a:t>. </a:t>
            </a:r>
            <a:r>
              <a:rPr kumimoji="1" lang="zh-CN" altLang="en-US" sz="2800" b="1">
                <a:solidFill>
                  <a:srgbClr val="006600"/>
                </a:solidFill>
                <a:latin typeface="华文楷体" panose="02010600040101010101" pitchFamily="2" charset="-122"/>
              </a:rPr>
              <a:t>胰岛素促进、胰高血糖素抑制脂酸合成</a:t>
            </a:r>
          </a:p>
        </p:txBody>
      </p:sp>
      <p:sp>
        <p:nvSpPr>
          <p:cNvPr id="75779" name="Text Box 3"/>
          <p:cNvSpPr txBox="1">
            <a:spLocks noChangeArrowheads="1"/>
          </p:cNvSpPr>
          <p:nvPr/>
        </p:nvSpPr>
        <p:spPr bwMode="auto">
          <a:xfrm>
            <a:off x="2640014" y="1557338"/>
            <a:ext cx="70580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buFontTx/>
              <a:buChar char="•"/>
            </a:pPr>
            <a:r>
              <a:rPr kumimoji="1" lang="en-US" altLang="zh-CN" sz="2800" b="1">
                <a:solidFill>
                  <a:srgbClr val="990099"/>
                </a:solidFill>
                <a:latin typeface="华文楷体" panose="02010600040101010101" pitchFamily="2" charset="-122"/>
              </a:rPr>
              <a:t> </a:t>
            </a:r>
            <a:r>
              <a:rPr kumimoji="1" lang="zh-CN" altLang="en-US" sz="2800" b="1">
                <a:solidFill>
                  <a:srgbClr val="990099"/>
                </a:solidFill>
                <a:latin typeface="华文楷体" panose="02010600040101010101" pitchFamily="2" charset="-122"/>
              </a:rPr>
              <a:t>胰岛素</a:t>
            </a:r>
            <a:r>
              <a:rPr kumimoji="1" lang="zh-CN" altLang="en-US" sz="2800" b="1">
                <a:latin typeface="华文楷体" panose="02010600040101010101" pitchFamily="2" charset="-122"/>
              </a:rPr>
              <a:t>是调节脂肪合成的主要激素</a:t>
            </a:r>
            <a:r>
              <a:rPr kumimoji="1" lang="zh-CN" altLang="en-US" sz="2800">
                <a:latin typeface="华文楷体" panose="02010600040101010101" pitchFamily="2" charset="-122"/>
              </a:rPr>
              <a:t>。</a:t>
            </a:r>
          </a:p>
        </p:txBody>
      </p:sp>
      <p:grpSp>
        <p:nvGrpSpPr>
          <p:cNvPr id="192527" name="Group 1039"/>
          <p:cNvGrpSpPr>
            <a:grpSpLocks/>
          </p:cNvGrpSpPr>
          <p:nvPr/>
        </p:nvGrpSpPr>
        <p:grpSpPr bwMode="auto">
          <a:xfrm>
            <a:off x="2282825" y="2554288"/>
            <a:ext cx="7931150" cy="3470274"/>
            <a:chOff x="478" y="1343"/>
            <a:chExt cx="4996" cy="2186"/>
          </a:xfrm>
        </p:grpSpPr>
        <p:sp>
          <p:nvSpPr>
            <p:cNvPr id="141317" name="Text Box 5"/>
            <p:cNvSpPr txBox="1">
              <a:spLocks noChangeArrowheads="1"/>
            </p:cNvSpPr>
            <p:nvPr/>
          </p:nvSpPr>
          <p:spPr bwMode="auto">
            <a:xfrm>
              <a:off x="2478" y="1343"/>
              <a:ext cx="1769" cy="754"/>
            </a:xfrm>
            <a:prstGeom prst="rect">
              <a:avLst/>
            </a:prstGeom>
            <a:solidFill>
              <a:srgbClr val="FFFFCC"/>
            </a:solidFill>
            <a:ln w="9525">
              <a:solidFill>
                <a:srgbClr val="FFFF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solidFill>
                    <a:srgbClr val="006600"/>
                  </a:solidFill>
                  <a:latin typeface="华文楷体" panose="02010600040101010101" pitchFamily="2" charset="-122"/>
                </a:rPr>
                <a:t>乙酰</a:t>
              </a:r>
              <a:r>
                <a:rPr kumimoji="1" lang="en-US" altLang="zh-CN" sz="2400" b="1">
                  <a:solidFill>
                    <a:srgbClr val="006600"/>
                  </a:solidFill>
                  <a:latin typeface="华文楷体" panose="02010600040101010101" pitchFamily="2" charset="-122"/>
                </a:rPr>
                <a:t>CoA</a:t>
              </a:r>
              <a:r>
                <a:rPr kumimoji="1" lang="zh-CN" altLang="en-US" sz="2400" b="1">
                  <a:solidFill>
                    <a:srgbClr val="006600"/>
                  </a:solidFill>
                  <a:latin typeface="华文楷体" panose="02010600040101010101" pitchFamily="2" charset="-122"/>
                </a:rPr>
                <a:t>羧化</a:t>
              </a:r>
            </a:p>
            <a:p>
              <a:pPr eaLnBrk="1" hangingPunct="1"/>
              <a:r>
                <a:rPr kumimoji="1" lang="zh-CN" altLang="en-US" sz="2400" b="1">
                  <a:solidFill>
                    <a:srgbClr val="006600"/>
                  </a:solidFill>
                  <a:latin typeface="华文楷体" panose="02010600040101010101" pitchFamily="2" charset="-122"/>
                </a:rPr>
                <a:t>酶脂酸合成酶 </a:t>
              </a:r>
            </a:p>
            <a:p>
              <a:pPr eaLnBrk="1" hangingPunct="1"/>
              <a:r>
                <a:rPr kumimoji="1" lang="en-US" altLang="zh-CN" sz="2400" b="1">
                  <a:solidFill>
                    <a:srgbClr val="006600"/>
                  </a:solidFill>
                  <a:latin typeface="华文楷体" panose="02010600040101010101" pitchFamily="2" charset="-122"/>
                </a:rPr>
                <a:t>ATP-</a:t>
              </a:r>
              <a:r>
                <a:rPr kumimoji="1" lang="zh-CN" altLang="en-US" sz="2400" b="1">
                  <a:solidFill>
                    <a:srgbClr val="006600"/>
                  </a:solidFill>
                  <a:latin typeface="华文楷体" panose="02010600040101010101" pitchFamily="2" charset="-122"/>
                </a:rPr>
                <a:t>柠檬酸裂解酶 </a:t>
              </a:r>
            </a:p>
          </p:txBody>
        </p:sp>
        <p:sp>
          <p:nvSpPr>
            <p:cNvPr id="141318" name="Rectangle 10"/>
            <p:cNvSpPr>
              <a:spLocks noChangeArrowheads="1"/>
            </p:cNvSpPr>
            <p:nvPr/>
          </p:nvSpPr>
          <p:spPr bwMode="auto">
            <a:xfrm>
              <a:off x="3158" y="2931"/>
              <a:ext cx="1088"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solidFill>
                    <a:schemeClr val="hlink"/>
                  </a:solidFill>
                  <a:latin typeface="华文楷体" panose="02010600040101010101" pitchFamily="2" charset="-122"/>
                </a:rPr>
                <a:t>乙酰</a:t>
              </a:r>
              <a:r>
                <a:rPr kumimoji="1" lang="en-US" altLang="zh-CN" sz="2400" b="1">
                  <a:solidFill>
                    <a:schemeClr val="hlink"/>
                  </a:solidFill>
                  <a:latin typeface="华文楷体" panose="02010600040101010101" pitchFamily="2" charset="-122"/>
                </a:rPr>
                <a:t>CoA</a:t>
              </a:r>
              <a:r>
                <a:rPr kumimoji="1" lang="zh-CN" altLang="en-US" sz="2400" b="1">
                  <a:solidFill>
                    <a:schemeClr val="hlink"/>
                  </a:solidFill>
                  <a:latin typeface="华文楷体" panose="02010600040101010101" pitchFamily="2" charset="-122"/>
                </a:rPr>
                <a:t>羧化酶 </a:t>
              </a:r>
              <a:r>
                <a:rPr kumimoji="1" lang="zh-CN" altLang="en-US" sz="2400" b="1">
                  <a:solidFill>
                    <a:schemeClr val="hlink"/>
                  </a:solidFill>
                  <a:latin typeface="华文楷体" panose="02010600040101010101" pitchFamily="2" charset="-122"/>
                  <a:sym typeface="Symbol" panose="05050102010706020507" pitchFamily="18" charset="2"/>
                </a:rPr>
                <a:t></a:t>
              </a:r>
            </a:p>
          </p:txBody>
        </p:sp>
        <p:grpSp>
          <p:nvGrpSpPr>
            <p:cNvPr id="141319" name="Group 1026"/>
            <p:cNvGrpSpPr>
              <a:grpSpLocks/>
            </p:cNvGrpSpPr>
            <p:nvPr/>
          </p:nvGrpSpPr>
          <p:grpSpPr bwMode="auto">
            <a:xfrm>
              <a:off x="664" y="1509"/>
              <a:ext cx="1728" cy="291"/>
              <a:chOff x="336" y="1736"/>
              <a:chExt cx="1728" cy="291"/>
            </a:xfrm>
          </p:grpSpPr>
          <p:sp>
            <p:nvSpPr>
              <p:cNvPr id="141335" name="Text Box 4"/>
              <p:cNvSpPr txBox="1">
                <a:spLocks noChangeArrowheads="1"/>
              </p:cNvSpPr>
              <p:nvPr/>
            </p:nvSpPr>
            <p:spPr bwMode="auto">
              <a:xfrm>
                <a:off x="336" y="1736"/>
                <a:ext cx="1667"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solidFill>
                      <a:srgbClr val="CC00CC"/>
                    </a:solidFill>
                    <a:latin typeface="华文楷体" panose="02010600040101010101" pitchFamily="2" charset="-122"/>
                  </a:rPr>
                  <a:t>胰岛素</a:t>
                </a:r>
                <a:r>
                  <a:rPr kumimoji="1" lang="zh-CN" altLang="en-US" sz="2400" b="1">
                    <a:latin typeface="华文楷体" panose="02010600040101010101" pitchFamily="2" charset="-122"/>
                  </a:rPr>
                  <a:t>  诱导合成 </a:t>
                </a:r>
                <a:r>
                  <a:rPr kumimoji="1" lang="zh-CN" altLang="en-US" sz="2400">
                    <a:latin typeface="华文楷体" panose="02010600040101010101" pitchFamily="2" charset="-122"/>
                  </a:rPr>
                  <a:t> </a:t>
                </a:r>
              </a:p>
            </p:txBody>
          </p:sp>
          <p:sp>
            <p:nvSpPr>
              <p:cNvPr id="141336" name="Line 11"/>
              <p:cNvSpPr>
                <a:spLocks noChangeShapeType="1"/>
              </p:cNvSpPr>
              <p:nvPr/>
            </p:nvSpPr>
            <p:spPr bwMode="auto">
              <a:xfrm>
                <a:off x="1200" y="2016"/>
                <a:ext cx="864" cy="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41320" name="Text Box 9"/>
            <p:cNvSpPr txBox="1">
              <a:spLocks noChangeArrowheads="1"/>
            </p:cNvSpPr>
            <p:nvPr/>
          </p:nvSpPr>
          <p:spPr bwMode="auto">
            <a:xfrm>
              <a:off x="478" y="3006"/>
              <a:ext cx="940"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r>
                <a:rPr kumimoji="1" lang="en-US" altLang="zh-CN" sz="2400" b="1">
                  <a:solidFill>
                    <a:srgbClr val="CC00CC"/>
                  </a:solidFill>
                  <a:latin typeface="华文楷体" panose="02010600040101010101" pitchFamily="2" charset="-122"/>
                </a:rPr>
                <a:t> </a:t>
              </a:r>
              <a:r>
                <a:rPr kumimoji="1" lang="zh-CN" altLang="en-US" sz="2400" b="1">
                  <a:solidFill>
                    <a:srgbClr val="CC00CC"/>
                  </a:solidFill>
                  <a:latin typeface="华文楷体" panose="02010600040101010101" pitchFamily="2" charset="-122"/>
                </a:rPr>
                <a:t>肾上腺素</a:t>
              </a:r>
            </a:p>
            <a:p>
              <a:pPr algn="ctr" eaLnBrk="1" hangingPunct="1"/>
              <a:r>
                <a:rPr kumimoji="1" lang="zh-CN" altLang="en-US" sz="2400" b="1">
                  <a:solidFill>
                    <a:srgbClr val="CC00CC"/>
                  </a:solidFill>
                  <a:latin typeface="华文楷体" panose="02010600040101010101" pitchFamily="2" charset="-122"/>
                </a:rPr>
                <a:t> 生长素</a:t>
              </a:r>
              <a:r>
                <a:rPr kumimoji="1" lang="zh-CN" altLang="en-US" sz="2400">
                  <a:latin typeface="华文楷体" panose="02010600040101010101" pitchFamily="2" charset="-122"/>
                </a:rPr>
                <a:t> </a:t>
              </a:r>
            </a:p>
          </p:txBody>
        </p:sp>
        <p:sp>
          <p:nvSpPr>
            <p:cNvPr id="141321" name="Line 12"/>
            <p:cNvSpPr>
              <a:spLocks noChangeShapeType="1"/>
            </p:cNvSpPr>
            <p:nvPr/>
          </p:nvSpPr>
          <p:spPr bwMode="auto">
            <a:xfrm>
              <a:off x="1843" y="3339"/>
              <a:ext cx="1134"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nvGrpSpPr>
            <p:cNvPr id="141322" name="Group 1030"/>
            <p:cNvGrpSpPr>
              <a:grpSpLocks/>
            </p:cNvGrpSpPr>
            <p:nvPr/>
          </p:nvGrpSpPr>
          <p:grpSpPr bwMode="auto">
            <a:xfrm>
              <a:off x="4213" y="2625"/>
              <a:ext cx="624" cy="696"/>
              <a:chOff x="3696" y="2659"/>
              <a:chExt cx="624" cy="696"/>
            </a:xfrm>
          </p:grpSpPr>
          <p:sp>
            <p:nvSpPr>
              <p:cNvPr id="141333" name="Line 15"/>
              <p:cNvSpPr>
                <a:spLocks noChangeShapeType="1"/>
              </p:cNvSpPr>
              <p:nvPr/>
            </p:nvSpPr>
            <p:spPr bwMode="auto">
              <a:xfrm flipV="1">
                <a:off x="3696" y="2659"/>
                <a:ext cx="624" cy="62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41334" name="Text Box 16"/>
              <p:cNvSpPr txBox="1">
                <a:spLocks noChangeArrowheads="1"/>
              </p:cNvSpPr>
              <p:nvPr/>
            </p:nvSpPr>
            <p:spPr bwMode="auto">
              <a:xfrm>
                <a:off x="3878" y="2951"/>
                <a:ext cx="21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600" b="1">
                    <a:solidFill>
                      <a:schemeClr val="tx2"/>
                    </a:solidFill>
                    <a:latin typeface="Times New Roman" panose="02020603050405020304" pitchFamily="18" charset="0"/>
                  </a:rPr>
                  <a:t>-</a:t>
                </a:r>
              </a:p>
            </p:txBody>
          </p:sp>
        </p:grpSp>
        <p:sp>
          <p:nvSpPr>
            <p:cNvPr id="141323" name="Text Box 8"/>
            <p:cNvSpPr txBox="1">
              <a:spLocks noChangeArrowheads="1"/>
            </p:cNvSpPr>
            <p:nvPr/>
          </p:nvSpPr>
          <p:spPr bwMode="auto">
            <a:xfrm>
              <a:off x="4921" y="2190"/>
              <a:ext cx="553" cy="523"/>
            </a:xfrm>
            <a:prstGeom prst="rect">
              <a:avLst/>
            </a:prstGeom>
            <a:solidFill>
              <a:srgbClr val="8DFFE1"/>
            </a:solidFill>
            <a:ln w="9525">
              <a:solidFill>
                <a:srgbClr val="8DFFE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latin typeface="华文楷体" panose="02010600040101010101" pitchFamily="2" charset="-122"/>
                </a:rPr>
                <a:t>脂酸</a:t>
              </a:r>
            </a:p>
            <a:p>
              <a:pPr eaLnBrk="1" hangingPunct="1"/>
              <a:r>
                <a:rPr kumimoji="1" lang="zh-CN" altLang="en-US" sz="2400" b="1">
                  <a:latin typeface="华文楷体" panose="02010600040101010101" pitchFamily="2" charset="-122"/>
                </a:rPr>
                <a:t>合成</a:t>
              </a:r>
              <a:r>
                <a:rPr kumimoji="1" lang="zh-CN" altLang="en-US" sz="2400">
                  <a:latin typeface="华文楷体" panose="02010600040101010101" pitchFamily="2" charset="-122"/>
                </a:rPr>
                <a:t> </a:t>
              </a:r>
            </a:p>
          </p:txBody>
        </p:sp>
        <p:sp>
          <p:nvSpPr>
            <p:cNvPr id="141324" name="Line 14"/>
            <p:cNvSpPr>
              <a:spLocks noChangeShapeType="1"/>
            </p:cNvSpPr>
            <p:nvPr/>
          </p:nvSpPr>
          <p:spPr bwMode="auto">
            <a:xfrm>
              <a:off x="4292" y="1774"/>
              <a:ext cx="576" cy="52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41325" name="Text Box 17"/>
            <p:cNvSpPr txBox="1">
              <a:spLocks noChangeArrowheads="1"/>
            </p:cNvSpPr>
            <p:nvPr/>
          </p:nvSpPr>
          <p:spPr bwMode="auto">
            <a:xfrm>
              <a:off x="4532" y="1752"/>
              <a:ext cx="26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rgbClr val="FF0000"/>
                  </a:solidFill>
                  <a:latin typeface="华文楷体" panose="02010600040101010101" pitchFamily="2" charset="-122"/>
                </a:rPr>
                <a:t>+</a:t>
              </a:r>
            </a:p>
          </p:txBody>
        </p:sp>
        <p:sp>
          <p:nvSpPr>
            <p:cNvPr id="141326" name="Rectangle 1031"/>
            <p:cNvSpPr>
              <a:spLocks noChangeArrowheads="1"/>
            </p:cNvSpPr>
            <p:nvPr/>
          </p:nvSpPr>
          <p:spPr bwMode="auto">
            <a:xfrm>
              <a:off x="664" y="2251"/>
              <a:ext cx="861"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r>
                <a:rPr kumimoji="1" lang="zh-CN" altLang="en-US" sz="2400" b="1">
                  <a:solidFill>
                    <a:srgbClr val="CC00CC"/>
                  </a:solidFill>
                </a:rPr>
                <a:t>胰高血糖素</a:t>
              </a:r>
            </a:p>
          </p:txBody>
        </p:sp>
        <p:sp>
          <p:nvSpPr>
            <p:cNvPr id="141327" name="Line 1032"/>
            <p:cNvSpPr>
              <a:spLocks noChangeShapeType="1"/>
            </p:cNvSpPr>
            <p:nvPr/>
          </p:nvSpPr>
          <p:spPr bwMode="auto">
            <a:xfrm>
              <a:off x="1616" y="2568"/>
              <a:ext cx="36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41328" name="Text Box 1033"/>
            <p:cNvSpPr txBox="1">
              <a:spLocks noChangeArrowheads="1"/>
            </p:cNvSpPr>
            <p:nvPr/>
          </p:nvSpPr>
          <p:spPr bwMode="auto">
            <a:xfrm>
              <a:off x="2012" y="2399"/>
              <a:ext cx="50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2400">
                  <a:latin typeface="Times New Roman" panose="02020603050405020304" pitchFamily="18" charset="0"/>
                  <a:ea typeface="宋体" panose="02010600030101010101" pitchFamily="2" charset="-122"/>
                </a:rPr>
                <a:t>PKA</a:t>
              </a:r>
            </a:p>
          </p:txBody>
        </p:sp>
        <p:sp>
          <p:nvSpPr>
            <p:cNvPr id="141329" name="Text Box 1034"/>
            <p:cNvSpPr txBox="1">
              <a:spLocks noChangeArrowheads="1"/>
            </p:cNvSpPr>
            <p:nvPr/>
          </p:nvSpPr>
          <p:spPr bwMode="auto">
            <a:xfrm>
              <a:off x="1707" y="2192"/>
              <a:ext cx="262"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3200" b="1">
                  <a:solidFill>
                    <a:schemeClr val="hlink"/>
                  </a:solidFill>
                  <a:latin typeface="Times New Roman" panose="02020603050405020304" pitchFamily="18" charset="0"/>
                  <a:ea typeface="宋体" panose="02010600030101010101" pitchFamily="2" charset="-122"/>
                </a:rPr>
                <a:t>+</a:t>
              </a:r>
            </a:p>
          </p:txBody>
        </p:sp>
        <p:sp>
          <p:nvSpPr>
            <p:cNvPr id="141330" name="Line 1035"/>
            <p:cNvSpPr>
              <a:spLocks noChangeShapeType="1"/>
            </p:cNvSpPr>
            <p:nvPr/>
          </p:nvSpPr>
          <p:spPr bwMode="auto">
            <a:xfrm>
              <a:off x="2433" y="2568"/>
              <a:ext cx="589" cy="27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41331" name="Text Box 1036"/>
            <p:cNvSpPr txBox="1">
              <a:spLocks noChangeArrowheads="1"/>
            </p:cNvSpPr>
            <p:nvPr/>
          </p:nvSpPr>
          <p:spPr bwMode="auto">
            <a:xfrm rot="1465432">
              <a:off x="2523" y="2419"/>
              <a:ext cx="69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2400" b="1"/>
                <a:t>磷酸化</a:t>
              </a:r>
            </a:p>
          </p:txBody>
        </p:sp>
        <p:sp>
          <p:nvSpPr>
            <p:cNvPr id="141332" name="Text Box 1037"/>
            <p:cNvSpPr txBox="1">
              <a:spLocks noChangeArrowheads="1"/>
            </p:cNvSpPr>
            <p:nvPr/>
          </p:nvSpPr>
          <p:spPr bwMode="auto">
            <a:xfrm>
              <a:off x="2296" y="2946"/>
              <a:ext cx="201"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3200" b="1">
                  <a:latin typeface="Times New Roman" panose="02020603050405020304" pitchFamily="18" charset="0"/>
                  <a:ea typeface="宋体" panose="02010600030101010101" pitchFamily="2" charset="-122"/>
                </a:rPr>
                <a:t>-</a:t>
              </a:r>
            </a:p>
          </p:txBody>
        </p:sp>
      </p:grpSp>
    </p:spTree>
    <p:extLst>
      <p:ext uri="{BB962C8B-B14F-4D97-AF65-F5344CB8AC3E}">
        <p14:creationId xmlns:p14="http://schemas.microsoft.com/office/powerpoint/2010/main" val="39757994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5779"/>
                                        </p:tgtEl>
                                        <p:attrNameLst>
                                          <p:attrName>style.visibility</p:attrName>
                                        </p:attrNameLst>
                                      </p:cBhvr>
                                      <p:to>
                                        <p:strVal val="visible"/>
                                      </p:to>
                                    </p:set>
                                    <p:animEffect transition="in" filter="blinds(horizontal)">
                                      <p:cBhvr>
                                        <p:cTn id="7" dur="500"/>
                                        <p:tgtEl>
                                          <p:spTgt spid="757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92527"/>
                                        </p:tgtEl>
                                        <p:attrNameLst>
                                          <p:attrName>style.visibility</p:attrName>
                                        </p:attrNameLst>
                                      </p:cBhvr>
                                      <p:to>
                                        <p:strVal val="visible"/>
                                      </p:to>
                                    </p:set>
                                    <p:animEffect transition="in" filter="box(in)">
                                      <p:cBhvr>
                                        <p:cTn id="12" dur="500"/>
                                        <p:tgtEl>
                                          <p:spTgt spid="1925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ChangeArrowheads="1"/>
          </p:cNvSpPr>
          <p:nvPr/>
        </p:nvSpPr>
        <p:spPr bwMode="auto">
          <a:xfrm>
            <a:off x="2351088" y="1916113"/>
            <a:ext cx="7993062"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20000"/>
              </a:lnSpc>
            </a:pPr>
            <a:endParaRPr kumimoji="1" lang="en-US" altLang="zh-CN" sz="4800" b="1">
              <a:solidFill>
                <a:schemeClr val="tx2"/>
              </a:solidFill>
              <a:latin typeface="楷体_GB2312" pitchFamily="49" charset="-122"/>
              <a:ea typeface="楷体_GB2312" pitchFamily="49" charset="-122"/>
            </a:endParaRPr>
          </a:p>
          <a:p>
            <a:pPr algn="ctr" eaLnBrk="1" hangingPunct="1">
              <a:lnSpc>
                <a:spcPct val="120000"/>
              </a:lnSpc>
            </a:pPr>
            <a:r>
              <a:rPr kumimoji="1" lang="zh-CN" altLang="en-US" sz="4800" b="1">
                <a:solidFill>
                  <a:schemeClr val="tx2"/>
                </a:solidFill>
                <a:latin typeface="楷体_GB2312" pitchFamily="49" charset="-122"/>
                <a:ea typeface="楷体_GB2312" pitchFamily="49" charset="-122"/>
              </a:rPr>
              <a:t>磷脂的代谢</a:t>
            </a:r>
          </a:p>
          <a:p>
            <a:pPr algn="ctr" eaLnBrk="1" hangingPunct="1">
              <a:lnSpc>
                <a:spcPct val="120000"/>
              </a:lnSpc>
            </a:pPr>
            <a:endParaRPr kumimoji="1" lang="zh-CN" altLang="en-US" sz="4800" b="1">
              <a:solidFill>
                <a:schemeClr val="tx2"/>
              </a:solidFill>
              <a:latin typeface="楷体_GB2312" pitchFamily="49" charset="-122"/>
              <a:ea typeface="楷体_GB2312" pitchFamily="49" charset="-122"/>
            </a:endParaRPr>
          </a:p>
          <a:p>
            <a:pPr algn="ctr" eaLnBrk="1" hangingPunct="1">
              <a:lnSpc>
                <a:spcPct val="120000"/>
              </a:lnSpc>
            </a:pPr>
            <a:r>
              <a:rPr kumimoji="1" lang="en-US" altLang="zh-CN" sz="3200" b="1">
                <a:solidFill>
                  <a:srgbClr val="990099"/>
                </a:solidFill>
                <a:latin typeface="Arial" panose="020B0604020202020204" pitchFamily="34" charset="0"/>
                <a:ea typeface="楷体_GB2312" pitchFamily="49" charset="-122"/>
              </a:rPr>
              <a:t>Metabolism of  Phospholipids</a:t>
            </a:r>
          </a:p>
        </p:txBody>
      </p:sp>
    </p:spTree>
    <p:extLst>
      <p:ext uri="{BB962C8B-B14F-4D97-AF65-F5344CB8AC3E}">
        <p14:creationId xmlns:p14="http://schemas.microsoft.com/office/powerpoint/2010/main" val="34401541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body" idx="1"/>
          </p:nvPr>
        </p:nvSpPr>
        <p:spPr>
          <a:xfrm>
            <a:off x="1447800" y="1981200"/>
            <a:ext cx="9104312" cy="4114800"/>
          </a:xfrm>
        </p:spPr>
        <p:txBody>
          <a:bodyPr/>
          <a:lstStyle/>
          <a:p>
            <a:pPr marL="533400" indent="-533400" algn="just">
              <a:lnSpc>
                <a:spcPct val="150000"/>
              </a:lnSpc>
            </a:pPr>
            <a:r>
              <a:rPr kumimoji="1" lang="zh-CN" altLang="en-US" b="1" dirty="0">
                <a:latin typeface="Times New Roman" panose="02020603050405020304" pitchFamily="18" charset="0"/>
                <a:ea typeface="华文楷体" panose="02010600040101010101" pitchFamily="2" charset="-122"/>
              </a:rPr>
              <a:t>定义：脂类是</a:t>
            </a:r>
            <a:r>
              <a:rPr kumimoji="1" lang="zh-CN" altLang="en-US" b="1" dirty="0">
                <a:solidFill>
                  <a:srgbClr val="CC00CC"/>
                </a:solidFill>
                <a:latin typeface="Times New Roman" panose="02020603050405020304" pitchFamily="18" charset="0"/>
                <a:ea typeface="华文楷体" panose="02010600040101010101" pitchFamily="2" charset="-122"/>
              </a:rPr>
              <a:t>脂肪</a:t>
            </a:r>
            <a:r>
              <a:rPr kumimoji="1" lang="en-US" altLang="zh-CN" b="1" dirty="0">
                <a:solidFill>
                  <a:srgbClr val="CC00CC"/>
                </a:solidFill>
                <a:latin typeface="Times New Roman" panose="02020603050405020304" pitchFamily="18" charset="0"/>
                <a:ea typeface="华文楷体" panose="02010600040101010101" pitchFamily="2" charset="-122"/>
              </a:rPr>
              <a:t>(fat)</a:t>
            </a:r>
            <a:r>
              <a:rPr kumimoji="1" lang="zh-CN" altLang="en-US" b="1" dirty="0">
                <a:latin typeface="Times New Roman" panose="02020603050405020304" pitchFamily="18" charset="0"/>
                <a:ea typeface="华文楷体" panose="02010600040101010101" pitchFamily="2" charset="-122"/>
              </a:rPr>
              <a:t>及</a:t>
            </a:r>
            <a:r>
              <a:rPr kumimoji="1" lang="zh-CN" altLang="en-US" b="1" dirty="0">
                <a:solidFill>
                  <a:srgbClr val="CC00CC"/>
                </a:solidFill>
                <a:latin typeface="Times New Roman" panose="02020603050405020304" pitchFamily="18" charset="0"/>
                <a:ea typeface="华文楷体" panose="02010600040101010101" pitchFamily="2" charset="-122"/>
              </a:rPr>
              <a:t>类脂</a:t>
            </a:r>
            <a:r>
              <a:rPr kumimoji="1" lang="en-US" altLang="zh-CN" b="1" dirty="0">
                <a:solidFill>
                  <a:srgbClr val="CC00CC"/>
                </a:solidFill>
                <a:latin typeface="Times New Roman" panose="02020603050405020304" pitchFamily="18" charset="0"/>
                <a:ea typeface="华文楷体" panose="02010600040101010101" pitchFamily="2" charset="-122"/>
              </a:rPr>
              <a:t>(lipoid)</a:t>
            </a:r>
            <a:r>
              <a:rPr kumimoji="1" lang="zh-CN" altLang="en-US" b="1" dirty="0">
                <a:latin typeface="Times New Roman" panose="02020603050405020304" pitchFamily="18" charset="0"/>
                <a:ea typeface="华文楷体" panose="02010600040101010101" pitchFamily="2" charset="-122"/>
              </a:rPr>
              <a:t>的总称，是一类不溶于水而易溶于有机溶剂，并能为机体利用的有机化合物。</a:t>
            </a:r>
          </a:p>
          <a:p>
            <a:pPr marL="533400" indent="-533400" algn="just">
              <a:lnSpc>
                <a:spcPct val="150000"/>
              </a:lnSpc>
            </a:pPr>
            <a:r>
              <a:rPr kumimoji="1" lang="zh-CN" altLang="en-US" b="1" dirty="0">
                <a:latin typeface="Times New Roman" panose="02020603050405020304" pitchFamily="18" charset="0"/>
                <a:ea typeface="华文楷体" panose="02010600040101010101" pitchFamily="2" charset="-122"/>
              </a:rPr>
              <a:t>脂类的主要生理功能是储存能量及氧化供能。</a:t>
            </a:r>
          </a:p>
        </p:txBody>
      </p:sp>
      <p:sp>
        <p:nvSpPr>
          <p:cNvPr id="16387" name="Text Box 1025"/>
          <p:cNvSpPr txBox="1">
            <a:spLocks noChangeArrowheads="1"/>
          </p:cNvSpPr>
          <p:nvPr/>
        </p:nvSpPr>
        <p:spPr bwMode="auto">
          <a:xfrm>
            <a:off x="1143000" y="533400"/>
            <a:ext cx="49815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4400" b="1">
                <a:solidFill>
                  <a:schemeClr val="folHlink"/>
                </a:solidFill>
              </a:rPr>
              <a:t>第一节  知识回顾：</a:t>
            </a:r>
          </a:p>
        </p:txBody>
      </p:sp>
    </p:spTree>
    <p:extLst>
      <p:ext uri="{BB962C8B-B14F-4D97-AF65-F5344CB8AC3E}">
        <p14:creationId xmlns:p14="http://schemas.microsoft.com/office/powerpoint/2010/main" val="40666588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2566989" y="0"/>
            <a:ext cx="7793037" cy="1462088"/>
          </a:xfrm>
        </p:spPr>
        <p:txBody>
          <a:bodyPr/>
          <a:lstStyle/>
          <a:p>
            <a:pPr eaLnBrk="1" hangingPunct="1"/>
            <a:r>
              <a:rPr lang="zh-CN" altLang="en-US" b="1" smtClean="0">
                <a:solidFill>
                  <a:schemeClr val="hlink"/>
                </a:solidFill>
                <a:latin typeface="楷体_GB2312" pitchFamily="49" charset="-122"/>
                <a:ea typeface="楷体_GB2312" pitchFamily="49" charset="-122"/>
              </a:rPr>
              <a:t>磷脂代谢</a:t>
            </a:r>
          </a:p>
        </p:txBody>
      </p:sp>
      <p:sp>
        <p:nvSpPr>
          <p:cNvPr id="145411" name="Rectangle 3"/>
          <p:cNvSpPr>
            <a:spLocks noGrp="1" noChangeArrowheads="1"/>
          </p:cNvSpPr>
          <p:nvPr>
            <p:ph type="body" idx="1"/>
          </p:nvPr>
        </p:nvSpPr>
        <p:spPr>
          <a:xfrm>
            <a:off x="1905000" y="1676401"/>
            <a:ext cx="8540750" cy="4194175"/>
          </a:xfrm>
          <a:gradFill rotWithShape="0">
            <a:gsLst>
              <a:gs pos="0">
                <a:srgbClr val="F3FFF3"/>
              </a:gs>
              <a:gs pos="100000">
                <a:schemeClr val="bg1"/>
              </a:gs>
            </a:gsLst>
            <a:lin ang="5400000" scaled="1"/>
          </a:gradFill>
        </p:spPr>
        <p:txBody>
          <a:bodyPr/>
          <a:lstStyle/>
          <a:p>
            <a:pPr eaLnBrk="1" hangingPunct="1"/>
            <a:r>
              <a:rPr lang="zh-CN" altLang="en-US" b="1" smtClean="0">
                <a:latin typeface="楷体_GB2312" pitchFamily="49" charset="-122"/>
                <a:ea typeface="楷体_GB2312" pitchFamily="49" charset="-122"/>
              </a:rPr>
              <a:t>磷脂是构成所有细胞膜的基本成分。磷酯的结构通式如下：</a:t>
            </a:r>
          </a:p>
          <a:p>
            <a:pPr eaLnBrk="1" hangingPunct="1"/>
            <a:endParaRPr lang="zh-CN" altLang="en-US" b="1" smtClean="0">
              <a:latin typeface="楷体_GB2312" pitchFamily="49" charset="-122"/>
              <a:ea typeface="楷体_GB2312" pitchFamily="49" charset="-122"/>
            </a:endParaRPr>
          </a:p>
          <a:p>
            <a:pPr eaLnBrk="1" hangingPunct="1"/>
            <a:endParaRPr lang="zh-CN" altLang="en-US" b="1" smtClean="0">
              <a:latin typeface="楷体_GB2312" pitchFamily="49" charset="-122"/>
              <a:ea typeface="楷体_GB2312" pitchFamily="49" charset="-122"/>
            </a:endParaRPr>
          </a:p>
          <a:p>
            <a:pPr eaLnBrk="1" hangingPunct="1"/>
            <a:endParaRPr lang="zh-CN" altLang="en-US" b="1" smtClean="0">
              <a:latin typeface="楷体_GB2312" pitchFamily="49" charset="-122"/>
              <a:ea typeface="楷体_GB2312" pitchFamily="49" charset="-122"/>
            </a:endParaRPr>
          </a:p>
          <a:p>
            <a:pPr eaLnBrk="1" hangingPunct="1"/>
            <a:r>
              <a:rPr lang="zh-CN" altLang="en-US" b="1" smtClean="0">
                <a:latin typeface="楷体_GB2312" pitchFamily="49" charset="-122"/>
                <a:ea typeface="楷体_GB2312" pitchFamily="49" charset="-122"/>
              </a:rPr>
              <a:t>其中</a:t>
            </a:r>
            <a:r>
              <a:rPr lang="en-US" altLang="zh-CN" b="1" smtClean="0">
                <a:latin typeface="楷体_GB2312" pitchFamily="49" charset="-122"/>
                <a:ea typeface="楷体_GB2312" pitchFamily="49" charset="-122"/>
              </a:rPr>
              <a:t>R</a:t>
            </a:r>
            <a:r>
              <a:rPr lang="en-US" altLang="zh-CN" b="1" baseline="-25000" smtClean="0">
                <a:latin typeface="楷体_GB2312" pitchFamily="49" charset="-122"/>
                <a:ea typeface="楷体_GB2312" pitchFamily="49" charset="-122"/>
              </a:rPr>
              <a:t>1</a:t>
            </a:r>
            <a:r>
              <a:rPr lang="zh-CN" altLang="en-US" b="1" smtClean="0">
                <a:latin typeface="楷体_GB2312" pitchFamily="49" charset="-122"/>
                <a:ea typeface="楷体_GB2312" pitchFamily="49" charset="-122"/>
              </a:rPr>
              <a:t>通常为饱和脂肪酸基，</a:t>
            </a:r>
            <a:r>
              <a:rPr lang="en-US" altLang="zh-CN" b="1" smtClean="0">
                <a:latin typeface="楷体_GB2312" pitchFamily="49" charset="-122"/>
                <a:ea typeface="楷体_GB2312" pitchFamily="49" charset="-122"/>
              </a:rPr>
              <a:t>R</a:t>
            </a:r>
            <a:r>
              <a:rPr lang="en-US" altLang="zh-CN" b="1" baseline="-25000" smtClean="0">
                <a:latin typeface="楷体_GB2312" pitchFamily="49" charset="-122"/>
                <a:ea typeface="楷体_GB2312" pitchFamily="49" charset="-122"/>
              </a:rPr>
              <a:t>2</a:t>
            </a:r>
            <a:r>
              <a:rPr lang="zh-CN" altLang="en-US" b="1" smtClean="0">
                <a:latin typeface="楷体_GB2312" pitchFamily="49" charset="-122"/>
                <a:ea typeface="楷体_GB2312" pitchFamily="49" charset="-122"/>
              </a:rPr>
              <a:t>为不饱和脂肪酸基，</a:t>
            </a:r>
            <a:r>
              <a:rPr lang="en-US" altLang="zh-CN" b="1" smtClean="0">
                <a:latin typeface="楷体_GB2312" pitchFamily="49" charset="-122"/>
                <a:ea typeface="楷体_GB2312" pitchFamily="49" charset="-122"/>
              </a:rPr>
              <a:t>X</a:t>
            </a:r>
            <a:r>
              <a:rPr lang="zh-CN" altLang="en-US" b="1" smtClean="0">
                <a:latin typeface="楷体_GB2312" pitchFamily="49" charset="-122"/>
                <a:ea typeface="楷体_GB2312" pitchFamily="49" charset="-122"/>
              </a:rPr>
              <a:t>为胆碱、胆胺、丝氨酸、肌醇等。</a:t>
            </a:r>
          </a:p>
        </p:txBody>
      </p:sp>
      <p:graphicFrame>
        <p:nvGraphicFramePr>
          <p:cNvPr id="145412" name="Object 4"/>
          <p:cNvGraphicFramePr>
            <a:graphicFrameLocks noChangeAspect="1"/>
          </p:cNvGraphicFramePr>
          <p:nvPr/>
        </p:nvGraphicFramePr>
        <p:xfrm>
          <a:off x="3000376" y="2644775"/>
          <a:ext cx="5688013" cy="1803400"/>
        </p:xfrm>
        <a:graphic>
          <a:graphicData uri="http://schemas.openxmlformats.org/presentationml/2006/ole">
            <mc:AlternateContent xmlns:mc="http://schemas.openxmlformats.org/markup-compatibility/2006">
              <mc:Choice xmlns:v="urn:schemas-microsoft-com:vml" Requires="v">
                <p:oleObj spid="_x0000_s61445" r:id="rId4" imgW="4251960" imgH="1351280" progId="">
                  <p:embed/>
                </p:oleObj>
              </mc:Choice>
              <mc:Fallback>
                <p:oleObj r:id="rId4" imgW="4251960" imgH="1351280" progId="">
                  <p:embed/>
                  <p:pic>
                    <p:nvPicPr>
                      <p:cNvPr id="145412"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76" y="2644775"/>
                        <a:ext cx="5688013" cy="180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3426033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pPr eaLnBrk="1" hangingPunct="1"/>
            <a:r>
              <a:rPr lang="en-US" altLang="zh-CN" b="1" smtClean="0">
                <a:latin typeface="楷体_GB2312" pitchFamily="49" charset="-122"/>
                <a:ea typeface="楷体_GB2312" pitchFamily="49" charset="-122"/>
              </a:rPr>
              <a:t>1.</a:t>
            </a:r>
            <a:r>
              <a:rPr lang="zh-CN" altLang="en-US" b="1" smtClean="0">
                <a:latin typeface="楷体_GB2312" pitchFamily="49" charset="-122"/>
                <a:ea typeface="楷体_GB2312" pitchFamily="49" charset="-122"/>
              </a:rPr>
              <a:t>磷脂的分解代谢</a:t>
            </a:r>
          </a:p>
        </p:txBody>
      </p:sp>
      <p:sp>
        <p:nvSpPr>
          <p:cNvPr id="147459" name="Rectangle 3"/>
          <p:cNvSpPr>
            <a:spLocks noGrp="1" noChangeArrowheads="1"/>
          </p:cNvSpPr>
          <p:nvPr>
            <p:ph type="body" idx="1"/>
          </p:nvPr>
        </p:nvSpPr>
        <p:spPr>
          <a:xfrm>
            <a:off x="1828800" y="2114551"/>
            <a:ext cx="8540750" cy="4194175"/>
          </a:xfrm>
        </p:spPr>
        <p:txBody>
          <a:bodyPr/>
          <a:lstStyle/>
          <a:p>
            <a:pPr eaLnBrk="1" hangingPunct="1"/>
            <a:r>
              <a:rPr lang="zh-CN" altLang="en-US" sz="2800" b="1">
                <a:ea typeface="楷体_GB2312" pitchFamily="49" charset="-122"/>
              </a:rPr>
              <a:t>小肠中存在多种磷脂水解酶。大部分磷脂可被完全水解成脂肪酸、甘油、磷酸及其它成分，然后被吸收进入血液循环。</a:t>
            </a:r>
          </a:p>
          <a:p>
            <a:pPr eaLnBrk="1" hangingPunct="1"/>
            <a:endParaRPr lang="zh-CN" altLang="en-US" sz="2800" b="1">
              <a:ea typeface="楷体_GB2312" pitchFamily="49" charset="-122"/>
            </a:endParaRPr>
          </a:p>
          <a:p>
            <a:pPr eaLnBrk="1" hangingPunct="1"/>
            <a:r>
              <a:rPr lang="zh-CN" altLang="en-US" sz="2800" b="1">
                <a:ea typeface="楷体_GB2312" pitchFamily="49" charset="-122"/>
              </a:rPr>
              <a:t>参与磷脂水解的酶主要有磷脂</a:t>
            </a:r>
            <a:r>
              <a:rPr lang="en-US" altLang="zh-CN" sz="2800" b="1">
                <a:ea typeface="楷体_GB2312" pitchFamily="49" charset="-122"/>
              </a:rPr>
              <a:t>A,B,C</a:t>
            </a:r>
            <a:r>
              <a:rPr lang="zh-CN" altLang="en-US" sz="2800" b="1">
                <a:ea typeface="楷体_GB2312" pitchFamily="49" charset="-122"/>
              </a:rPr>
              <a:t>和</a:t>
            </a:r>
            <a:r>
              <a:rPr lang="en-US" altLang="zh-CN" sz="2800" b="1">
                <a:ea typeface="楷体_GB2312" pitchFamily="49" charset="-122"/>
              </a:rPr>
              <a:t>D</a:t>
            </a:r>
            <a:r>
              <a:rPr lang="zh-CN" altLang="en-US" sz="2800" b="1">
                <a:ea typeface="楷体_GB2312" pitchFamily="49" charset="-122"/>
              </a:rPr>
              <a:t>，它们分别作用于磷脂中不同的化学键。</a:t>
            </a:r>
          </a:p>
        </p:txBody>
      </p:sp>
    </p:spTree>
    <p:extLst>
      <p:ext uri="{BB962C8B-B14F-4D97-AF65-F5344CB8AC3E}">
        <p14:creationId xmlns:p14="http://schemas.microsoft.com/office/powerpoint/2010/main" val="17391649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body" sz="half" idx="1"/>
          </p:nvPr>
        </p:nvSpPr>
        <p:spPr>
          <a:xfrm>
            <a:off x="1774826" y="2663826"/>
            <a:ext cx="8424863" cy="4194175"/>
          </a:xfrm>
        </p:spPr>
        <p:txBody>
          <a:bodyPr/>
          <a:lstStyle/>
          <a:p>
            <a:pPr eaLnBrk="1" hangingPunct="1"/>
            <a:r>
              <a:rPr lang="zh-CN" altLang="en-US" sz="2800" b="1">
                <a:latin typeface="楷体_GB2312" pitchFamily="49" charset="-122"/>
                <a:ea typeface="楷体_GB2312" pitchFamily="49" charset="-122"/>
              </a:rPr>
              <a:t>磷酯酶</a:t>
            </a:r>
            <a:r>
              <a:rPr lang="en-US" altLang="zh-CN" sz="2800" b="1">
                <a:latin typeface="楷体_GB2312" pitchFamily="49" charset="-122"/>
                <a:ea typeface="楷体_GB2312" pitchFamily="49" charset="-122"/>
              </a:rPr>
              <a:t>A</a:t>
            </a:r>
            <a:r>
              <a:rPr lang="zh-CN" altLang="en-US" sz="2800" b="1">
                <a:latin typeface="楷体_GB2312" pitchFamily="49" charset="-122"/>
                <a:ea typeface="楷体_GB2312" pitchFamily="49" charset="-122"/>
              </a:rPr>
              <a:t>：能够水解磷脂中一个脂肪酰基。其中作用于水解位点</a:t>
            </a:r>
            <a:r>
              <a:rPr lang="zh-CN" altLang="en-US" sz="2800" b="1">
                <a:latin typeface="楷体_GB2312" pitchFamily="49" charset="-122"/>
                <a:ea typeface="楷体_GB2312" pitchFamily="49" charset="-122"/>
                <a:sym typeface="Wingdings" panose="05000000000000000000" pitchFamily="2" charset="2"/>
              </a:rPr>
              <a:t></a:t>
            </a:r>
            <a:r>
              <a:rPr lang="zh-CN" altLang="en-US" sz="2800" b="1">
                <a:latin typeface="楷体_GB2312" pitchFamily="49" charset="-122"/>
                <a:ea typeface="楷体_GB2312" pitchFamily="49" charset="-122"/>
              </a:rPr>
              <a:t>的称为磷脂酶</a:t>
            </a:r>
            <a:r>
              <a:rPr lang="en-US" altLang="zh-CN" sz="2800" b="1">
                <a:latin typeface="楷体_GB2312" pitchFamily="49" charset="-122"/>
                <a:ea typeface="楷体_GB2312" pitchFamily="49" charset="-122"/>
              </a:rPr>
              <a:t>A</a:t>
            </a:r>
            <a:r>
              <a:rPr lang="en-US" altLang="zh-CN" sz="2800" b="1" baseline="-25000">
                <a:latin typeface="楷体_GB2312" pitchFamily="49" charset="-122"/>
                <a:ea typeface="楷体_GB2312" pitchFamily="49" charset="-122"/>
              </a:rPr>
              <a:t>1</a:t>
            </a:r>
            <a:r>
              <a:rPr lang="zh-CN" altLang="en-US" sz="2800" b="1">
                <a:latin typeface="楷体_GB2312" pitchFamily="49" charset="-122"/>
                <a:ea typeface="楷体_GB2312" pitchFamily="49" charset="-122"/>
              </a:rPr>
              <a:t>，作用于水解位点</a:t>
            </a:r>
            <a:r>
              <a:rPr lang="zh-CN" altLang="en-US" sz="2800" b="1">
                <a:latin typeface="楷体_GB2312" pitchFamily="49" charset="-122"/>
                <a:ea typeface="楷体_GB2312" pitchFamily="49" charset="-122"/>
                <a:sym typeface="Wingdings" panose="05000000000000000000" pitchFamily="2" charset="2"/>
              </a:rPr>
              <a:t></a:t>
            </a:r>
            <a:r>
              <a:rPr lang="zh-CN" altLang="en-US" sz="2800" b="1">
                <a:latin typeface="楷体_GB2312" pitchFamily="49" charset="-122"/>
                <a:ea typeface="楷体_GB2312" pitchFamily="49" charset="-122"/>
              </a:rPr>
              <a:t>的称为磷脂酶</a:t>
            </a:r>
            <a:r>
              <a:rPr lang="en-US" altLang="zh-CN" sz="2800" b="1">
                <a:latin typeface="楷体_GB2312" pitchFamily="49" charset="-122"/>
                <a:ea typeface="楷体_GB2312" pitchFamily="49" charset="-122"/>
              </a:rPr>
              <a:t>A</a:t>
            </a:r>
            <a:r>
              <a:rPr lang="en-US" altLang="zh-CN" sz="2800" b="1" baseline="-25000">
                <a:latin typeface="楷体_GB2312" pitchFamily="49" charset="-122"/>
                <a:ea typeface="楷体_GB2312" pitchFamily="49" charset="-122"/>
              </a:rPr>
              <a:t>2</a:t>
            </a:r>
            <a:r>
              <a:rPr lang="zh-CN" altLang="en-US" sz="2800" b="1">
                <a:latin typeface="楷体_GB2312" pitchFamily="49" charset="-122"/>
                <a:ea typeface="楷体_GB2312" pitchFamily="49" charset="-122"/>
              </a:rPr>
              <a:t>。</a:t>
            </a:r>
          </a:p>
          <a:p>
            <a:pPr eaLnBrk="1" hangingPunct="1"/>
            <a:r>
              <a:rPr lang="zh-CN" altLang="en-US" sz="2800" b="1">
                <a:latin typeface="楷体_GB2312" pitchFamily="49" charset="-122"/>
                <a:ea typeface="楷体_GB2312" pitchFamily="49" charset="-122"/>
              </a:rPr>
              <a:t>磷酯酶</a:t>
            </a:r>
            <a:r>
              <a:rPr lang="en-US" altLang="zh-CN" sz="2800" b="1">
                <a:latin typeface="楷体_GB2312" pitchFamily="49" charset="-122"/>
                <a:ea typeface="楷体_GB2312" pitchFamily="49" charset="-122"/>
              </a:rPr>
              <a:t>B</a:t>
            </a:r>
            <a:r>
              <a:rPr lang="zh-CN" altLang="en-US" sz="2800" b="1">
                <a:latin typeface="楷体_GB2312" pitchFamily="49" charset="-122"/>
                <a:ea typeface="楷体_GB2312" pitchFamily="49" charset="-122"/>
              </a:rPr>
              <a:t>：一般认为它是磷脂酶</a:t>
            </a:r>
            <a:r>
              <a:rPr lang="en-US" altLang="zh-CN" sz="2800" b="1">
                <a:latin typeface="楷体_GB2312" pitchFamily="49" charset="-122"/>
                <a:ea typeface="楷体_GB2312" pitchFamily="49" charset="-122"/>
              </a:rPr>
              <a:t>A</a:t>
            </a:r>
            <a:r>
              <a:rPr lang="en-US" altLang="zh-CN" sz="2800" b="1" baseline="-25000">
                <a:latin typeface="楷体_GB2312" pitchFamily="49" charset="-122"/>
                <a:ea typeface="楷体_GB2312" pitchFamily="49" charset="-122"/>
              </a:rPr>
              <a:t>1</a:t>
            </a:r>
            <a:r>
              <a:rPr lang="zh-CN" altLang="en-US" sz="2800" b="1">
                <a:latin typeface="楷体_GB2312" pitchFamily="49" charset="-122"/>
                <a:ea typeface="楷体_GB2312" pitchFamily="49" charset="-122"/>
              </a:rPr>
              <a:t>和</a:t>
            </a:r>
            <a:r>
              <a:rPr lang="en-US" altLang="zh-CN" sz="2800" b="1">
                <a:latin typeface="楷体_GB2312" pitchFamily="49" charset="-122"/>
                <a:ea typeface="楷体_GB2312" pitchFamily="49" charset="-122"/>
              </a:rPr>
              <a:t>A</a:t>
            </a:r>
            <a:r>
              <a:rPr lang="en-US" altLang="zh-CN" sz="2800" b="1" baseline="-25000">
                <a:latin typeface="楷体_GB2312" pitchFamily="49" charset="-122"/>
                <a:ea typeface="楷体_GB2312" pitchFamily="49" charset="-122"/>
              </a:rPr>
              <a:t>2</a:t>
            </a:r>
            <a:r>
              <a:rPr lang="zh-CN" altLang="en-US" sz="2800" b="1">
                <a:latin typeface="楷体_GB2312" pitchFamily="49" charset="-122"/>
                <a:ea typeface="楷体_GB2312" pitchFamily="49" charset="-122"/>
              </a:rPr>
              <a:t>的混合物。</a:t>
            </a:r>
          </a:p>
          <a:p>
            <a:pPr eaLnBrk="1" hangingPunct="1"/>
            <a:r>
              <a:rPr lang="zh-CN" altLang="en-US" sz="2800" b="1">
                <a:latin typeface="楷体_GB2312" pitchFamily="49" charset="-122"/>
                <a:ea typeface="楷体_GB2312" pitchFamily="49" charset="-122"/>
              </a:rPr>
              <a:t>磷酯酶</a:t>
            </a:r>
            <a:r>
              <a:rPr lang="en-US" altLang="zh-CN" sz="2800" b="1">
                <a:latin typeface="楷体_GB2312" pitchFamily="49" charset="-122"/>
                <a:ea typeface="楷体_GB2312" pitchFamily="49" charset="-122"/>
              </a:rPr>
              <a:t>C</a:t>
            </a:r>
            <a:r>
              <a:rPr lang="zh-CN" altLang="en-US" sz="2800" b="1">
                <a:latin typeface="楷体_GB2312" pitchFamily="49" charset="-122"/>
                <a:ea typeface="楷体_GB2312" pitchFamily="49" charset="-122"/>
              </a:rPr>
              <a:t>：能够水解酯键</a:t>
            </a:r>
            <a:r>
              <a:rPr lang="zh-CN" altLang="en-US" sz="2800" b="1">
                <a:latin typeface="楷体_GB2312" pitchFamily="49" charset="-122"/>
                <a:ea typeface="楷体_GB2312" pitchFamily="49" charset="-122"/>
                <a:sym typeface="Wingdings" panose="05000000000000000000" pitchFamily="2" charset="2"/>
              </a:rPr>
              <a:t>的</a:t>
            </a:r>
            <a:r>
              <a:rPr lang="zh-CN" altLang="en-US" sz="2800" b="1">
                <a:latin typeface="楷体_GB2312" pitchFamily="49" charset="-122"/>
                <a:ea typeface="楷体_GB2312" pitchFamily="49" charset="-122"/>
              </a:rPr>
              <a:t>磷脂酶。</a:t>
            </a:r>
          </a:p>
          <a:p>
            <a:pPr eaLnBrk="1" hangingPunct="1"/>
            <a:r>
              <a:rPr lang="zh-CN" altLang="en-US" sz="2800" b="1">
                <a:latin typeface="楷体_GB2312" pitchFamily="49" charset="-122"/>
                <a:ea typeface="楷体_GB2312" pitchFamily="49" charset="-122"/>
              </a:rPr>
              <a:t>磷酯酶</a:t>
            </a:r>
            <a:r>
              <a:rPr lang="en-US" altLang="zh-CN" sz="2800" b="1">
                <a:latin typeface="楷体_GB2312" pitchFamily="49" charset="-122"/>
                <a:ea typeface="楷体_GB2312" pitchFamily="49" charset="-122"/>
              </a:rPr>
              <a:t>D</a:t>
            </a:r>
            <a:r>
              <a:rPr lang="zh-CN" altLang="en-US" sz="2800" b="1">
                <a:latin typeface="楷体_GB2312" pitchFamily="49" charset="-122"/>
                <a:ea typeface="楷体_GB2312" pitchFamily="49" charset="-122"/>
              </a:rPr>
              <a:t>：作用于酯键</a:t>
            </a:r>
            <a:r>
              <a:rPr lang="zh-CN" altLang="en-US" sz="2800" b="1">
                <a:latin typeface="楷体_GB2312" pitchFamily="49" charset="-122"/>
                <a:ea typeface="楷体_GB2312" pitchFamily="49" charset="-122"/>
                <a:sym typeface="Wingdings" panose="05000000000000000000" pitchFamily="2" charset="2"/>
              </a:rPr>
              <a:t>的</a:t>
            </a:r>
            <a:r>
              <a:rPr lang="zh-CN" altLang="en-US" sz="2800" b="1">
                <a:latin typeface="楷体_GB2312" pitchFamily="49" charset="-122"/>
                <a:ea typeface="楷体_GB2312" pitchFamily="49" charset="-122"/>
              </a:rPr>
              <a:t>磷脂酶。</a:t>
            </a:r>
          </a:p>
          <a:p>
            <a:pPr eaLnBrk="1" hangingPunct="1"/>
            <a:r>
              <a:rPr lang="zh-CN" altLang="en-US" sz="2800" b="1">
                <a:latin typeface="楷体_GB2312" pitchFamily="49" charset="-122"/>
                <a:ea typeface="楷体_GB2312" pitchFamily="49" charset="-122"/>
              </a:rPr>
              <a:t>磷脂的水解产物，依不同的途径进行代谢。不同的生物，磷脂的分解代谢途径也不相同。</a:t>
            </a:r>
          </a:p>
        </p:txBody>
      </p:sp>
      <p:grpSp>
        <p:nvGrpSpPr>
          <p:cNvPr id="149507" name="Group 8"/>
          <p:cNvGrpSpPr>
            <a:grpSpLocks/>
          </p:cNvGrpSpPr>
          <p:nvPr/>
        </p:nvGrpSpPr>
        <p:grpSpPr bwMode="auto">
          <a:xfrm>
            <a:off x="2640014" y="549275"/>
            <a:ext cx="5976937" cy="1893888"/>
            <a:chOff x="703" y="346"/>
            <a:chExt cx="3765" cy="1193"/>
          </a:xfrm>
        </p:grpSpPr>
        <p:graphicFrame>
          <p:nvGraphicFramePr>
            <p:cNvPr id="149508" name="Object 3"/>
            <p:cNvGraphicFramePr>
              <a:graphicFrameLocks noChangeAspect="1"/>
            </p:cNvGraphicFramePr>
            <p:nvPr/>
          </p:nvGraphicFramePr>
          <p:xfrm>
            <a:off x="703" y="346"/>
            <a:ext cx="3765" cy="1193"/>
          </p:xfrm>
          <a:graphic>
            <a:graphicData uri="http://schemas.openxmlformats.org/presentationml/2006/ole">
              <mc:AlternateContent xmlns:mc="http://schemas.openxmlformats.org/markup-compatibility/2006">
                <mc:Choice xmlns:v="urn:schemas-microsoft-com:vml" Requires="v">
                  <p:oleObj spid="_x0000_s62469" name="CS ChemDraw Drawing" r:id="rId4" imgW="4251960" imgH="1351280" progId="ChemDraw.Document.6.0">
                    <p:embed/>
                  </p:oleObj>
                </mc:Choice>
                <mc:Fallback>
                  <p:oleObj name="CS ChemDraw Drawing" r:id="rId4" imgW="4251960" imgH="1351280" progId="ChemDraw.Document.6.0">
                    <p:embed/>
                    <p:pic>
                      <p:nvPicPr>
                        <p:cNvPr id="149508"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3" y="346"/>
                          <a:ext cx="3765" cy="119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9509" name="Text Box 4"/>
            <p:cNvSpPr txBox="1">
              <a:spLocks noChangeArrowheads="1"/>
            </p:cNvSpPr>
            <p:nvPr/>
          </p:nvSpPr>
          <p:spPr bwMode="auto">
            <a:xfrm>
              <a:off x="1111" y="835"/>
              <a:ext cx="363"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lang="en-US" altLang="zh-CN" sz="2800" b="1">
                  <a:solidFill>
                    <a:schemeClr val="tx2"/>
                  </a:solidFill>
                  <a:latin typeface="楷体_GB2312" pitchFamily="49" charset="-122"/>
                  <a:ea typeface="楷体_GB2312" pitchFamily="49" charset="-122"/>
                  <a:sym typeface="Wingdings" panose="05000000000000000000" pitchFamily="2" charset="2"/>
                </a:rPr>
                <a:t></a:t>
              </a:r>
            </a:p>
          </p:txBody>
        </p:sp>
        <p:sp>
          <p:nvSpPr>
            <p:cNvPr id="149510" name="Rectangle 5"/>
            <p:cNvSpPr>
              <a:spLocks noChangeArrowheads="1"/>
            </p:cNvSpPr>
            <p:nvPr/>
          </p:nvSpPr>
          <p:spPr bwMode="auto">
            <a:xfrm>
              <a:off x="3651" y="1107"/>
              <a:ext cx="31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lang="en-US" altLang="zh-CN" sz="2800" b="1">
                  <a:solidFill>
                    <a:schemeClr val="tx2"/>
                  </a:solidFill>
                  <a:latin typeface="楷体_GB2312" pitchFamily="49" charset="-122"/>
                  <a:ea typeface="楷体_GB2312" pitchFamily="49" charset="-122"/>
                  <a:sym typeface="Wingdings" panose="05000000000000000000" pitchFamily="2" charset="2"/>
                </a:rPr>
                <a:t></a:t>
              </a:r>
            </a:p>
          </p:txBody>
        </p:sp>
        <p:sp>
          <p:nvSpPr>
            <p:cNvPr id="149511" name="Rectangle 6"/>
            <p:cNvSpPr>
              <a:spLocks noChangeArrowheads="1"/>
            </p:cNvSpPr>
            <p:nvPr/>
          </p:nvSpPr>
          <p:spPr bwMode="auto">
            <a:xfrm>
              <a:off x="2744" y="479"/>
              <a:ext cx="31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lang="en-US" altLang="zh-CN" sz="2800" b="1">
                  <a:solidFill>
                    <a:schemeClr val="tx2"/>
                  </a:solidFill>
                  <a:latin typeface="楷体_GB2312" pitchFamily="49" charset="-122"/>
                  <a:ea typeface="楷体_GB2312" pitchFamily="49" charset="-122"/>
                  <a:sym typeface="Wingdings" panose="05000000000000000000" pitchFamily="2" charset="2"/>
                </a:rPr>
                <a:t></a:t>
              </a:r>
            </a:p>
          </p:txBody>
        </p:sp>
        <p:sp>
          <p:nvSpPr>
            <p:cNvPr id="149512" name="Rectangle 7"/>
            <p:cNvSpPr>
              <a:spLocks noChangeArrowheads="1"/>
            </p:cNvSpPr>
            <p:nvPr/>
          </p:nvSpPr>
          <p:spPr bwMode="auto">
            <a:xfrm>
              <a:off x="1504" y="842"/>
              <a:ext cx="31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spcBef>
                  <a:spcPct val="50000"/>
                </a:spcBef>
              </a:pPr>
              <a:r>
                <a:rPr lang="en-US" altLang="zh-CN" sz="2800" b="1">
                  <a:solidFill>
                    <a:schemeClr val="tx2"/>
                  </a:solidFill>
                  <a:latin typeface="楷体_GB2312" pitchFamily="49" charset="-122"/>
                  <a:ea typeface="楷体_GB2312" pitchFamily="49" charset="-122"/>
                  <a:sym typeface="Wingdings" panose="05000000000000000000" pitchFamily="2" charset="2"/>
                </a:rPr>
                <a:t></a:t>
              </a:r>
            </a:p>
          </p:txBody>
        </p:sp>
      </p:grpSp>
    </p:spTree>
    <p:extLst>
      <p:ext uri="{BB962C8B-B14F-4D97-AF65-F5344CB8AC3E}">
        <p14:creationId xmlns:p14="http://schemas.microsoft.com/office/powerpoint/2010/main" val="99530634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2498" name="Text Box 2"/>
          <p:cNvSpPr txBox="1">
            <a:spLocks noChangeArrowheads="1"/>
          </p:cNvSpPr>
          <p:nvPr/>
        </p:nvSpPr>
        <p:spPr bwMode="auto">
          <a:xfrm>
            <a:off x="2574925" y="173038"/>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kumimoji="1" lang="zh-CN" altLang="zh-CN" sz="2400">
              <a:latin typeface="Times New Roman" panose="02020603050405020304" pitchFamily="18" charset="0"/>
              <a:ea typeface="宋体" panose="02010600030101010101" pitchFamily="2" charset="-122"/>
            </a:endParaRPr>
          </a:p>
        </p:txBody>
      </p:sp>
      <p:sp>
        <p:nvSpPr>
          <p:cNvPr id="362499" name="Text Box 3"/>
          <p:cNvSpPr txBox="1">
            <a:spLocks noChangeArrowheads="1"/>
          </p:cNvSpPr>
          <p:nvPr/>
        </p:nvSpPr>
        <p:spPr bwMode="auto">
          <a:xfrm>
            <a:off x="2346325" y="273050"/>
            <a:ext cx="184150"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kumimoji="1" lang="en-US" altLang="zh-CN" sz="2800">
              <a:solidFill>
                <a:srgbClr val="3333FF"/>
              </a:solidFill>
              <a:ea typeface="楷体_GB2312" pitchFamily="49" charset="-122"/>
            </a:endParaRPr>
          </a:p>
          <a:p>
            <a:pPr eaLnBrk="1" hangingPunct="1"/>
            <a:endParaRPr kumimoji="1" lang="en-US" altLang="zh-CN" sz="2400">
              <a:latin typeface="Times New Roman" panose="02020603050405020304" pitchFamily="18" charset="0"/>
              <a:ea typeface="宋体" panose="02010600030101010101" pitchFamily="2" charset="-122"/>
            </a:endParaRPr>
          </a:p>
        </p:txBody>
      </p:sp>
      <p:sp>
        <p:nvSpPr>
          <p:cNvPr id="362500" name="Text Box 4"/>
          <p:cNvSpPr txBox="1">
            <a:spLocks noChangeArrowheads="1"/>
          </p:cNvSpPr>
          <p:nvPr/>
        </p:nvSpPr>
        <p:spPr bwMode="auto">
          <a:xfrm>
            <a:off x="2208214" y="333376"/>
            <a:ext cx="26638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latin typeface="Times New Roman" panose="02020603050405020304" pitchFamily="18" charset="0"/>
                <a:ea typeface="楷体_GB2312" pitchFamily="49" charset="-122"/>
              </a:rPr>
              <a:t>磷脂的降解</a:t>
            </a:r>
          </a:p>
        </p:txBody>
      </p:sp>
      <p:pic>
        <p:nvPicPr>
          <p:cNvPr id="362501" name="Picture 5" descr="磷脂的代谢"/>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2113" y="946151"/>
            <a:ext cx="8610600" cy="570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66181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nodePh="1">
                                  <p:stCondLst>
                                    <p:cond delay="0"/>
                                  </p:stCondLst>
                                  <p:endCondLst>
                                    <p:cond evt="begin" delay="0">
                                      <p:tn val="5"/>
                                    </p:cond>
                                  </p:endCondLst>
                                  <p:childTnLst>
                                    <p:set>
                                      <p:cBhvr>
                                        <p:cTn id="6" dur="1" fill="hold">
                                          <p:stCondLst>
                                            <p:cond delay="0"/>
                                          </p:stCondLst>
                                        </p:cTn>
                                        <p:tgtEl>
                                          <p:spTgt spid="362498"/>
                                        </p:tgtEl>
                                        <p:attrNameLst>
                                          <p:attrName>style.visibility</p:attrName>
                                        </p:attrNameLst>
                                      </p:cBhvr>
                                      <p:to>
                                        <p:strVal val="visible"/>
                                      </p:to>
                                    </p:set>
                                    <p:animEffect transition="in" filter="wipe(up)">
                                      <p:cBhvr>
                                        <p:cTn id="7" dur="500"/>
                                        <p:tgtEl>
                                          <p:spTgt spid="3624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nodePh="1">
                                  <p:stCondLst>
                                    <p:cond delay="0"/>
                                  </p:stCondLst>
                                  <p:endCondLst>
                                    <p:cond evt="begin" delay="0">
                                      <p:tn val="10"/>
                                    </p:cond>
                                  </p:endCondLst>
                                  <p:childTnLst>
                                    <p:set>
                                      <p:cBhvr>
                                        <p:cTn id="11" dur="1" fill="hold">
                                          <p:stCondLst>
                                            <p:cond delay="0"/>
                                          </p:stCondLst>
                                        </p:cTn>
                                        <p:tgtEl>
                                          <p:spTgt spid="362499"/>
                                        </p:tgtEl>
                                        <p:attrNameLst>
                                          <p:attrName>style.visibility</p:attrName>
                                        </p:attrNameLst>
                                      </p:cBhvr>
                                      <p:to>
                                        <p:strVal val="visible"/>
                                      </p:to>
                                    </p:set>
                                    <p:animEffect transition="in" filter="wipe(up)">
                                      <p:cBhvr>
                                        <p:cTn id="12" dur="500"/>
                                        <p:tgtEl>
                                          <p:spTgt spid="36249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62500"/>
                                        </p:tgtEl>
                                        <p:attrNameLst>
                                          <p:attrName>style.visibility</p:attrName>
                                        </p:attrNameLst>
                                      </p:cBhvr>
                                      <p:to>
                                        <p:strVal val="visible"/>
                                      </p:to>
                                    </p:set>
                                    <p:animEffect transition="in" filter="wipe(up)">
                                      <p:cBhvr>
                                        <p:cTn id="17" dur="500"/>
                                        <p:tgtEl>
                                          <p:spTgt spid="36250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nodeType="clickEffect">
                                  <p:stCondLst>
                                    <p:cond delay="0"/>
                                  </p:stCondLst>
                                  <p:childTnLst>
                                    <p:set>
                                      <p:cBhvr>
                                        <p:cTn id="21" dur="1" fill="hold">
                                          <p:stCondLst>
                                            <p:cond delay="0"/>
                                          </p:stCondLst>
                                        </p:cTn>
                                        <p:tgtEl>
                                          <p:spTgt spid="362501"/>
                                        </p:tgtEl>
                                        <p:attrNameLst>
                                          <p:attrName>style.visibility</p:attrName>
                                        </p:attrNameLst>
                                      </p:cBhvr>
                                      <p:to>
                                        <p:strVal val="visible"/>
                                      </p:to>
                                    </p:set>
                                    <p:animEffect transition="in" filter="box(out)">
                                      <p:cBhvr>
                                        <p:cTn id="22" dur="500"/>
                                        <p:tgtEl>
                                          <p:spTgt spid="362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498" grpId="0" autoUpdateAnimBg="0"/>
      <p:bldP spid="362499" grpId="0" autoUpdateAnimBg="0"/>
      <p:bldP spid="362500"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ext Box 7"/>
          <p:cNvSpPr txBox="1">
            <a:spLocks noChangeArrowheads="1"/>
          </p:cNvSpPr>
          <p:nvPr/>
        </p:nvSpPr>
        <p:spPr bwMode="auto">
          <a:xfrm>
            <a:off x="2855913" y="476251"/>
            <a:ext cx="5562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rgbClr val="006600"/>
                </a:solidFill>
                <a:latin typeface="华文楷体" panose="02010600040101010101" pitchFamily="2" charset="-122"/>
              </a:rPr>
              <a:t>磷脂有两条基本合成途径</a:t>
            </a:r>
          </a:p>
        </p:txBody>
      </p:sp>
      <p:sp>
        <p:nvSpPr>
          <p:cNvPr id="87048" name="Text Box 8"/>
          <p:cNvSpPr txBox="1">
            <a:spLocks noChangeArrowheads="1"/>
          </p:cNvSpPr>
          <p:nvPr/>
        </p:nvSpPr>
        <p:spPr bwMode="auto">
          <a:xfrm>
            <a:off x="1919289" y="1700214"/>
            <a:ext cx="345757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806450" indent="-80645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chemeClr val="folHlink"/>
                </a:solidFill>
                <a:latin typeface="华文楷体" panose="02010600040101010101" pitchFamily="2" charset="-122"/>
              </a:rPr>
              <a:t>（</a:t>
            </a:r>
            <a:r>
              <a:rPr kumimoji="1" lang="en-US" altLang="zh-CN" sz="2800" b="1">
                <a:solidFill>
                  <a:schemeClr val="folHlink"/>
                </a:solidFill>
                <a:latin typeface="华文楷体" panose="02010600040101010101" pitchFamily="2" charset="-122"/>
              </a:rPr>
              <a:t>1</a:t>
            </a:r>
            <a:r>
              <a:rPr kumimoji="1" lang="zh-CN" altLang="en-US" sz="2800" b="1">
                <a:solidFill>
                  <a:schemeClr val="folHlink"/>
                </a:solidFill>
                <a:latin typeface="华文楷体" panose="02010600040101010101" pitchFamily="2" charset="-122"/>
              </a:rPr>
              <a:t>）磷脂酰胆碱及磷脂酰乙醇胺主要通过甘油二酯途径合成</a:t>
            </a:r>
            <a:r>
              <a:rPr kumimoji="1" lang="zh-CN" altLang="en-US" sz="2800">
                <a:solidFill>
                  <a:schemeClr val="folHlink"/>
                </a:solidFill>
                <a:latin typeface="华文楷体" panose="02010600040101010101" pitchFamily="2" charset="-122"/>
              </a:rPr>
              <a:t> </a:t>
            </a:r>
          </a:p>
        </p:txBody>
      </p:sp>
      <p:grpSp>
        <p:nvGrpSpPr>
          <p:cNvPr id="187394" name="Group 1026"/>
          <p:cNvGrpSpPr>
            <a:grpSpLocks/>
          </p:cNvGrpSpPr>
          <p:nvPr/>
        </p:nvGrpSpPr>
        <p:grpSpPr bwMode="auto">
          <a:xfrm>
            <a:off x="4800601" y="1085851"/>
            <a:ext cx="5624513" cy="5522913"/>
            <a:chOff x="2064" y="684"/>
            <a:chExt cx="3543" cy="3479"/>
          </a:xfrm>
        </p:grpSpPr>
        <p:sp>
          <p:nvSpPr>
            <p:cNvPr id="153605" name="Text Box 10"/>
            <p:cNvSpPr txBox="1">
              <a:spLocks noChangeArrowheads="1"/>
            </p:cNvSpPr>
            <p:nvPr/>
          </p:nvSpPr>
          <p:spPr bwMode="auto">
            <a:xfrm>
              <a:off x="3168" y="684"/>
              <a:ext cx="786"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zh-CN" altLang="en-US" sz="2000" b="1">
                  <a:latin typeface="华文楷体" panose="02010600040101010101" pitchFamily="2" charset="-122"/>
                </a:rPr>
                <a:t>葡萄糖</a:t>
              </a:r>
            </a:p>
          </p:txBody>
        </p:sp>
        <p:sp>
          <p:nvSpPr>
            <p:cNvPr id="153606" name="Line 11"/>
            <p:cNvSpPr>
              <a:spLocks noChangeShapeType="1"/>
            </p:cNvSpPr>
            <p:nvPr/>
          </p:nvSpPr>
          <p:spPr bwMode="auto">
            <a:xfrm>
              <a:off x="3473" y="941"/>
              <a:ext cx="0" cy="220"/>
            </a:xfrm>
            <a:prstGeom prst="line">
              <a:avLst/>
            </a:prstGeom>
            <a:noFill/>
            <a:ln w="9525">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153607" name="Text Box 12"/>
            <p:cNvSpPr txBox="1">
              <a:spLocks noChangeArrowheads="1"/>
            </p:cNvSpPr>
            <p:nvPr/>
          </p:nvSpPr>
          <p:spPr bwMode="auto">
            <a:xfrm>
              <a:off x="2983" y="1119"/>
              <a:ext cx="1047"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sz="2000" b="1">
                  <a:latin typeface="华文楷体" panose="02010600040101010101" pitchFamily="2" charset="-122"/>
                </a:rPr>
                <a:t>3-</a:t>
              </a:r>
              <a:r>
                <a:rPr lang="zh-CN" altLang="en-US" sz="2000" b="1">
                  <a:latin typeface="华文楷体" panose="02010600040101010101" pitchFamily="2" charset="-122"/>
                </a:rPr>
                <a:t>磷酸甘油</a:t>
              </a:r>
            </a:p>
          </p:txBody>
        </p:sp>
        <p:sp>
          <p:nvSpPr>
            <p:cNvPr id="153608" name="Line 13"/>
            <p:cNvSpPr>
              <a:spLocks noChangeShapeType="1"/>
            </p:cNvSpPr>
            <p:nvPr/>
          </p:nvSpPr>
          <p:spPr bwMode="auto">
            <a:xfrm>
              <a:off x="3463" y="1392"/>
              <a:ext cx="0" cy="505"/>
            </a:xfrm>
            <a:prstGeom prst="line">
              <a:avLst/>
            </a:prstGeom>
            <a:noFill/>
            <a:ln w="9525">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153609" name="Text Box 14"/>
            <p:cNvSpPr txBox="1">
              <a:spLocks noChangeArrowheads="1"/>
            </p:cNvSpPr>
            <p:nvPr/>
          </p:nvSpPr>
          <p:spPr bwMode="auto">
            <a:xfrm>
              <a:off x="2928" y="1500"/>
              <a:ext cx="786"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zh-CN" altLang="en-US" sz="2000" b="1">
                  <a:latin typeface="华文楷体" panose="02010600040101010101" pitchFamily="2" charset="-122"/>
                </a:rPr>
                <a:t>转酰酶</a:t>
              </a:r>
            </a:p>
          </p:txBody>
        </p:sp>
        <p:sp>
          <p:nvSpPr>
            <p:cNvPr id="153610" name="Freeform 15"/>
            <p:cNvSpPr>
              <a:spLocks/>
            </p:cNvSpPr>
            <p:nvPr/>
          </p:nvSpPr>
          <p:spPr bwMode="auto">
            <a:xfrm>
              <a:off x="3463" y="1488"/>
              <a:ext cx="132" cy="220"/>
            </a:xfrm>
            <a:custGeom>
              <a:avLst/>
              <a:gdLst>
                <a:gd name="T0" fmla="*/ 132 w 182"/>
                <a:gd name="T1" fmla="*/ 0 h 312"/>
                <a:gd name="T2" fmla="*/ 57 w 182"/>
                <a:gd name="T3" fmla="*/ 44 h 312"/>
                <a:gd name="T4" fmla="*/ 1 w 182"/>
                <a:gd name="T5" fmla="*/ 110 h 312"/>
                <a:gd name="T6" fmla="*/ 46 w 182"/>
                <a:gd name="T7" fmla="*/ 193 h 312"/>
                <a:gd name="T8" fmla="*/ 132 w 182"/>
                <a:gd name="T9" fmla="*/ 220 h 3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312">
                  <a:moveTo>
                    <a:pt x="182" y="0"/>
                  </a:moveTo>
                  <a:cubicBezTo>
                    <a:pt x="165" y="10"/>
                    <a:pt x="109" y="37"/>
                    <a:pt x="79" y="63"/>
                  </a:cubicBezTo>
                  <a:cubicBezTo>
                    <a:pt x="49" y="89"/>
                    <a:pt x="4" y="121"/>
                    <a:pt x="2" y="156"/>
                  </a:cubicBezTo>
                  <a:cubicBezTo>
                    <a:pt x="0" y="191"/>
                    <a:pt x="34" y="247"/>
                    <a:pt x="64" y="273"/>
                  </a:cubicBezTo>
                  <a:cubicBezTo>
                    <a:pt x="94" y="299"/>
                    <a:pt x="158" y="304"/>
                    <a:pt x="182" y="312"/>
                  </a:cubicBezTo>
                </a:path>
              </a:pathLst>
            </a:custGeom>
            <a:noFill/>
            <a:ln w="9525">
              <a:solidFill>
                <a:schemeClr val="tx1"/>
              </a:solidFill>
              <a:round/>
              <a:headEnd/>
              <a:tailEnd type="triangl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3611" name="Text Box 16"/>
            <p:cNvSpPr txBox="1">
              <a:spLocks noChangeArrowheads="1"/>
            </p:cNvSpPr>
            <p:nvPr/>
          </p:nvSpPr>
          <p:spPr bwMode="auto">
            <a:xfrm>
              <a:off x="3552" y="1308"/>
              <a:ext cx="916" cy="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sz="2000" b="1">
                  <a:latin typeface="华文楷体" panose="02010600040101010101" pitchFamily="2" charset="-122"/>
                </a:rPr>
                <a:t>2RCOCoA</a:t>
              </a:r>
            </a:p>
            <a:p>
              <a:pPr algn="just"/>
              <a:endParaRPr lang="en-US" altLang="zh-CN" sz="2000" b="1">
                <a:latin typeface="华文楷体" panose="02010600040101010101" pitchFamily="2" charset="-122"/>
              </a:endParaRPr>
            </a:p>
            <a:p>
              <a:pPr algn="just"/>
              <a:r>
                <a:rPr lang="en-US" altLang="zh-CN" sz="2000" b="1">
                  <a:latin typeface="华文楷体" panose="02010600040101010101" pitchFamily="2" charset="-122"/>
                </a:rPr>
                <a:t>2CoA</a:t>
              </a:r>
            </a:p>
          </p:txBody>
        </p:sp>
        <p:sp>
          <p:nvSpPr>
            <p:cNvPr id="153612" name="Text Box 17"/>
            <p:cNvSpPr txBox="1">
              <a:spLocks noChangeArrowheads="1"/>
            </p:cNvSpPr>
            <p:nvPr/>
          </p:nvSpPr>
          <p:spPr bwMode="auto">
            <a:xfrm>
              <a:off x="3124" y="1848"/>
              <a:ext cx="786"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sz="2000" b="1">
                  <a:latin typeface="华文楷体" panose="02010600040101010101" pitchFamily="2" charset="-122"/>
                </a:rPr>
                <a:t>  </a:t>
              </a:r>
              <a:r>
                <a:rPr lang="zh-CN" altLang="en-US" sz="2000" b="1">
                  <a:latin typeface="华文楷体" panose="02010600040101010101" pitchFamily="2" charset="-122"/>
                </a:rPr>
                <a:t>磷脂酸</a:t>
              </a:r>
            </a:p>
          </p:txBody>
        </p:sp>
        <p:sp>
          <p:nvSpPr>
            <p:cNvPr id="153613" name="Line 18"/>
            <p:cNvSpPr>
              <a:spLocks noChangeShapeType="1"/>
            </p:cNvSpPr>
            <p:nvPr/>
          </p:nvSpPr>
          <p:spPr bwMode="auto">
            <a:xfrm>
              <a:off x="3463" y="2107"/>
              <a:ext cx="0" cy="357"/>
            </a:xfrm>
            <a:prstGeom prst="line">
              <a:avLst/>
            </a:prstGeom>
            <a:noFill/>
            <a:ln w="9525">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153614" name="Text Box 19"/>
            <p:cNvSpPr txBox="1">
              <a:spLocks noChangeArrowheads="1"/>
            </p:cNvSpPr>
            <p:nvPr/>
          </p:nvSpPr>
          <p:spPr bwMode="auto">
            <a:xfrm>
              <a:off x="2832" y="2124"/>
              <a:ext cx="785"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zh-CN" altLang="en-US" sz="2000" b="1">
                  <a:latin typeface="华文楷体" panose="02010600040101010101" pitchFamily="2" charset="-122"/>
                </a:rPr>
                <a:t>磷酸酶</a:t>
              </a:r>
            </a:p>
          </p:txBody>
        </p:sp>
        <p:sp>
          <p:nvSpPr>
            <p:cNvPr id="153615" name="Text Box 20"/>
            <p:cNvSpPr txBox="1">
              <a:spLocks noChangeArrowheads="1"/>
            </p:cNvSpPr>
            <p:nvPr/>
          </p:nvSpPr>
          <p:spPr bwMode="auto">
            <a:xfrm>
              <a:off x="3552" y="2220"/>
              <a:ext cx="36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sz="2000" b="1">
                  <a:latin typeface="华文楷体" panose="02010600040101010101" pitchFamily="2" charset="-122"/>
                </a:rPr>
                <a:t>Pi</a:t>
              </a:r>
            </a:p>
          </p:txBody>
        </p:sp>
        <p:sp>
          <p:nvSpPr>
            <p:cNvPr id="153616" name="Line 21"/>
            <p:cNvSpPr>
              <a:spLocks noChangeShapeType="1"/>
            </p:cNvSpPr>
            <p:nvPr/>
          </p:nvSpPr>
          <p:spPr bwMode="auto">
            <a:xfrm>
              <a:off x="3473" y="2259"/>
              <a:ext cx="131" cy="111"/>
            </a:xfrm>
            <a:prstGeom prst="line">
              <a:avLst/>
            </a:prstGeom>
            <a:noFill/>
            <a:ln w="9525">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153617" name="Text Box 22"/>
            <p:cNvSpPr txBox="1">
              <a:spLocks noChangeArrowheads="1"/>
            </p:cNvSpPr>
            <p:nvPr/>
          </p:nvSpPr>
          <p:spPr bwMode="auto">
            <a:xfrm>
              <a:off x="2880" y="2460"/>
              <a:ext cx="1178" cy="26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a:lnSpc>
                  <a:spcPct val="96000"/>
                </a:lnSpc>
              </a:pPr>
              <a:r>
                <a:rPr lang="en-US" altLang="zh-CN" sz="2000" b="1">
                  <a:solidFill>
                    <a:schemeClr val="folHlink"/>
                  </a:solidFill>
                  <a:latin typeface="华文楷体" panose="02010600040101010101" pitchFamily="2" charset="-122"/>
                </a:rPr>
                <a:t>1,2-</a:t>
              </a:r>
              <a:r>
                <a:rPr lang="zh-CN" altLang="en-US" sz="2000" b="1">
                  <a:solidFill>
                    <a:schemeClr val="folHlink"/>
                  </a:solidFill>
                  <a:latin typeface="华文楷体" panose="02010600040101010101" pitchFamily="2" charset="-122"/>
                </a:rPr>
                <a:t>甘油二酯</a:t>
              </a:r>
            </a:p>
          </p:txBody>
        </p:sp>
        <p:sp>
          <p:nvSpPr>
            <p:cNvPr id="153618" name="Text Box 23"/>
            <p:cNvSpPr txBox="1">
              <a:spLocks noChangeArrowheads="1"/>
            </p:cNvSpPr>
            <p:nvPr/>
          </p:nvSpPr>
          <p:spPr bwMode="auto">
            <a:xfrm>
              <a:off x="2928" y="2748"/>
              <a:ext cx="786"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zh-CN" altLang="en-US" sz="2000" b="1">
                  <a:latin typeface="华文楷体" panose="02010600040101010101" pitchFamily="2" charset="-122"/>
                </a:rPr>
                <a:t>转移酶</a:t>
              </a:r>
            </a:p>
          </p:txBody>
        </p:sp>
        <p:sp>
          <p:nvSpPr>
            <p:cNvPr id="153619" name="Line 24"/>
            <p:cNvSpPr>
              <a:spLocks noChangeShapeType="1"/>
            </p:cNvSpPr>
            <p:nvPr/>
          </p:nvSpPr>
          <p:spPr bwMode="auto">
            <a:xfrm>
              <a:off x="3515" y="2704"/>
              <a:ext cx="0" cy="825"/>
            </a:xfrm>
            <a:prstGeom prst="line">
              <a:avLst/>
            </a:prstGeom>
            <a:noFill/>
            <a:ln w="9525">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153620" name="Line 25"/>
            <p:cNvSpPr>
              <a:spLocks noChangeShapeType="1"/>
            </p:cNvSpPr>
            <p:nvPr/>
          </p:nvSpPr>
          <p:spPr bwMode="auto">
            <a:xfrm>
              <a:off x="2492" y="2997"/>
              <a:ext cx="981"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21" name="Line 26"/>
            <p:cNvSpPr>
              <a:spLocks noChangeShapeType="1"/>
            </p:cNvSpPr>
            <p:nvPr/>
          </p:nvSpPr>
          <p:spPr bwMode="auto">
            <a:xfrm>
              <a:off x="3473" y="2997"/>
              <a:ext cx="98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22" name="Line 27"/>
            <p:cNvSpPr>
              <a:spLocks noChangeShapeType="1"/>
            </p:cNvSpPr>
            <p:nvPr/>
          </p:nvSpPr>
          <p:spPr bwMode="auto">
            <a:xfrm>
              <a:off x="2492" y="2999"/>
              <a:ext cx="0" cy="541"/>
            </a:xfrm>
            <a:prstGeom prst="line">
              <a:avLst/>
            </a:prstGeom>
            <a:noFill/>
            <a:ln w="9525">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153623" name="Line 28"/>
            <p:cNvSpPr>
              <a:spLocks noChangeShapeType="1"/>
            </p:cNvSpPr>
            <p:nvPr/>
          </p:nvSpPr>
          <p:spPr bwMode="auto">
            <a:xfrm>
              <a:off x="4455" y="2999"/>
              <a:ext cx="0" cy="541"/>
            </a:xfrm>
            <a:prstGeom prst="line">
              <a:avLst/>
            </a:prstGeom>
            <a:noFill/>
            <a:ln w="9525">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153624" name="Freeform 29"/>
            <p:cNvSpPr>
              <a:spLocks/>
            </p:cNvSpPr>
            <p:nvPr/>
          </p:nvSpPr>
          <p:spPr bwMode="auto">
            <a:xfrm>
              <a:off x="2492" y="3146"/>
              <a:ext cx="132" cy="220"/>
            </a:xfrm>
            <a:custGeom>
              <a:avLst/>
              <a:gdLst>
                <a:gd name="T0" fmla="*/ 132 w 182"/>
                <a:gd name="T1" fmla="*/ 0 h 312"/>
                <a:gd name="T2" fmla="*/ 57 w 182"/>
                <a:gd name="T3" fmla="*/ 44 h 312"/>
                <a:gd name="T4" fmla="*/ 1 w 182"/>
                <a:gd name="T5" fmla="*/ 110 h 312"/>
                <a:gd name="T6" fmla="*/ 46 w 182"/>
                <a:gd name="T7" fmla="*/ 193 h 312"/>
                <a:gd name="T8" fmla="*/ 132 w 182"/>
                <a:gd name="T9" fmla="*/ 220 h 3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312">
                  <a:moveTo>
                    <a:pt x="182" y="0"/>
                  </a:moveTo>
                  <a:cubicBezTo>
                    <a:pt x="165" y="10"/>
                    <a:pt x="109" y="37"/>
                    <a:pt x="79" y="63"/>
                  </a:cubicBezTo>
                  <a:cubicBezTo>
                    <a:pt x="49" y="89"/>
                    <a:pt x="4" y="121"/>
                    <a:pt x="2" y="156"/>
                  </a:cubicBezTo>
                  <a:cubicBezTo>
                    <a:pt x="0" y="191"/>
                    <a:pt x="34" y="247"/>
                    <a:pt x="64" y="273"/>
                  </a:cubicBezTo>
                  <a:cubicBezTo>
                    <a:pt x="94" y="299"/>
                    <a:pt x="158" y="304"/>
                    <a:pt x="182" y="312"/>
                  </a:cubicBezTo>
                </a:path>
              </a:pathLst>
            </a:custGeom>
            <a:noFill/>
            <a:ln w="9525">
              <a:solidFill>
                <a:schemeClr val="tx1"/>
              </a:solidFill>
              <a:round/>
              <a:headEnd/>
              <a:tailEnd type="triangl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3625" name="Text Box 30"/>
            <p:cNvSpPr txBox="1">
              <a:spLocks noChangeArrowheads="1"/>
            </p:cNvSpPr>
            <p:nvPr/>
          </p:nvSpPr>
          <p:spPr bwMode="auto">
            <a:xfrm>
              <a:off x="2592" y="2988"/>
              <a:ext cx="1047" cy="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sz="2000" b="1">
                  <a:latin typeface="华文楷体" panose="02010600040101010101" pitchFamily="2" charset="-122"/>
                </a:rPr>
                <a:t>CDP-</a:t>
              </a:r>
              <a:r>
                <a:rPr lang="zh-CN" altLang="en-US" sz="2000" b="1">
                  <a:latin typeface="华文楷体" panose="02010600040101010101" pitchFamily="2" charset="-122"/>
                </a:rPr>
                <a:t>乙醇胺</a:t>
              </a:r>
            </a:p>
            <a:p>
              <a:pPr algn="just"/>
              <a:endParaRPr lang="zh-CN" altLang="en-US" sz="2000" b="1">
                <a:latin typeface="华文楷体" panose="02010600040101010101" pitchFamily="2" charset="-122"/>
              </a:endParaRPr>
            </a:p>
            <a:p>
              <a:pPr algn="just"/>
              <a:r>
                <a:rPr lang="en-US" altLang="zh-CN" sz="2000" b="1">
                  <a:latin typeface="华文楷体" panose="02010600040101010101" pitchFamily="2" charset="-122"/>
                </a:rPr>
                <a:t>CMP</a:t>
              </a:r>
            </a:p>
          </p:txBody>
        </p:sp>
        <p:sp>
          <p:nvSpPr>
            <p:cNvPr id="153626" name="Freeform 31"/>
            <p:cNvSpPr>
              <a:spLocks/>
            </p:cNvSpPr>
            <p:nvPr/>
          </p:nvSpPr>
          <p:spPr bwMode="auto">
            <a:xfrm>
              <a:off x="3515" y="3158"/>
              <a:ext cx="133" cy="220"/>
            </a:xfrm>
            <a:custGeom>
              <a:avLst/>
              <a:gdLst>
                <a:gd name="T0" fmla="*/ 133 w 182"/>
                <a:gd name="T1" fmla="*/ 0 h 312"/>
                <a:gd name="T2" fmla="*/ 58 w 182"/>
                <a:gd name="T3" fmla="*/ 44 h 312"/>
                <a:gd name="T4" fmla="*/ 1 w 182"/>
                <a:gd name="T5" fmla="*/ 110 h 312"/>
                <a:gd name="T6" fmla="*/ 47 w 182"/>
                <a:gd name="T7" fmla="*/ 193 h 312"/>
                <a:gd name="T8" fmla="*/ 133 w 182"/>
                <a:gd name="T9" fmla="*/ 220 h 3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312">
                  <a:moveTo>
                    <a:pt x="182" y="0"/>
                  </a:moveTo>
                  <a:cubicBezTo>
                    <a:pt x="165" y="10"/>
                    <a:pt x="109" y="37"/>
                    <a:pt x="79" y="63"/>
                  </a:cubicBezTo>
                  <a:cubicBezTo>
                    <a:pt x="49" y="89"/>
                    <a:pt x="4" y="121"/>
                    <a:pt x="2" y="156"/>
                  </a:cubicBezTo>
                  <a:cubicBezTo>
                    <a:pt x="0" y="191"/>
                    <a:pt x="34" y="247"/>
                    <a:pt x="64" y="273"/>
                  </a:cubicBezTo>
                  <a:cubicBezTo>
                    <a:pt x="94" y="299"/>
                    <a:pt x="158" y="304"/>
                    <a:pt x="182" y="312"/>
                  </a:cubicBezTo>
                </a:path>
              </a:pathLst>
            </a:custGeom>
            <a:noFill/>
            <a:ln w="9525">
              <a:solidFill>
                <a:schemeClr val="tx1"/>
              </a:solidFill>
              <a:round/>
              <a:headEnd/>
              <a:tailEnd type="triangl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3627" name="Text Box 32"/>
            <p:cNvSpPr txBox="1">
              <a:spLocks noChangeArrowheads="1"/>
            </p:cNvSpPr>
            <p:nvPr/>
          </p:nvSpPr>
          <p:spPr bwMode="auto">
            <a:xfrm>
              <a:off x="3606" y="2976"/>
              <a:ext cx="1047" cy="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sz="2000" b="1">
                  <a:latin typeface="华文楷体" panose="02010600040101010101" pitchFamily="2" charset="-122"/>
                </a:rPr>
                <a:t>CDP-</a:t>
              </a:r>
              <a:r>
                <a:rPr lang="zh-CN" altLang="en-US" sz="2000" b="1">
                  <a:latin typeface="华文楷体" panose="02010600040101010101" pitchFamily="2" charset="-122"/>
                </a:rPr>
                <a:t>胆碱</a:t>
              </a:r>
            </a:p>
            <a:p>
              <a:pPr algn="just"/>
              <a:endParaRPr lang="zh-CN" altLang="en-US" sz="2000" b="1">
                <a:latin typeface="华文楷体" panose="02010600040101010101" pitchFamily="2" charset="-122"/>
              </a:endParaRPr>
            </a:p>
            <a:p>
              <a:pPr algn="just"/>
              <a:r>
                <a:rPr lang="en-US" altLang="zh-CN" sz="2000" b="1">
                  <a:latin typeface="华文楷体" panose="02010600040101010101" pitchFamily="2" charset="-122"/>
                </a:rPr>
                <a:t>CMP</a:t>
              </a:r>
            </a:p>
          </p:txBody>
        </p:sp>
        <p:sp>
          <p:nvSpPr>
            <p:cNvPr id="153628" name="Freeform 33"/>
            <p:cNvSpPr>
              <a:spLocks/>
            </p:cNvSpPr>
            <p:nvPr/>
          </p:nvSpPr>
          <p:spPr bwMode="auto">
            <a:xfrm>
              <a:off x="4466" y="3135"/>
              <a:ext cx="133" cy="221"/>
            </a:xfrm>
            <a:custGeom>
              <a:avLst/>
              <a:gdLst>
                <a:gd name="T0" fmla="*/ 133 w 182"/>
                <a:gd name="T1" fmla="*/ 0 h 312"/>
                <a:gd name="T2" fmla="*/ 58 w 182"/>
                <a:gd name="T3" fmla="*/ 45 h 312"/>
                <a:gd name="T4" fmla="*/ 1 w 182"/>
                <a:gd name="T5" fmla="*/ 111 h 312"/>
                <a:gd name="T6" fmla="*/ 47 w 182"/>
                <a:gd name="T7" fmla="*/ 193 h 312"/>
                <a:gd name="T8" fmla="*/ 133 w 182"/>
                <a:gd name="T9" fmla="*/ 221 h 3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312">
                  <a:moveTo>
                    <a:pt x="182" y="0"/>
                  </a:moveTo>
                  <a:cubicBezTo>
                    <a:pt x="165" y="10"/>
                    <a:pt x="109" y="37"/>
                    <a:pt x="79" y="63"/>
                  </a:cubicBezTo>
                  <a:cubicBezTo>
                    <a:pt x="49" y="89"/>
                    <a:pt x="4" y="121"/>
                    <a:pt x="2" y="156"/>
                  </a:cubicBezTo>
                  <a:cubicBezTo>
                    <a:pt x="0" y="191"/>
                    <a:pt x="34" y="247"/>
                    <a:pt x="64" y="273"/>
                  </a:cubicBezTo>
                  <a:cubicBezTo>
                    <a:pt x="94" y="299"/>
                    <a:pt x="158" y="304"/>
                    <a:pt x="182" y="312"/>
                  </a:cubicBezTo>
                </a:path>
              </a:pathLst>
            </a:custGeom>
            <a:noFill/>
            <a:ln w="9525">
              <a:solidFill>
                <a:schemeClr val="tx1"/>
              </a:solidFill>
              <a:round/>
              <a:headEnd/>
              <a:tailEnd type="triangl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3629" name="Text Box 34"/>
            <p:cNvSpPr txBox="1">
              <a:spLocks noChangeArrowheads="1"/>
            </p:cNvSpPr>
            <p:nvPr/>
          </p:nvSpPr>
          <p:spPr bwMode="auto">
            <a:xfrm>
              <a:off x="4560" y="2988"/>
              <a:ext cx="1047" cy="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zh-CN" altLang="en-US" sz="2000" b="1">
                  <a:latin typeface="华文楷体" panose="02010600040101010101" pitchFamily="2" charset="-122"/>
                </a:rPr>
                <a:t>脂酰</a:t>
              </a:r>
              <a:r>
                <a:rPr lang="en-US" altLang="zh-CN" sz="2000" b="1">
                  <a:latin typeface="华文楷体" panose="02010600040101010101" pitchFamily="2" charset="-122"/>
                </a:rPr>
                <a:t>-CoA</a:t>
              </a:r>
            </a:p>
            <a:p>
              <a:pPr algn="just"/>
              <a:endParaRPr lang="en-US" altLang="zh-CN" sz="2000" b="1">
                <a:latin typeface="华文楷体" panose="02010600040101010101" pitchFamily="2" charset="-122"/>
              </a:endParaRPr>
            </a:p>
            <a:p>
              <a:pPr algn="just"/>
              <a:r>
                <a:rPr lang="en-US" altLang="zh-CN" sz="2000" b="1">
                  <a:latin typeface="华文楷体" panose="02010600040101010101" pitchFamily="2" charset="-122"/>
                </a:rPr>
                <a:t>CoA</a:t>
              </a:r>
            </a:p>
          </p:txBody>
        </p:sp>
        <p:sp>
          <p:nvSpPr>
            <p:cNvPr id="153630" name="Text Box 35"/>
            <p:cNvSpPr txBox="1">
              <a:spLocks noChangeArrowheads="1"/>
            </p:cNvSpPr>
            <p:nvPr/>
          </p:nvSpPr>
          <p:spPr bwMode="auto">
            <a:xfrm>
              <a:off x="2064" y="3612"/>
              <a:ext cx="3142" cy="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zh-CN" altLang="en-US" sz="2000" b="1">
                  <a:solidFill>
                    <a:srgbClr val="800080"/>
                  </a:solidFill>
                  <a:latin typeface="华文楷体" panose="02010600040101010101" pitchFamily="2" charset="-122"/>
                </a:rPr>
                <a:t>磷脂酰乙醇胺    磷脂酰胆碱       甘油三酯</a:t>
              </a:r>
            </a:p>
            <a:p>
              <a:pPr algn="just"/>
              <a:r>
                <a:rPr lang="zh-CN" altLang="en-US" sz="2000" b="1">
                  <a:solidFill>
                    <a:srgbClr val="800080"/>
                  </a:solidFill>
                  <a:latin typeface="华文楷体" panose="02010600040101010101" pitchFamily="2" charset="-122"/>
                </a:rPr>
                <a:t> （脑磷脂）      （卵磷脂）</a:t>
              </a:r>
            </a:p>
          </p:txBody>
        </p:sp>
      </p:grpSp>
    </p:spTree>
    <p:extLst>
      <p:ext uri="{BB962C8B-B14F-4D97-AF65-F5344CB8AC3E}">
        <p14:creationId xmlns:p14="http://schemas.microsoft.com/office/powerpoint/2010/main" val="1980614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7048"/>
                                        </p:tgtEl>
                                        <p:attrNameLst>
                                          <p:attrName>style.visibility</p:attrName>
                                        </p:attrNameLst>
                                      </p:cBhvr>
                                      <p:to>
                                        <p:strVal val="visible"/>
                                      </p:to>
                                    </p:set>
                                    <p:animEffect transition="in" filter="blinds(horizontal)">
                                      <p:cBhvr>
                                        <p:cTn id="7" dur="500"/>
                                        <p:tgtEl>
                                          <p:spTgt spid="87048"/>
                                        </p:tgtEl>
                                      </p:cBhvr>
                                    </p:animEffect>
                                  </p:childTnLst>
                                </p:cTn>
                              </p:par>
                            </p:childTnLst>
                          </p:cTn>
                        </p:par>
                        <p:par>
                          <p:cTn id="8" fill="hold" nodeType="afterGroup">
                            <p:stCondLst>
                              <p:cond delay="500"/>
                            </p:stCondLst>
                            <p:childTnLst>
                              <p:par>
                                <p:cTn id="9" presetID="5" presetClass="entr" presetSubtype="10" fill="hold" nodeType="afterEffect">
                                  <p:stCondLst>
                                    <p:cond delay="0"/>
                                  </p:stCondLst>
                                  <p:childTnLst>
                                    <p:set>
                                      <p:cBhvr>
                                        <p:cTn id="10" dur="1" fill="hold">
                                          <p:stCondLst>
                                            <p:cond delay="0"/>
                                          </p:stCondLst>
                                        </p:cTn>
                                        <p:tgtEl>
                                          <p:spTgt spid="187394"/>
                                        </p:tgtEl>
                                        <p:attrNameLst>
                                          <p:attrName>style.visibility</p:attrName>
                                        </p:attrNameLst>
                                      </p:cBhvr>
                                      <p:to>
                                        <p:strVal val="visible"/>
                                      </p:to>
                                    </p:set>
                                    <p:animEffect transition="in" filter="checkerboard(across)">
                                      <p:cBhvr>
                                        <p:cTn id="11" dur="500"/>
                                        <p:tgtEl>
                                          <p:spTgt spid="187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 Box 2"/>
          <p:cNvSpPr txBox="1">
            <a:spLocks noChangeArrowheads="1"/>
          </p:cNvSpPr>
          <p:nvPr/>
        </p:nvSpPr>
        <p:spPr bwMode="auto">
          <a:xfrm>
            <a:off x="2063750" y="1341439"/>
            <a:ext cx="3671888" cy="18002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981075" indent="-981075">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eaLnBrk="1" hangingPunct="1"/>
            <a:r>
              <a:rPr kumimoji="1" lang="zh-CN" altLang="en-US" sz="2800" b="1">
                <a:solidFill>
                  <a:schemeClr val="folHlink"/>
                </a:solidFill>
                <a:latin typeface="华文楷体" panose="02010600040101010101" pitchFamily="2" charset="-122"/>
              </a:rPr>
              <a:t>（</a:t>
            </a:r>
            <a:r>
              <a:rPr kumimoji="1" lang="en-US" altLang="zh-CN" sz="2800" b="1">
                <a:solidFill>
                  <a:schemeClr val="folHlink"/>
                </a:solidFill>
                <a:latin typeface="华文楷体" panose="02010600040101010101" pitchFamily="2" charset="-122"/>
              </a:rPr>
              <a:t>2</a:t>
            </a:r>
            <a:r>
              <a:rPr kumimoji="1" lang="zh-CN" altLang="en-US" sz="2800" b="1">
                <a:solidFill>
                  <a:schemeClr val="folHlink"/>
                </a:solidFill>
                <a:latin typeface="华文楷体" panose="02010600040101010101" pitchFamily="2" charset="-122"/>
              </a:rPr>
              <a:t>）肌醇磷脂、丝氨酸磷脂及心磷脂通过</a:t>
            </a:r>
            <a:r>
              <a:rPr kumimoji="1" lang="en-US" altLang="zh-CN" sz="2800" b="1">
                <a:solidFill>
                  <a:schemeClr val="folHlink"/>
                </a:solidFill>
                <a:latin typeface="华文楷体" panose="02010600040101010101" pitchFamily="2" charset="-122"/>
              </a:rPr>
              <a:t>CDP-</a:t>
            </a:r>
            <a:r>
              <a:rPr kumimoji="1" lang="zh-CN" altLang="en-US" sz="2800" b="1">
                <a:solidFill>
                  <a:schemeClr val="folHlink"/>
                </a:solidFill>
                <a:latin typeface="华文楷体" panose="02010600040101010101" pitchFamily="2" charset="-122"/>
              </a:rPr>
              <a:t>甘油二酯途径合成</a:t>
            </a:r>
          </a:p>
        </p:txBody>
      </p:sp>
      <p:grpSp>
        <p:nvGrpSpPr>
          <p:cNvPr id="89137" name="Group 49"/>
          <p:cNvGrpSpPr>
            <a:grpSpLocks/>
          </p:cNvGrpSpPr>
          <p:nvPr/>
        </p:nvGrpSpPr>
        <p:grpSpPr bwMode="auto">
          <a:xfrm>
            <a:off x="5232400" y="1341438"/>
            <a:ext cx="5329238" cy="4959350"/>
            <a:chOff x="2403" y="894"/>
            <a:chExt cx="3357" cy="3124"/>
          </a:xfrm>
        </p:grpSpPr>
        <p:sp>
          <p:nvSpPr>
            <p:cNvPr id="155652" name="Text Box 29"/>
            <p:cNvSpPr txBox="1">
              <a:spLocks noChangeArrowheads="1"/>
            </p:cNvSpPr>
            <p:nvPr/>
          </p:nvSpPr>
          <p:spPr bwMode="auto">
            <a:xfrm>
              <a:off x="3441" y="894"/>
              <a:ext cx="612"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a:latin typeface="华文楷体" panose="02010600040101010101" pitchFamily="2" charset="-122"/>
                </a:rPr>
                <a:t>葡萄糖</a:t>
              </a:r>
            </a:p>
          </p:txBody>
        </p:sp>
        <p:sp>
          <p:nvSpPr>
            <p:cNvPr id="155653" name="Line 28"/>
            <p:cNvSpPr>
              <a:spLocks noChangeShapeType="1"/>
            </p:cNvSpPr>
            <p:nvPr/>
          </p:nvSpPr>
          <p:spPr bwMode="auto">
            <a:xfrm>
              <a:off x="3729" y="1086"/>
              <a:ext cx="12" cy="232"/>
            </a:xfrm>
            <a:prstGeom prst="line">
              <a:avLst/>
            </a:prstGeom>
            <a:noFill/>
            <a:ln w="9525">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155654" name="Text Box 27"/>
            <p:cNvSpPr txBox="1">
              <a:spLocks noChangeArrowheads="1"/>
            </p:cNvSpPr>
            <p:nvPr/>
          </p:nvSpPr>
          <p:spPr bwMode="auto">
            <a:xfrm>
              <a:off x="3345" y="1278"/>
              <a:ext cx="1304"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华文楷体" panose="02010600040101010101" pitchFamily="2" charset="-122"/>
                </a:rPr>
                <a:t>3-</a:t>
              </a:r>
              <a:r>
                <a:rPr kumimoji="1" lang="zh-CN" altLang="en-US" sz="2000" b="1">
                  <a:latin typeface="华文楷体" panose="02010600040101010101" pitchFamily="2" charset="-122"/>
                </a:rPr>
                <a:t>磷酸甘油</a:t>
              </a:r>
            </a:p>
          </p:txBody>
        </p:sp>
        <p:sp>
          <p:nvSpPr>
            <p:cNvPr id="155655" name="Line 26"/>
            <p:cNvSpPr>
              <a:spLocks noChangeShapeType="1"/>
            </p:cNvSpPr>
            <p:nvPr/>
          </p:nvSpPr>
          <p:spPr bwMode="auto">
            <a:xfrm flipH="1">
              <a:off x="3729" y="1495"/>
              <a:ext cx="6" cy="293"/>
            </a:xfrm>
            <a:prstGeom prst="line">
              <a:avLst/>
            </a:prstGeom>
            <a:noFill/>
            <a:ln w="9525">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155656" name="Text Box 25"/>
            <p:cNvSpPr txBox="1">
              <a:spLocks noChangeArrowheads="1"/>
            </p:cNvSpPr>
            <p:nvPr/>
          </p:nvSpPr>
          <p:spPr bwMode="auto">
            <a:xfrm>
              <a:off x="3016" y="1525"/>
              <a:ext cx="693"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a:latin typeface="华文楷体" panose="02010600040101010101" pitchFamily="2" charset="-122"/>
                </a:rPr>
                <a:t>转酰酶</a:t>
              </a:r>
            </a:p>
          </p:txBody>
        </p:sp>
        <p:sp>
          <p:nvSpPr>
            <p:cNvPr id="155657" name="Freeform 24"/>
            <p:cNvSpPr>
              <a:spLocks/>
            </p:cNvSpPr>
            <p:nvPr/>
          </p:nvSpPr>
          <p:spPr bwMode="auto">
            <a:xfrm>
              <a:off x="3729" y="1518"/>
              <a:ext cx="96" cy="222"/>
            </a:xfrm>
            <a:custGeom>
              <a:avLst/>
              <a:gdLst>
                <a:gd name="T0" fmla="*/ 96 w 182"/>
                <a:gd name="T1" fmla="*/ 0 h 312"/>
                <a:gd name="T2" fmla="*/ 42 w 182"/>
                <a:gd name="T3" fmla="*/ 45 h 312"/>
                <a:gd name="T4" fmla="*/ 1 w 182"/>
                <a:gd name="T5" fmla="*/ 111 h 312"/>
                <a:gd name="T6" fmla="*/ 34 w 182"/>
                <a:gd name="T7" fmla="*/ 194 h 312"/>
                <a:gd name="T8" fmla="*/ 96 w 182"/>
                <a:gd name="T9" fmla="*/ 222 h 3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312">
                  <a:moveTo>
                    <a:pt x="182" y="0"/>
                  </a:moveTo>
                  <a:cubicBezTo>
                    <a:pt x="165" y="10"/>
                    <a:pt x="109" y="37"/>
                    <a:pt x="79" y="63"/>
                  </a:cubicBezTo>
                  <a:cubicBezTo>
                    <a:pt x="49" y="89"/>
                    <a:pt x="4" y="121"/>
                    <a:pt x="2" y="156"/>
                  </a:cubicBezTo>
                  <a:cubicBezTo>
                    <a:pt x="0" y="191"/>
                    <a:pt x="34" y="247"/>
                    <a:pt x="64" y="273"/>
                  </a:cubicBezTo>
                  <a:cubicBezTo>
                    <a:pt x="94" y="299"/>
                    <a:pt x="158" y="304"/>
                    <a:pt x="182" y="312"/>
                  </a:cubicBezTo>
                </a:path>
              </a:pathLst>
            </a:custGeom>
            <a:noFill/>
            <a:ln w="9525">
              <a:solidFill>
                <a:schemeClr val="tx1"/>
              </a:solidFill>
              <a:round/>
              <a:headEnd/>
              <a:tailEnd type="triangl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5658" name="Text Box 23"/>
            <p:cNvSpPr txBox="1">
              <a:spLocks noChangeArrowheads="1"/>
            </p:cNvSpPr>
            <p:nvPr/>
          </p:nvSpPr>
          <p:spPr bwMode="auto">
            <a:xfrm>
              <a:off x="3825" y="1422"/>
              <a:ext cx="756"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华文楷体" panose="02010600040101010101" pitchFamily="2" charset="-122"/>
                </a:rPr>
                <a:t>2RCOCoA</a:t>
              </a:r>
            </a:p>
            <a:p>
              <a:r>
                <a:rPr kumimoji="1" lang="en-US" altLang="zh-CN" sz="2000" b="1">
                  <a:latin typeface="华文楷体" panose="02010600040101010101" pitchFamily="2" charset="-122"/>
                </a:rPr>
                <a:t>2CoA</a:t>
              </a:r>
            </a:p>
          </p:txBody>
        </p:sp>
        <p:sp>
          <p:nvSpPr>
            <p:cNvPr id="155659" name="Text Box 22"/>
            <p:cNvSpPr txBox="1">
              <a:spLocks noChangeArrowheads="1"/>
            </p:cNvSpPr>
            <p:nvPr/>
          </p:nvSpPr>
          <p:spPr bwMode="auto">
            <a:xfrm>
              <a:off x="3175" y="1998"/>
              <a:ext cx="648"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a:latin typeface="华文楷体" panose="02010600040101010101" pitchFamily="2" charset="-122"/>
                </a:rPr>
                <a:t>胞苷酰转移酶</a:t>
              </a:r>
            </a:p>
          </p:txBody>
        </p:sp>
        <p:sp>
          <p:nvSpPr>
            <p:cNvPr id="155660" name="Text Box 21"/>
            <p:cNvSpPr txBox="1">
              <a:spLocks noChangeArrowheads="1"/>
            </p:cNvSpPr>
            <p:nvPr/>
          </p:nvSpPr>
          <p:spPr bwMode="auto">
            <a:xfrm>
              <a:off x="3201" y="2478"/>
              <a:ext cx="1153" cy="20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华文楷体" panose="02010600040101010101" pitchFamily="2" charset="-122"/>
                </a:rPr>
                <a:t>CDP-</a:t>
              </a:r>
              <a:r>
                <a:rPr kumimoji="1" lang="zh-CN" altLang="en-US" sz="2000" b="1">
                  <a:latin typeface="华文楷体" panose="02010600040101010101" pitchFamily="2" charset="-122"/>
                </a:rPr>
                <a:t>甘油二酯</a:t>
              </a:r>
            </a:p>
          </p:txBody>
        </p:sp>
        <p:sp>
          <p:nvSpPr>
            <p:cNvPr id="155661" name="Text Box 20"/>
            <p:cNvSpPr txBox="1">
              <a:spLocks noChangeArrowheads="1"/>
            </p:cNvSpPr>
            <p:nvPr/>
          </p:nvSpPr>
          <p:spPr bwMode="auto">
            <a:xfrm>
              <a:off x="3084" y="2686"/>
              <a:ext cx="726"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a:latin typeface="华文楷体" panose="02010600040101010101" pitchFamily="2" charset="-122"/>
                </a:rPr>
                <a:t>合成酶</a:t>
              </a:r>
            </a:p>
            <a:p>
              <a:endParaRPr kumimoji="1" lang="en-US" altLang="zh-CN" sz="2000" b="1">
                <a:latin typeface="华文楷体" panose="02010600040101010101" pitchFamily="2" charset="-122"/>
              </a:endParaRPr>
            </a:p>
          </p:txBody>
        </p:sp>
        <p:sp>
          <p:nvSpPr>
            <p:cNvPr id="155662" name="Line 19"/>
            <p:cNvSpPr>
              <a:spLocks noChangeShapeType="1"/>
            </p:cNvSpPr>
            <p:nvPr/>
          </p:nvSpPr>
          <p:spPr bwMode="auto">
            <a:xfrm>
              <a:off x="3729" y="2670"/>
              <a:ext cx="0" cy="768"/>
            </a:xfrm>
            <a:prstGeom prst="line">
              <a:avLst/>
            </a:prstGeom>
            <a:noFill/>
            <a:ln w="9525">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155663" name="Line 18"/>
            <p:cNvSpPr>
              <a:spLocks noChangeShapeType="1"/>
            </p:cNvSpPr>
            <p:nvPr/>
          </p:nvSpPr>
          <p:spPr bwMode="auto">
            <a:xfrm>
              <a:off x="2865" y="2910"/>
              <a:ext cx="85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5664" name="Line 17"/>
            <p:cNvSpPr>
              <a:spLocks noChangeShapeType="1"/>
            </p:cNvSpPr>
            <p:nvPr/>
          </p:nvSpPr>
          <p:spPr bwMode="auto">
            <a:xfrm>
              <a:off x="2865" y="2910"/>
              <a:ext cx="0" cy="528"/>
            </a:xfrm>
            <a:prstGeom prst="line">
              <a:avLst/>
            </a:prstGeom>
            <a:noFill/>
            <a:ln w="9525">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155665" name="Line 16"/>
            <p:cNvSpPr>
              <a:spLocks noChangeShapeType="1"/>
            </p:cNvSpPr>
            <p:nvPr/>
          </p:nvSpPr>
          <p:spPr bwMode="auto">
            <a:xfrm>
              <a:off x="4641" y="2910"/>
              <a:ext cx="0" cy="528"/>
            </a:xfrm>
            <a:prstGeom prst="line">
              <a:avLst/>
            </a:prstGeom>
            <a:noFill/>
            <a:ln w="9525">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155666" name="Freeform 15"/>
            <p:cNvSpPr>
              <a:spLocks/>
            </p:cNvSpPr>
            <p:nvPr/>
          </p:nvSpPr>
          <p:spPr bwMode="auto">
            <a:xfrm>
              <a:off x="2865" y="3054"/>
              <a:ext cx="120" cy="240"/>
            </a:xfrm>
            <a:custGeom>
              <a:avLst/>
              <a:gdLst>
                <a:gd name="T0" fmla="*/ 120 w 182"/>
                <a:gd name="T1" fmla="*/ 0 h 312"/>
                <a:gd name="T2" fmla="*/ 52 w 182"/>
                <a:gd name="T3" fmla="*/ 48 h 312"/>
                <a:gd name="T4" fmla="*/ 1 w 182"/>
                <a:gd name="T5" fmla="*/ 120 h 312"/>
                <a:gd name="T6" fmla="*/ 42 w 182"/>
                <a:gd name="T7" fmla="*/ 210 h 312"/>
                <a:gd name="T8" fmla="*/ 120 w 182"/>
                <a:gd name="T9" fmla="*/ 240 h 3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312">
                  <a:moveTo>
                    <a:pt x="182" y="0"/>
                  </a:moveTo>
                  <a:cubicBezTo>
                    <a:pt x="165" y="10"/>
                    <a:pt x="109" y="37"/>
                    <a:pt x="79" y="63"/>
                  </a:cubicBezTo>
                  <a:cubicBezTo>
                    <a:pt x="49" y="89"/>
                    <a:pt x="4" y="121"/>
                    <a:pt x="2" y="156"/>
                  </a:cubicBezTo>
                  <a:cubicBezTo>
                    <a:pt x="0" y="191"/>
                    <a:pt x="34" y="247"/>
                    <a:pt x="64" y="273"/>
                  </a:cubicBezTo>
                  <a:cubicBezTo>
                    <a:pt x="94" y="299"/>
                    <a:pt x="158" y="304"/>
                    <a:pt x="182" y="312"/>
                  </a:cubicBezTo>
                </a:path>
              </a:pathLst>
            </a:custGeom>
            <a:noFill/>
            <a:ln w="9525">
              <a:solidFill>
                <a:schemeClr val="tx1"/>
              </a:solidFill>
              <a:round/>
              <a:headEnd/>
              <a:tailEnd type="triangl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5667" name="Text Box 13"/>
            <p:cNvSpPr txBox="1">
              <a:spLocks noChangeArrowheads="1"/>
            </p:cNvSpPr>
            <p:nvPr/>
          </p:nvSpPr>
          <p:spPr bwMode="auto">
            <a:xfrm>
              <a:off x="3777" y="2958"/>
              <a:ext cx="622"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a:latin typeface="华文楷体" panose="02010600040101010101" pitchFamily="2" charset="-122"/>
                </a:rPr>
                <a:t>丝氨酸</a:t>
              </a:r>
            </a:p>
            <a:p>
              <a:r>
                <a:rPr kumimoji="1" lang="en-US" altLang="zh-CN" sz="2000" b="1">
                  <a:latin typeface="华文楷体" panose="02010600040101010101" pitchFamily="2" charset="-122"/>
                </a:rPr>
                <a:t>CMP</a:t>
              </a:r>
            </a:p>
            <a:p>
              <a:endParaRPr kumimoji="1" lang="en-US" altLang="zh-CN" sz="2000" b="1">
                <a:latin typeface="华文楷体" panose="02010600040101010101" pitchFamily="2" charset="-122"/>
              </a:endParaRPr>
            </a:p>
          </p:txBody>
        </p:sp>
        <p:sp>
          <p:nvSpPr>
            <p:cNvPr id="155668" name="Text Box 11"/>
            <p:cNvSpPr txBox="1">
              <a:spLocks noChangeArrowheads="1"/>
            </p:cNvSpPr>
            <p:nvPr/>
          </p:nvSpPr>
          <p:spPr bwMode="auto">
            <a:xfrm>
              <a:off x="4725" y="2958"/>
              <a:ext cx="1035"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a:latin typeface="华文楷体" panose="02010600040101010101" pitchFamily="2" charset="-122"/>
                </a:rPr>
                <a:t>磷脂酰甘油</a:t>
              </a:r>
            </a:p>
            <a:p>
              <a:r>
                <a:rPr kumimoji="1" lang="en-US" altLang="zh-CN" sz="2000" b="1">
                  <a:latin typeface="华文楷体" panose="02010600040101010101" pitchFamily="2" charset="-122"/>
                </a:rPr>
                <a:t>CMP</a:t>
              </a:r>
            </a:p>
            <a:p>
              <a:endParaRPr kumimoji="1" lang="en-US" altLang="zh-CN" sz="2000" b="1">
                <a:latin typeface="华文楷体" panose="02010600040101010101" pitchFamily="2" charset="-122"/>
              </a:endParaRPr>
            </a:p>
          </p:txBody>
        </p:sp>
        <p:sp>
          <p:nvSpPr>
            <p:cNvPr id="155669" name="Text Box 10"/>
            <p:cNvSpPr txBox="1">
              <a:spLocks noChangeArrowheads="1"/>
            </p:cNvSpPr>
            <p:nvPr/>
          </p:nvSpPr>
          <p:spPr bwMode="auto">
            <a:xfrm>
              <a:off x="2403" y="3548"/>
              <a:ext cx="3357" cy="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316288" indent="-323215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a:solidFill>
                    <a:srgbClr val="800080"/>
                  </a:solidFill>
                  <a:latin typeface="华文楷体" panose="02010600040101010101" pitchFamily="2" charset="-122"/>
                </a:rPr>
                <a:t>磷脂酰肌醇  磷脂酰丝氨酸   二磷脂酰甘油（心磷脂）</a:t>
              </a:r>
            </a:p>
          </p:txBody>
        </p:sp>
        <p:sp>
          <p:nvSpPr>
            <p:cNvPr id="155670" name="Line 9"/>
            <p:cNvSpPr>
              <a:spLocks noChangeShapeType="1"/>
            </p:cNvSpPr>
            <p:nvPr/>
          </p:nvSpPr>
          <p:spPr bwMode="auto">
            <a:xfrm>
              <a:off x="3729" y="2046"/>
              <a:ext cx="0" cy="384"/>
            </a:xfrm>
            <a:prstGeom prst="line">
              <a:avLst/>
            </a:prstGeom>
            <a:noFill/>
            <a:ln w="9525">
              <a:solidFill>
                <a:schemeClr val="tx1"/>
              </a:solidFill>
              <a:round/>
              <a:headEnd/>
              <a:tailEnd type="triangle" w="sm" len="sm"/>
            </a:ln>
            <a:extLst>
              <a:ext uri="{909E8E84-426E-40DD-AFC4-6F175D3DCCD1}">
                <a14:hiddenFill xmlns:a14="http://schemas.microsoft.com/office/drawing/2010/main">
                  <a:noFill/>
                </a14:hiddenFill>
              </a:ext>
            </a:extLst>
          </p:spPr>
          <p:txBody>
            <a:bodyPr/>
            <a:lstStyle/>
            <a:p>
              <a:endParaRPr lang="zh-CN" altLang="en-US"/>
            </a:p>
          </p:txBody>
        </p:sp>
        <p:sp>
          <p:nvSpPr>
            <p:cNvPr id="155671" name="Freeform 8"/>
            <p:cNvSpPr>
              <a:spLocks/>
            </p:cNvSpPr>
            <p:nvPr/>
          </p:nvSpPr>
          <p:spPr bwMode="auto">
            <a:xfrm>
              <a:off x="3729" y="2094"/>
              <a:ext cx="96" cy="221"/>
            </a:xfrm>
            <a:custGeom>
              <a:avLst/>
              <a:gdLst>
                <a:gd name="T0" fmla="*/ 96 w 182"/>
                <a:gd name="T1" fmla="*/ 0 h 312"/>
                <a:gd name="T2" fmla="*/ 42 w 182"/>
                <a:gd name="T3" fmla="*/ 45 h 312"/>
                <a:gd name="T4" fmla="*/ 1 w 182"/>
                <a:gd name="T5" fmla="*/ 111 h 312"/>
                <a:gd name="T6" fmla="*/ 34 w 182"/>
                <a:gd name="T7" fmla="*/ 193 h 312"/>
                <a:gd name="T8" fmla="*/ 96 w 182"/>
                <a:gd name="T9" fmla="*/ 221 h 3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312">
                  <a:moveTo>
                    <a:pt x="182" y="0"/>
                  </a:moveTo>
                  <a:cubicBezTo>
                    <a:pt x="165" y="10"/>
                    <a:pt x="109" y="37"/>
                    <a:pt x="79" y="63"/>
                  </a:cubicBezTo>
                  <a:cubicBezTo>
                    <a:pt x="49" y="89"/>
                    <a:pt x="4" y="121"/>
                    <a:pt x="2" y="156"/>
                  </a:cubicBezTo>
                  <a:cubicBezTo>
                    <a:pt x="0" y="191"/>
                    <a:pt x="34" y="247"/>
                    <a:pt x="64" y="273"/>
                  </a:cubicBezTo>
                  <a:cubicBezTo>
                    <a:pt x="94" y="299"/>
                    <a:pt x="158" y="304"/>
                    <a:pt x="182" y="312"/>
                  </a:cubicBezTo>
                </a:path>
              </a:pathLst>
            </a:custGeom>
            <a:noFill/>
            <a:ln w="9525">
              <a:solidFill>
                <a:schemeClr val="tx1"/>
              </a:solidFill>
              <a:round/>
              <a:headEnd/>
              <a:tailEnd type="triangl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5672" name="Text Box 7"/>
            <p:cNvSpPr txBox="1">
              <a:spLocks noChangeArrowheads="1"/>
            </p:cNvSpPr>
            <p:nvPr/>
          </p:nvSpPr>
          <p:spPr bwMode="auto">
            <a:xfrm>
              <a:off x="3777" y="1998"/>
              <a:ext cx="504"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000" b="1">
                  <a:latin typeface="华文楷体" panose="02010600040101010101" pitchFamily="2" charset="-122"/>
                </a:rPr>
                <a:t>CTP</a:t>
              </a:r>
            </a:p>
            <a:p>
              <a:r>
                <a:rPr kumimoji="1" lang="en-US" altLang="zh-CN" sz="2000" b="1">
                  <a:latin typeface="华文楷体" panose="02010600040101010101" pitchFamily="2" charset="-122"/>
                </a:rPr>
                <a:t>PPi</a:t>
              </a:r>
            </a:p>
            <a:p>
              <a:endParaRPr kumimoji="1" lang="en-US" altLang="zh-CN" sz="2000" b="1">
                <a:latin typeface="华文楷体" panose="02010600040101010101" pitchFamily="2" charset="-122"/>
              </a:endParaRPr>
            </a:p>
          </p:txBody>
        </p:sp>
        <p:sp>
          <p:nvSpPr>
            <p:cNvPr id="155673" name="Line 6"/>
            <p:cNvSpPr>
              <a:spLocks noChangeShapeType="1"/>
            </p:cNvSpPr>
            <p:nvPr/>
          </p:nvSpPr>
          <p:spPr bwMode="auto">
            <a:xfrm>
              <a:off x="3729" y="2910"/>
              <a:ext cx="9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5674" name="Text Box 5"/>
            <p:cNvSpPr txBox="1">
              <a:spLocks noChangeArrowheads="1"/>
            </p:cNvSpPr>
            <p:nvPr/>
          </p:nvSpPr>
          <p:spPr bwMode="auto">
            <a:xfrm>
              <a:off x="2961" y="2958"/>
              <a:ext cx="528"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a:latin typeface="华文楷体" panose="02010600040101010101" pitchFamily="2" charset="-122"/>
                </a:rPr>
                <a:t>肌醇</a:t>
              </a:r>
            </a:p>
            <a:p>
              <a:r>
                <a:rPr kumimoji="1" lang="en-US" altLang="zh-CN" sz="2000" b="1">
                  <a:latin typeface="华文楷体" panose="02010600040101010101" pitchFamily="2" charset="-122"/>
                </a:rPr>
                <a:t>CMP</a:t>
              </a:r>
            </a:p>
          </p:txBody>
        </p:sp>
        <p:sp>
          <p:nvSpPr>
            <p:cNvPr id="155675" name="Text Box 4"/>
            <p:cNvSpPr txBox="1">
              <a:spLocks noChangeArrowheads="1"/>
            </p:cNvSpPr>
            <p:nvPr/>
          </p:nvSpPr>
          <p:spPr bwMode="auto">
            <a:xfrm>
              <a:off x="3489" y="1806"/>
              <a:ext cx="1069"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000" b="1">
                  <a:latin typeface="华文楷体" panose="02010600040101010101" pitchFamily="2" charset="-122"/>
                </a:rPr>
                <a:t>磷脂酸</a:t>
              </a:r>
            </a:p>
          </p:txBody>
        </p:sp>
        <p:sp>
          <p:nvSpPr>
            <p:cNvPr id="155676" name="Freeform 45"/>
            <p:cNvSpPr>
              <a:spLocks/>
            </p:cNvSpPr>
            <p:nvPr/>
          </p:nvSpPr>
          <p:spPr bwMode="auto">
            <a:xfrm>
              <a:off x="3729" y="3054"/>
              <a:ext cx="120" cy="240"/>
            </a:xfrm>
            <a:custGeom>
              <a:avLst/>
              <a:gdLst>
                <a:gd name="T0" fmla="*/ 120 w 182"/>
                <a:gd name="T1" fmla="*/ 0 h 312"/>
                <a:gd name="T2" fmla="*/ 52 w 182"/>
                <a:gd name="T3" fmla="*/ 48 h 312"/>
                <a:gd name="T4" fmla="*/ 1 w 182"/>
                <a:gd name="T5" fmla="*/ 120 h 312"/>
                <a:gd name="T6" fmla="*/ 42 w 182"/>
                <a:gd name="T7" fmla="*/ 210 h 312"/>
                <a:gd name="T8" fmla="*/ 120 w 182"/>
                <a:gd name="T9" fmla="*/ 240 h 3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312">
                  <a:moveTo>
                    <a:pt x="182" y="0"/>
                  </a:moveTo>
                  <a:cubicBezTo>
                    <a:pt x="165" y="10"/>
                    <a:pt x="109" y="37"/>
                    <a:pt x="79" y="63"/>
                  </a:cubicBezTo>
                  <a:cubicBezTo>
                    <a:pt x="49" y="89"/>
                    <a:pt x="4" y="121"/>
                    <a:pt x="2" y="156"/>
                  </a:cubicBezTo>
                  <a:cubicBezTo>
                    <a:pt x="0" y="191"/>
                    <a:pt x="34" y="247"/>
                    <a:pt x="64" y="273"/>
                  </a:cubicBezTo>
                  <a:cubicBezTo>
                    <a:pt x="94" y="299"/>
                    <a:pt x="158" y="304"/>
                    <a:pt x="182" y="312"/>
                  </a:cubicBezTo>
                </a:path>
              </a:pathLst>
            </a:custGeom>
            <a:noFill/>
            <a:ln w="9525">
              <a:solidFill>
                <a:schemeClr val="tx1"/>
              </a:solidFill>
              <a:round/>
              <a:headEnd/>
              <a:tailEnd type="triangl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5677" name="Freeform 46"/>
            <p:cNvSpPr>
              <a:spLocks/>
            </p:cNvSpPr>
            <p:nvPr/>
          </p:nvSpPr>
          <p:spPr bwMode="auto">
            <a:xfrm>
              <a:off x="4641" y="3054"/>
              <a:ext cx="120" cy="240"/>
            </a:xfrm>
            <a:custGeom>
              <a:avLst/>
              <a:gdLst>
                <a:gd name="T0" fmla="*/ 120 w 182"/>
                <a:gd name="T1" fmla="*/ 0 h 312"/>
                <a:gd name="T2" fmla="*/ 52 w 182"/>
                <a:gd name="T3" fmla="*/ 48 h 312"/>
                <a:gd name="T4" fmla="*/ 1 w 182"/>
                <a:gd name="T5" fmla="*/ 120 h 312"/>
                <a:gd name="T6" fmla="*/ 42 w 182"/>
                <a:gd name="T7" fmla="*/ 210 h 312"/>
                <a:gd name="T8" fmla="*/ 120 w 182"/>
                <a:gd name="T9" fmla="*/ 240 h 3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2" h="312">
                  <a:moveTo>
                    <a:pt x="182" y="0"/>
                  </a:moveTo>
                  <a:cubicBezTo>
                    <a:pt x="165" y="10"/>
                    <a:pt x="109" y="37"/>
                    <a:pt x="79" y="63"/>
                  </a:cubicBezTo>
                  <a:cubicBezTo>
                    <a:pt x="49" y="89"/>
                    <a:pt x="4" y="121"/>
                    <a:pt x="2" y="156"/>
                  </a:cubicBezTo>
                  <a:cubicBezTo>
                    <a:pt x="0" y="191"/>
                    <a:pt x="34" y="247"/>
                    <a:pt x="64" y="273"/>
                  </a:cubicBezTo>
                  <a:cubicBezTo>
                    <a:pt x="94" y="299"/>
                    <a:pt x="158" y="304"/>
                    <a:pt x="182" y="312"/>
                  </a:cubicBezTo>
                </a:path>
              </a:pathLst>
            </a:custGeom>
            <a:noFill/>
            <a:ln w="9525">
              <a:solidFill>
                <a:schemeClr val="tx1"/>
              </a:solidFill>
              <a:round/>
              <a:headEnd/>
              <a:tailEnd type="triangl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extLst>
      <p:ext uri="{BB962C8B-B14F-4D97-AF65-F5344CB8AC3E}">
        <p14:creationId xmlns:p14="http://schemas.microsoft.com/office/powerpoint/2010/main" val="24303529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9090"/>
                                        </p:tgtEl>
                                        <p:attrNameLst>
                                          <p:attrName>style.visibility</p:attrName>
                                        </p:attrNameLst>
                                      </p:cBhvr>
                                      <p:to>
                                        <p:strVal val="visible"/>
                                      </p:to>
                                    </p:set>
                                    <p:animEffect transition="in" filter="blinds(horizontal)">
                                      <p:cBhvr>
                                        <p:cTn id="7" dur="500"/>
                                        <p:tgtEl>
                                          <p:spTgt spid="89090"/>
                                        </p:tgtEl>
                                      </p:cBhvr>
                                    </p:animEffect>
                                  </p:childTnLst>
                                </p:cTn>
                              </p:par>
                              <p:par>
                                <p:cTn id="8" presetID="3" presetClass="entr" presetSubtype="10" fill="hold" nodeType="withEffect">
                                  <p:stCondLst>
                                    <p:cond delay="0"/>
                                  </p:stCondLst>
                                  <p:childTnLst>
                                    <p:set>
                                      <p:cBhvr>
                                        <p:cTn id="9" dur="1" fill="hold">
                                          <p:stCondLst>
                                            <p:cond delay="0"/>
                                          </p:stCondLst>
                                        </p:cTn>
                                        <p:tgtEl>
                                          <p:spTgt spid="89137"/>
                                        </p:tgtEl>
                                        <p:attrNameLst>
                                          <p:attrName>style.visibility</p:attrName>
                                        </p:attrNameLst>
                                      </p:cBhvr>
                                      <p:to>
                                        <p:strVal val="visible"/>
                                      </p:to>
                                    </p:set>
                                    <p:animEffect transition="in" filter="blinds(horizontal)">
                                      <p:cBhvr>
                                        <p:cTn id="10" dur="500"/>
                                        <p:tgtEl>
                                          <p:spTgt spid="89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ext Box 2"/>
          <p:cNvSpPr txBox="1">
            <a:spLocks noChangeArrowheads="1"/>
          </p:cNvSpPr>
          <p:nvPr/>
        </p:nvSpPr>
        <p:spPr bwMode="auto">
          <a:xfrm>
            <a:off x="2566988" y="1628776"/>
            <a:ext cx="7345362" cy="329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44500" indent="-444500">
              <a:tabLst>
                <a:tab pos="804863" algn="l"/>
              </a:tabLst>
              <a:defRPr>
                <a:solidFill>
                  <a:schemeClr val="tx1"/>
                </a:solidFill>
                <a:latin typeface="Tahoma" panose="020B0604030504040204" pitchFamily="34" charset="0"/>
                <a:ea typeface="华文楷体" panose="02010600040101010101" pitchFamily="2" charset="-122"/>
              </a:defRPr>
            </a:lvl1pPr>
            <a:lvl2pPr marL="742950" indent="-285750">
              <a:tabLst>
                <a:tab pos="804863" algn="l"/>
              </a:tabLst>
              <a:defRPr>
                <a:solidFill>
                  <a:schemeClr val="tx1"/>
                </a:solidFill>
                <a:latin typeface="Tahoma" panose="020B0604030504040204" pitchFamily="34" charset="0"/>
                <a:ea typeface="华文楷体" panose="02010600040101010101" pitchFamily="2" charset="-122"/>
              </a:defRPr>
            </a:lvl2pPr>
            <a:lvl3pPr marL="1143000" indent="-228600">
              <a:tabLst>
                <a:tab pos="804863" algn="l"/>
              </a:tabLst>
              <a:defRPr>
                <a:solidFill>
                  <a:schemeClr val="tx1"/>
                </a:solidFill>
                <a:latin typeface="Tahoma" panose="020B0604030504040204" pitchFamily="34" charset="0"/>
                <a:ea typeface="华文楷体" panose="02010600040101010101" pitchFamily="2" charset="-122"/>
              </a:defRPr>
            </a:lvl3pPr>
            <a:lvl4pPr marL="1600200" indent="-228600">
              <a:tabLst>
                <a:tab pos="804863" algn="l"/>
              </a:tabLst>
              <a:defRPr>
                <a:solidFill>
                  <a:schemeClr val="tx1"/>
                </a:solidFill>
                <a:latin typeface="Tahoma" panose="020B0604030504040204" pitchFamily="34" charset="0"/>
                <a:ea typeface="华文楷体" panose="02010600040101010101" pitchFamily="2" charset="-122"/>
              </a:defRPr>
            </a:lvl4pPr>
            <a:lvl5pPr marL="2057400" indent="-228600">
              <a:tabLst>
                <a:tab pos="804863" algn="l"/>
              </a:tabLst>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tabLst>
                <a:tab pos="804863" algn="l"/>
              </a:tabLs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tabLst>
                <a:tab pos="804863" algn="l"/>
              </a:tabLs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tabLst>
                <a:tab pos="804863" algn="l"/>
              </a:tabLs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tabLst>
                <a:tab pos="804863" algn="l"/>
              </a:tabLst>
              <a:defRPr>
                <a:solidFill>
                  <a:schemeClr val="tx1"/>
                </a:solidFill>
                <a:latin typeface="Tahoma" panose="020B0604030504040204" pitchFamily="34" charset="0"/>
                <a:ea typeface="华文楷体" panose="02010600040101010101" pitchFamily="2" charset="-122"/>
              </a:defRPr>
            </a:lvl9pPr>
          </a:lstStyle>
          <a:p>
            <a:pPr eaLnBrk="1" hangingPunct="1">
              <a:lnSpc>
                <a:spcPct val="150000"/>
              </a:lnSpc>
            </a:pPr>
            <a:r>
              <a:rPr kumimoji="1" lang="zh-CN" altLang="en-US" sz="2800" b="1">
                <a:solidFill>
                  <a:srgbClr val="800080"/>
                </a:solidFill>
                <a:latin typeface="华文楷体" panose="02010600040101010101" pitchFamily="2" charset="-122"/>
              </a:rPr>
              <a:t>甘油磷脂合成还有其他方式，如</a:t>
            </a:r>
            <a:r>
              <a:rPr kumimoji="1" lang="en-US" altLang="zh-CN" sz="2800" b="1">
                <a:solidFill>
                  <a:srgbClr val="800080"/>
                </a:solidFill>
                <a:latin typeface="华文楷体" panose="02010600040101010101" pitchFamily="2" charset="-122"/>
              </a:rPr>
              <a:t>:</a:t>
            </a:r>
          </a:p>
          <a:p>
            <a:pPr eaLnBrk="1" hangingPunct="1">
              <a:lnSpc>
                <a:spcPct val="150000"/>
              </a:lnSpc>
              <a:buFont typeface="Wingdings" panose="05000000000000000000" pitchFamily="2" charset="2"/>
              <a:buChar char="Ø"/>
            </a:pPr>
            <a:r>
              <a:rPr kumimoji="1" lang="zh-CN" altLang="en-US" sz="2800" b="1">
                <a:latin typeface="华文楷体" panose="02010600040101010101" pitchFamily="2" charset="-122"/>
              </a:rPr>
              <a:t>磷脂酰胆碱由磷脂酰乙醇胺从</a:t>
            </a:r>
            <a:r>
              <a:rPr kumimoji="1" lang="en-US" altLang="zh-CN" sz="2800" b="1">
                <a:latin typeface="华文楷体" panose="02010600040101010101" pitchFamily="2" charset="-122"/>
              </a:rPr>
              <a:t>S-</a:t>
            </a:r>
            <a:r>
              <a:rPr kumimoji="1" lang="zh-CN" altLang="en-US" sz="2800" b="1">
                <a:latin typeface="华文楷体" panose="02010600040101010101" pitchFamily="2" charset="-122"/>
              </a:rPr>
              <a:t>腺苷甲硫氨酸获得甲基生成。 </a:t>
            </a:r>
          </a:p>
          <a:p>
            <a:pPr eaLnBrk="1" hangingPunct="1">
              <a:lnSpc>
                <a:spcPct val="150000"/>
              </a:lnSpc>
              <a:buFont typeface="Wingdings" panose="05000000000000000000" pitchFamily="2" charset="2"/>
              <a:buChar char="Ø"/>
            </a:pPr>
            <a:r>
              <a:rPr kumimoji="1" lang="zh-CN" altLang="en-US" sz="2800" b="1">
                <a:latin typeface="华文楷体" panose="02010600040101010101" pitchFamily="2" charset="-122"/>
              </a:rPr>
              <a:t>磷脂酰丝氨酸由磷脂酰乙醇胺羧化或其乙醇胺与丝氨酸交换生成。 </a:t>
            </a:r>
          </a:p>
        </p:txBody>
      </p:sp>
    </p:spTree>
    <p:extLst>
      <p:ext uri="{BB962C8B-B14F-4D97-AF65-F5344CB8AC3E}">
        <p14:creationId xmlns:p14="http://schemas.microsoft.com/office/powerpoint/2010/main" val="21204671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1026"/>
          <p:cNvSpPr>
            <a:spLocks noChangeArrowheads="1"/>
          </p:cNvSpPr>
          <p:nvPr/>
        </p:nvSpPr>
        <p:spPr bwMode="auto">
          <a:xfrm>
            <a:off x="2279651" y="2420939"/>
            <a:ext cx="7777163" cy="2486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7112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eaLnBrk="1" hangingPunct="1">
              <a:lnSpc>
                <a:spcPct val="140000"/>
              </a:lnSpc>
            </a:pPr>
            <a:r>
              <a:rPr kumimoji="1" lang="zh-CN" altLang="en-US" sz="2800" b="1">
                <a:latin typeface="Times New Roman" panose="02020603050405020304" pitchFamily="18" charset="0"/>
              </a:rPr>
              <a:t>最近发现，在胞液中存在一类能促进磷脂在细胞内膜之间进行交换的蛋白质，称</a:t>
            </a:r>
            <a:r>
              <a:rPr kumimoji="1" lang="zh-CN" altLang="en-US" sz="2800" b="1">
                <a:solidFill>
                  <a:srgbClr val="800080"/>
                </a:solidFill>
                <a:latin typeface="Times New Roman" panose="02020603050405020304" pitchFamily="18" charset="0"/>
              </a:rPr>
              <a:t>磷脂交换蛋白</a:t>
            </a:r>
            <a:r>
              <a:rPr kumimoji="1" lang="en-US" altLang="zh-CN" sz="2800" b="1">
                <a:solidFill>
                  <a:srgbClr val="800080"/>
                </a:solidFill>
                <a:latin typeface="Times New Roman" panose="02020603050405020304" pitchFamily="18" charset="0"/>
              </a:rPr>
              <a:t>(phospholipid exchange proteins)</a:t>
            </a:r>
            <a:r>
              <a:rPr kumimoji="1" lang="en-US" altLang="zh-CN" sz="2800" b="1">
                <a:latin typeface="Times New Roman" panose="02020603050405020304" pitchFamily="18" charset="0"/>
              </a:rPr>
              <a:t> </a:t>
            </a:r>
            <a:r>
              <a:rPr kumimoji="1" lang="zh-CN" altLang="en-US" sz="2800" b="1">
                <a:latin typeface="Times New Roman" panose="02020603050405020304" pitchFamily="18" charset="0"/>
              </a:rPr>
              <a:t>。不同的磷脂交换蛋白催化不同种类磷脂在膜之间交换。</a:t>
            </a:r>
            <a:r>
              <a:rPr kumimoji="1" lang="zh-CN" altLang="en-US" sz="2800" b="1">
                <a:solidFill>
                  <a:srgbClr val="336699"/>
                </a:solidFill>
                <a:latin typeface="Times New Roman" panose="02020603050405020304" pitchFamily="18" charset="0"/>
              </a:rPr>
              <a:t> </a:t>
            </a:r>
          </a:p>
        </p:txBody>
      </p:sp>
      <p:sp>
        <p:nvSpPr>
          <p:cNvPr id="159747" name="Rectangle 1027"/>
          <p:cNvSpPr>
            <a:spLocks noChangeArrowheads="1"/>
          </p:cNvSpPr>
          <p:nvPr/>
        </p:nvSpPr>
        <p:spPr bwMode="auto">
          <a:xfrm>
            <a:off x="3000375" y="1824038"/>
            <a:ext cx="72723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t>甘油磷脂的合成在内质网膜外侧面进行。</a:t>
            </a:r>
          </a:p>
        </p:txBody>
      </p:sp>
    </p:spTree>
    <p:extLst>
      <p:ext uri="{BB962C8B-B14F-4D97-AF65-F5344CB8AC3E}">
        <p14:creationId xmlns:p14="http://schemas.microsoft.com/office/powerpoint/2010/main" val="21774501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62"/>
                                        </p:tgtEl>
                                        <p:attrNameLst>
                                          <p:attrName>style.visibility</p:attrName>
                                        </p:attrNameLst>
                                      </p:cBhvr>
                                      <p:to>
                                        <p:strVal val="visible"/>
                                      </p:to>
                                    </p:set>
                                    <p:animEffect transition="in" filter="blinds(horizontal)">
                                      <p:cBhvr>
                                        <p:cTn id="7" dur="500"/>
                                        <p:tgtEl>
                                          <p:spTgt spid="92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ChangeArrowheads="1"/>
          </p:cNvSpPr>
          <p:nvPr/>
        </p:nvSpPr>
        <p:spPr bwMode="auto">
          <a:xfrm>
            <a:off x="2135188" y="981076"/>
            <a:ext cx="7632700" cy="337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20000"/>
              </a:lnSpc>
            </a:pPr>
            <a:r>
              <a:rPr kumimoji="1" lang="zh-CN" altLang="en-US" sz="4800" b="1">
                <a:solidFill>
                  <a:schemeClr val="tx2"/>
                </a:solidFill>
                <a:latin typeface="楷体_GB2312" pitchFamily="49" charset="-122"/>
                <a:ea typeface="楷体_GB2312" pitchFamily="49" charset="-122"/>
              </a:rPr>
              <a:t>胆固醇代谢</a:t>
            </a:r>
          </a:p>
          <a:p>
            <a:pPr algn="ctr" eaLnBrk="1" hangingPunct="1">
              <a:lnSpc>
                <a:spcPct val="120000"/>
              </a:lnSpc>
            </a:pPr>
            <a:endParaRPr kumimoji="1" lang="zh-CN" altLang="en-US" sz="4800" b="1">
              <a:solidFill>
                <a:schemeClr val="tx2"/>
              </a:solidFill>
              <a:latin typeface="楷体_GB2312" pitchFamily="49" charset="-122"/>
              <a:ea typeface="楷体_GB2312" pitchFamily="49" charset="-122"/>
            </a:endParaRPr>
          </a:p>
          <a:p>
            <a:pPr algn="ctr" eaLnBrk="1" hangingPunct="1">
              <a:lnSpc>
                <a:spcPct val="120000"/>
              </a:lnSpc>
            </a:pPr>
            <a:r>
              <a:rPr kumimoji="1" lang="en-US" altLang="zh-CN" sz="3200" b="1">
                <a:solidFill>
                  <a:srgbClr val="800080"/>
                </a:solidFill>
                <a:latin typeface="Arial" panose="020B0604020202020204" pitchFamily="34" charset="0"/>
                <a:ea typeface="楷体_GB2312" pitchFamily="49" charset="-122"/>
              </a:rPr>
              <a:t>Metabolism of Cholesterol</a:t>
            </a:r>
          </a:p>
        </p:txBody>
      </p:sp>
    </p:spTree>
    <p:extLst>
      <p:ext uri="{BB962C8B-B14F-4D97-AF65-F5344CB8AC3E}">
        <p14:creationId xmlns:p14="http://schemas.microsoft.com/office/powerpoint/2010/main" val="12584261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ext Box 3"/>
          <p:cNvSpPr txBox="1">
            <a:spLocks noChangeArrowheads="1"/>
          </p:cNvSpPr>
          <p:nvPr/>
        </p:nvSpPr>
        <p:spPr bwMode="auto">
          <a:xfrm>
            <a:off x="2640013" y="1125538"/>
            <a:ext cx="6769100" cy="588962"/>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latin typeface="宋体" panose="02010600030101010101" pitchFamily="2" charset="-122"/>
                <a:ea typeface="宋体" panose="02010600030101010101" pitchFamily="2" charset="-122"/>
              </a:rPr>
              <a:t>（一）肝是合成胆固醇的主要场所</a:t>
            </a:r>
            <a:r>
              <a:rPr kumimoji="1" lang="zh-CN" altLang="en-US" sz="3200">
                <a:latin typeface="Times New Roman" panose="02020603050405020304" pitchFamily="18" charset="0"/>
                <a:ea typeface="宋体" panose="02010600030101010101" pitchFamily="2" charset="-122"/>
              </a:rPr>
              <a:t> </a:t>
            </a:r>
          </a:p>
        </p:txBody>
      </p:sp>
      <p:sp>
        <p:nvSpPr>
          <p:cNvPr id="109572" name="Text Box 4"/>
          <p:cNvSpPr txBox="1">
            <a:spLocks noChangeArrowheads="1"/>
          </p:cNvSpPr>
          <p:nvPr/>
        </p:nvSpPr>
        <p:spPr bwMode="auto">
          <a:xfrm>
            <a:off x="2424114" y="2276475"/>
            <a:ext cx="7775575" cy="269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97050" indent="-179705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30000"/>
              </a:lnSpc>
            </a:pPr>
            <a:r>
              <a:rPr kumimoji="1" lang="zh-CN" altLang="en-US" sz="2800" b="1">
                <a:solidFill>
                  <a:srgbClr val="663300"/>
                </a:solidFill>
                <a:latin typeface="华文楷体" panose="02010600040101010101" pitchFamily="2" charset="-122"/>
              </a:rPr>
              <a:t>组织定位：</a:t>
            </a:r>
            <a:r>
              <a:rPr kumimoji="1" lang="zh-CN" altLang="en-US" sz="2800" b="1">
                <a:latin typeface="华文楷体" panose="02010600040101010101" pitchFamily="2" charset="-122"/>
              </a:rPr>
              <a:t>除成年动物脑组织及成熟红细胞外，几乎全身各组织均可合成，以</a:t>
            </a:r>
            <a:r>
              <a:rPr kumimoji="1" lang="zh-CN" altLang="en-US" sz="2800" b="1">
                <a:solidFill>
                  <a:srgbClr val="663300"/>
                </a:solidFill>
                <a:latin typeface="华文楷体" panose="02010600040101010101" pitchFamily="2" charset="-122"/>
              </a:rPr>
              <a:t>肝、小肠为主</a:t>
            </a:r>
            <a:r>
              <a:rPr kumimoji="1" lang="zh-CN" altLang="en-US" sz="2800" b="1">
                <a:latin typeface="华文楷体" panose="02010600040101010101" pitchFamily="2" charset="-122"/>
              </a:rPr>
              <a:t>。</a:t>
            </a:r>
          </a:p>
          <a:p>
            <a:pPr eaLnBrk="1" hangingPunct="1">
              <a:lnSpc>
                <a:spcPct val="220000"/>
              </a:lnSpc>
            </a:pPr>
            <a:r>
              <a:rPr kumimoji="1" lang="zh-CN" altLang="en-US" sz="2800" b="1">
                <a:solidFill>
                  <a:srgbClr val="663300"/>
                </a:solidFill>
                <a:latin typeface="华文楷体" panose="02010600040101010101" pitchFamily="2" charset="-122"/>
              </a:rPr>
              <a:t>细胞定位：</a:t>
            </a:r>
            <a:r>
              <a:rPr kumimoji="1" lang="zh-CN" altLang="en-US" sz="2800" b="1">
                <a:latin typeface="华文楷体" panose="02010600040101010101" pitchFamily="2" charset="-122"/>
              </a:rPr>
              <a:t>胞液、光面内质网 </a:t>
            </a:r>
          </a:p>
        </p:txBody>
      </p:sp>
    </p:spTree>
    <p:extLst>
      <p:ext uri="{BB962C8B-B14F-4D97-AF65-F5344CB8AC3E}">
        <p14:creationId xmlns:p14="http://schemas.microsoft.com/office/powerpoint/2010/main" val="33546420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9572"/>
                                        </p:tgtEl>
                                        <p:attrNameLst>
                                          <p:attrName>style.visibility</p:attrName>
                                        </p:attrNameLst>
                                      </p:cBhvr>
                                      <p:to>
                                        <p:strVal val="visible"/>
                                      </p:to>
                                    </p:set>
                                    <p:animEffect transition="in" filter="wipe(up)">
                                      <p:cBhvr>
                                        <p:cTn id="7" dur="500"/>
                                        <p:tgtEl>
                                          <p:spTgt spid="1095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2"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3"/>
          <p:cNvSpPr txBox="1">
            <a:spLocks noChangeArrowheads="1"/>
          </p:cNvSpPr>
          <p:nvPr/>
        </p:nvSpPr>
        <p:spPr bwMode="auto">
          <a:xfrm>
            <a:off x="2057400" y="304800"/>
            <a:ext cx="8648521" cy="881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zh-CN" altLang="en-US" sz="4000" b="1">
                <a:solidFill>
                  <a:srgbClr val="990099"/>
                </a:solidFill>
                <a:latin typeface="华文楷体" panose="02010600040101010101" pitchFamily="2" charset="-122"/>
              </a:rPr>
              <a:t>脂类的分类、含量、分布及生理功能  </a:t>
            </a:r>
          </a:p>
        </p:txBody>
      </p:sp>
      <p:graphicFrame>
        <p:nvGraphicFramePr>
          <p:cNvPr id="5121" name="Group 1"/>
          <p:cNvGraphicFramePr>
            <a:graphicFrameLocks noGrp="1"/>
          </p:cNvGraphicFramePr>
          <p:nvPr>
            <p:extLst>
              <p:ext uri="{D42A27DB-BD31-4B8C-83A1-F6EECF244321}">
                <p14:modId xmlns:p14="http://schemas.microsoft.com/office/powerpoint/2010/main" val="1795579127"/>
              </p:ext>
            </p:extLst>
          </p:nvPr>
        </p:nvGraphicFramePr>
        <p:xfrm>
          <a:off x="1500011" y="1186388"/>
          <a:ext cx="9205910" cy="4959351"/>
        </p:xfrm>
        <a:graphic>
          <a:graphicData uri="http://schemas.openxmlformats.org/drawingml/2006/table">
            <a:tbl>
              <a:tblPr/>
              <a:tblGrid>
                <a:gridCol w="1774338">
                  <a:extLst>
                    <a:ext uri="{9D8B030D-6E8A-4147-A177-3AD203B41FA5}">
                      <a16:colId xmlns:a16="http://schemas.microsoft.com/office/drawing/2014/main" val="1976311580"/>
                    </a:ext>
                  </a:extLst>
                </a:gridCol>
                <a:gridCol w="1095400">
                  <a:extLst>
                    <a:ext uri="{9D8B030D-6E8A-4147-A177-3AD203B41FA5}">
                      <a16:colId xmlns:a16="http://schemas.microsoft.com/office/drawing/2014/main" val="2384829950"/>
                    </a:ext>
                  </a:extLst>
                </a:gridCol>
                <a:gridCol w="1690346">
                  <a:extLst>
                    <a:ext uri="{9D8B030D-6E8A-4147-A177-3AD203B41FA5}">
                      <a16:colId xmlns:a16="http://schemas.microsoft.com/office/drawing/2014/main" val="1806683742"/>
                    </a:ext>
                  </a:extLst>
                </a:gridCol>
                <a:gridCol w="4645826">
                  <a:extLst>
                    <a:ext uri="{9D8B030D-6E8A-4147-A177-3AD203B41FA5}">
                      <a16:colId xmlns:a16="http://schemas.microsoft.com/office/drawing/2014/main" val="1511121358"/>
                    </a:ext>
                  </a:extLst>
                </a:gridCol>
              </a:tblGrid>
              <a:tr h="606472">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400" b="1" i="0" u="none" strike="noStrike" cap="none" normalizeH="0" baseline="0" smtClean="0">
                          <a:ln>
                            <a:noFill/>
                          </a:ln>
                          <a:solidFill>
                            <a:srgbClr val="BF8EE4"/>
                          </a:solidFill>
                          <a:effectLst>
                            <a:outerShdw blurRad="38100" dist="38100" dir="2700000" algn="tl">
                              <a:srgbClr val="000000"/>
                            </a:outerShdw>
                          </a:effectLst>
                          <a:latin typeface="华文楷体" panose="02010600040101010101" pitchFamily="2" charset="-122"/>
                          <a:ea typeface="华文楷体" panose="02010600040101010101" pitchFamily="2" charset="-122"/>
                        </a:rPr>
                        <a:t>    </a:t>
                      </a:r>
                      <a:r>
                        <a:rPr kumimoji="0" lang="zh-CN" altLang="en-US" sz="2400" b="1" i="0" u="none" strike="noStrike" cap="none" normalizeH="0" baseline="0" smtClean="0">
                          <a:ln>
                            <a:noFill/>
                          </a:ln>
                          <a:solidFill>
                            <a:srgbClr val="CC0099"/>
                          </a:solidFill>
                          <a:effectLst/>
                          <a:latin typeface="华文楷体" panose="02010600040101010101" pitchFamily="2" charset="-122"/>
                          <a:ea typeface="华文楷体" panose="02010600040101010101" pitchFamily="2" charset="-122"/>
                        </a:rPr>
                        <a:t>分类</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66"/>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400" b="1" i="0" u="none" strike="noStrike" cap="none" normalizeH="0" baseline="0" smtClean="0">
                          <a:ln>
                            <a:noFill/>
                          </a:ln>
                          <a:solidFill>
                            <a:srgbClr val="CC0099"/>
                          </a:solidFill>
                          <a:effectLst/>
                          <a:latin typeface="华文楷体" panose="02010600040101010101" pitchFamily="2" charset="-122"/>
                          <a:ea typeface="华文楷体" panose="02010600040101010101" pitchFamily="2" charset="-122"/>
                        </a:rPr>
                        <a:t>含量</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66"/>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400" b="1" i="0" u="none" strike="noStrike" cap="none" normalizeH="0" baseline="0" smtClean="0">
                          <a:ln>
                            <a:noFill/>
                          </a:ln>
                          <a:solidFill>
                            <a:srgbClr val="BF8EE4"/>
                          </a:solidFill>
                          <a:effectLst>
                            <a:outerShdw blurRad="38100" dist="38100" dir="2700000" algn="tl">
                              <a:srgbClr val="000000"/>
                            </a:outerShdw>
                          </a:effectLst>
                          <a:latin typeface="华文楷体" panose="02010600040101010101" pitchFamily="2" charset="-122"/>
                          <a:ea typeface="华文楷体" panose="02010600040101010101" pitchFamily="2" charset="-122"/>
                        </a:rPr>
                        <a:t>  </a:t>
                      </a:r>
                      <a:r>
                        <a:rPr kumimoji="0" lang="zh-CN" altLang="en-US" sz="2400" b="1" i="0" u="none" strike="noStrike" cap="none" normalizeH="0" baseline="0" smtClean="0">
                          <a:ln>
                            <a:noFill/>
                          </a:ln>
                          <a:solidFill>
                            <a:srgbClr val="CC0099"/>
                          </a:solidFill>
                          <a:effectLst/>
                          <a:latin typeface="华文楷体" panose="02010600040101010101" pitchFamily="2" charset="-122"/>
                          <a:ea typeface="华文楷体" panose="02010600040101010101" pitchFamily="2" charset="-122"/>
                        </a:rPr>
                        <a:t>分布</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CC"/>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400" b="1" i="0" u="none" strike="noStrike" cap="none" normalizeH="0" baseline="0" smtClean="0">
                          <a:ln>
                            <a:noFill/>
                          </a:ln>
                          <a:solidFill>
                            <a:srgbClr val="BF8EE4"/>
                          </a:solidFill>
                          <a:effectLst>
                            <a:outerShdw blurRad="38100" dist="38100" dir="2700000" algn="tl">
                              <a:srgbClr val="000000"/>
                            </a:outerShdw>
                          </a:effectLst>
                          <a:latin typeface="华文楷体" panose="02010600040101010101" pitchFamily="2" charset="-122"/>
                          <a:ea typeface="华文楷体" panose="02010600040101010101" pitchFamily="2" charset="-122"/>
                        </a:rPr>
                        <a:t>            </a:t>
                      </a:r>
                      <a:r>
                        <a:rPr kumimoji="0" lang="zh-CN" altLang="en-US" sz="2400" b="1" i="0" u="none" strike="noStrike" cap="none" normalizeH="0" baseline="0" smtClean="0">
                          <a:ln>
                            <a:noFill/>
                          </a:ln>
                          <a:solidFill>
                            <a:srgbClr val="CC0099"/>
                          </a:solidFill>
                          <a:effectLst/>
                          <a:latin typeface="华文楷体" panose="02010600040101010101" pitchFamily="2" charset="-122"/>
                          <a:ea typeface="华文楷体" panose="02010600040101010101" pitchFamily="2" charset="-122"/>
                        </a:rPr>
                        <a:t>生理功能</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350609508"/>
                  </a:ext>
                </a:extLst>
              </a:tr>
              <a:tr h="2651964">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400" b="1" i="0" u="none" strike="noStrike" cap="none" normalizeH="0" baseline="0" smtClean="0">
                          <a:ln>
                            <a:noFill/>
                          </a:ln>
                          <a:solidFill>
                            <a:schemeClr val="tx1"/>
                          </a:solidFill>
                          <a:effectLst>
                            <a:outerShdw blurRad="38100" dist="38100" dir="2700000" algn="tl">
                              <a:srgbClr val="FFFFFF"/>
                            </a:outerShdw>
                          </a:effectLst>
                          <a:latin typeface="华文楷体" panose="02010600040101010101" pitchFamily="2" charset="-122"/>
                          <a:ea typeface="华文楷体" panose="02010600040101010101" pitchFamily="2" charset="-122"/>
                        </a:rPr>
                        <a:t>脂肪</a:t>
                      </a:r>
                      <a:endPar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 甘油三酯</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66"/>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 95﹪</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9966"/>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脂肪组织、血浆</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CC"/>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1. </a:t>
                      </a:r>
                      <a:r>
                        <a:rPr kumimoji="0" lang="zh-CN" altLang="en-US"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储脂供能</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2. </a:t>
                      </a:r>
                      <a:r>
                        <a:rPr kumimoji="0" lang="zh-CN" altLang="en-US"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提供必需脂酸</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3. </a:t>
                      </a:r>
                      <a:r>
                        <a:rPr kumimoji="0" lang="zh-CN" altLang="en-US"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促脂溶性维生素吸收</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4. </a:t>
                      </a:r>
                      <a:r>
                        <a:rPr kumimoji="0" lang="zh-CN" altLang="en-US"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热垫作用</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5. </a:t>
                      </a:r>
                      <a:r>
                        <a:rPr kumimoji="0" lang="zh-CN" altLang="en-US"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保护垫作用</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6. </a:t>
                      </a:r>
                      <a:r>
                        <a:rPr kumimoji="0" lang="zh-CN" altLang="en-US"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构成血浆脂蛋白</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2666946833"/>
                  </a:ext>
                </a:extLst>
              </a:tr>
              <a:tr h="1700915">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400" b="1" i="0" u="none" strike="noStrike" cap="none" normalizeH="0" baseline="0" smtClean="0">
                          <a:ln>
                            <a:noFill/>
                          </a:ln>
                          <a:solidFill>
                            <a:schemeClr val="tx1"/>
                          </a:solidFill>
                          <a:effectLst>
                            <a:outerShdw blurRad="38100" dist="38100" dir="2700000" algn="tl">
                              <a:srgbClr val="FFFFFF"/>
                            </a:outerShdw>
                          </a:effectLst>
                          <a:latin typeface="华文楷体" panose="02010600040101010101" pitchFamily="2" charset="-122"/>
                          <a:ea typeface="华文楷体" panose="02010600040101010101" pitchFamily="2" charset="-122"/>
                        </a:rPr>
                        <a:t>类脂</a:t>
                      </a:r>
                      <a:endPar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endParaRP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糖酯、胆固醇及其酯、磷脂</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FF66"/>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5﹪</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9966"/>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生物膜、神经、</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4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血浆</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99FFCC"/>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1. </a:t>
                      </a:r>
                      <a:r>
                        <a:rPr kumimoji="0" lang="zh-CN" altLang="en-US"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维持生物膜的结构和功能</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2. </a:t>
                      </a:r>
                      <a:r>
                        <a:rPr kumimoji="0" lang="zh-CN" altLang="en-US"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胆固醇可转变成类固醇激   素、维生素、胆汁酸等</a:t>
                      </a:r>
                    </a:p>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3. </a:t>
                      </a:r>
                      <a:r>
                        <a:rPr kumimoji="0" lang="zh-CN" altLang="en-US" sz="24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构成血浆脂蛋白</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525655230"/>
                  </a:ext>
                </a:extLst>
              </a:tr>
            </a:tbl>
          </a:graphicData>
        </a:graphic>
      </p:graphicFrame>
    </p:spTree>
    <p:extLst>
      <p:ext uri="{BB962C8B-B14F-4D97-AF65-F5344CB8AC3E}">
        <p14:creationId xmlns:p14="http://schemas.microsoft.com/office/powerpoint/2010/main" val="10470782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ext Box 2"/>
          <p:cNvSpPr txBox="1">
            <a:spLocks noChangeArrowheads="1"/>
          </p:cNvSpPr>
          <p:nvPr/>
        </p:nvSpPr>
        <p:spPr bwMode="auto">
          <a:xfrm>
            <a:off x="2640014" y="765176"/>
            <a:ext cx="6797675" cy="588963"/>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latin typeface="Times New Roman" panose="02020603050405020304" pitchFamily="18" charset="0"/>
                <a:ea typeface="宋体" panose="02010600030101010101" pitchFamily="2" charset="-122"/>
              </a:rPr>
              <a:t>（二）乙酰</a:t>
            </a:r>
            <a:r>
              <a:rPr kumimoji="1" lang="en-US" altLang="zh-CN" sz="3200" b="1">
                <a:latin typeface="Times New Roman" panose="02020603050405020304" pitchFamily="18" charset="0"/>
                <a:ea typeface="宋体" panose="02010600030101010101" pitchFamily="2" charset="-122"/>
              </a:rPr>
              <a:t>CoA</a:t>
            </a:r>
            <a:r>
              <a:rPr kumimoji="1" lang="zh-CN" altLang="en-US" sz="3200" b="1">
                <a:latin typeface="Times New Roman" panose="02020603050405020304" pitchFamily="18" charset="0"/>
                <a:ea typeface="宋体" panose="02010600030101010101" pitchFamily="2" charset="-122"/>
              </a:rPr>
              <a:t>是合成胆固醇的原料</a:t>
            </a:r>
            <a:r>
              <a:rPr kumimoji="1" lang="zh-CN" altLang="en-US" sz="3200">
                <a:latin typeface="Times New Roman" panose="02020603050405020304" pitchFamily="18" charset="0"/>
                <a:ea typeface="宋体" panose="02010600030101010101" pitchFamily="2" charset="-122"/>
              </a:rPr>
              <a:t> </a:t>
            </a:r>
          </a:p>
        </p:txBody>
      </p:sp>
      <p:sp>
        <p:nvSpPr>
          <p:cNvPr id="110595" name="Text Box 3"/>
          <p:cNvSpPr txBox="1">
            <a:spLocks noChangeArrowheads="1"/>
          </p:cNvSpPr>
          <p:nvPr/>
        </p:nvSpPr>
        <p:spPr bwMode="auto">
          <a:xfrm>
            <a:off x="5124450" y="1443038"/>
            <a:ext cx="23177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rgbClr val="CC0099"/>
                </a:solidFill>
                <a:latin typeface="Times New Roman" panose="02020603050405020304" pitchFamily="18" charset="0"/>
              </a:rPr>
              <a:t>1</a:t>
            </a:r>
            <a:r>
              <a:rPr kumimoji="1" lang="zh-CN" altLang="en-US" sz="2800" b="1">
                <a:latin typeface="Times New Roman" panose="02020603050405020304" pitchFamily="18" charset="0"/>
              </a:rPr>
              <a:t>分子胆固醇  </a:t>
            </a:r>
          </a:p>
        </p:txBody>
      </p:sp>
      <p:sp>
        <p:nvSpPr>
          <p:cNvPr id="110596" name="Line 4"/>
          <p:cNvSpPr>
            <a:spLocks noChangeShapeType="1"/>
          </p:cNvSpPr>
          <p:nvPr/>
        </p:nvSpPr>
        <p:spPr bwMode="auto">
          <a:xfrm flipH="1" flipV="1">
            <a:off x="5886450" y="2089150"/>
            <a:ext cx="0" cy="3810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10597" name="Text Box 5"/>
          <p:cNvSpPr txBox="1">
            <a:spLocks noChangeArrowheads="1"/>
          </p:cNvSpPr>
          <p:nvPr/>
        </p:nvSpPr>
        <p:spPr bwMode="auto">
          <a:xfrm>
            <a:off x="3067050" y="2497138"/>
            <a:ext cx="64262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rgbClr val="CC0099"/>
                </a:solidFill>
                <a:latin typeface="Times New Roman" panose="02020603050405020304" pitchFamily="18" charset="0"/>
              </a:rPr>
              <a:t>18</a:t>
            </a:r>
            <a:r>
              <a:rPr kumimoji="1" lang="zh-CN" altLang="en-US" sz="2800" b="1">
                <a:latin typeface="Times New Roman" panose="02020603050405020304" pitchFamily="18" charset="0"/>
              </a:rPr>
              <a:t>乙酰</a:t>
            </a:r>
            <a:r>
              <a:rPr kumimoji="1" lang="en-US" altLang="zh-CN" sz="2800" b="1">
                <a:latin typeface="Times New Roman" panose="02020603050405020304" pitchFamily="18" charset="0"/>
              </a:rPr>
              <a:t>CoA + </a:t>
            </a:r>
            <a:r>
              <a:rPr kumimoji="1" lang="en-US" altLang="zh-CN" sz="2800" b="1">
                <a:solidFill>
                  <a:srgbClr val="CC0099"/>
                </a:solidFill>
                <a:latin typeface="Times New Roman" panose="02020603050405020304" pitchFamily="18" charset="0"/>
              </a:rPr>
              <a:t>36</a:t>
            </a:r>
            <a:r>
              <a:rPr kumimoji="1" lang="en-US" altLang="zh-CN" sz="2800" b="1">
                <a:latin typeface="Times New Roman" panose="02020603050405020304" pitchFamily="18" charset="0"/>
              </a:rPr>
              <a:t>ATP + </a:t>
            </a:r>
            <a:r>
              <a:rPr kumimoji="1" lang="en-US" altLang="zh-CN" sz="2800" b="1">
                <a:solidFill>
                  <a:srgbClr val="CC0099"/>
                </a:solidFill>
                <a:latin typeface="Times New Roman" panose="02020603050405020304" pitchFamily="18" charset="0"/>
              </a:rPr>
              <a:t>16</a:t>
            </a:r>
            <a:r>
              <a:rPr kumimoji="1" lang="en-US" altLang="zh-CN" sz="2800" b="1">
                <a:latin typeface="Times New Roman" panose="02020603050405020304" pitchFamily="18" charset="0"/>
              </a:rPr>
              <a:t>(NADPH+H</a:t>
            </a:r>
            <a:r>
              <a:rPr kumimoji="1" lang="en-US" altLang="zh-CN" sz="2800" b="1" baseline="30000">
                <a:latin typeface="Times New Roman" panose="02020603050405020304" pitchFamily="18" charset="0"/>
              </a:rPr>
              <a:t>+</a:t>
            </a:r>
            <a:r>
              <a:rPr kumimoji="1" lang="en-US" altLang="zh-CN" sz="2800" b="1">
                <a:latin typeface="Times New Roman" panose="02020603050405020304" pitchFamily="18" charset="0"/>
              </a:rPr>
              <a:t>)  </a:t>
            </a:r>
          </a:p>
        </p:txBody>
      </p:sp>
      <p:grpSp>
        <p:nvGrpSpPr>
          <p:cNvPr id="110598" name="Group 6"/>
          <p:cNvGrpSpPr>
            <a:grpSpLocks/>
          </p:cNvGrpSpPr>
          <p:nvPr/>
        </p:nvGrpSpPr>
        <p:grpSpPr bwMode="auto">
          <a:xfrm>
            <a:off x="4008438" y="2997201"/>
            <a:ext cx="1903412" cy="792163"/>
            <a:chOff x="1680" y="2880"/>
            <a:chExt cx="1008" cy="336"/>
          </a:xfrm>
        </p:grpSpPr>
        <p:grpSp>
          <p:nvGrpSpPr>
            <p:cNvPr id="165899" name="Group 7"/>
            <p:cNvGrpSpPr>
              <a:grpSpLocks/>
            </p:cNvGrpSpPr>
            <p:nvPr/>
          </p:nvGrpSpPr>
          <p:grpSpPr bwMode="auto">
            <a:xfrm>
              <a:off x="1680" y="2880"/>
              <a:ext cx="1008" cy="96"/>
              <a:chOff x="1680" y="2865"/>
              <a:chExt cx="1008" cy="96"/>
            </a:xfrm>
          </p:grpSpPr>
          <p:sp>
            <p:nvSpPr>
              <p:cNvPr id="165901" name="Line 8"/>
              <p:cNvSpPr>
                <a:spLocks noChangeShapeType="1"/>
              </p:cNvSpPr>
              <p:nvPr/>
            </p:nvSpPr>
            <p:spPr bwMode="auto">
              <a:xfrm>
                <a:off x="1680" y="2865"/>
                <a:ext cx="0" cy="96"/>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02" name="Line 9"/>
              <p:cNvSpPr>
                <a:spLocks noChangeShapeType="1"/>
              </p:cNvSpPr>
              <p:nvPr/>
            </p:nvSpPr>
            <p:spPr bwMode="auto">
              <a:xfrm>
                <a:off x="1680" y="2961"/>
                <a:ext cx="1008" cy="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03" name="Line 10"/>
              <p:cNvSpPr>
                <a:spLocks noChangeShapeType="1"/>
              </p:cNvSpPr>
              <p:nvPr/>
            </p:nvSpPr>
            <p:spPr bwMode="auto">
              <a:xfrm flipV="1">
                <a:off x="2688" y="2865"/>
                <a:ext cx="0" cy="96"/>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65900" name="Line 11"/>
            <p:cNvSpPr>
              <a:spLocks noChangeShapeType="1"/>
            </p:cNvSpPr>
            <p:nvPr/>
          </p:nvSpPr>
          <p:spPr bwMode="auto">
            <a:xfrm flipV="1">
              <a:off x="2160" y="3072"/>
              <a:ext cx="0" cy="144"/>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10604" name="Text Box 12"/>
          <p:cNvSpPr txBox="1">
            <a:spLocks noChangeArrowheads="1"/>
          </p:cNvSpPr>
          <p:nvPr/>
        </p:nvSpPr>
        <p:spPr bwMode="auto">
          <a:xfrm>
            <a:off x="3863976" y="3821114"/>
            <a:ext cx="2098675" cy="466725"/>
          </a:xfrm>
          <a:prstGeom prst="rect">
            <a:avLst/>
          </a:prstGeom>
          <a:solidFill>
            <a:srgbClr val="FFFFCC"/>
          </a:solidFill>
          <a:ln w="9525">
            <a:solidFill>
              <a:srgbClr val="0099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solidFill>
                  <a:srgbClr val="000099"/>
                </a:solidFill>
                <a:latin typeface="Times New Roman" panose="02020603050405020304" pitchFamily="18" charset="0"/>
              </a:rPr>
              <a:t>糖的有氧氧化 </a:t>
            </a:r>
          </a:p>
        </p:txBody>
      </p:sp>
      <p:sp>
        <p:nvSpPr>
          <p:cNvPr id="110605" name="Line 13"/>
          <p:cNvSpPr>
            <a:spLocks noChangeShapeType="1"/>
          </p:cNvSpPr>
          <p:nvPr/>
        </p:nvSpPr>
        <p:spPr bwMode="auto">
          <a:xfrm flipV="1">
            <a:off x="7967663" y="2997200"/>
            <a:ext cx="0" cy="7620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10606" name="Text Box 14"/>
          <p:cNvSpPr txBox="1">
            <a:spLocks noChangeArrowheads="1"/>
          </p:cNvSpPr>
          <p:nvPr/>
        </p:nvSpPr>
        <p:spPr bwMode="auto">
          <a:xfrm>
            <a:off x="6888164" y="3825876"/>
            <a:ext cx="2098675" cy="466725"/>
          </a:xfrm>
          <a:prstGeom prst="rect">
            <a:avLst/>
          </a:prstGeom>
          <a:solidFill>
            <a:srgbClr val="C3EFFF"/>
          </a:solidFill>
          <a:ln w="9525">
            <a:solidFill>
              <a:srgbClr val="0099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400" b="1">
                <a:solidFill>
                  <a:srgbClr val="000099"/>
                </a:solidFill>
                <a:latin typeface="Times New Roman" panose="02020603050405020304" pitchFamily="18" charset="0"/>
              </a:rPr>
              <a:t>磷酸戊糖途径 </a:t>
            </a:r>
          </a:p>
        </p:txBody>
      </p:sp>
      <p:sp>
        <p:nvSpPr>
          <p:cNvPr id="110607" name="Text Box 15"/>
          <p:cNvSpPr txBox="1">
            <a:spLocks noChangeArrowheads="1"/>
          </p:cNvSpPr>
          <p:nvPr/>
        </p:nvSpPr>
        <p:spPr bwMode="auto">
          <a:xfrm>
            <a:off x="2351089" y="4797426"/>
            <a:ext cx="74580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buFontTx/>
              <a:buChar char="•"/>
            </a:pPr>
            <a:r>
              <a:rPr kumimoji="1" lang="zh-CN" altLang="en-US" sz="2800" b="1">
                <a:latin typeface="Times New Roman" panose="02020603050405020304" pitchFamily="18" charset="0"/>
              </a:rPr>
              <a:t>乙酰</a:t>
            </a:r>
            <a:r>
              <a:rPr kumimoji="1" lang="en-US" altLang="zh-CN" sz="2800" b="1">
                <a:latin typeface="Times New Roman" panose="02020603050405020304" pitchFamily="18" charset="0"/>
              </a:rPr>
              <a:t>CoA</a:t>
            </a:r>
            <a:r>
              <a:rPr kumimoji="1" lang="zh-CN" altLang="en-US" sz="2800" b="1">
                <a:latin typeface="Times New Roman" panose="02020603050405020304" pitchFamily="18" charset="0"/>
              </a:rPr>
              <a:t>通过</a:t>
            </a:r>
            <a:r>
              <a:rPr kumimoji="1" lang="zh-CN" altLang="en-US" sz="2800" b="1">
                <a:solidFill>
                  <a:srgbClr val="CC0099"/>
                </a:solidFill>
                <a:latin typeface="Times New Roman" panose="02020603050405020304" pitchFamily="18" charset="0"/>
              </a:rPr>
              <a:t>柠檬酸</a:t>
            </a:r>
            <a:r>
              <a:rPr kumimoji="1" lang="en-US" altLang="zh-CN" sz="2800" b="1">
                <a:solidFill>
                  <a:srgbClr val="CC0099"/>
                </a:solidFill>
                <a:latin typeface="Times New Roman" panose="02020603050405020304" pitchFamily="18" charset="0"/>
              </a:rPr>
              <a:t>-</a:t>
            </a:r>
            <a:r>
              <a:rPr kumimoji="1" lang="zh-CN" altLang="en-US" sz="2800" b="1">
                <a:solidFill>
                  <a:srgbClr val="CC0099"/>
                </a:solidFill>
                <a:latin typeface="Times New Roman" panose="02020603050405020304" pitchFamily="18" charset="0"/>
              </a:rPr>
              <a:t>丙酮酸循环</a:t>
            </a:r>
            <a:r>
              <a:rPr kumimoji="1" lang="zh-CN" altLang="en-US" sz="2800" b="1">
                <a:latin typeface="Times New Roman" panose="02020603050405020304" pitchFamily="18" charset="0"/>
              </a:rPr>
              <a:t>出线粒体。</a:t>
            </a:r>
          </a:p>
        </p:txBody>
      </p:sp>
    </p:spTree>
    <p:extLst>
      <p:ext uri="{BB962C8B-B14F-4D97-AF65-F5344CB8AC3E}">
        <p14:creationId xmlns:p14="http://schemas.microsoft.com/office/powerpoint/2010/main" val="35914962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0595"/>
                                        </p:tgtEl>
                                        <p:attrNameLst>
                                          <p:attrName>style.visibility</p:attrName>
                                        </p:attrNameLst>
                                      </p:cBhvr>
                                      <p:to>
                                        <p:strVal val="visible"/>
                                      </p:to>
                                    </p:set>
                                    <p:animEffect transition="in" filter="wipe(left)">
                                      <p:cBhvr>
                                        <p:cTn id="7" dur="500"/>
                                        <p:tgtEl>
                                          <p:spTgt spid="110595"/>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110596"/>
                                        </p:tgtEl>
                                        <p:attrNameLst>
                                          <p:attrName>style.visibility</p:attrName>
                                        </p:attrNameLst>
                                      </p:cBhvr>
                                      <p:to>
                                        <p:strVal val="visible"/>
                                      </p:to>
                                    </p:set>
                                    <p:animEffect transition="in" filter="wipe(down)">
                                      <p:cBhvr>
                                        <p:cTn id="11" dur="500"/>
                                        <p:tgtEl>
                                          <p:spTgt spid="110596"/>
                                        </p:tgtEl>
                                      </p:cBhvr>
                                    </p:animEffect>
                                  </p:childTnLst>
                                </p:cTn>
                              </p:par>
                            </p:childTnLst>
                          </p:cTn>
                        </p:par>
                        <p:par>
                          <p:cTn id="12" fill="hold" nodeType="afterGroup">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10597"/>
                                        </p:tgtEl>
                                        <p:attrNameLst>
                                          <p:attrName>style.visibility</p:attrName>
                                        </p:attrNameLst>
                                      </p:cBhvr>
                                      <p:to>
                                        <p:strVal val="visible"/>
                                      </p:to>
                                    </p:set>
                                    <p:animEffect transition="in" filter="wipe(down)">
                                      <p:cBhvr>
                                        <p:cTn id="15" dur="500"/>
                                        <p:tgtEl>
                                          <p:spTgt spid="11059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110598"/>
                                        </p:tgtEl>
                                        <p:attrNameLst>
                                          <p:attrName>style.visibility</p:attrName>
                                        </p:attrNameLst>
                                      </p:cBhvr>
                                      <p:to>
                                        <p:strVal val="visible"/>
                                      </p:to>
                                    </p:set>
                                    <p:animEffect transition="in" filter="wipe(down)">
                                      <p:cBhvr>
                                        <p:cTn id="20" dur="500"/>
                                        <p:tgtEl>
                                          <p:spTgt spid="110598"/>
                                        </p:tgtEl>
                                      </p:cBhvr>
                                    </p:animEffect>
                                  </p:childTnLst>
                                </p:cTn>
                              </p:par>
                            </p:childTnLst>
                          </p:cTn>
                        </p:par>
                        <p:par>
                          <p:cTn id="21" fill="hold" nodeType="afterGroup">
                            <p:stCondLst>
                              <p:cond delay="500"/>
                            </p:stCondLst>
                            <p:childTnLst>
                              <p:par>
                                <p:cTn id="22" presetID="14" presetClass="entr" presetSubtype="5" fill="hold" grpId="0" nodeType="afterEffect">
                                  <p:stCondLst>
                                    <p:cond delay="0"/>
                                  </p:stCondLst>
                                  <p:childTnLst>
                                    <p:set>
                                      <p:cBhvr>
                                        <p:cTn id="23" dur="1" fill="hold">
                                          <p:stCondLst>
                                            <p:cond delay="0"/>
                                          </p:stCondLst>
                                        </p:cTn>
                                        <p:tgtEl>
                                          <p:spTgt spid="110604"/>
                                        </p:tgtEl>
                                        <p:attrNameLst>
                                          <p:attrName>style.visibility</p:attrName>
                                        </p:attrNameLst>
                                      </p:cBhvr>
                                      <p:to>
                                        <p:strVal val="visible"/>
                                      </p:to>
                                    </p:set>
                                    <p:animEffect transition="in" filter="randombar(vertical)">
                                      <p:cBhvr>
                                        <p:cTn id="24" dur="500"/>
                                        <p:tgtEl>
                                          <p:spTgt spid="110604"/>
                                        </p:tgtEl>
                                      </p:cBhvr>
                                    </p:animEffect>
                                  </p:childTnLst>
                                </p:cTn>
                              </p:par>
                            </p:childTnLst>
                          </p:cTn>
                        </p:par>
                        <p:par>
                          <p:cTn id="25" fill="hold" nodeType="afterGroup">
                            <p:stCondLst>
                              <p:cond delay="1000"/>
                            </p:stCondLst>
                            <p:childTnLst>
                              <p:par>
                                <p:cTn id="26" presetID="16" presetClass="entr" presetSubtype="37" fill="hold" grpId="0" nodeType="afterEffect">
                                  <p:stCondLst>
                                    <p:cond delay="0"/>
                                  </p:stCondLst>
                                  <p:childTnLst>
                                    <p:set>
                                      <p:cBhvr>
                                        <p:cTn id="27" dur="1" fill="hold">
                                          <p:stCondLst>
                                            <p:cond delay="0"/>
                                          </p:stCondLst>
                                        </p:cTn>
                                        <p:tgtEl>
                                          <p:spTgt spid="110607"/>
                                        </p:tgtEl>
                                        <p:attrNameLst>
                                          <p:attrName>style.visibility</p:attrName>
                                        </p:attrNameLst>
                                      </p:cBhvr>
                                      <p:to>
                                        <p:strVal val="visible"/>
                                      </p:to>
                                    </p:set>
                                    <p:animEffect transition="in" filter="barn(outVertical)">
                                      <p:cBhvr>
                                        <p:cTn id="28" dur="500"/>
                                        <p:tgtEl>
                                          <p:spTgt spid="11060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4" fill="hold" nodeType="clickEffect">
                                  <p:stCondLst>
                                    <p:cond delay="0"/>
                                  </p:stCondLst>
                                  <p:childTnLst>
                                    <p:set>
                                      <p:cBhvr>
                                        <p:cTn id="32" dur="1" fill="hold">
                                          <p:stCondLst>
                                            <p:cond delay="0"/>
                                          </p:stCondLst>
                                        </p:cTn>
                                        <p:tgtEl>
                                          <p:spTgt spid="110605"/>
                                        </p:tgtEl>
                                        <p:attrNameLst>
                                          <p:attrName>style.visibility</p:attrName>
                                        </p:attrNameLst>
                                      </p:cBhvr>
                                      <p:to>
                                        <p:strVal val="visible"/>
                                      </p:to>
                                    </p:set>
                                    <p:animEffect transition="in" filter="wipe(down)">
                                      <p:cBhvr>
                                        <p:cTn id="33" dur="500"/>
                                        <p:tgtEl>
                                          <p:spTgt spid="110605"/>
                                        </p:tgtEl>
                                      </p:cBhvr>
                                    </p:animEffect>
                                  </p:childTnLst>
                                </p:cTn>
                              </p:par>
                            </p:childTnLst>
                          </p:cTn>
                        </p:par>
                        <p:par>
                          <p:cTn id="34" fill="hold" nodeType="afterGroup">
                            <p:stCondLst>
                              <p:cond delay="500"/>
                            </p:stCondLst>
                            <p:childTnLst>
                              <p:par>
                                <p:cTn id="35" presetID="4" presetClass="entr" presetSubtype="16" fill="hold" grpId="0" nodeType="afterEffect">
                                  <p:stCondLst>
                                    <p:cond delay="0"/>
                                  </p:stCondLst>
                                  <p:childTnLst>
                                    <p:set>
                                      <p:cBhvr>
                                        <p:cTn id="36" dur="1" fill="hold">
                                          <p:stCondLst>
                                            <p:cond delay="0"/>
                                          </p:stCondLst>
                                        </p:cTn>
                                        <p:tgtEl>
                                          <p:spTgt spid="110606"/>
                                        </p:tgtEl>
                                        <p:attrNameLst>
                                          <p:attrName>style.visibility</p:attrName>
                                        </p:attrNameLst>
                                      </p:cBhvr>
                                      <p:to>
                                        <p:strVal val="visible"/>
                                      </p:to>
                                    </p:set>
                                    <p:animEffect transition="in" filter="box(in)">
                                      <p:cBhvr>
                                        <p:cTn id="37" dur="500"/>
                                        <p:tgtEl>
                                          <p:spTgt spid="1106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autoUpdateAnimBg="0"/>
      <p:bldP spid="110597" grpId="0" autoUpdateAnimBg="0"/>
      <p:bldP spid="110604" grpId="0" animBg="1" autoUpdateAnimBg="0"/>
      <p:bldP spid="110606" grpId="0" animBg="1" autoUpdateAnimBg="0"/>
      <p:bldP spid="110607" grpId="0"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Text Box 2"/>
          <p:cNvSpPr txBox="1">
            <a:spLocks noChangeArrowheads="1"/>
          </p:cNvSpPr>
          <p:nvPr/>
        </p:nvSpPr>
        <p:spPr bwMode="auto">
          <a:xfrm>
            <a:off x="2222500" y="404813"/>
            <a:ext cx="8121650" cy="588962"/>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ea typeface="宋体" panose="02010600030101010101" pitchFamily="2" charset="-122"/>
              </a:rPr>
              <a:t>（三）胆固醇合成过程有近</a:t>
            </a:r>
            <a:r>
              <a:rPr kumimoji="1" lang="en-US" altLang="zh-CN" sz="3200" b="1">
                <a:ea typeface="宋体" panose="02010600030101010101" pitchFamily="2" charset="-122"/>
              </a:rPr>
              <a:t>30</a:t>
            </a:r>
            <a:r>
              <a:rPr kumimoji="1" lang="zh-CN" altLang="en-US" sz="3200" b="1">
                <a:ea typeface="宋体" panose="02010600030101010101" pitchFamily="2" charset="-122"/>
              </a:rPr>
              <a:t>步酶促反应</a:t>
            </a:r>
            <a:endParaRPr kumimoji="1" lang="zh-CN" altLang="en-US" sz="3200">
              <a:ea typeface="宋体" panose="02010600030101010101" pitchFamily="2" charset="-122"/>
            </a:endParaRPr>
          </a:p>
        </p:txBody>
      </p:sp>
      <p:sp>
        <p:nvSpPr>
          <p:cNvPr id="111619" name="Rectangle 3"/>
          <p:cNvSpPr>
            <a:spLocks noChangeArrowheads="1"/>
          </p:cNvSpPr>
          <p:nvPr/>
        </p:nvSpPr>
        <p:spPr bwMode="auto">
          <a:xfrm>
            <a:off x="2279651" y="1484313"/>
            <a:ext cx="51101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C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a:solidFill>
                  <a:schemeClr val="tx1"/>
                </a:solidFill>
                <a:latin typeface="Tahoma" panose="020B0604030504040204" pitchFamily="34" charset="0"/>
                <a:ea typeface="华文楷体" panose="02010600040101010101" pitchFamily="2" charset="-122"/>
              </a:defRPr>
            </a:lvl1pPr>
            <a:lvl2pPr marL="914400" indent="-457200">
              <a:defRPr>
                <a:solidFill>
                  <a:schemeClr val="tx1"/>
                </a:solidFill>
                <a:latin typeface="Tahoma" panose="020B0604030504040204" pitchFamily="34" charset="0"/>
                <a:ea typeface="华文楷体" panose="02010600040101010101" pitchFamily="2" charset="-122"/>
              </a:defRPr>
            </a:lvl2pPr>
            <a:lvl3pPr marL="1371600" indent="-457200">
              <a:defRPr>
                <a:solidFill>
                  <a:schemeClr val="tx1"/>
                </a:solidFill>
                <a:latin typeface="Tahoma" panose="020B0604030504040204" pitchFamily="34" charset="0"/>
                <a:ea typeface="华文楷体" panose="02010600040101010101" pitchFamily="2" charset="-122"/>
              </a:defRPr>
            </a:lvl3pPr>
            <a:lvl4pPr marL="1828800" indent="-457200">
              <a:defRPr>
                <a:solidFill>
                  <a:schemeClr val="tx1"/>
                </a:solidFill>
                <a:latin typeface="Tahoma" panose="020B0604030504040204" pitchFamily="34" charset="0"/>
                <a:ea typeface="华文楷体" panose="02010600040101010101" pitchFamily="2" charset="-122"/>
              </a:defRPr>
            </a:lvl4pPr>
            <a:lvl5pPr marL="2286000" indent="-457200">
              <a:defRPr>
                <a:solidFill>
                  <a:schemeClr val="tx1"/>
                </a:solidFill>
                <a:latin typeface="Tahoma" panose="020B0604030504040204" pitchFamily="34" charset="0"/>
                <a:ea typeface="华文楷体" panose="02010600040101010101" pitchFamily="2" charset="-122"/>
              </a:defRPr>
            </a:lvl5pPr>
            <a:lvl6pPr marL="2743200" indent="-4572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3200400" indent="-4572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657600" indent="-4572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4114800" indent="-4572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r>
              <a:rPr kumimoji="1" lang="en-US" altLang="zh-CN" sz="2800" b="1">
                <a:solidFill>
                  <a:srgbClr val="006600"/>
                </a:solidFill>
                <a:latin typeface="Times New Roman" panose="02020603050405020304" pitchFamily="18" charset="0"/>
              </a:rPr>
              <a:t>1. </a:t>
            </a:r>
            <a:r>
              <a:rPr kumimoji="1" lang="zh-CN" altLang="en-US" sz="2800" b="1">
                <a:solidFill>
                  <a:srgbClr val="006600"/>
                </a:solidFill>
                <a:latin typeface="Times New Roman" panose="02020603050405020304" pitchFamily="18" charset="0"/>
              </a:rPr>
              <a:t>乙酰</a:t>
            </a:r>
            <a:r>
              <a:rPr kumimoji="1" lang="en-US" altLang="zh-CN" sz="2800" b="1">
                <a:solidFill>
                  <a:srgbClr val="006600"/>
                </a:solidFill>
                <a:latin typeface="Times New Roman" panose="02020603050405020304" pitchFamily="18" charset="0"/>
              </a:rPr>
              <a:t>CoA</a:t>
            </a:r>
            <a:r>
              <a:rPr kumimoji="1" lang="zh-CN" altLang="en-US" sz="2800" b="1">
                <a:solidFill>
                  <a:srgbClr val="006600"/>
                </a:solidFill>
                <a:latin typeface="Times New Roman" panose="02020603050405020304" pitchFamily="18" charset="0"/>
              </a:rPr>
              <a:t>先合成甲羟戊酸</a:t>
            </a:r>
            <a:endParaRPr kumimoji="1" lang="zh-CN" altLang="en-US" sz="2800">
              <a:solidFill>
                <a:srgbClr val="006600"/>
              </a:solidFill>
              <a:latin typeface="Times New Roman" panose="02020603050405020304" pitchFamily="18" charset="0"/>
            </a:endParaRPr>
          </a:p>
        </p:txBody>
      </p:sp>
      <p:sp>
        <p:nvSpPr>
          <p:cNvPr id="111735" name="Rectangle 119"/>
          <p:cNvSpPr>
            <a:spLocks noChangeArrowheads="1"/>
          </p:cNvSpPr>
          <p:nvPr/>
        </p:nvSpPr>
        <p:spPr bwMode="auto">
          <a:xfrm>
            <a:off x="5448301" y="5734050"/>
            <a:ext cx="2041525" cy="7571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90000"/>
              </a:lnSpc>
              <a:spcBef>
                <a:spcPct val="50000"/>
              </a:spcBef>
            </a:pPr>
            <a:r>
              <a:rPr kumimoji="1" lang="zh-CN" altLang="en-US" sz="2400" b="1">
                <a:solidFill>
                  <a:srgbClr val="006600"/>
                </a:solidFill>
                <a:latin typeface="Times New Roman" panose="02020603050405020304" pitchFamily="18" charset="0"/>
              </a:rPr>
              <a:t>合成胆固醇</a:t>
            </a:r>
          </a:p>
          <a:p>
            <a:pPr algn="ctr" eaLnBrk="1" hangingPunct="1">
              <a:lnSpc>
                <a:spcPct val="40000"/>
              </a:lnSpc>
              <a:spcBef>
                <a:spcPct val="50000"/>
              </a:spcBef>
            </a:pPr>
            <a:r>
              <a:rPr kumimoji="1" lang="zh-CN" altLang="en-US" sz="2400" b="1">
                <a:solidFill>
                  <a:srgbClr val="006600"/>
                </a:solidFill>
                <a:latin typeface="Times New Roman" panose="02020603050405020304" pitchFamily="18" charset="0"/>
              </a:rPr>
              <a:t>的限速酶</a:t>
            </a:r>
          </a:p>
        </p:txBody>
      </p:sp>
      <p:grpSp>
        <p:nvGrpSpPr>
          <p:cNvPr id="113669" name="Group 5"/>
          <p:cNvGrpSpPr>
            <a:grpSpLocks/>
          </p:cNvGrpSpPr>
          <p:nvPr/>
        </p:nvGrpSpPr>
        <p:grpSpPr bwMode="auto">
          <a:xfrm>
            <a:off x="2279651" y="2224089"/>
            <a:ext cx="7705725" cy="3513137"/>
            <a:chOff x="476" y="1401"/>
            <a:chExt cx="4854" cy="2213"/>
          </a:xfrm>
        </p:grpSpPr>
        <p:sp>
          <p:nvSpPr>
            <p:cNvPr id="167942" name="Line 63"/>
            <p:cNvSpPr>
              <a:spLocks noChangeShapeType="1"/>
            </p:cNvSpPr>
            <p:nvPr/>
          </p:nvSpPr>
          <p:spPr bwMode="auto">
            <a:xfrm flipV="1">
              <a:off x="1459" y="1638"/>
              <a:ext cx="730" cy="2"/>
            </a:xfrm>
            <a:prstGeom prst="line">
              <a:avLst/>
            </a:prstGeom>
            <a:noFill/>
            <a:ln w="12700">
              <a:solidFill>
                <a:schemeClr val="tx1"/>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167943" name="Line 64"/>
            <p:cNvSpPr>
              <a:spLocks noChangeShapeType="1"/>
            </p:cNvSpPr>
            <p:nvPr/>
          </p:nvSpPr>
          <p:spPr bwMode="auto">
            <a:xfrm>
              <a:off x="3679" y="1647"/>
              <a:ext cx="1461" cy="0"/>
            </a:xfrm>
            <a:prstGeom prst="line">
              <a:avLst/>
            </a:prstGeom>
            <a:noFill/>
            <a:ln w="12700">
              <a:solidFill>
                <a:schemeClr val="tx1"/>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167944" name="Line 65"/>
            <p:cNvSpPr>
              <a:spLocks noChangeShapeType="1"/>
            </p:cNvSpPr>
            <p:nvPr/>
          </p:nvSpPr>
          <p:spPr bwMode="auto">
            <a:xfrm>
              <a:off x="1684" y="1640"/>
              <a:ext cx="147" cy="134"/>
            </a:xfrm>
            <a:prstGeom prst="line">
              <a:avLst/>
            </a:prstGeom>
            <a:noFill/>
            <a:ln w="12700">
              <a:solidFill>
                <a:schemeClr val="tx1"/>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sp>
          <p:nvSpPr>
            <p:cNvPr id="167945" name="Text Box 66"/>
            <p:cNvSpPr txBox="1">
              <a:spLocks noChangeArrowheads="1"/>
            </p:cNvSpPr>
            <p:nvPr/>
          </p:nvSpPr>
          <p:spPr bwMode="auto">
            <a:xfrm>
              <a:off x="1429" y="1752"/>
              <a:ext cx="84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HSCoA</a:t>
              </a:r>
            </a:p>
          </p:txBody>
        </p:sp>
        <p:sp>
          <p:nvSpPr>
            <p:cNvPr id="167946" name="Text Box 67"/>
            <p:cNvSpPr txBox="1">
              <a:spLocks noChangeArrowheads="1"/>
            </p:cNvSpPr>
            <p:nvPr/>
          </p:nvSpPr>
          <p:spPr bwMode="auto">
            <a:xfrm>
              <a:off x="476" y="1525"/>
              <a:ext cx="1091"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2CH</a:t>
              </a:r>
              <a:r>
                <a:rPr lang="en-US" altLang="zh-CN" b="1" baseline="-25000">
                  <a:latin typeface="Times New Roman" panose="02020603050405020304" pitchFamily="18" charset="0"/>
                  <a:ea typeface="宋体" panose="02010600030101010101" pitchFamily="2" charset="-122"/>
                </a:rPr>
                <a:t>3</a:t>
              </a:r>
              <a:r>
                <a:rPr lang="en-US" altLang="zh-CN" b="1">
                  <a:latin typeface="Times New Roman" panose="02020603050405020304" pitchFamily="18" charset="0"/>
                  <a:ea typeface="宋体" panose="02010600030101010101" pitchFamily="2" charset="-122"/>
                </a:rPr>
                <a:t>COCoA</a:t>
              </a:r>
            </a:p>
          </p:txBody>
        </p:sp>
        <p:sp>
          <p:nvSpPr>
            <p:cNvPr id="167947" name="Text Box 68"/>
            <p:cNvSpPr txBox="1">
              <a:spLocks noChangeArrowheads="1"/>
            </p:cNvSpPr>
            <p:nvPr/>
          </p:nvSpPr>
          <p:spPr bwMode="auto">
            <a:xfrm>
              <a:off x="2200" y="1525"/>
              <a:ext cx="1490"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CH</a:t>
              </a:r>
              <a:r>
                <a:rPr lang="en-US" altLang="zh-CN" b="1" baseline="-25000">
                  <a:latin typeface="Times New Roman" panose="02020603050405020304" pitchFamily="18" charset="0"/>
                  <a:ea typeface="宋体" panose="02010600030101010101" pitchFamily="2" charset="-122"/>
                </a:rPr>
                <a:t>3</a:t>
              </a:r>
              <a:r>
                <a:rPr lang="en-US" altLang="zh-CN" b="1">
                  <a:latin typeface="Times New Roman" panose="02020603050405020304" pitchFamily="18" charset="0"/>
                  <a:ea typeface="宋体" panose="02010600030101010101" pitchFamily="2" charset="-122"/>
                </a:rPr>
                <a:t>COCH</a:t>
              </a:r>
              <a:r>
                <a:rPr lang="en-US" altLang="zh-CN" b="1" baseline="-25000">
                  <a:latin typeface="Times New Roman" panose="02020603050405020304" pitchFamily="18" charset="0"/>
                  <a:ea typeface="宋体" panose="02010600030101010101" pitchFamily="2" charset="-122"/>
                </a:rPr>
                <a:t>2</a:t>
              </a:r>
              <a:r>
                <a:rPr lang="en-US" altLang="zh-CN" b="1">
                  <a:latin typeface="Times New Roman" panose="02020603050405020304" pitchFamily="18" charset="0"/>
                  <a:ea typeface="宋体" panose="02010600030101010101" pitchFamily="2" charset="-122"/>
                </a:rPr>
                <a:t>COCoA</a:t>
              </a:r>
            </a:p>
          </p:txBody>
        </p:sp>
        <p:sp>
          <p:nvSpPr>
            <p:cNvPr id="167948" name="Text Box 69"/>
            <p:cNvSpPr txBox="1">
              <a:spLocks noChangeArrowheads="1"/>
            </p:cNvSpPr>
            <p:nvPr/>
          </p:nvSpPr>
          <p:spPr bwMode="auto">
            <a:xfrm>
              <a:off x="1474" y="1409"/>
              <a:ext cx="717"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zh-CN" altLang="en-US" b="1">
                  <a:latin typeface="Times New Roman" panose="02020603050405020304" pitchFamily="18" charset="0"/>
                  <a:ea typeface="宋体" panose="02010600030101010101" pitchFamily="2" charset="-122"/>
                </a:rPr>
                <a:t>硫解酶</a:t>
              </a:r>
            </a:p>
          </p:txBody>
        </p:sp>
        <p:sp>
          <p:nvSpPr>
            <p:cNvPr id="167949" name="Text Box 70"/>
            <p:cNvSpPr txBox="1">
              <a:spLocks noChangeArrowheads="1"/>
            </p:cNvSpPr>
            <p:nvPr/>
          </p:nvSpPr>
          <p:spPr bwMode="auto">
            <a:xfrm>
              <a:off x="3951" y="1401"/>
              <a:ext cx="1219" cy="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HMG CoA</a:t>
              </a:r>
              <a:r>
                <a:rPr lang="zh-CN" altLang="en-US" b="1">
                  <a:latin typeface="Times New Roman" panose="02020603050405020304" pitchFamily="18" charset="0"/>
                  <a:ea typeface="宋体" panose="02010600030101010101" pitchFamily="2" charset="-122"/>
                </a:rPr>
                <a:t>合酶</a:t>
              </a:r>
            </a:p>
          </p:txBody>
        </p:sp>
        <p:sp>
          <p:nvSpPr>
            <p:cNvPr id="167950" name="Text Box 71"/>
            <p:cNvSpPr txBox="1">
              <a:spLocks noChangeArrowheads="1"/>
            </p:cNvSpPr>
            <p:nvPr/>
          </p:nvSpPr>
          <p:spPr bwMode="auto">
            <a:xfrm>
              <a:off x="3470" y="1793"/>
              <a:ext cx="923"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CH</a:t>
              </a:r>
              <a:r>
                <a:rPr lang="en-US" altLang="zh-CN" b="1" baseline="-25000">
                  <a:latin typeface="Times New Roman" panose="02020603050405020304" pitchFamily="18" charset="0"/>
                  <a:ea typeface="宋体" panose="02010600030101010101" pitchFamily="2" charset="-122"/>
                </a:rPr>
                <a:t>3</a:t>
              </a:r>
              <a:r>
                <a:rPr lang="en-US" altLang="zh-CN" b="1">
                  <a:latin typeface="Times New Roman" panose="02020603050405020304" pitchFamily="18" charset="0"/>
                  <a:ea typeface="宋体" panose="02010600030101010101" pitchFamily="2" charset="-122"/>
                </a:rPr>
                <a:t>COCoA</a:t>
              </a:r>
            </a:p>
          </p:txBody>
        </p:sp>
        <p:sp>
          <p:nvSpPr>
            <p:cNvPr id="167951" name="Text Box 72"/>
            <p:cNvSpPr txBox="1">
              <a:spLocks noChangeArrowheads="1"/>
            </p:cNvSpPr>
            <p:nvPr/>
          </p:nvSpPr>
          <p:spPr bwMode="auto">
            <a:xfrm>
              <a:off x="4422" y="1797"/>
              <a:ext cx="771"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HSCoA</a:t>
              </a:r>
            </a:p>
          </p:txBody>
        </p:sp>
        <p:grpSp>
          <p:nvGrpSpPr>
            <p:cNvPr id="167952" name="Group 73"/>
            <p:cNvGrpSpPr>
              <a:grpSpLocks/>
            </p:cNvGrpSpPr>
            <p:nvPr/>
          </p:nvGrpSpPr>
          <p:grpSpPr bwMode="auto">
            <a:xfrm>
              <a:off x="3955" y="1646"/>
              <a:ext cx="758" cy="355"/>
              <a:chOff x="6658" y="1608"/>
              <a:chExt cx="1308" cy="675"/>
            </a:xfrm>
          </p:grpSpPr>
          <p:sp>
            <p:nvSpPr>
              <p:cNvPr id="167991" name="Arc 74"/>
              <p:cNvSpPr>
                <a:spLocks/>
              </p:cNvSpPr>
              <p:nvPr/>
            </p:nvSpPr>
            <p:spPr bwMode="auto">
              <a:xfrm>
                <a:off x="7210" y="1608"/>
                <a:ext cx="756" cy="675"/>
              </a:xfrm>
              <a:custGeom>
                <a:avLst/>
                <a:gdLst>
                  <a:gd name="T0" fmla="*/ 0 w 18918"/>
                  <a:gd name="T1" fmla="*/ 0 h 21600"/>
                  <a:gd name="T2" fmla="*/ 756 w 18918"/>
                  <a:gd name="T3" fmla="*/ 349 h 21600"/>
                  <a:gd name="T4" fmla="*/ 0 w 18918"/>
                  <a:gd name="T5" fmla="*/ 675 h 21600"/>
                  <a:gd name="T6" fmla="*/ 0 60000 65536"/>
                  <a:gd name="T7" fmla="*/ 0 60000 65536"/>
                  <a:gd name="T8" fmla="*/ 0 60000 65536"/>
                </a:gdLst>
                <a:ahLst/>
                <a:cxnLst>
                  <a:cxn ang="T6">
                    <a:pos x="T0" y="T1"/>
                  </a:cxn>
                  <a:cxn ang="T7">
                    <a:pos x="T2" y="T3"/>
                  </a:cxn>
                  <a:cxn ang="T8">
                    <a:pos x="T4" y="T5"/>
                  </a:cxn>
                </a:cxnLst>
                <a:rect l="0" t="0" r="r" b="b"/>
                <a:pathLst>
                  <a:path w="18918" h="21600" fill="none" extrusionOk="0">
                    <a:moveTo>
                      <a:pt x="0" y="0"/>
                    </a:moveTo>
                    <a:cubicBezTo>
                      <a:pt x="7871" y="0"/>
                      <a:pt x="15119" y="4281"/>
                      <a:pt x="18918" y="11175"/>
                    </a:cubicBezTo>
                  </a:path>
                  <a:path w="18918" h="21600" stroke="0" extrusionOk="0">
                    <a:moveTo>
                      <a:pt x="0" y="0"/>
                    </a:moveTo>
                    <a:cubicBezTo>
                      <a:pt x="7871" y="0"/>
                      <a:pt x="15119" y="4281"/>
                      <a:pt x="18918" y="11175"/>
                    </a:cubicBezTo>
                    <a:lnTo>
                      <a:pt x="0" y="21600"/>
                    </a:lnTo>
                    <a:lnTo>
                      <a:pt x="0" y="0"/>
                    </a:lnTo>
                    <a:close/>
                  </a:path>
                </a:pathLst>
              </a:custGeom>
              <a:noFill/>
              <a:ln w="12700">
                <a:solidFill>
                  <a:schemeClr val="tx1"/>
                </a:solidFill>
                <a:round/>
                <a:headEnd/>
                <a:tailEnd type="stealth"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7992" name="Arc 75"/>
              <p:cNvSpPr>
                <a:spLocks/>
              </p:cNvSpPr>
              <p:nvPr/>
            </p:nvSpPr>
            <p:spPr bwMode="auto">
              <a:xfrm flipH="1">
                <a:off x="6658" y="1611"/>
                <a:ext cx="688" cy="615"/>
              </a:xfrm>
              <a:custGeom>
                <a:avLst/>
                <a:gdLst>
                  <a:gd name="T0" fmla="*/ 0 w 18219"/>
                  <a:gd name="T1" fmla="*/ 0 h 21600"/>
                  <a:gd name="T2" fmla="*/ 688 w 18219"/>
                  <a:gd name="T3" fmla="*/ 285 h 21600"/>
                  <a:gd name="T4" fmla="*/ 0 w 18219"/>
                  <a:gd name="T5" fmla="*/ 615 h 21600"/>
                  <a:gd name="T6" fmla="*/ 0 60000 65536"/>
                  <a:gd name="T7" fmla="*/ 0 60000 65536"/>
                  <a:gd name="T8" fmla="*/ 0 60000 65536"/>
                </a:gdLst>
                <a:ahLst/>
                <a:cxnLst>
                  <a:cxn ang="T6">
                    <a:pos x="T0" y="T1"/>
                  </a:cxn>
                  <a:cxn ang="T7">
                    <a:pos x="T2" y="T3"/>
                  </a:cxn>
                  <a:cxn ang="T8">
                    <a:pos x="T4" y="T5"/>
                  </a:cxn>
                </a:cxnLst>
                <a:rect l="0" t="0" r="r" b="b"/>
                <a:pathLst>
                  <a:path w="18219" h="21600" fill="none" extrusionOk="0">
                    <a:moveTo>
                      <a:pt x="0" y="0"/>
                    </a:moveTo>
                    <a:cubicBezTo>
                      <a:pt x="7382" y="0"/>
                      <a:pt x="14253" y="3770"/>
                      <a:pt x="18218" y="9997"/>
                    </a:cubicBezTo>
                  </a:path>
                  <a:path w="18219" h="21600" stroke="0" extrusionOk="0">
                    <a:moveTo>
                      <a:pt x="0" y="0"/>
                    </a:moveTo>
                    <a:cubicBezTo>
                      <a:pt x="7382" y="0"/>
                      <a:pt x="14253" y="3770"/>
                      <a:pt x="18218" y="9997"/>
                    </a:cubicBezTo>
                    <a:lnTo>
                      <a:pt x="0" y="21600"/>
                    </a:lnTo>
                    <a:lnTo>
                      <a:pt x="0" y="0"/>
                    </a:lnTo>
                    <a:close/>
                  </a:path>
                </a:pathLst>
              </a:cu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167953" name="Text Box 79"/>
            <p:cNvSpPr txBox="1">
              <a:spLocks noChangeArrowheads="1"/>
            </p:cNvSpPr>
            <p:nvPr/>
          </p:nvSpPr>
          <p:spPr bwMode="auto">
            <a:xfrm>
              <a:off x="4268" y="2176"/>
              <a:ext cx="699"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COOH</a:t>
              </a:r>
            </a:p>
          </p:txBody>
        </p:sp>
        <p:sp>
          <p:nvSpPr>
            <p:cNvPr id="167954" name="Text Box 80"/>
            <p:cNvSpPr txBox="1">
              <a:spLocks noChangeArrowheads="1"/>
            </p:cNvSpPr>
            <p:nvPr/>
          </p:nvSpPr>
          <p:spPr bwMode="auto">
            <a:xfrm>
              <a:off x="4265" y="2391"/>
              <a:ext cx="417"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CH</a:t>
              </a:r>
              <a:r>
                <a:rPr lang="en-US" altLang="zh-CN" b="1" baseline="-25000">
                  <a:latin typeface="Times New Roman" panose="02020603050405020304" pitchFamily="18" charset="0"/>
                  <a:ea typeface="宋体" panose="02010600030101010101" pitchFamily="2" charset="-122"/>
                </a:rPr>
                <a:t>2</a:t>
              </a:r>
              <a:endParaRPr lang="en-US" altLang="zh-CN" b="1">
                <a:latin typeface="Times New Roman" panose="02020603050405020304" pitchFamily="18" charset="0"/>
                <a:ea typeface="宋体" panose="02010600030101010101" pitchFamily="2" charset="-122"/>
              </a:endParaRPr>
            </a:p>
          </p:txBody>
        </p:sp>
        <p:sp>
          <p:nvSpPr>
            <p:cNvPr id="167955" name="Text Box 81"/>
            <p:cNvSpPr txBox="1">
              <a:spLocks noChangeArrowheads="1"/>
            </p:cNvSpPr>
            <p:nvPr/>
          </p:nvSpPr>
          <p:spPr bwMode="auto">
            <a:xfrm>
              <a:off x="4268" y="2598"/>
              <a:ext cx="237" cy="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C</a:t>
              </a:r>
            </a:p>
          </p:txBody>
        </p:sp>
        <p:sp>
          <p:nvSpPr>
            <p:cNvPr id="167956" name="Text Box 82"/>
            <p:cNvSpPr txBox="1">
              <a:spLocks noChangeArrowheads="1"/>
            </p:cNvSpPr>
            <p:nvPr/>
          </p:nvSpPr>
          <p:spPr bwMode="auto">
            <a:xfrm>
              <a:off x="4263" y="2804"/>
              <a:ext cx="443"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CH</a:t>
              </a:r>
              <a:r>
                <a:rPr lang="en-US" altLang="zh-CN" b="1" baseline="-25000">
                  <a:latin typeface="Times New Roman" panose="02020603050405020304" pitchFamily="18" charset="0"/>
                  <a:ea typeface="宋体" panose="02010600030101010101" pitchFamily="2" charset="-122"/>
                </a:rPr>
                <a:t>2</a:t>
              </a:r>
              <a:endParaRPr lang="en-US" altLang="zh-CN" b="1">
                <a:latin typeface="Times New Roman" panose="02020603050405020304" pitchFamily="18" charset="0"/>
                <a:ea typeface="宋体" panose="02010600030101010101" pitchFamily="2" charset="-122"/>
              </a:endParaRPr>
            </a:p>
          </p:txBody>
        </p:sp>
        <p:sp>
          <p:nvSpPr>
            <p:cNvPr id="167957" name="Text Box 83"/>
            <p:cNvSpPr txBox="1">
              <a:spLocks noChangeArrowheads="1"/>
            </p:cNvSpPr>
            <p:nvPr/>
          </p:nvSpPr>
          <p:spPr bwMode="auto">
            <a:xfrm>
              <a:off x="4473" y="2592"/>
              <a:ext cx="381"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CH</a:t>
              </a:r>
              <a:r>
                <a:rPr lang="en-US" altLang="zh-CN" b="1" baseline="-25000">
                  <a:latin typeface="Times New Roman" panose="02020603050405020304" pitchFamily="18" charset="0"/>
                  <a:ea typeface="宋体" panose="02010600030101010101" pitchFamily="2" charset="-122"/>
                </a:rPr>
                <a:t>3</a:t>
              </a:r>
              <a:endParaRPr lang="en-US" altLang="zh-CN" b="1">
                <a:latin typeface="Times New Roman" panose="02020603050405020304" pitchFamily="18" charset="0"/>
                <a:ea typeface="宋体" panose="02010600030101010101" pitchFamily="2" charset="-122"/>
              </a:endParaRPr>
            </a:p>
          </p:txBody>
        </p:sp>
        <p:sp>
          <p:nvSpPr>
            <p:cNvPr id="167958" name="Text Box 84"/>
            <p:cNvSpPr txBox="1">
              <a:spLocks noChangeArrowheads="1"/>
            </p:cNvSpPr>
            <p:nvPr/>
          </p:nvSpPr>
          <p:spPr bwMode="auto">
            <a:xfrm>
              <a:off x="3967" y="2595"/>
              <a:ext cx="34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HO</a:t>
              </a:r>
            </a:p>
          </p:txBody>
        </p:sp>
        <p:sp>
          <p:nvSpPr>
            <p:cNvPr id="167959" name="Line 85"/>
            <p:cNvSpPr>
              <a:spLocks noChangeShapeType="1"/>
            </p:cNvSpPr>
            <p:nvPr/>
          </p:nvSpPr>
          <p:spPr bwMode="auto">
            <a:xfrm>
              <a:off x="4388" y="2356"/>
              <a:ext cx="0" cy="7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7960" name="Line 86"/>
            <p:cNvSpPr>
              <a:spLocks noChangeShapeType="1"/>
            </p:cNvSpPr>
            <p:nvPr/>
          </p:nvSpPr>
          <p:spPr bwMode="auto">
            <a:xfrm>
              <a:off x="4390" y="2571"/>
              <a:ext cx="0" cy="7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7961" name="Line 87"/>
            <p:cNvSpPr>
              <a:spLocks noChangeShapeType="1"/>
            </p:cNvSpPr>
            <p:nvPr/>
          </p:nvSpPr>
          <p:spPr bwMode="auto">
            <a:xfrm rot="5400000">
              <a:off x="4287" y="2673"/>
              <a:ext cx="0" cy="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7962" name="Line 88"/>
            <p:cNvSpPr>
              <a:spLocks noChangeShapeType="1"/>
            </p:cNvSpPr>
            <p:nvPr/>
          </p:nvSpPr>
          <p:spPr bwMode="auto">
            <a:xfrm rot="5400000">
              <a:off x="4496" y="2666"/>
              <a:ext cx="0" cy="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7963" name="Line 89"/>
            <p:cNvSpPr>
              <a:spLocks noChangeShapeType="1"/>
            </p:cNvSpPr>
            <p:nvPr/>
          </p:nvSpPr>
          <p:spPr bwMode="auto">
            <a:xfrm>
              <a:off x="4391" y="2774"/>
              <a:ext cx="0" cy="7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7964" name="Text Box 90"/>
            <p:cNvSpPr txBox="1">
              <a:spLocks noChangeArrowheads="1"/>
            </p:cNvSpPr>
            <p:nvPr/>
          </p:nvSpPr>
          <p:spPr bwMode="auto">
            <a:xfrm>
              <a:off x="4268" y="3022"/>
              <a:ext cx="789" cy="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CH</a:t>
              </a:r>
              <a:r>
                <a:rPr lang="en-US" altLang="zh-CN" b="1" baseline="-25000">
                  <a:latin typeface="Times New Roman" panose="02020603050405020304" pitchFamily="18" charset="0"/>
                  <a:ea typeface="宋体" panose="02010600030101010101" pitchFamily="2" charset="-122"/>
                </a:rPr>
                <a:t>2</a:t>
              </a:r>
              <a:r>
                <a:rPr lang="en-US" altLang="zh-CN" b="1">
                  <a:latin typeface="Times New Roman" panose="02020603050405020304" pitchFamily="18" charset="0"/>
                  <a:ea typeface="宋体" panose="02010600030101010101" pitchFamily="2" charset="-122"/>
                </a:rPr>
                <a:t>OH</a:t>
              </a:r>
            </a:p>
          </p:txBody>
        </p:sp>
        <p:sp>
          <p:nvSpPr>
            <p:cNvPr id="167965" name="Line 91"/>
            <p:cNvSpPr>
              <a:spLocks noChangeShapeType="1"/>
            </p:cNvSpPr>
            <p:nvPr/>
          </p:nvSpPr>
          <p:spPr bwMode="auto">
            <a:xfrm>
              <a:off x="4398" y="2981"/>
              <a:ext cx="0" cy="7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7966" name="Text Box 93"/>
            <p:cNvSpPr txBox="1">
              <a:spLocks noChangeArrowheads="1"/>
            </p:cNvSpPr>
            <p:nvPr/>
          </p:nvSpPr>
          <p:spPr bwMode="auto">
            <a:xfrm>
              <a:off x="793" y="2160"/>
              <a:ext cx="646"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COOH</a:t>
              </a:r>
            </a:p>
          </p:txBody>
        </p:sp>
        <p:sp>
          <p:nvSpPr>
            <p:cNvPr id="167967" name="Text Box 94"/>
            <p:cNvSpPr txBox="1">
              <a:spLocks noChangeArrowheads="1"/>
            </p:cNvSpPr>
            <p:nvPr/>
          </p:nvSpPr>
          <p:spPr bwMode="auto">
            <a:xfrm>
              <a:off x="915" y="2393"/>
              <a:ext cx="417"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CH</a:t>
              </a:r>
              <a:r>
                <a:rPr lang="en-US" altLang="zh-CN" b="1" baseline="-25000">
                  <a:latin typeface="Times New Roman" panose="02020603050405020304" pitchFamily="18" charset="0"/>
                  <a:ea typeface="宋体" panose="02010600030101010101" pitchFamily="2" charset="-122"/>
                </a:rPr>
                <a:t>2</a:t>
              </a:r>
              <a:endParaRPr lang="en-US" altLang="zh-CN" b="1">
                <a:latin typeface="Times New Roman" panose="02020603050405020304" pitchFamily="18" charset="0"/>
                <a:ea typeface="宋体" panose="02010600030101010101" pitchFamily="2" charset="-122"/>
              </a:endParaRPr>
            </a:p>
          </p:txBody>
        </p:sp>
        <p:sp>
          <p:nvSpPr>
            <p:cNvPr id="167968" name="Text Box 95"/>
            <p:cNvSpPr txBox="1">
              <a:spLocks noChangeArrowheads="1"/>
            </p:cNvSpPr>
            <p:nvPr/>
          </p:nvSpPr>
          <p:spPr bwMode="auto">
            <a:xfrm>
              <a:off x="918" y="2600"/>
              <a:ext cx="237" cy="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C</a:t>
              </a:r>
            </a:p>
          </p:txBody>
        </p:sp>
        <p:sp>
          <p:nvSpPr>
            <p:cNvPr id="167969" name="Text Box 96"/>
            <p:cNvSpPr txBox="1">
              <a:spLocks noChangeArrowheads="1"/>
            </p:cNvSpPr>
            <p:nvPr/>
          </p:nvSpPr>
          <p:spPr bwMode="auto">
            <a:xfrm>
              <a:off x="913" y="2806"/>
              <a:ext cx="443"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CH</a:t>
              </a:r>
              <a:r>
                <a:rPr lang="en-US" altLang="zh-CN" b="1" baseline="-25000">
                  <a:latin typeface="Times New Roman" panose="02020603050405020304" pitchFamily="18" charset="0"/>
                  <a:ea typeface="宋体" panose="02010600030101010101" pitchFamily="2" charset="-122"/>
                </a:rPr>
                <a:t>2</a:t>
              </a:r>
              <a:endParaRPr lang="en-US" altLang="zh-CN" b="1">
                <a:latin typeface="Times New Roman" panose="02020603050405020304" pitchFamily="18" charset="0"/>
                <a:ea typeface="宋体" panose="02010600030101010101" pitchFamily="2" charset="-122"/>
              </a:endParaRPr>
            </a:p>
          </p:txBody>
        </p:sp>
        <p:sp>
          <p:nvSpPr>
            <p:cNvPr id="167970" name="Text Box 97"/>
            <p:cNvSpPr txBox="1">
              <a:spLocks noChangeArrowheads="1"/>
            </p:cNvSpPr>
            <p:nvPr/>
          </p:nvSpPr>
          <p:spPr bwMode="auto">
            <a:xfrm>
              <a:off x="1123" y="2594"/>
              <a:ext cx="381"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CH</a:t>
              </a:r>
              <a:r>
                <a:rPr lang="en-US" altLang="zh-CN" b="1" baseline="-25000">
                  <a:latin typeface="Times New Roman" panose="02020603050405020304" pitchFamily="18" charset="0"/>
                  <a:ea typeface="宋体" panose="02010600030101010101" pitchFamily="2" charset="-122"/>
                </a:rPr>
                <a:t>3</a:t>
              </a:r>
              <a:endParaRPr lang="en-US" altLang="zh-CN" b="1">
                <a:latin typeface="Times New Roman" panose="02020603050405020304" pitchFamily="18" charset="0"/>
                <a:ea typeface="宋体" panose="02010600030101010101" pitchFamily="2" charset="-122"/>
              </a:endParaRPr>
            </a:p>
          </p:txBody>
        </p:sp>
        <p:sp>
          <p:nvSpPr>
            <p:cNvPr id="167971" name="Text Box 98"/>
            <p:cNvSpPr txBox="1">
              <a:spLocks noChangeArrowheads="1"/>
            </p:cNvSpPr>
            <p:nvPr/>
          </p:nvSpPr>
          <p:spPr bwMode="auto">
            <a:xfrm>
              <a:off x="617" y="2597"/>
              <a:ext cx="34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HO</a:t>
              </a:r>
            </a:p>
          </p:txBody>
        </p:sp>
        <p:sp>
          <p:nvSpPr>
            <p:cNvPr id="167972" name="Line 99"/>
            <p:cNvSpPr>
              <a:spLocks noChangeShapeType="1"/>
            </p:cNvSpPr>
            <p:nvPr/>
          </p:nvSpPr>
          <p:spPr bwMode="auto">
            <a:xfrm>
              <a:off x="1038" y="2358"/>
              <a:ext cx="0" cy="7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7973" name="Line 100"/>
            <p:cNvSpPr>
              <a:spLocks noChangeShapeType="1"/>
            </p:cNvSpPr>
            <p:nvPr/>
          </p:nvSpPr>
          <p:spPr bwMode="auto">
            <a:xfrm>
              <a:off x="1040" y="2573"/>
              <a:ext cx="0" cy="7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7974" name="Line 101"/>
            <p:cNvSpPr>
              <a:spLocks noChangeShapeType="1"/>
            </p:cNvSpPr>
            <p:nvPr/>
          </p:nvSpPr>
          <p:spPr bwMode="auto">
            <a:xfrm rot="5400000">
              <a:off x="937" y="2675"/>
              <a:ext cx="0" cy="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7975" name="Line 102"/>
            <p:cNvSpPr>
              <a:spLocks noChangeShapeType="1"/>
            </p:cNvSpPr>
            <p:nvPr/>
          </p:nvSpPr>
          <p:spPr bwMode="auto">
            <a:xfrm rot="5400000">
              <a:off x="1146" y="2668"/>
              <a:ext cx="0" cy="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7976" name="Line 103"/>
            <p:cNvSpPr>
              <a:spLocks noChangeShapeType="1"/>
            </p:cNvSpPr>
            <p:nvPr/>
          </p:nvSpPr>
          <p:spPr bwMode="auto">
            <a:xfrm>
              <a:off x="1041" y="2776"/>
              <a:ext cx="0" cy="7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7977" name="Text Box 104"/>
            <p:cNvSpPr txBox="1">
              <a:spLocks noChangeArrowheads="1"/>
            </p:cNvSpPr>
            <p:nvPr/>
          </p:nvSpPr>
          <p:spPr bwMode="auto">
            <a:xfrm>
              <a:off x="930" y="3022"/>
              <a:ext cx="737" cy="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COCoA</a:t>
              </a:r>
            </a:p>
          </p:txBody>
        </p:sp>
        <p:sp>
          <p:nvSpPr>
            <p:cNvPr id="167978" name="Line 105"/>
            <p:cNvSpPr>
              <a:spLocks noChangeShapeType="1"/>
            </p:cNvSpPr>
            <p:nvPr/>
          </p:nvSpPr>
          <p:spPr bwMode="auto">
            <a:xfrm>
              <a:off x="1048" y="2983"/>
              <a:ext cx="0" cy="7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7979" name="Text Box 107"/>
            <p:cNvSpPr txBox="1">
              <a:spLocks noChangeArrowheads="1"/>
            </p:cNvSpPr>
            <p:nvPr/>
          </p:nvSpPr>
          <p:spPr bwMode="auto">
            <a:xfrm>
              <a:off x="2144" y="2478"/>
              <a:ext cx="1416"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solidFill>
                    <a:srgbClr val="006600"/>
                  </a:solidFill>
                  <a:latin typeface="Times New Roman" panose="02020603050405020304" pitchFamily="18" charset="0"/>
                  <a:ea typeface="宋体" panose="02010600030101010101" pitchFamily="2" charset="-122"/>
                </a:rPr>
                <a:t>HMG CoA </a:t>
              </a:r>
              <a:r>
                <a:rPr lang="zh-CN" altLang="en-US" b="1">
                  <a:solidFill>
                    <a:srgbClr val="006600"/>
                  </a:solidFill>
                  <a:latin typeface="Times New Roman" panose="02020603050405020304" pitchFamily="18" charset="0"/>
                  <a:ea typeface="宋体" panose="02010600030101010101" pitchFamily="2" charset="-122"/>
                </a:rPr>
                <a:t>还原酶</a:t>
              </a:r>
            </a:p>
          </p:txBody>
        </p:sp>
        <p:sp>
          <p:nvSpPr>
            <p:cNvPr id="167980" name="Line 108"/>
            <p:cNvSpPr>
              <a:spLocks noChangeShapeType="1"/>
            </p:cNvSpPr>
            <p:nvPr/>
          </p:nvSpPr>
          <p:spPr bwMode="auto">
            <a:xfrm>
              <a:off x="1579" y="2715"/>
              <a:ext cx="2340" cy="0"/>
            </a:xfrm>
            <a:prstGeom prst="line">
              <a:avLst/>
            </a:prstGeom>
            <a:noFill/>
            <a:ln w="12700">
              <a:solidFill>
                <a:schemeClr val="tx1"/>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167981" name="Line 109"/>
            <p:cNvSpPr>
              <a:spLocks noChangeShapeType="1"/>
            </p:cNvSpPr>
            <p:nvPr/>
          </p:nvSpPr>
          <p:spPr bwMode="auto">
            <a:xfrm>
              <a:off x="3333" y="2723"/>
              <a:ext cx="173" cy="158"/>
            </a:xfrm>
            <a:prstGeom prst="line">
              <a:avLst/>
            </a:prstGeom>
            <a:noFill/>
            <a:ln w="12700">
              <a:solidFill>
                <a:schemeClr val="tx1"/>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grpSp>
          <p:nvGrpSpPr>
            <p:cNvPr id="167982" name="Group 110"/>
            <p:cNvGrpSpPr>
              <a:grpSpLocks/>
            </p:cNvGrpSpPr>
            <p:nvPr/>
          </p:nvGrpSpPr>
          <p:grpSpPr bwMode="auto">
            <a:xfrm>
              <a:off x="2007" y="2714"/>
              <a:ext cx="819" cy="365"/>
              <a:chOff x="4442" y="4602"/>
              <a:chExt cx="1412" cy="693"/>
            </a:xfrm>
          </p:grpSpPr>
          <p:sp>
            <p:nvSpPr>
              <p:cNvPr id="167989" name="Arc 111"/>
              <p:cNvSpPr>
                <a:spLocks/>
              </p:cNvSpPr>
              <p:nvPr/>
            </p:nvSpPr>
            <p:spPr bwMode="auto">
              <a:xfrm>
                <a:off x="5098" y="4602"/>
                <a:ext cx="756" cy="675"/>
              </a:xfrm>
              <a:custGeom>
                <a:avLst/>
                <a:gdLst>
                  <a:gd name="T0" fmla="*/ 0 w 18918"/>
                  <a:gd name="T1" fmla="*/ 0 h 21600"/>
                  <a:gd name="T2" fmla="*/ 756 w 18918"/>
                  <a:gd name="T3" fmla="*/ 349 h 21600"/>
                  <a:gd name="T4" fmla="*/ 0 w 18918"/>
                  <a:gd name="T5" fmla="*/ 675 h 21600"/>
                  <a:gd name="T6" fmla="*/ 0 60000 65536"/>
                  <a:gd name="T7" fmla="*/ 0 60000 65536"/>
                  <a:gd name="T8" fmla="*/ 0 60000 65536"/>
                </a:gdLst>
                <a:ahLst/>
                <a:cxnLst>
                  <a:cxn ang="T6">
                    <a:pos x="T0" y="T1"/>
                  </a:cxn>
                  <a:cxn ang="T7">
                    <a:pos x="T2" y="T3"/>
                  </a:cxn>
                  <a:cxn ang="T8">
                    <a:pos x="T4" y="T5"/>
                  </a:cxn>
                </a:cxnLst>
                <a:rect l="0" t="0" r="r" b="b"/>
                <a:pathLst>
                  <a:path w="18918" h="21600" fill="none" extrusionOk="0">
                    <a:moveTo>
                      <a:pt x="0" y="0"/>
                    </a:moveTo>
                    <a:cubicBezTo>
                      <a:pt x="7871" y="0"/>
                      <a:pt x="15119" y="4281"/>
                      <a:pt x="18918" y="11175"/>
                    </a:cubicBezTo>
                  </a:path>
                  <a:path w="18918" h="21600" stroke="0" extrusionOk="0">
                    <a:moveTo>
                      <a:pt x="0" y="0"/>
                    </a:moveTo>
                    <a:cubicBezTo>
                      <a:pt x="7871" y="0"/>
                      <a:pt x="15119" y="4281"/>
                      <a:pt x="18918" y="11175"/>
                    </a:cubicBezTo>
                    <a:lnTo>
                      <a:pt x="0" y="21600"/>
                    </a:lnTo>
                    <a:lnTo>
                      <a:pt x="0" y="0"/>
                    </a:lnTo>
                    <a:close/>
                  </a:path>
                </a:pathLst>
              </a:custGeom>
              <a:noFill/>
              <a:ln w="12700">
                <a:solidFill>
                  <a:schemeClr val="tx1"/>
                </a:solidFill>
                <a:round/>
                <a:headEnd/>
                <a:tailEnd type="stealth"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7990" name="Arc 112"/>
              <p:cNvSpPr>
                <a:spLocks/>
              </p:cNvSpPr>
              <p:nvPr/>
            </p:nvSpPr>
            <p:spPr bwMode="auto">
              <a:xfrm flipH="1">
                <a:off x="4442" y="4605"/>
                <a:ext cx="792" cy="690"/>
              </a:xfrm>
              <a:custGeom>
                <a:avLst/>
                <a:gdLst>
                  <a:gd name="T0" fmla="*/ 0 w 18219"/>
                  <a:gd name="T1" fmla="*/ 0 h 21600"/>
                  <a:gd name="T2" fmla="*/ 792 w 18219"/>
                  <a:gd name="T3" fmla="*/ 319 h 21600"/>
                  <a:gd name="T4" fmla="*/ 0 w 18219"/>
                  <a:gd name="T5" fmla="*/ 690 h 21600"/>
                  <a:gd name="T6" fmla="*/ 0 60000 65536"/>
                  <a:gd name="T7" fmla="*/ 0 60000 65536"/>
                  <a:gd name="T8" fmla="*/ 0 60000 65536"/>
                </a:gdLst>
                <a:ahLst/>
                <a:cxnLst>
                  <a:cxn ang="T6">
                    <a:pos x="T0" y="T1"/>
                  </a:cxn>
                  <a:cxn ang="T7">
                    <a:pos x="T2" y="T3"/>
                  </a:cxn>
                  <a:cxn ang="T8">
                    <a:pos x="T4" y="T5"/>
                  </a:cxn>
                </a:cxnLst>
                <a:rect l="0" t="0" r="r" b="b"/>
                <a:pathLst>
                  <a:path w="18219" h="21600" fill="none" extrusionOk="0">
                    <a:moveTo>
                      <a:pt x="0" y="0"/>
                    </a:moveTo>
                    <a:cubicBezTo>
                      <a:pt x="7382" y="0"/>
                      <a:pt x="14253" y="3770"/>
                      <a:pt x="18218" y="9997"/>
                    </a:cubicBezTo>
                  </a:path>
                  <a:path w="18219" h="21600" stroke="0" extrusionOk="0">
                    <a:moveTo>
                      <a:pt x="0" y="0"/>
                    </a:moveTo>
                    <a:cubicBezTo>
                      <a:pt x="7382" y="0"/>
                      <a:pt x="14253" y="3770"/>
                      <a:pt x="18218" y="9997"/>
                    </a:cubicBezTo>
                    <a:lnTo>
                      <a:pt x="0" y="21600"/>
                    </a:lnTo>
                    <a:lnTo>
                      <a:pt x="0" y="0"/>
                    </a:lnTo>
                    <a:close/>
                  </a:path>
                </a:pathLst>
              </a:cu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167983" name="Text Box 113"/>
            <p:cNvSpPr txBox="1">
              <a:spLocks noChangeArrowheads="1"/>
            </p:cNvSpPr>
            <p:nvPr/>
          </p:nvSpPr>
          <p:spPr bwMode="auto">
            <a:xfrm>
              <a:off x="3258" y="2878"/>
              <a:ext cx="711" cy="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HSCoA</a:t>
              </a:r>
            </a:p>
          </p:txBody>
        </p:sp>
        <p:sp>
          <p:nvSpPr>
            <p:cNvPr id="167984" name="Text Box 114"/>
            <p:cNvSpPr txBox="1">
              <a:spLocks noChangeArrowheads="1"/>
            </p:cNvSpPr>
            <p:nvPr/>
          </p:nvSpPr>
          <p:spPr bwMode="auto">
            <a:xfrm>
              <a:off x="2472" y="2886"/>
              <a:ext cx="827"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2NADP</a:t>
              </a:r>
              <a:r>
                <a:rPr lang="en-US" altLang="zh-CN" b="1" baseline="30000">
                  <a:latin typeface="Times New Roman" panose="02020603050405020304" pitchFamily="18" charset="0"/>
                  <a:ea typeface="宋体" panose="02010600030101010101" pitchFamily="2" charset="-122"/>
                </a:rPr>
                <a:t>+</a:t>
              </a:r>
              <a:endParaRPr lang="en-US" altLang="zh-CN" b="1">
                <a:latin typeface="Times New Roman" panose="02020603050405020304" pitchFamily="18" charset="0"/>
                <a:ea typeface="宋体" panose="02010600030101010101" pitchFamily="2" charset="-122"/>
              </a:endParaRPr>
            </a:p>
          </p:txBody>
        </p:sp>
        <p:sp>
          <p:nvSpPr>
            <p:cNvPr id="167985" name="Text Box 115"/>
            <p:cNvSpPr txBox="1">
              <a:spLocks noChangeArrowheads="1"/>
            </p:cNvSpPr>
            <p:nvPr/>
          </p:nvSpPr>
          <p:spPr bwMode="auto">
            <a:xfrm>
              <a:off x="1429" y="2886"/>
              <a:ext cx="1073"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en-US" altLang="zh-CN" b="1">
                  <a:latin typeface="Times New Roman" panose="02020603050405020304" pitchFamily="18" charset="0"/>
                  <a:ea typeface="宋体" panose="02010600030101010101" pitchFamily="2" charset="-122"/>
                </a:rPr>
                <a:t>2NADPH+2H</a:t>
              </a:r>
              <a:r>
                <a:rPr lang="en-US" altLang="zh-CN" b="1" baseline="30000">
                  <a:latin typeface="Times New Roman" panose="02020603050405020304" pitchFamily="18" charset="0"/>
                  <a:ea typeface="宋体" panose="02010600030101010101" pitchFamily="2" charset="-122"/>
                </a:rPr>
                <a:t>+</a:t>
              </a:r>
              <a:endParaRPr lang="en-US" altLang="zh-CN" b="1">
                <a:latin typeface="Times New Roman" panose="02020603050405020304" pitchFamily="18" charset="0"/>
                <a:ea typeface="宋体" panose="02010600030101010101" pitchFamily="2" charset="-122"/>
              </a:endParaRPr>
            </a:p>
          </p:txBody>
        </p:sp>
        <p:sp>
          <p:nvSpPr>
            <p:cNvPr id="167986" name="Text Box 116"/>
            <p:cNvSpPr txBox="1">
              <a:spLocks noChangeArrowheads="1"/>
            </p:cNvSpPr>
            <p:nvPr/>
          </p:nvSpPr>
          <p:spPr bwMode="auto">
            <a:xfrm>
              <a:off x="514" y="3348"/>
              <a:ext cx="1584"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zh-CN" altLang="en-US" b="1">
                  <a:latin typeface="Times New Roman" panose="02020603050405020304" pitchFamily="18" charset="0"/>
                  <a:ea typeface="宋体" panose="02010600030101010101" pitchFamily="2" charset="-122"/>
                </a:rPr>
                <a:t>羟甲基戊二酸单酰</a:t>
              </a:r>
              <a:r>
                <a:rPr lang="en-US" altLang="zh-CN" b="1">
                  <a:latin typeface="Times New Roman" panose="02020603050405020304" pitchFamily="18" charset="0"/>
                  <a:ea typeface="宋体" panose="02010600030101010101" pitchFamily="2" charset="-122"/>
                </a:rPr>
                <a:t>CoA</a:t>
              </a:r>
            </a:p>
          </p:txBody>
        </p:sp>
        <p:sp>
          <p:nvSpPr>
            <p:cNvPr id="167987" name="Text Box 117"/>
            <p:cNvSpPr txBox="1">
              <a:spLocks noChangeArrowheads="1"/>
            </p:cNvSpPr>
            <p:nvPr/>
          </p:nvSpPr>
          <p:spPr bwMode="auto">
            <a:xfrm>
              <a:off x="3969" y="3385"/>
              <a:ext cx="1361"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a:r>
                <a:rPr lang="zh-CN" altLang="en-US" b="1">
                  <a:latin typeface="Times New Roman" panose="02020603050405020304" pitchFamily="18" charset="0"/>
                  <a:ea typeface="宋体" panose="02010600030101010101" pitchFamily="2" charset="-122"/>
                </a:rPr>
                <a:t>甲羟戊酸</a:t>
              </a:r>
              <a:r>
                <a:rPr lang="en-US" altLang="zh-CN" b="1">
                  <a:latin typeface="Times New Roman" panose="02020603050405020304" pitchFamily="18" charset="0"/>
                  <a:ea typeface="宋体" panose="02010600030101010101" pitchFamily="2" charset="-122"/>
                </a:rPr>
                <a:t>(MVA, C</a:t>
              </a:r>
              <a:r>
                <a:rPr lang="en-US" altLang="zh-CN" b="1" baseline="-25000">
                  <a:latin typeface="Times New Roman" panose="02020603050405020304" pitchFamily="18" charset="0"/>
                  <a:ea typeface="宋体" panose="02010600030101010101" pitchFamily="2" charset="-122"/>
                </a:rPr>
                <a:t>6</a:t>
              </a:r>
              <a:r>
                <a:rPr lang="en-US" altLang="zh-CN" b="1">
                  <a:latin typeface="Times New Roman" panose="02020603050405020304" pitchFamily="18" charset="0"/>
                  <a:ea typeface="宋体" panose="02010600030101010101" pitchFamily="2" charset="-122"/>
                </a:rPr>
                <a:t>)</a:t>
              </a:r>
            </a:p>
          </p:txBody>
        </p:sp>
        <p:sp>
          <p:nvSpPr>
            <p:cNvPr id="167988" name="Line 121"/>
            <p:cNvSpPr>
              <a:spLocks noChangeShapeType="1"/>
            </p:cNvSpPr>
            <p:nvPr/>
          </p:nvSpPr>
          <p:spPr bwMode="auto">
            <a:xfrm flipH="1" flipV="1">
              <a:off x="3061" y="2750"/>
              <a:ext cx="240" cy="864"/>
            </a:xfrm>
            <a:prstGeom prst="line">
              <a:avLst/>
            </a:prstGeom>
            <a:noFill/>
            <a:ln w="25400">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Tree>
    <p:extLst>
      <p:ext uri="{BB962C8B-B14F-4D97-AF65-F5344CB8AC3E}">
        <p14:creationId xmlns:p14="http://schemas.microsoft.com/office/powerpoint/2010/main" val="18536808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Effect transition="in" filter="blinds(horizontal)">
                                      <p:cBhvr>
                                        <p:cTn id="7" dur="500"/>
                                        <p:tgtEl>
                                          <p:spTgt spid="1116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13669"/>
                                        </p:tgtEl>
                                        <p:attrNameLst>
                                          <p:attrName>style.visibility</p:attrName>
                                        </p:attrNameLst>
                                      </p:cBhvr>
                                      <p:to>
                                        <p:strVal val="visible"/>
                                      </p:to>
                                    </p:set>
                                    <p:animEffect transition="in" filter="box(in)">
                                      <p:cBhvr>
                                        <p:cTn id="12" dur="500"/>
                                        <p:tgtEl>
                                          <p:spTgt spid="113669"/>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11735"/>
                                        </p:tgtEl>
                                        <p:attrNameLst>
                                          <p:attrName>style.visibility</p:attrName>
                                        </p:attrNameLst>
                                      </p:cBhvr>
                                      <p:to>
                                        <p:strVal val="visible"/>
                                      </p:to>
                                    </p:set>
                                    <p:animEffect transition="in" filter="blinds(horizontal)">
                                      <p:cBhvr>
                                        <p:cTn id="15" dur="500"/>
                                        <p:tgtEl>
                                          <p:spTgt spid="1117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p:bldP spid="11173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6" name="Picture 2" descr="胆固醇的合成"/>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03839" y="260350"/>
            <a:ext cx="4319587" cy="645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43" name="Text Box 3"/>
          <p:cNvSpPr txBox="1">
            <a:spLocks noChangeArrowheads="1"/>
          </p:cNvSpPr>
          <p:nvPr/>
        </p:nvSpPr>
        <p:spPr bwMode="auto">
          <a:xfrm>
            <a:off x="2063750" y="1700214"/>
            <a:ext cx="3240088" cy="13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C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63538" indent="-363538">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rgbClr val="006600"/>
                </a:solidFill>
                <a:latin typeface="华文楷体" panose="02010600040101010101" pitchFamily="2" charset="-122"/>
              </a:rPr>
              <a:t>2. </a:t>
            </a:r>
            <a:r>
              <a:rPr kumimoji="1" lang="zh-CN" altLang="en-US" sz="2800" b="1">
                <a:solidFill>
                  <a:srgbClr val="006600"/>
                </a:solidFill>
                <a:latin typeface="华文楷体" panose="02010600040101010101" pitchFamily="2" charset="-122"/>
              </a:rPr>
              <a:t>甲羟戊酸经历</a:t>
            </a:r>
            <a:r>
              <a:rPr kumimoji="1" lang="en-US" altLang="zh-CN" sz="2800" b="1">
                <a:solidFill>
                  <a:srgbClr val="006600"/>
                </a:solidFill>
                <a:latin typeface="华文楷体" panose="02010600040101010101" pitchFamily="2" charset="-122"/>
              </a:rPr>
              <a:t>15</a:t>
            </a:r>
            <a:r>
              <a:rPr kumimoji="1" lang="zh-CN" altLang="en-US" sz="2800" b="1">
                <a:solidFill>
                  <a:srgbClr val="006600"/>
                </a:solidFill>
                <a:latin typeface="华文楷体" panose="02010600040101010101" pitchFamily="2" charset="-122"/>
              </a:rPr>
              <a:t>碳化合物转变为</a:t>
            </a:r>
            <a:r>
              <a:rPr kumimoji="1" lang="en-US" altLang="zh-CN" sz="2800" b="1">
                <a:solidFill>
                  <a:srgbClr val="006600"/>
                </a:solidFill>
                <a:latin typeface="华文楷体" panose="02010600040101010101" pitchFamily="2" charset="-122"/>
              </a:rPr>
              <a:t>30</a:t>
            </a:r>
            <a:r>
              <a:rPr kumimoji="1" lang="zh-CN" altLang="en-US" sz="2800" b="1">
                <a:solidFill>
                  <a:srgbClr val="006600"/>
                </a:solidFill>
                <a:latin typeface="华文楷体" panose="02010600040101010101" pitchFamily="2" charset="-122"/>
              </a:rPr>
              <a:t>碳的鲨烯</a:t>
            </a:r>
          </a:p>
        </p:txBody>
      </p:sp>
      <p:sp>
        <p:nvSpPr>
          <p:cNvPr id="112644" name="Text Box 4"/>
          <p:cNvSpPr txBox="1">
            <a:spLocks noChangeArrowheads="1"/>
          </p:cNvSpPr>
          <p:nvPr/>
        </p:nvSpPr>
        <p:spPr bwMode="auto">
          <a:xfrm>
            <a:off x="2135188" y="4581525"/>
            <a:ext cx="295275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C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63538" indent="-363538">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rgbClr val="006600"/>
                </a:solidFill>
                <a:latin typeface="华文楷体" panose="02010600040101010101" pitchFamily="2" charset="-122"/>
              </a:rPr>
              <a:t>3. </a:t>
            </a:r>
            <a:r>
              <a:rPr kumimoji="1" lang="zh-CN" altLang="en-US" sz="2800" b="1">
                <a:solidFill>
                  <a:srgbClr val="006600"/>
                </a:solidFill>
                <a:latin typeface="华文楷体" panose="02010600040101010101" pitchFamily="2" charset="-122"/>
              </a:rPr>
              <a:t>鲨烯环化为羊毛固醇再变为胆固醇</a:t>
            </a:r>
          </a:p>
        </p:txBody>
      </p:sp>
    </p:spTree>
    <p:extLst>
      <p:ext uri="{BB962C8B-B14F-4D97-AF65-F5344CB8AC3E}">
        <p14:creationId xmlns:p14="http://schemas.microsoft.com/office/powerpoint/2010/main" val="3590244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12643"/>
                                        </p:tgtEl>
                                        <p:attrNameLst>
                                          <p:attrName>style.visibility</p:attrName>
                                        </p:attrNameLst>
                                      </p:cBhvr>
                                      <p:to>
                                        <p:strVal val="visible"/>
                                      </p:to>
                                    </p:set>
                                    <p:animEffect transition="in" filter="barn(outVertical)">
                                      <p:cBhvr>
                                        <p:cTn id="7" dur="500"/>
                                        <p:tgtEl>
                                          <p:spTgt spid="112643"/>
                                        </p:tgtEl>
                                      </p:cBhvr>
                                    </p:animEffect>
                                  </p:childTnLst>
                                </p:cTn>
                              </p:par>
                            </p:childTnLst>
                          </p:cTn>
                        </p:par>
                        <p:par>
                          <p:cTn id="8" fill="hold" nodeType="afterGroup">
                            <p:stCondLst>
                              <p:cond delay="500"/>
                            </p:stCondLst>
                            <p:childTnLst>
                              <p:par>
                                <p:cTn id="9" presetID="17" presetClass="entr" presetSubtype="1" fill="hold" grpId="0" nodeType="afterEffect">
                                  <p:stCondLst>
                                    <p:cond delay="1000"/>
                                  </p:stCondLst>
                                  <p:childTnLst>
                                    <p:set>
                                      <p:cBhvr>
                                        <p:cTn id="10" dur="1" fill="hold">
                                          <p:stCondLst>
                                            <p:cond delay="0"/>
                                          </p:stCondLst>
                                        </p:cTn>
                                        <p:tgtEl>
                                          <p:spTgt spid="112644"/>
                                        </p:tgtEl>
                                        <p:attrNameLst>
                                          <p:attrName>style.visibility</p:attrName>
                                        </p:attrNameLst>
                                      </p:cBhvr>
                                      <p:to>
                                        <p:strVal val="visible"/>
                                      </p:to>
                                    </p:set>
                                    <p:anim calcmode="lin" valueType="num">
                                      <p:cBhvr>
                                        <p:cTn id="11" dur="500" fill="hold"/>
                                        <p:tgtEl>
                                          <p:spTgt spid="112644"/>
                                        </p:tgtEl>
                                        <p:attrNameLst>
                                          <p:attrName>ppt_x</p:attrName>
                                        </p:attrNameLst>
                                      </p:cBhvr>
                                      <p:tavLst>
                                        <p:tav tm="0">
                                          <p:val>
                                            <p:strVal val="#ppt_x"/>
                                          </p:val>
                                        </p:tav>
                                        <p:tav tm="100000">
                                          <p:val>
                                            <p:strVal val="#ppt_x"/>
                                          </p:val>
                                        </p:tav>
                                      </p:tavLst>
                                    </p:anim>
                                    <p:anim calcmode="lin" valueType="num">
                                      <p:cBhvr>
                                        <p:cTn id="12" dur="500" fill="hold"/>
                                        <p:tgtEl>
                                          <p:spTgt spid="112644"/>
                                        </p:tgtEl>
                                        <p:attrNameLst>
                                          <p:attrName>ppt_y</p:attrName>
                                        </p:attrNameLst>
                                      </p:cBhvr>
                                      <p:tavLst>
                                        <p:tav tm="0">
                                          <p:val>
                                            <p:strVal val="#ppt_y-#ppt_h/2"/>
                                          </p:val>
                                        </p:tav>
                                        <p:tav tm="100000">
                                          <p:val>
                                            <p:strVal val="#ppt_y"/>
                                          </p:val>
                                        </p:tav>
                                      </p:tavLst>
                                    </p:anim>
                                    <p:anim calcmode="lin" valueType="num">
                                      <p:cBhvr>
                                        <p:cTn id="13" dur="500" fill="hold"/>
                                        <p:tgtEl>
                                          <p:spTgt spid="112644"/>
                                        </p:tgtEl>
                                        <p:attrNameLst>
                                          <p:attrName>ppt_w</p:attrName>
                                        </p:attrNameLst>
                                      </p:cBhvr>
                                      <p:tavLst>
                                        <p:tav tm="0">
                                          <p:val>
                                            <p:strVal val="#ppt_w"/>
                                          </p:val>
                                        </p:tav>
                                        <p:tav tm="100000">
                                          <p:val>
                                            <p:strVal val="#ppt_w"/>
                                          </p:val>
                                        </p:tav>
                                      </p:tavLst>
                                    </p:anim>
                                    <p:anim calcmode="lin" valueType="num">
                                      <p:cBhvr>
                                        <p:cTn id="14" dur="500" fill="hold"/>
                                        <p:tgtEl>
                                          <p:spTgt spid="11264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autoUpdateAnimBg="0"/>
      <p:bldP spid="112644" grpId="0"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ext Box 2"/>
          <p:cNvSpPr txBox="1">
            <a:spLocks noChangeArrowheads="1"/>
          </p:cNvSpPr>
          <p:nvPr/>
        </p:nvSpPr>
        <p:spPr bwMode="auto">
          <a:xfrm>
            <a:off x="2640014" y="549275"/>
            <a:ext cx="7127875" cy="882650"/>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246188" indent="-1246188">
              <a:tabLst>
                <a:tab pos="539750" algn="l"/>
              </a:tabLst>
              <a:defRPr>
                <a:solidFill>
                  <a:schemeClr val="tx1"/>
                </a:solidFill>
                <a:latin typeface="Tahoma" panose="020B0604030504040204" pitchFamily="34" charset="0"/>
                <a:ea typeface="华文楷体" panose="02010600040101010101" pitchFamily="2" charset="-122"/>
              </a:defRPr>
            </a:lvl1pPr>
            <a:lvl2pPr marL="742950" indent="-285750">
              <a:tabLst>
                <a:tab pos="539750" algn="l"/>
              </a:tabLst>
              <a:defRPr>
                <a:solidFill>
                  <a:schemeClr val="tx1"/>
                </a:solidFill>
                <a:latin typeface="Tahoma" panose="020B0604030504040204" pitchFamily="34" charset="0"/>
                <a:ea typeface="华文楷体" panose="02010600040101010101" pitchFamily="2" charset="-122"/>
              </a:defRPr>
            </a:lvl2pPr>
            <a:lvl3pPr marL="1143000" indent="-228600">
              <a:tabLst>
                <a:tab pos="539750" algn="l"/>
              </a:tabLst>
              <a:defRPr>
                <a:solidFill>
                  <a:schemeClr val="tx1"/>
                </a:solidFill>
                <a:latin typeface="Tahoma" panose="020B0604030504040204" pitchFamily="34" charset="0"/>
                <a:ea typeface="华文楷体" panose="02010600040101010101" pitchFamily="2" charset="-122"/>
              </a:defRPr>
            </a:lvl3pPr>
            <a:lvl4pPr marL="1600200" indent="-228600">
              <a:tabLst>
                <a:tab pos="539750" algn="l"/>
              </a:tabLst>
              <a:defRPr>
                <a:solidFill>
                  <a:schemeClr val="tx1"/>
                </a:solidFill>
                <a:latin typeface="Tahoma" panose="020B0604030504040204" pitchFamily="34" charset="0"/>
                <a:ea typeface="华文楷体" panose="02010600040101010101" pitchFamily="2" charset="-122"/>
              </a:defRPr>
            </a:lvl4pPr>
            <a:lvl5pPr marL="2057400" indent="-228600">
              <a:tabLst>
                <a:tab pos="539750" algn="l"/>
              </a:tabLst>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tabLst>
                <a:tab pos="539750" algn="l"/>
              </a:tabLs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tabLst>
                <a:tab pos="539750" algn="l"/>
              </a:tabLs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tabLst>
                <a:tab pos="539750" algn="l"/>
              </a:tabLs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tabLst>
                <a:tab pos="539750" algn="l"/>
              </a:tabLst>
              <a:defRPr>
                <a:solidFill>
                  <a:schemeClr val="tx1"/>
                </a:solidFill>
                <a:latin typeface="Tahoma" panose="020B0604030504040204" pitchFamily="34" charset="0"/>
                <a:ea typeface="华文楷体" panose="02010600040101010101" pitchFamily="2" charset="-122"/>
              </a:defRPr>
            </a:lvl9pPr>
          </a:lstStyle>
          <a:p>
            <a:pPr eaLnBrk="1" hangingPunct="1">
              <a:lnSpc>
                <a:spcPct val="80000"/>
              </a:lnSpc>
            </a:pPr>
            <a:r>
              <a:rPr kumimoji="1" lang="zh-CN" altLang="en-US" sz="3200" b="1">
                <a:latin typeface="Times New Roman" panose="02020603050405020304" pitchFamily="18" charset="0"/>
                <a:ea typeface="宋体" panose="02010600030101010101" pitchFamily="2" charset="-122"/>
              </a:rPr>
              <a:t>（四）很多因素通过</a:t>
            </a:r>
            <a:r>
              <a:rPr kumimoji="1" lang="en-US" altLang="zh-CN" sz="3200" b="1">
                <a:latin typeface="Times New Roman" panose="02020603050405020304" pitchFamily="18" charset="0"/>
                <a:ea typeface="宋体" panose="02010600030101010101" pitchFamily="2" charset="-122"/>
              </a:rPr>
              <a:t>HMG CoA</a:t>
            </a:r>
            <a:r>
              <a:rPr kumimoji="1" lang="zh-CN" altLang="en-US" sz="3200" b="1">
                <a:latin typeface="Times New Roman" panose="02020603050405020304" pitchFamily="18" charset="0"/>
                <a:ea typeface="宋体" panose="02010600030101010101" pitchFamily="2" charset="-122"/>
              </a:rPr>
              <a:t>还原酶调节胆固醇合成</a:t>
            </a:r>
          </a:p>
        </p:txBody>
      </p:sp>
      <p:sp>
        <p:nvSpPr>
          <p:cNvPr id="113667" name="Text Box 3"/>
          <p:cNvSpPr txBox="1">
            <a:spLocks noChangeArrowheads="1"/>
          </p:cNvSpPr>
          <p:nvPr/>
        </p:nvSpPr>
        <p:spPr bwMode="auto">
          <a:xfrm>
            <a:off x="2279651" y="1773238"/>
            <a:ext cx="799147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rgbClr val="006600"/>
                </a:solidFill>
                <a:latin typeface="Times New Roman" panose="02020603050405020304" pitchFamily="18" charset="0"/>
              </a:rPr>
              <a:t>1. HMG CoA</a:t>
            </a:r>
            <a:r>
              <a:rPr kumimoji="1" lang="zh-CN" altLang="en-US" sz="2800" b="1">
                <a:solidFill>
                  <a:srgbClr val="006600"/>
                </a:solidFill>
                <a:latin typeface="Times New Roman" panose="02020603050405020304" pitchFamily="18" charset="0"/>
              </a:rPr>
              <a:t>还原酶（</a:t>
            </a:r>
            <a:r>
              <a:rPr kumimoji="1" lang="en-US" altLang="zh-CN" sz="2800" b="1">
                <a:solidFill>
                  <a:srgbClr val="006600"/>
                </a:solidFill>
                <a:latin typeface="Times New Roman" panose="02020603050405020304" pitchFamily="18" charset="0"/>
              </a:rPr>
              <a:t>3-</a:t>
            </a:r>
            <a:r>
              <a:rPr kumimoji="1" lang="zh-CN" altLang="en-US" sz="2800" b="1">
                <a:solidFill>
                  <a:srgbClr val="006600"/>
                </a:solidFill>
                <a:latin typeface="Times New Roman" panose="02020603050405020304" pitchFamily="18" charset="0"/>
              </a:rPr>
              <a:t>羟基</a:t>
            </a:r>
            <a:r>
              <a:rPr kumimoji="1" lang="en-US" altLang="zh-CN" sz="2800" b="1">
                <a:solidFill>
                  <a:srgbClr val="006600"/>
                </a:solidFill>
                <a:latin typeface="Times New Roman" panose="02020603050405020304" pitchFamily="18" charset="0"/>
              </a:rPr>
              <a:t>-3-</a:t>
            </a:r>
            <a:r>
              <a:rPr kumimoji="1" lang="zh-CN" altLang="en-US" sz="2800" b="1">
                <a:solidFill>
                  <a:srgbClr val="006600"/>
                </a:solidFill>
                <a:latin typeface="Times New Roman" panose="02020603050405020304" pitchFamily="18" charset="0"/>
              </a:rPr>
              <a:t>甲基戊二酰辅酶</a:t>
            </a:r>
            <a:r>
              <a:rPr kumimoji="1" lang="en-US" altLang="zh-CN" sz="2800" b="1">
                <a:solidFill>
                  <a:srgbClr val="006600"/>
                </a:solidFill>
                <a:latin typeface="Times New Roman" panose="02020603050405020304" pitchFamily="18" charset="0"/>
              </a:rPr>
              <a:t>A</a:t>
            </a:r>
            <a:r>
              <a:rPr kumimoji="1" lang="zh-CN" altLang="en-US" sz="2800" b="1">
                <a:solidFill>
                  <a:srgbClr val="006600"/>
                </a:solidFill>
                <a:latin typeface="Times New Roman" panose="02020603050405020304" pitchFamily="18" charset="0"/>
              </a:rPr>
              <a:t>还原酶）活性与胆固醇合成节律一致</a:t>
            </a:r>
            <a:endParaRPr kumimoji="1" lang="zh-CN" altLang="en-US" sz="2800">
              <a:solidFill>
                <a:srgbClr val="006600"/>
              </a:solidFill>
              <a:latin typeface="Times New Roman" panose="02020603050405020304" pitchFamily="18" charset="0"/>
            </a:endParaRPr>
          </a:p>
        </p:txBody>
      </p:sp>
      <p:sp>
        <p:nvSpPr>
          <p:cNvPr id="113668" name="Rectangle 4"/>
          <p:cNvSpPr>
            <a:spLocks noChangeArrowheads="1"/>
          </p:cNvSpPr>
          <p:nvPr/>
        </p:nvSpPr>
        <p:spPr bwMode="auto">
          <a:xfrm>
            <a:off x="2640013" y="3213100"/>
            <a:ext cx="6767512" cy="1716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8288" indent="-268288">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10000"/>
              </a:lnSpc>
              <a:spcBef>
                <a:spcPct val="50000"/>
              </a:spcBef>
              <a:buFontTx/>
              <a:buChar char="•"/>
            </a:pPr>
            <a:r>
              <a:rPr kumimoji="1" lang="zh-CN" altLang="en-US" sz="2800" b="1">
                <a:latin typeface="华文楷体" panose="02010600040101010101" pitchFamily="2" charset="-122"/>
              </a:rPr>
              <a:t>酶的活性具有</a:t>
            </a:r>
            <a:r>
              <a:rPr kumimoji="1" lang="zh-CN" altLang="en-US" sz="2800" b="1">
                <a:solidFill>
                  <a:srgbClr val="800080"/>
                </a:solidFill>
                <a:latin typeface="华文楷体" panose="02010600040101010101" pitchFamily="2" charset="-122"/>
              </a:rPr>
              <a:t>昼夜节律性  </a:t>
            </a:r>
            <a:r>
              <a:rPr kumimoji="1" lang="en-US" altLang="zh-CN" sz="2800" b="1">
                <a:solidFill>
                  <a:srgbClr val="800080"/>
                </a:solidFill>
                <a:latin typeface="华文楷体" panose="02010600040101010101" pitchFamily="2" charset="-122"/>
              </a:rPr>
              <a:t>(</a:t>
            </a:r>
            <a:r>
              <a:rPr kumimoji="1" lang="zh-CN" altLang="en-US" sz="2800" b="1">
                <a:solidFill>
                  <a:srgbClr val="800080"/>
                </a:solidFill>
                <a:latin typeface="华文楷体" panose="02010600040101010101" pitchFamily="2" charset="-122"/>
              </a:rPr>
              <a:t>午夜最高 ，中午最低 ）</a:t>
            </a:r>
          </a:p>
          <a:p>
            <a:pPr eaLnBrk="1" hangingPunct="1">
              <a:lnSpc>
                <a:spcPct val="110000"/>
              </a:lnSpc>
              <a:spcBef>
                <a:spcPct val="50000"/>
              </a:spcBef>
              <a:buFontTx/>
              <a:buChar char="•"/>
            </a:pPr>
            <a:r>
              <a:rPr kumimoji="1" lang="zh-CN" altLang="en-US" sz="2800" b="1">
                <a:latin typeface="华文楷体" panose="02010600040101010101" pitchFamily="2" charset="-122"/>
              </a:rPr>
              <a:t>可被</a:t>
            </a:r>
            <a:r>
              <a:rPr kumimoji="1" lang="zh-CN" altLang="en-US" sz="2800" b="1">
                <a:solidFill>
                  <a:srgbClr val="800080"/>
                </a:solidFill>
                <a:latin typeface="华文楷体" panose="02010600040101010101" pitchFamily="2" charset="-122"/>
              </a:rPr>
              <a:t>磷酸化</a:t>
            </a:r>
            <a:r>
              <a:rPr kumimoji="1" lang="zh-CN" altLang="en-US" sz="2800" b="1">
                <a:latin typeface="华文楷体" panose="02010600040101010101" pitchFamily="2" charset="-122"/>
              </a:rPr>
              <a:t>而失活，</a:t>
            </a:r>
            <a:r>
              <a:rPr kumimoji="1" lang="zh-CN" altLang="en-US" sz="2800" b="1">
                <a:solidFill>
                  <a:srgbClr val="800080"/>
                </a:solidFill>
                <a:latin typeface="华文楷体" panose="02010600040101010101" pitchFamily="2" charset="-122"/>
              </a:rPr>
              <a:t>脱磷酸</a:t>
            </a:r>
            <a:r>
              <a:rPr kumimoji="1" lang="zh-CN" altLang="en-US" sz="2800" b="1">
                <a:latin typeface="华文楷体" panose="02010600040101010101" pitchFamily="2" charset="-122"/>
              </a:rPr>
              <a:t>可恢复活性</a:t>
            </a:r>
          </a:p>
        </p:txBody>
      </p:sp>
    </p:spTree>
    <p:extLst>
      <p:ext uri="{BB962C8B-B14F-4D97-AF65-F5344CB8AC3E}">
        <p14:creationId xmlns:p14="http://schemas.microsoft.com/office/powerpoint/2010/main" val="3201545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366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113668"/>
                                        </p:tgtEl>
                                        <p:attrNameLst>
                                          <p:attrName>style.visibility</p:attrName>
                                        </p:attrNameLst>
                                      </p:cBhvr>
                                      <p:to>
                                        <p:strVal val="visible"/>
                                      </p:to>
                                    </p:set>
                                    <p:animEffect transition="in" filter="box(in)">
                                      <p:cBhvr>
                                        <p:cTn id="11" dur="500"/>
                                        <p:tgtEl>
                                          <p:spTgt spid="1136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autoUpdateAnimBg="0"/>
      <p:bldP spid="113668" grpId="0"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ChangeArrowheads="1"/>
          </p:cNvSpPr>
          <p:nvPr/>
        </p:nvSpPr>
        <p:spPr bwMode="auto">
          <a:xfrm>
            <a:off x="2495550" y="1196976"/>
            <a:ext cx="7416800" cy="227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444500" indent="-4445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rgbClr val="006600"/>
                </a:solidFill>
                <a:latin typeface="Times New Roman" panose="02020603050405020304" pitchFamily="18" charset="0"/>
              </a:rPr>
              <a:t>2 </a:t>
            </a:r>
            <a:r>
              <a:rPr kumimoji="1" lang="en-US" altLang="zh-CN" sz="2800" b="1">
                <a:solidFill>
                  <a:srgbClr val="006600"/>
                </a:solidFill>
                <a:latin typeface="Times New Roman" panose="02020603050405020304" pitchFamily="18" charset="0"/>
                <a:ea typeface="宋体" panose="02010600030101010101" pitchFamily="2" charset="-122"/>
              </a:rPr>
              <a:t>. </a:t>
            </a:r>
            <a:r>
              <a:rPr kumimoji="1" lang="zh-CN" altLang="en-US" sz="2800" b="1">
                <a:solidFill>
                  <a:srgbClr val="006600"/>
                </a:solidFill>
                <a:latin typeface="Times New Roman" panose="02020603050405020304" pitchFamily="18" charset="0"/>
              </a:rPr>
              <a:t>饥饿、饱食分别抑制或促进肝胆固醇合成</a:t>
            </a:r>
            <a:r>
              <a:rPr kumimoji="1" lang="zh-CN" altLang="en-US" sz="2800">
                <a:latin typeface="Times New Roman" panose="02020603050405020304" pitchFamily="18" charset="0"/>
              </a:rPr>
              <a:t> </a:t>
            </a:r>
            <a:endParaRPr kumimoji="1" lang="zh-CN" altLang="en-US" sz="2800" b="1">
              <a:solidFill>
                <a:schemeClr val="folHlink"/>
              </a:solidFill>
              <a:latin typeface="Times New Roman" panose="02020603050405020304" pitchFamily="18" charset="0"/>
            </a:endParaRPr>
          </a:p>
          <a:p>
            <a:pPr eaLnBrk="1" hangingPunct="1">
              <a:lnSpc>
                <a:spcPct val="150000"/>
              </a:lnSpc>
              <a:buFont typeface="Wingdings" panose="05000000000000000000" pitchFamily="2" charset="2"/>
              <a:buChar char="Ø"/>
            </a:pPr>
            <a:r>
              <a:rPr kumimoji="1" lang="zh-CN" altLang="en-US" sz="2800" b="1">
                <a:latin typeface="Times New Roman" panose="02020603050405020304" pitchFamily="18" charset="0"/>
              </a:rPr>
              <a:t>饥饿与禁食可抑制肝合成胆固醇。</a:t>
            </a:r>
          </a:p>
          <a:p>
            <a:pPr eaLnBrk="1" hangingPunct="1">
              <a:lnSpc>
                <a:spcPct val="130000"/>
              </a:lnSpc>
              <a:buFont typeface="Wingdings" panose="05000000000000000000" pitchFamily="2" charset="2"/>
              <a:buChar char="Ø"/>
            </a:pPr>
            <a:r>
              <a:rPr kumimoji="1" lang="zh-CN" altLang="en-US" sz="2800" b="1">
                <a:latin typeface="Times New Roman" panose="02020603050405020304" pitchFamily="18" charset="0"/>
              </a:rPr>
              <a:t>摄取高糖、高饱和脂肪膳食后，胆固醇的合成增加。</a:t>
            </a:r>
          </a:p>
        </p:txBody>
      </p:sp>
      <p:sp>
        <p:nvSpPr>
          <p:cNvPr id="114691" name="Rectangle 3"/>
          <p:cNvSpPr>
            <a:spLocks noChangeArrowheads="1"/>
          </p:cNvSpPr>
          <p:nvPr/>
        </p:nvSpPr>
        <p:spPr bwMode="auto">
          <a:xfrm>
            <a:off x="2566988" y="3819526"/>
            <a:ext cx="7416800" cy="1801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444500" indent="-4445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2800" b="1">
                <a:solidFill>
                  <a:srgbClr val="006600"/>
                </a:solidFill>
                <a:latin typeface="Times New Roman" panose="02020603050405020304" pitchFamily="18" charset="0"/>
              </a:rPr>
              <a:t>3 </a:t>
            </a:r>
            <a:r>
              <a:rPr kumimoji="1" lang="en-US" altLang="zh-CN" sz="2800" b="1">
                <a:solidFill>
                  <a:srgbClr val="006600"/>
                </a:solidFill>
                <a:latin typeface="Times New Roman" panose="02020603050405020304" pitchFamily="18" charset="0"/>
                <a:ea typeface="宋体" panose="02010600030101010101" pitchFamily="2" charset="-122"/>
              </a:rPr>
              <a:t>. </a:t>
            </a:r>
            <a:r>
              <a:rPr kumimoji="1" lang="zh-CN" altLang="en-US" sz="2800" b="1">
                <a:solidFill>
                  <a:srgbClr val="006600"/>
                </a:solidFill>
                <a:latin typeface="Times New Roman" panose="02020603050405020304" pitchFamily="18" charset="0"/>
              </a:rPr>
              <a:t>胆固醇反馈抑制肝胆固醇合成</a:t>
            </a:r>
            <a:r>
              <a:rPr kumimoji="1" lang="zh-CN" altLang="en-US" sz="2800">
                <a:latin typeface="Times New Roman" panose="02020603050405020304" pitchFamily="18" charset="0"/>
              </a:rPr>
              <a:t> </a:t>
            </a:r>
            <a:endParaRPr kumimoji="1" lang="zh-CN" altLang="en-US" sz="2800" b="1">
              <a:solidFill>
                <a:schemeClr val="folHlink"/>
              </a:solidFill>
              <a:latin typeface="Times New Roman" panose="02020603050405020304" pitchFamily="18" charset="0"/>
            </a:endParaRPr>
          </a:p>
          <a:p>
            <a:pPr eaLnBrk="1" hangingPunct="1">
              <a:lnSpc>
                <a:spcPct val="150000"/>
              </a:lnSpc>
              <a:buFont typeface="Wingdings" panose="05000000000000000000" pitchFamily="2" charset="2"/>
              <a:buChar char="Ø"/>
            </a:pPr>
            <a:r>
              <a:rPr kumimoji="1" lang="zh-CN" altLang="en-US" sz="2800" b="1">
                <a:latin typeface="Times New Roman" panose="02020603050405020304" pitchFamily="18" charset="0"/>
              </a:rPr>
              <a:t>胆固醇可反馈抑制肝胆固醇的合成。它主要抑制</a:t>
            </a:r>
            <a:r>
              <a:rPr kumimoji="1" lang="en-US" altLang="zh-CN" sz="2800" b="1">
                <a:latin typeface="Times New Roman" panose="02020603050405020304" pitchFamily="18" charset="0"/>
              </a:rPr>
              <a:t>HMG CoA</a:t>
            </a:r>
            <a:r>
              <a:rPr kumimoji="1" lang="zh-CN" altLang="en-US" sz="2800" b="1">
                <a:latin typeface="Times New Roman" panose="02020603050405020304" pitchFamily="18" charset="0"/>
              </a:rPr>
              <a:t>还原酶的合成。 </a:t>
            </a:r>
          </a:p>
        </p:txBody>
      </p:sp>
    </p:spTree>
    <p:extLst>
      <p:ext uri="{BB962C8B-B14F-4D97-AF65-F5344CB8AC3E}">
        <p14:creationId xmlns:p14="http://schemas.microsoft.com/office/powerpoint/2010/main" val="1767639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4691"/>
                                        </p:tgtEl>
                                        <p:attrNameLst>
                                          <p:attrName>style.visibility</p:attrName>
                                        </p:attrNameLst>
                                      </p:cBhvr>
                                      <p:to>
                                        <p:strVal val="visible"/>
                                      </p:to>
                                    </p:set>
                                    <p:animEffect transition="in" filter="checkerboard(across)">
                                      <p:cBhvr>
                                        <p:cTn id="7" dur="500"/>
                                        <p:tgtEl>
                                          <p:spTgt spid="1146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ChangeArrowheads="1"/>
          </p:cNvSpPr>
          <p:nvPr/>
        </p:nvSpPr>
        <p:spPr bwMode="auto">
          <a:xfrm>
            <a:off x="2208213" y="1229193"/>
            <a:ext cx="7848600"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444500" indent="-4445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40000"/>
              </a:lnSpc>
            </a:pPr>
            <a:r>
              <a:rPr kumimoji="1" lang="en-US" altLang="zh-CN" sz="2800" b="1">
                <a:solidFill>
                  <a:srgbClr val="006600"/>
                </a:solidFill>
                <a:latin typeface="Times New Roman" panose="02020603050405020304" pitchFamily="18" charset="0"/>
              </a:rPr>
              <a:t>4 </a:t>
            </a:r>
            <a:r>
              <a:rPr kumimoji="1" lang="en-US" altLang="zh-CN" b="1">
                <a:solidFill>
                  <a:srgbClr val="006600"/>
                </a:solidFill>
                <a:ea typeface="宋体" panose="02010600030101010101" pitchFamily="2" charset="-122"/>
              </a:rPr>
              <a:t>. </a:t>
            </a:r>
            <a:r>
              <a:rPr kumimoji="1" lang="zh-CN" altLang="en-US" sz="2800" b="1">
                <a:solidFill>
                  <a:srgbClr val="006600"/>
                </a:solidFill>
                <a:latin typeface="Times New Roman" panose="02020603050405020304" pitchFamily="18" charset="0"/>
              </a:rPr>
              <a:t>胰岛素诱导、胰高血糖素抑制</a:t>
            </a:r>
            <a:r>
              <a:rPr kumimoji="1" lang="en-US" altLang="zh-CN" sz="2800" b="1">
                <a:solidFill>
                  <a:srgbClr val="006600"/>
                </a:solidFill>
                <a:latin typeface="Times New Roman" panose="02020603050405020304" pitchFamily="18" charset="0"/>
              </a:rPr>
              <a:t>HMG CoA</a:t>
            </a:r>
            <a:r>
              <a:rPr kumimoji="1" lang="zh-CN" altLang="en-US" sz="2800" b="1">
                <a:solidFill>
                  <a:srgbClr val="006600"/>
                </a:solidFill>
                <a:latin typeface="Times New Roman" panose="02020603050405020304" pitchFamily="18" charset="0"/>
              </a:rPr>
              <a:t>还原酶活性</a:t>
            </a:r>
            <a:r>
              <a:rPr kumimoji="1" lang="zh-CN" altLang="en-US">
                <a:latin typeface="Times New Roman" panose="02020603050405020304" pitchFamily="18" charset="0"/>
                <a:ea typeface="宋体" panose="02010600030101010101" pitchFamily="2" charset="-122"/>
              </a:rPr>
              <a:t> </a:t>
            </a:r>
            <a:endParaRPr kumimoji="1" lang="zh-CN" altLang="en-US" sz="3200" b="1">
              <a:solidFill>
                <a:schemeClr val="folHlink"/>
              </a:solidFill>
              <a:latin typeface="Times New Roman" panose="02020603050405020304" pitchFamily="18" charset="0"/>
            </a:endParaRPr>
          </a:p>
          <a:p>
            <a:pPr eaLnBrk="1" hangingPunct="1">
              <a:lnSpc>
                <a:spcPct val="140000"/>
              </a:lnSpc>
              <a:buFont typeface="Wingdings" panose="05000000000000000000" pitchFamily="2" charset="2"/>
              <a:buChar char="Ø"/>
            </a:pPr>
            <a:r>
              <a:rPr kumimoji="1" lang="zh-CN" altLang="en-US" sz="2800" b="1">
                <a:solidFill>
                  <a:schemeClr val="hlink"/>
                </a:solidFill>
                <a:latin typeface="Times New Roman" panose="02020603050405020304" pitchFamily="18" charset="0"/>
              </a:rPr>
              <a:t>胰岛素</a:t>
            </a:r>
            <a:r>
              <a:rPr kumimoji="1" lang="zh-CN" altLang="en-US" sz="2800" b="1">
                <a:latin typeface="Times New Roman" panose="02020603050405020304" pitchFamily="18" charset="0"/>
              </a:rPr>
              <a:t>及</a:t>
            </a:r>
            <a:r>
              <a:rPr kumimoji="1" lang="zh-CN" altLang="en-US" sz="2800" b="1">
                <a:solidFill>
                  <a:schemeClr val="hlink"/>
                </a:solidFill>
                <a:latin typeface="Times New Roman" panose="02020603050405020304" pitchFamily="18" charset="0"/>
              </a:rPr>
              <a:t>甲状腺素</a:t>
            </a:r>
            <a:r>
              <a:rPr kumimoji="1" lang="zh-CN" altLang="en-US" sz="2800" b="1">
                <a:latin typeface="Times New Roman" panose="02020603050405020304" pitchFamily="18" charset="0"/>
              </a:rPr>
              <a:t>能诱导肝</a:t>
            </a:r>
            <a:r>
              <a:rPr kumimoji="1" lang="en-US" altLang="zh-CN" sz="2800" b="1">
                <a:latin typeface="Times New Roman" panose="02020603050405020304" pitchFamily="18" charset="0"/>
              </a:rPr>
              <a:t>HMG-CoA</a:t>
            </a:r>
            <a:r>
              <a:rPr kumimoji="1" lang="zh-CN" altLang="en-US" sz="2800" b="1">
                <a:latin typeface="Times New Roman" panose="02020603050405020304" pitchFamily="18" charset="0"/>
              </a:rPr>
              <a:t>还原酶的合成，从而增加胆固醇的合成。</a:t>
            </a:r>
          </a:p>
          <a:p>
            <a:pPr eaLnBrk="1" hangingPunct="1">
              <a:lnSpc>
                <a:spcPct val="140000"/>
              </a:lnSpc>
              <a:buFont typeface="Wingdings" panose="05000000000000000000" pitchFamily="2" charset="2"/>
              <a:buChar char="Ø"/>
            </a:pPr>
            <a:r>
              <a:rPr kumimoji="1" lang="zh-CN" altLang="en-US" sz="2800" b="1">
                <a:solidFill>
                  <a:srgbClr val="CC00CC"/>
                </a:solidFill>
                <a:latin typeface="Times New Roman" panose="02020603050405020304" pitchFamily="18" charset="0"/>
              </a:rPr>
              <a:t>胰高血糖素</a:t>
            </a:r>
            <a:r>
              <a:rPr kumimoji="1" lang="zh-CN" altLang="en-US" sz="2800" b="1">
                <a:latin typeface="Times New Roman" panose="02020603050405020304" pitchFamily="18" charset="0"/>
              </a:rPr>
              <a:t>及</a:t>
            </a:r>
            <a:r>
              <a:rPr kumimoji="1" lang="zh-CN" altLang="en-US" sz="2800" b="1">
                <a:solidFill>
                  <a:srgbClr val="CC00CC"/>
                </a:solidFill>
                <a:latin typeface="Times New Roman" panose="02020603050405020304" pitchFamily="18" charset="0"/>
              </a:rPr>
              <a:t>皮质醇</a:t>
            </a:r>
            <a:r>
              <a:rPr kumimoji="1" lang="zh-CN" altLang="en-US" sz="2800" b="1">
                <a:latin typeface="Times New Roman" panose="02020603050405020304" pitchFamily="18" charset="0"/>
              </a:rPr>
              <a:t>则能抑制</a:t>
            </a:r>
            <a:r>
              <a:rPr kumimoji="1" lang="en-US" altLang="zh-CN" sz="2800" b="1">
                <a:latin typeface="Times New Roman" panose="02020603050405020304" pitchFamily="18" charset="0"/>
              </a:rPr>
              <a:t>HMG-CoA</a:t>
            </a:r>
            <a:r>
              <a:rPr kumimoji="1" lang="zh-CN" altLang="en-US" sz="2800" b="1">
                <a:latin typeface="Times New Roman" panose="02020603050405020304" pitchFamily="18" charset="0"/>
              </a:rPr>
              <a:t>还原酶的活性，因而减少胆固醇的合成。</a:t>
            </a:r>
          </a:p>
          <a:p>
            <a:pPr eaLnBrk="1" hangingPunct="1">
              <a:lnSpc>
                <a:spcPct val="140000"/>
              </a:lnSpc>
              <a:buFont typeface="Wingdings" panose="05000000000000000000" pitchFamily="2" charset="2"/>
              <a:buChar char="Ø"/>
            </a:pPr>
            <a:r>
              <a:rPr kumimoji="1" lang="zh-CN" altLang="en-US" sz="2800" b="1">
                <a:solidFill>
                  <a:srgbClr val="990033"/>
                </a:solidFill>
                <a:latin typeface="Times New Roman" panose="02020603050405020304" pitchFamily="18" charset="0"/>
              </a:rPr>
              <a:t>甲状腺素</a:t>
            </a:r>
            <a:r>
              <a:rPr kumimoji="1" lang="zh-CN" altLang="en-US" sz="2800" b="1">
                <a:latin typeface="Times New Roman" panose="02020603050405020304" pitchFamily="18" charset="0"/>
              </a:rPr>
              <a:t>还促进胆固醇在肝转变为胆汁酸。</a:t>
            </a:r>
          </a:p>
        </p:txBody>
      </p:sp>
    </p:spTree>
    <p:extLst>
      <p:ext uri="{BB962C8B-B14F-4D97-AF65-F5344CB8AC3E}">
        <p14:creationId xmlns:p14="http://schemas.microsoft.com/office/powerpoint/2010/main" val="5324902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ext Box 2"/>
          <p:cNvSpPr txBox="1">
            <a:spLocks noChangeArrowheads="1"/>
          </p:cNvSpPr>
          <p:nvPr/>
        </p:nvSpPr>
        <p:spPr bwMode="auto">
          <a:xfrm>
            <a:off x="2566989" y="333376"/>
            <a:ext cx="7127875" cy="11906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893763" indent="-893763">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600" b="1">
                <a:solidFill>
                  <a:srgbClr val="663300"/>
                </a:solidFill>
                <a:ea typeface="宋体" panose="02010600030101010101" pitchFamily="2" charset="-122"/>
              </a:rPr>
              <a:t>三、转化为胆汁酸及类固醇激素是胆固醇的主要去路</a:t>
            </a:r>
            <a:r>
              <a:rPr kumimoji="1" lang="zh-CN" altLang="en-US" sz="3600">
                <a:solidFill>
                  <a:srgbClr val="663300"/>
                </a:solidFill>
                <a:ea typeface="宋体" panose="02010600030101010101" pitchFamily="2" charset="-122"/>
              </a:rPr>
              <a:t> </a:t>
            </a:r>
          </a:p>
        </p:txBody>
      </p:sp>
      <p:sp>
        <p:nvSpPr>
          <p:cNvPr id="116740" name="Text Box 4"/>
          <p:cNvSpPr txBox="1">
            <a:spLocks noChangeArrowheads="1"/>
          </p:cNvSpPr>
          <p:nvPr/>
        </p:nvSpPr>
        <p:spPr bwMode="auto">
          <a:xfrm>
            <a:off x="2998789" y="3354388"/>
            <a:ext cx="6624637" cy="519112"/>
          </a:xfrm>
          <a:prstGeom prst="rect">
            <a:avLst/>
          </a:prstGeom>
          <a:solidFill>
            <a:srgbClr val="FF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buFontTx/>
              <a:buChar char="•"/>
            </a:pPr>
            <a:r>
              <a:rPr kumimoji="1" lang="en-US" altLang="zh-CN" sz="2800" b="1">
                <a:solidFill>
                  <a:srgbClr val="660066"/>
                </a:solidFill>
                <a:latin typeface="Times New Roman" panose="02020603050405020304" pitchFamily="18" charset="0"/>
              </a:rPr>
              <a:t> </a:t>
            </a:r>
            <a:r>
              <a:rPr kumimoji="1" lang="zh-CN" altLang="en-US" sz="2800" b="1">
                <a:solidFill>
                  <a:srgbClr val="660066"/>
                </a:solidFill>
                <a:latin typeface="Times New Roman" panose="02020603050405020304" pitchFamily="18" charset="0"/>
              </a:rPr>
              <a:t>转变为胆汁酸 </a:t>
            </a:r>
            <a:r>
              <a:rPr kumimoji="1" lang="en-US" altLang="zh-CN" sz="2800" b="1">
                <a:solidFill>
                  <a:srgbClr val="660066"/>
                </a:solidFill>
                <a:latin typeface="Times New Roman" panose="02020603050405020304" pitchFamily="18" charset="0"/>
              </a:rPr>
              <a:t>(bile acid)</a:t>
            </a:r>
            <a:r>
              <a:rPr kumimoji="1" lang="zh-CN" altLang="en-US" sz="2800" b="1">
                <a:solidFill>
                  <a:srgbClr val="0000CC"/>
                </a:solidFill>
                <a:latin typeface="Times New Roman" panose="02020603050405020304" pitchFamily="18" charset="0"/>
              </a:rPr>
              <a:t>（肝脏）</a:t>
            </a:r>
          </a:p>
        </p:txBody>
      </p:sp>
      <p:sp>
        <p:nvSpPr>
          <p:cNvPr id="116741" name="Text Box 5"/>
          <p:cNvSpPr txBox="1">
            <a:spLocks noChangeArrowheads="1"/>
          </p:cNvSpPr>
          <p:nvPr/>
        </p:nvSpPr>
        <p:spPr bwMode="auto">
          <a:xfrm>
            <a:off x="2998788" y="4221163"/>
            <a:ext cx="6913562" cy="946150"/>
          </a:xfrm>
          <a:prstGeom prst="rect">
            <a:avLst/>
          </a:prstGeom>
          <a:solidFill>
            <a:srgbClr val="FF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4625" indent="-174625">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buFontTx/>
              <a:buChar char="•"/>
            </a:pPr>
            <a:r>
              <a:rPr kumimoji="1" lang="zh-CN" altLang="en-US" sz="2800" b="1">
                <a:solidFill>
                  <a:srgbClr val="660066"/>
                </a:solidFill>
                <a:latin typeface="华文楷体" panose="02010600040101010101" pitchFamily="2" charset="-122"/>
              </a:rPr>
              <a:t>转化为类固醇激素</a:t>
            </a:r>
            <a:r>
              <a:rPr kumimoji="1" lang="zh-CN" altLang="en-US" sz="2800" b="1">
                <a:solidFill>
                  <a:schemeClr val="folHlink"/>
                </a:solidFill>
                <a:latin typeface="华文楷体" panose="02010600040101010101" pitchFamily="2" charset="-122"/>
              </a:rPr>
              <a:t>（肾上腺皮质、睾丸、卵巢等内分泌腺）</a:t>
            </a:r>
            <a:endParaRPr kumimoji="1" lang="zh-CN" altLang="en-US" sz="2800" b="1">
              <a:solidFill>
                <a:srgbClr val="660066"/>
              </a:solidFill>
              <a:latin typeface="华文楷体" panose="02010600040101010101" pitchFamily="2" charset="-122"/>
            </a:endParaRPr>
          </a:p>
        </p:txBody>
      </p:sp>
      <p:sp>
        <p:nvSpPr>
          <p:cNvPr id="116742" name="Text Box 6"/>
          <p:cNvSpPr txBox="1">
            <a:spLocks noChangeArrowheads="1"/>
          </p:cNvSpPr>
          <p:nvPr/>
        </p:nvSpPr>
        <p:spPr bwMode="auto">
          <a:xfrm>
            <a:off x="2998788" y="5516563"/>
            <a:ext cx="6553200" cy="519112"/>
          </a:xfrm>
          <a:prstGeom prst="rect">
            <a:avLst/>
          </a:prstGeom>
          <a:solidFill>
            <a:srgbClr val="FF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buFontTx/>
              <a:buChar char="•"/>
            </a:pPr>
            <a:r>
              <a:rPr kumimoji="1" lang="en-US" altLang="zh-CN" sz="2800" b="1">
                <a:solidFill>
                  <a:srgbClr val="660066"/>
                </a:solidFill>
                <a:latin typeface="Times New Roman" panose="02020603050405020304" pitchFamily="18" charset="0"/>
              </a:rPr>
              <a:t> </a:t>
            </a:r>
            <a:r>
              <a:rPr kumimoji="1" lang="zh-CN" altLang="en-US" sz="2800" b="1">
                <a:solidFill>
                  <a:srgbClr val="660066"/>
                </a:solidFill>
                <a:latin typeface="Times New Roman" panose="02020603050405020304" pitchFamily="18" charset="0"/>
              </a:rPr>
              <a:t>转化为</a:t>
            </a:r>
            <a:r>
              <a:rPr kumimoji="1" lang="en-US" altLang="zh-CN" sz="2800" b="1">
                <a:solidFill>
                  <a:srgbClr val="660066"/>
                </a:solidFill>
                <a:latin typeface="Times New Roman" panose="02020603050405020304" pitchFamily="18" charset="0"/>
              </a:rPr>
              <a:t>7 - </a:t>
            </a:r>
            <a:r>
              <a:rPr kumimoji="1" lang="zh-CN" altLang="en-US" sz="2800" b="1">
                <a:solidFill>
                  <a:srgbClr val="660066"/>
                </a:solidFill>
                <a:latin typeface="Times New Roman" panose="02020603050405020304" pitchFamily="18" charset="0"/>
              </a:rPr>
              <a:t>脱氢胆固醇</a:t>
            </a:r>
            <a:r>
              <a:rPr kumimoji="1" lang="zh-CN" altLang="en-US" sz="2800" b="1">
                <a:solidFill>
                  <a:srgbClr val="0000CC"/>
                </a:solidFill>
                <a:latin typeface="Times New Roman" panose="02020603050405020304" pitchFamily="18" charset="0"/>
              </a:rPr>
              <a:t>（皮肤）</a:t>
            </a:r>
          </a:p>
        </p:txBody>
      </p:sp>
      <p:sp>
        <p:nvSpPr>
          <p:cNvPr id="116743" name="Rectangle 7"/>
          <p:cNvSpPr>
            <a:spLocks noChangeArrowheads="1"/>
          </p:cNvSpPr>
          <p:nvPr/>
        </p:nvSpPr>
        <p:spPr bwMode="auto">
          <a:xfrm>
            <a:off x="2279650" y="1773238"/>
            <a:ext cx="7704138" cy="1449628"/>
          </a:xfrm>
          <a:prstGeom prst="rect">
            <a:avLst/>
          </a:prstGeom>
          <a:noFill/>
          <a:ln>
            <a:noFill/>
          </a:ln>
          <a:effectLst/>
          <a:extLst>
            <a:ext uri="{909E8E84-426E-40DD-AFC4-6F175D3DCCD1}">
              <a14:hiddenFill xmlns:a14="http://schemas.microsoft.com/office/drawing/2010/main">
                <a:solidFill>
                  <a:schemeClr val="bg1">
                    <a:alpha val="50195"/>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7239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05000"/>
              </a:lnSpc>
            </a:pPr>
            <a:r>
              <a:rPr kumimoji="1" lang="zh-CN" altLang="en-US" sz="2800" b="1">
                <a:latin typeface="华文楷体" panose="02010600040101010101" pitchFamily="2" charset="-122"/>
              </a:rPr>
              <a:t>胆固醇的母核</a:t>
            </a:r>
            <a:r>
              <a:rPr kumimoji="1" lang="en-US" altLang="zh-CN" sz="2800" b="1">
                <a:latin typeface="华文楷体" panose="02010600040101010101" pitchFamily="2" charset="-122"/>
              </a:rPr>
              <a:t>——</a:t>
            </a:r>
            <a:r>
              <a:rPr kumimoji="1" lang="zh-CN" altLang="en-US" sz="2800" b="1">
                <a:solidFill>
                  <a:srgbClr val="CC00CC"/>
                </a:solidFill>
                <a:latin typeface="华文楷体" panose="02010600040101010101" pitchFamily="2" charset="-122"/>
              </a:rPr>
              <a:t>环戊烷多氢菲</a:t>
            </a:r>
            <a:r>
              <a:rPr kumimoji="1" lang="zh-CN" altLang="en-US" sz="2800" b="1">
                <a:latin typeface="华文楷体" panose="02010600040101010101" pitchFamily="2" charset="-122"/>
              </a:rPr>
              <a:t>在体内不能被降解，但侧链可被氧化、还原或降解，实现胆固醇的转化。</a:t>
            </a:r>
          </a:p>
        </p:txBody>
      </p:sp>
    </p:spTree>
    <p:extLst>
      <p:ext uri="{BB962C8B-B14F-4D97-AF65-F5344CB8AC3E}">
        <p14:creationId xmlns:p14="http://schemas.microsoft.com/office/powerpoint/2010/main" val="19165925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6743"/>
                                        </p:tgtEl>
                                        <p:attrNameLst>
                                          <p:attrName>style.visibility</p:attrName>
                                        </p:attrNameLst>
                                      </p:cBhvr>
                                      <p:to>
                                        <p:strVal val="visible"/>
                                      </p:to>
                                    </p:set>
                                    <p:animEffect transition="in" filter="blinds(horizontal)">
                                      <p:cBhvr>
                                        <p:cTn id="7" dur="500"/>
                                        <p:tgtEl>
                                          <p:spTgt spid="1167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6740"/>
                                        </p:tgtEl>
                                        <p:attrNameLst>
                                          <p:attrName>style.visibility</p:attrName>
                                        </p:attrNameLst>
                                      </p:cBhvr>
                                      <p:to>
                                        <p:strVal val="visible"/>
                                      </p:to>
                                    </p:set>
                                    <p:animEffect transition="in" filter="blinds(horizontal)">
                                      <p:cBhvr>
                                        <p:cTn id="12" dur="500"/>
                                        <p:tgtEl>
                                          <p:spTgt spid="11674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6741"/>
                                        </p:tgtEl>
                                        <p:attrNameLst>
                                          <p:attrName>style.visibility</p:attrName>
                                        </p:attrNameLst>
                                      </p:cBhvr>
                                      <p:to>
                                        <p:strVal val="visible"/>
                                      </p:to>
                                    </p:set>
                                    <p:animEffect transition="in" filter="blinds(horizontal)">
                                      <p:cBhvr>
                                        <p:cTn id="17" dur="500"/>
                                        <p:tgtEl>
                                          <p:spTgt spid="11674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6742"/>
                                        </p:tgtEl>
                                        <p:attrNameLst>
                                          <p:attrName>style.visibility</p:attrName>
                                        </p:attrNameLst>
                                      </p:cBhvr>
                                      <p:to>
                                        <p:strVal val="visible"/>
                                      </p:to>
                                    </p:set>
                                    <p:animEffect transition="in" filter="blinds(horizontal)">
                                      <p:cBhvr>
                                        <p:cTn id="22" dur="500"/>
                                        <p:tgtEl>
                                          <p:spTgt spid="1167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0" grpId="0" animBg="1"/>
      <p:bldP spid="116741" grpId="0" animBg="1"/>
      <p:bldP spid="116742" grpId="0" animBg="1"/>
      <p:bldP spid="116743"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ChangeArrowheads="1"/>
          </p:cNvSpPr>
          <p:nvPr/>
        </p:nvSpPr>
        <p:spPr bwMode="auto">
          <a:xfrm>
            <a:off x="2351089" y="836614"/>
            <a:ext cx="7343775" cy="361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lnSpc>
                <a:spcPct val="130000"/>
              </a:lnSpc>
            </a:pPr>
            <a:r>
              <a:rPr kumimoji="1" lang="en-US" altLang="zh-CN" sz="4800" b="1">
                <a:solidFill>
                  <a:schemeClr val="tx2"/>
                </a:solidFill>
                <a:latin typeface="楷体_GB2312" pitchFamily="49" charset="-122"/>
                <a:ea typeface="楷体_GB2312" pitchFamily="49" charset="-122"/>
              </a:rPr>
              <a:t/>
            </a:r>
            <a:br>
              <a:rPr kumimoji="1" lang="en-US" altLang="zh-CN" sz="4800" b="1">
                <a:solidFill>
                  <a:schemeClr val="tx2"/>
                </a:solidFill>
                <a:latin typeface="楷体_GB2312" pitchFamily="49" charset="-122"/>
                <a:ea typeface="楷体_GB2312" pitchFamily="49" charset="-122"/>
              </a:rPr>
            </a:br>
            <a:r>
              <a:rPr kumimoji="1" lang="zh-CN" altLang="en-US" sz="4800" b="1">
                <a:solidFill>
                  <a:schemeClr val="tx2"/>
                </a:solidFill>
                <a:latin typeface="楷体_GB2312" pitchFamily="49" charset="-122"/>
                <a:ea typeface="楷体_GB2312" pitchFamily="49" charset="-122"/>
              </a:rPr>
              <a:t>血浆脂蛋白代谢</a:t>
            </a:r>
          </a:p>
          <a:p>
            <a:pPr algn="ctr" eaLnBrk="1" hangingPunct="1">
              <a:lnSpc>
                <a:spcPct val="130000"/>
              </a:lnSpc>
            </a:pPr>
            <a:endParaRPr kumimoji="1" lang="zh-CN" altLang="en-US" sz="4800" b="1">
              <a:solidFill>
                <a:schemeClr val="tx2"/>
              </a:solidFill>
              <a:latin typeface="楷体_GB2312" pitchFamily="49" charset="-122"/>
              <a:ea typeface="楷体_GB2312" pitchFamily="49" charset="-122"/>
            </a:endParaRPr>
          </a:p>
          <a:p>
            <a:pPr algn="ctr" eaLnBrk="1" hangingPunct="1">
              <a:lnSpc>
                <a:spcPct val="130000"/>
              </a:lnSpc>
            </a:pPr>
            <a:r>
              <a:rPr kumimoji="1" lang="en-US" altLang="zh-CN" sz="3200" b="1">
                <a:solidFill>
                  <a:srgbClr val="800080"/>
                </a:solidFill>
                <a:latin typeface="Arial" panose="020B0604020202020204" pitchFamily="34" charset="0"/>
                <a:ea typeface="楷体_GB2312" pitchFamily="49" charset="-122"/>
              </a:rPr>
              <a:t>Metabolism of Plasma Lipoproteins</a:t>
            </a:r>
            <a:endParaRPr kumimoji="1" lang="en-US" altLang="zh-CN" sz="3200" b="1">
              <a:solidFill>
                <a:srgbClr val="800080"/>
              </a:solidFill>
              <a:latin typeface="楷体_GB2312" pitchFamily="49" charset="-122"/>
              <a:ea typeface="楷体_GB2312" pitchFamily="49" charset="-122"/>
            </a:endParaRPr>
          </a:p>
        </p:txBody>
      </p:sp>
    </p:spTree>
    <p:extLst>
      <p:ext uri="{BB962C8B-B14F-4D97-AF65-F5344CB8AC3E}">
        <p14:creationId xmlns:p14="http://schemas.microsoft.com/office/powerpoint/2010/main" val="12530582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ext Box 2"/>
          <p:cNvSpPr txBox="1">
            <a:spLocks noChangeArrowheads="1"/>
          </p:cNvSpPr>
          <p:nvPr/>
        </p:nvSpPr>
        <p:spPr bwMode="auto">
          <a:xfrm>
            <a:off x="2498725" y="1316038"/>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kumimoji="1" lang="zh-CN" altLang="zh-CN" sz="2400">
              <a:latin typeface="Times New Roman" panose="02020603050405020304" pitchFamily="18" charset="0"/>
              <a:ea typeface="宋体" panose="02010600030101010101" pitchFamily="2" charset="-122"/>
            </a:endParaRPr>
          </a:p>
        </p:txBody>
      </p:sp>
      <p:sp>
        <p:nvSpPr>
          <p:cNvPr id="182275" name="Text Box 4"/>
          <p:cNvSpPr txBox="1">
            <a:spLocks noChangeArrowheads="1"/>
          </p:cNvSpPr>
          <p:nvPr/>
        </p:nvSpPr>
        <p:spPr bwMode="auto">
          <a:xfrm>
            <a:off x="2792414" y="404813"/>
            <a:ext cx="7119937" cy="6413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600" b="1">
                <a:solidFill>
                  <a:srgbClr val="663300"/>
                </a:solidFill>
                <a:ea typeface="宋体" panose="02010600030101010101" pitchFamily="2" charset="-122"/>
              </a:rPr>
              <a:t>一、血脂是血浆所含脂类的统称</a:t>
            </a:r>
          </a:p>
        </p:txBody>
      </p:sp>
      <p:sp>
        <p:nvSpPr>
          <p:cNvPr id="118789" name="Text Box 5"/>
          <p:cNvSpPr txBox="1">
            <a:spLocks noChangeArrowheads="1"/>
          </p:cNvSpPr>
          <p:nvPr/>
        </p:nvSpPr>
        <p:spPr bwMode="auto">
          <a:xfrm>
            <a:off x="2351088" y="1700213"/>
            <a:ext cx="7632700" cy="158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10000"/>
              </a:lnSpc>
            </a:pPr>
            <a:r>
              <a:rPr kumimoji="1" lang="zh-CN" altLang="en-US" sz="2800" b="1">
                <a:solidFill>
                  <a:srgbClr val="800080"/>
                </a:solidFill>
                <a:latin typeface="华文楷体" panose="02010600040101010101" pitchFamily="2" charset="-122"/>
              </a:rPr>
              <a:t>定义</a:t>
            </a:r>
            <a:r>
              <a:rPr kumimoji="1" lang="en-US" altLang="zh-CN" sz="2800" b="1">
                <a:solidFill>
                  <a:srgbClr val="800080"/>
                </a:solidFill>
                <a:latin typeface="华文楷体" panose="02010600040101010101" pitchFamily="2" charset="-122"/>
              </a:rPr>
              <a:t>:</a:t>
            </a:r>
            <a:endParaRPr kumimoji="1" lang="en-US" altLang="zh-CN" sz="2800">
              <a:solidFill>
                <a:srgbClr val="800080"/>
              </a:solidFill>
              <a:latin typeface="华文楷体" panose="02010600040101010101" pitchFamily="2" charset="-122"/>
            </a:endParaRPr>
          </a:p>
          <a:p>
            <a:pPr eaLnBrk="1" hangingPunct="1">
              <a:lnSpc>
                <a:spcPct val="120000"/>
              </a:lnSpc>
            </a:pPr>
            <a:r>
              <a:rPr kumimoji="1" lang="en-US" altLang="zh-CN" sz="2800" b="1">
                <a:latin typeface="华文楷体" panose="02010600040101010101" pitchFamily="2" charset="-122"/>
              </a:rPr>
              <a:t>     </a:t>
            </a:r>
            <a:r>
              <a:rPr kumimoji="1" lang="zh-CN" altLang="en-US" sz="2800" b="1">
                <a:latin typeface="华文楷体" panose="02010600040101010101" pitchFamily="2" charset="-122"/>
              </a:rPr>
              <a:t>血浆所含脂类统称</a:t>
            </a:r>
            <a:r>
              <a:rPr kumimoji="1" lang="zh-CN" altLang="en-US" sz="2800" b="1">
                <a:solidFill>
                  <a:srgbClr val="800080"/>
                </a:solidFill>
                <a:latin typeface="华文楷体" panose="02010600040101010101" pitchFamily="2" charset="-122"/>
              </a:rPr>
              <a:t>血脂</a:t>
            </a:r>
            <a:r>
              <a:rPr kumimoji="1" lang="zh-CN" altLang="en-US" sz="2800" b="1">
                <a:latin typeface="华文楷体" panose="02010600040101010101" pitchFamily="2" charset="-122"/>
              </a:rPr>
              <a:t>，包括：甘油三酯、磷脂、胆固醇及其酯以及游离脂酸。</a:t>
            </a:r>
          </a:p>
        </p:txBody>
      </p:sp>
      <p:sp>
        <p:nvSpPr>
          <p:cNvPr id="118790" name="Text Box 6"/>
          <p:cNvSpPr txBox="1">
            <a:spLocks noChangeArrowheads="1"/>
          </p:cNvSpPr>
          <p:nvPr/>
        </p:nvSpPr>
        <p:spPr bwMode="auto">
          <a:xfrm>
            <a:off x="2279650" y="3429001"/>
            <a:ext cx="7632700" cy="2657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514600" indent="-2514600">
              <a:defRPr kumimoji="1" sz="2400">
                <a:solidFill>
                  <a:schemeClr val="tx1"/>
                </a:solidFill>
                <a:latin typeface="Times New Roman" panose="02020603050405020304" pitchFamily="18" charset="0"/>
                <a:ea typeface="宋体" panose="02010600030101010101" pitchFamily="2" charset="-122"/>
              </a:defRPr>
            </a:lvl1pPr>
            <a:lvl2pPr marL="2782888">
              <a:defRPr kumimoji="1" sz="2400">
                <a:solidFill>
                  <a:schemeClr val="tx1"/>
                </a:solidFill>
                <a:latin typeface="Times New Roman" panose="02020603050405020304" pitchFamily="18" charset="0"/>
                <a:ea typeface="宋体" panose="02010600030101010101" pitchFamily="2" charset="-122"/>
              </a:defRPr>
            </a:lvl2pPr>
            <a:lvl3pPr marL="2962275">
              <a:defRPr kumimoji="1" sz="2400">
                <a:solidFill>
                  <a:schemeClr val="tx1"/>
                </a:solidFill>
                <a:latin typeface="Times New Roman" panose="02020603050405020304" pitchFamily="18" charset="0"/>
                <a:ea typeface="宋体" panose="02010600030101010101" pitchFamily="2" charset="-122"/>
              </a:defRPr>
            </a:lvl3pPr>
            <a:lvl4pPr marL="3141663">
              <a:defRPr kumimoji="1" sz="2400">
                <a:solidFill>
                  <a:schemeClr val="tx1"/>
                </a:solidFill>
                <a:latin typeface="Times New Roman" panose="02020603050405020304" pitchFamily="18" charset="0"/>
                <a:ea typeface="宋体" panose="02010600030101010101" pitchFamily="2" charset="-122"/>
              </a:defRPr>
            </a:lvl4pPr>
            <a:lvl5pPr marL="3321050">
              <a:defRPr kumimoji="1" sz="2400">
                <a:solidFill>
                  <a:schemeClr val="tx1"/>
                </a:solidFill>
                <a:latin typeface="Times New Roman" panose="02020603050405020304" pitchFamily="18" charset="0"/>
                <a:ea typeface="宋体" panose="02010600030101010101" pitchFamily="2" charset="-122"/>
              </a:defRPr>
            </a:lvl5pPr>
            <a:lvl6pPr marL="377825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423545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469265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514985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50000"/>
              </a:lnSpc>
              <a:defRPr/>
            </a:pPr>
            <a:r>
              <a:rPr lang="zh-CN" altLang="en-US" sz="2800" b="1">
                <a:solidFill>
                  <a:srgbClr val="800080"/>
                </a:solidFill>
                <a:latin typeface="华文楷体" panose="02010600040101010101" pitchFamily="2" charset="-122"/>
                <a:ea typeface="华文楷体" panose="02010600040101010101" pitchFamily="2" charset="-122"/>
              </a:rPr>
              <a:t>来源</a:t>
            </a:r>
            <a:r>
              <a:rPr lang="en-US" altLang="zh-CN" sz="2800" b="1">
                <a:solidFill>
                  <a:srgbClr val="800080"/>
                </a:solidFill>
                <a:latin typeface="华文楷体" panose="02010600040101010101" pitchFamily="2" charset="-122"/>
                <a:ea typeface="华文楷体" panose="02010600040101010101" pitchFamily="2" charset="-122"/>
              </a:rPr>
              <a:t>:</a:t>
            </a:r>
          </a:p>
          <a:p>
            <a:pPr eaLnBrk="1" hangingPunct="1">
              <a:lnSpc>
                <a:spcPct val="150000"/>
              </a:lnSpc>
              <a:defRPr/>
            </a:pPr>
            <a:r>
              <a:rPr lang="en-US" altLang="zh-CN">
                <a:latin typeface="华文楷体" panose="02010600040101010101" pitchFamily="2" charset="-122"/>
                <a:ea typeface="华文楷体" panose="02010600040101010101" pitchFamily="2" charset="-122"/>
              </a:rPr>
              <a:t>          </a:t>
            </a:r>
            <a:r>
              <a:rPr lang="zh-CN" altLang="en-US" sz="2800" b="1">
                <a:solidFill>
                  <a:srgbClr val="800080"/>
                </a:solidFill>
                <a:latin typeface="华文楷体" panose="02010600040101010101" pitchFamily="2" charset="-122"/>
                <a:ea typeface="华文楷体" panose="02010600040101010101" pitchFamily="2" charset="-122"/>
              </a:rPr>
              <a:t>外源性</a:t>
            </a:r>
            <a:r>
              <a:rPr lang="en-US" altLang="zh-CN" sz="2800" b="1">
                <a:solidFill>
                  <a:srgbClr val="800080"/>
                </a:solidFill>
                <a:effectLst>
                  <a:outerShdw blurRad="38100" dist="38100" dir="2700000" algn="tl">
                    <a:srgbClr val="C0C0C0"/>
                  </a:outerShdw>
                </a:effectLst>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从食物中摄取</a:t>
            </a:r>
          </a:p>
          <a:p>
            <a:pPr eaLnBrk="1" hangingPunct="1">
              <a:lnSpc>
                <a:spcPct val="150000"/>
              </a:lnSpc>
              <a:defRPr/>
            </a:pPr>
            <a:r>
              <a:rPr lang="zh-CN" altLang="en-US" sz="2800">
                <a:latin typeface="华文楷体" panose="02010600040101010101" pitchFamily="2" charset="-122"/>
                <a:ea typeface="华文楷体" panose="02010600040101010101" pitchFamily="2" charset="-122"/>
              </a:rPr>
              <a:t>         </a:t>
            </a:r>
            <a:r>
              <a:rPr lang="zh-CN" altLang="en-US" sz="2800" b="1">
                <a:solidFill>
                  <a:srgbClr val="800080"/>
                </a:solidFill>
                <a:latin typeface="华文楷体" panose="02010600040101010101" pitchFamily="2" charset="-122"/>
                <a:ea typeface="华文楷体" panose="02010600040101010101" pitchFamily="2" charset="-122"/>
              </a:rPr>
              <a:t>内源性</a:t>
            </a:r>
            <a:r>
              <a:rPr lang="en-US" altLang="zh-CN" sz="2800" b="1">
                <a:solidFill>
                  <a:srgbClr val="800080"/>
                </a:solidFill>
                <a:effectLst>
                  <a:outerShdw blurRad="38100" dist="38100" dir="2700000" algn="tl">
                    <a:srgbClr val="C0C0C0"/>
                  </a:outerShdw>
                </a:effectLst>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肝、脂肪细胞及其他组织合成后释放入血</a:t>
            </a:r>
          </a:p>
        </p:txBody>
      </p:sp>
    </p:spTree>
    <p:extLst>
      <p:ext uri="{BB962C8B-B14F-4D97-AF65-F5344CB8AC3E}">
        <p14:creationId xmlns:p14="http://schemas.microsoft.com/office/powerpoint/2010/main" val="34840210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8789"/>
                                        </p:tgtEl>
                                        <p:attrNameLst>
                                          <p:attrName>style.visibility</p:attrName>
                                        </p:attrNameLst>
                                      </p:cBhvr>
                                      <p:to>
                                        <p:strVal val="visible"/>
                                      </p:to>
                                    </p:set>
                                    <p:animEffect transition="in" filter="wipe(left)">
                                      <p:cBhvr>
                                        <p:cTn id="7" dur="500"/>
                                        <p:tgtEl>
                                          <p:spTgt spid="1187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18790"/>
                                        </p:tgtEl>
                                        <p:attrNameLst>
                                          <p:attrName>style.visibility</p:attrName>
                                        </p:attrNameLst>
                                      </p:cBhvr>
                                      <p:to>
                                        <p:strVal val="visible"/>
                                      </p:to>
                                    </p:set>
                                    <p:animEffect transition="in" filter="strips(downRight)">
                                      <p:cBhvr>
                                        <p:cTn id="12" dur="500"/>
                                        <p:tgtEl>
                                          <p:spTgt spid="1187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9" grpId="0" autoUpdateAnimBg="0"/>
      <p:bldP spid="118790" grpId="0"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ext Box 1028"/>
          <p:cNvSpPr txBox="1">
            <a:spLocks noChangeArrowheads="1"/>
          </p:cNvSpPr>
          <p:nvPr/>
        </p:nvSpPr>
        <p:spPr bwMode="auto">
          <a:xfrm>
            <a:off x="566739" y="524009"/>
            <a:ext cx="9328150" cy="510909"/>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246188" indent="-1246188">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85000"/>
              </a:lnSpc>
            </a:pPr>
            <a:r>
              <a:rPr kumimoji="1" lang="zh-CN" altLang="en-US" sz="3200" b="1">
                <a:latin typeface="宋体" panose="02010600030101010101" pitchFamily="2" charset="-122"/>
                <a:ea typeface="宋体" panose="02010600030101010101" pitchFamily="2" charset="-122"/>
              </a:rPr>
              <a:t>（一）电泳法、超速离心法可将血浆脂蛋白分类</a:t>
            </a:r>
            <a:r>
              <a:rPr kumimoji="1" lang="zh-CN" altLang="en-US" sz="3200">
                <a:latin typeface="宋体" panose="02010600030101010101" pitchFamily="2" charset="-122"/>
                <a:ea typeface="宋体" panose="02010600030101010101" pitchFamily="2" charset="-122"/>
              </a:rPr>
              <a:t> </a:t>
            </a:r>
          </a:p>
        </p:txBody>
      </p:sp>
      <p:sp>
        <p:nvSpPr>
          <p:cNvPr id="217093" name="Text Box 1029"/>
          <p:cNvSpPr txBox="1">
            <a:spLocks noChangeArrowheads="1"/>
          </p:cNvSpPr>
          <p:nvPr/>
        </p:nvSpPr>
        <p:spPr bwMode="auto">
          <a:xfrm>
            <a:off x="2135188" y="1758951"/>
            <a:ext cx="8388350"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41325" indent="-441325">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50000"/>
              </a:lnSpc>
            </a:pPr>
            <a:r>
              <a:rPr kumimoji="1" lang="en-US" altLang="zh-CN" sz="2800" b="1">
                <a:solidFill>
                  <a:srgbClr val="006600"/>
                </a:solidFill>
                <a:latin typeface="Times New Roman" panose="02020603050405020304" pitchFamily="18" charset="0"/>
              </a:rPr>
              <a:t>1. </a:t>
            </a:r>
            <a:r>
              <a:rPr kumimoji="1" lang="zh-CN" altLang="en-US" sz="2800" b="1">
                <a:solidFill>
                  <a:srgbClr val="006600"/>
                </a:solidFill>
                <a:latin typeface="Times New Roman" panose="02020603050405020304" pitchFamily="18" charset="0"/>
              </a:rPr>
              <a:t>电泳法可将脂蛋白分为</a:t>
            </a:r>
            <a:r>
              <a:rPr kumimoji="1" lang="el-GR" altLang="zh-CN" sz="2800" b="1">
                <a:solidFill>
                  <a:srgbClr val="006600"/>
                </a:solidFill>
                <a:latin typeface="Times New Roman" panose="02020603050405020304" pitchFamily="18" charset="0"/>
                <a:cs typeface="Times New Roman" panose="02020603050405020304" pitchFamily="18" charset="0"/>
              </a:rPr>
              <a:t>α</a:t>
            </a:r>
            <a:r>
              <a:rPr kumimoji="1" lang="zh-CN" altLang="en-US" sz="2800" b="1">
                <a:solidFill>
                  <a:srgbClr val="006600"/>
                </a:solidFill>
                <a:latin typeface="Times New Roman" panose="02020603050405020304" pitchFamily="18" charset="0"/>
                <a:cs typeface="Times New Roman" panose="02020603050405020304" pitchFamily="18" charset="0"/>
              </a:rPr>
              <a:t>、前</a:t>
            </a:r>
            <a:r>
              <a:rPr kumimoji="1" lang="el-GR" altLang="zh-CN" sz="2800" b="1">
                <a:solidFill>
                  <a:srgbClr val="006600"/>
                </a:solidFill>
                <a:latin typeface="Times New Roman" panose="02020603050405020304" pitchFamily="18" charset="0"/>
                <a:cs typeface="Times New Roman" panose="02020603050405020304" pitchFamily="18" charset="0"/>
              </a:rPr>
              <a:t>β</a:t>
            </a:r>
            <a:r>
              <a:rPr kumimoji="1" lang="zh-CN" altLang="en-US" sz="2800" b="1">
                <a:solidFill>
                  <a:srgbClr val="006600"/>
                </a:solidFill>
                <a:latin typeface="Times New Roman" panose="02020603050405020304" pitchFamily="18" charset="0"/>
                <a:cs typeface="Times New Roman" panose="02020603050405020304" pitchFamily="18" charset="0"/>
              </a:rPr>
              <a:t>、</a:t>
            </a:r>
            <a:r>
              <a:rPr kumimoji="1" lang="el-GR" altLang="zh-CN" sz="2800" b="1">
                <a:solidFill>
                  <a:srgbClr val="006600"/>
                </a:solidFill>
                <a:latin typeface="Times New Roman" panose="02020603050405020304" pitchFamily="18" charset="0"/>
                <a:cs typeface="Times New Roman" panose="02020603050405020304" pitchFamily="18" charset="0"/>
              </a:rPr>
              <a:t>β</a:t>
            </a:r>
            <a:r>
              <a:rPr kumimoji="1" lang="zh-CN" altLang="en-US" sz="2800" b="1">
                <a:solidFill>
                  <a:srgbClr val="006600"/>
                </a:solidFill>
                <a:latin typeface="Times New Roman" panose="02020603050405020304" pitchFamily="18" charset="0"/>
                <a:cs typeface="Times New Roman" panose="02020603050405020304" pitchFamily="18" charset="0"/>
              </a:rPr>
              <a:t>及乳糜微粒</a:t>
            </a:r>
            <a:r>
              <a:rPr kumimoji="1" lang="en-US" altLang="zh-CN" sz="2800" b="1">
                <a:solidFill>
                  <a:srgbClr val="006600"/>
                </a:solidFill>
                <a:latin typeface="Times New Roman" panose="02020603050405020304" pitchFamily="18" charset="0"/>
                <a:cs typeface="Times New Roman" panose="02020603050405020304" pitchFamily="18" charset="0"/>
              </a:rPr>
              <a:t>4</a:t>
            </a:r>
            <a:r>
              <a:rPr kumimoji="1" lang="zh-CN" altLang="en-US" sz="2800" b="1">
                <a:solidFill>
                  <a:srgbClr val="006600"/>
                </a:solidFill>
                <a:latin typeface="Times New Roman" panose="02020603050405020304" pitchFamily="18" charset="0"/>
                <a:cs typeface="Times New Roman" panose="02020603050405020304" pitchFamily="18" charset="0"/>
              </a:rPr>
              <a:t>类</a:t>
            </a:r>
            <a:endParaRPr kumimoji="1" lang="zh-CN" altLang="el-GR" sz="2800" b="1">
              <a:solidFill>
                <a:srgbClr val="006600"/>
              </a:solidFill>
              <a:latin typeface="Times New Roman" panose="02020603050405020304" pitchFamily="18" charset="0"/>
              <a:cs typeface="Times New Roman" panose="02020603050405020304" pitchFamily="18" charset="0"/>
            </a:endParaRPr>
          </a:p>
        </p:txBody>
      </p:sp>
      <p:grpSp>
        <p:nvGrpSpPr>
          <p:cNvPr id="217105" name="Group 1041"/>
          <p:cNvGrpSpPr>
            <a:grpSpLocks/>
          </p:cNvGrpSpPr>
          <p:nvPr/>
        </p:nvGrpSpPr>
        <p:grpSpPr bwMode="auto">
          <a:xfrm>
            <a:off x="2928939" y="3362326"/>
            <a:ext cx="6356349" cy="2684463"/>
            <a:chOff x="885" y="2118"/>
            <a:chExt cx="4004" cy="1691"/>
          </a:xfrm>
        </p:grpSpPr>
        <p:sp>
          <p:nvSpPr>
            <p:cNvPr id="184325" name="Rectangle 1030"/>
            <p:cNvSpPr>
              <a:spLocks noChangeArrowheads="1"/>
            </p:cNvSpPr>
            <p:nvPr/>
          </p:nvSpPr>
          <p:spPr bwMode="auto">
            <a:xfrm>
              <a:off x="1248" y="2637"/>
              <a:ext cx="3266" cy="233"/>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84326" name="AutoShape 1031"/>
            <p:cNvSpPr>
              <a:spLocks noChangeArrowheads="1"/>
            </p:cNvSpPr>
            <p:nvPr/>
          </p:nvSpPr>
          <p:spPr bwMode="auto">
            <a:xfrm>
              <a:off x="2835" y="2652"/>
              <a:ext cx="182" cy="248"/>
            </a:xfrm>
            <a:prstGeom prst="roundRect">
              <a:avLst>
                <a:gd name="adj" fmla="val 16667"/>
              </a:avLst>
            </a:prstGeom>
            <a:solidFill>
              <a:srgbClr val="000099"/>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84327" name="AutoShape 1032"/>
            <p:cNvSpPr>
              <a:spLocks noChangeArrowheads="1"/>
            </p:cNvSpPr>
            <p:nvPr/>
          </p:nvSpPr>
          <p:spPr bwMode="auto">
            <a:xfrm>
              <a:off x="3198" y="2654"/>
              <a:ext cx="136" cy="244"/>
            </a:xfrm>
            <a:prstGeom prst="roundRect">
              <a:avLst>
                <a:gd name="adj" fmla="val 16667"/>
              </a:avLst>
            </a:prstGeom>
            <a:solidFill>
              <a:srgbClr val="000099"/>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84328" name="AutoShape 1033"/>
            <p:cNvSpPr>
              <a:spLocks noChangeArrowheads="1"/>
            </p:cNvSpPr>
            <p:nvPr/>
          </p:nvSpPr>
          <p:spPr bwMode="auto">
            <a:xfrm>
              <a:off x="3652" y="2647"/>
              <a:ext cx="272" cy="257"/>
            </a:xfrm>
            <a:prstGeom prst="roundRect">
              <a:avLst>
                <a:gd name="adj" fmla="val 16667"/>
              </a:avLst>
            </a:prstGeom>
            <a:solidFill>
              <a:srgbClr val="000099"/>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84329" name="AutoShape 1034" descr="小纸屑"/>
            <p:cNvSpPr>
              <a:spLocks noChangeArrowheads="1"/>
            </p:cNvSpPr>
            <p:nvPr/>
          </p:nvSpPr>
          <p:spPr bwMode="auto">
            <a:xfrm>
              <a:off x="2109" y="2650"/>
              <a:ext cx="226" cy="253"/>
            </a:xfrm>
            <a:prstGeom prst="roundRect">
              <a:avLst>
                <a:gd name="adj" fmla="val 16667"/>
              </a:avLst>
            </a:prstGeom>
            <a:blipFill dpi="0" rotWithShape="0">
              <a:blip r:embed="rId3"/>
              <a:srcRect/>
              <a:tile tx="0" ty="0" sx="100000" sy="100000" flip="none" algn="tl"/>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84330" name="AutoShape 1035"/>
            <p:cNvSpPr>
              <a:spLocks noChangeArrowheads="1"/>
            </p:cNvSpPr>
            <p:nvPr/>
          </p:nvSpPr>
          <p:spPr bwMode="auto">
            <a:xfrm>
              <a:off x="2200" y="2658"/>
              <a:ext cx="46" cy="235"/>
            </a:xfrm>
            <a:prstGeom prst="roundRect">
              <a:avLst>
                <a:gd name="adj" fmla="val 16667"/>
              </a:avLst>
            </a:prstGeom>
            <a:solidFill>
              <a:srgbClr val="000099"/>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sp>
          <p:nvSpPr>
            <p:cNvPr id="184331" name="Line 1036"/>
            <p:cNvSpPr>
              <a:spLocks noChangeShapeType="1"/>
            </p:cNvSpPr>
            <p:nvPr/>
          </p:nvSpPr>
          <p:spPr bwMode="auto">
            <a:xfrm>
              <a:off x="2562" y="3339"/>
              <a:ext cx="1044"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84332" name="Text Box 1037"/>
            <p:cNvSpPr txBox="1">
              <a:spLocks noChangeArrowheads="1"/>
            </p:cNvSpPr>
            <p:nvPr/>
          </p:nvSpPr>
          <p:spPr bwMode="auto">
            <a:xfrm>
              <a:off x="885" y="2254"/>
              <a:ext cx="375" cy="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90000"/>
                </a:lnSpc>
              </a:pPr>
              <a:r>
                <a:rPr kumimoji="1" lang="en-US" altLang="zh-CN" sz="3200" b="1">
                  <a:latin typeface="Arial" panose="020B0604020202020204" pitchFamily="34" charset="0"/>
                  <a:ea typeface="华文中宋" panose="02010600040101010101" pitchFamily="2" charset="-122"/>
                  <a:sym typeface="Webdings" panose="05030102010509060703" pitchFamily="18" charset="2"/>
                </a:rPr>
                <a:t></a:t>
              </a:r>
            </a:p>
          </p:txBody>
        </p:sp>
        <p:sp>
          <p:nvSpPr>
            <p:cNvPr id="184333" name="Rectangle 1038"/>
            <p:cNvSpPr>
              <a:spLocks noChangeArrowheads="1"/>
            </p:cNvSpPr>
            <p:nvPr/>
          </p:nvSpPr>
          <p:spPr bwMode="auto">
            <a:xfrm>
              <a:off x="4514" y="2254"/>
              <a:ext cx="375" cy="337"/>
            </a:xfrm>
            <a:prstGeom prst="rect">
              <a:avLst/>
            </a:prstGeom>
            <a:noFill/>
            <a:ln>
              <a:noFill/>
            </a:ln>
            <a:effectLst/>
            <a:extLst>
              <a:ext uri="{909E8E84-426E-40DD-AFC4-6F175D3DCCD1}">
                <a14:hiddenFill xmlns:a14="http://schemas.microsoft.com/office/drawing/2010/main">
                  <a:solidFill>
                    <a:srgbClr val="9CE157"/>
                  </a:solidFill>
                </a14:hiddenFill>
              </a:ext>
              <a:ext uri="{91240B29-F687-4F45-9708-019B960494DF}">
                <a14:hiddenLine xmlns:a14="http://schemas.microsoft.com/office/drawing/2010/main" w="9525">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90000"/>
                </a:lnSpc>
              </a:pPr>
              <a:r>
                <a:rPr kumimoji="1" lang="en-US" altLang="zh-CN" sz="3200" b="1">
                  <a:solidFill>
                    <a:srgbClr val="FF0000"/>
                  </a:solidFill>
                  <a:latin typeface="Arial" panose="020B0604020202020204" pitchFamily="34" charset="0"/>
                  <a:ea typeface="MingLiU" panose="02020509000000000000" pitchFamily="49" charset="-120"/>
                </a:rPr>
                <a:t>♁</a:t>
              </a:r>
            </a:p>
          </p:txBody>
        </p:sp>
        <p:sp>
          <p:nvSpPr>
            <p:cNvPr id="184334" name="Text Box 1039"/>
            <p:cNvSpPr txBox="1">
              <a:spLocks noChangeArrowheads="1"/>
            </p:cNvSpPr>
            <p:nvPr/>
          </p:nvSpPr>
          <p:spPr bwMode="auto">
            <a:xfrm>
              <a:off x="1973" y="2118"/>
              <a:ext cx="2358" cy="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90000"/>
                </a:lnSpc>
              </a:pPr>
              <a:r>
                <a:rPr kumimoji="1" lang="en-US" altLang="zh-CN" sz="2400" b="1">
                  <a:latin typeface="Arial" panose="020B0604020202020204" pitchFamily="34" charset="0"/>
                  <a:ea typeface="华文中宋" panose="02010600040101010101" pitchFamily="2" charset="-122"/>
                </a:rPr>
                <a:t> CM         </a:t>
              </a:r>
              <a:r>
                <a:rPr kumimoji="1" lang="en-US" altLang="zh-CN" sz="2400" b="1">
                  <a:latin typeface="Arial" panose="020B0604020202020204" pitchFamily="34" charset="0"/>
                  <a:ea typeface="华文中宋" panose="02010600040101010101" pitchFamily="2" charset="-122"/>
                  <a:sym typeface="Symbol" panose="05050102010706020507" pitchFamily="18" charset="2"/>
                </a:rPr>
                <a:t>   </a:t>
              </a:r>
              <a:r>
                <a:rPr kumimoji="1" lang="zh-CN" altLang="en-US" sz="2400" b="1">
                  <a:latin typeface="Arial" panose="020B0604020202020204" pitchFamily="34" charset="0"/>
                  <a:ea typeface="华文中宋" panose="02010600040101010101" pitchFamily="2" charset="-122"/>
                  <a:sym typeface="Symbol" panose="05050102010706020507" pitchFamily="18" charset="2"/>
                </a:rPr>
                <a:t>前     </a:t>
              </a:r>
              <a:endParaRPr kumimoji="1" lang="en-US" altLang="en-US" sz="2400" b="1">
                <a:latin typeface="Arial" panose="020B0604020202020204" pitchFamily="34" charset="0"/>
                <a:ea typeface="华文中宋" panose="02010600040101010101" pitchFamily="2" charset="-122"/>
                <a:sym typeface="Symbol" panose="05050102010706020507" pitchFamily="18" charset="2"/>
              </a:endParaRPr>
            </a:p>
          </p:txBody>
        </p:sp>
        <p:sp>
          <p:nvSpPr>
            <p:cNvPr id="184335" name="Text Box 1040"/>
            <p:cNvSpPr txBox="1">
              <a:spLocks noChangeArrowheads="1"/>
            </p:cNvSpPr>
            <p:nvPr/>
          </p:nvSpPr>
          <p:spPr bwMode="auto">
            <a:xfrm>
              <a:off x="2608" y="3521"/>
              <a:ext cx="105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r>
                <a:rPr lang="zh-CN" altLang="en-US" sz="2400" b="1"/>
                <a:t>泳动方向</a:t>
              </a:r>
            </a:p>
          </p:txBody>
        </p:sp>
      </p:grpSp>
    </p:spTree>
    <p:extLst>
      <p:ext uri="{BB962C8B-B14F-4D97-AF65-F5344CB8AC3E}">
        <p14:creationId xmlns:p14="http://schemas.microsoft.com/office/powerpoint/2010/main" val="9464876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17093"/>
                                        </p:tgtEl>
                                        <p:attrNameLst>
                                          <p:attrName>style.visibility</p:attrName>
                                        </p:attrNameLst>
                                      </p:cBhvr>
                                      <p:to>
                                        <p:strVal val="visible"/>
                                      </p:to>
                                    </p:set>
                                    <p:animEffect transition="in" filter="dissolve">
                                      <p:cBhvr>
                                        <p:cTn id="7" dur="500"/>
                                        <p:tgtEl>
                                          <p:spTgt spid="2170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217105"/>
                                        </p:tgtEl>
                                        <p:attrNameLst>
                                          <p:attrName>style.visibility</p:attrName>
                                        </p:attrNameLst>
                                      </p:cBhvr>
                                      <p:to>
                                        <p:strVal val="visible"/>
                                      </p:to>
                                    </p:set>
                                    <p:animEffect transition="in" filter="box(in)">
                                      <p:cBhvr>
                                        <p:cTn id="12" dur="500"/>
                                        <p:tgtEl>
                                          <p:spTgt spid="217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026"/>
          <p:cNvSpPr>
            <a:spLocks noGrp="1" noChangeArrowheads="1"/>
          </p:cNvSpPr>
          <p:nvPr>
            <p:ph type="ctrTitle"/>
          </p:nvPr>
        </p:nvSpPr>
        <p:spPr>
          <a:xfrm>
            <a:off x="2351088" y="1341438"/>
            <a:ext cx="7772400" cy="1873250"/>
          </a:xfrm>
        </p:spPr>
        <p:txBody>
          <a:bodyPr/>
          <a:lstStyle/>
          <a:p>
            <a:pPr algn="ctr" eaLnBrk="1" hangingPunct="1">
              <a:lnSpc>
                <a:spcPct val="120000"/>
              </a:lnSpc>
            </a:pPr>
            <a:r>
              <a:rPr lang="zh-CN" altLang="en-US" sz="4800" b="1">
                <a:latin typeface="楷体_GB2312" pitchFamily="49" charset="-122"/>
                <a:ea typeface="楷体_GB2312" pitchFamily="49" charset="-122"/>
              </a:rPr>
              <a:t>第二节</a:t>
            </a:r>
            <a:r>
              <a:rPr lang="zh-CN" altLang="en-US" sz="4800">
                <a:latin typeface="楷体_GB2312" pitchFamily="49" charset="-122"/>
                <a:ea typeface="楷体_GB2312" pitchFamily="49" charset="-122"/>
              </a:rPr>
              <a:t/>
            </a:r>
            <a:br>
              <a:rPr lang="zh-CN" altLang="en-US" sz="4800">
                <a:latin typeface="楷体_GB2312" pitchFamily="49" charset="-122"/>
                <a:ea typeface="楷体_GB2312" pitchFamily="49" charset="-122"/>
              </a:rPr>
            </a:br>
            <a:r>
              <a:rPr lang="zh-CN" altLang="en-US" sz="4800" b="1">
                <a:latin typeface="楷体_GB2312" pitchFamily="49" charset="-122"/>
                <a:ea typeface="楷体_GB2312" pitchFamily="49" charset="-122"/>
              </a:rPr>
              <a:t>脂类的消化和吸收</a:t>
            </a:r>
            <a:endParaRPr lang="zh-CN" altLang="en-US" sz="4800"/>
          </a:p>
        </p:txBody>
      </p:sp>
    </p:spTree>
    <p:extLst>
      <p:ext uri="{BB962C8B-B14F-4D97-AF65-F5344CB8AC3E}">
        <p14:creationId xmlns:p14="http://schemas.microsoft.com/office/powerpoint/2010/main" val="6284388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1418"/>
          <p:cNvSpPr>
            <a:spLocks noChangeArrowheads="1"/>
          </p:cNvSpPr>
          <p:nvPr/>
        </p:nvSpPr>
        <p:spPr bwMode="auto">
          <a:xfrm>
            <a:off x="2566988" y="1562101"/>
            <a:ext cx="9472612" cy="4249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20000"/>
              </a:lnSpc>
              <a:buClr>
                <a:schemeClr val="accent2"/>
              </a:buClr>
              <a:buSzPct val="80000"/>
              <a:buFont typeface="Wingdings" panose="05000000000000000000" pitchFamily="2" charset="2"/>
              <a:buNone/>
            </a:pPr>
            <a:r>
              <a:rPr kumimoji="1" lang="zh-CN" altLang="en-US" b="1">
                <a:latin typeface="Times New Roman" panose="02020603050405020304" pitchFamily="18" charset="0"/>
                <a:ea typeface="华文楷体" panose="02010600040101010101" pitchFamily="2" charset="-122"/>
              </a:rPr>
              <a:t>乳糜微粒 </a:t>
            </a:r>
            <a:r>
              <a:rPr kumimoji="1" lang="en-US" altLang="zh-CN" b="1">
                <a:latin typeface="Times New Roman" panose="02020603050405020304" pitchFamily="18" charset="0"/>
              </a:rPr>
              <a:t>(chylomicron, </a:t>
            </a:r>
            <a:r>
              <a:rPr kumimoji="1" lang="en-US" altLang="zh-CN" b="1">
                <a:solidFill>
                  <a:schemeClr val="hlink"/>
                </a:solidFill>
                <a:latin typeface="Times New Roman" panose="02020603050405020304" pitchFamily="18" charset="0"/>
              </a:rPr>
              <a:t>CM</a:t>
            </a:r>
            <a:r>
              <a:rPr kumimoji="1" lang="en-US" altLang="zh-CN" b="1">
                <a:latin typeface="Times New Roman" panose="02020603050405020304" pitchFamily="18" charset="0"/>
              </a:rPr>
              <a:t>)</a:t>
            </a:r>
          </a:p>
          <a:p>
            <a:pPr eaLnBrk="1" hangingPunct="1">
              <a:lnSpc>
                <a:spcPct val="120000"/>
              </a:lnSpc>
              <a:buClr>
                <a:schemeClr val="accent2"/>
              </a:buClr>
              <a:buSzPct val="80000"/>
              <a:buFont typeface="Wingdings" panose="05000000000000000000" pitchFamily="2" charset="2"/>
              <a:buNone/>
            </a:pPr>
            <a:r>
              <a:rPr kumimoji="1" lang="zh-CN" altLang="en-US" b="1">
                <a:latin typeface="Times New Roman" panose="02020603050405020304" pitchFamily="18" charset="0"/>
                <a:ea typeface="华文楷体" panose="02010600040101010101" pitchFamily="2" charset="-122"/>
              </a:rPr>
              <a:t>极低密度脂蛋白</a:t>
            </a:r>
          </a:p>
          <a:p>
            <a:pPr eaLnBrk="1" hangingPunct="1">
              <a:lnSpc>
                <a:spcPct val="120000"/>
              </a:lnSpc>
              <a:buClr>
                <a:schemeClr val="accent2"/>
              </a:buClr>
              <a:buSzPct val="80000"/>
              <a:buFont typeface="Wingdings" panose="05000000000000000000" pitchFamily="2" charset="2"/>
              <a:buNone/>
            </a:pPr>
            <a:r>
              <a:rPr kumimoji="1" lang="zh-CN" altLang="en-US" b="1">
                <a:latin typeface="Times New Roman" panose="02020603050405020304" pitchFamily="18" charset="0"/>
              </a:rPr>
              <a:t>               </a:t>
            </a:r>
            <a:r>
              <a:rPr kumimoji="1" lang="en-US" altLang="zh-CN" b="1">
                <a:latin typeface="Times New Roman" panose="02020603050405020304" pitchFamily="18" charset="0"/>
              </a:rPr>
              <a:t>(very low density lipoprotein, </a:t>
            </a:r>
            <a:r>
              <a:rPr kumimoji="1" lang="en-US" altLang="zh-CN" b="1">
                <a:solidFill>
                  <a:schemeClr val="hlink"/>
                </a:solidFill>
                <a:latin typeface="Times New Roman" panose="02020603050405020304" pitchFamily="18" charset="0"/>
              </a:rPr>
              <a:t>VLDL</a:t>
            </a:r>
            <a:r>
              <a:rPr kumimoji="1" lang="en-US" altLang="zh-CN" b="1">
                <a:latin typeface="Times New Roman" panose="02020603050405020304" pitchFamily="18" charset="0"/>
              </a:rPr>
              <a:t>) </a:t>
            </a:r>
          </a:p>
          <a:p>
            <a:pPr eaLnBrk="1" hangingPunct="1">
              <a:lnSpc>
                <a:spcPct val="120000"/>
              </a:lnSpc>
              <a:buClr>
                <a:schemeClr val="accent2"/>
              </a:buClr>
              <a:buSzPct val="80000"/>
              <a:buFont typeface="Wingdings" panose="05000000000000000000" pitchFamily="2" charset="2"/>
              <a:buNone/>
            </a:pPr>
            <a:r>
              <a:rPr kumimoji="1" lang="zh-CN" altLang="en-US" b="1">
                <a:latin typeface="Times New Roman" panose="02020603050405020304" pitchFamily="18" charset="0"/>
                <a:ea typeface="华文楷体" panose="02010600040101010101" pitchFamily="2" charset="-122"/>
              </a:rPr>
              <a:t>低密度脂蛋白</a:t>
            </a:r>
          </a:p>
          <a:p>
            <a:pPr eaLnBrk="1" hangingPunct="1">
              <a:lnSpc>
                <a:spcPct val="120000"/>
              </a:lnSpc>
              <a:buClr>
                <a:schemeClr val="accent2"/>
              </a:buClr>
              <a:buSzPct val="80000"/>
              <a:buFont typeface="Wingdings" panose="05000000000000000000" pitchFamily="2" charset="2"/>
              <a:buNone/>
            </a:pPr>
            <a:r>
              <a:rPr kumimoji="1" lang="zh-CN" altLang="en-US" b="1">
                <a:latin typeface="Times New Roman" panose="02020603050405020304" pitchFamily="18" charset="0"/>
              </a:rPr>
              <a:t>               </a:t>
            </a:r>
            <a:r>
              <a:rPr kumimoji="1" lang="en-US" altLang="zh-CN" b="1">
                <a:latin typeface="Times New Roman" panose="02020603050405020304" pitchFamily="18" charset="0"/>
              </a:rPr>
              <a:t>(low density lipoprotein, </a:t>
            </a:r>
            <a:r>
              <a:rPr kumimoji="1" lang="en-US" altLang="zh-CN" b="1">
                <a:solidFill>
                  <a:schemeClr val="hlink"/>
                </a:solidFill>
                <a:latin typeface="Times New Roman" panose="02020603050405020304" pitchFamily="18" charset="0"/>
              </a:rPr>
              <a:t>LDL</a:t>
            </a:r>
            <a:r>
              <a:rPr kumimoji="1" lang="en-US" altLang="zh-CN" b="1">
                <a:latin typeface="Times New Roman" panose="02020603050405020304" pitchFamily="18" charset="0"/>
              </a:rPr>
              <a:t>)</a:t>
            </a:r>
          </a:p>
          <a:p>
            <a:pPr eaLnBrk="1" hangingPunct="1">
              <a:lnSpc>
                <a:spcPct val="120000"/>
              </a:lnSpc>
              <a:buClr>
                <a:schemeClr val="accent2"/>
              </a:buClr>
              <a:buSzPct val="80000"/>
              <a:buFont typeface="Wingdings" panose="05000000000000000000" pitchFamily="2" charset="2"/>
              <a:buNone/>
            </a:pPr>
            <a:r>
              <a:rPr kumimoji="1" lang="zh-CN" altLang="en-US" b="1">
                <a:latin typeface="Times New Roman" panose="02020603050405020304" pitchFamily="18" charset="0"/>
                <a:ea typeface="华文楷体" panose="02010600040101010101" pitchFamily="2" charset="-122"/>
              </a:rPr>
              <a:t>高密度脂蛋白</a:t>
            </a:r>
          </a:p>
          <a:p>
            <a:pPr eaLnBrk="1" hangingPunct="1">
              <a:lnSpc>
                <a:spcPct val="120000"/>
              </a:lnSpc>
              <a:buClr>
                <a:schemeClr val="accent2"/>
              </a:buClr>
              <a:buSzPct val="80000"/>
              <a:buFont typeface="Wingdings" panose="05000000000000000000" pitchFamily="2" charset="2"/>
              <a:buNone/>
            </a:pPr>
            <a:r>
              <a:rPr kumimoji="1" lang="zh-CN" altLang="en-US" b="1">
                <a:latin typeface="Times New Roman" panose="02020603050405020304" pitchFamily="18" charset="0"/>
              </a:rPr>
              <a:t>               </a:t>
            </a:r>
            <a:r>
              <a:rPr kumimoji="1" lang="en-US" altLang="zh-CN" b="1">
                <a:latin typeface="Times New Roman" panose="02020603050405020304" pitchFamily="18" charset="0"/>
              </a:rPr>
              <a:t>(high density lipoprotein, </a:t>
            </a:r>
            <a:r>
              <a:rPr kumimoji="1" lang="en-US" altLang="zh-CN" b="1">
                <a:solidFill>
                  <a:schemeClr val="hlink"/>
                </a:solidFill>
                <a:latin typeface="Times New Roman" panose="02020603050405020304" pitchFamily="18" charset="0"/>
              </a:rPr>
              <a:t>HDL</a:t>
            </a:r>
            <a:r>
              <a:rPr kumimoji="1" lang="en-US" altLang="zh-CN" b="1">
                <a:latin typeface="Times New Roman" panose="02020603050405020304" pitchFamily="18" charset="0"/>
              </a:rPr>
              <a:t>)</a:t>
            </a:r>
          </a:p>
        </p:txBody>
      </p:sp>
      <p:sp>
        <p:nvSpPr>
          <p:cNvPr id="186371" name="Text Box 1419"/>
          <p:cNvSpPr txBox="1">
            <a:spLocks noChangeArrowheads="1"/>
          </p:cNvSpPr>
          <p:nvPr/>
        </p:nvSpPr>
        <p:spPr bwMode="auto">
          <a:xfrm>
            <a:off x="1066800" y="533400"/>
            <a:ext cx="929665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en-US" altLang="zh-CN" sz="3200" b="1">
                <a:solidFill>
                  <a:srgbClr val="006600"/>
                </a:solidFill>
                <a:latin typeface="Times New Roman" panose="02020603050405020304" pitchFamily="18" charset="0"/>
              </a:rPr>
              <a:t>2. </a:t>
            </a:r>
            <a:r>
              <a:rPr kumimoji="1" lang="zh-CN" altLang="en-US" sz="3200" b="1">
                <a:solidFill>
                  <a:srgbClr val="006600"/>
                </a:solidFill>
                <a:latin typeface="Times New Roman" panose="02020603050405020304" pitchFamily="18" charset="0"/>
              </a:rPr>
              <a:t>超速离心法按密度将血浆脂蛋白分为</a:t>
            </a:r>
            <a:r>
              <a:rPr kumimoji="1" lang="en-US" altLang="zh-CN" sz="3200" b="1">
                <a:solidFill>
                  <a:srgbClr val="006600"/>
                </a:solidFill>
                <a:latin typeface="Times New Roman" panose="02020603050405020304" pitchFamily="18" charset="0"/>
              </a:rPr>
              <a:t>4</a:t>
            </a:r>
            <a:r>
              <a:rPr kumimoji="1" lang="zh-CN" altLang="en-US" sz="3200" b="1">
                <a:solidFill>
                  <a:srgbClr val="006600"/>
                </a:solidFill>
                <a:latin typeface="Times New Roman" panose="02020603050405020304" pitchFamily="18" charset="0"/>
              </a:rPr>
              <a:t>类</a:t>
            </a:r>
          </a:p>
        </p:txBody>
      </p:sp>
    </p:spTree>
    <p:extLst>
      <p:ext uri="{BB962C8B-B14F-4D97-AF65-F5344CB8AC3E}">
        <p14:creationId xmlns:p14="http://schemas.microsoft.com/office/powerpoint/2010/main" val="4804931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Text Box 42"/>
          <p:cNvSpPr txBox="1">
            <a:spLocks noChangeArrowheads="1"/>
          </p:cNvSpPr>
          <p:nvPr/>
        </p:nvSpPr>
        <p:spPr bwMode="auto">
          <a:xfrm>
            <a:off x="2927350" y="1052513"/>
            <a:ext cx="6624638" cy="457200"/>
          </a:xfrm>
          <a:prstGeom prst="rect">
            <a:avLst/>
          </a:prstGeom>
          <a:noFill/>
          <a:ln>
            <a:noFill/>
          </a:ln>
          <a:effectLst/>
          <a:extLst>
            <a:ext uri="{909E8E84-426E-40DD-AFC4-6F175D3DCCD1}">
              <a14:hiddenFill xmlns:a14="http://schemas.microsoft.com/office/drawing/2010/main">
                <a:solidFill>
                  <a:srgbClr val="CCEC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r>
              <a:rPr kumimoji="1" lang="zh-CN" altLang="en-US" sz="2400" b="1">
                <a:latin typeface="华文楷体" panose="02010600040101010101" pitchFamily="2" charset="-122"/>
              </a:rPr>
              <a:t>血浆脂蛋白的分类、性质、组成及功能</a:t>
            </a:r>
            <a:r>
              <a:rPr kumimoji="1" lang="zh-CN" altLang="en-US" sz="2400">
                <a:latin typeface="华文楷体" panose="02010600040101010101" pitchFamily="2" charset="-122"/>
              </a:rPr>
              <a:t> </a:t>
            </a:r>
          </a:p>
        </p:txBody>
      </p:sp>
      <p:sp>
        <p:nvSpPr>
          <p:cNvPr id="188419" name="Text Box 44"/>
          <p:cNvSpPr txBox="1">
            <a:spLocks noChangeArrowheads="1"/>
          </p:cNvSpPr>
          <p:nvPr/>
        </p:nvSpPr>
        <p:spPr bwMode="auto">
          <a:xfrm>
            <a:off x="2135188" y="392113"/>
            <a:ext cx="7993062" cy="588962"/>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ea typeface="宋体" panose="02010600030101010101" pitchFamily="2" charset="-122"/>
              </a:rPr>
              <a:t>（二）不同血浆脂蛋白组成及性质不同</a:t>
            </a:r>
          </a:p>
        </p:txBody>
      </p:sp>
      <p:grpSp>
        <p:nvGrpSpPr>
          <p:cNvPr id="188420" name="Group 1112"/>
          <p:cNvGrpSpPr>
            <a:grpSpLocks noChangeAspect="1"/>
          </p:cNvGrpSpPr>
          <p:nvPr/>
        </p:nvGrpSpPr>
        <p:grpSpPr bwMode="auto">
          <a:xfrm>
            <a:off x="2351088" y="1509714"/>
            <a:ext cx="7588250" cy="4960937"/>
            <a:chOff x="521" y="951"/>
            <a:chExt cx="4780" cy="3125"/>
          </a:xfrm>
        </p:grpSpPr>
        <p:sp>
          <p:nvSpPr>
            <p:cNvPr id="188421" name="AutoShape 1111"/>
            <p:cNvSpPr>
              <a:spLocks noChangeAspect="1" noChangeArrowheads="1" noTextEdit="1"/>
            </p:cNvSpPr>
            <p:nvPr/>
          </p:nvSpPr>
          <p:spPr bwMode="auto">
            <a:xfrm>
              <a:off x="521" y="951"/>
              <a:ext cx="4780" cy="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188422" name="Group 1116"/>
            <p:cNvGrpSpPr>
              <a:grpSpLocks/>
            </p:cNvGrpSpPr>
            <p:nvPr/>
          </p:nvGrpSpPr>
          <p:grpSpPr bwMode="auto">
            <a:xfrm>
              <a:off x="4217" y="3432"/>
              <a:ext cx="1068" cy="628"/>
              <a:chOff x="4217" y="3432"/>
              <a:chExt cx="1068" cy="628"/>
            </a:xfrm>
          </p:grpSpPr>
          <p:sp>
            <p:nvSpPr>
              <p:cNvPr id="188929" name="Rectangle 1113"/>
              <p:cNvSpPr>
                <a:spLocks noChangeArrowheads="1"/>
              </p:cNvSpPr>
              <p:nvPr/>
            </p:nvSpPr>
            <p:spPr bwMode="auto">
              <a:xfrm>
                <a:off x="4217" y="3432"/>
                <a:ext cx="1068" cy="628"/>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930" name="Picture 11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7" y="3432"/>
                <a:ext cx="1068"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931" name="Rectangle 1115"/>
              <p:cNvSpPr>
                <a:spLocks noChangeArrowheads="1"/>
              </p:cNvSpPr>
              <p:nvPr/>
            </p:nvSpPr>
            <p:spPr bwMode="auto">
              <a:xfrm>
                <a:off x="4217" y="3432"/>
                <a:ext cx="1068" cy="628"/>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23" name="Rectangle 1117"/>
            <p:cNvSpPr>
              <a:spLocks noChangeArrowheads="1"/>
            </p:cNvSpPr>
            <p:nvPr/>
          </p:nvSpPr>
          <p:spPr bwMode="auto">
            <a:xfrm>
              <a:off x="4303" y="3472"/>
              <a:ext cx="92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CC00CC"/>
                  </a:solidFill>
                  <a:latin typeface="华文楷体" panose="02010600040101010101" pitchFamily="2" charset="-122"/>
                </a:rPr>
                <a:t>逆向转运胆固</a:t>
              </a:r>
              <a:endParaRPr lang="zh-CN" altLang="en-US">
                <a:ea typeface="宋体" panose="02010600030101010101" pitchFamily="2" charset="-122"/>
              </a:endParaRPr>
            </a:p>
          </p:txBody>
        </p:sp>
        <p:sp>
          <p:nvSpPr>
            <p:cNvPr id="188424" name="Rectangle 1118"/>
            <p:cNvSpPr>
              <a:spLocks noChangeArrowheads="1"/>
            </p:cNvSpPr>
            <p:nvPr/>
          </p:nvSpPr>
          <p:spPr bwMode="auto">
            <a:xfrm>
              <a:off x="4676" y="3651"/>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CC00CC"/>
                  </a:solidFill>
                  <a:latin typeface="华文楷体" panose="02010600040101010101" pitchFamily="2" charset="-122"/>
                </a:rPr>
                <a:t>醇</a:t>
              </a:r>
              <a:endParaRPr lang="zh-CN" altLang="en-US">
                <a:ea typeface="宋体" panose="02010600030101010101" pitchFamily="2" charset="-122"/>
              </a:endParaRPr>
            </a:p>
          </p:txBody>
        </p:sp>
        <p:grpSp>
          <p:nvGrpSpPr>
            <p:cNvPr id="188425" name="Group 1122"/>
            <p:cNvGrpSpPr>
              <a:grpSpLocks/>
            </p:cNvGrpSpPr>
            <p:nvPr/>
          </p:nvGrpSpPr>
          <p:grpSpPr bwMode="auto">
            <a:xfrm>
              <a:off x="3283" y="3432"/>
              <a:ext cx="934" cy="628"/>
              <a:chOff x="3283" y="3432"/>
              <a:chExt cx="934" cy="628"/>
            </a:xfrm>
          </p:grpSpPr>
          <p:sp>
            <p:nvSpPr>
              <p:cNvPr id="188926" name="Rectangle 1119"/>
              <p:cNvSpPr>
                <a:spLocks noChangeArrowheads="1"/>
              </p:cNvSpPr>
              <p:nvPr/>
            </p:nvSpPr>
            <p:spPr bwMode="auto">
              <a:xfrm>
                <a:off x="3283" y="3432"/>
                <a:ext cx="934" cy="628"/>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927" name="Picture 11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4" y="3432"/>
                <a:ext cx="933"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928" name="Rectangle 1121"/>
              <p:cNvSpPr>
                <a:spLocks noChangeArrowheads="1"/>
              </p:cNvSpPr>
              <p:nvPr/>
            </p:nvSpPr>
            <p:spPr bwMode="auto">
              <a:xfrm>
                <a:off x="3283" y="3432"/>
                <a:ext cx="934" cy="628"/>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26" name="Rectangle 1123"/>
            <p:cNvSpPr>
              <a:spLocks noChangeArrowheads="1"/>
            </p:cNvSpPr>
            <p:nvPr/>
          </p:nvSpPr>
          <p:spPr bwMode="auto">
            <a:xfrm>
              <a:off x="3377" y="3472"/>
              <a:ext cx="76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CC00CC"/>
                  </a:solidFill>
                  <a:latin typeface="华文楷体" panose="02010600040101010101" pitchFamily="2" charset="-122"/>
                </a:rPr>
                <a:t>转运内源性</a:t>
              </a:r>
              <a:endParaRPr lang="zh-CN" altLang="en-US">
                <a:ea typeface="宋体" panose="02010600030101010101" pitchFamily="2" charset="-122"/>
              </a:endParaRPr>
            </a:p>
          </p:txBody>
        </p:sp>
        <p:sp>
          <p:nvSpPr>
            <p:cNvPr id="188427" name="Rectangle 1124"/>
            <p:cNvSpPr>
              <a:spLocks noChangeArrowheads="1"/>
            </p:cNvSpPr>
            <p:nvPr/>
          </p:nvSpPr>
          <p:spPr bwMode="auto">
            <a:xfrm>
              <a:off x="3526" y="3651"/>
              <a:ext cx="46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CC00CC"/>
                  </a:solidFill>
                  <a:latin typeface="华文楷体" panose="02010600040101010101" pitchFamily="2" charset="-122"/>
                </a:rPr>
                <a:t>胆固醇</a:t>
              </a:r>
              <a:endParaRPr lang="zh-CN" altLang="en-US">
                <a:ea typeface="宋体" panose="02010600030101010101" pitchFamily="2" charset="-122"/>
              </a:endParaRPr>
            </a:p>
          </p:txBody>
        </p:sp>
        <p:grpSp>
          <p:nvGrpSpPr>
            <p:cNvPr id="188428" name="Group 1128"/>
            <p:cNvGrpSpPr>
              <a:grpSpLocks/>
            </p:cNvGrpSpPr>
            <p:nvPr/>
          </p:nvGrpSpPr>
          <p:grpSpPr bwMode="auto">
            <a:xfrm>
              <a:off x="2266" y="3432"/>
              <a:ext cx="1019" cy="628"/>
              <a:chOff x="2266" y="3432"/>
              <a:chExt cx="1019" cy="628"/>
            </a:xfrm>
          </p:grpSpPr>
          <p:sp>
            <p:nvSpPr>
              <p:cNvPr id="188923" name="Rectangle 1125"/>
              <p:cNvSpPr>
                <a:spLocks noChangeArrowheads="1"/>
              </p:cNvSpPr>
              <p:nvPr/>
            </p:nvSpPr>
            <p:spPr bwMode="auto">
              <a:xfrm>
                <a:off x="2266" y="3432"/>
                <a:ext cx="1019" cy="628"/>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924" name="Picture 11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6" y="3432"/>
                <a:ext cx="1018"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925" name="Rectangle 1127"/>
              <p:cNvSpPr>
                <a:spLocks noChangeArrowheads="1"/>
              </p:cNvSpPr>
              <p:nvPr/>
            </p:nvSpPr>
            <p:spPr bwMode="auto">
              <a:xfrm>
                <a:off x="2266" y="3432"/>
                <a:ext cx="1019" cy="628"/>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29" name="Rectangle 1129"/>
            <p:cNvSpPr>
              <a:spLocks noChangeArrowheads="1"/>
            </p:cNvSpPr>
            <p:nvPr/>
          </p:nvSpPr>
          <p:spPr bwMode="auto">
            <a:xfrm>
              <a:off x="2327" y="3472"/>
              <a:ext cx="92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CC00CC"/>
                  </a:solidFill>
                  <a:latin typeface="华文楷体" panose="02010600040101010101" pitchFamily="2" charset="-122"/>
                </a:rPr>
                <a:t>转运内源性Ｔ</a:t>
              </a:r>
              <a:endParaRPr lang="zh-CN" altLang="en-US">
                <a:ea typeface="宋体" panose="02010600030101010101" pitchFamily="2" charset="-122"/>
              </a:endParaRPr>
            </a:p>
          </p:txBody>
        </p:sp>
        <p:sp>
          <p:nvSpPr>
            <p:cNvPr id="188430" name="Rectangle 1130"/>
            <p:cNvSpPr>
              <a:spLocks noChangeArrowheads="1"/>
            </p:cNvSpPr>
            <p:nvPr/>
          </p:nvSpPr>
          <p:spPr bwMode="auto">
            <a:xfrm>
              <a:off x="2400" y="3651"/>
              <a:ext cx="76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CC00CC"/>
                  </a:solidFill>
                  <a:latin typeface="华文楷体" panose="02010600040101010101" pitchFamily="2" charset="-122"/>
                </a:rPr>
                <a:t>Ｇ和胆固醇</a:t>
              </a:r>
              <a:endParaRPr lang="zh-CN" altLang="en-US">
                <a:ea typeface="宋体" panose="02010600030101010101" pitchFamily="2" charset="-122"/>
              </a:endParaRPr>
            </a:p>
          </p:txBody>
        </p:sp>
        <p:grpSp>
          <p:nvGrpSpPr>
            <p:cNvPr id="188431" name="Group 1134"/>
            <p:cNvGrpSpPr>
              <a:grpSpLocks/>
            </p:cNvGrpSpPr>
            <p:nvPr/>
          </p:nvGrpSpPr>
          <p:grpSpPr bwMode="auto">
            <a:xfrm>
              <a:off x="1248" y="3432"/>
              <a:ext cx="1018" cy="628"/>
              <a:chOff x="1248" y="3432"/>
              <a:chExt cx="1018" cy="628"/>
            </a:xfrm>
          </p:grpSpPr>
          <p:sp>
            <p:nvSpPr>
              <p:cNvPr id="188920" name="Rectangle 1131"/>
              <p:cNvSpPr>
                <a:spLocks noChangeArrowheads="1"/>
              </p:cNvSpPr>
              <p:nvPr/>
            </p:nvSpPr>
            <p:spPr bwMode="auto">
              <a:xfrm>
                <a:off x="1248" y="3432"/>
                <a:ext cx="1018" cy="628"/>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921" name="Picture 11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49" y="3432"/>
                <a:ext cx="1017"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922" name="Rectangle 1133"/>
              <p:cNvSpPr>
                <a:spLocks noChangeArrowheads="1"/>
              </p:cNvSpPr>
              <p:nvPr/>
            </p:nvSpPr>
            <p:spPr bwMode="auto">
              <a:xfrm>
                <a:off x="1248" y="3432"/>
                <a:ext cx="1018" cy="628"/>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32" name="Rectangle 1135"/>
            <p:cNvSpPr>
              <a:spLocks noChangeArrowheads="1"/>
            </p:cNvSpPr>
            <p:nvPr/>
          </p:nvSpPr>
          <p:spPr bwMode="auto">
            <a:xfrm>
              <a:off x="1309" y="3472"/>
              <a:ext cx="92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CC00CC"/>
                  </a:solidFill>
                  <a:latin typeface="华文楷体" panose="02010600040101010101" pitchFamily="2" charset="-122"/>
                </a:rPr>
                <a:t>转运外源性胆</a:t>
              </a:r>
              <a:endParaRPr lang="zh-CN" altLang="en-US">
                <a:ea typeface="宋体" panose="02010600030101010101" pitchFamily="2" charset="-122"/>
              </a:endParaRPr>
            </a:p>
          </p:txBody>
        </p:sp>
        <p:sp>
          <p:nvSpPr>
            <p:cNvPr id="188433" name="Rectangle 1136"/>
            <p:cNvSpPr>
              <a:spLocks noChangeArrowheads="1"/>
            </p:cNvSpPr>
            <p:nvPr/>
          </p:nvSpPr>
          <p:spPr bwMode="auto">
            <a:xfrm>
              <a:off x="1383" y="3651"/>
              <a:ext cx="76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CC00CC"/>
                  </a:solidFill>
                  <a:latin typeface="华文楷体" panose="02010600040101010101" pitchFamily="2" charset="-122"/>
                </a:rPr>
                <a:t>固醇和ＴＧ</a:t>
              </a:r>
              <a:endParaRPr lang="zh-CN" altLang="en-US">
                <a:ea typeface="宋体" panose="02010600030101010101" pitchFamily="2" charset="-122"/>
              </a:endParaRPr>
            </a:p>
          </p:txBody>
        </p:sp>
        <p:grpSp>
          <p:nvGrpSpPr>
            <p:cNvPr id="188434" name="Group 1140"/>
            <p:cNvGrpSpPr>
              <a:grpSpLocks/>
            </p:cNvGrpSpPr>
            <p:nvPr/>
          </p:nvGrpSpPr>
          <p:grpSpPr bwMode="auto">
            <a:xfrm>
              <a:off x="528" y="3432"/>
              <a:ext cx="722" cy="628"/>
              <a:chOff x="528" y="3432"/>
              <a:chExt cx="722" cy="628"/>
            </a:xfrm>
          </p:grpSpPr>
          <p:sp>
            <p:nvSpPr>
              <p:cNvPr id="188917" name="Rectangle 1137"/>
              <p:cNvSpPr>
                <a:spLocks noChangeArrowheads="1"/>
              </p:cNvSpPr>
              <p:nvPr/>
            </p:nvSpPr>
            <p:spPr bwMode="auto">
              <a:xfrm>
                <a:off x="528" y="3432"/>
                <a:ext cx="722" cy="628"/>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918" name="Picture 113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8" y="3432"/>
                <a:ext cx="72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919" name="Rectangle 1139"/>
              <p:cNvSpPr>
                <a:spLocks noChangeArrowheads="1"/>
              </p:cNvSpPr>
              <p:nvPr/>
            </p:nvSpPr>
            <p:spPr bwMode="auto">
              <a:xfrm>
                <a:off x="528" y="3432"/>
                <a:ext cx="722" cy="628"/>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35" name="Rectangle 1141"/>
            <p:cNvSpPr>
              <a:spLocks noChangeArrowheads="1"/>
            </p:cNvSpPr>
            <p:nvPr/>
          </p:nvSpPr>
          <p:spPr bwMode="auto">
            <a:xfrm>
              <a:off x="738" y="3687"/>
              <a:ext cx="30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功能</a:t>
              </a:r>
              <a:endParaRPr lang="zh-CN" altLang="en-US">
                <a:ea typeface="宋体" panose="02010600030101010101" pitchFamily="2" charset="-122"/>
              </a:endParaRPr>
            </a:p>
          </p:txBody>
        </p:sp>
        <p:grpSp>
          <p:nvGrpSpPr>
            <p:cNvPr id="188436" name="Group 1145"/>
            <p:cNvGrpSpPr>
              <a:grpSpLocks/>
            </p:cNvGrpSpPr>
            <p:nvPr/>
          </p:nvGrpSpPr>
          <p:grpSpPr bwMode="auto">
            <a:xfrm>
              <a:off x="4217" y="3198"/>
              <a:ext cx="1068" cy="234"/>
              <a:chOff x="4217" y="3198"/>
              <a:chExt cx="1068" cy="234"/>
            </a:xfrm>
          </p:grpSpPr>
          <p:sp>
            <p:nvSpPr>
              <p:cNvPr id="188914" name="Rectangle 1142"/>
              <p:cNvSpPr>
                <a:spLocks noChangeArrowheads="1"/>
              </p:cNvSpPr>
              <p:nvPr/>
            </p:nvSpPr>
            <p:spPr bwMode="auto">
              <a:xfrm>
                <a:off x="4217" y="3198"/>
                <a:ext cx="1068" cy="234"/>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915" name="Picture 114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17" y="3200"/>
                <a:ext cx="1068"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916" name="Rectangle 1144"/>
              <p:cNvSpPr>
                <a:spLocks noChangeArrowheads="1"/>
              </p:cNvSpPr>
              <p:nvPr/>
            </p:nvSpPr>
            <p:spPr bwMode="auto">
              <a:xfrm>
                <a:off x="4217" y="3198"/>
                <a:ext cx="1068" cy="234"/>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37" name="Rectangle 1146"/>
            <p:cNvSpPr>
              <a:spLocks noChangeArrowheads="1"/>
            </p:cNvSpPr>
            <p:nvPr/>
          </p:nvSpPr>
          <p:spPr bwMode="auto">
            <a:xfrm>
              <a:off x="4301" y="3238"/>
              <a:ext cx="92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肝、肠、血浆</a:t>
              </a:r>
              <a:endParaRPr lang="zh-CN" altLang="en-US">
                <a:ea typeface="宋体" panose="02010600030101010101" pitchFamily="2" charset="-122"/>
              </a:endParaRPr>
            </a:p>
          </p:txBody>
        </p:sp>
        <p:grpSp>
          <p:nvGrpSpPr>
            <p:cNvPr id="188438" name="Group 1150"/>
            <p:cNvGrpSpPr>
              <a:grpSpLocks/>
            </p:cNvGrpSpPr>
            <p:nvPr/>
          </p:nvGrpSpPr>
          <p:grpSpPr bwMode="auto">
            <a:xfrm>
              <a:off x="3283" y="3198"/>
              <a:ext cx="934" cy="234"/>
              <a:chOff x="3283" y="3198"/>
              <a:chExt cx="934" cy="234"/>
            </a:xfrm>
          </p:grpSpPr>
          <p:sp>
            <p:nvSpPr>
              <p:cNvPr id="188911" name="Rectangle 1147"/>
              <p:cNvSpPr>
                <a:spLocks noChangeArrowheads="1"/>
              </p:cNvSpPr>
              <p:nvPr/>
            </p:nvSpPr>
            <p:spPr bwMode="auto">
              <a:xfrm>
                <a:off x="3283" y="3198"/>
                <a:ext cx="934" cy="234"/>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912" name="Picture 114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84" y="3200"/>
                <a:ext cx="933"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913" name="Rectangle 1149"/>
              <p:cNvSpPr>
                <a:spLocks noChangeArrowheads="1"/>
              </p:cNvSpPr>
              <p:nvPr/>
            </p:nvSpPr>
            <p:spPr bwMode="auto">
              <a:xfrm>
                <a:off x="3283" y="3198"/>
                <a:ext cx="934" cy="234"/>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39" name="Rectangle 1151"/>
            <p:cNvSpPr>
              <a:spLocks noChangeArrowheads="1"/>
            </p:cNvSpPr>
            <p:nvPr/>
          </p:nvSpPr>
          <p:spPr bwMode="auto">
            <a:xfrm>
              <a:off x="3599" y="3254"/>
              <a:ext cx="30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宋体" panose="02010600030101010101" pitchFamily="2" charset="-122"/>
                  <a:ea typeface="宋体" panose="02010600030101010101" pitchFamily="2" charset="-122"/>
                </a:rPr>
                <a:t>血浆</a:t>
              </a:r>
              <a:endParaRPr lang="zh-CN" altLang="en-US">
                <a:ea typeface="宋体" panose="02010600030101010101" pitchFamily="2" charset="-122"/>
              </a:endParaRPr>
            </a:p>
          </p:txBody>
        </p:sp>
        <p:grpSp>
          <p:nvGrpSpPr>
            <p:cNvPr id="188440" name="Group 1155"/>
            <p:cNvGrpSpPr>
              <a:grpSpLocks/>
            </p:cNvGrpSpPr>
            <p:nvPr/>
          </p:nvGrpSpPr>
          <p:grpSpPr bwMode="auto">
            <a:xfrm>
              <a:off x="2266" y="3198"/>
              <a:ext cx="1019" cy="234"/>
              <a:chOff x="2266" y="3198"/>
              <a:chExt cx="1019" cy="234"/>
            </a:xfrm>
          </p:grpSpPr>
          <p:sp>
            <p:nvSpPr>
              <p:cNvPr id="188908" name="Rectangle 1152"/>
              <p:cNvSpPr>
                <a:spLocks noChangeArrowheads="1"/>
              </p:cNvSpPr>
              <p:nvPr/>
            </p:nvSpPr>
            <p:spPr bwMode="auto">
              <a:xfrm>
                <a:off x="2266" y="3198"/>
                <a:ext cx="1019" cy="234"/>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909" name="Picture 115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66" y="3200"/>
                <a:ext cx="1018"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910" name="Rectangle 1154"/>
              <p:cNvSpPr>
                <a:spLocks noChangeArrowheads="1"/>
              </p:cNvSpPr>
              <p:nvPr/>
            </p:nvSpPr>
            <p:spPr bwMode="auto">
              <a:xfrm>
                <a:off x="2266" y="3198"/>
                <a:ext cx="1019" cy="234"/>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41" name="Rectangle 1156"/>
            <p:cNvSpPr>
              <a:spLocks noChangeArrowheads="1"/>
            </p:cNvSpPr>
            <p:nvPr/>
          </p:nvSpPr>
          <p:spPr bwMode="auto">
            <a:xfrm>
              <a:off x="2549" y="3254"/>
              <a:ext cx="46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宋体" panose="02010600030101010101" pitchFamily="2" charset="-122"/>
                  <a:ea typeface="宋体" panose="02010600030101010101" pitchFamily="2" charset="-122"/>
                </a:rPr>
                <a:t>肝细胞</a:t>
              </a:r>
              <a:endParaRPr lang="zh-CN" altLang="en-US">
                <a:ea typeface="宋体" panose="02010600030101010101" pitchFamily="2" charset="-122"/>
              </a:endParaRPr>
            </a:p>
          </p:txBody>
        </p:sp>
        <p:grpSp>
          <p:nvGrpSpPr>
            <p:cNvPr id="188442" name="Group 1160"/>
            <p:cNvGrpSpPr>
              <a:grpSpLocks/>
            </p:cNvGrpSpPr>
            <p:nvPr/>
          </p:nvGrpSpPr>
          <p:grpSpPr bwMode="auto">
            <a:xfrm>
              <a:off x="1248" y="3198"/>
              <a:ext cx="1018" cy="234"/>
              <a:chOff x="1248" y="3198"/>
              <a:chExt cx="1018" cy="234"/>
            </a:xfrm>
          </p:grpSpPr>
          <p:sp>
            <p:nvSpPr>
              <p:cNvPr id="188905" name="Rectangle 1157"/>
              <p:cNvSpPr>
                <a:spLocks noChangeArrowheads="1"/>
              </p:cNvSpPr>
              <p:nvPr/>
            </p:nvSpPr>
            <p:spPr bwMode="auto">
              <a:xfrm>
                <a:off x="1248" y="3198"/>
                <a:ext cx="1018" cy="234"/>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906" name="Picture 115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49" y="3200"/>
                <a:ext cx="1017"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907" name="Rectangle 1159"/>
              <p:cNvSpPr>
                <a:spLocks noChangeArrowheads="1"/>
              </p:cNvSpPr>
              <p:nvPr/>
            </p:nvSpPr>
            <p:spPr bwMode="auto">
              <a:xfrm>
                <a:off x="1248" y="3198"/>
                <a:ext cx="1018" cy="234"/>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43" name="Rectangle 1161"/>
            <p:cNvSpPr>
              <a:spLocks noChangeArrowheads="1"/>
            </p:cNvSpPr>
            <p:nvPr/>
          </p:nvSpPr>
          <p:spPr bwMode="auto">
            <a:xfrm>
              <a:off x="1307" y="3238"/>
              <a:ext cx="92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小肠粘膜细胞</a:t>
              </a:r>
              <a:endParaRPr lang="zh-CN" altLang="en-US">
                <a:ea typeface="宋体" panose="02010600030101010101" pitchFamily="2" charset="-122"/>
              </a:endParaRPr>
            </a:p>
          </p:txBody>
        </p:sp>
        <p:grpSp>
          <p:nvGrpSpPr>
            <p:cNvPr id="188444" name="Group 1165"/>
            <p:cNvGrpSpPr>
              <a:grpSpLocks/>
            </p:cNvGrpSpPr>
            <p:nvPr/>
          </p:nvGrpSpPr>
          <p:grpSpPr bwMode="auto">
            <a:xfrm>
              <a:off x="528" y="3198"/>
              <a:ext cx="722" cy="234"/>
              <a:chOff x="528" y="3198"/>
              <a:chExt cx="722" cy="234"/>
            </a:xfrm>
          </p:grpSpPr>
          <p:sp>
            <p:nvSpPr>
              <p:cNvPr id="188902" name="Rectangle 1162"/>
              <p:cNvSpPr>
                <a:spLocks noChangeArrowheads="1"/>
              </p:cNvSpPr>
              <p:nvPr/>
            </p:nvSpPr>
            <p:spPr bwMode="auto">
              <a:xfrm>
                <a:off x="528" y="3198"/>
                <a:ext cx="722" cy="234"/>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903" name="Picture 116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8" y="3200"/>
                <a:ext cx="721"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904" name="Rectangle 1164"/>
              <p:cNvSpPr>
                <a:spLocks noChangeArrowheads="1"/>
              </p:cNvSpPr>
              <p:nvPr/>
            </p:nvSpPr>
            <p:spPr bwMode="auto">
              <a:xfrm>
                <a:off x="528" y="3198"/>
                <a:ext cx="722" cy="234"/>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45" name="Rectangle 1166"/>
            <p:cNvSpPr>
              <a:spLocks noChangeArrowheads="1"/>
            </p:cNvSpPr>
            <p:nvPr/>
          </p:nvSpPr>
          <p:spPr bwMode="auto">
            <a:xfrm>
              <a:off x="589" y="3238"/>
              <a:ext cx="61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合成部位</a:t>
              </a:r>
              <a:endParaRPr lang="zh-CN" altLang="en-US">
                <a:ea typeface="宋体" panose="02010600030101010101" pitchFamily="2" charset="-122"/>
              </a:endParaRPr>
            </a:p>
          </p:txBody>
        </p:sp>
        <p:grpSp>
          <p:nvGrpSpPr>
            <p:cNvPr id="188446" name="Group 1170"/>
            <p:cNvGrpSpPr>
              <a:grpSpLocks/>
            </p:cNvGrpSpPr>
            <p:nvPr/>
          </p:nvGrpSpPr>
          <p:grpSpPr bwMode="auto">
            <a:xfrm>
              <a:off x="3283" y="2428"/>
              <a:ext cx="934" cy="772"/>
              <a:chOff x="3283" y="2428"/>
              <a:chExt cx="934" cy="772"/>
            </a:xfrm>
          </p:grpSpPr>
          <p:sp>
            <p:nvSpPr>
              <p:cNvPr id="188899" name="Rectangle 1167"/>
              <p:cNvSpPr>
                <a:spLocks noChangeArrowheads="1"/>
              </p:cNvSpPr>
              <p:nvPr/>
            </p:nvSpPr>
            <p:spPr bwMode="auto">
              <a:xfrm>
                <a:off x="3283" y="2428"/>
                <a:ext cx="934" cy="772"/>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900" name="Picture 116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284" y="2428"/>
                <a:ext cx="933" cy="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901" name="Rectangle 1169"/>
              <p:cNvSpPr>
                <a:spLocks noChangeArrowheads="1"/>
              </p:cNvSpPr>
              <p:nvPr/>
            </p:nvSpPr>
            <p:spPr bwMode="auto">
              <a:xfrm>
                <a:off x="3283" y="2428"/>
                <a:ext cx="934" cy="772"/>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47" name="Rectangle 1171"/>
            <p:cNvSpPr>
              <a:spLocks noChangeArrowheads="1"/>
            </p:cNvSpPr>
            <p:nvPr/>
          </p:nvSpPr>
          <p:spPr bwMode="auto">
            <a:xfrm>
              <a:off x="3440" y="2464"/>
              <a:ext cx="27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apo</a:t>
              </a:r>
              <a:endParaRPr lang="en-US" altLang="zh-CN">
                <a:ea typeface="宋体" panose="02010600030101010101" pitchFamily="2" charset="-122"/>
              </a:endParaRPr>
            </a:p>
          </p:txBody>
        </p:sp>
        <p:sp>
          <p:nvSpPr>
            <p:cNvPr id="188448" name="Rectangle 1172"/>
            <p:cNvSpPr>
              <a:spLocks noChangeArrowheads="1"/>
            </p:cNvSpPr>
            <p:nvPr/>
          </p:nvSpPr>
          <p:spPr bwMode="auto">
            <a:xfrm>
              <a:off x="3705" y="2464"/>
              <a:ext cx="36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B100</a:t>
              </a:r>
              <a:endParaRPr lang="en-US" altLang="zh-CN">
                <a:ea typeface="宋体" panose="02010600030101010101" pitchFamily="2" charset="-122"/>
              </a:endParaRPr>
            </a:p>
          </p:txBody>
        </p:sp>
        <p:grpSp>
          <p:nvGrpSpPr>
            <p:cNvPr id="188449" name="Group 1176"/>
            <p:cNvGrpSpPr>
              <a:grpSpLocks/>
            </p:cNvGrpSpPr>
            <p:nvPr/>
          </p:nvGrpSpPr>
          <p:grpSpPr bwMode="auto">
            <a:xfrm>
              <a:off x="3283" y="2015"/>
              <a:ext cx="934" cy="413"/>
              <a:chOff x="3283" y="2015"/>
              <a:chExt cx="934" cy="413"/>
            </a:xfrm>
          </p:grpSpPr>
          <p:sp>
            <p:nvSpPr>
              <p:cNvPr id="188896" name="Rectangle 1173"/>
              <p:cNvSpPr>
                <a:spLocks noChangeArrowheads="1"/>
              </p:cNvSpPr>
              <p:nvPr/>
            </p:nvSpPr>
            <p:spPr bwMode="auto">
              <a:xfrm>
                <a:off x="3283" y="2015"/>
                <a:ext cx="934" cy="413"/>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97" name="Picture 117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84" y="2016"/>
                <a:ext cx="933"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98" name="Rectangle 1175"/>
              <p:cNvSpPr>
                <a:spLocks noChangeArrowheads="1"/>
              </p:cNvSpPr>
              <p:nvPr/>
            </p:nvSpPr>
            <p:spPr bwMode="auto">
              <a:xfrm>
                <a:off x="3283" y="2015"/>
                <a:ext cx="934" cy="413"/>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50" name="Rectangle 1177"/>
            <p:cNvSpPr>
              <a:spLocks noChangeArrowheads="1"/>
            </p:cNvSpPr>
            <p:nvPr/>
          </p:nvSpPr>
          <p:spPr bwMode="auto">
            <a:xfrm>
              <a:off x="3475" y="2046"/>
              <a:ext cx="43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20~25</a:t>
              </a:r>
              <a:endParaRPr lang="en-US" altLang="zh-CN">
                <a:ea typeface="宋体" panose="02010600030101010101" pitchFamily="2" charset="-122"/>
              </a:endParaRPr>
            </a:p>
          </p:txBody>
        </p:sp>
        <p:sp>
          <p:nvSpPr>
            <p:cNvPr id="188451" name="Rectangle 1178"/>
            <p:cNvSpPr>
              <a:spLocks noChangeArrowheads="1"/>
            </p:cNvSpPr>
            <p:nvPr/>
          </p:nvSpPr>
          <p:spPr bwMode="auto">
            <a:xfrm>
              <a:off x="3895" y="2046"/>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a:t>
              </a:r>
              <a:endParaRPr lang="en-US" altLang="zh-CN">
                <a:ea typeface="宋体" panose="02010600030101010101" pitchFamily="2" charset="-122"/>
              </a:endParaRPr>
            </a:p>
          </p:txBody>
        </p:sp>
        <p:grpSp>
          <p:nvGrpSpPr>
            <p:cNvPr id="188452" name="Group 1182"/>
            <p:cNvGrpSpPr>
              <a:grpSpLocks/>
            </p:cNvGrpSpPr>
            <p:nvPr/>
          </p:nvGrpSpPr>
          <p:grpSpPr bwMode="auto">
            <a:xfrm>
              <a:off x="3283" y="1423"/>
              <a:ext cx="934" cy="593"/>
              <a:chOff x="3283" y="1423"/>
              <a:chExt cx="934" cy="593"/>
            </a:xfrm>
          </p:grpSpPr>
          <p:sp>
            <p:nvSpPr>
              <p:cNvPr id="188893" name="Rectangle 1179"/>
              <p:cNvSpPr>
                <a:spLocks noChangeArrowheads="1"/>
              </p:cNvSpPr>
              <p:nvPr/>
            </p:nvSpPr>
            <p:spPr bwMode="auto">
              <a:xfrm>
                <a:off x="3283" y="1423"/>
                <a:ext cx="934" cy="592"/>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94" name="Picture 118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284" y="1424"/>
                <a:ext cx="933" cy="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95" name="Rectangle 1181"/>
              <p:cNvSpPr>
                <a:spLocks noChangeArrowheads="1"/>
              </p:cNvSpPr>
              <p:nvPr/>
            </p:nvSpPr>
            <p:spPr bwMode="auto">
              <a:xfrm>
                <a:off x="3283" y="1423"/>
                <a:ext cx="934" cy="592"/>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53" name="Rectangle 1183"/>
            <p:cNvSpPr>
              <a:spLocks noChangeArrowheads="1"/>
            </p:cNvSpPr>
            <p:nvPr/>
          </p:nvSpPr>
          <p:spPr bwMode="auto">
            <a:xfrm>
              <a:off x="3377" y="1463"/>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含</a:t>
              </a:r>
              <a:endParaRPr lang="zh-CN" altLang="en-US">
                <a:ea typeface="宋体" panose="02010600030101010101" pitchFamily="2" charset="-122"/>
              </a:endParaRPr>
            </a:p>
          </p:txBody>
        </p:sp>
        <p:sp>
          <p:nvSpPr>
            <p:cNvPr id="188454" name="Rectangle 1184"/>
            <p:cNvSpPr>
              <a:spLocks noChangeArrowheads="1"/>
            </p:cNvSpPr>
            <p:nvPr/>
          </p:nvSpPr>
          <p:spPr bwMode="auto">
            <a:xfrm>
              <a:off x="3527" y="1463"/>
              <a:ext cx="61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FF0000"/>
                  </a:solidFill>
                  <a:latin typeface="华文楷体" panose="02010600040101010101" pitchFamily="2" charset="-122"/>
                </a:rPr>
                <a:t>胆固醇及</a:t>
              </a:r>
              <a:endParaRPr lang="zh-CN" altLang="en-US">
                <a:ea typeface="宋体" panose="02010600030101010101" pitchFamily="2" charset="-122"/>
              </a:endParaRPr>
            </a:p>
          </p:txBody>
        </p:sp>
        <p:sp>
          <p:nvSpPr>
            <p:cNvPr id="188455" name="Rectangle 1185"/>
            <p:cNvSpPr>
              <a:spLocks noChangeArrowheads="1"/>
            </p:cNvSpPr>
            <p:nvPr/>
          </p:nvSpPr>
          <p:spPr bwMode="auto">
            <a:xfrm>
              <a:off x="3377" y="1643"/>
              <a:ext cx="76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FF0000"/>
                  </a:solidFill>
                  <a:latin typeface="华文楷体" panose="02010600040101010101" pitchFamily="2" charset="-122"/>
                </a:rPr>
                <a:t>其酯最多，</a:t>
              </a:r>
              <a:endParaRPr lang="zh-CN" altLang="en-US">
                <a:ea typeface="宋体" panose="02010600030101010101" pitchFamily="2" charset="-122"/>
              </a:endParaRPr>
            </a:p>
          </p:txBody>
        </p:sp>
        <p:sp>
          <p:nvSpPr>
            <p:cNvPr id="188456" name="Rectangle 1186"/>
            <p:cNvSpPr>
              <a:spLocks noChangeArrowheads="1"/>
            </p:cNvSpPr>
            <p:nvPr/>
          </p:nvSpPr>
          <p:spPr bwMode="auto">
            <a:xfrm>
              <a:off x="3475" y="1818"/>
              <a:ext cx="43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40~50</a:t>
              </a:r>
              <a:endParaRPr lang="en-US" altLang="zh-CN">
                <a:ea typeface="宋体" panose="02010600030101010101" pitchFamily="2" charset="-122"/>
              </a:endParaRPr>
            </a:p>
          </p:txBody>
        </p:sp>
        <p:sp>
          <p:nvSpPr>
            <p:cNvPr id="188457" name="Rectangle 1187"/>
            <p:cNvSpPr>
              <a:spLocks noChangeArrowheads="1"/>
            </p:cNvSpPr>
            <p:nvPr/>
          </p:nvSpPr>
          <p:spPr bwMode="auto">
            <a:xfrm>
              <a:off x="3895" y="1818"/>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a:t>
              </a:r>
              <a:endParaRPr lang="en-US" altLang="zh-CN">
                <a:ea typeface="宋体" panose="02010600030101010101" pitchFamily="2" charset="-122"/>
              </a:endParaRPr>
            </a:p>
          </p:txBody>
        </p:sp>
        <p:grpSp>
          <p:nvGrpSpPr>
            <p:cNvPr id="188458" name="Group 1191"/>
            <p:cNvGrpSpPr>
              <a:grpSpLocks/>
            </p:cNvGrpSpPr>
            <p:nvPr/>
          </p:nvGrpSpPr>
          <p:grpSpPr bwMode="auto">
            <a:xfrm>
              <a:off x="3283" y="1192"/>
              <a:ext cx="934" cy="233"/>
              <a:chOff x="3283" y="1192"/>
              <a:chExt cx="934" cy="233"/>
            </a:xfrm>
          </p:grpSpPr>
          <p:sp>
            <p:nvSpPr>
              <p:cNvPr id="188890" name="Rectangle 1188"/>
              <p:cNvSpPr>
                <a:spLocks noChangeArrowheads="1"/>
              </p:cNvSpPr>
              <p:nvPr/>
            </p:nvSpPr>
            <p:spPr bwMode="auto">
              <a:xfrm>
                <a:off x="3283" y="1192"/>
                <a:ext cx="934" cy="233"/>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91" name="Picture 118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84" y="1192"/>
                <a:ext cx="933"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92" name="Rectangle 1190"/>
              <p:cNvSpPr>
                <a:spLocks noChangeArrowheads="1"/>
              </p:cNvSpPr>
              <p:nvPr/>
            </p:nvSpPr>
            <p:spPr bwMode="auto">
              <a:xfrm>
                <a:off x="3283" y="1192"/>
                <a:ext cx="934" cy="233"/>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59" name="Rectangle 1192"/>
            <p:cNvSpPr>
              <a:spLocks noChangeArrowheads="1"/>
            </p:cNvSpPr>
            <p:nvPr/>
          </p:nvSpPr>
          <p:spPr bwMode="auto">
            <a:xfrm>
              <a:off x="3373" y="1220"/>
              <a:ext cx="770"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700" b="1">
                  <a:solidFill>
                    <a:srgbClr val="000000"/>
                  </a:solidFill>
                  <a:latin typeface="Arial" panose="020B0604020202020204" pitchFamily="34" charset="0"/>
                  <a:ea typeface="宋体" panose="02010600030101010101" pitchFamily="2" charset="-122"/>
                </a:rPr>
                <a:t>1.006~1.063</a:t>
              </a:r>
              <a:endParaRPr lang="en-US" altLang="zh-CN">
                <a:ea typeface="宋体" panose="02010600030101010101" pitchFamily="2" charset="-122"/>
              </a:endParaRPr>
            </a:p>
          </p:txBody>
        </p:sp>
        <p:grpSp>
          <p:nvGrpSpPr>
            <p:cNvPr id="188460" name="Group 1196"/>
            <p:cNvGrpSpPr>
              <a:grpSpLocks/>
            </p:cNvGrpSpPr>
            <p:nvPr/>
          </p:nvGrpSpPr>
          <p:grpSpPr bwMode="auto">
            <a:xfrm>
              <a:off x="3283" y="958"/>
              <a:ext cx="934" cy="234"/>
              <a:chOff x="3283" y="958"/>
              <a:chExt cx="934" cy="234"/>
            </a:xfrm>
          </p:grpSpPr>
          <p:sp>
            <p:nvSpPr>
              <p:cNvPr id="188887" name="Rectangle 1193"/>
              <p:cNvSpPr>
                <a:spLocks noChangeArrowheads="1"/>
              </p:cNvSpPr>
              <p:nvPr/>
            </p:nvSpPr>
            <p:spPr bwMode="auto">
              <a:xfrm>
                <a:off x="3283" y="958"/>
                <a:ext cx="934" cy="234"/>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88" name="Picture 119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284" y="959"/>
                <a:ext cx="93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89" name="Rectangle 1195"/>
              <p:cNvSpPr>
                <a:spLocks noChangeArrowheads="1"/>
              </p:cNvSpPr>
              <p:nvPr/>
            </p:nvSpPr>
            <p:spPr bwMode="auto">
              <a:xfrm>
                <a:off x="3283" y="958"/>
                <a:ext cx="934" cy="234"/>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61" name="Rectangle 1197"/>
            <p:cNvSpPr>
              <a:spLocks noChangeArrowheads="1"/>
            </p:cNvSpPr>
            <p:nvPr/>
          </p:nvSpPr>
          <p:spPr bwMode="auto">
            <a:xfrm>
              <a:off x="3709" y="989"/>
              <a:ext cx="29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3333CC"/>
                  </a:solidFill>
                  <a:latin typeface="Arial" panose="020B0604020202020204" pitchFamily="34" charset="0"/>
                  <a:ea typeface="宋体" panose="02010600030101010101" pitchFamily="2" charset="-122"/>
                </a:rPr>
                <a:t>LDL</a:t>
              </a:r>
              <a:endParaRPr lang="en-US" altLang="zh-CN">
                <a:ea typeface="宋体" panose="02010600030101010101" pitchFamily="2" charset="-122"/>
              </a:endParaRPr>
            </a:p>
          </p:txBody>
        </p:sp>
        <p:grpSp>
          <p:nvGrpSpPr>
            <p:cNvPr id="188462" name="Group 1201"/>
            <p:cNvGrpSpPr>
              <a:grpSpLocks/>
            </p:cNvGrpSpPr>
            <p:nvPr/>
          </p:nvGrpSpPr>
          <p:grpSpPr bwMode="auto">
            <a:xfrm>
              <a:off x="4217" y="2015"/>
              <a:ext cx="1068" cy="413"/>
              <a:chOff x="4217" y="2015"/>
              <a:chExt cx="1068" cy="413"/>
            </a:xfrm>
          </p:grpSpPr>
          <p:sp>
            <p:nvSpPr>
              <p:cNvPr id="188884" name="Rectangle 1198"/>
              <p:cNvSpPr>
                <a:spLocks noChangeArrowheads="1"/>
              </p:cNvSpPr>
              <p:nvPr/>
            </p:nvSpPr>
            <p:spPr bwMode="auto">
              <a:xfrm>
                <a:off x="4217" y="2015"/>
                <a:ext cx="1068" cy="413"/>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85" name="Picture 119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217" y="2016"/>
                <a:ext cx="1068"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86" name="Rectangle 1200"/>
              <p:cNvSpPr>
                <a:spLocks noChangeArrowheads="1"/>
              </p:cNvSpPr>
              <p:nvPr/>
            </p:nvSpPr>
            <p:spPr bwMode="auto">
              <a:xfrm>
                <a:off x="4217" y="2015"/>
                <a:ext cx="1068" cy="413"/>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63" name="Rectangle 1202"/>
            <p:cNvSpPr>
              <a:spLocks noChangeArrowheads="1"/>
            </p:cNvSpPr>
            <p:nvPr/>
          </p:nvSpPr>
          <p:spPr bwMode="auto">
            <a:xfrm>
              <a:off x="4303" y="2057"/>
              <a:ext cx="61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最多，约</a:t>
              </a:r>
              <a:endParaRPr lang="zh-CN" altLang="en-US">
                <a:ea typeface="宋体" panose="02010600030101010101" pitchFamily="2" charset="-122"/>
              </a:endParaRPr>
            </a:p>
          </p:txBody>
        </p:sp>
        <p:sp>
          <p:nvSpPr>
            <p:cNvPr id="188464" name="Rectangle 1203"/>
            <p:cNvSpPr>
              <a:spLocks noChangeArrowheads="1"/>
            </p:cNvSpPr>
            <p:nvPr/>
          </p:nvSpPr>
          <p:spPr bwMode="auto">
            <a:xfrm>
              <a:off x="4902" y="2046"/>
              <a:ext cx="17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50</a:t>
              </a:r>
              <a:endParaRPr lang="en-US" altLang="zh-CN">
                <a:ea typeface="宋体" panose="02010600030101010101" pitchFamily="2" charset="-122"/>
              </a:endParaRPr>
            </a:p>
          </p:txBody>
        </p:sp>
        <p:sp>
          <p:nvSpPr>
            <p:cNvPr id="188465" name="Rectangle 1204"/>
            <p:cNvSpPr>
              <a:spLocks noChangeArrowheads="1"/>
            </p:cNvSpPr>
            <p:nvPr/>
          </p:nvSpPr>
          <p:spPr bwMode="auto">
            <a:xfrm>
              <a:off x="5068" y="2046"/>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a:t>
              </a:r>
              <a:endParaRPr lang="en-US" altLang="zh-CN">
                <a:ea typeface="宋体" panose="02010600030101010101" pitchFamily="2" charset="-122"/>
              </a:endParaRPr>
            </a:p>
          </p:txBody>
        </p:sp>
        <p:grpSp>
          <p:nvGrpSpPr>
            <p:cNvPr id="188466" name="Group 1208"/>
            <p:cNvGrpSpPr>
              <a:grpSpLocks/>
            </p:cNvGrpSpPr>
            <p:nvPr/>
          </p:nvGrpSpPr>
          <p:grpSpPr bwMode="auto">
            <a:xfrm>
              <a:off x="2266" y="2015"/>
              <a:ext cx="1019" cy="413"/>
              <a:chOff x="2266" y="2015"/>
              <a:chExt cx="1019" cy="413"/>
            </a:xfrm>
          </p:grpSpPr>
          <p:sp>
            <p:nvSpPr>
              <p:cNvPr id="188881" name="Rectangle 1205"/>
              <p:cNvSpPr>
                <a:spLocks noChangeArrowheads="1"/>
              </p:cNvSpPr>
              <p:nvPr/>
            </p:nvSpPr>
            <p:spPr bwMode="auto">
              <a:xfrm>
                <a:off x="2266" y="2015"/>
                <a:ext cx="1019" cy="413"/>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82" name="Picture 1206"/>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266" y="2016"/>
                <a:ext cx="1018"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83" name="Rectangle 1207"/>
              <p:cNvSpPr>
                <a:spLocks noChangeArrowheads="1"/>
              </p:cNvSpPr>
              <p:nvPr/>
            </p:nvSpPr>
            <p:spPr bwMode="auto">
              <a:xfrm>
                <a:off x="2266" y="2015"/>
                <a:ext cx="1019" cy="413"/>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67" name="Rectangle 1209"/>
            <p:cNvSpPr>
              <a:spLocks noChangeArrowheads="1"/>
            </p:cNvSpPr>
            <p:nvPr/>
          </p:nvSpPr>
          <p:spPr bwMode="auto">
            <a:xfrm>
              <a:off x="2542" y="2046"/>
              <a:ext cx="34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5~10</a:t>
              </a:r>
              <a:endParaRPr lang="en-US" altLang="zh-CN">
                <a:ea typeface="宋体" panose="02010600030101010101" pitchFamily="2" charset="-122"/>
              </a:endParaRPr>
            </a:p>
          </p:txBody>
        </p:sp>
        <p:sp>
          <p:nvSpPr>
            <p:cNvPr id="188468" name="Rectangle 1210"/>
            <p:cNvSpPr>
              <a:spLocks noChangeArrowheads="1"/>
            </p:cNvSpPr>
            <p:nvPr/>
          </p:nvSpPr>
          <p:spPr bwMode="auto">
            <a:xfrm>
              <a:off x="2878" y="2046"/>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a:t>
              </a:r>
              <a:endParaRPr lang="en-US" altLang="zh-CN">
                <a:ea typeface="宋体" panose="02010600030101010101" pitchFamily="2" charset="-122"/>
              </a:endParaRPr>
            </a:p>
          </p:txBody>
        </p:sp>
        <p:grpSp>
          <p:nvGrpSpPr>
            <p:cNvPr id="188469" name="Group 1214"/>
            <p:cNvGrpSpPr>
              <a:grpSpLocks/>
            </p:cNvGrpSpPr>
            <p:nvPr/>
          </p:nvGrpSpPr>
          <p:grpSpPr bwMode="auto">
            <a:xfrm>
              <a:off x="1248" y="2015"/>
              <a:ext cx="1018" cy="413"/>
              <a:chOff x="1248" y="2015"/>
              <a:chExt cx="1018" cy="413"/>
            </a:xfrm>
          </p:grpSpPr>
          <p:sp>
            <p:nvSpPr>
              <p:cNvPr id="188878" name="Rectangle 1211"/>
              <p:cNvSpPr>
                <a:spLocks noChangeArrowheads="1"/>
              </p:cNvSpPr>
              <p:nvPr/>
            </p:nvSpPr>
            <p:spPr bwMode="auto">
              <a:xfrm>
                <a:off x="1248" y="2015"/>
                <a:ext cx="1018" cy="413"/>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79" name="Picture 121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249" y="2016"/>
                <a:ext cx="1017"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80" name="Rectangle 1213"/>
              <p:cNvSpPr>
                <a:spLocks noChangeArrowheads="1"/>
              </p:cNvSpPr>
              <p:nvPr/>
            </p:nvSpPr>
            <p:spPr bwMode="auto">
              <a:xfrm>
                <a:off x="1248" y="2015"/>
                <a:ext cx="1018" cy="413"/>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70" name="Rectangle 1215"/>
            <p:cNvSpPr>
              <a:spLocks noChangeArrowheads="1"/>
            </p:cNvSpPr>
            <p:nvPr/>
          </p:nvSpPr>
          <p:spPr bwMode="auto">
            <a:xfrm>
              <a:off x="1458" y="2057"/>
              <a:ext cx="30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最少</a:t>
              </a:r>
              <a:endParaRPr lang="zh-CN" altLang="en-US">
                <a:ea typeface="宋体" panose="02010600030101010101" pitchFamily="2" charset="-122"/>
              </a:endParaRPr>
            </a:p>
          </p:txBody>
        </p:sp>
        <p:sp>
          <p:nvSpPr>
            <p:cNvPr id="188471" name="Rectangle 1216"/>
            <p:cNvSpPr>
              <a:spLocks noChangeArrowheads="1"/>
            </p:cNvSpPr>
            <p:nvPr/>
          </p:nvSpPr>
          <p:spPr bwMode="auto">
            <a:xfrm>
              <a:off x="1759" y="2046"/>
              <a:ext cx="17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 1</a:t>
              </a:r>
              <a:endParaRPr lang="en-US" altLang="zh-CN">
                <a:ea typeface="宋体" panose="02010600030101010101" pitchFamily="2" charset="-122"/>
              </a:endParaRPr>
            </a:p>
          </p:txBody>
        </p:sp>
        <p:sp>
          <p:nvSpPr>
            <p:cNvPr id="188472" name="Rectangle 1217"/>
            <p:cNvSpPr>
              <a:spLocks noChangeArrowheads="1"/>
            </p:cNvSpPr>
            <p:nvPr/>
          </p:nvSpPr>
          <p:spPr bwMode="auto">
            <a:xfrm>
              <a:off x="1925" y="2046"/>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a:t>
              </a:r>
              <a:endParaRPr lang="en-US" altLang="zh-CN">
                <a:ea typeface="宋体" panose="02010600030101010101" pitchFamily="2" charset="-122"/>
              </a:endParaRPr>
            </a:p>
          </p:txBody>
        </p:sp>
        <p:grpSp>
          <p:nvGrpSpPr>
            <p:cNvPr id="188473" name="Group 1221"/>
            <p:cNvGrpSpPr>
              <a:grpSpLocks/>
            </p:cNvGrpSpPr>
            <p:nvPr/>
          </p:nvGrpSpPr>
          <p:grpSpPr bwMode="auto">
            <a:xfrm>
              <a:off x="815" y="2015"/>
              <a:ext cx="434" cy="413"/>
              <a:chOff x="815" y="2015"/>
              <a:chExt cx="434" cy="413"/>
            </a:xfrm>
          </p:grpSpPr>
          <p:sp>
            <p:nvSpPr>
              <p:cNvPr id="188875" name="Rectangle 1218"/>
              <p:cNvSpPr>
                <a:spLocks noChangeArrowheads="1"/>
              </p:cNvSpPr>
              <p:nvPr/>
            </p:nvSpPr>
            <p:spPr bwMode="auto">
              <a:xfrm>
                <a:off x="815" y="2015"/>
                <a:ext cx="433" cy="413"/>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76" name="Picture 1219"/>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17" y="2016"/>
                <a:ext cx="43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77" name="Rectangle 1220"/>
              <p:cNvSpPr>
                <a:spLocks noChangeArrowheads="1"/>
              </p:cNvSpPr>
              <p:nvPr/>
            </p:nvSpPr>
            <p:spPr bwMode="auto">
              <a:xfrm>
                <a:off x="815" y="2015"/>
                <a:ext cx="433" cy="413"/>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74" name="Rectangle 1222"/>
            <p:cNvSpPr>
              <a:spLocks noChangeArrowheads="1"/>
            </p:cNvSpPr>
            <p:nvPr/>
          </p:nvSpPr>
          <p:spPr bwMode="auto">
            <a:xfrm>
              <a:off x="884" y="2055"/>
              <a:ext cx="30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蛋白</a:t>
              </a:r>
              <a:endParaRPr lang="zh-CN" altLang="en-US">
                <a:ea typeface="宋体" panose="02010600030101010101" pitchFamily="2" charset="-122"/>
              </a:endParaRPr>
            </a:p>
          </p:txBody>
        </p:sp>
        <p:sp>
          <p:nvSpPr>
            <p:cNvPr id="188475" name="Rectangle 1223"/>
            <p:cNvSpPr>
              <a:spLocks noChangeArrowheads="1"/>
            </p:cNvSpPr>
            <p:nvPr/>
          </p:nvSpPr>
          <p:spPr bwMode="auto">
            <a:xfrm>
              <a:off x="959" y="2235"/>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质</a:t>
              </a:r>
              <a:endParaRPr lang="zh-CN" altLang="en-US">
                <a:ea typeface="宋体" panose="02010600030101010101" pitchFamily="2" charset="-122"/>
              </a:endParaRPr>
            </a:p>
          </p:txBody>
        </p:sp>
        <p:grpSp>
          <p:nvGrpSpPr>
            <p:cNvPr id="188476" name="Group 1227"/>
            <p:cNvGrpSpPr>
              <a:grpSpLocks/>
            </p:cNvGrpSpPr>
            <p:nvPr/>
          </p:nvGrpSpPr>
          <p:grpSpPr bwMode="auto">
            <a:xfrm>
              <a:off x="815" y="1423"/>
              <a:ext cx="434" cy="593"/>
              <a:chOff x="815" y="1423"/>
              <a:chExt cx="434" cy="593"/>
            </a:xfrm>
          </p:grpSpPr>
          <p:sp>
            <p:nvSpPr>
              <p:cNvPr id="188872" name="Rectangle 1224"/>
              <p:cNvSpPr>
                <a:spLocks noChangeArrowheads="1"/>
              </p:cNvSpPr>
              <p:nvPr/>
            </p:nvSpPr>
            <p:spPr bwMode="auto">
              <a:xfrm>
                <a:off x="815" y="1423"/>
                <a:ext cx="433" cy="592"/>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73" name="Picture 122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17" y="1424"/>
                <a:ext cx="432" cy="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74" name="Rectangle 1226"/>
              <p:cNvSpPr>
                <a:spLocks noChangeArrowheads="1"/>
              </p:cNvSpPr>
              <p:nvPr/>
            </p:nvSpPr>
            <p:spPr bwMode="auto">
              <a:xfrm>
                <a:off x="815" y="1423"/>
                <a:ext cx="433" cy="592"/>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77" name="Rectangle 1228"/>
            <p:cNvSpPr>
              <a:spLocks noChangeArrowheads="1"/>
            </p:cNvSpPr>
            <p:nvPr/>
          </p:nvSpPr>
          <p:spPr bwMode="auto">
            <a:xfrm>
              <a:off x="884" y="1678"/>
              <a:ext cx="30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脂类</a:t>
              </a:r>
              <a:endParaRPr lang="zh-CN" altLang="en-US">
                <a:ea typeface="宋体" panose="02010600030101010101" pitchFamily="2" charset="-122"/>
              </a:endParaRPr>
            </a:p>
          </p:txBody>
        </p:sp>
        <p:grpSp>
          <p:nvGrpSpPr>
            <p:cNvPr id="188478" name="Group 1232"/>
            <p:cNvGrpSpPr>
              <a:grpSpLocks/>
            </p:cNvGrpSpPr>
            <p:nvPr/>
          </p:nvGrpSpPr>
          <p:grpSpPr bwMode="auto">
            <a:xfrm>
              <a:off x="4217" y="2428"/>
              <a:ext cx="1068" cy="772"/>
              <a:chOff x="4217" y="2428"/>
              <a:chExt cx="1068" cy="772"/>
            </a:xfrm>
          </p:grpSpPr>
          <p:sp>
            <p:nvSpPr>
              <p:cNvPr id="188869" name="Rectangle 1229"/>
              <p:cNvSpPr>
                <a:spLocks noChangeArrowheads="1"/>
              </p:cNvSpPr>
              <p:nvPr/>
            </p:nvSpPr>
            <p:spPr bwMode="auto">
              <a:xfrm>
                <a:off x="4217" y="2428"/>
                <a:ext cx="1068" cy="772"/>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70" name="Picture 1230"/>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217" y="2428"/>
                <a:ext cx="1068" cy="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71" name="Rectangle 1231"/>
              <p:cNvSpPr>
                <a:spLocks noChangeArrowheads="1"/>
              </p:cNvSpPr>
              <p:nvPr/>
            </p:nvSpPr>
            <p:spPr bwMode="auto">
              <a:xfrm>
                <a:off x="4217" y="2428"/>
                <a:ext cx="1068" cy="772"/>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79" name="Rectangle 1233"/>
            <p:cNvSpPr>
              <a:spLocks noChangeArrowheads="1"/>
            </p:cNvSpPr>
            <p:nvPr/>
          </p:nvSpPr>
          <p:spPr bwMode="auto">
            <a:xfrm>
              <a:off x="4394" y="2459"/>
              <a:ext cx="42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apo A</a:t>
              </a:r>
              <a:endParaRPr lang="en-US" altLang="zh-CN">
                <a:ea typeface="宋体" panose="02010600030101010101" pitchFamily="2" charset="-122"/>
              </a:endParaRPr>
            </a:p>
          </p:txBody>
        </p:sp>
        <p:sp>
          <p:nvSpPr>
            <p:cNvPr id="188480" name="Rectangle 1234"/>
            <p:cNvSpPr>
              <a:spLocks noChangeArrowheads="1"/>
            </p:cNvSpPr>
            <p:nvPr/>
          </p:nvSpPr>
          <p:spPr bwMode="auto">
            <a:xfrm>
              <a:off x="4807" y="247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华文楷体" panose="02010600040101010101" pitchFamily="2" charset="-122"/>
                </a:rPr>
                <a:t>Ⅰ</a:t>
              </a:r>
              <a:endParaRPr lang="en-US" altLang="zh-CN">
                <a:ea typeface="宋体" panose="02010600030101010101" pitchFamily="2" charset="-122"/>
              </a:endParaRPr>
            </a:p>
          </p:txBody>
        </p:sp>
        <p:sp>
          <p:nvSpPr>
            <p:cNvPr id="188481" name="Rectangle 1235"/>
            <p:cNvSpPr>
              <a:spLocks noChangeArrowheads="1"/>
            </p:cNvSpPr>
            <p:nvPr/>
          </p:nvSpPr>
          <p:spPr bwMode="auto">
            <a:xfrm>
              <a:off x="4958" y="247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8000"/>
                  </a:solidFill>
                  <a:latin typeface="华文楷体" panose="02010600040101010101" pitchFamily="2" charset="-122"/>
                </a:rPr>
                <a:t>、</a:t>
              </a:r>
              <a:endParaRPr lang="zh-CN" altLang="en-US">
                <a:ea typeface="宋体" panose="02010600030101010101" pitchFamily="2" charset="-122"/>
              </a:endParaRPr>
            </a:p>
          </p:txBody>
        </p:sp>
        <p:sp>
          <p:nvSpPr>
            <p:cNvPr id="188482" name="Rectangle 1236"/>
            <p:cNvSpPr>
              <a:spLocks noChangeArrowheads="1"/>
            </p:cNvSpPr>
            <p:nvPr/>
          </p:nvSpPr>
          <p:spPr bwMode="auto">
            <a:xfrm>
              <a:off x="4622" y="263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A</a:t>
              </a:r>
              <a:endParaRPr lang="en-US" altLang="zh-CN">
                <a:ea typeface="宋体" panose="02010600030101010101" pitchFamily="2" charset="-122"/>
              </a:endParaRPr>
            </a:p>
          </p:txBody>
        </p:sp>
        <p:sp>
          <p:nvSpPr>
            <p:cNvPr id="188483" name="Rectangle 1237"/>
            <p:cNvSpPr>
              <a:spLocks noChangeArrowheads="1"/>
            </p:cNvSpPr>
            <p:nvPr/>
          </p:nvSpPr>
          <p:spPr bwMode="auto">
            <a:xfrm>
              <a:off x="4726" y="2649"/>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华文楷体" panose="02010600040101010101" pitchFamily="2" charset="-122"/>
                </a:rPr>
                <a:t>Ⅱ</a:t>
              </a:r>
              <a:endParaRPr lang="en-US" altLang="zh-CN">
                <a:ea typeface="宋体" panose="02010600030101010101" pitchFamily="2" charset="-122"/>
              </a:endParaRPr>
            </a:p>
          </p:txBody>
        </p:sp>
        <p:grpSp>
          <p:nvGrpSpPr>
            <p:cNvPr id="188484" name="Group 1241"/>
            <p:cNvGrpSpPr>
              <a:grpSpLocks/>
            </p:cNvGrpSpPr>
            <p:nvPr/>
          </p:nvGrpSpPr>
          <p:grpSpPr bwMode="auto">
            <a:xfrm>
              <a:off x="2266" y="2428"/>
              <a:ext cx="1019" cy="772"/>
              <a:chOff x="2266" y="2428"/>
              <a:chExt cx="1019" cy="772"/>
            </a:xfrm>
          </p:grpSpPr>
          <p:sp>
            <p:nvSpPr>
              <p:cNvPr id="188866" name="Rectangle 1238"/>
              <p:cNvSpPr>
                <a:spLocks noChangeArrowheads="1"/>
              </p:cNvSpPr>
              <p:nvPr/>
            </p:nvSpPr>
            <p:spPr bwMode="auto">
              <a:xfrm>
                <a:off x="2266" y="2428"/>
                <a:ext cx="1019" cy="772"/>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67" name="Picture 123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266" y="2428"/>
                <a:ext cx="1018" cy="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68" name="Rectangle 1240"/>
              <p:cNvSpPr>
                <a:spLocks noChangeArrowheads="1"/>
              </p:cNvSpPr>
              <p:nvPr/>
            </p:nvSpPr>
            <p:spPr bwMode="auto">
              <a:xfrm>
                <a:off x="2266" y="2428"/>
                <a:ext cx="1019" cy="772"/>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85" name="Rectangle 1242"/>
            <p:cNvSpPr>
              <a:spLocks noChangeArrowheads="1"/>
            </p:cNvSpPr>
            <p:nvPr/>
          </p:nvSpPr>
          <p:spPr bwMode="auto">
            <a:xfrm>
              <a:off x="2415" y="2464"/>
              <a:ext cx="64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apoB100</a:t>
              </a:r>
              <a:endParaRPr lang="en-US" altLang="zh-CN">
                <a:ea typeface="宋体" panose="02010600030101010101" pitchFamily="2" charset="-122"/>
              </a:endParaRPr>
            </a:p>
          </p:txBody>
        </p:sp>
        <p:sp>
          <p:nvSpPr>
            <p:cNvPr id="188486" name="Rectangle 1243"/>
            <p:cNvSpPr>
              <a:spLocks noChangeArrowheads="1"/>
            </p:cNvSpPr>
            <p:nvPr/>
          </p:nvSpPr>
          <p:spPr bwMode="auto">
            <a:xfrm>
              <a:off x="3037" y="2557"/>
              <a:ext cx="97"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200" b="1">
                  <a:solidFill>
                    <a:srgbClr val="008000"/>
                  </a:solidFill>
                  <a:latin typeface="宋体" panose="02010600030101010101" pitchFamily="2" charset="-122"/>
                  <a:ea typeface="宋体" panose="02010600030101010101" pitchFamily="2" charset="-122"/>
                </a:rPr>
                <a:t>、</a:t>
              </a:r>
              <a:endParaRPr lang="zh-CN" altLang="en-US">
                <a:ea typeface="宋体" panose="02010600030101010101" pitchFamily="2" charset="-122"/>
              </a:endParaRPr>
            </a:p>
          </p:txBody>
        </p:sp>
        <p:sp>
          <p:nvSpPr>
            <p:cNvPr id="188487" name="Rectangle 1244"/>
            <p:cNvSpPr>
              <a:spLocks noChangeArrowheads="1"/>
            </p:cNvSpPr>
            <p:nvPr/>
          </p:nvSpPr>
          <p:spPr bwMode="auto">
            <a:xfrm>
              <a:off x="2442" y="2644"/>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C</a:t>
              </a:r>
              <a:endParaRPr lang="en-US" altLang="zh-CN">
                <a:ea typeface="宋体" panose="02010600030101010101" pitchFamily="2" charset="-122"/>
              </a:endParaRPr>
            </a:p>
          </p:txBody>
        </p:sp>
        <p:sp>
          <p:nvSpPr>
            <p:cNvPr id="188488" name="Rectangle 1245"/>
            <p:cNvSpPr>
              <a:spLocks noChangeArrowheads="1"/>
            </p:cNvSpPr>
            <p:nvPr/>
          </p:nvSpPr>
          <p:spPr bwMode="auto">
            <a:xfrm>
              <a:off x="2549" y="2655"/>
              <a:ext cx="15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宋体" panose="02010600030101010101" pitchFamily="2" charset="-122"/>
                  <a:ea typeface="宋体" panose="02010600030101010101" pitchFamily="2" charset="-122"/>
                </a:rPr>
                <a:t>Ⅰ</a:t>
              </a:r>
              <a:endParaRPr lang="en-US" altLang="zh-CN">
                <a:ea typeface="宋体" panose="02010600030101010101" pitchFamily="2" charset="-122"/>
              </a:endParaRPr>
            </a:p>
          </p:txBody>
        </p:sp>
        <p:sp>
          <p:nvSpPr>
            <p:cNvPr id="188489" name="Rectangle 1246"/>
            <p:cNvSpPr>
              <a:spLocks noChangeArrowheads="1"/>
            </p:cNvSpPr>
            <p:nvPr/>
          </p:nvSpPr>
          <p:spPr bwMode="auto">
            <a:xfrm>
              <a:off x="2700" y="2655"/>
              <a:ext cx="15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8000"/>
                  </a:solidFill>
                  <a:latin typeface="宋体" panose="02010600030101010101" pitchFamily="2" charset="-122"/>
                  <a:ea typeface="宋体" panose="02010600030101010101" pitchFamily="2" charset="-122"/>
                </a:rPr>
                <a:t>、</a:t>
              </a:r>
              <a:endParaRPr lang="zh-CN" altLang="en-US">
                <a:ea typeface="宋体" panose="02010600030101010101" pitchFamily="2" charset="-122"/>
              </a:endParaRPr>
            </a:p>
          </p:txBody>
        </p:sp>
        <p:sp>
          <p:nvSpPr>
            <p:cNvPr id="188490" name="Rectangle 1247"/>
            <p:cNvSpPr>
              <a:spLocks noChangeArrowheads="1"/>
            </p:cNvSpPr>
            <p:nvPr/>
          </p:nvSpPr>
          <p:spPr bwMode="auto">
            <a:xfrm>
              <a:off x="2851" y="2644"/>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C</a:t>
              </a:r>
              <a:endParaRPr lang="en-US" altLang="zh-CN">
                <a:ea typeface="宋体" panose="02010600030101010101" pitchFamily="2" charset="-122"/>
              </a:endParaRPr>
            </a:p>
          </p:txBody>
        </p:sp>
        <p:sp>
          <p:nvSpPr>
            <p:cNvPr id="188491" name="Rectangle 1248"/>
            <p:cNvSpPr>
              <a:spLocks noChangeArrowheads="1"/>
            </p:cNvSpPr>
            <p:nvPr/>
          </p:nvSpPr>
          <p:spPr bwMode="auto">
            <a:xfrm>
              <a:off x="2958" y="2655"/>
              <a:ext cx="15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宋体" panose="02010600030101010101" pitchFamily="2" charset="-122"/>
                  <a:ea typeface="宋体" panose="02010600030101010101" pitchFamily="2" charset="-122"/>
                </a:rPr>
                <a:t>Ⅱ</a:t>
              </a:r>
              <a:endParaRPr lang="en-US" altLang="zh-CN">
                <a:ea typeface="宋体" panose="02010600030101010101" pitchFamily="2" charset="-122"/>
              </a:endParaRPr>
            </a:p>
          </p:txBody>
        </p:sp>
        <p:sp>
          <p:nvSpPr>
            <p:cNvPr id="188492" name="Rectangle 1249"/>
            <p:cNvSpPr>
              <a:spLocks noChangeArrowheads="1"/>
            </p:cNvSpPr>
            <p:nvPr/>
          </p:nvSpPr>
          <p:spPr bwMode="auto">
            <a:xfrm>
              <a:off x="2501" y="2823"/>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C</a:t>
              </a:r>
              <a:endParaRPr lang="en-US" altLang="zh-CN">
                <a:ea typeface="宋体" panose="02010600030101010101" pitchFamily="2" charset="-122"/>
              </a:endParaRPr>
            </a:p>
          </p:txBody>
        </p:sp>
        <p:sp>
          <p:nvSpPr>
            <p:cNvPr id="188493" name="Rectangle 1250"/>
            <p:cNvSpPr>
              <a:spLocks noChangeArrowheads="1"/>
            </p:cNvSpPr>
            <p:nvPr/>
          </p:nvSpPr>
          <p:spPr bwMode="auto">
            <a:xfrm>
              <a:off x="2608" y="2834"/>
              <a:ext cx="15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宋体" panose="02010600030101010101" pitchFamily="2" charset="-122"/>
                  <a:ea typeface="宋体" panose="02010600030101010101" pitchFamily="2" charset="-122"/>
                </a:rPr>
                <a:t>Ⅲ</a:t>
              </a:r>
              <a:endParaRPr lang="en-US" altLang="zh-CN">
                <a:ea typeface="宋体" panose="02010600030101010101" pitchFamily="2" charset="-122"/>
              </a:endParaRPr>
            </a:p>
          </p:txBody>
        </p:sp>
        <p:sp>
          <p:nvSpPr>
            <p:cNvPr id="188494" name="Rectangle 1251"/>
            <p:cNvSpPr>
              <a:spLocks noChangeArrowheads="1"/>
            </p:cNvSpPr>
            <p:nvPr/>
          </p:nvSpPr>
          <p:spPr bwMode="auto">
            <a:xfrm>
              <a:off x="2759" y="2834"/>
              <a:ext cx="15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8000"/>
                  </a:solidFill>
                  <a:latin typeface="宋体" panose="02010600030101010101" pitchFamily="2" charset="-122"/>
                  <a:ea typeface="宋体" panose="02010600030101010101" pitchFamily="2" charset="-122"/>
                </a:rPr>
                <a:t>、</a:t>
              </a:r>
              <a:endParaRPr lang="zh-CN" altLang="en-US">
                <a:ea typeface="宋体" panose="02010600030101010101" pitchFamily="2" charset="-122"/>
              </a:endParaRPr>
            </a:p>
          </p:txBody>
        </p:sp>
        <p:sp>
          <p:nvSpPr>
            <p:cNvPr id="188495" name="Rectangle 1252"/>
            <p:cNvSpPr>
              <a:spLocks noChangeArrowheads="1"/>
            </p:cNvSpPr>
            <p:nvPr/>
          </p:nvSpPr>
          <p:spPr bwMode="auto">
            <a:xfrm>
              <a:off x="2951" y="2823"/>
              <a:ext cx="10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E</a:t>
              </a:r>
              <a:endParaRPr lang="en-US" altLang="zh-CN">
                <a:ea typeface="宋体" panose="02010600030101010101" pitchFamily="2" charset="-122"/>
              </a:endParaRPr>
            </a:p>
          </p:txBody>
        </p:sp>
        <p:grpSp>
          <p:nvGrpSpPr>
            <p:cNvPr id="188496" name="Group 1256"/>
            <p:cNvGrpSpPr>
              <a:grpSpLocks/>
            </p:cNvGrpSpPr>
            <p:nvPr/>
          </p:nvGrpSpPr>
          <p:grpSpPr bwMode="auto">
            <a:xfrm>
              <a:off x="1248" y="2428"/>
              <a:ext cx="1018" cy="772"/>
              <a:chOff x="1248" y="2428"/>
              <a:chExt cx="1018" cy="772"/>
            </a:xfrm>
          </p:grpSpPr>
          <p:sp>
            <p:nvSpPr>
              <p:cNvPr id="188863" name="Rectangle 1253"/>
              <p:cNvSpPr>
                <a:spLocks noChangeArrowheads="1"/>
              </p:cNvSpPr>
              <p:nvPr/>
            </p:nvSpPr>
            <p:spPr bwMode="auto">
              <a:xfrm>
                <a:off x="1248" y="2428"/>
                <a:ext cx="1018" cy="772"/>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64" name="Picture 1254"/>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249" y="2428"/>
                <a:ext cx="1017" cy="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65" name="Rectangle 1255"/>
              <p:cNvSpPr>
                <a:spLocks noChangeArrowheads="1"/>
              </p:cNvSpPr>
              <p:nvPr/>
            </p:nvSpPr>
            <p:spPr bwMode="auto">
              <a:xfrm>
                <a:off x="1248" y="2428"/>
                <a:ext cx="1018" cy="772"/>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497" name="Rectangle 1257"/>
            <p:cNvSpPr>
              <a:spLocks noChangeArrowheads="1"/>
            </p:cNvSpPr>
            <p:nvPr/>
          </p:nvSpPr>
          <p:spPr bwMode="auto">
            <a:xfrm>
              <a:off x="1363" y="2459"/>
              <a:ext cx="55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apoB48</a:t>
              </a:r>
              <a:endParaRPr lang="en-US" altLang="zh-CN">
                <a:ea typeface="宋体" panose="02010600030101010101" pitchFamily="2" charset="-122"/>
              </a:endParaRPr>
            </a:p>
          </p:txBody>
        </p:sp>
        <p:sp>
          <p:nvSpPr>
            <p:cNvPr id="188498" name="Rectangle 1258"/>
            <p:cNvSpPr>
              <a:spLocks noChangeArrowheads="1"/>
            </p:cNvSpPr>
            <p:nvPr/>
          </p:nvSpPr>
          <p:spPr bwMode="auto">
            <a:xfrm>
              <a:off x="1903" y="247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8000"/>
                  </a:solidFill>
                  <a:latin typeface="华文楷体" panose="02010600040101010101" pitchFamily="2" charset="-122"/>
                </a:rPr>
                <a:t>、</a:t>
              </a:r>
              <a:endParaRPr lang="zh-CN" altLang="en-US">
                <a:ea typeface="宋体" panose="02010600030101010101" pitchFamily="2" charset="-122"/>
              </a:endParaRPr>
            </a:p>
          </p:txBody>
        </p:sp>
        <p:sp>
          <p:nvSpPr>
            <p:cNvPr id="188499" name="Rectangle 1259"/>
            <p:cNvSpPr>
              <a:spLocks noChangeArrowheads="1"/>
            </p:cNvSpPr>
            <p:nvPr/>
          </p:nvSpPr>
          <p:spPr bwMode="auto">
            <a:xfrm>
              <a:off x="2054" y="2459"/>
              <a:ext cx="10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E</a:t>
              </a:r>
              <a:endParaRPr lang="en-US" altLang="zh-CN">
                <a:ea typeface="宋体" panose="02010600030101010101" pitchFamily="2" charset="-122"/>
              </a:endParaRPr>
            </a:p>
          </p:txBody>
        </p:sp>
        <p:sp>
          <p:nvSpPr>
            <p:cNvPr id="188500" name="Rectangle 1260"/>
            <p:cNvSpPr>
              <a:spLocks noChangeArrowheads="1"/>
            </p:cNvSpPr>
            <p:nvPr/>
          </p:nvSpPr>
          <p:spPr bwMode="auto">
            <a:xfrm>
              <a:off x="1426" y="263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A</a:t>
              </a:r>
              <a:endParaRPr lang="en-US" altLang="zh-CN">
                <a:ea typeface="宋体" panose="02010600030101010101" pitchFamily="2" charset="-122"/>
              </a:endParaRPr>
            </a:p>
          </p:txBody>
        </p:sp>
        <p:sp>
          <p:nvSpPr>
            <p:cNvPr id="188501" name="Rectangle 1261"/>
            <p:cNvSpPr>
              <a:spLocks noChangeArrowheads="1"/>
            </p:cNvSpPr>
            <p:nvPr/>
          </p:nvSpPr>
          <p:spPr bwMode="auto">
            <a:xfrm>
              <a:off x="1530" y="2649"/>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华文楷体" panose="02010600040101010101" pitchFamily="2" charset="-122"/>
                </a:rPr>
                <a:t>Ⅰ</a:t>
              </a:r>
              <a:endParaRPr lang="en-US" altLang="zh-CN">
                <a:ea typeface="宋体" panose="02010600030101010101" pitchFamily="2" charset="-122"/>
              </a:endParaRPr>
            </a:p>
          </p:txBody>
        </p:sp>
        <p:sp>
          <p:nvSpPr>
            <p:cNvPr id="188502" name="Rectangle 1262"/>
            <p:cNvSpPr>
              <a:spLocks noChangeArrowheads="1"/>
            </p:cNvSpPr>
            <p:nvPr/>
          </p:nvSpPr>
          <p:spPr bwMode="auto">
            <a:xfrm>
              <a:off x="1680" y="2649"/>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8000"/>
                  </a:solidFill>
                  <a:latin typeface="华文楷体" panose="02010600040101010101" pitchFamily="2" charset="-122"/>
                </a:rPr>
                <a:t>、</a:t>
              </a:r>
              <a:endParaRPr lang="zh-CN" altLang="en-US">
                <a:ea typeface="宋体" panose="02010600030101010101" pitchFamily="2" charset="-122"/>
              </a:endParaRPr>
            </a:p>
          </p:txBody>
        </p:sp>
        <p:sp>
          <p:nvSpPr>
            <p:cNvPr id="188503" name="Rectangle 1263"/>
            <p:cNvSpPr>
              <a:spLocks noChangeArrowheads="1"/>
            </p:cNvSpPr>
            <p:nvPr/>
          </p:nvSpPr>
          <p:spPr bwMode="auto">
            <a:xfrm>
              <a:off x="1835" y="263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A</a:t>
              </a:r>
              <a:endParaRPr lang="en-US" altLang="zh-CN">
                <a:ea typeface="宋体" panose="02010600030101010101" pitchFamily="2" charset="-122"/>
              </a:endParaRPr>
            </a:p>
          </p:txBody>
        </p:sp>
        <p:sp>
          <p:nvSpPr>
            <p:cNvPr id="188504" name="Rectangle 1264"/>
            <p:cNvSpPr>
              <a:spLocks noChangeArrowheads="1"/>
            </p:cNvSpPr>
            <p:nvPr/>
          </p:nvSpPr>
          <p:spPr bwMode="auto">
            <a:xfrm>
              <a:off x="1939" y="2649"/>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华文楷体" panose="02010600040101010101" pitchFamily="2" charset="-122"/>
                </a:rPr>
                <a:t>Ⅱ</a:t>
              </a:r>
              <a:endParaRPr lang="en-US" altLang="zh-CN">
                <a:ea typeface="宋体" panose="02010600030101010101" pitchFamily="2" charset="-122"/>
              </a:endParaRPr>
            </a:p>
          </p:txBody>
        </p:sp>
        <p:sp>
          <p:nvSpPr>
            <p:cNvPr id="188505" name="Rectangle 1265"/>
            <p:cNvSpPr>
              <a:spLocks noChangeArrowheads="1"/>
            </p:cNvSpPr>
            <p:nvPr/>
          </p:nvSpPr>
          <p:spPr bwMode="auto">
            <a:xfrm>
              <a:off x="1424" y="281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A</a:t>
              </a:r>
              <a:endParaRPr lang="en-US" altLang="zh-CN">
                <a:ea typeface="宋体" panose="02010600030101010101" pitchFamily="2" charset="-122"/>
              </a:endParaRPr>
            </a:p>
          </p:txBody>
        </p:sp>
        <p:sp>
          <p:nvSpPr>
            <p:cNvPr id="188506" name="Rectangle 1266"/>
            <p:cNvSpPr>
              <a:spLocks noChangeArrowheads="1"/>
            </p:cNvSpPr>
            <p:nvPr/>
          </p:nvSpPr>
          <p:spPr bwMode="auto">
            <a:xfrm>
              <a:off x="1528" y="2829"/>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华文楷体" panose="02010600040101010101" pitchFamily="2" charset="-122"/>
                </a:rPr>
                <a:t>Ⅳ</a:t>
              </a:r>
              <a:endParaRPr lang="en-US" altLang="zh-CN">
                <a:ea typeface="宋体" panose="02010600030101010101" pitchFamily="2" charset="-122"/>
              </a:endParaRPr>
            </a:p>
          </p:txBody>
        </p:sp>
        <p:sp>
          <p:nvSpPr>
            <p:cNvPr id="188507" name="Rectangle 1267"/>
            <p:cNvSpPr>
              <a:spLocks noChangeArrowheads="1"/>
            </p:cNvSpPr>
            <p:nvPr/>
          </p:nvSpPr>
          <p:spPr bwMode="auto">
            <a:xfrm>
              <a:off x="1679" y="2829"/>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8000"/>
                  </a:solidFill>
                  <a:latin typeface="华文楷体" panose="02010600040101010101" pitchFamily="2" charset="-122"/>
                </a:rPr>
                <a:t>、</a:t>
              </a:r>
              <a:endParaRPr lang="zh-CN" altLang="en-US">
                <a:ea typeface="宋体" panose="02010600030101010101" pitchFamily="2" charset="-122"/>
              </a:endParaRPr>
            </a:p>
          </p:txBody>
        </p:sp>
        <p:sp>
          <p:nvSpPr>
            <p:cNvPr id="188508" name="Rectangle 1268"/>
            <p:cNvSpPr>
              <a:spLocks noChangeArrowheads="1"/>
            </p:cNvSpPr>
            <p:nvPr/>
          </p:nvSpPr>
          <p:spPr bwMode="auto">
            <a:xfrm>
              <a:off x="1831" y="281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C</a:t>
              </a:r>
              <a:endParaRPr lang="en-US" altLang="zh-CN">
                <a:ea typeface="宋体" panose="02010600030101010101" pitchFamily="2" charset="-122"/>
              </a:endParaRPr>
            </a:p>
          </p:txBody>
        </p:sp>
        <p:sp>
          <p:nvSpPr>
            <p:cNvPr id="188509" name="Rectangle 1269"/>
            <p:cNvSpPr>
              <a:spLocks noChangeArrowheads="1"/>
            </p:cNvSpPr>
            <p:nvPr/>
          </p:nvSpPr>
          <p:spPr bwMode="auto">
            <a:xfrm>
              <a:off x="1939" y="2829"/>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华文楷体" panose="02010600040101010101" pitchFamily="2" charset="-122"/>
                </a:rPr>
                <a:t>Ⅰ</a:t>
              </a:r>
              <a:endParaRPr lang="en-US" altLang="zh-CN">
                <a:ea typeface="宋体" panose="02010600030101010101" pitchFamily="2" charset="-122"/>
              </a:endParaRPr>
            </a:p>
          </p:txBody>
        </p:sp>
        <p:sp>
          <p:nvSpPr>
            <p:cNvPr id="188510" name="Rectangle 1270"/>
            <p:cNvSpPr>
              <a:spLocks noChangeArrowheads="1"/>
            </p:cNvSpPr>
            <p:nvPr/>
          </p:nvSpPr>
          <p:spPr bwMode="auto">
            <a:xfrm>
              <a:off x="1424" y="2997"/>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C</a:t>
              </a:r>
              <a:endParaRPr lang="en-US" altLang="zh-CN">
                <a:ea typeface="宋体" panose="02010600030101010101" pitchFamily="2" charset="-122"/>
              </a:endParaRPr>
            </a:p>
          </p:txBody>
        </p:sp>
        <p:sp>
          <p:nvSpPr>
            <p:cNvPr id="188511" name="Rectangle 1271"/>
            <p:cNvSpPr>
              <a:spLocks noChangeArrowheads="1"/>
            </p:cNvSpPr>
            <p:nvPr/>
          </p:nvSpPr>
          <p:spPr bwMode="auto">
            <a:xfrm>
              <a:off x="1531" y="3008"/>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华文楷体" panose="02010600040101010101" pitchFamily="2" charset="-122"/>
                </a:rPr>
                <a:t>Ⅱ</a:t>
              </a:r>
              <a:endParaRPr lang="en-US" altLang="zh-CN">
                <a:ea typeface="宋体" panose="02010600030101010101" pitchFamily="2" charset="-122"/>
              </a:endParaRPr>
            </a:p>
          </p:txBody>
        </p:sp>
        <p:sp>
          <p:nvSpPr>
            <p:cNvPr id="188512" name="Rectangle 1272"/>
            <p:cNvSpPr>
              <a:spLocks noChangeArrowheads="1"/>
            </p:cNvSpPr>
            <p:nvPr/>
          </p:nvSpPr>
          <p:spPr bwMode="auto">
            <a:xfrm>
              <a:off x="1682" y="3008"/>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8000"/>
                  </a:solidFill>
                  <a:latin typeface="华文楷体" panose="02010600040101010101" pitchFamily="2" charset="-122"/>
                </a:rPr>
                <a:t>、</a:t>
              </a:r>
              <a:endParaRPr lang="zh-CN" altLang="en-US">
                <a:ea typeface="宋体" panose="02010600030101010101" pitchFamily="2" charset="-122"/>
              </a:endParaRPr>
            </a:p>
          </p:txBody>
        </p:sp>
        <p:sp>
          <p:nvSpPr>
            <p:cNvPr id="188513" name="Rectangle 1273"/>
            <p:cNvSpPr>
              <a:spLocks noChangeArrowheads="1"/>
            </p:cNvSpPr>
            <p:nvPr/>
          </p:nvSpPr>
          <p:spPr bwMode="auto">
            <a:xfrm>
              <a:off x="1833" y="2997"/>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C</a:t>
              </a:r>
              <a:endParaRPr lang="en-US" altLang="zh-CN">
                <a:ea typeface="宋体" panose="02010600030101010101" pitchFamily="2" charset="-122"/>
              </a:endParaRPr>
            </a:p>
          </p:txBody>
        </p:sp>
        <p:sp>
          <p:nvSpPr>
            <p:cNvPr id="188514" name="Rectangle 1274"/>
            <p:cNvSpPr>
              <a:spLocks noChangeArrowheads="1"/>
            </p:cNvSpPr>
            <p:nvPr/>
          </p:nvSpPr>
          <p:spPr bwMode="auto">
            <a:xfrm>
              <a:off x="1941" y="3008"/>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华文楷体" panose="02010600040101010101" pitchFamily="2" charset="-122"/>
                </a:rPr>
                <a:t>Ⅲ</a:t>
              </a:r>
              <a:endParaRPr lang="en-US" altLang="zh-CN">
                <a:ea typeface="宋体" panose="02010600030101010101" pitchFamily="2" charset="-122"/>
              </a:endParaRPr>
            </a:p>
          </p:txBody>
        </p:sp>
        <p:grpSp>
          <p:nvGrpSpPr>
            <p:cNvPr id="188515" name="Group 1278"/>
            <p:cNvGrpSpPr>
              <a:grpSpLocks/>
            </p:cNvGrpSpPr>
            <p:nvPr/>
          </p:nvGrpSpPr>
          <p:grpSpPr bwMode="auto">
            <a:xfrm>
              <a:off x="528" y="2428"/>
              <a:ext cx="722" cy="772"/>
              <a:chOff x="528" y="2428"/>
              <a:chExt cx="722" cy="772"/>
            </a:xfrm>
          </p:grpSpPr>
          <p:sp>
            <p:nvSpPr>
              <p:cNvPr id="188860" name="Rectangle 1275"/>
              <p:cNvSpPr>
                <a:spLocks noChangeArrowheads="1"/>
              </p:cNvSpPr>
              <p:nvPr/>
            </p:nvSpPr>
            <p:spPr bwMode="auto">
              <a:xfrm>
                <a:off x="528" y="2428"/>
                <a:ext cx="722" cy="772"/>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61" name="Picture 1276"/>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28" y="2428"/>
                <a:ext cx="721" cy="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62" name="Rectangle 1277"/>
              <p:cNvSpPr>
                <a:spLocks noChangeArrowheads="1"/>
              </p:cNvSpPr>
              <p:nvPr/>
            </p:nvSpPr>
            <p:spPr bwMode="auto">
              <a:xfrm>
                <a:off x="528" y="2428"/>
                <a:ext cx="722" cy="772"/>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16" name="Rectangle 1279"/>
            <p:cNvSpPr>
              <a:spLocks noChangeArrowheads="1"/>
            </p:cNvSpPr>
            <p:nvPr/>
          </p:nvSpPr>
          <p:spPr bwMode="auto">
            <a:xfrm>
              <a:off x="591" y="2682"/>
              <a:ext cx="61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载脂蛋白</a:t>
              </a:r>
              <a:endParaRPr lang="zh-CN" altLang="en-US">
                <a:ea typeface="宋体" panose="02010600030101010101" pitchFamily="2" charset="-122"/>
              </a:endParaRPr>
            </a:p>
          </p:txBody>
        </p:sp>
        <p:sp>
          <p:nvSpPr>
            <p:cNvPr id="188517" name="Rectangle 1280"/>
            <p:cNvSpPr>
              <a:spLocks noChangeArrowheads="1"/>
            </p:cNvSpPr>
            <p:nvPr/>
          </p:nvSpPr>
          <p:spPr bwMode="auto">
            <a:xfrm>
              <a:off x="738" y="2861"/>
              <a:ext cx="30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组成</a:t>
              </a:r>
              <a:endParaRPr lang="zh-CN" altLang="en-US">
                <a:ea typeface="宋体" panose="02010600030101010101" pitchFamily="2" charset="-122"/>
              </a:endParaRPr>
            </a:p>
          </p:txBody>
        </p:sp>
        <p:grpSp>
          <p:nvGrpSpPr>
            <p:cNvPr id="188518" name="Group 1284"/>
            <p:cNvGrpSpPr>
              <a:grpSpLocks/>
            </p:cNvGrpSpPr>
            <p:nvPr/>
          </p:nvGrpSpPr>
          <p:grpSpPr bwMode="auto">
            <a:xfrm>
              <a:off x="4217" y="1423"/>
              <a:ext cx="1068" cy="593"/>
              <a:chOff x="4217" y="1423"/>
              <a:chExt cx="1068" cy="593"/>
            </a:xfrm>
          </p:grpSpPr>
          <p:sp>
            <p:nvSpPr>
              <p:cNvPr id="188857" name="Rectangle 1281"/>
              <p:cNvSpPr>
                <a:spLocks noChangeArrowheads="1"/>
              </p:cNvSpPr>
              <p:nvPr/>
            </p:nvSpPr>
            <p:spPr bwMode="auto">
              <a:xfrm>
                <a:off x="4217" y="1423"/>
                <a:ext cx="1068" cy="592"/>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58" name="Picture 1282"/>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217" y="1424"/>
                <a:ext cx="1068" cy="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59" name="Rectangle 1283"/>
              <p:cNvSpPr>
                <a:spLocks noChangeArrowheads="1"/>
              </p:cNvSpPr>
              <p:nvPr/>
            </p:nvSpPr>
            <p:spPr bwMode="auto">
              <a:xfrm>
                <a:off x="4217" y="1423"/>
                <a:ext cx="1068" cy="592"/>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19" name="Rectangle 1285"/>
            <p:cNvSpPr>
              <a:spLocks noChangeArrowheads="1"/>
            </p:cNvSpPr>
            <p:nvPr/>
          </p:nvSpPr>
          <p:spPr bwMode="auto">
            <a:xfrm>
              <a:off x="4378" y="1465"/>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含</a:t>
              </a:r>
              <a:endParaRPr lang="zh-CN" altLang="en-US">
                <a:ea typeface="宋体" panose="02010600030101010101" pitchFamily="2" charset="-122"/>
              </a:endParaRPr>
            </a:p>
          </p:txBody>
        </p:sp>
        <p:sp>
          <p:nvSpPr>
            <p:cNvPr id="188520" name="Rectangle 1286"/>
            <p:cNvSpPr>
              <a:spLocks noChangeArrowheads="1"/>
            </p:cNvSpPr>
            <p:nvPr/>
          </p:nvSpPr>
          <p:spPr bwMode="auto">
            <a:xfrm>
              <a:off x="4529" y="1465"/>
              <a:ext cx="30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FF0000"/>
                  </a:solidFill>
                  <a:latin typeface="华文楷体" panose="02010600040101010101" pitchFamily="2" charset="-122"/>
                </a:rPr>
                <a:t>脂类</a:t>
              </a:r>
              <a:endParaRPr lang="zh-CN" altLang="en-US">
                <a:ea typeface="宋体" panose="02010600030101010101" pitchFamily="2" charset="-122"/>
              </a:endParaRPr>
            </a:p>
          </p:txBody>
        </p:sp>
        <p:sp>
          <p:nvSpPr>
            <p:cNvPr id="188521" name="Rectangle 1287"/>
            <p:cNvSpPr>
              <a:spLocks noChangeArrowheads="1"/>
            </p:cNvSpPr>
            <p:nvPr/>
          </p:nvSpPr>
          <p:spPr bwMode="auto">
            <a:xfrm>
              <a:off x="4829" y="1454"/>
              <a:ext cx="17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50</a:t>
              </a:r>
              <a:endParaRPr lang="en-US" altLang="zh-CN">
                <a:ea typeface="宋体" panose="02010600030101010101" pitchFamily="2" charset="-122"/>
              </a:endParaRPr>
            </a:p>
          </p:txBody>
        </p:sp>
        <p:sp>
          <p:nvSpPr>
            <p:cNvPr id="188522" name="Rectangle 1288"/>
            <p:cNvSpPr>
              <a:spLocks noChangeArrowheads="1"/>
            </p:cNvSpPr>
            <p:nvPr/>
          </p:nvSpPr>
          <p:spPr bwMode="auto">
            <a:xfrm>
              <a:off x="4994" y="1454"/>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a:t>
              </a:r>
              <a:endParaRPr lang="en-US" altLang="zh-CN">
                <a:ea typeface="宋体" panose="02010600030101010101" pitchFamily="2" charset="-122"/>
              </a:endParaRPr>
            </a:p>
          </p:txBody>
        </p:sp>
        <p:grpSp>
          <p:nvGrpSpPr>
            <p:cNvPr id="188523" name="Group 1292"/>
            <p:cNvGrpSpPr>
              <a:grpSpLocks/>
            </p:cNvGrpSpPr>
            <p:nvPr/>
          </p:nvGrpSpPr>
          <p:grpSpPr bwMode="auto">
            <a:xfrm>
              <a:off x="2266" y="1423"/>
              <a:ext cx="1019" cy="593"/>
              <a:chOff x="2266" y="1423"/>
              <a:chExt cx="1019" cy="593"/>
            </a:xfrm>
          </p:grpSpPr>
          <p:sp>
            <p:nvSpPr>
              <p:cNvPr id="188854" name="Rectangle 1289"/>
              <p:cNvSpPr>
                <a:spLocks noChangeArrowheads="1"/>
              </p:cNvSpPr>
              <p:nvPr/>
            </p:nvSpPr>
            <p:spPr bwMode="auto">
              <a:xfrm>
                <a:off x="2266" y="1423"/>
                <a:ext cx="1019" cy="592"/>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55" name="Picture 1290"/>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266" y="1424"/>
                <a:ext cx="1018" cy="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56" name="Rectangle 1291"/>
              <p:cNvSpPr>
                <a:spLocks noChangeArrowheads="1"/>
              </p:cNvSpPr>
              <p:nvPr/>
            </p:nvSpPr>
            <p:spPr bwMode="auto">
              <a:xfrm>
                <a:off x="2266" y="1423"/>
                <a:ext cx="1019" cy="592"/>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24" name="Rectangle 1293"/>
            <p:cNvSpPr>
              <a:spLocks noChangeArrowheads="1"/>
            </p:cNvSpPr>
            <p:nvPr/>
          </p:nvSpPr>
          <p:spPr bwMode="auto">
            <a:xfrm>
              <a:off x="2596" y="1465"/>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含</a:t>
              </a:r>
              <a:endParaRPr lang="zh-CN" altLang="en-US">
                <a:ea typeface="宋体" panose="02010600030101010101" pitchFamily="2" charset="-122"/>
              </a:endParaRPr>
            </a:p>
          </p:txBody>
        </p:sp>
        <p:sp>
          <p:nvSpPr>
            <p:cNvPr id="188525" name="Rectangle 1294"/>
            <p:cNvSpPr>
              <a:spLocks noChangeArrowheads="1"/>
            </p:cNvSpPr>
            <p:nvPr/>
          </p:nvSpPr>
          <p:spPr bwMode="auto">
            <a:xfrm>
              <a:off x="2745" y="1454"/>
              <a:ext cx="21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FF0000"/>
                  </a:solidFill>
                  <a:latin typeface="Arial" panose="020B0604020202020204" pitchFamily="34" charset="0"/>
                  <a:ea typeface="宋体" panose="02010600030101010101" pitchFamily="2" charset="-122"/>
                </a:rPr>
                <a:t>TG</a:t>
              </a:r>
              <a:endParaRPr lang="en-US" altLang="zh-CN">
                <a:ea typeface="宋体" panose="02010600030101010101" pitchFamily="2" charset="-122"/>
              </a:endParaRPr>
            </a:p>
          </p:txBody>
        </p:sp>
        <p:sp>
          <p:nvSpPr>
            <p:cNvPr id="188526" name="Rectangle 1295"/>
            <p:cNvSpPr>
              <a:spLocks noChangeArrowheads="1"/>
            </p:cNvSpPr>
            <p:nvPr/>
          </p:nvSpPr>
          <p:spPr bwMode="auto">
            <a:xfrm>
              <a:off x="2501" y="1675"/>
              <a:ext cx="43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50~70</a:t>
              </a:r>
              <a:endParaRPr lang="en-US" altLang="zh-CN">
                <a:ea typeface="宋体" panose="02010600030101010101" pitchFamily="2" charset="-122"/>
              </a:endParaRPr>
            </a:p>
          </p:txBody>
        </p:sp>
        <p:sp>
          <p:nvSpPr>
            <p:cNvPr id="188527" name="Rectangle 1296"/>
            <p:cNvSpPr>
              <a:spLocks noChangeArrowheads="1"/>
            </p:cNvSpPr>
            <p:nvPr/>
          </p:nvSpPr>
          <p:spPr bwMode="auto">
            <a:xfrm>
              <a:off x="2921" y="1675"/>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a:t>
              </a:r>
              <a:endParaRPr lang="en-US" altLang="zh-CN">
                <a:ea typeface="宋体" panose="02010600030101010101" pitchFamily="2" charset="-122"/>
              </a:endParaRPr>
            </a:p>
          </p:txBody>
        </p:sp>
        <p:grpSp>
          <p:nvGrpSpPr>
            <p:cNvPr id="188528" name="Group 1300"/>
            <p:cNvGrpSpPr>
              <a:grpSpLocks/>
            </p:cNvGrpSpPr>
            <p:nvPr/>
          </p:nvGrpSpPr>
          <p:grpSpPr bwMode="auto">
            <a:xfrm>
              <a:off x="1248" y="1423"/>
              <a:ext cx="1018" cy="593"/>
              <a:chOff x="1248" y="1423"/>
              <a:chExt cx="1018" cy="593"/>
            </a:xfrm>
          </p:grpSpPr>
          <p:sp>
            <p:nvSpPr>
              <p:cNvPr id="188851" name="Rectangle 1297"/>
              <p:cNvSpPr>
                <a:spLocks noChangeArrowheads="1"/>
              </p:cNvSpPr>
              <p:nvPr/>
            </p:nvSpPr>
            <p:spPr bwMode="auto">
              <a:xfrm>
                <a:off x="1248" y="1423"/>
                <a:ext cx="1018" cy="592"/>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52" name="Picture 1298"/>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249" y="1424"/>
                <a:ext cx="1017" cy="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53" name="Rectangle 1299"/>
              <p:cNvSpPr>
                <a:spLocks noChangeArrowheads="1"/>
              </p:cNvSpPr>
              <p:nvPr/>
            </p:nvSpPr>
            <p:spPr bwMode="auto">
              <a:xfrm>
                <a:off x="1248" y="1423"/>
                <a:ext cx="1018" cy="592"/>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29" name="Rectangle 1301"/>
            <p:cNvSpPr>
              <a:spLocks noChangeArrowheads="1"/>
            </p:cNvSpPr>
            <p:nvPr/>
          </p:nvSpPr>
          <p:spPr bwMode="auto">
            <a:xfrm>
              <a:off x="1354" y="1465"/>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含</a:t>
              </a:r>
              <a:endParaRPr lang="zh-CN" altLang="en-US">
                <a:ea typeface="宋体" panose="02010600030101010101" pitchFamily="2" charset="-122"/>
              </a:endParaRPr>
            </a:p>
          </p:txBody>
        </p:sp>
        <p:sp>
          <p:nvSpPr>
            <p:cNvPr id="188530" name="Rectangle 1302"/>
            <p:cNvSpPr>
              <a:spLocks noChangeArrowheads="1"/>
            </p:cNvSpPr>
            <p:nvPr/>
          </p:nvSpPr>
          <p:spPr bwMode="auto">
            <a:xfrm>
              <a:off x="1503" y="1454"/>
              <a:ext cx="21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FF0000"/>
                  </a:solidFill>
                  <a:latin typeface="Arial" panose="020B0604020202020204" pitchFamily="34" charset="0"/>
                  <a:ea typeface="宋体" panose="02010600030101010101" pitchFamily="2" charset="-122"/>
                </a:rPr>
                <a:t>TG</a:t>
              </a:r>
              <a:endParaRPr lang="en-US" altLang="zh-CN">
                <a:ea typeface="宋体" panose="02010600030101010101" pitchFamily="2" charset="-122"/>
              </a:endParaRPr>
            </a:p>
          </p:txBody>
        </p:sp>
        <p:sp>
          <p:nvSpPr>
            <p:cNvPr id="188531" name="Rectangle 1303"/>
            <p:cNvSpPr>
              <a:spLocks noChangeArrowheads="1"/>
            </p:cNvSpPr>
            <p:nvPr/>
          </p:nvSpPr>
          <p:spPr bwMode="auto">
            <a:xfrm>
              <a:off x="1711" y="1465"/>
              <a:ext cx="30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FF0000"/>
                  </a:solidFill>
                  <a:latin typeface="华文楷体" panose="02010600040101010101" pitchFamily="2" charset="-122"/>
                </a:rPr>
                <a:t>最多</a:t>
              </a:r>
              <a:endParaRPr lang="zh-CN" altLang="en-US">
                <a:ea typeface="宋体" panose="02010600030101010101" pitchFamily="2" charset="-122"/>
              </a:endParaRPr>
            </a:p>
          </p:txBody>
        </p:sp>
        <p:sp>
          <p:nvSpPr>
            <p:cNvPr id="188532" name="Rectangle 1304"/>
            <p:cNvSpPr>
              <a:spLocks noChangeArrowheads="1"/>
            </p:cNvSpPr>
            <p:nvPr/>
          </p:nvSpPr>
          <p:spPr bwMode="auto">
            <a:xfrm>
              <a:off x="2011" y="1465"/>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a:t>
              </a:r>
              <a:endParaRPr lang="zh-CN" altLang="en-US">
                <a:ea typeface="宋体" panose="02010600030101010101" pitchFamily="2" charset="-122"/>
              </a:endParaRPr>
            </a:p>
          </p:txBody>
        </p:sp>
        <p:sp>
          <p:nvSpPr>
            <p:cNvPr id="188533" name="Rectangle 1305"/>
            <p:cNvSpPr>
              <a:spLocks noChangeArrowheads="1"/>
            </p:cNvSpPr>
            <p:nvPr/>
          </p:nvSpPr>
          <p:spPr bwMode="auto">
            <a:xfrm>
              <a:off x="1481" y="1675"/>
              <a:ext cx="43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80~90</a:t>
              </a:r>
              <a:endParaRPr lang="en-US" altLang="zh-CN">
                <a:ea typeface="宋体" panose="02010600030101010101" pitchFamily="2" charset="-122"/>
              </a:endParaRPr>
            </a:p>
          </p:txBody>
        </p:sp>
        <p:sp>
          <p:nvSpPr>
            <p:cNvPr id="188534" name="Rectangle 1306"/>
            <p:cNvSpPr>
              <a:spLocks noChangeArrowheads="1"/>
            </p:cNvSpPr>
            <p:nvPr/>
          </p:nvSpPr>
          <p:spPr bwMode="auto">
            <a:xfrm>
              <a:off x="1901" y="1675"/>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a:t>
              </a:r>
              <a:endParaRPr lang="en-US" altLang="zh-CN">
                <a:ea typeface="宋体" panose="02010600030101010101" pitchFamily="2" charset="-122"/>
              </a:endParaRPr>
            </a:p>
          </p:txBody>
        </p:sp>
        <p:grpSp>
          <p:nvGrpSpPr>
            <p:cNvPr id="188535" name="Group 1310"/>
            <p:cNvGrpSpPr>
              <a:grpSpLocks/>
            </p:cNvGrpSpPr>
            <p:nvPr/>
          </p:nvGrpSpPr>
          <p:grpSpPr bwMode="auto">
            <a:xfrm>
              <a:off x="528" y="1423"/>
              <a:ext cx="289" cy="1005"/>
              <a:chOff x="528" y="1423"/>
              <a:chExt cx="289" cy="1005"/>
            </a:xfrm>
          </p:grpSpPr>
          <p:sp>
            <p:nvSpPr>
              <p:cNvPr id="188848" name="Rectangle 1307"/>
              <p:cNvSpPr>
                <a:spLocks noChangeArrowheads="1"/>
              </p:cNvSpPr>
              <p:nvPr/>
            </p:nvSpPr>
            <p:spPr bwMode="auto">
              <a:xfrm>
                <a:off x="528" y="1423"/>
                <a:ext cx="289" cy="1005"/>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49" name="Picture 1308"/>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528" y="1424"/>
                <a:ext cx="289" cy="1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50" name="Rectangle 1309"/>
              <p:cNvSpPr>
                <a:spLocks noChangeArrowheads="1"/>
              </p:cNvSpPr>
              <p:nvPr/>
            </p:nvSpPr>
            <p:spPr bwMode="auto">
              <a:xfrm>
                <a:off x="528" y="1423"/>
                <a:ext cx="289" cy="1005"/>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36" name="Rectangle 1311"/>
            <p:cNvSpPr>
              <a:spLocks noChangeArrowheads="1"/>
            </p:cNvSpPr>
            <p:nvPr/>
          </p:nvSpPr>
          <p:spPr bwMode="auto">
            <a:xfrm>
              <a:off x="598" y="1678"/>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组</a:t>
              </a:r>
              <a:endParaRPr lang="zh-CN" altLang="en-US">
                <a:ea typeface="宋体" panose="02010600030101010101" pitchFamily="2" charset="-122"/>
              </a:endParaRPr>
            </a:p>
          </p:txBody>
        </p:sp>
        <p:sp>
          <p:nvSpPr>
            <p:cNvPr id="188537" name="Rectangle 1312"/>
            <p:cNvSpPr>
              <a:spLocks noChangeArrowheads="1"/>
            </p:cNvSpPr>
            <p:nvPr/>
          </p:nvSpPr>
          <p:spPr bwMode="auto">
            <a:xfrm>
              <a:off x="598" y="2109"/>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成</a:t>
              </a:r>
              <a:endParaRPr lang="zh-CN" altLang="en-US">
                <a:ea typeface="宋体" panose="02010600030101010101" pitchFamily="2" charset="-122"/>
              </a:endParaRPr>
            </a:p>
          </p:txBody>
        </p:sp>
        <p:grpSp>
          <p:nvGrpSpPr>
            <p:cNvPr id="188538" name="Group 1316"/>
            <p:cNvGrpSpPr>
              <a:grpSpLocks/>
            </p:cNvGrpSpPr>
            <p:nvPr/>
          </p:nvGrpSpPr>
          <p:grpSpPr bwMode="auto">
            <a:xfrm>
              <a:off x="4217" y="1192"/>
              <a:ext cx="1068" cy="233"/>
              <a:chOff x="4217" y="1192"/>
              <a:chExt cx="1068" cy="233"/>
            </a:xfrm>
          </p:grpSpPr>
          <p:sp>
            <p:nvSpPr>
              <p:cNvPr id="188845" name="Rectangle 1313"/>
              <p:cNvSpPr>
                <a:spLocks noChangeArrowheads="1"/>
              </p:cNvSpPr>
              <p:nvPr/>
            </p:nvSpPr>
            <p:spPr bwMode="auto">
              <a:xfrm>
                <a:off x="4217" y="1192"/>
                <a:ext cx="1068" cy="233"/>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46" name="Picture 1314"/>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4217" y="1192"/>
                <a:ext cx="1068"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47" name="Rectangle 1315"/>
              <p:cNvSpPr>
                <a:spLocks noChangeArrowheads="1"/>
              </p:cNvSpPr>
              <p:nvPr/>
            </p:nvSpPr>
            <p:spPr bwMode="auto">
              <a:xfrm>
                <a:off x="4217" y="1192"/>
                <a:ext cx="1068" cy="233"/>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39" name="Rectangle 1317"/>
            <p:cNvSpPr>
              <a:spLocks noChangeArrowheads="1"/>
            </p:cNvSpPr>
            <p:nvPr/>
          </p:nvSpPr>
          <p:spPr bwMode="auto">
            <a:xfrm>
              <a:off x="4375" y="1220"/>
              <a:ext cx="770"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700" b="1">
                  <a:solidFill>
                    <a:srgbClr val="000000"/>
                  </a:solidFill>
                  <a:latin typeface="Arial" panose="020B0604020202020204" pitchFamily="34" charset="0"/>
                  <a:ea typeface="宋体" panose="02010600030101010101" pitchFamily="2" charset="-122"/>
                </a:rPr>
                <a:t>1.063~1.210</a:t>
              </a:r>
              <a:endParaRPr lang="en-US" altLang="zh-CN">
                <a:ea typeface="宋体" panose="02010600030101010101" pitchFamily="2" charset="-122"/>
              </a:endParaRPr>
            </a:p>
          </p:txBody>
        </p:sp>
        <p:grpSp>
          <p:nvGrpSpPr>
            <p:cNvPr id="188540" name="Group 1321"/>
            <p:cNvGrpSpPr>
              <a:grpSpLocks/>
            </p:cNvGrpSpPr>
            <p:nvPr/>
          </p:nvGrpSpPr>
          <p:grpSpPr bwMode="auto">
            <a:xfrm>
              <a:off x="2266" y="1190"/>
              <a:ext cx="1019" cy="234"/>
              <a:chOff x="2266" y="1190"/>
              <a:chExt cx="1019" cy="234"/>
            </a:xfrm>
          </p:grpSpPr>
          <p:sp>
            <p:nvSpPr>
              <p:cNvPr id="188842" name="Rectangle 1318"/>
              <p:cNvSpPr>
                <a:spLocks noChangeArrowheads="1"/>
              </p:cNvSpPr>
              <p:nvPr/>
            </p:nvSpPr>
            <p:spPr bwMode="auto">
              <a:xfrm>
                <a:off x="2266" y="1190"/>
                <a:ext cx="1019" cy="233"/>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43" name="Picture 1319"/>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266" y="1191"/>
                <a:ext cx="101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44" name="Rectangle 1320"/>
              <p:cNvSpPr>
                <a:spLocks noChangeArrowheads="1"/>
              </p:cNvSpPr>
              <p:nvPr/>
            </p:nvSpPr>
            <p:spPr bwMode="auto">
              <a:xfrm>
                <a:off x="2266" y="1190"/>
                <a:ext cx="1019" cy="233"/>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41" name="Rectangle 1322"/>
            <p:cNvSpPr>
              <a:spLocks noChangeArrowheads="1"/>
            </p:cNvSpPr>
            <p:nvPr/>
          </p:nvSpPr>
          <p:spPr bwMode="auto">
            <a:xfrm>
              <a:off x="2436" y="1220"/>
              <a:ext cx="694"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700" b="1">
                  <a:solidFill>
                    <a:srgbClr val="000000"/>
                  </a:solidFill>
                  <a:latin typeface="Arial" panose="020B0604020202020204" pitchFamily="34" charset="0"/>
                  <a:ea typeface="宋体" panose="02010600030101010101" pitchFamily="2" charset="-122"/>
                </a:rPr>
                <a:t>0.95~1.006</a:t>
              </a:r>
              <a:endParaRPr lang="en-US" altLang="zh-CN">
                <a:ea typeface="宋体" panose="02010600030101010101" pitchFamily="2" charset="-122"/>
              </a:endParaRPr>
            </a:p>
          </p:txBody>
        </p:sp>
        <p:grpSp>
          <p:nvGrpSpPr>
            <p:cNvPr id="188542" name="Group 1326"/>
            <p:cNvGrpSpPr>
              <a:grpSpLocks/>
            </p:cNvGrpSpPr>
            <p:nvPr/>
          </p:nvGrpSpPr>
          <p:grpSpPr bwMode="auto">
            <a:xfrm>
              <a:off x="1248" y="1190"/>
              <a:ext cx="1018" cy="234"/>
              <a:chOff x="1248" y="1190"/>
              <a:chExt cx="1018" cy="234"/>
            </a:xfrm>
          </p:grpSpPr>
          <p:sp>
            <p:nvSpPr>
              <p:cNvPr id="188839" name="Rectangle 1323"/>
              <p:cNvSpPr>
                <a:spLocks noChangeArrowheads="1"/>
              </p:cNvSpPr>
              <p:nvPr/>
            </p:nvSpPr>
            <p:spPr bwMode="auto">
              <a:xfrm>
                <a:off x="1248" y="1190"/>
                <a:ext cx="1018" cy="233"/>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40" name="Picture 1324"/>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249" y="1191"/>
                <a:ext cx="1017"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41" name="Rectangle 1325"/>
              <p:cNvSpPr>
                <a:spLocks noChangeArrowheads="1"/>
              </p:cNvSpPr>
              <p:nvPr/>
            </p:nvSpPr>
            <p:spPr bwMode="auto">
              <a:xfrm>
                <a:off x="1248" y="1190"/>
                <a:ext cx="1018" cy="233"/>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43" name="Rectangle 1327"/>
            <p:cNvSpPr>
              <a:spLocks noChangeArrowheads="1"/>
            </p:cNvSpPr>
            <p:nvPr/>
          </p:nvSpPr>
          <p:spPr bwMode="auto">
            <a:xfrm>
              <a:off x="1558" y="1229"/>
              <a:ext cx="13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700" b="1">
                  <a:solidFill>
                    <a:srgbClr val="000000"/>
                  </a:solidFill>
                  <a:latin typeface="华文楷体" panose="02010600040101010101" pitchFamily="2" charset="-122"/>
                </a:rPr>
                <a:t>＜</a:t>
              </a:r>
              <a:endParaRPr lang="zh-CN" altLang="en-US">
                <a:ea typeface="宋体" panose="02010600030101010101" pitchFamily="2" charset="-122"/>
              </a:endParaRPr>
            </a:p>
          </p:txBody>
        </p:sp>
        <p:sp>
          <p:nvSpPr>
            <p:cNvPr id="188544" name="Rectangle 1328"/>
            <p:cNvSpPr>
              <a:spLocks noChangeArrowheads="1"/>
            </p:cNvSpPr>
            <p:nvPr/>
          </p:nvSpPr>
          <p:spPr bwMode="auto">
            <a:xfrm>
              <a:off x="1695" y="1220"/>
              <a:ext cx="26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700" b="1">
                  <a:solidFill>
                    <a:srgbClr val="000000"/>
                  </a:solidFill>
                  <a:latin typeface="Arial" panose="020B0604020202020204" pitchFamily="34" charset="0"/>
                  <a:ea typeface="宋体" panose="02010600030101010101" pitchFamily="2" charset="-122"/>
                </a:rPr>
                <a:t>0.95</a:t>
              </a:r>
              <a:endParaRPr lang="en-US" altLang="zh-CN">
                <a:ea typeface="宋体" panose="02010600030101010101" pitchFamily="2" charset="-122"/>
              </a:endParaRPr>
            </a:p>
          </p:txBody>
        </p:sp>
        <p:grpSp>
          <p:nvGrpSpPr>
            <p:cNvPr id="188545" name="Group 1332"/>
            <p:cNvGrpSpPr>
              <a:grpSpLocks/>
            </p:cNvGrpSpPr>
            <p:nvPr/>
          </p:nvGrpSpPr>
          <p:grpSpPr bwMode="auto">
            <a:xfrm>
              <a:off x="528" y="1190"/>
              <a:ext cx="722" cy="234"/>
              <a:chOff x="528" y="1190"/>
              <a:chExt cx="722" cy="234"/>
            </a:xfrm>
          </p:grpSpPr>
          <p:sp>
            <p:nvSpPr>
              <p:cNvPr id="188836" name="Rectangle 1329"/>
              <p:cNvSpPr>
                <a:spLocks noChangeArrowheads="1"/>
              </p:cNvSpPr>
              <p:nvPr/>
            </p:nvSpPr>
            <p:spPr bwMode="auto">
              <a:xfrm>
                <a:off x="528" y="1190"/>
                <a:ext cx="722" cy="233"/>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37" name="Picture 1330"/>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528" y="1191"/>
                <a:ext cx="72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38" name="Rectangle 1331"/>
              <p:cNvSpPr>
                <a:spLocks noChangeArrowheads="1"/>
              </p:cNvSpPr>
              <p:nvPr/>
            </p:nvSpPr>
            <p:spPr bwMode="auto">
              <a:xfrm>
                <a:off x="528" y="1190"/>
                <a:ext cx="722" cy="233"/>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46" name="Rectangle 1333"/>
            <p:cNvSpPr>
              <a:spLocks noChangeArrowheads="1"/>
            </p:cNvSpPr>
            <p:nvPr/>
          </p:nvSpPr>
          <p:spPr bwMode="auto">
            <a:xfrm>
              <a:off x="738" y="1231"/>
              <a:ext cx="30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密度</a:t>
              </a:r>
              <a:endParaRPr lang="zh-CN" altLang="en-US">
                <a:ea typeface="宋体" panose="02010600030101010101" pitchFamily="2" charset="-122"/>
              </a:endParaRPr>
            </a:p>
          </p:txBody>
        </p:sp>
        <p:grpSp>
          <p:nvGrpSpPr>
            <p:cNvPr id="188547" name="Group 1337"/>
            <p:cNvGrpSpPr>
              <a:grpSpLocks/>
            </p:cNvGrpSpPr>
            <p:nvPr/>
          </p:nvGrpSpPr>
          <p:grpSpPr bwMode="auto">
            <a:xfrm>
              <a:off x="4217" y="958"/>
              <a:ext cx="1068" cy="234"/>
              <a:chOff x="4217" y="958"/>
              <a:chExt cx="1068" cy="234"/>
            </a:xfrm>
          </p:grpSpPr>
          <p:sp>
            <p:nvSpPr>
              <p:cNvPr id="188833" name="Rectangle 1334"/>
              <p:cNvSpPr>
                <a:spLocks noChangeArrowheads="1"/>
              </p:cNvSpPr>
              <p:nvPr/>
            </p:nvSpPr>
            <p:spPr bwMode="auto">
              <a:xfrm>
                <a:off x="4217" y="958"/>
                <a:ext cx="1068" cy="234"/>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34" name="Picture 1335"/>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4217" y="959"/>
                <a:ext cx="106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35" name="Rectangle 1336"/>
              <p:cNvSpPr>
                <a:spLocks noChangeArrowheads="1"/>
              </p:cNvSpPr>
              <p:nvPr/>
            </p:nvSpPr>
            <p:spPr bwMode="auto">
              <a:xfrm>
                <a:off x="4217" y="958"/>
                <a:ext cx="1068" cy="234"/>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48" name="Rectangle 1338"/>
            <p:cNvSpPr>
              <a:spLocks noChangeArrowheads="1"/>
            </p:cNvSpPr>
            <p:nvPr/>
          </p:nvSpPr>
          <p:spPr bwMode="auto">
            <a:xfrm>
              <a:off x="4680" y="989"/>
              <a:ext cx="31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3333CC"/>
                  </a:solidFill>
                  <a:latin typeface="Arial" panose="020B0604020202020204" pitchFamily="34" charset="0"/>
                  <a:ea typeface="宋体" panose="02010600030101010101" pitchFamily="2" charset="-122"/>
                </a:rPr>
                <a:t>HDL</a:t>
              </a:r>
              <a:endParaRPr lang="en-US" altLang="zh-CN">
                <a:ea typeface="宋体" panose="02010600030101010101" pitchFamily="2" charset="-122"/>
              </a:endParaRPr>
            </a:p>
          </p:txBody>
        </p:sp>
        <p:grpSp>
          <p:nvGrpSpPr>
            <p:cNvPr id="188549" name="Group 1342"/>
            <p:cNvGrpSpPr>
              <a:grpSpLocks/>
            </p:cNvGrpSpPr>
            <p:nvPr/>
          </p:nvGrpSpPr>
          <p:grpSpPr bwMode="auto">
            <a:xfrm>
              <a:off x="2266" y="958"/>
              <a:ext cx="1019" cy="234"/>
              <a:chOff x="2266" y="958"/>
              <a:chExt cx="1019" cy="234"/>
            </a:xfrm>
          </p:grpSpPr>
          <p:sp>
            <p:nvSpPr>
              <p:cNvPr id="188830" name="Rectangle 1339"/>
              <p:cNvSpPr>
                <a:spLocks noChangeArrowheads="1"/>
              </p:cNvSpPr>
              <p:nvPr/>
            </p:nvSpPr>
            <p:spPr bwMode="auto">
              <a:xfrm>
                <a:off x="2266" y="958"/>
                <a:ext cx="1019" cy="234"/>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31" name="Picture 1340"/>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2266" y="959"/>
                <a:ext cx="1018"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32" name="Rectangle 1341"/>
              <p:cNvSpPr>
                <a:spLocks noChangeArrowheads="1"/>
              </p:cNvSpPr>
              <p:nvPr/>
            </p:nvSpPr>
            <p:spPr bwMode="auto">
              <a:xfrm>
                <a:off x="2266" y="958"/>
                <a:ext cx="1019" cy="234"/>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50" name="Rectangle 1343"/>
            <p:cNvSpPr>
              <a:spLocks noChangeArrowheads="1"/>
            </p:cNvSpPr>
            <p:nvPr/>
          </p:nvSpPr>
          <p:spPr bwMode="auto">
            <a:xfrm>
              <a:off x="2623" y="989"/>
              <a:ext cx="40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3333CC"/>
                  </a:solidFill>
                  <a:latin typeface="Arial" panose="020B0604020202020204" pitchFamily="34" charset="0"/>
                  <a:ea typeface="宋体" panose="02010600030101010101" pitchFamily="2" charset="-122"/>
                </a:rPr>
                <a:t>VLDL</a:t>
              </a:r>
              <a:endParaRPr lang="en-US" altLang="zh-CN">
                <a:ea typeface="宋体" panose="02010600030101010101" pitchFamily="2" charset="-122"/>
              </a:endParaRPr>
            </a:p>
          </p:txBody>
        </p:sp>
        <p:grpSp>
          <p:nvGrpSpPr>
            <p:cNvPr id="188551" name="Group 1347"/>
            <p:cNvGrpSpPr>
              <a:grpSpLocks/>
            </p:cNvGrpSpPr>
            <p:nvPr/>
          </p:nvGrpSpPr>
          <p:grpSpPr bwMode="auto">
            <a:xfrm>
              <a:off x="1248" y="958"/>
              <a:ext cx="1018" cy="234"/>
              <a:chOff x="1248" y="958"/>
              <a:chExt cx="1018" cy="234"/>
            </a:xfrm>
          </p:grpSpPr>
          <p:sp>
            <p:nvSpPr>
              <p:cNvPr id="188827" name="Rectangle 1344"/>
              <p:cNvSpPr>
                <a:spLocks noChangeArrowheads="1"/>
              </p:cNvSpPr>
              <p:nvPr/>
            </p:nvSpPr>
            <p:spPr bwMode="auto">
              <a:xfrm>
                <a:off x="1248" y="958"/>
                <a:ext cx="1018" cy="234"/>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28" name="Picture 1345"/>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1249" y="959"/>
                <a:ext cx="1017"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29" name="Rectangle 1346"/>
              <p:cNvSpPr>
                <a:spLocks noChangeArrowheads="1"/>
              </p:cNvSpPr>
              <p:nvPr/>
            </p:nvSpPr>
            <p:spPr bwMode="auto">
              <a:xfrm>
                <a:off x="1248" y="958"/>
                <a:ext cx="1018" cy="234"/>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52" name="Rectangle 1348"/>
            <p:cNvSpPr>
              <a:spLocks noChangeArrowheads="1"/>
            </p:cNvSpPr>
            <p:nvPr/>
          </p:nvSpPr>
          <p:spPr bwMode="auto">
            <a:xfrm>
              <a:off x="1765" y="989"/>
              <a:ext cx="23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3333CC"/>
                  </a:solidFill>
                  <a:latin typeface="Arial" panose="020B0604020202020204" pitchFamily="34" charset="0"/>
                  <a:ea typeface="宋体" panose="02010600030101010101" pitchFamily="2" charset="-122"/>
                </a:rPr>
                <a:t>CM</a:t>
              </a:r>
              <a:endParaRPr lang="en-US" altLang="zh-CN">
                <a:ea typeface="宋体" panose="02010600030101010101" pitchFamily="2" charset="-122"/>
              </a:endParaRPr>
            </a:p>
          </p:txBody>
        </p:sp>
        <p:grpSp>
          <p:nvGrpSpPr>
            <p:cNvPr id="188553" name="Group 1352"/>
            <p:cNvGrpSpPr>
              <a:grpSpLocks/>
            </p:cNvGrpSpPr>
            <p:nvPr/>
          </p:nvGrpSpPr>
          <p:grpSpPr bwMode="auto">
            <a:xfrm>
              <a:off x="528" y="958"/>
              <a:ext cx="722" cy="234"/>
              <a:chOff x="528" y="958"/>
              <a:chExt cx="722" cy="234"/>
            </a:xfrm>
          </p:grpSpPr>
          <p:sp>
            <p:nvSpPr>
              <p:cNvPr id="188824" name="Rectangle 1349"/>
              <p:cNvSpPr>
                <a:spLocks noChangeArrowheads="1"/>
              </p:cNvSpPr>
              <p:nvPr/>
            </p:nvSpPr>
            <p:spPr bwMode="auto">
              <a:xfrm>
                <a:off x="528" y="958"/>
                <a:ext cx="722" cy="234"/>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25" name="Picture 1350"/>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528" y="959"/>
                <a:ext cx="721"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26" name="Rectangle 1351"/>
              <p:cNvSpPr>
                <a:spLocks noChangeArrowheads="1"/>
              </p:cNvSpPr>
              <p:nvPr/>
            </p:nvSpPr>
            <p:spPr bwMode="auto">
              <a:xfrm>
                <a:off x="528" y="958"/>
                <a:ext cx="722" cy="234"/>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54" name="Line 1353"/>
            <p:cNvSpPr>
              <a:spLocks noChangeShapeType="1"/>
            </p:cNvSpPr>
            <p:nvPr/>
          </p:nvSpPr>
          <p:spPr bwMode="auto">
            <a:xfrm>
              <a:off x="528" y="959"/>
              <a:ext cx="4757" cy="1"/>
            </a:xfrm>
            <a:prstGeom prst="line">
              <a:avLst/>
            </a:prstGeom>
            <a:noFill/>
            <a:ln w="26988">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555" name="Line 1354"/>
            <p:cNvSpPr>
              <a:spLocks noChangeShapeType="1"/>
            </p:cNvSpPr>
            <p:nvPr/>
          </p:nvSpPr>
          <p:spPr bwMode="auto">
            <a:xfrm>
              <a:off x="528" y="1192"/>
              <a:ext cx="4757"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556" name="Line 1355"/>
            <p:cNvSpPr>
              <a:spLocks noChangeShapeType="1"/>
            </p:cNvSpPr>
            <p:nvPr/>
          </p:nvSpPr>
          <p:spPr bwMode="auto">
            <a:xfrm>
              <a:off x="528" y="1424"/>
              <a:ext cx="4757"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557" name="Line 1356"/>
            <p:cNvSpPr>
              <a:spLocks noChangeShapeType="1"/>
            </p:cNvSpPr>
            <p:nvPr/>
          </p:nvSpPr>
          <p:spPr bwMode="auto">
            <a:xfrm>
              <a:off x="528" y="2428"/>
              <a:ext cx="4757"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558" name="Line 1357"/>
            <p:cNvSpPr>
              <a:spLocks noChangeShapeType="1"/>
            </p:cNvSpPr>
            <p:nvPr/>
          </p:nvSpPr>
          <p:spPr bwMode="auto">
            <a:xfrm>
              <a:off x="528" y="4060"/>
              <a:ext cx="4757" cy="1"/>
            </a:xfrm>
            <a:prstGeom prst="line">
              <a:avLst/>
            </a:prstGeom>
            <a:noFill/>
            <a:ln w="26988">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559" name="Line 1358"/>
            <p:cNvSpPr>
              <a:spLocks noChangeShapeType="1"/>
            </p:cNvSpPr>
            <p:nvPr/>
          </p:nvSpPr>
          <p:spPr bwMode="auto">
            <a:xfrm>
              <a:off x="528" y="959"/>
              <a:ext cx="1" cy="310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560" name="Line 1359"/>
            <p:cNvSpPr>
              <a:spLocks noChangeShapeType="1"/>
            </p:cNvSpPr>
            <p:nvPr/>
          </p:nvSpPr>
          <p:spPr bwMode="auto">
            <a:xfrm>
              <a:off x="1249" y="959"/>
              <a:ext cx="1" cy="310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561" name="Line 1360"/>
            <p:cNvSpPr>
              <a:spLocks noChangeShapeType="1"/>
            </p:cNvSpPr>
            <p:nvPr/>
          </p:nvSpPr>
          <p:spPr bwMode="auto">
            <a:xfrm>
              <a:off x="2266" y="959"/>
              <a:ext cx="1" cy="310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562" name="Line 1361"/>
            <p:cNvSpPr>
              <a:spLocks noChangeShapeType="1"/>
            </p:cNvSpPr>
            <p:nvPr/>
          </p:nvSpPr>
          <p:spPr bwMode="auto">
            <a:xfrm>
              <a:off x="3284" y="959"/>
              <a:ext cx="1" cy="310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563" name="Line 1362"/>
            <p:cNvSpPr>
              <a:spLocks noChangeShapeType="1"/>
            </p:cNvSpPr>
            <p:nvPr/>
          </p:nvSpPr>
          <p:spPr bwMode="auto">
            <a:xfrm>
              <a:off x="5285" y="959"/>
              <a:ext cx="1" cy="3101"/>
            </a:xfrm>
            <a:prstGeom prst="line">
              <a:avLst/>
            </a:prstGeom>
            <a:noFill/>
            <a:ln w="26988">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564" name="Line 1363"/>
            <p:cNvSpPr>
              <a:spLocks noChangeShapeType="1"/>
            </p:cNvSpPr>
            <p:nvPr/>
          </p:nvSpPr>
          <p:spPr bwMode="auto">
            <a:xfrm>
              <a:off x="817" y="1424"/>
              <a:ext cx="1" cy="100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565" name="Line 1364"/>
            <p:cNvSpPr>
              <a:spLocks noChangeShapeType="1"/>
            </p:cNvSpPr>
            <p:nvPr/>
          </p:nvSpPr>
          <p:spPr bwMode="auto">
            <a:xfrm>
              <a:off x="817" y="2016"/>
              <a:ext cx="4468"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566" name="Line 1365"/>
            <p:cNvSpPr>
              <a:spLocks noChangeShapeType="1"/>
            </p:cNvSpPr>
            <p:nvPr/>
          </p:nvSpPr>
          <p:spPr bwMode="auto">
            <a:xfrm>
              <a:off x="4217" y="959"/>
              <a:ext cx="1" cy="310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567" name="Line 1366"/>
            <p:cNvSpPr>
              <a:spLocks noChangeShapeType="1"/>
            </p:cNvSpPr>
            <p:nvPr/>
          </p:nvSpPr>
          <p:spPr bwMode="auto">
            <a:xfrm>
              <a:off x="528" y="3200"/>
              <a:ext cx="4757"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568" name="Line 1367"/>
            <p:cNvSpPr>
              <a:spLocks noChangeShapeType="1"/>
            </p:cNvSpPr>
            <p:nvPr/>
          </p:nvSpPr>
          <p:spPr bwMode="auto">
            <a:xfrm>
              <a:off x="528" y="3432"/>
              <a:ext cx="4757"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88569" name="Group 1371"/>
            <p:cNvGrpSpPr>
              <a:grpSpLocks/>
            </p:cNvGrpSpPr>
            <p:nvPr/>
          </p:nvGrpSpPr>
          <p:grpSpPr bwMode="auto">
            <a:xfrm>
              <a:off x="4217" y="3432"/>
              <a:ext cx="1068" cy="628"/>
              <a:chOff x="4217" y="3432"/>
              <a:chExt cx="1068" cy="628"/>
            </a:xfrm>
          </p:grpSpPr>
          <p:sp>
            <p:nvSpPr>
              <p:cNvPr id="188821" name="Rectangle 1368"/>
              <p:cNvSpPr>
                <a:spLocks noChangeArrowheads="1"/>
              </p:cNvSpPr>
              <p:nvPr/>
            </p:nvSpPr>
            <p:spPr bwMode="auto">
              <a:xfrm>
                <a:off x="4217" y="3432"/>
                <a:ext cx="1068" cy="628"/>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22" name="Picture 1369"/>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4217" y="3432"/>
                <a:ext cx="1068"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23" name="Rectangle 1370"/>
              <p:cNvSpPr>
                <a:spLocks noChangeArrowheads="1"/>
              </p:cNvSpPr>
              <p:nvPr/>
            </p:nvSpPr>
            <p:spPr bwMode="auto">
              <a:xfrm>
                <a:off x="4217" y="3432"/>
                <a:ext cx="1068" cy="628"/>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70" name="Rectangle 1372"/>
            <p:cNvSpPr>
              <a:spLocks noChangeArrowheads="1"/>
            </p:cNvSpPr>
            <p:nvPr/>
          </p:nvSpPr>
          <p:spPr bwMode="auto">
            <a:xfrm>
              <a:off x="4303" y="3472"/>
              <a:ext cx="92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CC00CC"/>
                  </a:solidFill>
                  <a:latin typeface="华文楷体" panose="02010600040101010101" pitchFamily="2" charset="-122"/>
                </a:rPr>
                <a:t>逆向转运胆固</a:t>
              </a:r>
              <a:endParaRPr lang="zh-CN" altLang="en-US">
                <a:ea typeface="宋体" panose="02010600030101010101" pitchFamily="2" charset="-122"/>
              </a:endParaRPr>
            </a:p>
          </p:txBody>
        </p:sp>
        <p:sp>
          <p:nvSpPr>
            <p:cNvPr id="188571" name="Rectangle 1373"/>
            <p:cNvSpPr>
              <a:spLocks noChangeArrowheads="1"/>
            </p:cNvSpPr>
            <p:nvPr/>
          </p:nvSpPr>
          <p:spPr bwMode="auto">
            <a:xfrm>
              <a:off x="4676" y="3651"/>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CC00CC"/>
                  </a:solidFill>
                  <a:latin typeface="华文楷体" panose="02010600040101010101" pitchFamily="2" charset="-122"/>
                </a:rPr>
                <a:t>醇</a:t>
              </a:r>
              <a:endParaRPr lang="zh-CN" altLang="en-US">
                <a:ea typeface="宋体" panose="02010600030101010101" pitchFamily="2" charset="-122"/>
              </a:endParaRPr>
            </a:p>
          </p:txBody>
        </p:sp>
        <p:grpSp>
          <p:nvGrpSpPr>
            <p:cNvPr id="188572" name="Group 1377"/>
            <p:cNvGrpSpPr>
              <a:grpSpLocks/>
            </p:cNvGrpSpPr>
            <p:nvPr/>
          </p:nvGrpSpPr>
          <p:grpSpPr bwMode="auto">
            <a:xfrm>
              <a:off x="3283" y="3432"/>
              <a:ext cx="934" cy="628"/>
              <a:chOff x="3283" y="3432"/>
              <a:chExt cx="934" cy="628"/>
            </a:xfrm>
          </p:grpSpPr>
          <p:sp>
            <p:nvSpPr>
              <p:cNvPr id="188818" name="Rectangle 1374"/>
              <p:cNvSpPr>
                <a:spLocks noChangeArrowheads="1"/>
              </p:cNvSpPr>
              <p:nvPr/>
            </p:nvSpPr>
            <p:spPr bwMode="auto">
              <a:xfrm>
                <a:off x="3283" y="3432"/>
                <a:ext cx="934" cy="628"/>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19" name="Picture 137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4" y="3432"/>
                <a:ext cx="933"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20" name="Rectangle 1376"/>
              <p:cNvSpPr>
                <a:spLocks noChangeArrowheads="1"/>
              </p:cNvSpPr>
              <p:nvPr/>
            </p:nvSpPr>
            <p:spPr bwMode="auto">
              <a:xfrm>
                <a:off x="3283" y="3432"/>
                <a:ext cx="934" cy="628"/>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73" name="Rectangle 1378"/>
            <p:cNvSpPr>
              <a:spLocks noChangeArrowheads="1"/>
            </p:cNvSpPr>
            <p:nvPr/>
          </p:nvSpPr>
          <p:spPr bwMode="auto">
            <a:xfrm>
              <a:off x="3377" y="3472"/>
              <a:ext cx="76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CC00CC"/>
                  </a:solidFill>
                  <a:latin typeface="华文楷体" panose="02010600040101010101" pitchFamily="2" charset="-122"/>
                </a:rPr>
                <a:t>转运内源性</a:t>
              </a:r>
              <a:endParaRPr lang="zh-CN" altLang="en-US">
                <a:ea typeface="宋体" panose="02010600030101010101" pitchFamily="2" charset="-122"/>
              </a:endParaRPr>
            </a:p>
          </p:txBody>
        </p:sp>
        <p:sp>
          <p:nvSpPr>
            <p:cNvPr id="188574" name="Rectangle 1379"/>
            <p:cNvSpPr>
              <a:spLocks noChangeArrowheads="1"/>
            </p:cNvSpPr>
            <p:nvPr/>
          </p:nvSpPr>
          <p:spPr bwMode="auto">
            <a:xfrm>
              <a:off x="3526" y="3651"/>
              <a:ext cx="46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CC00CC"/>
                  </a:solidFill>
                  <a:latin typeface="华文楷体" panose="02010600040101010101" pitchFamily="2" charset="-122"/>
                </a:rPr>
                <a:t>胆固醇</a:t>
              </a:r>
              <a:endParaRPr lang="zh-CN" altLang="en-US">
                <a:ea typeface="宋体" panose="02010600030101010101" pitchFamily="2" charset="-122"/>
              </a:endParaRPr>
            </a:p>
          </p:txBody>
        </p:sp>
        <p:grpSp>
          <p:nvGrpSpPr>
            <p:cNvPr id="188575" name="Group 1383"/>
            <p:cNvGrpSpPr>
              <a:grpSpLocks/>
            </p:cNvGrpSpPr>
            <p:nvPr/>
          </p:nvGrpSpPr>
          <p:grpSpPr bwMode="auto">
            <a:xfrm>
              <a:off x="2266" y="3432"/>
              <a:ext cx="1019" cy="628"/>
              <a:chOff x="2266" y="3432"/>
              <a:chExt cx="1019" cy="628"/>
            </a:xfrm>
          </p:grpSpPr>
          <p:sp>
            <p:nvSpPr>
              <p:cNvPr id="188815" name="Rectangle 1380"/>
              <p:cNvSpPr>
                <a:spLocks noChangeArrowheads="1"/>
              </p:cNvSpPr>
              <p:nvPr/>
            </p:nvSpPr>
            <p:spPr bwMode="auto">
              <a:xfrm>
                <a:off x="2266" y="3432"/>
                <a:ext cx="1019" cy="628"/>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16" name="Picture 138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6" y="3432"/>
                <a:ext cx="1018"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17" name="Rectangle 1382"/>
              <p:cNvSpPr>
                <a:spLocks noChangeArrowheads="1"/>
              </p:cNvSpPr>
              <p:nvPr/>
            </p:nvSpPr>
            <p:spPr bwMode="auto">
              <a:xfrm>
                <a:off x="2266" y="3432"/>
                <a:ext cx="1019" cy="628"/>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76" name="Rectangle 1384"/>
            <p:cNvSpPr>
              <a:spLocks noChangeArrowheads="1"/>
            </p:cNvSpPr>
            <p:nvPr/>
          </p:nvSpPr>
          <p:spPr bwMode="auto">
            <a:xfrm>
              <a:off x="2327" y="3472"/>
              <a:ext cx="92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CC00CC"/>
                  </a:solidFill>
                  <a:latin typeface="华文楷体" panose="02010600040101010101" pitchFamily="2" charset="-122"/>
                </a:rPr>
                <a:t>转运内源性Ｔ</a:t>
              </a:r>
              <a:endParaRPr lang="zh-CN" altLang="en-US">
                <a:ea typeface="宋体" panose="02010600030101010101" pitchFamily="2" charset="-122"/>
              </a:endParaRPr>
            </a:p>
          </p:txBody>
        </p:sp>
        <p:sp>
          <p:nvSpPr>
            <p:cNvPr id="188577" name="Rectangle 1385"/>
            <p:cNvSpPr>
              <a:spLocks noChangeArrowheads="1"/>
            </p:cNvSpPr>
            <p:nvPr/>
          </p:nvSpPr>
          <p:spPr bwMode="auto">
            <a:xfrm>
              <a:off x="2400" y="3651"/>
              <a:ext cx="76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CC00CC"/>
                  </a:solidFill>
                  <a:latin typeface="华文楷体" panose="02010600040101010101" pitchFamily="2" charset="-122"/>
                </a:rPr>
                <a:t>Ｇ和胆固醇</a:t>
              </a:r>
              <a:endParaRPr lang="zh-CN" altLang="en-US">
                <a:ea typeface="宋体" panose="02010600030101010101" pitchFamily="2" charset="-122"/>
              </a:endParaRPr>
            </a:p>
          </p:txBody>
        </p:sp>
        <p:grpSp>
          <p:nvGrpSpPr>
            <p:cNvPr id="188578" name="Group 1389"/>
            <p:cNvGrpSpPr>
              <a:grpSpLocks/>
            </p:cNvGrpSpPr>
            <p:nvPr/>
          </p:nvGrpSpPr>
          <p:grpSpPr bwMode="auto">
            <a:xfrm>
              <a:off x="1248" y="3432"/>
              <a:ext cx="1018" cy="628"/>
              <a:chOff x="1248" y="3432"/>
              <a:chExt cx="1018" cy="628"/>
            </a:xfrm>
          </p:grpSpPr>
          <p:sp>
            <p:nvSpPr>
              <p:cNvPr id="188812" name="Rectangle 1386"/>
              <p:cNvSpPr>
                <a:spLocks noChangeArrowheads="1"/>
              </p:cNvSpPr>
              <p:nvPr/>
            </p:nvSpPr>
            <p:spPr bwMode="auto">
              <a:xfrm>
                <a:off x="1248" y="3432"/>
                <a:ext cx="1018" cy="628"/>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13" name="Picture 138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49" y="3432"/>
                <a:ext cx="1017"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14" name="Rectangle 1388"/>
              <p:cNvSpPr>
                <a:spLocks noChangeArrowheads="1"/>
              </p:cNvSpPr>
              <p:nvPr/>
            </p:nvSpPr>
            <p:spPr bwMode="auto">
              <a:xfrm>
                <a:off x="1248" y="3432"/>
                <a:ext cx="1018" cy="628"/>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79" name="Rectangle 1390"/>
            <p:cNvSpPr>
              <a:spLocks noChangeArrowheads="1"/>
            </p:cNvSpPr>
            <p:nvPr/>
          </p:nvSpPr>
          <p:spPr bwMode="auto">
            <a:xfrm>
              <a:off x="1309" y="3472"/>
              <a:ext cx="92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CC00CC"/>
                  </a:solidFill>
                  <a:latin typeface="华文楷体" panose="02010600040101010101" pitchFamily="2" charset="-122"/>
                </a:rPr>
                <a:t>转运外源性胆</a:t>
              </a:r>
              <a:endParaRPr lang="zh-CN" altLang="en-US">
                <a:ea typeface="宋体" panose="02010600030101010101" pitchFamily="2" charset="-122"/>
              </a:endParaRPr>
            </a:p>
          </p:txBody>
        </p:sp>
        <p:sp>
          <p:nvSpPr>
            <p:cNvPr id="188580" name="Rectangle 1391"/>
            <p:cNvSpPr>
              <a:spLocks noChangeArrowheads="1"/>
            </p:cNvSpPr>
            <p:nvPr/>
          </p:nvSpPr>
          <p:spPr bwMode="auto">
            <a:xfrm>
              <a:off x="1383" y="3651"/>
              <a:ext cx="76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CC00CC"/>
                  </a:solidFill>
                  <a:latin typeface="华文楷体" panose="02010600040101010101" pitchFamily="2" charset="-122"/>
                </a:rPr>
                <a:t>固醇和ＴＧ</a:t>
              </a:r>
              <a:endParaRPr lang="zh-CN" altLang="en-US">
                <a:ea typeface="宋体" panose="02010600030101010101" pitchFamily="2" charset="-122"/>
              </a:endParaRPr>
            </a:p>
          </p:txBody>
        </p:sp>
        <p:grpSp>
          <p:nvGrpSpPr>
            <p:cNvPr id="188581" name="Group 1395"/>
            <p:cNvGrpSpPr>
              <a:grpSpLocks/>
            </p:cNvGrpSpPr>
            <p:nvPr/>
          </p:nvGrpSpPr>
          <p:grpSpPr bwMode="auto">
            <a:xfrm>
              <a:off x="528" y="3432"/>
              <a:ext cx="722" cy="628"/>
              <a:chOff x="528" y="3432"/>
              <a:chExt cx="722" cy="628"/>
            </a:xfrm>
          </p:grpSpPr>
          <p:sp>
            <p:nvSpPr>
              <p:cNvPr id="188809" name="Rectangle 1392"/>
              <p:cNvSpPr>
                <a:spLocks noChangeArrowheads="1"/>
              </p:cNvSpPr>
              <p:nvPr/>
            </p:nvSpPr>
            <p:spPr bwMode="auto">
              <a:xfrm>
                <a:off x="528" y="3432"/>
                <a:ext cx="722" cy="628"/>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10" name="Picture 139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8" y="3432"/>
                <a:ext cx="721"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11" name="Rectangle 1394"/>
              <p:cNvSpPr>
                <a:spLocks noChangeArrowheads="1"/>
              </p:cNvSpPr>
              <p:nvPr/>
            </p:nvSpPr>
            <p:spPr bwMode="auto">
              <a:xfrm>
                <a:off x="528" y="3432"/>
                <a:ext cx="722" cy="628"/>
              </a:xfrm>
              <a:prstGeom prst="rect">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82" name="Rectangle 1396"/>
            <p:cNvSpPr>
              <a:spLocks noChangeArrowheads="1"/>
            </p:cNvSpPr>
            <p:nvPr/>
          </p:nvSpPr>
          <p:spPr bwMode="auto">
            <a:xfrm>
              <a:off x="738" y="3687"/>
              <a:ext cx="30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功能</a:t>
              </a:r>
              <a:endParaRPr lang="zh-CN" altLang="en-US">
                <a:ea typeface="宋体" panose="02010600030101010101" pitchFamily="2" charset="-122"/>
              </a:endParaRPr>
            </a:p>
          </p:txBody>
        </p:sp>
        <p:grpSp>
          <p:nvGrpSpPr>
            <p:cNvPr id="188583" name="Group 1400"/>
            <p:cNvGrpSpPr>
              <a:grpSpLocks/>
            </p:cNvGrpSpPr>
            <p:nvPr/>
          </p:nvGrpSpPr>
          <p:grpSpPr bwMode="auto">
            <a:xfrm>
              <a:off x="4217" y="3198"/>
              <a:ext cx="1068" cy="234"/>
              <a:chOff x="4217" y="3198"/>
              <a:chExt cx="1068" cy="234"/>
            </a:xfrm>
          </p:grpSpPr>
          <p:sp>
            <p:nvSpPr>
              <p:cNvPr id="188806" name="Rectangle 1397"/>
              <p:cNvSpPr>
                <a:spLocks noChangeArrowheads="1"/>
              </p:cNvSpPr>
              <p:nvPr/>
            </p:nvSpPr>
            <p:spPr bwMode="auto">
              <a:xfrm>
                <a:off x="4217" y="3198"/>
                <a:ext cx="1068" cy="234"/>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07" name="Picture 139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17" y="3200"/>
                <a:ext cx="1068"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08" name="Rectangle 1399"/>
              <p:cNvSpPr>
                <a:spLocks noChangeArrowheads="1"/>
              </p:cNvSpPr>
              <p:nvPr/>
            </p:nvSpPr>
            <p:spPr bwMode="auto">
              <a:xfrm>
                <a:off x="4217" y="3198"/>
                <a:ext cx="1068" cy="234"/>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84" name="Rectangle 1401"/>
            <p:cNvSpPr>
              <a:spLocks noChangeArrowheads="1"/>
            </p:cNvSpPr>
            <p:nvPr/>
          </p:nvSpPr>
          <p:spPr bwMode="auto">
            <a:xfrm>
              <a:off x="4301" y="3238"/>
              <a:ext cx="92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肝、肠、血浆</a:t>
              </a:r>
              <a:endParaRPr lang="zh-CN" altLang="en-US">
                <a:ea typeface="宋体" panose="02010600030101010101" pitchFamily="2" charset="-122"/>
              </a:endParaRPr>
            </a:p>
          </p:txBody>
        </p:sp>
        <p:grpSp>
          <p:nvGrpSpPr>
            <p:cNvPr id="188585" name="Group 1405"/>
            <p:cNvGrpSpPr>
              <a:grpSpLocks/>
            </p:cNvGrpSpPr>
            <p:nvPr/>
          </p:nvGrpSpPr>
          <p:grpSpPr bwMode="auto">
            <a:xfrm>
              <a:off x="3283" y="3198"/>
              <a:ext cx="934" cy="234"/>
              <a:chOff x="3283" y="3198"/>
              <a:chExt cx="934" cy="234"/>
            </a:xfrm>
          </p:grpSpPr>
          <p:sp>
            <p:nvSpPr>
              <p:cNvPr id="188803" name="Rectangle 1402"/>
              <p:cNvSpPr>
                <a:spLocks noChangeArrowheads="1"/>
              </p:cNvSpPr>
              <p:nvPr/>
            </p:nvSpPr>
            <p:spPr bwMode="auto">
              <a:xfrm>
                <a:off x="3283" y="3198"/>
                <a:ext cx="934" cy="234"/>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04" name="Picture 140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84" y="3200"/>
                <a:ext cx="933"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05" name="Rectangle 1404"/>
              <p:cNvSpPr>
                <a:spLocks noChangeArrowheads="1"/>
              </p:cNvSpPr>
              <p:nvPr/>
            </p:nvSpPr>
            <p:spPr bwMode="auto">
              <a:xfrm>
                <a:off x="3283" y="3198"/>
                <a:ext cx="934" cy="234"/>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86" name="Rectangle 1406"/>
            <p:cNvSpPr>
              <a:spLocks noChangeArrowheads="1"/>
            </p:cNvSpPr>
            <p:nvPr/>
          </p:nvSpPr>
          <p:spPr bwMode="auto">
            <a:xfrm>
              <a:off x="3599" y="3254"/>
              <a:ext cx="30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宋体" panose="02010600030101010101" pitchFamily="2" charset="-122"/>
                  <a:ea typeface="宋体" panose="02010600030101010101" pitchFamily="2" charset="-122"/>
                </a:rPr>
                <a:t>血浆</a:t>
              </a:r>
              <a:endParaRPr lang="zh-CN" altLang="en-US">
                <a:ea typeface="宋体" panose="02010600030101010101" pitchFamily="2" charset="-122"/>
              </a:endParaRPr>
            </a:p>
          </p:txBody>
        </p:sp>
        <p:grpSp>
          <p:nvGrpSpPr>
            <p:cNvPr id="188587" name="Group 1410"/>
            <p:cNvGrpSpPr>
              <a:grpSpLocks/>
            </p:cNvGrpSpPr>
            <p:nvPr/>
          </p:nvGrpSpPr>
          <p:grpSpPr bwMode="auto">
            <a:xfrm>
              <a:off x="2266" y="3198"/>
              <a:ext cx="1019" cy="234"/>
              <a:chOff x="2266" y="3198"/>
              <a:chExt cx="1019" cy="234"/>
            </a:xfrm>
          </p:grpSpPr>
          <p:sp>
            <p:nvSpPr>
              <p:cNvPr id="188800" name="Rectangle 1407"/>
              <p:cNvSpPr>
                <a:spLocks noChangeArrowheads="1"/>
              </p:cNvSpPr>
              <p:nvPr/>
            </p:nvSpPr>
            <p:spPr bwMode="auto">
              <a:xfrm>
                <a:off x="2266" y="3198"/>
                <a:ext cx="1019" cy="234"/>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801" name="Picture 140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66" y="3200"/>
                <a:ext cx="1018"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802" name="Rectangle 1409"/>
              <p:cNvSpPr>
                <a:spLocks noChangeArrowheads="1"/>
              </p:cNvSpPr>
              <p:nvPr/>
            </p:nvSpPr>
            <p:spPr bwMode="auto">
              <a:xfrm>
                <a:off x="2266" y="3198"/>
                <a:ext cx="1019" cy="234"/>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88" name="Rectangle 1411"/>
            <p:cNvSpPr>
              <a:spLocks noChangeArrowheads="1"/>
            </p:cNvSpPr>
            <p:nvPr/>
          </p:nvSpPr>
          <p:spPr bwMode="auto">
            <a:xfrm>
              <a:off x="2549" y="3254"/>
              <a:ext cx="46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宋体" panose="02010600030101010101" pitchFamily="2" charset="-122"/>
                  <a:ea typeface="宋体" panose="02010600030101010101" pitchFamily="2" charset="-122"/>
                </a:rPr>
                <a:t>肝细胞</a:t>
              </a:r>
              <a:endParaRPr lang="zh-CN" altLang="en-US">
                <a:ea typeface="宋体" panose="02010600030101010101" pitchFamily="2" charset="-122"/>
              </a:endParaRPr>
            </a:p>
          </p:txBody>
        </p:sp>
        <p:grpSp>
          <p:nvGrpSpPr>
            <p:cNvPr id="188589" name="Group 1415"/>
            <p:cNvGrpSpPr>
              <a:grpSpLocks/>
            </p:cNvGrpSpPr>
            <p:nvPr/>
          </p:nvGrpSpPr>
          <p:grpSpPr bwMode="auto">
            <a:xfrm>
              <a:off x="1248" y="3198"/>
              <a:ext cx="1018" cy="234"/>
              <a:chOff x="1248" y="3198"/>
              <a:chExt cx="1018" cy="234"/>
            </a:xfrm>
          </p:grpSpPr>
          <p:sp>
            <p:nvSpPr>
              <p:cNvPr id="188797" name="Rectangle 1412"/>
              <p:cNvSpPr>
                <a:spLocks noChangeArrowheads="1"/>
              </p:cNvSpPr>
              <p:nvPr/>
            </p:nvSpPr>
            <p:spPr bwMode="auto">
              <a:xfrm>
                <a:off x="1248" y="3198"/>
                <a:ext cx="1018" cy="234"/>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98" name="Picture 14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49" y="3200"/>
                <a:ext cx="1017"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99" name="Rectangle 1414"/>
              <p:cNvSpPr>
                <a:spLocks noChangeArrowheads="1"/>
              </p:cNvSpPr>
              <p:nvPr/>
            </p:nvSpPr>
            <p:spPr bwMode="auto">
              <a:xfrm>
                <a:off x="1248" y="3198"/>
                <a:ext cx="1018" cy="234"/>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90" name="Rectangle 1416"/>
            <p:cNvSpPr>
              <a:spLocks noChangeArrowheads="1"/>
            </p:cNvSpPr>
            <p:nvPr/>
          </p:nvSpPr>
          <p:spPr bwMode="auto">
            <a:xfrm>
              <a:off x="1307" y="3238"/>
              <a:ext cx="92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小肠粘膜细胞</a:t>
              </a:r>
              <a:endParaRPr lang="zh-CN" altLang="en-US">
                <a:ea typeface="宋体" panose="02010600030101010101" pitchFamily="2" charset="-122"/>
              </a:endParaRPr>
            </a:p>
          </p:txBody>
        </p:sp>
        <p:grpSp>
          <p:nvGrpSpPr>
            <p:cNvPr id="188591" name="Group 1420"/>
            <p:cNvGrpSpPr>
              <a:grpSpLocks/>
            </p:cNvGrpSpPr>
            <p:nvPr/>
          </p:nvGrpSpPr>
          <p:grpSpPr bwMode="auto">
            <a:xfrm>
              <a:off x="528" y="3198"/>
              <a:ext cx="722" cy="234"/>
              <a:chOff x="528" y="3198"/>
              <a:chExt cx="722" cy="234"/>
            </a:xfrm>
          </p:grpSpPr>
          <p:sp>
            <p:nvSpPr>
              <p:cNvPr id="188794" name="Rectangle 1417"/>
              <p:cNvSpPr>
                <a:spLocks noChangeArrowheads="1"/>
              </p:cNvSpPr>
              <p:nvPr/>
            </p:nvSpPr>
            <p:spPr bwMode="auto">
              <a:xfrm>
                <a:off x="528" y="3198"/>
                <a:ext cx="722" cy="234"/>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95" name="Picture 14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8" y="3200"/>
                <a:ext cx="721"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96" name="Rectangle 1419"/>
              <p:cNvSpPr>
                <a:spLocks noChangeArrowheads="1"/>
              </p:cNvSpPr>
              <p:nvPr/>
            </p:nvSpPr>
            <p:spPr bwMode="auto">
              <a:xfrm>
                <a:off x="528" y="3198"/>
                <a:ext cx="722" cy="234"/>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92" name="Rectangle 1421"/>
            <p:cNvSpPr>
              <a:spLocks noChangeArrowheads="1"/>
            </p:cNvSpPr>
            <p:nvPr/>
          </p:nvSpPr>
          <p:spPr bwMode="auto">
            <a:xfrm>
              <a:off x="589" y="3238"/>
              <a:ext cx="61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合成部位</a:t>
              </a:r>
              <a:endParaRPr lang="zh-CN" altLang="en-US">
                <a:ea typeface="宋体" panose="02010600030101010101" pitchFamily="2" charset="-122"/>
              </a:endParaRPr>
            </a:p>
          </p:txBody>
        </p:sp>
        <p:grpSp>
          <p:nvGrpSpPr>
            <p:cNvPr id="188593" name="Group 1425"/>
            <p:cNvGrpSpPr>
              <a:grpSpLocks/>
            </p:cNvGrpSpPr>
            <p:nvPr/>
          </p:nvGrpSpPr>
          <p:grpSpPr bwMode="auto">
            <a:xfrm>
              <a:off x="3283" y="2428"/>
              <a:ext cx="934" cy="772"/>
              <a:chOff x="3283" y="2428"/>
              <a:chExt cx="934" cy="772"/>
            </a:xfrm>
          </p:grpSpPr>
          <p:sp>
            <p:nvSpPr>
              <p:cNvPr id="188791" name="Rectangle 1422"/>
              <p:cNvSpPr>
                <a:spLocks noChangeArrowheads="1"/>
              </p:cNvSpPr>
              <p:nvPr/>
            </p:nvSpPr>
            <p:spPr bwMode="auto">
              <a:xfrm>
                <a:off x="3283" y="2428"/>
                <a:ext cx="934" cy="772"/>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92" name="Picture 142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284" y="2428"/>
                <a:ext cx="933" cy="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93" name="Rectangle 1424"/>
              <p:cNvSpPr>
                <a:spLocks noChangeArrowheads="1"/>
              </p:cNvSpPr>
              <p:nvPr/>
            </p:nvSpPr>
            <p:spPr bwMode="auto">
              <a:xfrm>
                <a:off x="3283" y="2428"/>
                <a:ext cx="934" cy="772"/>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94" name="Rectangle 1426"/>
            <p:cNvSpPr>
              <a:spLocks noChangeArrowheads="1"/>
            </p:cNvSpPr>
            <p:nvPr/>
          </p:nvSpPr>
          <p:spPr bwMode="auto">
            <a:xfrm>
              <a:off x="3440" y="2464"/>
              <a:ext cx="27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apo</a:t>
              </a:r>
              <a:endParaRPr lang="en-US" altLang="zh-CN">
                <a:ea typeface="宋体" panose="02010600030101010101" pitchFamily="2" charset="-122"/>
              </a:endParaRPr>
            </a:p>
          </p:txBody>
        </p:sp>
        <p:sp>
          <p:nvSpPr>
            <p:cNvPr id="188595" name="Rectangle 1427"/>
            <p:cNvSpPr>
              <a:spLocks noChangeArrowheads="1"/>
            </p:cNvSpPr>
            <p:nvPr/>
          </p:nvSpPr>
          <p:spPr bwMode="auto">
            <a:xfrm>
              <a:off x="3705" y="2464"/>
              <a:ext cx="36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B100</a:t>
              </a:r>
              <a:endParaRPr lang="en-US" altLang="zh-CN">
                <a:ea typeface="宋体" panose="02010600030101010101" pitchFamily="2" charset="-122"/>
              </a:endParaRPr>
            </a:p>
          </p:txBody>
        </p:sp>
        <p:grpSp>
          <p:nvGrpSpPr>
            <p:cNvPr id="188596" name="Group 1431"/>
            <p:cNvGrpSpPr>
              <a:grpSpLocks/>
            </p:cNvGrpSpPr>
            <p:nvPr/>
          </p:nvGrpSpPr>
          <p:grpSpPr bwMode="auto">
            <a:xfrm>
              <a:off x="3283" y="2015"/>
              <a:ext cx="934" cy="413"/>
              <a:chOff x="3283" y="2015"/>
              <a:chExt cx="934" cy="413"/>
            </a:xfrm>
          </p:grpSpPr>
          <p:sp>
            <p:nvSpPr>
              <p:cNvPr id="188788" name="Rectangle 1428"/>
              <p:cNvSpPr>
                <a:spLocks noChangeArrowheads="1"/>
              </p:cNvSpPr>
              <p:nvPr/>
            </p:nvSpPr>
            <p:spPr bwMode="auto">
              <a:xfrm>
                <a:off x="3283" y="2015"/>
                <a:ext cx="934" cy="413"/>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89" name="Picture 142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84" y="2016"/>
                <a:ext cx="933"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90" name="Rectangle 1430"/>
              <p:cNvSpPr>
                <a:spLocks noChangeArrowheads="1"/>
              </p:cNvSpPr>
              <p:nvPr/>
            </p:nvSpPr>
            <p:spPr bwMode="auto">
              <a:xfrm>
                <a:off x="3283" y="2015"/>
                <a:ext cx="934" cy="413"/>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597" name="Rectangle 1432"/>
            <p:cNvSpPr>
              <a:spLocks noChangeArrowheads="1"/>
            </p:cNvSpPr>
            <p:nvPr/>
          </p:nvSpPr>
          <p:spPr bwMode="auto">
            <a:xfrm>
              <a:off x="3475" y="2046"/>
              <a:ext cx="43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20~25</a:t>
              </a:r>
              <a:endParaRPr lang="en-US" altLang="zh-CN">
                <a:ea typeface="宋体" panose="02010600030101010101" pitchFamily="2" charset="-122"/>
              </a:endParaRPr>
            </a:p>
          </p:txBody>
        </p:sp>
        <p:sp>
          <p:nvSpPr>
            <p:cNvPr id="188598" name="Rectangle 1433"/>
            <p:cNvSpPr>
              <a:spLocks noChangeArrowheads="1"/>
            </p:cNvSpPr>
            <p:nvPr/>
          </p:nvSpPr>
          <p:spPr bwMode="auto">
            <a:xfrm>
              <a:off x="3895" y="2046"/>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a:t>
              </a:r>
              <a:endParaRPr lang="en-US" altLang="zh-CN">
                <a:ea typeface="宋体" panose="02010600030101010101" pitchFamily="2" charset="-122"/>
              </a:endParaRPr>
            </a:p>
          </p:txBody>
        </p:sp>
        <p:grpSp>
          <p:nvGrpSpPr>
            <p:cNvPr id="188599" name="Group 1437"/>
            <p:cNvGrpSpPr>
              <a:grpSpLocks/>
            </p:cNvGrpSpPr>
            <p:nvPr/>
          </p:nvGrpSpPr>
          <p:grpSpPr bwMode="auto">
            <a:xfrm>
              <a:off x="3283" y="1423"/>
              <a:ext cx="934" cy="593"/>
              <a:chOff x="3283" y="1423"/>
              <a:chExt cx="934" cy="593"/>
            </a:xfrm>
          </p:grpSpPr>
          <p:sp>
            <p:nvSpPr>
              <p:cNvPr id="188785" name="Rectangle 1434"/>
              <p:cNvSpPr>
                <a:spLocks noChangeArrowheads="1"/>
              </p:cNvSpPr>
              <p:nvPr/>
            </p:nvSpPr>
            <p:spPr bwMode="auto">
              <a:xfrm>
                <a:off x="3283" y="1423"/>
                <a:ext cx="934" cy="592"/>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86" name="Picture 143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284" y="1424"/>
                <a:ext cx="933" cy="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87" name="Rectangle 1436"/>
              <p:cNvSpPr>
                <a:spLocks noChangeArrowheads="1"/>
              </p:cNvSpPr>
              <p:nvPr/>
            </p:nvSpPr>
            <p:spPr bwMode="auto">
              <a:xfrm>
                <a:off x="3283" y="1423"/>
                <a:ext cx="934" cy="592"/>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00" name="Rectangle 1438"/>
            <p:cNvSpPr>
              <a:spLocks noChangeArrowheads="1"/>
            </p:cNvSpPr>
            <p:nvPr/>
          </p:nvSpPr>
          <p:spPr bwMode="auto">
            <a:xfrm>
              <a:off x="3377" y="1463"/>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含</a:t>
              </a:r>
              <a:endParaRPr lang="zh-CN" altLang="en-US">
                <a:ea typeface="宋体" panose="02010600030101010101" pitchFamily="2" charset="-122"/>
              </a:endParaRPr>
            </a:p>
          </p:txBody>
        </p:sp>
        <p:sp>
          <p:nvSpPr>
            <p:cNvPr id="188601" name="Rectangle 1439"/>
            <p:cNvSpPr>
              <a:spLocks noChangeArrowheads="1"/>
            </p:cNvSpPr>
            <p:nvPr/>
          </p:nvSpPr>
          <p:spPr bwMode="auto">
            <a:xfrm>
              <a:off x="3527" y="1463"/>
              <a:ext cx="61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FF0000"/>
                  </a:solidFill>
                  <a:latin typeface="华文楷体" panose="02010600040101010101" pitchFamily="2" charset="-122"/>
                </a:rPr>
                <a:t>胆固醇及</a:t>
              </a:r>
              <a:endParaRPr lang="zh-CN" altLang="en-US">
                <a:ea typeface="宋体" panose="02010600030101010101" pitchFamily="2" charset="-122"/>
              </a:endParaRPr>
            </a:p>
          </p:txBody>
        </p:sp>
        <p:sp>
          <p:nvSpPr>
            <p:cNvPr id="188602" name="Rectangle 1440"/>
            <p:cNvSpPr>
              <a:spLocks noChangeArrowheads="1"/>
            </p:cNvSpPr>
            <p:nvPr/>
          </p:nvSpPr>
          <p:spPr bwMode="auto">
            <a:xfrm>
              <a:off x="3377" y="1643"/>
              <a:ext cx="76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FF0000"/>
                  </a:solidFill>
                  <a:latin typeface="华文楷体" panose="02010600040101010101" pitchFamily="2" charset="-122"/>
                </a:rPr>
                <a:t>其酯最多，</a:t>
              </a:r>
              <a:endParaRPr lang="zh-CN" altLang="en-US">
                <a:ea typeface="宋体" panose="02010600030101010101" pitchFamily="2" charset="-122"/>
              </a:endParaRPr>
            </a:p>
          </p:txBody>
        </p:sp>
        <p:sp>
          <p:nvSpPr>
            <p:cNvPr id="188603" name="Rectangle 1441"/>
            <p:cNvSpPr>
              <a:spLocks noChangeArrowheads="1"/>
            </p:cNvSpPr>
            <p:nvPr/>
          </p:nvSpPr>
          <p:spPr bwMode="auto">
            <a:xfrm>
              <a:off x="3475" y="1818"/>
              <a:ext cx="43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40~50</a:t>
              </a:r>
              <a:endParaRPr lang="en-US" altLang="zh-CN">
                <a:ea typeface="宋体" panose="02010600030101010101" pitchFamily="2" charset="-122"/>
              </a:endParaRPr>
            </a:p>
          </p:txBody>
        </p:sp>
        <p:sp>
          <p:nvSpPr>
            <p:cNvPr id="188604" name="Rectangle 1442"/>
            <p:cNvSpPr>
              <a:spLocks noChangeArrowheads="1"/>
            </p:cNvSpPr>
            <p:nvPr/>
          </p:nvSpPr>
          <p:spPr bwMode="auto">
            <a:xfrm>
              <a:off x="3895" y="1818"/>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a:t>
              </a:r>
              <a:endParaRPr lang="en-US" altLang="zh-CN">
                <a:ea typeface="宋体" panose="02010600030101010101" pitchFamily="2" charset="-122"/>
              </a:endParaRPr>
            </a:p>
          </p:txBody>
        </p:sp>
        <p:grpSp>
          <p:nvGrpSpPr>
            <p:cNvPr id="188605" name="Group 1446"/>
            <p:cNvGrpSpPr>
              <a:grpSpLocks/>
            </p:cNvGrpSpPr>
            <p:nvPr/>
          </p:nvGrpSpPr>
          <p:grpSpPr bwMode="auto">
            <a:xfrm>
              <a:off x="3283" y="1192"/>
              <a:ext cx="934" cy="233"/>
              <a:chOff x="3283" y="1192"/>
              <a:chExt cx="934" cy="233"/>
            </a:xfrm>
          </p:grpSpPr>
          <p:sp>
            <p:nvSpPr>
              <p:cNvPr id="188782" name="Rectangle 1443"/>
              <p:cNvSpPr>
                <a:spLocks noChangeArrowheads="1"/>
              </p:cNvSpPr>
              <p:nvPr/>
            </p:nvSpPr>
            <p:spPr bwMode="auto">
              <a:xfrm>
                <a:off x="3283" y="1192"/>
                <a:ext cx="934" cy="233"/>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83" name="Picture 144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84" y="1192"/>
                <a:ext cx="933"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84" name="Rectangle 1445"/>
              <p:cNvSpPr>
                <a:spLocks noChangeArrowheads="1"/>
              </p:cNvSpPr>
              <p:nvPr/>
            </p:nvSpPr>
            <p:spPr bwMode="auto">
              <a:xfrm>
                <a:off x="3283" y="1192"/>
                <a:ext cx="934" cy="233"/>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06" name="Rectangle 1447"/>
            <p:cNvSpPr>
              <a:spLocks noChangeArrowheads="1"/>
            </p:cNvSpPr>
            <p:nvPr/>
          </p:nvSpPr>
          <p:spPr bwMode="auto">
            <a:xfrm>
              <a:off x="3373" y="1220"/>
              <a:ext cx="770"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700" b="1">
                  <a:solidFill>
                    <a:srgbClr val="000000"/>
                  </a:solidFill>
                  <a:latin typeface="Arial" panose="020B0604020202020204" pitchFamily="34" charset="0"/>
                  <a:ea typeface="宋体" panose="02010600030101010101" pitchFamily="2" charset="-122"/>
                </a:rPr>
                <a:t>1.006~1.063</a:t>
              </a:r>
              <a:endParaRPr lang="en-US" altLang="zh-CN">
                <a:ea typeface="宋体" panose="02010600030101010101" pitchFamily="2" charset="-122"/>
              </a:endParaRPr>
            </a:p>
          </p:txBody>
        </p:sp>
        <p:grpSp>
          <p:nvGrpSpPr>
            <p:cNvPr id="188607" name="Group 1451"/>
            <p:cNvGrpSpPr>
              <a:grpSpLocks/>
            </p:cNvGrpSpPr>
            <p:nvPr/>
          </p:nvGrpSpPr>
          <p:grpSpPr bwMode="auto">
            <a:xfrm>
              <a:off x="3283" y="958"/>
              <a:ext cx="934" cy="234"/>
              <a:chOff x="3283" y="958"/>
              <a:chExt cx="934" cy="234"/>
            </a:xfrm>
          </p:grpSpPr>
          <p:sp>
            <p:nvSpPr>
              <p:cNvPr id="188779" name="Rectangle 1448"/>
              <p:cNvSpPr>
                <a:spLocks noChangeArrowheads="1"/>
              </p:cNvSpPr>
              <p:nvPr/>
            </p:nvSpPr>
            <p:spPr bwMode="auto">
              <a:xfrm>
                <a:off x="3283" y="958"/>
                <a:ext cx="934" cy="234"/>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80" name="Picture 144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284" y="959"/>
                <a:ext cx="93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81" name="Rectangle 1450"/>
              <p:cNvSpPr>
                <a:spLocks noChangeArrowheads="1"/>
              </p:cNvSpPr>
              <p:nvPr/>
            </p:nvSpPr>
            <p:spPr bwMode="auto">
              <a:xfrm>
                <a:off x="3283" y="958"/>
                <a:ext cx="934" cy="234"/>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08" name="Rectangle 1452"/>
            <p:cNvSpPr>
              <a:spLocks noChangeArrowheads="1"/>
            </p:cNvSpPr>
            <p:nvPr/>
          </p:nvSpPr>
          <p:spPr bwMode="auto">
            <a:xfrm>
              <a:off x="3709" y="989"/>
              <a:ext cx="29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3333CC"/>
                  </a:solidFill>
                  <a:latin typeface="Arial" panose="020B0604020202020204" pitchFamily="34" charset="0"/>
                  <a:ea typeface="宋体" panose="02010600030101010101" pitchFamily="2" charset="-122"/>
                </a:rPr>
                <a:t>LDL</a:t>
              </a:r>
              <a:endParaRPr lang="en-US" altLang="zh-CN">
                <a:ea typeface="宋体" panose="02010600030101010101" pitchFamily="2" charset="-122"/>
              </a:endParaRPr>
            </a:p>
          </p:txBody>
        </p:sp>
        <p:grpSp>
          <p:nvGrpSpPr>
            <p:cNvPr id="188609" name="Group 1456"/>
            <p:cNvGrpSpPr>
              <a:grpSpLocks/>
            </p:cNvGrpSpPr>
            <p:nvPr/>
          </p:nvGrpSpPr>
          <p:grpSpPr bwMode="auto">
            <a:xfrm>
              <a:off x="4217" y="2015"/>
              <a:ext cx="1068" cy="413"/>
              <a:chOff x="4217" y="2015"/>
              <a:chExt cx="1068" cy="413"/>
            </a:xfrm>
          </p:grpSpPr>
          <p:sp>
            <p:nvSpPr>
              <p:cNvPr id="188776" name="Rectangle 1453"/>
              <p:cNvSpPr>
                <a:spLocks noChangeArrowheads="1"/>
              </p:cNvSpPr>
              <p:nvPr/>
            </p:nvSpPr>
            <p:spPr bwMode="auto">
              <a:xfrm>
                <a:off x="4217" y="2015"/>
                <a:ext cx="1068" cy="413"/>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77" name="Picture 145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217" y="2016"/>
                <a:ext cx="1068"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78" name="Rectangle 1455"/>
              <p:cNvSpPr>
                <a:spLocks noChangeArrowheads="1"/>
              </p:cNvSpPr>
              <p:nvPr/>
            </p:nvSpPr>
            <p:spPr bwMode="auto">
              <a:xfrm>
                <a:off x="4217" y="2015"/>
                <a:ext cx="1068" cy="413"/>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10" name="Rectangle 1457"/>
            <p:cNvSpPr>
              <a:spLocks noChangeArrowheads="1"/>
            </p:cNvSpPr>
            <p:nvPr/>
          </p:nvSpPr>
          <p:spPr bwMode="auto">
            <a:xfrm>
              <a:off x="4303" y="2057"/>
              <a:ext cx="61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最多，约</a:t>
              </a:r>
              <a:endParaRPr lang="zh-CN" altLang="en-US">
                <a:ea typeface="宋体" panose="02010600030101010101" pitchFamily="2" charset="-122"/>
              </a:endParaRPr>
            </a:p>
          </p:txBody>
        </p:sp>
        <p:sp>
          <p:nvSpPr>
            <p:cNvPr id="188611" name="Rectangle 1458"/>
            <p:cNvSpPr>
              <a:spLocks noChangeArrowheads="1"/>
            </p:cNvSpPr>
            <p:nvPr/>
          </p:nvSpPr>
          <p:spPr bwMode="auto">
            <a:xfrm>
              <a:off x="4902" y="2046"/>
              <a:ext cx="17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50</a:t>
              </a:r>
              <a:endParaRPr lang="en-US" altLang="zh-CN">
                <a:ea typeface="宋体" panose="02010600030101010101" pitchFamily="2" charset="-122"/>
              </a:endParaRPr>
            </a:p>
          </p:txBody>
        </p:sp>
        <p:sp>
          <p:nvSpPr>
            <p:cNvPr id="188612" name="Rectangle 1459"/>
            <p:cNvSpPr>
              <a:spLocks noChangeArrowheads="1"/>
            </p:cNvSpPr>
            <p:nvPr/>
          </p:nvSpPr>
          <p:spPr bwMode="auto">
            <a:xfrm>
              <a:off x="5068" y="2046"/>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a:t>
              </a:r>
              <a:endParaRPr lang="en-US" altLang="zh-CN">
                <a:ea typeface="宋体" panose="02010600030101010101" pitchFamily="2" charset="-122"/>
              </a:endParaRPr>
            </a:p>
          </p:txBody>
        </p:sp>
        <p:grpSp>
          <p:nvGrpSpPr>
            <p:cNvPr id="188613" name="Group 1463"/>
            <p:cNvGrpSpPr>
              <a:grpSpLocks/>
            </p:cNvGrpSpPr>
            <p:nvPr/>
          </p:nvGrpSpPr>
          <p:grpSpPr bwMode="auto">
            <a:xfrm>
              <a:off x="2266" y="2015"/>
              <a:ext cx="1019" cy="413"/>
              <a:chOff x="2266" y="2015"/>
              <a:chExt cx="1019" cy="413"/>
            </a:xfrm>
          </p:grpSpPr>
          <p:sp>
            <p:nvSpPr>
              <p:cNvPr id="188773" name="Rectangle 1460"/>
              <p:cNvSpPr>
                <a:spLocks noChangeArrowheads="1"/>
              </p:cNvSpPr>
              <p:nvPr/>
            </p:nvSpPr>
            <p:spPr bwMode="auto">
              <a:xfrm>
                <a:off x="2266" y="2015"/>
                <a:ext cx="1019" cy="413"/>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74" name="Picture 146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266" y="2016"/>
                <a:ext cx="1018"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75" name="Rectangle 1462"/>
              <p:cNvSpPr>
                <a:spLocks noChangeArrowheads="1"/>
              </p:cNvSpPr>
              <p:nvPr/>
            </p:nvSpPr>
            <p:spPr bwMode="auto">
              <a:xfrm>
                <a:off x="2266" y="2015"/>
                <a:ext cx="1019" cy="413"/>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14" name="Rectangle 1464"/>
            <p:cNvSpPr>
              <a:spLocks noChangeArrowheads="1"/>
            </p:cNvSpPr>
            <p:nvPr/>
          </p:nvSpPr>
          <p:spPr bwMode="auto">
            <a:xfrm>
              <a:off x="2542" y="2046"/>
              <a:ext cx="34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5~10</a:t>
              </a:r>
              <a:endParaRPr lang="en-US" altLang="zh-CN">
                <a:ea typeface="宋体" panose="02010600030101010101" pitchFamily="2" charset="-122"/>
              </a:endParaRPr>
            </a:p>
          </p:txBody>
        </p:sp>
        <p:sp>
          <p:nvSpPr>
            <p:cNvPr id="188615" name="Rectangle 1465"/>
            <p:cNvSpPr>
              <a:spLocks noChangeArrowheads="1"/>
            </p:cNvSpPr>
            <p:nvPr/>
          </p:nvSpPr>
          <p:spPr bwMode="auto">
            <a:xfrm>
              <a:off x="2878" y="2046"/>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a:t>
              </a:r>
              <a:endParaRPr lang="en-US" altLang="zh-CN">
                <a:ea typeface="宋体" panose="02010600030101010101" pitchFamily="2" charset="-122"/>
              </a:endParaRPr>
            </a:p>
          </p:txBody>
        </p:sp>
        <p:grpSp>
          <p:nvGrpSpPr>
            <p:cNvPr id="188616" name="Group 1469"/>
            <p:cNvGrpSpPr>
              <a:grpSpLocks/>
            </p:cNvGrpSpPr>
            <p:nvPr/>
          </p:nvGrpSpPr>
          <p:grpSpPr bwMode="auto">
            <a:xfrm>
              <a:off x="1248" y="2015"/>
              <a:ext cx="1018" cy="413"/>
              <a:chOff x="1248" y="2015"/>
              <a:chExt cx="1018" cy="413"/>
            </a:xfrm>
          </p:grpSpPr>
          <p:sp>
            <p:nvSpPr>
              <p:cNvPr id="188770" name="Rectangle 1466"/>
              <p:cNvSpPr>
                <a:spLocks noChangeArrowheads="1"/>
              </p:cNvSpPr>
              <p:nvPr/>
            </p:nvSpPr>
            <p:spPr bwMode="auto">
              <a:xfrm>
                <a:off x="1248" y="2015"/>
                <a:ext cx="1018" cy="413"/>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71" name="Picture 146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249" y="2016"/>
                <a:ext cx="1017"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72" name="Rectangle 1468"/>
              <p:cNvSpPr>
                <a:spLocks noChangeArrowheads="1"/>
              </p:cNvSpPr>
              <p:nvPr/>
            </p:nvSpPr>
            <p:spPr bwMode="auto">
              <a:xfrm>
                <a:off x="1248" y="2015"/>
                <a:ext cx="1018" cy="413"/>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17" name="Rectangle 1470"/>
            <p:cNvSpPr>
              <a:spLocks noChangeArrowheads="1"/>
            </p:cNvSpPr>
            <p:nvPr/>
          </p:nvSpPr>
          <p:spPr bwMode="auto">
            <a:xfrm>
              <a:off x="1458" y="2057"/>
              <a:ext cx="30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最少</a:t>
              </a:r>
              <a:endParaRPr lang="zh-CN" altLang="en-US">
                <a:ea typeface="宋体" panose="02010600030101010101" pitchFamily="2" charset="-122"/>
              </a:endParaRPr>
            </a:p>
          </p:txBody>
        </p:sp>
        <p:sp>
          <p:nvSpPr>
            <p:cNvPr id="188618" name="Rectangle 1471"/>
            <p:cNvSpPr>
              <a:spLocks noChangeArrowheads="1"/>
            </p:cNvSpPr>
            <p:nvPr/>
          </p:nvSpPr>
          <p:spPr bwMode="auto">
            <a:xfrm>
              <a:off x="1759" y="2046"/>
              <a:ext cx="17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 1</a:t>
              </a:r>
              <a:endParaRPr lang="en-US" altLang="zh-CN">
                <a:ea typeface="宋体" panose="02010600030101010101" pitchFamily="2" charset="-122"/>
              </a:endParaRPr>
            </a:p>
          </p:txBody>
        </p:sp>
        <p:sp>
          <p:nvSpPr>
            <p:cNvPr id="188619" name="Rectangle 1472"/>
            <p:cNvSpPr>
              <a:spLocks noChangeArrowheads="1"/>
            </p:cNvSpPr>
            <p:nvPr/>
          </p:nvSpPr>
          <p:spPr bwMode="auto">
            <a:xfrm>
              <a:off x="1925" y="2046"/>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a:t>
              </a:r>
              <a:endParaRPr lang="en-US" altLang="zh-CN">
                <a:ea typeface="宋体" panose="02010600030101010101" pitchFamily="2" charset="-122"/>
              </a:endParaRPr>
            </a:p>
          </p:txBody>
        </p:sp>
        <p:grpSp>
          <p:nvGrpSpPr>
            <p:cNvPr id="188620" name="Group 1476"/>
            <p:cNvGrpSpPr>
              <a:grpSpLocks/>
            </p:cNvGrpSpPr>
            <p:nvPr/>
          </p:nvGrpSpPr>
          <p:grpSpPr bwMode="auto">
            <a:xfrm>
              <a:off x="815" y="2015"/>
              <a:ext cx="434" cy="413"/>
              <a:chOff x="815" y="2015"/>
              <a:chExt cx="434" cy="413"/>
            </a:xfrm>
          </p:grpSpPr>
          <p:sp>
            <p:nvSpPr>
              <p:cNvPr id="188767" name="Rectangle 1473"/>
              <p:cNvSpPr>
                <a:spLocks noChangeArrowheads="1"/>
              </p:cNvSpPr>
              <p:nvPr/>
            </p:nvSpPr>
            <p:spPr bwMode="auto">
              <a:xfrm>
                <a:off x="815" y="2015"/>
                <a:ext cx="433" cy="413"/>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68" name="Picture 147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17" y="2016"/>
                <a:ext cx="432" cy="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69" name="Rectangle 1475"/>
              <p:cNvSpPr>
                <a:spLocks noChangeArrowheads="1"/>
              </p:cNvSpPr>
              <p:nvPr/>
            </p:nvSpPr>
            <p:spPr bwMode="auto">
              <a:xfrm>
                <a:off x="815" y="2015"/>
                <a:ext cx="433" cy="413"/>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21" name="Rectangle 1477"/>
            <p:cNvSpPr>
              <a:spLocks noChangeArrowheads="1"/>
            </p:cNvSpPr>
            <p:nvPr/>
          </p:nvSpPr>
          <p:spPr bwMode="auto">
            <a:xfrm>
              <a:off x="884" y="2055"/>
              <a:ext cx="30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蛋白</a:t>
              </a:r>
              <a:endParaRPr lang="zh-CN" altLang="en-US">
                <a:ea typeface="宋体" panose="02010600030101010101" pitchFamily="2" charset="-122"/>
              </a:endParaRPr>
            </a:p>
          </p:txBody>
        </p:sp>
        <p:sp>
          <p:nvSpPr>
            <p:cNvPr id="188622" name="Rectangle 1478"/>
            <p:cNvSpPr>
              <a:spLocks noChangeArrowheads="1"/>
            </p:cNvSpPr>
            <p:nvPr/>
          </p:nvSpPr>
          <p:spPr bwMode="auto">
            <a:xfrm>
              <a:off x="959" y="2235"/>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质</a:t>
              </a:r>
              <a:endParaRPr lang="zh-CN" altLang="en-US">
                <a:ea typeface="宋体" panose="02010600030101010101" pitchFamily="2" charset="-122"/>
              </a:endParaRPr>
            </a:p>
          </p:txBody>
        </p:sp>
        <p:grpSp>
          <p:nvGrpSpPr>
            <p:cNvPr id="188623" name="Group 1482"/>
            <p:cNvGrpSpPr>
              <a:grpSpLocks/>
            </p:cNvGrpSpPr>
            <p:nvPr/>
          </p:nvGrpSpPr>
          <p:grpSpPr bwMode="auto">
            <a:xfrm>
              <a:off x="815" y="1423"/>
              <a:ext cx="434" cy="593"/>
              <a:chOff x="815" y="1423"/>
              <a:chExt cx="434" cy="593"/>
            </a:xfrm>
          </p:grpSpPr>
          <p:sp>
            <p:nvSpPr>
              <p:cNvPr id="188764" name="Rectangle 1479"/>
              <p:cNvSpPr>
                <a:spLocks noChangeArrowheads="1"/>
              </p:cNvSpPr>
              <p:nvPr/>
            </p:nvSpPr>
            <p:spPr bwMode="auto">
              <a:xfrm>
                <a:off x="815" y="1423"/>
                <a:ext cx="433" cy="592"/>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65" name="Picture 148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17" y="1424"/>
                <a:ext cx="432" cy="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66" name="Rectangle 1481"/>
              <p:cNvSpPr>
                <a:spLocks noChangeArrowheads="1"/>
              </p:cNvSpPr>
              <p:nvPr/>
            </p:nvSpPr>
            <p:spPr bwMode="auto">
              <a:xfrm>
                <a:off x="815" y="1423"/>
                <a:ext cx="433" cy="592"/>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24" name="Rectangle 1483"/>
            <p:cNvSpPr>
              <a:spLocks noChangeArrowheads="1"/>
            </p:cNvSpPr>
            <p:nvPr/>
          </p:nvSpPr>
          <p:spPr bwMode="auto">
            <a:xfrm>
              <a:off x="884" y="1678"/>
              <a:ext cx="30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脂类</a:t>
              </a:r>
              <a:endParaRPr lang="zh-CN" altLang="en-US">
                <a:ea typeface="宋体" panose="02010600030101010101" pitchFamily="2" charset="-122"/>
              </a:endParaRPr>
            </a:p>
          </p:txBody>
        </p:sp>
        <p:grpSp>
          <p:nvGrpSpPr>
            <p:cNvPr id="188625" name="Group 1487"/>
            <p:cNvGrpSpPr>
              <a:grpSpLocks/>
            </p:cNvGrpSpPr>
            <p:nvPr/>
          </p:nvGrpSpPr>
          <p:grpSpPr bwMode="auto">
            <a:xfrm>
              <a:off x="4217" y="2428"/>
              <a:ext cx="1068" cy="772"/>
              <a:chOff x="4217" y="2428"/>
              <a:chExt cx="1068" cy="772"/>
            </a:xfrm>
          </p:grpSpPr>
          <p:sp>
            <p:nvSpPr>
              <p:cNvPr id="188761" name="Rectangle 1484"/>
              <p:cNvSpPr>
                <a:spLocks noChangeArrowheads="1"/>
              </p:cNvSpPr>
              <p:nvPr/>
            </p:nvSpPr>
            <p:spPr bwMode="auto">
              <a:xfrm>
                <a:off x="4217" y="2428"/>
                <a:ext cx="1068" cy="772"/>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62" name="Picture 1485"/>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217" y="2428"/>
                <a:ext cx="1068" cy="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63" name="Rectangle 1486"/>
              <p:cNvSpPr>
                <a:spLocks noChangeArrowheads="1"/>
              </p:cNvSpPr>
              <p:nvPr/>
            </p:nvSpPr>
            <p:spPr bwMode="auto">
              <a:xfrm>
                <a:off x="4217" y="2428"/>
                <a:ext cx="1068" cy="772"/>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26" name="Rectangle 1488"/>
            <p:cNvSpPr>
              <a:spLocks noChangeArrowheads="1"/>
            </p:cNvSpPr>
            <p:nvPr/>
          </p:nvSpPr>
          <p:spPr bwMode="auto">
            <a:xfrm>
              <a:off x="4394" y="2459"/>
              <a:ext cx="42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apo A</a:t>
              </a:r>
              <a:endParaRPr lang="en-US" altLang="zh-CN">
                <a:ea typeface="宋体" panose="02010600030101010101" pitchFamily="2" charset="-122"/>
              </a:endParaRPr>
            </a:p>
          </p:txBody>
        </p:sp>
        <p:sp>
          <p:nvSpPr>
            <p:cNvPr id="188627" name="Rectangle 1489"/>
            <p:cNvSpPr>
              <a:spLocks noChangeArrowheads="1"/>
            </p:cNvSpPr>
            <p:nvPr/>
          </p:nvSpPr>
          <p:spPr bwMode="auto">
            <a:xfrm>
              <a:off x="4807" y="247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华文楷体" panose="02010600040101010101" pitchFamily="2" charset="-122"/>
                </a:rPr>
                <a:t>Ⅰ</a:t>
              </a:r>
              <a:endParaRPr lang="en-US" altLang="zh-CN">
                <a:ea typeface="宋体" panose="02010600030101010101" pitchFamily="2" charset="-122"/>
              </a:endParaRPr>
            </a:p>
          </p:txBody>
        </p:sp>
        <p:sp>
          <p:nvSpPr>
            <p:cNvPr id="188628" name="Rectangle 1490"/>
            <p:cNvSpPr>
              <a:spLocks noChangeArrowheads="1"/>
            </p:cNvSpPr>
            <p:nvPr/>
          </p:nvSpPr>
          <p:spPr bwMode="auto">
            <a:xfrm>
              <a:off x="4958" y="247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8000"/>
                  </a:solidFill>
                  <a:latin typeface="华文楷体" panose="02010600040101010101" pitchFamily="2" charset="-122"/>
                </a:rPr>
                <a:t>、</a:t>
              </a:r>
              <a:endParaRPr lang="zh-CN" altLang="en-US">
                <a:ea typeface="宋体" panose="02010600030101010101" pitchFamily="2" charset="-122"/>
              </a:endParaRPr>
            </a:p>
          </p:txBody>
        </p:sp>
        <p:sp>
          <p:nvSpPr>
            <p:cNvPr id="188629" name="Rectangle 1491"/>
            <p:cNvSpPr>
              <a:spLocks noChangeArrowheads="1"/>
            </p:cNvSpPr>
            <p:nvPr/>
          </p:nvSpPr>
          <p:spPr bwMode="auto">
            <a:xfrm>
              <a:off x="4622" y="263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A</a:t>
              </a:r>
              <a:endParaRPr lang="en-US" altLang="zh-CN">
                <a:ea typeface="宋体" panose="02010600030101010101" pitchFamily="2" charset="-122"/>
              </a:endParaRPr>
            </a:p>
          </p:txBody>
        </p:sp>
        <p:sp>
          <p:nvSpPr>
            <p:cNvPr id="188630" name="Rectangle 1492"/>
            <p:cNvSpPr>
              <a:spLocks noChangeArrowheads="1"/>
            </p:cNvSpPr>
            <p:nvPr/>
          </p:nvSpPr>
          <p:spPr bwMode="auto">
            <a:xfrm>
              <a:off x="4726" y="2649"/>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华文楷体" panose="02010600040101010101" pitchFamily="2" charset="-122"/>
                </a:rPr>
                <a:t>Ⅱ</a:t>
              </a:r>
              <a:endParaRPr lang="en-US" altLang="zh-CN">
                <a:ea typeface="宋体" panose="02010600030101010101" pitchFamily="2" charset="-122"/>
              </a:endParaRPr>
            </a:p>
          </p:txBody>
        </p:sp>
        <p:grpSp>
          <p:nvGrpSpPr>
            <p:cNvPr id="188631" name="Group 1496"/>
            <p:cNvGrpSpPr>
              <a:grpSpLocks/>
            </p:cNvGrpSpPr>
            <p:nvPr/>
          </p:nvGrpSpPr>
          <p:grpSpPr bwMode="auto">
            <a:xfrm>
              <a:off x="2266" y="2428"/>
              <a:ext cx="1019" cy="772"/>
              <a:chOff x="2266" y="2428"/>
              <a:chExt cx="1019" cy="772"/>
            </a:xfrm>
          </p:grpSpPr>
          <p:sp>
            <p:nvSpPr>
              <p:cNvPr id="188758" name="Rectangle 1493"/>
              <p:cNvSpPr>
                <a:spLocks noChangeArrowheads="1"/>
              </p:cNvSpPr>
              <p:nvPr/>
            </p:nvSpPr>
            <p:spPr bwMode="auto">
              <a:xfrm>
                <a:off x="2266" y="2428"/>
                <a:ext cx="1019" cy="772"/>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59" name="Picture 1494"/>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266" y="2428"/>
                <a:ext cx="1018" cy="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60" name="Rectangle 1495"/>
              <p:cNvSpPr>
                <a:spLocks noChangeArrowheads="1"/>
              </p:cNvSpPr>
              <p:nvPr/>
            </p:nvSpPr>
            <p:spPr bwMode="auto">
              <a:xfrm>
                <a:off x="2266" y="2428"/>
                <a:ext cx="1019" cy="772"/>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32" name="Rectangle 1497"/>
            <p:cNvSpPr>
              <a:spLocks noChangeArrowheads="1"/>
            </p:cNvSpPr>
            <p:nvPr/>
          </p:nvSpPr>
          <p:spPr bwMode="auto">
            <a:xfrm>
              <a:off x="2415" y="2464"/>
              <a:ext cx="64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apoB100</a:t>
              </a:r>
              <a:endParaRPr lang="en-US" altLang="zh-CN">
                <a:ea typeface="宋体" panose="02010600030101010101" pitchFamily="2" charset="-122"/>
              </a:endParaRPr>
            </a:p>
          </p:txBody>
        </p:sp>
        <p:sp>
          <p:nvSpPr>
            <p:cNvPr id="188633" name="Rectangle 1498"/>
            <p:cNvSpPr>
              <a:spLocks noChangeArrowheads="1"/>
            </p:cNvSpPr>
            <p:nvPr/>
          </p:nvSpPr>
          <p:spPr bwMode="auto">
            <a:xfrm>
              <a:off x="3037" y="2557"/>
              <a:ext cx="97"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200" b="1">
                  <a:solidFill>
                    <a:srgbClr val="008000"/>
                  </a:solidFill>
                  <a:latin typeface="宋体" panose="02010600030101010101" pitchFamily="2" charset="-122"/>
                  <a:ea typeface="宋体" panose="02010600030101010101" pitchFamily="2" charset="-122"/>
                </a:rPr>
                <a:t>、</a:t>
              </a:r>
              <a:endParaRPr lang="zh-CN" altLang="en-US">
                <a:ea typeface="宋体" panose="02010600030101010101" pitchFamily="2" charset="-122"/>
              </a:endParaRPr>
            </a:p>
          </p:txBody>
        </p:sp>
        <p:sp>
          <p:nvSpPr>
            <p:cNvPr id="188634" name="Rectangle 1499"/>
            <p:cNvSpPr>
              <a:spLocks noChangeArrowheads="1"/>
            </p:cNvSpPr>
            <p:nvPr/>
          </p:nvSpPr>
          <p:spPr bwMode="auto">
            <a:xfrm>
              <a:off x="2442" y="2644"/>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C</a:t>
              </a:r>
              <a:endParaRPr lang="en-US" altLang="zh-CN">
                <a:ea typeface="宋体" panose="02010600030101010101" pitchFamily="2" charset="-122"/>
              </a:endParaRPr>
            </a:p>
          </p:txBody>
        </p:sp>
        <p:sp>
          <p:nvSpPr>
            <p:cNvPr id="188635" name="Rectangle 1500"/>
            <p:cNvSpPr>
              <a:spLocks noChangeArrowheads="1"/>
            </p:cNvSpPr>
            <p:nvPr/>
          </p:nvSpPr>
          <p:spPr bwMode="auto">
            <a:xfrm>
              <a:off x="2549" y="2655"/>
              <a:ext cx="15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宋体" panose="02010600030101010101" pitchFamily="2" charset="-122"/>
                  <a:ea typeface="宋体" panose="02010600030101010101" pitchFamily="2" charset="-122"/>
                </a:rPr>
                <a:t>Ⅰ</a:t>
              </a:r>
              <a:endParaRPr lang="en-US" altLang="zh-CN">
                <a:ea typeface="宋体" panose="02010600030101010101" pitchFamily="2" charset="-122"/>
              </a:endParaRPr>
            </a:p>
          </p:txBody>
        </p:sp>
        <p:sp>
          <p:nvSpPr>
            <p:cNvPr id="188636" name="Rectangle 1501"/>
            <p:cNvSpPr>
              <a:spLocks noChangeArrowheads="1"/>
            </p:cNvSpPr>
            <p:nvPr/>
          </p:nvSpPr>
          <p:spPr bwMode="auto">
            <a:xfrm>
              <a:off x="2700" y="2655"/>
              <a:ext cx="15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8000"/>
                  </a:solidFill>
                  <a:latin typeface="宋体" panose="02010600030101010101" pitchFamily="2" charset="-122"/>
                  <a:ea typeface="宋体" panose="02010600030101010101" pitchFamily="2" charset="-122"/>
                </a:rPr>
                <a:t>、</a:t>
              </a:r>
              <a:endParaRPr lang="zh-CN" altLang="en-US">
                <a:ea typeface="宋体" panose="02010600030101010101" pitchFamily="2" charset="-122"/>
              </a:endParaRPr>
            </a:p>
          </p:txBody>
        </p:sp>
        <p:sp>
          <p:nvSpPr>
            <p:cNvPr id="188637" name="Rectangle 1502"/>
            <p:cNvSpPr>
              <a:spLocks noChangeArrowheads="1"/>
            </p:cNvSpPr>
            <p:nvPr/>
          </p:nvSpPr>
          <p:spPr bwMode="auto">
            <a:xfrm>
              <a:off x="2851" y="2644"/>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C</a:t>
              </a:r>
              <a:endParaRPr lang="en-US" altLang="zh-CN">
                <a:ea typeface="宋体" panose="02010600030101010101" pitchFamily="2" charset="-122"/>
              </a:endParaRPr>
            </a:p>
          </p:txBody>
        </p:sp>
        <p:sp>
          <p:nvSpPr>
            <p:cNvPr id="188638" name="Rectangle 1503"/>
            <p:cNvSpPr>
              <a:spLocks noChangeArrowheads="1"/>
            </p:cNvSpPr>
            <p:nvPr/>
          </p:nvSpPr>
          <p:spPr bwMode="auto">
            <a:xfrm>
              <a:off x="2958" y="2655"/>
              <a:ext cx="15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宋体" panose="02010600030101010101" pitchFamily="2" charset="-122"/>
                  <a:ea typeface="宋体" panose="02010600030101010101" pitchFamily="2" charset="-122"/>
                </a:rPr>
                <a:t>Ⅱ</a:t>
              </a:r>
              <a:endParaRPr lang="en-US" altLang="zh-CN">
                <a:ea typeface="宋体" panose="02010600030101010101" pitchFamily="2" charset="-122"/>
              </a:endParaRPr>
            </a:p>
          </p:txBody>
        </p:sp>
        <p:sp>
          <p:nvSpPr>
            <p:cNvPr id="188639" name="Rectangle 1504"/>
            <p:cNvSpPr>
              <a:spLocks noChangeArrowheads="1"/>
            </p:cNvSpPr>
            <p:nvPr/>
          </p:nvSpPr>
          <p:spPr bwMode="auto">
            <a:xfrm>
              <a:off x="2501" y="2823"/>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C</a:t>
              </a:r>
              <a:endParaRPr lang="en-US" altLang="zh-CN">
                <a:ea typeface="宋体" panose="02010600030101010101" pitchFamily="2" charset="-122"/>
              </a:endParaRPr>
            </a:p>
          </p:txBody>
        </p:sp>
        <p:sp>
          <p:nvSpPr>
            <p:cNvPr id="188640" name="Rectangle 1505"/>
            <p:cNvSpPr>
              <a:spLocks noChangeArrowheads="1"/>
            </p:cNvSpPr>
            <p:nvPr/>
          </p:nvSpPr>
          <p:spPr bwMode="auto">
            <a:xfrm>
              <a:off x="2608" y="2834"/>
              <a:ext cx="15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宋体" panose="02010600030101010101" pitchFamily="2" charset="-122"/>
                  <a:ea typeface="宋体" panose="02010600030101010101" pitchFamily="2" charset="-122"/>
                </a:rPr>
                <a:t>Ⅲ</a:t>
              </a:r>
              <a:endParaRPr lang="en-US" altLang="zh-CN">
                <a:ea typeface="宋体" panose="02010600030101010101" pitchFamily="2" charset="-122"/>
              </a:endParaRPr>
            </a:p>
          </p:txBody>
        </p:sp>
        <p:sp>
          <p:nvSpPr>
            <p:cNvPr id="188641" name="Rectangle 1506"/>
            <p:cNvSpPr>
              <a:spLocks noChangeArrowheads="1"/>
            </p:cNvSpPr>
            <p:nvPr/>
          </p:nvSpPr>
          <p:spPr bwMode="auto">
            <a:xfrm>
              <a:off x="2759" y="2834"/>
              <a:ext cx="15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8000"/>
                  </a:solidFill>
                  <a:latin typeface="宋体" panose="02010600030101010101" pitchFamily="2" charset="-122"/>
                  <a:ea typeface="宋体" panose="02010600030101010101" pitchFamily="2" charset="-122"/>
                </a:rPr>
                <a:t>、</a:t>
              </a:r>
              <a:endParaRPr lang="zh-CN" altLang="en-US">
                <a:ea typeface="宋体" panose="02010600030101010101" pitchFamily="2" charset="-122"/>
              </a:endParaRPr>
            </a:p>
          </p:txBody>
        </p:sp>
        <p:sp>
          <p:nvSpPr>
            <p:cNvPr id="188642" name="Rectangle 1507"/>
            <p:cNvSpPr>
              <a:spLocks noChangeArrowheads="1"/>
            </p:cNvSpPr>
            <p:nvPr/>
          </p:nvSpPr>
          <p:spPr bwMode="auto">
            <a:xfrm>
              <a:off x="2951" y="2823"/>
              <a:ext cx="10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E</a:t>
              </a:r>
              <a:endParaRPr lang="en-US" altLang="zh-CN">
                <a:ea typeface="宋体" panose="02010600030101010101" pitchFamily="2" charset="-122"/>
              </a:endParaRPr>
            </a:p>
          </p:txBody>
        </p:sp>
        <p:grpSp>
          <p:nvGrpSpPr>
            <p:cNvPr id="188643" name="Group 1511"/>
            <p:cNvGrpSpPr>
              <a:grpSpLocks/>
            </p:cNvGrpSpPr>
            <p:nvPr/>
          </p:nvGrpSpPr>
          <p:grpSpPr bwMode="auto">
            <a:xfrm>
              <a:off x="1248" y="2428"/>
              <a:ext cx="1018" cy="772"/>
              <a:chOff x="1248" y="2428"/>
              <a:chExt cx="1018" cy="772"/>
            </a:xfrm>
          </p:grpSpPr>
          <p:sp>
            <p:nvSpPr>
              <p:cNvPr id="188755" name="Rectangle 1508"/>
              <p:cNvSpPr>
                <a:spLocks noChangeArrowheads="1"/>
              </p:cNvSpPr>
              <p:nvPr/>
            </p:nvSpPr>
            <p:spPr bwMode="auto">
              <a:xfrm>
                <a:off x="1248" y="2428"/>
                <a:ext cx="1018" cy="772"/>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56" name="Picture 1509"/>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249" y="2428"/>
                <a:ext cx="1017" cy="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57" name="Rectangle 1510"/>
              <p:cNvSpPr>
                <a:spLocks noChangeArrowheads="1"/>
              </p:cNvSpPr>
              <p:nvPr/>
            </p:nvSpPr>
            <p:spPr bwMode="auto">
              <a:xfrm>
                <a:off x="1248" y="2428"/>
                <a:ext cx="1018" cy="772"/>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44" name="Rectangle 1512"/>
            <p:cNvSpPr>
              <a:spLocks noChangeArrowheads="1"/>
            </p:cNvSpPr>
            <p:nvPr/>
          </p:nvSpPr>
          <p:spPr bwMode="auto">
            <a:xfrm>
              <a:off x="1363" y="2459"/>
              <a:ext cx="55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apoB48</a:t>
              </a:r>
              <a:endParaRPr lang="en-US" altLang="zh-CN">
                <a:ea typeface="宋体" panose="02010600030101010101" pitchFamily="2" charset="-122"/>
              </a:endParaRPr>
            </a:p>
          </p:txBody>
        </p:sp>
        <p:sp>
          <p:nvSpPr>
            <p:cNvPr id="188645" name="Rectangle 1513"/>
            <p:cNvSpPr>
              <a:spLocks noChangeArrowheads="1"/>
            </p:cNvSpPr>
            <p:nvPr/>
          </p:nvSpPr>
          <p:spPr bwMode="auto">
            <a:xfrm>
              <a:off x="1903" y="2470"/>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8000"/>
                  </a:solidFill>
                  <a:latin typeface="华文楷体" panose="02010600040101010101" pitchFamily="2" charset="-122"/>
                </a:rPr>
                <a:t>、</a:t>
              </a:r>
              <a:endParaRPr lang="zh-CN" altLang="en-US">
                <a:ea typeface="宋体" panose="02010600030101010101" pitchFamily="2" charset="-122"/>
              </a:endParaRPr>
            </a:p>
          </p:txBody>
        </p:sp>
        <p:sp>
          <p:nvSpPr>
            <p:cNvPr id="188646" name="Rectangle 1514"/>
            <p:cNvSpPr>
              <a:spLocks noChangeArrowheads="1"/>
            </p:cNvSpPr>
            <p:nvPr/>
          </p:nvSpPr>
          <p:spPr bwMode="auto">
            <a:xfrm>
              <a:off x="2054" y="2459"/>
              <a:ext cx="10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E</a:t>
              </a:r>
              <a:endParaRPr lang="en-US" altLang="zh-CN">
                <a:ea typeface="宋体" panose="02010600030101010101" pitchFamily="2" charset="-122"/>
              </a:endParaRPr>
            </a:p>
          </p:txBody>
        </p:sp>
        <p:sp>
          <p:nvSpPr>
            <p:cNvPr id="188647" name="Rectangle 1515"/>
            <p:cNvSpPr>
              <a:spLocks noChangeArrowheads="1"/>
            </p:cNvSpPr>
            <p:nvPr/>
          </p:nvSpPr>
          <p:spPr bwMode="auto">
            <a:xfrm>
              <a:off x="1426" y="263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A</a:t>
              </a:r>
              <a:endParaRPr lang="en-US" altLang="zh-CN">
                <a:ea typeface="宋体" panose="02010600030101010101" pitchFamily="2" charset="-122"/>
              </a:endParaRPr>
            </a:p>
          </p:txBody>
        </p:sp>
        <p:sp>
          <p:nvSpPr>
            <p:cNvPr id="188648" name="Rectangle 1516"/>
            <p:cNvSpPr>
              <a:spLocks noChangeArrowheads="1"/>
            </p:cNvSpPr>
            <p:nvPr/>
          </p:nvSpPr>
          <p:spPr bwMode="auto">
            <a:xfrm>
              <a:off x="1530" y="2649"/>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华文楷体" panose="02010600040101010101" pitchFamily="2" charset="-122"/>
                </a:rPr>
                <a:t>Ⅰ</a:t>
              </a:r>
              <a:endParaRPr lang="en-US" altLang="zh-CN">
                <a:ea typeface="宋体" panose="02010600030101010101" pitchFamily="2" charset="-122"/>
              </a:endParaRPr>
            </a:p>
          </p:txBody>
        </p:sp>
        <p:sp>
          <p:nvSpPr>
            <p:cNvPr id="188649" name="Rectangle 1517"/>
            <p:cNvSpPr>
              <a:spLocks noChangeArrowheads="1"/>
            </p:cNvSpPr>
            <p:nvPr/>
          </p:nvSpPr>
          <p:spPr bwMode="auto">
            <a:xfrm>
              <a:off x="1680" y="2649"/>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8000"/>
                  </a:solidFill>
                  <a:latin typeface="华文楷体" panose="02010600040101010101" pitchFamily="2" charset="-122"/>
                </a:rPr>
                <a:t>、</a:t>
              </a:r>
              <a:endParaRPr lang="zh-CN" altLang="en-US">
                <a:ea typeface="宋体" panose="02010600030101010101" pitchFamily="2" charset="-122"/>
              </a:endParaRPr>
            </a:p>
          </p:txBody>
        </p:sp>
        <p:sp>
          <p:nvSpPr>
            <p:cNvPr id="188650" name="Rectangle 1518"/>
            <p:cNvSpPr>
              <a:spLocks noChangeArrowheads="1"/>
            </p:cNvSpPr>
            <p:nvPr/>
          </p:nvSpPr>
          <p:spPr bwMode="auto">
            <a:xfrm>
              <a:off x="1835" y="263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A</a:t>
              </a:r>
              <a:endParaRPr lang="en-US" altLang="zh-CN">
                <a:ea typeface="宋体" panose="02010600030101010101" pitchFamily="2" charset="-122"/>
              </a:endParaRPr>
            </a:p>
          </p:txBody>
        </p:sp>
        <p:sp>
          <p:nvSpPr>
            <p:cNvPr id="188651" name="Rectangle 1519"/>
            <p:cNvSpPr>
              <a:spLocks noChangeArrowheads="1"/>
            </p:cNvSpPr>
            <p:nvPr/>
          </p:nvSpPr>
          <p:spPr bwMode="auto">
            <a:xfrm>
              <a:off x="1939" y="2649"/>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华文楷体" panose="02010600040101010101" pitchFamily="2" charset="-122"/>
                </a:rPr>
                <a:t>Ⅱ</a:t>
              </a:r>
              <a:endParaRPr lang="en-US" altLang="zh-CN">
                <a:ea typeface="宋体" panose="02010600030101010101" pitchFamily="2" charset="-122"/>
              </a:endParaRPr>
            </a:p>
          </p:txBody>
        </p:sp>
        <p:sp>
          <p:nvSpPr>
            <p:cNvPr id="188652" name="Rectangle 1520"/>
            <p:cNvSpPr>
              <a:spLocks noChangeArrowheads="1"/>
            </p:cNvSpPr>
            <p:nvPr/>
          </p:nvSpPr>
          <p:spPr bwMode="auto">
            <a:xfrm>
              <a:off x="1424" y="281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A</a:t>
              </a:r>
              <a:endParaRPr lang="en-US" altLang="zh-CN">
                <a:ea typeface="宋体" panose="02010600030101010101" pitchFamily="2" charset="-122"/>
              </a:endParaRPr>
            </a:p>
          </p:txBody>
        </p:sp>
        <p:sp>
          <p:nvSpPr>
            <p:cNvPr id="188653" name="Rectangle 1521"/>
            <p:cNvSpPr>
              <a:spLocks noChangeArrowheads="1"/>
            </p:cNvSpPr>
            <p:nvPr/>
          </p:nvSpPr>
          <p:spPr bwMode="auto">
            <a:xfrm>
              <a:off x="1528" y="2829"/>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华文楷体" panose="02010600040101010101" pitchFamily="2" charset="-122"/>
                </a:rPr>
                <a:t>Ⅳ</a:t>
              </a:r>
              <a:endParaRPr lang="en-US" altLang="zh-CN">
                <a:ea typeface="宋体" panose="02010600030101010101" pitchFamily="2" charset="-122"/>
              </a:endParaRPr>
            </a:p>
          </p:txBody>
        </p:sp>
        <p:sp>
          <p:nvSpPr>
            <p:cNvPr id="188654" name="Rectangle 1522"/>
            <p:cNvSpPr>
              <a:spLocks noChangeArrowheads="1"/>
            </p:cNvSpPr>
            <p:nvPr/>
          </p:nvSpPr>
          <p:spPr bwMode="auto">
            <a:xfrm>
              <a:off x="1679" y="2829"/>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8000"/>
                  </a:solidFill>
                  <a:latin typeface="华文楷体" panose="02010600040101010101" pitchFamily="2" charset="-122"/>
                </a:rPr>
                <a:t>、</a:t>
              </a:r>
              <a:endParaRPr lang="zh-CN" altLang="en-US">
                <a:ea typeface="宋体" panose="02010600030101010101" pitchFamily="2" charset="-122"/>
              </a:endParaRPr>
            </a:p>
          </p:txBody>
        </p:sp>
        <p:sp>
          <p:nvSpPr>
            <p:cNvPr id="188655" name="Rectangle 1523"/>
            <p:cNvSpPr>
              <a:spLocks noChangeArrowheads="1"/>
            </p:cNvSpPr>
            <p:nvPr/>
          </p:nvSpPr>
          <p:spPr bwMode="auto">
            <a:xfrm>
              <a:off x="1831" y="2818"/>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C</a:t>
              </a:r>
              <a:endParaRPr lang="en-US" altLang="zh-CN">
                <a:ea typeface="宋体" panose="02010600030101010101" pitchFamily="2" charset="-122"/>
              </a:endParaRPr>
            </a:p>
          </p:txBody>
        </p:sp>
        <p:sp>
          <p:nvSpPr>
            <p:cNvPr id="188656" name="Rectangle 1524"/>
            <p:cNvSpPr>
              <a:spLocks noChangeArrowheads="1"/>
            </p:cNvSpPr>
            <p:nvPr/>
          </p:nvSpPr>
          <p:spPr bwMode="auto">
            <a:xfrm>
              <a:off x="1939" y="2829"/>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华文楷体" panose="02010600040101010101" pitchFamily="2" charset="-122"/>
                </a:rPr>
                <a:t>Ⅰ</a:t>
              </a:r>
              <a:endParaRPr lang="en-US" altLang="zh-CN">
                <a:ea typeface="宋体" panose="02010600030101010101" pitchFamily="2" charset="-122"/>
              </a:endParaRPr>
            </a:p>
          </p:txBody>
        </p:sp>
        <p:sp>
          <p:nvSpPr>
            <p:cNvPr id="188657" name="Rectangle 1525"/>
            <p:cNvSpPr>
              <a:spLocks noChangeArrowheads="1"/>
            </p:cNvSpPr>
            <p:nvPr/>
          </p:nvSpPr>
          <p:spPr bwMode="auto">
            <a:xfrm>
              <a:off x="1424" y="2997"/>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C</a:t>
              </a:r>
              <a:endParaRPr lang="en-US" altLang="zh-CN">
                <a:ea typeface="宋体" panose="02010600030101010101" pitchFamily="2" charset="-122"/>
              </a:endParaRPr>
            </a:p>
          </p:txBody>
        </p:sp>
        <p:sp>
          <p:nvSpPr>
            <p:cNvPr id="188658" name="Rectangle 1526"/>
            <p:cNvSpPr>
              <a:spLocks noChangeArrowheads="1"/>
            </p:cNvSpPr>
            <p:nvPr/>
          </p:nvSpPr>
          <p:spPr bwMode="auto">
            <a:xfrm>
              <a:off x="1531" y="3008"/>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华文楷体" panose="02010600040101010101" pitchFamily="2" charset="-122"/>
                </a:rPr>
                <a:t>Ⅱ</a:t>
              </a:r>
              <a:endParaRPr lang="en-US" altLang="zh-CN">
                <a:ea typeface="宋体" panose="02010600030101010101" pitchFamily="2" charset="-122"/>
              </a:endParaRPr>
            </a:p>
          </p:txBody>
        </p:sp>
        <p:sp>
          <p:nvSpPr>
            <p:cNvPr id="188659" name="Rectangle 1527"/>
            <p:cNvSpPr>
              <a:spLocks noChangeArrowheads="1"/>
            </p:cNvSpPr>
            <p:nvPr/>
          </p:nvSpPr>
          <p:spPr bwMode="auto">
            <a:xfrm>
              <a:off x="1682" y="3008"/>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8000"/>
                  </a:solidFill>
                  <a:latin typeface="华文楷体" panose="02010600040101010101" pitchFamily="2" charset="-122"/>
                </a:rPr>
                <a:t>、</a:t>
              </a:r>
              <a:endParaRPr lang="zh-CN" altLang="en-US">
                <a:ea typeface="宋体" panose="02010600030101010101" pitchFamily="2" charset="-122"/>
              </a:endParaRPr>
            </a:p>
          </p:txBody>
        </p:sp>
        <p:sp>
          <p:nvSpPr>
            <p:cNvPr id="188660" name="Rectangle 1528"/>
            <p:cNvSpPr>
              <a:spLocks noChangeArrowheads="1"/>
            </p:cNvSpPr>
            <p:nvPr/>
          </p:nvSpPr>
          <p:spPr bwMode="auto">
            <a:xfrm>
              <a:off x="1833" y="2997"/>
              <a:ext cx="11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Arial" panose="020B0604020202020204" pitchFamily="34" charset="0"/>
                  <a:ea typeface="宋体" panose="02010600030101010101" pitchFamily="2" charset="-122"/>
                </a:rPr>
                <a:t>C</a:t>
              </a:r>
              <a:endParaRPr lang="en-US" altLang="zh-CN">
                <a:ea typeface="宋体" panose="02010600030101010101" pitchFamily="2" charset="-122"/>
              </a:endParaRPr>
            </a:p>
          </p:txBody>
        </p:sp>
        <p:sp>
          <p:nvSpPr>
            <p:cNvPr id="188661" name="Rectangle 1529"/>
            <p:cNvSpPr>
              <a:spLocks noChangeArrowheads="1"/>
            </p:cNvSpPr>
            <p:nvPr/>
          </p:nvSpPr>
          <p:spPr bwMode="auto">
            <a:xfrm>
              <a:off x="1941" y="3008"/>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8000"/>
                  </a:solidFill>
                  <a:latin typeface="华文楷体" panose="02010600040101010101" pitchFamily="2" charset="-122"/>
                </a:rPr>
                <a:t>Ⅲ</a:t>
              </a:r>
              <a:endParaRPr lang="en-US" altLang="zh-CN">
                <a:ea typeface="宋体" panose="02010600030101010101" pitchFamily="2" charset="-122"/>
              </a:endParaRPr>
            </a:p>
          </p:txBody>
        </p:sp>
        <p:grpSp>
          <p:nvGrpSpPr>
            <p:cNvPr id="188662" name="Group 1533"/>
            <p:cNvGrpSpPr>
              <a:grpSpLocks/>
            </p:cNvGrpSpPr>
            <p:nvPr/>
          </p:nvGrpSpPr>
          <p:grpSpPr bwMode="auto">
            <a:xfrm>
              <a:off x="528" y="2428"/>
              <a:ext cx="722" cy="772"/>
              <a:chOff x="528" y="2428"/>
              <a:chExt cx="722" cy="772"/>
            </a:xfrm>
          </p:grpSpPr>
          <p:sp>
            <p:nvSpPr>
              <p:cNvPr id="188752" name="Rectangle 1530"/>
              <p:cNvSpPr>
                <a:spLocks noChangeArrowheads="1"/>
              </p:cNvSpPr>
              <p:nvPr/>
            </p:nvSpPr>
            <p:spPr bwMode="auto">
              <a:xfrm>
                <a:off x="528" y="2428"/>
                <a:ext cx="722" cy="772"/>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53" name="Picture 153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28" y="2428"/>
                <a:ext cx="721" cy="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54" name="Rectangle 1532"/>
              <p:cNvSpPr>
                <a:spLocks noChangeArrowheads="1"/>
              </p:cNvSpPr>
              <p:nvPr/>
            </p:nvSpPr>
            <p:spPr bwMode="auto">
              <a:xfrm>
                <a:off x="528" y="2428"/>
                <a:ext cx="722" cy="772"/>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63" name="Rectangle 1534"/>
            <p:cNvSpPr>
              <a:spLocks noChangeArrowheads="1"/>
            </p:cNvSpPr>
            <p:nvPr/>
          </p:nvSpPr>
          <p:spPr bwMode="auto">
            <a:xfrm>
              <a:off x="591" y="2682"/>
              <a:ext cx="61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载脂蛋白</a:t>
              </a:r>
              <a:endParaRPr lang="zh-CN" altLang="en-US">
                <a:ea typeface="宋体" panose="02010600030101010101" pitchFamily="2" charset="-122"/>
              </a:endParaRPr>
            </a:p>
          </p:txBody>
        </p:sp>
        <p:sp>
          <p:nvSpPr>
            <p:cNvPr id="188664" name="Rectangle 1535"/>
            <p:cNvSpPr>
              <a:spLocks noChangeArrowheads="1"/>
            </p:cNvSpPr>
            <p:nvPr/>
          </p:nvSpPr>
          <p:spPr bwMode="auto">
            <a:xfrm>
              <a:off x="738" y="2861"/>
              <a:ext cx="30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组成</a:t>
              </a:r>
              <a:endParaRPr lang="zh-CN" altLang="en-US">
                <a:ea typeface="宋体" panose="02010600030101010101" pitchFamily="2" charset="-122"/>
              </a:endParaRPr>
            </a:p>
          </p:txBody>
        </p:sp>
        <p:grpSp>
          <p:nvGrpSpPr>
            <p:cNvPr id="188665" name="Group 1539"/>
            <p:cNvGrpSpPr>
              <a:grpSpLocks/>
            </p:cNvGrpSpPr>
            <p:nvPr/>
          </p:nvGrpSpPr>
          <p:grpSpPr bwMode="auto">
            <a:xfrm>
              <a:off x="4217" y="1423"/>
              <a:ext cx="1068" cy="593"/>
              <a:chOff x="4217" y="1423"/>
              <a:chExt cx="1068" cy="593"/>
            </a:xfrm>
          </p:grpSpPr>
          <p:sp>
            <p:nvSpPr>
              <p:cNvPr id="188749" name="Rectangle 1536"/>
              <p:cNvSpPr>
                <a:spLocks noChangeArrowheads="1"/>
              </p:cNvSpPr>
              <p:nvPr/>
            </p:nvSpPr>
            <p:spPr bwMode="auto">
              <a:xfrm>
                <a:off x="4217" y="1423"/>
                <a:ext cx="1068" cy="592"/>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50" name="Picture 1537"/>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217" y="1424"/>
                <a:ext cx="1068" cy="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51" name="Rectangle 1538"/>
              <p:cNvSpPr>
                <a:spLocks noChangeArrowheads="1"/>
              </p:cNvSpPr>
              <p:nvPr/>
            </p:nvSpPr>
            <p:spPr bwMode="auto">
              <a:xfrm>
                <a:off x="4217" y="1423"/>
                <a:ext cx="1068" cy="592"/>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66" name="Rectangle 1540"/>
            <p:cNvSpPr>
              <a:spLocks noChangeArrowheads="1"/>
            </p:cNvSpPr>
            <p:nvPr/>
          </p:nvSpPr>
          <p:spPr bwMode="auto">
            <a:xfrm>
              <a:off x="4378" y="1465"/>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含</a:t>
              </a:r>
              <a:endParaRPr lang="zh-CN" altLang="en-US">
                <a:ea typeface="宋体" panose="02010600030101010101" pitchFamily="2" charset="-122"/>
              </a:endParaRPr>
            </a:p>
          </p:txBody>
        </p:sp>
        <p:sp>
          <p:nvSpPr>
            <p:cNvPr id="188667" name="Rectangle 1541"/>
            <p:cNvSpPr>
              <a:spLocks noChangeArrowheads="1"/>
            </p:cNvSpPr>
            <p:nvPr/>
          </p:nvSpPr>
          <p:spPr bwMode="auto">
            <a:xfrm>
              <a:off x="4529" y="1465"/>
              <a:ext cx="30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FF0000"/>
                  </a:solidFill>
                  <a:latin typeface="华文楷体" panose="02010600040101010101" pitchFamily="2" charset="-122"/>
                </a:rPr>
                <a:t>脂类</a:t>
              </a:r>
              <a:endParaRPr lang="zh-CN" altLang="en-US">
                <a:ea typeface="宋体" panose="02010600030101010101" pitchFamily="2" charset="-122"/>
              </a:endParaRPr>
            </a:p>
          </p:txBody>
        </p:sp>
        <p:sp>
          <p:nvSpPr>
            <p:cNvPr id="188668" name="Rectangle 1542"/>
            <p:cNvSpPr>
              <a:spLocks noChangeArrowheads="1"/>
            </p:cNvSpPr>
            <p:nvPr/>
          </p:nvSpPr>
          <p:spPr bwMode="auto">
            <a:xfrm>
              <a:off x="4829" y="1454"/>
              <a:ext cx="17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50</a:t>
              </a:r>
              <a:endParaRPr lang="en-US" altLang="zh-CN">
                <a:ea typeface="宋体" panose="02010600030101010101" pitchFamily="2" charset="-122"/>
              </a:endParaRPr>
            </a:p>
          </p:txBody>
        </p:sp>
        <p:sp>
          <p:nvSpPr>
            <p:cNvPr id="188669" name="Rectangle 1543"/>
            <p:cNvSpPr>
              <a:spLocks noChangeArrowheads="1"/>
            </p:cNvSpPr>
            <p:nvPr/>
          </p:nvSpPr>
          <p:spPr bwMode="auto">
            <a:xfrm>
              <a:off x="4994" y="1454"/>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a:t>
              </a:r>
              <a:endParaRPr lang="en-US" altLang="zh-CN">
                <a:ea typeface="宋体" panose="02010600030101010101" pitchFamily="2" charset="-122"/>
              </a:endParaRPr>
            </a:p>
          </p:txBody>
        </p:sp>
        <p:grpSp>
          <p:nvGrpSpPr>
            <p:cNvPr id="188670" name="Group 1547"/>
            <p:cNvGrpSpPr>
              <a:grpSpLocks/>
            </p:cNvGrpSpPr>
            <p:nvPr/>
          </p:nvGrpSpPr>
          <p:grpSpPr bwMode="auto">
            <a:xfrm>
              <a:off x="2266" y="1423"/>
              <a:ext cx="1019" cy="593"/>
              <a:chOff x="2266" y="1423"/>
              <a:chExt cx="1019" cy="593"/>
            </a:xfrm>
          </p:grpSpPr>
          <p:sp>
            <p:nvSpPr>
              <p:cNvPr id="188746" name="Rectangle 1544"/>
              <p:cNvSpPr>
                <a:spLocks noChangeArrowheads="1"/>
              </p:cNvSpPr>
              <p:nvPr/>
            </p:nvSpPr>
            <p:spPr bwMode="auto">
              <a:xfrm>
                <a:off x="2266" y="1423"/>
                <a:ext cx="1019" cy="592"/>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47" name="Picture 1545"/>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266" y="1424"/>
                <a:ext cx="1018" cy="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48" name="Rectangle 1546"/>
              <p:cNvSpPr>
                <a:spLocks noChangeArrowheads="1"/>
              </p:cNvSpPr>
              <p:nvPr/>
            </p:nvSpPr>
            <p:spPr bwMode="auto">
              <a:xfrm>
                <a:off x="2266" y="1423"/>
                <a:ext cx="1019" cy="592"/>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71" name="Rectangle 1548"/>
            <p:cNvSpPr>
              <a:spLocks noChangeArrowheads="1"/>
            </p:cNvSpPr>
            <p:nvPr/>
          </p:nvSpPr>
          <p:spPr bwMode="auto">
            <a:xfrm>
              <a:off x="2596" y="1465"/>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含</a:t>
              </a:r>
              <a:endParaRPr lang="zh-CN" altLang="en-US">
                <a:ea typeface="宋体" panose="02010600030101010101" pitchFamily="2" charset="-122"/>
              </a:endParaRPr>
            </a:p>
          </p:txBody>
        </p:sp>
        <p:sp>
          <p:nvSpPr>
            <p:cNvPr id="188672" name="Rectangle 1549"/>
            <p:cNvSpPr>
              <a:spLocks noChangeArrowheads="1"/>
            </p:cNvSpPr>
            <p:nvPr/>
          </p:nvSpPr>
          <p:spPr bwMode="auto">
            <a:xfrm>
              <a:off x="2745" y="1454"/>
              <a:ext cx="21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FF0000"/>
                  </a:solidFill>
                  <a:latin typeface="Arial" panose="020B0604020202020204" pitchFamily="34" charset="0"/>
                  <a:ea typeface="宋体" panose="02010600030101010101" pitchFamily="2" charset="-122"/>
                </a:rPr>
                <a:t>TG</a:t>
              </a:r>
              <a:endParaRPr lang="en-US" altLang="zh-CN">
                <a:ea typeface="宋体" panose="02010600030101010101" pitchFamily="2" charset="-122"/>
              </a:endParaRPr>
            </a:p>
          </p:txBody>
        </p:sp>
        <p:sp>
          <p:nvSpPr>
            <p:cNvPr id="188673" name="Rectangle 1550"/>
            <p:cNvSpPr>
              <a:spLocks noChangeArrowheads="1"/>
            </p:cNvSpPr>
            <p:nvPr/>
          </p:nvSpPr>
          <p:spPr bwMode="auto">
            <a:xfrm>
              <a:off x="2501" y="1675"/>
              <a:ext cx="43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50~70</a:t>
              </a:r>
              <a:endParaRPr lang="en-US" altLang="zh-CN">
                <a:ea typeface="宋体" panose="02010600030101010101" pitchFamily="2" charset="-122"/>
              </a:endParaRPr>
            </a:p>
          </p:txBody>
        </p:sp>
        <p:sp>
          <p:nvSpPr>
            <p:cNvPr id="188674" name="Rectangle 1551"/>
            <p:cNvSpPr>
              <a:spLocks noChangeArrowheads="1"/>
            </p:cNvSpPr>
            <p:nvPr/>
          </p:nvSpPr>
          <p:spPr bwMode="auto">
            <a:xfrm>
              <a:off x="2921" y="1675"/>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a:t>
              </a:r>
              <a:endParaRPr lang="en-US" altLang="zh-CN">
                <a:ea typeface="宋体" panose="02010600030101010101" pitchFamily="2" charset="-122"/>
              </a:endParaRPr>
            </a:p>
          </p:txBody>
        </p:sp>
        <p:grpSp>
          <p:nvGrpSpPr>
            <p:cNvPr id="188675" name="Group 1555"/>
            <p:cNvGrpSpPr>
              <a:grpSpLocks/>
            </p:cNvGrpSpPr>
            <p:nvPr/>
          </p:nvGrpSpPr>
          <p:grpSpPr bwMode="auto">
            <a:xfrm>
              <a:off x="1248" y="1423"/>
              <a:ext cx="1018" cy="593"/>
              <a:chOff x="1248" y="1423"/>
              <a:chExt cx="1018" cy="593"/>
            </a:xfrm>
          </p:grpSpPr>
          <p:sp>
            <p:nvSpPr>
              <p:cNvPr id="188743" name="Rectangle 1552"/>
              <p:cNvSpPr>
                <a:spLocks noChangeArrowheads="1"/>
              </p:cNvSpPr>
              <p:nvPr/>
            </p:nvSpPr>
            <p:spPr bwMode="auto">
              <a:xfrm>
                <a:off x="1248" y="1423"/>
                <a:ext cx="1018" cy="592"/>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44" name="Picture 1553"/>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249" y="1424"/>
                <a:ext cx="1017" cy="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45" name="Rectangle 1554"/>
              <p:cNvSpPr>
                <a:spLocks noChangeArrowheads="1"/>
              </p:cNvSpPr>
              <p:nvPr/>
            </p:nvSpPr>
            <p:spPr bwMode="auto">
              <a:xfrm>
                <a:off x="1248" y="1423"/>
                <a:ext cx="1018" cy="592"/>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76" name="Rectangle 1556"/>
            <p:cNvSpPr>
              <a:spLocks noChangeArrowheads="1"/>
            </p:cNvSpPr>
            <p:nvPr/>
          </p:nvSpPr>
          <p:spPr bwMode="auto">
            <a:xfrm>
              <a:off x="1354" y="1465"/>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含</a:t>
              </a:r>
              <a:endParaRPr lang="zh-CN" altLang="en-US">
                <a:ea typeface="宋体" panose="02010600030101010101" pitchFamily="2" charset="-122"/>
              </a:endParaRPr>
            </a:p>
          </p:txBody>
        </p:sp>
        <p:sp>
          <p:nvSpPr>
            <p:cNvPr id="188677" name="Rectangle 1557"/>
            <p:cNvSpPr>
              <a:spLocks noChangeArrowheads="1"/>
            </p:cNvSpPr>
            <p:nvPr/>
          </p:nvSpPr>
          <p:spPr bwMode="auto">
            <a:xfrm>
              <a:off x="1503" y="1454"/>
              <a:ext cx="21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FF0000"/>
                  </a:solidFill>
                  <a:latin typeface="Arial" panose="020B0604020202020204" pitchFamily="34" charset="0"/>
                  <a:ea typeface="宋体" panose="02010600030101010101" pitchFamily="2" charset="-122"/>
                </a:rPr>
                <a:t>TG</a:t>
              </a:r>
              <a:endParaRPr lang="en-US" altLang="zh-CN">
                <a:ea typeface="宋体" panose="02010600030101010101" pitchFamily="2" charset="-122"/>
              </a:endParaRPr>
            </a:p>
          </p:txBody>
        </p:sp>
        <p:sp>
          <p:nvSpPr>
            <p:cNvPr id="188678" name="Rectangle 1558"/>
            <p:cNvSpPr>
              <a:spLocks noChangeArrowheads="1"/>
            </p:cNvSpPr>
            <p:nvPr/>
          </p:nvSpPr>
          <p:spPr bwMode="auto">
            <a:xfrm>
              <a:off x="1711" y="1465"/>
              <a:ext cx="30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FF0000"/>
                  </a:solidFill>
                  <a:latin typeface="华文楷体" panose="02010600040101010101" pitchFamily="2" charset="-122"/>
                </a:rPr>
                <a:t>最多</a:t>
              </a:r>
              <a:endParaRPr lang="zh-CN" altLang="en-US">
                <a:ea typeface="宋体" panose="02010600030101010101" pitchFamily="2" charset="-122"/>
              </a:endParaRPr>
            </a:p>
          </p:txBody>
        </p:sp>
        <p:sp>
          <p:nvSpPr>
            <p:cNvPr id="188679" name="Rectangle 1559"/>
            <p:cNvSpPr>
              <a:spLocks noChangeArrowheads="1"/>
            </p:cNvSpPr>
            <p:nvPr/>
          </p:nvSpPr>
          <p:spPr bwMode="auto">
            <a:xfrm>
              <a:off x="2011" y="1465"/>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a:t>
              </a:r>
              <a:endParaRPr lang="zh-CN" altLang="en-US">
                <a:ea typeface="宋体" panose="02010600030101010101" pitchFamily="2" charset="-122"/>
              </a:endParaRPr>
            </a:p>
          </p:txBody>
        </p:sp>
        <p:sp>
          <p:nvSpPr>
            <p:cNvPr id="188680" name="Rectangle 1560"/>
            <p:cNvSpPr>
              <a:spLocks noChangeArrowheads="1"/>
            </p:cNvSpPr>
            <p:nvPr/>
          </p:nvSpPr>
          <p:spPr bwMode="auto">
            <a:xfrm>
              <a:off x="1481" y="1675"/>
              <a:ext cx="43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80~90</a:t>
              </a:r>
              <a:endParaRPr lang="en-US" altLang="zh-CN">
                <a:ea typeface="宋体" panose="02010600030101010101" pitchFamily="2" charset="-122"/>
              </a:endParaRPr>
            </a:p>
          </p:txBody>
        </p:sp>
        <p:sp>
          <p:nvSpPr>
            <p:cNvPr id="188681" name="Rectangle 1561"/>
            <p:cNvSpPr>
              <a:spLocks noChangeArrowheads="1"/>
            </p:cNvSpPr>
            <p:nvPr/>
          </p:nvSpPr>
          <p:spPr bwMode="auto">
            <a:xfrm>
              <a:off x="1901" y="1675"/>
              <a:ext cx="13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000000"/>
                  </a:solidFill>
                  <a:latin typeface="Arial" panose="020B0604020202020204" pitchFamily="34" charset="0"/>
                  <a:ea typeface="宋体" panose="02010600030101010101" pitchFamily="2" charset="-122"/>
                </a:rPr>
                <a:t>%</a:t>
              </a:r>
              <a:endParaRPr lang="en-US" altLang="zh-CN">
                <a:ea typeface="宋体" panose="02010600030101010101" pitchFamily="2" charset="-122"/>
              </a:endParaRPr>
            </a:p>
          </p:txBody>
        </p:sp>
        <p:grpSp>
          <p:nvGrpSpPr>
            <p:cNvPr id="188682" name="Group 1565"/>
            <p:cNvGrpSpPr>
              <a:grpSpLocks/>
            </p:cNvGrpSpPr>
            <p:nvPr/>
          </p:nvGrpSpPr>
          <p:grpSpPr bwMode="auto">
            <a:xfrm>
              <a:off x="528" y="1423"/>
              <a:ext cx="289" cy="1005"/>
              <a:chOff x="528" y="1423"/>
              <a:chExt cx="289" cy="1005"/>
            </a:xfrm>
          </p:grpSpPr>
          <p:sp>
            <p:nvSpPr>
              <p:cNvPr id="188740" name="Rectangle 1562"/>
              <p:cNvSpPr>
                <a:spLocks noChangeArrowheads="1"/>
              </p:cNvSpPr>
              <p:nvPr/>
            </p:nvSpPr>
            <p:spPr bwMode="auto">
              <a:xfrm>
                <a:off x="528" y="1423"/>
                <a:ext cx="289" cy="1005"/>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41" name="Picture 1563"/>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528" y="1424"/>
                <a:ext cx="289" cy="1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42" name="Rectangle 1564"/>
              <p:cNvSpPr>
                <a:spLocks noChangeArrowheads="1"/>
              </p:cNvSpPr>
              <p:nvPr/>
            </p:nvSpPr>
            <p:spPr bwMode="auto">
              <a:xfrm>
                <a:off x="528" y="1423"/>
                <a:ext cx="289" cy="1005"/>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83" name="Rectangle 1566"/>
            <p:cNvSpPr>
              <a:spLocks noChangeArrowheads="1"/>
            </p:cNvSpPr>
            <p:nvPr/>
          </p:nvSpPr>
          <p:spPr bwMode="auto">
            <a:xfrm>
              <a:off x="598" y="1678"/>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组</a:t>
              </a:r>
              <a:endParaRPr lang="zh-CN" altLang="en-US">
                <a:ea typeface="宋体" panose="02010600030101010101" pitchFamily="2" charset="-122"/>
              </a:endParaRPr>
            </a:p>
          </p:txBody>
        </p:sp>
        <p:sp>
          <p:nvSpPr>
            <p:cNvPr id="188684" name="Rectangle 1567"/>
            <p:cNvSpPr>
              <a:spLocks noChangeArrowheads="1"/>
            </p:cNvSpPr>
            <p:nvPr/>
          </p:nvSpPr>
          <p:spPr bwMode="auto">
            <a:xfrm>
              <a:off x="598" y="2109"/>
              <a:ext cx="153"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成</a:t>
              </a:r>
              <a:endParaRPr lang="zh-CN" altLang="en-US">
                <a:ea typeface="宋体" panose="02010600030101010101" pitchFamily="2" charset="-122"/>
              </a:endParaRPr>
            </a:p>
          </p:txBody>
        </p:sp>
        <p:grpSp>
          <p:nvGrpSpPr>
            <p:cNvPr id="188685" name="Group 1571"/>
            <p:cNvGrpSpPr>
              <a:grpSpLocks/>
            </p:cNvGrpSpPr>
            <p:nvPr/>
          </p:nvGrpSpPr>
          <p:grpSpPr bwMode="auto">
            <a:xfrm>
              <a:off x="4217" y="1192"/>
              <a:ext cx="1068" cy="233"/>
              <a:chOff x="4217" y="1192"/>
              <a:chExt cx="1068" cy="233"/>
            </a:xfrm>
          </p:grpSpPr>
          <p:sp>
            <p:nvSpPr>
              <p:cNvPr id="188737" name="Rectangle 1568"/>
              <p:cNvSpPr>
                <a:spLocks noChangeArrowheads="1"/>
              </p:cNvSpPr>
              <p:nvPr/>
            </p:nvSpPr>
            <p:spPr bwMode="auto">
              <a:xfrm>
                <a:off x="4217" y="1192"/>
                <a:ext cx="1068" cy="233"/>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38" name="Picture 1569"/>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4217" y="1192"/>
                <a:ext cx="1068"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39" name="Rectangle 1570"/>
              <p:cNvSpPr>
                <a:spLocks noChangeArrowheads="1"/>
              </p:cNvSpPr>
              <p:nvPr/>
            </p:nvSpPr>
            <p:spPr bwMode="auto">
              <a:xfrm>
                <a:off x="4217" y="1192"/>
                <a:ext cx="1068" cy="233"/>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86" name="Rectangle 1572"/>
            <p:cNvSpPr>
              <a:spLocks noChangeArrowheads="1"/>
            </p:cNvSpPr>
            <p:nvPr/>
          </p:nvSpPr>
          <p:spPr bwMode="auto">
            <a:xfrm>
              <a:off x="4375" y="1220"/>
              <a:ext cx="770"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700" b="1">
                  <a:solidFill>
                    <a:srgbClr val="000000"/>
                  </a:solidFill>
                  <a:latin typeface="Arial" panose="020B0604020202020204" pitchFamily="34" charset="0"/>
                  <a:ea typeface="宋体" panose="02010600030101010101" pitchFamily="2" charset="-122"/>
                </a:rPr>
                <a:t>1.063~1.210</a:t>
              </a:r>
              <a:endParaRPr lang="en-US" altLang="zh-CN">
                <a:ea typeface="宋体" panose="02010600030101010101" pitchFamily="2" charset="-122"/>
              </a:endParaRPr>
            </a:p>
          </p:txBody>
        </p:sp>
        <p:grpSp>
          <p:nvGrpSpPr>
            <p:cNvPr id="188687" name="Group 1576"/>
            <p:cNvGrpSpPr>
              <a:grpSpLocks/>
            </p:cNvGrpSpPr>
            <p:nvPr/>
          </p:nvGrpSpPr>
          <p:grpSpPr bwMode="auto">
            <a:xfrm>
              <a:off x="2266" y="1190"/>
              <a:ext cx="1019" cy="234"/>
              <a:chOff x="2266" y="1190"/>
              <a:chExt cx="1019" cy="234"/>
            </a:xfrm>
          </p:grpSpPr>
          <p:sp>
            <p:nvSpPr>
              <p:cNvPr id="188734" name="Rectangle 1573"/>
              <p:cNvSpPr>
                <a:spLocks noChangeArrowheads="1"/>
              </p:cNvSpPr>
              <p:nvPr/>
            </p:nvSpPr>
            <p:spPr bwMode="auto">
              <a:xfrm>
                <a:off x="2266" y="1190"/>
                <a:ext cx="1019" cy="233"/>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35" name="Picture 1574"/>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266" y="1191"/>
                <a:ext cx="101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36" name="Rectangle 1575"/>
              <p:cNvSpPr>
                <a:spLocks noChangeArrowheads="1"/>
              </p:cNvSpPr>
              <p:nvPr/>
            </p:nvSpPr>
            <p:spPr bwMode="auto">
              <a:xfrm>
                <a:off x="2266" y="1190"/>
                <a:ext cx="1019" cy="233"/>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88" name="Rectangle 1577"/>
            <p:cNvSpPr>
              <a:spLocks noChangeArrowheads="1"/>
            </p:cNvSpPr>
            <p:nvPr/>
          </p:nvSpPr>
          <p:spPr bwMode="auto">
            <a:xfrm>
              <a:off x="2436" y="1220"/>
              <a:ext cx="694"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700" b="1">
                  <a:solidFill>
                    <a:srgbClr val="000000"/>
                  </a:solidFill>
                  <a:latin typeface="Arial" panose="020B0604020202020204" pitchFamily="34" charset="0"/>
                  <a:ea typeface="宋体" panose="02010600030101010101" pitchFamily="2" charset="-122"/>
                </a:rPr>
                <a:t>0.95~1.006</a:t>
              </a:r>
              <a:endParaRPr lang="en-US" altLang="zh-CN">
                <a:ea typeface="宋体" panose="02010600030101010101" pitchFamily="2" charset="-122"/>
              </a:endParaRPr>
            </a:p>
          </p:txBody>
        </p:sp>
        <p:grpSp>
          <p:nvGrpSpPr>
            <p:cNvPr id="188689" name="Group 1581"/>
            <p:cNvGrpSpPr>
              <a:grpSpLocks/>
            </p:cNvGrpSpPr>
            <p:nvPr/>
          </p:nvGrpSpPr>
          <p:grpSpPr bwMode="auto">
            <a:xfrm>
              <a:off x="1248" y="1190"/>
              <a:ext cx="1018" cy="234"/>
              <a:chOff x="1248" y="1190"/>
              <a:chExt cx="1018" cy="234"/>
            </a:xfrm>
          </p:grpSpPr>
          <p:sp>
            <p:nvSpPr>
              <p:cNvPr id="188731" name="Rectangle 1578"/>
              <p:cNvSpPr>
                <a:spLocks noChangeArrowheads="1"/>
              </p:cNvSpPr>
              <p:nvPr/>
            </p:nvSpPr>
            <p:spPr bwMode="auto">
              <a:xfrm>
                <a:off x="1248" y="1190"/>
                <a:ext cx="1018" cy="233"/>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32" name="Picture 1579"/>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249" y="1191"/>
                <a:ext cx="1017"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33" name="Rectangle 1580"/>
              <p:cNvSpPr>
                <a:spLocks noChangeArrowheads="1"/>
              </p:cNvSpPr>
              <p:nvPr/>
            </p:nvSpPr>
            <p:spPr bwMode="auto">
              <a:xfrm>
                <a:off x="1248" y="1190"/>
                <a:ext cx="1018" cy="233"/>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90" name="Rectangle 1582"/>
            <p:cNvSpPr>
              <a:spLocks noChangeArrowheads="1"/>
            </p:cNvSpPr>
            <p:nvPr/>
          </p:nvSpPr>
          <p:spPr bwMode="auto">
            <a:xfrm>
              <a:off x="1558" y="1229"/>
              <a:ext cx="13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700" b="1">
                  <a:solidFill>
                    <a:srgbClr val="000000"/>
                  </a:solidFill>
                  <a:latin typeface="华文楷体" panose="02010600040101010101" pitchFamily="2" charset="-122"/>
                </a:rPr>
                <a:t>＜</a:t>
              </a:r>
              <a:endParaRPr lang="zh-CN" altLang="en-US">
                <a:ea typeface="宋体" panose="02010600030101010101" pitchFamily="2" charset="-122"/>
              </a:endParaRPr>
            </a:p>
          </p:txBody>
        </p:sp>
        <p:sp>
          <p:nvSpPr>
            <p:cNvPr id="188691" name="Rectangle 1583"/>
            <p:cNvSpPr>
              <a:spLocks noChangeArrowheads="1"/>
            </p:cNvSpPr>
            <p:nvPr/>
          </p:nvSpPr>
          <p:spPr bwMode="auto">
            <a:xfrm>
              <a:off x="1695" y="1220"/>
              <a:ext cx="269"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700" b="1">
                  <a:solidFill>
                    <a:srgbClr val="000000"/>
                  </a:solidFill>
                  <a:latin typeface="Arial" panose="020B0604020202020204" pitchFamily="34" charset="0"/>
                  <a:ea typeface="宋体" panose="02010600030101010101" pitchFamily="2" charset="-122"/>
                </a:rPr>
                <a:t>0.95</a:t>
              </a:r>
              <a:endParaRPr lang="en-US" altLang="zh-CN">
                <a:ea typeface="宋体" panose="02010600030101010101" pitchFamily="2" charset="-122"/>
              </a:endParaRPr>
            </a:p>
          </p:txBody>
        </p:sp>
        <p:grpSp>
          <p:nvGrpSpPr>
            <p:cNvPr id="188692" name="Group 1587"/>
            <p:cNvGrpSpPr>
              <a:grpSpLocks/>
            </p:cNvGrpSpPr>
            <p:nvPr/>
          </p:nvGrpSpPr>
          <p:grpSpPr bwMode="auto">
            <a:xfrm>
              <a:off x="528" y="1190"/>
              <a:ext cx="722" cy="234"/>
              <a:chOff x="528" y="1190"/>
              <a:chExt cx="722" cy="234"/>
            </a:xfrm>
          </p:grpSpPr>
          <p:sp>
            <p:nvSpPr>
              <p:cNvPr id="188728" name="Rectangle 1584"/>
              <p:cNvSpPr>
                <a:spLocks noChangeArrowheads="1"/>
              </p:cNvSpPr>
              <p:nvPr/>
            </p:nvSpPr>
            <p:spPr bwMode="auto">
              <a:xfrm>
                <a:off x="528" y="1190"/>
                <a:ext cx="722" cy="233"/>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29" name="Picture 1585"/>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528" y="1191"/>
                <a:ext cx="72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30" name="Rectangle 1586"/>
              <p:cNvSpPr>
                <a:spLocks noChangeArrowheads="1"/>
              </p:cNvSpPr>
              <p:nvPr/>
            </p:nvSpPr>
            <p:spPr bwMode="auto">
              <a:xfrm>
                <a:off x="528" y="1190"/>
                <a:ext cx="722" cy="233"/>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93" name="Rectangle 1588"/>
            <p:cNvSpPr>
              <a:spLocks noChangeArrowheads="1"/>
            </p:cNvSpPr>
            <p:nvPr/>
          </p:nvSpPr>
          <p:spPr bwMode="auto">
            <a:xfrm>
              <a:off x="738" y="1231"/>
              <a:ext cx="30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zh-CN" altLang="en-US" sz="1900" b="1">
                  <a:solidFill>
                    <a:srgbClr val="000000"/>
                  </a:solidFill>
                  <a:latin typeface="华文楷体" panose="02010600040101010101" pitchFamily="2" charset="-122"/>
                </a:rPr>
                <a:t>密度</a:t>
              </a:r>
              <a:endParaRPr lang="zh-CN" altLang="en-US">
                <a:ea typeface="宋体" panose="02010600030101010101" pitchFamily="2" charset="-122"/>
              </a:endParaRPr>
            </a:p>
          </p:txBody>
        </p:sp>
        <p:grpSp>
          <p:nvGrpSpPr>
            <p:cNvPr id="188694" name="Group 1592"/>
            <p:cNvGrpSpPr>
              <a:grpSpLocks/>
            </p:cNvGrpSpPr>
            <p:nvPr/>
          </p:nvGrpSpPr>
          <p:grpSpPr bwMode="auto">
            <a:xfrm>
              <a:off x="4217" y="958"/>
              <a:ext cx="1068" cy="234"/>
              <a:chOff x="4217" y="958"/>
              <a:chExt cx="1068" cy="234"/>
            </a:xfrm>
          </p:grpSpPr>
          <p:sp>
            <p:nvSpPr>
              <p:cNvPr id="188725" name="Rectangle 1589"/>
              <p:cNvSpPr>
                <a:spLocks noChangeArrowheads="1"/>
              </p:cNvSpPr>
              <p:nvPr/>
            </p:nvSpPr>
            <p:spPr bwMode="auto">
              <a:xfrm>
                <a:off x="4217" y="958"/>
                <a:ext cx="1068" cy="234"/>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26" name="Picture 1590"/>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4217" y="959"/>
                <a:ext cx="106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27" name="Rectangle 1591"/>
              <p:cNvSpPr>
                <a:spLocks noChangeArrowheads="1"/>
              </p:cNvSpPr>
              <p:nvPr/>
            </p:nvSpPr>
            <p:spPr bwMode="auto">
              <a:xfrm>
                <a:off x="4217" y="958"/>
                <a:ext cx="1068" cy="234"/>
              </a:xfrm>
              <a:prstGeom prst="rect">
                <a:avLst/>
              </a:prstGeom>
              <a:solidFill>
                <a:srgbClr val="FF99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95" name="Rectangle 1593"/>
            <p:cNvSpPr>
              <a:spLocks noChangeArrowheads="1"/>
            </p:cNvSpPr>
            <p:nvPr/>
          </p:nvSpPr>
          <p:spPr bwMode="auto">
            <a:xfrm>
              <a:off x="4680" y="989"/>
              <a:ext cx="316"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3333CC"/>
                  </a:solidFill>
                  <a:latin typeface="Arial" panose="020B0604020202020204" pitchFamily="34" charset="0"/>
                  <a:ea typeface="宋体" panose="02010600030101010101" pitchFamily="2" charset="-122"/>
                </a:rPr>
                <a:t>HDL</a:t>
              </a:r>
              <a:endParaRPr lang="en-US" altLang="zh-CN">
                <a:ea typeface="宋体" panose="02010600030101010101" pitchFamily="2" charset="-122"/>
              </a:endParaRPr>
            </a:p>
          </p:txBody>
        </p:sp>
        <p:grpSp>
          <p:nvGrpSpPr>
            <p:cNvPr id="188696" name="Group 1597"/>
            <p:cNvGrpSpPr>
              <a:grpSpLocks/>
            </p:cNvGrpSpPr>
            <p:nvPr/>
          </p:nvGrpSpPr>
          <p:grpSpPr bwMode="auto">
            <a:xfrm>
              <a:off x="2266" y="958"/>
              <a:ext cx="1019" cy="234"/>
              <a:chOff x="2266" y="958"/>
              <a:chExt cx="1019" cy="234"/>
            </a:xfrm>
          </p:grpSpPr>
          <p:sp>
            <p:nvSpPr>
              <p:cNvPr id="188722" name="Rectangle 1594"/>
              <p:cNvSpPr>
                <a:spLocks noChangeArrowheads="1"/>
              </p:cNvSpPr>
              <p:nvPr/>
            </p:nvSpPr>
            <p:spPr bwMode="auto">
              <a:xfrm>
                <a:off x="2266" y="958"/>
                <a:ext cx="1019" cy="234"/>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23" name="Picture 1595"/>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2266" y="959"/>
                <a:ext cx="1018"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24" name="Rectangle 1596"/>
              <p:cNvSpPr>
                <a:spLocks noChangeArrowheads="1"/>
              </p:cNvSpPr>
              <p:nvPr/>
            </p:nvSpPr>
            <p:spPr bwMode="auto">
              <a:xfrm>
                <a:off x="2266" y="958"/>
                <a:ext cx="1019" cy="234"/>
              </a:xfrm>
              <a:prstGeom prst="rect">
                <a:avLst/>
              </a:prstGeom>
              <a:solidFill>
                <a:srgbClr val="99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97" name="Rectangle 1598"/>
            <p:cNvSpPr>
              <a:spLocks noChangeArrowheads="1"/>
            </p:cNvSpPr>
            <p:nvPr/>
          </p:nvSpPr>
          <p:spPr bwMode="auto">
            <a:xfrm>
              <a:off x="2623" y="989"/>
              <a:ext cx="401"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3333CC"/>
                  </a:solidFill>
                  <a:latin typeface="Arial" panose="020B0604020202020204" pitchFamily="34" charset="0"/>
                  <a:ea typeface="宋体" panose="02010600030101010101" pitchFamily="2" charset="-122"/>
                </a:rPr>
                <a:t>VLDL</a:t>
              </a:r>
              <a:endParaRPr lang="en-US" altLang="zh-CN">
                <a:ea typeface="宋体" panose="02010600030101010101" pitchFamily="2" charset="-122"/>
              </a:endParaRPr>
            </a:p>
          </p:txBody>
        </p:sp>
        <p:grpSp>
          <p:nvGrpSpPr>
            <p:cNvPr id="188698" name="Group 1602"/>
            <p:cNvGrpSpPr>
              <a:grpSpLocks/>
            </p:cNvGrpSpPr>
            <p:nvPr/>
          </p:nvGrpSpPr>
          <p:grpSpPr bwMode="auto">
            <a:xfrm>
              <a:off x="1248" y="958"/>
              <a:ext cx="1018" cy="234"/>
              <a:chOff x="1248" y="958"/>
              <a:chExt cx="1018" cy="234"/>
            </a:xfrm>
          </p:grpSpPr>
          <p:sp>
            <p:nvSpPr>
              <p:cNvPr id="188719" name="Rectangle 1599"/>
              <p:cNvSpPr>
                <a:spLocks noChangeArrowheads="1"/>
              </p:cNvSpPr>
              <p:nvPr/>
            </p:nvSpPr>
            <p:spPr bwMode="auto">
              <a:xfrm>
                <a:off x="1248" y="958"/>
                <a:ext cx="1018" cy="234"/>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20" name="Picture 1600"/>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1249" y="959"/>
                <a:ext cx="1017"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21" name="Rectangle 1601"/>
              <p:cNvSpPr>
                <a:spLocks noChangeArrowheads="1"/>
              </p:cNvSpPr>
              <p:nvPr/>
            </p:nvSpPr>
            <p:spPr bwMode="auto">
              <a:xfrm>
                <a:off x="1248" y="958"/>
                <a:ext cx="1018" cy="234"/>
              </a:xfrm>
              <a:prstGeom prst="rect">
                <a:avLst/>
              </a:prstGeom>
              <a:solidFill>
                <a:srgbClr val="CC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699" name="Rectangle 1603"/>
            <p:cNvSpPr>
              <a:spLocks noChangeArrowheads="1"/>
            </p:cNvSpPr>
            <p:nvPr/>
          </p:nvSpPr>
          <p:spPr bwMode="auto">
            <a:xfrm>
              <a:off x="1765" y="989"/>
              <a:ext cx="239"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lang="en-US" altLang="zh-CN" sz="1900" b="1">
                  <a:solidFill>
                    <a:srgbClr val="3333CC"/>
                  </a:solidFill>
                  <a:latin typeface="Arial" panose="020B0604020202020204" pitchFamily="34" charset="0"/>
                  <a:ea typeface="宋体" panose="02010600030101010101" pitchFamily="2" charset="-122"/>
                </a:rPr>
                <a:t>CM</a:t>
              </a:r>
              <a:endParaRPr lang="en-US" altLang="zh-CN">
                <a:ea typeface="宋体" panose="02010600030101010101" pitchFamily="2" charset="-122"/>
              </a:endParaRPr>
            </a:p>
          </p:txBody>
        </p:sp>
        <p:grpSp>
          <p:nvGrpSpPr>
            <p:cNvPr id="188700" name="Group 1607"/>
            <p:cNvGrpSpPr>
              <a:grpSpLocks/>
            </p:cNvGrpSpPr>
            <p:nvPr/>
          </p:nvGrpSpPr>
          <p:grpSpPr bwMode="auto">
            <a:xfrm>
              <a:off x="528" y="958"/>
              <a:ext cx="722" cy="234"/>
              <a:chOff x="528" y="958"/>
              <a:chExt cx="722" cy="234"/>
            </a:xfrm>
          </p:grpSpPr>
          <p:sp>
            <p:nvSpPr>
              <p:cNvPr id="188716" name="Rectangle 1604"/>
              <p:cNvSpPr>
                <a:spLocks noChangeArrowheads="1"/>
              </p:cNvSpPr>
              <p:nvPr/>
            </p:nvSpPr>
            <p:spPr bwMode="auto">
              <a:xfrm>
                <a:off x="528" y="958"/>
                <a:ext cx="722" cy="234"/>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pic>
            <p:nvPicPr>
              <p:cNvPr id="188717" name="Picture 1605"/>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528" y="959"/>
                <a:ext cx="721"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718" name="Rectangle 1606"/>
              <p:cNvSpPr>
                <a:spLocks noChangeArrowheads="1"/>
              </p:cNvSpPr>
              <p:nvPr/>
            </p:nvSpPr>
            <p:spPr bwMode="auto">
              <a:xfrm>
                <a:off x="528" y="958"/>
                <a:ext cx="722" cy="234"/>
              </a:xfrm>
              <a:prstGeom prst="rect">
                <a:avLst/>
              </a:prstGeom>
              <a:solidFill>
                <a:srgbClr val="DF7DD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endParaRPr lang="zh-CN" altLang="en-US"/>
              </a:p>
            </p:txBody>
          </p:sp>
        </p:grpSp>
        <p:sp>
          <p:nvSpPr>
            <p:cNvPr id="188701" name="Line 1608"/>
            <p:cNvSpPr>
              <a:spLocks noChangeShapeType="1"/>
            </p:cNvSpPr>
            <p:nvPr/>
          </p:nvSpPr>
          <p:spPr bwMode="auto">
            <a:xfrm>
              <a:off x="528" y="959"/>
              <a:ext cx="4757" cy="1"/>
            </a:xfrm>
            <a:prstGeom prst="line">
              <a:avLst/>
            </a:prstGeom>
            <a:noFill/>
            <a:ln w="26988">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702" name="Line 1609"/>
            <p:cNvSpPr>
              <a:spLocks noChangeShapeType="1"/>
            </p:cNvSpPr>
            <p:nvPr/>
          </p:nvSpPr>
          <p:spPr bwMode="auto">
            <a:xfrm>
              <a:off x="528" y="1192"/>
              <a:ext cx="4757"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703" name="Line 1610"/>
            <p:cNvSpPr>
              <a:spLocks noChangeShapeType="1"/>
            </p:cNvSpPr>
            <p:nvPr/>
          </p:nvSpPr>
          <p:spPr bwMode="auto">
            <a:xfrm>
              <a:off x="528" y="1424"/>
              <a:ext cx="4757"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704" name="Line 1611"/>
            <p:cNvSpPr>
              <a:spLocks noChangeShapeType="1"/>
            </p:cNvSpPr>
            <p:nvPr/>
          </p:nvSpPr>
          <p:spPr bwMode="auto">
            <a:xfrm>
              <a:off x="528" y="2428"/>
              <a:ext cx="4757"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705" name="Line 1612"/>
            <p:cNvSpPr>
              <a:spLocks noChangeShapeType="1"/>
            </p:cNvSpPr>
            <p:nvPr/>
          </p:nvSpPr>
          <p:spPr bwMode="auto">
            <a:xfrm>
              <a:off x="528" y="4060"/>
              <a:ext cx="4757" cy="1"/>
            </a:xfrm>
            <a:prstGeom prst="line">
              <a:avLst/>
            </a:prstGeom>
            <a:noFill/>
            <a:ln w="26988">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706" name="Line 1613"/>
            <p:cNvSpPr>
              <a:spLocks noChangeShapeType="1"/>
            </p:cNvSpPr>
            <p:nvPr/>
          </p:nvSpPr>
          <p:spPr bwMode="auto">
            <a:xfrm>
              <a:off x="528" y="959"/>
              <a:ext cx="1" cy="310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707" name="Line 1614"/>
            <p:cNvSpPr>
              <a:spLocks noChangeShapeType="1"/>
            </p:cNvSpPr>
            <p:nvPr/>
          </p:nvSpPr>
          <p:spPr bwMode="auto">
            <a:xfrm>
              <a:off x="1249" y="959"/>
              <a:ext cx="1" cy="310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708" name="Line 1615"/>
            <p:cNvSpPr>
              <a:spLocks noChangeShapeType="1"/>
            </p:cNvSpPr>
            <p:nvPr/>
          </p:nvSpPr>
          <p:spPr bwMode="auto">
            <a:xfrm>
              <a:off x="2266" y="959"/>
              <a:ext cx="1" cy="310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709" name="Line 1616"/>
            <p:cNvSpPr>
              <a:spLocks noChangeShapeType="1"/>
            </p:cNvSpPr>
            <p:nvPr/>
          </p:nvSpPr>
          <p:spPr bwMode="auto">
            <a:xfrm>
              <a:off x="3284" y="959"/>
              <a:ext cx="1" cy="310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710" name="Line 1617"/>
            <p:cNvSpPr>
              <a:spLocks noChangeShapeType="1"/>
            </p:cNvSpPr>
            <p:nvPr/>
          </p:nvSpPr>
          <p:spPr bwMode="auto">
            <a:xfrm>
              <a:off x="5285" y="959"/>
              <a:ext cx="1" cy="3101"/>
            </a:xfrm>
            <a:prstGeom prst="line">
              <a:avLst/>
            </a:prstGeom>
            <a:noFill/>
            <a:ln w="26988">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711" name="Line 1618"/>
            <p:cNvSpPr>
              <a:spLocks noChangeShapeType="1"/>
            </p:cNvSpPr>
            <p:nvPr/>
          </p:nvSpPr>
          <p:spPr bwMode="auto">
            <a:xfrm>
              <a:off x="817" y="1424"/>
              <a:ext cx="1" cy="100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712" name="Line 1619"/>
            <p:cNvSpPr>
              <a:spLocks noChangeShapeType="1"/>
            </p:cNvSpPr>
            <p:nvPr/>
          </p:nvSpPr>
          <p:spPr bwMode="auto">
            <a:xfrm>
              <a:off x="817" y="2016"/>
              <a:ext cx="4468"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713" name="Line 1620"/>
            <p:cNvSpPr>
              <a:spLocks noChangeShapeType="1"/>
            </p:cNvSpPr>
            <p:nvPr/>
          </p:nvSpPr>
          <p:spPr bwMode="auto">
            <a:xfrm>
              <a:off x="4217" y="959"/>
              <a:ext cx="1" cy="310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714" name="Line 1621"/>
            <p:cNvSpPr>
              <a:spLocks noChangeShapeType="1"/>
            </p:cNvSpPr>
            <p:nvPr/>
          </p:nvSpPr>
          <p:spPr bwMode="auto">
            <a:xfrm>
              <a:off x="528" y="3200"/>
              <a:ext cx="4757"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715" name="Line 1622"/>
            <p:cNvSpPr>
              <a:spLocks noChangeShapeType="1"/>
            </p:cNvSpPr>
            <p:nvPr/>
          </p:nvSpPr>
          <p:spPr bwMode="auto">
            <a:xfrm>
              <a:off x="528" y="3432"/>
              <a:ext cx="4757"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25854273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Text Box 1026"/>
          <p:cNvSpPr txBox="1">
            <a:spLocks noChangeArrowheads="1"/>
          </p:cNvSpPr>
          <p:nvPr/>
        </p:nvSpPr>
        <p:spPr bwMode="auto">
          <a:xfrm>
            <a:off x="2927350" y="260351"/>
            <a:ext cx="6840538" cy="11906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976313" indent="-976313">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600" b="1">
                <a:solidFill>
                  <a:srgbClr val="663300"/>
                </a:solidFill>
                <a:ea typeface="宋体" panose="02010600030101010101" pitchFamily="2" charset="-122"/>
              </a:rPr>
              <a:t>二、血浆脂蛋白代谢异常导致高脂血症或血脂异常</a:t>
            </a:r>
            <a:r>
              <a:rPr kumimoji="1" lang="zh-CN" altLang="en-US" sz="3600">
                <a:solidFill>
                  <a:srgbClr val="663300"/>
                </a:solidFill>
                <a:ea typeface="宋体" panose="02010600030101010101" pitchFamily="2" charset="-122"/>
              </a:rPr>
              <a:t> </a:t>
            </a:r>
          </a:p>
        </p:txBody>
      </p:sp>
      <p:sp>
        <p:nvSpPr>
          <p:cNvPr id="228355" name="Text Box 1027"/>
          <p:cNvSpPr txBox="1">
            <a:spLocks noChangeArrowheads="1"/>
          </p:cNvSpPr>
          <p:nvPr/>
        </p:nvSpPr>
        <p:spPr bwMode="auto">
          <a:xfrm>
            <a:off x="2424114" y="1916113"/>
            <a:ext cx="5616575" cy="588962"/>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ea typeface="宋体" panose="02010600030101010101" pitchFamily="2" charset="-122"/>
              </a:rPr>
              <a:t>（一）高脂蛋白血症有</a:t>
            </a:r>
            <a:r>
              <a:rPr kumimoji="1" lang="en-US" altLang="zh-CN" sz="3200" b="1">
                <a:ea typeface="宋体" panose="02010600030101010101" pitchFamily="2" charset="-122"/>
              </a:rPr>
              <a:t>6</a:t>
            </a:r>
            <a:r>
              <a:rPr kumimoji="1" lang="zh-CN" altLang="en-US" sz="3200" b="1">
                <a:ea typeface="宋体" panose="02010600030101010101" pitchFamily="2" charset="-122"/>
              </a:rPr>
              <a:t>型</a:t>
            </a:r>
            <a:endParaRPr kumimoji="1" lang="zh-CN" altLang="en-US" sz="3200">
              <a:ea typeface="宋体" panose="02010600030101010101" pitchFamily="2" charset="-122"/>
            </a:endParaRPr>
          </a:p>
        </p:txBody>
      </p:sp>
      <p:sp>
        <p:nvSpPr>
          <p:cNvPr id="190468" name="Text Box 2048"/>
          <p:cNvSpPr txBox="1">
            <a:spLocks noChangeArrowheads="1"/>
          </p:cNvSpPr>
          <p:nvPr/>
        </p:nvSpPr>
        <p:spPr bwMode="auto">
          <a:xfrm>
            <a:off x="1884363" y="3573464"/>
            <a:ext cx="8280400"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50000"/>
              </a:lnSpc>
            </a:pPr>
            <a:r>
              <a:rPr kumimoji="1" lang="en-US" altLang="zh-CN" sz="2800" b="1">
                <a:solidFill>
                  <a:srgbClr val="000099"/>
                </a:solidFill>
                <a:latin typeface="Times New Roman" panose="02020603050405020304" pitchFamily="18" charset="0"/>
              </a:rPr>
              <a:t>          </a:t>
            </a:r>
            <a:r>
              <a:rPr kumimoji="1" lang="zh-CN" altLang="en-US" sz="2800" b="1">
                <a:solidFill>
                  <a:srgbClr val="FF0000"/>
                </a:solidFill>
                <a:latin typeface="Times New Roman" panose="02020603050405020304" pitchFamily="18" charset="0"/>
              </a:rPr>
              <a:t>成人</a:t>
            </a:r>
            <a:r>
              <a:rPr kumimoji="1" lang="zh-CN" altLang="en-US" sz="2800" b="1">
                <a:solidFill>
                  <a:srgbClr val="000099"/>
                </a:solidFill>
                <a:latin typeface="Times New Roman" panose="02020603050405020304" pitchFamily="18" charset="0"/>
              </a:rPr>
              <a:t>                  </a:t>
            </a:r>
            <a:r>
              <a:rPr kumimoji="1" lang="en-US" altLang="zh-CN" sz="2800" b="1">
                <a:latin typeface="Times New Roman" panose="02020603050405020304" pitchFamily="18" charset="0"/>
              </a:rPr>
              <a:t>TG &gt; 2.26mmol/l </a:t>
            </a:r>
            <a:r>
              <a:rPr kumimoji="1" lang="zh-CN" altLang="en-US" sz="2800" b="1">
                <a:latin typeface="Times New Roman" panose="02020603050405020304" pitchFamily="18" charset="0"/>
              </a:rPr>
              <a:t>或 </a:t>
            </a:r>
            <a:r>
              <a:rPr kumimoji="1" lang="en-US" altLang="zh-CN" sz="2800" b="1">
                <a:latin typeface="Times New Roman" panose="02020603050405020304" pitchFamily="18" charset="0"/>
              </a:rPr>
              <a:t>200mg/dl</a:t>
            </a:r>
          </a:p>
          <a:p>
            <a:pPr eaLnBrk="1" hangingPunct="1">
              <a:lnSpc>
                <a:spcPct val="150000"/>
              </a:lnSpc>
            </a:pPr>
            <a:r>
              <a:rPr kumimoji="1" lang="zh-CN" altLang="en-US" sz="2800" b="1">
                <a:solidFill>
                  <a:srgbClr val="FF0000"/>
                </a:solidFill>
                <a:latin typeface="Times New Roman" panose="02020603050405020304" pitchFamily="18" charset="0"/>
              </a:rPr>
              <a:t>（空腹</a:t>
            </a:r>
            <a:r>
              <a:rPr kumimoji="1" lang="en-US" altLang="zh-CN" sz="2800" b="1">
                <a:solidFill>
                  <a:srgbClr val="FF0000"/>
                </a:solidFill>
                <a:latin typeface="Times New Roman" panose="02020603050405020304" pitchFamily="18" charset="0"/>
              </a:rPr>
              <a:t>14~16h</a:t>
            </a:r>
            <a:r>
              <a:rPr kumimoji="1" lang="zh-CN" altLang="en-US" sz="2800" b="1">
                <a:solidFill>
                  <a:srgbClr val="FF0000"/>
                </a:solidFill>
                <a:latin typeface="Times New Roman" panose="02020603050405020304" pitchFamily="18" charset="0"/>
              </a:rPr>
              <a:t>）</a:t>
            </a:r>
            <a:r>
              <a:rPr kumimoji="1" lang="zh-CN" altLang="en-US" sz="2800" b="1">
                <a:latin typeface="Times New Roman" panose="02020603050405020304" pitchFamily="18" charset="0"/>
              </a:rPr>
              <a:t> 胆固醇 </a:t>
            </a:r>
            <a:r>
              <a:rPr kumimoji="1" lang="en-US" altLang="zh-CN" sz="2800" b="1">
                <a:latin typeface="Times New Roman" panose="02020603050405020304" pitchFamily="18" charset="0"/>
              </a:rPr>
              <a:t>&gt; 6.21mmol/l </a:t>
            </a:r>
            <a:r>
              <a:rPr kumimoji="1" lang="zh-CN" altLang="en-US" sz="2800" b="1">
                <a:latin typeface="Times New Roman" panose="02020603050405020304" pitchFamily="18" charset="0"/>
              </a:rPr>
              <a:t>或 </a:t>
            </a:r>
            <a:r>
              <a:rPr kumimoji="1" lang="en-US" altLang="zh-CN" sz="2800" b="1">
                <a:latin typeface="Times New Roman" panose="02020603050405020304" pitchFamily="18" charset="0"/>
              </a:rPr>
              <a:t>240mg/dl</a:t>
            </a:r>
          </a:p>
          <a:p>
            <a:pPr eaLnBrk="1" hangingPunct="1">
              <a:lnSpc>
                <a:spcPct val="150000"/>
              </a:lnSpc>
            </a:pPr>
            <a:r>
              <a:rPr kumimoji="1" lang="en-US" altLang="zh-CN" sz="2800" b="1">
                <a:latin typeface="Times New Roman" panose="02020603050405020304" pitchFamily="18" charset="0"/>
              </a:rPr>
              <a:t>         </a:t>
            </a:r>
            <a:r>
              <a:rPr kumimoji="1" lang="zh-CN" altLang="en-US" sz="2800" b="1">
                <a:solidFill>
                  <a:srgbClr val="FF0000"/>
                </a:solidFill>
                <a:latin typeface="Times New Roman" panose="02020603050405020304" pitchFamily="18" charset="0"/>
              </a:rPr>
              <a:t>儿童</a:t>
            </a:r>
            <a:r>
              <a:rPr kumimoji="1" lang="zh-CN" altLang="en-US" sz="2800" b="1">
                <a:latin typeface="Times New Roman" panose="02020603050405020304" pitchFamily="18" charset="0"/>
              </a:rPr>
              <a:t>             胆固醇 </a:t>
            </a:r>
            <a:r>
              <a:rPr kumimoji="1" lang="en-US" altLang="zh-CN" sz="2800" b="1">
                <a:latin typeface="Times New Roman" panose="02020603050405020304" pitchFamily="18" charset="0"/>
              </a:rPr>
              <a:t>&gt; 4.14mmol/l </a:t>
            </a:r>
            <a:r>
              <a:rPr kumimoji="1" lang="zh-CN" altLang="en-US" sz="2800" b="1">
                <a:latin typeface="Times New Roman" panose="02020603050405020304" pitchFamily="18" charset="0"/>
              </a:rPr>
              <a:t>或 </a:t>
            </a:r>
            <a:r>
              <a:rPr kumimoji="1" lang="en-US" altLang="zh-CN" sz="2800" b="1">
                <a:latin typeface="Times New Roman" panose="02020603050405020304" pitchFamily="18" charset="0"/>
              </a:rPr>
              <a:t>160mg/dl</a:t>
            </a:r>
          </a:p>
        </p:txBody>
      </p:sp>
      <p:sp>
        <p:nvSpPr>
          <p:cNvPr id="190469" name="Rectangle 2049"/>
          <p:cNvSpPr>
            <a:spLocks noChangeArrowheads="1"/>
          </p:cNvSpPr>
          <p:nvPr/>
        </p:nvSpPr>
        <p:spPr bwMode="auto">
          <a:xfrm>
            <a:off x="2495551" y="2638426"/>
            <a:ext cx="6443663"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50000"/>
              </a:lnSpc>
              <a:buFontTx/>
              <a:buChar char="•"/>
            </a:pPr>
            <a:r>
              <a:rPr kumimoji="1" lang="zh-CN" altLang="en-US" sz="2800" b="1">
                <a:solidFill>
                  <a:srgbClr val="990099"/>
                </a:solidFill>
                <a:latin typeface="Times New Roman" panose="02020603050405020304" pitchFamily="18" charset="0"/>
              </a:rPr>
              <a:t>高脂血症诊断标准： </a:t>
            </a:r>
          </a:p>
        </p:txBody>
      </p:sp>
    </p:spTree>
    <p:extLst>
      <p:ext uri="{BB962C8B-B14F-4D97-AF65-F5344CB8AC3E}">
        <p14:creationId xmlns:p14="http://schemas.microsoft.com/office/powerpoint/2010/main" val="24553091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8355"/>
                                        </p:tgtEl>
                                        <p:attrNameLst>
                                          <p:attrName>style.visibility</p:attrName>
                                        </p:attrNameLst>
                                      </p:cBhvr>
                                      <p:to>
                                        <p:strVal val="visible"/>
                                      </p:to>
                                    </p:set>
                                    <p:animEffect transition="in" filter="slide(fromBottom)">
                                      <p:cBhvr>
                                        <p:cTn id="7" dur="500"/>
                                        <p:tgtEl>
                                          <p:spTgt spid="228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5" grpId="0" animBg="1" autoUpdateAnimBg="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4764" name="Group 1164"/>
          <p:cNvGraphicFramePr>
            <a:graphicFrameLocks noGrp="1"/>
          </p:cNvGraphicFramePr>
          <p:nvPr>
            <p:extLst>
              <p:ext uri="{D42A27DB-BD31-4B8C-83A1-F6EECF244321}">
                <p14:modId xmlns:p14="http://schemas.microsoft.com/office/powerpoint/2010/main" val="4173098219"/>
              </p:ext>
            </p:extLst>
          </p:nvPr>
        </p:nvGraphicFramePr>
        <p:xfrm>
          <a:off x="1143000" y="1447800"/>
          <a:ext cx="9677399" cy="4795834"/>
        </p:xfrm>
        <a:graphic>
          <a:graphicData uri="http://schemas.openxmlformats.org/drawingml/2006/table">
            <a:tbl>
              <a:tblPr/>
              <a:tblGrid>
                <a:gridCol w="1974979">
                  <a:extLst>
                    <a:ext uri="{9D8B030D-6E8A-4147-A177-3AD203B41FA5}">
                      <a16:colId xmlns:a16="http://schemas.microsoft.com/office/drawing/2014/main" val="413362336"/>
                    </a:ext>
                  </a:extLst>
                </a:gridCol>
                <a:gridCol w="3250487">
                  <a:extLst>
                    <a:ext uri="{9D8B030D-6E8A-4147-A177-3AD203B41FA5}">
                      <a16:colId xmlns:a16="http://schemas.microsoft.com/office/drawing/2014/main" val="306486129"/>
                    </a:ext>
                  </a:extLst>
                </a:gridCol>
                <a:gridCol w="2476954">
                  <a:extLst>
                    <a:ext uri="{9D8B030D-6E8A-4147-A177-3AD203B41FA5}">
                      <a16:colId xmlns:a16="http://schemas.microsoft.com/office/drawing/2014/main" val="16631457"/>
                    </a:ext>
                  </a:extLst>
                </a:gridCol>
                <a:gridCol w="1974979">
                  <a:extLst>
                    <a:ext uri="{9D8B030D-6E8A-4147-A177-3AD203B41FA5}">
                      <a16:colId xmlns:a16="http://schemas.microsoft.com/office/drawing/2014/main" val="2180269191"/>
                    </a:ext>
                  </a:extLst>
                </a:gridCol>
              </a:tblGrid>
              <a:tr h="539321">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分型</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血浆脂蛋白变化</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gridSpan="2">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血脂变化</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hMerge="1">
                  <a:txBody>
                    <a:bodyPr/>
                    <a:lstStyle/>
                    <a:p>
                      <a:endParaRPr lang="zh-CN" altLang="en-US"/>
                    </a:p>
                  </a:txBody>
                  <a:tcPr/>
                </a:tc>
                <a:extLst>
                  <a:ext uri="{0D108BD9-81ED-4DB2-BD59-A6C34878D82A}">
                    <a16:rowId xmlns:a16="http://schemas.microsoft.com/office/drawing/2014/main" val="2058948924"/>
                  </a:ext>
                </a:extLst>
              </a:tr>
              <a:tr h="826958">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Ⅰ</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乳糜微粒增高</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甘油三酯↑↑↑</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胆固醇↑</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1230364728"/>
                  </a:ext>
                </a:extLst>
              </a:tr>
              <a:tr h="467411">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Ⅱa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低密度脂蛋白增加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胆固醇↑↑</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endParaRPr kumimoji="0" lang="zh-CN" altLang="zh-CN"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1522223335"/>
                  </a:ext>
                </a:extLst>
              </a:tr>
              <a:tr h="826958">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Ⅱb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低密度及极低密度脂蛋白同时增加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胆固醇↑↑</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甘油三酯↑↑</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3258148194"/>
                  </a:ext>
                </a:extLst>
              </a:tr>
              <a:tr h="826958">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Ⅲ</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中间密度脂蛋白增加</a:t>
                      </a: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（电泳出现宽</a:t>
                      </a:r>
                      <a:r>
                        <a:rPr kumimoji="0" lang="en-US" altLang="zh-CN"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β</a:t>
                      </a: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带）</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胆固醇↑↑</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甘油三酯↑↑</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2460172355"/>
                  </a:ext>
                </a:extLst>
              </a:tr>
              <a:tr h="481270">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Ⅳ</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极低密度脂蛋白增加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甘油三酯↑↑</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endParaRPr kumimoji="0" lang="zh-CN" altLang="zh-CN"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2062087756"/>
                  </a:ext>
                </a:extLst>
              </a:tr>
              <a:tr h="826958">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en-US" altLang="zh-CN"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Ⅴ</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极低密度脂蛋白及乳糜微粒同时增加</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000" b="1" i="0" u="none" strike="noStrike" cap="none" normalizeH="0" baseline="0" smtClean="0">
                          <a:ln>
                            <a:noFill/>
                          </a:ln>
                          <a:solidFill>
                            <a:schemeClr val="tx1"/>
                          </a:solidFill>
                          <a:effectLst/>
                          <a:latin typeface="华文楷体" panose="02010600040101010101" pitchFamily="2" charset="-122"/>
                          <a:ea typeface="华文楷体" panose="02010600040101010101" pitchFamily="2" charset="-122"/>
                        </a:rPr>
                        <a:t>甘油三酯↑↑↑</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anose="05000000000000000000" pitchFamily="2" charset="2"/>
                        <a:buNone/>
                        <a:tabLst/>
                      </a:pPr>
                      <a:r>
                        <a:rPr kumimoji="0" lang="zh-CN" altLang="en-US" sz="2000" b="1" i="0" u="none" strike="noStrike" cap="none" normalizeH="0" baseline="0" dirty="0" smtClean="0">
                          <a:ln>
                            <a:noFill/>
                          </a:ln>
                          <a:solidFill>
                            <a:schemeClr val="tx1"/>
                          </a:solidFill>
                          <a:effectLst/>
                          <a:latin typeface="华文楷体" panose="02010600040101010101" pitchFamily="2" charset="-122"/>
                          <a:ea typeface="华文楷体" panose="02010600040101010101" pitchFamily="2" charset="-122"/>
                        </a:rPr>
                        <a:t>胆固醇↑</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2081180912"/>
                  </a:ext>
                </a:extLst>
              </a:tr>
            </a:tbl>
          </a:graphicData>
        </a:graphic>
      </p:graphicFrame>
      <p:sp>
        <p:nvSpPr>
          <p:cNvPr id="192555" name="Text Box 1154"/>
          <p:cNvSpPr txBox="1">
            <a:spLocks noChangeArrowheads="1"/>
          </p:cNvSpPr>
          <p:nvPr/>
        </p:nvSpPr>
        <p:spPr bwMode="auto">
          <a:xfrm>
            <a:off x="2279650" y="533400"/>
            <a:ext cx="622458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ctr" eaLnBrk="1" hangingPunct="1"/>
            <a:r>
              <a:rPr kumimoji="1" lang="zh-CN" altLang="en-US" sz="4000" b="1" dirty="0">
                <a:latin typeface="华文楷体" panose="02010600040101010101" pitchFamily="2" charset="-122"/>
              </a:rPr>
              <a:t>高脂蛋白血症分型 </a:t>
            </a:r>
          </a:p>
        </p:txBody>
      </p:sp>
    </p:spTree>
    <p:extLst>
      <p:ext uri="{BB962C8B-B14F-4D97-AF65-F5344CB8AC3E}">
        <p14:creationId xmlns:p14="http://schemas.microsoft.com/office/powerpoint/2010/main" val="38643807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Text Box 2"/>
          <p:cNvSpPr txBox="1">
            <a:spLocks noChangeArrowheads="1"/>
          </p:cNvSpPr>
          <p:nvPr/>
        </p:nvSpPr>
        <p:spPr bwMode="auto">
          <a:xfrm>
            <a:off x="1128713" y="609600"/>
            <a:ext cx="10509249"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50000"/>
              </a:lnSpc>
              <a:buFontTx/>
              <a:buChar char="•"/>
            </a:pPr>
            <a:r>
              <a:rPr kumimoji="1" lang="zh-CN" altLang="en-US" sz="3600" b="1">
                <a:solidFill>
                  <a:srgbClr val="990099"/>
                </a:solidFill>
                <a:latin typeface="华文楷体" panose="02010600040101010101" pitchFamily="2" charset="-122"/>
              </a:rPr>
              <a:t>高脂血症可分为原发性和继发性两大类</a:t>
            </a:r>
            <a:r>
              <a:rPr kumimoji="1" lang="zh-CN" altLang="en-US" sz="3600">
                <a:solidFill>
                  <a:srgbClr val="990099"/>
                </a:solidFill>
                <a:latin typeface="华文楷体" panose="02010600040101010101" pitchFamily="2" charset="-122"/>
              </a:rPr>
              <a:t> </a:t>
            </a:r>
          </a:p>
        </p:txBody>
      </p:sp>
      <p:sp>
        <p:nvSpPr>
          <p:cNvPr id="194563" name="Text Box 3"/>
          <p:cNvSpPr txBox="1">
            <a:spLocks noChangeArrowheads="1"/>
          </p:cNvSpPr>
          <p:nvPr/>
        </p:nvSpPr>
        <p:spPr bwMode="auto">
          <a:xfrm>
            <a:off x="1676400" y="2057400"/>
            <a:ext cx="8494712" cy="137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514600" indent="-25146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50000"/>
              </a:lnSpc>
            </a:pPr>
            <a:r>
              <a:rPr kumimoji="1" lang="zh-CN" altLang="en-US" sz="2800" b="1">
                <a:solidFill>
                  <a:srgbClr val="CC00CC"/>
                </a:solidFill>
                <a:latin typeface="华文楷体" panose="02010600040101010101" pitchFamily="2" charset="-122"/>
              </a:rPr>
              <a:t>继发性高脂血症</a:t>
            </a:r>
            <a:r>
              <a:rPr kumimoji="1" lang="zh-CN" altLang="en-US" sz="2800" b="1">
                <a:latin typeface="华文楷体" panose="02010600040101010101" pitchFamily="2" charset="-122"/>
              </a:rPr>
              <a:t>是继发于其他疾病如糖尿病、肾病和甲状腺功能减退等。</a:t>
            </a:r>
            <a:r>
              <a:rPr kumimoji="1" lang="zh-CN" altLang="en-US" sz="2800">
                <a:latin typeface="华文楷体" panose="02010600040101010101" pitchFamily="2" charset="-122"/>
              </a:rPr>
              <a:t> </a:t>
            </a:r>
          </a:p>
        </p:txBody>
      </p:sp>
      <p:sp>
        <p:nvSpPr>
          <p:cNvPr id="194564" name="Text Box 4"/>
          <p:cNvSpPr txBox="1">
            <a:spLocks noChangeArrowheads="1"/>
          </p:cNvSpPr>
          <p:nvPr/>
        </p:nvSpPr>
        <p:spPr bwMode="auto">
          <a:xfrm>
            <a:off x="1676400" y="3857625"/>
            <a:ext cx="8361982" cy="137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514600" indent="-25146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50000"/>
              </a:lnSpc>
            </a:pPr>
            <a:r>
              <a:rPr kumimoji="1" lang="zh-CN" altLang="en-US" sz="2800" b="1">
                <a:solidFill>
                  <a:srgbClr val="CC00CC"/>
                </a:solidFill>
                <a:latin typeface="华文楷体" panose="02010600040101010101" pitchFamily="2" charset="-122"/>
              </a:rPr>
              <a:t>原发性高脂血症</a:t>
            </a:r>
            <a:r>
              <a:rPr kumimoji="1" lang="zh-CN" altLang="en-US" sz="2800" b="1">
                <a:latin typeface="华文楷体" panose="02010600040101010101" pitchFamily="2" charset="-122"/>
              </a:rPr>
              <a:t>是原因不明的高脂血症，已证明有些是遗传性缺陷</a:t>
            </a:r>
            <a:r>
              <a:rPr kumimoji="1" lang="zh-CN" altLang="en-US" sz="2800">
                <a:latin typeface="华文楷体" panose="02010600040101010101" pitchFamily="2" charset="-122"/>
              </a:rPr>
              <a:t>。</a:t>
            </a:r>
          </a:p>
        </p:txBody>
      </p:sp>
    </p:spTree>
    <p:extLst>
      <p:ext uri="{BB962C8B-B14F-4D97-AF65-F5344CB8AC3E}">
        <p14:creationId xmlns:p14="http://schemas.microsoft.com/office/powerpoint/2010/main" val="11725279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Text Box 2"/>
          <p:cNvSpPr txBox="1">
            <a:spLocks noChangeArrowheads="1"/>
          </p:cNvSpPr>
          <p:nvPr/>
        </p:nvSpPr>
        <p:spPr bwMode="auto">
          <a:xfrm>
            <a:off x="1371600" y="381000"/>
            <a:ext cx="7164388" cy="977900"/>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246188" indent="-1246188">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90000"/>
              </a:lnSpc>
            </a:pPr>
            <a:r>
              <a:rPr kumimoji="1" lang="zh-CN" altLang="en-US" sz="3200" b="1" dirty="0">
                <a:latin typeface="宋体" panose="02010600030101010101" pitchFamily="2" charset="-122"/>
                <a:ea typeface="宋体" panose="02010600030101010101" pitchFamily="2" charset="-122"/>
              </a:rPr>
              <a:t>（二）遗传性缺陷可导致多种高脂血症或血脂异常</a:t>
            </a:r>
            <a:r>
              <a:rPr kumimoji="1" lang="zh-CN" altLang="en-US" sz="3200" dirty="0">
                <a:latin typeface="宋体" panose="02010600030101010101" pitchFamily="2" charset="-122"/>
                <a:ea typeface="宋体" panose="02010600030101010101" pitchFamily="2" charset="-122"/>
              </a:rPr>
              <a:t> </a:t>
            </a:r>
          </a:p>
        </p:txBody>
      </p:sp>
      <p:sp>
        <p:nvSpPr>
          <p:cNvPr id="196611" name="Text Box 3"/>
          <p:cNvSpPr txBox="1">
            <a:spLocks noChangeArrowheads="1"/>
          </p:cNvSpPr>
          <p:nvPr/>
        </p:nvSpPr>
        <p:spPr bwMode="auto">
          <a:xfrm>
            <a:off x="2279651" y="1700214"/>
            <a:ext cx="7883525" cy="282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723900">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60000"/>
              </a:lnSpc>
            </a:pPr>
            <a:r>
              <a:rPr kumimoji="1" lang="zh-CN" altLang="en-US" sz="2800" b="1">
                <a:latin typeface="Times New Roman" panose="02020603050405020304" pitchFamily="18" charset="0"/>
              </a:rPr>
              <a:t>已发现</a:t>
            </a:r>
            <a:r>
              <a:rPr kumimoji="1" lang="zh-CN" altLang="en-US" sz="2800" b="1">
                <a:solidFill>
                  <a:srgbClr val="008000"/>
                </a:solidFill>
                <a:latin typeface="Times New Roman" panose="02020603050405020304" pitchFamily="18" charset="0"/>
              </a:rPr>
              <a:t>脂蛋白代谢关键酶如</a:t>
            </a:r>
            <a:r>
              <a:rPr kumimoji="1" lang="en-US" altLang="zh-CN" sz="2800" b="1">
                <a:solidFill>
                  <a:srgbClr val="008000"/>
                </a:solidFill>
                <a:latin typeface="Times New Roman" panose="02020603050405020304" pitchFamily="18" charset="0"/>
              </a:rPr>
              <a:t>LPL</a:t>
            </a:r>
            <a:r>
              <a:rPr kumimoji="1" lang="zh-CN" altLang="en-US" sz="2800" b="1">
                <a:solidFill>
                  <a:srgbClr val="008000"/>
                </a:solidFill>
                <a:latin typeface="Times New Roman" panose="02020603050405020304" pitchFamily="18" charset="0"/>
              </a:rPr>
              <a:t>及</a:t>
            </a:r>
            <a:r>
              <a:rPr kumimoji="1" lang="en-US" altLang="zh-CN" sz="2800" b="1">
                <a:solidFill>
                  <a:srgbClr val="008000"/>
                </a:solidFill>
                <a:latin typeface="Times New Roman" panose="02020603050405020304" pitchFamily="18" charset="0"/>
              </a:rPr>
              <a:t>LCAT</a:t>
            </a:r>
            <a:r>
              <a:rPr kumimoji="1" lang="zh-CN" altLang="en-US" sz="2800" b="1">
                <a:solidFill>
                  <a:srgbClr val="008000"/>
                </a:solidFill>
                <a:latin typeface="Times New Roman" panose="02020603050405020304" pitchFamily="18" charset="0"/>
              </a:rPr>
              <a:t>，载脂蛋白如</a:t>
            </a:r>
            <a:r>
              <a:rPr kumimoji="1" lang="en-US" altLang="zh-CN" sz="2800" b="1">
                <a:solidFill>
                  <a:srgbClr val="008000"/>
                </a:solidFill>
                <a:latin typeface="Times New Roman" panose="02020603050405020304" pitchFamily="18" charset="0"/>
              </a:rPr>
              <a:t>apoCⅡ</a:t>
            </a:r>
            <a:r>
              <a:rPr kumimoji="1" lang="zh-CN" altLang="en-US" sz="2800" b="1">
                <a:solidFill>
                  <a:srgbClr val="008000"/>
                </a:solidFill>
                <a:latin typeface="Times New Roman" panose="02020603050405020304" pitchFamily="18" charset="0"/>
              </a:rPr>
              <a:t>、</a:t>
            </a:r>
            <a:r>
              <a:rPr kumimoji="1" lang="en-US" altLang="zh-CN" sz="2800" b="1">
                <a:solidFill>
                  <a:srgbClr val="008000"/>
                </a:solidFill>
                <a:latin typeface="Times New Roman" panose="02020603050405020304" pitchFamily="18" charset="0"/>
              </a:rPr>
              <a:t>B</a:t>
            </a:r>
            <a:r>
              <a:rPr kumimoji="1" lang="zh-CN" altLang="en-US" sz="2800" b="1">
                <a:solidFill>
                  <a:srgbClr val="008000"/>
                </a:solidFill>
                <a:latin typeface="Times New Roman" panose="02020603050405020304" pitchFamily="18" charset="0"/>
              </a:rPr>
              <a:t>、</a:t>
            </a:r>
            <a:r>
              <a:rPr kumimoji="1" lang="en-US" altLang="zh-CN" sz="2800" b="1">
                <a:solidFill>
                  <a:srgbClr val="008000"/>
                </a:solidFill>
                <a:latin typeface="Times New Roman" panose="02020603050405020304" pitchFamily="18" charset="0"/>
              </a:rPr>
              <a:t>E</a:t>
            </a:r>
            <a:r>
              <a:rPr kumimoji="1" lang="zh-CN" altLang="en-US" sz="2800" b="1">
                <a:solidFill>
                  <a:srgbClr val="008000"/>
                </a:solidFill>
                <a:latin typeface="Times New Roman" panose="02020603050405020304" pitchFamily="18" charset="0"/>
              </a:rPr>
              <a:t>、</a:t>
            </a:r>
            <a:r>
              <a:rPr kumimoji="1" lang="en-US" altLang="zh-CN" sz="2800" b="1">
                <a:solidFill>
                  <a:srgbClr val="008000"/>
                </a:solidFill>
                <a:latin typeface="Times New Roman" panose="02020603050405020304" pitchFamily="18" charset="0"/>
              </a:rPr>
              <a:t>AⅠ</a:t>
            </a:r>
            <a:r>
              <a:rPr kumimoji="1" lang="zh-CN" altLang="en-US" sz="2800" b="1">
                <a:solidFill>
                  <a:srgbClr val="008000"/>
                </a:solidFill>
                <a:latin typeface="Times New Roman" panose="02020603050405020304" pitchFamily="18" charset="0"/>
              </a:rPr>
              <a:t>、</a:t>
            </a:r>
            <a:r>
              <a:rPr kumimoji="1" lang="en-US" altLang="zh-CN" sz="2800" b="1">
                <a:solidFill>
                  <a:srgbClr val="008000"/>
                </a:solidFill>
                <a:latin typeface="Times New Roman" panose="02020603050405020304" pitchFamily="18" charset="0"/>
              </a:rPr>
              <a:t>CⅢ</a:t>
            </a:r>
            <a:r>
              <a:rPr kumimoji="1" lang="zh-CN" altLang="en-US" sz="2800" b="1">
                <a:solidFill>
                  <a:srgbClr val="008000"/>
                </a:solidFill>
                <a:latin typeface="Times New Roman" panose="02020603050405020304" pitchFamily="18" charset="0"/>
              </a:rPr>
              <a:t>，脂蛋白受体如</a:t>
            </a:r>
            <a:r>
              <a:rPr kumimoji="1" lang="en-US" altLang="zh-CN" sz="2800" b="1">
                <a:solidFill>
                  <a:srgbClr val="008000"/>
                </a:solidFill>
                <a:latin typeface="Times New Roman" panose="02020603050405020304" pitchFamily="18" charset="0"/>
              </a:rPr>
              <a:t>LDL</a:t>
            </a:r>
            <a:r>
              <a:rPr kumimoji="1" lang="zh-CN" altLang="en-US" sz="2800" b="1">
                <a:solidFill>
                  <a:srgbClr val="008000"/>
                </a:solidFill>
                <a:latin typeface="Times New Roman" panose="02020603050405020304" pitchFamily="18" charset="0"/>
              </a:rPr>
              <a:t>受体</a:t>
            </a:r>
            <a:r>
              <a:rPr kumimoji="1" lang="zh-CN" altLang="en-US" sz="2800" b="1">
                <a:latin typeface="Times New Roman" panose="02020603050405020304" pitchFamily="18" charset="0"/>
              </a:rPr>
              <a:t>等的遗传缺陷，并阐明了某些高脂蛋白血症及发病的分子机制。</a:t>
            </a:r>
          </a:p>
        </p:txBody>
      </p:sp>
    </p:spTree>
    <p:extLst>
      <p:ext uri="{BB962C8B-B14F-4D97-AF65-F5344CB8AC3E}">
        <p14:creationId xmlns:p14="http://schemas.microsoft.com/office/powerpoint/2010/main" val="24600980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ext Box 1026"/>
          <p:cNvSpPr txBox="1">
            <a:spLocks noChangeArrowheads="1"/>
          </p:cNvSpPr>
          <p:nvPr/>
        </p:nvSpPr>
        <p:spPr bwMode="auto">
          <a:xfrm>
            <a:off x="2638425" y="463551"/>
            <a:ext cx="7418388" cy="588963"/>
          </a:xfrm>
          <a:prstGeom prst="rect">
            <a:avLst/>
          </a:prstGeom>
          <a:solidFill>
            <a:srgbClr val="FF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3200" b="1">
                <a:ea typeface="宋体" panose="02010600030101010101" pitchFamily="2" charset="-122"/>
              </a:rPr>
              <a:t>（三）脂蛋白异常与动脉粥样硬化有关</a:t>
            </a:r>
          </a:p>
        </p:txBody>
      </p:sp>
      <p:sp>
        <p:nvSpPr>
          <p:cNvPr id="164867" name="Text Box 1027"/>
          <p:cNvSpPr txBox="1">
            <a:spLocks noChangeArrowheads="1"/>
          </p:cNvSpPr>
          <p:nvPr/>
        </p:nvSpPr>
        <p:spPr bwMode="auto">
          <a:xfrm>
            <a:off x="2351088" y="2492375"/>
            <a:ext cx="7416800" cy="156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712788">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lnSpc>
                <a:spcPct val="115000"/>
              </a:lnSpc>
            </a:pPr>
            <a:r>
              <a:rPr kumimoji="1" lang="zh-CN" altLang="en-US" sz="2800" b="1">
                <a:solidFill>
                  <a:srgbClr val="990099"/>
                </a:solidFill>
                <a:latin typeface="Times New Roman" panose="02020603050405020304" pitchFamily="18" charset="0"/>
              </a:rPr>
              <a:t>动脉粥样硬化（</a:t>
            </a:r>
            <a:r>
              <a:rPr kumimoji="1" lang="en-US" altLang="zh-CN" sz="2800" b="1">
                <a:solidFill>
                  <a:srgbClr val="990099"/>
                </a:solidFill>
                <a:latin typeface="Times New Roman" panose="02020603050405020304" pitchFamily="18" charset="0"/>
              </a:rPr>
              <a:t>atherosclerosis, AS</a:t>
            </a:r>
            <a:r>
              <a:rPr kumimoji="1" lang="zh-CN" altLang="en-US" sz="2800" b="1">
                <a:solidFill>
                  <a:srgbClr val="990099"/>
                </a:solidFill>
                <a:latin typeface="Times New Roman" panose="02020603050405020304" pitchFamily="18" charset="0"/>
              </a:rPr>
              <a:t>）</a:t>
            </a:r>
            <a:r>
              <a:rPr kumimoji="1" lang="zh-CN" altLang="en-US" sz="2800" b="1">
                <a:latin typeface="Times New Roman" panose="02020603050405020304" pitchFamily="18" charset="0"/>
              </a:rPr>
              <a:t>指一类动脉壁的退行性病理变化，是心血管系统中最常见的疾病之一</a:t>
            </a:r>
            <a:r>
              <a:rPr kumimoji="1" lang="zh-CN" altLang="en-US" sz="2800">
                <a:latin typeface="Times New Roman" panose="02020603050405020304" pitchFamily="18" charset="0"/>
              </a:rPr>
              <a:t>。</a:t>
            </a:r>
          </a:p>
        </p:txBody>
      </p:sp>
    </p:spTree>
    <p:extLst>
      <p:ext uri="{BB962C8B-B14F-4D97-AF65-F5344CB8AC3E}">
        <p14:creationId xmlns:p14="http://schemas.microsoft.com/office/powerpoint/2010/main" val="2111517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64867"/>
                                        </p:tgtEl>
                                        <p:attrNameLst>
                                          <p:attrName>style.visibility</p:attrName>
                                        </p:attrNameLst>
                                      </p:cBhvr>
                                      <p:to>
                                        <p:strVal val="visible"/>
                                      </p:to>
                                    </p:set>
                                    <p:animEffect transition="in" filter="checkerboard(across)">
                                      <p:cBhvr>
                                        <p:cTn id="7" dur="500"/>
                                        <p:tgtEl>
                                          <p:spTgt spid="164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7"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Text Box 2"/>
          <p:cNvSpPr txBox="1">
            <a:spLocks noChangeArrowheads="1"/>
          </p:cNvSpPr>
          <p:nvPr/>
        </p:nvSpPr>
        <p:spPr bwMode="auto">
          <a:xfrm>
            <a:off x="2208214" y="1412876"/>
            <a:ext cx="662463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rgbClr val="990099"/>
                </a:solidFill>
                <a:latin typeface="华文楷体" panose="02010600040101010101" pitchFamily="2" charset="-122"/>
              </a:rPr>
              <a:t>病因 ：</a:t>
            </a:r>
            <a:r>
              <a:rPr kumimoji="1" lang="zh-CN" altLang="en-US" sz="2800" b="1">
                <a:latin typeface="华文楷体" panose="02010600040101010101" pitchFamily="2" charset="-122"/>
              </a:rPr>
              <a:t>由多种因素联合起作用 </a:t>
            </a:r>
          </a:p>
        </p:txBody>
      </p:sp>
      <p:sp>
        <p:nvSpPr>
          <p:cNvPr id="165891" name="Text Box 3"/>
          <p:cNvSpPr txBox="1">
            <a:spLocks noChangeArrowheads="1"/>
          </p:cNvSpPr>
          <p:nvPr/>
        </p:nvSpPr>
        <p:spPr bwMode="auto">
          <a:xfrm>
            <a:off x="2135188" y="2133601"/>
            <a:ext cx="21399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rgbClr val="990099"/>
                </a:solidFill>
                <a:latin typeface="华文楷体" panose="02010600040101010101" pitchFamily="2" charset="-122"/>
              </a:rPr>
              <a:t>危险因子</a:t>
            </a:r>
            <a:r>
              <a:rPr kumimoji="1" lang="zh-CN" altLang="en-US" sz="2800">
                <a:solidFill>
                  <a:srgbClr val="990099"/>
                </a:solidFill>
                <a:latin typeface="华文楷体" panose="02010600040101010101" pitchFamily="2" charset="-122"/>
              </a:rPr>
              <a:t> ：</a:t>
            </a:r>
          </a:p>
        </p:txBody>
      </p:sp>
      <p:sp>
        <p:nvSpPr>
          <p:cNvPr id="165892" name="Text Box 4"/>
          <p:cNvSpPr txBox="1">
            <a:spLocks noChangeArrowheads="1"/>
          </p:cNvSpPr>
          <p:nvPr/>
        </p:nvSpPr>
        <p:spPr bwMode="auto">
          <a:xfrm>
            <a:off x="2495551" y="2852739"/>
            <a:ext cx="7345363"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882775" indent="-1882775">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algn="just" eaLnBrk="1" hangingPunct="1"/>
            <a:r>
              <a:rPr kumimoji="1" lang="zh-CN" altLang="en-US" sz="2800" b="1">
                <a:solidFill>
                  <a:schemeClr val="folHlink"/>
                </a:solidFill>
                <a:latin typeface="Times New Roman" panose="02020603050405020304" pitchFamily="18" charset="0"/>
              </a:rPr>
              <a:t>遗传因子</a:t>
            </a:r>
            <a:r>
              <a:rPr kumimoji="1" lang="zh-CN" altLang="en-US" sz="2800">
                <a:solidFill>
                  <a:schemeClr val="folHlink"/>
                </a:solidFill>
                <a:latin typeface="Times New Roman" panose="02020603050405020304" pitchFamily="18" charset="0"/>
              </a:rPr>
              <a:t>：</a:t>
            </a:r>
            <a:r>
              <a:rPr kumimoji="1" lang="en-US" altLang="zh-CN" sz="2400" b="1">
                <a:latin typeface="Times New Roman" panose="02020603050405020304" pitchFamily="18" charset="0"/>
              </a:rPr>
              <a:t>LDL/VLDL</a:t>
            </a:r>
            <a:r>
              <a:rPr kumimoji="1" lang="zh-CN" altLang="en-US" sz="2400" b="1">
                <a:latin typeface="Times New Roman" panose="02020603050405020304" pitchFamily="18" charset="0"/>
              </a:rPr>
              <a:t>水平升高</a:t>
            </a:r>
            <a:r>
              <a:rPr kumimoji="1" lang="zh-CN" altLang="en-US" sz="2400">
                <a:latin typeface="Times New Roman" panose="02020603050405020304" pitchFamily="18" charset="0"/>
              </a:rPr>
              <a:t>、</a:t>
            </a:r>
            <a:r>
              <a:rPr kumimoji="1" lang="en-US" altLang="zh-CN" sz="2400" b="1">
                <a:latin typeface="Times New Roman" panose="02020603050405020304" pitchFamily="18" charset="0"/>
              </a:rPr>
              <a:t>HDL</a:t>
            </a:r>
            <a:r>
              <a:rPr kumimoji="1" lang="zh-CN" altLang="en-US" sz="2400" b="1">
                <a:latin typeface="Times New Roman" panose="02020603050405020304" pitchFamily="18" charset="0"/>
              </a:rPr>
              <a:t>水平低、</a:t>
            </a:r>
            <a:r>
              <a:rPr kumimoji="1" lang="en-US" altLang="zh-CN" sz="2400" b="1">
                <a:latin typeface="Times New Roman" panose="02020603050405020304" pitchFamily="18" charset="0"/>
              </a:rPr>
              <a:t>Lp(a)</a:t>
            </a:r>
            <a:r>
              <a:rPr kumimoji="1" lang="zh-CN" altLang="en-US" sz="2400" b="1">
                <a:latin typeface="Times New Roman" panose="02020603050405020304" pitchFamily="18" charset="0"/>
              </a:rPr>
              <a:t>水平升高、高血压、糖尿病、男性、同型半胱氨酸水平升高、凝血因子如纤维蛋白原水平升高、代谢综合症、胰岛素拮抗、肥胖、家族史等</a:t>
            </a:r>
            <a:r>
              <a:rPr kumimoji="1" lang="zh-CN" altLang="en-US" sz="2800">
                <a:latin typeface="Times New Roman" panose="02020603050405020304" pitchFamily="18" charset="0"/>
              </a:rPr>
              <a:t> </a:t>
            </a:r>
          </a:p>
        </p:txBody>
      </p:sp>
      <p:sp>
        <p:nvSpPr>
          <p:cNvPr id="165893" name="Text Box 5"/>
          <p:cNvSpPr txBox="1">
            <a:spLocks noChangeArrowheads="1"/>
          </p:cNvSpPr>
          <p:nvPr/>
        </p:nvSpPr>
        <p:spPr bwMode="auto">
          <a:xfrm>
            <a:off x="2568575" y="5157788"/>
            <a:ext cx="77041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Tahoma" panose="020B0604030504040204" pitchFamily="34" charset="0"/>
                <a:ea typeface="华文楷体" panose="02010600040101010101" pitchFamily="2" charset="-122"/>
              </a:defRPr>
            </a:lvl1pPr>
            <a:lvl2pPr marL="742950" indent="-285750">
              <a:defRPr>
                <a:solidFill>
                  <a:schemeClr val="tx1"/>
                </a:solidFill>
                <a:latin typeface="Tahoma" panose="020B0604030504040204" pitchFamily="34" charset="0"/>
                <a:ea typeface="华文楷体" panose="02010600040101010101" pitchFamily="2" charset="-122"/>
              </a:defRPr>
            </a:lvl2pPr>
            <a:lvl3pPr marL="1143000" indent="-228600">
              <a:defRPr>
                <a:solidFill>
                  <a:schemeClr val="tx1"/>
                </a:solidFill>
                <a:latin typeface="Tahoma" panose="020B0604030504040204" pitchFamily="34" charset="0"/>
                <a:ea typeface="华文楷体" panose="02010600040101010101" pitchFamily="2" charset="-122"/>
              </a:defRPr>
            </a:lvl3pPr>
            <a:lvl4pPr marL="1600200" indent="-228600">
              <a:defRPr>
                <a:solidFill>
                  <a:schemeClr val="tx1"/>
                </a:solidFill>
                <a:latin typeface="Tahoma" panose="020B0604030504040204" pitchFamily="34" charset="0"/>
                <a:ea typeface="华文楷体" panose="02010600040101010101" pitchFamily="2" charset="-122"/>
              </a:defRPr>
            </a:lvl4pPr>
            <a:lvl5pPr marL="2057400" indent="-228600">
              <a:defRPr>
                <a:solidFill>
                  <a:schemeClr val="tx1"/>
                </a:solidFill>
                <a:latin typeface="Tahoma" panose="020B0604030504040204" pitchFamily="34" charset="0"/>
                <a:ea typeface="华文楷体" panose="0201060004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华文楷体" panose="02010600040101010101" pitchFamily="2" charset="-122"/>
              </a:defRPr>
            </a:lvl9pPr>
          </a:lstStyle>
          <a:p>
            <a:pPr eaLnBrk="1" hangingPunct="1"/>
            <a:r>
              <a:rPr kumimoji="1" lang="zh-CN" altLang="en-US" sz="2800" b="1">
                <a:solidFill>
                  <a:schemeClr val="folHlink"/>
                </a:solidFill>
                <a:latin typeface="华文楷体" panose="02010600040101010101" pitchFamily="2" charset="-122"/>
              </a:rPr>
              <a:t>环境因子：</a:t>
            </a:r>
            <a:r>
              <a:rPr kumimoji="1" lang="zh-CN" altLang="en-US" sz="2400" b="1">
                <a:latin typeface="华文楷体" panose="02010600040101010101" pitchFamily="2" charset="-122"/>
              </a:rPr>
              <a:t>吸烟、缺乏运动、高脂膳食、感染物等</a:t>
            </a:r>
          </a:p>
        </p:txBody>
      </p:sp>
    </p:spTree>
    <p:extLst>
      <p:ext uri="{BB962C8B-B14F-4D97-AF65-F5344CB8AC3E}">
        <p14:creationId xmlns:p14="http://schemas.microsoft.com/office/powerpoint/2010/main" val="12522194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5891"/>
                                        </p:tgtEl>
                                        <p:attrNameLst>
                                          <p:attrName>style.visibility</p:attrName>
                                        </p:attrNameLst>
                                      </p:cBhvr>
                                      <p:to>
                                        <p:strVal val="visible"/>
                                      </p:to>
                                    </p:set>
                                    <p:animEffect transition="in" filter="blinds(horizontal)">
                                      <p:cBhvr>
                                        <p:cTn id="7" dur="500"/>
                                        <p:tgtEl>
                                          <p:spTgt spid="165891"/>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65892"/>
                                        </p:tgtEl>
                                        <p:attrNameLst>
                                          <p:attrName>style.visibility</p:attrName>
                                        </p:attrNameLst>
                                      </p:cBhvr>
                                      <p:to>
                                        <p:strVal val="visible"/>
                                      </p:to>
                                    </p:set>
                                    <p:animEffect transition="in" filter="blinds(horizontal)">
                                      <p:cBhvr>
                                        <p:cTn id="11" dur="500"/>
                                        <p:tgtEl>
                                          <p:spTgt spid="165892"/>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165893"/>
                                        </p:tgtEl>
                                        <p:attrNameLst>
                                          <p:attrName>style.visibility</p:attrName>
                                        </p:attrNameLst>
                                      </p:cBhvr>
                                      <p:to>
                                        <p:strVal val="visible"/>
                                      </p:to>
                                    </p:set>
                                    <p:animEffect transition="in" filter="blinds(horizontal)">
                                      <p:cBhvr>
                                        <p:cTn id="14" dur="500"/>
                                        <p:tgtEl>
                                          <p:spTgt spid="165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p:bldP spid="165892" grpId="0"/>
      <p:bldP spid="165893" grpId="0"/>
    </p:bldLst>
  </p:timing>
</p:sld>
</file>

<file path=ppt/theme/theme1.xml><?xml version="1.0" encoding="utf-8"?>
<a:theme xmlns:a="http://schemas.openxmlformats.org/drawingml/2006/main" name="第一PPT模板网-WWW.1PPT.COM">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1969</TotalTime>
  <Words>6163</Words>
  <Application>Microsoft Office PowerPoint</Application>
  <PresentationFormat>宽屏</PresentationFormat>
  <Paragraphs>1748</Paragraphs>
  <Slides>97</Slides>
  <Notes>97</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3</vt:i4>
      </vt:variant>
      <vt:variant>
        <vt:lpstr>幻灯片标题</vt:lpstr>
      </vt:variant>
      <vt:variant>
        <vt:i4>97</vt:i4>
      </vt:variant>
    </vt:vector>
  </HeadingPairs>
  <TitlesOfParts>
    <vt:vector size="119" baseType="lpstr">
      <vt:lpstr>_x000b__x000c_</vt:lpstr>
      <vt:lpstr>MingLiU</vt:lpstr>
      <vt:lpstr>黑体</vt:lpstr>
      <vt:lpstr>华文楷体</vt:lpstr>
      <vt:lpstr>华文新魏</vt:lpstr>
      <vt:lpstr>华文中宋</vt:lpstr>
      <vt:lpstr>楷体_GB2312</vt:lpstr>
      <vt:lpstr>隶书</vt:lpstr>
      <vt:lpstr>宋体</vt:lpstr>
      <vt:lpstr>微软雅黑</vt:lpstr>
      <vt:lpstr>Arial</vt:lpstr>
      <vt:lpstr>Book Antiqua</vt:lpstr>
      <vt:lpstr>Symbol</vt:lpstr>
      <vt:lpstr>Tahoma</vt:lpstr>
      <vt:lpstr>Times New Roman</vt:lpstr>
      <vt:lpstr>Webdings</vt:lpstr>
      <vt:lpstr>Wingdings</vt:lpstr>
      <vt:lpstr>Wingdings 3</vt:lpstr>
      <vt:lpstr>第一PPT模板网-WWW.1PPT.COM</vt:lpstr>
      <vt:lpstr>ChemWindow Document</vt:lpstr>
      <vt:lpstr>Microsoft 公式 3.0</vt:lpstr>
      <vt:lpstr>CS ChemDraw Drawing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脂类的消化和吸收</vt:lpstr>
      <vt:lpstr>脂类代谢对于生命活动具有重要意义</vt:lpstr>
      <vt:lpstr>PowerPoint 演示文稿</vt:lpstr>
      <vt:lpstr>PowerPoint 演示文稿</vt:lpstr>
      <vt:lpstr>PowerPoint 演示文稿</vt:lpstr>
      <vt:lpstr>第 三 节      脂肪的分解代谢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β-氧化小结：</vt:lpstr>
      <vt:lpstr>PowerPoint 演示文稿</vt:lpstr>
      <vt:lpstr>PowerPoint 演示文稿</vt:lpstr>
      <vt:lpstr>PowerPoint 演示文稿</vt:lpstr>
      <vt:lpstr>脂肪酸的α-氧化作用</vt:lpstr>
      <vt:lpstr>脂肪酸的ω氧化作用</vt:lpstr>
      <vt:lpstr>PowerPoint 演示文稿</vt:lpstr>
      <vt:lpstr>PowerPoint 演示文稿</vt:lpstr>
      <vt:lpstr>PowerPoint 演示文稿</vt:lpstr>
      <vt:lpstr>酮体的生成过程</vt:lpstr>
      <vt:lpstr>PowerPoint 演示文稿</vt:lpstr>
      <vt:lpstr>PowerPoint 演示文稿</vt:lpstr>
      <vt:lpstr>酮体的利用</vt:lpstr>
      <vt:lpstr>PowerPoint 演示文稿</vt:lpstr>
      <vt:lpstr>PowerPoint 演示文稿</vt:lpstr>
      <vt:lpstr>PowerPoint 演示文稿</vt:lpstr>
      <vt:lpstr>PowerPoint 演示文稿</vt:lpstr>
      <vt:lpstr>PowerPoint 演示文稿</vt:lpstr>
      <vt:lpstr>第 四 节      脂肪的合成代谢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磷脂代谢</vt:lpstr>
      <vt:lpstr>1.磷脂的分解代谢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第一PPT模板网-WWW.1PPT.COM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panghb</cp:lastModifiedBy>
  <cp:revision>216</cp:revision>
  <cp:lastPrinted>1601-01-01T00:00:00Z</cp:lastPrinted>
  <dcterms:created xsi:type="dcterms:W3CDTF">2016-08-15T07:12:23Z</dcterms:created>
  <dcterms:modified xsi:type="dcterms:W3CDTF">2022-10-08T05:48:57Z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