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0"/>
  </p:notesMasterIdLst>
  <p:sldIdLst>
    <p:sldId id="397" r:id="rId2"/>
    <p:sldId id="398" r:id="rId3"/>
    <p:sldId id="400" r:id="rId4"/>
    <p:sldId id="401" r:id="rId5"/>
    <p:sldId id="402" r:id="rId6"/>
    <p:sldId id="403" r:id="rId7"/>
    <p:sldId id="404" r:id="rId8"/>
    <p:sldId id="405" r:id="rId9"/>
    <p:sldId id="406" r:id="rId10"/>
    <p:sldId id="407" r:id="rId11"/>
    <p:sldId id="408" r:id="rId12"/>
    <p:sldId id="409" r:id="rId13"/>
    <p:sldId id="410" r:id="rId14"/>
    <p:sldId id="411" r:id="rId15"/>
    <p:sldId id="412" r:id="rId16"/>
    <p:sldId id="413" r:id="rId17"/>
    <p:sldId id="414" r:id="rId18"/>
    <p:sldId id="415" r:id="rId19"/>
    <p:sldId id="416" r:id="rId20"/>
    <p:sldId id="417" r:id="rId21"/>
    <p:sldId id="418" r:id="rId22"/>
    <p:sldId id="419" r:id="rId23"/>
    <p:sldId id="420" r:id="rId24"/>
    <p:sldId id="421" r:id="rId25"/>
    <p:sldId id="422" r:id="rId26"/>
    <p:sldId id="423" r:id="rId27"/>
    <p:sldId id="424" r:id="rId28"/>
    <p:sldId id="425" r:id="rId29"/>
    <p:sldId id="426" r:id="rId30"/>
    <p:sldId id="427" r:id="rId31"/>
    <p:sldId id="428" r:id="rId32"/>
    <p:sldId id="429" r:id="rId33"/>
    <p:sldId id="430" r:id="rId34"/>
    <p:sldId id="431" r:id="rId35"/>
    <p:sldId id="432" r:id="rId36"/>
    <p:sldId id="433" r:id="rId37"/>
    <p:sldId id="434" r:id="rId38"/>
    <p:sldId id="435" r:id="rId39"/>
    <p:sldId id="436" r:id="rId40"/>
    <p:sldId id="437" r:id="rId41"/>
    <p:sldId id="438" r:id="rId42"/>
    <p:sldId id="439" r:id="rId43"/>
    <p:sldId id="440" r:id="rId44"/>
    <p:sldId id="441" r:id="rId45"/>
    <p:sldId id="442" r:id="rId46"/>
    <p:sldId id="443" r:id="rId47"/>
    <p:sldId id="444" r:id="rId48"/>
    <p:sldId id="445" r:id="rId49"/>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ACFD0"/>
    <a:srgbClr val="15BDA3"/>
    <a:srgbClr val="17BCA3"/>
    <a:srgbClr val="16BDA1"/>
    <a:srgbClr val="70E36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3506" autoAdjust="0"/>
  </p:normalViewPr>
  <p:slideViewPr>
    <p:cSldViewPr>
      <p:cViewPr varScale="1">
        <p:scale>
          <a:sx n="59" d="100"/>
          <a:sy n="59" d="100"/>
        </p:scale>
        <p:origin x="1500" y="4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image" Target="../media/image1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image" Target="../media/image4.e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image" Target="../media/image7.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image" Target="../media/image6.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image" Target="../media/image11.e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image" Target="../media/image13.e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image" Target="../media/image1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325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en-US" altLang="zh-CN"/>
          </a:p>
        </p:txBody>
      </p:sp>
      <p:sp>
        <p:nvSpPr>
          <p:cNvPr id="53251"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US" altLang="zh-CN"/>
          </a:p>
        </p:txBody>
      </p:sp>
      <p:sp>
        <p:nvSpPr>
          <p:cNvPr id="5325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53253"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53254"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en-US" altLang="zh-CN"/>
          </a:p>
        </p:txBody>
      </p:sp>
      <p:sp>
        <p:nvSpPr>
          <p:cNvPr id="53255"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D9769934-04C1-43D7-9792-4E90942E902B}" type="slidenum">
              <a:rPr lang="en-US" altLang="zh-CN"/>
              <a:pPr/>
              <a:t>‹#›</a:t>
            </a:fld>
            <a:endParaRPr lang="en-US" altLang="zh-CN"/>
          </a:p>
        </p:txBody>
      </p:sp>
    </p:spTree>
    <p:extLst>
      <p:ext uri="{BB962C8B-B14F-4D97-AF65-F5344CB8AC3E}">
        <p14:creationId xmlns:p14="http://schemas.microsoft.com/office/powerpoint/2010/main" val="3755360270"/>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slide" Target="../slides/slide45.xml"/><Relationship Id="rId2" Type="http://schemas.openxmlformats.org/officeDocument/2006/relationships/notesMaster" Target="../notesMasters/notesMaster1.xml"/><Relationship Id="rId1" Type="http://schemas.openxmlformats.org/officeDocument/2006/relationships/themeOverride" Target="../theme/themeOverr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C522AFC8-183C-438E-86F8-6332E49AA9C9}" type="slidenum">
              <a:rPr lang="en-US" altLang="zh-CN"/>
              <a:pPr eaLnBrk="1" hangingPunct="1"/>
              <a:t>7</a:t>
            </a:fld>
            <a:endParaRPr lang="en-US" altLang="zh-CN"/>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CN" altLang="en-US" sz="1400" b="1" smtClean="0">
                <a:latin typeface="隶书" panose="02010509060101010101" pitchFamily="49" charset="-122"/>
              </a:rPr>
              <a:t>原核生物的</a:t>
            </a:r>
            <a:r>
              <a:rPr lang="en-US" altLang="zh-CN" sz="1400" b="1" smtClean="0">
                <a:latin typeface="隶书" panose="02010509060101010101" pitchFamily="49" charset="-122"/>
              </a:rPr>
              <a:t>RNA</a:t>
            </a:r>
            <a:r>
              <a:rPr lang="zh-CN" altLang="en-US" sz="1400" b="1" smtClean="0">
                <a:latin typeface="隶书" panose="02010509060101010101" pitchFamily="49" charset="-122"/>
              </a:rPr>
              <a:t>聚合酶在合成</a:t>
            </a:r>
            <a:r>
              <a:rPr lang="en-US" altLang="zh-CN" sz="1400" b="1" smtClean="0">
                <a:latin typeface="隶书" panose="02010509060101010101" pitchFamily="49" charset="-122"/>
              </a:rPr>
              <a:t>RNA</a:t>
            </a:r>
            <a:r>
              <a:rPr lang="zh-CN" altLang="en-US" sz="1400" b="1" smtClean="0">
                <a:latin typeface="隶书" panose="02010509060101010101" pitchFamily="49" charset="-122"/>
              </a:rPr>
              <a:t>时需要下列成分：</a:t>
            </a:r>
          </a:p>
          <a:p>
            <a:pPr eaLnBrk="1" hangingPunct="1"/>
            <a:r>
              <a:rPr lang="zh-CN" altLang="en-US" smtClean="0">
                <a:latin typeface="Arial" panose="020B0604020202020204" pitchFamily="34" charset="0"/>
              </a:rPr>
              <a:t>（</a:t>
            </a:r>
            <a:r>
              <a:rPr lang="en-US" altLang="zh-CN" smtClean="0">
                <a:latin typeface="Arial" panose="020B0604020202020204" pitchFamily="34" charset="0"/>
              </a:rPr>
              <a:t>1</a:t>
            </a:r>
            <a:r>
              <a:rPr lang="zh-CN" altLang="en-US" smtClean="0">
                <a:latin typeface="Arial" panose="020B0604020202020204" pitchFamily="34" charset="0"/>
              </a:rPr>
              <a:t>）模板</a:t>
            </a:r>
          </a:p>
          <a:p>
            <a:pPr lvl="1" eaLnBrk="1" hangingPunct="1"/>
            <a:r>
              <a:rPr lang="zh-CN" altLang="en-US" smtClean="0">
                <a:latin typeface="Arial" panose="020B0604020202020204" pitchFamily="34" charset="0"/>
              </a:rPr>
              <a:t>首选模板是双链</a:t>
            </a:r>
            <a:r>
              <a:rPr lang="en-US" altLang="zh-CN" smtClean="0">
                <a:latin typeface="Arial" panose="020B0604020202020204" pitchFamily="34" charset="0"/>
              </a:rPr>
              <a:t>DNA</a:t>
            </a:r>
            <a:r>
              <a:rPr lang="zh-CN" altLang="en-US" smtClean="0">
                <a:latin typeface="Arial" panose="020B0604020202020204" pitchFamily="34" charset="0"/>
              </a:rPr>
              <a:t>。单链</a:t>
            </a:r>
            <a:r>
              <a:rPr lang="en-US" altLang="zh-CN" smtClean="0">
                <a:latin typeface="Arial" panose="020B0604020202020204" pitchFamily="34" charset="0"/>
              </a:rPr>
              <a:t>DNA</a:t>
            </a:r>
            <a:r>
              <a:rPr lang="zh-CN" altLang="en-US" smtClean="0">
                <a:latin typeface="Arial" panose="020B0604020202020204" pitchFamily="34" charset="0"/>
              </a:rPr>
              <a:t>亦可作为模板。</a:t>
            </a:r>
          </a:p>
          <a:p>
            <a:pPr lvl="2" eaLnBrk="1" hangingPunct="1"/>
            <a:r>
              <a:rPr lang="zh-CN" altLang="en-US" smtClean="0">
                <a:latin typeface="Arial" panose="020B0604020202020204" pitchFamily="34" charset="0"/>
              </a:rPr>
              <a:t>单链或双链</a:t>
            </a:r>
            <a:r>
              <a:rPr lang="en-US" altLang="zh-CN" smtClean="0">
                <a:latin typeface="Arial" panose="020B0604020202020204" pitchFamily="34" charset="0"/>
              </a:rPr>
              <a:t>RNA</a:t>
            </a:r>
            <a:r>
              <a:rPr lang="zh-CN" altLang="en-US" smtClean="0">
                <a:latin typeface="Arial" panose="020B0604020202020204" pitchFamily="34" charset="0"/>
              </a:rPr>
              <a:t>以及</a:t>
            </a:r>
            <a:r>
              <a:rPr lang="en-US" altLang="zh-CN" smtClean="0">
                <a:latin typeface="Arial" panose="020B0604020202020204" pitchFamily="34" charset="0"/>
              </a:rPr>
              <a:t>RNA-DNA</a:t>
            </a:r>
            <a:r>
              <a:rPr lang="zh-CN" altLang="en-US" smtClean="0">
                <a:latin typeface="Arial" panose="020B0604020202020204" pitchFamily="34" charset="0"/>
              </a:rPr>
              <a:t>杂交链都不是有效的模板。</a:t>
            </a:r>
          </a:p>
          <a:p>
            <a:pPr eaLnBrk="1" hangingPunct="1"/>
            <a:r>
              <a:rPr lang="zh-CN" altLang="en-US" smtClean="0">
                <a:latin typeface="Arial" panose="020B0604020202020204" pitchFamily="34" charset="0"/>
              </a:rPr>
              <a:t>（</a:t>
            </a:r>
            <a:r>
              <a:rPr lang="en-US" altLang="zh-CN" smtClean="0">
                <a:latin typeface="Arial" panose="020B0604020202020204" pitchFamily="34" charset="0"/>
              </a:rPr>
              <a:t>2</a:t>
            </a:r>
            <a:r>
              <a:rPr lang="zh-CN" altLang="en-US" smtClean="0">
                <a:latin typeface="Arial" panose="020B0604020202020204" pitchFamily="34" charset="0"/>
              </a:rPr>
              <a:t>）活化前体</a:t>
            </a:r>
          </a:p>
          <a:p>
            <a:pPr lvl="2" eaLnBrk="1" hangingPunct="1"/>
            <a:r>
              <a:rPr lang="zh-CN" altLang="en-US" smtClean="0">
                <a:latin typeface="Arial" panose="020B0604020202020204" pitchFamily="34" charset="0"/>
              </a:rPr>
              <a:t>需要所有四种核苷三磷酸：</a:t>
            </a:r>
            <a:r>
              <a:rPr lang="en-US" altLang="zh-CN" smtClean="0">
                <a:latin typeface="Arial" panose="020B0604020202020204" pitchFamily="34" charset="0"/>
              </a:rPr>
              <a:t>ATP</a:t>
            </a:r>
            <a:r>
              <a:rPr lang="zh-CN" altLang="en-US" smtClean="0">
                <a:latin typeface="Arial" panose="020B0604020202020204" pitchFamily="34" charset="0"/>
              </a:rPr>
              <a:t>，</a:t>
            </a:r>
            <a:r>
              <a:rPr lang="en-US" altLang="zh-CN" smtClean="0">
                <a:latin typeface="Arial" panose="020B0604020202020204" pitchFamily="34" charset="0"/>
              </a:rPr>
              <a:t>GTP</a:t>
            </a:r>
            <a:r>
              <a:rPr lang="zh-CN" altLang="en-US" smtClean="0">
                <a:latin typeface="Arial" panose="020B0604020202020204" pitchFamily="34" charset="0"/>
              </a:rPr>
              <a:t>，</a:t>
            </a:r>
            <a:r>
              <a:rPr lang="en-US" altLang="zh-CN" smtClean="0">
                <a:latin typeface="Arial" panose="020B0604020202020204" pitchFamily="34" charset="0"/>
              </a:rPr>
              <a:t>UTP</a:t>
            </a:r>
            <a:r>
              <a:rPr lang="zh-CN" altLang="en-US" smtClean="0">
                <a:latin typeface="Arial" panose="020B0604020202020204" pitchFamily="34" charset="0"/>
              </a:rPr>
              <a:t>及</a:t>
            </a:r>
            <a:r>
              <a:rPr lang="en-US" altLang="zh-CN" smtClean="0">
                <a:latin typeface="Arial" panose="020B0604020202020204" pitchFamily="34" charset="0"/>
              </a:rPr>
              <a:t>CTP</a:t>
            </a:r>
            <a:r>
              <a:rPr lang="zh-CN" altLang="en-US" smtClean="0">
                <a:latin typeface="Arial" panose="020B0604020202020204" pitchFamily="34" charset="0"/>
              </a:rPr>
              <a:t>。</a:t>
            </a:r>
          </a:p>
          <a:p>
            <a:pPr lvl="2" eaLnBrk="1" hangingPunct="1"/>
            <a:r>
              <a:rPr lang="zh-CN" altLang="en-US" smtClean="0">
                <a:latin typeface="Arial" panose="020B0604020202020204" pitchFamily="34" charset="0"/>
              </a:rPr>
              <a:t>二价金属离子：</a:t>
            </a:r>
            <a:r>
              <a:rPr lang="en-US" altLang="zh-CN" smtClean="0">
                <a:latin typeface="Arial" panose="020B0604020202020204" pitchFamily="34" charset="0"/>
              </a:rPr>
              <a:t>Mg</a:t>
            </a:r>
            <a:r>
              <a:rPr lang="en-US" altLang="zh-CN" baseline="30000" smtClean="0">
                <a:latin typeface="Arial" panose="020B0604020202020204" pitchFamily="34" charset="0"/>
              </a:rPr>
              <a:t>2+</a:t>
            </a:r>
            <a:r>
              <a:rPr lang="zh-CN" altLang="en-US" smtClean="0">
                <a:latin typeface="Arial" panose="020B0604020202020204" pitchFamily="34" charset="0"/>
              </a:rPr>
              <a:t>或</a:t>
            </a:r>
            <a:r>
              <a:rPr lang="en-US" altLang="zh-CN" smtClean="0">
                <a:latin typeface="Arial" panose="020B0604020202020204" pitchFamily="34" charset="0"/>
              </a:rPr>
              <a:t>Mn</a:t>
            </a:r>
            <a:r>
              <a:rPr lang="en-US" altLang="zh-CN" baseline="30000" smtClean="0">
                <a:latin typeface="Arial" panose="020B0604020202020204" pitchFamily="34" charset="0"/>
              </a:rPr>
              <a:t>2+</a:t>
            </a:r>
            <a:r>
              <a:rPr lang="zh-CN" altLang="en-US" smtClean="0">
                <a:latin typeface="Arial" panose="020B0604020202020204" pitchFamily="34" charset="0"/>
              </a:rPr>
              <a:t>都有效。在体内则要求</a:t>
            </a:r>
            <a:r>
              <a:rPr lang="en-US" altLang="zh-CN" smtClean="0">
                <a:latin typeface="Arial" panose="020B0604020202020204" pitchFamily="34" charset="0"/>
              </a:rPr>
              <a:t>Mg</a:t>
            </a:r>
            <a:r>
              <a:rPr lang="en-US" altLang="zh-CN" baseline="30000" smtClean="0">
                <a:latin typeface="Arial" panose="020B0604020202020204" pitchFamily="34" charset="0"/>
              </a:rPr>
              <a:t>2+</a:t>
            </a:r>
            <a:r>
              <a:rPr lang="zh-CN" altLang="en-US" smtClean="0">
                <a:latin typeface="Arial" panose="020B0604020202020204" pitchFamily="34" charset="0"/>
              </a:rPr>
              <a:t>。</a:t>
            </a:r>
          </a:p>
          <a:p>
            <a:pPr eaLnBrk="1" hangingPunct="1"/>
            <a:r>
              <a:rPr lang="zh-CN" altLang="en-US" smtClean="0">
                <a:latin typeface="Arial" panose="020B0604020202020204" pitchFamily="34" charset="0"/>
              </a:rPr>
              <a:t>所有原核生物的</a:t>
            </a:r>
            <a:r>
              <a:rPr lang="en-US" altLang="zh-CN" smtClean="0">
                <a:latin typeface="Arial" panose="020B0604020202020204" pitchFamily="34" charset="0"/>
              </a:rPr>
              <a:t>RNA</a:t>
            </a:r>
            <a:r>
              <a:rPr lang="zh-CN" altLang="en-US" smtClean="0">
                <a:latin typeface="Arial" panose="020B0604020202020204" pitchFamily="34" charset="0"/>
              </a:rPr>
              <a:t>聚合酶在结构、组成、功能上都与大肠杆菌</a:t>
            </a:r>
            <a:r>
              <a:rPr lang="en-US" altLang="zh-CN" i="1" smtClean="0">
                <a:latin typeface="Arial" panose="020B0604020202020204" pitchFamily="34" charset="0"/>
              </a:rPr>
              <a:t>E.coli</a:t>
            </a:r>
            <a:r>
              <a:rPr lang="zh-CN" altLang="en-US" smtClean="0">
                <a:latin typeface="Arial" panose="020B0604020202020204" pitchFamily="34" charset="0"/>
              </a:rPr>
              <a:t>的</a:t>
            </a:r>
            <a:r>
              <a:rPr lang="en-US" altLang="zh-CN" smtClean="0">
                <a:latin typeface="Arial" panose="020B0604020202020204" pitchFamily="34" charset="0"/>
              </a:rPr>
              <a:t>RNA</a:t>
            </a:r>
            <a:r>
              <a:rPr lang="zh-CN" altLang="en-US" smtClean="0">
                <a:latin typeface="Arial" panose="020B0604020202020204" pitchFamily="34" charset="0"/>
              </a:rPr>
              <a:t>聚合酶相似，并且都受利福平或利福霉素的特异性抑制。</a:t>
            </a:r>
          </a:p>
          <a:p>
            <a:pPr lvl="1" eaLnBrk="1" hangingPunct="1"/>
            <a:r>
              <a:rPr lang="zh-CN" altLang="en-US" smtClean="0">
                <a:latin typeface="Arial" panose="020B0604020202020204" pitchFamily="34" charset="0"/>
              </a:rPr>
              <a:t>（专一性地结合</a:t>
            </a:r>
            <a:r>
              <a:rPr lang="en-US" altLang="zh-CN" smtClean="0">
                <a:latin typeface="Arial" panose="020B0604020202020204" pitchFamily="34" charset="0"/>
              </a:rPr>
              <a:t>β</a:t>
            </a:r>
            <a:r>
              <a:rPr lang="zh-CN" altLang="en-US" smtClean="0">
                <a:latin typeface="Arial" panose="020B0604020202020204" pitchFamily="34" charset="0"/>
              </a:rPr>
              <a:t>亚基）</a:t>
            </a:r>
          </a:p>
          <a:p>
            <a:pPr eaLnBrk="1" hangingPunct="1"/>
            <a:endParaRPr lang="en-US" altLang="zh-CN" smtClean="0">
              <a:latin typeface="Arial" panose="020B0604020202020204" pitchFamily="34" charset="0"/>
            </a:endParaRPr>
          </a:p>
        </p:txBody>
      </p:sp>
    </p:spTree>
    <p:extLst>
      <p:ext uri="{BB962C8B-B14F-4D97-AF65-F5344CB8AC3E}">
        <p14:creationId xmlns:p14="http://schemas.microsoft.com/office/powerpoint/2010/main" val="33411330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11FA7D49-3DB3-4A5C-BCF2-35337359A7A2}" type="slidenum">
              <a:rPr lang="en-US" altLang="zh-CN"/>
              <a:pPr eaLnBrk="1" hangingPunct="1"/>
              <a:t>8</a:t>
            </a:fld>
            <a:endParaRPr lang="en-US" altLang="zh-CN"/>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zh-CN" smtClean="0">
                <a:latin typeface="Arial" panose="020B0604020202020204" pitchFamily="34" charset="0"/>
              </a:rPr>
              <a:t>1</a:t>
            </a:r>
            <a:r>
              <a:rPr lang="zh-CN" altLang="en-US" smtClean="0">
                <a:latin typeface="Arial" panose="020B0604020202020204" pitchFamily="34" charset="0"/>
              </a:rPr>
              <a:t>．种类（三种）：</a:t>
            </a:r>
          </a:p>
          <a:p>
            <a:pPr eaLnBrk="1" hangingPunct="1"/>
            <a:r>
              <a:rPr lang="en-US" altLang="zh-CN" smtClean="0">
                <a:latin typeface="Arial" panose="020B0604020202020204" pitchFamily="34" charset="0"/>
              </a:rPr>
              <a:t>RNA</a:t>
            </a:r>
            <a:r>
              <a:rPr lang="zh-CN" altLang="en-US" smtClean="0">
                <a:latin typeface="Arial" panose="020B0604020202020204" pitchFamily="34" charset="0"/>
              </a:rPr>
              <a:t>聚合酶</a:t>
            </a:r>
            <a:r>
              <a:rPr lang="en-US" altLang="zh-CN" smtClean="0">
                <a:latin typeface="Arial" panose="020B0604020202020204" pitchFamily="34" charset="0"/>
              </a:rPr>
              <a:t>Ⅰ</a:t>
            </a:r>
            <a:r>
              <a:rPr lang="zh-CN" altLang="en-US" smtClean="0">
                <a:latin typeface="Arial" panose="020B0604020202020204" pitchFamily="34" charset="0"/>
              </a:rPr>
              <a:t>、</a:t>
            </a:r>
            <a:r>
              <a:rPr lang="en-US" altLang="zh-CN" smtClean="0">
                <a:latin typeface="Arial" panose="020B0604020202020204" pitchFamily="34" charset="0"/>
              </a:rPr>
              <a:t>Ⅱ</a:t>
            </a:r>
            <a:r>
              <a:rPr lang="zh-CN" altLang="en-US" smtClean="0">
                <a:latin typeface="Arial" panose="020B0604020202020204" pitchFamily="34" charset="0"/>
              </a:rPr>
              <a:t>、</a:t>
            </a:r>
            <a:r>
              <a:rPr lang="en-US" altLang="zh-CN" smtClean="0">
                <a:latin typeface="Arial" panose="020B0604020202020204" pitchFamily="34" charset="0"/>
              </a:rPr>
              <a:t>Ⅲ</a:t>
            </a:r>
          </a:p>
          <a:p>
            <a:pPr lvl="1" eaLnBrk="1" hangingPunct="1"/>
            <a:r>
              <a:rPr lang="zh-CN" altLang="en-US" smtClean="0">
                <a:latin typeface="Arial" panose="020B0604020202020204" pitchFamily="34" charset="0"/>
              </a:rPr>
              <a:t>（不包括真核线粒体的</a:t>
            </a:r>
            <a:r>
              <a:rPr lang="en-US" altLang="zh-CN" smtClean="0">
                <a:latin typeface="Arial" panose="020B0604020202020204" pitchFamily="34" charset="0"/>
              </a:rPr>
              <a:t>RNA</a:t>
            </a:r>
            <a:r>
              <a:rPr lang="zh-CN" altLang="en-US" smtClean="0">
                <a:latin typeface="Arial" panose="020B0604020202020204" pitchFamily="34" charset="0"/>
              </a:rPr>
              <a:t>聚合酶）。</a:t>
            </a:r>
          </a:p>
          <a:p>
            <a:pPr eaLnBrk="1" hangingPunct="1"/>
            <a:r>
              <a:rPr lang="zh-CN" altLang="en-US" smtClean="0">
                <a:latin typeface="Arial" panose="020B0604020202020204" pitchFamily="34" charset="0"/>
              </a:rPr>
              <a:t>三种酶分别专一性地转录不同的基因、产生不同的产物。</a:t>
            </a:r>
          </a:p>
          <a:p>
            <a:pPr eaLnBrk="1" hangingPunct="1"/>
            <a:r>
              <a:rPr lang="zh-CN" altLang="en-US" smtClean="0">
                <a:latin typeface="Arial" panose="020B0604020202020204" pitchFamily="34" charset="0"/>
              </a:rPr>
              <a:t>三种酶对真核生物转录酶的特异性抑制剂（鹅膏蕈碱、鹅膏菌素）的反应也不同。</a:t>
            </a:r>
          </a:p>
          <a:p>
            <a:pPr eaLnBrk="1" hangingPunct="1"/>
            <a:r>
              <a:rPr lang="en-US" altLang="zh-CN" smtClean="0">
                <a:latin typeface="Arial" panose="020B0604020202020204" pitchFamily="34" charset="0"/>
              </a:rPr>
              <a:t>α—</a:t>
            </a:r>
            <a:r>
              <a:rPr lang="zh-CN" altLang="en-US" smtClean="0">
                <a:latin typeface="Arial" panose="020B0604020202020204" pitchFamily="34" charset="0"/>
              </a:rPr>
              <a:t>鹅膏蕈碱是从毒蘑菇中分离出来的环八肽，它能阻止真核细胞剧</a:t>
            </a:r>
            <a:r>
              <a:rPr lang="en-US" altLang="zh-CN" smtClean="0">
                <a:latin typeface="Arial" panose="020B0604020202020204" pitchFamily="34" charset="0"/>
              </a:rPr>
              <a:t>RNAA</a:t>
            </a:r>
            <a:r>
              <a:rPr lang="zh-CN" altLang="en-US" smtClean="0">
                <a:latin typeface="Arial" panose="020B0604020202020204" pitchFamily="34" charset="0"/>
              </a:rPr>
              <a:t>聚合酶</a:t>
            </a:r>
            <a:r>
              <a:rPr lang="en-US" altLang="zh-CN" smtClean="0">
                <a:latin typeface="Arial" panose="020B0604020202020204" pitchFamily="34" charset="0"/>
              </a:rPr>
              <a:t>II</a:t>
            </a:r>
            <a:r>
              <a:rPr lang="zh-CN" altLang="en-US" smtClean="0">
                <a:latin typeface="Arial" panose="020B0604020202020204" pitchFamily="34" charset="0"/>
              </a:rPr>
              <a:t>的催化作用，对</a:t>
            </a:r>
            <a:r>
              <a:rPr lang="en-US" altLang="zh-CN" smtClean="0">
                <a:latin typeface="Arial" panose="020B0604020202020204" pitchFamily="34" charset="0"/>
              </a:rPr>
              <a:t>mRNA</a:t>
            </a:r>
            <a:r>
              <a:rPr lang="zh-CN" altLang="en-US" smtClean="0">
                <a:latin typeface="Arial" panose="020B0604020202020204" pitchFamily="34" charset="0"/>
              </a:rPr>
              <a:t>合成影响较大。</a:t>
            </a:r>
          </a:p>
          <a:p>
            <a:pPr eaLnBrk="1" hangingPunct="1"/>
            <a:endParaRPr lang="en-US" altLang="zh-CN" smtClean="0">
              <a:latin typeface="Arial" panose="020B0604020202020204" pitchFamily="34" charset="0"/>
            </a:endParaRPr>
          </a:p>
        </p:txBody>
      </p:sp>
    </p:spTree>
    <p:extLst>
      <p:ext uri="{BB962C8B-B14F-4D97-AF65-F5344CB8AC3E}">
        <p14:creationId xmlns:p14="http://schemas.microsoft.com/office/powerpoint/2010/main" val="7556507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mtClean="0">
                <a:latin typeface="Times New Roman" panose="02020603050405020304" pitchFamily="18" charset="0"/>
              </a:rPr>
              <a:t>第１章</a:t>
            </a:r>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Times New Roman" panose="02020603050405020304" pitchFamily="18" charset="0"/>
            </a:endParaRPr>
          </a:p>
        </p:txBody>
      </p:sp>
    </p:spTree>
    <p:extLst>
      <p:ext uri="{BB962C8B-B14F-4D97-AF65-F5344CB8AC3E}">
        <p14:creationId xmlns:p14="http://schemas.microsoft.com/office/powerpoint/2010/main" val="38226631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56322" name="Rectangle 2"/>
          <p:cNvSpPr>
            <a:spLocks noGrp="1" noRot="1" noChangeAspect="1" noChangeArrowheads="1" noTextEdit="1"/>
          </p:cNvSpPr>
          <p:nvPr>
            <p:ph type="sldImg"/>
          </p:nvPr>
        </p:nvSpPr>
        <p:spPr>
          <a:ln/>
        </p:spPr>
      </p:sp>
      <p:sp>
        <p:nvSpPr>
          <p:cNvPr id="5632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zh-CN" sz="800" b="1" smtClean="0">
                <a:latin typeface="Times New Roman" panose="02020603050405020304" pitchFamily="18" charset="0"/>
              </a:rPr>
              <a:t>1.3 .  21</a:t>
            </a:r>
            <a:r>
              <a:rPr lang="zh-CN" altLang="en-US" sz="800" b="1" smtClean="0">
                <a:latin typeface="Times New Roman" panose="02020603050405020304" pitchFamily="18" charset="0"/>
              </a:rPr>
              <a:t>世纪分子生物学展望</a:t>
            </a:r>
          </a:p>
        </p:txBody>
      </p:sp>
    </p:spTree>
    <p:extLst>
      <p:ext uri="{BB962C8B-B14F-4D97-AF65-F5344CB8AC3E}">
        <p14:creationId xmlns:p14="http://schemas.microsoft.com/office/powerpoint/2010/main" val="2283635009"/>
      </p:ext>
    </p:extLst>
  </p:cSld>
  <p:clrMapOvr>
    <a:overrideClrMapping bg1="lt1" tx1="dk1" bg2="lt2" tx2="dk2" accent1="accent1" accent2="accent2" accent3="accent3" accent4="accent4" accent5="accent5" accent6="accent6" hlink="hlink" folHlink="folHlink"/>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7"/>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342900" indent="0" algn="ctr">
              <a:buNone/>
              <a:defRPr/>
            </a:lvl2pPr>
            <a:lvl3pPr marL="685800" indent="0" algn="ctr">
              <a:buNone/>
              <a:defRPr/>
            </a:lvl3pPr>
            <a:lvl4pPr marL="1028700" indent="0" algn="ctr">
              <a:buNone/>
              <a:defRPr/>
            </a:lvl4pPr>
            <a:lvl5pPr marL="1371600" indent="0" algn="ctr">
              <a:buNone/>
              <a:defRPr/>
            </a:lvl5pPr>
            <a:lvl6pPr marL="1714500" indent="0" algn="ctr">
              <a:buNone/>
              <a:defRPr/>
            </a:lvl6pPr>
            <a:lvl7pPr marL="2057400" indent="0" algn="ctr">
              <a:buNone/>
              <a:defRPr/>
            </a:lvl7pPr>
            <a:lvl8pPr marL="2400300" indent="0" algn="ctr">
              <a:buNone/>
              <a:defRPr/>
            </a:lvl8pPr>
            <a:lvl9pPr marL="27432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36A4FAEF-A731-48F4-ABC1-77C7646E58EE}" type="slidenum">
              <a:rPr lang="en-US" altLang="zh-CN"/>
              <a:pPr/>
              <a:t>‹#›</a:t>
            </a:fld>
            <a:endParaRPr lang="en-US" altLang="zh-CN"/>
          </a:p>
        </p:txBody>
      </p:sp>
    </p:spTree>
    <p:extLst>
      <p:ext uri="{BB962C8B-B14F-4D97-AF65-F5344CB8AC3E}">
        <p14:creationId xmlns:p14="http://schemas.microsoft.com/office/powerpoint/2010/main" val="49544520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08259D59-25D4-4EA0-95B0-4D2358ED05FC}" type="slidenum">
              <a:rPr lang="en-US" altLang="zh-CN"/>
              <a:pPr/>
              <a:t>‹#›</a:t>
            </a:fld>
            <a:endParaRPr lang="en-US" altLang="zh-CN"/>
          </a:p>
        </p:txBody>
      </p:sp>
    </p:spTree>
    <p:extLst>
      <p:ext uri="{BB962C8B-B14F-4D97-AF65-F5344CB8AC3E}">
        <p14:creationId xmlns:p14="http://schemas.microsoft.com/office/powerpoint/2010/main" val="371165214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40"/>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40"/>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A57C07C6-9012-48C9-B711-6FEF2EF63A94}" type="slidenum">
              <a:rPr lang="en-US" altLang="zh-CN"/>
              <a:pPr/>
              <a:t>‹#›</a:t>
            </a:fld>
            <a:endParaRPr lang="en-US" altLang="zh-CN"/>
          </a:p>
        </p:txBody>
      </p:sp>
    </p:spTree>
    <p:extLst>
      <p:ext uri="{BB962C8B-B14F-4D97-AF65-F5344CB8AC3E}">
        <p14:creationId xmlns:p14="http://schemas.microsoft.com/office/powerpoint/2010/main" val="281887602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40386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fld id="{C79D95FB-9460-4F22-AA1C-024C247EDEE4}" type="slidenum">
              <a:rPr lang="en-US" altLang="zh-CN"/>
              <a:pPr/>
              <a:t>‹#›</a:t>
            </a:fld>
            <a:endParaRPr lang="en-US" altLang="zh-CN"/>
          </a:p>
        </p:txBody>
      </p:sp>
    </p:spTree>
    <p:extLst>
      <p:ext uri="{BB962C8B-B14F-4D97-AF65-F5344CB8AC3E}">
        <p14:creationId xmlns:p14="http://schemas.microsoft.com/office/powerpoint/2010/main" val="85374392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40386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4648200" y="1600200"/>
            <a:ext cx="4038600" cy="21859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4648200" y="3938588"/>
            <a:ext cx="4038600" cy="21875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7"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8" name="Rectangle 6"/>
          <p:cNvSpPr>
            <a:spLocks noGrp="1" noChangeArrowheads="1"/>
          </p:cNvSpPr>
          <p:nvPr>
            <p:ph type="sldNum" sz="quarter" idx="12"/>
          </p:nvPr>
        </p:nvSpPr>
        <p:spPr>
          <a:ln/>
        </p:spPr>
        <p:txBody>
          <a:bodyPr/>
          <a:lstStyle>
            <a:lvl1pPr>
              <a:defRPr/>
            </a:lvl1pPr>
          </a:lstStyle>
          <a:p>
            <a:fld id="{2B3ECC0C-F8C0-4CDE-96D7-43EFE32932D3}" type="slidenum">
              <a:rPr lang="en-US" altLang="zh-CN"/>
              <a:pPr/>
              <a:t>‹#›</a:t>
            </a:fld>
            <a:endParaRPr lang="en-US" altLang="zh-CN"/>
          </a:p>
        </p:txBody>
      </p:sp>
    </p:spTree>
    <p:extLst>
      <p:ext uri="{BB962C8B-B14F-4D97-AF65-F5344CB8AC3E}">
        <p14:creationId xmlns:p14="http://schemas.microsoft.com/office/powerpoint/2010/main" val="1710357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D248503A-7B00-41DA-8940-0DFA1CA74755}" type="slidenum">
              <a:rPr lang="en-US" altLang="zh-CN"/>
              <a:pPr/>
              <a:t>‹#›</a:t>
            </a:fld>
            <a:endParaRPr lang="en-US" altLang="zh-CN"/>
          </a:p>
        </p:txBody>
      </p:sp>
    </p:spTree>
    <p:extLst>
      <p:ext uri="{BB962C8B-B14F-4D97-AF65-F5344CB8AC3E}">
        <p14:creationId xmlns:p14="http://schemas.microsoft.com/office/powerpoint/2010/main" val="404879675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2"/>
            <a:ext cx="7772400" cy="1362075"/>
          </a:xfrm>
        </p:spPr>
        <p:txBody>
          <a:bodyPr anchor="t"/>
          <a:lstStyle>
            <a:lvl1pPr algn="l">
              <a:defRPr sz="3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1982D67C-29A1-42D1-B5D9-E716DAD4D5C9}" type="slidenum">
              <a:rPr lang="en-US" altLang="zh-CN"/>
              <a:pPr/>
              <a:t>‹#›</a:t>
            </a:fld>
            <a:endParaRPr lang="en-US" altLang="zh-CN"/>
          </a:p>
        </p:txBody>
      </p:sp>
    </p:spTree>
    <p:extLst>
      <p:ext uri="{BB962C8B-B14F-4D97-AF65-F5344CB8AC3E}">
        <p14:creationId xmlns:p14="http://schemas.microsoft.com/office/powerpoint/2010/main" val="241126376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2"/>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2"/>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3CEAC690-EB89-417C-B0FE-E557AE3DF4D3}" type="slidenum">
              <a:rPr lang="en-US" altLang="zh-CN"/>
              <a:pPr/>
              <a:t>‹#›</a:t>
            </a:fld>
            <a:endParaRPr lang="en-US" altLang="zh-CN"/>
          </a:p>
        </p:txBody>
      </p:sp>
    </p:spTree>
    <p:extLst>
      <p:ext uri="{BB962C8B-B14F-4D97-AF65-F5344CB8AC3E}">
        <p14:creationId xmlns:p14="http://schemas.microsoft.com/office/powerpoint/2010/main" val="338572416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A3961CD9-1864-4C13-9635-B42754748A3C}" type="slidenum">
              <a:rPr lang="en-US" altLang="zh-CN"/>
              <a:pPr/>
              <a:t>‹#›</a:t>
            </a:fld>
            <a:endParaRPr lang="en-US" altLang="zh-CN"/>
          </a:p>
        </p:txBody>
      </p:sp>
    </p:spTree>
    <p:extLst>
      <p:ext uri="{BB962C8B-B14F-4D97-AF65-F5344CB8AC3E}">
        <p14:creationId xmlns:p14="http://schemas.microsoft.com/office/powerpoint/2010/main" val="317915318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2C298E94-21ED-4B16-BD51-BC4A86ADB9A0}" type="slidenum">
              <a:rPr lang="en-US" altLang="zh-CN"/>
              <a:pPr/>
              <a:t>‹#›</a:t>
            </a:fld>
            <a:endParaRPr lang="en-US" altLang="zh-CN"/>
          </a:p>
        </p:txBody>
      </p:sp>
    </p:spTree>
    <p:extLst>
      <p:ext uri="{BB962C8B-B14F-4D97-AF65-F5344CB8AC3E}">
        <p14:creationId xmlns:p14="http://schemas.microsoft.com/office/powerpoint/2010/main" val="192270787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1EFC0B43-9C85-4800-8724-C62F8F19E891}" type="slidenum">
              <a:rPr lang="en-US" altLang="zh-CN"/>
              <a:pPr/>
              <a:t>‹#›</a:t>
            </a:fld>
            <a:endParaRPr lang="en-US" altLang="zh-CN"/>
          </a:p>
        </p:txBody>
      </p:sp>
    </p:spTree>
    <p:extLst>
      <p:ext uri="{BB962C8B-B14F-4D97-AF65-F5344CB8AC3E}">
        <p14:creationId xmlns:p14="http://schemas.microsoft.com/office/powerpoint/2010/main" val="149120144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73050"/>
            <a:ext cx="3008313" cy="1162050"/>
          </a:xfrm>
        </p:spPr>
        <p:txBody>
          <a:bodyPr anchor="b"/>
          <a:lstStyle>
            <a:lvl1pPr algn="l">
              <a:defRPr sz="15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2"/>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435102"/>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9CC16715-B7F7-4064-B570-2A3495048B06}" type="slidenum">
              <a:rPr lang="en-US" altLang="zh-CN"/>
              <a:pPr/>
              <a:t>‹#›</a:t>
            </a:fld>
            <a:endParaRPr lang="en-US" altLang="zh-CN"/>
          </a:p>
        </p:txBody>
      </p:sp>
    </p:spTree>
    <p:extLst>
      <p:ext uri="{BB962C8B-B14F-4D97-AF65-F5344CB8AC3E}">
        <p14:creationId xmlns:p14="http://schemas.microsoft.com/office/powerpoint/2010/main" val="216432537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15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27DBFB6B-4053-4BED-A8A8-F4DFFED82D7C}" type="slidenum">
              <a:rPr lang="en-US" altLang="zh-CN"/>
              <a:pPr/>
              <a:t>‹#›</a:t>
            </a:fld>
            <a:endParaRPr lang="en-US" altLang="zh-CN"/>
          </a:p>
        </p:txBody>
      </p:sp>
    </p:spTree>
    <p:extLst>
      <p:ext uri="{BB962C8B-B14F-4D97-AF65-F5344CB8AC3E}">
        <p14:creationId xmlns:p14="http://schemas.microsoft.com/office/powerpoint/2010/main" val="12584198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1027" name="Rectangle 3"/>
          <p:cNvSpPr>
            <a:spLocks noGrp="1" noChangeArrowheads="1"/>
          </p:cNvSpPr>
          <p:nvPr>
            <p:ph type="body" idx="1"/>
          </p:nvPr>
        </p:nvSpPr>
        <p:spPr bwMode="auto">
          <a:xfrm>
            <a:off x="457200" y="1600202"/>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050"/>
            </a:lvl1pPr>
          </a:lstStyle>
          <a:p>
            <a:endParaRPr lang="en-US" altLang="zh-CN"/>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050"/>
            </a:lvl1pPr>
          </a:lstStyle>
          <a:p>
            <a:endParaRPr lang="en-US" altLang="zh-CN"/>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050"/>
            </a:lvl1pPr>
          </a:lstStyle>
          <a:p>
            <a:fld id="{1A085FB6-5EC1-440B-9E35-37325351696C}" type="slidenum">
              <a:rPr lang="en-US" altLang="zh-CN"/>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mc:AlternateContent xmlns:mc="http://schemas.openxmlformats.org/markup-compatibility/2006" xmlns:p14="http://schemas.microsoft.com/office/powerpoint/2010/main">
    <mc:Choice Requires="p14">
      <p:transition p14:dur="10"/>
    </mc:Choice>
    <mc:Fallback xmlns="">
      <p:transition/>
    </mc:Fallback>
  </mc:AlternateContent>
  <p:txStyles>
    <p:titleStyle>
      <a:lvl1pPr algn="ctr" rtl="0" fontAlgn="base">
        <a:spcBef>
          <a:spcPct val="0"/>
        </a:spcBef>
        <a:spcAft>
          <a:spcPct val="0"/>
        </a:spcAft>
        <a:defRPr sz="3300">
          <a:solidFill>
            <a:schemeClr val="tx2"/>
          </a:solidFill>
          <a:latin typeface="+mj-lt"/>
          <a:ea typeface="+mj-ea"/>
          <a:cs typeface="+mj-cs"/>
        </a:defRPr>
      </a:lvl1pPr>
      <a:lvl2pPr algn="ctr" rtl="0" fontAlgn="base">
        <a:spcBef>
          <a:spcPct val="0"/>
        </a:spcBef>
        <a:spcAft>
          <a:spcPct val="0"/>
        </a:spcAft>
        <a:defRPr sz="3300">
          <a:solidFill>
            <a:schemeClr val="tx2"/>
          </a:solidFill>
          <a:latin typeface="Arial" charset="0"/>
        </a:defRPr>
      </a:lvl2pPr>
      <a:lvl3pPr algn="ctr" rtl="0" fontAlgn="base">
        <a:spcBef>
          <a:spcPct val="0"/>
        </a:spcBef>
        <a:spcAft>
          <a:spcPct val="0"/>
        </a:spcAft>
        <a:defRPr sz="3300">
          <a:solidFill>
            <a:schemeClr val="tx2"/>
          </a:solidFill>
          <a:latin typeface="Arial" charset="0"/>
        </a:defRPr>
      </a:lvl3pPr>
      <a:lvl4pPr algn="ctr" rtl="0" fontAlgn="base">
        <a:spcBef>
          <a:spcPct val="0"/>
        </a:spcBef>
        <a:spcAft>
          <a:spcPct val="0"/>
        </a:spcAft>
        <a:defRPr sz="3300">
          <a:solidFill>
            <a:schemeClr val="tx2"/>
          </a:solidFill>
          <a:latin typeface="Arial" charset="0"/>
        </a:defRPr>
      </a:lvl4pPr>
      <a:lvl5pPr algn="ctr" rtl="0" fontAlgn="base">
        <a:spcBef>
          <a:spcPct val="0"/>
        </a:spcBef>
        <a:spcAft>
          <a:spcPct val="0"/>
        </a:spcAft>
        <a:defRPr sz="3300">
          <a:solidFill>
            <a:schemeClr val="tx2"/>
          </a:solidFill>
          <a:latin typeface="Arial" charset="0"/>
        </a:defRPr>
      </a:lvl5pPr>
      <a:lvl6pPr marL="342900" algn="ctr" rtl="0" fontAlgn="base">
        <a:spcBef>
          <a:spcPct val="0"/>
        </a:spcBef>
        <a:spcAft>
          <a:spcPct val="0"/>
        </a:spcAft>
        <a:defRPr sz="3300">
          <a:solidFill>
            <a:schemeClr val="tx2"/>
          </a:solidFill>
          <a:latin typeface="Arial" charset="0"/>
        </a:defRPr>
      </a:lvl6pPr>
      <a:lvl7pPr marL="685800" algn="ctr" rtl="0" fontAlgn="base">
        <a:spcBef>
          <a:spcPct val="0"/>
        </a:spcBef>
        <a:spcAft>
          <a:spcPct val="0"/>
        </a:spcAft>
        <a:defRPr sz="3300">
          <a:solidFill>
            <a:schemeClr val="tx2"/>
          </a:solidFill>
          <a:latin typeface="Arial" charset="0"/>
        </a:defRPr>
      </a:lvl7pPr>
      <a:lvl8pPr marL="1028700" algn="ctr" rtl="0" fontAlgn="base">
        <a:spcBef>
          <a:spcPct val="0"/>
        </a:spcBef>
        <a:spcAft>
          <a:spcPct val="0"/>
        </a:spcAft>
        <a:defRPr sz="3300">
          <a:solidFill>
            <a:schemeClr val="tx2"/>
          </a:solidFill>
          <a:latin typeface="Arial" charset="0"/>
        </a:defRPr>
      </a:lvl8pPr>
      <a:lvl9pPr marL="1371600" algn="ctr" rtl="0" fontAlgn="base">
        <a:spcBef>
          <a:spcPct val="0"/>
        </a:spcBef>
        <a:spcAft>
          <a:spcPct val="0"/>
        </a:spcAft>
        <a:defRPr sz="3300">
          <a:solidFill>
            <a:schemeClr val="tx2"/>
          </a:solidFill>
          <a:latin typeface="Arial" charset="0"/>
        </a:defRPr>
      </a:lvl9pPr>
    </p:titleStyle>
    <p:bodyStyle>
      <a:lvl1pPr marL="257175" indent="-257175" algn="l" rtl="0" fontAlgn="base">
        <a:spcBef>
          <a:spcPct val="20000"/>
        </a:spcBef>
        <a:spcAft>
          <a:spcPct val="0"/>
        </a:spcAft>
        <a:buChar char="•"/>
        <a:defRPr sz="2400">
          <a:solidFill>
            <a:schemeClr val="tx1"/>
          </a:solidFill>
          <a:latin typeface="+mn-lt"/>
          <a:ea typeface="+mn-ea"/>
          <a:cs typeface="+mn-cs"/>
        </a:defRPr>
      </a:lvl1pPr>
      <a:lvl2pPr marL="557213" indent="-214313" algn="l" rtl="0" fontAlgn="base">
        <a:spcBef>
          <a:spcPct val="20000"/>
        </a:spcBef>
        <a:spcAft>
          <a:spcPct val="0"/>
        </a:spcAft>
        <a:buChar char="–"/>
        <a:defRPr sz="2100">
          <a:solidFill>
            <a:schemeClr val="tx1"/>
          </a:solidFill>
          <a:latin typeface="+mn-lt"/>
        </a:defRPr>
      </a:lvl2pPr>
      <a:lvl3pPr marL="857250" indent="-171450" algn="l" rtl="0" fontAlgn="base">
        <a:spcBef>
          <a:spcPct val="20000"/>
        </a:spcBef>
        <a:spcAft>
          <a:spcPct val="0"/>
        </a:spcAft>
        <a:buChar char="•"/>
        <a:defRPr sz="1800">
          <a:solidFill>
            <a:schemeClr val="tx1"/>
          </a:solidFill>
          <a:latin typeface="+mn-lt"/>
        </a:defRPr>
      </a:lvl3pPr>
      <a:lvl4pPr marL="1200150" indent="-171450" algn="l" rtl="0" fontAlgn="base">
        <a:spcBef>
          <a:spcPct val="20000"/>
        </a:spcBef>
        <a:spcAft>
          <a:spcPct val="0"/>
        </a:spcAft>
        <a:buChar char="–"/>
        <a:defRPr sz="1500">
          <a:solidFill>
            <a:schemeClr val="tx1"/>
          </a:solidFill>
          <a:latin typeface="+mn-lt"/>
        </a:defRPr>
      </a:lvl4pPr>
      <a:lvl5pPr marL="1543050" indent="-171450" algn="l" rtl="0" fontAlgn="base">
        <a:spcBef>
          <a:spcPct val="20000"/>
        </a:spcBef>
        <a:spcAft>
          <a:spcPct val="0"/>
        </a:spcAft>
        <a:buChar char="»"/>
        <a:defRPr sz="1500">
          <a:solidFill>
            <a:schemeClr val="tx1"/>
          </a:solidFill>
          <a:latin typeface="+mn-lt"/>
        </a:defRPr>
      </a:lvl5pPr>
      <a:lvl6pPr marL="1885950" indent="-171450" algn="l" rtl="0" fontAlgn="base">
        <a:spcBef>
          <a:spcPct val="20000"/>
        </a:spcBef>
        <a:spcAft>
          <a:spcPct val="0"/>
        </a:spcAft>
        <a:buChar char="»"/>
        <a:defRPr sz="1500">
          <a:solidFill>
            <a:schemeClr val="tx1"/>
          </a:solidFill>
          <a:latin typeface="+mn-lt"/>
        </a:defRPr>
      </a:lvl6pPr>
      <a:lvl7pPr marL="2228850" indent="-171450" algn="l" rtl="0" fontAlgn="base">
        <a:spcBef>
          <a:spcPct val="20000"/>
        </a:spcBef>
        <a:spcAft>
          <a:spcPct val="0"/>
        </a:spcAft>
        <a:buChar char="»"/>
        <a:defRPr sz="1500">
          <a:solidFill>
            <a:schemeClr val="tx1"/>
          </a:solidFill>
          <a:latin typeface="+mn-lt"/>
        </a:defRPr>
      </a:lvl7pPr>
      <a:lvl8pPr marL="2571750" indent="-171450" algn="l" rtl="0" fontAlgn="base">
        <a:spcBef>
          <a:spcPct val="20000"/>
        </a:spcBef>
        <a:spcAft>
          <a:spcPct val="0"/>
        </a:spcAft>
        <a:buChar char="»"/>
        <a:defRPr sz="1500">
          <a:solidFill>
            <a:schemeClr val="tx1"/>
          </a:solidFill>
          <a:latin typeface="+mn-lt"/>
        </a:defRPr>
      </a:lvl8pPr>
      <a:lvl9pPr marL="2914650" indent="-171450" algn="l" rtl="0" fontAlgn="base">
        <a:spcBef>
          <a:spcPct val="20000"/>
        </a:spcBef>
        <a:spcAft>
          <a:spcPct val="0"/>
        </a:spcAft>
        <a:buChar char="»"/>
        <a:defRPr sz="1500">
          <a:solidFill>
            <a:schemeClr val="tx1"/>
          </a:solidFill>
          <a:latin typeface="+mn-lt"/>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13.xml"/><Relationship Id="rId1" Type="http://schemas.openxmlformats.org/officeDocument/2006/relationships/vmlDrawing" Target="../drawings/vmlDrawing5.vml"/><Relationship Id="rId6" Type="http://schemas.openxmlformats.org/officeDocument/2006/relationships/image" Target="../media/image9.emf"/><Relationship Id="rId5" Type="http://schemas.openxmlformats.org/officeDocument/2006/relationships/oleObject" Target="../embeddings/oleObject9.bin"/><Relationship Id="rId4" Type="http://schemas.openxmlformats.org/officeDocument/2006/relationships/image" Target="../media/image6.em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12.xml"/><Relationship Id="rId1" Type="http://schemas.openxmlformats.org/officeDocument/2006/relationships/vmlDrawing" Target="../drawings/vmlDrawing6.vml"/><Relationship Id="rId4" Type="http://schemas.openxmlformats.org/officeDocument/2006/relationships/image" Target="../media/image10.em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13.xml"/><Relationship Id="rId1" Type="http://schemas.openxmlformats.org/officeDocument/2006/relationships/vmlDrawing" Target="../drawings/vmlDrawing7.vml"/><Relationship Id="rId6" Type="http://schemas.openxmlformats.org/officeDocument/2006/relationships/image" Target="../media/image12.emf"/><Relationship Id="rId5" Type="http://schemas.openxmlformats.org/officeDocument/2006/relationships/oleObject" Target="../embeddings/oleObject12.bin"/><Relationship Id="rId4" Type="http://schemas.openxmlformats.org/officeDocument/2006/relationships/image" Target="../media/image11.emf"/></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13.xml"/><Relationship Id="rId1" Type="http://schemas.openxmlformats.org/officeDocument/2006/relationships/vmlDrawing" Target="../drawings/vmlDrawing8.vml"/><Relationship Id="rId6" Type="http://schemas.openxmlformats.org/officeDocument/2006/relationships/image" Target="../media/image14.emf"/><Relationship Id="rId5" Type="http://schemas.openxmlformats.org/officeDocument/2006/relationships/oleObject" Target="../embeddings/oleObject14.bin"/><Relationship Id="rId4" Type="http://schemas.openxmlformats.org/officeDocument/2006/relationships/image" Target="../media/image13.emf"/></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15.bin"/><Relationship Id="rId2" Type="http://schemas.openxmlformats.org/officeDocument/2006/relationships/slideLayout" Target="../slideLayouts/slideLayout13.xml"/><Relationship Id="rId1" Type="http://schemas.openxmlformats.org/officeDocument/2006/relationships/vmlDrawing" Target="../drawings/vmlDrawing9.vml"/><Relationship Id="rId6" Type="http://schemas.openxmlformats.org/officeDocument/2006/relationships/image" Target="../media/image16.emf"/><Relationship Id="rId5" Type="http://schemas.openxmlformats.org/officeDocument/2006/relationships/oleObject" Target="../embeddings/oleObject16.bin"/><Relationship Id="rId4" Type="http://schemas.openxmlformats.org/officeDocument/2006/relationships/image" Target="../media/image15.emf"/></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17.bin"/><Relationship Id="rId2" Type="http://schemas.openxmlformats.org/officeDocument/2006/relationships/slideLayout" Target="../slideLayouts/slideLayout12.xml"/><Relationship Id="rId1" Type="http://schemas.openxmlformats.org/officeDocument/2006/relationships/vmlDrawing" Target="../drawings/vmlDrawing10.vml"/><Relationship Id="rId4" Type="http://schemas.openxmlformats.org/officeDocument/2006/relationships/image" Target="../media/image17.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18.bin"/><Relationship Id="rId2" Type="http://schemas.openxmlformats.org/officeDocument/2006/relationships/slideLayout" Target="../slideLayouts/slideLayout12.xml"/><Relationship Id="rId1" Type="http://schemas.openxmlformats.org/officeDocument/2006/relationships/vmlDrawing" Target="../drawings/vmlDrawing11.vml"/><Relationship Id="rId4" Type="http://schemas.openxmlformats.org/officeDocument/2006/relationships/image" Target="../media/image18.em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oleObject" Target="../embeddings/oleObject19.bin"/><Relationship Id="rId2" Type="http://schemas.openxmlformats.org/officeDocument/2006/relationships/slideLayout" Target="../slideLayouts/slideLayout13.xml"/><Relationship Id="rId1" Type="http://schemas.openxmlformats.org/officeDocument/2006/relationships/vmlDrawing" Target="../drawings/vmlDrawing12.vml"/><Relationship Id="rId6" Type="http://schemas.openxmlformats.org/officeDocument/2006/relationships/image" Target="../media/image20.emf"/><Relationship Id="rId5" Type="http://schemas.openxmlformats.org/officeDocument/2006/relationships/oleObject" Target="../embeddings/oleObject20.bin"/><Relationship Id="rId4" Type="http://schemas.openxmlformats.org/officeDocument/2006/relationships/image" Target="../media/image19.emf"/></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23.wmf"/><Relationship Id="rId4" Type="http://schemas.openxmlformats.org/officeDocument/2006/relationships/image" Target="../media/image22.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3" Type="http://schemas.openxmlformats.org/officeDocument/2006/relationships/hyperlink" Target="http://www.nobel.se/economics/index.html" TargetMode="External"/><Relationship Id="rId18" Type="http://schemas.openxmlformats.org/officeDocument/2006/relationships/hyperlink" Target="http://www.nobel.se/chemistry/laureates/1989/illpres/life.html" TargetMode="External"/><Relationship Id="rId26" Type="http://schemas.openxmlformats.org/officeDocument/2006/relationships/hyperlink" Target="http://www.nobel.se/help/copyright/index.html" TargetMode="External"/><Relationship Id="rId39" Type="http://schemas.openxmlformats.org/officeDocument/2006/relationships/image" Target="../media/image38.png"/><Relationship Id="rId21" Type="http://schemas.openxmlformats.org/officeDocument/2006/relationships/hyperlink" Target="http://www.nobel.se/chemistry/laureates/1989/illpres/rna.html" TargetMode="External"/><Relationship Id="rId34" Type="http://schemas.openxmlformats.org/officeDocument/2006/relationships/image" Target="../media/image33.png"/><Relationship Id="rId42" Type="http://schemas.openxmlformats.org/officeDocument/2006/relationships/image" Target="../media/image41.png"/><Relationship Id="rId47" Type="http://schemas.openxmlformats.org/officeDocument/2006/relationships/image" Target="../media/image46.png"/><Relationship Id="rId50" Type="http://schemas.openxmlformats.org/officeDocument/2006/relationships/image" Target="../media/image49.png"/><Relationship Id="rId55" Type="http://schemas.openxmlformats.org/officeDocument/2006/relationships/image" Target="../media/image54.png"/><Relationship Id="rId63" Type="http://schemas.openxmlformats.org/officeDocument/2006/relationships/image" Target="../media/image60.jpeg"/><Relationship Id="rId7" Type="http://schemas.openxmlformats.org/officeDocument/2006/relationships/hyperlink" Target="http://www.nobel.se/nobel/index.html" TargetMode="External"/><Relationship Id="rId2" Type="http://schemas.openxmlformats.org/officeDocument/2006/relationships/notesSlide" Target="../notesSlides/notesSlide4.xml"/><Relationship Id="rId16" Type="http://schemas.openxmlformats.org/officeDocument/2006/relationships/hyperlink" Target="http://www.nobel.se/chemistry/educational/index.html" TargetMode="External"/><Relationship Id="rId29" Type="http://schemas.openxmlformats.org/officeDocument/2006/relationships/image" Target="../media/image28.png"/><Relationship Id="rId11" Type="http://schemas.openxmlformats.org/officeDocument/2006/relationships/hyperlink" Target="http://www.nobel.se/literature/index.html" TargetMode="External"/><Relationship Id="rId24" Type="http://schemas.openxmlformats.org/officeDocument/2006/relationships/hyperlink" Target="http://www.nobel.se/chemistry/laureates/1989/illpres/reading.html" TargetMode="External"/><Relationship Id="rId32" Type="http://schemas.openxmlformats.org/officeDocument/2006/relationships/image" Target="../media/image31.png"/><Relationship Id="rId37" Type="http://schemas.openxmlformats.org/officeDocument/2006/relationships/image" Target="../media/image36.png"/><Relationship Id="rId40" Type="http://schemas.openxmlformats.org/officeDocument/2006/relationships/image" Target="../media/image39.png"/><Relationship Id="rId45" Type="http://schemas.openxmlformats.org/officeDocument/2006/relationships/image" Target="../media/image44.png"/><Relationship Id="rId53" Type="http://schemas.openxmlformats.org/officeDocument/2006/relationships/image" Target="../media/image52.png"/><Relationship Id="rId58" Type="http://schemas.openxmlformats.org/officeDocument/2006/relationships/image" Target="../media/image57.png"/><Relationship Id="rId5" Type="http://schemas.openxmlformats.org/officeDocument/2006/relationships/hyperlink" Target="http://www.nobel.se/about/index.html" TargetMode="External"/><Relationship Id="rId61" Type="http://schemas.openxmlformats.org/officeDocument/2006/relationships/hyperlink" Target="http://almaz.com/nobel/medicine/2006b.html" TargetMode="External"/><Relationship Id="rId19" Type="http://schemas.openxmlformats.org/officeDocument/2006/relationships/hyperlink" Target="http://www.nobel.se/chemistry/laureates/1989/illpres/index.html" TargetMode="External"/><Relationship Id="rId14" Type="http://schemas.openxmlformats.org/officeDocument/2006/relationships/hyperlink" Target="http://www.nobel.se/chemistry/laureates/index.html" TargetMode="External"/><Relationship Id="rId22" Type="http://schemas.openxmlformats.org/officeDocument/2006/relationships/hyperlink" Target="http://www.nobel.se/chemistry/laureates/1989/illpres/history.html" TargetMode="External"/><Relationship Id="rId27" Type="http://schemas.openxmlformats.org/officeDocument/2006/relationships/image" Target="../media/image26.png"/><Relationship Id="rId30" Type="http://schemas.openxmlformats.org/officeDocument/2006/relationships/image" Target="../media/image29.png"/><Relationship Id="rId35" Type="http://schemas.openxmlformats.org/officeDocument/2006/relationships/image" Target="../media/image34.png"/><Relationship Id="rId43" Type="http://schemas.openxmlformats.org/officeDocument/2006/relationships/image" Target="../media/image42.png"/><Relationship Id="rId48" Type="http://schemas.openxmlformats.org/officeDocument/2006/relationships/image" Target="../media/image47.png"/><Relationship Id="rId56" Type="http://schemas.openxmlformats.org/officeDocument/2006/relationships/image" Target="../media/image55.png"/><Relationship Id="rId64" Type="http://schemas.openxmlformats.org/officeDocument/2006/relationships/image" Target="../media/image61.jpeg"/><Relationship Id="rId8" Type="http://schemas.openxmlformats.org/officeDocument/2006/relationships/hyperlink" Target="http://www.nobel.se/physics/index.html" TargetMode="External"/><Relationship Id="rId51" Type="http://schemas.openxmlformats.org/officeDocument/2006/relationships/image" Target="../media/image50.png"/><Relationship Id="rId3" Type="http://schemas.openxmlformats.org/officeDocument/2006/relationships/hyperlink" Target="http://www.nobel.se/index.html" TargetMode="External"/><Relationship Id="rId12" Type="http://schemas.openxmlformats.org/officeDocument/2006/relationships/hyperlink" Target="http://www.nobel.se/peace/index.html" TargetMode="External"/><Relationship Id="rId17" Type="http://schemas.openxmlformats.org/officeDocument/2006/relationships/hyperlink" Target="http://www.nobel.se/chemistry/laureates/1989/index.html" TargetMode="External"/><Relationship Id="rId25" Type="http://schemas.openxmlformats.org/officeDocument/2006/relationships/hyperlink" Target="http://www.nobel.se/chemistry/laureates/1989/illpres/credits.html" TargetMode="External"/><Relationship Id="rId33" Type="http://schemas.openxmlformats.org/officeDocument/2006/relationships/image" Target="../media/image32.png"/><Relationship Id="rId38" Type="http://schemas.openxmlformats.org/officeDocument/2006/relationships/image" Target="../media/image37.png"/><Relationship Id="rId46" Type="http://schemas.openxmlformats.org/officeDocument/2006/relationships/image" Target="../media/image45.png"/><Relationship Id="rId59" Type="http://schemas.openxmlformats.org/officeDocument/2006/relationships/image" Target="../media/image58.png"/><Relationship Id="rId20" Type="http://schemas.openxmlformats.org/officeDocument/2006/relationships/hyperlink" Target="http://www.nobel.se/chemistry/laureates/1989/illpres/enzymes.html" TargetMode="External"/><Relationship Id="rId41" Type="http://schemas.openxmlformats.org/officeDocument/2006/relationships/image" Target="../media/image40.png"/><Relationship Id="rId54" Type="http://schemas.openxmlformats.org/officeDocument/2006/relationships/image" Target="../media/image53.png"/><Relationship Id="rId62" Type="http://schemas.openxmlformats.org/officeDocument/2006/relationships/hyperlink" Target="http://almaz.com/nobel/medicine/2006a.html" TargetMode="External"/><Relationship Id="rId1" Type="http://schemas.openxmlformats.org/officeDocument/2006/relationships/slideLayout" Target="../slideLayouts/slideLayout6.xml"/><Relationship Id="rId6" Type="http://schemas.openxmlformats.org/officeDocument/2006/relationships/hyperlink" Target="http://www.nobel.se/search/index.html" TargetMode="External"/><Relationship Id="rId15" Type="http://schemas.openxmlformats.org/officeDocument/2006/relationships/hyperlink" Target="http://www.nobel.se/chemistry/articles/index.html" TargetMode="External"/><Relationship Id="rId23" Type="http://schemas.openxmlformats.org/officeDocument/2006/relationships/hyperlink" Target="http://www.nobel.se/chemistry/laureates/1989/illpres/what.html" TargetMode="External"/><Relationship Id="rId28" Type="http://schemas.openxmlformats.org/officeDocument/2006/relationships/image" Target="../media/image27.png"/><Relationship Id="rId36" Type="http://schemas.openxmlformats.org/officeDocument/2006/relationships/image" Target="../media/image35.png"/><Relationship Id="rId49" Type="http://schemas.openxmlformats.org/officeDocument/2006/relationships/image" Target="../media/image48.png"/><Relationship Id="rId57" Type="http://schemas.openxmlformats.org/officeDocument/2006/relationships/image" Target="../media/image56.png"/><Relationship Id="rId10" Type="http://schemas.openxmlformats.org/officeDocument/2006/relationships/hyperlink" Target="http://www.nobel.se/medicine/index.html" TargetMode="External"/><Relationship Id="rId31" Type="http://schemas.openxmlformats.org/officeDocument/2006/relationships/image" Target="../media/image30.png"/><Relationship Id="rId44" Type="http://schemas.openxmlformats.org/officeDocument/2006/relationships/image" Target="../media/image43.png"/><Relationship Id="rId52" Type="http://schemas.openxmlformats.org/officeDocument/2006/relationships/image" Target="../media/image51.png"/><Relationship Id="rId60" Type="http://schemas.openxmlformats.org/officeDocument/2006/relationships/image" Target="../media/image59.png"/><Relationship Id="rId4" Type="http://schemas.openxmlformats.org/officeDocument/2006/relationships/hyperlink" Target="http://www.nobel.se/help/index.html" TargetMode="External"/><Relationship Id="rId9" Type="http://schemas.openxmlformats.org/officeDocument/2006/relationships/hyperlink" Target="http://www.nobel.se/chemistry/index.html" TargetMode="External"/></Relationships>
</file>

<file path=ppt/slides/_rels/slide46.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2.emf"/></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2.xml"/><Relationship Id="rId1" Type="http://schemas.openxmlformats.org/officeDocument/2006/relationships/vmlDrawing" Target="../drawings/vmlDrawing2.vml"/><Relationship Id="rId4" Type="http://schemas.openxmlformats.org/officeDocument/2006/relationships/image" Target="../media/image3.emf"/></Relationships>
</file>

<file path=ppt/slides/_rels/slide7.xml.rels><?xml version="1.0" encoding="UTF-8" standalone="yes"?>
<Relationships xmlns="http://schemas.openxmlformats.org/package/2006/relationships"><Relationship Id="rId8" Type="http://schemas.openxmlformats.org/officeDocument/2006/relationships/oleObject" Target="../embeddings/oleObject5.bin"/><Relationship Id="rId3" Type="http://schemas.openxmlformats.org/officeDocument/2006/relationships/notesSlide" Target="../notesSlides/notesSlide1.xml"/><Relationship Id="rId7" Type="http://schemas.openxmlformats.org/officeDocument/2006/relationships/image" Target="../media/image5.emf"/><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oleObject" Target="../embeddings/oleObject4.bin"/><Relationship Id="rId5" Type="http://schemas.openxmlformats.org/officeDocument/2006/relationships/image" Target="../media/image4.emf"/><Relationship Id="rId4" Type="http://schemas.openxmlformats.org/officeDocument/2006/relationships/oleObject" Target="../embeddings/oleObject3.bin"/><Relationship Id="rId9" Type="http://schemas.openxmlformats.org/officeDocument/2006/relationships/image" Target="../media/image6.emf"/></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2.xml"/><Relationship Id="rId7" Type="http://schemas.openxmlformats.org/officeDocument/2006/relationships/image" Target="../media/image8.emf"/><Relationship Id="rId2" Type="http://schemas.openxmlformats.org/officeDocument/2006/relationships/slideLayout" Target="../slideLayouts/slideLayout13.xml"/><Relationship Id="rId1" Type="http://schemas.openxmlformats.org/officeDocument/2006/relationships/vmlDrawing" Target="../drawings/vmlDrawing4.vml"/><Relationship Id="rId6" Type="http://schemas.openxmlformats.org/officeDocument/2006/relationships/oleObject" Target="../embeddings/oleObject7.bin"/><Relationship Id="rId5" Type="http://schemas.openxmlformats.org/officeDocument/2006/relationships/image" Target="../media/image7.emf"/><Relationship Id="rId4" Type="http://schemas.openxmlformats.org/officeDocument/2006/relationships/oleObject" Target="../embeddings/oleObject6.bin"/></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6"/>
          <p:cNvSpPr>
            <a:spLocks noGrp="1" noChangeArrowheads="1"/>
          </p:cNvSpPr>
          <p:nvPr>
            <p:ph type="sldNum" sz="quarter" idx="12"/>
          </p:nvPr>
        </p:nvSpPr>
        <p:spPr>
          <a:xfrm>
            <a:off x="6469062" y="5508625"/>
            <a:ext cx="2133600" cy="4762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FC9B77AC-8CFB-4A3B-9BB3-3A6ECAFB5C58}" type="slidenum">
              <a:rPr lang="en-US" altLang="zh-CN"/>
              <a:pPr eaLnBrk="1" hangingPunct="1"/>
              <a:t>1</a:t>
            </a:fld>
            <a:endParaRPr lang="en-US" altLang="zh-CN"/>
          </a:p>
        </p:txBody>
      </p:sp>
      <p:sp>
        <p:nvSpPr>
          <p:cNvPr id="15363" name="Rectangle 2"/>
          <p:cNvSpPr>
            <a:spLocks noGrp="1" noChangeArrowheads="1"/>
          </p:cNvSpPr>
          <p:nvPr>
            <p:ph type="ctrTitle"/>
          </p:nvPr>
        </p:nvSpPr>
        <p:spPr>
          <a:xfrm>
            <a:off x="304800" y="990600"/>
            <a:ext cx="8207375" cy="1730375"/>
          </a:xfrm>
        </p:spPr>
        <p:txBody>
          <a:bodyPr/>
          <a:lstStyle/>
          <a:p>
            <a:pPr eaLnBrk="1" hangingPunct="1"/>
            <a:r>
              <a:rPr kumimoji="1" lang="zh-CN" altLang="en-US" sz="8800" b="0" dirty="0" smtClean="0">
                <a:solidFill>
                  <a:schemeClr val="tx1"/>
                </a:solidFill>
              </a:rPr>
              <a:t>第 十 五 章</a:t>
            </a:r>
          </a:p>
        </p:txBody>
      </p:sp>
      <p:sp>
        <p:nvSpPr>
          <p:cNvPr id="15364" name="Rectangle 3"/>
          <p:cNvSpPr>
            <a:spLocks noGrp="1" noChangeArrowheads="1"/>
          </p:cNvSpPr>
          <p:nvPr>
            <p:ph type="subTitle" idx="1"/>
          </p:nvPr>
        </p:nvSpPr>
        <p:spPr>
          <a:xfrm>
            <a:off x="815975" y="2979738"/>
            <a:ext cx="7416800" cy="2449512"/>
          </a:xfrm>
        </p:spPr>
        <p:txBody>
          <a:bodyPr/>
          <a:lstStyle/>
          <a:p>
            <a:pPr eaLnBrk="1" hangingPunct="1"/>
            <a:r>
              <a:rPr kumimoji="1" lang="en-US" altLang="zh-CN" sz="4800" dirty="0" smtClean="0"/>
              <a:t>RNA</a:t>
            </a:r>
            <a:r>
              <a:rPr kumimoji="1" lang="zh-CN" altLang="en-US" sz="4800" dirty="0" smtClean="0"/>
              <a:t>的生物合成（转录）</a:t>
            </a:r>
          </a:p>
          <a:p>
            <a:pPr eaLnBrk="1" hangingPunct="1"/>
            <a:r>
              <a:rPr kumimoji="1" lang="en-US" altLang="zh-CN" sz="4800" dirty="0" smtClean="0"/>
              <a:t>RNA Biosynthesis </a:t>
            </a:r>
            <a:r>
              <a:rPr kumimoji="1" lang="zh-CN" altLang="en-US" sz="4800" dirty="0" smtClean="0"/>
              <a:t>（</a:t>
            </a:r>
            <a:r>
              <a:rPr kumimoji="1" lang="en-US" altLang="zh-CN" sz="4800" dirty="0" smtClean="0"/>
              <a:t>Transcription</a:t>
            </a:r>
            <a:r>
              <a:rPr kumimoji="1" lang="zh-CN" altLang="en-US" sz="4800" dirty="0" smtClean="0"/>
              <a:t>）</a:t>
            </a:r>
            <a:endParaRPr lang="zh-CN" altLang="en-US" sz="4800" dirty="0" smtClean="0"/>
          </a:p>
        </p:txBody>
      </p:sp>
    </p:spTree>
    <p:extLst>
      <p:ext uri="{BB962C8B-B14F-4D97-AF65-F5344CB8AC3E}">
        <p14:creationId xmlns:p14="http://schemas.microsoft.com/office/powerpoint/2010/main" val="377844562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灯片编号占位符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75A9E96D-E50F-4E6D-BCBC-182FC26FE67C}" type="slidenum">
              <a:rPr lang="en-US" altLang="zh-CN"/>
              <a:pPr eaLnBrk="1" hangingPunct="1"/>
              <a:t>10</a:t>
            </a:fld>
            <a:endParaRPr lang="en-US" altLang="zh-CN"/>
          </a:p>
        </p:txBody>
      </p:sp>
      <p:sp>
        <p:nvSpPr>
          <p:cNvPr id="20483" name="Line 23"/>
          <p:cNvSpPr>
            <a:spLocks noChangeShapeType="1"/>
          </p:cNvSpPr>
          <p:nvPr/>
        </p:nvSpPr>
        <p:spPr bwMode="auto">
          <a:xfrm flipH="1">
            <a:off x="1447800" y="2638425"/>
            <a:ext cx="457200" cy="609600"/>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484" name="Line 30"/>
          <p:cNvSpPr>
            <a:spLocks noChangeShapeType="1"/>
          </p:cNvSpPr>
          <p:nvPr/>
        </p:nvSpPr>
        <p:spPr bwMode="auto">
          <a:xfrm>
            <a:off x="5410200" y="2790825"/>
            <a:ext cx="0" cy="304800"/>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492" name="Line 36"/>
          <p:cNvSpPr>
            <a:spLocks noChangeShapeType="1"/>
          </p:cNvSpPr>
          <p:nvPr/>
        </p:nvSpPr>
        <p:spPr bwMode="auto">
          <a:xfrm flipH="1" flipV="1">
            <a:off x="5410200" y="3143250"/>
            <a:ext cx="0" cy="533400"/>
          </a:xfrm>
          <a:prstGeom prst="line">
            <a:avLst/>
          </a:prstGeom>
          <a:noFill/>
          <a:ln w="57150">
            <a:solidFill>
              <a:srgbClr val="FF0066"/>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0486" name="Text Box 37"/>
          <p:cNvSpPr txBox="1">
            <a:spLocks noChangeArrowheads="1"/>
          </p:cNvSpPr>
          <p:nvPr/>
        </p:nvSpPr>
        <p:spPr bwMode="auto">
          <a:xfrm>
            <a:off x="0" y="0"/>
            <a:ext cx="9144000" cy="823913"/>
          </a:xfrm>
          <a:prstGeom prst="rect">
            <a:avLst/>
          </a:prstGeom>
          <a:gradFill rotWithShape="1">
            <a:gsLst>
              <a:gs pos="0">
                <a:srgbClr val="CCFF33"/>
              </a:gs>
              <a:gs pos="50000">
                <a:srgbClr val="FFFFFF"/>
              </a:gs>
              <a:gs pos="100000">
                <a:srgbClr val="CCFF3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4800" b="1">
                <a:solidFill>
                  <a:srgbClr val="D60093"/>
                </a:solidFill>
                <a:latin typeface="Times New Roman" panose="02020603050405020304" pitchFamily="18" charset="0"/>
                <a:ea typeface="华文楷体" panose="02010600040101010101" pitchFamily="2" charset="-122"/>
              </a:rPr>
              <a:t>真核生物启动子保守序列</a:t>
            </a:r>
          </a:p>
        </p:txBody>
      </p:sp>
      <p:sp>
        <p:nvSpPr>
          <p:cNvPr id="19495" name="WordArt 39"/>
          <p:cNvSpPr>
            <a:spLocks noChangeArrowheads="1" noChangeShapeType="1" noTextEdit="1"/>
          </p:cNvSpPr>
          <p:nvPr/>
        </p:nvSpPr>
        <p:spPr bwMode="auto">
          <a:xfrm>
            <a:off x="1535113" y="1546225"/>
            <a:ext cx="2638425" cy="598488"/>
          </a:xfrm>
          <a:prstGeom prst="rect">
            <a:avLst/>
          </a:prstGeom>
        </p:spPr>
        <p:txBody>
          <a:bodyPr wrap="none" fromWordArt="1">
            <a:prstTxWarp prst="textPlain">
              <a:avLst>
                <a:gd name="adj" fmla="val 50000"/>
              </a:avLst>
            </a:prstTxWarp>
          </a:bodyPr>
          <a:lstStyle/>
          <a:p>
            <a:r>
              <a:rPr lang="zh-CN" altLang="en-US" sz="3600" kern="10">
                <a:ln w="9525">
                  <a:solidFill>
                    <a:schemeClr val="tx1"/>
                  </a:solidFill>
                  <a:round/>
                  <a:headEnd/>
                  <a:tailEnd/>
                </a:ln>
                <a:solidFill>
                  <a:srgbClr val="FFFFFF"/>
                </a:solidFill>
                <a:latin typeface="宋体" panose="02010600030101010101" pitchFamily="2" charset="-122"/>
              </a:rPr>
              <a:t>顺式作用元件</a:t>
            </a:r>
          </a:p>
        </p:txBody>
      </p:sp>
      <p:grpSp>
        <p:nvGrpSpPr>
          <p:cNvPr id="2" name="Group 54"/>
          <p:cNvGrpSpPr>
            <a:grpSpLocks/>
          </p:cNvGrpSpPr>
          <p:nvPr/>
        </p:nvGrpSpPr>
        <p:grpSpPr bwMode="auto">
          <a:xfrm>
            <a:off x="666750" y="2600325"/>
            <a:ext cx="8234363" cy="708025"/>
            <a:chOff x="420" y="1638"/>
            <a:chExt cx="5187" cy="446"/>
          </a:xfrm>
        </p:grpSpPr>
        <p:grpSp>
          <p:nvGrpSpPr>
            <p:cNvPr id="20499" name="Group 53"/>
            <p:cNvGrpSpPr>
              <a:grpSpLocks/>
            </p:cNvGrpSpPr>
            <p:nvPr/>
          </p:nvGrpSpPr>
          <p:grpSpPr bwMode="auto">
            <a:xfrm>
              <a:off x="420" y="1638"/>
              <a:ext cx="5187" cy="446"/>
              <a:chOff x="420" y="1638"/>
              <a:chExt cx="5187" cy="446"/>
            </a:xfrm>
          </p:grpSpPr>
          <p:grpSp>
            <p:nvGrpSpPr>
              <p:cNvPr id="20501" name="Group 50"/>
              <p:cNvGrpSpPr>
                <a:grpSpLocks/>
              </p:cNvGrpSpPr>
              <p:nvPr/>
            </p:nvGrpSpPr>
            <p:grpSpPr bwMode="auto">
              <a:xfrm>
                <a:off x="420" y="1638"/>
                <a:ext cx="5187" cy="446"/>
                <a:chOff x="420" y="1315"/>
                <a:chExt cx="5187" cy="389"/>
              </a:xfrm>
            </p:grpSpPr>
            <p:grpSp>
              <p:nvGrpSpPr>
                <p:cNvPr id="20505" name="Group 49"/>
                <p:cNvGrpSpPr>
                  <a:grpSpLocks/>
                </p:cNvGrpSpPr>
                <p:nvPr/>
              </p:nvGrpSpPr>
              <p:grpSpPr bwMode="auto">
                <a:xfrm>
                  <a:off x="420" y="1320"/>
                  <a:ext cx="5187" cy="384"/>
                  <a:chOff x="420" y="1104"/>
                  <a:chExt cx="5187" cy="384"/>
                </a:xfrm>
              </p:grpSpPr>
              <p:sp>
                <p:nvSpPr>
                  <p:cNvPr id="20507" name="Line 21"/>
                  <p:cNvSpPr>
                    <a:spLocks noChangeShapeType="1"/>
                  </p:cNvSpPr>
                  <p:nvPr/>
                </p:nvSpPr>
                <p:spPr bwMode="auto">
                  <a:xfrm>
                    <a:off x="5367" y="1200"/>
                    <a:ext cx="240" cy="0"/>
                  </a:xfrm>
                  <a:prstGeom prst="line">
                    <a:avLst/>
                  </a:prstGeom>
                  <a:noFill/>
                  <a:ln w="762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08" name="Line 22"/>
                  <p:cNvSpPr>
                    <a:spLocks noChangeShapeType="1"/>
                  </p:cNvSpPr>
                  <p:nvPr/>
                </p:nvSpPr>
                <p:spPr bwMode="auto">
                  <a:xfrm>
                    <a:off x="5253" y="1392"/>
                    <a:ext cx="336" cy="0"/>
                  </a:xfrm>
                  <a:prstGeom prst="line">
                    <a:avLst/>
                  </a:prstGeom>
                  <a:noFill/>
                  <a:ln w="762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20509" name="Group 48"/>
                  <p:cNvGrpSpPr>
                    <a:grpSpLocks/>
                  </p:cNvGrpSpPr>
                  <p:nvPr/>
                </p:nvGrpSpPr>
                <p:grpSpPr bwMode="auto">
                  <a:xfrm>
                    <a:off x="420" y="1104"/>
                    <a:ext cx="5004" cy="384"/>
                    <a:chOff x="420" y="1104"/>
                    <a:chExt cx="5004" cy="384"/>
                  </a:xfrm>
                </p:grpSpPr>
                <p:sp>
                  <p:nvSpPr>
                    <p:cNvPr id="20510" name="Line 18"/>
                    <p:cNvSpPr>
                      <a:spLocks noChangeShapeType="1"/>
                    </p:cNvSpPr>
                    <p:nvPr/>
                  </p:nvSpPr>
                  <p:spPr bwMode="auto">
                    <a:xfrm>
                      <a:off x="2976" y="1200"/>
                      <a:ext cx="2256" cy="0"/>
                    </a:xfrm>
                    <a:prstGeom prst="line">
                      <a:avLst/>
                    </a:prstGeom>
                    <a:noFill/>
                    <a:ln w="762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11" name="Line 19"/>
                    <p:cNvSpPr>
                      <a:spLocks noChangeShapeType="1"/>
                    </p:cNvSpPr>
                    <p:nvPr/>
                  </p:nvSpPr>
                  <p:spPr bwMode="auto">
                    <a:xfrm flipV="1">
                      <a:off x="1008" y="1389"/>
                      <a:ext cx="4095" cy="3"/>
                    </a:xfrm>
                    <a:prstGeom prst="line">
                      <a:avLst/>
                    </a:prstGeom>
                    <a:noFill/>
                    <a:ln w="762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20512" name="Group 47"/>
                    <p:cNvGrpSpPr>
                      <a:grpSpLocks/>
                    </p:cNvGrpSpPr>
                    <p:nvPr/>
                  </p:nvGrpSpPr>
                  <p:grpSpPr bwMode="auto">
                    <a:xfrm>
                      <a:off x="420" y="1104"/>
                      <a:ext cx="645" cy="384"/>
                      <a:chOff x="240" y="1104"/>
                      <a:chExt cx="645" cy="384"/>
                    </a:xfrm>
                  </p:grpSpPr>
                  <p:sp>
                    <p:nvSpPr>
                      <p:cNvPr id="20515" name="Line 24"/>
                      <p:cNvSpPr>
                        <a:spLocks noChangeShapeType="1"/>
                      </p:cNvSpPr>
                      <p:nvPr/>
                    </p:nvSpPr>
                    <p:spPr bwMode="auto">
                      <a:xfrm flipH="1">
                        <a:off x="597" y="1104"/>
                        <a:ext cx="288" cy="384"/>
                      </a:xfrm>
                      <a:prstGeom prst="line">
                        <a:avLst/>
                      </a:prstGeom>
                      <a:noFill/>
                      <a:ln w="762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16" name="Line 25"/>
                      <p:cNvSpPr>
                        <a:spLocks noChangeShapeType="1"/>
                      </p:cNvSpPr>
                      <p:nvPr/>
                    </p:nvSpPr>
                    <p:spPr bwMode="auto">
                      <a:xfrm>
                        <a:off x="240" y="1200"/>
                        <a:ext cx="576" cy="0"/>
                      </a:xfrm>
                      <a:prstGeom prst="line">
                        <a:avLst/>
                      </a:prstGeom>
                      <a:noFill/>
                      <a:ln w="762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17" name="Line 26"/>
                      <p:cNvSpPr>
                        <a:spLocks noChangeShapeType="1"/>
                      </p:cNvSpPr>
                      <p:nvPr/>
                    </p:nvSpPr>
                    <p:spPr bwMode="auto">
                      <a:xfrm>
                        <a:off x="240" y="1392"/>
                        <a:ext cx="432" cy="0"/>
                      </a:xfrm>
                      <a:prstGeom prst="line">
                        <a:avLst/>
                      </a:prstGeom>
                      <a:noFill/>
                      <a:ln w="762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20513" name="Line 28"/>
                    <p:cNvSpPr>
                      <a:spLocks noChangeShapeType="1"/>
                    </p:cNvSpPr>
                    <p:nvPr/>
                  </p:nvSpPr>
                  <p:spPr bwMode="auto">
                    <a:xfrm flipH="1">
                      <a:off x="5040" y="1104"/>
                      <a:ext cx="240" cy="384"/>
                    </a:xfrm>
                    <a:prstGeom prst="line">
                      <a:avLst/>
                    </a:prstGeom>
                    <a:noFill/>
                    <a:ln w="762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14" name="Line 29"/>
                    <p:cNvSpPr>
                      <a:spLocks noChangeShapeType="1"/>
                    </p:cNvSpPr>
                    <p:nvPr/>
                  </p:nvSpPr>
                  <p:spPr bwMode="auto">
                    <a:xfrm flipH="1">
                      <a:off x="5184" y="1104"/>
                      <a:ext cx="240" cy="384"/>
                    </a:xfrm>
                    <a:prstGeom prst="line">
                      <a:avLst/>
                    </a:prstGeom>
                    <a:noFill/>
                    <a:ln w="762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sp>
              <p:nvSpPr>
                <p:cNvPr id="20506" name="WordArt 38"/>
                <p:cNvSpPr>
                  <a:spLocks noChangeArrowheads="1" noChangeShapeType="1" noTextEdit="1"/>
                </p:cNvSpPr>
                <p:nvPr/>
              </p:nvSpPr>
              <p:spPr bwMode="auto">
                <a:xfrm>
                  <a:off x="1228" y="1315"/>
                  <a:ext cx="1725" cy="188"/>
                </a:xfrm>
                <a:prstGeom prst="rect">
                  <a:avLst/>
                </a:prstGeom>
              </p:spPr>
              <p:txBody>
                <a:bodyPr wrap="none" fromWordArt="1">
                  <a:prstTxWarp prst="textPlain">
                    <a:avLst>
                      <a:gd name="adj" fmla="val 50000"/>
                    </a:avLst>
                  </a:prstTxWarp>
                </a:bodyPr>
                <a:lstStyle/>
                <a:p>
                  <a:r>
                    <a:rPr lang="en-US" altLang="zh-CN" sz="3600" kern="10">
                      <a:ln w="9525">
                        <a:solidFill>
                          <a:schemeClr val="tx1"/>
                        </a:solidFill>
                        <a:round/>
                        <a:headEnd/>
                        <a:tailEnd/>
                      </a:ln>
                      <a:solidFill>
                        <a:srgbClr val="FFFFFF"/>
                      </a:solidFill>
                      <a:latin typeface="宋体" panose="02010600030101010101" pitchFamily="2" charset="-122"/>
                    </a:rPr>
                    <a:t>-GCGC---CAAT---TATA</a:t>
                  </a:r>
                  <a:endParaRPr lang="zh-CN" altLang="en-US" sz="3600" kern="10">
                    <a:ln w="9525">
                      <a:solidFill>
                        <a:schemeClr val="tx1"/>
                      </a:solidFill>
                      <a:round/>
                      <a:headEnd/>
                      <a:tailEnd/>
                    </a:ln>
                    <a:solidFill>
                      <a:srgbClr val="FFFFFF"/>
                    </a:solidFill>
                    <a:latin typeface="宋体" panose="02010600030101010101" pitchFamily="2" charset="-122"/>
                  </a:endParaRPr>
                </a:p>
              </p:txBody>
            </p:sp>
          </p:grpSp>
          <p:grpSp>
            <p:nvGrpSpPr>
              <p:cNvPr id="20502" name="Group 52"/>
              <p:cNvGrpSpPr>
                <a:grpSpLocks/>
              </p:cNvGrpSpPr>
              <p:nvPr/>
            </p:nvGrpSpPr>
            <p:grpSpPr bwMode="auto">
              <a:xfrm>
                <a:off x="3417" y="1785"/>
                <a:ext cx="1580" cy="163"/>
                <a:chOff x="3417" y="1785"/>
                <a:chExt cx="1580" cy="163"/>
              </a:xfrm>
            </p:grpSpPr>
            <p:sp>
              <p:nvSpPr>
                <p:cNvPr id="20503" name="AutoShape 27"/>
                <p:cNvSpPr>
                  <a:spLocks noChangeArrowheads="1"/>
                </p:cNvSpPr>
                <p:nvPr/>
              </p:nvSpPr>
              <p:spPr bwMode="auto">
                <a:xfrm>
                  <a:off x="3417" y="1785"/>
                  <a:ext cx="1580" cy="163"/>
                </a:xfrm>
                <a:prstGeom prst="parallelogram">
                  <a:avLst>
                    <a:gd name="adj" fmla="val 0"/>
                  </a:avLst>
                </a:prstGeom>
                <a:gradFill rotWithShape="1">
                  <a:gsLst>
                    <a:gs pos="0">
                      <a:srgbClr val="FF99FF"/>
                    </a:gs>
                    <a:gs pos="50000">
                      <a:srgbClr val="FFFFFF"/>
                    </a:gs>
                    <a:gs pos="100000">
                      <a:srgbClr val="FF99FF"/>
                    </a:gs>
                  </a:gsLst>
                  <a:lin ang="5400000" scaled="1"/>
                </a:gradFill>
                <a:ln w="9525">
                  <a:solidFill>
                    <a:srgbClr val="FF99FF"/>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p>
              </p:txBody>
            </p:sp>
            <p:sp>
              <p:nvSpPr>
                <p:cNvPr id="20504" name="WordArt 40"/>
                <p:cNvSpPr>
                  <a:spLocks noChangeArrowheads="1" noChangeShapeType="1" noTextEdit="1"/>
                </p:cNvSpPr>
                <p:nvPr/>
              </p:nvSpPr>
              <p:spPr bwMode="auto">
                <a:xfrm>
                  <a:off x="3579" y="1800"/>
                  <a:ext cx="1152" cy="128"/>
                </a:xfrm>
                <a:prstGeom prst="rect">
                  <a:avLst/>
                </a:prstGeom>
              </p:spPr>
              <p:txBody>
                <a:bodyPr wrap="none" fromWordArt="1">
                  <a:prstTxWarp prst="textPlain">
                    <a:avLst>
                      <a:gd name="adj" fmla="val 50000"/>
                    </a:avLst>
                  </a:prstTxWarp>
                </a:bodyPr>
                <a:lstStyle/>
                <a:p>
                  <a:r>
                    <a:rPr lang="zh-CN" altLang="en-US" sz="3600" kern="10">
                      <a:ln w="9525">
                        <a:solidFill>
                          <a:srgbClr val="0000FF"/>
                        </a:solidFill>
                        <a:round/>
                        <a:headEnd/>
                        <a:tailEnd/>
                      </a:ln>
                      <a:solidFill>
                        <a:srgbClr val="0000FF"/>
                      </a:solidFill>
                      <a:latin typeface="宋体" panose="02010600030101010101" pitchFamily="2" charset="-122"/>
                    </a:rPr>
                    <a:t>结构基因</a:t>
                  </a:r>
                </a:p>
              </p:txBody>
            </p:sp>
          </p:grpSp>
        </p:grpSp>
        <p:sp>
          <p:nvSpPr>
            <p:cNvPr id="19497" name="Rectangle 41"/>
            <p:cNvSpPr>
              <a:spLocks noChangeArrowheads="1"/>
            </p:cNvSpPr>
            <p:nvPr/>
          </p:nvSpPr>
          <p:spPr bwMode="auto">
            <a:xfrm>
              <a:off x="447" y="1784"/>
              <a:ext cx="349" cy="170"/>
            </a:xfrm>
            <a:prstGeom prst="rect">
              <a:avLst/>
            </a:prstGeom>
            <a:gradFill rotWithShape="1">
              <a:gsLst>
                <a:gs pos="0">
                  <a:srgbClr val="FF0066"/>
                </a:gs>
                <a:gs pos="50000">
                  <a:schemeClr val="folHlink"/>
                </a:gs>
                <a:gs pos="100000">
                  <a:srgbClr val="FF0066"/>
                </a:gs>
              </a:gsLst>
              <a:lin ang="5400000" scaled="1"/>
            </a:gradFill>
            <a:ln w="9525" algn="ctr">
              <a:solidFill>
                <a:schemeClr val="tx1"/>
              </a:solidFill>
              <a:miter lim="800000"/>
              <a:headEnd/>
              <a:tailEnd/>
            </a:ln>
            <a:effectLst/>
          </p:spPr>
          <p:txBody>
            <a:bodyPr wrap="none" anchor="ctr"/>
            <a:lstStyle/>
            <a:p>
              <a:pPr>
                <a:defRPr/>
              </a:pPr>
              <a:endParaRPr lang="zh-CN" altLang="en-US">
                <a:latin typeface="Arial" charset="0"/>
              </a:endParaRPr>
            </a:p>
          </p:txBody>
        </p:sp>
      </p:grpSp>
      <p:sp>
        <p:nvSpPr>
          <p:cNvPr id="19469" name="Line 13"/>
          <p:cNvSpPr>
            <a:spLocks noChangeShapeType="1"/>
          </p:cNvSpPr>
          <p:nvPr/>
        </p:nvSpPr>
        <p:spPr bwMode="auto">
          <a:xfrm flipV="1">
            <a:off x="911225" y="2971800"/>
            <a:ext cx="0" cy="1371600"/>
          </a:xfrm>
          <a:prstGeom prst="line">
            <a:avLst/>
          </a:prstGeom>
          <a:noFill/>
          <a:ln w="38100">
            <a:solidFill>
              <a:srgbClr val="FF00FF"/>
            </a:solidFill>
            <a:round/>
            <a:headEnd type="oval" w="med" len="me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9459" name="Line 3"/>
          <p:cNvSpPr>
            <a:spLocks noChangeShapeType="1"/>
          </p:cNvSpPr>
          <p:nvPr/>
        </p:nvSpPr>
        <p:spPr bwMode="auto">
          <a:xfrm flipH="1" flipV="1">
            <a:off x="4429125" y="2959100"/>
            <a:ext cx="0" cy="1406525"/>
          </a:xfrm>
          <a:prstGeom prst="line">
            <a:avLst/>
          </a:prstGeom>
          <a:noFill/>
          <a:ln w="38100">
            <a:solidFill>
              <a:srgbClr val="FF00FF"/>
            </a:solidFill>
            <a:round/>
            <a:headEnd type="oval" w="med" len="me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9462" name="Line 6"/>
          <p:cNvSpPr>
            <a:spLocks noChangeShapeType="1"/>
          </p:cNvSpPr>
          <p:nvPr/>
        </p:nvSpPr>
        <p:spPr bwMode="auto">
          <a:xfrm flipH="1" flipV="1">
            <a:off x="3367088" y="2928938"/>
            <a:ext cx="0" cy="2125662"/>
          </a:xfrm>
          <a:prstGeom prst="line">
            <a:avLst/>
          </a:prstGeom>
          <a:noFill/>
          <a:ln w="38100">
            <a:solidFill>
              <a:srgbClr val="FF00FF"/>
            </a:solidFill>
            <a:round/>
            <a:headEnd type="oval" w="med" len="me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9465" name="Line 9"/>
          <p:cNvSpPr>
            <a:spLocks noChangeShapeType="1"/>
          </p:cNvSpPr>
          <p:nvPr/>
        </p:nvSpPr>
        <p:spPr bwMode="auto">
          <a:xfrm flipV="1">
            <a:off x="2362200" y="2933700"/>
            <a:ext cx="14288" cy="2681288"/>
          </a:xfrm>
          <a:prstGeom prst="line">
            <a:avLst/>
          </a:prstGeom>
          <a:noFill/>
          <a:ln w="38100">
            <a:solidFill>
              <a:srgbClr val="FF00FF"/>
            </a:solidFill>
            <a:round/>
            <a:headEnd type="oval" w="med" len="me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9498" name="WordArt 42"/>
          <p:cNvSpPr>
            <a:spLocks noChangeArrowheads="1" noChangeShapeType="1" noTextEdit="1"/>
          </p:cNvSpPr>
          <p:nvPr/>
        </p:nvSpPr>
        <p:spPr bwMode="auto">
          <a:xfrm>
            <a:off x="5022850" y="3665538"/>
            <a:ext cx="1828800" cy="555625"/>
          </a:xfrm>
          <a:prstGeom prst="rect">
            <a:avLst/>
          </a:prstGeom>
        </p:spPr>
        <p:txBody>
          <a:bodyPr wrap="none" fromWordArt="1">
            <a:prstTxWarp prst="textPlain">
              <a:avLst>
                <a:gd name="adj" fmla="val 50000"/>
              </a:avLst>
            </a:prstTxWarp>
          </a:bodyPr>
          <a:lstStyle/>
          <a:p>
            <a:r>
              <a:rPr lang="zh-CN" altLang="en-US" sz="3600" kern="10">
                <a:ln w="9525">
                  <a:solidFill>
                    <a:schemeClr val="tx1"/>
                  </a:solidFill>
                  <a:round/>
                  <a:headEnd/>
                  <a:tailEnd/>
                </a:ln>
                <a:solidFill>
                  <a:srgbClr val="FFFFFF"/>
                </a:solidFill>
                <a:latin typeface="宋体" panose="02010600030101010101" pitchFamily="2" charset="-122"/>
              </a:rPr>
              <a:t>转录起始</a:t>
            </a:r>
          </a:p>
        </p:txBody>
      </p:sp>
      <p:sp>
        <p:nvSpPr>
          <p:cNvPr id="19499" name="WordArt 43"/>
          <p:cNvSpPr>
            <a:spLocks noChangeArrowheads="1" noChangeShapeType="1" noTextEdit="1"/>
          </p:cNvSpPr>
          <p:nvPr/>
        </p:nvSpPr>
        <p:spPr bwMode="auto">
          <a:xfrm>
            <a:off x="3902075" y="4451350"/>
            <a:ext cx="1371600" cy="457200"/>
          </a:xfrm>
          <a:prstGeom prst="rect">
            <a:avLst/>
          </a:prstGeom>
        </p:spPr>
        <p:txBody>
          <a:bodyPr wrap="none" fromWordArt="1">
            <a:prstTxWarp prst="textPlain">
              <a:avLst>
                <a:gd name="adj" fmla="val 50000"/>
              </a:avLst>
            </a:prstTxWarp>
          </a:bodyPr>
          <a:lstStyle/>
          <a:p>
            <a:pPr>
              <a:defRPr/>
            </a:pPr>
            <a:r>
              <a:rPr lang="en-US" altLang="zh-CN" sz="3600" kern="10">
                <a:ln w="9525">
                  <a:solidFill>
                    <a:schemeClr val="tx1"/>
                  </a:solidFill>
                  <a:round/>
                  <a:headEnd/>
                  <a:tailEnd/>
                </a:ln>
                <a:solidFill>
                  <a:srgbClr val="FFFFFF"/>
                </a:solidFill>
                <a:latin typeface="宋体"/>
                <a:ea typeface="宋体"/>
              </a:rPr>
              <a:t>TATA</a:t>
            </a:r>
            <a:r>
              <a:rPr lang="zh-CN" altLang="en-US" sz="3600" kern="10">
                <a:ln w="9525">
                  <a:solidFill>
                    <a:schemeClr val="tx1"/>
                  </a:solidFill>
                  <a:round/>
                  <a:headEnd/>
                  <a:tailEnd/>
                </a:ln>
                <a:solidFill>
                  <a:srgbClr val="FFFFFF"/>
                </a:solidFill>
                <a:latin typeface="宋体"/>
                <a:ea typeface="宋体"/>
              </a:rPr>
              <a:t>盒</a:t>
            </a:r>
          </a:p>
        </p:txBody>
      </p:sp>
      <p:sp>
        <p:nvSpPr>
          <p:cNvPr id="19500" name="WordArt 44"/>
          <p:cNvSpPr>
            <a:spLocks noChangeArrowheads="1" noChangeShapeType="1" noTextEdit="1"/>
          </p:cNvSpPr>
          <p:nvPr/>
        </p:nvSpPr>
        <p:spPr bwMode="auto">
          <a:xfrm>
            <a:off x="2852738" y="5173663"/>
            <a:ext cx="1371600" cy="457200"/>
          </a:xfrm>
          <a:prstGeom prst="rect">
            <a:avLst/>
          </a:prstGeom>
        </p:spPr>
        <p:txBody>
          <a:bodyPr wrap="none" fromWordArt="1">
            <a:prstTxWarp prst="textPlain">
              <a:avLst>
                <a:gd name="adj" fmla="val 50000"/>
              </a:avLst>
            </a:prstTxWarp>
          </a:bodyPr>
          <a:lstStyle/>
          <a:p>
            <a:pPr>
              <a:defRPr/>
            </a:pPr>
            <a:r>
              <a:rPr lang="en-US" altLang="zh-CN" sz="3600" kern="10">
                <a:ln w="9525">
                  <a:solidFill>
                    <a:schemeClr val="tx1"/>
                  </a:solidFill>
                  <a:round/>
                  <a:headEnd/>
                  <a:tailEnd/>
                </a:ln>
                <a:solidFill>
                  <a:srgbClr val="FFFFFF"/>
                </a:solidFill>
                <a:latin typeface="宋体"/>
                <a:ea typeface="宋体"/>
              </a:rPr>
              <a:t>CAAT</a:t>
            </a:r>
            <a:r>
              <a:rPr lang="zh-CN" altLang="en-US" sz="3600" kern="10">
                <a:ln w="9525">
                  <a:solidFill>
                    <a:schemeClr val="tx1"/>
                  </a:solidFill>
                  <a:round/>
                  <a:headEnd/>
                  <a:tailEnd/>
                </a:ln>
                <a:solidFill>
                  <a:srgbClr val="FFFFFF"/>
                </a:solidFill>
                <a:latin typeface="宋体"/>
                <a:ea typeface="宋体"/>
              </a:rPr>
              <a:t>盒</a:t>
            </a:r>
          </a:p>
        </p:txBody>
      </p:sp>
      <p:sp>
        <p:nvSpPr>
          <p:cNvPr id="19501" name="WordArt 45"/>
          <p:cNvSpPr>
            <a:spLocks noChangeArrowheads="1" noChangeShapeType="1" noTextEdit="1"/>
          </p:cNvSpPr>
          <p:nvPr/>
        </p:nvSpPr>
        <p:spPr bwMode="auto">
          <a:xfrm>
            <a:off x="1935163" y="5827713"/>
            <a:ext cx="914400" cy="457200"/>
          </a:xfrm>
          <a:prstGeom prst="rect">
            <a:avLst/>
          </a:prstGeom>
        </p:spPr>
        <p:txBody>
          <a:bodyPr wrap="none" fromWordArt="1">
            <a:prstTxWarp prst="textPlain">
              <a:avLst>
                <a:gd name="adj" fmla="val 50000"/>
              </a:avLst>
            </a:prstTxWarp>
          </a:bodyPr>
          <a:lstStyle/>
          <a:p>
            <a:pPr>
              <a:defRPr/>
            </a:pPr>
            <a:r>
              <a:rPr lang="en-US" altLang="zh-CN" sz="3600" kern="10">
                <a:ln w="9525">
                  <a:solidFill>
                    <a:schemeClr val="tx1"/>
                  </a:solidFill>
                  <a:round/>
                  <a:headEnd/>
                  <a:tailEnd/>
                </a:ln>
                <a:solidFill>
                  <a:srgbClr val="FFFFFF"/>
                </a:solidFill>
                <a:latin typeface="宋体"/>
                <a:ea typeface="宋体"/>
              </a:rPr>
              <a:t>GC</a:t>
            </a:r>
            <a:r>
              <a:rPr lang="zh-CN" altLang="en-US" sz="3600" kern="10">
                <a:ln w="9525">
                  <a:solidFill>
                    <a:schemeClr val="tx1"/>
                  </a:solidFill>
                  <a:round/>
                  <a:headEnd/>
                  <a:tailEnd/>
                </a:ln>
                <a:solidFill>
                  <a:srgbClr val="FFFFFF"/>
                </a:solidFill>
                <a:latin typeface="宋体"/>
                <a:ea typeface="宋体"/>
              </a:rPr>
              <a:t>盒</a:t>
            </a:r>
          </a:p>
        </p:txBody>
      </p:sp>
      <p:sp>
        <p:nvSpPr>
          <p:cNvPr id="19502" name="WordArt 46"/>
          <p:cNvSpPr>
            <a:spLocks noChangeArrowheads="1" noChangeShapeType="1" noTextEdit="1"/>
          </p:cNvSpPr>
          <p:nvPr/>
        </p:nvSpPr>
        <p:spPr bwMode="auto">
          <a:xfrm>
            <a:off x="365125" y="4522788"/>
            <a:ext cx="1371600" cy="457200"/>
          </a:xfrm>
          <a:prstGeom prst="rect">
            <a:avLst/>
          </a:prstGeom>
        </p:spPr>
        <p:txBody>
          <a:bodyPr wrap="none" fromWordArt="1">
            <a:prstTxWarp prst="textPlain">
              <a:avLst>
                <a:gd name="adj" fmla="val 50000"/>
              </a:avLst>
            </a:prstTxWarp>
          </a:bodyPr>
          <a:lstStyle/>
          <a:p>
            <a:r>
              <a:rPr lang="zh-CN" altLang="en-US" sz="3600" kern="10">
                <a:ln w="9525">
                  <a:solidFill>
                    <a:schemeClr val="tx1"/>
                  </a:solidFill>
                  <a:round/>
                  <a:headEnd/>
                  <a:tailEnd/>
                </a:ln>
                <a:solidFill>
                  <a:srgbClr val="FFFFFF"/>
                </a:solidFill>
                <a:latin typeface="宋体" panose="02010600030101010101" pitchFamily="2" charset="-122"/>
              </a:rPr>
              <a:t>增强子</a:t>
            </a:r>
          </a:p>
        </p:txBody>
      </p:sp>
      <p:sp>
        <p:nvSpPr>
          <p:cNvPr id="19507" name="AutoShape 51"/>
          <p:cNvSpPr>
            <a:spLocks/>
          </p:cNvSpPr>
          <p:nvPr/>
        </p:nvSpPr>
        <p:spPr bwMode="auto">
          <a:xfrm rot="-5400000">
            <a:off x="2578894" y="438944"/>
            <a:ext cx="420688" cy="3867150"/>
          </a:xfrm>
          <a:prstGeom prst="rightBrace">
            <a:avLst>
              <a:gd name="adj1" fmla="val 76604"/>
              <a:gd name="adj2" fmla="val 50000"/>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Tree>
    <p:extLst>
      <p:ext uri="{BB962C8B-B14F-4D97-AF65-F5344CB8AC3E}">
        <p14:creationId xmlns:p14="http://schemas.microsoft.com/office/powerpoint/2010/main" val="3477834466"/>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19502"/>
                                        </p:tgtEl>
                                        <p:attrNameLst>
                                          <p:attrName>style.visibility</p:attrName>
                                        </p:attrNameLst>
                                      </p:cBhvr>
                                      <p:to>
                                        <p:strVal val="visible"/>
                                      </p:to>
                                    </p:set>
                                    <p:animEffect transition="in" filter="wipe(down)">
                                      <p:cBhvr>
                                        <p:cTn id="12" dur="500"/>
                                        <p:tgtEl>
                                          <p:spTgt spid="19502"/>
                                        </p:tgtEl>
                                      </p:cBhvr>
                                    </p:animEffect>
                                  </p:childTnLst>
                                </p:cTn>
                              </p:par>
                              <p:par>
                                <p:cTn id="13" presetID="22" presetClass="entr" presetSubtype="4" fill="hold" nodeType="withEffect">
                                  <p:stCondLst>
                                    <p:cond delay="0"/>
                                  </p:stCondLst>
                                  <p:childTnLst>
                                    <p:set>
                                      <p:cBhvr>
                                        <p:cTn id="14" dur="1" fill="hold">
                                          <p:stCondLst>
                                            <p:cond delay="0"/>
                                          </p:stCondLst>
                                        </p:cTn>
                                        <p:tgtEl>
                                          <p:spTgt spid="19469"/>
                                        </p:tgtEl>
                                        <p:attrNameLst>
                                          <p:attrName>style.visibility</p:attrName>
                                        </p:attrNameLst>
                                      </p:cBhvr>
                                      <p:to>
                                        <p:strVal val="visible"/>
                                      </p:to>
                                    </p:set>
                                    <p:animEffect transition="in" filter="wipe(down)">
                                      <p:cBhvr>
                                        <p:cTn id="15" dur="500"/>
                                        <p:tgtEl>
                                          <p:spTgt spid="19469"/>
                                        </p:tgtEl>
                                      </p:cBhvr>
                                    </p:animEffect>
                                  </p:childTnLst>
                                </p:cTn>
                              </p:par>
                              <p:par>
                                <p:cTn id="16" presetID="22" presetClass="entr" presetSubtype="4" fill="hold" nodeType="withEffect">
                                  <p:stCondLst>
                                    <p:cond delay="0"/>
                                  </p:stCondLst>
                                  <p:childTnLst>
                                    <p:set>
                                      <p:cBhvr>
                                        <p:cTn id="17" dur="1" fill="hold">
                                          <p:stCondLst>
                                            <p:cond delay="0"/>
                                          </p:stCondLst>
                                        </p:cTn>
                                        <p:tgtEl>
                                          <p:spTgt spid="19501"/>
                                        </p:tgtEl>
                                        <p:attrNameLst>
                                          <p:attrName>style.visibility</p:attrName>
                                        </p:attrNameLst>
                                      </p:cBhvr>
                                      <p:to>
                                        <p:strVal val="visible"/>
                                      </p:to>
                                    </p:set>
                                    <p:animEffect transition="in" filter="wipe(down)">
                                      <p:cBhvr>
                                        <p:cTn id="18" dur="500"/>
                                        <p:tgtEl>
                                          <p:spTgt spid="19501"/>
                                        </p:tgtEl>
                                      </p:cBhvr>
                                    </p:animEffect>
                                  </p:childTnLst>
                                </p:cTn>
                              </p:par>
                            </p:childTnLst>
                          </p:cTn>
                        </p:par>
                        <p:par>
                          <p:cTn id="19" fill="hold" nodeType="afterGroup">
                            <p:stCondLst>
                              <p:cond delay="500"/>
                            </p:stCondLst>
                            <p:childTnLst>
                              <p:par>
                                <p:cTn id="20" presetID="22" presetClass="entr" presetSubtype="4" fill="hold" nodeType="afterEffect">
                                  <p:stCondLst>
                                    <p:cond delay="0"/>
                                  </p:stCondLst>
                                  <p:childTnLst>
                                    <p:set>
                                      <p:cBhvr>
                                        <p:cTn id="21" dur="1" fill="hold">
                                          <p:stCondLst>
                                            <p:cond delay="0"/>
                                          </p:stCondLst>
                                        </p:cTn>
                                        <p:tgtEl>
                                          <p:spTgt spid="19465"/>
                                        </p:tgtEl>
                                        <p:attrNameLst>
                                          <p:attrName>style.visibility</p:attrName>
                                        </p:attrNameLst>
                                      </p:cBhvr>
                                      <p:to>
                                        <p:strVal val="visible"/>
                                      </p:to>
                                    </p:set>
                                    <p:animEffect transition="in" filter="wipe(down)">
                                      <p:cBhvr>
                                        <p:cTn id="22" dur="500"/>
                                        <p:tgtEl>
                                          <p:spTgt spid="19465"/>
                                        </p:tgtEl>
                                      </p:cBhvr>
                                    </p:animEffect>
                                  </p:childTnLst>
                                </p:cTn>
                              </p:par>
                              <p:par>
                                <p:cTn id="23" presetID="22" presetClass="entr" presetSubtype="4" fill="hold" nodeType="withEffect">
                                  <p:stCondLst>
                                    <p:cond delay="0"/>
                                  </p:stCondLst>
                                  <p:childTnLst>
                                    <p:set>
                                      <p:cBhvr>
                                        <p:cTn id="24" dur="1" fill="hold">
                                          <p:stCondLst>
                                            <p:cond delay="0"/>
                                          </p:stCondLst>
                                        </p:cTn>
                                        <p:tgtEl>
                                          <p:spTgt spid="19500"/>
                                        </p:tgtEl>
                                        <p:attrNameLst>
                                          <p:attrName>style.visibility</p:attrName>
                                        </p:attrNameLst>
                                      </p:cBhvr>
                                      <p:to>
                                        <p:strVal val="visible"/>
                                      </p:to>
                                    </p:set>
                                    <p:animEffect transition="in" filter="wipe(down)">
                                      <p:cBhvr>
                                        <p:cTn id="25" dur="500"/>
                                        <p:tgtEl>
                                          <p:spTgt spid="19500"/>
                                        </p:tgtEl>
                                      </p:cBhvr>
                                    </p:animEffect>
                                  </p:childTnLst>
                                </p:cTn>
                              </p:par>
                            </p:childTnLst>
                          </p:cTn>
                        </p:par>
                        <p:par>
                          <p:cTn id="26" fill="hold" nodeType="afterGroup">
                            <p:stCondLst>
                              <p:cond delay="1000"/>
                            </p:stCondLst>
                            <p:childTnLst>
                              <p:par>
                                <p:cTn id="27" presetID="22" presetClass="entr" presetSubtype="4" fill="hold" nodeType="afterEffect">
                                  <p:stCondLst>
                                    <p:cond delay="0"/>
                                  </p:stCondLst>
                                  <p:childTnLst>
                                    <p:set>
                                      <p:cBhvr>
                                        <p:cTn id="28" dur="1" fill="hold">
                                          <p:stCondLst>
                                            <p:cond delay="0"/>
                                          </p:stCondLst>
                                        </p:cTn>
                                        <p:tgtEl>
                                          <p:spTgt spid="19462"/>
                                        </p:tgtEl>
                                        <p:attrNameLst>
                                          <p:attrName>style.visibility</p:attrName>
                                        </p:attrNameLst>
                                      </p:cBhvr>
                                      <p:to>
                                        <p:strVal val="visible"/>
                                      </p:to>
                                    </p:set>
                                    <p:animEffect transition="in" filter="wipe(down)">
                                      <p:cBhvr>
                                        <p:cTn id="29" dur="500"/>
                                        <p:tgtEl>
                                          <p:spTgt spid="19462"/>
                                        </p:tgtEl>
                                      </p:cBhvr>
                                    </p:animEffect>
                                  </p:childTnLst>
                                </p:cTn>
                              </p:par>
                              <p:par>
                                <p:cTn id="30" presetID="22" presetClass="entr" presetSubtype="4" fill="hold" nodeType="withEffect">
                                  <p:stCondLst>
                                    <p:cond delay="0"/>
                                  </p:stCondLst>
                                  <p:childTnLst>
                                    <p:set>
                                      <p:cBhvr>
                                        <p:cTn id="31" dur="1" fill="hold">
                                          <p:stCondLst>
                                            <p:cond delay="0"/>
                                          </p:stCondLst>
                                        </p:cTn>
                                        <p:tgtEl>
                                          <p:spTgt spid="19499"/>
                                        </p:tgtEl>
                                        <p:attrNameLst>
                                          <p:attrName>style.visibility</p:attrName>
                                        </p:attrNameLst>
                                      </p:cBhvr>
                                      <p:to>
                                        <p:strVal val="visible"/>
                                      </p:to>
                                    </p:set>
                                    <p:animEffect transition="in" filter="wipe(down)">
                                      <p:cBhvr>
                                        <p:cTn id="32" dur="500"/>
                                        <p:tgtEl>
                                          <p:spTgt spid="19499"/>
                                        </p:tgtEl>
                                      </p:cBhvr>
                                    </p:animEffect>
                                  </p:childTnLst>
                                </p:cTn>
                              </p:par>
                            </p:childTnLst>
                          </p:cTn>
                        </p:par>
                        <p:par>
                          <p:cTn id="33" fill="hold" nodeType="afterGroup">
                            <p:stCondLst>
                              <p:cond delay="1500"/>
                            </p:stCondLst>
                            <p:childTnLst>
                              <p:par>
                                <p:cTn id="34" presetID="22" presetClass="entr" presetSubtype="4" fill="hold" nodeType="afterEffect">
                                  <p:stCondLst>
                                    <p:cond delay="0"/>
                                  </p:stCondLst>
                                  <p:childTnLst>
                                    <p:set>
                                      <p:cBhvr>
                                        <p:cTn id="35" dur="1" fill="hold">
                                          <p:stCondLst>
                                            <p:cond delay="0"/>
                                          </p:stCondLst>
                                        </p:cTn>
                                        <p:tgtEl>
                                          <p:spTgt spid="19459"/>
                                        </p:tgtEl>
                                        <p:attrNameLst>
                                          <p:attrName>style.visibility</p:attrName>
                                        </p:attrNameLst>
                                      </p:cBhvr>
                                      <p:to>
                                        <p:strVal val="visible"/>
                                      </p:to>
                                    </p:set>
                                    <p:animEffect transition="in" filter="wipe(down)">
                                      <p:cBhvr>
                                        <p:cTn id="36" dur="500"/>
                                        <p:tgtEl>
                                          <p:spTgt spid="19459"/>
                                        </p:tgtEl>
                                      </p:cBhvr>
                                    </p:animEffect>
                                  </p:childTnLst>
                                </p:cTn>
                              </p:par>
                            </p:childTnLst>
                          </p:cTn>
                        </p:par>
                        <p:par>
                          <p:cTn id="37" fill="hold" nodeType="afterGroup">
                            <p:stCondLst>
                              <p:cond delay="2000"/>
                            </p:stCondLst>
                            <p:childTnLst>
                              <p:par>
                                <p:cTn id="38" presetID="22" presetClass="entr" presetSubtype="4" fill="hold" grpId="0" nodeType="afterEffect">
                                  <p:stCondLst>
                                    <p:cond delay="0"/>
                                  </p:stCondLst>
                                  <p:childTnLst>
                                    <p:set>
                                      <p:cBhvr>
                                        <p:cTn id="39" dur="1" fill="hold">
                                          <p:stCondLst>
                                            <p:cond delay="0"/>
                                          </p:stCondLst>
                                        </p:cTn>
                                        <p:tgtEl>
                                          <p:spTgt spid="19507"/>
                                        </p:tgtEl>
                                        <p:attrNameLst>
                                          <p:attrName>style.visibility</p:attrName>
                                        </p:attrNameLst>
                                      </p:cBhvr>
                                      <p:to>
                                        <p:strVal val="visible"/>
                                      </p:to>
                                    </p:set>
                                    <p:animEffect transition="in" filter="wipe(down)">
                                      <p:cBhvr>
                                        <p:cTn id="40" dur="500"/>
                                        <p:tgtEl>
                                          <p:spTgt spid="19507"/>
                                        </p:tgtEl>
                                      </p:cBhvr>
                                    </p:animEffect>
                                  </p:childTnLst>
                                </p:cTn>
                              </p:par>
                            </p:childTnLst>
                          </p:cTn>
                        </p:par>
                        <p:par>
                          <p:cTn id="41" fill="hold" nodeType="afterGroup">
                            <p:stCondLst>
                              <p:cond delay="2500"/>
                            </p:stCondLst>
                            <p:childTnLst>
                              <p:par>
                                <p:cTn id="42" presetID="22" presetClass="entr" presetSubtype="4" fill="hold" nodeType="afterEffect">
                                  <p:stCondLst>
                                    <p:cond delay="0"/>
                                  </p:stCondLst>
                                  <p:childTnLst>
                                    <p:set>
                                      <p:cBhvr>
                                        <p:cTn id="43" dur="1" fill="hold">
                                          <p:stCondLst>
                                            <p:cond delay="0"/>
                                          </p:stCondLst>
                                        </p:cTn>
                                        <p:tgtEl>
                                          <p:spTgt spid="19495"/>
                                        </p:tgtEl>
                                        <p:attrNameLst>
                                          <p:attrName>style.visibility</p:attrName>
                                        </p:attrNameLst>
                                      </p:cBhvr>
                                      <p:to>
                                        <p:strVal val="visible"/>
                                      </p:to>
                                    </p:set>
                                    <p:animEffect transition="in" filter="wipe(down)">
                                      <p:cBhvr>
                                        <p:cTn id="44" dur="500"/>
                                        <p:tgtEl>
                                          <p:spTgt spid="19495"/>
                                        </p:tgtEl>
                                      </p:cBhvr>
                                    </p:animEffect>
                                  </p:childTnLst>
                                </p:cTn>
                              </p:par>
                            </p:childTnLst>
                          </p:cTn>
                        </p:par>
                        <p:par>
                          <p:cTn id="45" fill="hold" nodeType="afterGroup">
                            <p:stCondLst>
                              <p:cond delay="3000"/>
                            </p:stCondLst>
                            <p:childTnLst>
                              <p:par>
                                <p:cTn id="46" presetID="12" presetClass="entr" presetSubtype="4" fill="hold" nodeType="afterEffect">
                                  <p:stCondLst>
                                    <p:cond delay="0"/>
                                  </p:stCondLst>
                                  <p:childTnLst>
                                    <p:set>
                                      <p:cBhvr>
                                        <p:cTn id="47" dur="1" fill="hold">
                                          <p:stCondLst>
                                            <p:cond delay="0"/>
                                          </p:stCondLst>
                                        </p:cTn>
                                        <p:tgtEl>
                                          <p:spTgt spid="19498"/>
                                        </p:tgtEl>
                                        <p:attrNameLst>
                                          <p:attrName>style.visibility</p:attrName>
                                        </p:attrNameLst>
                                      </p:cBhvr>
                                      <p:to>
                                        <p:strVal val="visible"/>
                                      </p:to>
                                    </p:set>
                                    <p:animEffect transition="in" filter="slide(fromBottom)">
                                      <p:cBhvr>
                                        <p:cTn id="48" dur="500"/>
                                        <p:tgtEl>
                                          <p:spTgt spid="19498"/>
                                        </p:tgtEl>
                                      </p:cBhvr>
                                    </p:animEffect>
                                  </p:childTnLst>
                                </p:cTn>
                              </p:par>
                            </p:childTnLst>
                          </p:cTn>
                        </p:par>
                        <p:par>
                          <p:cTn id="49" fill="hold" nodeType="afterGroup">
                            <p:stCondLst>
                              <p:cond delay="3500"/>
                            </p:stCondLst>
                            <p:childTnLst>
                              <p:par>
                                <p:cTn id="50" presetID="12" presetClass="entr" presetSubtype="4" fill="hold" nodeType="afterEffect">
                                  <p:stCondLst>
                                    <p:cond delay="0"/>
                                  </p:stCondLst>
                                  <p:childTnLst>
                                    <p:set>
                                      <p:cBhvr>
                                        <p:cTn id="51" dur="1" fill="hold">
                                          <p:stCondLst>
                                            <p:cond delay="0"/>
                                          </p:stCondLst>
                                        </p:cTn>
                                        <p:tgtEl>
                                          <p:spTgt spid="19492"/>
                                        </p:tgtEl>
                                        <p:attrNameLst>
                                          <p:attrName>style.visibility</p:attrName>
                                        </p:attrNameLst>
                                      </p:cBhvr>
                                      <p:to>
                                        <p:strVal val="visible"/>
                                      </p:to>
                                    </p:set>
                                    <p:animEffect transition="in" filter="slide(fromBottom)">
                                      <p:cBhvr>
                                        <p:cTn id="52" dur="500"/>
                                        <p:tgtEl>
                                          <p:spTgt spid="194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50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6"/>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3C2A56F0-E2C4-4F89-8C3F-386F9E3EF767}" type="slidenum">
              <a:rPr lang="en-US" altLang="zh-CN"/>
              <a:pPr eaLnBrk="1" hangingPunct="1"/>
              <a:t>11</a:t>
            </a:fld>
            <a:endParaRPr lang="en-US" altLang="zh-CN"/>
          </a:p>
        </p:txBody>
      </p:sp>
      <p:sp>
        <p:nvSpPr>
          <p:cNvPr id="21507" name="Rectangle 4"/>
          <p:cNvSpPr>
            <a:spLocks noGrp="1" noChangeArrowheads="1"/>
          </p:cNvSpPr>
          <p:nvPr>
            <p:ph type="ctrTitle"/>
          </p:nvPr>
        </p:nvSpPr>
        <p:spPr>
          <a:xfrm>
            <a:off x="539750" y="787400"/>
            <a:ext cx="8208963" cy="2136775"/>
          </a:xfrm>
        </p:spPr>
        <p:txBody>
          <a:bodyPr/>
          <a:lstStyle/>
          <a:p>
            <a:pPr eaLnBrk="1" hangingPunct="1"/>
            <a:r>
              <a:rPr kumimoji="1" lang="zh-CN" altLang="en-US" sz="10800" dirty="0" smtClean="0">
                <a:solidFill>
                  <a:srgbClr val="C00000"/>
                </a:solidFill>
              </a:rPr>
              <a:t>第二节</a:t>
            </a:r>
          </a:p>
        </p:txBody>
      </p:sp>
      <p:sp>
        <p:nvSpPr>
          <p:cNvPr id="21508" name="Rectangle 5"/>
          <p:cNvSpPr>
            <a:spLocks noGrp="1" noChangeArrowheads="1"/>
          </p:cNvSpPr>
          <p:nvPr>
            <p:ph type="subTitle" idx="1"/>
          </p:nvPr>
        </p:nvSpPr>
        <p:spPr>
          <a:xfrm>
            <a:off x="1443831" y="3124200"/>
            <a:ext cx="6400800" cy="1752600"/>
          </a:xfrm>
        </p:spPr>
        <p:txBody>
          <a:bodyPr/>
          <a:lstStyle/>
          <a:p>
            <a:pPr eaLnBrk="1" hangingPunct="1"/>
            <a:r>
              <a:rPr kumimoji="1" lang="zh-CN" altLang="en-US" sz="8800" dirty="0" smtClean="0">
                <a:solidFill>
                  <a:srgbClr val="C00000"/>
                </a:solidFill>
              </a:rPr>
              <a:t>转录过程</a:t>
            </a:r>
          </a:p>
          <a:p>
            <a:pPr eaLnBrk="1" hangingPunct="1"/>
            <a:r>
              <a:rPr kumimoji="1" lang="en-US" altLang="zh-CN" dirty="0" smtClean="0">
                <a:solidFill>
                  <a:srgbClr val="C00000"/>
                </a:solidFill>
              </a:rPr>
              <a:t>The Process of Transcription</a:t>
            </a:r>
          </a:p>
        </p:txBody>
      </p:sp>
    </p:spTree>
    <p:extLst>
      <p:ext uri="{BB962C8B-B14F-4D97-AF65-F5344CB8AC3E}">
        <p14:creationId xmlns:p14="http://schemas.microsoft.com/office/powerpoint/2010/main" val="284978716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灯片编号占位符 7"/>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38441CCE-63C4-4E7A-A5F6-5ACC05A53517}" type="slidenum">
              <a:rPr lang="en-US" altLang="zh-CN"/>
              <a:pPr eaLnBrk="1" hangingPunct="1"/>
              <a:t>12</a:t>
            </a:fld>
            <a:endParaRPr lang="en-US" altLang="zh-CN"/>
          </a:p>
        </p:txBody>
      </p:sp>
      <p:sp>
        <p:nvSpPr>
          <p:cNvPr id="6149" name="Rectangle 2"/>
          <p:cNvSpPr>
            <a:spLocks noGrp="1" noChangeArrowheads="1"/>
          </p:cNvSpPr>
          <p:nvPr>
            <p:ph type="title"/>
          </p:nvPr>
        </p:nvSpPr>
        <p:spPr/>
        <p:txBody>
          <a:bodyPr/>
          <a:lstStyle/>
          <a:p>
            <a:pPr eaLnBrk="1" hangingPunct="1"/>
            <a:r>
              <a:rPr kumimoji="1" lang="zh-CN" altLang="en-US" dirty="0" smtClean="0">
                <a:solidFill>
                  <a:srgbClr val="C00000"/>
                </a:solidFill>
              </a:rPr>
              <a:t>一、原核生物的转录过程</a:t>
            </a:r>
          </a:p>
        </p:txBody>
      </p:sp>
      <p:sp>
        <p:nvSpPr>
          <p:cNvPr id="6150" name="Rectangle 3"/>
          <p:cNvSpPr>
            <a:spLocks noGrp="1" noChangeArrowheads="1"/>
          </p:cNvSpPr>
          <p:nvPr>
            <p:ph type="body" sz="half" idx="1"/>
          </p:nvPr>
        </p:nvSpPr>
        <p:spPr>
          <a:xfrm>
            <a:off x="457200" y="1600200"/>
            <a:ext cx="4637088" cy="4525963"/>
          </a:xfrm>
        </p:spPr>
        <p:txBody>
          <a:bodyPr/>
          <a:lstStyle/>
          <a:p>
            <a:pPr marL="609600" indent="-609600" eaLnBrk="1" hangingPunct="1"/>
            <a:r>
              <a:rPr kumimoji="1" lang="zh-CN" altLang="en-US" sz="2400" b="1" smtClean="0">
                <a:solidFill>
                  <a:srgbClr val="00FFCC"/>
                </a:solidFill>
              </a:rPr>
              <a:t>（一）转录起始</a:t>
            </a:r>
          </a:p>
          <a:p>
            <a:pPr marL="609600" indent="-609600" eaLnBrk="1" hangingPunct="1"/>
            <a:r>
              <a:rPr kumimoji="1" lang="zh-CN" altLang="en-US" sz="2400" b="1" smtClean="0">
                <a:solidFill>
                  <a:srgbClr val="00FFCC"/>
                </a:solidFill>
              </a:rPr>
              <a:t>就是</a:t>
            </a:r>
            <a:r>
              <a:rPr kumimoji="1" lang="en-US" altLang="zh-CN" sz="2400" b="1" smtClean="0">
                <a:solidFill>
                  <a:srgbClr val="00FFCC"/>
                </a:solidFill>
              </a:rPr>
              <a:t>RNA-Pol</a:t>
            </a:r>
            <a:r>
              <a:rPr kumimoji="1" lang="zh-CN" altLang="en-US" sz="2400" b="1" smtClean="0">
                <a:solidFill>
                  <a:srgbClr val="00FFCC"/>
                </a:solidFill>
              </a:rPr>
              <a:t>结合到</a:t>
            </a:r>
            <a:r>
              <a:rPr kumimoji="1" lang="en-US" altLang="zh-CN" sz="2400" b="1" smtClean="0">
                <a:solidFill>
                  <a:srgbClr val="00FFCC"/>
                </a:solidFill>
              </a:rPr>
              <a:t>DNA</a:t>
            </a:r>
            <a:r>
              <a:rPr kumimoji="1" lang="zh-CN" altLang="en-US" sz="2400" b="1" smtClean="0">
                <a:solidFill>
                  <a:srgbClr val="00FFCC"/>
                </a:solidFill>
              </a:rPr>
              <a:t>模板上的起始区域，</a:t>
            </a:r>
            <a:r>
              <a:rPr kumimoji="1" lang="en-US" altLang="zh-CN" sz="2400" b="1" smtClean="0">
                <a:solidFill>
                  <a:srgbClr val="00FFCC"/>
                </a:solidFill>
              </a:rPr>
              <a:t>DNA</a:t>
            </a:r>
            <a:r>
              <a:rPr kumimoji="1" lang="zh-CN" altLang="en-US" sz="2400" b="1" smtClean="0">
                <a:solidFill>
                  <a:srgbClr val="00FFCC"/>
                </a:solidFill>
              </a:rPr>
              <a:t>双链局部解开，一条链作模板面加入第一个、第二个</a:t>
            </a:r>
            <a:r>
              <a:rPr kumimoji="1" lang="en-US" altLang="zh-CN" sz="2400" b="1" smtClean="0">
                <a:solidFill>
                  <a:srgbClr val="00FFCC"/>
                </a:solidFill>
              </a:rPr>
              <a:t>NTP</a:t>
            </a:r>
            <a:r>
              <a:rPr kumimoji="1" lang="zh-CN" altLang="en-US" sz="2400" b="1" smtClean="0">
                <a:solidFill>
                  <a:srgbClr val="00FFCC"/>
                </a:solidFill>
              </a:rPr>
              <a:t>，</a:t>
            </a:r>
            <a:r>
              <a:rPr kumimoji="1" lang="en-US" altLang="zh-CN" sz="2400" b="1" smtClean="0">
                <a:solidFill>
                  <a:srgbClr val="00FFCC"/>
                </a:solidFill>
              </a:rPr>
              <a:t>RNA-Pol</a:t>
            </a:r>
            <a:r>
              <a:rPr kumimoji="1" lang="zh-CN" altLang="en-US" sz="2400" b="1" smtClean="0">
                <a:solidFill>
                  <a:srgbClr val="00FFCC"/>
                </a:solidFill>
              </a:rPr>
              <a:t>催化形成第一个磷酸二酯键。</a:t>
            </a:r>
          </a:p>
          <a:p>
            <a:pPr marL="609600" indent="-609600" eaLnBrk="1" hangingPunct="1"/>
            <a:r>
              <a:rPr kumimoji="1" lang="zh-CN" altLang="en-US" sz="2400" b="1" smtClean="0">
                <a:solidFill>
                  <a:srgbClr val="00FFCC"/>
                </a:solidFill>
              </a:rPr>
              <a:t>转录起始复合物形成。</a:t>
            </a:r>
          </a:p>
          <a:p>
            <a:pPr marL="609600" indent="-609600" eaLnBrk="1" hangingPunct="1"/>
            <a:r>
              <a:rPr kumimoji="1" lang="en-US" altLang="zh-CN" sz="2400" b="1" smtClean="0">
                <a:solidFill>
                  <a:schemeClr val="folHlink"/>
                </a:solidFill>
              </a:rPr>
              <a:t>RNApol (</a:t>
            </a:r>
            <a:r>
              <a:rPr kumimoji="1" lang="en-US" altLang="zh-CN" sz="2400" b="1" smtClean="0">
                <a:solidFill>
                  <a:schemeClr val="folHlink"/>
                </a:solidFill>
                <a:sym typeface="Symbol" panose="05050102010706020507" pitchFamily="18" charset="2"/>
              </a:rPr>
              <a:t></a:t>
            </a:r>
            <a:r>
              <a:rPr kumimoji="1" lang="en-US" altLang="zh-CN" sz="2400" b="1" baseline="-25000" smtClean="0">
                <a:solidFill>
                  <a:schemeClr val="folHlink"/>
                </a:solidFill>
              </a:rPr>
              <a:t>2</a:t>
            </a:r>
            <a:r>
              <a:rPr kumimoji="1" lang="en-US" altLang="zh-CN" sz="2400" b="1" smtClean="0">
                <a:solidFill>
                  <a:schemeClr val="folHlink"/>
                </a:solidFill>
                <a:sym typeface="Symbol" panose="05050102010706020507" pitchFamily="18" charset="2"/>
              </a:rPr>
              <a:t></a:t>
            </a:r>
            <a:r>
              <a:rPr kumimoji="1" lang="en-US" altLang="zh-CN" sz="2400" b="1" smtClean="0">
                <a:solidFill>
                  <a:schemeClr val="folHlink"/>
                </a:solidFill>
              </a:rPr>
              <a:t>) - DNA - pppGpN- OH 3</a:t>
            </a:r>
            <a:r>
              <a:rPr kumimoji="1" lang="en-US" altLang="zh-CN" sz="2400" b="1" smtClean="0">
                <a:solidFill>
                  <a:schemeClr val="folHlink"/>
                </a:solidFill>
                <a:sym typeface="Symbol" panose="05050102010706020507" pitchFamily="18" charset="2"/>
              </a:rPr>
              <a:t></a:t>
            </a:r>
          </a:p>
        </p:txBody>
      </p:sp>
      <p:graphicFrame>
        <p:nvGraphicFramePr>
          <p:cNvPr id="6146" name="Object 6">
            <a:hlinkClick r:id="" action="ppaction://ole?verb=0"/>
          </p:cNvPr>
          <p:cNvGraphicFramePr>
            <a:graphicFrameLocks noGrp="1" noChangeAspect="1"/>
          </p:cNvGraphicFramePr>
          <p:nvPr>
            <p:ph sz="quarter" idx="2"/>
          </p:nvPr>
        </p:nvGraphicFramePr>
        <p:xfrm>
          <a:off x="5210175" y="1600200"/>
          <a:ext cx="2913063" cy="2185988"/>
        </p:xfrm>
        <a:graphic>
          <a:graphicData uri="http://schemas.openxmlformats.org/presentationml/2006/ole">
            <mc:AlternateContent xmlns:mc="http://schemas.openxmlformats.org/markup-compatibility/2006">
              <mc:Choice xmlns:v="urn:schemas-microsoft-com:vml" Requires="v">
                <p:oleObj spid="_x0000_s62478" name="演示文稿" r:id="rId3" imgW="4870541" imgH="3654491" progId="PowerPoint.Show.8">
                  <p:embed/>
                </p:oleObj>
              </mc:Choice>
              <mc:Fallback>
                <p:oleObj name="演示文稿" r:id="rId3" imgW="4870541" imgH="3654491" progId="PowerPoint.Show.8">
                  <p:embed/>
                  <p:pic>
                    <p:nvPicPr>
                      <p:cNvPr id="6146" name="Object 6">
                        <a:hlinkClick r:id="" action="ppaction://ole?verb=0"/>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10175" y="1600200"/>
                        <a:ext cx="2913063" cy="2185988"/>
                      </a:xfrm>
                      <a:prstGeom prst="rect">
                        <a:avLst/>
                      </a:prstGeom>
                      <a:noFill/>
                      <a:ln w="9525">
                        <a:solidFill>
                          <a:schemeClr val="folHlink"/>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147" name="Object 8">
            <a:hlinkClick r:id="" action="ppaction://ole?verb=0"/>
          </p:cNvPr>
          <p:cNvGraphicFramePr>
            <a:graphicFrameLocks noGrp="1" noChangeAspect="1"/>
          </p:cNvGraphicFramePr>
          <p:nvPr>
            <p:ph sz="quarter" idx="3"/>
          </p:nvPr>
        </p:nvGraphicFramePr>
        <p:xfrm>
          <a:off x="5208588" y="3938588"/>
          <a:ext cx="2916237" cy="2187575"/>
        </p:xfrm>
        <a:graphic>
          <a:graphicData uri="http://schemas.openxmlformats.org/presentationml/2006/ole">
            <mc:AlternateContent xmlns:mc="http://schemas.openxmlformats.org/markup-compatibility/2006">
              <mc:Choice xmlns:v="urn:schemas-microsoft-com:vml" Requires="v">
                <p:oleObj spid="_x0000_s62479" name="演示文稿" r:id="rId5" imgW="4870541" imgH="3654491" progId="PowerPoint.Show.8">
                  <p:embed/>
                </p:oleObj>
              </mc:Choice>
              <mc:Fallback>
                <p:oleObj name="演示文稿" r:id="rId5" imgW="4870541" imgH="3654491" progId="PowerPoint.Show.8">
                  <p:embed/>
                  <p:pic>
                    <p:nvPicPr>
                      <p:cNvPr id="6147" name="Object 8">
                        <a:hlinkClick r:id="" action="ppaction://ole?verb=0"/>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08588" y="3938588"/>
                        <a:ext cx="2916237" cy="2187575"/>
                      </a:xfrm>
                      <a:prstGeom prst="rect">
                        <a:avLst/>
                      </a:prstGeom>
                      <a:noFill/>
                      <a:ln w="9525">
                        <a:solidFill>
                          <a:schemeClr val="folHlink"/>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58146149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94515025-EAF2-465A-B5F3-22327D23DF9E}" type="slidenum">
              <a:rPr lang="en-US" altLang="zh-CN"/>
              <a:pPr eaLnBrk="1" hangingPunct="1"/>
              <a:t>13</a:t>
            </a:fld>
            <a:endParaRPr lang="en-US" altLang="zh-CN"/>
          </a:p>
        </p:txBody>
      </p:sp>
      <p:sp>
        <p:nvSpPr>
          <p:cNvPr id="22531" name="Rectangle 2"/>
          <p:cNvSpPr>
            <a:spLocks noGrp="1" noChangeArrowheads="1"/>
          </p:cNvSpPr>
          <p:nvPr>
            <p:ph type="title"/>
          </p:nvPr>
        </p:nvSpPr>
        <p:spPr/>
        <p:txBody>
          <a:bodyPr/>
          <a:lstStyle/>
          <a:p>
            <a:pPr eaLnBrk="1" hangingPunct="1"/>
            <a:r>
              <a:rPr kumimoji="1" lang="zh-CN" altLang="en-US" dirty="0" smtClean="0">
                <a:solidFill>
                  <a:srgbClr val="C00000"/>
                </a:solidFill>
              </a:rPr>
              <a:t>（二）转录延长</a:t>
            </a:r>
          </a:p>
        </p:txBody>
      </p:sp>
      <p:sp>
        <p:nvSpPr>
          <p:cNvPr id="22532" name="Rectangle 3"/>
          <p:cNvSpPr>
            <a:spLocks noGrp="1" noChangeArrowheads="1"/>
          </p:cNvSpPr>
          <p:nvPr>
            <p:ph type="body" idx="1"/>
          </p:nvPr>
        </p:nvSpPr>
        <p:spPr/>
        <p:txBody>
          <a:bodyPr/>
          <a:lstStyle/>
          <a:p>
            <a:pPr eaLnBrk="1" hangingPunct="1"/>
            <a:r>
              <a:rPr kumimoji="1" lang="en-US" altLang="zh-CN" b="1" dirty="0" smtClean="0">
                <a:sym typeface="Symbol" panose="05050102010706020507" pitchFamily="18" charset="2"/>
              </a:rPr>
              <a:t></a:t>
            </a:r>
            <a:r>
              <a:rPr kumimoji="1" lang="zh-CN" altLang="en-US" b="1" dirty="0" smtClean="0"/>
              <a:t>亚基脱落，</a:t>
            </a:r>
            <a:r>
              <a:rPr kumimoji="1" lang="en-US" altLang="zh-CN" b="1" dirty="0" smtClean="0"/>
              <a:t>RNA–pol</a:t>
            </a:r>
            <a:r>
              <a:rPr kumimoji="1" lang="zh-CN" altLang="en-US" b="1" dirty="0" smtClean="0"/>
              <a:t>聚合酶核心酶变构，与模板结合松弛，沿着</a:t>
            </a:r>
            <a:r>
              <a:rPr kumimoji="1" lang="en-US" altLang="zh-CN" b="1" dirty="0" smtClean="0"/>
              <a:t>DNA</a:t>
            </a:r>
            <a:r>
              <a:rPr kumimoji="1" lang="zh-CN" altLang="en-US" b="1" dirty="0" smtClean="0"/>
              <a:t>模板前移；</a:t>
            </a:r>
          </a:p>
          <a:p>
            <a:pPr>
              <a:lnSpc>
                <a:spcPct val="120000"/>
              </a:lnSpc>
              <a:spcBef>
                <a:spcPct val="50000"/>
              </a:spcBef>
              <a:buFontTx/>
              <a:buNone/>
            </a:pPr>
            <a:r>
              <a:rPr kumimoji="1" lang="zh-CN" altLang="en-US" b="1" dirty="0" smtClean="0"/>
              <a:t>在</a:t>
            </a:r>
            <a:r>
              <a:rPr kumimoji="1" lang="zh-CN" altLang="en-US" b="1" dirty="0" smtClean="0">
                <a:solidFill>
                  <a:srgbClr val="C00000"/>
                </a:solidFill>
              </a:rPr>
              <a:t>核心酶</a:t>
            </a:r>
            <a:r>
              <a:rPr kumimoji="1" lang="zh-CN" altLang="en-US" b="1" dirty="0" smtClean="0"/>
              <a:t>作用下，</a:t>
            </a:r>
            <a:r>
              <a:rPr kumimoji="1" lang="en-US" altLang="zh-CN" b="1" dirty="0" smtClean="0">
                <a:solidFill>
                  <a:schemeClr val="tx2"/>
                </a:solidFill>
              </a:rPr>
              <a:t>NTP</a:t>
            </a:r>
            <a:r>
              <a:rPr kumimoji="1" lang="zh-CN" altLang="en-US" b="1" dirty="0" smtClean="0"/>
              <a:t>不断聚合，</a:t>
            </a:r>
            <a:r>
              <a:rPr kumimoji="1" lang="en-US" altLang="zh-CN" b="1" dirty="0" smtClean="0"/>
              <a:t>RNA</a:t>
            </a:r>
            <a:r>
              <a:rPr kumimoji="1" lang="zh-CN" altLang="en-US" b="1" dirty="0" smtClean="0"/>
              <a:t>链不断延长。</a:t>
            </a:r>
          </a:p>
          <a:p>
            <a:pPr>
              <a:lnSpc>
                <a:spcPct val="120000"/>
              </a:lnSpc>
              <a:spcBef>
                <a:spcPct val="50000"/>
              </a:spcBef>
              <a:buFontTx/>
              <a:buNone/>
            </a:pPr>
            <a:endParaRPr kumimoji="1" lang="zh-CN" altLang="en-US" b="1" dirty="0" smtClean="0"/>
          </a:p>
          <a:p>
            <a:pPr>
              <a:spcBef>
                <a:spcPct val="50000"/>
              </a:spcBef>
              <a:buFontTx/>
              <a:buNone/>
            </a:pPr>
            <a:r>
              <a:rPr kumimoji="1" lang="en-US" altLang="zh-CN" b="1" dirty="0" smtClean="0">
                <a:solidFill>
                  <a:schemeClr val="tx2"/>
                </a:solidFill>
              </a:rPr>
              <a:t>(NMP) n</a:t>
            </a:r>
            <a:r>
              <a:rPr kumimoji="1" lang="en-US" altLang="zh-CN" b="1" dirty="0" smtClean="0"/>
              <a:t> </a:t>
            </a:r>
            <a:r>
              <a:rPr kumimoji="1" lang="en-US" altLang="zh-CN" dirty="0" smtClean="0"/>
              <a:t> +</a:t>
            </a:r>
            <a:r>
              <a:rPr kumimoji="1" lang="en-US" altLang="zh-CN" b="1" dirty="0" smtClean="0"/>
              <a:t>   </a:t>
            </a:r>
            <a:r>
              <a:rPr kumimoji="1" lang="en-US" altLang="zh-CN" b="1" dirty="0" smtClean="0">
                <a:solidFill>
                  <a:schemeClr val="tx2"/>
                </a:solidFill>
              </a:rPr>
              <a:t>NTP</a:t>
            </a:r>
            <a:r>
              <a:rPr kumimoji="1" lang="en-US" altLang="zh-CN" b="1" dirty="0" smtClean="0">
                <a:sym typeface="Symbol" panose="05050102010706020507" pitchFamily="18" charset="2"/>
              </a:rPr>
              <a:t>   </a:t>
            </a:r>
            <a:r>
              <a:rPr kumimoji="1" lang="en-US" altLang="zh-CN" b="1" dirty="0" smtClean="0">
                <a:solidFill>
                  <a:schemeClr val="tx2"/>
                </a:solidFill>
              </a:rPr>
              <a:t>(NMP) n+1</a:t>
            </a:r>
            <a:r>
              <a:rPr kumimoji="1" lang="en-US" altLang="zh-CN" b="1" dirty="0" smtClean="0"/>
              <a:t> </a:t>
            </a:r>
            <a:r>
              <a:rPr kumimoji="1" lang="en-US" altLang="zh-CN" dirty="0" smtClean="0"/>
              <a:t> + </a:t>
            </a:r>
            <a:r>
              <a:rPr kumimoji="1" lang="en-US" altLang="zh-CN" b="1" dirty="0" smtClean="0"/>
              <a:t> </a:t>
            </a:r>
            <a:r>
              <a:rPr kumimoji="1" lang="en-US" altLang="zh-CN" b="1" dirty="0" err="1" smtClean="0"/>
              <a:t>PPi</a:t>
            </a:r>
            <a:endParaRPr kumimoji="1" lang="en-US" altLang="zh-CN" b="1" dirty="0" smtClean="0"/>
          </a:p>
        </p:txBody>
      </p:sp>
    </p:spTree>
    <p:extLst>
      <p:ext uri="{BB962C8B-B14F-4D97-AF65-F5344CB8AC3E}">
        <p14:creationId xmlns:p14="http://schemas.microsoft.com/office/powerpoint/2010/main" val="158973862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灯片编号占位符 6"/>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865E1C75-3C7A-4DAD-AF12-F71047C703F5}" type="slidenum">
              <a:rPr lang="en-US" altLang="zh-CN"/>
              <a:pPr eaLnBrk="1" hangingPunct="1"/>
              <a:t>14</a:t>
            </a:fld>
            <a:endParaRPr lang="en-US" altLang="zh-CN"/>
          </a:p>
        </p:txBody>
      </p:sp>
      <p:sp>
        <p:nvSpPr>
          <p:cNvPr id="7172" name="Rectangle 2"/>
          <p:cNvSpPr>
            <a:spLocks noGrp="1" noChangeArrowheads="1"/>
          </p:cNvSpPr>
          <p:nvPr>
            <p:ph type="title"/>
          </p:nvPr>
        </p:nvSpPr>
        <p:spPr/>
        <p:txBody>
          <a:bodyPr/>
          <a:lstStyle/>
          <a:p>
            <a:pPr eaLnBrk="1" hangingPunct="1"/>
            <a:r>
              <a:rPr lang="en-US" altLang="zh-CN" smtClean="0"/>
              <a:t>1</a:t>
            </a:r>
            <a:r>
              <a:rPr lang="zh-CN" altLang="en-US" smtClean="0"/>
              <a:t>、 转录空泡</a:t>
            </a:r>
          </a:p>
        </p:txBody>
      </p:sp>
      <p:sp>
        <p:nvSpPr>
          <p:cNvPr id="7173" name="Rectangle 3"/>
          <p:cNvSpPr>
            <a:spLocks noGrp="1" noChangeArrowheads="1"/>
          </p:cNvSpPr>
          <p:nvPr>
            <p:ph type="body" sz="half" idx="1"/>
          </p:nvPr>
        </p:nvSpPr>
        <p:spPr>
          <a:xfrm>
            <a:off x="457200" y="1600200"/>
            <a:ext cx="5043488" cy="2711450"/>
          </a:xfrm>
        </p:spPr>
        <p:txBody>
          <a:bodyPr/>
          <a:lstStyle/>
          <a:p>
            <a:pPr eaLnBrk="1" hangingPunct="1"/>
            <a:r>
              <a:rPr lang="en-US" altLang="zh-CN" sz="2800" smtClean="0"/>
              <a:t>RNA-Pol</a:t>
            </a:r>
            <a:r>
              <a:rPr lang="zh-CN" altLang="en-US" sz="2800" smtClean="0"/>
              <a:t>（核心酶）</a:t>
            </a:r>
            <a:r>
              <a:rPr lang="en-US" altLang="zh-CN" sz="2800" smtClean="0"/>
              <a:t>-DNA-RNA</a:t>
            </a:r>
            <a:r>
              <a:rPr lang="zh-CN" altLang="en-US" sz="2800" smtClean="0"/>
              <a:t>形成的转录复合物</a:t>
            </a:r>
          </a:p>
          <a:p>
            <a:pPr lvl="1" eaLnBrk="1" hangingPunct="1"/>
            <a:r>
              <a:rPr lang="en-US" altLang="zh-CN" sz="2400" smtClean="0"/>
              <a:t>RNA</a:t>
            </a:r>
            <a:r>
              <a:rPr lang="zh-CN" altLang="en-US" sz="2400" smtClean="0"/>
              <a:t>聚合酶可以覆盖</a:t>
            </a:r>
            <a:r>
              <a:rPr lang="en-US" altLang="zh-CN" sz="2400" smtClean="0"/>
              <a:t>40bp</a:t>
            </a:r>
            <a:r>
              <a:rPr lang="zh-CN" altLang="en-US" sz="2400" smtClean="0"/>
              <a:t>以上长度的</a:t>
            </a:r>
            <a:r>
              <a:rPr lang="en-US" altLang="zh-CN" sz="2400" smtClean="0"/>
              <a:t>DNA</a:t>
            </a:r>
          </a:p>
          <a:p>
            <a:pPr lvl="1" eaLnBrk="1" hangingPunct="1"/>
            <a:r>
              <a:rPr lang="zh-CN" altLang="en-US" sz="2400" smtClean="0"/>
              <a:t>转录解链范围小于</a:t>
            </a:r>
            <a:r>
              <a:rPr lang="en-US" altLang="zh-CN" sz="2400" smtClean="0"/>
              <a:t>20bp</a:t>
            </a:r>
          </a:p>
          <a:p>
            <a:pPr lvl="1" eaLnBrk="1" hangingPunct="1"/>
            <a:r>
              <a:rPr lang="zh-CN" altLang="en-US" sz="2400" smtClean="0"/>
              <a:t>杂化双链长度约</a:t>
            </a:r>
            <a:r>
              <a:rPr lang="en-US" altLang="zh-CN" sz="2400" smtClean="0"/>
              <a:t>12bp </a:t>
            </a:r>
          </a:p>
        </p:txBody>
      </p:sp>
      <p:graphicFrame>
        <p:nvGraphicFramePr>
          <p:cNvPr id="7170" name="Object 4">
            <a:hlinkClick r:id="" action="ppaction://ole?verb=0"/>
          </p:cNvPr>
          <p:cNvGraphicFramePr>
            <a:graphicFrameLocks noGrp="1" noChangeAspect="1"/>
          </p:cNvGraphicFramePr>
          <p:nvPr>
            <p:ph sz="half" idx="2"/>
          </p:nvPr>
        </p:nvGraphicFramePr>
        <p:xfrm>
          <a:off x="5408613" y="1717675"/>
          <a:ext cx="3454400" cy="2590800"/>
        </p:xfrm>
        <a:graphic>
          <a:graphicData uri="http://schemas.openxmlformats.org/presentationml/2006/ole">
            <mc:AlternateContent xmlns:mc="http://schemas.openxmlformats.org/markup-compatibility/2006">
              <mc:Choice xmlns:v="urn:schemas-microsoft-com:vml" Requires="v">
                <p:oleObj spid="_x0000_s63495" name="演示文稿" r:id="rId3" imgW="4572139" imgH="3429123" progId="PowerPoint.Show.8">
                  <p:embed/>
                </p:oleObj>
              </mc:Choice>
              <mc:Fallback>
                <p:oleObj name="演示文稿" r:id="rId3" imgW="4572139" imgH="3429123" progId="PowerPoint.Show.8">
                  <p:embed/>
                  <p:pic>
                    <p:nvPicPr>
                      <p:cNvPr id="7170" name="Object 4">
                        <a:hlinkClick r:id="" action="ppaction://ole?verb=0"/>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08613" y="1717675"/>
                        <a:ext cx="3454400" cy="2590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174" name="Rectangle 6"/>
          <p:cNvSpPr>
            <a:spLocks noChangeArrowheads="1"/>
          </p:cNvSpPr>
          <p:nvPr/>
        </p:nvSpPr>
        <p:spPr bwMode="auto">
          <a:xfrm>
            <a:off x="465138" y="4727575"/>
            <a:ext cx="8324850" cy="137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1" algn="l" eaLnBrk="1" hangingPunct="1">
              <a:buClr>
                <a:srgbClr val="FF00FF"/>
              </a:buClr>
              <a:buFont typeface="Wingdings" panose="05000000000000000000" pitchFamily="2" charset="2"/>
              <a:buChar char="p"/>
            </a:pPr>
            <a:r>
              <a:rPr lang="en-US" altLang="zh-CN" sz="2800"/>
              <a:t>NMP</a:t>
            </a:r>
            <a:r>
              <a:rPr lang="zh-CN" altLang="en-US" sz="2800"/>
              <a:t>逐个加入遇到模板为</a:t>
            </a:r>
            <a:r>
              <a:rPr lang="en-US" altLang="zh-CN" sz="2800"/>
              <a:t>A</a:t>
            </a:r>
            <a:r>
              <a:rPr lang="zh-CN" altLang="en-US" sz="2800"/>
              <a:t>时加入的是</a:t>
            </a:r>
            <a:r>
              <a:rPr lang="en-US" altLang="zh-CN" sz="2800"/>
              <a:t>U</a:t>
            </a:r>
            <a:r>
              <a:rPr lang="zh-CN" altLang="en-US" sz="2800"/>
              <a:t>不是</a:t>
            </a:r>
            <a:r>
              <a:rPr lang="en-US" altLang="zh-CN" sz="2800"/>
              <a:t>T</a:t>
            </a:r>
          </a:p>
          <a:p>
            <a:pPr lvl="1" algn="l" eaLnBrk="1" hangingPunct="1">
              <a:buClr>
                <a:srgbClr val="FF00FF"/>
              </a:buClr>
              <a:buFont typeface="Wingdings" panose="05000000000000000000" pitchFamily="2" charset="2"/>
              <a:buChar char="p"/>
            </a:pPr>
            <a:r>
              <a:rPr lang="en-US" altLang="zh-CN" sz="2800"/>
              <a:t>RNA-Pol</a:t>
            </a:r>
            <a:r>
              <a:rPr lang="zh-CN" altLang="en-US" sz="2800"/>
              <a:t>向下游移动时</a:t>
            </a:r>
            <a:r>
              <a:rPr lang="en-US" altLang="zh-CN" sz="2800"/>
              <a:t>RNA </a:t>
            </a:r>
            <a:r>
              <a:rPr lang="zh-CN" altLang="en-US" sz="2800"/>
              <a:t>分子的</a:t>
            </a:r>
            <a:r>
              <a:rPr lang="en-US" altLang="zh-CN" sz="2800">
                <a:solidFill>
                  <a:srgbClr val="FF0066"/>
                </a:solidFill>
              </a:rPr>
              <a:t>5′pppG······</a:t>
            </a:r>
            <a:r>
              <a:rPr lang="zh-CN" altLang="en-US" sz="2800"/>
              <a:t>的结构仍然保留</a:t>
            </a:r>
          </a:p>
        </p:txBody>
      </p:sp>
    </p:spTree>
    <p:extLst>
      <p:ext uri="{BB962C8B-B14F-4D97-AF65-F5344CB8AC3E}">
        <p14:creationId xmlns:p14="http://schemas.microsoft.com/office/powerpoint/2010/main" val="269139702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灯片编号占位符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C321B135-1070-474F-BA2D-509804DD0944}" type="slidenum">
              <a:rPr lang="en-US" altLang="zh-CN"/>
              <a:pPr eaLnBrk="1" hangingPunct="1"/>
              <a:t>15</a:t>
            </a:fld>
            <a:endParaRPr lang="en-US" altLang="zh-CN"/>
          </a:p>
        </p:txBody>
      </p:sp>
      <p:grpSp>
        <p:nvGrpSpPr>
          <p:cNvPr id="2" name="Group 78"/>
          <p:cNvGrpSpPr>
            <a:grpSpLocks/>
          </p:cNvGrpSpPr>
          <p:nvPr/>
        </p:nvGrpSpPr>
        <p:grpSpPr bwMode="auto">
          <a:xfrm>
            <a:off x="538163" y="1298575"/>
            <a:ext cx="8023225" cy="3951288"/>
            <a:chOff x="339" y="269"/>
            <a:chExt cx="5054" cy="2489"/>
          </a:xfrm>
        </p:grpSpPr>
        <p:grpSp>
          <p:nvGrpSpPr>
            <p:cNvPr id="23611" name="Group 67"/>
            <p:cNvGrpSpPr>
              <a:grpSpLocks/>
            </p:cNvGrpSpPr>
            <p:nvPr/>
          </p:nvGrpSpPr>
          <p:grpSpPr bwMode="auto">
            <a:xfrm>
              <a:off x="339" y="627"/>
              <a:ext cx="5054" cy="2131"/>
              <a:chOff x="339" y="627"/>
              <a:chExt cx="5054" cy="2131"/>
            </a:xfrm>
          </p:grpSpPr>
          <p:sp>
            <p:nvSpPr>
              <p:cNvPr id="23614" name="Freeform 54"/>
              <p:cNvSpPr>
                <a:spLocks/>
              </p:cNvSpPr>
              <p:nvPr/>
            </p:nvSpPr>
            <p:spPr bwMode="auto">
              <a:xfrm>
                <a:off x="489" y="881"/>
                <a:ext cx="4904" cy="1877"/>
              </a:xfrm>
              <a:custGeom>
                <a:avLst/>
                <a:gdLst>
                  <a:gd name="T0" fmla="*/ 0 w 4904"/>
                  <a:gd name="T1" fmla="*/ 0 h 1877"/>
                  <a:gd name="T2" fmla="*/ 174 w 4904"/>
                  <a:gd name="T3" fmla="*/ 140 h 1877"/>
                  <a:gd name="T4" fmla="*/ 305 w 4904"/>
                  <a:gd name="T5" fmla="*/ 201 h 1877"/>
                  <a:gd name="T6" fmla="*/ 611 w 4904"/>
                  <a:gd name="T7" fmla="*/ 332 h 1877"/>
                  <a:gd name="T8" fmla="*/ 759 w 4904"/>
                  <a:gd name="T9" fmla="*/ 480 h 1877"/>
                  <a:gd name="T10" fmla="*/ 1152 w 4904"/>
                  <a:gd name="T11" fmla="*/ 550 h 1877"/>
                  <a:gd name="T12" fmla="*/ 1492 w 4904"/>
                  <a:gd name="T13" fmla="*/ 672 h 1877"/>
                  <a:gd name="T14" fmla="*/ 2059 w 4904"/>
                  <a:gd name="T15" fmla="*/ 830 h 1877"/>
                  <a:gd name="T16" fmla="*/ 2278 w 4904"/>
                  <a:gd name="T17" fmla="*/ 934 h 1877"/>
                  <a:gd name="T18" fmla="*/ 2609 w 4904"/>
                  <a:gd name="T19" fmla="*/ 1048 h 1877"/>
                  <a:gd name="T20" fmla="*/ 2888 w 4904"/>
                  <a:gd name="T21" fmla="*/ 1048 h 1877"/>
                  <a:gd name="T22" fmla="*/ 3046 w 4904"/>
                  <a:gd name="T23" fmla="*/ 1179 h 1877"/>
                  <a:gd name="T24" fmla="*/ 3377 w 4904"/>
                  <a:gd name="T25" fmla="*/ 1327 h 1877"/>
                  <a:gd name="T26" fmla="*/ 3578 w 4904"/>
                  <a:gd name="T27" fmla="*/ 1336 h 1877"/>
                  <a:gd name="T28" fmla="*/ 3988 w 4904"/>
                  <a:gd name="T29" fmla="*/ 1484 h 1877"/>
                  <a:gd name="T30" fmla="*/ 4320 w 4904"/>
                  <a:gd name="T31" fmla="*/ 1571 h 1877"/>
                  <a:gd name="T32" fmla="*/ 4416 w 4904"/>
                  <a:gd name="T33" fmla="*/ 1641 h 1877"/>
                  <a:gd name="T34" fmla="*/ 4547 w 4904"/>
                  <a:gd name="T35" fmla="*/ 1659 h 1877"/>
                  <a:gd name="T36" fmla="*/ 4651 w 4904"/>
                  <a:gd name="T37" fmla="*/ 1720 h 1877"/>
                  <a:gd name="T38" fmla="*/ 4904 w 4904"/>
                  <a:gd name="T39" fmla="*/ 1877 h 187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904"/>
                  <a:gd name="T61" fmla="*/ 0 h 1877"/>
                  <a:gd name="T62" fmla="*/ 4904 w 4904"/>
                  <a:gd name="T63" fmla="*/ 1877 h 187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904" h="1877">
                    <a:moveTo>
                      <a:pt x="0" y="0"/>
                    </a:moveTo>
                    <a:cubicBezTo>
                      <a:pt x="61" y="53"/>
                      <a:pt x="123" y="107"/>
                      <a:pt x="174" y="140"/>
                    </a:cubicBezTo>
                    <a:cubicBezTo>
                      <a:pt x="225" y="173"/>
                      <a:pt x="232" y="169"/>
                      <a:pt x="305" y="201"/>
                    </a:cubicBezTo>
                    <a:cubicBezTo>
                      <a:pt x="378" y="233"/>
                      <a:pt x="535" y="286"/>
                      <a:pt x="611" y="332"/>
                    </a:cubicBezTo>
                    <a:cubicBezTo>
                      <a:pt x="687" y="378"/>
                      <a:pt x="669" y="444"/>
                      <a:pt x="759" y="480"/>
                    </a:cubicBezTo>
                    <a:cubicBezTo>
                      <a:pt x="849" y="516"/>
                      <a:pt x="1030" y="518"/>
                      <a:pt x="1152" y="550"/>
                    </a:cubicBezTo>
                    <a:cubicBezTo>
                      <a:pt x="1274" y="582"/>
                      <a:pt x="1341" y="625"/>
                      <a:pt x="1492" y="672"/>
                    </a:cubicBezTo>
                    <a:cubicBezTo>
                      <a:pt x="1643" y="719"/>
                      <a:pt x="1928" y="786"/>
                      <a:pt x="2059" y="830"/>
                    </a:cubicBezTo>
                    <a:cubicBezTo>
                      <a:pt x="2190" y="874"/>
                      <a:pt x="2186" y="898"/>
                      <a:pt x="2278" y="934"/>
                    </a:cubicBezTo>
                    <a:cubicBezTo>
                      <a:pt x="2370" y="970"/>
                      <a:pt x="2507" y="1029"/>
                      <a:pt x="2609" y="1048"/>
                    </a:cubicBezTo>
                    <a:cubicBezTo>
                      <a:pt x="2711" y="1067"/>
                      <a:pt x="2815" y="1026"/>
                      <a:pt x="2888" y="1048"/>
                    </a:cubicBezTo>
                    <a:cubicBezTo>
                      <a:pt x="2961" y="1070"/>
                      <a:pt x="2965" y="1133"/>
                      <a:pt x="3046" y="1179"/>
                    </a:cubicBezTo>
                    <a:cubicBezTo>
                      <a:pt x="3127" y="1225"/>
                      <a:pt x="3288" y="1301"/>
                      <a:pt x="3377" y="1327"/>
                    </a:cubicBezTo>
                    <a:cubicBezTo>
                      <a:pt x="3466" y="1353"/>
                      <a:pt x="3476" y="1310"/>
                      <a:pt x="3578" y="1336"/>
                    </a:cubicBezTo>
                    <a:cubicBezTo>
                      <a:pt x="3680" y="1362"/>
                      <a:pt x="3865" y="1445"/>
                      <a:pt x="3988" y="1484"/>
                    </a:cubicBezTo>
                    <a:cubicBezTo>
                      <a:pt x="4111" y="1523"/>
                      <a:pt x="4249" y="1545"/>
                      <a:pt x="4320" y="1571"/>
                    </a:cubicBezTo>
                    <a:cubicBezTo>
                      <a:pt x="4391" y="1597"/>
                      <a:pt x="4378" y="1626"/>
                      <a:pt x="4416" y="1641"/>
                    </a:cubicBezTo>
                    <a:cubicBezTo>
                      <a:pt x="4454" y="1656"/>
                      <a:pt x="4508" y="1646"/>
                      <a:pt x="4547" y="1659"/>
                    </a:cubicBezTo>
                    <a:cubicBezTo>
                      <a:pt x="4586" y="1672"/>
                      <a:pt x="4591" y="1684"/>
                      <a:pt x="4651" y="1720"/>
                    </a:cubicBezTo>
                    <a:cubicBezTo>
                      <a:pt x="4711" y="1756"/>
                      <a:pt x="4807" y="1816"/>
                      <a:pt x="4904" y="1877"/>
                    </a:cubicBezTo>
                  </a:path>
                </a:pathLst>
              </a:custGeom>
              <a:noFill/>
              <a:ln w="76200" cmpd="sng">
                <a:solidFill>
                  <a:schemeClr val="hlink"/>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3615" name="WordArt 52"/>
              <p:cNvSpPr>
                <a:spLocks noChangeArrowheads="1" noChangeShapeType="1" noTextEdit="1"/>
              </p:cNvSpPr>
              <p:nvPr/>
            </p:nvSpPr>
            <p:spPr bwMode="auto">
              <a:xfrm>
                <a:off x="339" y="943"/>
                <a:ext cx="128" cy="166"/>
              </a:xfrm>
              <a:prstGeom prst="rect">
                <a:avLst/>
              </a:prstGeom>
            </p:spPr>
            <p:txBody>
              <a:bodyPr wrap="none" fromWordArt="1">
                <a:prstTxWarp prst="textPlain">
                  <a:avLst>
                    <a:gd name="adj" fmla="val 50000"/>
                  </a:avLst>
                </a:prstTxWarp>
              </a:bodyPr>
              <a:lstStyle/>
              <a:p>
                <a:r>
                  <a:rPr lang="en-US" altLang="zh-CN" sz="3600" kern="10">
                    <a:ln w="9525">
                      <a:solidFill>
                        <a:schemeClr val="hlink"/>
                      </a:solidFill>
                      <a:round/>
                      <a:headEnd/>
                      <a:tailEnd/>
                    </a:ln>
                    <a:solidFill>
                      <a:schemeClr val="hlink"/>
                    </a:solidFill>
                    <a:latin typeface="Symbol" panose="05050102010706020507" pitchFamily="18" charset="2"/>
                  </a:rPr>
                  <a:t>3</a:t>
                </a:r>
                <a:endParaRPr lang="zh-CN" altLang="en-US" sz="3600" kern="10">
                  <a:ln w="9525">
                    <a:solidFill>
                      <a:schemeClr val="hlink"/>
                    </a:solidFill>
                    <a:round/>
                    <a:headEnd/>
                    <a:tailEnd/>
                  </a:ln>
                  <a:solidFill>
                    <a:schemeClr val="hlink"/>
                  </a:solidFill>
                  <a:latin typeface="Symbol" panose="05050102010706020507" pitchFamily="18" charset="2"/>
                </a:endParaRPr>
              </a:p>
            </p:txBody>
          </p:sp>
          <p:sp>
            <p:nvSpPr>
              <p:cNvPr id="23616" name="WordArt 53"/>
              <p:cNvSpPr>
                <a:spLocks noChangeArrowheads="1" noChangeShapeType="1" noTextEdit="1"/>
              </p:cNvSpPr>
              <p:nvPr/>
            </p:nvSpPr>
            <p:spPr bwMode="auto">
              <a:xfrm>
                <a:off x="490" y="627"/>
                <a:ext cx="128" cy="166"/>
              </a:xfrm>
              <a:prstGeom prst="rect">
                <a:avLst/>
              </a:prstGeom>
            </p:spPr>
            <p:txBody>
              <a:bodyPr wrap="none" fromWordArt="1">
                <a:prstTxWarp prst="textPlain">
                  <a:avLst>
                    <a:gd name="adj" fmla="val 50000"/>
                  </a:avLst>
                </a:prstTxWarp>
              </a:bodyPr>
              <a:lstStyle/>
              <a:p>
                <a:r>
                  <a:rPr lang="en-US" altLang="zh-CN" sz="3600" kern="10">
                    <a:ln w="9525">
                      <a:solidFill>
                        <a:schemeClr val="hlink"/>
                      </a:solidFill>
                      <a:round/>
                      <a:headEnd/>
                      <a:tailEnd/>
                    </a:ln>
                    <a:solidFill>
                      <a:schemeClr val="hlink"/>
                    </a:solidFill>
                    <a:latin typeface="Symbol" panose="05050102010706020507" pitchFamily="18" charset="2"/>
                  </a:rPr>
                  <a:t>5¢</a:t>
                </a:r>
                <a:endParaRPr lang="zh-CN" altLang="en-US" sz="3600" kern="10">
                  <a:ln w="9525">
                    <a:solidFill>
                      <a:schemeClr val="hlink"/>
                    </a:solidFill>
                    <a:round/>
                    <a:headEnd/>
                    <a:tailEnd/>
                  </a:ln>
                  <a:solidFill>
                    <a:schemeClr val="hlink"/>
                  </a:solidFill>
                  <a:latin typeface="Symbol" panose="05050102010706020507" pitchFamily="18" charset="2"/>
                </a:endParaRPr>
              </a:p>
            </p:txBody>
          </p:sp>
        </p:grpSp>
        <p:sp>
          <p:nvSpPr>
            <p:cNvPr id="23612" name="Line 34"/>
            <p:cNvSpPr>
              <a:spLocks noChangeShapeType="1"/>
            </p:cNvSpPr>
            <p:nvPr/>
          </p:nvSpPr>
          <p:spPr bwMode="auto">
            <a:xfrm rot="10840039" flipV="1">
              <a:off x="703" y="640"/>
              <a:ext cx="384" cy="384"/>
            </a:xfrm>
            <a:prstGeom prst="line">
              <a:avLst/>
            </a:prstGeom>
            <a:noFill/>
            <a:ln w="28575">
              <a:solidFill>
                <a:schemeClr val="hlink"/>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3613" name="WordArt 51"/>
            <p:cNvSpPr>
              <a:spLocks noChangeArrowheads="1" noChangeShapeType="1" noTextEdit="1"/>
            </p:cNvSpPr>
            <p:nvPr/>
          </p:nvSpPr>
          <p:spPr bwMode="auto">
            <a:xfrm>
              <a:off x="989" y="269"/>
              <a:ext cx="432" cy="323"/>
            </a:xfrm>
            <a:prstGeom prst="rect">
              <a:avLst/>
            </a:prstGeom>
          </p:spPr>
          <p:txBody>
            <a:bodyPr wrap="none" fromWordArt="1">
              <a:prstTxWarp prst="textPlain">
                <a:avLst>
                  <a:gd name="adj" fmla="val 50000"/>
                </a:avLst>
              </a:prstTxWarp>
            </a:bodyPr>
            <a:lstStyle/>
            <a:p>
              <a:r>
                <a:rPr lang="en-US" altLang="zh-CN" sz="3600" kern="10">
                  <a:ln w="9525">
                    <a:solidFill>
                      <a:schemeClr val="hlink"/>
                    </a:solidFill>
                    <a:round/>
                    <a:headEnd/>
                    <a:tailEnd/>
                  </a:ln>
                  <a:solidFill>
                    <a:schemeClr val="hlink"/>
                  </a:solidFill>
                  <a:latin typeface="宋体" panose="02010600030101010101" pitchFamily="2" charset="-122"/>
                </a:rPr>
                <a:t>DNA</a:t>
              </a:r>
              <a:endParaRPr lang="zh-CN" altLang="en-US" sz="3600" kern="10">
                <a:ln w="9525">
                  <a:solidFill>
                    <a:schemeClr val="hlink"/>
                  </a:solidFill>
                  <a:round/>
                  <a:headEnd/>
                  <a:tailEnd/>
                </a:ln>
                <a:solidFill>
                  <a:schemeClr val="hlink"/>
                </a:solidFill>
                <a:latin typeface="宋体" panose="02010600030101010101" pitchFamily="2" charset="-122"/>
              </a:endParaRPr>
            </a:p>
          </p:txBody>
        </p:sp>
      </p:grpSp>
      <p:grpSp>
        <p:nvGrpSpPr>
          <p:cNvPr id="4" name="Group 68"/>
          <p:cNvGrpSpPr>
            <a:grpSpLocks/>
          </p:cNvGrpSpPr>
          <p:nvPr/>
        </p:nvGrpSpPr>
        <p:grpSpPr bwMode="auto">
          <a:xfrm>
            <a:off x="1193800" y="2554288"/>
            <a:ext cx="849313" cy="271462"/>
            <a:chOff x="761" y="1042"/>
            <a:chExt cx="535" cy="171"/>
          </a:xfrm>
        </p:grpSpPr>
        <p:sp>
          <p:nvSpPr>
            <p:cNvPr id="23609" name="Oval 6"/>
            <p:cNvSpPr>
              <a:spLocks noChangeArrowheads="1"/>
            </p:cNvSpPr>
            <p:nvPr/>
          </p:nvSpPr>
          <p:spPr bwMode="auto">
            <a:xfrm rot="865247">
              <a:off x="761" y="1042"/>
              <a:ext cx="319" cy="171"/>
            </a:xfrm>
            <a:prstGeom prst="ellipse">
              <a:avLst/>
            </a:prstGeom>
            <a:gradFill rotWithShape="1">
              <a:gsLst>
                <a:gs pos="0">
                  <a:srgbClr val="FFFFFF">
                    <a:alpha val="75998"/>
                  </a:srgbClr>
                </a:gs>
                <a:gs pos="100000">
                  <a:schemeClr val="folHlink">
                    <a:alpha val="75998"/>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3610" name="Freeform 7"/>
            <p:cNvSpPr>
              <a:spLocks/>
            </p:cNvSpPr>
            <p:nvPr/>
          </p:nvSpPr>
          <p:spPr bwMode="auto">
            <a:xfrm>
              <a:off x="1035" y="1056"/>
              <a:ext cx="261" cy="64"/>
            </a:xfrm>
            <a:custGeom>
              <a:avLst/>
              <a:gdLst>
                <a:gd name="T0" fmla="*/ 0 w 181"/>
                <a:gd name="T1" fmla="*/ 2048 h 32"/>
                <a:gd name="T2" fmla="*/ 1627 w 181"/>
                <a:gd name="T3" fmla="*/ 0 h 32"/>
                <a:gd name="T4" fmla="*/ 0 60000 65536"/>
                <a:gd name="T5" fmla="*/ 0 60000 65536"/>
                <a:gd name="T6" fmla="*/ 0 w 181"/>
                <a:gd name="T7" fmla="*/ 0 h 32"/>
                <a:gd name="T8" fmla="*/ 181 w 181"/>
                <a:gd name="T9" fmla="*/ 32 h 32"/>
              </a:gdLst>
              <a:ahLst/>
              <a:cxnLst>
                <a:cxn ang="T4">
                  <a:pos x="T0" y="T1"/>
                </a:cxn>
                <a:cxn ang="T5">
                  <a:pos x="T2" y="T3"/>
                </a:cxn>
              </a:cxnLst>
              <a:rect l="T6" t="T7" r="T8" b="T9"/>
              <a:pathLst>
                <a:path w="181" h="32">
                  <a:moveTo>
                    <a:pt x="0" y="32"/>
                  </a:moveTo>
                  <a:cubicBezTo>
                    <a:pt x="92" y="18"/>
                    <a:pt x="87" y="0"/>
                    <a:pt x="181" y="0"/>
                  </a:cubicBezTo>
                </a:path>
              </a:pathLst>
            </a:custGeom>
            <a:noFill/>
            <a:ln w="38100" cmpd="sng">
              <a:solidFill>
                <a:srgbClr val="FF99FF"/>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nvGrpSpPr>
          <p:cNvPr id="5" name="Group 69"/>
          <p:cNvGrpSpPr>
            <a:grpSpLocks/>
          </p:cNvGrpSpPr>
          <p:nvPr/>
        </p:nvGrpSpPr>
        <p:grpSpPr bwMode="auto">
          <a:xfrm>
            <a:off x="1770063" y="2916238"/>
            <a:ext cx="506412" cy="588962"/>
            <a:chOff x="1106" y="1261"/>
            <a:chExt cx="319" cy="371"/>
          </a:xfrm>
        </p:grpSpPr>
        <p:sp>
          <p:nvSpPr>
            <p:cNvPr id="23607" name="Oval 8"/>
            <p:cNvSpPr>
              <a:spLocks noChangeArrowheads="1"/>
            </p:cNvSpPr>
            <p:nvPr/>
          </p:nvSpPr>
          <p:spPr bwMode="auto">
            <a:xfrm rot="865247">
              <a:off x="1106" y="1261"/>
              <a:ext cx="319" cy="171"/>
            </a:xfrm>
            <a:prstGeom prst="ellipse">
              <a:avLst/>
            </a:prstGeom>
            <a:gradFill rotWithShape="1">
              <a:gsLst>
                <a:gs pos="0">
                  <a:srgbClr val="FFFFFF">
                    <a:alpha val="75998"/>
                  </a:srgbClr>
                </a:gs>
                <a:gs pos="100000">
                  <a:schemeClr val="folHlink">
                    <a:alpha val="75998"/>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3608" name="Freeform 17"/>
            <p:cNvSpPr>
              <a:spLocks/>
            </p:cNvSpPr>
            <p:nvPr/>
          </p:nvSpPr>
          <p:spPr bwMode="auto">
            <a:xfrm flipH="1">
              <a:off x="1296" y="1392"/>
              <a:ext cx="75" cy="240"/>
            </a:xfrm>
            <a:custGeom>
              <a:avLst/>
              <a:gdLst>
                <a:gd name="T0" fmla="*/ 0 w 181"/>
                <a:gd name="T1" fmla="*/ 5695312 h 32"/>
                <a:gd name="T2" fmla="*/ 1 w 181"/>
                <a:gd name="T3" fmla="*/ 0 h 32"/>
                <a:gd name="T4" fmla="*/ 0 60000 65536"/>
                <a:gd name="T5" fmla="*/ 0 60000 65536"/>
                <a:gd name="T6" fmla="*/ 0 w 181"/>
                <a:gd name="T7" fmla="*/ 0 h 32"/>
                <a:gd name="T8" fmla="*/ 181 w 181"/>
                <a:gd name="T9" fmla="*/ 32 h 32"/>
              </a:gdLst>
              <a:ahLst/>
              <a:cxnLst>
                <a:cxn ang="T4">
                  <a:pos x="T0" y="T1"/>
                </a:cxn>
                <a:cxn ang="T5">
                  <a:pos x="T2" y="T3"/>
                </a:cxn>
              </a:cxnLst>
              <a:rect l="T6" t="T7" r="T8" b="T9"/>
              <a:pathLst>
                <a:path w="181" h="32">
                  <a:moveTo>
                    <a:pt x="0" y="32"/>
                  </a:moveTo>
                  <a:cubicBezTo>
                    <a:pt x="92" y="18"/>
                    <a:pt x="87" y="0"/>
                    <a:pt x="181" y="0"/>
                  </a:cubicBezTo>
                </a:path>
              </a:pathLst>
            </a:custGeom>
            <a:noFill/>
            <a:ln w="38100" cmpd="sng">
              <a:solidFill>
                <a:srgbClr val="FF99FF"/>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nvGrpSpPr>
          <p:cNvPr id="6" name="Group 70"/>
          <p:cNvGrpSpPr>
            <a:grpSpLocks/>
          </p:cNvGrpSpPr>
          <p:nvPr/>
        </p:nvGrpSpPr>
        <p:grpSpPr bwMode="auto">
          <a:xfrm>
            <a:off x="2365375" y="2928938"/>
            <a:ext cx="987425" cy="368300"/>
            <a:chOff x="1490" y="1296"/>
            <a:chExt cx="622" cy="232"/>
          </a:xfrm>
        </p:grpSpPr>
        <p:sp>
          <p:nvSpPr>
            <p:cNvPr id="23605" name="Oval 9"/>
            <p:cNvSpPr>
              <a:spLocks noChangeArrowheads="1"/>
            </p:cNvSpPr>
            <p:nvPr/>
          </p:nvSpPr>
          <p:spPr bwMode="auto">
            <a:xfrm rot="865247">
              <a:off x="1490" y="1357"/>
              <a:ext cx="319" cy="171"/>
            </a:xfrm>
            <a:prstGeom prst="ellipse">
              <a:avLst/>
            </a:prstGeom>
            <a:gradFill rotWithShape="1">
              <a:gsLst>
                <a:gs pos="0">
                  <a:srgbClr val="FFFFFF">
                    <a:alpha val="75998"/>
                  </a:srgbClr>
                </a:gs>
                <a:gs pos="100000">
                  <a:schemeClr val="folHlink">
                    <a:alpha val="75998"/>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3606" name="Freeform 18"/>
            <p:cNvSpPr>
              <a:spLocks/>
            </p:cNvSpPr>
            <p:nvPr/>
          </p:nvSpPr>
          <p:spPr bwMode="auto">
            <a:xfrm>
              <a:off x="1776" y="1296"/>
              <a:ext cx="336" cy="143"/>
            </a:xfrm>
            <a:custGeom>
              <a:avLst/>
              <a:gdLst>
                <a:gd name="T0" fmla="*/ 0 w 181"/>
                <a:gd name="T1" fmla="*/ 254875 h 32"/>
                <a:gd name="T2" fmla="*/ 7409 w 181"/>
                <a:gd name="T3" fmla="*/ 0 h 32"/>
                <a:gd name="T4" fmla="*/ 0 60000 65536"/>
                <a:gd name="T5" fmla="*/ 0 60000 65536"/>
                <a:gd name="T6" fmla="*/ 0 w 181"/>
                <a:gd name="T7" fmla="*/ 0 h 32"/>
                <a:gd name="T8" fmla="*/ 181 w 181"/>
                <a:gd name="T9" fmla="*/ 32 h 32"/>
              </a:gdLst>
              <a:ahLst/>
              <a:cxnLst>
                <a:cxn ang="T4">
                  <a:pos x="T0" y="T1"/>
                </a:cxn>
                <a:cxn ang="T5">
                  <a:pos x="T2" y="T3"/>
                </a:cxn>
              </a:cxnLst>
              <a:rect l="T6" t="T7" r="T8" b="T9"/>
              <a:pathLst>
                <a:path w="181" h="32">
                  <a:moveTo>
                    <a:pt x="0" y="32"/>
                  </a:moveTo>
                  <a:cubicBezTo>
                    <a:pt x="92" y="18"/>
                    <a:pt x="87" y="0"/>
                    <a:pt x="181" y="0"/>
                  </a:cubicBezTo>
                </a:path>
              </a:pathLst>
            </a:custGeom>
            <a:noFill/>
            <a:ln w="38100" cmpd="sng">
              <a:solidFill>
                <a:srgbClr val="FF99FF"/>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nvGrpSpPr>
          <p:cNvPr id="7" name="Group 71"/>
          <p:cNvGrpSpPr>
            <a:grpSpLocks/>
          </p:cNvGrpSpPr>
          <p:nvPr/>
        </p:nvGrpSpPr>
        <p:grpSpPr bwMode="auto">
          <a:xfrm>
            <a:off x="3127375" y="3254375"/>
            <a:ext cx="506413" cy="712788"/>
            <a:chOff x="1970" y="1501"/>
            <a:chExt cx="319" cy="449"/>
          </a:xfrm>
        </p:grpSpPr>
        <p:sp>
          <p:nvSpPr>
            <p:cNvPr id="23603" name="Oval 10"/>
            <p:cNvSpPr>
              <a:spLocks noChangeArrowheads="1"/>
            </p:cNvSpPr>
            <p:nvPr/>
          </p:nvSpPr>
          <p:spPr bwMode="auto">
            <a:xfrm rot="865247">
              <a:off x="1970" y="1501"/>
              <a:ext cx="319" cy="171"/>
            </a:xfrm>
            <a:prstGeom prst="ellipse">
              <a:avLst/>
            </a:prstGeom>
            <a:gradFill rotWithShape="1">
              <a:gsLst>
                <a:gs pos="0">
                  <a:srgbClr val="FFFFFF">
                    <a:alpha val="75998"/>
                  </a:srgbClr>
                </a:gs>
                <a:gs pos="100000">
                  <a:schemeClr val="folHlink">
                    <a:alpha val="75998"/>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3604" name="Freeform 19"/>
            <p:cNvSpPr>
              <a:spLocks/>
            </p:cNvSpPr>
            <p:nvPr/>
          </p:nvSpPr>
          <p:spPr bwMode="auto">
            <a:xfrm flipV="1">
              <a:off x="2145" y="1614"/>
              <a:ext cx="144" cy="336"/>
            </a:xfrm>
            <a:custGeom>
              <a:avLst/>
              <a:gdLst>
                <a:gd name="T0" fmla="*/ 0 w 181"/>
                <a:gd name="T1" fmla="*/ 42883040 h 32"/>
                <a:gd name="T2" fmla="*/ 45 w 181"/>
                <a:gd name="T3" fmla="*/ 0 h 32"/>
                <a:gd name="T4" fmla="*/ 0 60000 65536"/>
                <a:gd name="T5" fmla="*/ 0 60000 65536"/>
                <a:gd name="T6" fmla="*/ 0 w 181"/>
                <a:gd name="T7" fmla="*/ 0 h 32"/>
                <a:gd name="T8" fmla="*/ 181 w 181"/>
                <a:gd name="T9" fmla="*/ 32 h 32"/>
              </a:gdLst>
              <a:ahLst/>
              <a:cxnLst>
                <a:cxn ang="T4">
                  <a:pos x="T0" y="T1"/>
                </a:cxn>
                <a:cxn ang="T5">
                  <a:pos x="T2" y="T3"/>
                </a:cxn>
              </a:cxnLst>
              <a:rect l="T6" t="T7" r="T8" b="T9"/>
              <a:pathLst>
                <a:path w="181" h="32">
                  <a:moveTo>
                    <a:pt x="0" y="32"/>
                  </a:moveTo>
                  <a:cubicBezTo>
                    <a:pt x="92" y="18"/>
                    <a:pt x="87" y="0"/>
                    <a:pt x="181" y="0"/>
                  </a:cubicBezTo>
                </a:path>
              </a:pathLst>
            </a:custGeom>
            <a:noFill/>
            <a:ln w="38100" cmpd="sng">
              <a:solidFill>
                <a:srgbClr val="FF99FF"/>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nvGrpSpPr>
          <p:cNvPr id="8" name="Group 72"/>
          <p:cNvGrpSpPr>
            <a:grpSpLocks/>
          </p:cNvGrpSpPr>
          <p:nvPr/>
        </p:nvGrpSpPr>
        <p:grpSpPr bwMode="auto">
          <a:xfrm>
            <a:off x="3736975" y="3276600"/>
            <a:ext cx="1173163" cy="477838"/>
            <a:chOff x="2354" y="1515"/>
            <a:chExt cx="739" cy="301"/>
          </a:xfrm>
        </p:grpSpPr>
        <p:sp>
          <p:nvSpPr>
            <p:cNvPr id="23601" name="Oval 11"/>
            <p:cNvSpPr>
              <a:spLocks noChangeArrowheads="1"/>
            </p:cNvSpPr>
            <p:nvPr/>
          </p:nvSpPr>
          <p:spPr bwMode="auto">
            <a:xfrm rot="865247">
              <a:off x="2354" y="1645"/>
              <a:ext cx="319" cy="171"/>
            </a:xfrm>
            <a:prstGeom prst="ellipse">
              <a:avLst/>
            </a:prstGeom>
            <a:gradFill rotWithShape="1">
              <a:gsLst>
                <a:gs pos="0">
                  <a:srgbClr val="FFFFFF">
                    <a:alpha val="75998"/>
                  </a:srgbClr>
                </a:gs>
                <a:gs pos="100000">
                  <a:schemeClr val="folHlink">
                    <a:alpha val="75998"/>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3602" name="Freeform 20"/>
            <p:cNvSpPr>
              <a:spLocks/>
            </p:cNvSpPr>
            <p:nvPr/>
          </p:nvSpPr>
          <p:spPr bwMode="auto">
            <a:xfrm>
              <a:off x="2565" y="1515"/>
              <a:ext cx="528" cy="176"/>
            </a:xfrm>
            <a:custGeom>
              <a:avLst/>
              <a:gdLst>
                <a:gd name="T0" fmla="*/ 0 w 181"/>
                <a:gd name="T1" fmla="*/ 885780 h 32"/>
                <a:gd name="T2" fmla="*/ 111510 w 181"/>
                <a:gd name="T3" fmla="*/ 0 h 32"/>
                <a:gd name="T4" fmla="*/ 0 60000 65536"/>
                <a:gd name="T5" fmla="*/ 0 60000 65536"/>
                <a:gd name="T6" fmla="*/ 0 w 181"/>
                <a:gd name="T7" fmla="*/ 0 h 32"/>
                <a:gd name="T8" fmla="*/ 181 w 181"/>
                <a:gd name="T9" fmla="*/ 32 h 32"/>
              </a:gdLst>
              <a:ahLst/>
              <a:cxnLst>
                <a:cxn ang="T4">
                  <a:pos x="T0" y="T1"/>
                </a:cxn>
                <a:cxn ang="T5">
                  <a:pos x="T2" y="T3"/>
                </a:cxn>
              </a:cxnLst>
              <a:rect l="T6" t="T7" r="T8" b="T9"/>
              <a:pathLst>
                <a:path w="181" h="32">
                  <a:moveTo>
                    <a:pt x="0" y="32"/>
                  </a:moveTo>
                  <a:cubicBezTo>
                    <a:pt x="92" y="18"/>
                    <a:pt x="87" y="0"/>
                    <a:pt x="181" y="0"/>
                  </a:cubicBezTo>
                </a:path>
              </a:pathLst>
            </a:custGeom>
            <a:noFill/>
            <a:ln w="38100" cmpd="sng">
              <a:solidFill>
                <a:srgbClr val="FF99FF"/>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nvGrpSpPr>
          <p:cNvPr id="9" name="Group 73"/>
          <p:cNvGrpSpPr>
            <a:grpSpLocks/>
          </p:cNvGrpSpPr>
          <p:nvPr/>
        </p:nvGrpSpPr>
        <p:grpSpPr bwMode="auto">
          <a:xfrm>
            <a:off x="4346575" y="3711575"/>
            <a:ext cx="625475" cy="998538"/>
            <a:chOff x="2738" y="1789"/>
            <a:chExt cx="394" cy="629"/>
          </a:xfrm>
        </p:grpSpPr>
        <p:sp>
          <p:nvSpPr>
            <p:cNvPr id="23599" name="Oval 12"/>
            <p:cNvSpPr>
              <a:spLocks noChangeArrowheads="1"/>
            </p:cNvSpPr>
            <p:nvPr/>
          </p:nvSpPr>
          <p:spPr bwMode="auto">
            <a:xfrm rot="865247">
              <a:off x="2738" y="1789"/>
              <a:ext cx="319" cy="171"/>
            </a:xfrm>
            <a:prstGeom prst="ellipse">
              <a:avLst/>
            </a:prstGeom>
            <a:gradFill rotWithShape="1">
              <a:gsLst>
                <a:gs pos="0">
                  <a:srgbClr val="FFFFFF">
                    <a:alpha val="75998"/>
                  </a:srgbClr>
                </a:gs>
                <a:gs pos="100000">
                  <a:schemeClr val="folHlink">
                    <a:alpha val="75998"/>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3600" name="Freeform 21"/>
            <p:cNvSpPr>
              <a:spLocks/>
            </p:cNvSpPr>
            <p:nvPr/>
          </p:nvSpPr>
          <p:spPr bwMode="auto">
            <a:xfrm flipV="1">
              <a:off x="2892" y="1890"/>
              <a:ext cx="240" cy="528"/>
            </a:xfrm>
            <a:custGeom>
              <a:avLst/>
              <a:gdLst>
                <a:gd name="T0" fmla="*/ 0 w 181"/>
                <a:gd name="T1" fmla="*/ 645733396 h 32"/>
                <a:gd name="T2" fmla="*/ 985 w 181"/>
                <a:gd name="T3" fmla="*/ 0 h 32"/>
                <a:gd name="T4" fmla="*/ 0 60000 65536"/>
                <a:gd name="T5" fmla="*/ 0 60000 65536"/>
                <a:gd name="T6" fmla="*/ 0 w 181"/>
                <a:gd name="T7" fmla="*/ 0 h 32"/>
                <a:gd name="T8" fmla="*/ 181 w 181"/>
                <a:gd name="T9" fmla="*/ 32 h 32"/>
              </a:gdLst>
              <a:ahLst/>
              <a:cxnLst>
                <a:cxn ang="T4">
                  <a:pos x="T0" y="T1"/>
                </a:cxn>
                <a:cxn ang="T5">
                  <a:pos x="T2" y="T3"/>
                </a:cxn>
              </a:cxnLst>
              <a:rect l="T6" t="T7" r="T8" b="T9"/>
              <a:pathLst>
                <a:path w="181" h="32">
                  <a:moveTo>
                    <a:pt x="0" y="32"/>
                  </a:moveTo>
                  <a:cubicBezTo>
                    <a:pt x="92" y="18"/>
                    <a:pt x="87" y="0"/>
                    <a:pt x="181" y="0"/>
                  </a:cubicBezTo>
                </a:path>
              </a:pathLst>
            </a:custGeom>
            <a:noFill/>
            <a:ln w="38100" cmpd="sng">
              <a:solidFill>
                <a:srgbClr val="FF99FF"/>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nvGrpSpPr>
          <p:cNvPr id="10" name="Group 74"/>
          <p:cNvGrpSpPr>
            <a:grpSpLocks/>
          </p:cNvGrpSpPr>
          <p:nvPr/>
        </p:nvGrpSpPr>
        <p:grpSpPr bwMode="auto">
          <a:xfrm>
            <a:off x="5075238" y="3629025"/>
            <a:ext cx="1268412" cy="449263"/>
            <a:chOff x="3197" y="1737"/>
            <a:chExt cx="799" cy="283"/>
          </a:xfrm>
        </p:grpSpPr>
        <p:sp>
          <p:nvSpPr>
            <p:cNvPr id="23597" name="Oval 13"/>
            <p:cNvSpPr>
              <a:spLocks noChangeArrowheads="1"/>
            </p:cNvSpPr>
            <p:nvPr/>
          </p:nvSpPr>
          <p:spPr bwMode="auto">
            <a:xfrm rot="865247">
              <a:off x="3197" y="1849"/>
              <a:ext cx="319" cy="171"/>
            </a:xfrm>
            <a:prstGeom prst="ellipse">
              <a:avLst/>
            </a:prstGeom>
            <a:gradFill rotWithShape="1">
              <a:gsLst>
                <a:gs pos="0">
                  <a:srgbClr val="FFFFFF">
                    <a:alpha val="75998"/>
                  </a:srgbClr>
                </a:gs>
                <a:gs pos="100000">
                  <a:schemeClr val="folHlink">
                    <a:alpha val="75998"/>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3598" name="Freeform 22"/>
            <p:cNvSpPr>
              <a:spLocks/>
            </p:cNvSpPr>
            <p:nvPr/>
          </p:nvSpPr>
          <p:spPr bwMode="auto">
            <a:xfrm>
              <a:off x="3372" y="1737"/>
              <a:ext cx="624" cy="176"/>
            </a:xfrm>
            <a:custGeom>
              <a:avLst/>
              <a:gdLst>
                <a:gd name="T0" fmla="*/ 0 w 181"/>
                <a:gd name="T1" fmla="*/ 885780 h 32"/>
                <a:gd name="T2" fmla="*/ 303874 w 181"/>
                <a:gd name="T3" fmla="*/ 0 h 32"/>
                <a:gd name="T4" fmla="*/ 0 60000 65536"/>
                <a:gd name="T5" fmla="*/ 0 60000 65536"/>
                <a:gd name="T6" fmla="*/ 0 w 181"/>
                <a:gd name="T7" fmla="*/ 0 h 32"/>
                <a:gd name="T8" fmla="*/ 181 w 181"/>
                <a:gd name="T9" fmla="*/ 32 h 32"/>
              </a:gdLst>
              <a:ahLst/>
              <a:cxnLst>
                <a:cxn ang="T4">
                  <a:pos x="T0" y="T1"/>
                </a:cxn>
                <a:cxn ang="T5">
                  <a:pos x="T2" y="T3"/>
                </a:cxn>
              </a:cxnLst>
              <a:rect l="T6" t="T7" r="T8" b="T9"/>
              <a:pathLst>
                <a:path w="181" h="32">
                  <a:moveTo>
                    <a:pt x="0" y="32"/>
                  </a:moveTo>
                  <a:cubicBezTo>
                    <a:pt x="92" y="18"/>
                    <a:pt x="87" y="0"/>
                    <a:pt x="181" y="0"/>
                  </a:cubicBezTo>
                </a:path>
              </a:pathLst>
            </a:custGeom>
            <a:noFill/>
            <a:ln w="38100" cmpd="sng">
              <a:solidFill>
                <a:srgbClr val="FF99FF"/>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nvGrpSpPr>
          <p:cNvPr id="11" name="Group 75"/>
          <p:cNvGrpSpPr>
            <a:grpSpLocks/>
          </p:cNvGrpSpPr>
          <p:nvPr/>
        </p:nvGrpSpPr>
        <p:grpSpPr bwMode="auto">
          <a:xfrm>
            <a:off x="5641975" y="4121150"/>
            <a:ext cx="744538" cy="1031875"/>
            <a:chOff x="3554" y="2047"/>
            <a:chExt cx="469" cy="650"/>
          </a:xfrm>
        </p:grpSpPr>
        <p:sp>
          <p:nvSpPr>
            <p:cNvPr id="23595" name="Oval 14"/>
            <p:cNvSpPr>
              <a:spLocks noChangeArrowheads="1"/>
            </p:cNvSpPr>
            <p:nvPr/>
          </p:nvSpPr>
          <p:spPr bwMode="auto">
            <a:xfrm rot="865247">
              <a:off x="3554" y="2047"/>
              <a:ext cx="319" cy="171"/>
            </a:xfrm>
            <a:prstGeom prst="ellipse">
              <a:avLst/>
            </a:prstGeom>
            <a:gradFill rotWithShape="1">
              <a:gsLst>
                <a:gs pos="0">
                  <a:srgbClr val="FFFFFF">
                    <a:alpha val="75998"/>
                  </a:srgbClr>
                </a:gs>
                <a:gs pos="100000">
                  <a:schemeClr val="folHlink">
                    <a:alpha val="75998"/>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3596" name="Freeform 23"/>
            <p:cNvSpPr>
              <a:spLocks/>
            </p:cNvSpPr>
            <p:nvPr/>
          </p:nvSpPr>
          <p:spPr bwMode="auto">
            <a:xfrm flipV="1">
              <a:off x="3735" y="2169"/>
              <a:ext cx="288" cy="528"/>
            </a:xfrm>
            <a:custGeom>
              <a:avLst/>
              <a:gdLst>
                <a:gd name="T0" fmla="*/ 0 w 181"/>
                <a:gd name="T1" fmla="*/ 645733396 h 32"/>
                <a:gd name="T2" fmla="*/ 2937 w 181"/>
                <a:gd name="T3" fmla="*/ 0 h 32"/>
                <a:gd name="T4" fmla="*/ 0 60000 65536"/>
                <a:gd name="T5" fmla="*/ 0 60000 65536"/>
                <a:gd name="T6" fmla="*/ 0 w 181"/>
                <a:gd name="T7" fmla="*/ 0 h 32"/>
                <a:gd name="T8" fmla="*/ 181 w 181"/>
                <a:gd name="T9" fmla="*/ 32 h 32"/>
              </a:gdLst>
              <a:ahLst/>
              <a:cxnLst>
                <a:cxn ang="T4">
                  <a:pos x="T0" y="T1"/>
                </a:cxn>
                <a:cxn ang="T5">
                  <a:pos x="T2" y="T3"/>
                </a:cxn>
              </a:cxnLst>
              <a:rect l="T6" t="T7" r="T8" b="T9"/>
              <a:pathLst>
                <a:path w="181" h="32">
                  <a:moveTo>
                    <a:pt x="0" y="32"/>
                  </a:moveTo>
                  <a:cubicBezTo>
                    <a:pt x="92" y="18"/>
                    <a:pt x="87" y="0"/>
                    <a:pt x="181" y="0"/>
                  </a:cubicBezTo>
                </a:path>
              </a:pathLst>
            </a:custGeom>
            <a:noFill/>
            <a:ln w="38100" cmpd="sng">
              <a:solidFill>
                <a:srgbClr val="FF99FF"/>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nvGrpSpPr>
          <p:cNvPr id="12" name="Group 76"/>
          <p:cNvGrpSpPr>
            <a:grpSpLocks/>
          </p:cNvGrpSpPr>
          <p:nvPr/>
        </p:nvGrpSpPr>
        <p:grpSpPr bwMode="auto">
          <a:xfrm>
            <a:off x="6480175" y="4114800"/>
            <a:ext cx="1663700" cy="506413"/>
            <a:chOff x="4082" y="2043"/>
            <a:chExt cx="1048" cy="319"/>
          </a:xfrm>
        </p:grpSpPr>
        <p:sp>
          <p:nvSpPr>
            <p:cNvPr id="23593" name="Oval 15"/>
            <p:cNvSpPr>
              <a:spLocks noChangeArrowheads="1"/>
            </p:cNvSpPr>
            <p:nvPr/>
          </p:nvSpPr>
          <p:spPr bwMode="auto">
            <a:xfrm rot="865247">
              <a:off x="4082" y="2191"/>
              <a:ext cx="319" cy="171"/>
            </a:xfrm>
            <a:prstGeom prst="ellipse">
              <a:avLst/>
            </a:prstGeom>
            <a:gradFill rotWithShape="1">
              <a:gsLst>
                <a:gs pos="0">
                  <a:srgbClr val="FFFFFF">
                    <a:alpha val="75998"/>
                  </a:srgbClr>
                </a:gs>
                <a:gs pos="100000">
                  <a:schemeClr val="folHlink">
                    <a:alpha val="75998"/>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3594" name="Freeform 24"/>
            <p:cNvSpPr>
              <a:spLocks/>
            </p:cNvSpPr>
            <p:nvPr/>
          </p:nvSpPr>
          <p:spPr bwMode="auto">
            <a:xfrm>
              <a:off x="4266" y="2043"/>
              <a:ext cx="864" cy="224"/>
            </a:xfrm>
            <a:custGeom>
              <a:avLst/>
              <a:gdLst>
                <a:gd name="T0" fmla="*/ 0 w 181"/>
                <a:gd name="T1" fmla="*/ 3764768 h 32"/>
                <a:gd name="T2" fmla="*/ 2141235 w 181"/>
                <a:gd name="T3" fmla="*/ 0 h 32"/>
                <a:gd name="T4" fmla="*/ 0 60000 65536"/>
                <a:gd name="T5" fmla="*/ 0 60000 65536"/>
                <a:gd name="T6" fmla="*/ 0 w 181"/>
                <a:gd name="T7" fmla="*/ 0 h 32"/>
                <a:gd name="T8" fmla="*/ 181 w 181"/>
                <a:gd name="T9" fmla="*/ 32 h 32"/>
              </a:gdLst>
              <a:ahLst/>
              <a:cxnLst>
                <a:cxn ang="T4">
                  <a:pos x="T0" y="T1"/>
                </a:cxn>
                <a:cxn ang="T5">
                  <a:pos x="T2" y="T3"/>
                </a:cxn>
              </a:cxnLst>
              <a:rect l="T6" t="T7" r="T8" b="T9"/>
              <a:pathLst>
                <a:path w="181" h="32">
                  <a:moveTo>
                    <a:pt x="0" y="32"/>
                  </a:moveTo>
                  <a:cubicBezTo>
                    <a:pt x="92" y="18"/>
                    <a:pt x="87" y="0"/>
                    <a:pt x="181" y="0"/>
                  </a:cubicBezTo>
                </a:path>
              </a:pathLst>
            </a:custGeom>
            <a:noFill/>
            <a:ln w="38100" cmpd="sng">
              <a:solidFill>
                <a:srgbClr val="FF99FF"/>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nvGrpSpPr>
          <p:cNvPr id="13" name="Group 77"/>
          <p:cNvGrpSpPr>
            <a:grpSpLocks/>
          </p:cNvGrpSpPr>
          <p:nvPr/>
        </p:nvGrpSpPr>
        <p:grpSpPr bwMode="auto">
          <a:xfrm>
            <a:off x="7165975" y="4583113"/>
            <a:ext cx="801688" cy="1536700"/>
            <a:chOff x="4514" y="2338"/>
            <a:chExt cx="505" cy="968"/>
          </a:xfrm>
        </p:grpSpPr>
        <p:sp>
          <p:nvSpPr>
            <p:cNvPr id="23591" name="Oval 16"/>
            <p:cNvSpPr>
              <a:spLocks noChangeArrowheads="1"/>
            </p:cNvSpPr>
            <p:nvPr/>
          </p:nvSpPr>
          <p:spPr bwMode="auto">
            <a:xfrm rot="865247">
              <a:off x="4514" y="2338"/>
              <a:ext cx="319" cy="171"/>
            </a:xfrm>
            <a:prstGeom prst="ellipse">
              <a:avLst/>
            </a:prstGeom>
            <a:gradFill rotWithShape="1">
              <a:gsLst>
                <a:gs pos="0">
                  <a:srgbClr val="FFFFFF">
                    <a:alpha val="75998"/>
                  </a:srgbClr>
                </a:gs>
                <a:gs pos="100000">
                  <a:schemeClr val="folHlink">
                    <a:alpha val="75998"/>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3592" name="Freeform 25"/>
            <p:cNvSpPr>
              <a:spLocks/>
            </p:cNvSpPr>
            <p:nvPr/>
          </p:nvSpPr>
          <p:spPr bwMode="auto">
            <a:xfrm flipH="1">
              <a:off x="4635" y="2442"/>
              <a:ext cx="384" cy="864"/>
            </a:xfrm>
            <a:custGeom>
              <a:avLst/>
              <a:gdLst>
                <a:gd name="T0" fmla="*/ 0 w 181"/>
                <a:gd name="T1" fmla="*/ 2147483647 h 32"/>
                <a:gd name="T2" fmla="*/ 16510 w 181"/>
                <a:gd name="T3" fmla="*/ 0 h 32"/>
                <a:gd name="T4" fmla="*/ 0 60000 65536"/>
                <a:gd name="T5" fmla="*/ 0 60000 65536"/>
                <a:gd name="T6" fmla="*/ 0 w 181"/>
                <a:gd name="T7" fmla="*/ 0 h 32"/>
                <a:gd name="T8" fmla="*/ 181 w 181"/>
                <a:gd name="T9" fmla="*/ 32 h 32"/>
              </a:gdLst>
              <a:ahLst/>
              <a:cxnLst>
                <a:cxn ang="T4">
                  <a:pos x="T0" y="T1"/>
                </a:cxn>
                <a:cxn ang="T5">
                  <a:pos x="T2" y="T3"/>
                </a:cxn>
              </a:cxnLst>
              <a:rect l="T6" t="T7" r="T8" b="T9"/>
              <a:pathLst>
                <a:path w="181" h="32">
                  <a:moveTo>
                    <a:pt x="0" y="32"/>
                  </a:moveTo>
                  <a:cubicBezTo>
                    <a:pt x="92" y="18"/>
                    <a:pt x="87" y="0"/>
                    <a:pt x="181" y="0"/>
                  </a:cubicBezTo>
                </a:path>
              </a:pathLst>
            </a:custGeom>
            <a:noFill/>
            <a:ln w="38100" cmpd="sng">
              <a:solidFill>
                <a:srgbClr val="FF99FF"/>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nvGrpSpPr>
          <p:cNvPr id="14" name="Group 84"/>
          <p:cNvGrpSpPr>
            <a:grpSpLocks/>
          </p:cNvGrpSpPr>
          <p:nvPr/>
        </p:nvGrpSpPr>
        <p:grpSpPr bwMode="auto">
          <a:xfrm>
            <a:off x="5751513" y="5176838"/>
            <a:ext cx="1627187" cy="754062"/>
            <a:chOff x="3623" y="3261"/>
            <a:chExt cx="1025" cy="475"/>
          </a:xfrm>
        </p:grpSpPr>
        <p:sp>
          <p:nvSpPr>
            <p:cNvPr id="23589" name="Line 38"/>
            <p:cNvSpPr>
              <a:spLocks noChangeShapeType="1"/>
            </p:cNvSpPr>
            <p:nvPr/>
          </p:nvSpPr>
          <p:spPr bwMode="auto">
            <a:xfrm rot="10826043" flipH="1">
              <a:off x="3623" y="3261"/>
              <a:ext cx="151" cy="327"/>
            </a:xfrm>
            <a:prstGeom prst="line">
              <a:avLst/>
            </a:prstGeom>
            <a:noFill/>
            <a:ln w="63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3590" name="Line 40"/>
            <p:cNvSpPr>
              <a:spLocks noChangeShapeType="1"/>
            </p:cNvSpPr>
            <p:nvPr/>
          </p:nvSpPr>
          <p:spPr bwMode="auto">
            <a:xfrm rot="10826043" flipH="1">
              <a:off x="4023" y="3497"/>
              <a:ext cx="625" cy="239"/>
            </a:xfrm>
            <a:prstGeom prst="line">
              <a:avLst/>
            </a:prstGeom>
            <a:noFill/>
            <a:ln w="63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15" name="Group 83"/>
          <p:cNvGrpSpPr>
            <a:grpSpLocks/>
          </p:cNvGrpSpPr>
          <p:nvPr/>
        </p:nvGrpSpPr>
        <p:grpSpPr bwMode="auto">
          <a:xfrm>
            <a:off x="4830763" y="2089150"/>
            <a:ext cx="1433512" cy="1519238"/>
            <a:chOff x="3043" y="1316"/>
            <a:chExt cx="903" cy="957"/>
          </a:xfrm>
        </p:grpSpPr>
        <p:sp>
          <p:nvSpPr>
            <p:cNvPr id="23587" name="Line 41"/>
            <p:cNvSpPr>
              <a:spLocks noChangeShapeType="1"/>
            </p:cNvSpPr>
            <p:nvPr/>
          </p:nvSpPr>
          <p:spPr bwMode="auto">
            <a:xfrm rot="-10775374" flipH="1" flipV="1">
              <a:off x="3647" y="1316"/>
              <a:ext cx="299" cy="957"/>
            </a:xfrm>
            <a:prstGeom prst="line">
              <a:avLst/>
            </a:prstGeom>
            <a:noFill/>
            <a:ln w="6350">
              <a:solidFill>
                <a:srgbClr val="FFCC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3588" name="Line 43"/>
            <p:cNvSpPr>
              <a:spLocks noChangeShapeType="1"/>
            </p:cNvSpPr>
            <p:nvPr/>
          </p:nvSpPr>
          <p:spPr bwMode="auto">
            <a:xfrm rot="10824626" flipV="1">
              <a:off x="3043" y="1317"/>
              <a:ext cx="381" cy="722"/>
            </a:xfrm>
            <a:prstGeom prst="line">
              <a:avLst/>
            </a:prstGeom>
            <a:noFill/>
            <a:ln w="6350">
              <a:solidFill>
                <a:srgbClr val="FFCCFF"/>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16" name="Group 82"/>
          <p:cNvGrpSpPr>
            <a:grpSpLocks/>
          </p:cNvGrpSpPr>
          <p:nvPr/>
        </p:nvGrpSpPr>
        <p:grpSpPr bwMode="auto">
          <a:xfrm>
            <a:off x="2568575" y="3508375"/>
            <a:ext cx="1925638" cy="1260475"/>
            <a:chOff x="1618" y="2210"/>
            <a:chExt cx="1213" cy="794"/>
          </a:xfrm>
        </p:grpSpPr>
        <p:sp>
          <p:nvSpPr>
            <p:cNvPr id="23585" name="Line 44"/>
            <p:cNvSpPr>
              <a:spLocks noChangeShapeType="1"/>
            </p:cNvSpPr>
            <p:nvPr/>
          </p:nvSpPr>
          <p:spPr bwMode="auto">
            <a:xfrm rot="10823873" flipH="1">
              <a:off x="1618" y="2210"/>
              <a:ext cx="449" cy="794"/>
            </a:xfrm>
            <a:prstGeom prst="line">
              <a:avLst/>
            </a:prstGeom>
            <a:noFill/>
            <a:ln w="6350">
              <a:solidFill>
                <a:srgbClr val="CCFF33"/>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3586" name="Line 46"/>
            <p:cNvSpPr>
              <a:spLocks noChangeShapeType="1"/>
            </p:cNvSpPr>
            <p:nvPr/>
          </p:nvSpPr>
          <p:spPr bwMode="auto">
            <a:xfrm rot="10823873" flipH="1">
              <a:off x="2194" y="2468"/>
              <a:ext cx="637" cy="529"/>
            </a:xfrm>
            <a:prstGeom prst="line">
              <a:avLst/>
            </a:prstGeom>
            <a:noFill/>
            <a:ln w="6350">
              <a:solidFill>
                <a:srgbClr val="CCFF33"/>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08592" name="WordArt 48"/>
          <p:cNvSpPr>
            <a:spLocks noChangeArrowheads="1" noChangeShapeType="1" noTextEdit="1"/>
          </p:cNvSpPr>
          <p:nvPr/>
        </p:nvSpPr>
        <p:spPr bwMode="auto">
          <a:xfrm>
            <a:off x="1998663" y="4808538"/>
            <a:ext cx="2071687" cy="457200"/>
          </a:xfrm>
          <a:prstGeom prst="rect">
            <a:avLst/>
          </a:prstGeom>
        </p:spPr>
        <p:txBody>
          <a:bodyPr wrap="none" fromWordArt="1">
            <a:prstTxWarp prst="textPlain">
              <a:avLst>
                <a:gd name="adj" fmla="val 50000"/>
              </a:avLst>
            </a:prstTxWarp>
          </a:bodyPr>
          <a:lstStyle/>
          <a:p>
            <a:pPr>
              <a:defRPr/>
            </a:pPr>
            <a:r>
              <a:rPr lang="en-US" altLang="zh-CN" sz="3600" kern="10">
                <a:ln w="9525">
                  <a:solidFill>
                    <a:schemeClr val="folHlink"/>
                  </a:solidFill>
                  <a:round/>
                  <a:headEnd/>
                  <a:tailEnd/>
                </a:ln>
                <a:solidFill>
                  <a:schemeClr val="folHlink"/>
                </a:solidFill>
                <a:latin typeface="宋体"/>
                <a:ea typeface="宋体"/>
              </a:rPr>
              <a:t>RNA</a:t>
            </a:r>
            <a:r>
              <a:rPr lang="zh-CN" altLang="en-US" sz="3600" kern="10">
                <a:ln w="9525">
                  <a:solidFill>
                    <a:schemeClr val="folHlink"/>
                  </a:solidFill>
                  <a:round/>
                  <a:headEnd/>
                  <a:tailEnd/>
                </a:ln>
                <a:solidFill>
                  <a:schemeClr val="folHlink"/>
                </a:solidFill>
                <a:latin typeface="宋体"/>
                <a:ea typeface="宋体"/>
              </a:rPr>
              <a:t>聚合酶</a:t>
            </a:r>
          </a:p>
        </p:txBody>
      </p:sp>
      <p:sp>
        <p:nvSpPr>
          <p:cNvPr id="108593" name="WordArt 49"/>
          <p:cNvSpPr>
            <a:spLocks noChangeArrowheads="1" noChangeShapeType="1" noTextEdit="1"/>
          </p:cNvSpPr>
          <p:nvPr/>
        </p:nvSpPr>
        <p:spPr bwMode="auto">
          <a:xfrm>
            <a:off x="5062538" y="5716588"/>
            <a:ext cx="1246187" cy="401637"/>
          </a:xfrm>
          <a:prstGeom prst="rect">
            <a:avLst/>
          </a:prstGeom>
        </p:spPr>
        <p:txBody>
          <a:bodyPr wrap="none" fromWordArt="1">
            <a:prstTxWarp prst="textPlain">
              <a:avLst>
                <a:gd name="adj" fmla="val 50000"/>
              </a:avLst>
            </a:prstTxWarp>
          </a:bodyPr>
          <a:lstStyle/>
          <a:p>
            <a:r>
              <a:rPr lang="zh-CN" altLang="en-US" sz="3600" kern="10">
                <a:ln w="9525">
                  <a:solidFill>
                    <a:srgbClr val="FF6600"/>
                  </a:solidFill>
                  <a:round/>
                  <a:headEnd/>
                  <a:tailEnd/>
                </a:ln>
                <a:solidFill>
                  <a:srgbClr val="FF6600"/>
                </a:solidFill>
                <a:latin typeface="宋体" panose="02010600030101010101" pitchFamily="2" charset="-122"/>
              </a:rPr>
              <a:t>核糖体</a:t>
            </a:r>
          </a:p>
        </p:txBody>
      </p:sp>
      <p:sp>
        <p:nvSpPr>
          <p:cNvPr id="108594" name="WordArt 50"/>
          <p:cNvSpPr>
            <a:spLocks noChangeArrowheads="1" noChangeShapeType="1" noTextEdit="1"/>
          </p:cNvSpPr>
          <p:nvPr/>
        </p:nvSpPr>
        <p:spPr bwMode="auto">
          <a:xfrm>
            <a:off x="5240338" y="1570038"/>
            <a:ext cx="811212" cy="401637"/>
          </a:xfrm>
          <a:prstGeom prst="rect">
            <a:avLst/>
          </a:prstGeom>
        </p:spPr>
        <p:txBody>
          <a:bodyPr wrap="none" fromWordArt="1">
            <a:prstTxWarp prst="textPlain">
              <a:avLst>
                <a:gd name="adj" fmla="val 50000"/>
              </a:avLst>
            </a:prstTxWarp>
          </a:bodyPr>
          <a:lstStyle/>
          <a:p>
            <a:r>
              <a:rPr lang="en-US" altLang="zh-CN" sz="3600" kern="10">
                <a:ln w="9525">
                  <a:solidFill>
                    <a:srgbClr val="FF99CC"/>
                  </a:solidFill>
                  <a:round/>
                  <a:headEnd/>
                  <a:tailEnd/>
                </a:ln>
                <a:solidFill>
                  <a:srgbClr val="FF99CC"/>
                </a:solidFill>
                <a:latin typeface="宋体" panose="02010600030101010101" pitchFamily="2" charset="-122"/>
              </a:rPr>
              <a:t>RNA</a:t>
            </a:r>
            <a:endParaRPr lang="zh-CN" altLang="en-US" sz="3600" kern="10">
              <a:ln w="9525">
                <a:solidFill>
                  <a:srgbClr val="FF99CC"/>
                </a:solidFill>
                <a:round/>
                <a:headEnd/>
                <a:tailEnd/>
              </a:ln>
              <a:solidFill>
                <a:srgbClr val="FF99CC"/>
              </a:solidFill>
              <a:latin typeface="宋体" panose="02010600030101010101" pitchFamily="2" charset="-122"/>
            </a:endParaRPr>
          </a:p>
        </p:txBody>
      </p:sp>
      <p:grpSp>
        <p:nvGrpSpPr>
          <p:cNvPr id="17" name="Group 57"/>
          <p:cNvGrpSpPr>
            <a:grpSpLocks/>
          </p:cNvGrpSpPr>
          <p:nvPr/>
        </p:nvGrpSpPr>
        <p:grpSpPr bwMode="auto">
          <a:xfrm rot="-1102766">
            <a:off x="5916613" y="4857750"/>
            <a:ext cx="393700" cy="258763"/>
            <a:chOff x="1911" y="3212"/>
            <a:chExt cx="211" cy="113"/>
          </a:xfrm>
        </p:grpSpPr>
        <p:sp>
          <p:nvSpPr>
            <p:cNvPr id="23583" name="Oval 55"/>
            <p:cNvSpPr>
              <a:spLocks noChangeArrowheads="1"/>
            </p:cNvSpPr>
            <p:nvPr/>
          </p:nvSpPr>
          <p:spPr bwMode="auto">
            <a:xfrm>
              <a:off x="1911" y="3212"/>
              <a:ext cx="166" cy="113"/>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3584" name="Oval 56"/>
            <p:cNvSpPr>
              <a:spLocks noChangeArrowheads="1"/>
            </p:cNvSpPr>
            <p:nvPr/>
          </p:nvSpPr>
          <p:spPr bwMode="auto">
            <a:xfrm>
              <a:off x="2066" y="3212"/>
              <a:ext cx="56" cy="96"/>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grpSp>
        <p:nvGrpSpPr>
          <p:cNvPr id="18" name="Group 58"/>
          <p:cNvGrpSpPr>
            <a:grpSpLocks/>
          </p:cNvGrpSpPr>
          <p:nvPr/>
        </p:nvGrpSpPr>
        <p:grpSpPr bwMode="auto">
          <a:xfrm rot="-644342">
            <a:off x="7537450" y="5703888"/>
            <a:ext cx="393700" cy="258762"/>
            <a:chOff x="1911" y="3212"/>
            <a:chExt cx="211" cy="113"/>
          </a:xfrm>
        </p:grpSpPr>
        <p:sp>
          <p:nvSpPr>
            <p:cNvPr id="23581" name="Oval 59"/>
            <p:cNvSpPr>
              <a:spLocks noChangeArrowheads="1"/>
            </p:cNvSpPr>
            <p:nvPr/>
          </p:nvSpPr>
          <p:spPr bwMode="auto">
            <a:xfrm>
              <a:off x="1911" y="3212"/>
              <a:ext cx="166" cy="113"/>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3582" name="Oval 60"/>
            <p:cNvSpPr>
              <a:spLocks noChangeArrowheads="1"/>
            </p:cNvSpPr>
            <p:nvPr/>
          </p:nvSpPr>
          <p:spPr bwMode="auto">
            <a:xfrm>
              <a:off x="2066" y="3212"/>
              <a:ext cx="56" cy="96"/>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grpSp>
        <p:nvGrpSpPr>
          <p:cNvPr id="19" name="Group 61"/>
          <p:cNvGrpSpPr>
            <a:grpSpLocks/>
          </p:cNvGrpSpPr>
          <p:nvPr/>
        </p:nvGrpSpPr>
        <p:grpSpPr bwMode="auto">
          <a:xfrm rot="-644342">
            <a:off x="7426325" y="5330825"/>
            <a:ext cx="393700" cy="258763"/>
            <a:chOff x="1911" y="3212"/>
            <a:chExt cx="211" cy="113"/>
          </a:xfrm>
        </p:grpSpPr>
        <p:sp>
          <p:nvSpPr>
            <p:cNvPr id="23579" name="Oval 62"/>
            <p:cNvSpPr>
              <a:spLocks noChangeArrowheads="1"/>
            </p:cNvSpPr>
            <p:nvPr/>
          </p:nvSpPr>
          <p:spPr bwMode="auto">
            <a:xfrm>
              <a:off x="1911" y="3212"/>
              <a:ext cx="166" cy="113"/>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3580" name="Oval 63"/>
            <p:cNvSpPr>
              <a:spLocks noChangeArrowheads="1"/>
            </p:cNvSpPr>
            <p:nvPr/>
          </p:nvSpPr>
          <p:spPr bwMode="auto">
            <a:xfrm>
              <a:off x="2066" y="3212"/>
              <a:ext cx="56" cy="96"/>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grpSp>
        <p:nvGrpSpPr>
          <p:cNvPr id="20" name="Group 64"/>
          <p:cNvGrpSpPr>
            <a:grpSpLocks/>
          </p:cNvGrpSpPr>
          <p:nvPr/>
        </p:nvGrpSpPr>
        <p:grpSpPr bwMode="auto">
          <a:xfrm rot="-5121767">
            <a:off x="7687469" y="4099719"/>
            <a:ext cx="393700" cy="258762"/>
            <a:chOff x="1911" y="3212"/>
            <a:chExt cx="211" cy="113"/>
          </a:xfrm>
        </p:grpSpPr>
        <p:sp>
          <p:nvSpPr>
            <p:cNvPr id="23577" name="Oval 65"/>
            <p:cNvSpPr>
              <a:spLocks noChangeArrowheads="1"/>
            </p:cNvSpPr>
            <p:nvPr/>
          </p:nvSpPr>
          <p:spPr bwMode="auto">
            <a:xfrm>
              <a:off x="1911" y="3212"/>
              <a:ext cx="166" cy="113"/>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3578" name="Oval 66"/>
            <p:cNvSpPr>
              <a:spLocks noChangeArrowheads="1"/>
            </p:cNvSpPr>
            <p:nvPr/>
          </p:nvSpPr>
          <p:spPr bwMode="auto">
            <a:xfrm>
              <a:off x="2066" y="3212"/>
              <a:ext cx="56" cy="96"/>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sp>
        <p:nvSpPr>
          <p:cNvPr id="23576" name="Rectangle 81"/>
          <p:cNvSpPr>
            <a:spLocks noGrp="1" noChangeArrowheads="1"/>
          </p:cNvSpPr>
          <p:nvPr>
            <p:ph type="title"/>
          </p:nvPr>
        </p:nvSpPr>
        <p:spPr>
          <a:xfrm>
            <a:off x="0" y="0"/>
            <a:ext cx="8912225" cy="1143000"/>
          </a:xfrm>
        </p:spPr>
        <p:txBody>
          <a:bodyPr/>
          <a:lstStyle/>
          <a:p>
            <a:pPr eaLnBrk="1" hangingPunct="1"/>
            <a:r>
              <a:rPr kumimoji="1" lang="en-US" altLang="zh-CN" sz="4000" smtClean="0">
                <a:solidFill>
                  <a:schemeClr val="folHlink"/>
                </a:solidFill>
              </a:rPr>
              <a:t>2</a:t>
            </a:r>
            <a:r>
              <a:rPr kumimoji="1" lang="zh-CN" altLang="en-US" sz="4000" smtClean="0">
                <a:solidFill>
                  <a:schemeClr val="folHlink"/>
                </a:solidFill>
              </a:rPr>
              <a:t>、原核生物转录过程中的羽毛状现象</a:t>
            </a:r>
          </a:p>
        </p:txBody>
      </p:sp>
    </p:spTree>
    <p:extLst>
      <p:ext uri="{BB962C8B-B14F-4D97-AF65-F5344CB8AC3E}">
        <p14:creationId xmlns:p14="http://schemas.microsoft.com/office/powerpoint/2010/main" val="54670051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0"/>
                                        <p:tgtEl>
                                          <p:spTgt spid="2"/>
                                        </p:tgtEl>
                                      </p:cBhvr>
                                    </p:animEffect>
                                  </p:childTnLst>
                                </p:cTn>
                              </p:par>
                            </p:childTnLst>
                          </p:cTn>
                        </p:par>
                        <p:par>
                          <p:cTn id="8" fill="hold" nodeType="afterGroup">
                            <p:stCondLst>
                              <p:cond delay="2000"/>
                            </p:stCondLst>
                            <p:childTnLst>
                              <p:par>
                                <p:cTn id="9" presetID="9"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dissolve">
                                      <p:cBhvr>
                                        <p:cTn id="11" dur="500"/>
                                        <p:tgtEl>
                                          <p:spTgt spid="4"/>
                                        </p:tgtEl>
                                      </p:cBhvr>
                                    </p:animEffect>
                                  </p:childTnLst>
                                </p:cTn>
                              </p:par>
                            </p:childTnLst>
                          </p:cTn>
                        </p:par>
                        <p:par>
                          <p:cTn id="12" fill="hold" nodeType="afterGroup">
                            <p:stCondLst>
                              <p:cond delay="2500"/>
                            </p:stCondLst>
                            <p:childTnLst>
                              <p:par>
                                <p:cTn id="13" presetID="9"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dissolve">
                                      <p:cBhvr>
                                        <p:cTn id="15" dur="500"/>
                                        <p:tgtEl>
                                          <p:spTgt spid="5"/>
                                        </p:tgtEl>
                                      </p:cBhvr>
                                    </p:animEffect>
                                  </p:childTnLst>
                                </p:cTn>
                              </p:par>
                            </p:childTnLst>
                          </p:cTn>
                        </p:par>
                        <p:par>
                          <p:cTn id="16" fill="hold" nodeType="afterGroup">
                            <p:stCondLst>
                              <p:cond delay="3000"/>
                            </p:stCondLst>
                            <p:childTnLst>
                              <p:par>
                                <p:cTn id="17" presetID="9"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dissolve">
                                      <p:cBhvr>
                                        <p:cTn id="19" dur="500"/>
                                        <p:tgtEl>
                                          <p:spTgt spid="6"/>
                                        </p:tgtEl>
                                      </p:cBhvr>
                                    </p:animEffect>
                                  </p:childTnLst>
                                </p:cTn>
                              </p:par>
                            </p:childTnLst>
                          </p:cTn>
                        </p:par>
                        <p:par>
                          <p:cTn id="20" fill="hold" nodeType="afterGroup">
                            <p:stCondLst>
                              <p:cond delay="3500"/>
                            </p:stCondLst>
                            <p:childTnLst>
                              <p:par>
                                <p:cTn id="21" presetID="9"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dissolve">
                                      <p:cBhvr>
                                        <p:cTn id="23" dur="500"/>
                                        <p:tgtEl>
                                          <p:spTgt spid="7"/>
                                        </p:tgtEl>
                                      </p:cBhvr>
                                    </p:animEffect>
                                  </p:childTnLst>
                                </p:cTn>
                              </p:par>
                            </p:childTnLst>
                          </p:cTn>
                        </p:par>
                        <p:par>
                          <p:cTn id="24" fill="hold" nodeType="afterGroup">
                            <p:stCondLst>
                              <p:cond delay="4000"/>
                            </p:stCondLst>
                            <p:childTnLst>
                              <p:par>
                                <p:cTn id="25" presetID="9" presetClass="entr" presetSubtype="0"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dissolve">
                                      <p:cBhvr>
                                        <p:cTn id="27" dur="500"/>
                                        <p:tgtEl>
                                          <p:spTgt spid="8"/>
                                        </p:tgtEl>
                                      </p:cBhvr>
                                    </p:animEffect>
                                  </p:childTnLst>
                                </p:cTn>
                              </p:par>
                            </p:childTnLst>
                          </p:cTn>
                        </p:par>
                        <p:par>
                          <p:cTn id="28" fill="hold" nodeType="afterGroup">
                            <p:stCondLst>
                              <p:cond delay="4500"/>
                            </p:stCondLst>
                            <p:childTnLst>
                              <p:par>
                                <p:cTn id="29" presetID="9" presetClass="entr" presetSubtype="0"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dissolve">
                                      <p:cBhvr>
                                        <p:cTn id="31" dur="500"/>
                                        <p:tgtEl>
                                          <p:spTgt spid="9"/>
                                        </p:tgtEl>
                                      </p:cBhvr>
                                    </p:animEffect>
                                  </p:childTnLst>
                                </p:cTn>
                              </p:par>
                            </p:childTnLst>
                          </p:cTn>
                        </p:par>
                        <p:par>
                          <p:cTn id="32" fill="hold" nodeType="afterGroup">
                            <p:stCondLst>
                              <p:cond delay="5000"/>
                            </p:stCondLst>
                            <p:childTnLst>
                              <p:par>
                                <p:cTn id="33" presetID="9" presetClass="entr" presetSubtype="0" fill="hold"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dissolve">
                                      <p:cBhvr>
                                        <p:cTn id="35" dur="500"/>
                                        <p:tgtEl>
                                          <p:spTgt spid="10"/>
                                        </p:tgtEl>
                                      </p:cBhvr>
                                    </p:animEffect>
                                  </p:childTnLst>
                                </p:cTn>
                              </p:par>
                            </p:childTnLst>
                          </p:cTn>
                        </p:par>
                        <p:par>
                          <p:cTn id="36" fill="hold" nodeType="afterGroup">
                            <p:stCondLst>
                              <p:cond delay="5500"/>
                            </p:stCondLst>
                            <p:childTnLst>
                              <p:par>
                                <p:cTn id="37" presetID="9" presetClass="entr" presetSubtype="0" fill="hold"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dissolve">
                                      <p:cBhvr>
                                        <p:cTn id="39" dur="500"/>
                                        <p:tgtEl>
                                          <p:spTgt spid="11"/>
                                        </p:tgtEl>
                                      </p:cBhvr>
                                    </p:animEffect>
                                  </p:childTnLst>
                                </p:cTn>
                              </p:par>
                            </p:childTnLst>
                          </p:cTn>
                        </p:par>
                        <p:par>
                          <p:cTn id="40" fill="hold" nodeType="afterGroup">
                            <p:stCondLst>
                              <p:cond delay="6000"/>
                            </p:stCondLst>
                            <p:childTnLst>
                              <p:par>
                                <p:cTn id="41" presetID="9" presetClass="entr" presetSubtype="0" fill="hold"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dissolve">
                                      <p:cBhvr>
                                        <p:cTn id="43" dur="500"/>
                                        <p:tgtEl>
                                          <p:spTgt spid="12"/>
                                        </p:tgtEl>
                                      </p:cBhvr>
                                    </p:animEffect>
                                  </p:childTnLst>
                                </p:cTn>
                              </p:par>
                            </p:childTnLst>
                          </p:cTn>
                        </p:par>
                        <p:par>
                          <p:cTn id="44" fill="hold" nodeType="afterGroup">
                            <p:stCondLst>
                              <p:cond delay="6500"/>
                            </p:stCondLst>
                            <p:childTnLst>
                              <p:par>
                                <p:cTn id="45" presetID="9" presetClass="entr" presetSubtype="0" fill="hold"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dissolve">
                                      <p:cBhvr>
                                        <p:cTn id="47" dur="500"/>
                                        <p:tgtEl>
                                          <p:spTgt spid="13"/>
                                        </p:tgtEl>
                                      </p:cBhvr>
                                    </p:animEffect>
                                  </p:childTnLst>
                                </p:cTn>
                              </p:par>
                            </p:childTnLst>
                          </p:cTn>
                        </p:par>
                        <p:par>
                          <p:cTn id="48" fill="hold" nodeType="afterGroup">
                            <p:stCondLst>
                              <p:cond delay="7000"/>
                            </p:stCondLst>
                            <p:childTnLst>
                              <p:par>
                                <p:cTn id="49" presetID="22" presetClass="entr" presetSubtype="1" fill="hold"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wipe(up)">
                                      <p:cBhvr>
                                        <p:cTn id="51" dur="500"/>
                                        <p:tgtEl>
                                          <p:spTgt spid="16"/>
                                        </p:tgtEl>
                                      </p:cBhvr>
                                    </p:animEffect>
                                  </p:childTnLst>
                                </p:cTn>
                              </p:par>
                            </p:childTnLst>
                          </p:cTn>
                        </p:par>
                        <p:par>
                          <p:cTn id="52" fill="hold" nodeType="afterGroup">
                            <p:stCondLst>
                              <p:cond delay="7500"/>
                            </p:stCondLst>
                            <p:childTnLst>
                              <p:par>
                                <p:cTn id="53" presetID="2" presetClass="entr" presetSubtype="4" fill="hold" nodeType="afterEffect">
                                  <p:stCondLst>
                                    <p:cond delay="0"/>
                                  </p:stCondLst>
                                  <p:childTnLst>
                                    <p:set>
                                      <p:cBhvr>
                                        <p:cTn id="54" dur="1" fill="hold">
                                          <p:stCondLst>
                                            <p:cond delay="0"/>
                                          </p:stCondLst>
                                        </p:cTn>
                                        <p:tgtEl>
                                          <p:spTgt spid="108592"/>
                                        </p:tgtEl>
                                        <p:attrNameLst>
                                          <p:attrName>style.visibility</p:attrName>
                                        </p:attrNameLst>
                                      </p:cBhvr>
                                      <p:to>
                                        <p:strVal val="visible"/>
                                      </p:to>
                                    </p:set>
                                    <p:anim calcmode="lin" valueType="num">
                                      <p:cBhvr additive="base">
                                        <p:cTn id="55" dur="500" fill="hold"/>
                                        <p:tgtEl>
                                          <p:spTgt spid="108592"/>
                                        </p:tgtEl>
                                        <p:attrNameLst>
                                          <p:attrName>ppt_x</p:attrName>
                                        </p:attrNameLst>
                                      </p:cBhvr>
                                      <p:tavLst>
                                        <p:tav tm="0">
                                          <p:val>
                                            <p:strVal val="#ppt_x"/>
                                          </p:val>
                                        </p:tav>
                                        <p:tav tm="100000">
                                          <p:val>
                                            <p:strVal val="#ppt_x"/>
                                          </p:val>
                                        </p:tav>
                                      </p:tavLst>
                                    </p:anim>
                                    <p:anim calcmode="lin" valueType="num">
                                      <p:cBhvr additive="base">
                                        <p:cTn id="56" dur="500" fill="hold"/>
                                        <p:tgtEl>
                                          <p:spTgt spid="108592"/>
                                        </p:tgtEl>
                                        <p:attrNameLst>
                                          <p:attrName>ppt_y</p:attrName>
                                        </p:attrNameLst>
                                      </p:cBhvr>
                                      <p:tavLst>
                                        <p:tav tm="0">
                                          <p:val>
                                            <p:strVal val="1+#ppt_h/2"/>
                                          </p:val>
                                        </p:tav>
                                        <p:tav tm="100000">
                                          <p:val>
                                            <p:strVal val="#ppt_y"/>
                                          </p:val>
                                        </p:tav>
                                      </p:tavLst>
                                    </p:anim>
                                  </p:childTnLst>
                                </p:cTn>
                              </p:par>
                              <p:par>
                                <p:cTn id="57" presetID="22" presetClass="entr" presetSubtype="4" fill="hold" nodeType="with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wipe(down)">
                                      <p:cBhvr>
                                        <p:cTn id="59" dur="500"/>
                                        <p:tgtEl>
                                          <p:spTgt spid="15"/>
                                        </p:tgtEl>
                                      </p:cBhvr>
                                    </p:animEffect>
                                  </p:childTnLst>
                                </p:cTn>
                              </p:par>
                            </p:childTnLst>
                          </p:cTn>
                        </p:par>
                        <p:par>
                          <p:cTn id="60" fill="hold" nodeType="afterGroup">
                            <p:stCondLst>
                              <p:cond delay="8000"/>
                            </p:stCondLst>
                            <p:childTnLst>
                              <p:par>
                                <p:cTn id="61" presetID="8" presetClass="entr" presetSubtype="16" fill="hold" nodeType="afterEffect">
                                  <p:stCondLst>
                                    <p:cond delay="0"/>
                                  </p:stCondLst>
                                  <p:childTnLst>
                                    <p:set>
                                      <p:cBhvr>
                                        <p:cTn id="62" dur="1" fill="hold">
                                          <p:stCondLst>
                                            <p:cond delay="0"/>
                                          </p:stCondLst>
                                        </p:cTn>
                                        <p:tgtEl>
                                          <p:spTgt spid="108594"/>
                                        </p:tgtEl>
                                        <p:attrNameLst>
                                          <p:attrName>style.visibility</p:attrName>
                                        </p:attrNameLst>
                                      </p:cBhvr>
                                      <p:to>
                                        <p:strVal val="visible"/>
                                      </p:to>
                                    </p:set>
                                    <p:animEffect transition="in" filter="diamond(in)">
                                      <p:cBhvr>
                                        <p:cTn id="63" dur="500"/>
                                        <p:tgtEl>
                                          <p:spTgt spid="108594"/>
                                        </p:tgtEl>
                                      </p:cBhvr>
                                    </p:animEffect>
                                  </p:childTnLst>
                                </p:cTn>
                              </p:par>
                            </p:childTnLst>
                          </p:cTn>
                        </p:par>
                        <p:par>
                          <p:cTn id="64" fill="hold" nodeType="afterGroup">
                            <p:stCondLst>
                              <p:cond delay="8500"/>
                            </p:stCondLst>
                            <p:childTnLst>
                              <p:par>
                                <p:cTn id="65" presetID="9" presetClass="entr" presetSubtype="0" fill="hold" nodeType="after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dissolve">
                                      <p:cBhvr>
                                        <p:cTn id="67" dur="500"/>
                                        <p:tgtEl>
                                          <p:spTgt spid="17"/>
                                        </p:tgtEl>
                                      </p:cBhvr>
                                    </p:animEffect>
                                  </p:childTnLst>
                                </p:cTn>
                              </p:par>
                            </p:childTnLst>
                          </p:cTn>
                        </p:par>
                        <p:par>
                          <p:cTn id="68" fill="hold" nodeType="afterGroup">
                            <p:stCondLst>
                              <p:cond delay="9000"/>
                            </p:stCondLst>
                            <p:childTnLst>
                              <p:par>
                                <p:cTn id="69" presetID="9" presetClass="entr" presetSubtype="0" fill="hold" nodeType="afterEffect">
                                  <p:stCondLst>
                                    <p:cond delay="0"/>
                                  </p:stCondLst>
                                  <p:childTnLst>
                                    <p:set>
                                      <p:cBhvr>
                                        <p:cTn id="70" dur="1" fill="hold">
                                          <p:stCondLst>
                                            <p:cond delay="0"/>
                                          </p:stCondLst>
                                        </p:cTn>
                                        <p:tgtEl>
                                          <p:spTgt spid="20"/>
                                        </p:tgtEl>
                                        <p:attrNameLst>
                                          <p:attrName>style.visibility</p:attrName>
                                        </p:attrNameLst>
                                      </p:cBhvr>
                                      <p:to>
                                        <p:strVal val="visible"/>
                                      </p:to>
                                    </p:set>
                                    <p:animEffect transition="in" filter="dissolve">
                                      <p:cBhvr>
                                        <p:cTn id="71" dur="500"/>
                                        <p:tgtEl>
                                          <p:spTgt spid="20"/>
                                        </p:tgtEl>
                                      </p:cBhvr>
                                    </p:animEffect>
                                  </p:childTnLst>
                                </p:cTn>
                              </p:par>
                            </p:childTnLst>
                          </p:cTn>
                        </p:par>
                        <p:par>
                          <p:cTn id="72" fill="hold" nodeType="afterGroup">
                            <p:stCondLst>
                              <p:cond delay="9500"/>
                            </p:stCondLst>
                            <p:childTnLst>
                              <p:par>
                                <p:cTn id="73" presetID="9" presetClass="entr" presetSubtype="0" fill="hold" nodeType="afterEffect">
                                  <p:stCondLst>
                                    <p:cond delay="0"/>
                                  </p:stCondLst>
                                  <p:childTnLst>
                                    <p:set>
                                      <p:cBhvr>
                                        <p:cTn id="74" dur="1" fill="hold">
                                          <p:stCondLst>
                                            <p:cond delay="0"/>
                                          </p:stCondLst>
                                        </p:cTn>
                                        <p:tgtEl>
                                          <p:spTgt spid="19"/>
                                        </p:tgtEl>
                                        <p:attrNameLst>
                                          <p:attrName>style.visibility</p:attrName>
                                        </p:attrNameLst>
                                      </p:cBhvr>
                                      <p:to>
                                        <p:strVal val="visible"/>
                                      </p:to>
                                    </p:set>
                                    <p:animEffect transition="in" filter="dissolve">
                                      <p:cBhvr>
                                        <p:cTn id="75" dur="500"/>
                                        <p:tgtEl>
                                          <p:spTgt spid="19"/>
                                        </p:tgtEl>
                                      </p:cBhvr>
                                    </p:animEffect>
                                  </p:childTnLst>
                                </p:cTn>
                              </p:par>
                            </p:childTnLst>
                          </p:cTn>
                        </p:par>
                        <p:par>
                          <p:cTn id="76" fill="hold" nodeType="afterGroup">
                            <p:stCondLst>
                              <p:cond delay="10000"/>
                            </p:stCondLst>
                            <p:childTnLst>
                              <p:par>
                                <p:cTn id="77" presetID="9" presetClass="entr" presetSubtype="0" fill="hold" nodeType="after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dissolve">
                                      <p:cBhvr>
                                        <p:cTn id="79" dur="500"/>
                                        <p:tgtEl>
                                          <p:spTgt spid="18"/>
                                        </p:tgtEl>
                                      </p:cBhvr>
                                    </p:animEffect>
                                  </p:childTnLst>
                                </p:cTn>
                              </p:par>
                            </p:childTnLst>
                          </p:cTn>
                        </p:par>
                        <p:par>
                          <p:cTn id="80" fill="hold" nodeType="afterGroup">
                            <p:stCondLst>
                              <p:cond delay="10500"/>
                            </p:stCondLst>
                            <p:childTnLst>
                              <p:par>
                                <p:cTn id="81" presetID="22" presetClass="entr" presetSubtype="1" fill="hold" nodeType="afterEffect">
                                  <p:stCondLst>
                                    <p:cond delay="0"/>
                                  </p:stCondLst>
                                  <p:childTnLst>
                                    <p:set>
                                      <p:cBhvr>
                                        <p:cTn id="82" dur="1" fill="hold">
                                          <p:stCondLst>
                                            <p:cond delay="0"/>
                                          </p:stCondLst>
                                        </p:cTn>
                                        <p:tgtEl>
                                          <p:spTgt spid="14"/>
                                        </p:tgtEl>
                                        <p:attrNameLst>
                                          <p:attrName>style.visibility</p:attrName>
                                        </p:attrNameLst>
                                      </p:cBhvr>
                                      <p:to>
                                        <p:strVal val="visible"/>
                                      </p:to>
                                    </p:set>
                                    <p:animEffect transition="in" filter="wipe(up)">
                                      <p:cBhvr>
                                        <p:cTn id="83" dur="500"/>
                                        <p:tgtEl>
                                          <p:spTgt spid="14"/>
                                        </p:tgtEl>
                                      </p:cBhvr>
                                    </p:animEffect>
                                  </p:childTnLst>
                                </p:cTn>
                              </p:par>
                            </p:childTnLst>
                          </p:cTn>
                        </p:par>
                        <p:par>
                          <p:cTn id="84" fill="hold" nodeType="afterGroup">
                            <p:stCondLst>
                              <p:cond delay="11000"/>
                            </p:stCondLst>
                            <p:childTnLst>
                              <p:par>
                                <p:cTn id="85" presetID="12" presetClass="entr" presetSubtype="4" fill="hold" nodeType="afterEffect">
                                  <p:stCondLst>
                                    <p:cond delay="0"/>
                                  </p:stCondLst>
                                  <p:childTnLst>
                                    <p:set>
                                      <p:cBhvr>
                                        <p:cTn id="86" dur="1" fill="hold">
                                          <p:stCondLst>
                                            <p:cond delay="0"/>
                                          </p:stCondLst>
                                        </p:cTn>
                                        <p:tgtEl>
                                          <p:spTgt spid="108593"/>
                                        </p:tgtEl>
                                        <p:attrNameLst>
                                          <p:attrName>style.visibility</p:attrName>
                                        </p:attrNameLst>
                                      </p:cBhvr>
                                      <p:to>
                                        <p:strVal val="visible"/>
                                      </p:to>
                                    </p:set>
                                    <p:animEffect transition="in" filter="slide(fromBottom)">
                                      <p:cBhvr>
                                        <p:cTn id="87" dur="500"/>
                                        <p:tgtEl>
                                          <p:spTgt spid="1085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灯片编号占位符 7"/>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D4E4585B-B386-43A8-A5A1-6ACD3F583667}" type="slidenum">
              <a:rPr lang="en-US" altLang="zh-CN"/>
              <a:pPr eaLnBrk="1" hangingPunct="1"/>
              <a:t>16</a:t>
            </a:fld>
            <a:endParaRPr lang="en-US" altLang="zh-CN"/>
          </a:p>
        </p:txBody>
      </p:sp>
      <p:sp>
        <p:nvSpPr>
          <p:cNvPr id="8197" name="Rectangle 2"/>
          <p:cNvSpPr>
            <a:spLocks noGrp="1" noChangeArrowheads="1"/>
          </p:cNvSpPr>
          <p:nvPr>
            <p:ph type="title"/>
          </p:nvPr>
        </p:nvSpPr>
        <p:spPr/>
        <p:txBody>
          <a:bodyPr/>
          <a:lstStyle/>
          <a:p>
            <a:pPr eaLnBrk="1" hangingPunct="1"/>
            <a:r>
              <a:rPr kumimoji="1" lang="zh-CN" altLang="en-US" sz="4400" dirty="0" smtClean="0">
                <a:solidFill>
                  <a:srgbClr val="C00000"/>
                </a:solidFill>
              </a:rPr>
              <a:t>（三）转录终止</a:t>
            </a:r>
          </a:p>
        </p:txBody>
      </p:sp>
      <p:sp>
        <p:nvSpPr>
          <p:cNvPr id="8198" name="Rectangle 3"/>
          <p:cNvSpPr>
            <a:spLocks noGrp="1" noChangeArrowheads="1"/>
          </p:cNvSpPr>
          <p:nvPr>
            <p:ph type="body" sz="half" idx="1"/>
          </p:nvPr>
        </p:nvSpPr>
        <p:spPr>
          <a:xfrm>
            <a:off x="457200" y="1465263"/>
            <a:ext cx="8085138" cy="1092200"/>
          </a:xfrm>
        </p:spPr>
        <p:txBody>
          <a:bodyPr/>
          <a:lstStyle/>
          <a:p>
            <a:pPr eaLnBrk="1" hangingPunct="1"/>
            <a:r>
              <a:rPr kumimoji="1" lang="zh-CN" altLang="en-US" sz="2800" b="1" smtClean="0"/>
              <a:t>指</a:t>
            </a:r>
            <a:r>
              <a:rPr kumimoji="1" lang="en-US" altLang="zh-CN" sz="2800" b="1" smtClean="0"/>
              <a:t>RNA</a:t>
            </a:r>
            <a:r>
              <a:rPr kumimoji="1" lang="zh-CN" altLang="en-US" sz="2800" b="1" smtClean="0"/>
              <a:t>聚合酶在</a:t>
            </a:r>
            <a:r>
              <a:rPr kumimoji="1" lang="en-US" altLang="zh-CN" sz="2800" b="1" smtClean="0"/>
              <a:t>DNA</a:t>
            </a:r>
            <a:r>
              <a:rPr kumimoji="1" lang="zh-CN" altLang="en-US" sz="2800" b="1" smtClean="0"/>
              <a:t>模板上停顿下来不再前进，转录产物</a:t>
            </a:r>
            <a:r>
              <a:rPr kumimoji="1" lang="en-US" altLang="zh-CN" sz="2800" b="1" smtClean="0"/>
              <a:t>RNA</a:t>
            </a:r>
            <a:r>
              <a:rPr kumimoji="1" lang="zh-CN" altLang="en-US" sz="2800" b="1" smtClean="0"/>
              <a:t>链从转录复合物上脱落下来。</a:t>
            </a:r>
            <a:endParaRPr lang="zh-CN" altLang="en-US" sz="2800" b="1" smtClean="0">
              <a:latin typeface="Times New Roman" panose="02020603050405020304" pitchFamily="18" charset="0"/>
              <a:ea typeface="华文楷体" panose="02010600040101010101" pitchFamily="2" charset="-122"/>
            </a:endParaRPr>
          </a:p>
        </p:txBody>
      </p:sp>
      <p:graphicFrame>
        <p:nvGraphicFramePr>
          <p:cNvPr id="8194" name="Object 4">
            <a:hlinkClick r:id="" action="ppaction://ole?verb=0"/>
          </p:cNvPr>
          <p:cNvGraphicFramePr>
            <a:graphicFrameLocks noGrp="1" noChangeAspect="1"/>
          </p:cNvGraphicFramePr>
          <p:nvPr>
            <p:ph sz="quarter" idx="2"/>
          </p:nvPr>
        </p:nvGraphicFramePr>
        <p:xfrm>
          <a:off x="5929313" y="2832100"/>
          <a:ext cx="2222500" cy="1666875"/>
        </p:xfrm>
        <a:graphic>
          <a:graphicData uri="http://schemas.openxmlformats.org/presentationml/2006/ole">
            <mc:AlternateContent xmlns:mc="http://schemas.openxmlformats.org/markup-compatibility/2006">
              <mc:Choice xmlns:v="urn:schemas-microsoft-com:vml" Requires="v">
                <p:oleObj spid="_x0000_s64526" name="演示文稿" r:id="rId3" imgW="4572139" imgH="3429123" progId="PowerPoint.Show.8">
                  <p:embed/>
                </p:oleObj>
              </mc:Choice>
              <mc:Fallback>
                <p:oleObj name="演示文稿" r:id="rId3" imgW="4572139" imgH="3429123" progId="PowerPoint.Show.8">
                  <p:embed/>
                  <p:pic>
                    <p:nvPicPr>
                      <p:cNvPr id="8194" name="Object 4">
                        <a:hlinkClick r:id="" action="ppaction://ole?verb=0"/>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29313" y="2832100"/>
                        <a:ext cx="2222500" cy="1666875"/>
                      </a:xfrm>
                      <a:prstGeom prst="rect">
                        <a:avLst/>
                      </a:prstGeom>
                      <a:noFill/>
                      <a:ln w="9525">
                        <a:solidFill>
                          <a:srgbClr val="0000FF"/>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199" name="Rectangle 7"/>
          <p:cNvSpPr>
            <a:spLocks noChangeArrowheads="1"/>
          </p:cNvSpPr>
          <p:nvPr/>
        </p:nvSpPr>
        <p:spPr bwMode="auto">
          <a:xfrm>
            <a:off x="765175" y="2597150"/>
            <a:ext cx="4216400" cy="3539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eaLnBrk="1" hangingPunct="1"/>
            <a:r>
              <a:rPr kumimoji="1" lang="zh-CN" altLang="en-US" sz="3200" b="1" dirty="0">
                <a:solidFill>
                  <a:srgbClr val="C00000"/>
                </a:solidFill>
              </a:rPr>
              <a:t>分类</a:t>
            </a:r>
          </a:p>
          <a:p>
            <a:pPr algn="l" eaLnBrk="1" hangingPunct="1"/>
            <a:endParaRPr kumimoji="1" lang="zh-CN" altLang="en-US" sz="3200" b="1" dirty="0">
              <a:solidFill>
                <a:srgbClr val="FFFF00"/>
              </a:solidFill>
            </a:endParaRPr>
          </a:p>
          <a:p>
            <a:pPr lvl="1" algn="l" eaLnBrk="1" hangingPunct="1"/>
            <a:r>
              <a:rPr lang="en-US" altLang="zh-CN" sz="3200" b="1" dirty="0"/>
              <a:t>1</a:t>
            </a:r>
            <a:r>
              <a:rPr lang="zh-CN" altLang="en-US" sz="3200" b="1" dirty="0"/>
              <a:t>、依赖</a:t>
            </a:r>
            <a:r>
              <a:rPr lang="en-US" altLang="zh-CN" sz="3200" b="1" dirty="0"/>
              <a:t>Rho (ρ)</a:t>
            </a:r>
            <a:r>
              <a:rPr lang="zh-CN" altLang="en-US" sz="3200" b="1" dirty="0"/>
              <a:t>因子的转录终止</a:t>
            </a:r>
          </a:p>
          <a:p>
            <a:pPr lvl="1" algn="l" eaLnBrk="1" hangingPunct="1"/>
            <a:endParaRPr lang="zh-CN" altLang="en-US" sz="3200" b="1" dirty="0"/>
          </a:p>
          <a:p>
            <a:pPr lvl="1" algn="l" eaLnBrk="1" hangingPunct="1"/>
            <a:r>
              <a:rPr lang="en-US" altLang="zh-CN" sz="3200" b="1" dirty="0"/>
              <a:t>2</a:t>
            </a:r>
            <a:r>
              <a:rPr lang="zh-CN" altLang="en-US" sz="3200" b="1" dirty="0"/>
              <a:t>、非依赖</a:t>
            </a:r>
            <a:r>
              <a:rPr lang="en-US" altLang="zh-CN" sz="3200" b="1" dirty="0"/>
              <a:t>Rho</a:t>
            </a:r>
            <a:r>
              <a:rPr lang="zh-CN" altLang="en-US" sz="3200" b="1" dirty="0"/>
              <a:t>因子的转录终止</a:t>
            </a:r>
          </a:p>
        </p:txBody>
      </p:sp>
      <p:graphicFrame>
        <p:nvGraphicFramePr>
          <p:cNvPr id="8195" name="Object 8">
            <a:hlinkClick r:id="" action="ppaction://ole?verb=0"/>
          </p:cNvPr>
          <p:cNvGraphicFramePr>
            <a:graphicFrameLocks noGrp="1" noChangeAspect="1"/>
          </p:cNvGraphicFramePr>
          <p:nvPr>
            <p:ph sz="quarter" idx="3"/>
          </p:nvPr>
        </p:nvGraphicFramePr>
        <p:xfrm>
          <a:off x="5913438" y="4702175"/>
          <a:ext cx="2241550" cy="1681163"/>
        </p:xfrm>
        <a:graphic>
          <a:graphicData uri="http://schemas.openxmlformats.org/presentationml/2006/ole">
            <mc:AlternateContent xmlns:mc="http://schemas.openxmlformats.org/markup-compatibility/2006">
              <mc:Choice xmlns:v="urn:schemas-microsoft-com:vml" Requires="v">
                <p:oleObj spid="_x0000_s64527" name="演示文稿" r:id="rId5" imgW="4572139" imgH="3429123" progId="PowerPoint.Show.8">
                  <p:embed/>
                </p:oleObj>
              </mc:Choice>
              <mc:Fallback>
                <p:oleObj name="演示文稿" r:id="rId5" imgW="4572139" imgH="3429123" progId="PowerPoint.Show.8">
                  <p:embed/>
                  <p:pic>
                    <p:nvPicPr>
                      <p:cNvPr id="8195" name="Object 8">
                        <a:hlinkClick r:id="" action="ppaction://ole?verb=0"/>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13438" y="4702175"/>
                        <a:ext cx="2241550" cy="1681163"/>
                      </a:xfrm>
                      <a:prstGeom prst="rect">
                        <a:avLst/>
                      </a:prstGeom>
                      <a:noFill/>
                      <a:ln w="9525">
                        <a:solidFill>
                          <a:srgbClr val="0000FF"/>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278759956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灯片编号占位符 7"/>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FEC0931D-DDCA-4F0E-8A64-0F520A9D9B93}" type="slidenum">
              <a:rPr lang="en-US" altLang="zh-CN"/>
              <a:pPr eaLnBrk="1" hangingPunct="1"/>
              <a:t>17</a:t>
            </a:fld>
            <a:endParaRPr lang="en-US" altLang="zh-CN"/>
          </a:p>
        </p:txBody>
      </p:sp>
      <p:sp>
        <p:nvSpPr>
          <p:cNvPr id="9221" name="Rectangle 2"/>
          <p:cNvSpPr>
            <a:spLocks noGrp="1" noChangeArrowheads="1"/>
          </p:cNvSpPr>
          <p:nvPr>
            <p:ph type="title"/>
          </p:nvPr>
        </p:nvSpPr>
        <p:spPr/>
        <p:txBody>
          <a:bodyPr/>
          <a:lstStyle/>
          <a:p>
            <a:pPr eaLnBrk="1" hangingPunct="1"/>
            <a:r>
              <a:rPr kumimoji="1" lang="en-US" altLang="zh-CN" dirty="0" smtClean="0">
                <a:solidFill>
                  <a:srgbClr val="C00000"/>
                </a:solidFill>
              </a:rPr>
              <a:t>2. </a:t>
            </a:r>
            <a:r>
              <a:rPr kumimoji="1" lang="zh-CN" altLang="en-US" dirty="0" smtClean="0">
                <a:solidFill>
                  <a:srgbClr val="C00000"/>
                </a:solidFill>
              </a:rPr>
              <a:t>非依赖 </a:t>
            </a:r>
            <a:r>
              <a:rPr kumimoji="1" lang="en-US" altLang="zh-CN" dirty="0" smtClean="0">
                <a:solidFill>
                  <a:srgbClr val="C00000"/>
                </a:solidFill>
              </a:rPr>
              <a:t>Rho</a:t>
            </a:r>
            <a:r>
              <a:rPr kumimoji="1" lang="zh-CN" altLang="en-US" dirty="0" smtClean="0">
                <a:solidFill>
                  <a:srgbClr val="C00000"/>
                </a:solidFill>
              </a:rPr>
              <a:t>因子的转录终止</a:t>
            </a:r>
          </a:p>
        </p:txBody>
      </p:sp>
      <p:sp>
        <p:nvSpPr>
          <p:cNvPr id="9222" name="Rectangle 3"/>
          <p:cNvSpPr>
            <a:spLocks noGrp="1" noChangeArrowheads="1"/>
          </p:cNvSpPr>
          <p:nvPr>
            <p:ph type="body" sz="half" idx="1"/>
          </p:nvPr>
        </p:nvSpPr>
        <p:spPr>
          <a:xfrm>
            <a:off x="457200" y="1600200"/>
            <a:ext cx="4938713" cy="4525963"/>
          </a:xfrm>
        </p:spPr>
        <p:txBody>
          <a:bodyPr/>
          <a:lstStyle/>
          <a:p>
            <a:pPr eaLnBrk="1" hangingPunct="1"/>
            <a:r>
              <a:rPr kumimoji="1" lang="en-US" altLang="zh-CN" sz="2800" b="1" smtClean="0"/>
              <a:t>DNA</a:t>
            </a:r>
            <a:r>
              <a:rPr kumimoji="1" lang="zh-CN" altLang="en-US" sz="2800" b="1" smtClean="0"/>
              <a:t>模板上靠近终止处，有些特殊的碱基序列，转录出</a:t>
            </a:r>
            <a:r>
              <a:rPr kumimoji="1" lang="en-US" altLang="zh-CN" sz="2800" b="1" smtClean="0"/>
              <a:t>RNA</a:t>
            </a:r>
            <a:r>
              <a:rPr kumimoji="1" lang="zh-CN" altLang="en-US" sz="2800" b="1" smtClean="0"/>
              <a:t>后，</a:t>
            </a:r>
            <a:r>
              <a:rPr kumimoji="1" lang="en-US" altLang="zh-CN" sz="2800" b="1" smtClean="0"/>
              <a:t>RNA</a:t>
            </a:r>
            <a:r>
              <a:rPr kumimoji="1" lang="zh-CN" altLang="en-US" sz="2800" b="1" smtClean="0"/>
              <a:t>产物形成特殊的结构来终止转录。</a:t>
            </a:r>
          </a:p>
          <a:p>
            <a:pPr eaLnBrk="1" hangingPunct="1"/>
            <a:endParaRPr kumimoji="1" lang="zh-CN" altLang="en-US" sz="2800" b="1" smtClean="0"/>
          </a:p>
          <a:p>
            <a:pPr eaLnBrk="1" hangingPunct="1"/>
            <a:r>
              <a:rPr kumimoji="1" lang="zh-CN" altLang="en-US" sz="2800" b="1" smtClean="0"/>
              <a:t>茎环</a:t>
            </a:r>
            <a:r>
              <a:rPr kumimoji="1" lang="en-US" altLang="zh-CN" sz="2800" b="1" smtClean="0"/>
              <a:t>(stem-loop)/</a:t>
            </a:r>
            <a:r>
              <a:rPr kumimoji="1" lang="zh-CN" altLang="en-US" sz="2800" b="1" smtClean="0"/>
              <a:t>发夹</a:t>
            </a:r>
            <a:r>
              <a:rPr kumimoji="1" lang="en-US" altLang="zh-CN" sz="2800" b="1" smtClean="0"/>
              <a:t>(hairpin)</a:t>
            </a:r>
            <a:r>
              <a:rPr kumimoji="1" lang="zh-CN" altLang="en-US" sz="2800" b="1" smtClean="0"/>
              <a:t>结构。</a:t>
            </a:r>
          </a:p>
          <a:p>
            <a:pPr lvl="1" eaLnBrk="1" hangingPunct="1"/>
            <a:r>
              <a:rPr kumimoji="1" lang="zh-CN" altLang="en-US" sz="2400" b="1" smtClean="0"/>
              <a:t>举例：</a:t>
            </a:r>
          </a:p>
          <a:p>
            <a:pPr lvl="2" eaLnBrk="1" hangingPunct="1"/>
            <a:r>
              <a:rPr kumimoji="1" lang="zh-CN" altLang="en-US" sz="2000" b="1" smtClean="0"/>
              <a:t>大肠杆菌核蛋白体蛋白基因</a:t>
            </a:r>
          </a:p>
          <a:p>
            <a:pPr lvl="2" eaLnBrk="1" hangingPunct="1"/>
            <a:r>
              <a:rPr kumimoji="1" lang="zh-CN" altLang="en-US" sz="2000" b="1" smtClean="0"/>
              <a:t>大肠杆菌色氨酸操纵子</a:t>
            </a:r>
          </a:p>
        </p:txBody>
      </p:sp>
      <p:graphicFrame>
        <p:nvGraphicFramePr>
          <p:cNvPr id="9218" name="Object 4">
            <a:hlinkClick r:id="" action="ppaction://ole?verb=0"/>
          </p:cNvPr>
          <p:cNvGraphicFramePr>
            <a:graphicFrameLocks noGrp="1" noChangeAspect="1"/>
          </p:cNvGraphicFramePr>
          <p:nvPr>
            <p:ph sz="quarter" idx="2"/>
          </p:nvPr>
        </p:nvGraphicFramePr>
        <p:xfrm>
          <a:off x="5675313" y="3895725"/>
          <a:ext cx="2913062" cy="2185988"/>
        </p:xfrm>
        <a:graphic>
          <a:graphicData uri="http://schemas.openxmlformats.org/presentationml/2006/ole">
            <mc:AlternateContent xmlns:mc="http://schemas.openxmlformats.org/markup-compatibility/2006">
              <mc:Choice xmlns:v="urn:schemas-microsoft-com:vml" Requires="v">
                <p:oleObj spid="_x0000_s65550" name="演示文稿" r:id="rId3" imgW="4870541" imgH="3654491" progId="PowerPoint.Show.8">
                  <p:embed/>
                </p:oleObj>
              </mc:Choice>
              <mc:Fallback>
                <p:oleObj name="演示文稿" r:id="rId3" imgW="4870541" imgH="3654491" progId="PowerPoint.Show.8">
                  <p:embed/>
                  <p:pic>
                    <p:nvPicPr>
                      <p:cNvPr id="9218" name="Object 4">
                        <a:hlinkClick r:id="" action="ppaction://ole?verb=0"/>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75313" y="3895725"/>
                        <a:ext cx="2913062" cy="2185988"/>
                      </a:xfrm>
                      <a:prstGeom prst="rect">
                        <a:avLst/>
                      </a:prstGeom>
                      <a:noFill/>
                      <a:ln w="9525">
                        <a:solidFill>
                          <a:srgbClr val="0000FF"/>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9219" name="Object 6">
            <a:hlinkClick r:id="" action="ppaction://ole?verb=0"/>
          </p:cNvPr>
          <p:cNvGraphicFramePr>
            <a:graphicFrameLocks noGrp="1" noChangeAspect="1"/>
          </p:cNvGraphicFramePr>
          <p:nvPr>
            <p:ph sz="quarter" idx="3"/>
          </p:nvPr>
        </p:nvGraphicFramePr>
        <p:xfrm>
          <a:off x="5703888" y="1479550"/>
          <a:ext cx="2916237" cy="2187575"/>
        </p:xfrm>
        <a:graphic>
          <a:graphicData uri="http://schemas.openxmlformats.org/presentationml/2006/ole">
            <mc:AlternateContent xmlns:mc="http://schemas.openxmlformats.org/markup-compatibility/2006">
              <mc:Choice xmlns:v="urn:schemas-microsoft-com:vml" Requires="v">
                <p:oleObj spid="_x0000_s65551" name="演示文稿" r:id="rId5" imgW="4870541" imgH="3654491" progId="PowerPoint.Show.8">
                  <p:embed/>
                </p:oleObj>
              </mc:Choice>
              <mc:Fallback>
                <p:oleObj name="演示文稿" r:id="rId5" imgW="4870541" imgH="3654491" progId="PowerPoint.Show.8">
                  <p:embed/>
                  <p:pic>
                    <p:nvPicPr>
                      <p:cNvPr id="9219" name="Object 6">
                        <a:hlinkClick r:id="" action="ppaction://ole?verb=0"/>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03888" y="1479550"/>
                        <a:ext cx="2916237" cy="2187575"/>
                      </a:xfrm>
                      <a:prstGeom prst="rect">
                        <a:avLst/>
                      </a:prstGeom>
                      <a:noFill/>
                      <a:ln w="9525">
                        <a:solidFill>
                          <a:srgbClr val="0000FF"/>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168422891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灯片编号占位符 7"/>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514231C1-4862-4F11-82E1-D39E94E8B856}" type="slidenum">
              <a:rPr lang="en-US" altLang="zh-CN"/>
              <a:pPr eaLnBrk="1" hangingPunct="1"/>
              <a:t>18</a:t>
            </a:fld>
            <a:endParaRPr lang="en-US" altLang="zh-CN"/>
          </a:p>
        </p:txBody>
      </p:sp>
      <p:sp>
        <p:nvSpPr>
          <p:cNvPr id="10245" name="Rectangle 2"/>
          <p:cNvSpPr>
            <a:spLocks noGrp="1" noChangeArrowheads="1"/>
          </p:cNvSpPr>
          <p:nvPr>
            <p:ph type="title"/>
          </p:nvPr>
        </p:nvSpPr>
        <p:spPr/>
        <p:txBody>
          <a:bodyPr/>
          <a:lstStyle/>
          <a:p>
            <a:pPr eaLnBrk="1" hangingPunct="1"/>
            <a:r>
              <a:rPr kumimoji="1" lang="zh-CN" altLang="en-US" dirty="0" smtClean="0">
                <a:solidFill>
                  <a:srgbClr val="C00000"/>
                </a:solidFill>
              </a:rPr>
              <a:t>二、真核生物的转录起始</a:t>
            </a:r>
          </a:p>
        </p:txBody>
      </p:sp>
      <p:sp>
        <p:nvSpPr>
          <p:cNvPr id="10246" name="Rectangle 3"/>
          <p:cNvSpPr>
            <a:spLocks noGrp="1" noChangeArrowheads="1"/>
          </p:cNvSpPr>
          <p:nvPr>
            <p:ph type="body" sz="half" idx="1"/>
          </p:nvPr>
        </p:nvSpPr>
        <p:spPr>
          <a:xfrm>
            <a:off x="457200" y="1600200"/>
            <a:ext cx="4473575" cy="4525963"/>
          </a:xfrm>
        </p:spPr>
        <p:txBody>
          <a:bodyPr/>
          <a:lstStyle/>
          <a:p>
            <a:pPr>
              <a:spcBef>
                <a:spcPct val="50000"/>
              </a:spcBef>
              <a:buFontTx/>
              <a:buNone/>
            </a:pPr>
            <a:r>
              <a:rPr kumimoji="1" lang="en-US" altLang="zh-CN" sz="2800" b="1" dirty="0" smtClean="0">
                <a:solidFill>
                  <a:srgbClr val="C00000"/>
                </a:solidFill>
              </a:rPr>
              <a:t>1</a:t>
            </a:r>
            <a:r>
              <a:rPr kumimoji="1" lang="zh-CN" altLang="en-US" sz="2800" b="1" dirty="0" smtClean="0">
                <a:solidFill>
                  <a:srgbClr val="C00000"/>
                </a:solidFill>
              </a:rPr>
              <a:t>、转录起始</a:t>
            </a:r>
          </a:p>
          <a:p>
            <a:pPr eaLnBrk="1" hangingPunct="1"/>
            <a:r>
              <a:rPr kumimoji="1" lang="zh-CN" altLang="en-US" sz="2800" b="1" dirty="0" smtClean="0"/>
              <a:t>真核生物的转录起始上游区段比原核生物多样化。</a:t>
            </a:r>
          </a:p>
          <a:p>
            <a:pPr eaLnBrk="1" hangingPunct="1"/>
            <a:endParaRPr kumimoji="1" lang="zh-CN" altLang="en-US" sz="2800" b="1" dirty="0" smtClean="0"/>
          </a:p>
          <a:p>
            <a:pPr eaLnBrk="1" hangingPunct="1"/>
            <a:endParaRPr kumimoji="1" lang="zh-CN" altLang="en-US" sz="2800" b="1" dirty="0" smtClean="0"/>
          </a:p>
          <a:p>
            <a:pPr eaLnBrk="1" hangingPunct="1"/>
            <a:r>
              <a:rPr kumimoji="1" lang="zh-CN" altLang="en-US" sz="2800" b="1" dirty="0" smtClean="0"/>
              <a:t>转录起始时，</a:t>
            </a:r>
            <a:r>
              <a:rPr kumimoji="1" lang="en-US" altLang="zh-CN" sz="2800" b="1" dirty="0" smtClean="0"/>
              <a:t>RNA-pol</a:t>
            </a:r>
            <a:r>
              <a:rPr kumimoji="1" lang="zh-CN" altLang="en-US" sz="2800" b="1" dirty="0" smtClean="0"/>
              <a:t>不直接结合模板，其起始过程比原核生物复杂。</a:t>
            </a:r>
          </a:p>
        </p:txBody>
      </p:sp>
      <p:graphicFrame>
        <p:nvGraphicFramePr>
          <p:cNvPr id="10242" name="Object 4">
            <a:hlinkClick r:id="" action="ppaction://ole?verb=0"/>
          </p:cNvPr>
          <p:cNvGraphicFramePr>
            <a:graphicFrameLocks noGrp="1" noChangeAspect="1"/>
          </p:cNvGraphicFramePr>
          <p:nvPr>
            <p:ph sz="quarter" idx="2"/>
          </p:nvPr>
        </p:nvGraphicFramePr>
        <p:xfrm>
          <a:off x="5210175" y="1600200"/>
          <a:ext cx="2914650" cy="2185988"/>
        </p:xfrm>
        <a:graphic>
          <a:graphicData uri="http://schemas.openxmlformats.org/presentationml/2006/ole">
            <mc:AlternateContent xmlns:mc="http://schemas.openxmlformats.org/markup-compatibility/2006">
              <mc:Choice xmlns:v="urn:schemas-microsoft-com:vml" Requires="v">
                <p:oleObj spid="_x0000_s66574" name="演示文稿" r:id="rId3" imgW="4797471" imgH="3596529" progId="PowerPoint.Show.8">
                  <p:embed/>
                </p:oleObj>
              </mc:Choice>
              <mc:Fallback>
                <p:oleObj name="演示文稿" r:id="rId3" imgW="4797471" imgH="3596529" progId="PowerPoint.Show.8">
                  <p:embed/>
                  <p:pic>
                    <p:nvPicPr>
                      <p:cNvPr id="10242" name="Object 4">
                        <a:hlinkClick r:id="" action="ppaction://ole?verb=0"/>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10175" y="1600200"/>
                        <a:ext cx="2914650" cy="2185988"/>
                      </a:xfrm>
                      <a:prstGeom prst="rect">
                        <a:avLst/>
                      </a:prstGeom>
                      <a:noFill/>
                      <a:ln w="9525">
                        <a:solidFill>
                          <a:schemeClr val="hlink"/>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243" name="Object 6">
            <a:hlinkClick r:id="" action="ppaction://ole?verb=0"/>
          </p:cNvPr>
          <p:cNvGraphicFramePr>
            <a:graphicFrameLocks noGrp="1" noChangeAspect="1"/>
          </p:cNvGraphicFramePr>
          <p:nvPr>
            <p:ph sz="quarter" idx="3"/>
          </p:nvPr>
        </p:nvGraphicFramePr>
        <p:xfrm>
          <a:off x="5208588" y="3938588"/>
          <a:ext cx="2917825" cy="2187575"/>
        </p:xfrm>
        <a:graphic>
          <a:graphicData uri="http://schemas.openxmlformats.org/presentationml/2006/ole">
            <mc:AlternateContent xmlns:mc="http://schemas.openxmlformats.org/markup-compatibility/2006">
              <mc:Choice xmlns:v="urn:schemas-microsoft-com:vml" Requires="v">
                <p:oleObj spid="_x0000_s66575" name="演示文稿" r:id="rId5" imgW="4797471" imgH="3596529" progId="PowerPoint.Show.8">
                  <p:embed/>
                </p:oleObj>
              </mc:Choice>
              <mc:Fallback>
                <p:oleObj name="演示文稿" r:id="rId5" imgW="4797471" imgH="3596529" progId="PowerPoint.Show.8">
                  <p:embed/>
                  <p:pic>
                    <p:nvPicPr>
                      <p:cNvPr id="10243" name="Object 6">
                        <a:hlinkClick r:id="" action="ppaction://ole?verb=0"/>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08588" y="3938588"/>
                        <a:ext cx="2917825" cy="2187575"/>
                      </a:xfrm>
                      <a:prstGeom prst="rect">
                        <a:avLst/>
                      </a:prstGeom>
                      <a:noFill/>
                      <a:ln w="9525">
                        <a:solidFill>
                          <a:schemeClr val="hlink"/>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254690543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灯片编号占位符 6"/>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CE5E2BB9-7646-4E7F-A5D4-76A0C5EF64FE}" type="slidenum">
              <a:rPr lang="en-US" altLang="zh-CN"/>
              <a:pPr eaLnBrk="1" hangingPunct="1"/>
              <a:t>19</a:t>
            </a:fld>
            <a:endParaRPr lang="en-US" altLang="zh-CN"/>
          </a:p>
        </p:txBody>
      </p:sp>
      <p:sp>
        <p:nvSpPr>
          <p:cNvPr id="11268" name="Rectangle 2"/>
          <p:cNvSpPr>
            <a:spLocks noGrp="1" noChangeArrowheads="1"/>
          </p:cNvSpPr>
          <p:nvPr>
            <p:ph type="title"/>
          </p:nvPr>
        </p:nvSpPr>
        <p:spPr/>
        <p:txBody>
          <a:bodyPr/>
          <a:lstStyle/>
          <a:p>
            <a:pPr eaLnBrk="1" hangingPunct="1"/>
            <a:r>
              <a:rPr kumimoji="1" lang="en-US" altLang="zh-CN" sz="4000" dirty="0" smtClean="0">
                <a:solidFill>
                  <a:srgbClr val="C00000"/>
                </a:solidFill>
              </a:rPr>
              <a:t>3. </a:t>
            </a:r>
            <a:r>
              <a:rPr kumimoji="1" lang="zh-CN" altLang="en-US" sz="4000" dirty="0" smtClean="0">
                <a:solidFill>
                  <a:srgbClr val="C00000"/>
                </a:solidFill>
              </a:rPr>
              <a:t>转录起始前复合物</a:t>
            </a:r>
            <a:br>
              <a:rPr kumimoji="1" lang="zh-CN" altLang="en-US" sz="4000" dirty="0" smtClean="0">
                <a:solidFill>
                  <a:srgbClr val="C00000"/>
                </a:solidFill>
              </a:rPr>
            </a:br>
            <a:r>
              <a:rPr kumimoji="1" lang="en-US" altLang="zh-CN" sz="4000" dirty="0" smtClean="0">
                <a:solidFill>
                  <a:srgbClr val="C00000"/>
                </a:solidFill>
              </a:rPr>
              <a:t>(pre-initiation complex, PIC)</a:t>
            </a:r>
          </a:p>
        </p:txBody>
      </p:sp>
      <p:sp>
        <p:nvSpPr>
          <p:cNvPr id="11269" name="Rectangle 3"/>
          <p:cNvSpPr>
            <a:spLocks noGrp="1" noChangeArrowheads="1"/>
          </p:cNvSpPr>
          <p:nvPr>
            <p:ph type="body" sz="half" idx="1"/>
          </p:nvPr>
        </p:nvSpPr>
        <p:spPr>
          <a:xfrm>
            <a:off x="457200" y="1600200"/>
            <a:ext cx="7950200" cy="1123950"/>
          </a:xfrm>
        </p:spPr>
        <p:txBody>
          <a:bodyPr/>
          <a:lstStyle/>
          <a:p>
            <a:pPr eaLnBrk="1" hangingPunct="1"/>
            <a:r>
              <a:rPr kumimoji="1" lang="zh-CN" altLang="en-US" sz="2800" b="1" smtClean="0"/>
              <a:t>真核生物</a:t>
            </a:r>
            <a:r>
              <a:rPr kumimoji="1" lang="en-US" altLang="zh-CN" sz="2800" b="1" smtClean="0"/>
              <a:t>RNA-pol</a:t>
            </a:r>
            <a:r>
              <a:rPr kumimoji="1" lang="zh-CN" altLang="en-US" sz="2800" b="1" smtClean="0"/>
              <a:t>不与</a:t>
            </a:r>
            <a:r>
              <a:rPr kumimoji="1" lang="en-US" altLang="zh-CN" sz="2800" b="1" smtClean="0"/>
              <a:t>DNA</a:t>
            </a:r>
            <a:r>
              <a:rPr kumimoji="1" lang="zh-CN" altLang="en-US" sz="2800" b="1" smtClean="0"/>
              <a:t>分子直接结合，而需依靠众多的转录因子。</a:t>
            </a:r>
          </a:p>
        </p:txBody>
      </p:sp>
      <p:graphicFrame>
        <p:nvGraphicFramePr>
          <p:cNvPr id="11266" name="Object 4">
            <a:hlinkClick r:id="" action="ppaction://ole?verb=0"/>
          </p:cNvPr>
          <p:cNvGraphicFramePr>
            <a:graphicFrameLocks noGrp="1" noChangeAspect="1"/>
          </p:cNvGraphicFramePr>
          <p:nvPr>
            <p:ph sz="half" idx="2"/>
          </p:nvPr>
        </p:nvGraphicFramePr>
        <p:xfrm>
          <a:off x="2081213" y="2805113"/>
          <a:ext cx="4878387" cy="3659187"/>
        </p:xfrm>
        <a:graphic>
          <a:graphicData uri="http://schemas.openxmlformats.org/presentationml/2006/ole">
            <mc:AlternateContent xmlns:mc="http://schemas.openxmlformats.org/markup-compatibility/2006">
              <mc:Choice xmlns:v="urn:schemas-microsoft-com:vml" Requires="v">
                <p:oleObj spid="_x0000_s67592" name="演示文稿" r:id="rId3" imgW="4572139" imgH="3429123" progId="PowerPoint.Show.8">
                  <p:embed/>
                </p:oleObj>
              </mc:Choice>
              <mc:Fallback>
                <p:oleObj name="演示文稿" r:id="rId3" imgW="4572139" imgH="3429123" progId="PowerPoint.Show.8">
                  <p:embed/>
                  <p:pic>
                    <p:nvPicPr>
                      <p:cNvPr id="11266" name="Object 4">
                        <a:hlinkClick r:id="" action="ppaction://ole?verb=0"/>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81213" y="2805113"/>
                        <a:ext cx="4878387" cy="36591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329698281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3F82F3A7-FC6F-4FAC-B04F-AA49671E456D}" type="slidenum">
              <a:rPr lang="en-US" altLang="zh-CN"/>
              <a:pPr eaLnBrk="1" hangingPunct="1"/>
              <a:t>2</a:t>
            </a:fld>
            <a:endParaRPr lang="en-US" altLang="zh-CN"/>
          </a:p>
        </p:txBody>
      </p:sp>
      <p:sp>
        <p:nvSpPr>
          <p:cNvPr id="16387" name="Rectangle 2"/>
          <p:cNvSpPr>
            <a:spLocks noGrp="1" noChangeArrowheads="1"/>
          </p:cNvSpPr>
          <p:nvPr>
            <p:ph type="title"/>
          </p:nvPr>
        </p:nvSpPr>
        <p:spPr/>
        <p:txBody>
          <a:bodyPr/>
          <a:lstStyle/>
          <a:p>
            <a:pPr eaLnBrk="1" hangingPunct="1"/>
            <a:r>
              <a:rPr kumimoji="1" lang="zh-CN" altLang="en-US" dirty="0" smtClean="0">
                <a:solidFill>
                  <a:schemeClr val="tx1"/>
                </a:solidFill>
              </a:rPr>
              <a:t>转录 </a:t>
            </a:r>
            <a:r>
              <a:rPr kumimoji="1" lang="en-US" altLang="zh-CN" dirty="0" smtClean="0">
                <a:solidFill>
                  <a:schemeClr val="tx1"/>
                </a:solidFill>
              </a:rPr>
              <a:t>(transcription)</a:t>
            </a:r>
          </a:p>
        </p:txBody>
      </p:sp>
      <p:sp>
        <p:nvSpPr>
          <p:cNvPr id="16388" name="Rectangle 3"/>
          <p:cNvSpPr>
            <a:spLocks noGrp="1" noChangeArrowheads="1"/>
          </p:cNvSpPr>
          <p:nvPr>
            <p:ph type="body" idx="1"/>
          </p:nvPr>
        </p:nvSpPr>
        <p:spPr>
          <a:xfrm>
            <a:off x="457200" y="1414463"/>
            <a:ext cx="8229600" cy="892175"/>
          </a:xfrm>
        </p:spPr>
        <p:txBody>
          <a:bodyPr/>
          <a:lstStyle/>
          <a:p>
            <a:pPr>
              <a:lnSpc>
                <a:spcPct val="130000"/>
              </a:lnSpc>
              <a:spcBef>
                <a:spcPct val="50000"/>
              </a:spcBef>
              <a:buFont typeface="Wingdings" panose="05000000000000000000" pitchFamily="2" charset="2"/>
              <a:buChar char="u"/>
            </a:pPr>
            <a:r>
              <a:rPr kumimoji="1" lang="zh-CN" altLang="en-US" b="1" smtClean="0"/>
              <a:t>生物体以</a:t>
            </a:r>
            <a:r>
              <a:rPr kumimoji="1" lang="en-US" altLang="zh-CN" b="1" smtClean="0"/>
              <a:t>DNA</a:t>
            </a:r>
            <a:r>
              <a:rPr kumimoji="1" lang="zh-CN" altLang="en-US" b="1" smtClean="0"/>
              <a:t>为模板合成</a:t>
            </a:r>
            <a:r>
              <a:rPr kumimoji="1" lang="en-US" altLang="zh-CN" b="1" smtClean="0"/>
              <a:t>RNA</a:t>
            </a:r>
            <a:r>
              <a:rPr kumimoji="1" lang="zh-CN" altLang="en-US" b="1" smtClean="0"/>
              <a:t>的过程 。 </a:t>
            </a:r>
            <a:endParaRPr lang="zh-CN" altLang="en-US" smtClean="0"/>
          </a:p>
        </p:txBody>
      </p:sp>
      <p:sp>
        <p:nvSpPr>
          <p:cNvPr id="71747" name="WordArt 67"/>
          <p:cNvSpPr>
            <a:spLocks noChangeArrowheads="1" noChangeShapeType="1" noTextEdit="1"/>
          </p:cNvSpPr>
          <p:nvPr/>
        </p:nvSpPr>
        <p:spPr bwMode="auto">
          <a:xfrm>
            <a:off x="3159125" y="3671888"/>
            <a:ext cx="719138" cy="388937"/>
          </a:xfrm>
          <a:prstGeom prst="rect">
            <a:avLst/>
          </a:prstGeom>
        </p:spPr>
        <p:txBody>
          <a:bodyPr wrap="none" fromWordArt="1">
            <a:prstTxWarp prst="textPlain">
              <a:avLst>
                <a:gd name="adj" fmla="val 50000"/>
              </a:avLst>
            </a:prstTxWarp>
          </a:bodyPr>
          <a:lstStyle/>
          <a:p>
            <a:r>
              <a:rPr lang="zh-CN" altLang="en-US" sz="3600" kern="10">
                <a:ln w="9525">
                  <a:solidFill>
                    <a:srgbClr val="FF00FF"/>
                  </a:solidFill>
                  <a:round/>
                  <a:headEnd/>
                  <a:tailEnd/>
                </a:ln>
                <a:solidFill>
                  <a:srgbClr val="FFFFFF"/>
                </a:solidFill>
                <a:latin typeface="宋体" panose="02010600030101010101" pitchFamily="2" charset="-122"/>
              </a:rPr>
              <a:t>转录</a:t>
            </a:r>
          </a:p>
        </p:txBody>
      </p:sp>
      <p:sp>
        <p:nvSpPr>
          <p:cNvPr id="71750" name="WordArt 70"/>
          <p:cNvSpPr>
            <a:spLocks noChangeArrowheads="1" noChangeShapeType="1" noTextEdit="1"/>
          </p:cNvSpPr>
          <p:nvPr/>
        </p:nvSpPr>
        <p:spPr bwMode="auto">
          <a:xfrm>
            <a:off x="588963" y="4675188"/>
            <a:ext cx="719137" cy="503237"/>
          </a:xfrm>
          <a:prstGeom prst="rect">
            <a:avLst/>
          </a:prstGeom>
        </p:spPr>
        <p:txBody>
          <a:bodyPr wrap="none" fromWordArt="1">
            <a:prstTxWarp prst="textPlain">
              <a:avLst>
                <a:gd name="adj" fmla="val 50000"/>
              </a:avLst>
            </a:prstTxWarp>
          </a:bodyPr>
          <a:lstStyle/>
          <a:p>
            <a:r>
              <a:rPr lang="en-US" altLang="zh-CN" sz="3600" kern="10">
                <a:ln w="9525">
                  <a:solidFill>
                    <a:srgbClr val="00FF00"/>
                  </a:solidFill>
                  <a:round/>
                  <a:headEnd/>
                  <a:tailEnd/>
                </a:ln>
                <a:solidFill>
                  <a:srgbClr val="FFFFFF"/>
                </a:solidFill>
                <a:latin typeface="宋体" panose="02010600030101010101" pitchFamily="2" charset="-122"/>
              </a:rPr>
              <a:t>RNA</a:t>
            </a:r>
            <a:endParaRPr lang="zh-CN" altLang="en-US" sz="3600" kern="10">
              <a:ln w="9525">
                <a:solidFill>
                  <a:srgbClr val="00FF00"/>
                </a:solidFill>
                <a:round/>
                <a:headEnd/>
                <a:tailEnd/>
              </a:ln>
              <a:solidFill>
                <a:srgbClr val="FFFFFF"/>
              </a:solidFill>
              <a:latin typeface="宋体" panose="02010600030101010101" pitchFamily="2" charset="-122"/>
            </a:endParaRPr>
          </a:p>
        </p:txBody>
      </p:sp>
      <p:sp>
        <p:nvSpPr>
          <p:cNvPr id="71751" name="AutoShape 71"/>
          <p:cNvSpPr>
            <a:spLocks noChangeArrowheads="1"/>
          </p:cNvSpPr>
          <p:nvPr/>
        </p:nvSpPr>
        <p:spPr bwMode="auto">
          <a:xfrm rot="5400000">
            <a:off x="3692525" y="3943351"/>
            <a:ext cx="1290637" cy="360362"/>
          </a:xfrm>
          <a:prstGeom prst="notchedRightArrow">
            <a:avLst>
              <a:gd name="adj1" fmla="val 50000"/>
              <a:gd name="adj2" fmla="val 89538"/>
            </a:avLst>
          </a:prstGeom>
          <a:solidFill>
            <a:schemeClr val="accent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6392" name="WordArt 76"/>
          <p:cNvSpPr>
            <a:spLocks noChangeArrowheads="1" noChangeShapeType="1" noTextEdit="1"/>
          </p:cNvSpPr>
          <p:nvPr/>
        </p:nvSpPr>
        <p:spPr bwMode="auto">
          <a:xfrm>
            <a:off x="554038" y="2770188"/>
            <a:ext cx="685800" cy="457200"/>
          </a:xfrm>
          <a:prstGeom prst="rect">
            <a:avLst/>
          </a:prstGeom>
        </p:spPr>
        <p:txBody>
          <a:bodyPr wrap="none" fromWordArt="1">
            <a:prstTxWarp prst="textPlain">
              <a:avLst>
                <a:gd name="adj" fmla="val 50000"/>
              </a:avLst>
            </a:prstTxWarp>
          </a:bodyPr>
          <a:lstStyle/>
          <a:p>
            <a:r>
              <a:rPr lang="en-US" altLang="zh-CN" sz="3600" b="1" kern="10" dirty="0">
                <a:ln w="9525">
                  <a:solidFill>
                    <a:srgbClr val="FFFF00"/>
                  </a:solidFill>
                  <a:round/>
                  <a:headEnd/>
                  <a:tailEnd/>
                </a:ln>
                <a:latin typeface="宋体" panose="02010600030101010101" pitchFamily="2" charset="-122"/>
              </a:rPr>
              <a:t>DNA</a:t>
            </a:r>
            <a:endParaRPr lang="zh-CN" altLang="en-US" sz="3600" b="1" kern="10" dirty="0">
              <a:ln w="9525">
                <a:solidFill>
                  <a:srgbClr val="FFFF00"/>
                </a:solidFill>
                <a:round/>
                <a:headEnd/>
                <a:tailEnd/>
              </a:ln>
              <a:latin typeface="宋体" panose="02010600030101010101" pitchFamily="2" charset="-122"/>
            </a:endParaRPr>
          </a:p>
        </p:txBody>
      </p:sp>
      <p:sp>
        <p:nvSpPr>
          <p:cNvPr id="71757" name="Rectangle 77"/>
          <p:cNvSpPr>
            <a:spLocks noChangeArrowheads="1"/>
          </p:cNvSpPr>
          <p:nvPr/>
        </p:nvSpPr>
        <p:spPr bwMode="auto">
          <a:xfrm>
            <a:off x="539750" y="5589588"/>
            <a:ext cx="8229600"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a:lnSpc>
                <a:spcPct val="130000"/>
              </a:lnSpc>
              <a:spcBef>
                <a:spcPct val="50000"/>
              </a:spcBef>
              <a:buFont typeface="Wingdings" panose="05000000000000000000" pitchFamily="2" charset="2"/>
              <a:buChar char="u"/>
            </a:pPr>
            <a:r>
              <a:rPr kumimoji="1" lang="zh-CN" altLang="en-US" sz="3200" b="1"/>
              <a:t>此过程把</a:t>
            </a:r>
            <a:r>
              <a:rPr kumimoji="1" lang="en-US" altLang="zh-CN" sz="3200" b="1"/>
              <a:t>DNA</a:t>
            </a:r>
            <a:r>
              <a:rPr kumimoji="1" lang="zh-CN" altLang="en-US" sz="3200" b="1"/>
              <a:t>的碱基序列转抄成</a:t>
            </a:r>
            <a:r>
              <a:rPr kumimoji="1" lang="en-US" altLang="zh-CN" sz="3200" b="1"/>
              <a:t>RNA </a:t>
            </a:r>
            <a:r>
              <a:rPr kumimoji="1" lang="zh-CN" altLang="en-US" sz="3200" b="1"/>
              <a:t>。 </a:t>
            </a:r>
            <a:endParaRPr lang="zh-CN" altLang="en-US" sz="3200"/>
          </a:p>
        </p:txBody>
      </p:sp>
      <p:grpSp>
        <p:nvGrpSpPr>
          <p:cNvPr id="16394" name="Group 123"/>
          <p:cNvGrpSpPr>
            <a:grpSpLocks/>
          </p:cNvGrpSpPr>
          <p:nvPr/>
        </p:nvGrpSpPr>
        <p:grpSpPr bwMode="auto">
          <a:xfrm>
            <a:off x="1547813" y="2487613"/>
            <a:ext cx="5688012" cy="1008062"/>
            <a:chOff x="220" y="2991"/>
            <a:chExt cx="5333" cy="723"/>
          </a:xfrm>
        </p:grpSpPr>
        <p:sp>
          <p:nvSpPr>
            <p:cNvPr id="16449" name="Freeform 124"/>
            <p:cNvSpPr>
              <a:spLocks/>
            </p:cNvSpPr>
            <p:nvPr/>
          </p:nvSpPr>
          <p:spPr bwMode="auto">
            <a:xfrm>
              <a:off x="220" y="3036"/>
              <a:ext cx="5287" cy="678"/>
            </a:xfrm>
            <a:custGeom>
              <a:avLst/>
              <a:gdLst>
                <a:gd name="T0" fmla="*/ 0 w 5287"/>
                <a:gd name="T1" fmla="*/ 612 h 678"/>
                <a:gd name="T2" fmla="*/ 119 w 5287"/>
                <a:gd name="T3" fmla="*/ 589 h 678"/>
                <a:gd name="T4" fmla="*/ 636 w 5287"/>
                <a:gd name="T5" fmla="*/ 78 h 678"/>
                <a:gd name="T6" fmla="*/ 1316 w 5287"/>
                <a:gd name="T7" fmla="*/ 623 h 678"/>
                <a:gd name="T8" fmla="*/ 1906 w 5287"/>
                <a:gd name="T9" fmla="*/ 33 h 678"/>
                <a:gd name="T10" fmla="*/ 2612 w 5287"/>
                <a:gd name="T11" fmla="*/ 605 h 678"/>
                <a:gd name="T12" fmla="*/ 3204 w 5287"/>
                <a:gd name="T13" fmla="*/ 36 h 678"/>
                <a:gd name="T14" fmla="*/ 3902 w 5287"/>
                <a:gd name="T15" fmla="*/ 577 h 678"/>
                <a:gd name="T16" fmla="*/ 4490 w 5287"/>
                <a:gd name="T17" fmla="*/ 5 h 678"/>
                <a:gd name="T18" fmla="*/ 5097 w 5287"/>
                <a:gd name="T19" fmla="*/ 549 h 678"/>
                <a:gd name="T20" fmla="*/ 5287 w 5287"/>
                <a:gd name="T21" fmla="*/ 463 h 67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287"/>
                <a:gd name="T34" fmla="*/ 0 h 678"/>
                <a:gd name="T35" fmla="*/ 5287 w 5287"/>
                <a:gd name="T36" fmla="*/ 678 h 67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287" h="678">
                  <a:moveTo>
                    <a:pt x="0" y="612"/>
                  </a:moveTo>
                  <a:cubicBezTo>
                    <a:pt x="20" y="608"/>
                    <a:pt x="13" y="678"/>
                    <a:pt x="119" y="589"/>
                  </a:cubicBezTo>
                  <a:cubicBezTo>
                    <a:pt x="225" y="500"/>
                    <a:pt x="437" y="72"/>
                    <a:pt x="636" y="78"/>
                  </a:cubicBezTo>
                  <a:cubicBezTo>
                    <a:pt x="835" y="84"/>
                    <a:pt x="1104" y="631"/>
                    <a:pt x="1316" y="623"/>
                  </a:cubicBezTo>
                  <a:cubicBezTo>
                    <a:pt x="1528" y="615"/>
                    <a:pt x="1690" y="36"/>
                    <a:pt x="1906" y="33"/>
                  </a:cubicBezTo>
                  <a:cubicBezTo>
                    <a:pt x="2122" y="30"/>
                    <a:pt x="2396" y="605"/>
                    <a:pt x="2612" y="605"/>
                  </a:cubicBezTo>
                  <a:cubicBezTo>
                    <a:pt x="2828" y="605"/>
                    <a:pt x="2989" y="41"/>
                    <a:pt x="3204" y="36"/>
                  </a:cubicBezTo>
                  <a:cubicBezTo>
                    <a:pt x="3419" y="31"/>
                    <a:pt x="3688" y="582"/>
                    <a:pt x="3902" y="577"/>
                  </a:cubicBezTo>
                  <a:cubicBezTo>
                    <a:pt x="4116" y="572"/>
                    <a:pt x="4291" y="10"/>
                    <a:pt x="4490" y="5"/>
                  </a:cubicBezTo>
                  <a:cubicBezTo>
                    <a:pt x="4689" y="0"/>
                    <a:pt x="4964" y="473"/>
                    <a:pt x="5097" y="549"/>
                  </a:cubicBezTo>
                  <a:cubicBezTo>
                    <a:pt x="5230" y="625"/>
                    <a:pt x="5247" y="481"/>
                    <a:pt x="5287" y="463"/>
                  </a:cubicBezTo>
                </a:path>
              </a:pathLst>
            </a:custGeom>
            <a:noFill/>
            <a:ln w="76200" cmpd="sng">
              <a:solidFill>
                <a:srgbClr val="0099FF"/>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nvGrpSpPr>
            <p:cNvPr id="16450" name="Group 125"/>
            <p:cNvGrpSpPr>
              <a:grpSpLocks/>
            </p:cNvGrpSpPr>
            <p:nvPr/>
          </p:nvGrpSpPr>
          <p:grpSpPr bwMode="auto">
            <a:xfrm>
              <a:off x="298" y="3090"/>
              <a:ext cx="5200" cy="536"/>
              <a:chOff x="298" y="3090"/>
              <a:chExt cx="5200" cy="536"/>
            </a:xfrm>
          </p:grpSpPr>
          <p:sp>
            <p:nvSpPr>
              <p:cNvPr id="16452" name="Line 126"/>
              <p:cNvSpPr>
                <a:spLocks noChangeShapeType="1"/>
              </p:cNvSpPr>
              <p:nvPr/>
            </p:nvSpPr>
            <p:spPr bwMode="auto">
              <a:xfrm>
                <a:off x="674" y="3218"/>
                <a:ext cx="0" cy="13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53" name="Line 127"/>
              <p:cNvSpPr>
                <a:spLocks noChangeShapeType="1"/>
              </p:cNvSpPr>
              <p:nvPr/>
            </p:nvSpPr>
            <p:spPr bwMode="auto">
              <a:xfrm>
                <a:off x="810" y="3173"/>
                <a:ext cx="0" cy="31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54" name="Line 128"/>
              <p:cNvSpPr>
                <a:spLocks noChangeShapeType="1"/>
              </p:cNvSpPr>
              <p:nvPr/>
            </p:nvSpPr>
            <p:spPr bwMode="auto">
              <a:xfrm>
                <a:off x="946" y="3173"/>
                <a:ext cx="0" cy="40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55" name="Line 129"/>
              <p:cNvSpPr>
                <a:spLocks noChangeShapeType="1"/>
              </p:cNvSpPr>
              <p:nvPr/>
            </p:nvSpPr>
            <p:spPr bwMode="auto">
              <a:xfrm>
                <a:off x="1082" y="3309"/>
                <a:ext cx="0" cy="31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56" name="Line 130"/>
              <p:cNvSpPr>
                <a:spLocks noChangeShapeType="1"/>
              </p:cNvSpPr>
              <p:nvPr/>
            </p:nvSpPr>
            <p:spPr bwMode="auto">
              <a:xfrm>
                <a:off x="1210" y="3445"/>
                <a:ext cx="0" cy="9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57" name="Line 131"/>
              <p:cNvSpPr>
                <a:spLocks noChangeShapeType="1"/>
              </p:cNvSpPr>
              <p:nvPr/>
            </p:nvSpPr>
            <p:spPr bwMode="auto">
              <a:xfrm>
                <a:off x="1968" y="3189"/>
                <a:ext cx="0" cy="13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58" name="Line 132"/>
              <p:cNvSpPr>
                <a:spLocks noChangeShapeType="1"/>
              </p:cNvSpPr>
              <p:nvPr/>
            </p:nvSpPr>
            <p:spPr bwMode="auto">
              <a:xfrm>
                <a:off x="2080" y="3112"/>
                <a:ext cx="0" cy="31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59" name="Line 133"/>
              <p:cNvSpPr>
                <a:spLocks noChangeShapeType="1"/>
              </p:cNvSpPr>
              <p:nvPr/>
            </p:nvSpPr>
            <p:spPr bwMode="auto">
              <a:xfrm>
                <a:off x="2216" y="3136"/>
                <a:ext cx="0" cy="40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60" name="Line 134"/>
              <p:cNvSpPr>
                <a:spLocks noChangeShapeType="1"/>
              </p:cNvSpPr>
              <p:nvPr/>
            </p:nvSpPr>
            <p:spPr bwMode="auto">
              <a:xfrm>
                <a:off x="2352" y="3264"/>
                <a:ext cx="0" cy="31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61" name="Line 135"/>
              <p:cNvSpPr>
                <a:spLocks noChangeShapeType="1"/>
              </p:cNvSpPr>
              <p:nvPr/>
            </p:nvSpPr>
            <p:spPr bwMode="auto">
              <a:xfrm>
                <a:off x="2480" y="3408"/>
                <a:ext cx="0" cy="9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62" name="Line 136"/>
              <p:cNvSpPr>
                <a:spLocks noChangeShapeType="1"/>
              </p:cNvSpPr>
              <p:nvPr/>
            </p:nvSpPr>
            <p:spPr bwMode="auto">
              <a:xfrm>
                <a:off x="3275" y="3180"/>
                <a:ext cx="0" cy="13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63" name="Line 137"/>
              <p:cNvSpPr>
                <a:spLocks noChangeShapeType="1"/>
              </p:cNvSpPr>
              <p:nvPr/>
            </p:nvSpPr>
            <p:spPr bwMode="auto">
              <a:xfrm>
                <a:off x="3403" y="3127"/>
                <a:ext cx="0" cy="31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64" name="Line 138"/>
              <p:cNvSpPr>
                <a:spLocks noChangeShapeType="1"/>
              </p:cNvSpPr>
              <p:nvPr/>
            </p:nvSpPr>
            <p:spPr bwMode="auto">
              <a:xfrm>
                <a:off x="3531" y="3165"/>
                <a:ext cx="0" cy="40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65" name="Line 139"/>
              <p:cNvSpPr>
                <a:spLocks noChangeShapeType="1"/>
              </p:cNvSpPr>
              <p:nvPr/>
            </p:nvSpPr>
            <p:spPr bwMode="auto">
              <a:xfrm>
                <a:off x="3667" y="3263"/>
                <a:ext cx="0" cy="31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66" name="Line 140"/>
              <p:cNvSpPr>
                <a:spLocks noChangeShapeType="1"/>
              </p:cNvSpPr>
              <p:nvPr/>
            </p:nvSpPr>
            <p:spPr bwMode="auto">
              <a:xfrm>
                <a:off x="3795" y="3407"/>
                <a:ext cx="0" cy="9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67" name="Line 141"/>
              <p:cNvSpPr>
                <a:spLocks noChangeShapeType="1"/>
              </p:cNvSpPr>
              <p:nvPr/>
            </p:nvSpPr>
            <p:spPr bwMode="auto">
              <a:xfrm>
                <a:off x="4583" y="3165"/>
                <a:ext cx="0" cy="13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68" name="Line 142"/>
              <p:cNvSpPr>
                <a:spLocks noChangeShapeType="1"/>
              </p:cNvSpPr>
              <p:nvPr/>
            </p:nvSpPr>
            <p:spPr bwMode="auto">
              <a:xfrm>
                <a:off x="4711" y="3090"/>
                <a:ext cx="0" cy="31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69" name="Line 143"/>
              <p:cNvSpPr>
                <a:spLocks noChangeShapeType="1"/>
              </p:cNvSpPr>
              <p:nvPr/>
            </p:nvSpPr>
            <p:spPr bwMode="auto">
              <a:xfrm>
                <a:off x="4847" y="3127"/>
                <a:ext cx="0" cy="40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70" name="Line 144"/>
              <p:cNvSpPr>
                <a:spLocks noChangeShapeType="1"/>
              </p:cNvSpPr>
              <p:nvPr/>
            </p:nvSpPr>
            <p:spPr bwMode="auto">
              <a:xfrm>
                <a:off x="4983" y="3264"/>
                <a:ext cx="0" cy="31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71" name="Line 145"/>
              <p:cNvSpPr>
                <a:spLocks noChangeShapeType="1"/>
              </p:cNvSpPr>
              <p:nvPr/>
            </p:nvSpPr>
            <p:spPr bwMode="auto">
              <a:xfrm>
                <a:off x="5087" y="3384"/>
                <a:ext cx="0" cy="9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72" name="Line 146"/>
              <p:cNvSpPr>
                <a:spLocks noChangeShapeType="1"/>
              </p:cNvSpPr>
              <p:nvPr/>
            </p:nvSpPr>
            <p:spPr bwMode="auto">
              <a:xfrm flipH="1">
                <a:off x="1829" y="3202"/>
                <a:ext cx="0" cy="13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73" name="Line 147"/>
              <p:cNvSpPr>
                <a:spLocks noChangeShapeType="1"/>
              </p:cNvSpPr>
              <p:nvPr/>
            </p:nvSpPr>
            <p:spPr bwMode="auto">
              <a:xfrm flipH="1">
                <a:off x="1717" y="3157"/>
                <a:ext cx="0" cy="31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74" name="Line 148"/>
              <p:cNvSpPr>
                <a:spLocks noChangeShapeType="1"/>
              </p:cNvSpPr>
              <p:nvPr/>
            </p:nvSpPr>
            <p:spPr bwMode="auto">
              <a:xfrm flipH="1">
                <a:off x="1581" y="3173"/>
                <a:ext cx="0" cy="40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75" name="Line 149"/>
              <p:cNvSpPr>
                <a:spLocks noChangeShapeType="1"/>
              </p:cNvSpPr>
              <p:nvPr/>
            </p:nvSpPr>
            <p:spPr bwMode="auto">
              <a:xfrm flipH="1">
                <a:off x="1445" y="3293"/>
                <a:ext cx="0" cy="31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76" name="Line 150"/>
              <p:cNvSpPr>
                <a:spLocks noChangeShapeType="1"/>
              </p:cNvSpPr>
              <p:nvPr/>
            </p:nvSpPr>
            <p:spPr bwMode="auto">
              <a:xfrm flipH="1">
                <a:off x="1325" y="3437"/>
                <a:ext cx="0" cy="9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77" name="Line 151"/>
              <p:cNvSpPr>
                <a:spLocks noChangeShapeType="1"/>
              </p:cNvSpPr>
              <p:nvPr/>
            </p:nvSpPr>
            <p:spPr bwMode="auto">
              <a:xfrm flipH="1">
                <a:off x="3123" y="3173"/>
                <a:ext cx="0" cy="13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78" name="Line 152"/>
              <p:cNvSpPr>
                <a:spLocks noChangeShapeType="1"/>
              </p:cNvSpPr>
              <p:nvPr/>
            </p:nvSpPr>
            <p:spPr bwMode="auto">
              <a:xfrm flipH="1">
                <a:off x="2995" y="3128"/>
                <a:ext cx="0" cy="31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79" name="Line 153"/>
              <p:cNvSpPr>
                <a:spLocks noChangeShapeType="1"/>
              </p:cNvSpPr>
              <p:nvPr/>
            </p:nvSpPr>
            <p:spPr bwMode="auto">
              <a:xfrm flipH="1">
                <a:off x="2859" y="3136"/>
                <a:ext cx="0" cy="40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80" name="Line 154"/>
              <p:cNvSpPr>
                <a:spLocks noChangeShapeType="1"/>
              </p:cNvSpPr>
              <p:nvPr/>
            </p:nvSpPr>
            <p:spPr bwMode="auto">
              <a:xfrm flipH="1">
                <a:off x="2739" y="3256"/>
                <a:ext cx="0" cy="31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81" name="Line 155"/>
              <p:cNvSpPr>
                <a:spLocks noChangeShapeType="1"/>
              </p:cNvSpPr>
              <p:nvPr/>
            </p:nvSpPr>
            <p:spPr bwMode="auto">
              <a:xfrm flipH="1">
                <a:off x="2627" y="3400"/>
                <a:ext cx="0" cy="9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82" name="Line 156"/>
              <p:cNvSpPr>
                <a:spLocks noChangeShapeType="1"/>
              </p:cNvSpPr>
              <p:nvPr/>
            </p:nvSpPr>
            <p:spPr bwMode="auto">
              <a:xfrm flipH="1">
                <a:off x="4414" y="3165"/>
                <a:ext cx="0" cy="13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83" name="Line 157"/>
              <p:cNvSpPr>
                <a:spLocks noChangeShapeType="1"/>
              </p:cNvSpPr>
              <p:nvPr/>
            </p:nvSpPr>
            <p:spPr bwMode="auto">
              <a:xfrm flipH="1">
                <a:off x="4302" y="3120"/>
                <a:ext cx="0" cy="31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84" name="Line 158"/>
              <p:cNvSpPr>
                <a:spLocks noChangeShapeType="1"/>
              </p:cNvSpPr>
              <p:nvPr/>
            </p:nvSpPr>
            <p:spPr bwMode="auto">
              <a:xfrm flipH="1">
                <a:off x="4166" y="3128"/>
                <a:ext cx="0" cy="40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85" name="Line 159"/>
              <p:cNvSpPr>
                <a:spLocks noChangeShapeType="1"/>
              </p:cNvSpPr>
              <p:nvPr/>
            </p:nvSpPr>
            <p:spPr bwMode="auto">
              <a:xfrm flipH="1">
                <a:off x="4038" y="3256"/>
                <a:ext cx="0" cy="31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86" name="Line 160"/>
              <p:cNvSpPr>
                <a:spLocks noChangeShapeType="1"/>
              </p:cNvSpPr>
              <p:nvPr/>
            </p:nvSpPr>
            <p:spPr bwMode="auto">
              <a:xfrm flipH="1">
                <a:off x="3942" y="3400"/>
                <a:ext cx="0" cy="9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87" name="Line 161"/>
              <p:cNvSpPr>
                <a:spLocks noChangeShapeType="1"/>
              </p:cNvSpPr>
              <p:nvPr/>
            </p:nvSpPr>
            <p:spPr bwMode="auto">
              <a:xfrm>
                <a:off x="5242" y="3354"/>
                <a:ext cx="0" cy="13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88" name="Line 162"/>
              <p:cNvSpPr>
                <a:spLocks noChangeShapeType="1"/>
              </p:cNvSpPr>
              <p:nvPr/>
            </p:nvSpPr>
            <p:spPr bwMode="auto">
              <a:xfrm>
                <a:off x="5498" y="3127"/>
                <a:ext cx="0" cy="31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89" name="Line 163"/>
              <p:cNvSpPr>
                <a:spLocks noChangeShapeType="1"/>
              </p:cNvSpPr>
              <p:nvPr/>
            </p:nvSpPr>
            <p:spPr bwMode="auto">
              <a:xfrm>
                <a:off x="5362" y="3173"/>
                <a:ext cx="0" cy="40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90" name="Line 164"/>
              <p:cNvSpPr>
                <a:spLocks noChangeShapeType="1"/>
              </p:cNvSpPr>
              <p:nvPr/>
            </p:nvSpPr>
            <p:spPr bwMode="auto">
              <a:xfrm>
                <a:off x="531" y="3216"/>
                <a:ext cx="0" cy="13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91" name="Line 165"/>
              <p:cNvSpPr>
                <a:spLocks noChangeShapeType="1"/>
              </p:cNvSpPr>
              <p:nvPr/>
            </p:nvSpPr>
            <p:spPr bwMode="auto">
              <a:xfrm>
                <a:off x="414" y="3165"/>
                <a:ext cx="0" cy="31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92" name="Line 166"/>
              <p:cNvSpPr>
                <a:spLocks noChangeShapeType="1"/>
              </p:cNvSpPr>
              <p:nvPr/>
            </p:nvSpPr>
            <p:spPr bwMode="auto">
              <a:xfrm>
                <a:off x="298" y="3217"/>
                <a:ext cx="0" cy="40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6451" name="Freeform 167"/>
            <p:cNvSpPr>
              <a:spLocks/>
            </p:cNvSpPr>
            <p:nvPr/>
          </p:nvSpPr>
          <p:spPr bwMode="auto">
            <a:xfrm rot="10800000">
              <a:off x="266" y="2991"/>
              <a:ext cx="5287" cy="678"/>
            </a:xfrm>
            <a:custGeom>
              <a:avLst/>
              <a:gdLst>
                <a:gd name="T0" fmla="*/ 0 w 5287"/>
                <a:gd name="T1" fmla="*/ 612 h 678"/>
                <a:gd name="T2" fmla="*/ 119 w 5287"/>
                <a:gd name="T3" fmla="*/ 589 h 678"/>
                <a:gd name="T4" fmla="*/ 636 w 5287"/>
                <a:gd name="T5" fmla="*/ 78 h 678"/>
                <a:gd name="T6" fmla="*/ 1316 w 5287"/>
                <a:gd name="T7" fmla="*/ 623 h 678"/>
                <a:gd name="T8" fmla="*/ 1906 w 5287"/>
                <a:gd name="T9" fmla="*/ 33 h 678"/>
                <a:gd name="T10" fmla="*/ 2612 w 5287"/>
                <a:gd name="T11" fmla="*/ 605 h 678"/>
                <a:gd name="T12" fmla="*/ 3204 w 5287"/>
                <a:gd name="T13" fmla="*/ 36 h 678"/>
                <a:gd name="T14" fmla="*/ 3902 w 5287"/>
                <a:gd name="T15" fmla="*/ 577 h 678"/>
                <a:gd name="T16" fmla="*/ 4490 w 5287"/>
                <a:gd name="T17" fmla="*/ 5 h 678"/>
                <a:gd name="T18" fmla="*/ 5097 w 5287"/>
                <a:gd name="T19" fmla="*/ 549 h 678"/>
                <a:gd name="T20" fmla="*/ 5287 w 5287"/>
                <a:gd name="T21" fmla="*/ 463 h 67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287"/>
                <a:gd name="T34" fmla="*/ 0 h 678"/>
                <a:gd name="T35" fmla="*/ 5287 w 5287"/>
                <a:gd name="T36" fmla="*/ 678 h 67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287" h="678">
                  <a:moveTo>
                    <a:pt x="0" y="612"/>
                  </a:moveTo>
                  <a:cubicBezTo>
                    <a:pt x="20" y="608"/>
                    <a:pt x="13" y="678"/>
                    <a:pt x="119" y="589"/>
                  </a:cubicBezTo>
                  <a:cubicBezTo>
                    <a:pt x="225" y="500"/>
                    <a:pt x="437" y="72"/>
                    <a:pt x="636" y="78"/>
                  </a:cubicBezTo>
                  <a:cubicBezTo>
                    <a:pt x="835" y="84"/>
                    <a:pt x="1104" y="631"/>
                    <a:pt x="1316" y="623"/>
                  </a:cubicBezTo>
                  <a:cubicBezTo>
                    <a:pt x="1528" y="615"/>
                    <a:pt x="1690" y="36"/>
                    <a:pt x="1906" y="33"/>
                  </a:cubicBezTo>
                  <a:cubicBezTo>
                    <a:pt x="2122" y="30"/>
                    <a:pt x="2396" y="605"/>
                    <a:pt x="2612" y="605"/>
                  </a:cubicBezTo>
                  <a:cubicBezTo>
                    <a:pt x="2828" y="605"/>
                    <a:pt x="2989" y="41"/>
                    <a:pt x="3204" y="36"/>
                  </a:cubicBezTo>
                  <a:cubicBezTo>
                    <a:pt x="3419" y="31"/>
                    <a:pt x="3688" y="582"/>
                    <a:pt x="3902" y="577"/>
                  </a:cubicBezTo>
                  <a:cubicBezTo>
                    <a:pt x="4116" y="572"/>
                    <a:pt x="4291" y="10"/>
                    <a:pt x="4490" y="5"/>
                  </a:cubicBezTo>
                  <a:cubicBezTo>
                    <a:pt x="4689" y="0"/>
                    <a:pt x="4964" y="473"/>
                    <a:pt x="5097" y="549"/>
                  </a:cubicBezTo>
                  <a:cubicBezTo>
                    <a:pt x="5230" y="625"/>
                    <a:pt x="5247" y="481"/>
                    <a:pt x="5287" y="463"/>
                  </a:cubicBezTo>
                </a:path>
              </a:pathLst>
            </a:custGeom>
            <a:noFill/>
            <a:ln w="76200" cmpd="sng">
              <a:solidFill>
                <a:srgbClr val="CC0099"/>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nvGrpSpPr>
          <p:cNvPr id="16395" name="Group 168"/>
          <p:cNvGrpSpPr>
            <a:grpSpLocks/>
          </p:cNvGrpSpPr>
          <p:nvPr/>
        </p:nvGrpSpPr>
        <p:grpSpPr bwMode="auto">
          <a:xfrm>
            <a:off x="1320800" y="2609850"/>
            <a:ext cx="258763" cy="854075"/>
            <a:chOff x="832" y="1239"/>
            <a:chExt cx="163" cy="538"/>
          </a:xfrm>
        </p:grpSpPr>
        <p:sp>
          <p:nvSpPr>
            <p:cNvPr id="16447" name="WordArt 169"/>
            <p:cNvSpPr>
              <a:spLocks noChangeArrowheads="1" noChangeShapeType="1" noTextEdit="1"/>
            </p:cNvSpPr>
            <p:nvPr/>
          </p:nvSpPr>
          <p:spPr bwMode="auto">
            <a:xfrm>
              <a:off x="838" y="1239"/>
              <a:ext cx="157" cy="150"/>
            </a:xfrm>
            <a:prstGeom prst="rect">
              <a:avLst/>
            </a:prstGeom>
          </p:spPr>
          <p:txBody>
            <a:bodyPr wrap="none" fromWordArt="1">
              <a:prstTxWarp prst="textPlain">
                <a:avLst>
                  <a:gd name="adj" fmla="val 50000"/>
                </a:avLst>
              </a:prstTxWarp>
            </a:bodyPr>
            <a:lstStyle/>
            <a:p>
              <a:r>
                <a:rPr lang="en-US" altLang="zh-CN" sz="3600" kern="10">
                  <a:ln w="9525">
                    <a:solidFill>
                      <a:srgbClr val="FF00FF"/>
                    </a:solidFill>
                    <a:round/>
                    <a:headEnd type="none" w="sm" len="sm"/>
                    <a:tailEnd type="none" w="sm" len="sm"/>
                  </a:ln>
                  <a:solidFill>
                    <a:srgbClr val="FF00FF"/>
                  </a:solidFill>
                  <a:latin typeface="宋体" panose="02010600030101010101" pitchFamily="2" charset="-122"/>
                </a:rPr>
                <a:t>5′</a:t>
              </a:r>
              <a:endParaRPr lang="zh-CN" altLang="en-US" sz="3600" kern="10">
                <a:ln w="9525">
                  <a:solidFill>
                    <a:srgbClr val="FF00FF"/>
                  </a:solidFill>
                  <a:round/>
                  <a:headEnd type="none" w="sm" len="sm"/>
                  <a:tailEnd type="none" w="sm" len="sm"/>
                </a:ln>
                <a:solidFill>
                  <a:srgbClr val="FF00FF"/>
                </a:solidFill>
                <a:latin typeface="宋体" panose="02010600030101010101" pitchFamily="2" charset="-122"/>
              </a:endParaRPr>
            </a:p>
          </p:txBody>
        </p:sp>
        <p:sp>
          <p:nvSpPr>
            <p:cNvPr id="16448" name="WordArt 170"/>
            <p:cNvSpPr>
              <a:spLocks noChangeArrowheads="1" noChangeShapeType="1" noTextEdit="1"/>
            </p:cNvSpPr>
            <p:nvPr/>
          </p:nvSpPr>
          <p:spPr bwMode="auto">
            <a:xfrm>
              <a:off x="832" y="1624"/>
              <a:ext cx="157" cy="153"/>
            </a:xfrm>
            <a:prstGeom prst="rect">
              <a:avLst/>
            </a:prstGeom>
          </p:spPr>
          <p:txBody>
            <a:bodyPr wrap="none" fromWordArt="1">
              <a:prstTxWarp prst="textPlain">
                <a:avLst>
                  <a:gd name="adj" fmla="val 50000"/>
                </a:avLst>
              </a:prstTxWarp>
            </a:bodyPr>
            <a:lstStyle/>
            <a:p>
              <a:r>
                <a:rPr lang="en-US" altLang="zh-CN" sz="3600" kern="10">
                  <a:ln w="9525">
                    <a:solidFill>
                      <a:srgbClr val="3366FF"/>
                    </a:solidFill>
                    <a:round/>
                    <a:headEnd type="none" w="sm" len="sm"/>
                    <a:tailEnd type="none" w="sm" len="sm"/>
                  </a:ln>
                  <a:solidFill>
                    <a:srgbClr val="3366FF"/>
                  </a:solidFill>
                  <a:latin typeface="宋体" panose="02010600030101010101" pitchFamily="2" charset="-122"/>
                </a:rPr>
                <a:t>3′</a:t>
              </a:r>
              <a:endParaRPr lang="zh-CN" altLang="en-US" sz="3600" kern="10">
                <a:ln w="9525">
                  <a:solidFill>
                    <a:srgbClr val="3366FF"/>
                  </a:solidFill>
                  <a:round/>
                  <a:headEnd type="none" w="sm" len="sm"/>
                  <a:tailEnd type="none" w="sm" len="sm"/>
                </a:ln>
                <a:solidFill>
                  <a:srgbClr val="3366FF"/>
                </a:solidFill>
                <a:latin typeface="宋体" panose="02010600030101010101" pitchFamily="2" charset="-122"/>
              </a:endParaRPr>
            </a:p>
          </p:txBody>
        </p:sp>
      </p:grpSp>
      <p:grpSp>
        <p:nvGrpSpPr>
          <p:cNvPr id="16396" name="Group 171"/>
          <p:cNvGrpSpPr>
            <a:grpSpLocks/>
          </p:cNvGrpSpPr>
          <p:nvPr/>
        </p:nvGrpSpPr>
        <p:grpSpPr bwMode="auto">
          <a:xfrm>
            <a:off x="7281863" y="2533650"/>
            <a:ext cx="252412" cy="835025"/>
            <a:chOff x="4587" y="1191"/>
            <a:chExt cx="159" cy="526"/>
          </a:xfrm>
        </p:grpSpPr>
        <p:sp>
          <p:nvSpPr>
            <p:cNvPr id="16445" name="WordArt 172"/>
            <p:cNvSpPr>
              <a:spLocks noChangeArrowheads="1" noChangeShapeType="1" noTextEdit="1"/>
            </p:cNvSpPr>
            <p:nvPr/>
          </p:nvSpPr>
          <p:spPr bwMode="auto">
            <a:xfrm>
              <a:off x="4587" y="1191"/>
              <a:ext cx="157" cy="153"/>
            </a:xfrm>
            <a:prstGeom prst="rect">
              <a:avLst/>
            </a:prstGeom>
          </p:spPr>
          <p:txBody>
            <a:bodyPr wrap="none" fromWordArt="1">
              <a:prstTxWarp prst="textPlain">
                <a:avLst>
                  <a:gd name="adj" fmla="val 50000"/>
                </a:avLst>
              </a:prstTxWarp>
            </a:bodyPr>
            <a:lstStyle/>
            <a:p>
              <a:r>
                <a:rPr lang="en-US" altLang="zh-CN" sz="3600" kern="10">
                  <a:ln w="9525">
                    <a:solidFill>
                      <a:srgbClr val="FF00FF"/>
                    </a:solidFill>
                    <a:round/>
                    <a:headEnd type="none" w="sm" len="sm"/>
                    <a:tailEnd type="none" w="sm" len="sm"/>
                  </a:ln>
                  <a:solidFill>
                    <a:srgbClr val="FF00FF"/>
                  </a:solidFill>
                  <a:latin typeface="宋体" panose="02010600030101010101" pitchFamily="2" charset="-122"/>
                </a:rPr>
                <a:t>3′</a:t>
              </a:r>
              <a:endParaRPr lang="zh-CN" altLang="en-US" sz="3600" kern="10">
                <a:ln w="9525">
                  <a:solidFill>
                    <a:srgbClr val="FF00FF"/>
                  </a:solidFill>
                  <a:round/>
                  <a:headEnd type="none" w="sm" len="sm"/>
                  <a:tailEnd type="none" w="sm" len="sm"/>
                </a:ln>
                <a:solidFill>
                  <a:srgbClr val="FF00FF"/>
                </a:solidFill>
                <a:latin typeface="宋体" panose="02010600030101010101" pitchFamily="2" charset="-122"/>
              </a:endParaRPr>
            </a:p>
          </p:txBody>
        </p:sp>
        <p:sp>
          <p:nvSpPr>
            <p:cNvPr id="16446" name="WordArt 173"/>
            <p:cNvSpPr>
              <a:spLocks noChangeArrowheads="1" noChangeShapeType="1" noTextEdit="1"/>
            </p:cNvSpPr>
            <p:nvPr/>
          </p:nvSpPr>
          <p:spPr bwMode="auto">
            <a:xfrm>
              <a:off x="4589" y="1567"/>
              <a:ext cx="157" cy="150"/>
            </a:xfrm>
            <a:prstGeom prst="rect">
              <a:avLst/>
            </a:prstGeom>
          </p:spPr>
          <p:txBody>
            <a:bodyPr wrap="none" fromWordArt="1">
              <a:prstTxWarp prst="textPlain">
                <a:avLst>
                  <a:gd name="adj" fmla="val 50000"/>
                </a:avLst>
              </a:prstTxWarp>
            </a:bodyPr>
            <a:lstStyle/>
            <a:p>
              <a:r>
                <a:rPr lang="en-US" altLang="zh-CN" sz="3600" kern="10">
                  <a:ln w="9525">
                    <a:solidFill>
                      <a:srgbClr val="3366FF"/>
                    </a:solidFill>
                    <a:round/>
                    <a:headEnd type="none" w="sm" len="sm"/>
                    <a:tailEnd type="none" w="sm" len="sm"/>
                  </a:ln>
                  <a:solidFill>
                    <a:srgbClr val="3366FF"/>
                  </a:solidFill>
                  <a:latin typeface="宋体" panose="02010600030101010101" pitchFamily="2" charset="-122"/>
                </a:rPr>
                <a:t>5′</a:t>
              </a:r>
              <a:endParaRPr lang="zh-CN" altLang="en-US" sz="3600" kern="10">
                <a:ln w="9525">
                  <a:solidFill>
                    <a:srgbClr val="3366FF"/>
                  </a:solidFill>
                  <a:round/>
                  <a:headEnd type="none" w="sm" len="sm"/>
                  <a:tailEnd type="none" w="sm" len="sm"/>
                </a:ln>
                <a:solidFill>
                  <a:srgbClr val="3366FF"/>
                </a:solidFill>
                <a:latin typeface="宋体" panose="02010600030101010101" pitchFamily="2" charset="-122"/>
              </a:endParaRPr>
            </a:p>
          </p:txBody>
        </p:sp>
      </p:grpSp>
      <p:sp>
        <p:nvSpPr>
          <p:cNvPr id="16397" name="WordArt 174"/>
          <p:cNvSpPr>
            <a:spLocks noChangeArrowheads="1" noChangeShapeType="1" noTextEdit="1"/>
          </p:cNvSpPr>
          <p:nvPr/>
        </p:nvSpPr>
        <p:spPr bwMode="auto">
          <a:xfrm>
            <a:off x="7612063" y="2559050"/>
            <a:ext cx="815975" cy="284163"/>
          </a:xfrm>
          <a:prstGeom prst="rect">
            <a:avLst/>
          </a:prstGeom>
        </p:spPr>
        <p:txBody>
          <a:bodyPr wrap="none" fromWordArt="1">
            <a:prstTxWarp prst="textPlain">
              <a:avLst>
                <a:gd name="adj" fmla="val 50000"/>
              </a:avLst>
            </a:prstTxWarp>
          </a:bodyPr>
          <a:lstStyle/>
          <a:p>
            <a:r>
              <a:rPr lang="zh-CN" altLang="en-US" sz="3600" kern="10">
                <a:ln w="9525">
                  <a:solidFill>
                    <a:srgbClr val="FF00FF"/>
                  </a:solidFill>
                  <a:round/>
                  <a:headEnd/>
                  <a:tailEnd/>
                </a:ln>
                <a:solidFill>
                  <a:srgbClr val="FF00FF"/>
                </a:solidFill>
                <a:latin typeface="宋体" panose="02010600030101010101" pitchFamily="2" charset="-122"/>
              </a:rPr>
              <a:t>编码链</a:t>
            </a:r>
          </a:p>
        </p:txBody>
      </p:sp>
      <p:grpSp>
        <p:nvGrpSpPr>
          <p:cNvPr id="6" name="Group 175"/>
          <p:cNvGrpSpPr>
            <a:grpSpLocks/>
          </p:cNvGrpSpPr>
          <p:nvPr/>
        </p:nvGrpSpPr>
        <p:grpSpPr bwMode="auto">
          <a:xfrm>
            <a:off x="1370013" y="4449763"/>
            <a:ext cx="6238875" cy="944562"/>
            <a:chOff x="863" y="2614"/>
            <a:chExt cx="3930" cy="595"/>
          </a:xfrm>
        </p:grpSpPr>
        <p:grpSp>
          <p:nvGrpSpPr>
            <p:cNvPr id="16400" name="Group 176"/>
            <p:cNvGrpSpPr>
              <a:grpSpLocks/>
            </p:cNvGrpSpPr>
            <p:nvPr/>
          </p:nvGrpSpPr>
          <p:grpSpPr bwMode="auto">
            <a:xfrm>
              <a:off x="1020" y="2614"/>
              <a:ext cx="3552" cy="595"/>
              <a:chOff x="1020" y="2614"/>
              <a:chExt cx="3552" cy="595"/>
            </a:xfrm>
          </p:grpSpPr>
          <p:sp>
            <p:nvSpPr>
              <p:cNvPr id="16403" name="Freeform 177"/>
              <p:cNvSpPr>
                <a:spLocks/>
              </p:cNvSpPr>
              <p:nvPr/>
            </p:nvSpPr>
            <p:spPr bwMode="auto">
              <a:xfrm>
                <a:off x="1020" y="2614"/>
                <a:ext cx="3552" cy="595"/>
              </a:xfrm>
              <a:custGeom>
                <a:avLst/>
                <a:gdLst>
                  <a:gd name="T0" fmla="*/ 0 w 5287"/>
                  <a:gd name="T1" fmla="*/ 279 h 678"/>
                  <a:gd name="T2" fmla="*/ 11 w 5287"/>
                  <a:gd name="T3" fmla="*/ 269 h 678"/>
                  <a:gd name="T4" fmla="*/ 58 w 5287"/>
                  <a:gd name="T5" fmla="*/ 36 h 678"/>
                  <a:gd name="T6" fmla="*/ 121 w 5287"/>
                  <a:gd name="T7" fmla="*/ 284 h 678"/>
                  <a:gd name="T8" fmla="*/ 175 w 5287"/>
                  <a:gd name="T9" fmla="*/ 15 h 678"/>
                  <a:gd name="T10" fmla="*/ 240 w 5287"/>
                  <a:gd name="T11" fmla="*/ 276 h 678"/>
                  <a:gd name="T12" fmla="*/ 294 w 5287"/>
                  <a:gd name="T13" fmla="*/ 17 h 678"/>
                  <a:gd name="T14" fmla="*/ 359 w 5287"/>
                  <a:gd name="T15" fmla="*/ 263 h 678"/>
                  <a:gd name="T16" fmla="*/ 413 w 5287"/>
                  <a:gd name="T17" fmla="*/ 4 h 678"/>
                  <a:gd name="T18" fmla="*/ 468 w 5287"/>
                  <a:gd name="T19" fmla="*/ 251 h 678"/>
                  <a:gd name="T20" fmla="*/ 486 w 5287"/>
                  <a:gd name="T21" fmla="*/ 211 h 67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287"/>
                  <a:gd name="T34" fmla="*/ 0 h 678"/>
                  <a:gd name="T35" fmla="*/ 5287 w 5287"/>
                  <a:gd name="T36" fmla="*/ 678 h 67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287" h="678">
                    <a:moveTo>
                      <a:pt x="0" y="612"/>
                    </a:moveTo>
                    <a:cubicBezTo>
                      <a:pt x="20" y="608"/>
                      <a:pt x="13" y="678"/>
                      <a:pt x="119" y="589"/>
                    </a:cubicBezTo>
                    <a:cubicBezTo>
                      <a:pt x="225" y="500"/>
                      <a:pt x="437" y="72"/>
                      <a:pt x="636" y="78"/>
                    </a:cubicBezTo>
                    <a:cubicBezTo>
                      <a:pt x="835" y="84"/>
                      <a:pt x="1104" y="631"/>
                      <a:pt x="1316" y="623"/>
                    </a:cubicBezTo>
                    <a:cubicBezTo>
                      <a:pt x="1528" y="615"/>
                      <a:pt x="1690" y="36"/>
                      <a:pt x="1906" y="33"/>
                    </a:cubicBezTo>
                    <a:cubicBezTo>
                      <a:pt x="2122" y="30"/>
                      <a:pt x="2396" y="605"/>
                      <a:pt x="2612" y="605"/>
                    </a:cubicBezTo>
                    <a:cubicBezTo>
                      <a:pt x="2828" y="605"/>
                      <a:pt x="2989" y="41"/>
                      <a:pt x="3204" y="36"/>
                    </a:cubicBezTo>
                    <a:cubicBezTo>
                      <a:pt x="3419" y="31"/>
                      <a:pt x="3688" y="582"/>
                      <a:pt x="3902" y="577"/>
                    </a:cubicBezTo>
                    <a:cubicBezTo>
                      <a:pt x="4116" y="572"/>
                      <a:pt x="4291" y="10"/>
                      <a:pt x="4490" y="5"/>
                    </a:cubicBezTo>
                    <a:cubicBezTo>
                      <a:pt x="4689" y="0"/>
                      <a:pt x="4964" y="473"/>
                      <a:pt x="5097" y="549"/>
                    </a:cubicBezTo>
                    <a:cubicBezTo>
                      <a:pt x="5230" y="625"/>
                      <a:pt x="5247" y="481"/>
                      <a:pt x="5287" y="463"/>
                    </a:cubicBezTo>
                  </a:path>
                </a:pathLst>
              </a:custGeom>
              <a:noFill/>
              <a:ln w="76200" cmpd="sng">
                <a:solidFill>
                  <a:schemeClr val="folHlink"/>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6404" name="Line 178"/>
              <p:cNvSpPr>
                <a:spLocks noChangeShapeType="1"/>
              </p:cNvSpPr>
              <p:nvPr/>
            </p:nvSpPr>
            <p:spPr bwMode="auto">
              <a:xfrm>
                <a:off x="1319" y="2831"/>
                <a:ext cx="0" cy="4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05" name="Line 179"/>
              <p:cNvSpPr>
                <a:spLocks noChangeShapeType="1"/>
              </p:cNvSpPr>
              <p:nvPr/>
            </p:nvSpPr>
            <p:spPr bwMode="auto">
              <a:xfrm>
                <a:off x="1410" y="2717"/>
                <a:ext cx="0" cy="10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06" name="Line 180"/>
              <p:cNvSpPr>
                <a:spLocks noChangeShapeType="1"/>
              </p:cNvSpPr>
              <p:nvPr/>
            </p:nvSpPr>
            <p:spPr bwMode="auto">
              <a:xfrm>
                <a:off x="1501" y="2726"/>
                <a:ext cx="0" cy="13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07" name="Line 181"/>
              <p:cNvSpPr>
                <a:spLocks noChangeShapeType="1"/>
              </p:cNvSpPr>
              <p:nvPr/>
            </p:nvSpPr>
            <p:spPr bwMode="auto">
              <a:xfrm>
                <a:off x="1593" y="2853"/>
                <a:ext cx="0" cy="10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08" name="Line 182"/>
              <p:cNvSpPr>
                <a:spLocks noChangeShapeType="1"/>
              </p:cNvSpPr>
              <p:nvPr/>
            </p:nvSpPr>
            <p:spPr bwMode="auto">
              <a:xfrm>
                <a:off x="1679" y="2980"/>
                <a:ext cx="0" cy="3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09" name="Line 183"/>
              <p:cNvSpPr>
                <a:spLocks noChangeShapeType="1"/>
              </p:cNvSpPr>
              <p:nvPr/>
            </p:nvSpPr>
            <p:spPr bwMode="auto">
              <a:xfrm>
                <a:off x="2188" y="2794"/>
                <a:ext cx="0" cy="4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10" name="Line 184"/>
              <p:cNvSpPr>
                <a:spLocks noChangeShapeType="1"/>
              </p:cNvSpPr>
              <p:nvPr/>
            </p:nvSpPr>
            <p:spPr bwMode="auto">
              <a:xfrm>
                <a:off x="2263" y="2678"/>
                <a:ext cx="0" cy="10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11" name="Line 185"/>
              <p:cNvSpPr>
                <a:spLocks noChangeShapeType="1"/>
              </p:cNvSpPr>
              <p:nvPr/>
            </p:nvSpPr>
            <p:spPr bwMode="auto">
              <a:xfrm>
                <a:off x="2355" y="2678"/>
                <a:ext cx="0" cy="13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12" name="Line 186"/>
              <p:cNvSpPr>
                <a:spLocks noChangeShapeType="1"/>
              </p:cNvSpPr>
              <p:nvPr/>
            </p:nvSpPr>
            <p:spPr bwMode="auto">
              <a:xfrm>
                <a:off x="2446" y="2793"/>
                <a:ext cx="0" cy="10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13" name="Line 187"/>
              <p:cNvSpPr>
                <a:spLocks noChangeShapeType="1"/>
              </p:cNvSpPr>
              <p:nvPr/>
            </p:nvSpPr>
            <p:spPr bwMode="auto">
              <a:xfrm>
                <a:off x="2532" y="2940"/>
                <a:ext cx="0" cy="3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14" name="Line 188"/>
              <p:cNvSpPr>
                <a:spLocks noChangeShapeType="1"/>
              </p:cNvSpPr>
              <p:nvPr/>
            </p:nvSpPr>
            <p:spPr bwMode="auto">
              <a:xfrm>
                <a:off x="3066" y="2791"/>
                <a:ext cx="0" cy="4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15" name="Line 189"/>
              <p:cNvSpPr>
                <a:spLocks noChangeShapeType="1"/>
              </p:cNvSpPr>
              <p:nvPr/>
            </p:nvSpPr>
            <p:spPr bwMode="auto">
              <a:xfrm>
                <a:off x="3152" y="2674"/>
                <a:ext cx="0" cy="10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16" name="Line 190"/>
              <p:cNvSpPr>
                <a:spLocks noChangeShapeType="1"/>
              </p:cNvSpPr>
              <p:nvPr/>
            </p:nvSpPr>
            <p:spPr bwMode="auto">
              <a:xfrm>
                <a:off x="3238" y="2687"/>
                <a:ext cx="0" cy="13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17" name="Line 191"/>
              <p:cNvSpPr>
                <a:spLocks noChangeShapeType="1"/>
              </p:cNvSpPr>
              <p:nvPr/>
            </p:nvSpPr>
            <p:spPr bwMode="auto">
              <a:xfrm>
                <a:off x="3330" y="2828"/>
                <a:ext cx="0" cy="10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18" name="Line 192"/>
              <p:cNvSpPr>
                <a:spLocks noChangeShapeType="1"/>
              </p:cNvSpPr>
              <p:nvPr/>
            </p:nvSpPr>
            <p:spPr bwMode="auto">
              <a:xfrm>
                <a:off x="3425" y="2949"/>
                <a:ext cx="0" cy="3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19" name="Line 193"/>
              <p:cNvSpPr>
                <a:spLocks noChangeShapeType="1"/>
              </p:cNvSpPr>
              <p:nvPr/>
            </p:nvSpPr>
            <p:spPr bwMode="auto">
              <a:xfrm>
                <a:off x="3945" y="2741"/>
                <a:ext cx="0" cy="4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20" name="Line 194"/>
              <p:cNvSpPr>
                <a:spLocks noChangeShapeType="1"/>
              </p:cNvSpPr>
              <p:nvPr/>
            </p:nvSpPr>
            <p:spPr bwMode="auto">
              <a:xfrm>
                <a:off x="4031" y="2644"/>
                <a:ext cx="0" cy="10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21" name="Line 195"/>
              <p:cNvSpPr>
                <a:spLocks noChangeShapeType="1"/>
              </p:cNvSpPr>
              <p:nvPr/>
            </p:nvSpPr>
            <p:spPr bwMode="auto">
              <a:xfrm>
                <a:off x="4123" y="2704"/>
                <a:ext cx="0" cy="13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22" name="Line 196"/>
              <p:cNvSpPr>
                <a:spLocks noChangeShapeType="1"/>
              </p:cNvSpPr>
              <p:nvPr/>
            </p:nvSpPr>
            <p:spPr bwMode="auto">
              <a:xfrm>
                <a:off x="4214" y="2795"/>
                <a:ext cx="0" cy="10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23" name="Line 197"/>
              <p:cNvSpPr>
                <a:spLocks noChangeShapeType="1"/>
              </p:cNvSpPr>
              <p:nvPr/>
            </p:nvSpPr>
            <p:spPr bwMode="auto">
              <a:xfrm>
                <a:off x="4314" y="2954"/>
                <a:ext cx="0" cy="3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24" name="Line 198"/>
              <p:cNvSpPr>
                <a:spLocks noChangeShapeType="1"/>
              </p:cNvSpPr>
              <p:nvPr/>
            </p:nvSpPr>
            <p:spPr bwMode="auto">
              <a:xfrm flipH="1">
                <a:off x="2113" y="2925"/>
                <a:ext cx="0" cy="4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25" name="Line 199"/>
              <p:cNvSpPr>
                <a:spLocks noChangeShapeType="1"/>
              </p:cNvSpPr>
              <p:nvPr/>
            </p:nvSpPr>
            <p:spPr bwMode="auto">
              <a:xfrm flipH="1">
                <a:off x="2019" y="2937"/>
                <a:ext cx="0" cy="10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26" name="Line 200"/>
              <p:cNvSpPr>
                <a:spLocks noChangeShapeType="1"/>
              </p:cNvSpPr>
              <p:nvPr/>
            </p:nvSpPr>
            <p:spPr bwMode="auto">
              <a:xfrm flipH="1">
                <a:off x="1928" y="2960"/>
                <a:ext cx="0" cy="13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27" name="Line 201"/>
              <p:cNvSpPr>
                <a:spLocks noChangeShapeType="1"/>
              </p:cNvSpPr>
              <p:nvPr/>
            </p:nvSpPr>
            <p:spPr bwMode="auto">
              <a:xfrm flipH="1">
                <a:off x="1828" y="2983"/>
                <a:ext cx="0" cy="10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28" name="Line 202"/>
              <p:cNvSpPr>
                <a:spLocks noChangeShapeType="1"/>
              </p:cNvSpPr>
              <p:nvPr/>
            </p:nvSpPr>
            <p:spPr bwMode="auto">
              <a:xfrm flipH="1">
                <a:off x="1756" y="2977"/>
                <a:ext cx="0" cy="3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29" name="Line 203"/>
              <p:cNvSpPr>
                <a:spLocks noChangeShapeType="1"/>
              </p:cNvSpPr>
              <p:nvPr/>
            </p:nvSpPr>
            <p:spPr bwMode="auto">
              <a:xfrm flipH="1">
                <a:off x="2991" y="2915"/>
                <a:ext cx="0" cy="4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30" name="Line 204"/>
              <p:cNvSpPr>
                <a:spLocks noChangeShapeType="1"/>
              </p:cNvSpPr>
              <p:nvPr/>
            </p:nvSpPr>
            <p:spPr bwMode="auto">
              <a:xfrm flipH="1">
                <a:off x="2887" y="2927"/>
                <a:ext cx="0" cy="10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31" name="Line 205"/>
              <p:cNvSpPr>
                <a:spLocks noChangeShapeType="1"/>
              </p:cNvSpPr>
              <p:nvPr/>
            </p:nvSpPr>
            <p:spPr bwMode="auto">
              <a:xfrm flipH="1">
                <a:off x="2787" y="2966"/>
                <a:ext cx="0" cy="13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32" name="Line 206"/>
              <p:cNvSpPr>
                <a:spLocks noChangeShapeType="1"/>
              </p:cNvSpPr>
              <p:nvPr/>
            </p:nvSpPr>
            <p:spPr bwMode="auto">
              <a:xfrm flipH="1">
                <a:off x="2697" y="2961"/>
                <a:ext cx="0" cy="10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33" name="Line 207"/>
              <p:cNvSpPr>
                <a:spLocks noChangeShapeType="1"/>
              </p:cNvSpPr>
              <p:nvPr/>
            </p:nvSpPr>
            <p:spPr bwMode="auto">
              <a:xfrm flipH="1">
                <a:off x="2613" y="2947"/>
                <a:ext cx="0" cy="3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34" name="Line 208"/>
              <p:cNvSpPr>
                <a:spLocks noChangeShapeType="1"/>
              </p:cNvSpPr>
              <p:nvPr/>
            </p:nvSpPr>
            <p:spPr bwMode="auto">
              <a:xfrm flipH="1">
                <a:off x="3886" y="2849"/>
                <a:ext cx="0" cy="4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35" name="Line 209"/>
              <p:cNvSpPr>
                <a:spLocks noChangeShapeType="1"/>
              </p:cNvSpPr>
              <p:nvPr/>
            </p:nvSpPr>
            <p:spPr bwMode="auto">
              <a:xfrm flipH="1">
                <a:off x="3774" y="2897"/>
                <a:ext cx="0" cy="10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36" name="Line 210"/>
              <p:cNvSpPr>
                <a:spLocks noChangeShapeType="1"/>
              </p:cNvSpPr>
              <p:nvPr/>
            </p:nvSpPr>
            <p:spPr bwMode="auto">
              <a:xfrm flipH="1">
                <a:off x="3665" y="2945"/>
                <a:ext cx="0" cy="13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37" name="Line 211"/>
              <p:cNvSpPr>
                <a:spLocks noChangeShapeType="1"/>
              </p:cNvSpPr>
              <p:nvPr/>
            </p:nvSpPr>
            <p:spPr bwMode="auto">
              <a:xfrm flipH="1">
                <a:off x="3579" y="2988"/>
                <a:ext cx="0" cy="10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38" name="Line 212"/>
              <p:cNvSpPr>
                <a:spLocks noChangeShapeType="1"/>
              </p:cNvSpPr>
              <p:nvPr/>
            </p:nvSpPr>
            <p:spPr bwMode="auto">
              <a:xfrm flipH="1">
                <a:off x="3496" y="2947"/>
                <a:ext cx="0" cy="3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39" name="Line 213"/>
              <p:cNvSpPr>
                <a:spLocks noChangeShapeType="1"/>
              </p:cNvSpPr>
              <p:nvPr/>
            </p:nvSpPr>
            <p:spPr bwMode="auto">
              <a:xfrm>
                <a:off x="4388" y="2950"/>
                <a:ext cx="0" cy="4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40" name="Line 214"/>
              <p:cNvSpPr>
                <a:spLocks noChangeShapeType="1"/>
              </p:cNvSpPr>
              <p:nvPr/>
            </p:nvSpPr>
            <p:spPr bwMode="auto">
              <a:xfrm>
                <a:off x="4560" y="2944"/>
                <a:ext cx="0" cy="10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41" name="Line 215"/>
              <p:cNvSpPr>
                <a:spLocks noChangeShapeType="1"/>
              </p:cNvSpPr>
              <p:nvPr/>
            </p:nvSpPr>
            <p:spPr bwMode="auto">
              <a:xfrm>
                <a:off x="4469" y="2960"/>
                <a:ext cx="0" cy="13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42" name="Line 216"/>
              <p:cNvSpPr>
                <a:spLocks noChangeShapeType="1"/>
              </p:cNvSpPr>
              <p:nvPr/>
            </p:nvSpPr>
            <p:spPr bwMode="auto">
              <a:xfrm>
                <a:off x="1241" y="2930"/>
                <a:ext cx="0" cy="4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43" name="Line 217"/>
              <p:cNvSpPr>
                <a:spLocks noChangeShapeType="1"/>
              </p:cNvSpPr>
              <p:nvPr/>
            </p:nvSpPr>
            <p:spPr bwMode="auto">
              <a:xfrm>
                <a:off x="1144" y="2957"/>
                <a:ext cx="0" cy="10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44" name="Line 218"/>
              <p:cNvSpPr>
                <a:spLocks noChangeShapeType="1"/>
              </p:cNvSpPr>
              <p:nvPr/>
            </p:nvSpPr>
            <p:spPr bwMode="auto">
              <a:xfrm>
                <a:off x="1057" y="3002"/>
                <a:ext cx="0" cy="13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6401" name="WordArt 219"/>
            <p:cNvSpPr>
              <a:spLocks noChangeArrowheads="1" noChangeShapeType="1" noTextEdit="1"/>
            </p:cNvSpPr>
            <p:nvPr/>
          </p:nvSpPr>
          <p:spPr bwMode="auto">
            <a:xfrm>
              <a:off x="4636" y="2944"/>
              <a:ext cx="157" cy="153"/>
            </a:xfrm>
            <a:prstGeom prst="rect">
              <a:avLst/>
            </a:prstGeom>
          </p:spPr>
          <p:txBody>
            <a:bodyPr wrap="none" fromWordArt="1">
              <a:prstTxWarp prst="textPlain">
                <a:avLst>
                  <a:gd name="adj" fmla="val 50000"/>
                </a:avLst>
              </a:prstTxWarp>
            </a:bodyPr>
            <a:lstStyle/>
            <a:p>
              <a:r>
                <a:rPr lang="en-US" altLang="zh-CN" sz="3600" kern="10">
                  <a:ln w="9525">
                    <a:solidFill>
                      <a:srgbClr val="FFFF00"/>
                    </a:solidFill>
                    <a:round/>
                    <a:headEnd type="none" w="sm" len="sm"/>
                    <a:tailEnd type="none" w="sm" len="sm"/>
                  </a:ln>
                  <a:solidFill>
                    <a:srgbClr val="FFFF00"/>
                  </a:solidFill>
                  <a:latin typeface="宋体" panose="02010600030101010101" pitchFamily="2" charset="-122"/>
                </a:rPr>
                <a:t>3′</a:t>
              </a:r>
              <a:endParaRPr lang="zh-CN" altLang="en-US" sz="3600" kern="10">
                <a:ln w="9525">
                  <a:solidFill>
                    <a:srgbClr val="FFFF00"/>
                  </a:solidFill>
                  <a:round/>
                  <a:headEnd type="none" w="sm" len="sm"/>
                  <a:tailEnd type="none" w="sm" len="sm"/>
                </a:ln>
                <a:solidFill>
                  <a:srgbClr val="FFFF00"/>
                </a:solidFill>
                <a:latin typeface="宋体" panose="02010600030101010101" pitchFamily="2" charset="-122"/>
              </a:endParaRPr>
            </a:p>
          </p:txBody>
        </p:sp>
        <p:sp>
          <p:nvSpPr>
            <p:cNvPr id="16402" name="WordArt 220"/>
            <p:cNvSpPr>
              <a:spLocks noChangeArrowheads="1" noChangeShapeType="1" noTextEdit="1"/>
            </p:cNvSpPr>
            <p:nvPr/>
          </p:nvSpPr>
          <p:spPr bwMode="auto">
            <a:xfrm>
              <a:off x="863" y="3010"/>
              <a:ext cx="157" cy="150"/>
            </a:xfrm>
            <a:prstGeom prst="rect">
              <a:avLst/>
            </a:prstGeom>
          </p:spPr>
          <p:txBody>
            <a:bodyPr wrap="none" fromWordArt="1">
              <a:prstTxWarp prst="textPlain">
                <a:avLst>
                  <a:gd name="adj" fmla="val 50000"/>
                </a:avLst>
              </a:prstTxWarp>
            </a:bodyPr>
            <a:lstStyle/>
            <a:p>
              <a:r>
                <a:rPr lang="en-US" altLang="zh-CN" sz="3600" kern="10">
                  <a:ln w="9525">
                    <a:solidFill>
                      <a:srgbClr val="FFFF00"/>
                    </a:solidFill>
                    <a:round/>
                    <a:headEnd type="none" w="sm" len="sm"/>
                    <a:tailEnd type="none" w="sm" len="sm"/>
                  </a:ln>
                  <a:solidFill>
                    <a:srgbClr val="FFFF00"/>
                  </a:solidFill>
                  <a:latin typeface="宋体" panose="02010600030101010101" pitchFamily="2" charset="-122"/>
                </a:rPr>
                <a:t>5′</a:t>
              </a:r>
              <a:endParaRPr lang="zh-CN" altLang="en-US" sz="3600" kern="10">
                <a:ln w="9525">
                  <a:solidFill>
                    <a:srgbClr val="FFFF00"/>
                  </a:solidFill>
                  <a:round/>
                  <a:headEnd type="none" w="sm" len="sm"/>
                  <a:tailEnd type="none" w="sm" len="sm"/>
                </a:ln>
                <a:solidFill>
                  <a:srgbClr val="FFFF00"/>
                </a:solidFill>
                <a:latin typeface="宋体" panose="02010600030101010101" pitchFamily="2" charset="-122"/>
              </a:endParaRPr>
            </a:p>
          </p:txBody>
        </p:sp>
      </p:grpSp>
      <p:sp>
        <p:nvSpPr>
          <p:cNvPr id="16399" name="WordArt 221"/>
          <p:cNvSpPr>
            <a:spLocks noChangeArrowheads="1" noChangeShapeType="1" noTextEdit="1"/>
          </p:cNvSpPr>
          <p:nvPr/>
        </p:nvSpPr>
        <p:spPr bwMode="auto">
          <a:xfrm>
            <a:off x="7620000" y="3108325"/>
            <a:ext cx="815975" cy="284163"/>
          </a:xfrm>
          <a:prstGeom prst="rect">
            <a:avLst/>
          </a:prstGeom>
        </p:spPr>
        <p:txBody>
          <a:bodyPr wrap="none" fromWordArt="1">
            <a:prstTxWarp prst="textPlain">
              <a:avLst>
                <a:gd name="adj" fmla="val 50000"/>
              </a:avLst>
            </a:prstTxWarp>
          </a:bodyPr>
          <a:lstStyle/>
          <a:p>
            <a:r>
              <a:rPr lang="zh-CN" altLang="en-US" sz="3600" kern="10">
                <a:ln w="9525">
                  <a:solidFill>
                    <a:srgbClr val="3366FF"/>
                  </a:solidFill>
                  <a:round/>
                  <a:headEnd/>
                  <a:tailEnd/>
                </a:ln>
                <a:solidFill>
                  <a:srgbClr val="00CCFF"/>
                </a:solidFill>
                <a:latin typeface="宋体" panose="02010600030101010101" pitchFamily="2" charset="-122"/>
              </a:rPr>
              <a:t>模板链</a:t>
            </a:r>
          </a:p>
        </p:txBody>
      </p:sp>
    </p:spTree>
    <p:extLst>
      <p:ext uri="{BB962C8B-B14F-4D97-AF65-F5344CB8AC3E}">
        <p14:creationId xmlns:p14="http://schemas.microsoft.com/office/powerpoint/2010/main" val="358702284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1751"/>
                                        </p:tgtEl>
                                        <p:attrNameLst>
                                          <p:attrName>style.visibility</p:attrName>
                                        </p:attrNameLst>
                                      </p:cBhvr>
                                      <p:to>
                                        <p:strVal val="visible"/>
                                      </p:to>
                                    </p:set>
                                    <p:animEffect transition="in" filter="wipe(left)">
                                      <p:cBhvr>
                                        <p:cTn id="7" dur="2000"/>
                                        <p:tgtEl>
                                          <p:spTgt spid="71751"/>
                                        </p:tgtEl>
                                      </p:cBhvr>
                                    </p:animEffect>
                                  </p:childTnLst>
                                </p:cTn>
                              </p:par>
                              <p:par>
                                <p:cTn id="8" presetID="51" presetClass="entr" presetSubtype="0" fill="hold" nodeType="withEffect">
                                  <p:stCondLst>
                                    <p:cond delay="0"/>
                                  </p:stCondLst>
                                  <p:childTnLst>
                                    <p:set>
                                      <p:cBhvr>
                                        <p:cTn id="9" dur="1" fill="hold">
                                          <p:stCondLst>
                                            <p:cond delay="0"/>
                                          </p:stCondLst>
                                        </p:cTn>
                                        <p:tgtEl>
                                          <p:spTgt spid="71747"/>
                                        </p:tgtEl>
                                        <p:attrNameLst>
                                          <p:attrName>style.visibility</p:attrName>
                                        </p:attrNameLst>
                                      </p:cBhvr>
                                      <p:to>
                                        <p:strVal val="visible"/>
                                      </p:to>
                                    </p:set>
                                    <p:animEffect transition="in" filter="fade">
                                      <p:cBhvr>
                                        <p:cTn id="10" dur="770" decel="100000"/>
                                        <p:tgtEl>
                                          <p:spTgt spid="71747"/>
                                        </p:tgtEl>
                                      </p:cBhvr>
                                    </p:animEffect>
                                    <p:animScale>
                                      <p:cBhvr>
                                        <p:cTn id="11" dur="770" decel="100000"/>
                                        <p:tgtEl>
                                          <p:spTgt spid="71747"/>
                                        </p:tgtEl>
                                      </p:cBhvr>
                                      <p:from x="10000" y="10000"/>
                                      <p:to x="200000" y="450000"/>
                                    </p:animScale>
                                    <p:animScale>
                                      <p:cBhvr>
                                        <p:cTn id="12" dur="1230" accel="100000" fill="hold">
                                          <p:stCondLst>
                                            <p:cond delay="770"/>
                                          </p:stCondLst>
                                        </p:cTn>
                                        <p:tgtEl>
                                          <p:spTgt spid="71747"/>
                                        </p:tgtEl>
                                      </p:cBhvr>
                                      <p:from x="200000" y="450000"/>
                                      <p:to x="100000" y="100000"/>
                                    </p:animScale>
                                    <p:set>
                                      <p:cBhvr>
                                        <p:cTn id="13" dur="770" fill="hold"/>
                                        <p:tgtEl>
                                          <p:spTgt spid="71747"/>
                                        </p:tgtEl>
                                        <p:attrNameLst>
                                          <p:attrName>ppt_x</p:attrName>
                                        </p:attrNameLst>
                                      </p:cBhvr>
                                      <p:to>
                                        <p:strVal val="(0.5)"/>
                                      </p:to>
                                    </p:set>
                                    <p:anim from="(0.5)" to="(#ppt_x)" calcmode="lin" valueType="num">
                                      <p:cBhvr>
                                        <p:cTn id="14" dur="1230" accel="100000" fill="hold">
                                          <p:stCondLst>
                                            <p:cond delay="770"/>
                                          </p:stCondLst>
                                        </p:cTn>
                                        <p:tgtEl>
                                          <p:spTgt spid="71747"/>
                                        </p:tgtEl>
                                        <p:attrNameLst>
                                          <p:attrName>ppt_x</p:attrName>
                                        </p:attrNameLst>
                                      </p:cBhvr>
                                    </p:anim>
                                    <p:set>
                                      <p:cBhvr>
                                        <p:cTn id="15" dur="770" fill="hold"/>
                                        <p:tgtEl>
                                          <p:spTgt spid="71747"/>
                                        </p:tgtEl>
                                        <p:attrNameLst>
                                          <p:attrName>ppt_y</p:attrName>
                                        </p:attrNameLst>
                                      </p:cBhvr>
                                      <p:to>
                                        <p:strVal val="(#ppt_y+0.4)"/>
                                      </p:to>
                                    </p:set>
                                    <p:anim from="(#ppt_y+0.4)" to="(#ppt_y)" calcmode="lin" valueType="num">
                                      <p:cBhvr>
                                        <p:cTn id="16" dur="1230" accel="100000" fill="hold">
                                          <p:stCondLst>
                                            <p:cond delay="770"/>
                                          </p:stCondLst>
                                        </p:cTn>
                                        <p:tgtEl>
                                          <p:spTgt spid="71747"/>
                                        </p:tgtEl>
                                        <p:attrNameLst>
                                          <p:attrName>ppt_y</p:attrName>
                                        </p:attrNameLst>
                                      </p:cBhvr>
                                    </p:anim>
                                  </p:childTnLst>
                                </p:cTn>
                              </p:par>
                            </p:childTnLst>
                          </p:cTn>
                        </p:par>
                        <p:par>
                          <p:cTn id="17" fill="hold" nodeType="afterGroup">
                            <p:stCondLst>
                              <p:cond delay="2000"/>
                            </p:stCondLst>
                            <p:childTnLst>
                              <p:par>
                                <p:cTn id="18" presetID="12" presetClass="entr" presetSubtype="4"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slide(fromBottom)">
                                      <p:cBhvr>
                                        <p:cTn id="20" dur="500"/>
                                        <p:tgtEl>
                                          <p:spTgt spid="6"/>
                                        </p:tgtEl>
                                      </p:cBhvr>
                                    </p:animEffect>
                                  </p:childTnLst>
                                </p:cTn>
                              </p:par>
                              <p:par>
                                <p:cTn id="21" presetID="12" presetClass="entr" presetSubtype="4" fill="hold" nodeType="withEffect">
                                  <p:stCondLst>
                                    <p:cond delay="0"/>
                                  </p:stCondLst>
                                  <p:childTnLst>
                                    <p:set>
                                      <p:cBhvr>
                                        <p:cTn id="22" dur="1" fill="hold">
                                          <p:stCondLst>
                                            <p:cond delay="0"/>
                                          </p:stCondLst>
                                        </p:cTn>
                                        <p:tgtEl>
                                          <p:spTgt spid="71750"/>
                                        </p:tgtEl>
                                        <p:attrNameLst>
                                          <p:attrName>style.visibility</p:attrName>
                                        </p:attrNameLst>
                                      </p:cBhvr>
                                      <p:to>
                                        <p:strVal val="visible"/>
                                      </p:to>
                                    </p:set>
                                    <p:animEffect transition="in" filter="slide(fromBottom)">
                                      <p:cBhvr>
                                        <p:cTn id="23" dur="500"/>
                                        <p:tgtEl>
                                          <p:spTgt spid="71750"/>
                                        </p:tgtEl>
                                      </p:cBhvr>
                                    </p:animEffect>
                                  </p:childTnLst>
                                </p:cTn>
                              </p:par>
                            </p:childTnLst>
                          </p:cTn>
                        </p:par>
                        <p:par>
                          <p:cTn id="24" fill="hold" nodeType="afterGroup">
                            <p:stCondLst>
                              <p:cond delay="2500"/>
                            </p:stCondLst>
                            <p:childTnLst>
                              <p:par>
                                <p:cTn id="25" presetID="12" presetClass="entr" presetSubtype="4" fill="hold" grpId="0" nodeType="afterEffect">
                                  <p:stCondLst>
                                    <p:cond delay="0"/>
                                  </p:stCondLst>
                                  <p:childTnLst>
                                    <p:set>
                                      <p:cBhvr>
                                        <p:cTn id="26" dur="1" fill="hold">
                                          <p:stCondLst>
                                            <p:cond delay="0"/>
                                          </p:stCondLst>
                                        </p:cTn>
                                        <p:tgtEl>
                                          <p:spTgt spid="71757"/>
                                        </p:tgtEl>
                                        <p:attrNameLst>
                                          <p:attrName>style.visibility</p:attrName>
                                        </p:attrNameLst>
                                      </p:cBhvr>
                                      <p:to>
                                        <p:strVal val="visible"/>
                                      </p:to>
                                    </p:set>
                                    <p:animEffect transition="in" filter="slide(fromBottom)">
                                      <p:cBhvr>
                                        <p:cTn id="27" dur="500"/>
                                        <p:tgtEl>
                                          <p:spTgt spid="717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51" grpId="0" animBg="1"/>
      <p:bldP spid="7175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E67D9356-7037-47E2-A1AC-7D95FC87759B}" type="slidenum">
              <a:rPr lang="en-US" altLang="zh-CN"/>
              <a:pPr eaLnBrk="1" hangingPunct="1"/>
              <a:t>20</a:t>
            </a:fld>
            <a:endParaRPr lang="en-US" altLang="zh-CN"/>
          </a:p>
        </p:txBody>
      </p:sp>
      <p:sp>
        <p:nvSpPr>
          <p:cNvPr id="24579" name="Rectangle 2"/>
          <p:cNvSpPr>
            <a:spLocks noGrp="1" noChangeArrowheads="1"/>
          </p:cNvSpPr>
          <p:nvPr>
            <p:ph type="title"/>
          </p:nvPr>
        </p:nvSpPr>
        <p:spPr/>
        <p:txBody>
          <a:bodyPr/>
          <a:lstStyle/>
          <a:p>
            <a:pPr eaLnBrk="1" hangingPunct="1"/>
            <a:r>
              <a:rPr kumimoji="1" lang="en-US" altLang="zh-CN" dirty="0" smtClean="0">
                <a:solidFill>
                  <a:srgbClr val="C00000"/>
                </a:solidFill>
              </a:rPr>
              <a:t>4. </a:t>
            </a:r>
            <a:r>
              <a:rPr kumimoji="1" lang="zh-CN" altLang="en-US" dirty="0" smtClean="0">
                <a:solidFill>
                  <a:srgbClr val="C00000"/>
                </a:solidFill>
              </a:rPr>
              <a:t>模板理论</a:t>
            </a:r>
            <a:r>
              <a:rPr kumimoji="1" lang="en-US" altLang="zh-CN" dirty="0" smtClean="0">
                <a:solidFill>
                  <a:srgbClr val="C00000"/>
                </a:solidFill>
              </a:rPr>
              <a:t>(piecing theory)</a:t>
            </a:r>
          </a:p>
        </p:txBody>
      </p:sp>
      <p:sp>
        <p:nvSpPr>
          <p:cNvPr id="136195" name="Rectangle 3"/>
          <p:cNvSpPr>
            <a:spLocks noGrp="1" noChangeArrowheads="1"/>
          </p:cNvSpPr>
          <p:nvPr>
            <p:ph type="body" idx="1"/>
          </p:nvPr>
        </p:nvSpPr>
        <p:spPr/>
        <p:txBody>
          <a:bodyPr/>
          <a:lstStyle/>
          <a:p>
            <a:pPr eaLnBrk="1" hangingPunct="1">
              <a:lnSpc>
                <a:spcPct val="90000"/>
              </a:lnSpc>
              <a:defRPr/>
            </a:pPr>
            <a:r>
              <a:rPr lang="zh-CN" altLang="en-US" sz="4800" b="1" dirty="0" smtClean="0">
                <a:solidFill>
                  <a:srgbClr val="D60093"/>
                </a:solidFill>
                <a:effectLst>
                  <a:outerShdw blurRad="38100" dist="38100" dir="2700000" algn="tl">
                    <a:srgbClr val="FFFFFF"/>
                  </a:outerShdw>
                </a:effectLst>
              </a:rPr>
              <a:t>拼板理论认为：</a:t>
            </a:r>
            <a:endParaRPr lang="en-US" altLang="zh-CN" sz="4800" b="1" dirty="0" smtClean="0">
              <a:solidFill>
                <a:srgbClr val="D60093"/>
              </a:solidFill>
              <a:effectLst>
                <a:outerShdw blurRad="38100" dist="38100" dir="2700000" algn="tl">
                  <a:srgbClr val="FFFFFF"/>
                </a:outerShdw>
              </a:effectLst>
            </a:endParaRPr>
          </a:p>
          <a:p>
            <a:pPr eaLnBrk="1" hangingPunct="1">
              <a:lnSpc>
                <a:spcPct val="90000"/>
              </a:lnSpc>
              <a:defRPr/>
            </a:pPr>
            <a:endParaRPr lang="zh-CN" altLang="en-US" sz="4800" b="1" dirty="0" smtClean="0">
              <a:solidFill>
                <a:srgbClr val="D60093"/>
              </a:solidFill>
              <a:effectLst>
                <a:outerShdw blurRad="38100" dist="38100" dir="2700000" algn="tl">
                  <a:srgbClr val="FFFFFF"/>
                </a:outerShdw>
              </a:effectLst>
            </a:endParaRPr>
          </a:p>
          <a:p>
            <a:pPr eaLnBrk="1" hangingPunct="1">
              <a:lnSpc>
                <a:spcPct val="90000"/>
              </a:lnSpc>
              <a:defRPr/>
            </a:pPr>
            <a:r>
              <a:rPr kumimoji="1" lang="zh-CN" altLang="en-US" b="1" dirty="0" smtClean="0"/>
              <a:t>一个真核生物基因的转录需要</a:t>
            </a:r>
            <a:r>
              <a:rPr kumimoji="1" lang="en-US" altLang="zh-CN" b="1" dirty="0" smtClean="0"/>
              <a:t>3</a:t>
            </a:r>
            <a:r>
              <a:rPr kumimoji="1" lang="zh-CN" altLang="en-US" b="1" dirty="0" smtClean="0"/>
              <a:t>至</a:t>
            </a:r>
            <a:r>
              <a:rPr kumimoji="1" lang="en-US" altLang="zh-CN" b="1" dirty="0" smtClean="0"/>
              <a:t>5</a:t>
            </a:r>
            <a:r>
              <a:rPr kumimoji="1" lang="zh-CN" altLang="en-US" b="1" dirty="0" smtClean="0"/>
              <a:t>个转录因子。</a:t>
            </a:r>
          </a:p>
          <a:p>
            <a:pPr eaLnBrk="1" hangingPunct="1">
              <a:lnSpc>
                <a:spcPct val="90000"/>
              </a:lnSpc>
              <a:defRPr/>
            </a:pPr>
            <a:r>
              <a:rPr kumimoji="1" lang="zh-CN" altLang="en-US" b="1" dirty="0" smtClean="0"/>
              <a:t>转录因子之间互相结合，生成有活性，有专一性的复合物，</a:t>
            </a:r>
          </a:p>
          <a:p>
            <a:pPr eaLnBrk="1" hangingPunct="1">
              <a:lnSpc>
                <a:spcPct val="90000"/>
              </a:lnSpc>
              <a:defRPr/>
            </a:pPr>
            <a:r>
              <a:rPr kumimoji="1" lang="zh-CN" altLang="en-US" b="1" dirty="0" smtClean="0"/>
              <a:t>再与</a:t>
            </a:r>
            <a:r>
              <a:rPr kumimoji="1" lang="en-US" altLang="zh-CN" b="1" dirty="0" smtClean="0"/>
              <a:t>RNA</a:t>
            </a:r>
            <a:r>
              <a:rPr kumimoji="1" lang="zh-CN" altLang="en-US" b="1" dirty="0" smtClean="0"/>
              <a:t>聚合酶搭配而有针对性地结合、转录相应的基因。</a:t>
            </a:r>
            <a:endParaRPr lang="zh-CN" altLang="en-US" dirty="0" smtClean="0"/>
          </a:p>
        </p:txBody>
      </p:sp>
    </p:spTree>
    <p:extLst>
      <p:ext uri="{BB962C8B-B14F-4D97-AF65-F5344CB8AC3E}">
        <p14:creationId xmlns:p14="http://schemas.microsoft.com/office/powerpoint/2010/main" val="174845186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灯片编号占位符 6"/>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A6590F93-0C17-46B2-8B91-F800D43131C5}" type="slidenum">
              <a:rPr lang="en-US" altLang="zh-CN"/>
              <a:pPr eaLnBrk="1" hangingPunct="1"/>
              <a:t>21</a:t>
            </a:fld>
            <a:endParaRPr lang="en-US" altLang="zh-CN"/>
          </a:p>
        </p:txBody>
      </p:sp>
      <p:sp>
        <p:nvSpPr>
          <p:cNvPr id="12292" name="Rectangle 2"/>
          <p:cNvSpPr>
            <a:spLocks noGrp="1" noChangeArrowheads="1"/>
          </p:cNvSpPr>
          <p:nvPr>
            <p:ph type="title"/>
          </p:nvPr>
        </p:nvSpPr>
        <p:spPr/>
        <p:txBody>
          <a:bodyPr/>
          <a:lstStyle/>
          <a:p>
            <a:pPr eaLnBrk="1" hangingPunct="1"/>
            <a:r>
              <a:rPr kumimoji="1" lang="zh-CN" altLang="en-US" dirty="0" smtClean="0">
                <a:solidFill>
                  <a:srgbClr val="C00000"/>
                </a:solidFill>
              </a:rPr>
              <a:t>（二）转录延长</a:t>
            </a:r>
          </a:p>
        </p:txBody>
      </p:sp>
      <p:sp>
        <p:nvSpPr>
          <p:cNvPr id="12293" name="Rectangle 3"/>
          <p:cNvSpPr>
            <a:spLocks noGrp="1" noChangeArrowheads="1"/>
          </p:cNvSpPr>
          <p:nvPr>
            <p:ph type="body" sz="half" idx="1"/>
          </p:nvPr>
        </p:nvSpPr>
        <p:spPr>
          <a:xfrm>
            <a:off x="473075" y="2635250"/>
            <a:ext cx="4503738" cy="3792538"/>
          </a:xfrm>
        </p:spPr>
        <p:txBody>
          <a:bodyPr/>
          <a:lstStyle/>
          <a:p>
            <a:pPr eaLnBrk="1" hangingPunct="1"/>
            <a:endParaRPr kumimoji="1" lang="en-US" altLang="zh-CN" sz="2800" b="1" smtClean="0"/>
          </a:p>
          <a:p>
            <a:pPr eaLnBrk="1" hangingPunct="1"/>
            <a:r>
              <a:rPr kumimoji="1" lang="en-US" altLang="zh-CN" sz="2800" b="1" smtClean="0"/>
              <a:t>RNA-pol</a:t>
            </a:r>
            <a:r>
              <a:rPr kumimoji="1" lang="zh-CN" altLang="en-US" sz="2800" b="1" smtClean="0"/>
              <a:t>前移处处都遇上核小体，二者大小差别不大。</a:t>
            </a:r>
          </a:p>
          <a:p>
            <a:pPr eaLnBrk="1" hangingPunct="1"/>
            <a:r>
              <a:rPr kumimoji="1" lang="zh-CN" altLang="en-US" sz="2800" b="1" smtClean="0"/>
              <a:t>转录延长过程中可以观察到核小体移位（仅见于试管内转录）和解聚现象。</a:t>
            </a:r>
            <a:endParaRPr lang="zh-CN" altLang="en-US" sz="2800" smtClean="0"/>
          </a:p>
        </p:txBody>
      </p:sp>
      <p:graphicFrame>
        <p:nvGraphicFramePr>
          <p:cNvPr id="12290" name="Object 4">
            <a:hlinkClick r:id="" action="ppaction://ole?verb=0"/>
          </p:cNvPr>
          <p:cNvGraphicFramePr>
            <a:graphicFrameLocks noGrp="1" noChangeAspect="1"/>
          </p:cNvGraphicFramePr>
          <p:nvPr>
            <p:ph sz="half" idx="2"/>
          </p:nvPr>
        </p:nvGraphicFramePr>
        <p:xfrm>
          <a:off x="5162550" y="3305175"/>
          <a:ext cx="3479800" cy="2609850"/>
        </p:xfrm>
        <a:graphic>
          <a:graphicData uri="http://schemas.openxmlformats.org/presentationml/2006/ole">
            <mc:AlternateContent xmlns:mc="http://schemas.openxmlformats.org/markup-compatibility/2006">
              <mc:Choice xmlns:v="urn:schemas-microsoft-com:vml" Requires="v">
                <p:oleObj spid="_x0000_s68616" name="演示文稿" r:id="rId3" imgW="4572139" imgH="3429123" progId="PowerPoint.Show.8">
                  <p:embed/>
                </p:oleObj>
              </mc:Choice>
              <mc:Fallback>
                <p:oleObj name="演示文稿" r:id="rId3" imgW="4572139" imgH="3429123" progId="PowerPoint.Show.8">
                  <p:embed/>
                  <p:pic>
                    <p:nvPicPr>
                      <p:cNvPr id="12290" name="Object 4">
                        <a:hlinkClick r:id="" action="ppaction://ole?verb=0"/>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62550" y="3305175"/>
                        <a:ext cx="3479800" cy="2609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2294" name="Rectangle 6"/>
          <p:cNvSpPr>
            <a:spLocks noChangeArrowheads="1"/>
          </p:cNvSpPr>
          <p:nvPr/>
        </p:nvSpPr>
        <p:spPr bwMode="auto">
          <a:xfrm>
            <a:off x="763588" y="1438275"/>
            <a:ext cx="7712075" cy="155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eaLnBrk="1" hangingPunct="1"/>
            <a:r>
              <a:rPr kumimoji="1" lang="zh-CN" altLang="en-US" sz="3200" b="1"/>
              <a:t>真核生物转录延长过程与原核生物大致相似，但因有核膜相隔，没有转录与翻译同步的现象。</a:t>
            </a:r>
          </a:p>
        </p:txBody>
      </p:sp>
    </p:spTree>
    <p:extLst>
      <p:ext uri="{BB962C8B-B14F-4D97-AF65-F5344CB8AC3E}">
        <p14:creationId xmlns:p14="http://schemas.microsoft.com/office/powerpoint/2010/main" val="252013181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1E87604C-F513-4008-A669-654A862AC67F}" type="slidenum">
              <a:rPr lang="en-US" altLang="zh-CN"/>
              <a:pPr eaLnBrk="1" hangingPunct="1"/>
              <a:t>22</a:t>
            </a:fld>
            <a:endParaRPr lang="en-US" altLang="zh-CN"/>
          </a:p>
        </p:txBody>
      </p:sp>
      <p:sp>
        <p:nvSpPr>
          <p:cNvPr id="25603" name="Rectangle 2"/>
          <p:cNvSpPr>
            <a:spLocks noGrp="1" noChangeArrowheads="1"/>
          </p:cNvSpPr>
          <p:nvPr>
            <p:ph type="title"/>
          </p:nvPr>
        </p:nvSpPr>
        <p:spPr/>
        <p:txBody>
          <a:bodyPr/>
          <a:lstStyle/>
          <a:p>
            <a:pPr eaLnBrk="1" hangingPunct="1"/>
            <a:r>
              <a:rPr kumimoji="1" lang="zh-CN" altLang="en-US" dirty="0" smtClean="0">
                <a:solidFill>
                  <a:srgbClr val="C00000"/>
                </a:solidFill>
              </a:rPr>
              <a:t>（三）真核生物的转录终止</a:t>
            </a:r>
          </a:p>
        </p:txBody>
      </p:sp>
      <p:sp>
        <p:nvSpPr>
          <p:cNvPr id="25604" name="Rectangle 3"/>
          <p:cNvSpPr>
            <a:spLocks noGrp="1" noChangeArrowheads="1"/>
          </p:cNvSpPr>
          <p:nvPr>
            <p:ph type="body" idx="1"/>
          </p:nvPr>
        </p:nvSpPr>
        <p:spPr>
          <a:xfrm>
            <a:off x="488950" y="1593850"/>
            <a:ext cx="8197850" cy="4727575"/>
          </a:xfrm>
        </p:spPr>
        <p:txBody>
          <a:bodyPr/>
          <a:lstStyle/>
          <a:p>
            <a:pPr eaLnBrk="1" hangingPunct="1">
              <a:lnSpc>
                <a:spcPct val="90000"/>
              </a:lnSpc>
            </a:pPr>
            <a:r>
              <a:rPr kumimoji="1" lang="zh-CN" altLang="en-US" b="1" dirty="0" smtClean="0"/>
              <a:t>真核生物转录终止和转录后修饰密切相关。</a:t>
            </a:r>
          </a:p>
          <a:p>
            <a:pPr lvl="1" eaLnBrk="1" hangingPunct="1">
              <a:lnSpc>
                <a:spcPct val="90000"/>
              </a:lnSpc>
            </a:pPr>
            <a:r>
              <a:rPr lang="en-US" altLang="zh-CN" dirty="0" smtClean="0"/>
              <a:t>1</a:t>
            </a:r>
            <a:r>
              <a:rPr lang="zh-CN" altLang="en-US" dirty="0" smtClean="0"/>
              <a:t>．真核生物</a:t>
            </a:r>
            <a:r>
              <a:rPr lang="en-US" altLang="zh-CN" dirty="0" smtClean="0"/>
              <a:t>DNA</a:t>
            </a:r>
            <a:r>
              <a:rPr lang="zh-CN" altLang="en-US" dirty="0" smtClean="0"/>
              <a:t>上有转录终止的信号，称为转录终止的修饰点。</a:t>
            </a:r>
          </a:p>
          <a:p>
            <a:pPr lvl="2" eaLnBrk="1" hangingPunct="1">
              <a:lnSpc>
                <a:spcPct val="90000"/>
              </a:lnSpc>
            </a:pPr>
            <a:r>
              <a:rPr lang="zh-CN" altLang="en-US" dirty="0" smtClean="0"/>
              <a:t>已知真核生物</a:t>
            </a:r>
            <a:r>
              <a:rPr lang="en-US" altLang="zh-CN" dirty="0" smtClean="0"/>
              <a:t>DNA</a:t>
            </a:r>
            <a:r>
              <a:rPr lang="zh-CN" altLang="en-US" dirty="0" smtClean="0"/>
              <a:t>读码框架的</a:t>
            </a:r>
            <a:r>
              <a:rPr lang="en-US" altLang="zh-CN" dirty="0" smtClean="0"/>
              <a:t>3′</a:t>
            </a:r>
            <a:r>
              <a:rPr lang="zh-CN" altLang="en-US" dirty="0" smtClean="0"/>
              <a:t>端均含富含</a:t>
            </a:r>
            <a:r>
              <a:rPr lang="en-US" altLang="zh-CN" dirty="0" smtClean="0"/>
              <a:t>AT</a:t>
            </a:r>
            <a:r>
              <a:rPr lang="zh-CN" altLang="en-US" dirty="0" smtClean="0"/>
              <a:t>的序列（如</a:t>
            </a:r>
            <a:r>
              <a:rPr lang="en-US" altLang="zh-CN" dirty="0" smtClean="0"/>
              <a:t>AATAAA</a:t>
            </a:r>
            <a:r>
              <a:rPr lang="zh-CN" altLang="en-US" dirty="0" smtClean="0"/>
              <a:t>或</a:t>
            </a:r>
            <a:r>
              <a:rPr lang="en-US" altLang="zh-CN" dirty="0" smtClean="0"/>
              <a:t>ATTAAA</a:t>
            </a:r>
            <a:r>
              <a:rPr lang="zh-CN" altLang="en-US" dirty="0" smtClean="0"/>
              <a:t>等）；</a:t>
            </a:r>
            <a:endParaRPr lang="en-US" altLang="zh-CN" dirty="0" smtClean="0"/>
          </a:p>
          <a:p>
            <a:pPr lvl="2" eaLnBrk="1" hangingPunct="1">
              <a:lnSpc>
                <a:spcPct val="90000"/>
              </a:lnSpc>
            </a:pPr>
            <a:endParaRPr lang="zh-CN" altLang="en-US" dirty="0" smtClean="0"/>
          </a:p>
          <a:p>
            <a:pPr lvl="2" eaLnBrk="1" hangingPunct="1">
              <a:lnSpc>
                <a:spcPct val="90000"/>
              </a:lnSpc>
            </a:pPr>
            <a:r>
              <a:rPr lang="zh-CN" altLang="en-US" dirty="0" smtClean="0"/>
              <a:t>相隔</a:t>
            </a:r>
            <a:r>
              <a:rPr lang="en-US" altLang="zh-CN" dirty="0" smtClean="0"/>
              <a:t>0-30bp</a:t>
            </a:r>
            <a:r>
              <a:rPr lang="zh-CN" altLang="en-US" dirty="0" smtClean="0"/>
              <a:t>后又出现</a:t>
            </a:r>
            <a:r>
              <a:rPr lang="en-US" altLang="zh-CN" dirty="0" smtClean="0"/>
              <a:t>TTTT</a:t>
            </a:r>
            <a:r>
              <a:rPr lang="zh-CN" altLang="en-US" dirty="0" smtClean="0"/>
              <a:t>顺序（通常是</a:t>
            </a:r>
            <a:r>
              <a:rPr lang="en-US" altLang="zh-CN" dirty="0" smtClean="0"/>
              <a:t>3-5</a:t>
            </a:r>
            <a:r>
              <a:rPr lang="zh-CN" altLang="en-US" dirty="0" smtClean="0"/>
              <a:t>个</a:t>
            </a:r>
            <a:r>
              <a:rPr lang="en-US" altLang="zh-CN" dirty="0" smtClean="0"/>
              <a:t>T</a:t>
            </a:r>
            <a:r>
              <a:rPr lang="zh-CN" altLang="en-US" dirty="0" smtClean="0"/>
              <a:t>）；</a:t>
            </a:r>
            <a:endParaRPr lang="en-US" altLang="zh-CN" dirty="0" smtClean="0"/>
          </a:p>
          <a:p>
            <a:pPr lvl="2" eaLnBrk="1" hangingPunct="1">
              <a:lnSpc>
                <a:spcPct val="90000"/>
              </a:lnSpc>
            </a:pPr>
            <a:endParaRPr lang="zh-CN" altLang="en-US" dirty="0" smtClean="0"/>
          </a:p>
          <a:p>
            <a:pPr lvl="1" eaLnBrk="1" hangingPunct="1">
              <a:lnSpc>
                <a:spcPct val="90000"/>
              </a:lnSpc>
            </a:pPr>
            <a:r>
              <a:rPr lang="zh-CN" altLang="en-US" dirty="0" smtClean="0"/>
              <a:t>该结构可能与转录终止及</a:t>
            </a:r>
            <a:r>
              <a:rPr lang="en-US" altLang="zh-CN" dirty="0" smtClean="0"/>
              <a:t>3′</a:t>
            </a:r>
            <a:r>
              <a:rPr lang="zh-CN" altLang="en-US" dirty="0" smtClean="0"/>
              <a:t>端加</a:t>
            </a:r>
            <a:r>
              <a:rPr lang="en-US" altLang="zh-CN" dirty="0" err="1" smtClean="0"/>
              <a:t>polyA</a:t>
            </a:r>
            <a:r>
              <a:rPr lang="zh-CN" altLang="en-US" dirty="0" smtClean="0"/>
              <a:t>有关。</a:t>
            </a:r>
            <a:endParaRPr lang="en-US" altLang="zh-CN" dirty="0" smtClean="0"/>
          </a:p>
          <a:p>
            <a:pPr lvl="1" eaLnBrk="1" hangingPunct="1">
              <a:lnSpc>
                <a:spcPct val="90000"/>
              </a:lnSpc>
            </a:pPr>
            <a:endParaRPr lang="zh-CN" altLang="en-US" dirty="0" smtClean="0"/>
          </a:p>
          <a:p>
            <a:pPr lvl="1" eaLnBrk="1" hangingPunct="1">
              <a:lnSpc>
                <a:spcPct val="90000"/>
              </a:lnSpc>
            </a:pPr>
            <a:r>
              <a:rPr lang="en-US" altLang="zh-CN" dirty="0" smtClean="0"/>
              <a:t>2</a:t>
            </a:r>
            <a:r>
              <a:rPr lang="zh-CN" altLang="en-US" dirty="0" smtClean="0"/>
              <a:t>．转录越过转录修饰点后的</a:t>
            </a:r>
            <a:r>
              <a:rPr lang="en-US" altLang="zh-CN" dirty="0" smtClean="0"/>
              <a:t>RNA</a:t>
            </a:r>
            <a:r>
              <a:rPr lang="zh-CN" altLang="en-US" dirty="0" smtClean="0"/>
              <a:t>在修饰点被切断，随即“加尾”、“戴帽”。</a:t>
            </a:r>
            <a:endParaRPr lang="en-US" altLang="zh-CN" dirty="0" smtClean="0"/>
          </a:p>
          <a:p>
            <a:pPr lvl="1" eaLnBrk="1" hangingPunct="1">
              <a:lnSpc>
                <a:spcPct val="90000"/>
              </a:lnSpc>
            </a:pPr>
            <a:endParaRPr lang="zh-CN" altLang="en-US" dirty="0" smtClean="0"/>
          </a:p>
          <a:p>
            <a:pPr lvl="1" eaLnBrk="1" hangingPunct="1">
              <a:lnSpc>
                <a:spcPct val="90000"/>
              </a:lnSpc>
            </a:pPr>
            <a:r>
              <a:rPr lang="zh-CN" altLang="en-US" dirty="0" smtClean="0"/>
              <a:t>余下</a:t>
            </a:r>
            <a:r>
              <a:rPr lang="en-US" altLang="zh-CN" dirty="0" smtClean="0"/>
              <a:t>RNA</a:t>
            </a:r>
            <a:r>
              <a:rPr lang="zh-CN" altLang="en-US" dirty="0" smtClean="0"/>
              <a:t>继续转录，但产物很快被酶水解。</a:t>
            </a:r>
          </a:p>
        </p:txBody>
      </p:sp>
    </p:spTree>
    <p:extLst>
      <p:ext uri="{BB962C8B-B14F-4D97-AF65-F5344CB8AC3E}">
        <p14:creationId xmlns:p14="http://schemas.microsoft.com/office/powerpoint/2010/main" val="419232898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25604">
                                            <p:txEl>
                                              <p:pRg st="0" end="0"/>
                                            </p:txEl>
                                          </p:spTgt>
                                        </p:tgtEl>
                                        <p:attrNameLst>
                                          <p:attrName>style.visibility</p:attrName>
                                        </p:attrNameLst>
                                      </p:cBhvr>
                                      <p:to>
                                        <p:strVal val="visible"/>
                                      </p:to>
                                    </p:set>
                                    <p:animEffect transition="in" filter="wipe(down)">
                                      <p:cBhvr>
                                        <p:cTn id="7" dur="500"/>
                                        <p:tgtEl>
                                          <p:spTgt spid="2560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25604">
                                            <p:txEl>
                                              <p:pRg st="1" end="1"/>
                                            </p:txEl>
                                          </p:spTgt>
                                        </p:tgtEl>
                                        <p:attrNameLst>
                                          <p:attrName>style.visibility</p:attrName>
                                        </p:attrNameLst>
                                      </p:cBhvr>
                                      <p:to>
                                        <p:strVal val="visible"/>
                                      </p:to>
                                    </p:set>
                                    <p:animEffect transition="in" filter="wipe(down)">
                                      <p:cBhvr>
                                        <p:cTn id="12" dur="500"/>
                                        <p:tgtEl>
                                          <p:spTgt spid="25604">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4" fill="hold" nodeType="clickEffect">
                                  <p:stCondLst>
                                    <p:cond delay="0"/>
                                  </p:stCondLst>
                                  <p:childTnLst>
                                    <p:set>
                                      <p:cBhvr>
                                        <p:cTn id="16" dur="1" fill="hold">
                                          <p:stCondLst>
                                            <p:cond delay="0"/>
                                          </p:stCondLst>
                                        </p:cTn>
                                        <p:tgtEl>
                                          <p:spTgt spid="25604">
                                            <p:txEl>
                                              <p:pRg st="2" end="2"/>
                                            </p:txEl>
                                          </p:spTgt>
                                        </p:tgtEl>
                                        <p:attrNameLst>
                                          <p:attrName>style.visibility</p:attrName>
                                        </p:attrNameLst>
                                      </p:cBhvr>
                                      <p:to>
                                        <p:strVal val="visible"/>
                                      </p:to>
                                    </p:set>
                                    <p:animEffect transition="in" filter="wipe(down)">
                                      <p:cBhvr>
                                        <p:cTn id="17" dur="500"/>
                                        <p:tgtEl>
                                          <p:spTgt spid="25604">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4" fill="hold" nodeType="clickEffect">
                                  <p:stCondLst>
                                    <p:cond delay="0"/>
                                  </p:stCondLst>
                                  <p:childTnLst>
                                    <p:set>
                                      <p:cBhvr>
                                        <p:cTn id="21" dur="1" fill="hold">
                                          <p:stCondLst>
                                            <p:cond delay="0"/>
                                          </p:stCondLst>
                                        </p:cTn>
                                        <p:tgtEl>
                                          <p:spTgt spid="25604">
                                            <p:txEl>
                                              <p:pRg st="4" end="4"/>
                                            </p:txEl>
                                          </p:spTgt>
                                        </p:tgtEl>
                                        <p:attrNameLst>
                                          <p:attrName>style.visibility</p:attrName>
                                        </p:attrNameLst>
                                      </p:cBhvr>
                                      <p:to>
                                        <p:strVal val="visible"/>
                                      </p:to>
                                    </p:set>
                                    <p:animEffect transition="in" filter="wipe(down)">
                                      <p:cBhvr>
                                        <p:cTn id="22" dur="500"/>
                                        <p:tgtEl>
                                          <p:spTgt spid="25604">
                                            <p:txEl>
                                              <p:pRg st="4" end="4"/>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4" fill="hold" nodeType="clickEffect">
                                  <p:stCondLst>
                                    <p:cond delay="0"/>
                                  </p:stCondLst>
                                  <p:childTnLst>
                                    <p:set>
                                      <p:cBhvr>
                                        <p:cTn id="26" dur="1" fill="hold">
                                          <p:stCondLst>
                                            <p:cond delay="0"/>
                                          </p:stCondLst>
                                        </p:cTn>
                                        <p:tgtEl>
                                          <p:spTgt spid="25604">
                                            <p:txEl>
                                              <p:pRg st="6" end="6"/>
                                            </p:txEl>
                                          </p:spTgt>
                                        </p:tgtEl>
                                        <p:attrNameLst>
                                          <p:attrName>style.visibility</p:attrName>
                                        </p:attrNameLst>
                                      </p:cBhvr>
                                      <p:to>
                                        <p:strVal val="visible"/>
                                      </p:to>
                                    </p:set>
                                    <p:animEffect transition="in" filter="wipe(down)">
                                      <p:cBhvr>
                                        <p:cTn id="27" dur="500"/>
                                        <p:tgtEl>
                                          <p:spTgt spid="25604">
                                            <p:txEl>
                                              <p:pRg st="6" end="6"/>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4" fill="hold" nodeType="clickEffect">
                                  <p:stCondLst>
                                    <p:cond delay="0"/>
                                  </p:stCondLst>
                                  <p:childTnLst>
                                    <p:set>
                                      <p:cBhvr>
                                        <p:cTn id="31" dur="1" fill="hold">
                                          <p:stCondLst>
                                            <p:cond delay="0"/>
                                          </p:stCondLst>
                                        </p:cTn>
                                        <p:tgtEl>
                                          <p:spTgt spid="25604">
                                            <p:txEl>
                                              <p:pRg st="8" end="8"/>
                                            </p:txEl>
                                          </p:spTgt>
                                        </p:tgtEl>
                                        <p:attrNameLst>
                                          <p:attrName>style.visibility</p:attrName>
                                        </p:attrNameLst>
                                      </p:cBhvr>
                                      <p:to>
                                        <p:strVal val="visible"/>
                                      </p:to>
                                    </p:set>
                                    <p:animEffect transition="in" filter="wipe(down)">
                                      <p:cBhvr>
                                        <p:cTn id="32" dur="500"/>
                                        <p:tgtEl>
                                          <p:spTgt spid="25604">
                                            <p:txEl>
                                              <p:pRg st="8" end="8"/>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4" fill="hold" nodeType="clickEffect">
                                  <p:stCondLst>
                                    <p:cond delay="0"/>
                                  </p:stCondLst>
                                  <p:childTnLst>
                                    <p:set>
                                      <p:cBhvr>
                                        <p:cTn id="36" dur="1" fill="hold">
                                          <p:stCondLst>
                                            <p:cond delay="0"/>
                                          </p:stCondLst>
                                        </p:cTn>
                                        <p:tgtEl>
                                          <p:spTgt spid="25604">
                                            <p:txEl>
                                              <p:pRg st="10" end="10"/>
                                            </p:txEl>
                                          </p:spTgt>
                                        </p:tgtEl>
                                        <p:attrNameLst>
                                          <p:attrName>style.visibility</p:attrName>
                                        </p:attrNameLst>
                                      </p:cBhvr>
                                      <p:to>
                                        <p:strVal val="visible"/>
                                      </p:to>
                                    </p:set>
                                    <p:animEffect transition="in" filter="wipe(down)">
                                      <p:cBhvr>
                                        <p:cTn id="37" dur="500"/>
                                        <p:tgtEl>
                                          <p:spTgt spid="25604">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178E4FA6-2A1F-4399-BCB6-12EC9896B297}" type="slidenum">
              <a:rPr lang="en-US" altLang="zh-CN"/>
              <a:pPr eaLnBrk="1" hangingPunct="1"/>
              <a:t>23</a:t>
            </a:fld>
            <a:endParaRPr lang="en-US" altLang="zh-CN"/>
          </a:p>
        </p:txBody>
      </p:sp>
      <p:sp>
        <p:nvSpPr>
          <p:cNvPr id="26627" name="Rectangle 22"/>
          <p:cNvSpPr>
            <a:spLocks noGrp="1" noChangeArrowheads="1"/>
          </p:cNvSpPr>
          <p:nvPr>
            <p:ph type="title"/>
          </p:nvPr>
        </p:nvSpPr>
        <p:spPr>
          <a:xfrm>
            <a:off x="-22225" y="-11113"/>
            <a:ext cx="9190038" cy="833438"/>
          </a:xfrm>
          <a:solidFill>
            <a:schemeClr val="hlink">
              <a:alpha val="50980"/>
            </a:schemeClr>
          </a:solidFill>
        </p:spPr>
        <p:txBody>
          <a:bodyPr/>
          <a:lstStyle/>
          <a:p>
            <a:pPr eaLnBrk="1" hangingPunct="1"/>
            <a:r>
              <a:rPr lang="zh-CN" altLang="en-US" smtClean="0">
                <a:solidFill>
                  <a:srgbClr val="D60093"/>
                </a:solidFill>
              </a:rPr>
              <a:t>真核生物的转录终止及加尾修饰</a:t>
            </a:r>
          </a:p>
        </p:txBody>
      </p:sp>
      <p:sp>
        <p:nvSpPr>
          <p:cNvPr id="140321" name="Line 33"/>
          <p:cNvSpPr>
            <a:spLocks noChangeShapeType="1"/>
          </p:cNvSpPr>
          <p:nvPr/>
        </p:nvSpPr>
        <p:spPr bwMode="auto">
          <a:xfrm flipH="1">
            <a:off x="2609850" y="2281238"/>
            <a:ext cx="11113" cy="671512"/>
          </a:xfrm>
          <a:prstGeom prst="line">
            <a:avLst/>
          </a:prstGeom>
          <a:noFill/>
          <a:ln w="38100">
            <a:solidFill>
              <a:srgbClr val="FF0066"/>
            </a:solidFill>
            <a:round/>
            <a:headEn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sp>
        <p:nvSpPr>
          <p:cNvPr id="140368" name="AutoShape 80"/>
          <p:cNvSpPr>
            <a:spLocks noChangeArrowheads="1"/>
          </p:cNvSpPr>
          <p:nvPr/>
        </p:nvSpPr>
        <p:spPr bwMode="auto">
          <a:xfrm rot="5400000">
            <a:off x="3479007" y="4575969"/>
            <a:ext cx="1125537" cy="48577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0000FF"/>
          </a:solidFill>
          <a:ln w="38100">
            <a:solidFill>
              <a:schemeClr val="tx1"/>
            </a:solidFill>
            <a:miter lim="800000"/>
            <a:headEnd/>
            <a:tailEnd/>
          </a:ln>
        </p:spPr>
        <p:txBody>
          <a:bodyPr wrap="none" anchor="ctr"/>
          <a:lstStyle/>
          <a:p>
            <a:endParaRPr lang="zh-CN" altLang="en-US"/>
          </a:p>
        </p:txBody>
      </p:sp>
      <p:sp>
        <p:nvSpPr>
          <p:cNvPr id="140374" name="WordArt 86"/>
          <p:cNvSpPr>
            <a:spLocks noChangeArrowheads="1" noChangeShapeType="1" noTextEdit="1"/>
          </p:cNvSpPr>
          <p:nvPr/>
        </p:nvSpPr>
        <p:spPr bwMode="auto">
          <a:xfrm>
            <a:off x="1747838" y="1820863"/>
            <a:ext cx="1503362" cy="360362"/>
          </a:xfrm>
          <a:prstGeom prst="rect">
            <a:avLst/>
          </a:prstGeom>
        </p:spPr>
        <p:txBody>
          <a:bodyPr wrap="none" fromWordArt="1">
            <a:prstTxWarp prst="textPlain">
              <a:avLst>
                <a:gd name="adj" fmla="val 50000"/>
              </a:avLst>
            </a:prstTxWarp>
          </a:bodyPr>
          <a:lstStyle/>
          <a:p>
            <a:r>
              <a:rPr lang="en-US" altLang="zh-CN" sz="3600" kern="10">
                <a:ln w="9525">
                  <a:solidFill>
                    <a:srgbClr val="FF0066"/>
                  </a:solidFill>
                  <a:round/>
                  <a:headEnd/>
                  <a:tailEnd/>
                </a:ln>
                <a:solidFill>
                  <a:srgbClr val="FF0066"/>
                </a:solidFill>
                <a:latin typeface="宋体" panose="02010600030101010101" pitchFamily="2" charset="-122"/>
              </a:rPr>
              <a:t>3′processing</a:t>
            </a:r>
            <a:endParaRPr lang="zh-CN" altLang="en-US" sz="3600" kern="10">
              <a:ln w="9525">
                <a:solidFill>
                  <a:srgbClr val="FF0066"/>
                </a:solidFill>
                <a:round/>
                <a:headEnd/>
                <a:tailEnd/>
              </a:ln>
              <a:solidFill>
                <a:srgbClr val="FF0066"/>
              </a:solidFill>
              <a:latin typeface="宋体" panose="02010600030101010101" pitchFamily="2" charset="-122"/>
            </a:endParaRPr>
          </a:p>
        </p:txBody>
      </p:sp>
      <p:sp>
        <p:nvSpPr>
          <p:cNvPr id="140381" name="WordArt 93"/>
          <p:cNvSpPr>
            <a:spLocks noChangeArrowheads="1" noChangeShapeType="1" noTextEdit="1"/>
          </p:cNvSpPr>
          <p:nvPr/>
        </p:nvSpPr>
        <p:spPr bwMode="auto">
          <a:xfrm>
            <a:off x="4930775" y="1222375"/>
            <a:ext cx="3522663" cy="284163"/>
          </a:xfrm>
          <a:prstGeom prst="rect">
            <a:avLst/>
          </a:prstGeom>
        </p:spPr>
        <p:txBody>
          <a:bodyPr wrap="none" fromWordArt="1">
            <a:prstTxWarp prst="textPlain">
              <a:avLst>
                <a:gd name="adj" fmla="val 50000"/>
              </a:avLst>
            </a:prstTxWarp>
          </a:bodyPr>
          <a:lstStyle/>
          <a:p>
            <a:pPr>
              <a:defRPr/>
            </a:pPr>
            <a:r>
              <a:rPr lang="en-US" altLang="zh-CN" sz="3600" kern="10">
                <a:ln w="9525">
                  <a:solidFill>
                    <a:srgbClr val="FF9966"/>
                  </a:solidFill>
                  <a:round/>
                  <a:headEnd/>
                  <a:tailEnd/>
                </a:ln>
                <a:solidFill>
                  <a:srgbClr val="FFFFFF"/>
                </a:solidFill>
                <a:latin typeface="宋体"/>
                <a:ea typeface="宋体"/>
              </a:rPr>
              <a:t>5′mGpppG</a:t>
            </a:r>
            <a:r>
              <a:rPr lang="zh-CN" altLang="en-US" sz="3600" kern="10">
                <a:ln w="9525">
                  <a:solidFill>
                    <a:srgbClr val="FF9966"/>
                  </a:solidFill>
                  <a:round/>
                  <a:headEnd/>
                  <a:tailEnd/>
                </a:ln>
                <a:solidFill>
                  <a:srgbClr val="FFFFFF"/>
                </a:solidFill>
                <a:latin typeface="宋体"/>
                <a:ea typeface="宋体"/>
              </a:rPr>
              <a:t>－－－</a:t>
            </a:r>
            <a:r>
              <a:rPr lang="en-US" altLang="zh-CN" sz="3600" kern="10">
                <a:ln w="9525">
                  <a:solidFill>
                    <a:srgbClr val="FF9966"/>
                  </a:solidFill>
                  <a:round/>
                  <a:headEnd/>
                  <a:tailEnd/>
                </a:ln>
                <a:solidFill>
                  <a:srgbClr val="FFFFFF"/>
                </a:solidFill>
                <a:latin typeface="宋体"/>
                <a:ea typeface="宋体"/>
              </a:rPr>
              <a:t>AAUAAA</a:t>
            </a:r>
            <a:r>
              <a:rPr lang="zh-CN" altLang="en-US" sz="3600" kern="10">
                <a:ln w="9525">
                  <a:solidFill>
                    <a:srgbClr val="FF9966"/>
                  </a:solidFill>
                  <a:round/>
                  <a:headEnd/>
                  <a:tailEnd/>
                </a:ln>
                <a:solidFill>
                  <a:srgbClr val="FFFFFF"/>
                </a:solidFill>
                <a:latin typeface="宋体"/>
                <a:ea typeface="宋体"/>
              </a:rPr>
              <a:t>－</a:t>
            </a:r>
            <a:r>
              <a:rPr lang="en-US" altLang="zh-CN" sz="3600" kern="10">
                <a:ln w="9525">
                  <a:solidFill>
                    <a:srgbClr val="FF9966"/>
                  </a:solidFill>
                  <a:round/>
                  <a:headEnd/>
                  <a:tailEnd/>
                </a:ln>
                <a:solidFill>
                  <a:srgbClr val="FFFFFF"/>
                </a:solidFill>
                <a:latin typeface="宋体"/>
                <a:ea typeface="宋体"/>
              </a:rPr>
              <a:t>Poly</a:t>
            </a:r>
            <a:r>
              <a:rPr lang="zh-CN" altLang="en-US" sz="3600" kern="10">
                <a:ln w="9525">
                  <a:solidFill>
                    <a:srgbClr val="FF9966"/>
                  </a:solidFill>
                  <a:round/>
                  <a:headEnd/>
                  <a:tailEnd/>
                </a:ln>
                <a:solidFill>
                  <a:srgbClr val="FFFFFF"/>
                </a:solidFill>
                <a:latin typeface="宋体"/>
                <a:ea typeface="宋体"/>
              </a:rPr>
              <a:t>（</a:t>
            </a:r>
            <a:r>
              <a:rPr lang="en-US" altLang="zh-CN" sz="3600" kern="10">
                <a:ln w="9525">
                  <a:solidFill>
                    <a:srgbClr val="FF9966"/>
                  </a:solidFill>
                  <a:round/>
                  <a:headEnd/>
                  <a:tailEnd/>
                </a:ln>
                <a:solidFill>
                  <a:srgbClr val="FFFFFF"/>
                </a:solidFill>
                <a:latin typeface="宋体"/>
                <a:ea typeface="宋体"/>
              </a:rPr>
              <a:t>A</a:t>
            </a:r>
            <a:r>
              <a:rPr lang="zh-CN" altLang="en-US" sz="3600" kern="10">
                <a:ln w="9525">
                  <a:solidFill>
                    <a:srgbClr val="FF9966"/>
                  </a:solidFill>
                  <a:round/>
                  <a:headEnd/>
                  <a:tailEnd/>
                </a:ln>
                <a:solidFill>
                  <a:srgbClr val="FFFFFF"/>
                </a:solidFill>
                <a:latin typeface="宋体"/>
                <a:ea typeface="宋体"/>
              </a:rPr>
              <a:t>）</a:t>
            </a:r>
          </a:p>
        </p:txBody>
      </p:sp>
      <p:grpSp>
        <p:nvGrpSpPr>
          <p:cNvPr id="2" name="Group 130"/>
          <p:cNvGrpSpPr>
            <a:grpSpLocks/>
          </p:cNvGrpSpPr>
          <p:nvPr/>
        </p:nvGrpSpPr>
        <p:grpSpPr bwMode="auto">
          <a:xfrm>
            <a:off x="2651125" y="2209800"/>
            <a:ext cx="974725" cy="674688"/>
            <a:chOff x="1830" y="1392"/>
            <a:chExt cx="614" cy="425"/>
          </a:xfrm>
        </p:grpSpPr>
        <p:sp>
          <p:nvSpPr>
            <p:cNvPr id="26663" name="Line 27"/>
            <p:cNvSpPr>
              <a:spLocks noChangeShapeType="1"/>
            </p:cNvSpPr>
            <p:nvPr/>
          </p:nvSpPr>
          <p:spPr bwMode="auto">
            <a:xfrm rot="20794789" flipH="1">
              <a:off x="2012" y="1614"/>
              <a:ext cx="48" cy="203"/>
            </a:xfrm>
            <a:prstGeom prst="line">
              <a:avLst/>
            </a:prstGeom>
            <a:noFill/>
            <a:ln w="38100">
              <a:solidFill>
                <a:srgbClr val="FF0066"/>
              </a:solidFill>
              <a:round/>
              <a:headEn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sp>
          <p:nvSpPr>
            <p:cNvPr id="26664" name="WordArt 94"/>
            <p:cNvSpPr>
              <a:spLocks noChangeArrowheads="1" noChangeShapeType="1" noTextEdit="1"/>
            </p:cNvSpPr>
            <p:nvPr/>
          </p:nvSpPr>
          <p:spPr bwMode="auto">
            <a:xfrm>
              <a:off x="1830" y="1392"/>
              <a:ext cx="614" cy="198"/>
            </a:xfrm>
            <a:prstGeom prst="rect">
              <a:avLst/>
            </a:prstGeom>
          </p:spPr>
          <p:txBody>
            <a:bodyPr wrap="none" fromWordArt="1">
              <a:prstTxWarp prst="textPlain">
                <a:avLst>
                  <a:gd name="adj" fmla="val 50000"/>
                </a:avLst>
              </a:prstTxWarp>
            </a:bodyPr>
            <a:lstStyle/>
            <a:p>
              <a:r>
                <a:rPr lang="en-US" altLang="zh-CN" sz="3600" kern="10">
                  <a:ln w="9525">
                    <a:solidFill>
                      <a:srgbClr val="FF0066"/>
                    </a:solidFill>
                    <a:round/>
                    <a:headEnd/>
                    <a:tailEnd/>
                  </a:ln>
                  <a:solidFill>
                    <a:srgbClr val="FF0066"/>
                  </a:solidFill>
                  <a:latin typeface="宋体" panose="02010600030101010101" pitchFamily="2" charset="-122"/>
                </a:rPr>
                <a:t>Nuclease</a:t>
              </a:r>
              <a:endParaRPr lang="zh-CN" altLang="en-US" sz="3600" kern="10">
                <a:ln w="9525">
                  <a:solidFill>
                    <a:srgbClr val="FF0066"/>
                  </a:solidFill>
                  <a:round/>
                  <a:headEnd/>
                  <a:tailEnd/>
                </a:ln>
                <a:solidFill>
                  <a:srgbClr val="FF0066"/>
                </a:solidFill>
                <a:latin typeface="宋体" panose="02010600030101010101" pitchFamily="2" charset="-122"/>
              </a:endParaRPr>
            </a:p>
          </p:txBody>
        </p:sp>
      </p:grpSp>
      <p:sp>
        <p:nvSpPr>
          <p:cNvPr id="26633" name="Line 105"/>
          <p:cNvSpPr>
            <a:spLocks noChangeShapeType="1"/>
          </p:cNvSpPr>
          <p:nvPr/>
        </p:nvSpPr>
        <p:spPr bwMode="auto">
          <a:xfrm flipH="1">
            <a:off x="6610350" y="2951163"/>
            <a:ext cx="0" cy="385762"/>
          </a:xfrm>
          <a:prstGeom prst="line">
            <a:avLst/>
          </a:prstGeom>
          <a:noFill/>
          <a:ln w="38100">
            <a:solidFill>
              <a:srgbClr val="FF0066"/>
            </a:solidFill>
            <a:round/>
            <a:headEnd/>
            <a:tailEnd type="triangle" w="sm" len="med"/>
          </a:ln>
          <a:extLst>
            <a:ext uri="{909E8E84-426E-40DD-AFC4-6F175D3DCCD1}">
              <a14:hiddenFill xmlns:a14="http://schemas.microsoft.com/office/drawing/2010/main">
                <a:noFill/>
              </a14:hiddenFill>
            </a:ext>
          </a:extLst>
        </p:spPr>
        <p:txBody>
          <a:bodyPr wrap="none"/>
          <a:lstStyle/>
          <a:p>
            <a:endParaRPr lang="zh-CN" altLang="en-US"/>
          </a:p>
        </p:txBody>
      </p:sp>
      <p:sp>
        <p:nvSpPr>
          <p:cNvPr id="26634" name="Line 3"/>
          <p:cNvSpPr>
            <a:spLocks noChangeShapeType="1"/>
          </p:cNvSpPr>
          <p:nvPr/>
        </p:nvSpPr>
        <p:spPr bwMode="auto">
          <a:xfrm flipV="1">
            <a:off x="1854200" y="3670300"/>
            <a:ext cx="2047875" cy="1428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26635" name="AutoShape 4"/>
          <p:cNvSpPr>
            <a:spLocks/>
          </p:cNvSpPr>
          <p:nvPr/>
        </p:nvSpPr>
        <p:spPr bwMode="auto">
          <a:xfrm rot="5400000">
            <a:off x="4856163" y="2681287"/>
            <a:ext cx="166688" cy="2106613"/>
          </a:xfrm>
          <a:prstGeom prst="rightBracket">
            <a:avLst>
              <a:gd name="adj" fmla="val 105317"/>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6636" name="Line 5"/>
          <p:cNvSpPr>
            <a:spLocks noChangeShapeType="1"/>
          </p:cNvSpPr>
          <p:nvPr/>
        </p:nvSpPr>
        <p:spPr bwMode="auto">
          <a:xfrm>
            <a:off x="5983288" y="3675063"/>
            <a:ext cx="915987"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26637" name="Freeform 14"/>
          <p:cNvSpPr>
            <a:spLocks/>
          </p:cNvSpPr>
          <p:nvPr/>
        </p:nvSpPr>
        <p:spPr bwMode="auto">
          <a:xfrm>
            <a:off x="3552825" y="3273425"/>
            <a:ext cx="3341688" cy="149225"/>
          </a:xfrm>
          <a:custGeom>
            <a:avLst/>
            <a:gdLst>
              <a:gd name="T0" fmla="*/ 0 w 2105"/>
              <a:gd name="T1" fmla="*/ 2147483647 h 94"/>
              <a:gd name="T2" fmla="*/ 2147483647 w 2105"/>
              <a:gd name="T3" fmla="*/ 2147483647 h 94"/>
              <a:gd name="T4" fmla="*/ 2147483647 w 2105"/>
              <a:gd name="T5" fmla="*/ 2147483647 h 94"/>
              <a:gd name="T6" fmla="*/ 2147483647 w 2105"/>
              <a:gd name="T7" fmla="*/ 2147483647 h 94"/>
              <a:gd name="T8" fmla="*/ 2147483647 w 2105"/>
              <a:gd name="T9" fmla="*/ 2147483647 h 94"/>
              <a:gd name="T10" fmla="*/ 2147483647 w 2105"/>
              <a:gd name="T11" fmla="*/ 2147483647 h 94"/>
              <a:gd name="T12" fmla="*/ 2147483647 w 2105"/>
              <a:gd name="T13" fmla="*/ 2147483647 h 94"/>
              <a:gd name="T14" fmla="*/ 2147483647 w 2105"/>
              <a:gd name="T15" fmla="*/ 2147483647 h 94"/>
              <a:gd name="T16" fmla="*/ 2147483647 w 2105"/>
              <a:gd name="T17" fmla="*/ 2147483647 h 94"/>
              <a:gd name="T18" fmla="*/ 2147483647 w 2105"/>
              <a:gd name="T19" fmla="*/ 2147483647 h 94"/>
              <a:gd name="T20" fmla="*/ 2147483647 w 2105"/>
              <a:gd name="T21" fmla="*/ 2147483647 h 94"/>
              <a:gd name="T22" fmla="*/ 2147483647 w 2105"/>
              <a:gd name="T23" fmla="*/ 2147483647 h 94"/>
              <a:gd name="T24" fmla="*/ 2147483647 w 2105"/>
              <a:gd name="T25" fmla="*/ 2147483647 h 9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105"/>
              <a:gd name="T40" fmla="*/ 0 h 94"/>
              <a:gd name="T41" fmla="*/ 2105 w 2105"/>
              <a:gd name="T42" fmla="*/ 94 h 9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105" h="94">
                <a:moveTo>
                  <a:pt x="0" y="91"/>
                </a:moveTo>
                <a:cubicBezTo>
                  <a:pt x="28" y="89"/>
                  <a:pt x="125" y="94"/>
                  <a:pt x="170" y="81"/>
                </a:cubicBezTo>
                <a:cubicBezTo>
                  <a:pt x="215" y="68"/>
                  <a:pt x="232" y="15"/>
                  <a:pt x="270" y="14"/>
                </a:cubicBezTo>
                <a:cubicBezTo>
                  <a:pt x="308" y="13"/>
                  <a:pt x="360" y="77"/>
                  <a:pt x="401" y="75"/>
                </a:cubicBezTo>
                <a:cubicBezTo>
                  <a:pt x="442" y="73"/>
                  <a:pt x="475" y="2"/>
                  <a:pt x="514" y="1"/>
                </a:cubicBezTo>
                <a:cubicBezTo>
                  <a:pt x="552" y="0"/>
                  <a:pt x="592" y="68"/>
                  <a:pt x="636" y="68"/>
                </a:cubicBezTo>
                <a:cubicBezTo>
                  <a:pt x="680" y="69"/>
                  <a:pt x="732" y="7"/>
                  <a:pt x="777" y="8"/>
                </a:cubicBezTo>
                <a:cubicBezTo>
                  <a:pt x="822" y="8"/>
                  <a:pt x="864" y="74"/>
                  <a:pt x="908" y="75"/>
                </a:cubicBezTo>
                <a:cubicBezTo>
                  <a:pt x="952" y="77"/>
                  <a:pt x="992" y="14"/>
                  <a:pt x="1040" y="14"/>
                </a:cubicBezTo>
                <a:cubicBezTo>
                  <a:pt x="1088" y="14"/>
                  <a:pt x="1149" y="75"/>
                  <a:pt x="1199" y="75"/>
                </a:cubicBezTo>
                <a:cubicBezTo>
                  <a:pt x="1250" y="75"/>
                  <a:pt x="1301" y="15"/>
                  <a:pt x="1340" y="14"/>
                </a:cubicBezTo>
                <a:cubicBezTo>
                  <a:pt x="1379" y="13"/>
                  <a:pt x="1308" y="61"/>
                  <a:pt x="1435" y="72"/>
                </a:cubicBezTo>
                <a:cubicBezTo>
                  <a:pt x="1562" y="83"/>
                  <a:pt x="1966" y="79"/>
                  <a:pt x="2105" y="81"/>
                </a:cubicBezTo>
              </a:path>
            </a:pathLst>
          </a:custGeom>
          <a:noFill/>
          <a:ln w="38100" cap="flat" cmpd="sng">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140303" name="Freeform 15"/>
          <p:cNvSpPr>
            <a:spLocks/>
          </p:cNvSpPr>
          <p:nvPr/>
        </p:nvSpPr>
        <p:spPr bwMode="auto">
          <a:xfrm>
            <a:off x="3611563" y="3017838"/>
            <a:ext cx="2228850" cy="393700"/>
          </a:xfrm>
          <a:custGeom>
            <a:avLst/>
            <a:gdLst>
              <a:gd name="T0" fmla="*/ 0 w 1404"/>
              <a:gd name="T1" fmla="*/ 2147483647 h 248"/>
              <a:gd name="T2" fmla="*/ 2147483647 w 1404"/>
              <a:gd name="T3" fmla="*/ 2147483647 h 248"/>
              <a:gd name="T4" fmla="*/ 2147483647 w 1404"/>
              <a:gd name="T5" fmla="*/ 2147483647 h 248"/>
              <a:gd name="T6" fmla="*/ 2147483647 w 1404"/>
              <a:gd name="T7" fmla="*/ 2147483647 h 248"/>
              <a:gd name="T8" fmla="*/ 2147483647 w 1404"/>
              <a:gd name="T9" fmla="*/ 2147483647 h 248"/>
              <a:gd name="T10" fmla="*/ 2147483647 w 1404"/>
              <a:gd name="T11" fmla="*/ 2147483647 h 248"/>
              <a:gd name="T12" fmla="*/ 2147483647 w 1404"/>
              <a:gd name="T13" fmla="*/ 2147483647 h 248"/>
              <a:gd name="T14" fmla="*/ 2147483647 w 1404"/>
              <a:gd name="T15" fmla="*/ 2147483647 h 248"/>
              <a:gd name="T16" fmla="*/ 2147483647 w 1404"/>
              <a:gd name="T17" fmla="*/ 2147483647 h 248"/>
              <a:gd name="T18" fmla="*/ 2147483647 w 1404"/>
              <a:gd name="T19" fmla="*/ 2147483647 h 248"/>
              <a:gd name="T20" fmla="*/ 2147483647 w 1404"/>
              <a:gd name="T21" fmla="*/ 2147483647 h 248"/>
              <a:gd name="T22" fmla="*/ 2147483647 w 1404"/>
              <a:gd name="T23" fmla="*/ 2147483647 h 24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404"/>
              <a:gd name="T37" fmla="*/ 0 h 248"/>
              <a:gd name="T38" fmla="*/ 1404 w 1404"/>
              <a:gd name="T39" fmla="*/ 248 h 24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404" h="248">
                <a:moveTo>
                  <a:pt x="0" y="16"/>
                </a:moveTo>
                <a:cubicBezTo>
                  <a:pt x="20" y="19"/>
                  <a:pt x="86" y="0"/>
                  <a:pt x="123" y="35"/>
                </a:cubicBezTo>
                <a:cubicBezTo>
                  <a:pt x="160" y="70"/>
                  <a:pt x="183" y="204"/>
                  <a:pt x="221" y="226"/>
                </a:cubicBezTo>
                <a:cubicBezTo>
                  <a:pt x="259" y="248"/>
                  <a:pt x="311" y="163"/>
                  <a:pt x="352" y="165"/>
                </a:cubicBezTo>
                <a:cubicBezTo>
                  <a:pt x="393" y="167"/>
                  <a:pt x="426" y="238"/>
                  <a:pt x="465" y="239"/>
                </a:cubicBezTo>
                <a:cubicBezTo>
                  <a:pt x="503" y="240"/>
                  <a:pt x="543" y="172"/>
                  <a:pt x="587" y="172"/>
                </a:cubicBezTo>
                <a:cubicBezTo>
                  <a:pt x="631" y="171"/>
                  <a:pt x="683" y="233"/>
                  <a:pt x="728" y="232"/>
                </a:cubicBezTo>
                <a:cubicBezTo>
                  <a:pt x="773" y="232"/>
                  <a:pt x="815" y="166"/>
                  <a:pt x="859" y="165"/>
                </a:cubicBezTo>
                <a:cubicBezTo>
                  <a:pt x="903" y="163"/>
                  <a:pt x="943" y="226"/>
                  <a:pt x="991" y="226"/>
                </a:cubicBezTo>
                <a:cubicBezTo>
                  <a:pt x="1039" y="226"/>
                  <a:pt x="1100" y="165"/>
                  <a:pt x="1150" y="165"/>
                </a:cubicBezTo>
                <a:cubicBezTo>
                  <a:pt x="1201" y="165"/>
                  <a:pt x="1250" y="226"/>
                  <a:pt x="1291" y="226"/>
                </a:cubicBezTo>
                <a:cubicBezTo>
                  <a:pt x="1333" y="225"/>
                  <a:pt x="1380" y="172"/>
                  <a:pt x="1404" y="158"/>
                </a:cubicBezTo>
              </a:path>
            </a:pathLst>
          </a:custGeom>
          <a:noFill/>
          <a:ln w="38100" cap="flat" cmpd="sng">
            <a:solidFill>
              <a:srgbClr val="FF9966"/>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140375" name="WordArt 87"/>
          <p:cNvSpPr>
            <a:spLocks noChangeArrowheads="1" noChangeShapeType="1" noTextEdit="1"/>
          </p:cNvSpPr>
          <p:nvPr/>
        </p:nvSpPr>
        <p:spPr bwMode="auto">
          <a:xfrm>
            <a:off x="1090613" y="3276600"/>
            <a:ext cx="2454275" cy="258763"/>
          </a:xfrm>
          <a:prstGeom prst="rect">
            <a:avLst/>
          </a:prstGeom>
        </p:spPr>
        <p:txBody>
          <a:bodyPr wrap="none" fromWordArt="1">
            <a:prstTxWarp prst="textPlain">
              <a:avLst>
                <a:gd name="adj" fmla="val 50000"/>
              </a:avLst>
            </a:prstTxWarp>
          </a:bodyPr>
          <a:lstStyle/>
          <a:p>
            <a:pPr>
              <a:defRPr/>
            </a:pPr>
            <a:r>
              <a:rPr lang="en-US" altLang="zh-CN" sz="3600" kern="10">
                <a:ln w="9525">
                  <a:solidFill>
                    <a:schemeClr val="tx1"/>
                  </a:solidFill>
                  <a:round/>
                  <a:headEnd/>
                  <a:tailEnd/>
                </a:ln>
                <a:latin typeface="宋体"/>
                <a:ea typeface="宋体"/>
              </a:rPr>
              <a:t>3′</a:t>
            </a:r>
            <a:r>
              <a:rPr lang="zh-CN" altLang="en-US" sz="3600" kern="10">
                <a:ln w="9525">
                  <a:solidFill>
                    <a:schemeClr val="tx1"/>
                  </a:solidFill>
                  <a:round/>
                  <a:headEnd/>
                  <a:tailEnd/>
                </a:ln>
                <a:latin typeface="宋体"/>
                <a:ea typeface="宋体"/>
              </a:rPr>
              <a:t>－－</a:t>
            </a:r>
            <a:r>
              <a:rPr lang="en-US" altLang="zh-CN" sz="3600" kern="10">
                <a:ln w="9525">
                  <a:solidFill>
                    <a:schemeClr val="tx1"/>
                  </a:solidFill>
                  <a:round/>
                  <a:headEnd/>
                  <a:tailEnd/>
                </a:ln>
                <a:latin typeface="宋体"/>
                <a:ea typeface="宋体"/>
              </a:rPr>
              <a:t>AATAAA</a:t>
            </a:r>
            <a:r>
              <a:rPr lang="zh-CN" altLang="en-US" sz="3600" kern="10">
                <a:ln w="9525">
                  <a:solidFill>
                    <a:schemeClr val="tx1"/>
                  </a:solidFill>
                  <a:round/>
                  <a:headEnd/>
                  <a:tailEnd/>
                </a:ln>
                <a:latin typeface="宋体"/>
                <a:ea typeface="宋体"/>
              </a:rPr>
              <a:t>－－</a:t>
            </a:r>
            <a:r>
              <a:rPr lang="en-US" altLang="zh-CN" sz="3600" kern="10">
                <a:ln w="9525">
                  <a:solidFill>
                    <a:schemeClr val="tx1"/>
                  </a:solidFill>
                  <a:round/>
                  <a:headEnd/>
                  <a:tailEnd/>
                </a:ln>
                <a:latin typeface="宋体"/>
                <a:ea typeface="宋体"/>
              </a:rPr>
              <a:t>GTGTGTG</a:t>
            </a:r>
            <a:endParaRPr lang="zh-CN" altLang="en-US" sz="3600" kern="10">
              <a:ln w="9525">
                <a:solidFill>
                  <a:schemeClr val="tx1"/>
                </a:solidFill>
                <a:round/>
                <a:headEnd/>
                <a:tailEnd/>
              </a:ln>
              <a:latin typeface="宋体"/>
              <a:ea typeface="宋体"/>
            </a:endParaRPr>
          </a:p>
        </p:txBody>
      </p:sp>
      <p:sp>
        <p:nvSpPr>
          <p:cNvPr id="140379" name="WordArt 91"/>
          <p:cNvSpPr>
            <a:spLocks noChangeArrowheads="1" noChangeShapeType="1" noTextEdit="1"/>
          </p:cNvSpPr>
          <p:nvPr/>
        </p:nvSpPr>
        <p:spPr bwMode="auto">
          <a:xfrm>
            <a:off x="1085850" y="3573463"/>
            <a:ext cx="701675" cy="227012"/>
          </a:xfrm>
          <a:prstGeom prst="rect">
            <a:avLst/>
          </a:prstGeom>
        </p:spPr>
        <p:txBody>
          <a:bodyPr wrap="none" fromWordArt="1">
            <a:prstTxWarp prst="textPlain">
              <a:avLst>
                <a:gd name="adj" fmla="val 50000"/>
              </a:avLst>
            </a:prstTxWarp>
          </a:bodyPr>
          <a:lstStyle/>
          <a:p>
            <a:pPr>
              <a:defRPr/>
            </a:pPr>
            <a:r>
              <a:rPr lang="en-US" altLang="zh-CN" sz="3600" kern="10">
                <a:ln w="9525">
                  <a:solidFill>
                    <a:schemeClr val="tx1"/>
                  </a:solidFill>
                  <a:round/>
                  <a:headEnd/>
                  <a:tailEnd/>
                </a:ln>
                <a:latin typeface="宋体"/>
                <a:ea typeface="宋体"/>
              </a:rPr>
              <a:t>5′</a:t>
            </a:r>
            <a:r>
              <a:rPr lang="zh-CN" altLang="en-US" sz="3600" kern="10">
                <a:ln w="9525">
                  <a:solidFill>
                    <a:schemeClr val="tx1"/>
                  </a:solidFill>
                  <a:round/>
                  <a:headEnd/>
                  <a:tailEnd/>
                </a:ln>
                <a:latin typeface="宋体"/>
                <a:ea typeface="宋体"/>
              </a:rPr>
              <a:t>－－</a:t>
            </a:r>
          </a:p>
        </p:txBody>
      </p:sp>
      <p:sp>
        <p:nvSpPr>
          <p:cNvPr id="26641" name="WordArt 92"/>
          <p:cNvSpPr>
            <a:spLocks noChangeArrowheads="1" noChangeShapeType="1" noTextEdit="1"/>
          </p:cNvSpPr>
          <p:nvPr/>
        </p:nvSpPr>
        <p:spPr bwMode="auto">
          <a:xfrm>
            <a:off x="6351588" y="3452813"/>
            <a:ext cx="603250" cy="150812"/>
          </a:xfrm>
          <a:prstGeom prst="rect">
            <a:avLst/>
          </a:prstGeom>
        </p:spPr>
        <p:txBody>
          <a:bodyPr wrap="none" fromWordArt="1">
            <a:prstTxWarp prst="textPlain">
              <a:avLst>
                <a:gd name="adj" fmla="val 50000"/>
              </a:avLst>
            </a:prstTxWarp>
          </a:bodyPr>
          <a:lstStyle/>
          <a:p>
            <a:r>
              <a:rPr lang="en-US" altLang="zh-CN" sz="3600" kern="10">
                <a:ln w="9525">
                  <a:solidFill>
                    <a:srgbClr val="FF0066"/>
                  </a:solidFill>
                  <a:round/>
                  <a:headEnd/>
                  <a:tailEnd/>
                </a:ln>
                <a:solidFill>
                  <a:srgbClr val="FF0066"/>
                </a:solidFill>
                <a:latin typeface="宋体" panose="02010600030101010101" pitchFamily="2" charset="-122"/>
              </a:rPr>
              <a:t>PAUSE</a:t>
            </a:r>
            <a:endParaRPr lang="zh-CN" altLang="en-US" sz="3600" kern="10">
              <a:ln w="9525">
                <a:solidFill>
                  <a:srgbClr val="FF0066"/>
                </a:solidFill>
                <a:round/>
                <a:headEnd/>
                <a:tailEnd/>
              </a:ln>
              <a:solidFill>
                <a:srgbClr val="FF0066"/>
              </a:solidFill>
              <a:latin typeface="宋体" panose="02010600030101010101" pitchFamily="2" charset="-122"/>
            </a:endParaRPr>
          </a:p>
        </p:txBody>
      </p:sp>
      <p:sp>
        <p:nvSpPr>
          <p:cNvPr id="140399" name="WordArt 111"/>
          <p:cNvSpPr>
            <a:spLocks noChangeArrowheads="1" noChangeShapeType="1" noTextEdit="1"/>
          </p:cNvSpPr>
          <p:nvPr/>
        </p:nvSpPr>
        <p:spPr bwMode="auto">
          <a:xfrm>
            <a:off x="6964363" y="3557588"/>
            <a:ext cx="701675" cy="214312"/>
          </a:xfrm>
          <a:prstGeom prst="rect">
            <a:avLst/>
          </a:prstGeom>
        </p:spPr>
        <p:txBody>
          <a:bodyPr wrap="none" fromWordArt="1">
            <a:prstTxWarp prst="textPlain">
              <a:avLst>
                <a:gd name="adj" fmla="val 50000"/>
              </a:avLst>
            </a:prstTxWarp>
          </a:bodyPr>
          <a:lstStyle/>
          <a:p>
            <a:pPr>
              <a:defRPr/>
            </a:pPr>
            <a:r>
              <a:rPr lang="zh-CN" altLang="en-US" sz="3600" kern="10">
                <a:ln w="9525">
                  <a:solidFill>
                    <a:schemeClr val="tx1"/>
                  </a:solidFill>
                  <a:round/>
                  <a:headEnd/>
                  <a:tailEnd/>
                </a:ln>
                <a:latin typeface="宋体"/>
                <a:ea typeface="宋体"/>
              </a:rPr>
              <a:t>－－</a:t>
            </a:r>
            <a:r>
              <a:rPr lang="en-US" altLang="zh-CN" sz="3600" kern="10">
                <a:ln w="9525">
                  <a:solidFill>
                    <a:schemeClr val="tx1"/>
                  </a:solidFill>
                  <a:round/>
                  <a:headEnd/>
                  <a:tailEnd/>
                </a:ln>
                <a:latin typeface="宋体"/>
                <a:ea typeface="宋体"/>
              </a:rPr>
              <a:t>3′</a:t>
            </a:r>
            <a:endParaRPr lang="zh-CN" altLang="en-US" sz="3600" kern="10">
              <a:ln w="9525">
                <a:solidFill>
                  <a:schemeClr val="tx1"/>
                </a:solidFill>
                <a:round/>
                <a:headEnd/>
                <a:tailEnd/>
              </a:ln>
              <a:latin typeface="宋体"/>
              <a:ea typeface="宋体"/>
            </a:endParaRPr>
          </a:p>
        </p:txBody>
      </p:sp>
      <p:sp>
        <p:nvSpPr>
          <p:cNvPr id="140400" name="WordArt 112"/>
          <p:cNvSpPr>
            <a:spLocks noChangeArrowheads="1" noChangeShapeType="1" noTextEdit="1"/>
          </p:cNvSpPr>
          <p:nvPr/>
        </p:nvSpPr>
        <p:spPr bwMode="auto">
          <a:xfrm>
            <a:off x="6961188" y="3282950"/>
            <a:ext cx="701675" cy="227013"/>
          </a:xfrm>
          <a:prstGeom prst="rect">
            <a:avLst/>
          </a:prstGeom>
        </p:spPr>
        <p:txBody>
          <a:bodyPr wrap="none" fromWordArt="1">
            <a:prstTxWarp prst="textPlain">
              <a:avLst>
                <a:gd name="adj" fmla="val 50000"/>
              </a:avLst>
            </a:prstTxWarp>
          </a:bodyPr>
          <a:lstStyle/>
          <a:p>
            <a:pPr>
              <a:defRPr/>
            </a:pPr>
            <a:r>
              <a:rPr lang="zh-CN" altLang="en-US" sz="3600" kern="10">
                <a:ln w="9525">
                  <a:solidFill>
                    <a:schemeClr val="tx1"/>
                  </a:solidFill>
                  <a:round/>
                  <a:headEnd/>
                  <a:tailEnd/>
                </a:ln>
                <a:latin typeface="宋体"/>
                <a:ea typeface="宋体"/>
              </a:rPr>
              <a:t>－－</a:t>
            </a:r>
            <a:r>
              <a:rPr lang="en-US" altLang="zh-CN" sz="3600" kern="10">
                <a:ln w="9525">
                  <a:solidFill>
                    <a:schemeClr val="tx1"/>
                  </a:solidFill>
                  <a:round/>
                  <a:headEnd/>
                  <a:tailEnd/>
                </a:ln>
                <a:latin typeface="宋体"/>
                <a:ea typeface="宋体"/>
              </a:rPr>
              <a:t>5′</a:t>
            </a:r>
            <a:endParaRPr lang="zh-CN" altLang="en-US" sz="3600" kern="10">
              <a:ln w="9525">
                <a:solidFill>
                  <a:schemeClr val="tx1"/>
                </a:solidFill>
                <a:round/>
                <a:headEnd/>
                <a:tailEnd/>
              </a:ln>
              <a:latin typeface="宋体"/>
              <a:ea typeface="宋体"/>
            </a:endParaRPr>
          </a:p>
        </p:txBody>
      </p:sp>
      <p:grpSp>
        <p:nvGrpSpPr>
          <p:cNvPr id="3" name="Group 117"/>
          <p:cNvGrpSpPr>
            <a:grpSpLocks/>
          </p:cNvGrpSpPr>
          <p:nvPr/>
        </p:nvGrpSpPr>
        <p:grpSpPr bwMode="auto">
          <a:xfrm>
            <a:off x="709613" y="5502275"/>
            <a:ext cx="6988175" cy="495300"/>
            <a:chOff x="447" y="3466"/>
            <a:chExt cx="4402" cy="312"/>
          </a:xfrm>
        </p:grpSpPr>
        <p:grpSp>
          <p:nvGrpSpPr>
            <p:cNvPr id="26656" name="Group 68"/>
            <p:cNvGrpSpPr>
              <a:grpSpLocks/>
            </p:cNvGrpSpPr>
            <p:nvPr/>
          </p:nvGrpSpPr>
          <p:grpSpPr bwMode="auto">
            <a:xfrm>
              <a:off x="917" y="3546"/>
              <a:ext cx="3467" cy="159"/>
              <a:chOff x="1440" y="3546"/>
              <a:chExt cx="2922" cy="168"/>
            </a:xfrm>
          </p:grpSpPr>
          <p:sp>
            <p:nvSpPr>
              <p:cNvPr id="26661" name="Line 69"/>
              <p:cNvSpPr>
                <a:spLocks noChangeShapeType="1"/>
              </p:cNvSpPr>
              <p:nvPr/>
            </p:nvSpPr>
            <p:spPr bwMode="auto">
              <a:xfrm>
                <a:off x="1440" y="3546"/>
                <a:ext cx="291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26662" name="Line 70"/>
              <p:cNvSpPr>
                <a:spLocks noChangeShapeType="1"/>
              </p:cNvSpPr>
              <p:nvPr/>
            </p:nvSpPr>
            <p:spPr bwMode="auto">
              <a:xfrm>
                <a:off x="1446" y="3714"/>
                <a:ext cx="291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grpSp>
        <p:sp>
          <p:nvSpPr>
            <p:cNvPr id="140397" name="WordArt 109"/>
            <p:cNvSpPr>
              <a:spLocks noChangeArrowheads="1" noChangeShapeType="1" noTextEdit="1"/>
            </p:cNvSpPr>
            <p:nvPr/>
          </p:nvSpPr>
          <p:spPr bwMode="auto">
            <a:xfrm>
              <a:off x="450" y="3467"/>
              <a:ext cx="442" cy="135"/>
            </a:xfrm>
            <a:prstGeom prst="rect">
              <a:avLst/>
            </a:prstGeom>
          </p:spPr>
          <p:txBody>
            <a:bodyPr wrap="none" fromWordArt="1">
              <a:prstTxWarp prst="textPlain">
                <a:avLst>
                  <a:gd name="adj" fmla="val 50000"/>
                </a:avLst>
              </a:prstTxWarp>
            </a:bodyPr>
            <a:lstStyle/>
            <a:p>
              <a:pPr>
                <a:defRPr/>
              </a:pPr>
              <a:r>
                <a:rPr lang="en-US" altLang="zh-CN" sz="3600" kern="10">
                  <a:ln w="9525">
                    <a:solidFill>
                      <a:schemeClr val="tx1"/>
                    </a:solidFill>
                    <a:round/>
                    <a:headEnd/>
                    <a:tailEnd/>
                  </a:ln>
                  <a:latin typeface="宋体"/>
                  <a:ea typeface="宋体"/>
                </a:rPr>
                <a:t>3′</a:t>
              </a:r>
              <a:r>
                <a:rPr lang="zh-CN" altLang="en-US" sz="3600" kern="10">
                  <a:ln w="9525">
                    <a:solidFill>
                      <a:schemeClr val="tx1"/>
                    </a:solidFill>
                    <a:round/>
                    <a:headEnd/>
                    <a:tailEnd/>
                  </a:ln>
                  <a:latin typeface="宋体"/>
                  <a:ea typeface="宋体"/>
                </a:rPr>
                <a:t>－－</a:t>
              </a:r>
            </a:p>
          </p:txBody>
        </p:sp>
        <p:sp>
          <p:nvSpPr>
            <p:cNvPr id="140398" name="WordArt 110"/>
            <p:cNvSpPr>
              <a:spLocks noChangeArrowheads="1" noChangeShapeType="1" noTextEdit="1"/>
            </p:cNvSpPr>
            <p:nvPr/>
          </p:nvSpPr>
          <p:spPr bwMode="auto">
            <a:xfrm>
              <a:off x="447" y="3635"/>
              <a:ext cx="442" cy="143"/>
            </a:xfrm>
            <a:prstGeom prst="rect">
              <a:avLst/>
            </a:prstGeom>
          </p:spPr>
          <p:txBody>
            <a:bodyPr wrap="none" fromWordArt="1">
              <a:prstTxWarp prst="textPlain">
                <a:avLst>
                  <a:gd name="adj" fmla="val 50000"/>
                </a:avLst>
              </a:prstTxWarp>
            </a:bodyPr>
            <a:lstStyle/>
            <a:p>
              <a:pPr>
                <a:defRPr/>
              </a:pPr>
              <a:r>
                <a:rPr lang="en-US" altLang="zh-CN" sz="3600" kern="10">
                  <a:ln w="9525">
                    <a:solidFill>
                      <a:schemeClr val="tx1"/>
                    </a:solidFill>
                    <a:round/>
                    <a:headEnd/>
                    <a:tailEnd/>
                  </a:ln>
                  <a:latin typeface="宋体"/>
                  <a:ea typeface="宋体"/>
                </a:rPr>
                <a:t>5′</a:t>
              </a:r>
              <a:r>
                <a:rPr lang="zh-CN" altLang="en-US" sz="3600" kern="10">
                  <a:ln w="9525">
                    <a:solidFill>
                      <a:schemeClr val="tx1"/>
                    </a:solidFill>
                    <a:round/>
                    <a:headEnd/>
                    <a:tailEnd/>
                  </a:ln>
                  <a:latin typeface="宋体"/>
                  <a:ea typeface="宋体"/>
                </a:rPr>
                <a:t>－－</a:t>
              </a:r>
            </a:p>
          </p:txBody>
        </p:sp>
        <p:sp>
          <p:nvSpPr>
            <p:cNvPr id="140403" name="WordArt 115"/>
            <p:cNvSpPr>
              <a:spLocks noChangeArrowheads="1" noChangeShapeType="1" noTextEdit="1"/>
            </p:cNvSpPr>
            <p:nvPr/>
          </p:nvSpPr>
          <p:spPr bwMode="auto">
            <a:xfrm>
              <a:off x="4407" y="3639"/>
              <a:ext cx="442" cy="135"/>
            </a:xfrm>
            <a:prstGeom prst="rect">
              <a:avLst/>
            </a:prstGeom>
          </p:spPr>
          <p:txBody>
            <a:bodyPr wrap="none" fromWordArt="1">
              <a:prstTxWarp prst="textPlain">
                <a:avLst>
                  <a:gd name="adj" fmla="val 50000"/>
                </a:avLst>
              </a:prstTxWarp>
            </a:bodyPr>
            <a:lstStyle/>
            <a:p>
              <a:pPr>
                <a:defRPr/>
              </a:pPr>
              <a:r>
                <a:rPr lang="zh-CN" altLang="en-US" sz="3600" kern="10">
                  <a:ln w="9525">
                    <a:solidFill>
                      <a:schemeClr val="tx1"/>
                    </a:solidFill>
                    <a:round/>
                    <a:headEnd/>
                    <a:tailEnd/>
                  </a:ln>
                  <a:latin typeface="宋体"/>
                  <a:ea typeface="宋体"/>
                </a:rPr>
                <a:t>－－</a:t>
              </a:r>
              <a:r>
                <a:rPr lang="en-US" altLang="zh-CN" sz="3600" kern="10">
                  <a:ln w="9525">
                    <a:solidFill>
                      <a:schemeClr val="tx1"/>
                    </a:solidFill>
                    <a:round/>
                    <a:headEnd/>
                    <a:tailEnd/>
                  </a:ln>
                  <a:latin typeface="宋体"/>
                  <a:ea typeface="宋体"/>
                </a:rPr>
                <a:t>3′</a:t>
              </a:r>
              <a:endParaRPr lang="zh-CN" altLang="en-US" sz="3600" kern="10">
                <a:ln w="9525">
                  <a:solidFill>
                    <a:schemeClr val="tx1"/>
                  </a:solidFill>
                  <a:round/>
                  <a:headEnd/>
                  <a:tailEnd/>
                </a:ln>
                <a:latin typeface="宋体"/>
                <a:ea typeface="宋体"/>
              </a:endParaRPr>
            </a:p>
          </p:txBody>
        </p:sp>
        <p:sp>
          <p:nvSpPr>
            <p:cNvPr id="140404" name="WordArt 116"/>
            <p:cNvSpPr>
              <a:spLocks noChangeArrowheads="1" noChangeShapeType="1" noTextEdit="1"/>
            </p:cNvSpPr>
            <p:nvPr/>
          </p:nvSpPr>
          <p:spPr bwMode="auto">
            <a:xfrm>
              <a:off x="4405" y="3466"/>
              <a:ext cx="442" cy="143"/>
            </a:xfrm>
            <a:prstGeom prst="rect">
              <a:avLst/>
            </a:prstGeom>
          </p:spPr>
          <p:txBody>
            <a:bodyPr wrap="none" fromWordArt="1">
              <a:prstTxWarp prst="textPlain">
                <a:avLst>
                  <a:gd name="adj" fmla="val 50000"/>
                </a:avLst>
              </a:prstTxWarp>
            </a:bodyPr>
            <a:lstStyle/>
            <a:p>
              <a:pPr>
                <a:defRPr/>
              </a:pPr>
              <a:r>
                <a:rPr lang="zh-CN" altLang="en-US" sz="3600" kern="10">
                  <a:ln w="9525">
                    <a:solidFill>
                      <a:schemeClr val="tx1"/>
                    </a:solidFill>
                    <a:round/>
                    <a:headEnd/>
                    <a:tailEnd/>
                  </a:ln>
                  <a:latin typeface="宋体"/>
                  <a:ea typeface="宋体"/>
                </a:rPr>
                <a:t>－－</a:t>
              </a:r>
              <a:r>
                <a:rPr lang="en-US" altLang="zh-CN" sz="3600" kern="10">
                  <a:ln w="9525">
                    <a:solidFill>
                      <a:schemeClr val="tx1"/>
                    </a:solidFill>
                    <a:round/>
                    <a:headEnd/>
                    <a:tailEnd/>
                  </a:ln>
                  <a:latin typeface="宋体"/>
                  <a:ea typeface="宋体"/>
                </a:rPr>
                <a:t>5′</a:t>
              </a:r>
              <a:endParaRPr lang="zh-CN" altLang="en-US" sz="3600" kern="10">
                <a:ln w="9525">
                  <a:solidFill>
                    <a:schemeClr val="tx1"/>
                  </a:solidFill>
                  <a:round/>
                  <a:headEnd/>
                  <a:tailEnd/>
                </a:ln>
                <a:latin typeface="宋体"/>
                <a:ea typeface="宋体"/>
              </a:endParaRPr>
            </a:p>
          </p:txBody>
        </p:sp>
      </p:grpSp>
      <p:sp>
        <p:nvSpPr>
          <p:cNvPr id="140407" name="WordArt 119"/>
          <p:cNvSpPr>
            <a:spLocks noChangeArrowheads="1" noChangeShapeType="1" noTextEdit="1"/>
          </p:cNvSpPr>
          <p:nvPr/>
        </p:nvSpPr>
        <p:spPr bwMode="auto">
          <a:xfrm>
            <a:off x="2587625" y="4684713"/>
            <a:ext cx="1239838" cy="330200"/>
          </a:xfrm>
          <a:prstGeom prst="rect">
            <a:avLst/>
          </a:prstGeom>
        </p:spPr>
        <p:txBody>
          <a:bodyPr wrap="none" fromWordArt="1">
            <a:prstTxWarp prst="textPlain">
              <a:avLst>
                <a:gd name="adj" fmla="val 50000"/>
              </a:avLst>
            </a:prstTxWarp>
          </a:bodyPr>
          <a:lstStyle/>
          <a:p>
            <a:r>
              <a:rPr lang="en-US" altLang="zh-CN" sz="3600" kern="10">
                <a:ln w="9525">
                  <a:solidFill>
                    <a:srgbClr val="FF0066"/>
                  </a:solidFill>
                  <a:round/>
                  <a:headEnd/>
                  <a:tailEnd/>
                </a:ln>
                <a:solidFill>
                  <a:srgbClr val="FFFFFF"/>
                </a:solidFill>
                <a:latin typeface="宋体" panose="02010600030101010101" pitchFamily="2" charset="-122"/>
              </a:rPr>
              <a:t>Release</a:t>
            </a:r>
            <a:endParaRPr lang="zh-CN" altLang="en-US" sz="3600" kern="10">
              <a:ln w="9525">
                <a:solidFill>
                  <a:srgbClr val="FF0066"/>
                </a:solidFill>
                <a:round/>
                <a:headEnd/>
                <a:tailEnd/>
              </a:ln>
              <a:solidFill>
                <a:srgbClr val="FFFFFF"/>
              </a:solidFill>
              <a:latin typeface="宋体" panose="02010600030101010101" pitchFamily="2" charset="-122"/>
            </a:endParaRPr>
          </a:p>
        </p:txBody>
      </p:sp>
      <p:sp>
        <p:nvSpPr>
          <p:cNvPr id="140411" name="WordArt 123"/>
          <p:cNvSpPr>
            <a:spLocks noChangeArrowheads="1" noChangeShapeType="1" noTextEdit="1"/>
          </p:cNvSpPr>
          <p:nvPr/>
        </p:nvSpPr>
        <p:spPr bwMode="auto">
          <a:xfrm>
            <a:off x="1101725" y="2860675"/>
            <a:ext cx="1495425" cy="315913"/>
          </a:xfrm>
          <a:prstGeom prst="rect">
            <a:avLst/>
          </a:prstGeom>
        </p:spPr>
        <p:txBody>
          <a:bodyPr wrap="none" fromWordArt="1">
            <a:prstTxWarp prst="textPlain">
              <a:avLst>
                <a:gd name="adj" fmla="val 50000"/>
              </a:avLst>
            </a:prstTxWarp>
          </a:bodyPr>
          <a:lstStyle/>
          <a:p>
            <a:pPr>
              <a:defRPr/>
            </a:pPr>
            <a:r>
              <a:rPr lang="en-US" altLang="zh-CN" sz="3600" kern="10">
                <a:ln w="9525">
                  <a:solidFill>
                    <a:srgbClr val="FF9966"/>
                  </a:solidFill>
                  <a:round/>
                  <a:headEnd/>
                  <a:tailEnd/>
                </a:ln>
                <a:latin typeface="宋体"/>
                <a:ea typeface="宋体"/>
              </a:rPr>
              <a:t>5′</a:t>
            </a:r>
            <a:r>
              <a:rPr lang="zh-CN" altLang="en-US" sz="3600" kern="10">
                <a:ln w="9525">
                  <a:solidFill>
                    <a:srgbClr val="FF9966"/>
                  </a:solidFill>
                  <a:round/>
                  <a:headEnd/>
                  <a:tailEnd/>
                </a:ln>
                <a:latin typeface="宋体"/>
                <a:ea typeface="宋体"/>
              </a:rPr>
              <a:t>－－</a:t>
            </a:r>
            <a:r>
              <a:rPr lang="en-US" altLang="zh-CN" sz="3600" kern="10">
                <a:ln w="9525">
                  <a:solidFill>
                    <a:srgbClr val="FF9966"/>
                  </a:solidFill>
                  <a:round/>
                  <a:headEnd/>
                  <a:tailEnd/>
                </a:ln>
                <a:latin typeface="宋体"/>
                <a:ea typeface="宋体"/>
              </a:rPr>
              <a:t>AAUAAA</a:t>
            </a:r>
            <a:r>
              <a:rPr lang="zh-CN" altLang="en-US" sz="3600" kern="10">
                <a:ln w="9525">
                  <a:solidFill>
                    <a:srgbClr val="FF9966"/>
                  </a:solidFill>
                  <a:round/>
                  <a:headEnd/>
                  <a:tailEnd/>
                </a:ln>
                <a:latin typeface="宋体"/>
                <a:ea typeface="宋体"/>
              </a:rPr>
              <a:t>－</a:t>
            </a:r>
          </a:p>
        </p:txBody>
      </p:sp>
      <p:sp>
        <p:nvSpPr>
          <p:cNvPr id="140412" name="WordArt 124"/>
          <p:cNvSpPr>
            <a:spLocks noChangeArrowheads="1" noChangeShapeType="1" noTextEdit="1"/>
          </p:cNvSpPr>
          <p:nvPr/>
        </p:nvSpPr>
        <p:spPr bwMode="auto">
          <a:xfrm>
            <a:off x="2649538" y="2887663"/>
            <a:ext cx="911225" cy="288925"/>
          </a:xfrm>
          <a:prstGeom prst="rect">
            <a:avLst/>
          </a:prstGeom>
        </p:spPr>
        <p:txBody>
          <a:bodyPr wrap="none" fromWordArt="1">
            <a:prstTxWarp prst="textPlain">
              <a:avLst>
                <a:gd name="adj" fmla="val 50000"/>
              </a:avLst>
            </a:prstTxWarp>
          </a:bodyPr>
          <a:lstStyle/>
          <a:p>
            <a:pPr>
              <a:defRPr/>
            </a:pPr>
            <a:r>
              <a:rPr lang="zh-CN" altLang="en-US" sz="3600" kern="10">
                <a:ln w="9525">
                  <a:solidFill>
                    <a:srgbClr val="FF9966"/>
                  </a:solidFill>
                  <a:round/>
                  <a:headEnd/>
                  <a:tailEnd/>
                </a:ln>
                <a:latin typeface="宋体"/>
                <a:ea typeface="宋体"/>
              </a:rPr>
              <a:t>－</a:t>
            </a:r>
            <a:r>
              <a:rPr lang="en-US" altLang="zh-CN" sz="3600" kern="10">
                <a:ln w="9525">
                  <a:solidFill>
                    <a:srgbClr val="FF9966"/>
                  </a:solidFill>
                  <a:round/>
                  <a:headEnd/>
                  <a:tailEnd/>
                </a:ln>
                <a:latin typeface="宋体"/>
                <a:ea typeface="宋体"/>
              </a:rPr>
              <a:t>GUGUGUG</a:t>
            </a:r>
            <a:endParaRPr lang="zh-CN" altLang="en-US" sz="3600" kern="10">
              <a:ln w="9525">
                <a:solidFill>
                  <a:srgbClr val="FF9966"/>
                </a:solidFill>
                <a:round/>
                <a:headEnd/>
                <a:tailEnd/>
              </a:ln>
              <a:latin typeface="宋体"/>
              <a:ea typeface="宋体"/>
            </a:endParaRPr>
          </a:p>
        </p:txBody>
      </p:sp>
      <p:grpSp>
        <p:nvGrpSpPr>
          <p:cNvPr id="5" name="Group 88"/>
          <p:cNvGrpSpPr>
            <a:grpSpLocks/>
          </p:cNvGrpSpPr>
          <p:nvPr/>
        </p:nvGrpSpPr>
        <p:grpSpPr bwMode="auto">
          <a:xfrm>
            <a:off x="3810000" y="2890838"/>
            <a:ext cx="2259013" cy="1189037"/>
            <a:chOff x="639" y="1450"/>
            <a:chExt cx="1555" cy="816"/>
          </a:xfrm>
        </p:grpSpPr>
        <p:sp>
          <p:nvSpPr>
            <p:cNvPr id="26654" name="Oval 89"/>
            <p:cNvSpPr>
              <a:spLocks noChangeArrowheads="1"/>
            </p:cNvSpPr>
            <p:nvPr/>
          </p:nvSpPr>
          <p:spPr bwMode="auto">
            <a:xfrm>
              <a:off x="639" y="1450"/>
              <a:ext cx="1555" cy="816"/>
            </a:xfrm>
            <a:prstGeom prst="ellipse">
              <a:avLst/>
            </a:prstGeom>
            <a:gradFill rotWithShape="1">
              <a:gsLst>
                <a:gs pos="0">
                  <a:srgbClr val="FFFFFF">
                    <a:alpha val="60001"/>
                  </a:srgbClr>
                </a:gs>
                <a:gs pos="100000">
                  <a:srgbClr val="D60093">
                    <a:alpha val="67000"/>
                  </a:srgbClr>
                </a:gs>
              </a:gsLst>
              <a:path path="shape">
                <a:fillToRect l="50000" t="50000" r="50000" b="50000"/>
              </a:path>
            </a:gradFill>
            <a:ln w="38100">
              <a:solidFill>
                <a:schemeClr val="tx1"/>
              </a:solidFill>
              <a:round/>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6655" name="WordArt 90"/>
            <p:cNvSpPr>
              <a:spLocks noChangeArrowheads="1" noChangeShapeType="1" noTextEdit="1"/>
            </p:cNvSpPr>
            <p:nvPr/>
          </p:nvSpPr>
          <p:spPr bwMode="auto">
            <a:xfrm>
              <a:off x="823" y="1707"/>
              <a:ext cx="1162" cy="336"/>
            </a:xfrm>
            <a:prstGeom prst="rect">
              <a:avLst/>
            </a:prstGeom>
          </p:spPr>
          <p:txBody>
            <a:bodyPr spcFirstLastPara="1" wrap="none" fromWordArt="1">
              <a:prstTxWarp prst="textArchUp">
                <a:avLst>
                  <a:gd name="adj" fmla="val 10800004"/>
                </a:avLst>
              </a:prstTxWarp>
            </a:bodyPr>
            <a:lstStyle/>
            <a:p>
              <a:r>
                <a:rPr lang="en-US" altLang="zh-CN" sz="3600" kern="10">
                  <a:ln w="9525">
                    <a:solidFill>
                      <a:srgbClr val="0000FF"/>
                    </a:solidFill>
                    <a:round/>
                    <a:headEnd/>
                    <a:tailEnd type="none" w="sm" len="med"/>
                  </a:ln>
                  <a:solidFill>
                    <a:srgbClr val="0000FF"/>
                  </a:solidFill>
                  <a:latin typeface="宋体" panose="02010600030101010101" pitchFamily="2" charset="-122"/>
                </a:rPr>
                <a:t>RNA-polⅡ</a:t>
              </a:r>
              <a:endParaRPr lang="zh-CN" altLang="en-US" sz="3600" kern="10">
                <a:ln w="9525">
                  <a:solidFill>
                    <a:srgbClr val="0000FF"/>
                  </a:solidFill>
                  <a:round/>
                  <a:headEnd/>
                  <a:tailEnd type="none" w="sm" len="med"/>
                </a:ln>
                <a:solidFill>
                  <a:srgbClr val="0000FF"/>
                </a:solidFill>
                <a:latin typeface="宋体" panose="02010600030101010101" pitchFamily="2" charset="-122"/>
              </a:endParaRPr>
            </a:p>
          </p:txBody>
        </p:sp>
      </p:grpSp>
      <p:sp>
        <p:nvSpPr>
          <p:cNvPr id="140413" name="WordArt 125"/>
          <p:cNvSpPr>
            <a:spLocks noChangeArrowheads="1" noChangeShapeType="1" noTextEdit="1"/>
          </p:cNvSpPr>
          <p:nvPr/>
        </p:nvSpPr>
        <p:spPr bwMode="auto">
          <a:xfrm>
            <a:off x="1728788" y="3817938"/>
            <a:ext cx="1881187" cy="247650"/>
          </a:xfrm>
          <a:prstGeom prst="rect">
            <a:avLst/>
          </a:prstGeom>
        </p:spPr>
        <p:txBody>
          <a:bodyPr wrap="none" fromWordArt="1">
            <a:prstTxWarp prst="textPlain">
              <a:avLst>
                <a:gd name="adj" fmla="val 50000"/>
              </a:avLst>
            </a:prstTxWarp>
          </a:bodyPr>
          <a:lstStyle/>
          <a:p>
            <a:r>
              <a:rPr lang="zh-CN" altLang="en-US" sz="3600" kern="10">
                <a:ln w="9525">
                  <a:solidFill>
                    <a:srgbClr val="FF0066"/>
                  </a:solidFill>
                  <a:round/>
                  <a:headEnd/>
                  <a:tailEnd/>
                </a:ln>
                <a:solidFill>
                  <a:srgbClr val="FF0066"/>
                </a:solidFill>
                <a:latin typeface="宋体" panose="02010600030101010101" pitchFamily="2" charset="-122"/>
              </a:rPr>
              <a:t>转录终止修饰点</a:t>
            </a:r>
          </a:p>
        </p:txBody>
      </p:sp>
      <p:grpSp>
        <p:nvGrpSpPr>
          <p:cNvPr id="6" name="Group 126"/>
          <p:cNvGrpSpPr>
            <a:grpSpLocks/>
          </p:cNvGrpSpPr>
          <p:nvPr/>
        </p:nvGrpSpPr>
        <p:grpSpPr bwMode="auto">
          <a:xfrm>
            <a:off x="4394200" y="4225925"/>
            <a:ext cx="2259013" cy="1189038"/>
            <a:chOff x="639" y="1450"/>
            <a:chExt cx="1555" cy="816"/>
          </a:xfrm>
        </p:grpSpPr>
        <p:sp>
          <p:nvSpPr>
            <p:cNvPr id="26652" name="Oval 127"/>
            <p:cNvSpPr>
              <a:spLocks noChangeArrowheads="1"/>
            </p:cNvSpPr>
            <p:nvPr/>
          </p:nvSpPr>
          <p:spPr bwMode="auto">
            <a:xfrm>
              <a:off x="639" y="1450"/>
              <a:ext cx="1555" cy="816"/>
            </a:xfrm>
            <a:prstGeom prst="ellipse">
              <a:avLst/>
            </a:prstGeom>
            <a:gradFill rotWithShape="1">
              <a:gsLst>
                <a:gs pos="0">
                  <a:srgbClr val="FFFFFF">
                    <a:alpha val="60001"/>
                  </a:srgbClr>
                </a:gs>
                <a:gs pos="100000">
                  <a:srgbClr val="D60093">
                    <a:alpha val="67000"/>
                  </a:srgbClr>
                </a:gs>
              </a:gsLst>
              <a:path path="shape">
                <a:fillToRect l="50000" t="50000" r="50000" b="50000"/>
              </a:path>
            </a:gradFill>
            <a:ln w="38100">
              <a:solidFill>
                <a:schemeClr val="tx1"/>
              </a:solidFill>
              <a:round/>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6653" name="WordArt 128"/>
            <p:cNvSpPr>
              <a:spLocks noChangeArrowheads="1" noChangeShapeType="1" noTextEdit="1"/>
            </p:cNvSpPr>
            <p:nvPr/>
          </p:nvSpPr>
          <p:spPr bwMode="auto">
            <a:xfrm>
              <a:off x="823" y="1707"/>
              <a:ext cx="1162" cy="336"/>
            </a:xfrm>
            <a:prstGeom prst="rect">
              <a:avLst/>
            </a:prstGeom>
          </p:spPr>
          <p:txBody>
            <a:bodyPr spcFirstLastPara="1" wrap="none" fromWordArt="1">
              <a:prstTxWarp prst="textArchUp">
                <a:avLst>
                  <a:gd name="adj" fmla="val 10800004"/>
                </a:avLst>
              </a:prstTxWarp>
            </a:bodyPr>
            <a:lstStyle/>
            <a:p>
              <a:r>
                <a:rPr lang="en-US" altLang="zh-CN" sz="3600" kern="10">
                  <a:ln w="9525">
                    <a:solidFill>
                      <a:srgbClr val="0000FF"/>
                    </a:solidFill>
                    <a:round/>
                    <a:headEnd/>
                    <a:tailEnd type="none" w="sm" len="med"/>
                  </a:ln>
                  <a:solidFill>
                    <a:srgbClr val="0000FF"/>
                  </a:solidFill>
                  <a:latin typeface="宋体" panose="02010600030101010101" pitchFamily="2" charset="-122"/>
                </a:rPr>
                <a:t>RNA-polⅡ</a:t>
              </a:r>
              <a:endParaRPr lang="zh-CN" altLang="en-US" sz="3600" kern="10">
                <a:ln w="9525">
                  <a:solidFill>
                    <a:srgbClr val="0000FF"/>
                  </a:solidFill>
                  <a:round/>
                  <a:headEnd/>
                  <a:tailEnd type="none" w="sm" len="med"/>
                </a:ln>
                <a:solidFill>
                  <a:srgbClr val="0000FF"/>
                </a:solidFill>
                <a:latin typeface="宋体" panose="02010600030101010101" pitchFamily="2" charset="-122"/>
              </a:endParaRPr>
            </a:p>
          </p:txBody>
        </p:sp>
      </p:grpSp>
      <p:sp>
        <p:nvSpPr>
          <p:cNvPr id="140417" name="AutoShape 129"/>
          <p:cNvSpPr>
            <a:spLocks noChangeArrowheads="1"/>
          </p:cNvSpPr>
          <p:nvPr/>
        </p:nvSpPr>
        <p:spPr bwMode="auto">
          <a:xfrm>
            <a:off x="3163888" y="1277938"/>
            <a:ext cx="1558925" cy="18732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0000FF"/>
          </a:solidFill>
          <a:ln w="38100">
            <a:solidFill>
              <a:schemeClr val="tx1"/>
            </a:solidFill>
            <a:miter lim="800000"/>
            <a:headEnd/>
            <a:tailEnd/>
          </a:ln>
        </p:spPr>
        <p:txBody>
          <a:bodyPr wrap="none" anchor="ctr"/>
          <a:lstStyle/>
          <a:p>
            <a:endParaRPr lang="zh-CN" altLang="en-US"/>
          </a:p>
        </p:txBody>
      </p:sp>
    </p:spTree>
    <p:extLst>
      <p:ext uri="{BB962C8B-B14F-4D97-AF65-F5344CB8AC3E}">
        <p14:creationId xmlns:p14="http://schemas.microsoft.com/office/powerpoint/2010/main" val="384930806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par>
                                <p:cTn id="8" presetID="9" presetClass="entr" presetSubtype="0" fill="hold" nodeType="withEffect">
                                  <p:stCondLst>
                                    <p:cond delay="0"/>
                                  </p:stCondLst>
                                  <p:childTnLst>
                                    <p:set>
                                      <p:cBhvr>
                                        <p:cTn id="9" dur="1" fill="hold">
                                          <p:stCondLst>
                                            <p:cond delay="0"/>
                                          </p:stCondLst>
                                        </p:cTn>
                                        <p:tgtEl>
                                          <p:spTgt spid="140412"/>
                                        </p:tgtEl>
                                        <p:attrNameLst>
                                          <p:attrName>style.visibility</p:attrName>
                                        </p:attrNameLst>
                                      </p:cBhvr>
                                      <p:to>
                                        <p:strVal val="visible"/>
                                      </p:to>
                                    </p:set>
                                    <p:animEffect transition="in" filter="dissolve">
                                      <p:cBhvr>
                                        <p:cTn id="10" dur="500"/>
                                        <p:tgtEl>
                                          <p:spTgt spid="140412"/>
                                        </p:tgtEl>
                                      </p:cBhvr>
                                    </p:animEffect>
                                  </p:childTnLst>
                                </p:cTn>
                              </p:par>
                              <p:par>
                                <p:cTn id="11" presetID="9" presetClass="entr" presetSubtype="0" fill="hold" nodeType="withEffect">
                                  <p:stCondLst>
                                    <p:cond delay="0"/>
                                  </p:stCondLst>
                                  <p:childTnLst>
                                    <p:set>
                                      <p:cBhvr>
                                        <p:cTn id="12" dur="1" fill="hold">
                                          <p:stCondLst>
                                            <p:cond delay="0"/>
                                          </p:stCondLst>
                                        </p:cTn>
                                        <p:tgtEl>
                                          <p:spTgt spid="140411"/>
                                        </p:tgtEl>
                                        <p:attrNameLst>
                                          <p:attrName>style.visibility</p:attrName>
                                        </p:attrNameLst>
                                      </p:cBhvr>
                                      <p:to>
                                        <p:strVal val="visible"/>
                                      </p:to>
                                    </p:set>
                                    <p:animEffect transition="in" filter="dissolve">
                                      <p:cBhvr>
                                        <p:cTn id="13" dur="500"/>
                                        <p:tgtEl>
                                          <p:spTgt spid="140411"/>
                                        </p:tgtEl>
                                      </p:cBhvr>
                                    </p:animEffect>
                                  </p:childTnLst>
                                </p:cTn>
                              </p:par>
                            </p:childTnLst>
                          </p:cTn>
                        </p:par>
                        <p:par>
                          <p:cTn id="14" fill="hold" nodeType="afterGroup">
                            <p:stCondLst>
                              <p:cond delay="500"/>
                            </p:stCondLst>
                            <p:childTnLst>
                              <p:par>
                                <p:cTn id="15" presetID="12" presetClass="entr" presetSubtype="4" fill="hold" nodeType="afterEffect">
                                  <p:stCondLst>
                                    <p:cond delay="0"/>
                                  </p:stCondLst>
                                  <p:childTnLst>
                                    <p:set>
                                      <p:cBhvr>
                                        <p:cTn id="16" dur="1" fill="hold">
                                          <p:stCondLst>
                                            <p:cond delay="0"/>
                                          </p:stCondLst>
                                        </p:cTn>
                                        <p:tgtEl>
                                          <p:spTgt spid="140413"/>
                                        </p:tgtEl>
                                        <p:attrNameLst>
                                          <p:attrName>style.visibility</p:attrName>
                                        </p:attrNameLst>
                                      </p:cBhvr>
                                      <p:to>
                                        <p:strVal val="visible"/>
                                      </p:to>
                                    </p:set>
                                    <p:animEffect transition="in" filter="slide(fromBottom)">
                                      <p:cBhvr>
                                        <p:cTn id="17" dur="500"/>
                                        <p:tgtEl>
                                          <p:spTgt spid="14041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1" fill="hold" nodeType="clickEffect">
                                  <p:stCondLst>
                                    <p:cond delay="0"/>
                                  </p:stCondLst>
                                  <p:childTnLst>
                                    <p:set>
                                      <p:cBhvr>
                                        <p:cTn id="21" dur="1" fill="hold">
                                          <p:stCondLst>
                                            <p:cond delay="0"/>
                                          </p:stCondLst>
                                        </p:cTn>
                                        <p:tgtEl>
                                          <p:spTgt spid="140321"/>
                                        </p:tgtEl>
                                        <p:attrNameLst>
                                          <p:attrName>style.visibility</p:attrName>
                                        </p:attrNameLst>
                                      </p:cBhvr>
                                      <p:to>
                                        <p:strVal val="visible"/>
                                      </p:to>
                                    </p:set>
                                    <p:animEffect transition="in" filter="wipe(up)">
                                      <p:cBhvr>
                                        <p:cTn id="22" dur="2000"/>
                                        <p:tgtEl>
                                          <p:spTgt spid="140321"/>
                                        </p:tgtEl>
                                      </p:cBhvr>
                                    </p:animEffect>
                                  </p:childTnLst>
                                </p:cTn>
                              </p:par>
                              <p:par>
                                <p:cTn id="23" presetID="22" presetClass="entr" presetSubtype="1" fill="hold" nodeType="withEffect">
                                  <p:stCondLst>
                                    <p:cond delay="0"/>
                                  </p:stCondLst>
                                  <p:childTnLst>
                                    <p:set>
                                      <p:cBhvr>
                                        <p:cTn id="24" dur="1" fill="hold">
                                          <p:stCondLst>
                                            <p:cond delay="0"/>
                                          </p:stCondLst>
                                        </p:cTn>
                                        <p:tgtEl>
                                          <p:spTgt spid="140374"/>
                                        </p:tgtEl>
                                        <p:attrNameLst>
                                          <p:attrName>style.visibility</p:attrName>
                                        </p:attrNameLst>
                                      </p:cBhvr>
                                      <p:to>
                                        <p:strVal val="visible"/>
                                      </p:to>
                                    </p:set>
                                    <p:animEffect transition="in" filter="wipe(up)">
                                      <p:cBhvr>
                                        <p:cTn id="25" dur="2000"/>
                                        <p:tgtEl>
                                          <p:spTgt spid="140374"/>
                                        </p:tgtEl>
                                      </p:cBhvr>
                                    </p:animEffect>
                                  </p:childTnLst>
                                </p:cTn>
                              </p:par>
                            </p:childTnLst>
                          </p:cTn>
                        </p:par>
                        <p:par>
                          <p:cTn id="26" fill="hold" nodeType="afterGroup">
                            <p:stCondLst>
                              <p:cond delay="2000"/>
                            </p:stCondLst>
                            <p:childTnLst>
                              <p:par>
                                <p:cTn id="27" presetID="42" presetClass="path" presetSubtype="0" repeatCount="indefinite" accel="50000" decel="50000" fill="hold" nodeType="afterEffect">
                                  <p:stCondLst>
                                    <p:cond delay="0"/>
                                  </p:stCondLst>
                                  <p:endCondLst>
                                    <p:cond evt="onNext" delay="0">
                                      <p:tgtEl>
                                        <p:sldTgt/>
                                      </p:tgtEl>
                                    </p:cond>
                                  </p:endCondLst>
                                  <p:childTnLst>
                                    <p:animMotion origin="layout" path="M 2.5E-6 -4.62428E-7 L -0.00156 0.04925 " pathEditMode="relative" rAng="0" ptsTypes="AA">
                                      <p:cBhvr>
                                        <p:cTn id="28" dur="2000" fill="hold"/>
                                        <p:tgtEl>
                                          <p:spTgt spid="140321"/>
                                        </p:tgtEl>
                                        <p:attrNameLst>
                                          <p:attrName>ppt_x</p:attrName>
                                          <p:attrName>ppt_y</p:attrName>
                                        </p:attrNameLst>
                                      </p:cBhvr>
                                      <p:rCtr x="-87" y="2451"/>
                                    </p:animMotion>
                                  </p:childTnLst>
                                </p:cTn>
                              </p:par>
                            </p:childTnLst>
                          </p:cTn>
                        </p:par>
                      </p:childTnLst>
                    </p:cTn>
                  </p:par>
                  <p:par>
                    <p:cTn id="29" fill="hold" nodeType="clickPar">
                      <p:stCondLst>
                        <p:cond delay="indefinite"/>
                      </p:stCondLst>
                      <p:childTnLst>
                        <p:par>
                          <p:cTn id="30" fill="hold" nodeType="withGroup">
                            <p:stCondLst>
                              <p:cond delay="0"/>
                            </p:stCondLst>
                            <p:childTnLst>
                              <p:par>
                                <p:cTn id="31" presetID="64" presetClass="path" presetSubtype="0" accel="50000" decel="50000" fill="hold" nodeType="clickEffect">
                                  <p:stCondLst>
                                    <p:cond delay="0"/>
                                  </p:stCondLst>
                                  <p:childTnLst>
                                    <p:animMotion origin="layout" path="M 3.05556E-6 2.42775E-6 L 0.00156 -0.24555 " pathEditMode="relative" rAng="0" ptsTypes="AA">
                                      <p:cBhvr>
                                        <p:cTn id="32" dur="2000" fill="hold"/>
                                        <p:tgtEl>
                                          <p:spTgt spid="140411"/>
                                        </p:tgtEl>
                                        <p:attrNameLst>
                                          <p:attrName>ppt_x</p:attrName>
                                          <p:attrName>ppt_y</p:attrName>
                                        </p:attrNameLst>
                                      </p:cBhvr>
                                      <p:rCtr x="69" y="-12277"/>
                                    </p:animMotion>
                                  </p:childTnLst>
                                </p:cTn>
                              </p:par>
                              <p:par>
                                <p:cTn id="33" presetID="55" presetClass="exit" presetSubtype="0" fill="hold" nodeType="withEffect">
                                  <p:stCondLst>
                                    <p:cond delay="0"/>
                                  </p:stCondLst>
                                  <p:childTnLst>
                                    <p:anim calcmode="lin" valueType="num">
                                      <p:cBhvr>
                                        <p:cTn id="34" dur="2000"/>
                                        <p:tgtEl>
                                          <p:spTgt spid="140374"/>
                                        </p:tgtEl>
                                        <p:attrNameLst>
                                          <p:attrName>ppt_w</p:attrName>
                                        </p:attrNameLst>
                                      </p:cBhvr>
                                      <p:tavLst>
                                        <p:tav tm="0">
                                          <p:val>
                                            <p:strVal val="ppt_w"/>
                                          </p:val>
                                        </p:tav>
                                        <p:tav tm="100000">
                                          <p:val>
                                            <p:strVal val="ppt_w*0.70"/>
                                          </p:val>
                                        </p:tav>
                                      </p:tavLst>
                                    </p:anim>
                                    <p:anim calcmode="lin" valueType="num">
                                      <p:cBhvr>
                                        <p:cTn id="35" dur="2000"/>
                                        <p:tgtEl>
                                          <p:spTgt spid="140374"/>
                                        </p:tgtEl>
                                        <p:attrNameLst>
                                          <p:attrName>ppt_h</p:attrName>
                                        </p:attrNameLst>
                                      </p:cBhvr>
                                      <p:tavLst>
                                        <p:tav tm="0">
                                          <p:val>
                                            <p:strVal val="ppt_h"/>
                                          </p:val>
                                        </p:tav>
                                        <p:tav tm="100000">
                                          <p:val>
                                            <p:strVal val="ppt_h"/>
                                          </p:val>
                                        </p:tav>
                                      </p:tavLst>
                                    </p:anim>
                                    <p:animEffect transition="out" filter="fade">
                                      <p:cBhvr>
                                        <p:cTn id="36" dur="2000"/>
                                        <p:tgtEl>
                                          <p:spTgt spid="140374"/>
                                        </p:tgtEl>
                                      </p:cBhvr>
                                    </p:animEffect>
                                    <p:set>
                                      <p:cBhvr>
                                        <p:cTn id="37" dur="1" fill="hold">
                                          <p:stCondLst>
                                            <p:cond delay="1999"/>
                                          </p:stCondLst>
                                        </p:cTn>
                                        <p:tgtEl>
                                          <p:spTgt spid="140374"/>
                                        </p:tgtEl>
                                        <p:attrNameLst>
                                          <p:attrName>style.visibility</p:attrName>
                                        </p:attrNameLst>
                                      </p:cBhvr>
                                      <p:to>
                                        <p:strVal val="hidden"/>
                                      </p:to>
                                    </p:set>
                                  </p:childTnLst>
                                </p:cTn>
                              </p:par>
                              <p:par>
                                <p:cTn id="38" presetID="55" presetClass="exit" presetSubtype="0" fill="hold" nodeType="withEffect">
                                  <p:stCondLst>
                                    <p:cond delay="0"/>
                                  </p:stCondLst>
                                  <p:childTnLst>
                                    <p:anim calcmode="lin" valueType="num">
                                      <p:cBhvr>
                                        <p:cTn id="39" dur="2000"/>
                                        <p:tgtEl>
                                          <p:spTgt spid="140321"/>
                                        </p:tgtEl>
                                        <p:attrNameLst>
                                          <p:attrName>ppt_w</p:attrName>
                                        </p:attrNameLst>
                                      </p:cBhvr>
                                      <p:tavLst>
                                        <p:tav tm="0">
                                          <p:val>
                                            <p:strVal val="ppt_w"/>
                                          </p:val>
                                        </p:tav>
                                        <p:tav tm="100000">
                                          <p:val>
                                            <p:strVal val="ppt_w*0.70"/>
                                          </p:val>
                                        </p:tav>
                                      </p:tavLst>
                                    </p:anim>
                                    <p:anim calcmode="lin" valueType="num">
                                      <p:cBhvr>
                                        <p:cTn id="40" dur="2000"/>
                                        <p:tgtEl>
                                          <p:spTgt spid="140321"/>
                                        </p:tgtEl>
                                        <p:attrNameLst>
                                          <p:attrName>ppt_h</p:attrName>
                                        </p:attrNameLst>
                                      </p:cBhvr>
                                      <p:tavLst>
                                        <p:tav tm="0">
                                          <p:val>
                                            <p:strVal val="ppt_h"/>
                                          </p:val>
                                        </p:tav>
                                        <p:tav tm="100000">
                                          <p:val>
                                            <p:strVal val="ppt_h"/>
                                          </p:val>
                                        </p:tav>
                                      </p:tavLst>
                                    </p:anim>
                                    <p:animEffect transition="out" filter="fade">
                                      <p:cBhvr>
                                        <p:cTn id="41" dur="2000"/>
                                        <p:tgtEl>
                                          <p:spTgt spid="140321"/>
                                        </p:tgtEl>
                                      </p:cBhvr>
                                    </p:animEffect>
                                    <p:set>
                                      <p:cBhvr>
                                        <p:cTn id="42" dur="1" fill="hold">
                                          <p:stCondLst>
                                            <p:cond delay="1999"/>
                                          </p:stCondLst>
                                        </p:cTn>
                                        <p:tgtEl>
                                          <p:spTgt spid="140321"/>
                                        </p:tgtEl>
                                        <p:attrNameLst>
                                          <p:attrName>style.visibility</p:attrName>
                                        </p:attrNameLst>
                                      </p:cBhvr>
                                      <p:to>
                                        <p:strVal val="hidden"/>
                                      </p:to>
                                    </p:set>
                                  </p:childTnLst>
                                </p:cTn>
                              </p:par>
                            </p:childTnLst>
                          </p:cTn>
                        </p:par>
                        <p:par>
                          <p:cTn id="43" fill="hold" nodeType="afterGroup">
                            <p:stCondLst>
                              <p:cond delay="2000"/>
                            </p:stCondLst>
                            <p:childTnLst>
                              <p:par>
                                <p:cTn id="44" presetID="22" presetClass="entr" presetSubtype="8" fill="hold" nodeType="afterEffect">
                                  <p:stCondLst>
                                    <p:cond delay="0"/>
                                  </p:stCondLst>
                                  <p:childTnLst>
                                    <p:set>
                                      <p:cBhvr>
                                        <p:cTn id="45" dur="1" fill="hold">
                                          <p:stCondLst>
                                            <p:cond delay="0"/>
                                          </p:stCondLst>
                                        </p:cTn>
                                        <p:tgtEl>
                                          <p:spTgt spid="140417"/>
                                        </p:tgtEl>
                                        <p:attrNameLst>
                                          <p:attrName>style.visibility</p:attrName>
                                        </p:attrNameLst>
                                      </p:cBhvr>
                                      <p:to>
                                        <p:strVal val="visible"/>
                                      </p:to>
                                    </p:set>
                                    <p:animEffect transition="in" filter="wipe(left)">
                                      <p:cBhvr>
                                        <p:cTn id="46" dur="500"/>
                                        <p:tgtEl>
                                          <p:spTgt spid="140417"/>
                                        </p:tgtEl>
                                      </p:cBhvr>
                                    </p:animEffect>
                                  </p:childTnLst>
                                </p:cTn>
                              </p:par>
                            </p:childTnLst>
                          </p:cTn>
                        </p:par>
                        <p:par>
                          <p:cTn id="47" fill="hold" nodeType="afterGroup">
                            <p:stCondLst>
                              <p:cond delay="2500"/>
                            </p:stCondLst>
                            <p:childTnLst>
                              <p:par>
                                <p:cTn id="48" presetID="9" presetClass="entr" presetSubtype="0" fill="hold" nodeType="afterEffect">
                                  <p:stCondLst>
                                    <p:cond delay="0"/>
                                  </p:stCondLst>
                                  <p:childTnLst>
                                    <p:set>
                                      <p:cBhvr>
                                        <p:cTn id="49" dur="1" fill="hold">
                                          <p:stCondLst>
                                            <p:cond delay="0"/>
                                          </p:stCondLst>
                                        </p:cTn>
                                        <p:tgtEl>
                                          <p:spTgt spid="140381"/>
                                        </p:tgtEl>
                                        <p:attrNameLst>
                                          <p:attrName>style.visibility</p:attrName>
                                        </p:attrNameLst>
                                      </p:cBhvr>
                                      <p:to>
                                        <p:strVal val="visible"/>
                                      </p:to>
                                    </p:set>
                                    <p:animEffect transition="in" filter="dissolve">
                                      <p:cBhvr>
                                        <p:cTn id="50" dur="500"/>
                                        <p:tgtEl>
                                          <p:spTgt spid="140381"/>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12" presetClass="entr" presetSubtype="1" fill="hold" nodeType="clickEffect">
                                  <p:stCondLst>
                                    <p:cond delay="0"/>
                                  </p:stCondLst>
                                  <p:childTnLst>
                                    <p:set>
                                      <p:cBhvr>
                                        <p:cTn id="54" dur="1" fill="hold">
                                          <p:stCondLst>
                                            <p:cond delay="0"/>
                                          </p:stCondLst>
                                        </p:cTn>
                                        <p:tgtEl>
                                          <p:spTgt spid="2"/>
                                        </p:tgtEl>
                                        <p:attrNameLst>
                                          <p:attrName>style.visibility</p:attrName>
                                        </p:attrNameLst>
                                      </p:cBhvr>
                                      <p:to>
                                        <p:strVal val="visible"/>
                                      </p:to>
                                    </p:set>
                                    <p:animEffect transition="in" filter="slide(fromTop)">
                                      <p:cBhvr>
                                        <p:cTn id="55" dur="500"/>
                                        <p:tgtEl>
                                          <p:spTgt spid="2"/>
                                        </p:tgtEl>
                                      </p:cBhvr>
                                    </p:animEffect>
                                  </p:childTnLst>
                                </p:cTn>
                              </p:par>
                            </p:childTnLst>
                          </p:cTn>
                        </p:par>
                      </p:childTnLst>
                    </p:cTn>
                  </p:par>
                  <p:par>
                    <p:cTn id="56" fill="hold" nodeType="clickPar">
                      <p:stCondLst>
                        <p:cond delay="indefinite"/>
                      </p:stCondLst>
                      <p:childTnLst>
                        <p:par>
                          <p:cTn id="57" fill="hold" nodeType="withGroup">
                            <p:stCondLst>
                              <p:cond delay="0"/>
                            </p:stCondLst>
                            <p:childTnLst>
                              <p:par>
                                <p:cTn id="58" presetID="0" presetClass="path" presetSubtype="0" accel="50000" decel="50000" fill="hold" nodeType="clickEffect">
                                  <p:stCondLst>
                                    <p:cond delay="0"/>
                                  </p:stCondLst>
                                  <p:childTnLst>
                                    <p:animMotion origin="layout" path="M 8.33333E-7 -0.00093 C 0.01597 -0.00185 0.03212 -0.00278 0.04045 0.00046 C 0.04896 0.00393 0.04774 0.01456 0.05121 0.01988 C 0.05469 0.02497 0.05746 0.02612 0.0618 0.03144 C 0.06615 0.03699 0.07413 0.04832 0.07691 0.05225 " pathEditMode="relative" rAng="0" ptsTypes="aaaaA">
                                      <p:cBhvr>
                                        <p:cTn id="59" dur="2000" fill="hold"/>
                                        <p:tgtEl>
                                          <p:spTgt spid="2"/>
                                        </p:tgtEl>
                                        <p:attrNameLst>
                                          <p:attrName>ppt_x</p:attrName>
                                          <p:attrName>ppt_y</p:attrName>
                                        </p:attrNameLst>
                                      </p:cBhvr>
                                      <p:rCtr x="3837" y="2566"/>
                                    </p:animMotion>
                                  </p:childTnLst>
                                </p:cTn>
                              </p:par>
                              <p:par>
                                <p:cTn id="60" presetID="22" presetClass="exit" presetSubtype="8" fill="hold" nodeType="withEffect">
                                  <p:stCondLst>
                                    <p:cond delay="0"/>
                                  </p:stCondLst>
                                  <p:childTnLst>
                                    <p:animEffect transition="out" filter="wipe(left)">
                                      <p:cBhvr>
                                        <p:cTn id="61" dur="2000"/>
                                        <p:tgtEl>
                                          <p:spTgt spid="140412"/>
                                        </p:tgtEl>
                                      </p:cBhvr>
                                    </p:animEffect>
                                    <p:set>
                                      <p:cBhvr>
                                        <p:cTn id="62" dur="1" fill="hold">
                                          <p:stCondLst>
                                            <p:cond delay="1999"/>
                                          </p:stCondLst>
                                        </p:cTn>
                                        <p:tgtEl>
                                          <p:spTgt spid="140412"/>
                                        </p:tgtEl>
                                        <p:attrNameLst>
                                          <p:attrName>style.visibility</p:attrName>
                                        </p:attrNameLst>
                                      </p:cBhvr>
                                      <p:to>
                                        <p:strVal val="hidden"/>
                                      </p:to>
                                    </p:set>
                                  </p:childTnLst>
                                </p:cTn>
                              </p:par>
                            </p:childTnLst>
                          </p:cTn>
                        </p:par>
                        <p:par>
                          <p:cTn id="63" fill="hold" nodeType="afterGroup">
                            <p:stCondLst>
                              <p:cond delay="2000"/>
                            </p:stCondLst>
                            <p:childTnLst>
                              <p:par>
                                <p:cTn id="64" presetID="63" presetClass="path" presetSubtype="0" accel="50000" decel="50000" fill="hold" nodeType="afterEffect">
                                  <p:stCondLst>
                                    <p:cond delay="0"/>
                                  </p:stCondLst>
                                  <p:childTnLst>
                                    <p:animMotion origin="layout" path="M -4.16667E-6 -4.45087E-6 L 0.0599 -4.45087E-6 " pathEditMode="relative" rAng="0" ptsTypes="AA">
                                      <p:cBhvr>
                                        <p:cTn id="65" dur="3000" fill="hold"/>
                                        <p:tgtEl>
                                          <p:spTgt spid="5"/>
                                        </p:tgtEl>
                                        <p:attrNameLst>
                                          <p:attrName>ppt_x</p:attrName>
                                          <p:attrName>ppt_y</p:attrName>
                                        </p:attrNameLst>
                                      </p:cBhvr>
                                      <p:rCtr x="2986" y="0"/>
                                    </p:animMotion>
                                  </p:childTnLst>
                                </p:cTn>
                              </p:par>
                            </p:childTnLst>
                          </p:cTn>
                        </p:par>
                        <p:par>
                          <p:cTn id="66" fill="hold" nodeType="afterGroup">
                            <p:stCondLst>
                              <p:cond delay="5000"/>
                            </p:stCondLst>
                            <p:childTnLst>
                              <p:par>
                                <p:cTn id="67" presetID="55" presetClass="exit" presetSubtype="0" fill="hold" nodeType="afterEffect">
                                  <p:stCondLst>
                                    <p:cond delay="0"/>
                                  </p:stCondLst>
                                  <p:childTnLst>
                                    <p:anim calcmode="lin" valueType="num">
                                      <p:cBhvr>
                                        <p:cTn id="68" dur="2000"/>
                                        <p:tgtEl>
                                          <p:spTgt spid="5"/>
                                        </p:tgtEl>
                                        <p:attrNameLst>
                                          <p:attrName>ppt_w</p:attrName>
                                        </p:attrNameLst>
                                      </p:cBhvr>
                                      <p:tavLst>
                                        <p:tav tm="0">
                                          <p:val>
                                            <p:strVal val="ppt_w"/>
                                          </p:val>
                                        </p:tav>
                                        <p:tav tm="100000">
                                          <p:val>
                                            <p:strVal val="ppt_w*0.70"/>
                                          </p:val>
                                        </p:tav>
                                      </p:tavLst>
                                    </p:anim>
                                    <p:anim calcmode="lin" valueType="num">
                                      <p:cBhvr>
                                        <p:cTn id="69" dur="2000"/>
                                        <p:tgtEl>
                                          <p:spTgt spid="5"/>
                                        </p:tgtEl>
                                        <p:attrNameLst>
                                          <p:attrName>ppt_h</p:attrName>
                                        </p:attrNameLst>
                                      </p:cBhvr>
                                      <p:tavLst>
                                        <p:tav tm="0">
                                          <p:val>
                                            <p:strVal val="ppt_h"/>
                                          </p:val>
                                        </p:tav>
                                        <p:tav tm="100000">
                                          <p:val>
                                            <p:strVal val="ppt_h"/>
                                          </p:val>
                                        </p:tav>
                                      </p:tavLst>
                                    </p:anim>
                                    <p:animEffect transition="out" filter="fade">
                                      <p:cBhvr>
                                        <p:cTn id="70" dur="2000"/>
                                        <p:tgtEl>
                                          <p:spTgt spid="5"/>
                                        </p:tgtEl>
                                      </p:cBhvr>
                                    </p:animEffect>
                                    <p:set>
                                      <p:cBhvr>
                                        <p:cTn id="71" dur="1" fill="hold">
                                          <p:stCondLst>
                                            <p:cond delay="1999"/>
                                          </p:stCondLst>
                                        </p:cTn>
                                        <p:tgtEl>
                                          <p:spTgt spid="5"/>
                                        </p:tgtEl>
                                        <p:attrNameLst>
                                          <p:attrName>style.visibility</p:attrName>
                                        </p:attrNameLst>
                                      </p:cBhvr>
                                      <p:to>
                                        <p:strVal val="hidden"/>
                                      </p:to>
                                    </p:set>
                                  </p:childTnLst>
                                </p:cTn>
                              </p:par>
                              <p:par>
                                <p:cTn id="72" presetID="63" presetClass="path" presetSubtype="0" accel="50000" decel="50000" fill="hold" nodeType="withEffect">
                                  <p:stCondLst>
                                    <p:cond delay="2000"/>
                                  </p:stCondLst>
                                  <p:childTnLst>
                                    <p:animMotion origin="layout" path="M 0.07691 0.06682 L 0.2875 0.06682 " pathEditMode="relative" rAng="0" ptsTypes="AA">
                                      <p:cBhvr>
                                        <p:cTn id="73" dur="5000" fill="hold"/>
                                        <p:tgtEl>
                                          <p:spTgt spid="2"/>
                                        </p:tgtEl>
                                        <p:attrNameLst>
                                          <p:attrName>ppt_x</p:attrName>
                                          <p:attrName>ppt_y</p:attrName>
                                        </p:attrNameLst>
                                      </p:cBhvr>
                                      <p:rCtr x="10521" y="0"/>
                                    </p:animMotion>
                                  </p:childTnLst>
                                </p:cTn>
                              </p:par>
                              <p:par>
                                <p:cTn id="74" presetID="22" presetClass="exit" presetSubtype="8" fill="hold" nodeType="withEffect">
                                  <p:stCondLst>
                                    <p:cond delay="2000"/>
                                  </p:stCondLst>
                                  <p:childTnLst>
                                    <p:animEffect transition="out" filter="wipe(left)">
                                      <p:cBhvr>
                                        <p:cTn id="75" dur="5000"/>
                                        <p:tgtEl>
                                          <p:spTgt spid="140303"/>
                                        </p:tgtEl>
                                      </p:cBhvr>
                                    </p:animEffect>
                                    <p:set>
                                      <p:cBhvr>
                                        <p:cTn id="76" dur="1" fill="hold">
                                          <p:stCondLst>
                                            <p:cond delay="4999"/>
                                          </p:stCondLst>
                                        </p:cTn>
                                        <p:tgtEl>
                                          <p:spTgt spid="140303"/>
                                        </p:tgtEl>
                                        <p:attrNameLst>
                                          <p:attrName>style.visibility</p:attrName>
                                        </p:attrNameLst>
                                      </p:cBhvr>
                                      <p:to>
                                        <p:strVal val="hidden"/>
                                      </p:to>
                                    </p:set>
                                  </p:childTnLst>
                                </p:cTn>
                              </p:par>
                            </p:childTnLst>
                          </p:cTn>
                        </p:par>
                        <p:par>
                          <p:cTn id="77" fill="hold" nodeType="afterGroup">
                            <p:stCondLst>
                              <p:cond delay="12000"/>
                            </p:stCondLst>
                            <p:childTnLst>
                              <p:par>
                                <p:cTn id="78" presetID="12" presetClass="entr" presetSubtype="1" fill="hold" nodeType="afterEffect">
                                  <p:stCondLst>
                                    <p:cond delay="0"/>
                                  </p:stCondLst>
                                  <p:childTnLst>
                                    <p:set>
                                      <p:cBhvr>
                                        <p:cTn id="79" dur="1" fill="hold">
                                          <p:stCondLst>
                                            <p:cond delay="0"/>
                                          </p:stCondLst>
                                        </p:cTn>
                                        <p:tgtEl>
                                          <p:spTgt spid="6"/>
                                        </p:tgtEl>
                                        <p:attrNameLst>
                                          <p:attrName>style.visibility</p:attrName>
                                        </p:attrNameLst>
                                      </p:cBhvr>
                                      <p:to>
                                        <p:strVal val="visible"/>
                                      </p:to>
                                    </p:set>
                                    <p:animEffect transition="in" filter="slide(fromTop)">
                                      <p:cBhvr>
                                        <p:cTn id="80" dur="500"/>
                                        <p:tgtEl>
                                          <p:spTgt spid="6"/>
                                        </p:tgtEl>
                                      </p:cBhvr>
                                    </p:animEffect>
                                  </p:childTnLst>
                                </p:cTn>
                              </p:par>
                              <p:par>
                                <p:cTn id="81" presetID="22" presetClass="entr" presetSubtype="1" fill="hold" nodeType="withEffect">
                                  <p:stCondLst>
                                    <p:cond delay="0"/>
                                  </p:stCondLst>
                                  <p:childTnLst>
                                    <p:set>
                                      <p:cBhvr>
                                        <p:cTn id="82" dur="1" fill="hold">
                                          <p:stCondLst>
                                            <p:cond delay="0"/>
                                          </p:stCondLst>
                                        </p:cTn>
                                        <p:tgtEl>
                                          <p:spTgt spid="140368"/>
                                        </p:tgtEl>
                                        <p:attrNameLst>
                                          <p:attrName>style.visibility</p:attrName>
                                        </p:attrNameLst>
                                      </p:cBhvr>
                                      <p:to>
                                        <p:strVal val="visible"/>
                                      </p:to>
                                    </p:set>
                                    <p:animEffect transition="in" filter="wipe(up)">
                                      <p:cBhvr>
                                        <p:cTn id="83" dur="500"/>
                                        <p:tgtEl>
                                          <p:spTgt spid="140368"/>
                                        </p:tgtEl>
                                      </p:cBhvr>
                                    </p:animEffect>
                                  </p:childTnLst>
                                </p:cTn>
                              </p:par>
                            </p:childTnLst>
                          </p:cTn>
                        </p:par>
                        <p:par>
                          <p:cTn id="84" fill="hold" nodeType="afterGroup">
                            <p:stCondLst>
                              <p:cond delay="12500"/>
                            </p:stCondLst>
                            <p:childTnLst>
                              <p:par>
                                <p:cTn id="85" presetID="12" presetClass="entr" presetSubtype="1" fill="hold" nodeType="afterEffect">
                                  <p:stCondLst>
                                    <p:cond delay="0"/>
                                  </p:stCondLst>
                                  <p:childTnLst>
                                    <p:set>
                                      <p:cBhvr>
                                        <p:cTn id="86" dur="1" fill="hold">
                                          <p:stCondLst>
                                            <p:cond delay="0"/>
                                          </p:stCondLst>
                                        </p:cTn>
                                        <p:tgtEl>
                                          <p:spTgt spid="3"/>
                                        </p:tgtEl>
                                        <p:attrNameLst>
                                          <p:attrName>style.visibility</p:attrName>
                                        </p:attrNameLst>
                                      </p:cBhvr>
                                      <p:to>
                                        <p:strVal val="visible"/>
                                      </p:to>
                                    </p:set>
                                    <p:animEffect transition="in" filter="slide(fromTop)">
                                      <p:cBhvr>
                                        <p:cTn id="87" dur="500"/>
                                        <p:tgtEl>
                                          <p:spTgt spid="3"/>
                                        </p:tgtEl>
                                      </p:cBhvr>
                                    </p:animEffect>
                                  </p:childTnLst>
                                </p:cTn>
                              </p:par>
                              <p:par>
                                <p:cTn id="88" presetID="9" presetClass="entr" presetSubtype="0" fill="hold" nodeType="withEffect">
                                  <p:stCondLst>
                                    <p:cond delay="0"/>
                                  </p:stCondLst>
                                  <p:childTnLst>
                                    <p:set>
                                      <p:cBhvr>
                                        <p:cTn id="89" dur="1" fill="hold">
                                          <p:stCondLst>
                                            <p:cond delay="0"/>
                                          </p:stCondLst>
                                        </p:cTn>
                                        <p:tgtEl>
                                          <p:spTgt spid="140407"/>
                                        </p:tgtEl>
                                        <p:attrNameLst>
                                          <p:attrName>style.visibility</p:attrName>
                                        </p:attrNameLst>
                                      </p:cBhvr>
                                      <p:to>
                                        <p:strVal val="visible"/>
                                      </p:to>
                                    </p:set>
                                    <p:animEffect transition="in" filter="dissolve">
                                      <p:cBhvr>
                                        <p:cTn id="90" dur="500"/>
                                        <p:tgtEl>
                                          <p:spTgt spid="1404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6"/>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48203DBB-7C7E-44D3-9DE5-A14676D79B06}" type="slidenum">
              <a:rPr lang="en-US" altLang="zh-CN"/>
              <a:pPr eaLnBrk="1" hangingPunct="1"/>
              <a:t>24</a:t>
            </a:fld>
            <a:endParaRPr lang="en-US" altLang="zh-CN"/>
          </a:p>
        </p:txBody>
      </p:sp>
      <p:sp>
        <p:nvSpPr>
          <p:cNvPr id="27651" name="Rectangle 4"/>
          <p:cNvSpPr>
            <a:spLocks noGrp="1" noChangeArrowheads="1"/>
          </p:cNvSpPr>
          <p:nvPr>
            <p:ph type="ctrTitle"/>
          </p:nvPr>
        </p:nvSpPr>
        <p:spPr>
          <a:xfrm>
            <a:off x="685800" y="914400"/>
            <a:ext cx="7772400" cy="1470025"/>
          </a:xfrm>
        </p:spPr>
        <p:txBody>
          <a:bodyPr/>
          <a:lstStyle/>
          <a:p>
            <a:pPr eaLnBrk="1" hangingPunct="1"/>
            <a:r>
              <a:rPr kumimoji="1" lang="zh-CN" altLang="en-US" sz="11700" dirty="0" smtClean="0">
                <a:solidFill>
                  <a:srgbClr val="C00000"/>
                </a:solidFill>
              </a:rPr>
              <a:t>第三节</a:t>
            </a:r>
          </a:p>
        </p:txBody>
      </p:sp>
      <p:sp>
        <p:nvSpPr>
          <p:cNvPr id="27652" name="Rectangle 5"/>
          <p:cNvSpPr>
            <a:spLocks noGrp="1" noChangeArrowheads="1"/>
          </p:cNvSpPr>
          <p:nvPr>
            <p:ph type="subTitle" idx="1"/>
          </p:nvPr>
        </p:nvSpPr>
        <p:spPr>
          <a:xfrm>
            <a:off x="1371600" y="2743200"/>
            <a:ext cx="7162800" cy="1752600"/>
          </a:xfrm>
        </p:spPr>
        <p:txBody>
          <a:bodyPr/>
          <a:lstStyle/>
          <a:p>
            <a:pPr eaLnBrk="1" hangingPunct="1"/>
            <a:r>
              <a:rPr kumimoji="1" lang="zh-CN" altLang="en-US" sz="5400" dirty="0" smtClean="0">
                <a:solidFill>
                  <a:srgbClr val="C00000"/>
                </a:solidFill>
              </a:rPr>
              <a:t>真核生物的转录后修饰</a:t>
            </a:r>
          </a:p>
          <a:p>
            <a:pPr eaLnBrk="1" hangingPunct="1"/>
            <a:r>
              <a:rPr kumimoji="1" lang="en-US" altLang="zh-CN" sz="5400" dirty="0" smtClean="0">
                <a:solidFill>
                  <a:srgbClr val="C00000"/>
                </a:solidFill>
              </a:rPr>
              <a:t>Post-transcriptional Modification</a:t>
            </a:r>
          </a:p>
        </p:txBody>
      </p:sp>
    </p:spTree>
    <p:extLst>
      <p:ext uri="{BB962C8B-B14F-4D97-AF65-F5344CB8AC3E}">
        <p14:creationId xmlns:p14="http://schemas.microsoft.com/office/powerpoint/2010/main" val="421048012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灯片编号占位符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D33B4D64-24B8-4A51-823A-6AB6699996CB}" type="slidenum">
              <a:rPr lang="en-US" altLang="zh-CN"/>
              <a:pPr eaLnBrk="1" hangingPunct="1"/>
              <a:t>25</a:t>
            </a:fld>
            <a:endParaRPr lang="en-US" altLang="zh-CN"/>
          </a:p>
        </p:txBody>
      </p:sp>
      <p:sp>
        <p:nvSpPr>
          <p:cNvPr id="28675" name="Text Box 2"/>
          <p:cNvSpPr txBox="1">
            <a:spLocks noChangeArrowheads="1"/>
          </p:cNvSpPr>
          <p:nvPr/>
        </p:nvSpPr>
        <p:spPr bwMode="auto">
          <a:xfrm>
            <a:off x="611188" y="765175"/>
            <a:ext cx="69342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a:spcBef>
                <a:spcPct val="50000"/>
              </a:spcBef>
            </a:pPr>
            <a:r>
              <a:rPr kumimoji="1" lang="zh-CN" altLang="en-US" sz="3200" b="1">
                <a:latin typeface="宋体" panose="02010600030101010101" pitchFamily="2" charset="-122"/>
              </a:rPr>
              <a:t>几种主要的修饰方式</a:t>
            </a:r>
          </a:p>
        </p:txBody>
      </p:sp>
      <p:sp>
        <p:nvSpPr>
          <p:cNvPr id="44035" name="Text Box 3"/>
          <p:cNvSpPr txBox="1">
            <a:spLocks noChangeArrowheads="1"/>
          </p:cNvSpPr>
          <p:nvPr/>
        </p:nvSpPr>
        <p:spPr bwMode="auto">
          <a:xfrm>
            <a:off x="611188" y="1844675"/>
            <a:ext cx="44196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a:spcBef>
                <a:spcPct val="50000"/>
              </a:spcBef>
            </a:pPr>
            <a:r>
              <a:rPr kumimoji="1" lang="en-US" altLang="zh-CN" sz="3200" b="1">
                <a:latin typeface="Times New Roman" panose="02020603050405020304" pitchFamily="18" charset="0"/>
                <a:ea typeface="华文楷体" panose="02010600040101010101" pitchFamily="2" charset="-122"/>
              </a:rPr>
              <a:t>1. </a:t>
            </a:r>
            <a:r>
              <a:rPr kumimoji="1" lang="zh-CN" altLang="en-US" sz="3200" b="1">
                <a:latin typeface="华文楷体" panose="02010600040101010101" pitchFamily="2" charset="-122"/>
                <a:ea typeface="华文楷体" panose="02010600040101010101" pitchFamily="2" charset="-122"/>
              </a:rPr>
              <a:t>剪接</a:t>
            </a:r>
            <a:r>
              <a:rPr kumimoji="1" lang="en-US" altLang="zh-CN" sz="3200" b="1">
                <a:latin typeface="Times New Roman" panose="02020603050405020304" pitchFamily="18" charset="0"/>
                <a:ea typeface="华文楷体" panose="02010600040101010101" pitchFamily="2" charset="-122"/>
              </a:rPr>
              <a:t>(splicing)</a:t>
            </a:r>
          </a:p>
        </p:txBody>
      </p:sp>
      <p:grpSp>
        <p:nvGrpSpPr>
          <p:cNvPr id="2" name="Group 4"/>
          <p:cNvGrpSpPr>
            <a:grpSpLocks/>
          </p:cNvGrpSpPr>
          <p:nvPr/>
        </p:nvGrpSpPr>
        <p:grpSpPr bwMode="auto">
          <a:xfrm>
            <a:off x="1219200" y="2895600"/>
            <a:ext cx="2819400" cy="1676400"/>
            <a:chOff x="768" y="1824"/>
            <a:chExt cx="1776" cy="1056"/>
          </a:xfrm>
        </p:grpSpPr>
        <p:grpSp>
          <p:nvGrpSpPr>
            <p:cNvPr id="28687" name="Group 5"/>
            <p:cNvGrpSpPr>
              <a:grpSpLocks/>
            </p:cNvGrpSpPr>
            <p:nvPr/>
          </p:nvGrpSpPr>
          <p:grpSpPr bwMode="auto">
            <a:xfrm>
              <a:off x="768" y="1824"/>
              <a:ext cx="1776" cy="239"/>
              <a:chOff x="1008" y="1920"/>
              <a:chExt cx="1776" cy="239"/>
            </a:xfrm>
          </p:grpSpPr>
          <p:sp>
            <p:nvSpPr>
              <p:cNvPr id="28690" name="Line 6"/>
              <p:cNvSpPr>
                <a:spLocks noChangeShapeType="1"/>
              </p:cNvSpPr>
              <p:nvPr/>
            </p:nvSpPr>
            <p:spPr bwMode="auto">
              <a:xfrm>
                <a:off x="1008" y="2154"/>
                <a:ext cx="672" cy="0"/>
              </a:xfrm>
              <a:prstGeom prst="line">
                <a:avLst/>
              </a:prstGeom>
              <a:noFill/>
              <a:ln w="57150">
                <a:solidFill>
                  <a:srgbClr val="FF99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691" name="Line 7"/>
              <p:cNvSpPr>
                <a:spLocks noChangeShapeType="1"/>
              </p:cNvSpPr>
              <p:nvPr/>
            </p:nvSpPr>
            <p:spPr bwMode="auto">
              <a:xfrm>
                <a:off x="2112" y="2154"/>
                <a:ext cx="672" cy="0"/>
              </a:xfrm>
              <a:prstGeom prst="line">
                <a:avLst/>
              </a:prstGeom>
              <a:noFill/>
              <a:ln w="57150">
                <a:solidFill>
                  <a:srgbClr val="FF99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692" name="Freeform 8"/>
              <p:cNvSpPr>
                <a:spLocks/>
              </p:cNvSpPr>
              <p:nvPr/>
            </p:nvSpPr>
            <p:spPr bwMode="auto">
              <a:xfrm>
                <a:off x="1636" y="1920"/>
                <a:ext cx="481" cy="239"/>
              </a:xfrm>
              <a:custGeom>
                <a:avLst/>
                <a:gdLst>
                  <a:gd name="T0" fmla="*/ 44 w 481"/>
                  <a:gd name="T1" fmla="*/ 13 h 431"/>
                  <a:gd name="T2" fmla="*/ 44 w 481"/>
                  <a:gd name="T3" fmla="*/ 7 h 431"/>
                  <a:gd name="T4" fmla="*/ 87 w 481"/>
                  <a:gd name="T5" fmla="*/ 6 h 431"/>
                  <a:gd name="T6" fmla="*/ 151 w 481"/>
                  <a:gd name="T7" fmla="*/ 5 h 431"/>
                  <a:gd name="T8" fmla="*/ 215 w 481"/>
                  <a:gd name="T9" fmla="*/ 3 h 431"/>
                  <a:gd name="T10" fmla="*/ 268 w 481"/>
                  <a:gd name="T11" fmla="*/ 1 h 431"/>
                  <a:gd name="T12" fmla="*/ 343 w 481"/>
                  <a:gd name="T13" fmla="*/ 1 h 431"/>
                  <a:gd name="T14" fmla="*/ 364 w 481"/>
                  <a:gd name="T15" fmla="*/ 2 h 431"/>
                  <a:gd name="T16" fmla="*/ 407 w 481"/>
                  <a:gd name="T17" fmla="*/ 9 h 431"/>
                  <a:gd name="T18" fmla="*/ 449 w 481"/>
                  <a:gd name="T19" fmla="*/ 11 h 431"/>
                  <a:gd name="T20" fmla="*/ 460 w 481"/>
                  <a:gd name="T21" fmla="*/ 12 h 431"/>
                  <a:gd name="T22" fmla="*/ 481 w 481"/>
                  <a:gd name="T23" fmla="*/ 12 h 43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81"/>
                  <a:gd name="T37" fmla="*/ 0 h 431"/>
                  <a:gd name="T38" fmla="*/ 481 w 481"/>
                  <a:gd name="T39" fmla="*/ 431 h 43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81" h="431">
                    <a:moveTo>
                      <a:pt x="44" y="431"/>
                    </a:moveTo>
                    <a:cubicBezTo>
                      <a:pt x="24" y="369"/>
                      <a:pt x="0" y="290"/>
                      <a:pt x="44" y="229"/>
                    </a:cubicBezTo>
                    <a:cubicBezTo>
                      <a:pt x="56" y="213"/>
                      <a:pt x="68" y="192"/>
                      <a:pt x="87" y="186"/>
                    </a:cubicBezTo>
                    <a:cubicBezTo>
                      <a:pt x="108" y="179"/>
                      <a:pt x="151" y="165"/>
                      <a:pt x="151" y="165"/>
                    </a:cubicBezTo>
                    <a:cubicBezTo>
                      <a:pt x="174" y="141"/>
                      <a:pt x="191" y="113"/>
                      <a:pt x="215" y="90"/>
                    </a:cubicBezTo>
                    <a:cubicBezTo>
                      <a:pt x="240" y="14"/>
                      <a:pt x="217" y="38"/>
                      <a:pt x="268" y="5"/>
                    </a:cubicBezTo>
                    <a:cubicBezTo>
                      <a:pt x="293" y="8"/>
                      <a:pt x="323" y="0"/>
                      <a:pt x="343" y="15"/>
                    </a:cubicBezTo>
                    <a:cubicBezTo>
                      <a:pt x="361" y="29"/>
                      <a:pt x="364" y="79"/>
                      <a:pt x="364" y="79"/>
                    </a:cubicBezTo>
                    <a:cubicBezTo>
                      <a:pt x="343" y="161"/>
                      <a:pt x="327" y="261"/>
                      <a:pt x="407" y="314"/>
                    </a:cubicBezTo>
                    <a:cubicBezTo>
                      <a:pt x="421" y="335"/>
                      <a:pt x="435" y="357"/>
                      <a:pt x="449" y="378"/>
                    </a:cubicBezTo>
                    <a:cubicBezTo>
                      <a:pt x="455" y="387"/>
                      <a:pt x="453" y="401"/>
                      <a:pt x="460" y="410"/>
                    </a:cubicBezTo>
                    <a:cubicBezTo>
                      <a:pt x="465" y="416"/>
                      <a:pt x="474" y="417"/>
                      <a:pt x="481" y="421"/>
                    </a:cubicBezTo>
                  </a:path>
                </a:pathLst>
              </a:custGeom>
              <a:noFill/>
              <a:ln w="57150" cmpd="sng">
                <a:solidFill>
                  <a:srgbClr val="99CCFF"/>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
          <p:nvSpPr>
            <p:cNvPr id="28688" name="Line 9"/>
            <p:cNvSpPr>
              <a:spLocks noChangeShapeType="1"/>
            </p:cNvSpPr>
            <p:nvPr/>
          </p:nvSpPr>
          <p:spPr bwMode="auto">
            <a:xfrm>
              <a:off x="1632" y="2304"/>
              <a:ext cx="0" cy="432"/>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8689" name="Line 10"/>
            <p:cNvSpPr>
              <a:spLocks noChangeShapeType="1"/>
            </p:cNvSpPr>
            <p:nvPr/>
          </p:nvSpPr>
          <p:spPr bwMode="auto">
            <a:xfrm>
              <a:off x="1008" y="2880"/>
              <a:ext cx="1392" cy="0"/>
            </a:xfrm>
            <a:prstGeom prst="line">
              <a:avLst/>
            </a:prstGeom>
            <a:noFill/>
            <a:ln w="57150">
              <a:solidFill>
                <a:srgbClr val="FF99FF"/>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44043" name="Text Box 11"/>
          <p:cNvSpPr txBox="1">
            <a:spLocks noChangeArrowheads="1"/>
          </p:cNvSpPr>
          <p:nvPr/>
        </p:nvSpPr>
        <p:spPr bwMode="auto">
          <a:xfrm>
            <a:off x="4876800" y="1828800"/>
            <a:ext cx="379095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a:spcBef>
                <a:spcPct val="50000"/>
              </a:spcBef>
            </a:pPr>
            <a:r>
              <a:rPr kumimoji="1" lang="en-US" altLang="zh-CN" sz="3200" b="1">
                <a:latin typeface="Times New Roman" panose="02020603050405020304" pitchFamily="18" charset="0"/>
                <a:ea typeface="华文楷体" panose="02010600040101010101" pitchFamily="2" charset="-122"/>
              </a:rPr>
              <a:t>2. </a:t>
            </a:r>
            <a:r>
              <a:rPr kumimoji="1" lang="zh-CN" altLang="en-US" sz="3200" b="1">
                <a:latin typeface="华文楷体" panose="02010600040101010101" pitchFamily="2" charset="-122"/>
                <a:ea typeface="华文楷体" panose="02010600040101010101" pitchFamily="2" charset="-122"/>
              </a:rPr>
              <a:t>剪切</a:t>
            </a:r>
            <a:r>
              <a:rPr kumimoji="1" lang="en-US" altLang="zh-CN" sz="3200" b="1">
                <a:latin typeface="Times New Roman" panose="02020603050405020304" pitchFamily="18" charset="0"/>
                <a:ea typeface="华文楷体" panose="02010600040101010101" pitchFamily="2" charset="-122"/>
              </a:rPr>
              <a:t>(cleavage)</a:t>
            </a:r>
          </a:p>
        </p:txBody>
      </p:sp>
      <p:grpSp>
        <p:nvGrpSpPr>
          <p:cNvPr id="4" name="Group 12"/>
          <p:cNvGrpSpPr>
            <a:grpSpLocks/>
          </p:cNvGrpSpPr>
          <p:nvPr/>
        </p:nvGrpSpPr>
        <p:grpSpPr bwMode="auto">
          <a:xfrm>
            <a:off x="5486400" y="3200400"/>
            <a:ext cx="2667000" cy="1295400"/>
            <a:chOff x="3456" y="2016"/>
            <a:chExt cx="1680" cy="816"/>
          </a:xfrm>
        </p:grpSpPr>
        <p:grpSp>
          <p:nvGrpSpPr>
            <p:cNvPr id="28682" name="Group 13"/>
            <p:cNvGrpSpPr>
              <a:grpSpLocks/>
            </p:cNvGrpSpPr>
            <p:nvPr/>
          </p:nvGrpSpPr>
          <p:grpSpPr bwMode="auto">
            <a:xfrm>
              <a:off x="3456" y="2016"/>
              <a:ext cx="1680" cy="0"/>
              <a:chOff x="3600" y="2160"/>
              <a:chExt cx="1680" cy="0"/>
            </a:xfrm>
          </p:grpSpPr>
          <p:sp>
            <p:nvSpPr>
              <p:cNvPr id="28685" name="Line 14"/>
              <p:cNvSpPr>
                <a:spLocks noChangeShapeType="1"/>
              </p:cNvSpPr>
              <p:nvPr/>
            </p:nvSpPr>
            <p:spPr bwMode="auto">
              <a:xfrm>
                <a:off x="3600" y="2160"/>
                <a:ext cx="1392" cy="0"/>
              </a:xfrm>
              <a:prstGeom prst="line">
                <a:avLst/>
              </a:prstGeom>
              <a:noFill/>
              <a:ln w="57150">
                <a:solidFill>
                  <a:srgbClr val="FF99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686" name="Line 15"/>
              <p:cNvSpPr>
                <a:spLocks noChangeShapeType="1"/>
              </p:cNvSpPr>
              <p:nvPr/>
            </p:nvSpPr>
            <p:spPr bwMode="auto">
              <a:xfrm>
                <a:off x="4992" y="2160"/>
                <a:ext cx="288" cy="0"/>
              </a:xfrm>
              <a:prstGeom prst="line">
                <a:avLst/>
              </a:prstGeom>
              <a:noFill/>
              <a:ln w="57150">
                <a:solidFill>
                  <a:srgbClr val="99FF99"/>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28683" name="Line 16"/>
            <p:cNvSpPr>
              <a:spLocks noChangeShapeType="1"/>
            </p:cNvSpPr>
            <p:nvPr/>
          </p:nvSpPr>
          <p:spPr bwMode="auto">
            <a:xfrm>
              <a:off x="4272" y="2256"/>
              <a:ext cx="0" cy="432"/>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8684" name="Line 17"/>
            <p:cNvSpPr>
              <a:spLocks noChangeShapeType="1"/>
            </p:cNvSpPr>
            <p:nvPr/>
          </p:nvSpPr>
          <p:spPr bwMode="auto">
            <a:xfrm>
              <a:off x="3600" y="2832"/>
              <a:ext cx="1392" cy="0"/>
            </a:xfrm>
            <a:prstGeom prst="line">
              <a:avLst/>
            </a:prstGeom>
            <a:noFill/>
            <a:ln w="57150">
              <a:solidFill>
                <a:srgbClr val="FF99FF"/>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44050" name="Text Box 18"/>
          <p:cNvSpPr txBox="1">
            <a:spLocks noChangeArrowheads="1"/>
          </p:cNvSpPr>
          <p:nvPr/>
        </p:nvSpPr>
        <p:spPr bwMode="auto">
          <a:xfrm>
            <a:off x="539750" y="5373688"/>
            <a:ext cx="5051425"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a:spcBef>
                <a:spcPct val="50000"/>
              </a:spcBef>
            </a:pPr>
            <a:r>
              <a:rPr kumimoji="1" lang="en-US" altLang="zh-CN" sz="3200" b="1">
                <a:latin typeface="Times New Roman" panose="02020603050405020304" pitchFamily="18" charset="0"/>
                <a:ea typeface="华文楷体" panose="02010600040101010101" pitchFamily="2" charset="-122"/>
              </a:rPr>
              <a:t>3.</a:t>
            </a:r>
            <a:r>
              <a:rPr kumimoji="1" lang="en-US" altLang="zh-CN" sz="3200" b="1">
                <a:latin typeface="华文楷体" panose="02010600040101010101" pitchFamily="2" charset="-122"/>
                <a:ea typeface="华文楷体" panose="02010600040101010101" pitchFamily="2" charset="-122"/>
              </a:rPr>
              <a:t> </a:t>
            </a:r>
            <a:r>
              <a:rPr kumimoji="1" lang="zh-CN" altLang="en-US" sz="3200" b="1">
                <a:latin typeface="华文楷体" panose="02010600040101010101" pitchFamily="2" charset="-122"/>
                <a:ea typeface="华文楷体" panose="02010600040101010101" pitchFamily="2" charset="-122"/>
              </a:rPr>
              <a:t>修饰</a:t>
            </a:r>
            <a:r>
              <a:rPr kumimoji="1" lang="en-US" altLang="zh-CN" sz="3200" b="1">
                <a:latin typeface="Times New Roman" panose="02020603050405020304" pitchFamily="18" charset="0"/>
                <a:ea typeface="华文楷体" panose="02010600040101010101" pitchFamily="2" charset="-122"/>
              </a:rPr>
              <a:t>(modification)</a:t>
            </a:r>
          </a:p>
        </p:txBody>
      </p:sp>
      <p:sp>
        <p:nvSpPr>
          <p:cNvPr id="44051" name="Text Box 19"/>
          <p:cNvSpPr txBox="1">
            <a:spLocks noChangeArrowheads="1"/>
          </p:cNvSpPr>
          <p:nvPr/>
        </p:nvSpPr>
        <p:spPr bwMode="auto">
          <a:xfrm>
            <a:off x="5029200" y="5410200"/>
            <a:ext cx="3914775"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a:spcBef>
                <a:spcPct val="50000"/>
              </a:spcBef>
            </a:pPr>
            <a:r>
              <a:rPr kumimoji="1" lang="en-US" altLang="zh-CN" sz="3200" b="1">
                <a:latin typeface="Times New Roman" panose="02020603050405020304" pitchFamily="18" charset="0"/>
                <a:ea typeface="华文楷体" panose="02010600040101010101" pitchFamily="2" charset="-122"/>
              </a:rPr>
              <a:t>4.</a:t>
            </a:r>
            <a:r>
              <a:rPr kumimoji="1" lang="en-US" altLang="zh-CN" sz="3200" b="1">
                <a:latin typeface="华文楷体" panose="02010600040101010101" pitchFamily="2" charset="-122"/>
                <a:ea typeface="华文楷体" panose="02010600040101010101" pitchFamily="2" charset="-122"/>
              </a:rPr>
              <a:t> </a:t>
            </a:r>
            <a:r>
              <a:rPr kumimoji="1" lang="zh-CN" altLang="en-US" sz="3200" b="1">
                <a:latin typeface="华文楷体" panose="02010600040101010101" pitchFamily="2" charset="-122"/>
                <a:ea typeface="华文楷体" panose="02010600040101010101" pitchFamily="2" charset="-122"/>
              </a:rPr>
              <a:t>添加</a:t>
            </a:r>
            <a:r>
              <a:rPr kumimoji="1" lang="en-US" altLang="zh-CN" sz="3200" b="1">
                <a:latin typeface="Times New Roman" panose="02020603050405020304" pitchFamily="18" charset="0"/>
                <a:ea typeface="华文楷体" panose="02010600040101010101" pitchFamily="2" charset="-122"/>
              </a:rPr>
              <a:t>(addition)</a:t>
            </a:r>
          </a:p>
        </p:txBody>
      </p:sp>
    </p:spTree>
    <p:extLst>
      <p:ext uri="{BB962C8B-B14F-4D97-AF65-F5344CB8AC3E}">
        <p14:creationId xmlns:p14="http://schemas.microsoft.com/office/powerpoint/2010/main" val="1163953575"/>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44035"/>
                                        </p:tgtEl>
                                        <p:attrNameLst>
                                          <p:attrName>style.visibility</p:attrName>
                                        </p:attrNameLst>
                                      </p:cBhvr>
                                      <p:to>
                                        <p:strVal val="visible"/>
                                      </p:to>
                                    </p:set>
                                  </p:childTnLst>
                                </p:cTn>
                              </p:par>
                            </p:childTnLst>
                          </p:cTn>
                        </p:par>
                        <p:par>
                          <p:cTn id="7" fill="hold" nodeType="afterGroup">
                            <p:stCondLst>
                              <p:cond delay="500"/>
                            </p:stCondLst>
                            <p:childTnLst>
                              <p:par>
                                <p:cTn id="8" presetID="22" presetClass="entr" presetSubtype="1" fill="hold" nodeType="after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up)">
                                      <p:cBhvr>
                                        <p:cTn id="10" dur="500"/>
                                        <p:tgtEl>
                                          <p:spTgt spid="2"/>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44043"/>
                                        </p:tgtEl>
                                        <p:attrNameLst>
                                          <p:attrName>style.visibility</p:attrName>
                                        </p:attrNameLst>
                                      </p:cBhvr>
                                      <p:to>
                                        <p:strVal val="visible"/>
                                      </p:to>
                                    </p:set>
                                  </p:childTnLst>
                                </p:cTn>
                              </p:par>
                            </p:childTnLst>
                          </p:cTn>
                        </p:par>
                        <p:par>
                          <p:cTn id="15" fill="hold" nodeType="afterGroup">
                            <p:stCondLst>
                              <p:cond delay="500"/>
                            </p:stCondLst>
                            <p:childTnLst>
                              <p:par>
                                <p:cTn id="16" presetID="22" presetClass="entr" presetSubtype="1"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up)">
                                      <p:cBhvr>
                                        <p:cTn id="18" dur="500"/>
                                        <p:tgtEl>
                                          <p:spTgt spid="4"/>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5" presetClass="entr" presetSubtype="10" fill="hold" grpId="0" nodeType="clickEffect">
                                  <p:stCondLst>
                                    <p:cond delay="0"/>
                                  </p:stCondLst>
                                  <p:childTnLst>
                                    <p:set>
                                      <p:cBhvr>
                                        <p:cTn id="22" dur="1" fill="hold">
                                          <p:stCondLst>
                                            <p:cond delay="0"/>
                                          </p:stCondLst>
                                        </p:cTn>
                                        <p:tgtEl>
                                          <p:spTgt spid="44050"/>
                                        </p:tgtEl>
                                        <p:attrNameLst>
                                          <p:attrName>style.visibility</p:attrName>
                                        </p:attrNameLst>
                                      </p:cBhvr>
                                      <p:to>
                                        <p:strVal val="visible"/>
                                      </p:to>
                                    </p:set>
                                    <p:animEffect transition="in" filter="checkerboard(across)">
                                      <p:cBhvr>
                                        <p:cTn id="23" dur="500"/>
                                        <p:tgtEl>
                                          <p:spTgt spid="44050"/>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5" presetClass="entr" presetSubtype="10" fill="hold" grpId="0" nodeType="clickEffect">
                                  <p:stCondLst>
                                    <p:cond delay="0"/>
                                  </p:stCondLst>
                                  <p:childTnLst>
                                    <p:set>
                                      <p:cBhvr>
                                        <p:cTn id="27" dur="1" fill="hold">
                                          <p:stCondLst>
                                            <p:cond delay="0"/>
                                          </p:stCondLst>
                                        </p:cTn>
                                        <p:tgtEl>
                                          <p:spTgt spid="44051"/>
                                        </p:tgtEl>
                                        <p:attrNameLst>
                                          <p:attrName>style.visibility</p:attrName>
                                        </p:attrNameLst>
                                      </p:cBhvr>
                                      <p:to>
                                        <p:strVal val="visible"/>
                                      </p:to>
                                    </p:set>
                                    <p:animEffect transition="in" filter="checkerboard(across)">
                                      <p:cBhvr>
                                        <p:cTn id="28" dur="500"/>
                                        <p:tgtEl>
                                          <p:spTgt spid="440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5" grpId="0" autoUpdateAnimBg="0"/>
      <p:bldP spid="44043" grpId="0" autoUpdateAnimBg="0"/>
      <p:bldP spid="44050" grpId="0" autoUpdateAnimBg="0"/>
      <p:bldP spid="44051" grpId="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灯片编号占位符 7"/>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87DD4378-C23A-4E99-B05A-78B5B6513D84}" type="slidenum">
              <a:rPr lang="en-US" altLang="zh-CN"/>
              <a:pPr eaLnBrk="1" hangingPunct="1"/>
              <a:t>26</a:t>
            </a:fld>
            <a:endParaRPr lang="en-US" altLang="zh-CN"/>
          </a:p>
        </p:txBody>
      </p:sp>
      <p:sp>
        <p:nvSpPr>
          <p:cNvPr id="13317" name="Rectangle 2"/>
          <p:cNvSpPr>
            <a:spLocks noGrp="1" noChangeArrowheads="1"/>
          </p:cNvSpPr>
          <p:nvPr>
            <p:ph type="title"/>
          </p:nvPr>
        </p:nvSpPr>
        <p:spPr/>
        <p:txBody>
          <a:bodyPr/>
          <a:lstStyle/>
          <a:p>
            <a:pPr eaLnBrk="1" hangingPunct="1"/>
            <a:r>
              <a:rPr kumimoji="1" lang="zh-CN" altLang="en-US" sz="4000" dirty="0" smtClean="0">
                <a:solidFill>
                  <a:schemeClr val="tx1"/>
                </a:solidFill>
              </a:rPr>
              <a:t>一、真核生物</a:t>
            </a:r>
            <a:r>
              <a:rPr kumimoji="1" lang="en-US" altLang="zh-CN" sz="4000" dirty="0" smtClean="0">
                <a:solidFill>
                  <a:schemeClr val="tx1"/>
                </a:solidFill>
              </a:rPr>
              <a:t>mRNA</a:t>
            </a:r>
            <a:r>
              <a:rPr kumimoji="1" lang="zh-CN" altLang="en-US" sz="4000" dirty="0" smtClean="0">
                <a:solidFill>
                  <a:schemeClr val="tx1"/>
                </a:solidFill>
              </a:rPr>
              <a:t>的转录后加工</a:t>
            </a:r>
          </a:p>
        </p:txBody>
      </p:sp>
      <p:sp>
        <p:nvSpPr>
          <p:cNvPr id="13318" name="Rectangle 3"/>
          <p:cNvSpPr>
            <a:spLocks noGrp="1" noChangeArrowheads="1"/>
          </p:cNvSpPr>
          <p:nvPr>
            <p:ph type="body" sz="half" idx="1"/>
          </p:nvPr>
        </p:nvSpPr>
        <p:spPr>
          <a:xfrm>
            <a:off x="457200" y="1600200"/>
            <a:ext cx="8131175" cy="1196975"/>
          </a:xfrm>
        </p:spPr>
        <p:txBody>
          <a:bodyPr/>
          <a:lstStyle/>
          <a:p>
            <a:pPr eaLnBrk="1" hangingPunct="1"/>
            <a:r>
              <a:rPr kumimoji="1" lang="zh-CN" altLang="en-US" sz="2800" b="1" dirty="0" smtClean="0">
                <a:solidFill>
                  <a:srgbClr val="00FFCC"/>
                </a:solidFill>
              </a:rPr>
              <a:t>（一）首、尾的修饰</a:t>
            </a:r>
          </a:p>
          <a:p>
            <a:pPr eaLnBrk="1" hangingPunct="1"/>
            <a:r>
              <a:rPr kumimoji="1" lang="en-US" altLang="zh-CN" sz="2800" b="1" dirty="0" smtClean="0"/>
              <a:t>5</a:t>
            </a:r>
            <a:r>
              <a:rPr kumimoji="1" lang="en-US" altLang="zh-CN" sz="2800" b="1" dirty="0" smtClean="0">
                <a:sym typeface="Symbol" panose="05050102010706020507" pitchFamily="18" charset="2"/>
              </a:rPr>
              <a:t></a:t>
            </a:r>
            <a:r>
              <a:rPr kumimoji="1" lang="zh-CN" altLang="en-US" sz="2800" b="1" dirty="0" smtClean="0"/>
              <a:t>端形成 </a:t>
            </a:r>
            <a:r>
              <a:rPr kumimoji="1" lang="zh-CN" altLang="en-US" sz="2800" b="1" dirty="0" smtClean="0">
                <a:solidFill>
                  <a:srgbClr val="C00000"/>
                </a:solidFill>
              </a:rPr>
              <a:t>帽子结构</a:t>
            </a:r>
            <a:r>
              <a:rPr kumimoji="1" lang="en-US" altLang="zh-CN" sz="2800" b="1" dirty="0" smtClean="0">
                <a:solidFill>
                  <a:srgbClr val="C00000"/>
                </a:solidFill>
              </a:rPr>
              <a:t>(</a:t>
            </a:r>
            <a:r>
              <a:rPr kumimoji="1" lang="en-US" altLang="zh-CN" sz="2800" b="1" dirty="0" smtClean="0">
                <a:solidFill>
                  <a:srgbClr val="C00000"/>
                </a:solidFill>
                <a:sym typeface="Symbol" panose="05050102010706020507" pitchFamily="18" charset="2"/>
              </a:rPr>
              <a:t>m7</a:t>
            </a:r>
            <a:r>
              <a:rPr kumimoji="1" lang="en-US" altLang="zh-CN" sz="2800" b="1" dirty="0" smtClean="0">
                <a:solidFill>
                  <a:srgbClr val="C00000"/>
                </a:solidFill>
              </a:rPr>
              <a:t>GpppGp —)</a:t>
            </a:r>
          </a:p>
        </p:txBody>
      </p:sp>
      <p:graphicFrame>
        <p:nvGraphicFramePr>
          <p:cNvPr id="13314" name="Object 5">
            <a:hlinkClick r:id="" action="ppaction://ole?verb=0"/>
          </p:cNvPr>
          <p:cNvGraphicFramePr>
            <a:graphicFrameLocks noGrp="1" noChangeAspect="1"/>
          </p:cNvGraphicFramePr>
          <p:nvPr>
            <p:ph sz="quarter" idx="2"/>
          </p:nvPr>
        </p:nvGraphicFramePr>
        <p:xfrm>
          <a:off x="4776788" y="2809875"/>
          <a:ext cx="3259137" cy="2444750"/>
        </p:xfrm>
        <a:graphic>
          <a:graphicData uri="http://schemas.openxmlformats.org/presentationml/2006/ole">
            <mc:AlternateContent xmlns:mc="http://schemas.openxmlformats.org/markup-compatibility/2006">
              <mc:Choice xmlns:v="urn:schemas-microsoft-com:vml" Requires="v">
                <p:oleObj spid="_x0000_s69646" name="演示文稿" r:id="rId3" imgW="4797471" imgH="3596529" progId="PowerPoint.Show.8">
                  <p:embed/>
                </p:oleObj>
              </mc:Choice>
              <mc:Fallback>
                <p:oleObj name="演示文稿" r:id="rId3" imgW="4797471" imgH="3596529" progId="PowerPoint.Show.8">
                  <p:embed/>
                  <p:pic>
                    <p:nvPicPr>
                      <p:cNvPr id="13314" name="Object 5">
                        <a:hlinkClick r:id="" action="ppaction://ole?verb=0"/>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76788" y="2809875"/>
                        <a:ext cx="3259137" cy="2444750"/>
                      </a:xfrm>
                      <a:prstGeom prst="rect">
                        <a:avLst/>
                      </a:prstGeom>
                      <a:noFill/>
                      <a:ln w="9525">
                        <a:solidFill>
                          <a:schemeClr val="hlink"/>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3319" name="Rectangle 4"/>
          <p:cNvSpPr>
            <a:spLocks noChangeArrowheads="1"/>
          </p:cNvSpPr>
          <p:nvPr/>
        </p:nvSpPr>
        <p:spPr bwMode="auto">
          <a:xfrm>
            <a:off x="561975" y="5499100"/>
            <a:ext cx="778827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20000"/>
              </a:spcBef>
              <a:buFontTx/>
              <a:buChar char="•"/>
            </a:pPr>
            <a:r>
              <a:rPr kumimoji="1" lang="en-US" altLang="zh-CN" sz="3600" b="1" dirty="0"/>
              <a:t>3</a:t>
            </a:r>
            <a:r>
              <a:rPr kumimoji="1" lang="en-US" altLang="zh-CN" sz="3600" b="1" dirty="0">
                <a:sym typeface="Symbol" panose="05050102010706020507" pitchFamily="18" charset="2"/>
              </a:rPr>
              <a:t></a:t>
            </a:r>
            <a:r>
              <a:rPr kumimoji="1" lang="zh-CN" altLang="en-US" sz="3600" b="1" dirty="0"/>
              <a:t>端加上</a:t>
            </a:r>
            <a:r>
              <a:rPr kumimoji="1" lang="zh-CN" altLang="en-US" sz="3600" b="1" dirty="0">
                <a:solidFill>
                  <a:srgbClr val="C00000"/>
                </a:solidFill>
              </a:rPr>
              <a:t>多聚腺苷酸尾巴</a:t>
            </a:r>
            <a:r>
              <a:rPr kumimoji="1" lang="en-US" altLang="zh-CN" sz="3600" b="1" dirty="0">
                <a:solidFill>
                  <a:srgbClr val="C00000"/>
                </a:solidFill>
              </a:rPr>
              <a:t>(poly A tail)</a:t>
            </a:r>
          </a:p>
        </p:txBody>
      </p:sp>
      <p:graphicFrame>
        <p:nvGraphicFramePr>
          <p:cNvPr id="13315" name="Object 7">
            <a:hlinkClick r:id="" action="ppaction://ole?verb=0"/>
          </p:cNvPr>
          <p:cNvGraphicFramePr>
            <a:graphicFrameLocks noGrp="1" noChangeAspect="1"/>
          </p:cNvGraphicFramePr>
          <p:nvPr>
            <p:ph sz="quarter" idx="3"/>
          </p:nvPr>
        </p:nvGraphicFramePr>
        <p:xfrm>
          <a:off x="904875" y="2806700"/>
          <a:ext cx="3292475" cy="2468563"/>
        </p:xfrm>
        <a:graphic>
          <a:graphicData uri="http://schemas.openxmlformats.org/presentationml/2006/ole">
            <mc:AlternateContent xmlns:mc="http://schemas.openxmlformats.org/markup-compatibility/2006">
              <mc:Choice xmlns:v="urn:schemas-microsoft-com:vml" Requires="v">
                <p:oleObj spid="_x0000_s69647" name="演示文稿" r:id="rId5" imgW="4797471" imgH="3596529" progId="PowerPoint.Show.8">
                  <p:embed/>
                </p:oleObj>
              </mc:Choice>
              <mc:Fallback>
                <p:oleObj name="演示文稿" r:id="rId5" imgW="4797471" imgH="3596529" progId="PowerPoint.Show.8">
                  <p:embed/>
                  <p:pic>
                    <p:nvPicPr>
                      <p:cNvPr id="13315" name="Object 7">
                        <a:hlinkClick r:id="" action="ppaction://ole?verb=0"/>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04875" y="2806700"/>
                        <a:ext cx="3292475" cy="2468563"/>
                      </a:xfrm>
                      <a:prstGeom prst="rect">
                        <a:avLst/>
                      </a:prstGeom>
                      <a:noFill/>
                      <a:ln w="9525">
                        <a:solidFill>
                          <a:schemeClr val="hlink"/>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231554708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94561BE9-FCC9-4EFF-9772-69A000963795}" type="slidenum">
              <a:rPr lang="en-US" altLang="zh-CN"/>
              <a:pPr eaLnBrk="1" hangingPunct="1"/>
              <a:t>27</a:t>
            </a:fld>
            <a:endParaRPr lang="en-US" altLang="zh-CN"/>
          </a:p>
        </p:txBody>
      </p:sp>
      <p:sp>
        <p:nvSpPr>
          <p:cNvPr id="29699" name="Rectangle 2"/>
          <p:cNvSpPr>
            <a:spLocks noGrp="1" noChangeArrowheads="1"/>
          </p:cNvSpPr>
          <p:nvPr>
            <p:ph type="title"/>
          </p:nvPr>
        </p:nvSpPr>
        <p:spPr>
          <a:xfrm>
            <a:off x="685800" y="366713"/>
            <a:ext cx="7772400" cy="1157287"/>
          </a:xfrm>
        </p:spPr>
        <p:txBody>
          <a:bodyPr/>
          <a:lstStyle/>
          <a:p>
            <a:pPr eaLnBrk="1" hangingPunct="1"/>
            <a:r>
              <a:rPr lang="en-US" altLang="zh-CN" sz="5400" smtClean="0"/>
              <a:t>PolyA</a:t>
            </a:r>
            <a:r>
              <a:rPr lang="zh-CN" altLang="en-US" sz="5400" smtClean="0"/>
              <a:t>的形成</a:t>
            </a:r>
          </a:p>
        </p:txBody>
      </p:sp>
      <p:grpSp>
        <p:nvGrpSpPr>
          <p:cNvPr id="2" name="Group 3"/>
          <p:cNvGrpSpPr>
            <a:grpSpLocks/>
          </p:cNvGrpSpPr>
          <p:nvPr/>
        </p:nvGrpSpPr>
        <p:grpSpPr bwMode="auto">
          <a:xfrm>
            <a:off x="579438" y="1703388"/>
            <a:ext cx="8031162" cy="822325"/>
            <a:chOff x="401" y="1334"/>
            <a:chExt cx="5059" cy="518"/>
          </a:xfrm>
        </p:grpSpPr>
        <p:sp>
          <p:nvSpPr>
            <p:cNvPr id="29721" name="Text Box 4"/>
            <p:cNvSpPr txBox="1">
              <a:spLocks noChangeArrowheads="1"/>
            </p:cNvSpPr>
            <p:nvPr/>
          </p:nvSpPr>
          <p:spPr bwMode="auto">
            <a:xfrm>
              <a:off x="401" y="1334"/>
              <a:ext cx="5059" cy="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type="none" w="sm" len="me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eaLnBrk="1" hangingPunct="1"/>
              <a:r>
                <a:rPr kumimoji="1" lang="en-US" altLang="zh-CN" sz="2400" b="1">
                  <a:solidFill>
                    <a:schemeClr val="folHlink"/>
                  </a:solidFill>
                  <a:latin typeface="Times New Roman" panose="02020603050405020304" pitchFamily="18" charset="0"/>
                </a:rPr>
                <a:t>mRNA </a:t>
              </a:r>
            </a:p>
            <a:p>
              <a:pPr algn="l" eaLnBrk="1" hangingPunct="1"/>
              <a:r>
                <a:rPr kumimoji="1" lang="en-US" altLang="zh-CN" sz="2400" b="1">
                  <a:solidFill>
                    <a:schemeClr val="folHlink"/>
                  </a:solidFill>
                  <a:latin typeface="Times New Roman" panose="02020603050405020304" pitchFamily="18" charset="0"/>
                </a:rPr>
                <a:t>5′m</a:t>
              </a:r>
              <a:r>
                <a:rPr kumimoji="1" lang="en-US" altLang="zh-CN" sz="2400" b="1" baseline="30000">
                  <a:solidFill>
                    <a:schemeClr val="folHlink"/>
                  </a:solidFill>
                  <a:latin typeface="Times New Roman" panose="02020603050405020304" pitchFamily="18" charset="0"/>
                </a:rPr>
                <a:t>7</a:t>
              </a:r>
              <a:r>
                <a:rPr kumimoji="1" lang="en-US" altLang="zh-CN" sz="2400" b="1">
                  <a:solidFill>
                    <a:schemeClr val="folHlink"/>
                  </a:solidFill>
                  <a:latin typeface="Times New Roman" panose="02020603050405020304" pitchFamily="18" charset="0"/>
                </a:rPr>
                <a:t>GpppG                               AAUAAA                         3′</a:t>
              </a:r>
            </a:p>
          </p:txBody>
        </p:sp>
        <p:sp>
          <p:nvSpPr>
            <p:cNvPr id="29722" name="Line 5"/>
            <p:cNvSpPr>
              <a:spLocks noChangeShapeType="1"/>
            </p:cNvSpPr>
            <p:nvPr/>
          </p:nvSpPr>
          <p:spPr bwMode="auto">
            <a:xfrm>
              <a:off x="1602" y="1737"/>
              <a:ext cx="1458" cy="0"/>
            </a:xfrm>
            <a:prstGeom prst="line">
              <a:avLst/>
            </a:prstGeom>
            <a:noFill/>
            <a:ln w="38100">
              <a:solidFill>
                <a:srgbClr val="FF00FF"/>
              </a:solidFill>
              <a:round/>
              <a:headEnd/>
              <a:tailEnd type="none" w="sm" len="med"/>
            </a:ln>
            <a:extLst>
              <a:ext uri="{909E8E84-426E-40DD-AFC4-6F175D3DCCD1}">
                <a14:hiddenFill xmlns:a14="http://schemas.microsoft.com/office/drawing/2010/main">
                  <a:noFill/>
                </a14:hiddenFill>
              </a:ext>
            </a:extLst>
          </p:spPr>
          <p:txBody>
            <a:bodyPr wrap="none"/>
            <a:lstStyle/>
            <a:p>
              <a:endParaRPr lang="zh-CN" altLang="en-US"/>
            </a:p>
          </p:txBody>
        </p:sp>
        <p:sp>
          <p:nvSpPr>
            <p:cNvPr id="29723" name="Line 6"/>
            <p:cNvSpPr>
              <a:spLocks noChangeShapeType="1"/>
            </p:cNvSpPr>
            <p:nvPr/>
          </p:nvSpPr>
          <p:spPr bwMode="auto">
            <a:xfrm>
              <a:off x="3915" y="1728"/>
              <a:ext cx="1161" cy="0"/>
            </a:xfrm>
            <a:prstGeom prst="line">
              <a:avLst/>
            </a:prstGeom>
            <a:noFill/>
            <a:ln w="38100">
              <a:solidFill>
                <a:srgbClr val="FF00FF"/>
              </a:solidFill>
              <a:round/>
              <a:headEnd/>
              <a:tailEnd type="none" w="sm" len="med"/>
            </a:ln>
            <a:extLst>
              <a:ext uri="{909E8E84-426E-40DD-AFC4-6F175D3DCCD1}">
                <a14:hiddenFill xmlns:a14="http://schemas.microsoft.com/office/drawing/2010/main">
                  <a:noFill/>
                </a14:hiddenFill>
              </a:ext>
            </a:extLst>
          </p:spPr>
          <p:txBody>
            <a:bodyPr wrap="none"/>
            <a:lstStyle/>
            <a:p>
              <a:endParaRPr lang="zh-CN" altLang="en-US"/>
            </a:p>
          </p:txBody>
        </p:sp>
      </p:grpSp>
      <p:grpSp>
        <p:nvGrpSpPr>
          <p:cNvPr id="3" name="Group 7"/>
          <p:cNvGrpSpPr>
            <a:grpSpLocks/>
          </p:cNvGrpSpPr>
          <p:nvPr/>
        </p:nvGrpSpPr>
        <p:grpSpPr bwMode="auto">
          <a:xfrm>
            <a:off x="2971800" y="2586038"/>
            <a:ext cx="2886075" cy="985837"/>
            <a:chOff x="1053" y="1782"/>
            <a:chExt cx="1818" cy="621"/>
          </a:xfrm>
        </p:grpSpPr>
        <p:grpSp>
          <p:nvGrpSpPr>
            <p:cNvPr id="29716" name="Group 8"/>
            <p:cNvGrpSpPr>
              <a:grpSpLocks/>
            </p:cNvGrpSpPr>
            <p:nvPr/>
          </p:nvGrpSpPr>
          <p:grpSpPr bwMode="auto">
            <a:xfrm>
              <a:off x="1881" y="1782"/>
              <a:ext cx="990" cy="621"/>
              <a:chOff x="1881" y="1863"/>
              <a:chExt cx="990" cy="621"/>
            </a:xfrm>
          </p:grpSpPr>
          <p:sp>
            <p:nvSpPr>
              <p:cNvPr id="29718" name="Line 9"/>
              <p:cNvSpPr>
                <a:spLocks noChangeShapeType="1"/>
              </p:cNvSpPr>
              <p:nvPr/>
            </p:nvSpPr>
            <p:spPr bwMode="auto">
              <a:xfrm>
                <a:off x="1881" y="1863"/>
                <a:ext cx="0" cy="621"/>
              </a:xfrm>
              <a:prstGeom prst="line">
                <a:avLst/>
              </a:prstGeom>
              <a:noFill/>
              <a:ln w="38100">
                <a:solidFill>
                  <a:srgbClr val="FF00FF"/>
                </a:solidFill>
                <a:round/>
                <a:headEnd/>
                <a:tailEnd type="stealth" w="sm" len="med"/>
              </a:ln>
              <a:extLst>
                <a:ext uri="{909E8E84-426E-40DD-AFC4-6F175D3DCCD1}">
                  <a14:hiddenFill xmlns:a14="http://schemas.microsoft.com/office/drawing/2010/main">
                    <a:noFill/>
                  </a14:hiddenFill>
                </a:ext>
              </a:extLst>
            </p:spPr>
            <p:txBody>
              <a:bodyPr wrap="none"/>
              <a:lstStyle/>
              <a:p>
                <a:endParaRPr lang="zh-CN" altLang="en-US"/>
              </a:p>
            </p:txBody>
          </p:sp>
          <p:sp>
            <p:nvSpPr>
              <p:cNvPr id="29719" name="Arc 10"/>
              <p:cNvSpPr>
                <a:spLocks/>
              </p:cNvSpPr>
              <p:nvPr/>
            </p:nvSpPr>
            <p:spPr bwMode="auto">
              <a:xfrm flipH="1">
                <a:off x="1890" y="1963"/>
                <a:ext cx="180" cy="423"/>
              </a:xfrm>
              <a:custGeom>
                <a:avLst/>
                <a:gdLst>
                  <a:gd name="T0" fmla="*/ 0 w 21600"/>
                  <a:gd name="T1" fmla="*/ 0 h 43200"/>
                  <a:gd name="T2" fmla="*/ 0 w 21600"/>
                  <a:gd name="T3" fmla="*/ 0 h 43200"/>
                  <a:gd name="T4" fmla="*/ 0 w 21600"/>
                  <a:gd name="T5" fmla="*/ 0 h 43200"/>
                  <a:gd name="T6" fmla="*/ 0 60000 65536"/>
                  <a:gd name="T7" fmla="*/ 0 60000 65536"/>
                  <a:gd name="T8" fmla="*/ 0 60000 65536"/>
                  <a:gd name="T9" fmla="*/ 0 w 21600"/>
                  <a:gd name="T10" fmla="*/ 0 h 43200"/>
                  <a:gd name="T11" fmla="*/ 21600 w 21600"/>
                  <a:gd name="T12" fmla="*/ 43200 h 43200"/>
                </a:gdLst>
                <a:ahLst/>
                <a:cxnLst>
                  <a:cxn ang="T6">
                    <a:pos x="T0" y="T1"/>
                  </a:cxn>
                  <a:cxn ang="T7">
                    <a:pos x="T2" y="T3"/>
                  </a:cxn>
                  <a:cxn ang="T8">
                    <a:pos x="T4" y="T5"/>
                  </a:cxn>
                </a:cxnLst>
                <a:rect l="T9" t="T10" r="T11" b="T12"/>
                <a:pathLst>
                  <a:path w="21600" h="43200" fill="none" extrusionOk="0">
                    <a:moveTo>
                      <a:pt x="-1" y="0"/>
                    </a:moveTo>
                    <a:cubicBezTo>
                      <a:pt x="11929" y="0"/>
                      <a:pt x="21600" y="9670"/>
                      <a:pt x="21600" y="21600"/>
                    </a:cubicBezTo>
                    <a:cubicBezTo>
                      <a:pt x="21600" y="33529"/>
                      <a:pt x="11929" y="43199"/>
                      <a:pt x="0" y="43200"/>
                    </a:cubicBezTo>
                  </a:path>
                  <a:path w="21600" h="43200" stroke="0" extrusionOk="0">
                    <a:moveTo>
                      <a:pt x="-1" y="0"/>
                    </a:moveTo>
                    <a:cubicBezTo>
                      <a:pt x="11929" y="0"/>
                      <a:pt x="21600" y="9670"/>
                      <a:pt x="21600" y="21600"/>
                    </a:cubicBezTo>
                    <a:cubicBezTo>
                      <a:pt x="21600" y="33529"/>
                      <a:pt x="11929" y="43199"/>
                      <a:pt x="0" y="43200"/>
                    </a:cubicBezTo>
                    <a:lnTo>
                      <a:pt x="0" y="21600"/>
                    </a:lnTo>
                    <a:close/>
                  </a:path>
                </a:pathLst>
              </a:custGeom>
              <a:noFill/>
              <a:ln w="38100">
                <a:solidFill>
                  <a:srgbClr val="FF00FF"/>
                </a:solidFill>
                <a:round/>
                <a:headEnd/>
                <a:tailEnd type="stealth" w="sm" len="me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9720" name="Text Box 11"/>
              <p:cNvSpPr txBox="1">
                <a:spLocks noChangeArrowheads="1"/>
              </p:cNvSpPr>
              <p:nvPr/>
            </p:nvSpPr>
            <p:spPr bwMode="auto">
              <a:xfrm>
                <a:off x="2030" y="1884"/>
                <a:ext cx="841" cy="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type="none" w="sm" len="me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eaLnBrk="1" hangingPunct="1"/>
                <a:r>
                  <a:rPr kumimoji="1" lang="en-US" altLang="zh-CN" b="1">
                    <a:solidFill>
                      <a:schemeClr val="folHlink"/>
                    </a:solidFill>
                    <a:latin typeface="Times New Roman" panose="02020603050405020304" pitchFamily="18" charset="0"/>
                  </a:rPr>
                  <a:t>H</a:t>
                </a:r>
                <a:r>
                  <a:rPr kumimoji="1" lang="en-US" altLang="zh-CN" b="1" baseline="-25000">
                    <a:solidFill>
                      <a:schemeClr val="folHlink"/>
                    </a:solidFill>
                    <a:latin typeface="Times New Roman" panose="02020603050405020304" pitchFamily="18" charset="0"/>
                  </a:rPr>
                  <a:t>2</a:t>
                </a:r>
                <a:r>
                  <a:rPr kumimoji="1" lang="en-US" altLang="zh-CN" b="1">
                    <a:solidFill>
                      <a:schemeClr val="folHlink"/>
                    </a:solidFill>
                    <a:latin typeface="Times New Roman" panose="02020603050405020304" pitchFamily="18" charset="0"/>
                  </a:rPr>
                  <a:t>O</a:t>
                </a:r>
              </a:p>
              <a:p>
                <a:pPr algn="l" eaLnBrk="1" hangingPunct="1"/>
                <a:endParaRPr kumimoji="1" lang="en-US" altLang="zh-CN" b="1">
                  <a:solidFill>
                    <a:schemeClr val="folHlink"/>
                  </a:solidFill>
                  <a:latin typeface="Times New Roman" panose="02020603050405020304" pitchFamily="18" charset="0"/>
                </a:endParaRPr>
              </a:p>
              <a:p>
                <a:pPr algn="l" eaLnBrk="1" hangingPunct="1"/>
                <a:r>
                  <a:rPr kumimoji="1" lang="zh-CN" altLang="en-US" b="1">
                    <a:solidFill>
                      <a:schemeClr val="folHlink"/>
                    </a:solidFill>
                    <a:latin typeface="Times New Roman" panose="02020603050405020304" pitchFamily="18" charset="0"/>
                  </a:rPr>
                  <a:t>核苷酸片段</a:t>
                </a:r>
              </a:p>
            </p:txBody>
          </p:sp>
        </p:grpSp>
        <p:sp>
          <p:nvSpPr>
            <p:cNvPr id="29717" name="Rectangle 12"/>
            <p:cNvSpPr>
              <a:spLocks noChangeArrowheads="1"/>
            </p:cNvSpPr>
            <p:nvPr/>
          </p:nvSpPr>
          <p:spPr bwMode="auto">
            <a:xfrm>
              <a:off x="1053" y="1980"/>
              <a:ext cx="841"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type="none" w="sm" len="me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eaLnBrk="1" hangingPunct="1"/>
              <a:r>
                <a:rPr kumimoji="1" lang="zh-CN" altLang="en-US" b="1">
                  <a:solidFill>
                    <a:schemeClr val="folHlink"/>
                  </a:solidFill>
                  <a:latin typeface="Times New Roman" panose="02020603050405020304" pitchFamily="18" charset="0"/>
                </a:rPr>
                <a:t>核酸内切酶</a:t>
              </a:r>
            </a:p>
          </p:txBody>
        </p:sp>
      </p:grpSp>
      <p:grpSp>
        <p:nvGrpSpPr>
          <p:cNvPr id="5" name="Group 13"/>
          <p:cNvGrpSpPr>
            <a:grpSpLocks/>
          </p:cNvGrpSpPr>
          <p:nvPr/>
        </p:nvGrpSpPr>
        <p:grpSpPr bwMode="auto">
          <a:xfrm>
            <a:off x="2709863" y="4024313"/>
            <a:ext cx="2605087" cy="985837"/>
            <a:chOff x="879" y="2859"/>
            <a:chExt cx="1641" cy="621"/>
          </a:xfrm>
        </p:grpSpPr>
        <p:grpSp>
          <p:nvGrpSpPr>
            <p:cNvPr id="29711" name="Group 14"/>
            <p:cNvGrpSpPr>
              <a:grpSpLocks/>
            </p:cNvGrpSpPr>
            <p:nvPr/>
          </p:nvGrpSpPr>
          <p:grpSpPr bwMode="auto">
            <a:xfrm>
              <a:off x="1887" y="2859"/>
              <a:ext cx="633" cy="621"/>
              <a:chOff x="1881" y="1863"/>
              <a:chExt cx="633" cy="621"/>
            </a:xfrm>
          </p:grpSpPr>
          <p:sp>
            <p:nvSpPr>
              <p:cNvPr id="29713" name="Line 15"/>
              <p:cNvSpPr>
                <a:spLocks noChangeShapeType="1"/>
              </p:cNvSpPr>
              <p:nvPr/>
            </p:nvSpPr>
            <p:spPr bwMode="auto">
              <a:xfrm>
                <a:off x="1881" y="1863"/>
                <a:ext cx="0" cy="621"/>
              </a:xfrm>
              <a:prstGeom prst="line">
                <a:avLst/>
              </a:prstGeom>
              <a:noFill/>
              <a:ln w="38100">
                <a:solidFill>
                  <a:srgbClr val="FF00FF"/>
                </a:solidFill>
                <a:round/>
                <a:headEnd/>
                <a:tailEnd type="stealth" w="sm" len="med"/>
              </a:ln>
              <a:extLst>
                <a:ext uri="{909E8E84-426E-40DD-AFC4-6F175D3DCCD1}">
                  <a14:hiddenFill xmlns:a14="http://schemas.microsoft.com/office/drawing/2010/main">
                    <a:noFill/>
                  </a14:hiddenFill>
                </a:ext>
              </a:extLst>
            </p:spPr>
            <p:txBody>
              <a:bodyPr wrap="none"/>
              <a:lstStyle/>
              <a:p>
                <a:endParaRPr lang="zh-CN" altLang="en-US"/>
              </a:p>
            </p:txBody>
          </p:sp>
          <p:sp>
            <p:nvSpPr>
              <p:cNvPr id="29714" name="Arc 16"/>
              <p:cNvSpPr>
                <a:spLocks/>
              </p:cNvSpPr>
              <p:nvPr/>
            </p:nvSpPr>
            <p:spPr bwMode="auto">
              <a:xfrm flipH="1">
                <a:off x="1890" y="1963"/>
                <a:ext cx="180" cy="423"/>
              </a:xfrm>
              <a:custGeom>
                <a:avLst/>
                <a:gdLst>
                  <a:gd name="T0" fmla="*/ 0 w 21600"/>
                  <a:gd name="T1" fmla="*/ 0 h 43200"/>
                  <a:gd name="T2" fmla="*/ 0 w 21600"/>
                  <a:gd name="T3" fmla="*/ 0 h 43200"/>
                  <a:gd name="T4" fmla="*/ 0 w 21600"/>
                  <a:gd name="T5" fmla="*/ 0 h 43200"/>
                  <a:gd name="T6" fmla="*/ 0 60000 65536"/>
                  <a:gd name="T7" fmla="*/ 0 60000 65536"/>
                  <a:gd name="T8" fmla="*/ 0 60000 65536"/>
                  <a:gd name="T9" fmla="*/ 0 w 21600"/>
                  <a:gd name="T10" fmla="*/ 0 h 43200"/>
                  <a:gd name="T11" fmla="*/ 21600 w 21600"/>
                  <a:gd name="T12" fmla="*/ 43200 h 43200"/>
                </a:gdLst>
                <a:ahLst/>
                <a:cxnLst>
                  <a:cxn ang="T6">
                    <a:pos x="T0" y="T1"/>
                  </a:cxn>
                  <a:cxn ang="T7">
                    <a:pos x="T2" y="T3"/>
                  </a:cxn>
                  <a:cxn ang="T8">
                    <a:pos x="T4" y="T5"/>
                  </a:cxn>
                </a:cxnLst>
                <a:rect l="T9" t="T10" r="T11" b="T12"/>
                <a:pathLst>
                  <a:path w="21600" h="43200" fill="none" extrusionOk="0">
                    <a:moveTo>
                      <a:pt x="-1" y="0"/>
                    </a:moveTo>
                    <a:cubicBezTo>
                      <a:pt x="11929" y="0"/>
                      <a:pt x="21600" y="9670"/>
                      <a:pt x="21600" y="21600"/>
                    </a:cubicBezTo>
                    <a:cubicBezTo>
                      <a:pt x="21600" y="33529"/>
                      <a:pt x="11929" y="43199"/>
                      <a:pt x="0" y="43200"/>
                    </a:cubicBezTo>
                  </a:path>
                  <a:path w="21600" h="43200" stroke="0" extrusionOk="0">
                    <a:moveTo>
                      <a:pt x="-1" y="0"/>
                    </a:moveTo>
                    <a:cubicBezTo>
                      <a:pt x="11929" y="0"/>
                      <a:pt x="21600" y="9670"/>
                      <a:pt x="21600" y="21600"/>
                    </a:cubicBezTo>
                    <a:cubicBezTo>
                      <a:pt x="21600" y="33529"/>
                      <a:pt x="11929" y="43199"/>
                      <a:pt x="0" y="43200"/>
                    </a:cubicBezTo>
                    <a:lnTo>
                      <a:pt x="0" y="21600"/>
                    </a:lnTo>
                    <a:close/>
                  </a:path>
                </a:pathLst>
              </a:custGeom>
              <a:noFill/>
              <a:ln w="38100">
                <a:solidFill>
                  <a:srgbClr val="FF00FF"/>
                </a:solidFill>
                <a:round/>
                <a:headEnd/>
                <a:tailEnd type="stealth" w="sm" len="me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9715" name="Text Box 17"/>
              <p:cNvSpPr txBox="1">
                <a:spLocks noChangeArrowheads="1"/>
              </p:cNvSpPr>
              <p:nvPr/>
            </p:nvSpPr>
            <p:spPr bwMode="auto">
              <a:xfrm>
                <a:off x="2030" y="1884"/>
                <a:ext cx="484" cy="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type="none" w="sm" len="me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eaLnBrk="1" hangingPunct="1"/>
                <a:r>
                  <a:rPr kumimoji="1" lang="en-US" altLang="zh-CN" b="1">
                    <a:solidFill>
                      <a:schemeClr val="folHlink"/>
                    </a:solidFill>
                    <a:latin typeface="Times New Roman" panose="02020603050405020304" pitchFamily="18" charset="0"/>
                  </a:rPr>
                  <a:t>nATP</a:t>
                </a:r>
              </a:p>
              <a:p>
                <a:pPr algn="l" eaLnBrk="1" hangingPunct="1"/>
                <a:endParaRPr kumimoji="1" lang="en-US" altLang="zh-CN" b="1">
                  <a:solidFill>
                    <a:schemeClr val="folHlink"/>
                  </a:solidFill>
                  <a:latin typeface="Times New Roman" panose="02020603050405020304" pitchFamily="18" charset="0"/>
                </a:endParaRPr>
              </a:p>
              <a:p>
                <a:pPr algn="l" eaLnBrk="1" hangingPunct="1"/>
                <a:r>
                  <a:rPr kumimoji="1" lang="en-US" altLang="zh-CN" b="1">
                    <a:solidFill>
                      <a:schemeClr val="folHlink"/>
                    </a:solidFill>
                    <a:latin typeface="Times New Roman" panose="02020603050405020304" pitchFamily="18" charset="0"/>
                  </a:rPr>
                  <a:t>nPPi</a:t>
                </a:r>
              </a:p>
            </p:txBody>
          </p:sp>
        </p:grpSp>
        <p:sp>
          <p:nvSpPr>
            <p:cNvPr id="29712" name="Rectangle 18"/>
            <p:cNvSpPr>
              <a:spLocks noChangeArrowheads="1"/>
            </p:cNvSpPr>
            <p:nvPr/>
          </p:nvSpPr>
          <p:spPr bwMode="auto">
            <a:xfrm>
              <a:off x="879" y="3049"/>
              <a:ext cx="1023"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type="none" w="sm" len="me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eaLnBrk="1" hangingPunct="1"/>
              <a:r>
                <a:rPr kumimoji="1" lang="en-US" altLang="zh-CN" b="1">
                  <a:solidFill>
                    <a:schemeClr val="folHlink"/>
                  </a:solidFill>
                  <a:latin typeface="Times New Roman" panose="02020603050405020304" pitchFamily="18" charset="0"/>
                </a:rPr>
                <a:t>Poly(A)</a:t>
              </a:r>
              <a:r>
                <a:rPr kumimoji="1" lang="zh-CN" altLang="en-US" b="1">
                  <a:solidFill>
                    <a:schemeClr val="folHlink"/>
                  </a:solidFill>
                  <a:latin typeface="Times New Roman" panose="02020603050405020304" pitchFamily="18" charset="0"/>
                </a:rPr>
                <a:t>聚合酶</a:t>
              </a:r>
            </a:p>
          </p:txBody>
        </p:sp>
      </p:grpSp>
      <p:grpSp>
        <p:nvGrpSpPr>
          <p:cNvPr id="7" name="Group 19"/>
          <p:cNvGrpSpPr>
            <a:grpSpLocks/>
          </p:cNvGrpSpPr>
          <p:nvPr/>
        </p:nvGrpSpPr>
        <p:grpSpPr bwMode="auto">
          <a:xfrm>
            <a:off x="560388" y="3170238"/>
            <a:ext cx="7666037" cy="822325"/>
            <a:chOff x="497" y="2294"/>
            <a:chExt cx="4829" cy="518"/>
          </a:xfrm>
        </p:grpSpPr>
        <p:sp>
          <p:nvSpPr>
            <p:cNvPr id="29708" name="Text Box 20"/>
            <p:cNvSpPr txBox="1">
              <a:spLocks noChangeArrowheads="1"/>
            </p:cNvSpPr>
            <p:nvPr/>
          </p:nvSpPr>
          <p:spPr bwMode="auto">
            <a:xfrm>
              <a:off x="497" y="2294"/>
              <a:ext cx="4829" cy="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type="none" w="sm" len="me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eaLnBrk="1" hangingPunct="1"/>
              <a:r>
                <a:rPr kumimoji="1" lang="en-US" altLang="zh-CN" sz="2400" b="1">
                  <a:solidFill>
                    <a:schemeClr val="folHlink"/>
                  </a:solidFill>
                  <a:latin typeface="Times New Roman" panose="02020603050405020304" pitchFamily="18" charset="0"/>
                </a:rPr>
                <a:t>mRNA </a:t>
              </a:r>
            </a:p>
            <a:p>
              <a:pPr algn="l" eaLnBrk="1" hangingPunct="1"/>
              <a:r>
                <a:rPr kumimoji="1" lang="en-US" altLang="zh-CN" sz="2400" b="1">
                  <a:solidFill>
                    <a:schemeClr val="folHlink"/>
                  </a:solidFill>
                  <a:latin typeface="Times New Roman" panose="02020603050405020304" pitchFamily="18" charset="0"/>
                </a:rPr>
                <a:t>5′m</a:t>
              </a:r>
              <a:r>
                <a:rPr kumimoji="1" lang="en-US" altLang="zh-CN" sz="2400" b="1" baseline="30000">
                  <a:solidFill>
                    <a:schemeClr val="folHlink"/>
                  </a:solidFill>
                  <a:latin typeface="Times New Roman" panose="02020603050405020304" pitchFamily="18" charset="0"/>
                </a:rPr>
                <a:t>7</a:t>
              </a:r>
              <a:r>
                <a:rPr kumimoji="1" lang="en-US" altLang="zh-CN" sz="2400" b="1">
                  <a:solidFill>
                    <a:schemeClr val="folHlink"/>
                  </a:solidFill>
                  <a:latin typeface="Times New Roman" panose="02020603050405020304" pitchFamily="18" charset="0"/>
                </a:rPr>
                <a:t>GpppG                               AAUAAA             OH 3′</a:t>
              </a:r>
            </a:p>
          </p:txBody>
        </p:sp>
        <p:sp>
          <p:nvSpPr>
            <p:cNvPr id="29709" name="Line 21"/>
            <p:cNvSpPr>
              <a:spLocks noChangeShapeType="1"/>
            </p:cNvSpPr>
            <p:nvPr/>
          </p:nvSpPr>
          <p:spPr bwMode="auto">
            <a:xfrm>
              <a:off x="1689" y="2670"/>
              <a:ext cx="1458" cy="0"/>
            </a:xfrm>
            <a:prstGeom prst="line">
              <a:avLst/>
            </a:prstGeom>
            <a:noFill/>
            <a:ln w="38100">
              <a:solidFill>
                <a:srgbClr val="FF00FF"/>
              </a:solidFill>
              <a:round/>
              <a:headEnd/>
              <a:tailEnd type="none" w="sm" len="med"/>
            </a:ln>
            <a:extLst>
              <a:ext uri="{909E8E84-426E-40DD-AFC4-6F175D3DCCD1}">
                <a14:hiddenFill xmlns:a14="http://schemas.microsoft.com/office/drawing/2010/main">
                  <a:noFill/>
                </a14:hiddenFill>
              </a:ext>
            </a:extLst>
          </p:spPr>
          <p:txBody>
            <a:bodyPr wrap="none"/>
            <a:lstStyle/>
            <a:p>
              <a:endParaRPr lang="zh-CN" altLang="en-US"/>
            </a:p>
          </p:txBody>
        </p:sp>
        <p:sp>
          <p:nvSpPr>
            <p:cNvPr id="29710" name="Line 22"/>
            <p:cNvSpPr>
              <a:spLocks noChangeShapeType="1"/>
            </p:cNvSpPr>
            <p:nvPr/>
          </p:nvSpPr>
          <p:spPr bwMode="auto">
            <a:xfrm>
              <a:off x="4005" y="2673"/>
              <a:ext cx="567" cy="0"/>
            </a:xfrm>
            <a:prstGeom prst="line">
              <a:avLst/>
            </a:prstGeom>
            <a:noFill/>
            <a:ln w="38100">
              <a:solidFill>
                <a:srgbClr val="FF00FF"/>
              </a:solidFill>
              <a:round/>
              <a:headEnd/>
              <a:tailEnd type="none" w="sm" len="med"/>
            </a:ln>
            <a:extLst>
              <a:ext uri="{909E8E84-426E-40DD-AFC4-6F175D3DCCD1}">
                <a14:hiddenFill xmlns:a14="http://schemas.microsoft.com/office/drawing/2010/main">
                  <a:noFill/>
                </a14:hiddenFill>
              </a:ext>
            </a:extLst>
          </p:spPr>
          <p:txBody>
            <a:bodyPr wrap="none"/>
            <a:lstStyle/>
            <a:p>
              <a:endParaRPr lang="zh-CN" altLang="en-US"/>
            </a:p>
          </p:txBody>
        </p:sp>
      </p:grpSp>
      <p:grpSp>
        <p:nvGrpSpPr>
          <p:cNvPr id="8" name="Group 23"/>
          <p:cNvGrpSpPr>
            <a:grpSpLocks/>
          </p:cNvGrpSpPr>
          <p:nvPr/>
        </p:nvGrpSpPr>
        <p:grpSpPr bwMode="auto">
          <a:xfrm>
            <a:off x="388938" y="4713288"/>
            <a:ext cx="8148637" cy="822325"/>
            <a:chOff x="218" y="3302"/>
            <a:chExt cx="5133" cy="518"/>
          </a:xfrm>
        </p:grpSpPr>
        <p:sp>
          <p:nvSpPr>
            <p:cNvPr id="29705" name="Text Box 24"/>
            <p:cNvSpPr txBox="1">
              <a:spLocks noChangeArrowheads="1"/>
            </p:cNvSpPr>
            <p:nvPr/>
          </p:nvSpPr>
          <p:spPr bwMode="auto">
            <a:xfrm>
              <a:off x="218" y="3302"/>
              <a:ext cx="5133" cy="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type="none" w="sm" len="me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eaLnBrk="1" hangingPunct="1"/>
              <a:r>
                <a:rPr kumimoji="1" lang="en-US" altLang="zh-CN" sz="2400" b="1">
                  <a:solidFill>
                    <a:schemeClr val="folHlink"/>
                  </a:solidFill>
                  <a:latin typeface="Times New Roman" panose="02020603050405020304" pitchFamily="18" charset="0"/>
                </a:rPr>
                <a:t>mRNA </a:t>
              </a:r>
            </a:p>
            <a:p>
              <a:pPr algn="l" eaLnBrk="1" hangingPunct="1"/>
              <a:r>
                <a:rPr kumimoji="1" lang="en-US" altLang="zh-CN" sz="2000" b="1">
                  <a:solidFill>
                    <a:schemeClr val="folHlink"/>
                  </a:solidFill>
                  <a:latin typeface="Times New Roman" panose="02020603050405020304" pitchFamily="18" charset="0"/>
                </a:rPr>
                <a:t>5′m</a:t>
              </a:r>
              <a:r>
                <a:rPr kumimoji="1" lang="en-US" altLang="zh-CN" sz="2000" b="1" baseline="30000">
                  <a:solidFill>
                    <a:schemeClr val="folHlink"/>
                  </a:solidFill>
                  <a:latin typeface="Times New Roman" panose="02020603050405020304" pitchFamily="18" charset="0"/>
                </a:rPr>
                <a:t>7</a:t>
              </a:r>
              <a:r>
                <a:rPr kumimoji="1" lang="en-US" altLang="zh-CN" sz="2000" b="1">
                  <a:solidFill>
                    <a:schemeClr val="folHlink"/>
                  </a:solidFill>
                  <a:latin typeface="Times New Roman" panose="02020603050405020304" pitchFamily="18" charset="0"/>
                </a:rPr>
                <a:t>GpppG                                      AAUAAA                AAA(A)nOH 3</a:t>
              </a:r>
              <a:r>
                <a:rPr kumimoji="1" lang="en-US" altLang="zh-CN" sz="2400" b="1">
                  <a:solidFill>
                    <a:schemeClr val="folHlink"/>
                  </a:solidFill>
                  <a:latin typeface="Times New Roman" panose="02020603050405020304" pitchFamily="18" charset="0"/>
                </a:rPr>
                <a:t>′</a:t>
              </a:r>
            </a:p>
          </p:txBody>
        </p:sp>
        <p:sp>
          <p:nvSpPr>
            <p:cNvPr id="29706" name="Line 25"/>
            <p:cNvSpPr>
              <a:spLocks noChangeShapeType="1"/>
            </p:cNvSpPr>
            <p:nvPr/>
          </p:nvSpPr>
          <p:spPr bwMode="auto">
            <a:xfrm>
              <a:off x="1329" y="3705"/>
              <a:ext cx="1336" cy="0"/>
            </a:xfrm>
            <a:prstGeom prst="line">
              <a:avLst/>
            </a:prstGeom>
            <a:noFill/>
            <a:ln w="38100">
              <a:solidFill>
                <a:srgbClr val="FF00FF"/>
              </a:solidFill>
              <a:round/>
              <a:headEnd/>
              <a:tailEnd type="none" w="sm" len="med"/>
            </a:ln>
            <a:extLst>
              <a:ext uri="{909E8E84-426E-40DD-AFC4-6F175D3DCCD1}">
                <a14:hiddenFill xmlns:a14="http://schemas.microsoft.com/office/drawing/2010/main">
                  <a:noFill/>
                </a14:hiddenFill>
              </a:ext>
            </a:extLst>
          </p:spPr>
          <p:txBody>
            <a:bodyPr wrap="none"/>
            <a:lstStyle/>
            <a:p>
              <a:endParaRPr lang="zh-CN" altLang="en-US"/>
            </a:p>
          </p:txBody>
        </p:sp>
        <p:sp>
          <p:nvSpPr>
            <p:cNvPr id="29707" name="Line 26"/>
            <p:cNvSpPr>
              <a:spLocks noChangeShapeType="1"/>
            </p:cNvSpPr>
            <p:nvPr/>
          </p:nvSpPr>
          <p:spPr bwMode="auto">
            <a:xfrm>
              <a:off x="3480" y="3714"/>
              <a:ext cx="558" cy="0"/>
            </a:xfrm>
            <a:prstGeom prst="line">
              <a:avLst/>
            </a:prstGeom>
            <a:noFill/>
            <a:ln w="38100">
              <a:solidFill>
                <a:srgbClr val="FF00FF"/>
              </a:solidFill>
              <a:round/>
              <a:headEnd/>
              <a:tailEnd type="none" w="sm" len="med"/>
            </a:ln>
            <a:extLst>
              <a:ext uri="{909E8E84-426E-40DD-AFC4-6F175D3DCCD1}">
                <a14:hiddenFill xmlns:a14="http://schemas.microsoft.com/office/drawing/2010/main">
                  <a:noFill/>
                </a14:hiddenFill>
              </a:ext>
            </a:extLst>
          </p:spPr>
          <p:txBody>
            <a:bodyPr wrap="none"/>
            <a:lstStyle/>
            <a:p>
              <a:endParaRPr lang="zh-CN" altLang="en-US"/>
            </a:p>
          </p:txBody>
        </p:sp>
      </p:grpSp>
    </p:spTree>
    <p:extLst>
      <p:ext uri="{BB962C8B-B14F-4D97-AF65-F5344CB8AC3E}">
        <p14:creationId xmlns:p14="http://schemas.microsoft.com/office/powerpoint/2010/main" val="253072305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100000">
                                          <p:val>
                                            <p:strVal val="#ppt_x"/>
                                          </p:val>
                                        </p:tav>
                                      </p:tavLst>
                                    </p:anim>
                                    <p:anim calcmode="lin" valueType="num">
                                      <p:cBhvr>
                                        <p:cTn id="8" dur="500" fill="hold"/>
                                        <p:tgtEl>
                                          <p:spTgt spid="2"/>
                                        </p:tgtEl>
                                        <p:attrNameLst>
                                          <p:attrName>ppt_y</p:attrName>
                                        </p:attrNameLst>
                                      </p:cBhvr>
                                      <p:tavLst>
                                        <p:tav tm="0">
                                          <p:val>
                                            <p:strVal val="#ppt_y-#ppt_h/2"/>
                                          </p:val>
                                        </p:tav>
                                        <p:tav tm="100000">
                                          <p:val>
                                            <p:strVal val="#ppt_y"/>
                                          </p:val>
                                        </p:tav>
                                      </p:tavLst>
                                    </p:anim>
                                    <p:anim calcmode="lin" valueType="num">
                                      <p:cBhvr>
                                        <p:cTn id="9" dur="500" fill="hold"/>
                                        <p:tgtEl>
                                          <p:spTgt spid="2"/>
                                        </p:tgtEl>
                                        <p:attrNameLst>
                                          <p:attrName>ppt_w</p:attrName>
                                        </p:attrNameLst>
                                      </p:cBhvr>
                                      <p:tavLst>
                                        <p:tav tm="0">
                                          <p:val>
                                            <p:strVal val="#ppt_w"/>
                                          </p:val>
                                        </p:tav>
                                        <p:tav tm="100000">
                                          <p:val>
                                            <p:strVal val="#ppt_w"/>
                                          </p:val>
                                        </p:tav>
                                      </p:tavLst>
                                    </p:anim>
                                    <p:anim calcmode="lin" valueType="num">
                                      <p:cBhvr>
                                        <p:cTn id="10" dur="500" fill="hold"/>
                                        <p:tgtEl>
                                          <p:spTgt spid="2"/>
                                        </p:tgtEl>
                                        <p:attrNameLst>
                                          <p:attrName>ppt_h</p:attrName>
                                        </p:attrNameLst>
                                      </p:cBhvr>
                                      <p:tavLst>
                                        <p:tav tm="0">
                                          <p:val>
                                            <p:fltVal val="0"/>
                                          </p:val>
                                        </p:tav>
                                        <p:tav tm="100000">
                                          <p:val>
                                            <p:strVal val="#ppt_h"/>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17" presetClass="entr" presetSubtype="1"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ppt_x</p:attrName>
                                        </p:attrNameLst>
                                      </p:cBhvr>
                                      <p:tavLst>
                                        <p:tav tm="0">
                                          <p:val>
                                            <p:strVal val="#ppt_x"/>
                                          </p:val>
                                        </p:tav>
                                        <p:tav tm="100000">
                                          <p:val>
                                            <p:strVal val="#ppt_x"/>
                                          </p:val>
                                        </p:tav>
                                      </p:tavLst>
                                    </p:anim>
                                    <p:anim calcmode="lin" valueType="num">
                                      <p:cBhvr>
                                        <p:cTn id="16" dur="500" fill="hold"/>
                                        <p:tgtEl>
                                          <p:spTgt spid="3"/>
                                        </p:tgtEl>
                                        <p:attrNameLst>
                                          <p:attrName>ppt_y</p:attrName>
                                        </p:attrNameLst>
                                      </p:cBhvr>
                                      <p:tavLst>
                                        <p:tav tm="0">
                                          <p:val>
                                            <p:strVal val="#ppt_y-#ppt_h/2"/>
                                          </p:val>
                                        </p:tav>
                                        <p:tav tm="100000">
                                          <p:val>
                                            <p:strVal val="#ppt_y"/>
                                          </p:val>
                                        </p:tav>
                                      </p:tavLst>
                                    </p:anim>
                                    <p:anim calcmode="lin" valueType="num">
                                      <p:cBhvr>
                                        <p:cTn id="17" dur="500" fill="hold"/>
                                        <p:tgtEl>
                                          <p:spTgt spid="3"/>
                                        </p:tgtEl>
                                        <p:attrNameLst>
                                          <p:attrName>ppt_w</p:attrName>
                                        </p:attrNameLst>
                                      </p:cBhvr>
                                      <p:tavLst>
                                        <p:tav tm="0">
                                          <p:val>
                                            <p:strVal val="#ppt_w"/>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childTnLst>
                                </p:cTn>
                              </p:par>
                            </p:childTnLst>
                          </p:cTn>
                        </p:par>
                        <p:par>
                          <p:cTn id="19" fill="hold" nodeType="afterGroup">
                            <p:stCondLst>
                              <p:cond delay="500"/>
                            </p:stCondLst>
                            <p:childTnLst>
                              <p:par>
                                <p:cTn id="20" presetID="17" presetClass="entr" presetSubtype="1"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ppt_x</p:attrName>
                                        </p:attrNameLst>
                                      </p:cBhvr>
                                      <p:tavLst>
                                        <p:tav tm="0">
                                          <p:val>
                                            <p:strVal val="#ppt_x"/>
                                          </p:val>
                                        </p:tav>
                                        <p:tav tm="100000">
                                          <p:val>
                                            <p:strVal val="#ppt_x"/>
                                          </p:val>
                                        </p:tav>
                                      </p:tavLst>
                                    </p:anim>
                                    <p:anim calcmode="lin" valueType="num">
                                      <p:cBhvr>
                                        <p:cTn id="23" dur="500" fill="hold"/>
                                        <p:tgtEl>
                                          <p:spTgt spid="7"/>
                                        </p:tgtEl>
                                        <p:attrNameLst>
                                          <p:attrName>ppt_y</p:attrName>
                                        </p:attrNameLst>
                                      </p:cBhvr>
                                      <p:tavLst>
                                        <p:tav tm="0">
                                          <p:val>
                                            <p:strVal val="#ppt_y-#ppt_h/2"/>
                                          </p:val>
                                        </p:tav>
                                        <p:tav tm="100000">
                                          <p:val>
                                            <p:strVal val="#ppt_y"/>
                                          </p:val>
                                        </p:tav>
                                      </p:tavLst>
                                    </p:anim>
                                    <p:anim calcmode="lin" valueType="num">
                                      <p:cBhvr>
                                        <p:cTn id="24" dur="500" fill="hold"/>
                                        <p:tgtEl>
                                          <p:spTgt spid="7"/>
                                        </p:tgtEl>
                                        <p:attrNameLst>
                                          <p:attrName>ppt_w</p:attrName>
                                        </p:attrNameLst>
                                      </p:cBhvr>
                                      <p:tavLst>
                                        <p:tav tm="0">
                                          <p:val>
                                            <p:strVal val="#ppt_w"/>
                                          </p:val>
                                        </p:tav>
                                        <p:tav tm="100000">
                                          <p:val>
                                            <p:strVal val="#ppt_w"/>
                                          </p:val>
                                        </p:tav>
                                      </p:tavLst>
                                    </p:anim>
                                    <p:anim calcmode="lin" valueType="num">
                                      <p:cBhvr>
                                        <p:cTn id="25" dur="500" fill="hold"/>
                                        <p:tgtEl>
                                          <p:spTgt spid="7"/>
                                        </p:tgtEl>
                                        <p:attrNameLst>
                                          <p:attrName>ppt_h</p:attrName>
                                        </p:attrNameLst>
                                      </p:cBhvr>
                                      <p:tavLst>
                                        <p:tav tm="0">
                                          <p:val>
                                            <p:fltVal val="0"/>
                                          </p:val>
                                        </p:tav>
                                        <p:tav tm="100000">
                                          <p:val>
                                            <p:strVal val="#ppt_h"/>
                                          </p:val>
                                        </p:tav>
                                      </p:tavLst>
                                    </p:anim>
                                  </p:childTnLst>
                                </p:cTn>
                              </p:par>
                            </p:childTnLst>
                          </p:cTn>
                        </p:par>
                      </p:childTnLst>
                    </p:cTn>
                  </p:par>
                  <p:par>
                    <p:cTn id="26" fill="hold" nodeType="clickPar">
                      <p:stCondLst>
                        <p:cond delay="indefinite"/>
                      </p:stCondLst>
                      <p:childTnLst>
                        <p:par>
                          <p:cTn id="27" fill="hold" nodeType="withGroup">
                            <p:stCondLst>
                              <p:cond delay="0"/>
                            </p:stCondLst>
                            <p:childTnLst>
                              <p:par>
                                <p:cTn id="28" presetID="17" presetClass="entr" presetSubtype="1" fill="hold" nodeType="click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p:cTn id="30" dur="500" fill="hold"/>
                                        <p:tgtEl>
                                          <p:spTgt spid="5"/>
                                        </p:tgtEl>
                                        <p:attrNameLst>
                                          <p:attrName>ppt_x</p:attrName>
                                        </p:attrNameLst>
                                      </p:cBhvr>
                                      <p:tavLst>
                                        <p:tav tm="0">
                                          <p:val>
                                            <p:strVal val="#ppt_x"/>
                                          </p:val>
                                        </p:tav>
                                        <p:tav tm="100000">
                                          <p:val>
                                            <p:strVal val="#ppt_x"/>
                                          </p:val>
                                        </p:tav>
                                      </p:tavLst>
                                    </p:anim>
                                    <p:anim calcmode="lin" valueType="num">
                                      <p:cBhvr>
                                        <p:cTn id="31" dur="500" fill="hold"/>
                                        <p:tgtEl>
                                          <p:spTgt spid="5"/>
                                        </p:tgtEl>
                                        <p:attrNameLst>
                                          <p:attrName>ppt_y</p:attrName>
                                        </p:attrNameLst>
                                      </p:cBhvr>
                                      <p:tavLst>
                                        <p:tav tm="0">
                                          <p:val>
                                            <p:strVal val="#ppt_y-#ppt_h/2"/>
                                          </p:val>
                                        </p:tav>
                                        <p:tav tm="100000">
                                          <p:val>
                                            <p:strVal val="#ppt_y"/>
                                          </p:val>
                                        </p:tav>
                                      </p:tavLst>
                                    </p:anim>
                                    <p:anim calcmode="lin" valueType="num">
                                      <p:cBhvr>
                                        <p:cTn id="32" dur="500" fill="hold"/>
                                        <p:tgtEl>
                                          <p:spTgt spid="5"/>
                                        </p:tgtEl>
                                        <p:attrNameLst>
                                          <p:attrName>ppt_w</p:attrName>
                                        </p:attrNameLst>
                                      </p:cBhvr>
                                      <p:tavLst>
                                        <p:tav tm="0">
                                          <p:val>
                                            <p:strVal val="#ppt_w"/>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childTnLst>
                                </p:cTn>
                              </p:par>
                            </p:childTnLst>
                          </p:cTn>
                        </p:par>
                        <p:par>
                          <p:cTn id="34" fill="hold" nodeType="afterGroup">
                            <p:stCondLst>
                              <p:cond delay="500"/>
                            </p:stCondLst>
                            <p:childTnLst>
                              <p:par>
                                <p:cTn id="35" presetID="17" presetClass="entr" presetSubtype="1" fill="hold"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p:cTn id="37" dur="500" fill="hold"/>
                                        <p:tgtEl>
                                          <p:spTgt spid="8"/>
                                        </p:tgtEl>
                                        <p:attrNameLst>
                                          <p:attrName>ppt_x</p:attrName>
                                        </p:attrNameLst>
                                      </p:cBhvr>
                                      <p:tavLst>
                                        <p:tav tm="0">
                                          <p:val>
                                            <p:strVal val="#ppt_x"/>
                                          </p:val>
                                        </p:tav>
                                        <p:tav tm="100000">
                                          <p:val>
                                            <p:strVal val="#ppt_x"/>
                                          </p:val>
                                        </p:tav>
                                      </p:tavLst>
                                    </p:anim>
                                    <p:anim calcmode="lin" valueType="num">
                                      <p:cBhvr>
                                        <p:cTn id="38" dur="500" fill="hold"/>
                                        <p:tgtEl>
                                          <p:spTgt spid="8"/>
                                        </p:tgtEl>
                                        <p:attrNameLst>
                                          <p:attrName>ppt_y</p:attrName>
                                        </p:attrNameLst>
                                      </p:cBhvr>
                                      <p:tavLst>
                                        <p:tav tm="0">
                                          <p:val>
                                            <p:strVal val="#ppt_y-#ppt_h/2"/>
                                          </p:val>
                                        </p:tav>
                                        <p:tav tm="100000">
                                          <p:val>
                                            <p:strVal val="#ppt_y"/>
                                          </p:val>
                                        </p:tav>
                                      </p:tavLst>
                                    </p:anim>
                                    <p:anim calcmode="lin" valueType="num">
                                      <p:cBhvr>
                                        <p:cTn id="39" dur="500" fill="hold"/>
                                        <p:tgtEl>
                                          <p:spTgt spid="8"/>
                                        </p:tgtEl>
                                        <p:attrNameLst>
                                          <p:attrName>ppt_w</p:attrName>
                                        </p:attrNameLst>
                                      </p:cBhvr>
                                      <p:tavLst>
                                        <p:tav tm="0">
                                          <p:val>
                                            <p:strVal val="#ppt_w"/>
                                          </p:val>
                                        </p:tav>
                                        <p:tav tm="100000">
                                          <p:val>
                                            <p:strVal val="#ppt_w"/>
                                          </p:val>
                                        </p:tav>
                                      </p:tavLst>
                                    </p:anim>
                                    <p:anim calcmode="lin" valueType="num">
                                      <p:cBhvr>
                                        <p:cTn id="40" dur="500" fill="hold"/>
                                        <p:tgtEl>
                                          <p:spTgt spid="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352FD28F-69CC-4184-9450-6F29EEA9E8EA}" type="slidenum">
              <a:rPr lang="en-US" altLang="zh-CN"/>
              <a:pPr eaLnBrk="1" hangingPunct="1"/>
              <a:t>28</a:t>
            </a:fld>
            <a:endParaRPr lang="en-US" altLang="zh-CN"/>
          </a:p>
        </p:txBody>
      </p:sp>
      <p:sp>
        <p:nvSpPr>
          <p:cNvPr id="30723" name="Rectangle 2"/>
          <p:cNvSpPr>
            <a:spLocks noGrp="1" noChangeArrowheads="1"/>
          </p:cNvSpPr>
          <p:nvPr>
            <p:ph type="title"/>
          </p:nvPr>
        </p:nvSpPr>
        <p:spPr/>
        <p:txBody>
          <a:bodyPr/>
          <a:lstStyle/>
          <a:p>
            <a:pPr eaLnBrk="1" hangingPunct="1"/>
            <a:r>
              <a:rPr kumimoji="1" lang="zh-CN" altLang="en-US" dirty="0" smtClean="0">
                <a:solidFill>
                  <a:srgbClr val="C00000"/>
                </a:solidFill>
              </a:rPr>
              <a:t>（二）</a:t>
            </a:r>
            <a:r>
              <a:rPr kumimoji="1" lang="en-US" altLang="zh-CN" dirty="0" smtClean="0">
                <a:solidFill>
                  <a:srgbClr val="C00000"/>
                </a:solidFill>
              </a:rPr>
              <a:t>mRNA</a:t>
            </a:r>
            <a:r>
              <a:rPr kumimoji="1" lang="zh-CN" altLang="en-US" dirty="0" smtClean="0">
                <a:solidFill>
                  <a:srgbClr val="C00000"/>
                </a:solidFill>
              </a:rPr>
              <a:t>的剪接</a:t>
            </a:r>
          </a:p>
        </p:txBody>
      </p:sp>
      <p:sp>
        <p:nvSpPr>
          <p:cNvPr id="30724" name="Rectangle 3"/>
          <p:cNvSpPr>
            <a:spLocks noGrp="1" noChangeArrowheads="1"/>
          </p:cNvSpPr>
          <p:nvPr>
            <p:ph type="body" idx="1"/>
          </p:nvPr>
        </p:nvSpPr>
        <p:spPr>
          <a:xfrm>
            <a:off x="457200" y="1600200"/>
            <a:ext cx="8229600" cy="2516188"/>
          </a:xfrm>
        </p:spPr>
        <p:txBody>
          <a:bodyPr/>
          <a:lstStyle/>
          <a:p>
            <a:pPr eaLnBrk="1" hangingPunct="1">
              <a:lnSpc>
                <a:spcPct val="90000"/>
              </a:lnSpc>
            </a:pPr>
            <a:r>
              <a:rPr kumimoji="1" lang="en-US" altLang="zh-CN" b="1" dirty="0" smtClean="0">
                <a:solidFill>
                  <a:srgbClr val="C00000"/>
                </a:solidFill>
              </a:rPr>
              <a:t>1. </a:t>
            </a:r>
            <a:r>
              <a:rPr kumimoji="1" lang="en-US" altLang="zh-CN" b="1" dirty="0" err="1" smtClean="0">
                <a:solidFill>
                  <a:srgbClr val="C00000"/>
                </a:solidFill>
              </a:rPr>
              <a:t>hnRNA</a:t>
            </a:r>
            <a:r>
              <a:rPr kumimoji="1" lang="en-US" altLang="zh-CN" b="1" dirty="0" smtClean="0">
                <a:solidFill>
                  <a:srgbClr val="C00000"/>
                </a:solidFill>
              </a:rPr>
              <a:t> </a:t>
            </a:r>
            <a:r>
              <a:rPr kumimoji="1" lang="zh-CN" altLang="en-US" b="1" dirty="0" smtClean="0">
                <a:solidFill>
                  <a:srgbClr val="C00000"/>
                </a:solidFill>
              </a:rPr>
              <a:t>和 </a:t>
            </a:r>
            <a:r>
              <a:rPr kumimoji="1" lang="en-US" altLang="zh-CN" b="1" dirty="0" smtClean="0">
                <a:solidFill>
                  <a:srgbClr val="C00000"/>
                </a:solidFill>
              </a:rPr>
              <a:t>snRNA</a:t>
            </a:r>
          </a:p>
          <a:p>
            <a:pPr lvl="1" eaLnBrk="1" hangingPunct="1">
              <a:lnSpc>
                <a:spcPct val="90000"/>
              </a:lnSpc>
            </a:pPr>
            <a:r>
              <a:rPr kumimoji="1" lang="zh-CN" altLang="en-US" b="1" dirty="0" smtClean="0"/>
              <a:t>核内的初级</a:t>
            </a:r>
            <a:r>
              <a:rPr kumimoji="1" lang="en-US" altLang="zh-CN" b="1" dirty="0" smtClean="0"/>
              <a:t>mRNA</a:t>
            </a:r>
            <a:r>
              <a:rPr kumimoji="1" lang="zh-CN" altLang="en-US" b="1" dirty="0" smtClean="0"/>
              <a:t>称为</a:t>
            </a:r>
            <a:r>
              <a:rPr kumimoji="1" lang="zh-CN" altLang="en-US" b="1" dirty="0" smtClean="0">
                <a:solidFill>
                  <a:schemeClr val="accent2">
                    <a:lumMod val="60000"/>
                    <a:lumOff val="40000"/>
                  </a:schemeClr>
                </a:solidFill>
              </a:rPr>
              <a:t>杂化核</a:t>
            </a:r>
            <a:r>
              <a:rPr kumimoji="1" lang="en-US" altLang="zh-CN" b="1" dirty="0" smtClean="0">
                <a:solidFill>
                  <a:schemeClr val="accent2">
                    <a:lumMod val="60000"/>
                    <a:lumOff val="40000"/>
                  </a:schemeClr>
                </a:solidFill>
              </a:rPr>
              <a:t>RNA (hetero-nuclear  RNA, </a:t>
            </a:r>
            <a:r>
              <a:rPr kumimoji="1" lang="en-US" altLang="zh-CN" b="1" dirty="0" err="1" smtClean="0">
                <a:solidFill>
                  <a:schemeClr val="accent2">
                    <a:lumMod val="60000"/>
                    <a:lumOff val="40000"/>
                  </a:schemeClr>
                </a:solidFill>
              </a:rPr>
              <a:t>hnRNA</a:t>
            </a:r>
            <a:r>
              <a:rPr kumimoji="1" lang="en-US" altLang="zh-CN" b="1" dirty="0" smtClean="0">
                <a:solidFill>
                  <a:schemeClr val="accent2">
                    <a:lumMod val="60000"/>
                    <a:lumOff val="40000"/>
                  </a:schemeClr>
                </a:solidFill>
              </a:rPr>
              <a:t>)</a:t>
            </a:r>
          </a:p>
          <a:p>
            <a:pPr lvl="1" eaLnBrk="1" hangingPunct="1">
              <a:lnSpc>
                <a:spcPct val="90000"/>
              </a:lnSpc>
            </a:pPr>
            <a:r>
              <a:rPr kumimoji="1" lang="en-US" altLang="zh-CN" b="1" dirty="0" smtClean="0">
                <a:solidFill>
                  <a:schemeClr val="accent2">
                    <a:lumMod val="60000"/>
                    <a:lumOff val="40000"/>
                  </a:schemeClr>
                </a:solidFill>
              </a:rPr>
              <a:t>mRNA</a:t>
            </a:r>
            <a:r>
              <a:rPr kumimoji="1" lang="zh-CN" altLang="en-US" b="1" dirty="0" smtClean="0">
                <a:solidFill>
                  <a:schemeClr val="accent2">
                    <a:lumMod val="60000"/>
                    <a:lumOff val="40000"/>
                  </a:schemeClr>
                </a:solidFill>
              </a:rPr>
              <a:t>来自</a:t>
            </a:r>
            <a:r>
              <a:rPr kumimoji="1" lang="en-US" altLang="zh-CN" b="1" dirty="0" err="1" smtClean="0">
                <a:solidFill>
                  <a:schemeClr val="accent2">
                    <a:lumMod val="60000"/>
                    <a:lumOff val="40000"/>
                  </a:schemeClr>
                </a:solidFill>
              </a:rPr>
              <a:t>hnRNA</a:t>
            </a:r>
            <a:r>
              <a:rPr kumimoji="1" lang="zh-CN" altLang="en-US" b="1" dirty="0" smtClean="0">
                <a:solidFill>
                  <a:schemeClr val="accent2">
                    <a:lumMod val="60000"/>
                    <a:lumOff val="40000"/>
                  </a:schemeClr>
                </a:solidFill>
              </a:rPr>
              <a:t>（去掉中间片段）</a:t>
            </a:r>
            <a:endParaRPr kumimoji="1" lang="en-US" altLang="zh-CN" b="1" dirty="0" smtClean="0">
              <a:solidFill>
                <a:schemeClr val="accent2">
                  <a:lumMod val="60000"/>
                  <a:lumOff val="40000"/>
                </a:schemeClr>
              </a:solidFill>
            </a:endParaRPr>
          </a:p>
          <a:p>
            <a:pPr lvl="1" eaLnBrk="1" hangingPunct="1">
              <a:lnSpc>
                <a:spcPct val="90000"/>
              </a:lnSpc>
            </a:pPr>
            <a:endParaRPr kumimoji="1" lang="zh-CN" altLang="en-US" b="1" dirty="0" smtClean="0">
              <a:solidFill>
                <a:schemeClr val="accent2">
                  <a:lumMod val="60000"/>
                  <a:lumOff val="40000"/>
                </a:schemeClr>
              </a:solidFill>
            </a:endParaRPr>
          </a:p>
          <a:p>
            <a:pPr eaLnBrk="1" hangingPunct="1">
              <a:lnSpc>
                <a:spcPct val="90000"/>
              </a:lnSpc>
            </a:pPr>
            <a:r>
              <a:rPr kumimoji="1" lang="en-US" altLang="zh-CN" b="1" dirty="0" smtClean="0">
                <a:solidFill>
                  <a:srgbClr val="C00000"/>
                </a:solidFill>
              </a:rPr>
              <a:t>snRNA (small nuclear RNA)</a:t>
            </a:r>
          </a:p>
        </p:txBody>
      </p:sp>
      <p:grpSp>
        <p:nvGrpSpPr>
          <p:cNvPr id="2" name="Group 4"/>
          <p:cNvGrpSpPr>
            <a:grpSpLocks/>
          </p:cNvGrpSpPr>
          <p:nvPr/>
        </p:nvGrpSpPr>
        <p:grpSpPr bwMode="auto">
          <a:xfrm>
            <a:off x="1225550" y="4619625"/>
            <a:ext cx="6569075" cy="1239838"/>
            <a:chOff x="1111" y="2976"/>
            <a:chExt cx="4138" cy="781"/>
          </a:xfrm>
        </p:grpSpPr>
        <p:sp>
          <p:nvSpPr>
            <p:cNvPr id="30726" name="Text Box 5"/>
            <p:cNvSpPr txBox="1">
              <a:spLocks noChangeArrowheads="1"/>
            </p:cNvSpPr>
            <p:nvPr/>
          </p:nvSpPr>
          <p:spPr bwMode="auto">
            <a:xfrm>
              <a:off x="1111" y="3430"/>
              <a:ext cx="1720"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a:spcBef>
                  <a:spcPct val="50000"/>
                </a:spcBef>
              </a:pPr>
              <a:r>
                <a:rPr kumimoji="1" lang="zh-CN" altLang="en-US" sz="2800" b="1">
                  <a:latin typeface="华文楷体" panose="02010600040101010101" pitchFamily="2" charset="-122"/>
                  <a:ea typeface="华文楷体" panose="02010600040101010101" pitchFamily="2" charset="-122"/>
                </a:rPr>
                <a:t>核内的蛋白质</a:t>
              </a:r>
            </a:p>
          </p:txBody>
        </p:sp>
        <p:sp>
          <p:nvSpPr>
            <p:cNvPr id="30727" name="Text Box 6"/>
            <p:cNvSpPr txBox="1">
              <a:spLocks noChangeArrowheads="1"/>
            </p:cNvSpPr>
            <p:nvPr/>
          </p:nvSpPr>
          <p:spPr bwMode="auto">
            <a:xfrm>
              <a:off x="2608" y="3113"/>
              <a:ext cx="2641" cy="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90000"/>
                </a:lnSpc>
                <a:spcBef>
                  <a:spcPct val="50000"/>
                </a:spcBef>
              </a:pPr>
              <a:r>
                <a:rPr kumimoji="1" lang="zh-CN" altLang="en-US" sz="2800" b="1">
                  <a:latin typeface="华文楷体" panose="02010600040101010101" pitchFamily="2" charset="-122"/>
                  <a:ea typeface="华文楷体" panose="02010600040101010101" pitchFamily="2" charset="-122"/>
                </a:rPr>
                <a:t>小分子核糖核酸蛋白体</a:t>
              </a:r>
            </a:p>
            <a:p>
              <a:pPr>
                <a:lnSpc>
                  <a:spcPct val="50000"/>
                </a:lnSpc>
                <a:spcBef>
                  <a:spcPct val="50000"/>
                </a:spcBef>
              </a:pPr>
              <a:r>
                <a:rPr kumimoji="1" lang="zh-CN" altLang="en-US" sz="2800" b="1">
                  <a:latin typeface="华文楷体" panose="02010600040101010101" pitchFamily="2" charset="-122"/>
                  <a:ea typeface="华文楷体" panose="02010600040101010101" pitchFamily="2" charset="-122"/>
                </a:rPr>
                <a:t>（并接体</a:t>
              </a:r>
              <a:r>
                <a:rPr kumimoji="1" lang="en-US" altLang="zh-CN" sz="2800" b="1">
                  <a:latin typeface="华文楷体" panose="02010600040101010101" pitchFamily="2" charset="-122"/>
                  <a:ea typeface="华文楷体" panose="02010600040101010101" pitchFamily="2" charset="-122"/>
                </a:rPr>
                <a:t>, </a:t>
              </a:r>
              <a:r>
                <a:rPr kumimoji="1" lang="en-US" altLang="zh-CN" sz="2800" b="1">
                  <a:latin typeface="Times New Roman" panose="02020603050405020304" pitchFamily="18" charset="0"/>
                  <a:ea typeface="华文楷体" panose="02010600040101010101" pitchFamily="2" charset="-122"/>
                </a:rPr>
                <a:t>splicesome</a:t>
              </a:r>
              <a:r>
                <a:rPr kumimoji="1" lang="zh-CN" altLang="en-US" sz="2800" b="1">
                  <a:latin typeface="华文楷体" panose="02010600040101010101" pitchFamily="2" charset="-122"/>
                  <a:ea typeface="华文楷体" panose="02010600040101010101" pitchFamily="2" charset="-122"/>
                </a:rPr>
                <a:t>）</a:t>
              </a:r>
            </a:p>
          </p:txBody>
        </p:sp>
        <p:sp>
          <p:nvSpPr>
            <p:cNvPr id="30728" name="Text Box 7"/>
            <p:cNvSpPr txBox="1">
              <a:spLocks noChangeArrowheads="1"/>
            </p:cNvSpPr>
            <p:nvPr/>
          </p:nvSpPr>
          <p:spPr bwMode="auto">
            <a:xfrm>
              <a:off x="1701" y="2976"/>
              <a:ext cx="86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a:spcBef>
                  <a:spcPct val="50000"/>
                </a:spcBef>
              </a:pPr>
              <a:r>
                <a:rPr kumimoji="1" lang="en-US" altLang="zh-CN" sz="2800" b="1" dirty="0">
                  <a:latin typeface="Times New Roman" panose="02020603050405020304" pitchFamily="18" charset="0"/>
                  <a:ea typeface="华文楷体" panose="02010600040101010101" pitchFamily="2" charset="-122"/>
                </a:rPr>
                <a:t>snRNA</a:t>
              </a:r>
            </a:p>
          </p:txBody>
        </p:sp>
        <p:sp>
          <p:nvSpPr>
            <p:cNvPr id="30729" name="AutoShape 8"/>
            <p:cNvSpPr>
              <a:spLocks/>
            </p:cNvSpPr>
            <p:nvPr/>
          </p:nvSpPr>
          <p:spPr bwMode="auto">
            <a:xfrm>
              <a:off x="2608" y="3157"/>
              <a:ext cx="90" cy="482"/>
            </a:xfrm>
            <a:prstGeom prst="rightBrace">
              <a:avLst>
                <a:gd name="adj1" fmla="val 44630"/>
                <a:gd name="adj2" fmla="val 50000"/>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spTree>
    <p:extLst>
      <p:ext uri="{BB962C8B-B14F-4D97-AF65-F5344CB8AC3E}">
        <p14:creationId xmlns:p14="http://schemas.microsoft.com/office/powerpoint/2010/main" val="261189107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1746"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FBCC8592-257D-4892-AD06-F74863D5D6C7}" type="slidenum">
              <a:rPr lang="en-US" altLang="zh-CN"/>
              <a:pPr eaLnBrk="1" hangingPunct="1"/>
              <a:t>29</a:t>
            </a:fld>
            <a:endParaRPr lang="en-US" altLang="zh-CN"/>
          </a:p>
        </p:txBody>
      </p:sp>
      <p:sp>
        <p:nvSpPr>
          <p:cNvPr id="31747" name="Rectangle 2"/>
          <p:cNvSpPr>
            <a:spLocks noGrp="1" noChangeArrowheads="1"/>
          </p:cNvSpPr>
          <p:nvPr>
            <p:ph type="title"/>
          </p:nvPr>
        </p:nvSpPr>
        <p:spPr/>
        <p:txBody>
          <a:bodyPr/>
          <a:lstStyle/>
          <a:p>
            <a:pPr eaLnBrk="1" hangingPunct="1"/>
            <a:r>
              <a:rPr lang="en-US" altLang="zh-CN" smtClean="0"/>
              <a:t>mRNA</a:t>
            </a:r>
            <a:r>
              <a:rPr lang="zh-CN" altLang="en-US" smtClean="0"/>
              <a:t>来自</a:t>
            </a:r>
            <a:r>
              <a:rPr lang="en-US" altLang="zh-CN" smtClean="0"/>
              <a:t>hnRNA</a:t>
            </a:r>
          </a:p>
        </p:txBody>
      </p:sp>
      <p:sp>
        <p:nvSpPr>
          <p:cNvPr id="155651" name="Rectangle 3"/>
          <p:cNvSpPr>
            <a:spLocks noGrp="1" noChangeArrowheads="1"/>
          </p:cNvSpPr>
          <p:nvPr>
            <p:ph type="body" idx="1"/>
          </p:nvPr>
        </p:nvSpPr>
        <p:spPr/>
        <p:txBody>
          <a:bodyPr/>
          <a:lstStyle/>
          <a:p>
            <a:pPr eaLnBrk="1" hangingPunct="1"/>
            <a:r>
              <a:rPr lang="zh-CN" altLang="en-US" dirty="0" smtClean="0"/>
              <a:t>核酸序列分析证明：</a:t>
            </a:r>
          </a:p>
          <a:p>
            <a:pPr lvl="1" eaLnBrk="1" hangingPunct="1"/>
            <a:r>
              <a:rPr lang="en-US" altLang="zh-CN" dirty="0" smtClean="0"/>
              <a:t>mRNA</a:t>
            </a:r>
            <a:r>
              <a:rPr lang="zh-CN" altLang="en-US" dirty="0" smtClean="0"/>
              <a:t>是去掉大部分中间片段的</a:t>
            </a:r>
            <a:r>
              <a:rPr lang="en-US" altLang="zh-CN" dirty="0" err="1" smtClean="0"/>
              <a:t>hnRNA</a:t>
            </a:r>
            <a:r>
              <a:rPr lang="zh-CN" altLang="en-US" dirty="0" smtClean="0"/>
              <a:t>。</a:t>
            </a:r>
            <a:endParaRPr lang="en-US" altLang="zh-CN" dirty="0" smtClean="0"/>
          </a:p>
          <a:p>
            <a:pPr lvl="1" eaLnBrk="1" hangingPunct="1"/>
            <a:endParaRPr lang="zh-CN" altLang="en-US" dirty="0" smtClean="0"/>
          </a:p>
          <a:p>
            <a:pPr eaLnBrk="1" hangingPunct="1"/>
            <a:r>
              <a:rPr lang="zh-CN" altLang="en-US" dirty="0" smtClean="0"/>
              <a:t>核酸杂交实验证明：</a:t>
            </a:r>
          </a:p>
          <a:p>
            <a:pPr lvl="1" eaLnBrk="1" hangingPunct="1"/>
            <a:r>
              <a:rPr lang="en-US" altLang="zh-CN" dirty="0" err="1" smtClean="0"/>
              <a:t>hnRNA</a:t>
            </a:r>
            <a:r>
              <a:rPr lang="zh-CN" altLang="en-US" dirty="0" smtClean="0"/>
              <a:t>与</a:t>
            </a:r>
            <a:r>
              <a:rPr lang="en-US" altLang="zh-CN" dirty="0" smtClean="0"/>
              <a:t>DNA</a:t>
            </a:r>
            <a:r>
              <a:rPr lang="zh-CN" altLang="en-US" dirty="0" smtClean="0"/>
              <a:t>模板链可以完全配对；</a:t>
            </a:r>
            <a:endParaRPr lang="en-US" altLang="zh-CN" dirty="0" smtClean="0"/>
          </a:p>
          <a:p>
            <a:pPr lvl="1" eaLnBrk="1" hangingPunct="1"/>
            <a:endParaRPr lang="zh-CN" altLang="en-US" dirty="0" smtClean="0"/>
          </a:p>
          <a:p>
            <a:pPr lvl="1" eaLnBrk="1" hangingPunct="1"/>
            <a:r>
              <a:rPr lang="zh-CN" altLang="en-US" dirty="0" smtClean="0"/>
              <a:t>而</a:t>
            </a:r>
            <a:r>
              <a:rPr lang="en-US" altLang="zh-CN" dirty="0" smtClean="0"/>
              <a:t>mRNA</a:t>
            </a:r>
            <a:r>
              <a:rPr lang="zh-CN" altLang="en-US" dirty="0" smtClean="0"/>
              <a:t>与</a:t>
            </a:r>
            <a:r>
              <a:rPr lang="en-US" altLang="zh-CN" dirty="0" smtClean="0"/>
              <a:t>DNA</a:t>
            </a:r>
            <a:r>
              <a:rPr lang="zh-CN" altLang="en-US" dirty="0" smtClean="0"/>
              <a:t>模板链杂交则出现部分配对的局部双链区域和中间相当多的鼓泡状突出的单链区段。</a:t>
            </a:r>
            <a:endParaRPr lang="en-US" altLang="zh-CN" dirty="0" smtClean="0"/>
          </a:p>
          <a:p>
            <a:pPr lvl="1" eaLnBrk="1" hangingPunct="1"/>
            <a:endParaRPr lang="zh-CN" altLang="en-US" dirty="0" smtClean="0"/>
          </a:p>
          <a:p>
            <a:pPr eaLnBrk="1" hangingPunct="1"/>
            <a:r>
              <a:rPr lang="zh-CN" altLang="en-US" dirty="0" smtClean="0"/>
              <a:t>因此提出真核生物基因的断裂性的概念。</a:t>
            </a:r>
          </a:p>
        </p:txBody>
      </p:sp>
    </p:spTree>
    <p:extLst>
      <p:ext uri="{BB962C8B-B14F-4D97-AF65-F5344CB8AC3E}">
        <p14:creationId xmlns:p14="http://schemas.microsoft.com/office/powerpoint/2010/main" val="423302314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5651">
                                            <p:txEl>
                                              <p:pRg st="0" end="0"/>
                                            </p:txEl>
                                          </p:spTgt>
                                        </p:tgtEl>
                                        <p:attrNameLst>
                                          <p:attrName>style.visibility</p:attrName>
                                        </p:attrNameLst>
                                      </p:cBhvr>
                                      <p:to>
                                        <p:strVal val="visible"/>
                                      </p:to>
                                    </p:set>
                                    <p:animEffect transition="in" filter="blinds(horizontal)">
                                      <p:cBhvr>
                                        <p:cTn id="7" dur="500"/>
                                        <p:tgtEl>
                                          <p:spTgt spid="155651">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55651">
                                            <p:txEl>
                                              <p:pRg st="1" end="1"/>
                                            </p:txEl>
                                          </p:spTgt>
                                        </p:tgtEl>
                                        <p:attrNameLst>
                                          <p:attrName>style.visibility</p:attrName>
                                        </p:attrNameLst>
                                      </p:cBhvr>
                                      <p:to>
                                        <p:strVal val="visible"/>
                                      </p:to>
                                    </p:set>
                                    <p:animEffect transition="in" filter="blinds(horizontal)">
                                      <p:cBhvr>
                                        <p:cTn id="10" dur="500"/>
                                        <p:tgtEl>
                                          <p:spTgt spid="155651">
                                            <p:txEl>
                                              <p:pRg st="1" end="1"/>
                                            </p:txEl>
                                          </p:spTgt>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55651">
                                            <p:txEl>
                                              <p:pRg st="3" end="3"/>
                                            </p:txEl>
                                          </p:spTgt>
                                        </p:tgtEl>
                                        <p:attrNameLst>
                                          <p:attrName>style.visibility</p:attrName>
                                        </p:attrNameLst>
                                      </p:cBhvr>
                                      <p:to>
                                        <p:strVal val="visible"/>
                                      </p:to>
                                    </p:set>
                                    <p:animEffect transition="in" filter="blinds(horizontal)">
                                      <p:cBhvr>
                                        <p:cTn id="15" dur="500"/>
                                        <p:tgtEl>
                                          <p:spTgt spid="155651">
                                            <p:txEl>
                                              <p:pRg st="3" end="3"/>
                                            </p:txEl>
                                          </p:spTgt>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55651">
                                            <p:txEl>
                                              <p:pRg st="4" end="4"/>
                                            </p:txEl>
                                          </p:spTgt>
                                        </p:tgtEl>
                                        <p:attrNameLst>
                                          <p:attrName>style.visibility</p:attrName>
                                        </p:attrNameLst>
                                      </p:cBhvr>
                                      <p:to>
                                        <p:strVal val="visible"/>
                                      </p:to>
                                    </p:set>
                                    <p:animEffect transition="in" filter="blinds(horizontal)">
                                      <p:cBhvr>
                                        <p:cTn id="18" dur="500"/>
                                        <p:tgtEl>
                                          <p:spTgt spid="155651">
                                            <p:txEl>
                                              <p:pRg st="4" end="4"/>
                                            </p:txEl>
                                          </p:spTgt>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155651">
                                            <p:txEl>
                                              <p:pRg st="6" end="6"/>
                                            </p:txEl>
                                          </p:spTgt>
                                        </p:tgtEl>
                                        <p:attrNameLst>
                                          <p:attrName>style.visibility</p:attrName>
                                        </p:attrNameLst>
                                      </p:cBhvr>
                                      <p:to>
                                        <p:strVal val="visible"/>
                                      </p:to>
                                    </p:set>
                                    <p:animEffect transition="in" filter="blinds(horizontal)">
                                      <p:cBhvr>
                                        <p:cTn id="21" dur="500"/>
                                        <p:tgtEl>
                                          <p:spTgt spid="155651">
                                            <p:txEl>
                                              <p:pRg st="6" end="6"/>
                                            </p:txEl>
                                          </p:spTgt>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155651">
                                            <p:txEl>
                                              <p:pRg st="8" end="8"/>
                                            </p:txEl>
                                          </p:spTgt>
                                        </p:tgtEl>
                                        <p:attrNameLst>
                                          <p:attrName>style.visibility</p:attrName>
                                        </p:attrNameLst>
                                      </p:cBhvr>
                                      <p:to>
                                        <p:strVal val="visible"/>
                                      </p:to>
                                    </p:set>
                                    <p:animEffect transition="in" filter="blinds(horizontal)">
                                      <p:cBhvr>
                                        <p:cTn id="26" dur="500"/>
                                        <p:tgtEl>
                                          <p:spTgt spid="155651">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5651" grpId="0" build="p"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74D7BC3B-BAA3-4996-A1FE-89F8FAB06F2C}" type="slidenum">
              <a:rPr lang="en-US" altLang="zh-CN"/>
              <a:pPr eaLnBrk="1" hangingPunct="1"/>
              <a:t>3</a:t>
            </a:fld>
            <a:endParaRPr lang="en-US" altLang="zh-CN"/>
          </a:p>
        </p:txBody>
      </p:sp>
      <p:sp>
        <p:nvSpPr>
          <p:cNvPr id="17411" name="Rectangle 2"/>
          <p:cNvSpPr>
            <a:spLocks noGrp="1" noChangeArrowheads="1"/>
          </p:cNvSpPr>
          <p:nvPr>
            <p:ph type="title"/>
          </p:nvPr>
        </p:nvSpPr>
        <p:spPr/>
        <p:txBody>
          <a:bodyPr/>
          <a:lstStyle/>
          <a:p>
            <a:pPr eaLnBrk="1" hangingPunct="1"/>
            <a:r>
              <a:rPr kumimoji="1" lang="zh-CN" altLang="zh-CN" sz="6000" smtClean="0">
                <a:solidFill>
                  <a:schemeClr val="tx1"/>
                </a:solidFill>
              </a:rPr>
              <a:t>参与转录的物质</a:t>
            </a:r>
            <a:endParaRPr kumimoji="1" lang="zh-CN" altLang="en-US" sz="6000" smtClean="0">
              <a:solidFill>
                <a:schemeClr val="tx1"/>
              </a:solidFill>
            </a:endParaRPr>
          </a:p>
        </p:txBody>
      </p:sp>
      <p:sp>
        <p:nvSpPr>
          <p:cNvPr id="72708" name="Rectangle 4"/>
          <p:cNvSpPr>
            <a:spLocks noChangeArrowheads="1"/>
          </p:cNvSpPr>
          <p:nvPr/>
        </p:nvSpPr>
        <p:spPr bwMode="auto">
          <a:xfrm>
            <a:off x="781050" y="1563688"/>
            <a:ext cx="4967288"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eaLnBrk="1" hangingPunct="1"/>
            <a:r>
              <a:rPr kumimoji="1" lang="zh-CN" altLang="en-US" sz="3600" b="1"/>
              <a:t>原料</a:t>
            </a:r>
            <a:r>
              <a:rPr kumimoji="1" lang="en-US" altLang="zh-CN" sz="3600" b="1"/>
              <a:t>:  NTP </a:t>
            </a:r>
          </a:p>
        </p:txBody>
      </p:sp>
      <p:sp>
        <p:nvSpPr>
          <p:cNvPr id="72709" name="Rectangle 5"/>
          <p:cNvSpPr>
            <a:spLocks noChangeArrowheads="1"/>
          </p:cNvSpPr>
          <p:nvPr/>
        </p:nvSpPr>
        <p:spPr bwMode="auto">
          <a:xfrm>
            <a:off x="717550" y="3038475"/>
            <a:ext cx="4681538"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eaLnBrk="1" hangingPunct="1">
              <a:lnSpc>
                <a:spcPct val="80000"/>
              </a:lnSpc>
              <a:spcBef>
                <a:spcPct val="50000"/>
              </a:spcBef>
            </a:pPr>
            <a:r>
              <a:rPr kumimoji="1" lang="zh-CN" altLang="en-US" sz="3200" b="1"/>
              <a:t>模板</a:t>
            </a:r>
            <a:r>
              <a:rPr kumimoji="1" lang="en-US" altLang="zh-CN" sz="3200" b="1"/>
              <a:t>:  DNA</a:t>
            </a:r>
            <a:endParaRPr kumimoji="1" lang="en-US" altLang="zh-CN" sz="4400" b="1"/>
          </a:p>
        </p:txBody>
      </p:sp>
      <p:sp>
        <p:nvSpPr>
          <p:cNvPr id="72710" name="Rectangle 6"/>
          <p:cNvSpPr>
            <a:spLocks noChangeArrowheads="1"/>
          </p:cNvSpPr>
          <p:nvPr/>
        </p:nvSpPr>
        <p:spPr bwMode="auto">
          <a:xfrm>
            <a:off x="749300" y="4225925"/>
            <a:ext cx="591185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eaLnBrk="1" hangingPunct="1"/>
            <a:r>
              <a:rPr kumimoji="1" lang="zh-CN" altLang="en-US" sz="3200" b="1"/>
              <a:t>酶</a:t>
            </a:r>
            <a:r>
              <a:rPr kumimoji="1" lang="en-US" altLang="zh-CN" sz="3200" b="1"/>
              <a:t>:  RNA</a:t>
            </a:r>
            <a:r>
              <a:rPr kumimoji="1" lang="zh-CN" altLang="en-US" sz="3200" b="1"/>
              <a:t>聚合酶</a:t>
            </a:r>
          </a:p>
          <a:p>
            <a:pPr lvl="1" algn="l" eaLnBrk="1" hangingPunct="1"/>
            <a:r>
              <a:rPr kumimoji="1" lang="en-US" altLang="zh-CN" sz="3200" b="1"/>
              <a:t>RNA polymerase, RNA-pol</a:t>
            </a:r>
          </a:p>
        </p:txBody>
      </p:sp>
      <p:sp>
        <p:nvSpPr>
          <p:cNvPr id="72711" name="Rectangle 7"/>
          <p:cNvSpPr>
            <a:spLocks noChangeArrowheads="1"/>
          </p:cNvSpPr>
          <p:nvPr/>
        </p:nvSpPr>
        <p:spPr bwMode="auto">
          <a:xfrm>
            <a:off x="700088" y="5627688"/>
            <a:ext cx="6048375"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eaLnBrk="1" hangingPunct="1"/>
            <a:r>
              <a:rPr kumimoji="1" lang="zh-CN" altLang="en-US" sz="3200" b="1"/>
              <a:t>其他蛋白质因子</a:t>
            </a:r>
          </a:p>
        </p:txBody>
      </p:sp>
      <p:grpSp>
        <p:nvGrpSpPr>
          <p:cNvPr id="2" name="Group 8"/>
          <p:cNvGrpSpPr>
            <a:grpSpLocks/>
          </p:cNvGrpSpPr>
          <p:nvPr/>
        </p:nvGrpSpPr>
        <p:grpSpPr bwMode="auto">
          <a:xfrm>
            <a:off x="633413" y="3552825"/>
            <a:ext cx="7831137" cy="514350"/>
            <a:chOff x="220" y="2991"/>
            <a:chExt cx="5333" cy="723"/>
          </a:xfrm>
        </p:grpSpPr>
        <p:sp>
          <p:nvSpPr>
            <p:cNvPr id="17556" name="Freeform 9"/>
            <p:cNvSpPr>
              <a:spLocks/>
            </p:cNvSpPr>
            <p:nvPr/>
          </p:nvSpPr>
          <p:spPr bwMode="auto">
            <a:xfrm>
              <a:off x="220" y="3036"/>
              <a:ext cx="5287" cy="678"/>
            </a:xfrm>
            <a:custGeom>
              <a:avLst/>
              <a:gdLst>
                <a:gd name="T0" fmla="*/ 0 w 5287"/>
                <a:gd name="T1" fmla="*/ 612 h 678"/>
                <a:gd name="T2" fmla="*/ 119 w 5287"/>
                <a:gd name="T3" fmla="*/ 589 h 678"/>
                <a:gd name="T4" fmla="*/ 636 w 5287"/>
                <a:gd name="T5" fmla="*/ 78 h 678"/>
                <a:gd name="T6" fmla="*/ 1316 w 5287"/>
                <a:gd name="T7" fmla="*/ 623 h 678"/>
                <a:gd name="T8" fmla="*/ 1906 w 5287"/>
                <a:gd name="T9" fmla="*/ 33 h 678"/>
                <a:gd name="T10" fmla="*/ 2612 w 5287"/>
                <a:gd name="T11" fmla="*/ 605 h 678"/>
                <a:gd name="T12" fmla="*/ 3204 w 5287"/>
                <a:gd name="T13" fmla="*/ 36 h 678"/>
                <a:gd name="T14" fmla="*/ 3902 w 5287"/>
                <a:gd name="T15" fmla="*/ 577 h 678"/>
                <a:gd name="T16" fmla="*/ 4490 w 5287"/>
                <a:gd name="T17" fmla="*/ 5 h 678"/>
                <a:gd name="T18" fmla="*/ 5097 w 5287"/>
                <a:gd name="T19" fmla="*/ 549 h 678"/>
                <a:gd name="T20" fmla="*/ 5287 w 5287"/>
                <a:gd name="T21" fmla="*/ 463 h 67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287"/>
                <a:gd name="T34" fmla="*/ 0 h 678"/>
                <a:gd name="T35" fmla="*/ 5287 w 5287"/>
                <a:gd name="T36" fmla="*/ 678 h 67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287" h="678">
                  <a:moveTo>
                    <a:pt x="0" y="612"/>
                  </a:moveTo>
                  <a:cubicBezTo>
                    <a:pt x="20" y="608"/>
                    <a:pt x="13" y="678"/>
                    <a:pt x="119" y="589"/>
                  </a:cubicBezTo>
                  <a:cubicBezTo>
                    <a:pt x="225" y="500"/>
                    <a:pt x="437" y="72"/>
                    <a:pt x="636" y="78"/>
                  </a:cubicBezTo>
                  <a:cubicBezTo>
                    <a:pt x="835" y="84"/>
                    <a:pt x="1104" y="631"/>
                    <a:pt x="1316" y="623"/>
                  </a:cubicBezTo>
                  <a:cubicBezTo>
                    <a:pt x="1528" y="615"/>
                    <a:pt x="1690" y="36"/>
                    <a:pt x="1906" y="33"/>
                  </a:cubicBezTo>
                  <a:cubicBezTo>
                    <a:pt x="2122" y="30"/>
                    <a:pt x="2396" y="605"/>
                    <a:pt x="2612" y="605"/>
                  </a:cubicBezTo>
                  <a:cubicBezTo>
                    <a:pt x="2828" y="605"/>
                    <a:pt x="2989" y="41"/>
                    <a:pt x="3204" y="36"/>
                  </a:cubicBezTo>
                  <a:cubicBezTo>
                    <a:pt x="3419" y="31"/>
                    <a:pt x="3688" y="582"/>
                    <a:pt x="3902" y="577"/>
                  </a:cubicBezTo>
                  <a:cubicBezTo>
                    <a:pt x="4116" y="572"/>
                    <a:pt x="4291" y="10"/>
                    <a:pt x="4490" y="5"/>
                  </a:cubicBezTo>
                  <a:cubicBezTo>
                    <a:pt x="4689" y="0"/>
                    <a:pt x="4964" y="473"/>
                    <a:pt x="5097" y="549"/>
                  </a:cubicBezTo>
                  <a:cubicBezTo>
                    <a:pt x="5230" y="625"/>
                    <a:pt x="5247" y="481"/>
                    <a:pt x="5287" y="463"/>
                  </a:cubicBezTo>
                </a:path>
              </a:pathLst>
            </a:custGeom>
            <a:noFill/>
            <a:ln w="76200" cmpd="sng">
              <a:solidFill>
                <a:srgbClr val="0099FF"/>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nvGrpSpPr>
            <p:cNvPr id="17557" name="Group 10"/>
            <p:cNvGrpSpPr>
              <a:grpSpLocks/>
            </p:cNvGrpSpPr>
            <p:nvPr/>
          </p:nvGrpSpPr>
          <p:grpSpPr bwMode="auto">
            <a:xfrm>
              <a:off x="298" y="3090"/>
              <a:ext cx="5200" cy="536"/>
              <a:chOff x="298" y="3090"/>
              <a:chExt cx="5200" cy="536"/>
            </a:xfrm>
          </p:grpSpPr>
          <p:sp>
            <p:nvSpPr>
              <p:cNvPr id="17559" name="Line 11"/>
              <p:cNvSpPr>
                <a:spLocks noChangeShapeType="1"/>
              </p:cNvSpPr>
              <p:nvPr/>
            </p:nvSpPr>
            <p:spPr bwMode="auto">
              <a:xfrm>
                <a:off x="674" y="3218"/>
                <a:ext cx="0" cy="13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560" name="Line 12"/>
              <p:cNvSpPr>
                <a:spLocks noChangeShapeType="1"/>
              </p:cNvSpPr>
              <p:nvPr/>
            </p:nvSpPr>
            <p:spPr bwMode="auto">
              <a:xfrm>
                <a:off x="810" y="3173"/>
                <a:ext cx="0" cy="31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561" name="Line 13"/>
              <p:cNvSpPr>
                <a:spLocks noChangeShapeType="1"/>
              </p:cNvSpPr>
              <p:nvPr/>
            </p:nvSpPr>
            <p:spPr bwMode="auto">
              <a:xfrm>
                <a:off x="946" y="3173"/>
                <a:ext cx="0" cy="40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562" name="Line 14"/>
              <p:cNvSpPr>
                <a:spLocks noChangeShapeType="1"/>
              </p:cNvSpPr>
              <p:nvPr/>
            </p:nvSpPr>
            <p:spPr bwMode="auto">
              <a:xfrm>
                <a:off x="1082" y="3309"/>
                <a:ext cx="0" cy="31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563" name="Line 15"/>
              <p:cNvSpPr>
                <a:spLocks noChangeShapeType="1"/>
              </p:cNvSpPr>
              <p:nvPr/>
            </p:nvSpPr>
            <p:spPr bwMode="auto">
              <a:xfrm>
                <a:off x="1210" y="3445"/>
                <a:ext cx="0" cy="9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564" name="Line 16"/>
              <p:cNvSpPr>
                <a:spLocks noChangeShapeType="1"/>
              </p:cNvSpPr>
              <p:nvPr/>
            </p:nvSpPr>
            <p:spPr bwMode="auto">
              <a:xfrm>
                <a:off x="1968" y="3189"/>
                <a:ext cx="0" cy="13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565" name="Line 17"/>
              <p:cNvSpPr>
                <a:spLocks noChangeShapeType="1"/>
              </p:cNvSpPr>
              <p:nvPr/>
            </p:nvSpPr>
            <p:spPr bwMode="auto">
              <a:xfrm>
                <a:off x="2080" y="3112"/>
                <a:ext cx="0" cy="31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566" name="Line 18"/>
              <p:cNvSpPr>
                <a:spLocks noChangeShapeType="1"/>
              </p:cNvSpPr>
              <p:nvPr/>
            </p:nvSpPr>
            <p:spPr bwMode="auto">
              <a:xfrm>
                <a:off x="2216" y="3136"/>
                <a:ext cx="0" cy="40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567" name="Line 19"/>
              <p:cNvSpPr>
                <a:spLocks noChangeShapeType="1"/>
              </p:cNvSpPr>
              <p:nvPr/>
            </p:nvSpPr>
            <p:spPr bwMode="auto">
              <a:xfrm>
                <a:off x="2352" y="3264"/>
                <a:ext cx="0" cy="31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568" name="Line 20"/>
              <p:cNvSpPr>
                <a:spLocks noChangeShapeType="1"/>
              </p:cNvSpPr>
              <p:nvPr/>
            </p:nvSpPr>
            <p:spPr bwMode="auto">
              <a:xfrm>
                <a:off x="2480" y="3408"/>
                <a:ext cx="0" cy="9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569" name="Line 21"/>
              <p:cNvSpPr>
                <a:spLocks noChangeShapeType="1"/>
              </p:cNvSpPr>
              <p:nvPr/>
            </p:nvSpPr>
            <p:spPr bwMode="auto">
              <a:xfrm>
                <a:off x="3275" y="3180"/>
                <a:ext cx="0" cy="13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570" name="Line 22"/>
              <p:cNvSpPr>
                <a:spLocks noChangeShapeType="1"/>
              </p:cNvSpPr>
              <p:nvPr/>
            </p:nvSpPr>
            <p:spPr bwMode="auto">
              <a:xfrm>
                <a:off x="3403" y="3127"/>
                <a:ext cx="0" cy="31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571" name="Line 23"/>
              <p:cNvSpPr>
                <a:spLocks noChangeShapeType="1"/>
              </p:cNvSpPr>
              <p:nvPr/>
            </p:nvSpPr>
            <p:spPr bwMode="auto">
              <a:xfrm>
                <a:off x="3531" y="3165"/>
                <a:ext cx="0" cy="40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572" name="Line 24"/>
              <p:cNvSpPr>
                <a:spLocks noChangeShapeType="1"/>
              </p:cNvSpPr>
              <p:nvPr/>
            </p:nvSpPr>
            <p:spPr bwMode="auto">
              <a:xfrm>
                <a:off x="3667" y="3263"/>
                <a:ext cx="0" cy="31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573" name="Line 25"/>
              <p:cNvSpPr>
                <a:spLocks noChangeShapeType="1"/>
              </p:cNvSpPr>
              <p:nvPr/>
            </p:nvSpPr>
            <p:spPr bwMode="auto">
              <a:xfrm>
                <a:off x="3795" y="3407"/>
                <a:ext cx="0" cy="9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574" name="Line 26"/>
              <p:cNvSpPr>
                <a:spLocks noChangeShapeType="1"/>
              </p:cNvSpPr>
              <p:nvPr/>
            </p:nvSpPr>
            <p:spPr bwMode="auto">
              <a:xfrm>
                <a:off x="4583" y="3165"/>
                <a:ext cx="0" cy="13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575" name="Line 27"/>
              <p:cNvSpPr>
                <a:spLocks noChangeShapeType="1"/>
              </p:cNvSpPr>
              <p:nvPr/>
            </p:nvSpPr>
            <p:spPr bwMode="auto">
              <a:xfrm>
                <a:off x="4711" y="3090"/>
                <a:ext cx="0" cy="31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576" name="Line 28"/>
              <p:cNvSpPr>
                <a:spLocks noChangeShapeType="1"/>
              </p:cNvSpPr>
              <p:nvPr/>
            </p:nvSpPr>
            <p:spPr bwMode="auto">
              <a:xfrm>
                <a:off x="4847" y="3127"/>
                <a:ext cx="0" cy="40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577" name="Line 29"/>
              <p:cNvSpPr>
                <a:spLocks noChangeShapeType="1"/>
              </p:cNvSpPr>
              <p:nvPr/>
            </p:nvSpPr>
            <p:spPr bwMode="auto">
              <a:xfrm>
                <a:off x="4983" y="3264"/>
                <a:ext cx="0" cy="31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578" name="Line 30"/>
              <p:cNvSpPr>
                <a:spLocks noChangeShapeType="1"/>
              </p:cNvSpPr>
              <p:nvPr/>
            </p:nvSpPr>
            <p:spPr bwMode="auto">
              <a:xfrm>
                <a:off x="5087" y="3384"/>
                <a:ext cx="0" cy="9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579" name="Line 31"/>
              <p:cNvSpPr>
                <a:spLocks noChangeShapeType="1"/>
              </p:cNvSpPr>
              <p:nvPr/>
            </p:nvSpPr>
            <p:spPr bwMode="auto">
              <a:xfrm flipH="1">
                <a:off x="1829" y="3202"/>
                <a:ext cx="0" cy="13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580" name="Line 32"/>
              <p:cNvSpPr>
                <a:spLocks noChangeShapeType="1"/>
              </p:cNvSpPr>
              <p:nvPr/>
            </p:nvSpPr>
            <p:spPr bwMode="auto">
              <a:xfrm flipH="1">
                <a:off x="1717" y="3157"/>
                <a:ext cx="0" cy="31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581" name="Line 33"/>
              <p:cNvSpPr>
                <a:spLocks noChangeShapeType="1"/>
              </p:cNvSpPr>
              <p:nvPr/>
            </p:nvSpPr>
            <p:spPr bwMode="auto">
              <a:xfrm flipH="1">
                <a:off x="1581" y="3173"/>
                <a:ext cx="0" cy="40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582" name="Line 34"/>
              <p:cNvSpPr>
                <a:spLocks noChangeShapeType="1"/>
              </p:cNvSpPr>
              <p:nvPr/>
            </p:nvSpPr>
            <p:spPr bwMode="auto">
              <a:xfrm flipH="1">
                <a:off x="1445" y="3293"/>
                <a:ext cx="0" cy="31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583" name="Line 35"/>
              <p:cNvSpPr>
                <a:spLocks noChangeShapeType="1"/>
              </p:cNvSpPr>
              <p:nvPr/>
            </p:nvSpPr>
            <p:spPr bwMode="auto">
              <a:xfrm flipH="1">
                <a:off x="1325" y="3437"/>
                <a:ext cx="0" cy="9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584" name="Line 36"/>
              <p:cNvSpPr>
                <a:spLocks noChangeShapeType="1"/>
              </p:cNvSpPr>
              <p:nvPr/>
            </p:nvSpPr>
            <p:spPr bwMode="auto">
              <a:xfrm flipH="1">
                <a:off x="3123" y="3173"/>
                <a:ext cx="0" cy="13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585" name="Line 37"/>
              <p:cNvSpPr>
                <a:spLocks noChangeShapeType="1"/>
              </p:cNvSpPr>
              <p:nvPr/>
            </p:nvSpPr>
            <p:spPr bwMode="auto">
              <a:xfrm flipH="1">
                <a:off x="2995" y="3128"/>
                <a:ext cx="0" cy="31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586" name="Line 38"/>
              <p:cNvSpPr>
                <a:spLocks noChangeShapeType="1"/>
              </p:cNvSpPr>
              <p:nvPr/>
            </p:nvSpPr>
            <p:spPr bwMode="auto">
              <a:xfrm flipH="1">
                <a:off x="2859" y="3136"/>
                <a:ext cx="0" cy="40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587" name="Line 39"/>
              <p:cNvSpPr>
                <a:spLocks noChangeShapeType="1"/>
              </p:cNvSpPr>
              <p:nvPr/>
            </p:nvSpPr>
            <p:spPr bwMode="auto">
              <a:xfrm flipH="1">
                <a:off x="2739" y="3256"/>
                <a:ext cx="0" cy="31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588" name="Line 40"/>
              <p:cNvSpPr>
                <a:spLocks noChangeShapeType="1"/>
              </p:cNvSpPr>
              <p:nvPr/>
            </p:nvSpPr>
            <p:spPr bwMode="auto">
              <a:xfrm flipH="1">
                <a:off x="2627" y="3400"/>
                <a:ext cx="0" cy="9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589" name="Line 41"/>
              <p:cNvSpPr>
                <a:spLocks noChangeShapeType="1"/>
              </p:cNvSpPr>
              <p:nvPr/>
            </p:nvSpPr>
            <p:spPr bwMode="auto">
              <a:xfrm flipH="1">
                <a:off x="4414" y="3165"/>
                <a:ext cx="0" cy="13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590" name="Line 42"/>
              <p:cNvSpPr>
                <a:spLocks noChangeShapeType="1"/>
              </p:cNvSpPr>
              <p:nvPr/>
            </p:nvSpPr>
            <p:spPr bwMode="auto">
              <a:xfrm flipH="1">
                <a:off x="4302" y="3120"/>
                <a:ext cx="0" cy="31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591" name="Line 43"/>
              <p:cNvSpPr>
                <a:spLocks noChangeShapeType="1"/>
              </p:cNvSpPr>
              <p:nvPr/>
            </p:nvSpPr>
            <p:spPr bwMode="auto">
              <a:xfrm flipH="1">
                <a:off x="4166" y="3128"/>
                <a:ext cx="0" cy="40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592" name="Line 44"/>
              <p:cNvSpPr>
                <a:spLocks noChangeShapeType="1"/>
              </p:cNvSpPr>
              <p:nvPr/>
            </p:nvSpPr>
            <p:spPr bwMode="auto">
              <a:xfrm flipH="1">
                <a:off x="4038" y="3256"/>
                <a:ext cx="0" cy="31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593" name="Line 45"/>
              <p:cNvSpPr>
                <a:spLocks noChangeShapeType="1"/>
              </p:cNvSpPr>
              <p:nvPr/>
            </p:nvSpPr>
            <p:spPr bwMode="auto">
              <a:xfrm flipH="1">
                <a:off x="3942" y="3400"/>
                <a:ext cx="0" cy="9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594" name="Line 46"/>
              <p:cNvSpPr>
                <a:spLocks noChangeShapeType="1"/>
              </p:cNvSpPr>
              <p:nvPr/>
            </p:nvSpPr>
            <p:spPr bwMode="auto">
              <a:xfrm>
                <a:off x="5242" y="3354"/>
                <a:ext cx="0" cy="13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595" name="Line 47"/>
              <p:cNvSpPr>
                <a:spLocks noChangeShapeType="1"/>
              </p:cNvSpPr>
              <p:nvPr/>
            </p:nvSpPr>
            <p:spPr bwMode="auto">
              <a:xfrm>
                <a:off x="5498" y="3127"/>
                <a:ext cx="0" cy="31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596" name="Line 48"/>
              <p:cNvSpPr>
                <a:spLocks noChangeShapeType="1"/>
              </p:cNvSpPr>
              <p:nvPr/>
            </p:nvSpPr>
            <p:spPr bwMode="auto">
              <a:xfrm>
                <a:off x="5362" y="3173"/>
                <a:ext cx="0" cy="40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597" name="Line 49"/>
              <p:cNvSpPr>
                <a:spLocks noChangeShapeType="1"/>
              </p:cNvSpPr>
              <p:nvPr/>
            </p:nvSpPr>
            <p:spPr bwMode="auto">
              <a:xfrm>
                <a:off x="531" y="3216"/>
                <a:ext cx="0" cy="13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598" name="Line 50"/>
              <p:cNvSpPr>
                <a:spLocks noChangeShapeType="1"/>
              </p:cNvSpPr>
              <p:nvPr/>
            </p:nvSpPr>
            <p:spPr bwMode="auto">
              <a:xfrm>
                <a:off x="414" y="3165"/>
                <a:ext cx="0" cy="31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599" name="Line 51"/>
              <p:cNvSpPr>
                <a:spLocks noChangeShapeType="1"/>
              </p:cNvSpPr>
              <p:nvPr/>
            </p:nvSpPr>
            <p:spPr bwMode="auto">
              <a:xfrm>
                <a:off x="298" y="3217"/>
                <a:ext cx="0" cy="40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7558" name="Freeform 52"/>
            <p:cNvSpPr>
              <a:spLocks/>
            </p:cNvSpPr>
            <p:nvPr/>
          </p:nvSpPr>
          <p:spPr bwMode="auto">
            <a:xfrm rot="10800000">
              <a:off x="266" y="2991"/>
              <a:ext cx="5287" cy="678"/>
            </a:xfrm>
            <a:custGeom>
              <a:avLst/>
              <a:gdLst>
                <a:gd name="T0" fmla="*/ 0 w 5287"/>
                <a:gd name="T1" fmla="*/ 612 h 678"/>
                <a:gd name="T2" fmla="*/ 119 w 5287"/>
                <a:gd name="T3" fmla="*/ 589 h 678"/>
                <a:gd name="T4" fmla="*/ 636 w 5287"/>
                <a:gd name="T5" fmla="*/ 78 h 678"/>
                <a:gd name="T6" fmla="*/ 1316 w 5287"/>
                <a:gd name="T7" fmla="*/ 623 h 678"/>
                <a:gd name="T8" fmla="*/ 1906 w 5287"/>
                <a:gd name="T9" fmla="*/ 33 h 678"/>
                <a:gd name="T10" fmla="*/ 2612 w 5287"/>
                <a:gd name="T11" fmla="*/ 605 h 678"/>
                <a:gd name="T12" fmla="*/ 3204 w 5287"/>
                <a:gd name="T13" fmla="*/ 36 h 678"/>
                <a:gd name="T14" fmla="*/ 3902 w 5287"/>
                <a:gd name="T15" fmla="*/ 577 h 678"/>
                <a:gd name="T16" fmla="*/ 4490 w 5287"/>
                <a:gd name="T17" fmla="*/ 5 h 678"/>
                <a:gd name="T18" fmla="*/ 5097 w 5287"/>
                <a:gd name="T19" fmla="*/ 549 h 678"/>
                <a:gd name="T20" fmla="*/ 5287 w 5287"/>
                <a:gd name="T21" fmla="*/ 463 h 67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287"/>
                <a:gd name="T34" fmla="*/ 0 h 678"/>
                <a:gd name="T35" fmla="*/ 5287 w 5287"/>
                <a:gd name="T36" fmla="*/ 678 h 67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287" h="678">
                  <a:moveTo>
                    <a:pt x="0" y="612"/>
                  </a:moveTo>
                  <a:cubicBezTo>
                    <a:pt x="20" y="608"/>
                    <a:pt x="13" y="678"/>
                    <a:pt x="119" y="589"/>
                  </a:cubicBezTo>
                  <a:cubicBezTo>
                    <a:pt x="225" y="500"/>
                    <a:pt x="437" y="72"/>
                    <a:pt x="636" y="78"/>
                  </a:cubicBezTo>
                  <a:cubicBezTo>
                    <a:pt x="835" y="84"/>
                    <a:pt x="1104" y="631"/>
                    <a:pt x="1316" y="623"/>
                  </a:cubicBezTo>
                  <a:cubicBezTo>
                    <a:pt x="1528" y="615"/>
                    <a:pt x="1690" y="36"/>
                    <a:pt x="1906" y="33"/>
                  </a:cubicBezTo>
                  <a:cubicBezTo>
                    <a:pt x="2122" y="30"/>
                    <a:pt x="2396" y="605"/>
                    <a:pt x="2612" y="605"/>
                  </a:cubicBezTo>
                  <a:cubicBezTo>
                    <a:pt x="2828" y="605"/>
                    <a:pt x="2989" y="41"/>
                    <a:pt x="3204" y="36"/>
                  </a:cubicBezTo>
                  <a:cubicBezTo>
                    <a:pt x="3419" y="31"/>
                    <a:pt x="3688" y="582"/>
                    <a:pt x="3902" y="577"/>
                  </a:cubicBezTo>
                  <a:cubicBezTo>
                    <a:pt x="4116" y="572"/>
                    <a:pt x="4291" y="10"/>
                    <a:pt x="4490" y="5"/>
                  </a:cubicBezTo>
                  <a:cubicBezTo>
                    <a:pt x="4689" y="0"/>
                    <a:pt x="4964" y="473"/>
                    <a:pt x="5097" y="549"/>
                  </a:cubicBezTo>
                  <a:cubicBezTo>
                    <a:pt x="5230" y="625"/>
                    <a:pt x="5247" y="481"/>
                    <a:pt x="5287" y="463"/>
                  </a:cubicBezTo>
                </a:path>
              </a:pathLst>
            </a:custGeom>
            <a:noFill/>
            <a:ln w="76200" cmpd="sng">
              <a:solidFill>
                <a:srgbClr val="CC0099"/>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nvGrpSpPr>
          <p:cNvPr id="4" name="Group 53"/>
          <p:cNvGrpSpPr>
            <a:grpSpLocks/>
          </p:cNvGrpSpPr>
          <p:nvPr/>
        </p:nvGrpSpPr>
        <p:grpSpPr bwMode="auto">
          <a:xfrm>
            <a:off x="6326188" y="4122738"/>
            <a:ext cx="2365375" cy="2008187"/>
            <a:chOff x="482" y="1680"/>
            <a:chExt cx="2376" cy="2192"/>
          </a:xfrm>
        </p:grpSpPr>
        <p:sp>
          <p:nvSpPr>
            <p:cNvPr id="17546" name="Oval 54"/>
            <p:cNvSpPr>
              <a:spLocks noChangeArrowheads="1"/>
            </p:cNvSpPr>
            <p:nvPr/>
          </p:nvSpPr>
          <p:spPr bwMode="auto">
            <a:xfrm>
              <a:off x="1403" y="1680"/>
              <a:ext cx="1455" cy="1564"/>
            </a:xfrm>
            <a:prstGeom prst="ellipse">
              <a:avLst/>
            </a:prstGeom>
            <a:gradFill rotWithShape="1">
              <a:gsLst>
                <a:gs pos="0">
                  <a:srgbClr val="FFFFFF"/>
                </a:gs>
                <a:gs pos="100000">
                  <a:srgbClr val="00FFFF"/>
                </a:gs>
              </a:gsLst>
              <a:path path="shape">
                <a:fillToRect l="50000" t="50000" r="50000" b="50000"/>
              </a:path>
            </a:gradFill>
            <a:ln w="9525">
              <a:solidFill>
                <a:schemeClr val="bg1"/>
              </a:solidFill>
              <a:round/>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endParaRPr kumimoji="1" lang="zh-CN" altLang="zh-CN" sz="2800" b="1">
                <a:latin typeface="Times New Roman" panose="02020603050405020304" pitchFamily="18" charset="0"/>
                <a:sym typeface="Symbol" panose="05050102010706020507" pitchFamily="18" charset="2"/>
              </a:endParaRPr>
            </a:p>
          </p:txBody>
        </p:sp>
        <p:sp>
          <p:nvSpPr>
            <p:cNvPr id="17547" name="Oval 55"/>
            <p:cNvSpPr>
              <a:spLocks noChangeArrowheads="1"/>
            </p:cNvSpPr>
            <p:nvPr/>
          </p:nvSpPr>
          <p:spPr bwMode="auto">
            <a:xfrm>
              <a:off x="482" y="1930"/>
              <a:ext cx="1252" cy="1752"/>
            </a:xfrm>
            <a:prstGeom prst="ellipse">
              <a:avLst/>
            </a:prstGeom>
            <a:gradFill rotWithShape="1">
              <a:gsLst>
                <a:gs pos="0">
                  <a:srgbClr val="FFFFFF"/>
                </a:gs>
                <a:gs pos="100000">
                  <a:srgbClr val="CCCC00"/>
                </a:gs>
              </a:gsLst>
              <a:path path="shape">
                <a:fillToRect l="50000" t="50000" r="50000" b="50000"/>
              </a:path>
            </a:gradFill>
            <a:ln w="9525">
              <a:solidFill>
                <a:srgbClr val="009900"/>
              </a:solidFill>
              <a:round/>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endParaRPr kumimoji="1" lang="zh-CN" altLang="zh-CN" sz="2800" b="1">
                <a:latin typeface="Times New Roman" panose="02020603050405020304" pitchFamily="18" charset="0"/>
                <a:sym typeface="Symbol" panose="05050102010706020507" pitchFamily="18" charset="2"/>
              </a:endParaRPr>
            </a:p>
          </p:txBody>
        </p:sp>
        <p:sp>
          <p:nvSpPr>
            <p:cNvPr id="17548" name="Oval 56"/>
            <p:cNvSpPr>
              <a:spLocks noChangeArrowheads="1"/>
            </p:cNvSpPr>
            <p:nvPr/>
          </p:nvSpPr>
          <p:spPr bwMode="auto">
            <a:xfrm>
              <a:off x="1857" y="2981"/>
              <a:ext cx="635" cy="832"/>
            </a:xfrm>
            <a:prstGeom prst="ellipse">
              <a:avLst/>
            </a:prstGeom>
            <a:gradFill rotWithShape="1">
              <a:gsLst>
                <a:gs pos="0">
                  <a:srgbClr val="FFFFFF"/>
                </a:gs>
                <a:gs pos="100000">
                  <a:srgbClr val="FF99FF"/>
                </a:gs>
              </a:gsLst>
              <a:path path="shape">
                <a:fillToRect l="50000" t="50000" r="50000" b="50000"/>
              </a:path>
            </a:gradFill>
            <a:ln w="9525">
              <a:solidFill>
                <a:srgbClr val="FF66CC"/>
              </a:solidFill>
              <a:round/>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endParaRPr kumimoji="1" lang="zh-CN" altLang="zh-CN" sz="2800" b="1">
                <a:latin typeface="Times New Roman" panose="02020603050405020304" pitchFamily="18" charset="0"/>
                <a:sym typeface="Symbol" panose="05050102010706020507" pitchFamily="18" charset="2"/>
              </a:endParaRPr>
            </a:p>
          </p:txBody>
        </p:sp>
        <p:sp>
          <p:nvSpPr>
            <p:cNvPr id="17549" name="Oval 57"/>
            <p:cNvSpPr>
              <a:spLocks noChangeArrowheads="1"/>
            </p:cNvSpPr>
            <p:nvPr/>
          </p:nvSpPr>
          <p:spPr bwMode="auto">
            <a:xfrm>
              <a:off x="1357" y="3039"/>
              <a:ext cx="635" cy="833"/>
            </a:xfrm>
            <a:prstGeom prst="ellipse">
              <a:avLst/>
            </a:prstGeom>
            <a:gradFill rotWithShape="1">
              <a:gsLst>
                <a:gs pos="0">
                  <a:srgbClr val="FFFFFF"/>
                </a:gs>
                <a:gs pos="100000">
                  <a:srgbClr val="FF99FF"/>
                </a:gs>
              </a:gsLst>
              <a:path path="shape">
                <a:fillToRect l="50000" t="50000" r="50000" b="50000"/>
              </a:path>
            </a:gradFill>
            <a:ln w="9525">
              <a:solidFill>
                <a:srgbClr val="FF66CC"/>
              </a:solidFill>
              <a:round/>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endParaRPr kumimoji="1" lang="zh-CN" altLang="zh-CN" sz="2800" b="1">
                <a:latin typeface="Times New Roman" panose="02020603050405020304" pitchFamily="18" charset="0"/>
                <a:sym typeface="Symbol" panose="05050102010706020507" pitchFamily="18" charset="2"/>
              </a:endParaRPr>
            </a:p>
          </p:txBody>
        </p:sp>
        <p:sp>
          <p:nvSpPr>
            <p:cNvPr id="17550" name="Oval 58"/>
            <p:cNvSpPr>
              <a:spLocks noChangeArrowheads="1"/>
            </p:cNvSpPr>
            <p:nvPr/>
          </p:nvSpPr>
          <p:spPr bwMode="auto">
            <a:xfrm>
              <a:off x="1420" y="2588"/>
              <a:ext cx="859" cy="751"/>
            </a:xfrm>
            <a:prstGeom prst="ellipse">
              <a:avLst/>
            </a:prstGeom>
            <a:gradFill rotWithShape="1">
              <a:gsLst>
                <a:gs pos="0">
                  <a:srgbClr val="FFFFFF"/>
                </a:gs>
                <a:gs pos="100000">
                  <a:srgbClr val="FFFF00"/>
                </a:gs>
              </a:gsLst>
              <a:path path="shape">
                <a:fillToRect l="50000" t="50000" r="50000" b="50000"/>
              </a:path>
            </a:gradFill>
            <a:ln w="9525">
              <a:solidFill>
                <a:srgbClr val="CCCC00"/>
              </a:solidFill>
              <a:round/>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7551" name="WordArt 59"/>
            <p:cNvSpPr>
              <a:spLocks noChangeArrowheads="1" noChangeShapeType="1" noTextEdit="1"/>
            </p:cNvSpPr>
            <p:nvPr/>
          </p:nvSpPr>
          <p:spPr bwMode="auto">
            <a:xfrm>
              <a:off x="1947" y="2073"/>
              <a:ext cx="542" cy="557"/>
            </a:xfrm>
            <a:prstGeom prst="rect">
              <a:avLst/>
            </a:prstGeom>
          </p:spPr>
          <p:txBody>
            <a:bodyPr wrap="none" fromWordArt="1">
              <a:prstTxWarp prst="textPlain">
                <a:avLst>
                  <a:gd name="adj" fmla="val 50000"/>
                </a:avLst>
              </a:prstTxWarp>
            </a:bodyPr>
            <a:lstStyle/>
            <a:p>
              <a:r>
                <a:rPr lang="zh-CN" altLang="en-US" sz="3600" kern="10">
                  <a:ln w="9525">
                    <a:solidFill>
                      <a:srgbClr val="00CCFF"/>
                    </a:solidFill>
                    <a:round/>
                    <a:headEnd/>
                    <a:tailEnd/>
                  </a:ln>
                  <a:latin typeface="宋体" panose="02010600030101010101" pitchFamily="2" charset="-122"/>
                </a:rPr>
                <a:t></a:t>
              </a:r>
            </a:p>
          </p:txBody>
        </p:sp>
        <p:sp>
          <p:nvSpPr>
            <p:cNvPr id="17552" name="WordArt 60"/>
            <p:cNvSpPr>
              <a:spLocks noChangeArrowheads="1" noChangeShapeType="1" noTextEdit="1"/>
            </p:cNvSpPr>
            <p:nvPr/>
          </p:nvSpPr>
          <p:spPr bwMode="auto">
            <a:xfrm>
              <a:off x="893" y="2478"/>
              <a:ext cx="382" cy="662"/>
            </a:xfrm>
            <a:prstGeom prst="rect">
              <a:avLst/>
            </a:prstGeom>
          </p:spPr>
          <p:txBody>
            <a:bodyPr wrap="none" fromWordArt="1">
              <a:prstTxWarp prst="textPlain">
                <a:avLst>
                  <a:gd name="adj" fmla="val 50000"/>
                </a:avLst>
              </a:prstTxWarp>
            </a:bodyPr>
            <a:lstStyle/>
            <a:p>
              <a:r>
                <a:rPr lang="en-US" altLang="zh-CN" sz="3600" kern="10">
                  <a:ln w="9525">
                    <a:solidFill>
                      <a:srgbClr val="00CCFF"/>
                    </a:solidFill>
                    <a:round/>
                    <a:headEnd/>
                    <a:tailEnd/>
                  </a:ln>
                  <a:latin typeface="Symbol" panose="05050102010706020507" pitchFamily="18" charset="2"/>
                </a:rPr>
                <a:t>b</a:t>
              </a:r>
              <a:endParaRPr lang="zh-CN" altLang="en-US" sz="3600" kern="10">
                <a:ln w="9525">
                  <a:solidFill>
                    <a:srgbClr val="00CCFF"/>
                  </a:solidFill>
                  <a:round/>
                  <a:headEnd/>
                  <a:tailEnd/>
                </a:ln>
                <a:latin typeface="Symbol" panose="05050102010706020507" pitchFamily="18" charset="2"/>
              </a:endParaRPr>
            </a:p>
          </p:txBody>
        </p:sp>
        <p:sp>
          <p:nvSpPr>
            <p:cNvPr id="17553" name="WordArt 61"/>
            <p:cNvSpPr>
              <a:spLocks noChangeArrowheads="1" noChangeShapeType="1" noTextEdit="1"/>
            </p:cNvSpPr>
            <p:nvPr/>
          </p:nvSpPr>
          <p:spPr bwMode="auto">
            <a:xfrm>
              <a:off x="1663" y="2770"/>
              <a:ext cx="309" cy="425"/>
            </a:xfrm>
            <a:prstGeom prst="rect">
              <a:avLst/>
            </a:prstGeom>
          </p:spPr>
          <p:txBody>
            <a:bodyPr wrap="none" fromWordArt="1">
              <a:prstTxWarp prst="textPlain">
                <a:avLst>
                  <a:gd name="adj" fmla="val 50000"/>
                </a:avLst>
              </a:prstTxWarp>
            </a:bodyPr>
            <a:lstStyle/>
            <a:p>
              <a:r>
                <a:rPr lang="zh-CN" altLang="en-US" sz="3600" kern="10">
                  <a:ln w="9525">
                    <a:solidFill>
                      <a:srgbClr val="FF0000"/>
                    </a:solidFill>
                    <a:round/>
                    <a:headEnd/>
                    <a:tailEnd/>
                  </a:ln>
                  <a:latin typeface="宋体" panose="02010600030101010101" pitchFamily="2" charset="-122"/>
                </a:rPr>
                <a:t></a:t>
              </a:r>
            </a:p>
          </p:txBody>
        </p:sp>
        <p:sp>
          <p:nvSpPr>
            <p:cNvPr id="17554" name="WordArt 62"/>
            <p:cNvSpPr>
              <a:spLocks noChangeArrowheads="1" noChangeShapeType="1" noTextEdit="1"/>
            </p:cNvSpPr>
            <p:nvPr/>
          </p:nvSpPr>
          <p:spPr bwMode="auto">
            <a:xfrm>
              <a:off x="1566" y="3366"/>
              <a:ext cx="239" cy="265"/>
            </a:xfrm>
            <a:prstGeom prst="rect">
              <a:avLst/>
            </a:prstGeom>
          </p:spPr>
          <p:txBody>
            <a:bodyPr wrap="none" fromWordArt="1">
              <a:prstTxWarp prst="textPlain">
                <a:avLst>
                  <a:gd name="adj" fmla="val 50000"/>
                </a:avLst>
              </a:prstTxWarp>
            </a:bodyPr>
            <a:lstStyle/>
            <a:p>
              <a:r>
                <a:rPr lang="zh-CN" altLang="en-US" sz="3600" kern="10">
                  <a:ln w="9525">
                    <a:solidFill>
                      <a:srgbClr val="FF00FF"/>
                    </a:solidFill>
                    <a:round/>
                    <a:headEnd/>
                    <a:tailEnd/>
                  </a:ln>
                  <a:latin typeface="宋体" panose="02010600030101010101" pitchFamily="2" charset="-122"/>
                </a:rPr>
                <a:t></a:t>
              </a:r>
            </a:p>
          </p:txBody>
        </p:sp>
        <p:sp>
          <p:nvSpPr>
            <p:cNvPr id="17555" name="WordArt 63"/>
            <p:cNvSpPr>
              <a:spLocks noChangeArrowheads="1" noChangeShapeType="1" noTextEdit="1"/>
            </p:cNvSpPr>
            <p:nvPr/>
          </p:nvSpPr>
          <p:spPr bwMode="auto">
            <a:xfrm>
              <a:off x="2071" y="3323"/>
              <a:ext cx="239" cy="265"/>
            </a:xfrm>
            <a:prstGeom prst="rect">
              <a:avLst/>
            </a:prstGeom>
          </p:spPr>
          <p:txBody>
            <a:bodyPr wrap="none" fromWordArt="1">
              <a:prstTxWarp prst="textPlain">
                <a:avLst>
                  <a:gd name="adj" fmla="val 50000"/>
                </a:avLst>
              </a:prstTxWarp>
            </a:bodyPr>
            <a:lstStyle/>
            <a:p>
              <a:r>
                <a:rPr lang="zh-CN" altLang="en-US" sz="3600" kern="10">
                  <a:ln w="9525">
                    <a:solidFill>
                      <a:srgbClr val="FF00FF"/>
                    </a:solidFill>
                    <a:round/>
                    <a:headEnd/>
                    <a:tailEnd/>
                  </a:ln>
                  <a:latin typeface="宋体" panose="02010600030101010101" pitchFamily="2" charset="-122"/>
                </a:rPr>
                <a:t></a:t>
              </a:r>
            </a:p>
          </p:txBody>
        </p:sp>
      </p:grpSp>
      <p:grpSp>
        <p:nvGrpSpPr>
          <p:cNvPr id="5" name="Group 188"/>
          <p:cNvGrpSpPr>
            <a:grpSpLocks/>
          </p:cNvGrpSpPr>
          <p:nvPr/>
        </p:nvGrpSpPr>
        <p:grpSpPr bwMode="auto">
          <a:xfrm>
            <a:off x="936625" y="2217738"/>
            <a:ext cx="1517650" cy="782637"/>
            <a:chOff x="1771" y="887"/>
            <a:chExt cx="783" cy="541"/>
          </a:xfrm>
        </p:grpSpPr>
        <p:grpSp>
          <p:nvGrpSpPr>
            <p:cNvPr id="17515" name="Group 64"/>
            <p:cNvGrpSpPr>
              <a:grpSpLocks/>
            </p:cNvGrpSpPr>
            <p:nvPr/>
          </p:nvGrpSpPr>
          <p:grpSpPr bwMode="auto">
            <a:xfrm>
              <a:off x="1771" y="887"/>
              <a:ext cx="783" cy="541"/>
              <a:chOff x="3860" y="1265"/>
              <a:chExt cx="1369" cy="720"/>
            </a:xfrm>
          </p:grpSpPr>
          <p:grpSp>
            <p:nvGrpSpPr>
              <p:cNvPr id="17517" name="Group 65"/>
              <p:cNvGrpSpPr>
                <a:grpSpLocks/>
              </p:cNvGrpSpPr>
              <p:nvPr/>
            </p:nvGrpSpPr>
            <p:grpSpPr bwMode="auto">
              <a:xfrm>
                <a:off x="5087" y="1265"/>
                <a:ext cx="142" cy="198"/>
                <a:chOff x="2520" y="3532"/>
                <a:chExt cx="293" cy="415"/>
              </a:xfrm>
            </p:grpSpPr>
            <p:sp>
              <p:nvSpPr>
                <p:cNvPr id="17544" name="WordArt 66"/>
                <p:cNvSpPr>
                  <a:spLocks noChangeArrowheads="1" noChangeShapeType="1" noTextEdit="1"/>
                </p:cNvSpPr>
                <p:nvPr/>
              </p:nvSpPr>
              <p:spPr bwMode="auto">
                <a:xfrm>
                  <a:off x="2600" y="3594"/>
                  <a:ext cx="144" cy="288"/>
                </a:xfrm>
                <a:prstGeom prst="rect">
                  <a:avLst/>
                </a:prstGeom>
              </p:spPr>
              <p:txBody>
                <a:bodyPr wrap="none" fromWordArt="1">
                  <a:prstTxWarp prst="textPlain">
                    <a:avLst>
                      <a:gd name="adj" fmla="val 50000"/>
                    </a:avLst>
                  </a:prstTxWarp>
                </a:bodyPr>
                <a:lstStyle/>
                <a:p>
                  <a:r>
                    <a:rPr lang="en-US" altLang="zh-CN" sz="3600" kern="10">
                      <a:ln w="12700">
                        <a:solidFill>
                          <a:schemeClr val="tx1"/>
                        </a:solidFill>
                        <a:round/>
                        <a:headEnd type="none" w="sm" len="sm"/>
                        <a:tailEnd type="none" w="sm" len="sm"/>
                      </a:ln>
                      <a:latin typeface="宋体" panose="02010600030101010101" pitchFamily="2" charset="-122"/>
                    </a:rPr>
                    <a:t>A</a:t>
                  </a:r>
                  <a:endParaRPr lang="zh-CN" altLang="en-US" sz="3600" kern="10">
                    <a:ln w="12700">
                      <a:solidFill>
                        <a:schemeClr val="tx1"/>
                      </a:solidFill>
                      <a:round/>
                      <a:headEnd type="none" w="sm" len="sm"/>
                      <a:tailEnd type="none" w="sm" len="sm"/>
                    </a:ln>
                    <a:latin typeface="宋体" panose="02010600030101010101" pitchFamily="2" charset="-122"/>
                  </a:endParaRPr>
                </a:p>
              </p:txBody>
            </p:sp>
            <p:sp>
              <p:nvSpPr>
                <p:cNvPr id="17545" name="Rectangle 67"/>
                <p:cNvSpPr>
                  <a:spLocks noChangeArrowheads="1"/>
                </p:cNvSpPr>
                <p:nvPr/>
              </p:nvSpPr>
              <p:spPr bwMode="auto">
                <a:xfrm>
                  <a:off x="2520" y="3532"/>
                  <a:ext cx="293" cy="415"/>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grpSp>
            <p:nvGrpSpPr>
              <p:cNvPr id="17518" name="Group 68"/>
              <p:cNvGrpSpPr>
                <a:grpSpLocks/>
              </p:cNvGrpSpPr>
              <p:nvPr/>
            </p:nvGrpSpPr>
            <p:grpSpPr bwMode="auto">
              <a:xfrm>
                <a:off x="3860" y="1360"/>
                <a:ext cx="1304" cy="625"/>
                <a:chOff x="2103" y="1341"/>
                <a:chExt cx="1296" cy="531"/>
              </a:xfrm>
            </p:grpSpPr>
            <p:sp>
              <p:nvSpPr>
                <p:cNvPr id="17519" name="WordArt 69"/>
                <p:cNvSpPr>
                  <a:spLocks noChangeArrowheads="1" noChangeShapeType="1" noTextEdit="1"/>
                </p:cNvSpPr>
                <p:nvPr/>
              </p:nvSpPr>
              <p:spPr bwMode="auto">
                <a:xfrm>
                  <a:off x="3120" y="1400"/>
                  <a:ext cx="62" cy="68"/>
                </a:xfrm>
                <a:prstGeom prst="rect">
                  <a:avLst/>
                </a:prstGeom>
              </p:spPr>
              <p:txBody>
                <a:bodyPr wrap="none" fromWordArt="1">
                  <a:prstTxWarp prst="textPlain">
                    <a:avLst>
                      <a:gd name="adj" fmla="val 50000"/>
                    </a:avLst>
                  </a:prstTxWarp>
                </a:bodyPr>
                <a:lstStyle/>
                <a:p>
                  <a:r>
                    <a:rPr lang="en-US" altLang="zh-CN" sz="3600" kern="10">
                      <a:ln w="12700">
                        <a:solidFill>
                          <a:schemeClr val="tx1"/>
                        </a:solidFill>
                        <a:round/>
                        <a:headEnd/>
                        <a:tailEnd/>
                      </a:ln>
                      <a:latin typeface="宋体" panose="02010600030101010101" pitchFamily="2" charset="-122"/>
                    </a:rPr>
                    <a:t>O</a:t>
                  </a:r>
                  <a:endParaRPr lang="zh-CN" altLang="en-US" sz="3600" kern="10">
                    <a:ln w="12700">
                      <a:solidFill>
                        <a:schemeClr val="tx1"/>
                      </a:solidFill>
                      <a:round/>
                      <a:headEnd/>
                      <a:tailEnd/>
                    </a:ln>
                    <a:latin typeface="宋体" panose="02010600030101010101" pitchFamily="2" charset="-122"/>
                  </a:endParaRPr>
                </a:p>
              </p:txBody>
            </p:sp>
            <p:grpSp>
              <p:nvGrpSpPr>
                <p:cNvPr id="17520" name="Group 70"/>
                <p:cNvGrpSpPr>
                  <a:grpSpLocks/>
                </p:cNvGrpSpPr>
                <p:nvPr/>
              </p:nvGrpSpPr>
              <p:grpSpPr bwMode="auto">
                <a:xfrm>
                  <a:off x="2895" y="1431"/>
                  <a:ext cx="504" cy="441"/>
                  <a:chOff x="1575" y="1529"/>
                  <a:chExt cx="1324" cy="1521"/>
                </a:xfrm>
              </p:grpSpPr>
              <p:sp>
                <p:nvSpPr>
                  <p:cNvPr id="17539" name="Freeform 71"/>
                  <p:cNvSpPr>
                    <a:spLocks/>
                  </p:cNvSpPr>
                  <p:nvPr/>
                </p:nvSpPr>
                <p:spPr bwMode="auto">
                  <a:xfrm>
                    <a:off x="1577" y="1567"/>
                    <a:ext cx="1322" cy="1114"/>
                  </a:xfrm>
                  <a:custGeom>
                    <a:avLst/>
                    <a:gdLst>
                      <a:gd name="T0" fmla="*/ 435 w 1322"/>
                      <a:gd name="T1" fmla="*/ 9 h 1114"/>
                      <a:gd name="T2" fmla="*/ 0 w 1322"/>
                      <a:gd name="T3" fmla="*/ 340 h 1114"/>
                      <a:gd name="T4" fmla="*/ 274 w 1322"/>
                      <a:gd name="T5" fmla="*/ 1114 h 1114"/>
                      <a:gd name="T6" fmla="*/ 1077 w 1322"/>
                      <a:gd name="T7" fmla="*/ 1105 h 1114"/>
                      <a:gd name="T8" fmla="*/ 1322 w 1322"/>
                      <a:gd name="T9" fmla="*/ 312 h 1114"/>
                      <a:gd name="T10" fmla="*/ 888 w 1322"/>
                      <a:gd name="T11" fmla="*/ 0 h 1114"/>
                      <a:gd name="T12" fmla="*/ 0 60000 65536"/>
                      <a:gd name="T13" fmla="*/ 0 60000 65536"/>
                      <a:gd name="T14" fmla="*/ 0 60000 65536"/>
                      <a:gd name="T15" fmla="*/ 0 60000 65536"/>
                      <a:gd name="T16" fmla="*/ 0 60000 65536"/>
                      <a:gd name="T17" fmla="*/ 0 60000 65536"/>
                      <a:gd name="T18" fmla="*/ 0 w 1322"/>
                      <a:gd name="T19" fmla="*/ 0 h 1114"/>
                      <a:gd name="T20" fmla="*/ 1322 w 1322"/>
                      <a:gd name="T21" fmla="*/ 1114 h 1114"/>
                    </a:gdLst>
                    <a:ahLst/>
                    <a:cxnLst>
                      <a:cxn ang="T12">
                        <a:pos x="T0" y="T1"/>
                      </a:cxn>
                      <a:cxn ang="T13">
                        <a:pos x="T2" y="T3"/>
                      </a:cxn>
                      <a:cxn ang="T14">
                        <a:pos x="T4" y="T5"/>
                      </a:cxn>
                      <a:cxn ang="T15">
                        <a:pos x="T6" y="T7"/>
                      </a:cxn>
                      <a:cxn ang="T16">
                        <a:pos x="T8" y="T9"/>
                      </a:cxn>
                      <a:cxn ang="T17">
                        <a:pos x="T10" y="T11"/>
                      </a:cxn>
                    </a:cxnLst>
                    <a:rect l="T18" t="T19" r="T20" b="T21"/>
                    <a:pathLst>
                      <a:path w="1322" h="1114">
                        <a:moveTo>
                          <a:pt x="435" y="9"/>
                        </a:moveTo>
                        <a:lnTo>
                          <a:pt x="0" y="340"/>
                        </a:lnTo>
                        <a:lnTo>
                          <a:pt x="274" y="1114"/>
                        </a:lnTo>
                        <a:lnTo>
                          <a:pt x="1077" y="1105"/>
                        </a:lnTo>
                        <a:lnTo>
                          <a:pt x="1322" y="312"/>
                        </a:lnTo>
                        <a:lnTo>
                          <a:pt x="888" y="0"/>
                        </a:lnTo>
                      </a:path>
                    </a:pathLst>
                  </a:custGeom>
                  <a:noFill/>
                  <a:ln w="1270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7540" name="Line 72"/>
                  <p:cNvSpPr>
                    <a:spLocks noChangeShapeType="1"/>
                  </p:cNvSpPr>
                  <p:nvPr/>
                </p:nvSpPr>
                <p:spPr bwMode="auto">
                  <a:xfrm>
                    <a:off x="2653" y="2672"/>
                    <a:ext cx="0" cy="36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541" name="Line 73"/>
                  <p:cNvSpPr>
                    <a:spLocks noChangeShapeType="1"/>
                  </p:cNvSpPr>
                  <p:nvPr/>
                </p:nvSpPr>
                <p:spPr bwMode="auto">
                  <a:xfrm>
                    <a:off x="1859" y="2682"/>
                    <a:ext cx="0" cy="36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542" name="Line 74"/>
                  <p:cNvSpPr>
                    <a:spLocks noChangeShapeType="1"/>
                  </p:cNvSpPr>
                  <p:nvPr/>
                </p:nvSpPr>
                <p:spPr bwMode="auto">
                  <a:xfrm>
                    <a:off x="2898" y="1529"/>
                    <a:ext cx="0" cy="36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543" name="Line 75"/>
                  <p:cNvSpPr>
                    <a:spLocks noChangeShapeType="1"/>
                  </p:cNvSpPr>
                  <p:nvPr/>
                </p:nvSpPr>
                <p:spPr bwMode="auto">
                  <a:xfrm>
                    <a:off x="1575" y="1539"/>
                    <a:ext cx="0" cy="36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17521" name="Group 76"/>
                <p:cNvGrpSpPr>
                  <a:grpSpLocks/>
                </p:cNvGrpSpPr>
                <p:nvPr/>
              </p:nvGrpSpPr>
              <p:grpSpPr bwMode="auto">
                <a:xfrm>
                  <a:off x="2868" y="1342"/>
                  <a:ext cx="206" cy="72"/>
                  <a:chOff x="3421" y="2006"/>
                  <a:chExt cx="532" cy="643"/>
                </a:xfrm>
              </p:grpSpPr>
              <p:sp>
                <p:nvSpPr>
                  <p:cNvPr id="17536" name="WordArt 77"/>
                  <p:cNvSpPr>
                    <a:spLocks noChangeArrowheads="1" noChangeShapeType="1" noTextEdit="1"/>
                  </p:cNvSpPr>
                  <p:nvPr/>
                </p:nvSpPr>
                <p:spPr bwMode="auto">
                  <a:xfrm>
                    <a:off x="3421" y="2007"/>
                    <a:ext cx="133" cy="590"/>
                  </a:xfrm>
                  <a:prstGeom prst="rect">
                    <a:avLst/>
                  </a:prstGeom>
                </p:spPr>
                <p:txBody>
                  <a:bodyPr wrap="none" fromWordArt="1">
                    <a:prstTxWarp prst="textPlain">
                      <a:avLst>
                        <a:gd name="adj" fmla="val 50000"/>
                      </a:avLst>
                    </a:prstTxWarp>
                  </a:bodyPr>
                  <a:lstStyle/>
                  <a:p>
                    <a:r>
                      <a:rPr lang="en-US" altLang="zh-CN" sz="3600" kern="10">
                        <a:ln w="12700">
                          <a:solidFill>
                            <a:schemeClr val="tx1"/>
                          </a:solidFill>
                          <a:round/>
                          <a:headEnd type="none" w="sm" len="sm"/>
                          <a:tailEnd type="none" w="sm" len="sm"/>
                        </a:ln>
                        <a:latin typeface="宋体" panose="02010600030101010101" pitchFamily="2" charset="-122"/>
                      </a:rPr>
                      <a:t>C</a:t>
                    </a:r>
                    <a:endParaRPr lang="zh-CN" altLang="en-US" sz="3600" kern="10">
                      <a:ln w="12700">
                        <a:solidFill>
                          <a:schemeClr val="tx1"/>
                        </a:solidFill>
                        <a:round/>
                        <a:headEnd type="none" w="sm" len="sm"/>
                        <a:tailEnd type="none" w="sm" len="sm"/>
                      </a:ln>
                      <a:latin typeface="宋体" panose="02010600030101010101" pitchFamily="2" charset="-122"/>
                    </a:endParaRPr>
                  </a:p>
                </p:txBody>
              </p:sp>
              <p:sp>
                <p:nvSpPr>
                  <p:cNvPr id="17537" name="WordArt 78"/>
                  <p:cNvSpPr>
                    <a:spLocks noChangeArrowheads="1" noChangeShapeType="1" noTextEdit="1"/>
                  </p:cNvSpPr>
                  <p:nvPr/>
                </p:nvSpPr>
                <p:spPr bwMode="auto">
                  <a:xfrm>
                    <a:off x="3610" y="2006"/>
                    <a:ext cx="144" cy="576"/>
                  </a:xfrm>
                  <a:prstGeom prst="rect">
                    <a:avLst/>
                  </a:prstGeom>
                </p:spPr>
                <p:txBody>
                  <a:bodyPr wrap="none" fromWordArt="1">
                    <a:prstTxWarp prst="textPlain">
                      <a:avLst>
                        <a:gd name="adj" fmla="val 50000"/>
                      </a:avLst>
                    </a:prstTxWarp>
                  </a:bodyPr>
                  <a:lstStyle/>
                  <a:p>
                    <a:r>
                      <a:rPr lang="en-US" altLang="zh-CN" sz="3600" kern="10">
                        <a:ln w="12700">
                          <a:solidFill>
                            <a:schemeClr val="tx1"/>
                          </a:solidFill>
                          <a:round/>
                          <a:headEnd/>
                          <a:tailEnd/>
                        </a:ln>
                        <a:latin typeface="宋体" panose="02010600030101010101" pitchFamily="2" charset="-122"/>
                      </a:rPr>
                      <a:t>H</a:t>
                    </a:r>
                    <a:endParaRPr lang="zh-CN" altLang="en-US" sz="3600" kern="10">
                      <a:ln w="12700">
                        <a:solidFill>
                          <a:schemeClr val="tx1"/>
                        </a:solidFill>
                        <a:round/>
                        <a:headEnd/>
                        <a:tailEnd/>
                      </a:ln>
                      <a:latin typeface="宋体" panose="02010600030101010101" pitchFamily="2" charset="-122"/>
                    </a:endParaRPr>
                  </a:p>
                </p:txBody>
              </p:sp>
              <p:sp>
                <p:nvSpPr>
                  <p:cNvPr id="17538" name="WordArt 79"/>
                  <p:cNvSpPr>
                    <a:spLocks noChangeArrowheads="1" noChangeShapeType="1" noTextEdit="1"/>
                  </p:cNvSpPr>
                  <p:nvPr/>
                </p:nvSpPr>
                <p:spPr bwMode="auto">
                  <a:xfrm>
                    <a:off x="3856" y="2347"/>
                    <a:ext cx="97" cy="302"/>
                  </a:xfrm>
                  <a:prstGeom prst="rect">
                    <a:avLst/>
                  </a:prstGeom>
                </p:spPr>
                <p:txBody>
                  <a:bodyPr wrap="none" fromWordArt="1">
                    <a:prstTxWarp prst="textPlain">
                      <a:avLst>
                        <a:gd name="adj" fmla="val 50000"/>
                      </a:avLst>
                    </a:prstTxWarp>
                  </a:bodyPr>
                  <a:lstStyle/>
                  <a:p>
                    <a:r>
                      <a:rPr lang="en-US" altLang="zh-CN" sz="3600" kern="10">
                        <a:ln w="12700">
                          <a:solidFill>
                            <a:schemeClr val="tx1"/>
                          </a:solidFill>
                          <a:round/>
                          <a:headEnd/>
                          <a:tailEnd/>
                        </a:ln>
                        <a:latin typeface="宋体" panose="02010600030101010101" pitchFamily="2" charset="-122"/>
                      </a:rPr>
                      <a:t>2</a:t>
                    </a:r>
                    <a:endParaRPr lang="zh-CN" altLang="en-US" sz="3600" kern="10">
                      <a:ln w="12700">
                        <a:solidFill>
                          <a:schemeClr val="tx1"/>
                        </a:solidFill>
                        <a:round/>
                        <a:headEnd/>
                        <a:tailEnd/>
                      </a:ln>
                      <a:latin typeface="宋体" panose="02010600030101010101" pitchFamily="2" charset="-122"/>
                    </a:endParaRPr>
                  </a:p>
                </p:txBody>
              </p:sp>
            </p:grpSp>
            <p:grpSp>
              <p:nvGrpSpPr>
                <p:cNvPr id="17522" name="Group 80"/>
                <p:cNvGrpSpPr>
                  <a:grpSpLocks/>
                </p:cNvGrpSpPr>
                <p:nvPr/>
              </p:nvGrpSpPr>
              <p:grpSpPr bwMode="auto">
                <a:xfrm>
                  <a:off x="2482" y="1341"/>
                  <a:ext cx="90" cy="71"/>
                  <a:chOff x="4439" y="1965"/>
                  <a:chExt cx="292" cy="311"/>
                </a:xfrm>
              </p:grpSpPr>
              <p:sp>
                <p:nvSpPr>
                  <p:cNvPr id="17534" name="WordArt 81"/>
                  <p:cNvSpPr>
                    <a:spLocks noChangeArrowheads="1" noChangeShapeType="1" noTextEdit="1"/>
                  </p:cNvSpPr>
                  <p:nvPr/>
                </p:nvSpPr>
                <p:spPr bwMode="auto">
                  <a:xfrm>
                    <a:off x="4527" y="2035"/>
                    <a:ext cx="135" cy="189"/>
                  </a:xfrm>
                  <a:prstGeom prst="rect">
                    <a:avLst/>
                  </a:prstGeom>
                </p:spPr>
                <p:txBody>
                  <a:bodyPr wrap="none" fromWordArt="1">
                    <a:prstTxWarp prst="textPlain">
                      <a:avLst>
                        <a:gd name="adj" fmla="val 50000"/>
                      </a:avLst>
                    </a:prstTxWarp>
                  </a:bodyPr>
                  <a:lstStyle/>
                  <a:p>
                    <a:r>
                      <a:rPr lang="en-US" altLang="zh-CN" sz="3600" kern="10">
                        <a:ln w="12700">
                          <a:solidFill>
                            <a:schemeClr val="tx1"/>
                          </a:solidFill>
                          <a:round/>
                          <a:headEnd/>
                          <a:tailEnd/>
                        </a:ln>
                        <a:latin typeface="宋体" panose="02010600030101010101" pitchFamily="2" charset="-122"/>
                      </a:rPr>
                      <a:t>P</a:t>
                    </a:r>
                    <a:endParaRPr lang="zh-CN" altLang="en-US" sz="3600" kern="10">
                      <a:ln w="12700">
                        <a:solidFill>
                          <a:schemeClr val="tx1"/>
                        </a:solidFill>
                        <a:round/>
                        <a:headEnd/>
                        <a:tailEnd/>
                      </a:ln>
                      <a:latin typeface="宋体" panose="02010600030101010101" pitchFamily="2" charset="-122"/>
                    </a:endParaRPr>
                  </a:p>
                </p:txBody>
              </p:sp>
              <p:sp>
                <p:nvSpPr>
                  <p:cNvPr id="17535" name="Oval 82"/>
                  <p:cNvSpPr>
                    <a:spLocks noChangeArrowheads="1"/>
                  </p:cNvSpPr>
                  <p:nvPr/>
                </p:nvSpPr>
                <p:spPr bwMode="auto">
                  <a:xfrm>
                    <a:off x="4439" y="1965"/>
                    <a:ext cx="292" cy="311"/>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sp>
              <p:nvSpPr>
                <p:cNvPr id="17523" name="WordArt 83"/>
                <p:cNvSpPr>
                  <a:spLocks noChangeArrowheads="1" noChangeShapeType="1" noTextEdit="1"/>
                </p:cNvSpPr>
                <p:nvPr/>
              </p:nvSpPr>
              <p:spPr bwMode="auto">
                <a:xfrm>
                  <a:off x="2691" y="1342"/>
                  <a:ext cx="54" cy="66"/>
                </a:xfrm>
                <a:prstGeom prst="rect">
                  <a:avLst/>
                </a:prstGeom>
              </p:spPr>
              <p:txBody>
                <a:bodyPr wrap="none" fromWordArt="1">
                  <a:prstTxWarp prst="textPlain">
                    <a:avLst>
                      <a:gd name="adj" fmla="val 50000"/>
                    </a:avLst>
                  </a:prstTxWarp>
                </a:bodyPr>
                <a:lstStyle/>
                <a:p>
                  <a:r>
                    <a:rPr lang="en-US" altLang="zh-CN" sz="3600" kern="10">
                      <a:ln w="12700">
                        <a:solidFill>
                          <a:schemeClr val="tx1"/>
                        </a:solidFill>
                        <a:round/>
                        <a:headEnd/>
                        <a:tailEnd/>
                      </a:ln>
                      <a:latin typeface="宋体" panose="02010600030101010101" pitchFamily="2" charset="-122"/>
                    </a:rPr>
                    <a:t>O</a:t>
                  </a:r>
                  <a:endParaRPr lang="zh-CN" altLang="en-US" sz="3600" kern="10">
                    <a:ln w="12700">
                      <a:solidFill>
                        <a:schemeClr val="tx1"/>
                      </a:solidFill>
                      <a:round/>
                      <a:headEnd/>
                      <a:tailEnd/>
                    </a:ln>
                    <a:latin typeface="宋体" panose="02010600030101010101" pitchFamily="2" charset="-122"/>
                  </a:endParaRPr>
                </a:p>
              </p:txBody>
            </p:sp>
            <p:grpSp>
              <p:nvGrpSpPr>
                <p:cNvPr id="17524" name="Group 84"/>
                <p:cNvGrpSpPr>
                  <a:grpSpLocks/>
                </p:cNvGrpSpPr>
                <p:nvPr/>
              </p:nvGrpSpPr>
              <p:grpSpPr bwMode="auto">
                <a:xfrm>
                  <a:off x="2298" y="1341"/>
                  <a:ext cx="90" cy="71"/>
                  <a:chOff x="4439" y="1965"/>
                  <a:chExt cx="292" cy="311"/>
                </a:xfrm>
              </p:grpSpPr>
              <p:sp>
                <p:nvSpPr>
                  <p:cNvPr id="17532" name="WordArt 85"/>
                  <p:cNvSpPr>
                    <a:spLocks noChangeArrowheads="1" noChangeShapeType="1" noTextEdit="1"/>
                  </p:cNvSpPr>
                  <p:nvPr/>
                </p:nvSpPr>
                <p:spPr bwMode="auto">
                  <a:xfrm>
                    <a:off x="4527" y="2035"/>
                    <a:ext cx="135" cy="189"/>
                  </a:xfrm>
                  <a:prstGeom prst="rect">
                    <a:avLst/>
                  </a:prstGeom>
                </p:spPr>
                <p:txBody>
                  <a:bodyPr wrap="none" fromWordArt="1">
                    <a:prstTxWarp prst="textPlain">
                      <a:avLst>
                        <a:gd name="adj" fmla="val 50000"/>
                      </a:avLst>
                    </a:prstTxWarp>
                  </a:bodyPr>
                  <a:lstStyle/>
                  <a:p>
                    <a:r>
                      <a:rPr lang="en-US" altLang="zh-CN" sz="3600" kern="10">
                        <a:ln w="12700">
                          <a:solidFill>
                            <a:schemeClr val="tx1"/>
                          </a:solidFill>
                          <a:round/>
                          <a:headEnd/>
                          <a:tailEnd/>
                        </a:ln>
                        <a:latin typeface="宋体" panose="02010600030101010101" pitchFamily="2" charset="-122"/>
                      </a:rPr>
                      <a:t>P</a:t>
                    </a:r>
                    <a:endParaRPr lang="zh-CN" altLang="en-US" sz="3600" kern="10">
                      <a:ln w="12700">
                        <a:solidFill>
                          <a:schemeClr val="tx1"/>
                        </a:solidFill>
                        <a:round/>
                        <a:headEnd/>
                        <a:tailEnd/>
                      </a:ln>
                      <a:latin typeface="宋体" panose="02010600030101010101" pitchFamily="2" charset="-122"/>
                    </a:endParaRPr>
                  </a:p>
                </p:txBody>
              </p:sp>
              <p:sp>
                <p:nvSpPr>
                  <p:cNvPr id="17533" name="Oval 86"/>
                  <p:cNvSpPr>
                    <a:spLocks noChangeArrowheads="1"/>
                  </p:cNvSpPr>
                  <p:nvPr/>
                </p:nvSpPr>
                <p:spPr bwMode="auto">
                  <a:xfrm>
                    <a:off x="4439" y="1965"/>
                    <a:ext cx="292" cy="311"/>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grpSp>
              <p:nvGrpSpPr>
                <p:cNvPr id="17525" name="Group 87"/>
                <p:cNvGrpSpPr>
                  <a:grpSpLocks/>
                </p:cNvGrpSpPr>
                <p:nvPr/>
              </p:nvGrpSpPr>
              <p:grpSpPr bwMode="auto">
                <a:xfrm>
                  <a:off x="2103" y="1343"/>
                  <a:ext cx="90" cy="71"/>
                  <a:chOff x="4439" y="1965"/>
                  <a:chExt cx="292" cy="311"/>
                </a:xfrm>
              </p:grpSpPr>
              <p:sp>
                <p:nvSpPr>
                  <p:cNvPr id="17530" name="WordArt 88"/>
                  <p:cNvSpPr>
                    <a:spLocks noChangeArrowheads="1" noChangeShapeType="1" noTextEdit="1"/>
                  </p:cNvSpPr>
                  <p:nvPr/>
                </p:nvSpPr>
                <p:spPr bwMode="auto">
                  <a:xfrm>
                    <a:off x="4527" y="2035"/>
                    <a:ext cx="135" cy="189"/>
                  </a:xfrm>
                  <a:prstGeom prst="rect">
                    <a:avLst/>
                  </a:prstGeom>
                </p:spPr>
                <p:txBody>
                  <a:bodyPr wrap="none" fromWordArt="1">
                    <a:prstTxWarp prst="textPlain">
                      <a:avLst>
                        <a:gd name="adj" fmla="val 50000"/>
                      </a:avLst>
                    </a:prstTxWarp>
                  </a:bodyPr>
                  <a:lstStyle/>
                  <a:p>
                    <a:r>
                      <a:rPr lang="en-US" altLang="zh-CN" sz="3600" kern="10">
                        <a:ln w="12700">
                          <a:solidFill>
                            <a:schemeClr val="tx1"/>
                          </a:solidFill>
                          <a:round/>
                          <a:headEnd/>
                          <a:tailEnd/>
                        </a:ln>
                        <a:latin typeface="宋体" panose="02010600030101010101" pitchFamily="2" charset="-122"/>
                      </a:rPr>
                      <a:t>P</a:t>
                    </a:r>
                    <a:endParaRPr lang="zh-CN" altLang="en-US" sz="3600" kern="10">
                      <a:ln w="12700">
                        <a:solidFill>
                          <a:schemeClr val="tx1"/>
                        </a:solidFill>
                        <a:round/>
                        <a:headEnd/>
                        <a:tailEnd/>
                      </a:ln>
                      <a:latin typeface="宋体" panose="02010600030101010101" pitchFamily="2" charset="-122"/>
                    </a:endParaRPr>
                  </a:p>
                </p:txBody>
              </p:sp>
              <p:sp>
                <p:nvSpPr>
                  <p:cNvPr id="17531" name="Oval 89"/>
                  <p:cNvSpPr>
                    <a:spLocks noChangeArrowheads="1"/>
                  </p:cNvSpPr>
                  <p:nvPr/>
                </p:nvSpPr>
                <p:spPr bwMode="auto">
                  <a:xfrm>
                    <a:off x="4439" y="1965"/>
                    <a:ext cx="292" cy="311"/>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sp>
              <p:nvSpPr>
                <p:cNvPr id="17526" name="Line 90"/>
                <p:cNvSpPr>
                  <a:spLocks noChangeShapeType="1"/>
                </p:cNvSpPr>
                <p:nvPr/>
              </p:nvSpPr>
              <p:spPr bwMode="auto">
                <a:xfrm>
                  <a:off x="2755" y="1373"/>
                  <a:ext cx="101"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527" name="Line 91"/>
                <p:cNvSpPr>
                  <a:spLocks noChangeShapeType="1"/>
                </p:cNvSpPr>
                <p:nvPr/>
              </p:nvSpPr>
              <p:spPr bwMode="auto">
                <a:xfrm>
                  <a:off x="2575" y="1376"/>
                  <a:ext cx="101"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528" name="WordArt 92"/>
                <p:cNvSpPr>
                  <a:spLocks noChangeArrowheads="1" noChangeShapeType="1" noTextEdit="1"/>
                </p:cNvSpPr>
                <p:nvPr/>
              </p:nvSpPr>
              <p:spPr bwMode="auto">
                <a:xfrm>
                  <a:off x="2397" y="1372"/>
                  <a:ext cx="77" cy="22"/>
                </a:xfrm>
                <a:prstGeom prst="rect">
                  <a:avLst/>
                </a:prstGeom>
              </p:spPr>
              <p:txBody>
                <a:bodyPr wrap="none" fromWordArt="1">
                  <a:prstTxWarp prst="textPlain">
                    <a:avLst>
                      <a:gd name="adj" fmla="val 50000"/>
                    </a:avLst>
                  </a:prstTxWarp>
                </a:bodyPr>
                <a:lstStyle/>
                <a:p>
                  <a:r>
                    <a:rPr lang="en-US" altLang="zh-CN" sz="3600" kern="10">
                      <a:ln w="12700">
                        <a:solidFill>
                          <a:schemeClr val="tx1"/>
                        </a:solidFill>
                        <a:round/>
                        <a:headEnd/>
                        <a:tailEnd/>
                      </a:ln>
                      <a:latin typeface="宋体" panose="02010600030101010101" pitchFamily="2" charset="-122"/>
                    </a:rPr>
                    <a:t>~</a:t>
                  </a:r>
                  <a:endParaRPr lang="zh-CN" altLang="en-US" sz="3600" kern="10">
                    <a:ln w="12700">
                      <a:solidFill>
                        <a:schemeClr val="tx1"/>
                      </a:solidFill>
                      <a:round/>
                      <a:headEnd/>
                      <a:tailEnd/>
                    </a:ln>
                    <a:latin typeface="宋体" panose="02010600030101010101" pitchFamily="2" charset="-122"/>
                  </a:endParaRPr>
                </a:p>
              </p:txBody>
            </p:sp>
            <p:sp>
              <p:nvSpPr>
                <p:cNvPr id="17529" name="WordArt 93"/>
                <p:cNvSpPr>
                  <a:spLocks noChangeArrowheads="1" noChangeShapeType="1" noTextEdit="1"/>
                </p:cNvSpPr>
                <p:nvPr/>
              </p:nvSpPr>
              <p:spPr bwMode="auto">
                <a:xfrm>
                  <a:off x="2207" y="1369"/>
                  <a:ext cx="76" cy="22"/>
                </a:xfrm>
                <a:prstGeom prst="rect">
                  <a:avLst/>
                </a:prstGeom>
              </p:spPr>
              <p:txBody>
                <a:bodyPr wrap="none" fromWordArt="1">
                  <a:prstTxWarp prst="textPlain">
                    <a:avLst>
                      <a:gd name="adj" fmla="val 50000"/>
                    </a:avLst>
                  </a:prstTxWarp>
                </a:bodyPr>
                <a:lstStyle/>
                <a:p>
                  <a:r>
                    <a:rPr lang="en-US" altLang="zh-CN" sz="3600" kern="10">
                      <a:ln w="12700">
                        <a:solidFill>
                          <a:schemeClr val="tx1"/>
                        </a:solidFill>
                        <a:round/>
                        <a:headEnd/>
                        <a:tailEnd/>
                      </a:ln>
                      <a:latin typeface="宋体" panose="02010600030101010101" pitchFamily="2" charset="-122"/>
                    </a:rPr>
                    <a:t>~</a:t>
                  </a:r>
                  <a:endParaRPr lang="zh-CN" altLang="en-US" sz="3600" kern="10">
                    <a:ln w="12700">
                      <a:solidFill>
                        <a:schemeClr val="tx1"/>
                      </a:solidFill>
                      <a:round/>
                      <a:headEnd/>
                      <a:tailEnd/>
                    </a:ln>
                    <a:latin typeface="宋体" panose="02010600030101010101" pitchFamily="2" charset="-122"/>
                  </a:endParaRPr>
                </a:p>
              </p:txBody>
            </p:sp>
          </p:grpSp>
        </p:grpSp>
        <p:sp>
          <p:nvSpPr>
            <p:cNvPr id="17516" name="WordArt 184"/>
            <p:cNvSpPr>
              <a:spLocks noChangeArrowheads="1" noChangeShapeType="1" noTextEdit="1"/>
            </p:cNvSpPr>
            <p:nvPr/>
          </p:nvSpPr>
          <p:spPr bwMode="auto">
            <a:xfrm>
              <a:off x="2286" y="1140"/>
              <a:ext cx="158" cy="117"/>
            </a:xfrm>
            <a:prstGeom prst="rect">
              <a:avLst/>
            </a:prstGeom>
          </p:spPr>
          <p:txBody>
            <a:bodyPr wrap="none" fromWordArt="1">
              <a:prstTxWarp prst="textPlain">
                <a:avLst>
                  <a:gd name="adj" fmla="val 50000"/>
                </a:avLst>
              </a:prstTxWarp>
            </a:bodyPr>
            <a:lstStyle/>
            <a:p>
              <a:r>
                <a:rPr lang="en-US" altLang="zh-CN" sz="3600" kern="10">
                  <a:ln w="9525">
                    <a:solidFill>
                      <a:srgbClr val="FF00FF"/>
                    </a:solidFill>
                    <a:round/>
                    <a:headEnd/>
                    <a:tailEnd/>
                  </a:ln>
                  <a:latin typeface="宋体" panose="02010600030101010101" pitchFamily="2" charset="-122"/>
                </a:rPr>
                <a:t>ATP</a:t>
              </a:r>
              <a:endParaRPr lang="zh-CN" altLang="en-US" sz="3600" kern="10">
                <a:ln w="9525">
                  <a:solidFill>
                    <a:srgbClr val="FF00FF"/>
                  </a:solidFill>
                  <a:round/>
                  <a:headEnd/>
                  <a:tailEnd/>
                </a:ln>
                <a:latin typeface="宋体" panose="02010600030101010101" pitchFamily="2" charset="-122"/>
              </a:endParaRPr>
            </a:p>
          </p:txBody>
        </p:sp>
      </p:grpSp>
      <p:grpSp>
        <p:nvGrpSpPr>
          <p:cNvPr id="14" name="Group 189"/>
          <p:cNvGrpSpPr>
            <a:grpSpLocks/>
          </p:cNvGrpSpPr>
          <p:nvPr/>
        </p:nvGrpSpPr>
        <p:grpSpPr bwMode="auto">
          <a:xfrm>
            <a:off x="2846388" y="2233613"/>
            <a:ext cx="1585912" cy="790575"/>
            <a:chOff x="2632" y="898"/>
            <a:chExt cx="818" cy="546"/>
          </a:xfrm>
        </p:grpSpPr>
        <p:grpSp>
          <p:nvGrpSpPr>
            <p:cNvPr id="3" name="Group 94"/>
            <p:cNvGrpSpPr>
              <a:grpSpLocks/>
            </p:cNvGrpSpPr>
            <p:nvPr/>
          </p:nvGrpSpPr>
          <p:grpSpPr bwMode="auto">
            <a:xfrm>
              <a:off x="2632" y="898"/>
              <a:ext cx="818" cy="546"/>
              <a:chOff x="2095" y="1265"/>
              <a:chExt cx="1149" cy="546"/>
            </a:xfrm>
          </p:grpSpPr>
          <p:grpSp>
            <p:nvGrpSpPr>
              <p:cNvPr id="17486" name="Group 95"/>
              <p:cNvGrpSpPr>
                <a:grpSpLocks/>
              </p:cNvGrpSpPr>
              <p:nvPr/>
            </p:nvGrpSpPr>
            <p:grpSpPr bwMode="auto">
              <a:xfrm>
                <a:off x="2095" y="1341"/>
                <a:ext cx="1096" cy="470"/>
                <a:chOff x="2103" y="1341"/>
                <a:chExt cx="1296" cy="531"/>
              </a:xfrm>
            </p:grpSpPr>
            <p:sp>
              <p:nvSpPr>
                <p:cNvPr id="17490" name="WordArt 96"/>
                <p:cNvSpPr>
                  <a:spLocks noChangeArrowheads="1" noChangeShapeType="1" noTextEdit="1"/>
                </p:cNvSpPr>
                <p:nvPr/>
              </p:nvSpPr>
              <p:spPr bwMode="auto">
                <a:xfrm>
                  <a:off x="3120" y="1400"/>
                  <a:ext cx="62" cy="68"/>
                </a:xfrm>
                <a:prstGeom prst="rect">
                  <a:avLst/>
                </a:prstGeom>
              </p:spPr>
              <p:txBody>
                <a:bodyPr wrap="none" fromWordArt="1">
                  <a:prstTxWarp prst="textPlain">
                    <a:avLst>
                      <a:gd name="adj" fmla="val 50000"/>
                    </a:avLst>
                  </a:prstTxWarp>
                </a:bodyPr>
                <a:lstStyle/>
                <a:p>
                  <a:r>
                    <a:rPr lang="en-US" altLang="zh-CN" sz="3600" kern="10">
                      <a:ln w="12700">
                        <a:solidFill>
                          <a:schemeClr val="tx1"/>
                        </a:solidFill>
                        <a:round/>
                        <a:headEnd/>
                        <a:tailEnd/>
                      </a:ln>
                      <a:latin typeface="宋体" panose="02010600030101010101" pitchFamily="2" charset="-122"/>
                    </a:rPr>
                    <a:t>O</a:t>
                  </a:r>
                  <a:endParaRPr lang="zh-CN" altLang="en-US" sz="3600" kern="10">
                    <a:ln w="12700">
                      <a:solidFill>
                        <a:schemeClr val="tx1"/>
                      </a:solidFill>
                      <a:round/>
                      <a:headEnd/>
                      <a:tailEnd/>
                    </a:ln>
                    <a:latin typeface="宋体" panose="02010600030101010101" pitchFamily="2" charset="-122"/>
                  </a:endParaRPr>
                </a:p>
              </p:txBody>
            </p:sp>
            <p:grpSp>
              <p:nvGrpSpPr>
                <p:cNvPr id="17491" name="Group 97"/>
                <p:cNvGrpSpPr>
                  <a:grpSpLocks/>
                </p:cNvGrpSpPr>
                <p:nvPr/>
              </p:nvGrpSpPr>
              <p:grpSpPr bwMode="auto">
                <a:xfrm>
                  <a:off x="2895" y="1431"/>
                  <a:ext cx="504" cy="441"/>
                  <a:chOff x="1575" y="1529"/>
                  <a:chExt cx="1324" cy="1521"/>
                </a:xfrm>
              </p:grpSpPr>
              <p:sp>
                <p:nvSpPr>
                  <p:cNvPr id="17510" name="Freeform 98"/>
                  <p:cNvSpPr>
                    <a:spLocks/>
                  </p:cNvSpPr>
                  <p:nvPr/>
                </p:nvSpPr>
                <p:spPr bwMode="auto">
                  <a:xfrm>
                    <a:off x="1577" y="1567"/>
                    <a:ext cx="1322" cy="1114"/>
                  </a:xfrm>
                  <a:custGeom>
                    <a:avLst/>
                    <a:gdLst>
                      <a:gd name="T0" fmla="*/ 435 w 1322"/>
                      <a:gd name="T1" fmla="*/ 9 h 1114"/>
                      <a:gd name="T2" fmla="*/ 0 w 1322"/>
                      <a:gd name="T3" fmla="*/ 340 h 1114"/>
                      <a:gd name="T4" fmla="*/ 274 w 1322"/>
                      <a:gd name="T5" fmla="*/ 1114 h 1114"/>
                      <a:gd name="T6" fmla="*/ 1077 w 1322"/>
                      <a:gd name="T7" fmla="*/ 1105 h 1114"/>
                      <a:gd name="T8" fmla="*/ 1322 w 1322"/>
                      <a:gd name="T9" fmla="*/ 312 h 1114"/>
                      <a:gd name="T10" fmla="*/ 888 w 1322"/>
                      <a:gd name="T11" fmla="*/ 0 h 1114"/>
                      <a:gd name="T12" fmla="*/ 0 60000 65536"/>
                      <a:gd name="T13" fmla="*/ 0 60000 65536"/>
                      <a:gd name="T14" fmla="*/ 0 60000 65536"/>
                      <a:gd name="T15" fmla="*/ 0 60000 65536"/>
                      <a:gd name="T16" fmla="*/ 0 60000 65536"/>
                      <a:gd name="T17" fmla="*/ 0 60000 65536"/>
                      <a:gd name="T18" fmla="*/ 0 w 1322"/>
                      <a:gd name="T19" fmla="*/ 0 h 1114"/>
                      <a:gd name="T20" fmla="*/ 1322 w 1322"/>
                      <a:gd name="T21" fmla="*/ 1114 h 1114"/>
                    </a:gdLst>
                    <a:ahLst/>
                    <a:cxnLst>
                      <a:cxn ang="T12">
                        <a:pos x="T0" y="T1"/>
                      </a:cxn>
                      <a:cxn ang="T13">
                        <a:pos x="T2" y="T3"/>
                      </a:cxn>
                      <a:cxn ang="T14">
                        <a:pos x="T4" y="T5"/>
                      </a:cxn>
                      <a:cxn ang="T15">
                        <a:pos x="T6" y="T7"/>
                      </a:cxn>
                      <a:cxn ang="T16">
                        <a:pos x="T8" y="T9"/>
                      </a:cxn>
                      <a:cxn ang="T17">
                        <a:pos x="T10" y="T11"/>
                      </a:cxn>
                    </a:cxnLst>
                    <a:rect l="T18" t="T19" r="T20" b="T21"/>
                    <a:pathLst>
                      <a:path w="1322" h="1114">
                        <a:moveTo>
                          <a:pt x="435" y="9"/>
                        </a:moveTo>
                        <a:lnTo>
                          <a:pt x="0" y="340"/>
                        </a:lnTo>
                        <a:lnTo>
                          <a:pt x="274" y="1114"/>
                        </a:lnTo>
                        <a:lnTo>
                          <a:pt x="1077" y="1105"/>
                        </a:lnTo>
                        <a:lnTo>
                          <a:pt x="1322" y="312"/>
                        </a:lnTo>
                        <a:lnTo>
                          <a:pt x="888" y="0"/>
                        </a:lnTo>
                      </a:path>
                    </a:pathLst>
                  </a:custGeom>
                  <a:noFill/>
                  <a:ln w="1270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7511" name="Line 99"/>
                  <p:cNvSpPr>
                    <a:spLocks noChangeShapeType="1"/>
                  </p:cNvSpPr>
                  <p:nvPr/>
                </p:nvSpPr>
                <p:spPr bwMode="auto">
                  <a:xfrm>
                    <a:off x="2653" y="2672"/>
                    <a:ext cx="0" cy="36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512" name="Line 100"/>
                  <p:cNvSpPr>
                    <a:spLocks noChangeShapeType="1"/>
                  </p:cNvSpPr>
                  <p:nvPr/>
                </p:nvSpPr>
                <p:spPr bwMode="auto">
                  <a:xfrm>
                    <a:off x="1859" y="2682"/>
                    <a:ext cx="0" cy="36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513" name="Line 101"/>
                  <p:cNvSpPr>
                    <a:spLocks noChangeShapeType="1"/>
                  </p:cNvSpPr>
                  <p:nvPr/>
                </p:nvSpPr>
                <p:spPr bwMode="auto">
                  <a:xfrm>
                    <a:off x="2898" y="1529"/>
                    <a:ext cx="0" cy="36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514" name="Line 102"/>
                  <p:cNvSpPr>
                    <a:spLocks noChangeShapeType="1"/>
                  </p:cNvSpPr>
                  <p:nvPr/>
                </p:nvSpPr>
                <p:spPr bwMode="auto">
                  <a:xfrm>
                    <a:off x="1575" y="1539"/>
                    <a:ext cx="0" cy="36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17492" name="Group 103"/>
                <p:cNvGrpSpPr>
                  <a:grpSpLocks/>
                </p:cNvGrpSpPr>
                <p:nvPr/>
              </p:nvGrpSpPr>
              <p:grpSpPr bwMode="auto">
                <a:xfrm>
                  <a:off x="2868" y="1342"/>
                  <a:ext cx="206" cy="72"/>
                  <a:chOff x="3421" y="2006"/>
                  <a:chExt cx="532" cy="643"/>
                </a:xfrm>
              </p:grpSpPr>
              <p:sp>
                <p:nvSpPr>
                  <p:cNvPr id="17507" name="WordArt 104"/>
                  <p:cNvSpPr>
                    <a:spLocks noChangeArrowheads="1" noChangeShapeType="1" noTextEdit="1"/>
                  </p:cNvSpPr>
                  <p:nvPr/>
                </p:nvSpPr>
                <p:spPr bwMode="auto">
                  <a:xfrm>
                    <a:off x="3421" y="2007"/>
                    <a:ext cx="133" cy="590"/>
                  </a:xfrm>
                  <a:prstGeom prst="rect">
                    <a:avLst/>
                  </a:prstGeom>
                </p:spPr>
                <p:txBody>
                  <a:bodyPr wrap="none" fromWordArt="1">
                    <a:prstTxWarp prst="textPlain">
                      <a:avLst>
                        <a:gd name="adj" fmla="val 50000"/>
                      </a:avLst>
                    </a:prstTxWarp>
                  </a:bodyPr>
                  <a:lstStyle/>
                  <a:p>
                    <a:r>
                      <a:rPr lang="en-US" altLang="zh-CN" sz="3600" kern="10">
                        <a:ln w="12700">
                          <a:solidFill>
                            <a:schemeClr val="tx1"/>
                          </a:solidFill>
                          <a:round/>
                          <a:headEnd type="none" w="sm" len="sm"/>
                          <a:tailEnd type="none" w="sm" len="sm"/>
                        </a:ln>
                        <a:latin typeface="宋体" panose="02010600030101010101" pitchFamily="2" charset="-122"/>
                      </a:rPr>
                      <a:t>C</a:t>
                    </a:r>
                    <a:endParaRPr lang="zh-CN" altLang="en-US" sz="3600" kern="10">
                      <a:ln w="12700">
                        <a:solidFill>
                          <a:schemeClr val="tx1"/>
                        </a:solidFill>
                        <a:round/>
                        <a:headEnd type="none" w="sm" len="sm"/>
                        <a:tailEnd type="none" w="sm" len="sm"/>
                      </a:ln>
                      <a:latin typeface="宋体" panose="02010600030101010101" pitchFamily="2" charset="-122"/>
                    </a:endParaRPr>
                  </a:p>
                </p:txBody>
              </p:sp>
              <p:sp>
                <p:nvSpPr>
                  <p:cNvPr id="17508" name="WordArt 105"/>
                  <p:cNvSpPr>
                    <a:spLocks noChangeArrowheads="1" noChangeShapeType="1" noTextEdit="1"/>
                  </p:cNvSpPr>
                  <p:nvPr/>
                </p:nvSpPr>
                <p:spPr bwMode="auto">
                  <a:xfrm>
                    <a:off x="3610" y="2006"/>
                    <a:ext cx="144" cy="576"/>
                  </a:xfrm>
                  <a:prstGeom prst="rect">
                    <a:avLst/>
                  </a:prstGeom>
                </p:spPr>
                <p:txBody>
                  <a:bodyPr wrap="none" fromWordArt="1">
                    <a:prstTxWarp prst="textPlain">
                      <a:avLst>
                        <a:gd name="adj" fmla="val 50000"/>
                      </a:avLst>
                    </a:prstTxWarp>
                  </a:bodyPr>
                  <a:lstStyle/>
                  <a:p>
                    <a:r>
                      <a:rPr lang="en-US" altLang="zh-CN" sz="3600" kern="10">
                        <a:ln w="12700">
                          <a:solidFill>
                            <a:schemeClr val="tx1"/>
                          </a:solidFill>
                          <a:round/>
                          <a:headEnd/>
                          <a:tailEnd/>
                        </a:ln>
                        <a:latin typeface="宋体" panose="02010600030101010101" pitchFamily="2" charset="-122"/>
                      </a:rPr>
                      <a:t>H</a:t>
                    </a:r>
                    <a:endParaRPr lang="zh-CN" altLang="en-US" sz="3600" kern="10">
                      <a:ln w="12700">
                        <a:solidFill>
                          <a:schemeClr val="tx1"/>
                        </a:solidFill>
                        <a:round/>
                        <a:headEnd/>
                        <a:tailEnd/>
                      </a:ln>
                      <a:latin typeface="宋体" panose="02010600030101010101" pitchFamily="2" charset="-122"/>
                    </a:endParaRPr>
                  </a:p>
                </p:txBody>
              </p:sp>
              <p:sp>
                <p:nvSpPr>
                  <p:cNvPr id="17509" name="WordArt 106"/>
                  <p:cNvSpPr>
                    <a:spLocks noChangeArrowheads="1" noChangeShapeType="1" noTextEdit="1"/>
                  </p:cNvSpPr>
                  <p:nvPr/>
                </p:nvSpPr>
                <p:spPr bwMode="auto">
                  <a:xfrm>
                    <a:off x="3856" y="2347"/>
                    <a:ext cx="97" cy="302"/>
                  </a:xfrm>
                  <a:prstGeom prst="rect">
                    <a:avLst/>
                  </a:prstGeom>
                </p:spPr>
                <p:txBody>
                  <a:bodyPr wrap="none" fromWordArt="1">
                    <a:prstTxWarp prst="textPlain">
                      <a:avLst>
                        <a:gd name="adj" fmla="val 50000"/>
                      </a:avLst>
                    </a:prstTxWarp>
                  </a:bodyPr>
                  <a:lstStyle/>
                  <a:p>
                    <a:r>
                      <a:rPr lang="en-US" altLang="zh-CN" sz="3600" kern="10">
                        <a:ln w="12700">
                          <a:solidFill>
                            <a:schemeClr val="tx1"/>
                          </a:solidFill>
                          <a:round/>
                          <a:headEnd/>
                          <a:tailEnd/>
                        </a:ln>
                        <a:latin typeface="宋体" panose="02010600030101010101" pitchFamily="2" charset="-122"/>
                      </a:rPr>
                      <a:t>2</a:t>
                    </a:r>
                    <a:endParaRPr lang="zh-CN" altLang="en-US" sz="3600" kern="10">
                      <a:ln w="12700">
                        <a:solidFill>
                          <a:schemeClr val="tx1"/>
                        </a:solidFill>
                        <a:round/>
                        <a:headEnd/>
                        <a:tailEnd/>
                      </a:ln>
                      <a:latin typeface="宋体" panose="02010600030101010101" pitchFamily="2" charset="-122"/>
                    </a:endParaRPr>
                  </a:p>
                </p:txBody>
              </p:sp>
            </p:grpSp>
            <p:grpSp>
              <p:nvGrpSpPr>
                <p:cNvPr id="17493" name="Group 107"/>
                <p:cNvGrpSpPr>
                  <a:grpSpLocks/>
                </p:cNvGrpSpPr>
                <p:nvPr/>
              </p:nvGrpSpPr>
              <p:grpSpPr bwMode="auto">
                <a:xfrm>
                  <a:off x="2482" y="1341"/>
                  <a:ext cx="90" cy="71"/>
                  <a:chOff x="4439" y="1965"/>
                  <a:chExt cx="292" cy="311"/>
                </a:xfrm>
              </p:grpSpPr>
              <p:sp>
                <p:nvSpPr>
                  <p:cNvPr id="17505" name="WordArt 108"/>
                  <p:cNvSpPr>
                    <a:spLocks noChangeArrowheads="1" noChangeShapeType="1" noTextEdit="1"/>
                  </p:cNvSpPr>
                  <p:nvPr/>
                </p:nvSpPr>
                <p:spPr bwMode="auto">
                  <a:xfrm>
                    <a:off x="4527" y="2035"/>
                    <a:ext cx="135" cy="189"/>
                  </a:xfrm>
                  <a:prstGeom prst="rect">
                    <a:avLst/>
                  </a:prstGeom>
                </p:spPr>
                <p:txBody>
                  <a:bodyPr wrap="none" fromWordArt="1">
                    <a:prstTxWarp prst="textPlain">
                      <a:avLst>
                        <a:gd name="adj" fmla="val 50000"/>
                      </a:avLst>
                    </a:prstTxWarp>
                  </a:bodyPr>
                  <a:lstStyle/>
                  <a:p>
                    <a:r>
                      <a:rPr lang="en-US" altLang="zh-CN" sz="3600" kern="10">
                        <a:ln w="12700">
                          <a:solidFill>
                            <a:schemeClr val="tx1"/>
                          </a:solidFill>
                          <a:round/>
                          <a:headEnd/>
                          <a:tailEnd/>
                        </a:ln>
                        <a:latin typeface="宋体" panose="02010600030101010101" pitchFamily="2" charset="-122"/>
                      </a:rPr>
                      <a:t>P</a:t>
                    </a:r>
                    <a:endParaRPr lang="zh-CN" altLang="en-US" sz="3600" kern="10">
                      <a:ln w="12700">
                        <a:solidFill>
                          <a:schemeClr val="tx1"/>
                        </a:solidFill>
                        <a:round/>
                        <a:headEnd/>
                        <a:tailEnd/>
                      </a:ln>
                      <a:latin typeface="宋体" panose="02010600030101010101" pitchFamily="2" charset="-122"/>
                    </a:endParaRPr>
                  </a:p>
                </p:txBody>
              </p:sp>
              <p:sp>
                <p:nvSpPr>
                  <p:cNvPr id="17506" name="Oval 109"/>
                  <p:cNvSpPr>
                    <a:spLocks noChangeArrowheads="1"/>
                  </p:cNvSpPr>
                  <p:nvPr/>
                </p:nvSpPr>
                <p:spPr bwMode="auto">
                  <a:xfrm>
                    <a:off x="4439" y="1965"/>
                    <a:ext cx="292" cy="311"/>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sp>
              <p:nvSpPr>
                <p:cNvPr id="17494" name="WordArt 110"/>
                <p:cNvSpPr>
                  <a:spLocks noChangeArrowheads="1" noChangeShapeType="1" noTextEdit="1"/>
                </p:cNvSpPr>
                <p:nvPr/>
              </p:nvSpPr>
              <p:spPr bwMode="auto">
                <a:xfrm>
                  <a:off x="2691" y="1342"/>
                  <a:ext cx="54" cy="66"/>
                </a:xfrm>
                <a:prstGeom prst="rect">
                  <a:avLst/>
                </a:prstGeom>
              </p:spPr>
              <p:txBody>
                <a:bodyPr wrap="none" fromWordArt="1">
                  <a:prstTxWarp prst="textPlain">
                    <a:avLst>
                      <a:gd name="adj" fmla="val 50000"/>
                    </a:avLst>
                  </a:prstTxWarp>
                </a:bodyPr>
                <a:lstStyle/>
                <a:p>
                  <a:r>
                    <a:rPr lang="en-US" altLang="zh-CN" sz="3600" kern="10">
                      <a:ln w="12700">
                        <a:solidFill>
                          <a:schemeClr val="tx1"/>
                        </a:solidFill>
                        <a:round/>
                        <a:headEnd/>
                        <a:tailEnd/>
                      </a:ln>
                      <a:latin typeface="宋体" panose="02010600030101010101" pitchFamily="2" charset="-122"/>
                    </a:rPr>
                    <a:t>O</a:t>
                  </a:r>
                  <a:endParaRPr lang="zh-CN" altLang="en-US" sz="3600" kern="10">
                    <a:ln w="12700">
                      <a:solidFill>
                        <a:schemeClr val="tx1"/>
                      </a:solidFill>
                      <a:round/>
                      <a:headEnd/>
                      <a:tailEnd/>
                    </a:ln>
                    <a:latin typeface="宋体" panose="02010600030101010101" pitchFamily="2" charset="-122"/>
                  </a:endParaRPr>
                </a:p>
              </p:txBody>
            </p:sp>
            <p:grpSp>
              <p:nvGrpSpPr>
                <p:cNvPr id="17495" name="Group 111"/>
                <p:cNvGrpSpPr>
                  <a:grpSpLocks/>
                </p:cNvGrpSpPr>
                <p:nvPr/>
              </p:nvGrpSpPr>
              <p:grpSpPr bwMode="auto">
                <a:xfrm>
                  <a:off x="2298" y="1341"/>
                  <a:ext cx="90" cy="71"/>
                  <a:chOff x="4439" y="1965"/>
                  <a:chExt cx="292" cy="311"/>
                </a:xfrm>
              </p:grpSpPr>
              <p:sp>
                <p:nvSpPr>
                  <p:cNvPr id="17503" name="WordArt 112"/>
                  <p:cNvSpPr>
                    <a:spLocks noChangeArrowheads="1" noChangeShapeType="1" noTextEdit="1"/>
                  </p:cNvSpPr>
                  <p:nvPr/>
                </p:nvSpPr>
                <p:spPr bwMode="auto">
                  <a:xfrm>
                    <a:off x="4527" y="2035"/>
                    <a:ext cx="135" cy="189"/>
                  </a:xfrm>
                  <a:prstGeom prst="rect">
                    <a:avLst/>
                  </a:prstGeom>
                </p:spPr>
                <p:txBody>
                  <a:bodyPr wrap="none" fromWordArt="1">
                    <a:prstTxWarp prst="textPlain">
                      <a:avLst>
                        <a:gd name="adj" fmla="val 50000"/>
                      </a:avLst>
                    </a:prstTxWarp>
                  </a:bodyPr>
                  <a:lstStyle/>
                  <a:p>
                    <a:r>
                      <a:rPr lang="en-US" altLang="zh-CN" sz="3600" kern="10">
                        <a:ln w="12700">
                          <a:solidFill>
                            <a:schemeClr val="tx1"/>
                          </a:solidFill>
                          <a:round/>
                          <a:headEnd/>
                          <a:tailEnd/>
                        </a:ln>
                        <a:latin typeface="宋体" panose="02010600030101010101" pitchFamily="2" charset="-122"/>
                      </a:rPr>
                      <a:t>P</a:t>
                    </a:r>
                    <a:endParaRPr lang="zh-CN" altLang="en-US" sz="3600" kern="10">
                      <a:ln w="12700">
                        <a:solidFill>
                          <a:schemeClr val="tx1"/>
                        </a:solidFill>
                        <a:round/>
                        <a:headEnd/>
                        <a:tailEnd/>
                      </a:ln>
                      <a:latin typeface="宋体" panose="02010600030101010101" pitchFamily="2" charset="-122"/>
                    </a:endParaRPr>
                  </a:p>
                </p:txBody>
              </p:sp>
              <p:sp>
                <p:nvSpPr>
                  <p:cNvPr id="17504" name="Oval 113"/>
                  <p:cNvSpPr>
                    <a:spLocks noChangeArrowheads="1"/>
                  </p:cNvSpPr>
                  <p:nvPr/>
                </p:nvSpPr>
                <p:spPr bwMode="auto">
                  <a:xfrm>
                    <a:off x="4439" y="1965"/>
                    <a:ext cx="292" cy="311"/>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grpSp>
              <p:nvGrpSpPr>
                <p:cNvPr id="17496" name="Group 114"/>
                <p:cNvGrpSpPr>
                  <a:grpSpLocks/>
                </p:cNvGrpSpPr>
                <p:nvPr/>
              </p:nvGrpSpPr>
              <p:grpSpPr bwMode="auto">
                <a:xfrm>
                  <a:off x="2103" y="1343"/>
                  <a:ext cx="90" cy="71"/>
                  <a:chOff x="4439" y="1965"/>
                  <a:chExt cx="292" cy="311"/>
                </a:xfrm>
              </p:grpSpPr>
              <p:sp>
                <p:nvSpPr>
                  <p:cNvPr id="17501" name="WordArt 115"/>
                  <p:cNvSpPr>
                    <a:spLocks noChangeArrowheads="1" noChangeShapeType="1" noTextEdit="1"/>
                  </p:cNvSpPr>
                  <p:nvPr/>
                </p:nvSpPr>
                <p:spPr bwMode="auto">
                  <a:xfrm>
                    <a:off x="4527" y="2035"/>
                    <a:ext cx="135" cy="189"/>
                  </a:xfrm>
                  <a:prstGeom prst="rect">
                    <a:avLst/>
                  </a:prstGeom>
                </p:spPr>
                <p:txBody>
                  <a:bodyPr wrap="none" fromWordArt="1">
                    <a:prstTxWarp prst="textPlain">
                      <a:avLst>
                        <a:gd name="adj" fmla="val 50000"/>
                      </a:avLst>
                    </a:prstTxWarp>
                  </a:bodyPr>
                  <a:lstStyle/>
                  <a:p>
                    <a:r>
                      <a:rPr lang="en-US" altLang="zh-CN" sz="3600" kern="10">
                        <a:ln w="12700">
                          <a:solidFill>
                            <a:schemeClr val="tx1"/>
                          </a:solidFill>
                          <a:round/>
                          <a:headEnd/>
                          <a:tailEnd/>
                        </a:ln>
                        <a:latin typeface="宋体" panose="02010600030101010101" pitchFamily="2" charset="-122"/>
                      </a:rPr>
                      <a:t>P</a:t>
                    </a:r>
                    <a:endParaRPr lang="zh-CN" altLang="en-US" sz="3600" kern="10">
                      <a:ln w="12700">
                        <a:solidFill>
                          <a:schemeClr val="tx1"/>
                        </a:solidFill>
                        <a:round/>
                        <a:headEnd/>
                        <a:tailEnd/>
                      </a:ln>
                      <a:latin typeface="宋体" panose="02010600030101010101" pitchFamily="2" charset="-122"/>
                    </a:endParaRPr>
                  </a:p>
                </p:txBody>
              </p:sp>
              <p:sp>
                <p:nvSpPr>
                  <p:cNvPr id="17502" name="Oval 116"/>
                  <p:cNvSpPr>
                    <a:spLocks noChangeArrowheads="1"/>
                  </p:cNvSpPr>
                  <p:nvPr/>
                </p:nvSpPr>
                <p:spPr bwMode="auto">
                  <a:xfrm>
                    <a:off x="4439" y="1965"/>
                    <a:ext cx="292" cy="311"/>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sp>
              <p:nvSpPr>
                <p:cNvPr id="17497" name="Line 117"/>
                <p:cNvSpPr>
                  <a:spLocks noChangeShapeType="1"/>
                </p:cNvSpPr>
                <p:nvPr/>
              </p:nvSpPr>
              <p:spPr bwMode="auto">
                <a:xfrm>
                  <a:off x="2755" y="1373"/>
                  <a:ext cx="101"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98" name="Line 118"/>
                <p:cNvSpPr>
                  <a:spLocks noChangeShapeType="1"/>
                </p:cNvSpPr>
                <p:nvPr/>
              </p:nvSpPr>
              <p:spPr bwMode="auto">
                <a:xfrm>
                  <a:off x="2575" y="1376"/>
                  <a:ext cx="101"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99" name="WordArt 119"/>
                <p:cNvSpPr>
                  <a:spLocks noChangeArrowheads="1" noChangeShapeType="1" noTextEdit="1"/>
                </p:cNvSpPr>
                <p:nvPr/>
              </p:nvSpPr>
              <p:spPr bwMode="auto">
                <a:xfrm>
                  <a:off x="2397" y="1372"/>
                  <a:ext cx="77" cy="22"/>
                </a:xfrm>
                <a:prstGeom prst="rect">
                  <a:avLst/>
                </a:prstGeom>
              </p:spPr>
              <p:txBody>
                <a:bodyPr wrap="none" fromWordArt="1">
                  <a:prstTxWarp prst="textPlain">
                    <a:avLst>
                      <a:gd name="adj" fmla="val 50000"/>
                    </a:avLst>
                  </a:prstTxWarp>
                </a:bodyPr>
                <a:lstStyle/>
                <a:p>
                  <a:r>
                    <a:rPr lang="en-US" altLang="zh-CN" sz="3600" kern="10">
                      <a:ln w="12700">
                        <a:solidFill>
                          <a:schemeClr val="tx1"/>
                        </a:solidFill>
                        <a:round/>
                        <a:headEnd/>
                        <a:tailEnd/>
                      </a:ln>
                      <a:latin typeface="宋体" panose="02010600030101010101" pitchFamily="2" charset="-122"/>
                    </a:rPr>
                    <a:t>~</a:t>
                  </a:r>
                  <a:endParaRPr lang="zh-CN" altLang="en-US" sz="3600" kern="10">
                    <a:ln w="12700">
                      <a:solidFill>
                        <a:schemeClr val="tx1"/>
                      </a:solidFill>
                      <a:round/>
                      <a:headEnd/>
                      <a:tailEnd/>
                    </a:ln>
                    <a:latin typeface="宋体" panose="02010600030101010101" pitchFamily="2" charset="-122"/>
                  </a:endParaRPr>
                </a:p>
              </p:txBody>
            </p:sp>
            <p:sp>
              <p:nvSpPr>
                <p:cNvPr id="17500" name="WordArt 120"/>
                <p:cNvSpPr>
                  <a:spLocks noChangeArrowheads="1" noChangeShapeType="1" noTextEdit="1"/>
                </p:cNvSpPr>
                <p:nvPr/>
              </p:nvSpPr>
              <p:spPr bwMode="auto">
                <a:xfrm>
                  <a:off x="2207" y="1369"/>
                  <a:ext cx="76" cy="22"/>
                </a:xfrm>
                <a:prstGeom prst="rect">
                  <a:avLst/>
                </a:prstGeom>
              </p:spPr>
              <p:txBody>
                <a:bodyPr wrap="none" fromWordArt="1">
                  <a:prstTxWarp prst="textPlain">
                    <a:avLst>
                      <a:gd name="adj" fmla="val 50000"/>
                    </a:avLst>
                  </a:prstTxWarp>
                </a:bodyPr>
                <a:lstStyle/>
                <a:p>
                  <a:r>
                    <a:rPr lang="en-US" altLang="zh-CN" sz="3600" kern="10">
                      <a:ln w="12700">
                        <a:solidFill>
                          <a:schemeClr val="tx1"/>
                        </a:solidFill>
                        <a:round/>
                        <a:headEnd/>
                        <a:tailEnd/>
                      </a:ln>
                      <a:latin typeface="宋体" panose="02010600030101010101" pitchFamily="2" charset="-122"/>
                    </a:rPr>
                    <a:t>~</a:t>
                  </a:r>
                  <a:endParaRPr lang="zh-CN" altLang="en-US" sz="3600" kern="10">
                    <a:ln w="12700">
                      <a:solidFill>
                        <a:schemeClr val="tx1"/>
                      </a:solidFill>
                      <a:round/>
                      <a:headEnd/>
                      <a:tailEnd/>
                    </a:ln>
                    <a:latin typeface="宋体" panose="02010600030101010101" pitchFamily="2" charset="-122"/>
                  </a:endParaRPr>
                </a:p>
              </p:txBody>
            </p:sp>
          </p:grpSp>
          <p:grpSp>
            <p:nvGrpSpPr>
              <p:cNvPr id="17487" name="Group 121"/>
              <p:cNvGrpSpPr>
                <a:grpSpLocks/>
              </p:cNvGrpSpPr>
              <p:nvPr/>
            </p:nvGrpSpPr>
            <p:grpSpPr bwMode="auto">
              <a:xfrm>
                <a:off x="3125" y="1265"/>
                <a:ext cx="119" cy="149"/>
                <a:chOff x="2832" y="3531"/>
                <a:chExt cx="293" cy="415"/>
              </a:xfrm>
            </p:grpSpPr>
            <p:sp>
              <p:nvSpPr>
                <p:cNvPr id="17488" name="WordArt 122"/>
                <p:cNvSpPr>
                  <a:spLocks noChangeArrowheads="1" noChangeShapeType="1" noTextEdit="1"/>
                </p:cNvSpPr>
                <p:nvPr/>
              </p:nvSpPr>
              <p:spPr bwMode="auto">
                <a:xfrm>
                  <a:off x="2904" y="3604"/>
                  <a:ext cx="153" cy="278"/>
                </a:xfrm>
                <a:prstGeom prst="rect">
                  <a:avLst/>
                </a:prstGeom>
              </p:spPr>
              <p:txBody>
                <a:bodyPr wrap="none" fromWordArt="1">
                  <a:prstTxWarp prst="textPlain">
                    <a:avLst>
                      <a:gd name="adj" fmla="val 50000"/>
                    </a:avLst>
                  </a:prstTxWarp>
                </a:bodyPr>
                <a:lstStyle/>
                <a:p>
                  <a:r>
                    <a:rPr lang="en-US" altLang="zh-CN" sz="3600" kern="10">
                      <a:ln w="12700">
                        <a:solidFill>
                          <a:schemeClr val="tx1"/>
                        </a:solidFill>
                        <a:round/>
                        <a:headEnd type="none" w="sm" len="sm"/>
                        <a:tailEnd type="none" w="sm" len="sm"/>
                      </a:ln>
                      <a:latin typeface="宋体" panose="02010600030101010101" pitchFamily="2" charset="-122"/>
                    </a:rPr>
                    <a:t>U</a:t>
                  </a:r>
                  <a:endParaRPr lang="zh-CN" altLang="en-US" sz="3600" kern="10">
                    <a:ln w="12700">
                      <a:solidFill>
                        <a:schemeClr val="tx1"/>
                      </a:solidFill>
                      <a:round/>
                      <a:headEnd type="none" w="sm" len="sm"/>
                      <a:tailEnd type="none" w="sm" len="sm"/>
                    </a:ln>
                    <a:latin typeface="宋体" panose="02010600030101010101" pitchFamily="2" charset="-122"/>
                  </a:endParaRPr>
                </a:p>
              </p:txBody>
            </p:sp>
            <p:sp>
              <p:nvSpPr>
                <p:cNvPr id="17489" name="Rectangle 123"/>
                <p:cNvSpPr>
                  <a:spLocks noChangeArrowheads="1"/>
                </p:cNvSpPr>
                <p:nvPr/>
              </p:nvSpPr>
              <p:spPr bwMode="auto">
                <a:xfrm>
                  <a:off x="2832" y="3531"/>
                  <a:ext cx="293" cy="415"/>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grpSp>
        <p:sp>
          <p:nvSpPr>
            <p:cNvPr id="17485" name="WordArt 185"/>
            <p:cNvSpPr>
              <a:spLocks noChangeArrowheads="1" noChangeShapeType="1" noTextEdit="1"/>
            </p:cNvSpPr>
            <p:nvPr/>
          </p:nvSpPr>
          <p:spPr bwMode="auto">
            <a:xfrm>
              <a:off x="3187" y="1144"/>
              <a:ext cx="158" cy="117"/>
            </a:xfrm>
            <a:prstGeom prst="rect">
              <a:avLst/>
            </a:prstGeom>
          </p:spPr>
          <p:txBody>
            <a:bodyPr wrap="none" fromWordArt="1">
              <a:prstTxWarp prst="textPlain">
                <a:avLst>
                  <a:gd name="adj" fmla="val 50000"/>
                </a:avLst>
              </a:prstTxWarp>
            </a:bodyPr>
            <a:lstStyle/>
            <a:p>
              <a:r>
                <a:rPr lang="en-US" altLang="zh-CN" sz="3600" kern="10">
                  <a:ln w="9525">
                    <a:solidFill>
                      <a:srgbClr val="FF00FF"/>
                    </a:solidFill>
                    <a:round/>
                    <a:headEnd/>
                    <a:tailEnd/>
                  </a:ln>
                  <a:latin typeface="宋体" panose="02010600030101010101" pitchFamily="2" charset="-122"/>
                </a:rPr>
                <a:t>UTP</a:t>
              </a:r>
              <a:endParaRPr lang="zh-CN" altLang="en-US" sz="3600" kern="10">
                <a:ln w="9525">
                  <a:solidFill>
                    <a:srgbClr val="FF00FF"/>
                  </a:solidFill>
                  <a:round/>
                  <a:headEnd/>
                  <a:tailEnd/>
                </a:ln>
                <a:latin typeface="宋体" panose="02010600030101010101" pitchFamily="2" charset="-122"/>
              </a:endParaRPr>
            </a:p>
          </p:txBody>
        </p:sp>
      </p:grpSp>
      <p:grpSp>
        <p:nvGrpSpPr>
          <p:cNvPr id="23" name="Group 190"/>
          <p:cNvGrpSpPr>
            <a:grpSpLocks/>
          </p:cNvGrpSpPr>
          <p:nvPr/>
        </p:nvGrpSpPr>
        <p:grpSpPr bwMode="auto">
          <a:xfrm>
            <a:off x="4845050" y="2249488"/>
            <a:ext cx="1543050" cy="782637"/>
            <a:chOff x="3529" y="907"/>
            <a:chExt cx="797" cy="541"/>
          </a:xfrm>
        </p:grpSpPr>
        <p:grpSp>
          <p:nvGrpSpPr>
            <p:cNvPr id="17453" name="Group 154"/>
            <p:cNvGrpSpPr>
              <a:grpSpLocks/>
            </p:cNvGrpSpPr>
            <p:nvPr/>
          </p:nvGrpSpPr>
          <p:grpSpPr bwMode="auto">
            <a:xfrm>
              <a:off x="3529" y="907"/>
              <a:ext cx="797" cy="541"/>
              <a:chOff x="3388" y="3172"/>
              <a:chExt cx="1363" cy="720"/>
            </a:xfrm>
          </p:grpSpPr>
          <p:grpSp>
            <p:nvGrpSpPr>
              <p:cNvPr id="17455" name="Group 155"/>
              <p:cNvGrpSpPr>
                <a:grpSpLocks/>
              </p:cNvGrpSpPr>
              <p:nvPr/>
            </p:nvGrpSpPr>
            <p:grpSpPr bwMode="auto">
              <a:xfrm>
                <a:off x="4609" y="3172"/>
                <a:ext cx="142" cy="198"/>
                <a:chOff x="1662" y="3522"/>
                <a:chExt cx="293" cy="415"/>
              </a:xfrm>
            </p:grpSpPr>
            <p:sp>
              <p:nvSpPr>
                <p:cNvPr id="17482" name="WordArt 156"/>
                <p:cNvSpPr>
                  <a:spLocks noChangeArrowheads="1" noChangeShapeType="1" noTextEdit="1"/>
                </p:cNvSpPr>
                <p:nvPr/>
              </p:nvSpPr>
              <p:spPr bwMode="auto">
                <a:xfrm>
                  <a:off x="1740" y="3577"/>
                  <a:ext cx="144" cy="288"/>
                </a:xfrm>
                <a:prstGeom prst="rect">
                  <a:avLst/>
                </a:prstGeom>
              </p:spPr>
              <p:txBody>
                <a:bodyPr wrap="none" fromWordArt="1">
                  <a:prstTxWarp prst="textPlain">
                    <a:avLst>
                      <a:gd name="adj" fmla="val 50000"/>
                    </a:avLst>
                  </a:prstTxWarp>
                </a:bodyPr>
                <a:lstStyle/>
                <a:p>
                  <a:r>
                    <a:rPr lang="en-US" altLang="zh-CN" sz="3600" kern="10">
                      <a:ln w="12700">
                        <a:solidFill>
                          <a:schemeClr val="tx1"/>
                        </a:solidFill>
                        <a:round/>
                        <a:headEnd type="none" w="sm" len="sm"/>
                        <a:tailEnd type="none" w="sm" len="sm"/>
                      </a:ln>
                      <a:latin typeface="宋体" panose="02010600030101010101" pitchFamily="2" charset="-122"/>
                    </a:rPr>
                    <a:t>G</a:t>
                  </a:r>
                  <a:endParaRPr lang="zh-CN" altLang="en-US" sz="3600" kern="10">
                    <a:ln w="12700">
                      <a:solidFill>
                        <a:schemeClr val="tx1"/>
                      </a:solidFill>
                      <a:round/>
                      <a:headEnd type="none" w="sm" len="sm"/>
                      <a:tailEnd type="none" w="sm" len="sm"/>
                    </a:ln>
                    <a:latin typeface="宋体" panose="02010600030101010101" pitchFamily="2" charset="-122"/>
                  </a:endParaRPr>
                </a:p>
              </p:txBody>
            </p:sp>
            <p:sp>
              <p:nvSpPr>
                <p:cNvPr id="17483" name="Rectangle 157"/>
                <p:cNvSpPr>
                  <a:spLocks noChangeArrowheads="1"/>
                </p:cNvSpPr>
                <p:nvPr/>
              </p:nvSpPr>
              <p:spPr bwMode="auto">
                <a:xfrm>
                  <a:off x="1662" y="3522"/>
                  <a:ext cx="293" cy="415"/>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grpSp>
            <p:nvGrpSpPr>
              <p:cNvPr id="17456" name="Group 158"/>
              <p:cNvGrpSpPr>
                <a:grpSpLocks/>
              </p:cNvGrpSpPr>
              <p:nvPr/>
            </p:nvGrpSpPr>
            <p:grpSpPr bwMode="auto">
              <a:xfrm>
                <a:off x="3388" y="3267"/>
                <a:ext cx="1304" cy="625"/>
                <a:chOff x="2103" y="1341"/>
                <a:chExt cx="1296" cy="531"/>
              </a:xfrm>
            </p:grpSpPr>
            <p:sp>
              <p:nvSpPr>
                <p:cNvPr id="17457" name="WordArt 159"/>
                <p:cNvSpPr>
                  <a:spLocks noChangeArrowheads="1" noChangeShapeType="1" noTextEdit="1"/>
                </p:cNvSpPr>
                <p:nvPr/>
              </p:nvSpPr>
              <p:spPr bwMode="auto">
                <a:xfrm>
                  <a:off x="3120" y="1400"/>
                  <a:ext cx="62" cy="68"/>
                </a:xfrm>
                <a:prstGeom prst="rect">
                  <a:avLst/>
                </a:prstGeom>
              </p:spPr>
              <p:txBody>
                <a:bodyPr wrap="none" fromWordArt="1">
                  <a:prstTxWarp prst="textPlain">
                    <a:avLst>
                      <a:gd name="adj" fmla="val 50000"/>
                    </a:avLst>
                  </a:prstTxWarp>
                </a:bodyPr>
                <a:lstStyle/>
                <a:p>
                  <a:r>
                    <a:rPr lang="en-US" altLang="zh-CN" sz="3600" kern="10">
                      <a:ln w="12700">
                        <a:solidFill>
                          <a:schemeClr val="tx1"/>
                        </a:solidFill>
                        <a:round/>
                        <a:headEnd/>
                        <a:tailEnd/>
                      </a:ln>
                      <a:latin typeface="宋体" panose="02010600030101010101" pitchFamily="2" charset="-122"/>
                    </a:rPr>
                    <a:t>O</a:t>
                  </a:r>
                  <a:endParaRPr lang="zh-CN" altLang="en-US" sz="3600" kern="10">
                    <a:ln w="12700">
                      <a:solidFill>
                        <a:schemeClr val="tx1"/>
                      </a:solidFill>
                      <a:round/>
                      <a:headEnd/>
                      <a:tailEnd/>
                    </a:ln>
                    <a:latin typeface="宋体" panose="02010600030101010101" pitchFamily="2" charset="-122"/>
                  </a:endParaRPr>
                </a:p>
              </p:txBody>
            </p:sp>
            <p:grpSp>
              <p:nvGrpSpPr>
                <p:cNvPr id="17458" name="Group 160"/>
                <p:cNvGrpSpPr>
                  <a:grpSpLocks/>
                </p:cNvGrpSpPr>
                <p:nvPr/>
              </p:nvGrpSpPr>
              <p:grpSpPr bwMode="auto">
                <a:xfrm>
                  <a:off x="2895" y="1431"/>
                  <a:ext cx="504" cy="441"/>
                  <a:chOff x="1575" y="1529"/>
                  <a:chExt cx="1324" cy="1521"/>
                </a:xfrm>
              </p:grpSpPr>
              <p:sp>
                <p:nvSpPr>
                  <p:cNvPr id="17477" name="Freeform 161"/>
                  <p:cNvSpPr>
                    <a:spLocks/>
                  </p:cNvSpPr>
                  <p:nvPr/>
                </p:nvSpPr>
                <p:spPr bwMode="auto">
                  <a:xfrm>
                    <a:off x="1577" y="1567"/>
                    <a:ext cx="1322" cy="1114"/>
                  </a:xfrm>
                  <a:custGeom>
                    <a:avLst/>
                    <a:gdLst>
                      <a:gd name="T0" fmla="*/ 435 w 1322"/>
                      <a:gd name="T1" fmla="*/ 9 h 1114"/>
                      <a:gd name="T2" fmla="*/ 0 w 1322"/>
                      <a:gd name="T3" fmla="*/ 340 h 1114"/>
                      <a:gd name="T4" fmla="*/ 274 w 1322"/>
                      <a:gd name="T5" fmla="*/ 1114 h 1114"/>
                      <a:gd name="T6" fmla="*/ 1077 w 1322"/>
                      <a:gd name="T7" fmla="*/ 1105 h 1114"/>
                      <a:gd name="T8" fmla="*/ 1322 w 1322"/>
                      <a:gd name="T9" fmla="*/ 312 h 1114"/>
                      <a:gd name="T10" fmla="*/ 888 w 1322"/>
                      <a:gd name="T11" fmla="*/ 0 h 1114"/>
                      <a:gd name="T12" fmla="*/ 0 60000 65536"/>
                      <a:gd name="T13" fmla="*/ 0 60000 65536"/>
                      <a:gd name="T14" fmla="*/ 0 60000 65536"/>
                      <a:gd name="T15" fmla="*/ 0 60000 65536"/>
                      <a:gd name="T16" fmla="*/ 0 60000 65536"/>
                      <a:gd name="T17" fmla="*/ 0 60000 65536"/>
                      <a:gd name="T18" fmla="*/ 0 w 1322"/>
                      <a:gd name="T19" fmla="*/ 0 h 1114"/>
                      <a:gd name="T20" fmla="*/ 1322 w 1322"/>
                      <a:gd name="T21" fmla="*/ 1114 h 1114"/>
                    </a:gdLst>
                    <a:ahLst/>
                    <a:cxnLst>
                      <a:cxn ang="T12">
                        <a:pos x="T0" y="T1"/>
                      </a:cxn>
                      <a:cxn ang="T13">
                        <a:pos x="T2" y="T3"/>
                      </a:cxn>
                      <a:cxn ang="T14">
                        <a:pos x="T4" y="T5"/>
                      </a:cxn>
                      <a:cxn ang="T15">
                        <a:pos x="T6" y="T7"/>
                      </a:cxn>
                      <a:cxn ang="T16">
                        <a:pos x="T8" y="T9"/>
                      </a:cxn>
                      <a:cxn ang="T17">
                        <a:pos x="T10" y="T11"/>
                      </a:cxn>
                    </a:cxnLst>
                    <a:rect l="T18" t="T19" r="T20" b="T21"/>
                    <a:pathLst>
                      <a:path w="1322" h="1114">
                        <a:moveTo>
                          <a:pt x="435" y="9"/>
                        </a:moveTo>
                        <a:lnTo>
                          <a:pt x="0" y="340"/>
                        </a:lnTo>
                        <a:lnTo>
                          <a:pt x="274" y="1114"/>
                        </a:lnTo>
                        <a:lnTo>
                          <a:pt x="1077" y="1105"/>
                        </a:lnTo>
                        <a:lnTo>
                          <a:pt x="1322" y="312"/>
                        </a:lnTo>
                        <a:lnTo>
                          <a:pt x="888" y="0"/>
                        </a:lnTo>
                      </a:path>
                    </a:pathLst>
                  </a:custGeom>
                  <a:noFill/>
                  <a:ln w="1270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7478" name="Line 162"/>
                  <p:cNvSpPr>
                    <a:spLocks noChangeShapeType="1"/>
                  </p:cNvSpPr>
                  <p:nvPr/>
                </p:nvSpPr>
                <p:spPr bwMode="auto">
                  <a:xfrm>
                    <a:off x="2653" y="2672"/>
                    <a:ext cx="0" cy="36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79" name="Line 163"/>
                  <p:cNvSpPr>
                    <a:spLocks noChangeShapeType="1"/>
                  </p:cNvSpPr>
                  <p:nvPr/>
                </p:nvSpPr>
                <p:spPr bwMode="auto">
                  <a:xfrm>
                    <a:off x="1859" y="2682"/>
                    <a:ext cx="0" cy="36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80" name="Line 164"/>
                  <p:cNvSpPr>
                    <a:spLocks noChangeShapeType="1"/>
                  </p:cNvSpPr>
                  <p:nvPr/>
                </p:nvSpPr>
                <p:spPr bwMode="auto">
                  <a:xfrm>
                    <a:off x="2898" y="1529"/>
                    <a:ext cx="0" cy="36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81" name="Line 165"/>
                  <p:cNvSpPr>
                    <a:spLocks noChangeShapeType="1"/>
                  </p:cNvSpPr>
                  <p:nvPr/>
                </p:nvSpPr>
                <p:spPr bwMode="auto">
                  <a:xfrm>
                    <a:off x="1575" y="1539"/>
                    <a:ext cx="0" cy="36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17459" name="Group 166"/>
                <p:cNvGrpSpPr>
                  <a:grpSpLocks/>
                </p:cNvGrpSpPr>
                <p:nvPr/>
              </p:nvGrpSpPr>
              <p:grpSpPr bwMode="auto">
                <a:xfrm>
                  <a:off x="2868" y="1342"/>
                  <a:ext cx="206" cy="72"/>
                  <a:chOff x="3421" y="2006"/>
                  <a:chExt cx="532" cy="643"/>
                </a:xfrm>
              </p:grpSpPr>
              <p:sp>
                <p:nvSpPr>
                  <p:cNvPr id="17474" name="WordArt 167"/>
                  <p:cNvSpPr>
                    <a:spLocks noChangeArrowheads="1" noChangeShapeType="1" noTextEdit="1"/>
                  </p:cNvSpPr>
                  <p:nvPr/>
                </p:nvSpPr>
                <p:spPr bwMode="auto">
                  <a:xfrm>
                    <a:off x="3421" y="2007"/>
                    <a:ext cx="133" cy="590"/>
                  </a:xfrm>
                  <a:prstGeom prst="rect">
                    <a:avLst/>
                  </a:prstGeom>
                </p:spPr>
                <p:txBody>
                  <a:bodyPr wrap="none" fromWordArt="1">
                    <a:prstTxWarp prst="textPlain">
                      <a:avLst>
                        <a:gd name="adj" fmla="val 50000"/>
                      </a:avLst>
                    </a:prstTxWarp>
                  </a:bodyPr>
                  <a:lstStyle/>
                  <a:p>
                    <a:r>
                      <a:rPr lang="en-US" altLang="zh-CN" sz="3600" kern="10">
                        <a:ln w="12700">
                          <a:solidFill>
                            <a:schemeClr val="tx1"/>
                          </a:solidFill>
                          <a:round/>
                          <a:headEnd type="none" w="sm" len="sm"/>
                          <a:tailEnd type="none" w="sm" len="sm"/>
                        </a:ln>
                        <a:latin typeface="宋体" panose="02010600030101010101" pitchFamily="2" charset="-122"/>
                      </a:rPr>
                      <a:t>C</a:t>
                    </a:r>
                    <a:endParaRPr lang="zh-CN" altLang="en-US" sz="3600" kern="10">
                      <a:ln w="12700">
                        <a:solidFill>
                          <a:schemeClr val="tx1"/>
                        </a:solidFill>
                        <a:round/>
                        <a:headEnd type="none" w="sm" len="sm"/>
                        <a:tailEnd type="none" w="sm" len="sm"/>
                      </a:ln>
                      <a:latin typeface="宋体" panose="02010600030101010101" pitchFamily="2" charset="-122"/>
                    </a:endParaRPr>
                  </a:p>
                </p:txBody>
              </p:sp>
              <p:sp>
                <p:nvSpPr>
                  <p:cNvPr id="17475" name="WordArt 168"/>
                  <p:cNvSpPr>
                    <a:spLocks noChangeArrowheads="1" noChangeShapeType="1" noTextEdit="1"/>
                  </p:cNvSpPr>
                  <p:nvPr/>
                </p:nvSpPr>
                <p:spPr bwMode="auto">
                  <a:xfrm>
                    <a:off x="3610" y="2006"/>
                    <a:ext cx="144" cy="576"/>
                  </a:xfrm>
                  <a:prstGeom prst="rect">
                    <a:avLst/>
                  </a:prstGeom>
                </p:spPr>
                <p:txBody>
                  <a:bodyPr wrap="none" fromWordArt="1">
                    <a:prstTxWarp prst="textPlain">
                      <a:avLst>
                        <a:gd name="adj" fmla="val 50000"/>
                      </a:avLst>
                    </a:prstTxWarp>
                  </a:bodyPr>
                  <a:lstStyle/>
                  <a:p>
                    <a:r>
                      <a:rPr lang="en-US" altLang="zh-CN" sz="3600" kern="10">
                        <a:ln w="12700">
                          <a:solidFill>
                            <a:schemeClr val="tx1"/>
                          </a:solidFill>
                          <a:round/>
                          <a:headEnd/>
                          <a:tailEnd/>
                        </a:ln>
                        <a:latin typeface="宋体" panose="02010600030101010101" pitchFamily="2" charset="-122"/>
                      </a:rPr>
                      <a:t>H</a:t>
                    </a:r>
                    <a:endParaRPr lang="zh-CN" altLang="en-US" sz="3600" kern="10">
                      <a:ln w="12700">
                        <a:solidFill>
                          <a:schemeClr val="tx1"/>
                        </a:solidFill>
                        <a:round/>
                        <a:headEnd/>
                        <a:tailEnd/>
                      </a:ln>
                      <a:latin typeface="宋体" panose="02010600030101010101" pitchFamily="2" charset="-122"/>
                    </a:endParaRPr>
                  </a:p>
                </p:txBody>
              </p:sp>
              <p:sp>
                <p:nvSpPr>
                  <p:cNvPr id="17476" name="WordArt 169"/>
                  <p:cNvSpPr>
                    <a:spLocks noChangeArrowheads="1" noChangeShapeType="1" noTextEdit="1"/>
                  </p:cNvSpPr>
                  <p:nvPr/>
                </p:nvSpPr>
                <p:spPr bwMode="auto">
                  <a:xfrm>
                    <a:off x="3856" y="2347"/>
                    <a:ext cx="97" cy="302"/>
                  </a:xfrm>
                  <a:prstGeom prst="rect">
                    <a:avLst/>
                  </a:prstGeom>
                </p:spPr>
                <p:txBody>
                  <a:bodyPr wrap="none" fromWordArt="1">
                    <a:prstTxWarp prst="textPlain">
                      <a:avLst>
                        <a:gd name="adj" fmla="val 50000"/>
                      </a:avLst>
                    </a:prstTxWarp>
                  </a:bodyPr>
                  <a:lstStyle/>
                  <a:p>
                    <a:r>
                      <a:rPr lang="en-US" altLang="zh-CN" sz="3600" kern="10">
                        <a:ln w="12700">
                          <a:solidFill>
                            <a:schemeClr val="tx1"/>
                          </a:solidFill>
                          <a:round/>
                          <a:headEnd/>
                          <a:tailEnd/>
                        </a:ln>
                        <a:latin typeface="宋体" panose="02010600030101010101" pitchFamily="2" charset="-122"/>
                      </a:rPr>
                      <a:t>2</a:t>
                    </a:r>
                    <a:endParaRPr lang="zh-CN" altLang="en-US" sz="3600" kern="10">
                      <a:ln w="12700">
                        <a:solidFill>
                          <a:schemeClr val="tx1"/>
                        </a:solidFill>
                        <a:round/>
                        <a:headEnd/>
                        <a:tailEnd/>
                      </a:ln>
                      <a:latin typeface="宋体" panose="02010600030101010101" pitchFamily="2" charset="-122"/>
                    </a:endParaRPr>
                  </a:p>
                </p:txBody>
              </p:sp>
            </p:grpSp>
            <p:grpSp>
              <p:nvGrpSpPr>
                <p:cNvPr id="17460" name="Group 170"/>
                <p:cNvGrpSpPr>
                  <a:grpSpLocks/>
                </p:cNvGrpSpPr>
                <p:nvPr/>
              </p:nvGrpSpPr>
              <p:grpSpPr bwMode="auto">
                <a:xfrm>
                  <a:off x="2482" y="1341"/>
                  <a:ext cx="90" cy="71"/>
                  <a:chOff x="4439" y="1965"/>
                  <a:chExt cx="292" cy="311"/>
                </a:xfrm>
              </p:grpSpPr>
              <p:sp>
                <p:nvSpPr>
                  <p:cNvPr id="17472" name="WordArt 171"/>
                  <p:cNvSpPr>
                    <a:spLocks noChangeArrowheads="1" noChangeShapeType="1" noTextEdit="1"/>
                  </p:cNvSpPr>
                  <p:nvPr/>
                </p:nvSpPr>
                <p:spPr bwMode="auto">
                  <a:xfrm>
                    <a:off x="4527" y="2035"/>
                    <a:ext cx="135" cy="189"/>
                  </a:xfrm>
                  <a:prstGeom prst="rect">
                    <a:avLst/>
                  </a:prstGeom>
                </p:spPr>
                <p:txBody>
                  <a:bodyPr wrap="none" fromWordArt="1">
                    <a:prstTxWarp prst="textPlain">
                      <a:avLst>
                        <a:gd name="adj" fmla="val 50000"/>
                      </a:avLst>
                    </a:prstTxWarp>
                  </a:bodyPr>
                  <a:lstStyle/>
                  <a:p>
                    <a:r>
                      <a:rPr lang="en-US" altLang="zh-CN" sz="3600" kern="10">
                        <a:ln w="12700">
                          <a:solidFill>
                            <a:schemeClr val="tx1"/>
                          </a:solidFill>
                          <a:round/>
                          <a:headEnd/>
                          <a:tailEnd/>
                        </a:ln>
                        <a:latin typeface="宋体" panose="02010600030101010101" pitchFamily="2" charset="-122"/>
                      </a:rPr>
                      <a:t>P</a:t>
                    </a:r>
                    <a:endParaRPr lang="zh-CN" altLang="en-US" sz="3600" kern="10">
                      <a:ln w="12700">
                        <a:solidFill>
                          <a:schemeClr val="tx1"/>
                        </a:solidFill>
                        <a:round/>
                        <a:headEnd/>
                        <a:tailEnd/>
                      </a:ln>
                      <a:latin typeface="宋体" panose="02010600030101010101" pitchFamily="2" charset="-122"/>
                    </a:endParaRPr>
                  </a:p>
                </p:txBody>
              </p:sp>
              <p:sp>
                <p:nvSpPr>
                  <p:cNvPr id="17473" name="Oval 172"/>
                  <p:cNvSpPr>
                    <a:spLocks noChangeArrowheads="1"/>
                  </p:cNvSpPr>
                  <p:nvPr/>
                </p:nvSpPr>
                <p:spPr bwMode="auto">
                  <a:xfrm>
                    <a:off x="4439" y="1965"/>
                    <a:ext cx="292" cy="311"/>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sp>
              <p:nvSpPr>
                <p:cNvPr id="17461" name="WordArt 173"/>
                <p:cNvSpPr>
                  <a:spLocks noChangeArrowheads="1" noChangeShapeType="1" noTextEdit="1"/>
                </p:cNvSpPr>
                <p:nvPr/>
              </p:nvSpPr>
              <p:spPr bwMode="auto">
                <a:xfrm>
                  <a:off x="2691" y="1342"/>
                  <a:ext cx="54" cy="66"/>
                </a:xfrm>
                <a:prstGeom prst="rect">
                  <a:avLst/>
                </a:prstGeom>
              </p:spPr>
              <p:txBody>
                <a:bodyPr wrap="none" fromWordArt="1">
                  <a:prstTxWarp prst="textPlain">
                    <a:avLst>
                      <a:gd name="adj" fmla="val 50000"/>
                    </a:avLst>
                  </a:prstTxWarp>
                </a:bodyPr>
                <a:lstStyle/>
                <a:p>
                  <a:r>
                    <a:rPr lang="en-US" altLang="zh-CN" sz="3600" kern="10">
                      <a:ln w="12700">
                        <a:solidFill>
                          <a:schemeClr val="tx1"/>
                        </a:solidFill>
                        <a:round/>
                        <a:headEnd/>
                        <a:tailEnd/>
                      </a:ln>
                      <a:latin typeface="宋体" panose="02010600030101010101" pitchFamily="2" charset="-122"/>
                    </a:rPr>
                    <a:t>O</a:t>
                  </a:r>
                  <a:endParaRPr lang="zh-CN" altLang="en-US" sz="3600" kern="10">
                    <a:ln w="12700">
                      <a:solidFill>
                        <a:schemeClr val="tx1"/>
                      </a:solidFill>
                      <a:round/>
                      <a:headEnd/>
                      <a:tailEnd/>
                    </a:ln>
                    <a:latin typeface="宋体" panose="02010600030101010101" pitchFamily="2" charset="-122"/>
                  </a:endParaRPr>
                </a:p>
              </p:txBody>
            </p:sp>
            <p:grpSp>
              <p:nvGrpSpPr>
                <p:cNvPr id="17462" name="Group 174"/>
                <p:cNvGrpSpPr>
                  <a:grpSpLocks/>
                </p:cNvGrpSpPr>
                <p:nvPr/>
              </p:nvGrpSpPr>
              <p:grpSpPr bwMode="auto">
                <a:xfrm>
                  <a:off x="2298" y="1341"/>
                  <a:ext cx="90" cy="71"/>
                  <a:chOff x="4439" y="1965"/>
                  <a:chExt cx="292" cy="311"/>
                </a:xfrm>
              </p:grpSpPr>
              <p:sp>
                <p:nvSpPr>
                  <p:cNvPr id="17470" name="WordArt 175"/>
                  <p:cNvSpPr>
                    <a:spLocks noChangeArrowheads="1" noChangeShapeType="1" noTextEdit="1"/>
                  </p:cNvSpPr>
                  <p:nvPr/>
                </p:nvSpPr>
                <p:spPr bwMode="auto">
                  <a:xfrm>
                    <a:off x="4527" y="2035"/>
                    <a:ext cx="135" cy="189"/>
                  </a:xfrm>
                  <a:prstGeom prst="rect">
                    <a:avLst/>
                  </a:prstGeom>
                </p:spPr>
                <p:txBody>
                  <a:bodyPr wrap="none" fromWordArt="1">
                    <a:prstTxWarp prst="textPlain">
                      <a:avLst>
                        <a:gd name="adj" fmla="val 50000"/>
                      </a:avLst>
                    </a:prstTxWarp>
                  </a:bodyPr>
                  <a:lstStyle/>
                  <a:p>
                    <a:r>
                      <a:rPr lang="en-US" altLang="zh-CN" sz="3600" kern="10">
                        <a:ln w="12700">
                          <a:solidFill>
                            <a:schemeClr val="tx1"/>
                          </a:solidFill>
                          <a:round/>
                          <a:headEnd/>
                          <a:tailEnd/>
                        </a:ln>
                        <a:latin typeface="宋体" panose="02010600030101010101" pitchFamily="2" charset="-122"/>
                      </a:rPr>
                      <a:t>P</a:t>
                    </a:r>
                    <a:endParaRPr lang="zh-CN" altLang="en-US" sz="3600" kern="10">
                      <a:ln w="12700">
                        <a:solidFill>
                          <a:schemeClr val="tx1"/>
                        </a:solidFill>
                        <a:round/>
                        <a:headEnd/>
                        <a:tailEnd/>
                      </a:ln>
                      <a:latin typeface="宋体" panose="02010600030101010101" pitchFamily="2" charset="-122"/>
                    </a:endParaRPr>
                  </a:p>
                </p:txBody>
              </p:sp>
              <p:sp>
                <p:nvSpPr>
                  <p:cNvPr id="17471" name="Oval 176"/>
                  <p:cNvSpPr>
                    <a:spLocks noChangeArrowheads="1"/>
                  </p:cNvSpPr>
                  <p:nvPr/>
                </p:nvSpPr>
                <p:spPr bwMode="auto">
                  <a:xfrm>
                    <a:off x="4439" y="1965"/>
                    <a:ext cx="292" cy="311"/>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grpSp>
              <p:nvGrpSpPr>
                <p:cNvPr id="17463" name="Group 177"/>
                <p:cNvGrpSpPr>
                  <a:grpSpLocks/>
                </p:cNvGrpSpPr>
                <p:nvPr/>
              </p:nvGrpSpPr>
              <p:grpSpPr bwMode="auto">
                <a:xfrm>
                  <a:off x="2103" y="1343"/>
                  <a:ext cx="90" cy="71"/>
                  <a:chOff x="4439" y="1965"/>
                  <a:chExt cx="292" cy="311"/>
                </a:xfrm>
              </p:grpSpPr>
              <p:sp>
                <p:nvSpPr>
                  <p:cNvPr id="17468" name="WordArt 178"/>
                  <p:cNvSpPr>
                    <a:spLocks noChangeArrowheads="1" noChangeShapeType="1" noTextEdit="1"/>
                  </p:cNvSpPr>
                  <p:nvPr/>
                </p:nvSpPr>
                <p:spPr bwMode="auto">
                  <a:xfrm>
                    <a:off x="4527" y="2035"/>
                    <a:ext cx="135" cy="189"/>
                  </a:xfrm>
                  <a:prstGeom prst="rect">
                    <a:avLst/>
                  </a:prstGeom>
                </p:spPr>
                <p:txBody>
                  <a:bodyPr wrap="none" fromWordArt="1">
                    <a:prstTxWarp prst="textPlain">
                      <a:avLst>
                        <a:gd name="adj" fmla="val 50000"/>
                      </a:avLst>
                    </a:prstTxWarp>
                  </a:bodyPr>
                  <a:lstStyle/>
                  <a:p>
                    <a:r>
                      <a:rPr lang="en-US" altLang="zh-CN" sz="3600" kern="10">
                        <a:ln w="12700">
                          <a:solidFill>
                            <a:schemeClr val="tx1"/>
                          </a:solidFill>
                          <a:round/>
                          <a:headEnd/>
                          <a:tailEnd/>
                        </a:ln>
                        <a:latin typeface="宋体" panose="02010600030101010101" pitchFamily="2" charset="-122"/>
                      </a:rPr>
                      <a:t>P</a:t>
                    </a:r>
                    <a:endParaRPr lang="zh-CN" altLang="en-US" sz="3600" kern="10">
                      <a:ln w="12700">
                        <a:solidFill>
                          <a:schemeClr val="tx1"/>
                        </a:solidFill>
                        <a:round/>
                        <a:headEnd/>
                        <a:tailEnd/>
                      </a:ln>
                      <a:latin typeface="宋体" panose="02010600030101010101" pitchFamily="2" charset="-122"/>
                    </a:endParaRPr>
                  </a:p>
                </p:txBody>
              </p:sp>
              <p:sp>
                <p:nvSpPr>
                  <p:cNvPr id="17469" name="Oval 179"/>
                  <p:cNvSpPr>
                    <a:spLocks noChangeArrowheads="1"/>
                  </p:cNvSpPr>
                  <p:nvPr/>
                </p:nvSpPr>
                <p:spPr bwMode="auto">
                  <a:xfrm>
                    <a:off x="4439" y="1965"/>
                    <a:ext cx="292" cy="311"/>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sp>
              <p:nvSpPr>
                <p:cNvPr id="17464" name="Line 180"/>
                <p:cNvSpPr>
                  <a:spLocks noChangeShapeType="1"/>
                </p:cNvSpPr>
                <p:nvPr/>
              </p:nvSpPr>
              <p:spPr bwMode="auto">
                <a:xfrm>
                  <a:off x="2755" y="1373"/>
                  <a:ext cx="101"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65" name="Line 181"/>
                <p:cNvSpPr>
                  <a:spLocks noChangeShapeType="1"/>
                </p:cNvSpPr>
                <p:nvPr/>
              </p:nvSpPr>
              <p:spPr bwMode="auto">
                <a:xfrm>
                  <a:off x="2575" y="1376"/>
                  <a:ext cx="101"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66" name="WordArt 182"/>
                <p:cNvSpPr>
                  <a:spLocks noChangeArrowheads="1" noChangeShapeType="1" noTextEdit="1"/>
                </p:cNvSpPr>
                <p:nvPr/>
              </p:nvSpPr>
              <p:spPr bwMode="auto">
                <a:xfrm>
                  <a:off x="2397" y="1372"/>
                  <a:ext cx="77" cy="22"/>
                </a:xfrm>
                <a:prstGeom prst="rect">
                  <a:avLst/>
                </a:prstGeom>
              </p:spPr>
              <p:txBody>
                <a:bodyPr wrap="none" fromWordArt="1">
                  <a:prstTxWarp prst="textPlain">
                    <a:avLst>
                      <a:gd name="adj" fmla="val 50000"/>
                    </a:avLst>
                  </a:prstTxWarp>
                </a:bodyPr>
                <a:lstStyle/>
                <a:p>
                  <a:r>
                    <a:rPr lang="en-US" altLang="zh-CN" sz="3600" kern="10">
                      <a:ln w="12700">
                        <a:solidFill>
                          <a:schemeClr val="tx1"/>
                        </a:solidFill>
                        <a:round/>
                        <a:headEnd/>
                        <a:tailEnd/>
                      </a:ln>
                      <a:latin typeface="宋体" panose="02010600030101010101" pitchFamily="2" charset="-122"/>
                    </a:rPr>
                    <a:t>~</a:t>
                  </a:r>
                  <a:endParaRPr lang="zh-CN" altLang="en-US" sz="3600" kern="10">
                    <a:ln w="12700">
                      <a:solidFill>
                        <a:schemeClr val="tx1"/>
                      </a:solidFill>
                      <a:round/>
                      <a:headEnd/>
                      <a:tailEnd/>
                    </a:ln>
                    <a:latin typeface="宋体" panose="02010600030101010101" pitchFamily="2" charset="-122"/>
                  </a:endParaRPr>
                </a:p>
              </p:txBody>
            </p:sp>
            <p:sp>
              <p:nvSpPr>
                <p:cNvPr id="17467" name="WordArt 183"/>
                <p:cNvSpPr>
                  <a:spLocks noChangeArrowheads="1" noChangeShapeType="1" noTextEdit="1"/>
                </p:cNvSpPr>
                <p:nvPr/>
              </p:nvSpPr>
              <p:spPr bwMode="auto">
                <a:xfrm>
                  <a:off x="2207" y="1369"/>
                  <a:ext cx="76" cy="22"/>
                </a:xfrm>
                <a:prstGeom prst="rect">
                  <a:avLst/>
                </a:prstGeom>
              </p:spPr>
              <p:txBody>
                <a:bodyPr wrap="none" fromWordArt="1">
                  <a:prstTxWarp prst="textPlain">
                    <a:avLst>
                      <a:gd name="adj" fmla="val 50000"/>
                    </a:avLst>
                  </a:prstTxWarp>
                </a:bodyPr>
                <a:lstStyle/>
                <a:p>
                  <a:r>
                    <a:rPr lang="en-US" altLang="zh-CN" sz="3600" kern="10">
                      <a:ln w="12700">
                        <a:solidFill>
                          <a:schemeClr val="tx1"/>
                        </a:solidFill>
                        <a:round/>
                        <a:headEnd/>
                        <a:tailEnd/>
                      </a:ln>
                      <a:latin typeface="宋体" panose="02010600030101010101" pitchFamily="2" charset="-122"/>
                    </a:rPr>
                    <a:t>~</a:t>
                  </a:r>
                  <a:endParaRPr lang="zh-CN" altLang="en-US" sz="3600" kern="10">
                    <a:ln w="12700">
                      <a:solidFill>
                        <a:schemeClr val="tx1"/>
                      </a:solidFill>
                      <a:round/>
                      <a:headEnd/>
                      <a:tailEnd/>
                    </a:ln>
                    <a:latin typeface="宋体" panose="02010600030101010101" pitchFamily="2" charset="-122"/>
                  </a:endParaRPr>
                </a:p>
              </p:txBody>
            </p:sp>
          </p:grpSp>
        </p:grpSp>
        <p:sp>
          <p:nvSpPr>
            <p:cNvPr id="17454" name="WordArt 186"/>
            <p:cNvSpPr>
              <a:spLocks noChangeArrowheads="1" noChangeShapeType="1" noTextEdit="1"/>
            </p:cNvSpPr>
            <p:nvPr/>
          </p:nvSpPr>
          <p:spPr bwMode="auto">
            <a:xfrm>
              <a:off x="4074" y="1144"/>
              <a:ext cx="158" cy="117"/>
            </a:xfrm>
            <a:prstGeom prst="rect">
              <a:avLst/>
            </a:prstGeom>
          </p:spPr>
          <p:txBody>
            <a:bodyPr wrap="none" fromWordArt="1">
              <a:prstTxWarp prst="textPlain">
                <a:avLst>
                  <a:gd name="adj" fmla="val 50000"/>
                </a:avLst>
              </a:prstTxWarp>
            </a:bodyPr>
            <a:lstStyle/>
            <a:p>
              <a:r>
                <a:rPr lang="en-US" altLang="zh-CN" sz="3600" kern="10">
                  <a:ln w="9525">
                    <a:solidFill>
                      <a:srgbClr val="FF00FF"/>
                    </a:solidFill>
                    <a:round/>
                    <a:headEnd/>
                    <a:tailEnd/>
                  </a:ln>
                  <a:latin typeface="宋体" panose="02010600030101010101" pitchFamily="2" charset="-122"/>
                </a:rPr>
                <a:t>GTP</a:t>
              </a:r>
              <a:endParaRPr lang="zh-CN" altLang="en-US" sz="3600" kern="10">
                <a:ln w="9525">
                  <a:solidFill>
                    <a:srgbClr val="FF00FF"/>
                  </a:solidFill>
                  <a:round/>
                  <a:headEnd/>
                  <a:tailEnd/>
                </a:ln>
                <a:latin typeface="宋体" panose="02010600030101010101" pitchFamily="2" charset="-122"/>
              </a:endParaRPr>
            </a:p>
          </p:txBody>
        </p:sp>
      </p:grpSp>
      <p:grpSp>
        <p:nvGrpSpPr>
          <p:cNvPr id="17484" name="Group 191"/>
          <p:cNvGrpSpPr>
            <a:grpSpLocks/>
          </p:cNvGrpSpPr>
          <p:nvPr/>
        </p:nvGrpSpPr>
        <p:grpSpPr bwMode="auto">
          <a:xfrm>
            <a:off x="6637338" y="2235200"/>
            <a:ext cx="1658937" cy="787400"/>
            <a:chOff x="4408" y="898"/>
            <a:chExt cx="856" cy="545"/>
          </a:xfrm>
        </p:grpSpPr>
        <p:grpSp>
          <p:nvGrpSpPr>
            <p:cNvPr id="17422" name="Group 124"/>
            <p:cNvGrpSpPr>
              <a:grpSpLocks/>
            </p:cNvGrpSpPr>
            <p:nvPr/>
          </p:nvGrpSpPr>
          <p:grpSpPr bwMode="auto">
            <a:xfrm>
              <a:off x="4408" y="898"/>
              <a:ext cx="856" cy="545"/>
              <a:chOff x="2085" y="1946"/>
              <a:chExt cx="1148" cy="545"/>
            </a:xfrm>
          </p:grpSpPr>
          <p:grpSp>
            <p:nvGrpSpPr>
              <p:cNvPr id="17424" name="Group 125"/>
              <p:cNvGrpSpPr>
                <a:grpSpLocks/>
              </p:cNvGrpSpPr>
              <p:nvPr/>
            </p:nvGrpSpPr>
            <p:grpSpPr bwMode="auto">
              <a:xfrm>
                <a:off x="3114" y="1946"/>
                <a:ext cx="119" cy="149"/>
                <a:chOff x="3843" y="3107"/>
                <a:chExt cx="293" cy="415"/>
              </a:xfrm>
            </p:grpSpPr>
            <p:sp>
              <p:nvSpPr>
                <p:cNvPr id="17451" name="WordArt 126"/>
                <p:cNvSpPr>
                  <a:spLocks noChangeArrowheads="1" noChangeShapeType="1" noTextEdit="1"/>
                </p:cNvSpPr>
                <p:nvPr/>
              </p:nvSpPr>
              <p:spPr bwMode="auto">
                <a:xfrm>
                  <a:off x="3911" y="3177"/>
                  <a:ext cx="132" cy="298"/>
                </a:xfrm>
                <a:prstGeom prst="rect">
                  <a:avLst/>
                </a:prstGeom>
              </p:spPr>
              <p:txBody>
                <a:bodyPr wrap="none" fromWordArt="1">
                  <a:prstTxWarp prst="textPlain">
                    <a:avLst>
                      <a:gd name="adj" fmla="val 50000"/>
                    </a:avLst>
                  </a:prstTxWarp>
                </a:bodyPr>
                <a:lstStyle/>
                <a:p>
                  <a:r>
                    <a:rPr lang="en-US" altLang="zh-CN" sz="3600" kern="10">
                      <a:ln w="12700">
                        <a:solidFill>
                          <a:schemeClr val="tx1"/>
                        </a:solidFill>
                        <a:round/>
                        <a:headEnd type="none" w="sm" len="sm"/>
                        <a:tailEnd type="none" w="sm" len="sm"/>
                      </a:ln>
                      <a:latin typeface="宋体" panose="02010600030101010101" pitchFamily="2" charset="-122"/>
                    </a:rPr>
                    <a:t>C</a:t>
                  </a:r>
                  <a:endParaRPr lang="zh-CN" altLang="en-US" sz="3600" kern="10">
                    <a:ln w="12700">
                      <a:solidFill>
                        <a:schemeClr val="tx1"/>
                      </a:solidFill>
                      <a:round/>
                      <a:headEnd type="none" w="sm" len="sm"/>
                      <a:tailEnd type="none" w="sm" len="sm"/>
                    </a:ln>
                    <a:latin typeface="宋体" panose="02010600030101010101" pitchFamily="2" charset="-122"/>
                  </a:endParaRPr>
                </a:p>
              </p:txBody>
            </p:sp>
            <p:sp>
              <p:nvSpPr>
                <p:cNvPr id="17452" name="Rectangle 127"/>
                <p:cNvSpPr>
                  <a:spLocks noChangeArrowheads="1"/>
                </p:cNvSpPr>
                <p:nvPr/>
              </p:nvSpPr>
              <p:spPr bwMode="auto">
                <a:xfrm>
                  <a:off x="3843" y="3107"/>
                  <a:ext cx="293" cy="415"/>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grpSp>
            <p:nvGrpSpPr>
              <p:cNvPr id="17425" name="Group 128"/>
              <p:cNvGrpSpPr>
                <a:grpSpLocks/>
              </p:cNvGrpSpPr>
              <p:nvPr/>
            </p:nvGrpSpPr>
            <p:grpSpPr bwMode="auto">
              <a:xfrm>
                <a:off x="2085" y="2021"/>
                <a:ext cx="1096" cy="470"/>
                <a:chOff x="2103" y="1341"/>
                <a:chExt cx="1296" cy="531"/>
              </a:xfrm>
            </p:grpSpPr>
            <p:sp>
              <p:nvSpPr>
                <p:cNvPr id="17426" name="WordArt 129"/>
                <p:cNvSpPr>
                  <a:spLocks noChangeArrowheads="1" noChangeShapeType="1" noTextEdit="1"/>
                </p:cNvSpPr>
                <p:nvPr/>
              </p:nvSpPr>
              <p:spPr bwMode="auto">
                <a:xfrm>
                  <a:off x="3120" y="1400"/>
                  <a:ext cx="62" cy="68"/>
                </a:xfrm>
                <a:prstGeom prst="rect">
                  <a:avLst/>
                </a:prstGeom>
              </p:spPr>
              <p:txBody>
                <a:bodyPr wrap="none" fromWordArt="1">
                  <a:prstTxWarp prst="textPlain">
                    <a:avLst>
                      <a:gd name="adj" fmla="val 50000"/>
                    </a:avLst>
                  </a:prstTxWarp>
                </a:bodyPr>
                <a:lstStyle/>
                <a:p>
                  <a:r>
                    <a:rPr lang="en-US" altLang="zh-CN" sz="3600" kern="10">
                      <a:ln w="12700">
                        <a:solidFill>
                          <a:schemeClr val="tx1"/>
                        </a:solidFill>
                        <a:round/>
                        <a:headEnd/>
                        <a:tailEnd/>
                      </a:ln>
                      <a:latin typeface="宋体" panose="02010600030101010101" pitchFamily="2" charset="-122"/>
                    </a:rPr>
                    <a:t>O</a:t>
                  </a:r>
                  <a:endParaRPr lang="zh-CN" altLang="en-US" sz="3600" kern="10">
                    <a:ln w="12700">
                      <a:solidFill>
                        <a:schemeClr val="tx1"/>
                      </a:solidFill>
                      <a:round/>
                      <a:headEnd/>
                      <a:tailEnd/>
                    </a:ln>
                    <a:latin typeface="宋体" panose="02010600030101010101" pitchFamily="2" charset="-122"/>
                  </a:endParaRPr>
                </a:p>
              </p:txBody>
            </p:sp>
            <p:grpSp>
              <p:nvGrpSpPr>
                <p:cNvPr id="17427" name="Group 130"/>
                <p:cNvGrpSpPr>
                  <a:grpSpLocks/>
                </p:cNvGrpSpPr>
                <p:nvPr/>
              </p:nvGrpSpPr>
              <p:grpSpPr bwMode="auto">
                <a:xfrm>
                  <a:off x="2895" y="1431"/>
                  <a:ext cx="504" cy="441"/>
                  <a:chOff x="1575" y="1529"/>
                  <a:chExt cx="1324" cy="1521"/>
                </a:xfrm>
              </p:grpSpPr>
              <p:sp>
                <p:nvSpPr>
                  <p:cNvPr id="17446" name="Freeform 131"/>
                  <p:cNvSpPr>
                    <a:spLocks/>
                  </p:cNvSpPr>
                  <p:nvPr/>
                </p:nvSpPr>
                <p:spPr bwMode="auto">
                  <a:xfrm>
                    <a:off x="1577" y="1567"/>
                    <a:ext cx="1322" cy="1114"/>
                  </a:xfrm>
                  <a:custGeom>
                    <a:avLst/>
                    <a:gdLst>
                      <a:gd name="T0" fmla="*/ 435 w 1322"/>
                      <a:gd name="T1" fmla="*/ 9 h 1114"/>
                      <a:gd name="T2" fmla="*/ 0 w 1322"/>
                      <a:gd name="T3" fmla="*/ 340 h 1114"/>
                      <a:gd name="T4" fmla="*/ 274 w 1322"/>
                      <a:gd name="T5" fmla="*/ 1114 h 1114"/>
                      <a:gd name="T6" fmla="*/ 1077 w 1322"/>
                      <a:gd name="T7" fmla="*/ 1105 h 1114"/>
                      <a:gd name="T8" fmla="*/ 1322 w 1322"/>
                      <a:gd name="T9" fmla="*/ 312 h 1114"/>
                      <a:gd name="T10" fmla="*/ 888 w 1322"/>
                      <a:gd name="T11" fmla="*/ 0 h 1114"/>
                      <a:gd name="T12" fmla="*/ 0 60000 65536"/>
                      <a:gd name="T13" fmla="*/ 0 60000 65536"/>
                      <a:gd name="T14" fmla="*/ 0 60000 65536"/>
                      <a:gd name="T15" fmla="*/ 0 60000 65536"/>
                      <a:gd name="T16" fmla="*/ 0 60000 65536"/>
                      <a:gd name="T17" fmla="*/ 0 60000 65536"/>
                      <a:gd name="T18" fmla="*/ 0 w 1322"/>
                      <a:gd name="T19" fmla="*/ 0 h 1114"/>
                      <a:gd name="T20" fmla="*/ 1322 w 1322"/>
                      <a:gd name="T21" fmla="*/ 1114 h 1114"/>
                    </a:gdLst>
                    <a:ahLst/>
                    <a:cxnLst>
                      <a:cxn ang="T12">
                        <a:pos x="T0" y="T1"/>
                      </a:cxn>
                      <a:cxn ang="T13">
                        <a:pos x="T2" y="T3"/>
                      </a:cxn>
                      <a:cxn ang="T14">
                        <a:pos x="T4" y="T5"/>
                      </a:cxn>
                      <a:cxn ang="T15">
                        <a:pos x="T6" y="T7"/>
                      </a:cxn>
                      <a:cxn ang="T16">
                        <a:pos x="T8" y="T9"/>
                      </a:cxn>
                      <a:cxn ang="T17">
                        <a:pos x="T10" y="T11"/>
                      </a:cxn>
                    </a:cxnLst>
                    <a:rect l="T18" t="T19" r="T20" b="T21"/>
                    <a:pathLst>
                      <a:path w="1322" h="1114">
                        <a:moveTo>
                          <a:pt x="435" y="9"/>
                        </a:moveTo>
                        <a:lnTo>
                          <a:pt x="0" y="340"/>
                        </a:lnTo>
                        <a:lnTo>
                          <a:pt x="274" y="1114"/>
                        </a:lnTo>
                        <a:lnTo>
                          <a:pt x="1077" y="1105"/>
                        </a:lnTo>
                        <a:lnTo>
                          <a:pt x="1322" y="312"/>
                        </a:lnTo>
                        <a:lnTo>
                          <a:pt x="888" y="0"/>
                        </a:lnTo>
                      </a:path>
                    </a:pathLst>
                  </a:custGeom>
                  <a:noFill/>
                  <a:ln w="1270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7447" name="Line 132"/>
                  <p:cNvSpPr>
                    <a:spLocks noChangeShapeType="1"/>
                  </p:cNvSpPr>
                  <p:nvPr/>
                </p:nvSpPr>
                <p:spPr bwMode="auto">
                  <a:xfrm>
                    <a:off x="2653" y="2672"/>
                    <a:ext cx="0" cy="36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48" name="Line 133"/>
                  <p:cNvSpPr>
                    <a:spLocks noChangeShapeType="1"/>
                  </p:cNvSpPr>
                  <p:nvPr/>
                </p:nvSpPr>
                <p:spPr bwMode="auto">
                  <a:xfrm>
                    <a:off x="1859" y="2682"/>
                    <a:ext cx="0" cy="36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49" name="Line 134"/>
                  <p:cNvSpPr>
                    <a:spLocks noChangeShapeType="1"/>
                  </p:cNvSpPr>
                  <p:nvPr/>
                </p:nvSpPr>
                <p:spPr bwMode="auto">
                  <a:xfrm>
                    <a:off x="2898" y="1529"/>
                    <a:ext cx="0" cy="36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50" name="Line 135"/>
                  <p:cNvSpPr>
                    <a:spLocks noChangeShapeType="1"/>
                  </p:cNvSpPr>
                  <p:nvPr/>
                </p:nvSpPr>
                <p:spPr bwMode="auto">
                  <a:xfrm>
                    <a:off x="1575" y="1539"/>
                    <a:ext cx="0" cy="36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17428" name="Group 136"/>
                <p:cNvGrpSpPr>
                  <a:grpSpLocks/>
                </p:cNvGrpSpPr>
                <p:nvPr/>
              </p:nvGrpSpPr>
              <p:grpSpPr bwMode="auto">
                <a:xfrm>
                  <a:off x="2868" y="1342"/>
                  <a:ext cx="206" cy="72"/>
                  <a:chOff x="3421" y="2006"/>
                  <a:chExt cx="532" cy="643"/>
                </a:xfrm>
              </p:grpSpPr>
              <p:sp>
                <p:nvSpPr>
                  <p:cNvPr id="17443" name="WordArt 137"/>
                  <p:cNvSpPr>
                    <a:spLocks noChangeArrowheads="1" noChangeShapeType="1" noTextEdit="1"/>
                  </p:cNvSpPr>
                  <p:nvPr/>
                </p:nvSpPr>
                <p:spPr bwMode="auto">
                  <a:xfrm>
                    <a:off x="3421" y="2007"/>
                    <a:ext cx="133" cy="590"/>
                  </a:xfrm>
                  <a:prstGeom prst="rect">
                    <a:avLst/>
                  </a:prstGeom>
                </p:spPr>
                <p:txBody>
                  <a:bodyPr wrap="none" fromWordArt="1">
                    <a:prstTxWarp prst="textPlain">
                      <a:avLst>
                        <a:gd name="adj" fmla="val 50000"/>
                      </a:avLst>
                    </a:prstTxWarp>
                  </a:bodyPr>
                  <a:lstStyle/>
                  <a:p>
                    <a:r>
                      <a:rPr lang="en-US" altLang="zh-CN" sz="3600" kern="10">
                        <a:ln w="12700">
                          <a:solidFill>
                            <a:schemeClr val="tx1"/>
                          </a:solidFill>
                          <a:round/>
                          <a:headEnd type="none" w="sm" len="sm"/>
                          <a:tailEnd type="none" w="sm" len="sm"/>
                        </a:ln>
                        <a:latin typeface="宋体" panose="02010600030101010101" pitchFamily="2" charset="-122"/>
                      </a:rPr>
                      <a:t>C</a:t>
                    </a:r>
                    <a:endParaRPr lang="zh-CN" altLang="en-US" sz="3600" kern="10">
                      <a:ln w="12700">
                        <a:solidFill>
                          <a:schemeClr val="tx1"/>
                        </a:solidFill>
                        <a:round/>
                        <a:headEnd type="none" w="sm" len="sm"/>
                        <a:tailEnd type="none" w="sm" len="sm"/>
                      </a:ln>
                      <a:latin typeface="宋体" panose="02010600030101010101" pitchFamily="2" charset="-122"/>
                    </a:endParaRPr>
                  </a:p>
                </p:txBody>
              </p:sp>
              <p:sp>
                <p:nvSpPr>
                  <p:cNvPr id="17444" name="WordArt 138"/>
                  <p:cNvSpPr>
                    <a:spLocks noChangeArrowheads="1" noChangeShapeType="1" noTextEdit="1"/>
                  </p:cNvSpPr>
                  <p:nvPr/>
                </p:nvSpPr>
                <p:spPr bwMode="auto">
                  <a:xfrm>
                    <a:off x="3610" y="2006"/>
                    <a:ext cx="144" cy="576"/>
                  </a:xfrm>
                  <a:prstGeom prst="rect">
                    <a:avLst/>
                  </a:prstGeom>
                </p:spPr>
                <p:txBody>
                  <a:bodyPr wrap="none" fromWordArt="1">
                    <a:prstTxWarp prst="textPlain">
                      <a:avLst>
                        <a:gd name="adj" fmla="val 50000"/>
                      </a:avLst>
                    </a:prstTxWarp>
                  </a:bodyPr>
                  <a:lstStyle/>
                  <a:p>
                    <a:r>
                      <a:rPr lang="en-US" altLang="zh-CN" sz="3600" kern="10">
                        <a:ln w="12700">
                          <a:solidFill>
                            <a:schemeClr val="tx1"/>
                          </a:solidFill>
                          <a:round/>
                          <a:headEnd/>
                          <a:tailEnd/>
                        </a:ln>
                        <a:latin typeface="宋体" panose="02010600030101010101" pitchFamily="2" charset="-122"/>
                      </a:rPr>
                      <a:t>H</a:t>
                    </a:r>
                    <a:endParaRPr lang="zh-CN" altLang="en-US" sz="3600" kern="10">
                      <a:ln w="12700">
                        <a:solidFill>
                          <a:schemeClr val="tx1"/>
                        </a:solidFill>
                        <a:round/>
                        <a:headEnd/>
                        <a:tailEnd/>
                      </a:ln>
                      <a:latin typeface="宋体" panose="02010600030101010101" pitchFamily="2" charset="-122"/>
                    </a:endParaRPr>
                  </a:p>
                </p:txBody>
              </p:sp>
              <p:sp>
                <p:nvSpPr>
                  <p:cNvPr id="17445" name="WordArt 139"/>
                  <p:cNvSpPr>
                    <a:spLocks noChangeArrowheads="1" noChangeShapeType="1" noTextEdit="1"/>
                  </p:cNvSpPr>
                  <p:nvPr/>
                </p:nvSpPr>
                <p:spPr bwMode="auto">
                  <a:xfrm>
                    <a:off x="3856" y="2347"/>
                    <a:ext cx="97" cy="302"/>
                  </a:xfrm>
                  <a:prstGeom prst="rect">
                    <a:avLst/>
                  </a:prstGeom>
                </p:spPr>
                <p:txBody>
                  <a:bodyPr wrap="none" fromWordArt="1">
                    <a:prstTxWarp prst="textPlain">
                      <a:avLst>
                        <a:gd name="adj" fmla="val 50000"/>
                      </a:avLst>
                    </a:prstTxWarp>
                  </a:bodyPr>
                  <a:lstStyle/>
                  <a:p>
                    <a:r>
                      <a:rPr lang="en-US" altLang="zh-CN" sz="3600" kern="10">
                        <a:ln w="12700">
                          <a:solidFill>
                            <a:schemeClr val="tx1"/>
                          </a:solidFill>
                          <a:round/>
                          <a:headEnd/>
                          <a:tailEnd/>
                        </a:ln>
                        <a:latin typeface="宋体" panose="02010600030101010101" pitchFamily="2" charset="-122"/>
                      </a:rPr>
                      <a:t>2</a:t>
                    </a:r>
                    <a:endParaRPr lang="zh-CN" altLang="en-US" sz="3600" kern="10">
                      <a:ln w="12700">
                        <a:solidFill>
                          <a:schemeClr val="tx1"/>
                        </a:solidFill>
                        <a:round/>
                        <a:headEnd/>
                        <a:tailEnd/>
                      </a:ln>
                      <a:latin typeface="宋体" panose="02010600030101010101" pitchFamily="2" charset="-122"/>
                    </a:endParaRPr>
                  </a:p>
                </p:txBody>
              </p:sp>
            </p:grpSp>
            <p:grpSp>
              <p:nvGrpSpPr>
                <p:cNvPr id="17429" name="Group 140"/>
                <p:cNvGrpSpPr>
                  <a:grpSpLocks/>
                </p:cNvGrpSpPr>
                <p:nvPr/>
              </p:nvGrpSpPr>
              <p:grpSpPr bwMode="auto">
                <a:xfrm>
                  <a:off x="2482" y="1341"/>
                  <a:ext cx="90" cy="71"/>
                  <a:chOff x="4439" y="1965"/>
                  <a:chExt cx="292" cy="311"/>
                </a:xfrm>
              </p:grpSpPr>
              <p:sp>
                <p:nvSpPr>
                  <p:cNvPr id="17441" name="WordArt 141"/>
                  <p:cNvSpPr>
                    <a:spLocks noChangeArrowheads="1" noChangeShapeType="1" noTextEdit="1"/>
                  </p:cNvSpPr>
                  <p:nvPr/>
                </p:nvSpPr>
                <p:spPr bwMode="auto">
                  <a:xfrm>
                    <a:off x="4527" y="2035"/>
                    <a:ext cx="135" cy="189"/>
                  </a:xfrm>
                  <a:prstGeom prst="rect">
                    <a:avLst/>
                  </a:prstGeom>
                </p:spPr>
                <p:txBody>
                  <a:bodyPr wrap="none" fromWordArt="1">
                    <a:prstTxWarp prst="textPlain">
                      <a:avLst>
                        <a:gd name="adj" fmla="val 50000"/>
                      </a:avLst>
                    </a:prstTxWarp>
                  </a:bodyPr>
                  <a:lstStyle/>
                  <a:p>
                    <a:r>
                      <a:rPr lang="en-US" altLang="zh-CN" sz="3600" kern="10">
                        <a:ln w="12700">
                          <a:solidFill>
                            <a:schemeClr val="tx1"/>
                          </a:solidFill>
                          <a:round/>
                          <a:headEnd/>
                          <a:tailEnd/>
                        </a:ln>
                        <a:latin typeface="宋体" panose="02010600030101010101" pitchFamily="2" charset="-122"/>
                      </a:rPr>
                      <a:t>P</a:t>
                    </a:r>
                    <a:endParaRPr lang="zh-CN" altLang="en-US" sz="3600" kern="10">
                      <a:ln w="12700">
                        <a:solidFill>
                          <a:schemeClr val="tx1"/>
                        </a:solidFill>
                        <a:round/>
                        <a:headEnd/>
                        <a:tailEnd/>
                      </a:ln>
                      <a:latin typeface="宋体" panose="02010600030101010101" pitchFamily="2" charset="-122"/>
                    </a:endParaRPr>
                  </a:p>
                </p:txBody>
              </p:sp>
              <p:sp>
                <p:nvSpPr>
                  <p:cNvPr id="17442" name="Oval 142"/>
                  <p:cNvSpPr>
                    <a:spLocks noChangeArrowheads="1"/>
                  </p:cNvSpPr>
                  <p:nvPr/>
                </p:nvSpPr>
                <p:spPr bwMode="auto">
                  <a:xfrm>
                    <a:off x="4439" y="1965"/>
                    <a:ext cx="292" cy="311"/>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sp>
              <p:nvSpPr>
                <p:cNvPr id="17430" name="WordArt 143"/>
                <p:cNvSpPr>
                  <a:spLocks noChangeArrowheads="1" noChangeShapeType="1" noTextEdit="1"/>
                </p:cNvSpPr>
                <p:nvPr/>
              </p:nvSpPr>
              <p:spPr bwMode="auto">
                <a:xfrm>
                  <a:off x="2691" y="1342"/>
                  <a:ext cx="54" cy="66"/>
                </a:xfrm>
                <a:prstGeom prst="rect">
                  <a:avLst/>
                </a:prstGeom>
              </p:spPr>
              <p:txBody>
                <a:bodyPr wrap="none" fromWordArt="1">
                  <a:prstTxWarp prst="textPlain">
                    <a:avLst>
                      <a:gd name="adj" fmla="val 50000"/>
                    </a:avLst>
                  </a:prstTxWarp>
                </a:bodyPr>
                <a:lstStyle/>
                <a:p>
                  <a:r>
                    <a:rPr lang="en-US" altLang="zh-CN" sz="3600" kern="10">
                      <a:ln w="12700">
                        <a:solidFill>
                          <a:schemeClr val="tx1"/>
                        </a:solidFill>
                        <a:round/>
                        <a:headEnd/>
                        <a:tailEnd/>
                      </a:ln>
                      <a:latin typeface="宋体" panose="02010600030101010101" pitchFamily="2" charset="-122"/>
                    </a:rPr>
                    <a:t>O</a:t>
                  </a:r>
                  <a:endParaRPr lang="zh-CN" altLang="en-US" sz="3600" kern="10">
                    <a:ln w="12700">
                      <a:solidFill>
                        <a:schemeClr val="tx1"/>
                      </a:solidFill>
                      <a:round/>
                      <a:headEnd/>
                      <a:tailEnd/>
                    </a:ln>
                    <a:latin typeface="宋体" panose="02010600030101010101" pitchFamily="2" charset="-122"/>
                  </a:endParaRPr>
                </a:p>
              </p:txBody>
            </p:sp>
            <p:grpSp>
              <p:nvGrpSpPr>
                <p:cNvPr id="17431" name="Group 144"/>
                <p:cNvGrpSpPr>
                  <a:grpSpLocks/>
                </p:cNvGrpSpPr>
                <p:nvPr/>
              </p:nvGrpSpPr>
              <p:grpSpPr bwMode="auto">
                <a:xfrm>
                  <a:off x="2298" y="1341"/>
                  <a:ext cx="90" cy="71"/>
                  <a:chOff x="4439" y="1965"/>
                  <a:chExt cx="292" cy="311"/>
                </a:xfrm>
              </p:grpSpPr>
              <p:sp>
                <p:nvSpPr>
                  <p:cNvPr id="17439" name="WordArt 145"/>
                  <p:cNvSpPr>
                    <a:spLocks noChangeArrowheads="1" noChangeShapeType="1" noTextEdit="1"/>
                  </p:cNvSpPr>
                  <p:nvPr/>
                </p:nvSpPr>
                <p:spPr bwMode="auto">
                  <a:xfrm>
                    <a:off x="4527" y="2035"/>
                    <a:ext cx="135" cy="189"/>
                  </a:xfrm>
                  <a:prstGeom prst="rect">
                    <a:avLst/>
                  </a:prstGeom>
                </p:spPr>
                <p:txBody>
                  <a:bodyPr wrap="none" fromWordArt="1">
                    <a:prstTxWarp prst="textPlain">
                      <a:avLst>
                        <a:gd name="adj" fmla="val 50000"/>
                      </a:avLst>
                    </a:prstTxWarp>
                  </a:bodyPr>
                  <a:lstStyle/>
                  <a:p>
                    <a:r>
                      <a:rPr lang="en-US" altLang="zh-CN" sz="3600" kern="10">
                        <a:ln w="12700">
                          <a:solidFill>
                            <a:schemeClr val="tx1"/>
                          </a:solidFill>
                          <a:round/>
                          <a:headEnd/>
                          <a:tailEnd/>
                        </a:ln>
                        <a:latin typeface="宋体" panose="02010600030101010101" pitchFamily="2" charset="-122"/>
                      </a:rPr>
                      <a:t>P</a:t>
                    </a:r>
                    <a:endParaRPr lang="zh-CN" altLang="en-US" sz="3600" kern="10">
                      <a:ln w="12700">
                        <a:solidFill>
                          <a:schemeClr val="tx1"/>
                        </a:solidFill>
                        <a:round/>
                        <a:headEnd/>
                        <a:tailEnd/>
                      </a:ln>
                      <a:latin typeface="宋体" panose="02010600030101010101" pitchFamily="2" charset="-122"/>
                    </a:endParaRPr>
                  </a:p>
                </p:txBody>
              </p:sp>
              <p:sp>
                <p:nvSpPr>
                  <p:cNvPr id="17440" name="Oval 146"/>
                  <p:cNvSpPr>
                    <a:spLocks noChangeArrowheads="1"/>
                  </p:cNvSpPr>
                  <p:nvPr/>
                </p:nvSpPr>
                <p:spPr bwMode="auto">
                  <a:xfrm>
                    <a:off x="4439" y="1965"/>
                    <a:ext cx="292" cy="311"/>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grpSp>
              <p:nvGrpSpPr>
                <p:cNvPr id="17432" name="Group 147"/>
                <p:cNvGrpSpPr>
                  <a:grpSpLocks/>
                </p:cNvGrpSpPr>
                <p:nvPr/>
              </p:nvGrpSpPr>
              <p:grpSpPr bwMode="auto">
                <a:xfrm>
                  <a:off x="2103" y="1343"/>
                  <a:ext cx="90" cy="71"/>
                  <a:chOff x="4439" y="1965"/>
                  <a:chExt cx="292" cy="311"/>
                </a:xfrm>
              </p:grpSpPr>
              <p:sp>
                <p:nvSpPr>
                  <p:cNvPr id="17437" name="WordArt 148"/>
                  <p:cNvSpPr>
                    <a:spLocks noChangeArrowheads="1" noChangeShapeType="1" noTextEdit="1"/>
                  </p:cNvSpPr>
                  <p:nvPr/>
                </p:nvSpPr>
                <p:spPr bwMode="auto">
                  <a:xfrm>
                    <a:off x="4527" y="2035"/>
                    <a:ext cx="135" cy="189"/>
                  </a:xfrm>
                  <a:prstGeom prst="rect">
                    <a:avLst/>
                  </a:prstGeom>
                </p:spPr>
                <p:txBody>
                  <a:bodyPr wrap="none" fromWordArt="1">
                    <a:prstTxWarp prst="textPlain">
                      <a:avLst>
                        <a:gd name="adj" fmla="val 50000"/>
                      </a:avLst>
                    </a:prstTxWarp>
                  </a:bodyPr>
                  <a:lstStyle/>
                  <a:p>
                    <a:r>
                      <a:rPr lang="en-US" altLang="zh-CN" sz="3600" kern="10">
                        <a:ln w="12700">
                          <a:solidFill>
                            <a:schemeClr val="tx1"/>
                          </a:solidFill>
                          <a:round/>
                          <a:headEnd/>
                          <a:tailEnd/>
                        </a:ln>
                        <a:latin typeface="宋体" panose="02010600030101010101" pitchFamily="2" charset="-122"/>
                      </a:rPr>
                      <a:t>P</a:t>
                    </a:r>
                    <a:endParaRPr lang="zh-CN" altLang="en-US" sz="3600" kern="10">
                      <a:ln w="12700">
                        <a:solidFill>
                          <a:schemeClr val="tx1"/>
                        </a:solidFill>
                        <a:round/>
                        <a:headEnd/>
                        <a:tailEnd/>
                      </a:ln>
                      <a:latin typeface="宋体" panose="02010600030101010101" pitchFamily="2" charset="-122"/>
                    </a:endParaRPr>
                  </a:p>
                </p:txBody>
              </p:sp>
              <p:sp>
                <p:nvSpPr>
                  <p:cNvPr id="17438" name="Oval 149"/>
                  <p:cNvSpPr>
                    <a:spLocks noChangeArrowheads="1"/>
                  </p:cNvSpPr>
                  <p:nvPr/>
                </p:nvSpPr>
                <p:spPr bwMode="auto">
                  <a:xfrm>
                    <a:off x="4439" y="1965"/>
                    <a:ext cx="292" cy="311"/>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sp>
              <p:nvSpPr>
                <p:cNvPr id="17433" name="Line 150"/>
                <p:cNvSpPr>
                  <a:spLocks noChangeShapeType="1"/>
                </p:cNvSpPr>
                <p:nvPr/>
              </p:nvSpPr>
              <p:spPr bwMode="auto">
                <a:xfrm>
                  <a:off x="2755" y="1373"/>
                  <a:ext cx="101"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34" name="Line 151"/>
                <p:cNvSpPr>
                  <a:spLocks noChangeShapeType="1"/>
                </p:cNvSpPr>
                <p:nvPr/>
              </p:nvSpPr>
              <p:spPr bwMode="auto">
                <a:xfrm>
                  <a:off x="2575" y="1376"/>
                  <a:ext cx="101"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35" name="WordArt 152"/>
                <p:cNvSpPr>
                  <a:spLocks noChangeArrowheads="1" noChangeShapeType="1" noTextEdit="1"/>
                </p:cNvSpPr>
                <p:nvPr/>
              </p:nvSpPr>
              <p:spPr bwMode="auto">
                <a:xfrm>
                  <a:off x="2397" y="1372"/>
                  <a:ext cx="77" cy="22"/>
                </a:xfrm>
                <a:prstGeom prst="rect">
                  <a:avLst/>
                </a:prstGeom>
              </p:spPr>
              <p:txBody>
                <a:bodyPr wrap="none" fromWordArt="1">
                  <a:prstTxWarp prst="textPlain">
                    <a:avLst>
                      <a:gd name="adj" fmla="val 50000"/>
                    </a:avLst>
                  </a:prstTxWarp>
                </a:bodyPr>
                <a:lstStyle/>
                <a:p>
                  <a:r>
                    <a:rPr lang="en-US" altLang="zh-CN" sz="3600" kern="10">
                      <a:ln w="12700">
                        <a:solidFill>
                          <a:schemeClr val="tx1"/>
                        </a:solidFill>
                        <a:round/>
                        <a:headEnd/>
                        <a:tailEnd/>
                      </a:ln>
                      <a:latin typeface="宋体" panose="02010600030101010101" pitchFamily="2" charset="-122"/>
                    </a:rPr>
                    <a:t>~</a:t>
                  </a:r>
                  <a:endParaRPr lang="zh-CN" altLang="en-US" sz="3600" kern="10">
                    <a:ln w="12700">
                      <a:solidFill>
                        <a:schemeClr val="tx1"/>
                      </a:solidFill>
                      <a:round/>
                      <a:headEnd/>
                      <a:tailEnd/>
                    </a:ln>
                    <a:latin typeface="宋体" panose="02010600030101010101" pitchFamily="2" charset="-122"/>
                  </a:endParaRPr>
                </a:p>
              </p:txBody>
            </p:sp>
            <p:sp>
              <p:nvSpPr>
                <p:cNvPr id="17436" name="WordArt 153"/>
                <p:cNvSpPr>
                  <a:spLocks noChangeArrowheads="1" noChangeShapeType="1" noTextEdit="1"/>
                </p:cNvSpPr>
                <p:nvPr/>
              </p:nvSpPr>
              <p:spPr bwMode="auto">
                <a:xfrm>
                  <a:off x="2207" y="1369"/>
                  <a:ext cx="76" cy="22"/>
                </a:xfrm>
                <a:prstGeom prst="rect">
                  <a:avLst/>
                </a:prstGeom>
              </p:spPr>
              <p:txBody>
                <a:bodyPr wrap="none" fromWordArt="1">
                  <a:prstTxWarp prst="textPlain">
                    <a:avLst>
                      <a:gd name="adj" fmla="val 50000"/>
                    </a:avLst>
                  </a:prstTxWarp>
                </a:bodyPr>
                <a:lstStyle/>
                <a:p>
                  <a:r>
                    <a:rPr lang="en-US" altLang="zh-CN" sz="3600" kern="10">
                      <a:ln w="12700">
                        <a:solidFill>
                          <a:schemeClr val="tx1"/>
                        </a:solidFill>
                        <a:round/>
                        <a:headEnd/>
                        <a:tailEnd/>
                      </a:ln>
                      <a:latin typeface="宋体" panose="02010600030101010101" pitchFamily="2" charset="-122"/>
                    </a:rPr>
                    <a:t>~</a:t>
                  </a:r>
                  <a:endParaRPr lang="zh-CN" altLang="en-US" sz="3600" kern="10">
                    <a:ln w="12700">
                      <a:solidFill>
                        <a:schemeClr val="tx1"/>
                      </a:solidFill>
                      <a:round/>
                      <a:headEnd/>
                      <a:tailEnd/>
                    </a:ln>
                    <a:latin typeface="宋体" panose="02010600030101010101" pitchFamily="2" charset="-122"/>
                  </a:endParaRPr>
                </a:p>
              </p:txBody>
            </p:sp>
          </p:grpSp>
        </p:grpSp>
        <p:sp>
          <p:nvSpPr>
            <p:cNvPr id="17423" name="WordArt 187"/>
            <p:cNvSpPr>
              <a:spLocks noChangeArrowheads="1" noChangeShapeType="1" noTextEdit="1"/>
            </p:cNvSpPr>
            <p:nvPr/>
          </p:nvSpPr>
          <p:spPr bwMode="auto">
            <a:xfrm>
              <a:off x="4991" y="1144"/>
              <a:ext cx="158" cy="117"/>
            </a:xfrm>
            <a:prstGeom prst="rect">
              <a:avLst/>
            </a:prstGeom>
          </p:spPr>
          <p:txBody>
            <a:bodyPr wrap="none" fromWordArt="1">
              <a:prstTxWarp prst="textPlain">
                <a:avLst>
                  <a:gd name="adj" fmla="val 50000"/>
                </a:avLst>
              </a:prstTxWarp>
            </a:bodyPr>
            <a:lstStyle/>
            <a:p>
              <a:r>
                <a:rPr lang="en-US" altLang="zh-CN" sz="3600" kern="10">
                  <a:ln w="9525">
                    <a:solidFill>
                      <a:srgbClr val="FF00FF"/>
                    </a:solidFill>
                    <a:round/>
                    <a:headEnd/>
                    <a:tailEnd/>
                  </a:ln>
                  <a:latin typeface="宋体" panose="02010600030101010101" pitchFamily="2" charset="-122"/>
                </a:rPr>
                <a:t>CTP</a:t>
              </a:r>
              <a:endParaRPr lang="zh-CN" altLang="en-US" sz="3600" kern="10">
                <a:ln w="9525">
                  <a:solidFill>
                    <a:srgbClr val="FF00FF"/>
                  </a:solidFill>
                  <a:round/>
                  <a:headEnd/>
                  <a:tailEnd/>
                </a:ln>
                <a:latin typeface="宋体" panose="02010600030101010101" pitchFamily="2" charset="-122"/>
              </a:endParaRPr>
            </a:p>
          </p:txBody>
        </p:sp>
      </p:grpSp>
    </p:spTree>
    <p:extLst>
      <p:ext uri="{BB962C8B-B14F-4D97-AF65-F5344CB8AC3E}">
        <p14:creationId xmlns:p14="http://schemas.microsoft.com/office/powerpoint/2010/main" val="364105229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72708"/>
                                        </p:tgtEl>
                                        <p:attrNameLst>
                                          <p:attrName>style.visibility</p:attrName>
                                        </p:attrNameLst>
                                      </p:cBhvr>
                                      <p:to>
                                        <p:strVal val="visible"/>
                                      </p:to>
                                    </p:set>
                                    <p:anim calcmode="lin" valueType="num">
                                      <p:cBhvr>
                                        <p:cTn id="7" dur="500" fill="hold"/>
                                        <p:tgtEl>
                                          <p:spTgt spid="72708"/>
                                        </p:tgtEl>
                                        <p:attrNameLst>
                                          <p:attrName>ppt_w</p:attrName>
                                        </p:attrNameLst>
                                      </p:cBhvr>
                                      <p:tavLst>
                                        <p:tav tm="0">
                                          <p:val>
                                            <p:fltVal val="0"/>
                                          </p:val>
                                        </p:tav>
                                        <p:tav tm="100000">
                                          <p:val>
                                            <p:strVal val="#ppt_w"/>
                                          </p:val>
                                        </p:tav>
                                      </p:tavLst>
                                    </p:anim>
                                    <p:anim calcmode="lin" valueType="num">
                                      <p:cBhvr>
                                        <p:cTn id="8" dur="500" fill="hold"/>
                                        <p:tgtEl>
                                          <p:spTgt spid="72708"/>
                                        </p:tgtEl>
                                        <p:attrNameLst>
                                          <p:attrName>ppt_h</p:attrName>
                                        </p:attrNameLst>
                                      </p:cBhvr>
                                      <p:tavLst>
                                        <p:tav tm="0">
                                          <p:val>
                                            <p:fltVal val="0"/>
                                          </p:val>
                                        </p:tav>
                                        <p:tav tm="100000">
                                          <p:val>
                                            <p:strVal val="#ppt_h"/>
                                          </p:val>
                                        </p:tav>
                                      </p:tavLst>
                                    </p:anim>
                                    <p:animEffect transition="in" filter="fade">
                                      <p:cBhvr>
                                        <p:cTn id="9" dur="500"/>
                                        <p:tgtEl>
                                          <p:spTgt spid="72708"/>
                                        </p:tgtEl>
                                      </p:cBhvr>
                                    </p:animEffect>
                                  </p:childTnLst>
                                </p:cTn>
                              </p:par>
                            </p:childTnLst>
                          </p:cTn>
                        </p:par>
                        <p:par>
                          <p:cTn id="10" fill="hold" nodeType="afterGroup">
                            <p:stCondLst>
                              <p:cond delay="500"/>
                            </p:stCondLst>
                            <p:childTnLst>
                              <p:par>
                                <p:cTn id="11" presetID="12" presetClass="entr" presetSubtype="4"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slide(fromBottom)">
                                      <p:cBhvr>
                                        <p:cTn id="13" dur="1000"/>
                                        <p:tgtEl>
                                          <p:spTgt spid="5"/>
                                        </p:tgtEl>
                                      </p:cBhvr>
                                    </p:animEffect>
                                  </p:childTnLst>
                                </p:cTn>
                              </p:par>
                            </p:childTnLst>
                          </p:cTn>
                        </p:par>
                        <p:par>
                          <p:cTn id="14" fill="hold" nodeType="afterGroup">
                            <p:stCondLst>
                              <p:cond delay="1500"/>
                            </p:stCondLst>
                            <p:childTnLst>
                              <p:par>
                                <p:cTn id="15" presetID="12" presetClass="entr" presetSubtype="4"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1000"/>
                                        <p:tgtEl>
                                          <p:spTgt spid="14"/>
                                        </p:tgtEl>
                                      </p:cBhvr>
                                    </p:animEffect>
                                  </p:childTnLst>
                                </p:cTn>
                              </p:par>
                            </p:childTnLst>
                          </p:cTn>
                        </p:par>
                        <p:par>
                          <p:cTn id="18" fill="hold" nodeType="afterGroup">
                            <p:stCondLst>
                              <p:cond delay="2500"/>
                            </p:stCondLst>
                            <p:childTnLst>
                              <p:par>
                                <p:cTn id="19" presetID="12" presetClass="entr" presetSubtype="4"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slide(fromBottom)">
                                      <p:cBhvr>
                                        <p:cTn id="21" dur="1000"/>
                                        <p:tgtEl>
                                          <p:spTgt spid="23"/>
                                        </p:tgtEl>
                                      </p:cBhvr>
                                    </p:animEffect>
                                  </p:childTnLst>
                                </p:cTn>
                              </p:par>
                            </p:childTnLst>
                          </p:cTn>
                        </p:par>
                        <p:par>
                          <p:cTn id="22" fill="hold" nodeType="afterGroup">
                            <p:stCondLst>
                              <p:cond delay="3500"/>
                            </p:stCondLst>
                            <p:childTnLst>
                              <p:par>
                                <p:cTn id="23" presetID="12" presetClass="entr" presetSubtype="4" fill="hold" nodeType="afterEffect">
                                  <p:stCondLst>
                                    <p:cond delay="0"/>
                                  </p:stCondLst>
                                  <p:childTnLst>
                                    <p:set>
                                      <p:cBhvr>
                                        <p:cTn id="24" dur="1" fill="hold">
                                          <p:stCondLst>
                                            <p:cond delay="0"/>
                                          </p:stCondLst>
                                        </p:cTn>
                                        <p:tgtEl>
                                          <p:spTgt spid="17484"/>
                                        </p:tgtEl>
                                        <p:attrNameLst>
                                          <p:attrName>style.visibility</p:attrName>
                                        </p:attrNameLst>
                                      </p:cBhvr>
                                      <p:to>
                                        <p:strVal val="visible"/>
                                      </p:to>
                                    </p:set>
                                    <p:animEffect transition="in" filter="slide(fromBottom)">
                                      <p:cBhvr>
                                        <p:cTn id="25" dur="1000"/>
                                        <p:tgtEl>
                                          <p:spTgt spid="17484"/>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53" presetClass="entr" presetSubtype="0" fill="hold" grpId="0" nodeType="clickEffect">
                                  <p:stCondLst>
                                    <p:cond delay="0"/>
                                  </p:stCondLst>
                                  <p:childTnLst>
                                    <p:set>
                                      <p:cBhvr>
                                        <p:cTn id="29" dur="1" fill="hold">
                                          <p:stCondLst>
                                            <p:cond delay="0"/>
                                          </p:stCondLst>
                                        </p:cTn>
                                        <p:tgtEl>
                                          <p:spTgt spid="72709"/>
                                        </p:tgtEl>
                                        <p:attrNameLst>
                                          <p:attrName>style.visibility</p:attrName>
                                        </p:attrNameLst>
                                      </p:cBhvr>
                                      <p:to>
                                        <p:strVal val="visible"/>
                                      </p:to>
                                    </p:set>
                                    <p:anim calcmode="lin" valueType="num">
                                      <p:cBhvr>
                                        <p:cTn id="30" dur="500" fill="hold"/>
                                        <p:tgtEl>
                                          <p:spTgt spid="72709"/>
                                        </p:tgtEl>
                                        <p:attrNameLst>
                                          <p:attrName>ppt_w</p:attrName>
                                        </p:attrNameLst>
                                      </p:cBhvr>
                                      <p:tavLst>
                                        <p:tav tm="0">
                                          <p:val>
                                            <p:fltVal val="0"/>
                                          </p:val>
                                        </p:tav>
                                        <p:tav tm="100000">
                                          <p:val>
                                            <p:strVal val="#ppt_w"/>
                                          </p:val>
                                        </p:tav>
                                      </p:tavLst>
                                    </p:anim>
                                    <p:anim calcmode="lin" valueType="num">
                                      <p:cBhvr>
                                        <p:cTn id="31" dur="500" fill="hold"/>
                                        <p:tgtEl>
                                          <p:spTgt spid="72709"/>
                                        </p:tgtEl>
                                        <p:attrNameLst>
                                          <p:attrName>ppt_h</p:attrName>
                                        </p:attrNameLst>
                                      </p:cBhvr>
                                      <p:tavLst>
                                        <p:tav tm="0">
                                          <p:val>
                                            <p:fltVal val="0"/>
                                          </p:val>
                                        </p:tav>
                                        <p:tav tm="100000">
                                          <p:val>
                                            <p:strVal val="#ppt_h"/>
                                          </p:val>
                                        </p:tav>
                                      </p:tavLst>
                                    </p:anim>
                                    <p:animEffect transition="in" filter="fade">
                                      <p:cBhvr>
                                        <p:cTn id="32" dur="500"/>
                                        <p:tgtEl>
                                          <p:spTgt spid="72709"/>
                                        </p:tgtEl>
                                      </p:cBhvr>
                                    </p:animEffect>
                                  </p:childTnLst>
                                </p:cTn>
                              </p:par>
                            </p:childTnLst>
                          </p:cTn>
                        </p:par>
                        <p:par>
                          <p:cTn id="33" fill="hold" nodeType="afterGroup">
                            <p:stCondLst>
                              <p:cond delay="500"/>
                            </p:stCondLst>
                            <p:childTnLst>
                              <p:par>
                                <p:cTn id="34" presetID="12" presetClass="entr" presetSubtype="4" fill="hold" nodeType="after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slide(fromBottom)">
                                      <p:cBhvr>
                                        <p:cTn id="36" dur="2000"/>
                                        <p:tgtEl>
                                          <p:spTgt spid="2"/>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53" presetClass="entr" presetSubtype="0" fill="hold" grpId="0" nodeType="clickEffect">
                                  <p:stCondLst>
                                    <p:cond delay="0"/>
                                  </p:stCondLst>
                                  <p:childTnLst>
                                    <p:set>
                                      <p:cBhvr>
                                        <p:cTn id="40" dur="1" fill="hold">
                                          <p:stCondLst>
                                            <p:cond delay="0"/>
                                          </p:stCondLst>
                                        </p:cTn>
                                        <p:tgtEl>
                                          <p:spTgt spid="72710"/>
                                        </p:tgtEl>
                                        <p:attrNameLst>
                                          <p:attrName>style.visibility</p:attrName>
                                        </p:attrNameLst>
                                      </p:cBhvr>
                                      <p:to>
                                        <p:strVal val="visible"/>
                                      </p:to>
                                    </p:set>
                                    <p:anim calcmode="lin" valueType="num">
                                      <p:cBhvr>
                                        <p:cTn id="41" dur="500" fill="hold"/>
                                        <p:tgtEl>
                                          <p:spTgt spid="72710"/>
                                        </p:tgtEl>
                                        <p:attrNameLst>
                                          <p:attrName>ppt_w</p:attrName>
                                        </p:attrNameLst>
                                      </p:cBhvr>
                                      <p:tavLst>
                                        <p:tav tm="0">
                                          <p:val>
                                            <p:fltVal val="0"/>
                                          </p:val>
                                        </p:tav>
                                        <p:tav tm="100000">
                                          <p:val>
                                            <p:strVal val="#ppt_w"/>
                                          </p:val>
                                        </p:tav>
                                      </p:tavLst>
                                    </p:anim>
                                    <p:anim calcmode="lin" valueType="num">
                                      <p:cBhvr>
                                        <p:cTn id="42" dur="500" fill="hold"/>
                                        <p:tgtEl>
                                          <p:spTgt spid="72710"/>
                                        </p:tgtEl>
                                        <p:attrNameLst>
                                          <p:attrName>ppt_h</p:attrName>
                                        </p:attrNameLst>
                                      </p:cBhvr>
                                      <p:tavLst>
                                        <p:tav tm="0">
                                          <p:val>
                                            <p:fltVal val="0"/>
                                          </p:val>
                                        </p:tav>
                                        <p:tav tm="100000">
                                          <p:val>
                                            <p:strVal val="#ppt_h"/>
                                          </p:val>
                                        </p:tav>
                                      </p:tavLst>
                                    </p:anim>
                                    <p:animEffect transition="in" filter="fade">
                                      <p:cBhvr>
                                        <p:cTn id="43" dur="500"/>
                                        <p:tgtEl>
                                          <p:spTgt spid="72710"/>
                                        </p:tgtEl>
                                      </p:cBhvr>
                                    </p:animEffect>
                                  </p:childTnLst>
                                </p:cTn>
                              </p:par>
                            </p:childTnLst>
                          </p:cTn>
                        </p:par>
                        <p:par>
                          <p:cTn id="44" fill="hold" nodeType="afterGroup">
                            <p:stCondLst>
                              <p:cond delay="500"/>
                            </p:stCondLst>
                            <p:childTnLst>
                              <p:par>
                                <p:cTn id="45" presetID="12" presetClass="entr" presetSubtype="4" fill="hold" nodeType="after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slide(fromBottom)">
                                      <p:cBhvr>
                                        <p:cTn id="47" dur="1000"/>
                                        <p:tgtEl>
                                          <p:spTgt spid="4"/>
                                        </p:tgtEl>
                                      </p:cBhvr>
                                    </p:animEffect>
                                  </p:childTnLst>
                                </p:cTn>
                              </p:par>
                            </p:childTnLst>
                          </p:cTn>
                        </p:par>
                        <p:par>
                          <p:cTn id="48" fill="hold" nodeType="afterGroup">
                            <p:stCondLst>
                              <p:cond delay="1500"/>
                            </p:stCondLst>
                            <p:childTnLst>
                              <p:par>
                                <p:cTn id="49" presetID="12" presetClass="entr" presetSubtype="4" fill="hold" grpId="0" nodeType="afterEffect">
                                  <p:stCondLst>
                                    <p:cond delay="0"/>
                                  </p:stCondLst>
                                  <p:childTnLst>
                                    <p:set>
                                      <p:cBhvr>
                                        <p:cTn id="50" dur="1" fill="hold">
                                          <p:stCondLst>
                                            <p:cond delay="0"/>
                                          </p:stCondLst>
                                        </p:cTn>
                                        <p:tgtEl>
                                          <p:spTgt spid="72711"/>
                                        </p:tgtEl>
                                        <p:attrNameLst>
                                          <p:attrName>style.visibility</p:attrName>
                                        </p:attrNameLst>
                                      </p:cBhvr>
                                      <p:to>
                                        <p:strVal val="visible"/>
                                      </p:to>
                                    </p:set>
                                    <p:animEffect transition="in" filter="slide(fromBottom)">
                                      <p:cBhvr>
                                        <p:cTn id="51" dur="500"/>
                                        <p:tgtEl>
                                          <p:spTgt spid="727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8" grpId="0"/>
      <p:bldP spid="72709" grpId="0"/>
      <p:bldP spid="72710" grpId="0"/>
      <p:bldP spid="7271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C6AE3436-C847-4352-933C-57FBFB6BF728}" type="slidenum">
              <a:rPr lang="en-US" altLang="zh-CN"/>
              <a:pPr eaLnBrk="1" hangingPunct="1"/>
              <a:t>30</a:t>
            </a:fld>
            <a:endParaRPr lang="en-US" altLang="zh-CN"/>
          </a:p>
        </p:txBody>
      </p:sp>
      <p:sp>
        <p:nvSpPr>
          <p:cNvPr id="32771" name="Rectangle 2"/>
          <p:cNvSpPr>
            <a:spLocks noGrp="1" noChangeArrowheads="1"/>
          </p:cNvSpPr>
          <p:nvPr>
            <p:ph type="title"/>
          </p:nvPr>
        </p:nvSpPr>
        <p:spPr>
          <a:xfrm>
            <a:off x="528638" y="395288"/>
            <a:ext cx="7772400" cy="685800"/>
          </a:xfrm>
        </p:spPr>
        <p:txBody>
          <a:bodyPr/>
          <a:lstStyle/>
          <a:p>
            <a:pPr eaLnBrk="1" hangingPunct="1"/>
            <a:r>
              <a:rPr lang="zh-CN" altLang="en-US" sz="4800" b="1" dirty="0" smtClean="0"/>
              <a:t>核酸杂交实验</a:t>
            </a:r>
          </a:p>
        </p:txBody>
      </p:sp>
      <p:sp>
        <p:nvSpPr>
          <p:cNvPr id="32772" name="Line 3"/>
          <p:cNvSpPr>
            <a:spLocks noChangeShapeType="1"/>
          </p:cNvSpPr>
          <p:nvPr/>
        </p:nvSpPr>
        <p:spPr bwMode="auto">
          <a:xfrm flipV="1">
            <a:off x="1087438" y="2670175"/>
            <a:ext cx="5554662" cy="0"/>
          </a:xfrm>
          <a:prstGeom prst="line">
            <a:avLst/>
          </a:prstGeom>
          <a:noFill/>
          <a:ln w="38100">
            <a:solidFill>
              <a:schemeClr val="folHlink"/>
            </a:solidFill>
            <a:round/>
            <a:headEnd/>
            <a:tailEnd type="none" w="sm" len="med"/>
          </a:ln>
          <a:extLst>
            <a:ext uri="{909E8E84-426E-40DD-AFC4-6F175D3DCCD1}">
              <a14:hiddenFill xmlns:a14="http://schemas.microsoft.com/office/drawing/2010/main">
                <a:noFill/>
              </a14:hiddenFill>
            </a:ext>
          </a:extLst>
        </p:spPr>
        <p:txBody>
          <a:bodyPr wrap="none"/>
          <a:lstStyle/>
          <a:p>
            <a:endParaRPr lang="zh-CN" altLang="en-US"/>
          </a:p>
        </p:txBody>
      </p:sp>
      <p:sp>
        <p:nvSpPr>
          <p:cNvPr id="32773" name="Line 4"/>
          <p:cNvSpPr>
            <a:spLocks noChangeShapeType="1"/>
          </p:cNvSpPr>
          <p:nvPr/>
        </p:nvSpPr>
        <p:spPr bwMode="auto">
          <a:xfrm flipV="1">
            <a:off x="1582738" y="2840038"/>
            <a:ext cx="4502150" cy="12700"/>
          </a:xfrm>
          <a:prstGeom prst="line">
            <a:avLst/>
          </a:prstGeom>
          <a:noFill/>
          <a:ln w="38100">
            <a:solidFill>
              <a:srgbClr val="FF5050"/>
            </a:solidFill>
            <a:round/>
            <a:headEnd/>
            <a:tailEnd type="none" w="sm" len="med"/>
          </a:ln>
          <a:extLst>
            <a:ext uri="{909E8E84-426E-40DD-AFC4-6F175D3DCCD1}">
              <a14:hiddenFill xmlns:a14="http://schemas.microsoft.com/office/drawing/2010/main">
                <a:noFill/>
              </a14:hiddenFill>
            </a:ext>
          </a:extLst>
        </p:spPr>
        <p:txBody>
          <a:bodyPr wrap="none"/>
          <a:lstStyle/>
          <a:p>
            <a:endParaRPr lang="zh-CN" altLang="en-US"/>
          </a:p>
        </p:txBody>
      </p:sp>
      <p:grpSp>
        <p:nvGrpSpPr>
          <p:cNvPr id="32774" name="Group 5"/>
          <p:cNvGrpSpPr>
            <a:grpSpLocks/>
          </p:cNvGrpSpPr>
          <p:nvPr/>
        </p:nvGrpSpPr>
        <p:grpSpPr bwMode="auto">
          <a:xfrm>
            <a:off x="1597025" y="2676525"/>
            <a:ext cx="981075" cy="168275"/>
            <a:chOff x="1368" y="1473"/>
            <a:chExt cx="570" cy="132"/>
          </a:xfrm>
        </p:grpSpPr>
        <p:sp>
          <p:nvSpPr>
            <p:cNvPr id="32846" name="Line 6"/>
            <p:cNvSpPr>
              <a:spLocks noChangeShapeType="1"/>
            </p:cNvSpPr>
            <p:nvPr/>
          </p:nvSpPr>
          <p:spPr bwMode="auto">
            <a:xfrm>
              <a:off x="1368" y="1476"/>
              <a:ext cx="0" cy="126"/>
            </a:xfrm>
            <a:prstGeom prst="line">
              <a:avLst/>
            </a:prstGeom>
            <a:noFill/>
            <a:ln w="38100">
              <a:solidFill>
                <a:schemeClr val="folHlink"/>
              </a:solidFill>
              <a:round/>
              <a:headEnd/>
              <a:tailEnd type="none" w="sm" len="med"/>
            </a:ln>
            <a:extLst>
              <a:ext uri="{909E8E84-426E-40DD-AFC4-6F175D3DCCD1}">
                <a14:hiddenFill xmlns:a14="http://schemas.microsoft.com/office/drawing/2010/main">
                  <a:noFill/>
                </a14:hiddenFill>
              </a:ext>
            </a:extLst>
          </p:spPr>
          <p:txBody>
            <a:bodyPr wrap="none"/>
            <a:lstStyle/>
            <a:p>
              <a:endParaRPr lang="zh-CN" altLang="en-US"/>
            </a:p>
          </p:txBody>
        </p:sp>
        <p:sp>
          <p:nvSpPr>
            <p:cNvPr id="32847" name="Line 7"/>
            <p:cNvSpPr>
              <a:spLocks noChangeShapeType="1"/>
            </p:cNvSpPr>
            <p:nvPr/>
          </p:nvSpPr>
          <p:spPr bwMode="auto">
            <a:xfrm>
              <a:off x="1464" y="1473"/>
              <a:ext cx="0" cy="126"/>
            </a:xfrm>
            <a:prstGeom prst="line">
              <a:avLst/>
            </a:prstGeom>
            <a:noFill/>
            <a:ln w="38100">
              <a:solidFill>
                <a:schemeClr val="folHlink"/>
              </a:solidFill>
              <a:round/>
              <a:headEnd/>
              <a:tailEnd type="none" w="sm" len="med"/>
            </a:ln>
            <a:extLst>
              <a:ext uri="{909E8E84-426E-40DD-AFC4-6F175D3DCCD1}">
                <a14:hiddenFill xmlns:a14="http://schemas.microsoft.com/office/drawing/2010/main">
                  <a:noFill/>
                </a14:hiddenFill>
              </a:ext>
            </a:extLst>
          </p:spPr>
          <p:txBody>
            <a:bodyPr wrap="none"/>
            <a:lstStyle/>
            <a:p>
              <a:endParaRPr lang="zh-CN" altLang="en-US"/>
            </a:p>
          </p:txBody>
        </p:sp>
        <p:sp>
          <p:nvSpPr>
            <p:cNvPr id="32848" name="Line 8"/>
            <p:cNvSpPr>
              <a:spLocks noChangeShapeType="1"/>
            </p:cNvSpPr>
            <p:nvPr/>
          </p:nvSpPr>
          <p:spPr bwMode="auto">
            <a:xfrm>
              <a:off x="1560" y="1479"/>
              <a:ext cx="0" cy="126"/>
            </a:xfrm>
            <a:prstGeom prst="line">
              <a:avLst/>
            </a:prstGeom>
            <a:noFill/>
            <a:ln w="38100">
              <a:solidFill>
                <a:schemeClr val="folHlink"/>
              </a:solidFill>
              <a:round/>
              <a:headEnd/>
              <a:tailEnd type="none" w="sm" len="med"/>
            </a:ln>
            <a:extLst>
              <a:ext uri="{909E8E84-426E-40DD-AFC4-6F175D3DCCD1}">
                <a14:hiddenFill xmlns:a14="http://schemas.microsoft.com/office/drawing/2010/main">
                  <a:noFill/>
                </a14:hiddenFill>
              </a:ext>
            </a:extLst>
          </p:spPr>
          <p:txBody>
            <a:bodyPr wrap="none"/>
            <a:lstStyle/>
            <a:p>
              <a:endParaRPr lang="zh-CN" altLang="en-US"/>
            </a:p>
          </p:txBody>
        </p:sp>
        <p:sp>
          <p:nvSpPr>
            <p:cNvPr id="32849" name="Line 9"/>
            <p:cNvSpPr>
              <a:spLocks noChangeShapeType="1"/>
            </p:cNvSpPr>
            <p:nvPr/>
          </p:nvSpPr>
          <p:spPr bwMode="auto">
            <a:xfrm>
              <a:off x="1650" y="1479"/>
              <a:ext cx="0" cy="126"/>
            </a:xfrm>
            <a:prstGeom prst="line">
              <a:avLst/>
            </a:prstGeom>
            <a:noFill/>
            <a:ln w="38100">
              <a:solidFill>
                <a:schemeClr val="folHlink"/>
              </a:solidFill>
              <a:round/>
              <a:headEnd/>
              <a:tailEnd type="none" w="sm" len="med"/>
            </a:ln>
            <a:extLst>
              <a:ext uri="{909E8E84-426E-40DD-AFC4-6F175D3DCCD1}">
                <a14:hiddenFill xmlns:a14="http://schemas.microsoft.com/office/drawing/2010/main">
                  <a:noFill/>
                </a14:hiddenFill>
              </a:ext>
            </a:extLst>
          </p:spPr>
          <p:txBody>
            <a:bodyPr wrap="none"/>
            <a:lstStyle/>
            <a:p>
              <a:endParaRPr lang="zh-CN" altLang="en-US"/>
            </a:p>
          </p:txBody>
        </p:sp>
        <p:sp>
          <p:nvSpPr>
            <p:cNvPr id="32850" name="Line 10"/>
            <p:cNvSpPr>
              <a:spLocks noChangeShapeType="1"/>
            </p:cNvSpPr>
            <p:nvPr/>
          </p:nvSpPr>
          <p:spPr bwMode="auto">
            <a:xfrm>
              <a:off x="1746" y="1476"/>
              <a:ext cx="0" cy="126"/>
            </a:xfrm>
            <a:prstGeom prst="line">
              <a:avLst/>
            </a:prstGeom>
            <a:noFill/>
            <a:ln w="38100">
              <a:solidFill>
                <a:schemeClr val="folHlink"/>
              </a:solidFill>
              <a:round/>
              <a:headEnd/>
              <a:tailEnd type="none" w="sm" len="med"/>
            </a:ln>
            <a:extLst>
              <a:ext uri="{909E8E84-426E-40DD-AFC4-6F175D3DCCD1}">
                <a14:hiddenFill xmlns:a14="http://schemas.microsoft.com/office/drawing/2010/main">
                  <a:noFill/>
                </a14:hiddenFill>
              </a:ext>
            </a:extLst>
          </p:spPr>
          <p:txBody>
            <a:bodyPr wrap="none"/>
            <a:lstStyle/>
            <a:p>
              <a:endParaRPr lang="zh-CN" altLang="en-US"/>
            </a:p>
          </p:txBody>
        </p:sp>
        <p:sp>
          <p:nvSpPr>
            <p:cNvPr id="32851" name="Line 11"/>
            <p:cNvSpPr>
              <a:spLocks noChangeShapeType="1"/>
            </p:cNvSpPr>
            <p:nvPr/>
          </p:nvSpPr>
          <p:spPr bwMode="auto">
            <a:xfrm>
              <a:off x="1842" y="1473"/>
              <a:ext cx="0" cy="126"/>
            </a:xfrm>
            <a:prstGeom prst="line">
              <a:avLst/>
            </a:prstGeom>
            <a:noFill/>
            <a:ln w="38100">
              <a:solidFill>
                <a:schemeClr val="folHlink"/>
              </a:solidFill>
              <a:round/>
              <a:headEnd/>
              <a:tailEnd type="none" w="sm" len="med"/>
            </a:ln>
            <a:extLst>
              <a:ext uri="{909E8E84-426E-40DD-AFC4-6F175D3DCCD1}">
                <a14:hiddenFill xmlns:a14="http://schemas.microsoft.com/office/drawing/2010/main">
                  <a:noFill/>
                </a14:hiddenFill>
              </a:ext>
            </a:extLst>
          </p:spPr>
          <p:txBody>
            <a:bodyPr wrap="none"/>
            <a:lstStyle/>
            <a:p>
              <a:endParaRPr lang="zh-CN" altLang="en-US"/>
            </a:p>
          </p:txBody>
        </p:sp>
        <p:sp>
          <p:nvSpPr>
            <p:cNvPr id="32852" name="Line 12"/>
            <p:cNvSpPr>
              <a:spLocks noChangeShapeType="1"/>
            </p:cNvSpPr>
            <p:nvPr/>
          </p:nvSpPr>
          <p:spPr bwMode="auto">
            <a:xfrm>
              <a:off x="1938" y="1479"/>
              <a:ext cx="0" cy="126"/>
            </a:xfrm>
            <a:prstGeom prst="line">
              <a:avLst/>
            </a:prstGeom>
            <a:noFill/>
            <a:ln w="38100">
              <a:solidFill>
                <a:schemeClr val="folHlink"/>
              </a:solidFill>
              <a:round/>
              <a:headEnd/>
              <a:tailEnd type="none" w="sm" len="med"/>
            </a:ln>
            <a:extLst>
              <a:ext uri="{909E8E84-426E-40DD-AFC4-6F175D3DCCD1}">
                <a14:hiddenFill xmlns:a14="http://schemas.microsoft.com/office/drawing/2010/main">
                  <a:noFill/>
                </a14:hiddenFill>
              </a:ext>
            </a:extLst>
          </p:spPr>
          <p:txBody>
            <a:bodyPr wrap="none"/>
            <a:lstStyle/>
            <a:p>
              <a:endParaRPr lang="zh-CN" altLang="en-US"/>
            </a:p>
          </p:txBody>
        </p:sp>
      </p:grpSp>
      <p:grpSp>
        <p:nvGrpSpPr>
          <p:cNvPr id="32775" name="Group 13"/>
          <p:cNvGrpSpPr>
            <a:grpSpLocks/>
          </p:cNvGrpSpPr>
          <p:nvPr/>
        </p:nvGrpSpPr>
        <p:grpSpPr bwMode="auto">
          <a:xfrm>
            <a:off x="2722563" y="2673350"/>
            <a:ext cx="979487" cy="166688"/>
            <a:chOff x="1368" y="1473"/>
            <a:chExt cx="570" cy="132"/>
          </a:xfrm>
        </p:grpSpPr>
        <p:sp>
          <p:nvSpPr>
            <p:cNvPr id="32839" name="Line 14"/>
            <p:cNvSpPr>
              <a:spLocks noChangeShapeType="1"/>
            </p:cNvSpPr>
            <p:nvPr/>
          </p:nvSpPr>
          <p:spPr bwMode="auto">
            <a:xfrm>
              <a:off x="1368" y="1476"/>
              <a:ext cx="0" cy="126"/>
            </a:xfrm>
            <a:prstGeom prst="line">
              <a:avLst/>
            </a:prstGeom>
            <a:noFill/>
            <a:ln w="38100">
              <a:solidFill>
                <a:schemeClr val="folHlink"/>
              </a:solidFill>
              <a:round/>
              <a:headEnd/>
              <a:tailEnd type="none" w="sm" len="med"/>
            </a:ln>
            <a:extLst>
              <a:ext uri="{909E8E84-426E-40DD-AFC4-6F175D3DCCD1}">
                <a14:hiddenFill xmlns:a14="http://schemas.microsoft.com/office/drawing/2010/main">
                  <a:noFill/>
                </a14:hiddenFill>
              </a:ext>
            </a:extLst>
          </p:spPr>
          <p:txBody>
            <a:bodyPr wrap="none"/>
            <a:lstStyle/>
            <a:p>
              <a:endParaRPr lang="zh-CN" altLang="en-US"/>
            </a:p>
          </p:txBody>
        </p:sp>
        <p:sp>
          <p:nvSpPr>
            <p:cNvPr id="32840" name="Line 15"/>
            <p:cNvSpPr>
              <a:spLocks noChangeShapeType="1"/>
            </p:cNvSpPr>
            <p:nvPr/>
          </p:nvSpPr>
          <p:spPr bwMode="auto">
            <a:xfrm>
              <a:off x="1464" y="1473"/>
              <a:ext cx="0" cy="126"/>
            </a:xfrm>
            <a:prstGeom prst="line">
              <a:avLst/>
            </a:prstGeom>
            <a:noFill/>
            <a:ln w="38100">
              <a:solidFill>
                <a:schemeClr val="folHlink"/>
              </a:solidFill>
              <a:round/>
              <a:headEnd/>
              <a:tailEnd type="none" w="sm" len="med"/>
            </a:ln>
            <a:extLst>
              <a:ext uri="{909E8E84-426E-40DD-AFC4-6F175D3DCCD1}">
                <a14:hiddenFill xmlns:a14="http://schemas.microsoft.com/office/drawing/2010/main">
                  <a:noFill/>
                </a14:hiddenFill>
              </a:ext>
            </a:extLst>
          </p:spPr>
          <p:txBody>
            <a:bodyPr wrap="none"/>
            <a:lstStyle/>
            <a:p>
              <a:endParaRPr lang="zh-CN" altLang="en-US"/>
            </a:p>
          </p:txBody>
        </p:sp>
        <p:sp>
          <p:nvSpPr>
            <p:cNvPr id="32841" name="Line 16"/>
            <p:cNvSpPr>
              <a:spLocks noChangeShapeType="1"/>
            </p:cNvSpPr>
            <p:nvPr/>
          </p:nvSpPr>
          <p:spPr bwMode="auto">
            <a:xfrm>
              <a:off x="1560" y="1479"/>
              <a:ext cx="0" cy="126"/>
            </a:xfrm>
            <a:prstGeom prst="line">
              <a:avLst/>
            </a:prstGeom>
            <a:noFill/>
            <a:ln w="38100">
              <a:solidFill>
                <a:schemeClr val="folHlink"/>
              </a:solidFill>
              <a:round/>
              <a:headEnd/>
              <a:tailEnd type="none" w="sm" len="med"/>
            </a:ln>
            <a:extLst>
              <a:ext uri="{909E8E84-426E-40DD-AFC4-6F175D3DCCD1}">
                <a14:hiddenFill xmlns:a14="http://schemas.microsoft.com/office/drawing/2010/main">
                  <a:noFill/>
                </a14:hiddenFill>
              </a:ext>
            </a:extLst>
          </p:spPr>
          <p:txBody>
            <a:bodyPr wrap="none"/>
            <a:lstStyle/>
            <a:p>
              <a:endParaRPr lang="zh-CN" altLang="en-US"/>
            </a:p>
          </p:txBody>
        </p:sp>
        <p:sp>
          <p:nvSpPr>
            <p:cNvPr id="32842" name="Line 17"/>
            <p:cNvSpPr>
              <a:spLocks noChangeShapeType="1"/>
            </p:cNvSpPr>
            <p:nvPr/>
          </p:nvSpPr>
          <p:spPr bwMode="auto">
            <a:xfrm>
              <a:off x="1650" y="1479"/>
              <a:ext cx="0" cy="126"/>
            </a:xfrm>
            <a:prstGeom prst="line">
              <a:avLst/>
            </a:prstGeom>
            <a:noFill/>
            <a:ln w="38100">
              <a:solidFill>
                <a:schemeClr val="folHlink"/>
              </a:solidFill>
              <a:round/>
              <a:headEnd/>
              <a:tailEnd type="none" w="sm" len="med"/>
            </a:ln>
            <a:extLst>
              <a:ext uri="{909E8E84-426E-40DD-AFC4-6F175D3DCCD1}">
                <a14:hiddenFill xmlns:a14="http://schemas.microsoft.com/office/drawing/2010/main">
                  <a:noFill/>
                </a14:hiddenFill>
              </a:ext>
            </a:extLst>
          </p:spPr>
          <p:txBody>
            <a:bodyPr wrap="none"/>
            <a:lstStyle/>
            <a:p>
              <a:endParaRPr lang="zh-CN" altLang="en-US"/>
            </a:p>
          </p:txBody>
        </p:sp>
        <p:sp>
          <p:nvSpPr>
            <p:cNvPr id="32843" name="Line 18"/>
            <p:cNvSpPr>
              <a:spLocks noChangeShapeType="1"/>
            </p:cNvSpPr>
            <p:nvPr/>
          </p:nvSpPr>
          <p:spPr bwMode="auto">
            <a:xfrm>
              <a:off x="1746" y="1476"/>
              <a:ext cx="0" cy="126"/>
            </a:xfrm>
            <a:prstGeom prst="line">
              <a:avLst/>
            </a:prstGeom>
            <a:noFill/>
            <a:ln w="38100">
              <a:solidFill>
                <a:schemeClr val="folHlink"/>
              </a:solidFill>
              <a:round/>
              <a:headEnd/>
              <a:tailEnd type="none" w="sm" len="med"/>
            </a:ln>
            <a:extLst>
              <a:ext uri="{909E8E84-426E-40DD-AFC4-6F175D3DCCD1}">
                <a14:hiddenFill xmlns:a14="http://schemas.microsoft.com/office/drawing/2010/main">
                  <a:noFill/>
                </a14:hiddenFill>
              </a:ext>
            </a:extLst>
          </p:spPr>
          <p:txBody>
            <a:bodyPr wrap="none"/>
            <a:lstStyle/>
            <a:p>
              <a:endParaRPr lang="zh-CN" altLang="en-US"/>
            </a:p>
          </p:txBody>
        </p:sp>
        <p:sp>
          <p:nvSpPr>
            <p:cNvPr id="32844" name="Line 19"/>
            <p:cNvSpPr>
              <a:spLocks noChangeShapeType="1"/>
            </p:cNvSpPr>
            <p:nvPr/>
          </p:nvSpPr>
          <p:spPr bwMode="auto">
            <a:xfrm>
              <a:off x="1842" y="1473"/>
              <a:ext cx="0" cy="126"/>
            </a:xfrm>
            <a:prstGeom prst="line">
              <a:avLst/>
            </a:prstGeom>
            <a:noFill/>
            <a:ln w="38100">
              <a:solidFill>
                <a:schemeClr val="folHlink"/>
              </a:solidFill>
              <a:round/>
              <a:headEnd/>
              <a:tailEnd type="none" w="sm" len="med"/>
            </a:ln>
            <a:extLst>
              <a:ext uri="{909E8E84-426E-40DD-AFC4-6F175D3DCCD1}">
                <a14:hiddenFill xmlns:a14="http://schemas.microsoft.com/office/drawing/2010/main">
                  <a:noFill/>
                </a14:hiddenFill>
              </a:ext>
            </a:extLst>
          </p:spPr>
          <p:txBody>
            <a:bodyPr wrap="none"/>
            <a:lstStyle/>
            <a:p>
              <a:endParaRPr lang="zh-CN" altLang="en-US"/>
            </a:p>
          </p:txBody>
        </p:sp>
        <p:sp>
          <p:nvSpPr>
            <p:cNvPr id="32845" name="Line 20"/>
            <p:cNvSpPr>
              <a:spLocks noChangeShapeType="1"/>
            </p:cNvSpPr>
            <p:nvPr/>
          </p:nvSpPr>
          <p:spPr bwMode="auto">
            <a:xfrm>
              <a:off x="1938" y="1479"/>
              <a:ext cx="0" cy="126"/>
            </a:xfrm>
            <a:prstGeom prst="line">
              <a:avLst/>
            </a:prstGeom>
            <a:noFill/>
            <a:ln w="38100">
              <a:solidFill>
                <a:schemeClr val="folHlink"/>
              </a:solidFill>
              <a:round/>
              <a:headEnd/>
              <a:tailEnd type="none" w="sm" len="med"/>
            </a:ln>
            <a:extLst>
              <a:ext uri="{909E8E84-426E-40DD-AFC4-6F175D3DCCD1}">
                <a14:hiddenFill xmlns:a14="http://schemas.microsoft.com/office/drawing/2010/main">
                  <a:noFill/>
                </a14:hiddenFill>
              </a:ext>
            </a:extLst>
          </p:spPr>
          <p:txBody>
            <a:bodyPr wrap="none"/>
            <a:lstStyle/>
            <a:p>
              <a:endParaRPr lang="zh-CN" altLang="en-US"/>
            </a:p>
          </p:txBody>
        </p:sp>
      </p:grpSp>
      <p:grpSp>
        <p:nvGrpSpPr>
          <p:cNvPr id="32776" name="Group 21"/>
          <p:cNvGrpSpPr>
            <a:grpSpLocks/>
          </p:cNvGrpSpPr>
          <p:nvPr/>
        </p:nvGrpSpPr>
        <p:grpSpPr bwMode="auto">
          <a:xfrm>
            <a:off x="3878263" y="2681288"/>
            <a:ext cx="979487" cy="166687"/>
            <a:chOff x="1368" y="1473"/>
            <a:chExt cx="570" cy="132"/>
          </a:xfrm>
        </p:grpSpPr>
        <p:sp>
          <p:nvSpPr>
            <p:cNvPr id="32832" name="Line 22"/>
            <p:cNvSpPr>
              <a:spLocks noChangeShapeType="1"/>
            </p:cNvSpPr>
            <p:nvPr/>
          </p:nvSpPr>
          <p:spPr bwMode="auto">
            <a:xfrm>
              <a:off x="1368" y="1476"/>
              <a:ext cx="0" cy="126"/>
            </a:xfrm>
            <a:prstGeom prst="line">
              <a:avLst/>
            </a:prstGeom>
            <a:noFill/>
            <a:ln w="38100">
              <a:solidFill>
                <a:schemeClr val="folHlink"/>
              </a:solidFill>
              <a:round/>
              <a:headEnd/>
              <a:tailEnd type="none" w="sm" len="med"/>
            </a:ln>
            <a:extLst>
              <a:ext uri="{909E8E84-426E-40DD-AFC4-6F175D3DCCD1}">
                <a14:hiddenFill xmlns:a14="http://schemas.microsoft.com/office/drawing/2010/main">
                  <a:noFill/>
                </a14:hiddenFill>
              </a:ext>
            </a:extLst>
          </p:spPr>
          <p:txBody>
            <a:bodyPr wrap="none"/>
            <a:lstStyle/>
            <a:p>
              <a:endParaRPr lang="zh-CN" altLang="en-US"/>
            </a:p>
          </p:txBody>
        </p:sp>
        <p:sp>
          <p:nvSpPr>
            <p:cNvPr id="32833" name="Line 23"/>
            <p:cNvSpPr>
              <a:spLocks noChangeShapeType="1"/>
            </p:cNvSpPr>
            <p:nvPr/>
          </p:nvSpPr>
          <p:spPr bwMode="auto">
            <a:xfrm>
              <a:off x="1464" y="1473"/>
              <a:ext cx="0" cy="126"/>
            </a:xfrm>
            <a:prstGeom prst="line">
              <a:avLst/>
            </a:prstGeom>
            <a:noFill/>
            <a:ln w="38100">
              <a:solidFill>
                <a:schemeClr val="folHlink"/>
              </a:solidFill>
              <a:round/>
              <a:headEnd/>
              <a:tailEnd type="none" w="sm" len="med"/>
            </a:ln>
            <a:extLst>
              <a:ext uri="{909E8E84-426E-40DD-AFC4-6F175D3DCCD1}">
                <a14:hiddenFill xmlns:a14="http://schemas.microsoft.com/office/drawing/2010/main">
                  <a:noFill/>
                </a14:hiddenFill>
              </a:ext>
            </a:extLst>
          </p:spPr>
          <p:txBody>
            <a:bodyPr wrap="none"/>
            <a:lstStyle/>
            <a:p>
              <a:endParaRPr lang="zh-CN" altLang="en-US"/>
            </a:p>
          </p:txBody>
        </p:sp>
        <p:sp>
          <p:nvSpPr>
            <p:cNvPr id="32834" name="Line 24"/>
            <p:cNvSpPr>
              <a:spLocks noChangeShapeType="1"/>
            </p:cNvSpPr>
            <p:nvPr/>
          </p:nvSpPr>
          <p:spPr bwMode="auto">
            <a:xfrm>
              <a:off x="1560" y="1479"/>
              <a:ext cx="0" cy="126"/>
            </a:xfrm>
            <a:prstGeom prst="line">
              <a:avLst/>
            </a:prstGeom>
            <a:noFill/>
            <a:ln w="38100">
              <a:solidFill>
                <a:schemeClr val="folHlink"/>
              </a:solidFill>
              <a:round/>
              <a:headEnd/>
              <a:tailEnd type="none" w="sm" len="med"/>
            </a:ln>
            <a:extLst>
              <a:ext uri="{909E8E84-426E-40DD-AFC4-6F175D3DCCD1}">
                <a14:hiddenFill xmlns:a14="http://schemas.microsoft.com/office/drawing/2010/main">
                  <a:noFill/>
                </a14:hiddenFill>
              </a:ext>
            </a:extLst>
          </p:spPr>
          <p:txBody>
            <a:bodyPr wrap="none"/>
            <a:lstStyle/>
            <a:p>
              <a:endParaRPr lang="zh-CN" altLang="en-US"/>
            </a:p>
          </p:txBody>
        </p:sp>
        <p:sp>
          <p:nvSpPr>
            <p:cNvPr id="32835" name="Line 25"/>
            <p:cNvSpPr>
              <a:spLocks noChangeShapeType="1"/>
            </p:cNvSpPr>
            <p:nvPr/>
          </p:nvSpPr>
          <p:spPr bwMode="auto">
            <a:xfrm>
              <a:off x="1650" y="1479"/>
              <a:ext cx="0" cy="126"/>
            </a:xfrm>
            <a:prstGeom prst="line">
              <a:avLst/>
            </a:prstGeom>
            <a:noFill/>
            <a:ln w="38100">
              <a:solidFill>
                <a:schemeClr val="folHlink"/>
              </a:solidFill>
              <a:round/>
              <a:headEnd/>
              <a:tailEnd type="none" w="sm" len="med"/>
            </a:ln>
            <a:extLst>
              <a:ext uri="{909E8E84-426E-40DD-AFC4-6F175D3DCCD1}">
                <a14:hiddenFill xmlns:a14="http://schemas.microsoft.com/office/drawing/2010/main">
                  <a:noFill/>
                </a14:hiddenFill>
              </a:ext>
            </a:extLst>
          </p:spPr>
          <p:txBody>
            <a:bodyPr wrap="none"/>
            <a:lstStyle/>
            <a:p>
              <a:endParaRPr lang="zh-CN" altLang="en-US"/>
            </a:p>
          </p:txBody>
        </p:sp>
        <p:sp>
          <p:nvSpPr>
            <p:cNvPr id="32836" name="Line 26"/>
            <p:cNvSpPr>
              <a:spLocks noChangeShapeType="1"/>
            </p:cNvSpPr>
            <p:nvPr/>
          </p:nvSpPr>
          <p:spPr bwMode="auto">
            <a:xfrm>
              <a:off x="1746" y="1476"/>
              <a:ext cx="0" cy="126"/>
            </a:xfrm>
            <a:prstGeom prst="line">
              <a:avLst/>
            </a:prstGeom>
            <a:noFill/>
            <a:ln w="38100">
              <a:solidFill>
                <a:schemeClr val="folHlink"/>
              </a:solidFill>
              <a:round/>
              <a:headEnd/>
              <a:tailEnd type="none" w="sm" len="med"/>
            </a:ln>
            <a:extLst>
              <a:ext uri="{909E8E84-426E-40DD-AFC4-6F175D3DCCD1}">
                <a14:hiddenFill xmlns:a14="http://schemas.microsoft.com/office/drawing/2010/main">
                  <a:noFill/>
                </a14:hiddenFill>
              </a:ext>
            </a:extLst>
          </p:spPr>
          <p:txBody>
            <a:bodyPr wrap="none"/>
            <a:lstStyle/>
            <a:p>
              <a:endParaRPr lang="zh-CN" altLang="en-US"/>
            </a:p>
          </p:txBody>
        </p:sp>
        <p:sp>
          <p:nvSpPr>
            <p:cNvPr id="32837" name="Line 27"/>
            <p:cNvSpPr>
              <a:spLocks noChangeShapeType="1"/>
            </p:cNvSpPr>
            <p:nvPr/>
          </p:nvSpPr>
          <p:spPr bwMode="auto">
            <a:xfrm>
              <a:off x="1842" y="1473"/>
              <a:ext cx="0" cy="126"/>
            </a:xfrm>
            <a:prstGeom prst="line">
              <a:avLst/>
            </a:prstGeom>
            <a:noFill/>
            <a:ln w="38100">
              <a:solidFill>
                <a:schemeClr val="folHlink"/>
              </a:solidFill>
              <a:round/>
              <a:headEnd/>
              <a:tailEnd type="none" w="sm" len="med"/>
            </a:ln>
            <a:extLst>
              <a:ext uri="{909E8E84-426E-40DD-AFC4-6F175D3DCCD1}">
                <a14:hiddenFill xmlns:a14="http://schemas.microsoft.com/office/drawing/2010/main">
                  <a:noFill/>
                </a14:hiddenFill>
              </a:ext>
            </a:extLst>
          </p:spPr>
          <p:txBody>
            <a:bodyPr wrap="none"/>
            <a:lstStyle/>
            <a:p>
              <a:endParaRPr lang="zh-CN" altLang="en-US"/>
            </a:p>
          </p:txBody>
        </p:sp>
        <p:sp>
          <p:nvSpPr>
            <p:cNvPr id="32838" name="Line 28"/>
            <p:cNvSpPr>
              <a:spLocks noChangeShapeType="1"/>
            </p:cNvSpPr>
            <p:nvPr/>
          </p:nvSpPr>
          <p:spPr bwMode="auto">
            <a:xfrm>
              <a:off x="1938" y="1479"/>
              <a:ext cx="0" cy="126"/>
            </a:xfrm>
            <a:prstGeom prst="line">
              <a:avLst/>
            </a:prstGeom>
            <a:noFill/>
            <a:ln w="38100">
              <a:solidFill>
                <a:schemeClr val="folHlink"/>
              </a:solidFill>
              <a:round/>
              <a:headEnd/>
              <a:tailEnd type="none" w="sm" len="med"/>
            </a:ln>
            <a:extLst>
              <a:ext uri="{909E8E84-426E-40DD-AFC4-6F175D3DCCD1}">
                <a14:hiddenFill xmlns:a14="http://schemas.microsoft.com/office/drawing/2010/main">
                  <a:noFill/>
                </a14:hiddenFill>
              </a:ext>
            </a:extLst>
          </p:spPr>
          <p:txBody>
            <a:bodyPr wrap="none"/>
            <a:lstStyle/>
            <a:p>
              <a:endParaRPr lang="zh-CN" altLang="en-US"/>
            </a:p>
          </p:txBody>
        </p:sp>
      </p:grpSp>
      <p:grpSp>
        <p:nvGrpSpPr>
          <p:cNvPr id="32777" name="Group 29"/>
          <p:cNvGrpSpPr>
            <a:grpSpLocks/>
          </p:cNvGrpSpPr>
          <p:nvPr/>
        </p:nvGrpSpPr>
        <p:grpSpPr bwMode="auto">
          <a:xfrm>
            <a:off x="5064125" y="2676525"/>
            <a:ext cx="979488" cy="168275"/>
            <a:chOff x="1368" y="1473"/>
            <a:chExt cx="570" cy="132"/>
          </a:xfrm>
        </p:grpSpPr>
        <p:sp>
          <p:nvSpPr>
            <p:cNvPr id="32825" name="Line 30"/>
            <p:cNvSpPr>
              <a:spLocks noChangeShapeType="1"/>
            </p:cNvSpPr>
            <p:nvPr/>
          </p:nvSpPr>
          <p:spPr bwMode="auto">
            <a:xfrm>
              <a:off x="1368" y="1476"/>
              <a:ext cx="0" cy="126"/>
            </a:xfrm>
            <a:prstGeom prst="line">
              <a:avLst/>
            </a:prstGeom>
            <a:noFill/>
            <a:ln w="38100">
              <a:solidFill>
                <a:schemeClr val="folHlink"/>
              </a:solidFill>
              <a:round/>
              <a:headEnd/>
              <a:tailEnd type="none" w="sm" len="med"/>
            </a:ln>
            <a:extLst>
              <a:ext uri="{909E8E84-426E-40DD-AFC4-6F175D3DCCD1}">
                <a14:hiddenFill xmlns:a14="http://schemas.microsoft.com/office/drawing/2010/main">
                  <a:noFill/>
                </a14:hiddenFill>
              </a:ext>
            </a:extLst>
          </p:spPr>
          <p:txBody>
            <a:bodyPr wrap="none"/>
            <a:lstStyle/>
            <a:p>
              <a:endParaRPr lang="zh-CN" altLang="en-US"/>
            </a:p>
          </p:txBody>
        </p:sp>
        <p:sp>
          <p:nvSpPr>
            <p:cNvPr id="32826" name="Line 31"/>
            <p:cNvSpPr>
              <a:spLocks noChangeShapeType="1"/>
            </p:cNvSpPr>
            <p:nvPr/>
          </p:nvSpPr>
          <p:spPr bwMode="auto">
            <a:xfrm>
              <a:off x="1464" y="1473"/>
              <a:ext cx="0" cy="126"/>
            </a:xfrm>
            <a:prstGeom prst="line">
              <a:avLst/>
            </a:prstGeom>
            <a:noFill/>
            <a:ln w="38100">
              <a:solidFill>
                <a:schemeClr val="folHlink"/>
              </a:solidFill>
              <a:round/>
              <a:headEnd/>
              <a:tailEnd type="none" w="sm" len="med"/>
            </a:ln>
            <a:extLst>
              <a:ext uri="{909E8E84-426E-40DD-AFC4-6F175D3DCCD1}">
                <a14:hiddenFill xmlns:a14="http://schemas.microsoft.com/office/drawing/2010/main">
                  <a:noFill/>
                </a14:hiddenFill>
              </a:ext>
            </a:extLst>
          </p:spPr>
          <p:txBody>
            <a:bodyPr wrap="none"/>
            <a:lstStyle/>
            <a:p>
              <a:endParaRPr lang="zh-CN" altLang="en-US"/>
            </a:p>
          </p:txBody>
        </p:sp>
        <p:sp>
          <p:nvSpPr>
            <p:cNvPr id="32827" name="Line 32"/>
            <p:cNvSpPr>
              <a:spLocks noChangeShapeType="1"/>
            </p:cNvSpPr>
            <p:nvPr/>
          </p:nvSpPr>
          <p:spPr bwMode="auto">
            <a:xfrm>
              <a:off x="1560" y="1479"/>
              <a:ext cx="0" cy="126"/>
            </a:xfrm>
            <a:prstGeom prst="line">
              <a:avLst/>
            </a:prstGeom>
            <a:noFill/>
            <a:ln w="38100">
              <a:solidFill>
                <a:schemeClr val="folHlink"/>
              </a:solidFill>
              <a:round/>
              <a:headEnd/>
              <a:tailEnd type="none" w="sm" len="med"/>
            </a:ln>
            <a:extLst>
              <a:ext uri="{909E8E84-426E-40DD-AFC4-6F175D3DCCD1}">
                <a14:hiddenFill xmlns:a14="http://schemas.microsoft.com/office/drawing/2010/main">
                  <a:noFill/>
                </a14:hiddenFill>
              </a:ext>
            </a:extLst>
          </p:spPr>
          <p:txBody>
            <a:bodyPr wrap="none"/>
            <a:lstStyle/>
            <a:p>
              <a:endParaRPr lang="zh-CN" altLang="en-US"/>
            </a:p>
          </p:txBody>
        </p:sp>
        <p:sp>
          <p:nvSpPr>
            <p:cNvPr id="32828" name="Line 33"/>
            <p:cNvSpPr>
              <a:spLocks noChangeShapeType="1"/>
            </p:cNvSpPr>
            <p:nvPr/>
          </p:nvSpPr>
          <p:spPr bwMode="auto">
            <a:xfrm>
              <a:off x="1650" y="1479"/>
              <a:ext cx="0" cy="126"/>
            </a:xfrm>
            <a:prstGeom prst="line">
              <a:avLst/>
            </a:prstGeom>
            <a:noFill/>
            <a:ln w="38100">
              <a:solidFill>
                <a:schemeClr val="folHlink"/>
              </a:solidFill>
              <a:round/>
              <a:headEnd/>
              <a:tailEnd type="none" w="sm" len="med"/>
            </a:ln>
            <a:extLst>
              <a:ext uri="{909E8E84-426E-40DD-AFC4-6F175D3DCCD1}">
                <a14:hiddenFill xmlns:a14="http://schemas.microsoft.com/office/drawing/2010/main">
                  <a:noFill/>
                </a14:hiddenFill>
              </a:ext>
            </a:extLst>
          </p:spPr>
          <p:txBody>
            <a:bodyPr wrap="none"/>
            <a:lstStyle/>
            <a:p>
              <a:endParaRPr lang="zh-CN" altLang="en-US"/>
            </a:p>
          </p:txBody>
        </p:sp>
        <p:sp>
          <p:nvSpPr>
            <p:cNvPr id="32829" name="Line 34"/>
            <p:cNvSpPr>
              <a:spLocks noChangeShapeType="1"/>
            </p:cNvSpPr>
            <p:nvPr/>
          </p:nvSpPr>
          <p:spPr bwMode="auto">
            <a:xfrm>
              <a:off x="1746" y="1476"/>
              <a:ext cx="0" cy="126"/>
            </a:xfrm>
            <a:prstGeom prst="line">
              <a:avLst/>
            </a:prstGeom>
            <a:noFill/>
            <a:ln w="38100">
              <a:solidFill>
                <a:schemeClr val="folHlink"/>
              </a:solidFill>
              <a:round/>
              <a:headEnd/>
              <a:tailEnd type="none" w="sm" len="med"/>
            </a:ln>
            <a:extLst>
              <a:ext uri="{909E8E84-426E-40DD-AFC4-6F175D3DCCD1}">
                <a14:hiddenFill xmlns:a14="http://schemas.microsoft.com/office/drawing/2010/main">
                  <a:noFill/>
                </a14:hiddenFill>
              </a:ext>
            </a:extLst>
          </p:spPr>
          <p:txBody>
            <a:bodyPr wrap="none"/>
            <a:lstStyle/>
            <a:p>
              <a:endParaRPr lang="zh-CN" altLang="en-US"/>
            </a:p>
          </p:txBody>
        </p:sp>
        <p:sp>
          <p:nvSpPr>
            <p:cNvPr id="32830" name="Line 35"/>
            <p:cNvSpPr>
              <a:spLocks noChangeShapeType="1"/>
            </p:cNvSpPr>
            <p:nvPr/>
          </p:nvSpPr>
          <p:spPr bwMode="auto">
            <a:xfrm>
              <a:off x="1842" y="1473"/>
              <a:ext cx="0" cy="126"/>
            </a:xfrm>
            <a:prstGeom prst="line">
              <a:avLst/>
            </a:prstGeom>
            <a:noFill/>
            <a:ln w="38100">
              <a:solidFill>
                <a:schemeClr val="folHlink"/>
              </a:solidFill>
              <a:round/>
              <a:headEnd/>
              <a:tailEnd type="none" w="sm" len="med"/>
            </a:ln>
            <a:extLst>
              <a:ext uri="{909E8E84-426E-40DD-AFC4-6F175D3DCCD1}">
                <a14:hiddenFill xmlns:a14="http://schemas.microsoft.com/office/drawing/2010/main">
                  <a:noFill/>
                </a14:hiddenFill>
              </a:ext>
            </a:extLst>
          </p:spPr>
          <p:txBody>
            <a:bodyPr wrap="none"/>
            <a:lstStyle/>
            <a:p>
              <a:endParaRPr lang="zh-CN" altLang="en-US"/>
            </a:p>
          </p:txBody>
        </p:sp>
        <p:sp>
          <p:nvSpPr>
            <p:cNvPr id="32831" name="Line 36"/>
            <p:cNvSpPr>
              <a:spLocks noChangeShapeType="1"/>
            </p:cNvSpPr>
            <p:nvPr/>
          </p:nvSpPr>
          <p:spPr bwMode="auto">
            <a:xfrm>
              <a:off x="1938" y="1479"/>
              <a:ext cx="0" cy="126"/>
            </a:xfrm>
            <a:prstGeom prst="line">
              <a:avLst/>
            </a:prstGeom>
            <a:noFill/>
            <a:ln w="38100">
              <a:solidFill>
                <a:schemeClr val="folHlink"/>
              </a:solidFill>
              <a:round/>
              <a:headEnd/>
              <a:tailEnd type="none" w="sm" len="med"/>
            </a:ln>
            <a:extLst>
              <a:ext uri="{909E8E84-426E-40DD-AFC4-6F175D3DCCD1}">
                <a14:hiddenFill xmlns:a14="http://schemas.microsoft.com/office/drawing/2010/main">
                  <a:noFill/>
                </a14:hiddenFill>
              </a:ext>
            </a:extLst>
          </p:spPr>
          <p:txBody>
            <a:bodyPr wrap="none"/>
            <a:lstStyle/>
            <a:p>
              <a:endParaRPr lang="zh-CN" altLang="en-US"/>
            </a:p>
          </p:txBody>
        </p:sp>
      </p:grpSp>
      <p:sp>
        <p:nvSpPr>
          <p:cNvPr id="32778" name="Text Box 37"/>
          <p:cNvSpPr txBox="1">
            <a:spLocks noChangeArrowheads="1"/>
          </p:cNvSpPr>
          <p:nvPr/>
        </p:nvSpPr>
        <p:spPr bwMode="auto">
          <a:xfrm>
            <a:off x="723900" y="2443163"/>
            <a:ext cx="6413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type="none" w="sm" len="me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eaLnBrk="1" hangingPunct="1"/>
            <a:r>
              <a:rPr kumimoji="1" lang="en-US" altLang="zh-CN" sz="2400" b="1">
                <a:solidFill>
                  <a:schemeClr val="folHlink"/>
                </a:solidFill>
                <a:latin typeface="Times New Roman" panose="02020603050405020304" pitchFamily="18" charset="0"/>
              </a:rPr>
              <a:t>3′</a:t>
            </a:r>
          </a:p>
        </p:txBody>
      </p:sp>
      <p:sp>
        <p:nvSpPr>
          <p:cNvPr id="32779" name="Text Box 38"/>
          <p:cNvSpPr txBox="1">
            <a:spLocks noChangeArrowheads="1"/>
          </p:cNvSpPr>
          <p:nvPr/>
        </p:nvSpPr>
        <p:spPr bwMode="auto">
          <a:xfrm>
            <a:off x="6564313" y="2481263"/>
            <a:ext cx="6413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type="none" w="sm" len="me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eaLnBrk="1" hangingPunct="1"/>
            <a:r>
              <a:rPr kumimoji="1" lang="en-US" altLang="zh-CN" sz="2400" b="1">
                <a:solidFill>
                  <a:schemeClr val="folHlink"/>
                </a:solidFill>
                <a:latin typeface="Times New Roman" panose="02020603050405020304" pitchFamily="18" charset="0"/>
              </a:rPr>
              <a:t>5′</a:t>
            </a:r>
          </a:p>
        </p:txBody>
      </p:sp>
      <p:sp>
        <p:nvSpPr>
          <p:cNvPr id="32780" name="Text Box 39"/>
          <p:cNvSpPr txBox="1">
            <a:spLocks noChangeArrowheads="1"/>
          </p:cNvSpPr>
          <p:nvPr/>
        </p:nvSpPr>
        <p:spPr bwMode="auto">
          <a:xfrm>
            <a:off x="2689225" y="2143125"/>
            <a:ext cx="14589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type="none" w="sm" len="me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eaLnBrk="1" hangingPunct="1"/>
            <a:r>
              <a:rPr kumimoji="1" lang="zh-CN" altLang="en-US" sz="2400" b="1" dirty="0">
                <a:solidFill>
                  <a:schemeClr val="folHlink"/>
                </a:solidFill>
                <a:latin typeface="Times New Roman" panose="02020603050405020304" pitchFamily="18" charset="0"/>
              </a:rPr>
              <a:t>模板</a:t>
            </a:r>
            <a:r>
              <a:rPr kumimoji="1" lang="en-US" altLang="zh-CN" sz="2400" b="1" dirty="0">
                <a:solidFill>
                  <a:schemeClr val="folHlink"/>
                </a:solidFill>
                <a:latin typeface="Times New Roman" panose="02020603050405020304" pitchFamily="18" charset="0"/>
              </a:rPr>
              <a:t>DNA</a:t>
            </a:r>
          </a:p>
        </p:txBody>
      </p:sp>
      <p:sp>
        <p:nvSpPr>
          <p:cNvPr id="32781" name="Text Box 40"/>
          <p:cNvSpPr txBox="1">
            <a:spLocks noChangeArrowheads="1"/>
          </p:cNvSpPr>
          <p:nvPr/>
        </p:nvSpPr>
        <p:spPr bwMode="auto">
          <a:xfrm>
            <a:off x="2968625" y="2820988"/>
            <a:ext cx="11858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type="none" w="sm" len="me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eaLnBrk="1" hangingPunct="1"/>
            <a:r>
              <a:rPr kumimoji="1" lang="en-US" altLang="zh-CN" sz="2400" b="1">
                <a:solidFill>
                  <a:srgbClr val="EE6000"/>
                </a:solidFill>
                <a:latin typeface="Times New Roman" panose="02020603050405020304" pitchFamily="18" charset="0"/>
              </a:rPr>
              <a:t>hnRNA</a:t>
            </a:r>
          </a:p>
        </p:txBody>
      </p:sp>
      <p:sp>
        <p:nvSpPr>
          <p:cNvPr id="32782" name="Text Box 41"/>
          <p:cNvSpPr txBox="1">
            <a:spLocks noChangeArrowheads="1"/>
          </p:cNvSpPr>
          <p:nvPr/>
        </p:nvSpPr>
        <p:spPr bwMode="auto">
          <a:xfrm>
            <a:off x="6115050" y="2676525"/>
            <a:ext cx="6413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type="none" w="sm" len="me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eaLnBrk="1" hangingPunct="1"/>
            <a:r>
              <a:rPr kumimoji="1" lang="en-US" altLang="zh-CN" sz="2400" b="1">
                <a:solidFill>
                  <a:schemeClr val="folHlink"/>
                </a:solidFill>
                <a:latin typeface="Times New Roman" panose="02020603050405020304" pitchFamily="18" charset="0"/>
              </a:rPr>
              <a:t>3′</a:t>
            </a:r>
          </a:p>
        </p:txBody>
      </p:sp>
      <p:sp>
        <p:nvSpPr>
          <p:cNvPr id="32783" name="Text Box 42"/>
          <p:cNvSpPr txBox="1">
            <a:spLocks noChangeArrowheads="1"/>
          </p:cNvSpPr>
          <p:nvPr/>
        </p:nvSpPr>
        <p:spPr bwMode="auto">
          <a:xfrm>
            <a:off x="1120775" y="2690813"/>
            <a:ext cx="6413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type="none" w="sm" len="me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eaLnBrk="1" hangingPunct="1"/>
            <a:r>
              <a:rPr kumimoji="1" lang="en-US" altLang="zh-CN" sz="2400" b="1">
                <a:solidFill>
                  <a:schemeClr val="folHlink"/>
                </a:solidFill>
                <a:latin typeface="Times New Roman" panose="02020603050405020304" pitchFamily="18" charset="0"/>
              </a:rPr>
              <a:t>5′</a:t>
            </a:r>
          </a:p>
        </p:txBody>
      </p:sp>
      <p:sp>
        <p:nvSpPr>
          <p:cNvPr id="32784" name="Text Box 43"/>
          <p:cNvSpPr txBox="1">
            <a:spLocks noChangeArrowheads="1"/>
          </p:cNvSpPr>
          <p:nvPr/>
        </p:nvSpPr>
        <p:spPr bwMode="auto">
          <a:xfrm>
            <a:off x="6961188" y="2552700"/>
            <a:ext cx="15335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type="none" w="sm" len="me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eaLnBrk="1" hangingPunct="1"/>
            <a:r>
              <a:rPr kumimoji="1" lang="zh-CN" altLang="en-US" sz="2400" b="1">
                <a:solidFill>
                  <a:schemeClr val="folHlink"/>
                </a:solidFill>
                <a:latin typeface="Times New Roman" panose="02020603050405020304" pitchFamily="18" charset="0"/>
              </a:rPr>
              <a:t>全长互补</a:t>
            </a:r>
          </a:p>
        </p:txBody>
      </p:sp>
      <p:grpSp>
        <p:nvGrpSpPr>
          <p:cNvPr id="32785" name="Group 44"/>
          <p:cNvGrpSpPr>
            <a:grpSpLocks/>
          </p:cNvGrpSpPr>
          <p:nvPr/>
        </p:nvGrpSpPr>
        <p:grpSpPr bwMode="auto">
          <a:xfrm>
            <a:off x="1685925" y="4748213"/>
            <a:ext cx="904875" cy="166687"/>
            <a:chOff x="1368" y="1473"/>
            <a:chExt cx="570" cy="132"/>
          </a:xfrm>
        </p:grpSpPr>
        <p:sp>
          <p:nvSpPr>
            <p:cNvPr id="32818" name="Line 45"/>
            <p:cNvSpPr>
              <a:spLocks noChangeShapeType="1"/>
            </p:cNvSpPr>
            <p:nvPr/>
          </p:nvSpPr>
          <p:spPr bwMode="auto">
            <a:xfrm>
              <a:off x="1368" y="1476"/>
              <a:ext cx="0" cy="126"/>
            </a:xfrm>
            <a:prstGeom prst="line">
              <a:avLst/>
            </a:prstGeom>
            <a:noFill/>
            <a:ln w="38100">
              <a:solidFill>
                <a:schemeClr val="folHlink"/>
              </a:solidFill>
              <a:round/>
              <a:headEnd/>
              <a:tailEnd type="none" w="sm" len="med"/>
            </a:ln>
            <a:extLst>
              <a:ext uri="{909E8E84-426E-40DD-AFC4-6F175D3DCCD1}">
                <a14:hiddenFill xmlns:a14="http://schemas.microsoft.com/office/drawing/2010/main">
                  <a:noFill/>
                </a14:hiddenFill>
              </a:ext>
            </a:extLst>
          </p:spPr>
          <p:txBody>
            <a:bodyPr wrap="none"/>
            <a:lstStyle/>
            <a:p>
              <a:endParaRPr lang="zh-CN" altLang="en-US"/>
            </a:p>
          </p:txBody>
        </p:sp>
        <p:sp>
          <p:nvSpPr>
            <p:cNvPr id="32819" name="Line 46"/>
            <p:cNvSpPr>
              <a:spLocks noChangeShapeType="1"/>
            </p:cNvSpPr>
            <p:nvPr/>
          </p:nvSpPr>
          <p:spPr bwMode="auto">
            <a:xfrm>
              <a:off x="1464" y="1473"/>
              <a:ext cx="0" cy="126"/>
            </a:xfrm>
            <a:prstGeom prst="line">
              <a:avLst/>
            </a:prstGeom>
            <a:noFill/>
            <a:ln w="38100">
              <a:solidFill>
                <a:schemeClr val="folHlink"/>
              </a:solidFill>
              <a:round/>
              <a:headEnd/>
              <a:tailEnd type="none" w="sm" len="med"/>
            </a:ln>
            <a:extLst>
              <a:ext uri="{909E8E84-426E-40DD-AFC4-6F175D3DCCD1}">
                <a14:hiddenFill xmlns:a14="http://schemas.microsoft.com/office/drawing/2010/main">
                  <a:noFill/>
                </a14:hiddenFill>
              </a:ext>
            </a:extLst>
          </p:spPr>
          <p:txBody>
            <a:bodyPr wrap="none"/>
            <a:lstStyle/>
            <a:p>
              <a:endParaRPr lang="zh-CN" altLang="en-US"/>
            </a:p>
          </p:txBody>
        </p:sp>
        <p:sp>
          <p:nvSpPr>
            <p:cNvPr id="32820" name="Line 47"/>
            <p:cNvSpPr>
              <a:spLocks noChangeShapeType="1"/>
            </p:cNvSpPr>
            <p:nvPr/>
          </p:nvSpPr>
          <p:spPr bwMode="auto">
            <a:xfrm>
              <a:off x="1560" y="1479"/>
              <a:ext cx="0" cy="126"/>
            </a:xfrm>
            <a:prstGeom prst="line">
              <a:avLst/>
            </a:prstGeom>
            <a:noFill/>
            <a:ln w="38100">
              <a:solidFill>
                <a:schemeClr val="folHlink"/>
              </a:solidFill>
              <a:round/>
              <a:headEnd/>
              <a:tailEnd type="none" w="sm" len="med"/>
            </a:ln>
            <a:extLst>
              <a:ext uri="{909E8E84-426E-40DD-AFC4-6F175D3DCCD1}">
                <a14:hiddenFill xmlns:a14="http://schemas.microsoft.com/office/drawing/2010/main">
                  <a:noFill/>
                </a14:hiddenFill>
              </a:ext>
            </a:extLst>
          </p:spPr>
          <p:txBody>
            <a:bodyPr wrap="none"/>
            <a:lstStyle/>
            <a:p>
              <a:endParaRPr lang="zh-CN" altLang="en-US"/>
            </a:p>
          </p:txBody>
        </p:sp>
        <p:sp>
          <p:nvSpPr>
            <p:cNvPr id="32821" name="Line 48"/>
            <p:cNvSpPr>
              <a:spLocks noChangeShapeType="1"/>
            </p:cNvSpPr>
            <p:nvPr/>
          </p:nvSpPr>
          <p:spPr bwMode="auto">
            <a:xfrm>
              <a:off x="1650" y="1479"/>
              <a:ext cx="0" cy="126"/>
            </a:xfrm>
            <a:prstGeom prst="line">
              <a:avLst/>
            </a:prstGeom>
            <a:noFill/>
            <a:ln w="38100">
              <a:solidFill>
                <a:schemeClr val="folHlink"/>
              </a:solidFill>
              <a:round/>
              <a:headEnd/>
              <a:tailEnd type="none" w="sm" len="med"/>
            </a:ln>
            <a:extLst>
              <a:ext uri="{909E8E84-426E-40DD-AFC4-6F175D3DCCD1}">
                <a14:hiddenFill xmlns:a14="http://schemas.microsoft.com/office/drawing/2010/main">
                  <a:noFill/>
                </a14:hiddenFill>
              </a:ext>
            </a:extLst>
          </p:spPr>
          <p:txBody>
            <a:bodyPr wrap="none"/>
            <a:lstStyle/>
            <a:p>
              <a:endParaRPr lang="zh-CN" altLang="en-US"/>
            </a:p>
          </p:txBody>
        </p:sp>
        <p:sp>
          <p:nvSpPr>
            <p:cNvPr id="32822" name="Line 49"/>
            <p:cNvSpPr>
              <a:spLocks noChangeShapeType="1"/>
            </p:cNvSpPr>
            <p:nvPr/>
          </p:nvSpPr>
          <p:spPr bwMode="auto">
            <a:xfrm>
              <a:off x="1746" y="1476"/>
              <a:ext cx="0" cy="126"/>
            </a:xfrm>
            <a:prstGeom prst="line">
              <a:avLst/>
            </a:prstGeom>
            <a:noFill/>
            <a:ln w="38100">
              <a:solidFill>
                <a:schemeClr val="folHlink"/>
              </a:solidFill>
              <a:round/>
              <a:headEnd/>
              <a:tailEnd type="none" w="sm" len="med"/>
            </a:ln>
            <a:extLst>
              <a:ext uri="{909E8E84-426E-40DD-AFC4-6F175D3DCCD1}">
                <a14:hiddenFill xmlns:a14="http://schemas.microsoft.com/office/drawing/2010/main">
                  <a:noFill/>
                </a14:hiddenFill>
              </a:ext>
            </a:extLst>
          </p:spPr>
          <p:txBody>
            <a:bodyPr wrap="none"/>
            <a:lstStyle/>
            <a:p>
              <a:endParaRPr lang="zh-CN" altLang="en-US"/>
            </a:p>
          </p:txBody>
        </p:sp>
        <p:sp>
          <p:nvSpPr>
            <p:cNvPr id="32823" name="Line 50"/>
            <p:cNvSpPr>
              <a:spLocks noChangeShapeType="1"/>
            </p:cNvSpPr>
            <p:nvPr/>
          </p:nvSpPr>
          <p:spPr bwMode="auto">
            <a:xfrm>
              <a:off x="1842" y="1473"/>
              <a:ext cx="0" cy="126"/>
            </a:xfrm>
            <a:prstGeom prst="line">
              <a:avLst/>
            </a:prstGeom>
            <a:noFill/>
            <a:ln w="38100">
              <a:solidFill>
                <a:schemeClr val="folHlink"/>
              </a:solidFill>
              <a:round/>
              <a:headEnd/>
              <a:tailEnd type="none" w="sm" len="med"/>
            </a:ln>
            <a:extLst>
              <a:ext uri="{909E8E84-426E-40DD-AFC4-6F175D3DCCD1}">
                <a14:hiddenFill xmlns:a14="http://schemas.microsoft.com/office/drawing/2010/main">
                  <a:noFill/>
                </a14:hiddenFill>
              </a:ext>
            </a:extLst>
          </p:spPr>
          <p:txBody>
            <a:bodyPr wrap="none"/>
            <a:lstStyle/>
            <a:p>
              <a:endParaRPr lang="zh-CN" altLang="en-US"/>
            </a:p>
          </p:txBody>
        </p:sp>
        <p:sp>
          <p:nvSpPr>
            <p:cNvPr id="32824" name="Line 51"/>
            <p:cNvSpPr>
              <a:spLocks noChangeShapeType="1"/>
            </p:cNvSpPr>
            <p:nvPr/>
          </p:nvSpPr>
          <p:spPr bwMode="auto">
            <a:xfrm>
              <a:off x="1938" y="1479"/>
              <a:ext cx="0" cy="126"/>
            </a:xfrm>
            <a:prstGeom prst="line">
              <a:avLst/>
            </a:prstGeom>
            <a:noFill/>
            <a:ln w="38100">
              <a:solidFill>
                <a:schemeClr val="folHlink"/>
              </a:solidFill>
              <a:round/>
              <a:headEnd/>
              <a:tailEnd type="none" w="sm" len="med"/>
            </a:ln>
            <a:extLst>
              <a:ext uri="{909E8E84-426E-40DD-AFC4-6F175D3DCCD1}">
                <a14:hiddenFill xmlns:a14="http://schemas.microsoft.com/office/drawing/2010/main">
                  <a:noFill/>
                </a14:hiddenFill>
              </a:ext>
            </a:extLst>
          </p:spPr>
          <p:txBody>
            <a:bodyPr wrap="none"/>
            <a:lstStyle/>
            <a:p>
              <a:endParaRPr lang="zh-CN" altLang="en-US"/>
            </a:p>
          </p:txBody>
        </p:sp>
      </p:grpSp>
      <p:grpSp>
        <p:nvGrpSpPr>
          <p:cNvPr id="32786" name="Group 52"/>
          <p:cNvGrpSpPr>
            <a:grpSpLocks/>
          </p:cNvGrpSpPr>
          <p:nvPr/>
        </p:nvGrpSpPr>
        <p:grpSpPr bwMode="auto">
          <a:xfrm>
            <a:off x="2724150" y="4743450"/>
            <a:ext cx="904875" cy="168275"/>
            <a:chOff x="1368" y="1473"/>
            <a:chExt cx="570" cy="132"/>
          </a:xfrm>
        </p:grpSpPr>
        <p:sp>
          <p:nvSpPr>
            <p:cNvPr id="32811" name="Line 53"/>
            <p:cNvSpPr>
              <a:spLocks noChangeShapeType="1"/>
            </p:cNvSpPr>
            <p:nvPr/>
          </p:nvSpPr>
          <p:spPr bwMode="auto">
            <a:xfrm>
              <a:off x="1368" y="1476"/>
              <a:ext cx="0" cy="126"/>
            </a:xfrm>
            <a:prstGeom prst="line">
              <a:avLst/>
            </a:prstGeom>
            <a:noFill/>
            <a:ln w="38100">
              <a:solidFill>
                <a:schemeClr val="folHlink"/>
              </a:solidFill>
              <a:round/>
              <a:headEnd/>
              <a:tailEnd type="none" w="sm" len="med"/>
            </a:ln>
            <a:extLst>
              <a:ext uri="{909E8E84-426E-40DD-AFC4-6F175D3DCCD1}">
                <a14:hiddenFill xmlns:a14="http://schemas.microsoft.com/office/drawing/2010/main">
                  <a:noFill/>
                </a14:hiddenFill>
              </a:ext>
            </a:extLst>
          </p:spPr>
          <p:txBody>
            <a:bodyPr wrap="none"/>
            <a:lstStyle/>
            <a:p>
              <a:endParaRPr lang="zh-CN" altLang="en-US"/>
            </a:p>
          </p:txBody>
        </p:sp>
        <p:sp>
          <p:nvSpPr>
            <p:cNvPr id="32812" name="Line 54"/>
            <p:cNvSpPr>
              <a:spLocks noChangeShapeType="1"/>
            </p:cNvSpPr>
            <p:nvPr/>
          </p:nvSpPr>
          <p:spPr bwMode="auto">
            <a:xfrm>
              <a:off x="1464" y="1473"/>
              <a:ext cx="0" cy="126"/>
            </a:xfrm>
            <a:prstGeom prst="line">
              <a:avLst/>
            </a:prstGeom>
            <a:noFill/>
            <a:ln w="38100">
              <a:solidFill>
                <a:schemeClr val="folHlink"/>
              </a:solidFill>
              <a:round/>
              <a:headEnd/>
              <a:tailEnd type="none" w="sm" len="med"/>
            </a:ln>
            <a:extLst>
              <a:ext uri="{909E8E84-426E-40DD-AFC4-6F175D3DCCD1}">
                <a14:hiddenFill xmlns:a14="http://schemas.microsoft.com/office/drawing/2010/main">
                  <a:noFill/>
                </a14:hiddenFill>
              </a:ext>
            </a:extLst>
          </p:spPr>
          <p:txBody>
            <a:bodyPr wrap="none"/>
            <a:lstStyle/>
            <a:p>
              <a:endParaRPr lang="zh-CN" altLang="en-US"/>
            </a:p>
          </p:txBody>
        </p:sp>
        <p:sp>
          <p:nvSpPr>
            <p:cNvPr id="32813" name="Line 55"/>
            <p:cNvSpPr>
              <a:spLocks noChangeShapeType="1"/>
            </p:cNvSpPr>
            <p:nvPr/>
          </p:nvSpPr>
          <p:spPr bwMode="auto">
            <a:xfrm>
              <a:off x="1560" y="1479"/>
              <a:ext cx="0" cy="126"/>
            </a:xfrm>
            <a:prstGeom prst="line">
              <a:avLst/>
            </a:prstGeom>
            <a:noFill/>
            <a:ln w="38100">
              <a:solidFill>
                <a:schemeClr val="folHlink"/>
              </a:solidFill>
              <a:round/>
              <a:headEnd/>
              <a:tailEnd type="none" w="sm" len="med"/>
            </a:ln>
            <a:extLst>
              <a:ext uri="{909E8E84-426E-40DD-AFC4-6F175D3DCCD1}">
                <a14:hiddenFill xmlns:a14="http://schemas.microsoft.com/office/drawing/2010/main">
                  <a:noFill/>
                </a14:hiddenFill>
              </a:ext>
            </a:extLst>
          </p:spPr>
          <p:txBody>
            <a:bodyPr wrap="none"/>
            <a:lstStyle/>
            <a:p>
              <a:endParaRPr lang="zh-CN" altLang="en-US"/>
            </a:p>
          </p:txBody>
        </p:sp>
        <p:sp>
          <p:nvSpPr>
            <p:cNvPr id="32814" name="Line 56"/>
            <p:cNvSpPr>
              <a:spLocks noChangeShapeType="1"/>
            </p:cNvSpPr>
            <p:nvPr/>
          </p:nvSpPr>
          <p:spPr bwMode="auto">
            <a:xfrm>
              <a:off x="1650" y="1479"/>
              <a:ext cx="0" cy="126"/>
            </a:xfrm>
            <a:prstGeom prst="line">
              <a:avLst/>
            </a:prstGeom>
            <a:noFill/>
            <a:ln w="38100">
              <a:solidFill>
                <a:schemeClr val="folHlink"/>
              </a:solidFill>
              <a:round/>
              <a:headEnd/>
              <a:tailEnd type="none" w="sm" len="med"/>
            </a:ln>
            <a:extLst>
              <a:ext uri="{909E8E84-426E-40DD-AFC4-6F175D3DCCD1}">
                <a14:hiddenFill xmlns:a14="http://schemas.microsoft.com/office/drawing/2010/main">
                  <a:noFill/>
                </a14:hiddenFill>
              </a:ext>
            </a:extLst>
          </p:spPr>
          <p:txBody>
            <a:bodyPr wrap="none"/>
            <a:lstStyle/>
            <a:p>
              <a:endParaRPr lang="zh-CN" altLang="en-US"/>
            </a:p>
          </p:txBody>
        </p:sp>
        <p:sp>
          <p:nvSpPr>
            <p:cNvPr id="32815" name="Line 57"/>
            <p:cNvSpPr>
              <a:spLocks noChangeShapeType="1"/>
            </p:cNvSpPr>
            <p:nvPr/>
          </p:nvSpPr>
          <p:spPr bwMode="auto">
            <a:xfrm>
              <a:off x="1746" y="1476"/>
              <a:ext cx="0" cy="126"/>
            </a:xfrm>
            <a:prstGeom prst="line">
              <a:avLst/>
            </a:prstGeom>
            <a:noFill/>
            <a:ln w="38100">
              <a:solidFill>
                <a:schemeClr val="folHlink"/>
              </a:solidFill>
              <a:round/>
              <a:headEnd/>
              <a:tailEnd type="none" w="sm" len="med"/>
            </a:ln>
            <a:extLst>
              <a:ext uri="{909E8E84-426E-40DD-AFC4-6F175D3DCCD1}">
                <a14:hiddenFill xmlns:a14="http://schemas.microsoft.com/office/drawing/2010/main">
                  <a:noFill/>
                </a14:hiddenFill>
              </a:ext>
            </a:extLst>
          </p:spPr>
          <p:txBody>
            <a:bodyPr wrap="none"/>
            <a:lstStyle/>
            <a:p>
              <a:endParaRPr lang="zh-CN" altLang="en-US"/>
            </a:p>
          </p:txBody>
        </p:sp>
        <p:sp>
          <p:nvSpPr>
            <p:cNvPr id="32816" name="Line 58"/>
            <p:cNvSpPr>
              <a:spLocks noChangeShapeType="1"/>
            </p:cNvSpPr>
            <p:nvPr/>
          </p:nvSpPr>
          <p:spPr bwMode="auto">
            <a:xfrm>
              <a:off x="1842" y="1473"/>
              <a:ext cx="0" cy="126"/>
            </a:xfrm>
            <a:prstGeom prst="line">
              <a:avLst/>
            </a:prstGeom>
            <a:noFill/>
            <a:ln w="38100">
              <a:solidFill>
                <a:schemeClr val="folHlink"/>
              </a:solidFill>
              <a:round/>
              <a:headEnd/>
              <a:tailEnd type="none" w="sm" len="med"/>
            </a:ln>
            <a:extLst>
              <a:ext uri="{909E8E84-426E-40DD-AFC4-6F175D3DCCD1}">
                <a14:hiddenFill xmlns:a14="http://schemas.microsoft.com/office/drawing/2010/main">
                  <a:noFill/>
                </a14:hiddenFill>
              </a:ext>
            </a:extLst>
          </p:spPr>
          <p:txBody>
            <a:bodyPr wrap="none"/>
            <a:lstStyle/>
            <a:p>
              <a:endParaRPr lang="zh-CN" altLang="en-US"/>
            </a:p>
          </p:txBody>
        </p:sp>
        <p:sp>
          <p:nvSpPr>
            <p:cNvPr id="32817" name="Line 59"/>
            <p:cNvSpPr>
              <a:spLocks noChangeShapeType="1"/>
            </p:cNvSpPr>
            <p:nvPr/>
          </p:nvSpPr>
          <p:spPr bwMode="auto">
            <a:xfrm>
              <a:off x="1938" y="1479"/>
              <a:ext cx="0" cy="126"/>
            </a:xfrm>
            <a:prstGeom prst="line">
              <a:avLst/>
            </a:prstGeom>
            <a:noFill/>
            <a:ln w="38100">
              <a:solidFill>
                <a:schemeClr val="folHlink"/>
              </a:solidFill>
              <a:round/>
              <a:headEnd/>
              <a:tailEnd type="none" w="sm" len="med"/>
            </a:ln>
            <a:extLst>
              <a:ext uri="{909E8E84-426E-40DD-AFC4-6F175D3DCCD1}">
                <a14:hiddenFill xmlns:a14="http://schemas.microsoft.com/office/drawing/2010/main">
                  <a:noFill/>
                </a14:hiddenFill>
              </a:ext>
            </a:extLst>
          </p:spPr>
          <p:txBody>
            <a:bodyPr wrap="none"/>
            <a:lstStyle/>
            <a:p>
              <a:endParaRPr lang="zh-CN" altLang="en-US"/>
            </a:p>
          </p:txBody>
        </p:sp>
      </p:grpSp>
      <p:grpSp>
        <p:nvGrpSpPr>
          <p:cNvPr id="32787" name="Group 60"/>
          <p:cNvGrpSpPr>
            <a:grpSpLocks/>
          </p:cNvGrpSpPr>
          <p:nvPr/>
        </p:nvGrpSpPr>
        <p:grpSpPr bwMode="auto">
          <a:xfrm>
            <a:off x="3790950" y="4751388"/>
            <a:ext cx="904875" cy="168275"/>
            <a:chOff x="1368" y="1473"/>
            <a:chExt cx="570" cy="132"/>
          </a:xfrm>
        </p:grpSpPr>
        <p:sp>
          <p:nvSpPr>
            <p:cNvPr id="32804" name="Line 61"/>
            <p:cNvSpPr>
              <a:spLocks noChangeShapeType="1"/>
            </p:cNvSpPr>
            <p:nvPr/>
          </p:nvSpPr>
          <p:spPr bwMode="auto">
            <a:xfrm>
              <a:off x="1368" y="1476"/>
              <a:ext cx="0" cy="126"/>
            </a:xfrm>
            <a:prstGeom prst="line">
              <a:avLst/>
            </a:prstGeom>
            <a:noFill/>
            <a:ln w="38100">
              <a:solidFill>
                <a:schemeClr val="folHlink"/>
              </a:solidFill>
              <a:round/>
              <a:headEnd/>
              <a:tailEnd type="none" w="sm" len="med"/>
            </a:ln>
            <a:extLst>
              <a:ext uri="{909E8E84-426E-40DD-AFC4-6F175D3DCCD1}">
                <a14:hiddenFill xmlns:a14="http://schemas.microsoft.com/office/drawing/2010/main">
                  <a:noFill/>
                </a14:hiddenFill>
              </a:ext>
            </a:extLst>
          </p:spPr>
          <p:txBody>
            <a:bodyPr wrap="none"/>
            <a:lstStyle/>
            <a:p>
              <a:endParaRPr lang="zh-CN" altLang="en-US"/>
            </a:p>
          </p:txBody>
        </p:sp>
        <p:sp>
          <p:nvSpPr>
            <p:cNvPr id="32805" name="Line 62"/>
            <p:cNvSpPr>
              <a:spLocks noChangeShapeType="1"/>
            </p:cNvSpPr>
            <p:nvPr/>
          </p:nvSpPr>
          <p:spPr bwMode="auto">
            <a:xfrm>
              <a:off x="1464" y="1473"/>
              <a:ext cx="0" cy="126"/>
            </a:xfrm>
            <a:prstGeom prst="line">
              <a:avLst/>
            </a:prstGeom>
            <a:noFill/>
            <a:ln w="38100">
              <a:solidFill>
                <a:schemeClr val="folHlink"/>
              </a:solidFill>
              <a:round/>
              <a:headEnd/>
              <a:tailEnd type="none" w="sm" len="med"/>
            </a:ln>
            <a:extLst>
              <a:ext uri="{909E8E84-426E-40DD-AFC4-6F175D3DCCD1}">
                <a14:hiddenFill xmlns:a14="http://schemas.microsoft.com/office/drawing/2010/main">
                  <a:noFill/>
                </a14:hiddenFill>
              </a:ext>
            </a:extLst>
          </p:spPr>
          <p:txBody>
            <a:bodyPr wrap="none"/>
            <a:lstStyle/>
            <a:p>
              <a:endParaRPr lang="zh-CN" altLang="en-US"/>
            </a:p>
          </p:txBody>
        </p:sp>
        <p:sp>
          <p:nvSpPr>
            <p:cNvPr id="32806" name="Line 63"/>
            <p:cNvSpPr>
              <a:spLocks noChangeShapeType="1"/>
            </p:cNvSpPr>
            <p:nvPr/>
          </p:nvSpPr>
          <p:spPr bwMode="auto">
            <a:xfrm>
              <a:off x="1560" y="1479"/>
              <a:ext cx="0" cy="126"/>
            </a:xfrm>
            <a:prstGeom prst="line">
              <a:avLst/>
            </a:prstGeom>
            <a:noFill/>
            <a:ln w="38100">
              <a:solidFill>
                <a:schemeClr val="folHlink"/>
              </a:solidFill>
              <a:round/>
              <a:headEnd/>
              <a:tailEnd type="none" w="sm" len="med"/>
            </a:ln>
            <a:extLst>
              <a:ext uri="{909E8E84-426E-40DD-AFC4-6F175D3DCCD1}">
                <a14:hiddenFill xmlns:a14="http://schemas.microsoft.com/office/drawing/2010/main">
                  <a:noFill/>
                </a14:hiddenFill>
              </a:ext>
            </a:extLst>
          </p:spPr>
          <p:txBody>
            <a:bodyPr wrap="none"/>
            <a:lstStyle/>
            <a:p>
              <a:endParaRPr lang="zh-CN" altLang="en-US"/>
            </a:p>
          </p:txBody>
        </p:sp>
        <p:sp>
          <p:nvSpPr>
            <p:cNvPr id="32807" name="Line 64"/>
            <p:cNvSpPr>
              <a:spLocks noChangeShapeType="1"/>
            </p:cNvSpPr>
            <p:nvPr/>
          </p:nvSpPr>
          <p:spPr bwMode="auto">
            <a:xfrm>
              <a:off x="1650" y="1479"/>
              <a:ext cx="0" cy="126"/>
            </a:xfrm>
            <a:prstGeom prst="line">
              <a:avLst/>
            </a:prstGeom>
            <a:noFill/>
            <a:ln w="38100">
              <a:solidFill>
                <a:schemeClr val="folHlink"/>
              </a:solidFill>
              <a:round/>
              <a:headEnd/>
              <a:tailEnd type="none" w="sm" len="med"/>
            </a:ln>
            <a:extLst>
              <a:ext uri="{909E8E84-426E-40DD-AFC4-6F175D3DCCD1}">
                <a14:hiddenFill xmlns:a14="http://schemas.microsoft.com/office/drawing/2010/main">
                  <a:noFill/>
                </a14:hiddenFill>
              </a:ext>
            </a:extLst>
          </p:spPr>
          <p:txBody>
            <a:bodyPr wrap="none"/>
            <a:lstStyle/>
            <a:p>
              <a:endParaRPr lang="zh-CN" altLang="en-US"/>
            </a:p>
          </p:txBody>
        </p:sp>
        <p:sp>
          <p:nvSpPr>
            <p:cNvPr id="32808" name="Line 65"/>
            <p:cNvSpPr>
              <a:spLocks noChangeShapeType="1"/>
            </p:cNvSpPr>
            <p:nvPr/>
          </p:nvSpPr>
          <p:spPr bwMode="auto">
            <a:xfrm>
              <a:off x="1746" y="1476"/>
              <a:ext cx="0" cy="126"/>
            </a:xfrm>
            <a:prstGeom prst="line">
              <a:avLst/>
            </a:prstGeom>
            <a:noFill/>
            <a:ln w="38100">
              <a:solidFill>
                <a:schemeClr val="folHlink"/>
              </a:solidFill>
              <a:round/>
              <a:headEnd/>
              <a:tailEnd type="none" w="sm" len="med"/>
            </a:ln>
            <a:extLst>
              <a:ext uri="{909E8E84-426E-40DD-AFC4-6F175D3DCCD1}">
                <a14:hiddenFill xmlns:a14="http://schemas.microsoft.com/office/drawing/2010/main">
                  <a:noFill/>
                </a14:hiddenFill>
              </a:ext>
            </a:extLst>
          </p:spPr>
          <p:txBody>
            <a:bodyPr wrap="none"/>
            <a:lstStyle/>
            <a:p>
              <a:endParaRPr lang="zh-CN" altLang="en-US"/>
            </a:p>
          </p:txBody>
        </p:sp>
        <p:sp>
          <p:nvSpPr>
            <p:cNvPr id="32809" name="Line 66"/>
            <p:cNvSpPr>
              <a:spLocks noChangeShapeType="1"/>
            </p:cNvSpPr>
            <p:nvPr/>
          </p:nvSpPr>
          <p:spPr bwMode="auto">
            <a:xfrm>
              <a:off x="1842" y="1473"/>
              <a:ext cx="0" cy="126"/>
            </a:xfrm>
            <a:prstGeom prst="line">
              <a:avLst/>
            </a:prstGeom>
            <a:noFill/>
            <a:ln w="38100">
              <a:solidFill>
                <a:schemeClr val="folHlink"/>
              </a:solidFill>
              <a:round/>
              <a:headEnd/>
              <a:tailEnd type="none" w="sm" len="med"/>
            </a:ln>
            <a:extLst>
              <a:ext uri="{909E8E84-426E-40DD-AFC4-6F175D3DCCD1}">
                <a14:hiddenFill xmlns:a14="http://schemas.microsoft.com/office/drawing/2010/main">
                  <a:noFill/>
                </a14:hiddenFill>
              </a:ext>
            </a:extLst>
          </p:spPr>
          <p:txBody>
            <a:bodyPr wrap="none"/>
            <a:lstStyle/>
            <a:p>
              <a:endParaRPr lang="zh-CN" altLang="en-US"/>
            </a:p>
          </p:txBody>
        </p:sp>
        <p:sp>
          <p:nvSpPr>
            <p:cNvPr id="32810" name="Line 67"/>
            <p:cNvSpPr>
              <a:spLocks noChangeShapeType="1"/>
            </p:cNvSpPr>
            <p:nvPr/>
          </p:nvSpPr>
          <p:spPr bwMode="auto">
            <a:xfrm>
              <a:off x="1938" y="1479"/>
              <a:ext cx="0" cy="126"/>
            </a:xfrm>
            <a:prstGeom prst="line">
              <a:avLst/>
            </a:prstGeom>
            <a:noFill/>
            <a:ln w="38100">
              <a:solidFill>
                <a:schemeClr val="folHlink"/>
              </a:solidFill>
              <a:round/>
              <a:headEnd/>
              <a:tailEnd type="none" w="sm" len="med"/>
            </a:ln>
            <a:extLst>
              <a:ext uri="{909E8E84-426E-40DD-AFC4-6F175D3DCCD1}">
                <a14:hiddenFill xmlns:a14="http://schemas.microsoft.com/office/drawing/2010/main">
                  <a:noFill/>
                </a14:hiddenFill>
              </a:ext>
            </a:extLst>
          </p:spPr>
          <p:txBody>
            <a:bodyPr wrap="none"/>
            <a:lstStyle/>
            <a:p>
              <a:endParaRPr lang="zh-CN" altLang="en-US"/>
            </a:p>
          </p:txBody>
        </p:sp>
      </p:grpSp>
      <p:grpSp>
        <p:nvGrpSpPr>
          <p:cNvPr id="32788" name="Group 68"/>
          <p:cNvGrpSpPr>
            <a:grpSpLocks/>
          </p:cNvGrpSpPr>
          <p:nvPr/>
        </p:nvGrpSpPr>
        <p:grpSpPr bwMode="auto">
          <a:xfrm>
            <a:off x="1090613" y="4165600"/>
            <a:ext cx="4100512" cy="577850"/>
            <a:chOff x="1089" y="2217"/>
            <a:chExt cx="2583" cy="456"/>
          </a:xfrm>
        </p:grpSpPr>
        <p:sp>
          <p:nvSpPr>
            <p:cNvPr id="32799" name="Line 69"/>
            <p:cNvSpPr>
              <a:spLocks noChangeShapeType="1"/>
            </p:cNvSpPr>
            <p:nvPr/>
          </p:nvSpPr>
          <p:spPr bwMode="auto">
            <a:xfrm>
              <a:off x="1089" y="2673"/>
              <a:ext cx="675" cy="0"/>
            </a:xfrm>
            <a:prstGeom prst="line">
              <a:avLst/>
            </a:prstGeom>
            <a:noFill/>
            <a:ln w="38100">
              <a:solidFill>
                <a:schemeClr val="folHlink"/>
              </a:solidFill>
              <a:round/>
              <a:headEnd/>
              <a:tailEnd type="none" w="sm" len="med"/>
            </a:ln>
            <a:extLst>
              <a:ext uri="{909E8E84-426E-40DD-AFC4-6F175D3DCCD1}">
                <a14:hiddenFill xmlns:a14="http://schemas.microsoft.com/office/drawing/2010/main">
                  <a:noFill/>
                </a14:hiddenFill>
              </a:ext>
            </a:extLst>
          </p:spPr>
          <p:txBody>
            <a:bodyPr wrap="none"/>
            <a:lstStyle/>
            <a:p>
              <a:endParaRPr lang="zh-CN" altLang="en-US"/>
            </a:p>
          </p:txBody>
        </p:sp>
        <p:sp>
          <p:nvSpPr>
            <p:cNvPr id="32800" name="Line 70"/>
            <p:cNvSpPr>
              <a:spLocks noChangeShapeType="1"/>
            </p:cNvSpPr>
            <p:nvPr/>
          </p:nvSpPr>
          <p:spPr bwMode="auto">
            <a:xfrm>
              <a:off x="1836" y="2664"/>
              <a:ext cx="585" cy="0"/>
            </a:xfrm>
            <a:prstGeom prst="line">
              <a:avLst/>
            </a:prstGeom>
            <a:noFill/>
            <a:ln w="38100">
              <a:solidFill>
                <a:schemeClr val="folHlink"/>
              </a:solidFill>
              <a:round/>
              <a:headEnd/>
              <a:tailEnd type="none" w="sm" len="med"/>
            </a:ln>
            <a:extLst>
              <a:ext uri="{909E8E84-426E-40DD-AFC4-6F175D3DCCD1}">
                <a14:hiddenFill xmlns:a14="http://schemas.microsoft.com/office/drawing/2010/main">
                  <a:noFill/>
                </a14:hiddenFill>
              </a:ext>
            </a:extLst>
          </p:spPr>
          <p:txBody>
            <a:bodyPr wrap="none"/>
            <a:lstStyle/>
            <a:p>
              <a:endParaRPr lang="zh-CN" altLang="en-US"/>
            </a:p>
          </p:txBody>
        </p:sp>
        <p:sp>
          <p:nvSpPr>
            <p:cNvPr id="32801" name="Line 71"/>
            <p:cNvSpPr>
              <a:spLocks noChangeShapeType="1"/>
            </p:cNvSpPr>
            <p:nvPr/>
          </p:nvSpPr>
          <p:spPr bwMode="auto">
            <a:xfrm>
              <a:off x="2493" y="2664"/>
              <a:ext cx="1179" cy="0"/>
            </a:xfrm>
            <a:prstGeom prst="line">
              <a:avLst/>
            </a:prstGeom>
            <a:noFill/>
            <a:ln w="38100">
              <a:solidFill>
                <a:schemeClr val="folHlink"/>
              </a:solidFill>
              <a:round/>
              <a:headEnd/>
              <a:tailEnd type="none" w="sm" len="med"/>
            </a:ln>
            <a:extLst>
              <a:ext uri="{909E8E84-426E-40DD-AFC4-6F175D3DCCD1}">
                <a14:hiddenFill xmlns:a14="http://schemas.microsoft.com/office/drawing/2010/main">
                  <a:noFill/>
                </a14:hiddenFill>
              </a:ext>
            </a:extLst>
          </p:spPr>
          <p:txBody>
            <a:bodyPr wrap="none"/>
            <a:lstStyle/>
            <a:p>
              <a:endParaRPr lang="zh-CN" altLang="en-US"/>
            </a:p>
          </p:txBody>
        </p:sp>
        <p:sp>
          <p:nvSpPr>
            <p:cNvPr id="32802" name="Freeform 72"/>
            <p:cNvSpPr>
              <a:spLocks/>
            </p:cNvSpPr>
            <p:nvPr/>
          </p:nvSpPr>
          <p:spPr bwMode="auto">
            <a:xfrm>
              <a:off x="1656" y="2409"/>
              <a:ext cx="270" cy="264"/>
            </a:xfrm>
            <a:custGeom>
              <a:avLst/>
              <a:gdLst>
                <a:gd name="T0" fmla="*/ 81 w 270"/>
                <a:gd name="T1" fmla="*/ 255 h 264"/>
                <a:gd name="T2" fmla="*/ 0 w 270"/>
                <a:gd name="T3" fmla="*/ 165 h 264"/>
                <a:gd name="T4" fmla="*/ 81 w 270"/>
                <a:gd name="T5" fmla="*/ 12 h 264"/>
                <a:gd name="T6" fmla="*/ 252 w 270"/>
                <a:gd name="T7" fmla="*/ 93 h 264"/>
                <a:gd name="T8" fmla="*/ 189 w 270"/>
                <a:gd name="T9" fmla="*/ 210 h 264"/>
                <a:gd name="T10" fmla="*/ 189 w 270"/>
                <a:gd name="T11" fmla="*/ 264 h 264"/>
                <a:gd name="T12" fmla="*/ 0 60000 65536"/>
                <a:gd name="T13" fmla="*/ 0 60000 65536"/>
                <a:gd name="T14" fmla="*/ 0 60000 65536"/>
                <a:gd name="T15" fmla="*/ 0 60000 65536"/>
                <a:gd name="T16" fmla="*/ 0 60000 65536"/>
                <a:gd name="T17" fmla="*/ 0 60000 65536"/>
                <a:gd name="T18" fmla="*/ 0 w 270"/>
                <a:gd name="T19" fmla="*/ 0 h 264"/>
                <a:gd name="T20" fmla="*/ 270 w 270"/>
                <a:gd name="T21" fmla="*/ 264 h 264"/>
              </a:gdLst>
              <a:ahLst/>
              <a:cxnLst>
                <a:cxn ang="T12">
                  <a:pos x="T0" y="T1"/>
                </a:cxn>
                <a:cxn ang="T13">
                  <a:pos x="T2" y="T3"/>
                </a:cxn>
                <a:cxn ang="T14">
                  <a:pos x="T4" y="T5"/>
                </a:cxn>
                <a:cxn ang="T15">
                  <a:pos x="T6" y="T7"/>
                </a:cxn>
                <a:cxn ang="T16">
                  <a:pos x="T8" y="T9"/>
                </a:cxn>
                <a:cxn ang="T17">
                  <a:pos x="T10" y="T11"/>
                </a:cxn>
              </a:cxnLst>
              <a:rect l="T18" t="T19" r="T20" b="T21"/>
              <a:pathLst>
                <a:path w="270" h="264">
                  <a:moveTo>
                    <a:pt x="81" y="255"/>
                  </a:moveTo>
                  <a:cubicBezTo>
                    <a:pt x="40" y="230"/>
                    <a:pt x="0" y="205"/>
                    <a:pt x="0" y="165"/>
                  </a:cubicBezTo>
                  <a:cubicBezTo>
                    <a:pt x="0" y="125"/>
                    <a:pt x="39" y="24"/>
                    <a:pt x="81" y="12"/>
                  </a:cubicBezTo>
                  <a:cubicBezTo>
                    <a:pt x="123" y="0"/>
                    <a:pt x="234" y="60"/>
                    <a:pt x="252" y="93"/>
                  </a:cubicBezTo>
                  <a:cubicBezTo>
                    <a:pt x="270" y="126"/>
                    <a:pt x="200" y="181"/>
                    <a:pt x="189" y="210"/>
                  </a:cubicBezTo>
                  <a:cubicBezTo>
                    <a:pt x="178" y="239"/>
                    <a:pt x="183" y="251"/>
                    <a:pt x="189" y="264"/>
                  </a:cubicBezTo>
                </a:path>
              </a:pathLst>
            </a:custGeom>
            <a:noFill/>
            <a:ln w="38100" cap="flat" cmpd="sng">
              <a:solidFill>
                <a:schemeClr val="folHlink"/>
              </a:solidFill>
              <a:prstDash val="solid"/>
              <a:round/>
              <a:headEnd type="none" w="med" len="med"/>
              <a:tailEnd type="none" w="sm" len="me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32803" name="Freeform 73"/>
            <p:cNvSpPr>
              <a:spLocks/>
            </p:cNvSpPr>
            <p:nvPr/>
          </p:nvSpPr>
          <p:spPr bwMode="auto">
            <a:xfrm>
              <a:off x="2319" y="2217"/>
              <a:ext cx="270" cy="453"/>
            </a:xfrm>
            <a:custGeom>
              <a:avLst/>
              <a:gdLst>
                <a:gd name="T0" fmla="*/ 81 w 270"/>
                <a:gd name="T1" fmla="*/ 6519 h 264"/>
                <a:gd name="T2" fmla="*/ 0 w 270"/>
                <a:gd name="T3" fmla="*/ 4213 h 264"/>
                <a:gd name="T4" fmla="*/ 81 w 270"/>
                <a:gd name="T5" fmla="*/ 312 h 264"/>
                <a:gd name="T6" fmla="*/ 252 w 270"/>
                <a:gd name="T7" fmla="*/ 2385 h 264"/>
                <a:gd name="T8" fmla="*/ 189 w 270"/>
                <a:gd name="T9" fmla="*/ 5355 h 264"/>
                <a:gd name="T10" fmla="*/ 189 w 270"/>
                <a:gd name="T11" fmla="*/ 6733 h 264"/>
                <a:gd name="T12" fmla="*/ 0 60000 65536"/>
                <a:gd name="T13" fmla="*/ 0 60000 65536"/>
                <a:gd name="T14" fmla="*/ 0 60000 65536"/>
                <a:gd name="T15" fmla="*/ 0 60000 65536"/>
                <a:gd name="T16" fmla="*/ 0 60000 65536"/>
                <a:gd name="T17" fmla="*/ 0 60000 65536"/>
                <a:gd name="T18" fmla="*/ 0 w 270"/>
                <a:gd name="T19" fmla="*/ 0 h 264"/>
                <a:gd name="T20" fmla="*/ 270 w 270"/>
                <a:gd name="T21" fmla="*/ 264 h 264"/>
              </a:gdLst>
              <a:ahLst/>
              <a:cxnLst>
                <a:cxn ang="T12">
                  <a:pos x="T0" y="T1"/>
                </a:cxn>
                <a:cxn ang="T13">
                  <a:pos x="T2" y="T3"/>
                </a:cxn>
                <a:cxn ang="T14">
                  <a:pos x="T4" y="T5"/>
                </a:cxn>
                <a:cxn ang="T15">
                  <a:pos x="T6" y="T7"/>
                </a:cxn>
                <a:cxn ang="T16">
                  <a:pos x="T8" y="T9"/>
                </a:cxn>
                <a:cxn ang="T17">
                  <a:pos x="T10" y="T11"/>
                </a:cxn>
              </a:cxnLst>
              <a:rect l="T18" t="T19" r="T20" b="T21"/>
              <a:pathLst>
                <a:path w="270" h="264">
                  <a:moveTo>
                    <a:pt x="81" y="255"/>
                  </a:moveTo>
                  <a:cubicBezTo>
                    <a:pt x="40" y="230"/>
                    <a:pt x="0" y="205"/>
                    <a:pt x="0" y="165"/>
                  </a:cubicBezTo>
                  <a:cubicBezTo>
                    <a:pt x="0" y="125"/>
                    <a:pt x="39" y="24"/>
                    <a:pt x="81" y="12"/>
                  </a:cubicBezTo>
                  <a:cubicBezTo>
                    <a:pt x="123" y="0"/>
                    <a:pt x="234" y="60"/>
                    <a:pt x="252" y="93"/>
                  </a:cubicBezTo>
                  <a:cubicBezTo>
                    <a:pt x="270" y="126"/>
                    <a:pt x="200" y="181"/>
                    <a:pt x="189" y="210"/>
                  </a:cubicBezTo>
                  <a:cubicBezTo>
                    <a:pt x="178" y="239"/>
                    <a:pt x="183" y="251"/>
                    <a:pt x="189" y="264"/>
                  </a:cubicBezTo>
                </a:path>
              </a:pathLst>
            </a:custGeom>
            <a:noFill/>
            <a:ln w="38100" cap="flat" cmpd="sng">
              <a:solidFill>
                <a:schemeClr val="folHlink"/>
              </a:solidFill>
              <a:prstDash val="solid"/>
              <a:round/>
              <a:headEnd type="none" w="med" len="med"/>
              <a:tailEnd type="none" w="sm" len="me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grpSp>
      <p:sp>
        <p:nvSpPr>
          <p:cNvPr id="32789" name="Line 74"/>
          <p:cNvSpPr>
            <a:spLocks noChangeShapeType="1"/>
          </p:cNvSpPr>
          <p:nvPr/>
        </p:nvSpPr>
        <p:spPr bwMode="auto">
          <a:xfrm>
            <a:off x="1662113" y="4914900"/>
            <a:ext cx="3057525" cy="0"/>
          </a:xfrm>
          <a:prstGeom prst="line">
            <a:avLst/>
          </a:prstGeom>
          <a:noFill/>
          <a:ln w="38100">
            <a:solidFill>
              <a:srgbClr val="FF00FF"/>
            </a:solidFill>
            <a:round/>
            <a:headEnd/>
            <a:tailEnd type="none" w="sm" len="med"/>
          </a:ln>
          <a:extLst>
            <a:ext uri="{909E8E84-426E-40DD-AFC4-6F175D3DCCD1}">
              <a14:hiddenFill xmlns:a14="http://schemas.microsoft.com/office/drawing/2010/main">
                <a:noFill/>
              </a14:hiddenFill>
            </a:ext>
          </a:extLst>
        </p:spPr>
        <p:txBody>
          <a:bodyPr wrap="none"/>
          <a:lstStyle/>
          <a:p>
            <a:endParaRPr lang="zh-CN" altLang="en-US"/>
          </a:p>
        </p:txBody>
      </p:sp>
      <p:sp>
        <p:nvSpPr>
          <p:cNvPr id="32790" name="Text Box 75"/>
          <p:cNvSpPr txBox="1">
            <a:spLocks noChangeArrowheads="1"/>
          </p:cNvSpPr>
          <p:nvPr/>
        </p:nvSpPr>
        <p:spPr bwMode="auto">
          <a:xfrm>
            <a:off x="750888" y="4548188"/>
            <a:ext cx="64135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type="none" w="sm" len="me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eaLnBrk="1" hangingPunct="1"/>
            <a:r>
              <a:rPr kumimoji="1" lang="en-US" altLang="zh-CN" sz="2400" b="1">
                <a:solidFill>
                  <a:schemeClr val="folHlink"/>
                </a:solidFill>
                <a:latin typeface="Times New Roman" panose="02020603050405020304" pitchFamily="18" charset="0"/>
              </a:rPr>
              <a:t>3′</a:t>
            </a:r>
          </a:p>
        </p:txBody>
      </p:sp>
      <p:sp>
        <p:nvSpPr>
          <p:cNvPr id="32791" name="Text Box 76"/>
          <p:cNvSpPr txBox="1">
            <a:spLocks noChangeArrowheads="1"/>
          </p:cNvSpPr>
          <p:nvPr/>
        </p:nvSpPr>
        <p:spPr bwMode="auto">
          <a:xfrm>
            <a:off x="5141913" y="4529138"/>
            <a:ext cx="64135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type="none" w="sm" len="me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eaLnBrk="1" hangingPunct="1"/>
            <a:r>
              <a:rPr kumimoji="1" lang="en-US" altLang="zh-CN" sz="2400" b="1">
                <a:solidFill>
                  <a:schemeClr val="folHlink"/>
                </a:solidFill>
                <a:latin typeface="Times New Roman" panose="02020603050405020304" pitchFamily="18" charset="0"/>
              </a:rPr>
              <a:t>5′</a:t>
            </a:r>
          </a:p>
        </p:txBody>
      </p:sp>
      <p:sp>
        <p:nvSpPr>
          <p:cNvPr id="32792" name="Text Box 77"/>
          <p:cNvSpPr txBox="1">
            <a:spLocks noChangeArrowheads="1"/>
          </p:cNvSpPr>
          <p:nvPr/>
        </p:nvSpPr>
        <p:spPr bwMode="auto">
          <a:xfrm>
            <a:off x="3522663" y="4175125"/>
            <a:ext cx="14589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type="none" w="sm" len="me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eaLnBrk="1" hangingPunct="1"/>
            <a:r>
              <a:rPr kumimoji="1" lang="zh-CN" altLang="en-US" sz="2400" b="1">
                <a:solidFill>
                  <a:schemeClr val="folHlink"/>
                </a:solidFill>
                <a:latin typeface="Times New Roman" panose="02020603050405020304" pitchFamily="18" charset="0"/>
              </a:rPr>
              <a:t>模板</a:t>
            </a:r>
            <a:r>
              <a:rPr kumimoji="1" lang="en-US" altLang="zh-CN" sz="2400" b="1">
                <a:solidFill>
                  <a:schemeClr val="folHlink"/>
                </a:solidFill>
                <a:latin typeface="Times New Roman" panose="02020603050405020304" pitchFamily="18" charset="0"/>
              </a:rPr>
              <a:t>DNA</a:t>
            </a:r>
          </a:p>
        </p:txBody>
      </p:sp>
      <p:sp>
        <p:nvSpPr>
          <p:cNvPr id="32793" name="Text Box 78"/>
          <p:cNvSpPr txBox="1">
            <a:spLocks noChangeArrowheads="1"/>
          </p:cNvSpPr>
          <p:nvPr/>
        </p:nvSpPr>
        <p:spPr bwMode="auto">
          <a:xfrm>
            <a:off x="2479675" y="4914900"/>
            <a:ext cx="17129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type="none" w="sm" len="me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eaLnBrk="1" hangingPunct="1"/>
            <a:r>
              <a:rPr kumimoji="1" lang="zh-CN" altLang="en-US" sz="2400" b="1">
                <a:solidFill>
                  <a:srgbClr val="FF00FF"/>
                </a:solidFill>
                <a:latin typeface="Times New Roman" panose="02020603050405020304" pitchFamily="18" charset="0"/>
              </a:rPr>
              <a:t>成熟</a:t>
            </a:r>
            <a:r>
              <a:rPr kumimoji="1" lang="en-US" altLang="zh-CN" sz="2400" b="1">
                <a:solidFill>
                  <a:srgbClr val="FF00FF"/>
                </a:solidFill>
                <a:latin typeface="Times New Roman" panose="02020603050405020304" pitchFamily="18" charset="0"/>
              </a:rPr>
              <a:t>mRNA</a:t>
            </a:r>
          </a:p>
        </p:txBody>
      </p:sp>
      <p:sp>
        <p:nvSpPr>
          <p:cNvPr id="32794" name="Text Box 79"/>
          <p:cNvSpPr txBox="1">
            <a:spLocks noChangeArrowheads="1"/>
          </p:cNvSpPr>
          <p:nvPr/>
        </p:nvSpPr>
        <p:spPr bwMode="auto">
          <a:xfrm>
            <a:off x="4727575" y="4746625"/>
            <a:ext cx="6413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type="none" w="sm" len="me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eaLnBrk="1" hangingPunct="1"/>
            <a:r>
              <a:rPr kumimoji="1" lang="en-US" altLang="zh-CN" sz="2400" b="1">
                <a:solidFill>
                  <a:schemeClr val="folHlink"/>
                </a:solidFill>
                <a:latin typeface="Times New Roman" panose="02020603050405020304" pitchFamily="18" charset="0"/>
              </a:rPr>
              <a:t>3′</a:t>
            </a:r>
          </a:p>
        </p:txBody>
      </p:sp>
      <p:sp>
        <p:nvSpPr>
          <p:cNvPr id="32795" name="Text Box 80"/>
          <p:cNvSpPr txBox="1">
            <a:spLocks noChangeArrowheads="1"/>
          </p:cNvSpPr>
          <p:nvPr/>
        </p:nvSpPr>
        <p:spPr bwMode="auto">
          <a:xfrm>
            <a:off x="1260475" y="4749800"/>
            <a:ext cx="64135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type="none" w="sm" len="me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eaLnBrk="1" hangingPunct="1"/>
            <a:r>
              <a:rPr kumimoji="1" lang="en-US" altLang="zh-CN" sz="2400" b="1">
                <a:solidFill>
                  <a:schemeClr val="folHlink"/>
                </a:solidFill>
                <a:latin typeface="Times New Roman" panose="02020603050405020304" pitchFamily="18" charset="0"/>
              </a:rPr>
              <a:t>5′</a:t>
            </a:r>
          </a:p>
        </p:txBody>
      </p:sp>
      <p:sp>
        <p:nvSpPr>
          <p:cNvPr id="32796" name="Text Box 81"/>
          <p:cNvSpPr txBox="1">
            <a:spLocks noChangeArrowheads="1"/>
          </p:cNvSpPr>
          <p:nvPr/>
        </p:nvSpPr>
        <p:spPr bwMode="auto">
          <a:xfrm>
            <a:off x="5584825" y="4662488"/>
            <a:ext cx="14097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type="none" w="sm" len="me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eaLnBrk="1" hangingPunct="1"/>
            <a:r>
              <a:rPr kumimoji="1" lang="zh-CN" altLang="en-US" sz="2400" b="1">
                <a:solidFill>
                  <a:schemeClr val="folHlink"/>
                </a:solidFill>
                <a:latin typeface="Times New Roman" panose="02020603050405020304" pitchFamily="18" charset="0"/>
              </a:rPr>
              <a:t>局部互补</a:t>
            </a:r>
          </a:p>
        </p:txBody>
      </p:sp>
      <p:sp>
        <p:nvSpPr>
          <p:cNvPr id="32797" name="Text Box 82"/>
          <p:cNvSpPr txBox="1">
            <a:spLocks noChangeArrowheads="1"/>
          </p:cNvSpPr>
          <p:nvPr/>
        </p:nvSpPr>
        <p:spPr bwMode="auto">
          <a:xfrm>
            <a:off x="1541463" y="3867150"/>
            <a:ext cx="15319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type="none" w="sm" len="med"/>
              </a14:hiddenLine>
            </a:ext>
          </a:extLst>
        </p:spPr>
        <p:txBody>
          <a:bodyPr wrap="none" lIns="0" r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eaLnBrk="1" hangingPunct="1"/>
            <a:r>
              <a:rPr kumimoji="1" lang="zh-CN" altLang="en-US" sz="2400" b="1">
                <a:solidFill>
                  <a:schemeClr val="folHlink"/>
                </a:solidFill>
                <a:latin typeface="Times New Roman" panose="02020603050405020304" pitchFamily="18" charset="0"/>
              </a:rPr>
              <a:t>鼓泡状突出</a:t>
            </a:r>
          </a:p>
        </p:txBody>
      </p:sp>
      <p:sp>
        <p:nvSpPr>
          <p:cNvPr id="32798" name="Line 83"/>
          <p:cNvSpPr>
            <a:spLocks noChangeShapeType="1"/>
          </p:cNvSpPr>
          <p:nvPr/>
        </p:nvSpPr>
        <p:spPr bwMode="auto">
          <a:xfrm>
            <a:off x="4352925" y="3133725"/>
            <a:ext cx="0" cy="1044575"/>
          </a:xfrm>
          <a:prstGeom prst="line">
            <a:avLst/>
          </a:prstGeom>
          <a:noFill/>
          <a:ln w="57150">
            <a:solidFill>
              <a:srgbClr val="0099FF"/>
            </a:solidFill>
            <a:round/>
            <a:headEn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spTree>
    <p:extLst>
      <p:ext uri="{BB962C8B-B14F-4D97-AF65-F5344CB8AC3E}">
        <p14:creationId xmlns:p14="http://schemas.microsoft.com/office/powerpoint/2010/main" val="306481173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624269D4-C5E5-4D9F-956B-BB68E3608E2A}" type="slidenum">
              <a:rPr lang="en-US" altLang="zh-CN"/>
              <a:pPr eaLnBrk="1" hangingPunct="1"/>
              <a:t>31</a:t>
            </a:fld>
            <a:endParaRPr lang="en-US" altLang="zh-CN"/>
          </a:p>
        </p:txBody>
      </p:sp>
      <p:sp>
        <p:nvSpPr>
          <p:cNvPr id="33795" name="Rectangle 2"/>
          <p:cNvSpPr>
            <a:spLocks noGrp="1" noChangeArrowheads="1"/>
          </p:cNvSpPr>
          <p:nvPr>
            <p:ph type="title"/>
          </p:nvPr>
        </p:nvSpPr>
        <p:spPr>
          <a:xfrm>
            <a:off x="528638" y="395288"/>
            <a:ext cx="7772400" cy="685800"/>
          </a:xfrm>
        </p:spPr>
        <p:txBody>
          <a:bodyPr/>
          <a:lstStyle/>
          <a:p>
            <a:pPr eaLnBrk="1" hangingPunct="1"/>
            <a:r>
              <a:rPr lang="zh-CN" altLang="en-US" sz="4400" b="1" dirty="0" smtClean="0"/>
              <a:t>核酸杂交实验</a:t>
            </a:r>
          </a:p>
        </p:txBody>
      </p:sp>
      <p:sp>
        <p:nvSpPr>
          <p:cNvPr id="156675" name="Freeform 3"/>
          <p:cNvSpPr>
            <a:spLocks/>
          </p:cNvSpPr>
          <p:nvPr/>
        </p:nvSpPr>
        <p:spPr bwMode="auto">
          <a:xfrm>
            <a:off x="1384300" y="1833563"/>
            <a:ext cx="6202363" cy="3124200"/>
          </a:xfrm>
          <a:custGeom>
            <a:avLst/>
            <a:gdLst>
              <a:gd name="T0" fmla="*/ 2147483647 w 3907"/>
              <a:gd name="T1" fmla="*/ 2147483647 h 1968"/>
              <a:gd name="T2" fmla="*/ 2147483647 w 3907"/>
              <a:gd name="T3" fmla="*/ 2147483647 h 1968"/>
              <a:gd name="T4" fmla="*/ 2147483647 w 3907"/>
              <a:gd name="T5" fmla="*/ 2147483647 h 1968"/>
              <a:gd name="T6" fmla="*/ 2147483647 w 3907"/>
              <a:gd name="T7" fmla="*/ 2147483647 h 1968"/>
              <a:gd name="T8" fmla="*/ 2147483647 w 3907"/>
              <a:gd name="T9" fmla="*/ 2147483647 h 1968"/>
              <a:gd name="T10" fmla="*/ 2147483647 w 3907"/>
              <a:gd name="T11" fmla="*/ 2147483647 h 1968"/>
              <a:gd name="T12" fmla="*/ 2147483647 w 3907"/>
              <a:gd name="T13" fmla="*/ 2147483647 h 1968"/>
              <a:gd name="T14" fmla="*/ 2147483647 w 3907"/>
              <a:gd name="T15" fmla="*/ 2147483647 h 1968"/>
              <a:gd name="T16" fmla="*/ 2147483647 w 3907"/>
              <a:gd name="T17" fmla="*/ 2147483647 h 1968"/>
              <a:gd name="T18" fmla="*/ 2147483647 w 3907"/>
              <a:gd name="T19" fmla="*/ 2147483647 h 1968"/>
              <a:gd name="T20" fmla="*/ 2147483647 w 3907"/>
              <a:gd name="T21" fmla="*/ 2147483647 h 1968"/>
              <a:gd name="T22" fmla="*/ 2147483647 w 3907"/>
              <a:gd name="T23" fmla="*/ 2147483647 h 1968"/>
              <a:gd name="T24" fmla="*/ 2147483647 w 3907"/>
              <a:gd name="T25" fmla="*/ 2147483647 h 1968"/>
              <a:gd name="T26" fmla="*/ 2147483647 w 3907"/>
              <a:gd name="T27" fmla="*/ 2147483647 h 1968"/>
              <a:gd name="T28" fmla="*/ 2147483647 w 3907"/>
              <a:gd name="T29" fmla="*/ 2147483647 h 1968"/>
              <a:gd name="T30" fmla="*/ 2147483647 w 3907"/>
              <a:gd name="T31" fmla="*/ 2147483647 h 1968"/>
              <a:gd name="T32" fmla="*/ 2147483647 w 3907"/>
              <a:gd name="T33" fmla="*/ 2147483647 h 1968"/>
              <a:gd name="T34" fmla="*/ 2147483647 w 3907"/>
              <a:gd name="T35" fmla="*/ 2147483647 h 1968"/>
              <a:gd name="T36" fmla="*/ 2147483647 w 3907"/>
              <a:gd name="T37" fmla="*/ 2147483647 h 1968"/>
              <a:gd name="T38" fmla="*/ 2147483647 w 3907"/>
              <a:gd name="T39" fmla="*/ 2147483647 h 1968"/>
              <a:gd name="T40" fmla="*/ 2147483647 w 3907"/>
              <a:gd name="T41" fmla="*/ 2147483647 h 1968"/>
              <a:gd name="T42" fmla="*/ 2147483647 w 3907"/>
              <a:gd name="T43" fmla="*/ 2147483647 h 1968"/>
              <a:gd name="T44" fmla="*/ 2147483647 w 3907"/>
              <a:gd name="T45" fmla="*/ 2147483647 h 1968"/>
              <a:gd name="T46" fmla="*/ 2147483647 w 3907"/>
              <a:gd name="T47" fmla="*/ 2147483647 h 1968"/>
              <a:gd name="T48" fmla="*/ 2147483647 w 3907"/>
              <a:gd name="T49" fmla="*/ 2147483647 h 1968"/>
              <a:gd name="T50" fmla="*/ 2147483647 w 3907"/>
              <a:gd name="T51" fmla="*/ 2147483647 h 1968"/>
              <a:gd name="T52" fmla="*/ 2147483647 w 3907"/>
              <a:gd name="T53" fmla="*/ 2147483647 h 1968"/>
              <a:gd name="T54" fmla="*/ 2147483647 w 3907"/>
              <a:gd name="T55" fmla="*/ 2147483647 h 1968"/>
              <a:gd name="T56" fmla="*/ 2147483647 w 3907"/>
              <a:gd name="T57" fmla="*/ 2147483647 h 1968"/>
              <a:gd name="T58" fmla="*/ 2147483647 w 3907"/>
              <a:gd name="T59" fmla="*/ 2147483647 h 1968"/>
              <a:gd name="T60" fmla="*/ 2147483647 w 3907"/>
              <a:gd name="T61" fmla="*/ 2147483647 h 1968"/>
              <a:gd name="T62" fmla="*/ 2147483647 w 3907"/>
              <a:gd name="T63" fmla="*/ 2147483647 h 1968"/>
              <a:gd name="T64" fmla="*/ 2147483647 w 3907"/>
              <a:gd name="T65" fmla="*/ 2147483647 h 1968"/>
              <a:gd name="T66" fmla="*/ 2147483647 w 3907"/>
              <a:gd name="T67" fmla="*/ 2147483647 h 1968"/>
              <a:gd name="T68" fmla="*/ 2147483647 w 3907"/>
              <a:gd name="T69" fmla="*/ 2147483647 h 1968"/>
              <a:gd name="T70" fmla="*/ 2147483647 w 3907"/>
              <a:gd name="T71" fmla="*/ 2147483647 h 1968"/>
              <a:gd name="T72" fmla="*/ 2147483647 w 3907"/>
              <a:gd name="T73" fmla="*/ 2147483647 h 1968"/>
              <a:gd name="T74" fmla="*/ 2147483647 w 3907"/>
              <a:gd name="T75" fmla="*/ 2147483647 h 1968"/>
              <a:gd name="T76" fmla="*/ 2147483647 w 3907"/>
              <a:gd name="T77" fmla="*/ 2147483647 h 1968"/>
              <a:gd name="T78" fmla="*/ 2147483647 w 3907"/>
              <a:gd name="T79" fmla="*/ 2147483647 h 196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3907"/>
              <a:gd name="T121" fmla="*/ 0 h 1968"/>
              <a:gd name="T122" fmla="*/ 3907 w 3907"/>
              <a:gd name="T123" fmla="*/ 1968 h 1968"/>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3907" h="1968">
                <a:moveTo>
                  <a:pt x="172" y="1968"/>
                </a:moveTo>
                <a:cubicBezTo>
                  <a:pt x="79" y="1884"/>
                  <a:pt x="2" y="1795"/>
                  <a:pt x="1" y="1716"/>
                </a:cubicBezTo>
                <a:cubicBezTo>
                  <a:pt x="0" y="1637"/>
                  <a:pt x="154" y="1573"/>
                  <a:pt x="163" y="1491"/>
                </a:cubicBezTo>
                <a:cubicBezTo>
                  <a:pt x="172" y="1409"/>
                  <a:pt x="59" y="1303"/>
                  <a:pt x="55" y="1221"/>
                </a:cubicBezTo>
                <a:cubicBezTo>
                  <a:pt x="51" y="1139"/>
                  <a:pt x="74" y="1034"/>
                  <a:pt x="136" y="996"/>
                </a:cubicBezTo>
                <a:cubicBezTo>
                  <a:pt x="198" y="958"/>
                  <a:pt x="344" y="964"/>
                  <a:pt x="424" y="996"/>
                </a:cubicBezTo>
                <a:cubicBezTo>
                  <a:pt x="504" y="1028"/>
                  <a:pt x="546" y="1160"/>
                  <a:pt x="613" y="1185"/>
                </a:cubicBezTo>
                <a:cubicBezTo>
                  <a:pt x="680" y="1210"/>
                  <a:pt x="772" y="1201"/>
                  <a:pt x="829" y="1149"/>
                </a:cubicBezTo>
                <a:cubicBezTo>
                  <a:pt x="886" y="1097"/>
                  <a:pt x="961" y="916"/>
                  <a:pt x="955" y="870"/>
                </a:cubicBezTo>
                <a:cubicBezTo>
                  <a:pt x="949" y="824"/>
                  <a:pt x="841" y="942"/>
                  <a:pt x="793" y="870"/>
                </a:cubicBezTo>
                <a:cubicBezTo>
                  <a:pt x="745" y="798"/>
                  <a:pt x="700" y="516"/>
                  <a:pt x="667" y="438"/>
                </a:cubicBezTo>
                <a:cubicBezTo>
                  <a:pt x="634" y="360"/>
                  <a:pt x="599" y="427"/>
                  <a:pt x="595" y="402"/>
                </a:cubicBezTo>
                <a:cubicBezTo>
                  <a:pt x="591" y="377"/>
                  <a:pt x="633" y="342"/>
                  <a:pt x="640" y="285"/>
                </a:cubicBezTo>
                <a:cubicBezTo>
                  <a:pt x="647" y="228"/>
                  <a:pt x="614" y="102"/>
                  <a:pt x="640" y="60"/>
                </a:cubicBezTo>
                <a:cubicBezTo>
                  <a:pt x="666" y="18"/>
                  <a:pt x="752" y="0"/>
                  <a:pt x="793" y="33"/>
                </a:cubicBezTo>
                <a:cubicBezTo>
                  <a:pt x="834" y="66"/>
                  <a:pt x="854" y="225"/>
                  <a:pt x="883" y="258"/>
                </a:cubicBezTo>
                <a:cubicBezTo>
                  <a:pt x="912" y="291"/>
                  <a:pt x="943" y="229"/>
                  <a:pt x="964" y="231"/>
                </a:cubicBezTo>
                <a:cubicBezTo>
                  <a:pt x="985" y="233"/>
                  <a:pt x="1009" y="242"/>
                  <a:pt x="1009" y="267"/>
                </a:cubicBezTo>
                <a:cubicBezTo>
                  <a:pt x="1009" y="292"/>
                  <a:pt x="967" y="362"/>
                  <a:pt x="964" y="384"/>
                </a:cubicBezTo>
                <a:cubicBezTo>
                  <a:pt x="961" y="406"/>
                  <a:pt x="973" y="390"/>
                  <a:pt x="991" y="402"/>
                </a:cubicBezTo>
                <a:cubicBezTo>
                  <a:pt x="1009" y="414"/>
                  <a:pt x="1066" y="392"/>
                  <a:pt x="1072" y="456"/>
                </a:cubicBezTo>
                <a:cubicBezTo>
                  <a:pt x="1078" y="520"/>
                  <a:pt x="1012" y="744"/>
                  <a:pt x="1027" y="789"/>
                </a:cubicBezTo>
                <a:cubicBezTo>
                  <a:pt x="1042" y="834"/>
                  <a:pt x="1128" y="742"/>
                  <a:pt x="1162" y="726"/>
                </a:cubicBezTo>
                <a:cubicBezTo>
                  <a:pt x="1196" y="710"/>
                  <a:pt x="1216" y="696"/>
                  <a:pt x="1234" y="690"/>
                </a:cubicBezTo>
                <a:cubicBezTo>
                  <a:pt x="1252" y="684"/>
                  <a:pt x="1248" y="668"/>
                  <a:pt x="1270" y="690"/>
                </a:cubicBezTo>
                <a:cubicBezTo>
                  <a:pt x="1292" y="712"/>
                  <a:pt x="1342" y="807"/>
                  <a:pt x="1369" y="825"/>
                </a:cubicBezTo>
                <a:cubicBezTo>
                  <a:pt x="1396" y="843"/>
                  <a:pt x="1436" y="823"/>
                  <a:pt x="1432" y="798"/>
                </a:cubicBezTo>
                <a:cubicBezTo>
                  <a:pt x="1428" y="773"/>
                  <a:pt x="1357" y="721"/>
                  <a:pt x="1342" y="672"/>
                </a:cubicBezTo>
                <a:cubicBezTo>
                  <a:pt x="1327" y="623"/>
                  <a:pt x="1363" y="555"/>
                  <a:pt x="1342" y="501"/>
                </a:cubicBezTo>
                <a:cubicBezTo>
                  <a:pt x="1321" y="447"/>
                  <a:pt x="1231" y="403"/>
                  <a:pt x="1216" y="348"/>
                </a:cubicBezTo>
                <a:cubicBezTo>
                  <a:pt x="1201" y="293"/>
                  <a:pt x="1222" y="195"/>
                  <a:pt x="1252" y="168"/>
                </a:cubicBezTo>
                <a:cubicBezTo>
                  <a:pt x="1282" y="141"/>
                  <a:pt x="1372" y="149"/>
                  <a:pt x="1396" y="186"/>
                </a:cubicBezTo>
                <a:cubicBezTo>
                  <a:pt x="1420" y="223"/>
                  <a:pt x="1378" y="327"/>
                  <a:pt x="1396" y="393"/>
                </a:cubicBezTo>
                <a:cubicBezTo>
                  <a:pt x="1414" y="459"/>
                  <a:pt x="1476" y="554"/>
                  <a:pt x="1504" y="582"/>
                </a:cubicBezTo>
                <a:cubicBezTo>
                  <a:pt x="1532" y="610"/>
                  <a:pt x="1545" y="574"/>
                  <a:pt x="1567" y="564"/>
                </a:cubicBezTo>
                <a:cubicBezTo>
                  <a:pt x="1589" y="554"/>
                  <a:pt x="1632" y="570"/>
                  <a:pt x="1639" y="519"/>
                </a:cubicBezTo>
                <a:cubicBezTo>
                  <a:pt x="1646" y="468"/>
                  <a:pt x="1608" y="319"/>
                  <a:pt x="1612" y="258"/>
                </a:cubicBezTo>
                <a:cubicBezTo>
                  <a:pt x="1616" y="197"/>
                  <a:pt x="1636" y="157"/>
                  <a:pt x="1666" y="150"/>
                </a:cubicBezTo>
                <a:cubicBezTo>
                  <a:pt x="1696" y="143"/>
                  <a:pt x="1777" y="155"/>
                  <a:pt x="1792" y="213"/>
                </a:cubicBezTo>
                <a:cubicBezTo>
                  <a:pt x="1807" y="271"/>
                  <a:pt x="1750" y="447"/>
                  <a:pt x="1756" y="501"/>
                </a:cubicBezTo>
                <a:cubicBezTo>
                  <a:pt x="1762" y="555"/>
                  <a:pt x="1822" y="477"/>
                  <a:pt x="1828" y="537"/>
                </a:cubicBezTo>
                <a:cubicBezTo>
                  <a:pt x="1834" y="597"/>
                  <a:pt x="1816" y="769"/>
                  <a:pt x="1792" y="861"/>
                </a:cubicBezTo>
                <a:cubicBezTo>
                  <a:pt x="1768" y="953"/>
                  <a:pt x="1702" y="1005"/>
                  <a:pt x="1684" y="1086"/>
                </a:cubicBezTo>
                <a:cubicBezTo>
                  <a:pt x="1666" y="1167"/>
                  <a:pt x="1656" y="1284"/>
                  <a:pt x="1684" y="1347"/>
                </a:cubicBezTo>
                <a:cubicBezTo>
                  <a:pt x="1712" y="1410"/>
                  <a:pt x="1788" y="1467"/>
                  <a:pt x="1855" y="1464"/>
                </a:cubicBezTo>
                <a:cubicBezTo>
                  <a:pt x="1922" y="1461"/>
                  <a:pt x="2070" y="1455"/>
                  <a:pt x="2089" y="1329"/>
                </a:cubicBezTo>
                <a:cubicBezTo>
                  <a:pt x="2108" y="1203"/>
                  <a:pt x="1990" y="835"/>
                  <a:pt x="1972" y="708"/>
                </a:cubicBezTo>
                <a:cubicBezTo>
                  <a:pt x="1954" y="581"/>
                  <a:pt x="1985" y="607"/>
                  <a:pt x="1981" y="564"/>
                </a:cubicBezTo>
                <a:cubicBezTo>
                  <a:pt x="1977" y="521"/>
                  <a:pt x="1949" y="484"/>
                  <a:pt x="1945" y="447"/>
                </a:cubicBezTo>
                <a:cubicBezTo>
                  <a:pt x="1941" y="410"/>
                  <a:pt x="1939" y="351"/>
                  <a:pt x="1954" y="339"/>
                </a:cubicBezTo>
                <a:cubicBezTo>
                  <a:pt x="1969" y="327"/>
                  <a:pt x="2001" y="397"/>
                  <a:pt x="2035" y="375"/>
                </a:cubicBezTo>
                <a:cubicBezTo>
                  <a:pt x="2069" y="353"/>
                  <a:pt x="2128" y="235"/>
                  <a:pt x="2161" y="204"/>
                </a:cubicBezTo>
                <a:cubicBezTo>
                  <a:pt x="2194" y="173"/>
                  <a:pt x="2208" y="177"/>
                  <a:pt x="2233" y="186"/>
                </a:cubicBezTo>
                <a:cubicBezTo>
                  <a:pt x="2258" y="195"/>
                  <a:pt x="2324" y="221"/>
                  <a:pt x="2314" y="258"/>
                </a:cubicBezTo>
                <a:cubicBezTo>
                  <a:pt x="2304" y="295"/>
                  <a:pt x="2182" y="379"/>
                  <a:pt x="2170" y="411"/>
                </a:cubicBezTo>
                <a:cubicBezTo>
                  <a:pt x="2158" y="443"/>
                  <a:pt x="2208" y="454"/>
                  <a:pt x="2242" y="447"/>
                </a:cubicBezTo>
                <a:cubicBezTo>
                  <a:pt x="2276" y="440"/>
                  <a:pt x="2352" y="391"/>
                  <a:pt x="2377" y="366"/>
                </a:cubicBezTo>
                <a:cubicBezTo>
                  <a:pt x="2402" y="341"/>
                  <a:pt x="2377" y="310"/>
                  <a:pt x="2395" y="294"/>
                </a:cubicBezTo>
                <a:cubicBezTo>
                  <a:pt x="2413" y="278"/>
                  <a:pt x="2463" y="277"/>
                  <a:pt x="2485" y="267"/>
                </a:cubicBezTo>
                <a:cubicBezTo>
                  <a:pt x="2507" y="257"/>
                  <a:pt x="2515" y="235"/>
                  <a:pt x="2530" y="231"/>
                </a:cubicBezTo>
                <a:cubicBezTo>
                  <a:pt x="2545" y="227"/>
                  <a:pt x="2563" y="239"/>
                  <a:pt x="2575" y="240"/>
                </a:cubicBezTo>
                <a:cubicBezTo>
                  <a:pt x="2587" y="241"/>
                  <a:pt x="2578" y="228"/>
                  <a:pt x="2602" y="240"/>
                </a:cubicBezTo>
                <a:cubicBezTo>
                  <a:pt x="2626" y="252"/>
                  <a:pt x="2653" y="282"/>
                  <a:pt x="2719" y="312"/>
                </a:cubicBezTo>
                <a:cubicBezTo>
                  <a:pt x="2785" y="342"/>
                  <a:pt x="2904" y="360"/>
                  <a:pt x="2998" y="420"/>
                </a:cubicBezTo>
                <a:cubicBezTo>
                  <a:pt x="3092" y="480"/>
                  <a:pt x="3252" y="606"/>
                  <a:pt x="3286" y="672"/>
                </a:cubicBezTo>
                <a:cubicBezTo>
                  <a:pt x="3320" y="738"/>
                  <a:pt x="3232" y="807"/>
                  <a:pt x="3205" y="816"/>
                </a:cubicBezTo>
                <a:cubicBezTo>
                  <a:pt x="3178" y="825"/>
                  <a:pt x="3146" y="747"/>
                  <a:pt x="3124" y="726"/>
                </a:cubicBezTo>
                <a:cubicBezTo>
                  <a:pt x="3102" y="705"/>
                  <a:pt x="3102" y="693"/>
                  <a:pt x="3070" y="690"/>
                </a:cubicBezTo>
                <a:cubicBezTo>
                  <a:pt x="3038" y="687"/>
                  <a:pt x="2982" y="738"/>
                  <a:pt x="2935" y="708"/>
                </a:cubicBezTo>
                <a:cubicBezTo>
                  <a:pt x="2888" y="678"/>
                  <a:pt x="2856" y="546"/>
                  <a:pt x="2791" y="510"/>
                </a:cubicBezTo>
                <a:cubicBezTo>
                  <a:pt x="2726" y="474"/>
                  <a:pt x="2600" y="468"/>
                  <a:pt x="2548" y="492"/>
                </a:cubicBezTo>
                <a:cubicBezTo>
                  <a:pt x="2496" y="516"/>
                  <a:pt x="2434" y="591"/>
                  <a:pt x="2476" y="654"/>
                </a:cubicBezTo>
                <a:cubicBezTo>
                  <a:pt x="2518" y="717"/>
                  <a:pt x="2725" y="794"/>
                  <a:pt x="2800" y="870"/>
                </a:cubicBezTo>
                <a:cubicBezTo>
                  <a:pt x="2875" y="946"/>
                  <a:pt x="2875" y="1063"/>
                  <a:pt x="2926" y="1113"/>
                </a:cubicBezTo>
                <a:cubicBezTo>
                  <a:pt x="2977" y="1163"/>
                  <a:pt x="3069" y="1127"/>
                  <a:pt x="3106" y="1167"/>
                </a:cubicBezTo>
                <a:cubicBezTo>
                  <a:pt x="3143" y="1207"/>
                  <a:pt x="3121" y="1293"/>
                  <a:pt x="3151" y="1356"/>
                </a:cubicBezTo>
                <a:cubicBezTo>
                  <a:pt x="3181" y="1419"/>
                  <a:pt x="3249" y="1532"/>
                  <a:pt x="3286" y="1545"/>
                </a:cubicBezTo>
                <a:cubicBezTo>
                  <a:pt x="3323" y="1558"/>
                  <a:pt x="3331" y="1460"/>
                  <a:pt x="3376" y="1437"/>
                </a:cubicBezTo>
                <a:cubicBezTo>
                  <a:pt x="3421" y="1414"/>
                  <a:pt x="3510" y="1441"/>
                  <a:pt x="3556" y="1410"/>
                </a:cubicBezTo>
                <a:cubicBezTo>
                  <a:pt x="3602" y="1379"/>
                  <a:pt x="3597" y="1299"/>
                  <a:pt x="3655" y="1248"/>
                </a:cubicBezTo>
                <a:cubicBezTo>
                  <a:pt x="3713" y="1197"/>
                  <a:pt x="3810" y="1150"/>
                  <a:pt x="3907" y="1104"/>
                </a:cubicBezTo>
              </a:path>
            </a:pathLst>
          </a:custGeom>
          <a:noFill/>
          <a:ln w="57150" cap="flat" cmpd="sng">
            <a:solidFill>
              <a:schemeClr val="folHlink"/>
            </a:solidFill>
            <a:prstDash val="solid"/>
            <a:round/>
            <a:headEnd type="none" w="med" len="med"/>
            <a:tailEnd type="none" w="sm" len="me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156676" name="Freeform 4"/>
          <p:cNvSpPr>
            <a:spLocks/>
          </p:cNvSpPr>
          <p:nvPr/>
        </p:nvSpPr>
        <p:spPr bwMode="auto">
          <a:xfrm>
            <a:off x="2443163" y="2419350"/>
            <a:ext cx="4614862" cy="1776413"/>
          </a:xfrm>
          <a:custGeom>
            <a:avLst/>
            <a:gdLst>
              <a:gd name="T0" fmla="*/ 0 w 2907"/>
              <a:gd name="T1" fmla="*/ 2147483647 h 1119"/>
              <a:gd name="T2" fmla="*/ 2147483647 w 2907"/>
              <a:gd name="T3" fmla="*/ 2147483647 h 1119"/>
              <a:gd name="T4" fmla="*/ 2147483647 w 2907"/>
              <a:gd name="T5" fmla="*/ 2147483647 h 1119"/>
              <a:gd name="T6" fmla="*/ 2147483647 w 2907"/>
              <a:gd name="T7" fmla="*/ 2147483647 h 1119"/>
              <a:gd name="T8" fmla="*/ 2147483647 w 2907"/>
              <a:gd name="T9" fmla="*/ 2147483647 h 1119"/>
              <a:gd name="T10" fmla="*/ 2147483647 w 2907"/>
              <a:gd name="T11" fmla="*/ 2147483647 h 1119"/>
              <a:gd name="T12" fmla="*/ 2147483647 w 2907"/>
              <a:gd name="T13" fmla="*/ 2147483647 h 1119"/>
              <a:gd name="T14" fmla="*/ 2147483647 w 2907"/>
              <a:gd name="T15" fmla="*/ 2147483647 h 1119"/>
              <a:gd name="T16" fmla="*/ 2147483647 w 2907"/>
              <a:gd name="T17" fmla="*/ 2147483647 h 1119"/>
              <a:gd name="T18" fmla="*/ 2147483647 w 2907"/>
              <a:gd name="T19" fmla="*/ 2147483647 h 1119"/>
              <a:gd name="T20" fmla="*/ 2147483647 w 2907"/>
              <a:gd name="T21" fmla="*/ 2147483647 h 1119"/>
              <a:gd name="T22" fmla="*/ 2147483647 w 2907"/>
              <a:gd name="T23" fmla="*/ 2147483647 h 1119"/>
              <a:gd name="T24" fmla="*/ 2147483647 w 2907"/>
              <a:gd name="T25" fmla="*/ 2147483647 h 1119"/>
              <a:gd name="T26" fmla="*/ 2147483647 w 2907"/>
              <a:gd name="T27" fmla="*/ 2147483647 h 1119"/>
              <a:gd name="T28" fmla="*/ 2147483647 w 2907"/>
              <a:gd name="T29" fmla="*/ 2147483647 h 1119"/>
              <a:gd name="T30" fmla="*/ 2147483647 w 2907"/>
              <a:gd name="T31" fmla="*/ 2147483647 h 1119"/>
              <a:gd name="T32" fmla="*/ 2147483647 w 2907"/>
              <a:gd name="T33" fmla="*/ 2147483647 h 1119"/>
              <a:gd name="T34" fmla="*/ 2147483647 w 2907"/>
              <a:gd name="T35" fmla="*/ 2147483647 h 1119"/>
              <a:gd name="T36" fmla="*/ 2147483647 w 2907"/>
              <a:gd name="T37" fmla="*/ 2147483647 h 1119"/>
              <a:gd name="T38" fmla="*/ 2147483647 w 2907"/>
              <a:gd name="T39" fmla="*/ 2147483647 h 1119"/>
              <a:gd name="T40" fmla="*/ 2147483647 w 2907"/>
              <a:gd name="T41" fmla="*/ 2147483647 h 1119"/>
              <a:gd name="T42" fmla="*/ 2147483647 w 2907"/>
              <a:gd name="T43" fmla="*/ 2147483647 h 1119"/>
              <a:gd name="T44" fmla="*/ 2147483647 w 2907"/>
              <a:gd name="T45" fmla="*/ 2147483647 h 111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907"/>
              <a:gd name="T70" fmla="*/ 0 h 1119"/>
              <a:gd name="T71" fmla="*/ 2907 w 2907"/>
              <a:gd name="T72" fmla="*/ 1119 h 111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907" h="1119">
                <a:moveTo>
                  <a:pt x="0" y="752"/>
                </a:moveTo>
                <a:cubicBezTo>
                  <a:pt x="17" y="749"/>
                  <a:pt x="73" y="758"/>
                  <a:pt x="104" y="733"/>
                </a:cubicBezTo>
                <a:cubicBezTo>
                  <a:pt x="135" y="708"/>
                  <a:pt x="165" y="644"/>
                  <a:pt x="189" y="600"/>
                </a:cubicBezTo>
                <a:cubicBezTo>
                  <a:pt x="213" y="556"/>
                  <a:pt x="207" y="515"/>
                  <a:pt x="246" y="468"/>
                </a:cubicBezTo>
                <a:cubicBezTo>
                  <a:pt x="285" y="421"/>
                  <a:pt x="377" y="349"/>
                  <a:pt x="425" y="317"/>
                </a:cubicBezTo>
                <a:cubicBezTo>
                  <a:pt x="473" y="285"/>
                  <a:pt x="461" y="304"/>
                  <a:pt x="531" y="276"/>
                </a:cubicBezTo>
                <a:cubicBezTo>
                  <a:pt x="601" y="248"/>
                  <a:pt x="785" y="175"/>
                  <a:pt x="846" y="150"/>
                </a:cubicBezTo>
                <a:cubicBezTo>
                  <a:pt x="907" y="125"/>
                  <a:pt x="839" y="133"/>
                  <a:pt x="900" y="123"/>
                </a:cubicBezTo>
                <a:cubicBezTo>
                  <a:pt x="961" y="113"/>
                  <a:pt x="1145" y="96"/>
                  <a:pt x="1215" y="87"/>
                </a:cubicBezTo>
                <a:cubicBezTo>
                  <a:pt x="1285" y="78"/>
                  <a:pt x="1266" y="78"/>
                  <a:pt x="1323" y="69"/>
                </a:cubicBezTo>
                <a:cubicBezTo>
                  <a:pt x="1380" y="60"/>
                  <a:pt x="1463" y="0"/>
                  <a:pt x="1557" y="33"/>
                </a:cubicBezTo>
                <a:cubicBezTo>
                  <a:pt x="1651" y="66"/>
                  <a:pt x="1787" y="201"/>
                  <a:pt x="1890" y="267"/>
                </a:cubicBezTo>
                <a:cubicBezTo>
                  <a:pt x="1993" y="333"/>
                  <a:pt x="2117" y="368"/>
                  <a:pt x="2178" y="429"/>
                </a:cubicBezTo>
                <a:cubicBezTo>
                  <a:pt x="2239" y="490"/>
                  <a:pt x="2233" y="585"/>
                  <a:pt x="2259" y="636"/>
                </a:cubicBezTo>
                <a:cubicBezTo>
                  <a:pt x="2285" y="687"/>
                  <a:pt x="2295" y="717"/>
                  <a:pt x="2331" y="735"/>
                </a:cubicBezTo>
                <a:cubicBezTo>
                  <a:pt x="2367" y="753"/>
                  <a:pt x="2444" y="723"/>
                  <a:pt x="2475" y="744"/>
                </a:cubicBezTo>
                <a:cubicBezTo>
                  <a:pt x="2506" y="765"/>
                  <a:pt x="2502" y="809"/>
                  <a:pt x="2520" y="861"/>
                </a:cubicBezTo>
                <a:cubicBezTo>
                  <a:pt x="2538" y="913"/>
                  <a:pt x="2570" y="1017"/>
                  <a:pt x="2583" y="1059"/>
                </a:cubicBezTo>
                <a:cubicBezTo>
                  <a:pt x="2596" y="1101"/>
                  <a:pt x="2586" y="1119"/>
                  <a:pt x="2601" y="1113"/>
                </a:cubicBezTo>
                <a:cubicBezTo>
                  <a:pt x="2616" y="1107"/>
                  <a:pt x="2637" y="1042"/>
                  <a:pt x="2673" y="1023"/>
                </a:cubicBezTo>
                <a:cubicBezTo>
                  <a:pt x="2709" y="1004"/>
                  <a:pt x="2784" y="1005"/>
                  <a:pt x="2817" y="996"/>
                </a:cubicBezTo>
                <a:cubicBezTo>
                  <a:pt x="2850" y="987"/>
                  <a:pt x="2856" y="987"/>
                  <a:pt x="2871" y="969"/>
                </a:cubicBezTo>
                <a:cubicBezTo>
                  <a:pt x="2886" y="951"/>
                  <a:pt x="2896" y="919"/>
                  <a:pt x="2907" y="888"/>
                </a:cubicBezTo>
              </a:path>
            </a:pathLst>
          </a:custGeom>
          <a:noFill/>
          <a:ln w="57150" cap="rnd" cmpd="sng">
            <a:solidFill>
              <a:srgbClr val="FF00FF"/>
            </a:solidFill>
            <a:prstDash val="sysDot"/>
            <a:round/>
            <a:headEnd type="none" w="med" len="med"/>
            <a:tailEnd type="none" w="sm" len="me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156677" name="Text Box 5"/>
          <p:cNvSpPr txBox="1">
            <a:spLocks noChangeArrowheads="1"/>
          </p:cNvSpPr>
          <p:nvPr/>
        </p:nvSpPr>
        <p:spPr bwMode="auto">
          <a:xfrm>
            <a:off x="1122363" y="5067300"/>
            <a:ext cx="7123112"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type="none" w="sm" len="me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eaLnBrk="1" hangingPunct="1"/>
            <a:r>
              <a:rPr kumimoji="1" lang="zh-CN" altLang="en-US" sz="2000" b="1">
                <a:solidFill>
                  <a:schemeClr val="folHlink"/>
                </a:solidFill>
                <a:latin typeface="Times New Roman" panose="02020603050405020304" pitchFamily="18" charset="0"/>
              </a:rPr>
              <a:t>鸡卵清蛋白成熟</a:t>
            </a:r>
            <a:r>
              <a:rPr kumimoji="1" lang="en-US" altLang="zh-CN" sz="2000" b="1">
                <a:solidFill>
                  <a:schemeClr val="folHlink"/>
                </a:solidFill>
                <a:latin typeface="Times New Roman" panose="02020603050405020304" pitchFamily="18" charset="0"/>
              </a:rPr>
              <a:t>mRNA</a:t>
            </a:r>
            <a:r>
              <a:rPr kumimoji="1" lang="zh-CN" altLang="en-US" sz="2000" b="1">
                <a:solidFill>
                  <a:schemeClr val="folHlink"/>
                </a:solidFill>
                <a:latin typeface="Times New Roman" panose="02020603050405020304" pitchFamily="18" charset="0"/>
              </a:rPr>
              <a:t>（虚线部分）与基因</a:t>
            </a:r>
            <a:r>
              <a:rPr kumimoji="1" lang="en-US" altLang="zh-CN" sz="2000" b="1">
                <a:solidFill>
                  <a:schemeClr val="folHlink"/>
                </a:solidFill>
                <a:latin typeface="Times New Roman" panose="02020603050405020304" pitchFamily="18" charset="0"/>
              </a:rPr>
              <a:t>DNA</a:t>
            </a:r>
            <a:r>
              <a:rPr kumimoji="1" lang="zh-CN" altLang="en-US" sz="2000" b="1">
                <a:solidFill>
                  <a:schemeClr val="folHlink"/>
                </a:solidFill>
                <a:latin typeface="Times New Roman" panose="02020603050405020304" pitchFamily="18" charset="0"/>
              </a:rPr>
              <a:t>（实线部分）</a:t>
            </a:r>
          </a:p>
          <a:p>
            <a:pPr algn="l" eaLnBrk="1" hangingPunct="1"/>
            <a:r>
              <a:rPr kumimoji="1" lang="zh-CN" altLang="en-US" sz="2000" b="1">
                <a:solidFill>
                  <a:schemeClr val="folHlink"/>
                </a:solidFill>
                <a:latin typeface="Times New Roman" panose="02020603050405020304" pitchFamily="18" charset="0"/>
              </a:rPr>
              <a:t>分子杂交后电镜所见。</a:t>
            </a:r>
          </a:p>
          <a:p>
            <a:pPr algn="l" eaLnBrk="1" hangingPunct="1"/>
            <a:r>
              <a:rPr kumimoji="1" lang="en-US" altLang="zh-CN" sz="2000" b="1">
                <a:solidFill>
                  <a:schemeClr val="folHlink"/>
                </a:solidFill>
                <a:latin typeface="Times New Roman" panose="02020603050405020304" pitchFamily="18" charset="0"/>
              </a:rPr>
              <a:t>7</a:t>
            </a:r>
            <a:r>
              <a:rPr kumimoji="1" lang="zh-CN" altLang="en-US" sz="2000" b="1">
                <a:solidFill>
                  <a:schemeClr val="folHlink"/>
                </a:solidFill>
                <a:latin typeface="Times New Roman" panose="02020603050405020304" pitchFamily="18" charset="0"/>
              </a:rPr>
              <a:t>个内含子（鼓泡状突出部分）将</a:t>
            </a:r>
            <a:r>
              <a:rPr kumimoji="1" lang="en-US" altLang="zh-CN" sz="2000" b="1">
                <a:solidFill>
                  <a:schemeClr val="folHlink"/>
                </a:solidFill>
                <a:latin typeface="Times New Roman" panose="02020603050405020304" pitchFamily="18" charset="0"/>
              </a:rPr>
              <a:t>8</a:t>
            </a:r>
            <a:r>
              <a:rPr kumimoji="1" lang="zh-CN" altLang="en-US" sz="2000" b="1">
                <a:solidFill>
                  <a:schemeClr val="folHlink"/>
                </a:solidFill>
                <a:latin typeface="Times New Roman" panose="02020603050405020304" pitchFamily="18" charset="0"/>
              </a:rPr>
              <a:t>个外显子分开。</a:t>
            </a:r>
          </a:p>
        </p:txBody>
      </p:sp>
      <p:sp>
        <p:nvSpPr>
          <p:cNvPr id="156678" name="Text Box 6"/>
          <p:cNvSpPr txBox="1">
            <a:spLocks noChangeArrowheads="1"/>
          </p:cNvSpPr>
          <p:nvPr/>
        </p:nvSpPr>
        <p:spPr bwMode="auto">
          <a:xfrm>
            <a:off x="6323013" y="3160713"/>
            <a:ext cx="17097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type="none" w="sm" len="me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eaLnBrk="1" hangingPunct="1"/>
            <a:r>
              <a:rPr kumimoji="1" lang="zh-CN" altLang="en-US" sz="2400" b="1">
                <a:solidFill>
                  <a:srgbClr val="FF00FF"/>
                </a:solidFill>
                <a:latin typeface="Times New Roman" panose="02020603050405020304" pitchFamily="18" charset="0"/>
              </a:rPr>
              <a:t>成熟</a:t>
            </a:r>
            <a:r>
              <a:rPr kumimoji="1" lang="en-US" altLang="zh-CN" sz="2400" b="1">
                <a:solidFill>
                  <a:srgbClr val="FF00FF"/>
                </a:solidFill>
                <a:latin typeface="Times New Roman" panose="02020603050405020304" pitchFamily="18" charset="0"/>
              </a:rPr>
              <a:t>mRNA</a:t>
            </a:r>
          </a:p>
        </p:txBody>
      </p:sp>
      <p:sp>
        <p:nvSpPr>
          <p:cNvPr id="156679" name="Text Box 7"/>
          <p:cNvSpPr txBox="1">
            <a:spLocks noChangeArrowheads="1"/>
          </p:cNvSpPr>
          <p:nvPr/>
        </p:nvSpPr>
        <p:spPr bwMode="auto">
          <a:xfrm>
            <a:off x="6137275" y="2074863"/>
            <a:ext cx="14589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type="none" w="sm" len="me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eaLnBrk="1" hangingPunct="1"/>
            <a:r>
              <a:rPr kumimoji="1" lang="zh-CN" altLang="en-US" sz="2400" b="1">
                <a:solidFill>
                  <a:schemeClr val="folHlink"/>
                </a:solidFill>
                <a:latin typeface="Times New Roman" panose="02020603050405020304" pitchFamily="18" charset="0"/>
              </a:rPr>
              <a:t>模板</a:t>
            </a:r>
            <a:r>
              <a:rPr kumimoji="1" lang="en-US" altLang="zh-CN" sz="2400" b="1">
                <a:solidFill>
                  <a:schemeClr val="folHlink"/>
                </a:solidFill>
                <a:latin typeface="Times New Roman" panose="02020603050405020304" pitchFamily="18" charset="0"/>
              </a:rPr>
              <a:t>DNA</a:t>
            </a:r>
          </a:p>
        </p:txBody>
      </p:sp>
    </p:spTree>
    <p:extLst>
      <p:ext uri="{BB962C8B-B14F-4D97-AF65-F5344CB8AC3E}">
        <p14:creationId xmlns:p14="http://schemas.microsoft.com/office/powerpoint/2010/main" val="132662916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156676"/>
                                        </p:tgtEl>
                                        <p:attrNameLst>
                                          <p:attrName>style.visibility</p:attrName>
                                        </p:attrNameLst>
                                      </p:cBhvr>
                                      <p:to>
                                        <p:strVal val="visible"/>
                                      </p:to>
                                    </p:set>
                                    <p:animEffect transition="in" filter="wipe(left)">
                                      <p:cBhvr>
                                        <p:cTn id="7" dur="500"/>
                                        <p:tgtEl>
                                          <p:spTgt spid="156676"/>
                                        </p:tgtEl>
                                      </p:cBhvr>
                                    </p:animEffect>
                                  </p:childTnLst>
                                </p:cTn>
                              </p:par>
                            </p:childTnLst>
                          </p:cTn>
                        </p:par>
                        <p:par>
                          <p:cTn id="8" fill="hold" nodeType="afterGroup">
                            <p:stCondLst>
                              <p:cond delay="500"/>
                            </p:stCondLst>
                            <p:childTnLst>
                              <p:par>
                                <p:cTn id="9" presetID="15" presetClass="entr" presetSubtype="0" fill="hold" grpId="0" nodeType="afterEffect">
                                  <p:stCondLst>
                                    <p:cond delay="0"/>
                                  </p:stCondLst>
                                  <p:childTnLst>
                                    <p:set>
                                      <p:cBhvr>
                                        <p:cTn id="10" dur="1" fill="hold">
                                          <p:stCondLst>
                                            <p:cond delay="0"/>
                                          </p:stCondLst>
                                        </p:cTn>
                                        <p:tgtEl>
                                          <p:spTgt spid="156678"/>
                                        </p:tgtEl>
                                        <p:attrNameLst>
                                          <p:attrName>style.visibility</p:attrName>
                                        </p:attrNameLst>
                                      </p:cBhvr>
                                      <p:to>
                                        <p:strVal val="visible"/>
                                      </p:to>
                                    </p:set>
                                    <p:anim calcmode="lin" valueType="num">
                                      <p:cBhvr>
                                        <p:cTn id="11" dur="1000" fill="hold"/>
                                        <p:tgtEl>
                                          <p:spTgt spid="156678"/>
                                        </p:tgtEl>
                                        <p:attrNameLst>
                                          <p:attrName>ppt_w</p:attrName>
                                        </p:attrNameLst>
                                      </p:cBhvr>
                                      <p:tavLst>
                                        <p:tav tm="0">
                                          <p:val>
                                            <p:fltVal val="0"/>
                                          </p:val>
                                        </p:tav>
                                        <p:tav tm="100000">
                                          <p:val>
                                            <p:strVal val="#ppt_w"/>
                                          </p:val>
                                        </p:tav>
                                      </p:tavLst>
                                    </p:anim>
                                    <p:anim calcmode="lin" valueType="num">
                                      <p:cBhvr>
                                        <p:cTn id="12" dur="1000" fill="hold"/>
                                        <p:tgtEl>
                                          <p:spTgt spid="156678"/>
                                        </p:tgtEl>
                                        <p:attrNameLst>
                                          <p:attrName>ppt_h</p:attrName>
                                        </p:attrNameLst>
                                      </p:cBhvr>
                                      <p:tavLst>
                                        <p:tav tm="0">
                                          <p:val>
                                            <p:fltVal val="0"/>
                                          </p:val>
                                        </p:tav>
                                        <p:tav tm="100000">
                                          <p:val>
                                            <p:strVal val="#ppt_h"/>
                                          </p:val>
                                        </p:tav>
                                      </p:tavLst>
                                    </p:anim>
                                    <p:anim calcmode="lin" valueType="num">
                                      <p:cBhvr>
                                        <p:cTn id="13" dur="1000" fill="hold"/>
                                        <p:tgtEl>
                                          <p:spTgt spid="156678"/>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156678"/>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2" presetClass="entr" presetSubtype="8" fill="hold" nodeType="clickEffect">
                                  <p:stCondLst>
                                    <p:cond delay="0"/>
                                  </p:stCondLst>
                                  <p:childTnLst>
                                    <p:set>
                                      <p:cBhvr>
                                        <p:cTn id="18" dur="1" fill="hold">
                                          <p:stCondLst>
                                            <p:cond delay="0"/>
                                          </p:stCondLst>
                                        </p:cTn>
                                        <p:tgtEl>
                                          <p:spTgt spid="156675"/>
                                        </p:tgtEl>
                                        <p:attrNameLst>
                                          <p:attrName>style.visibility</p:attrName>
                                        </p:attrNameLst>
                                      </p:cBhvr>
                                      <p:to>
                                        <p:strVal val="visible"/>
                                      </p:to>
                                    </p:set>
                                    <p:animEffect transition="in" filter="wipe(left)">
                                      <p:cBhvr>
                                        <p:cTn id="19" dur="500"/>
                                        <p:tgtEl>
                                          <p:spTgt spid="156675"/>
                                        </p:tgtEl>
                                      </p:cBhvr>
                                    </p:animEffect>
                                  </p:childTnLst>
                                </p:cTn>
                              </p:par>
                            </p:childTnLst>
                          </p:cTn>
                        </p:par>
                        <p:par>
                          <p:cTn id="20" fill="hold" nodeType="afterGroup">
                            <p:stCondLst>
                              <p:cond delay="500"/>
                            </p:stCondLst>
                            <p:childTnLst>
                              <p:par>
                                <p:cTn id="21" presetID="15" presetClass="entr" presetSubtype="0" fill="hold" grpId="0" nodeType="afterEffect">
                                  <p:stCondLst>
                                    <p:cond delay="0"/>
                                  </p:stCondLst>
                                  <p:childTnLst>
                                    <p:set>
                                      <p:cBhvr>
                                        <p:cTn id="22" dur="1" fill="hold">
                                          <p:stCondLst>
                                            <p:cond delay="0"/>
                                          </p:stCondLst>
                                        </p:cTn>
                                        <p:tgtEl>
                                          <p:spTgt spid="156679"/>
                                        </p:tgtEl>
                                        <p:attrNameLst>
                                          <p:attrName>style.visibility</p:attrName>
                                        </p:attrNameLst>
                                      </p:cBhvr>
                                      <p:to>
                                        <p:strVal val="visible"/>
                                      </p:to>
                                    </p:set>
                                    <p:anim calcmode="lin" valueType="num">
                                      <p:cBhvr>
                                        <p:cTn id="23" dur="1000" fill="hold"/>
                                        <p:tgtEl>
                                          <p:spTgt spid="156679"/>
                                        </p:tgtEl>
                                        <p:attrNameLst>
                                          <p:attrName>ppt_w</p:attrName>
                                        </p:attrNameLst>
                                      </p:cBhvr>
                                      <p:tavLst>
                                        <p:tav tm="0">
                                          <p:val>
                                            <p:fltVal val="0"/>
                                          </p:val>
                                        </p:tav>
                                        <p:tav tm="100000">
                                          <p:val>
                                            <p:strVal val="#ppt_w"/>
                                          </p:val>
                                        </p:tav>
                                      </p:tavLst>
                                    </p:anim>
                                    <p:anim calcmode="lin" valueType="num">
                                      <p:cBhvr>
                                        <p:cTn id="24" dur="1000" fill="hold"/>
                                        <p:tgtEl>
                                          <p:spTgt spid="156679"/>
                                        </p:tgtEl>
                                        <p:attrNameLst>
                                          <p:attrName>ppt_h</p:attrName>
                                        </p:attrNameLst>
                                      </p:cBhvr>
                                      <p:tavLst>
                                        <p:tav tm="0">
                                          <p:val>
                                            <p:fltVal val="0"/>
                                          </p:val>
                                        </p:tav>
                                        <p:tav tm="100000">
                                          <p:val>
                                            <p:strVal val="#ppt_h"/>
                                          </p:val>
                                        </p:tav>
                                      </p:tavLst>
                                    </p:anim>
                                    <p:anim calcmode="lin" valueType="num">
                                      <p:cBhvr>
                                        <p:cTn id="25" dur="1000" fill="hold"/>
                                        <p:tgtEl>
                                          <p:spTgt spid="156679"/>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156679"/>
                                        </p:tgtEl>
                                        <p:attrNameLst>
                                          <p:attrName>ppt_y</p:attrName>
                                        </p:attrNameLst>
                                      </p:cBhvr>
                                      <p:tavLst>
                                        <p:tav tm="0" fmla="#ppt_y+(sin(-2*pi*(1-$))*-#ppt_x+cos(-2*pi*(1-$))*(1-#ppt_y))*(1-$)">
                                          <p:val>
                                            <p:fltVal val="0"/>
                                          </p:val>
                                        </p:tav>
                                        <p:tav tm="100000">
                                          <p:val>
                                            <p:fltVal val="1"/>
                                          </p:val>
                                        </p:tav>
                                      </p:tavLst>
                                    </p:anim>
                                  </p:childTnLst>
                                </p:cTn>
                              </p:par>
                            </p:childTnLst>
                          </p:cTn>
                        </p:par>
                        <p:par>
                          <p:cTn id="27" fill="hold" nodeType="afterGroup">
                            <p:stCondLst>
                              <p:cond delay="1500"/>
                            </p:stCondLst>
                            <p:childTnLst>
                              <p:par>
                                <p:cTn id="28" presetID="22" presetClass="entr" presetSubtype="8" fill="hold" grpId="0" nodeType="afterEffect">
                                  <p:stCondLst>
                                    <p:cond delay="0"/>
                                  </p:stCondLst>
                                  <p:childTnLst>
                                    <p:set>
                                      <p:cBhvr>
                                        <p:cTn id="29" dur="1" fill="hold">
                                          <p:stCondLst>
                                            <p:cond delay="0"/>
                                          </p:stCondLst>
                                        </p:cTn>
                                        <p:tgtEl>
                                          <p:spTgt spid="156677"/>
                                        </p:tgtEl>
                                        <p:attrNameLst>
                                          <p:attrName>style.visibility</p:attrName>
                                        </p:attrNameLst>
                                      </p:cBhvr>
                                      <p:to>
                                        <p:strVal val="visible"/>
                                      </p:to>
                                    </p:set>
                                    <p:animEffect transition="in" filter="wipe(left)">
                                      <p:cBhvr>
                                        <p:cTn id="30" dur="500"/>
                                        <p:tgtEl>
                                          <p:spTgt spid="1566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6677" grpId="0" autoUpdateAnimBg="0"/>
      <p:bldP spid="156678" grpId="0" autoUpdateAnimBg="0"/>
      <p:bldP spid="156679" grpId="0"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0"/>
          <p:cNvGrpSpPr>
            <a:grpSpLocks/>
          </p:cNvGrpSpPr>
          <p:nvPr/>
        </p:nvGrpSpPr>
        <p:grpSpPr bwMode="auto">
          <a:xfrm>
            <a:off x="517525" y="769425"/>
            <a:ext cx="8515918" cy="5167201"/>
            <a:chOff x="359" y="496"/>
            <a:chExt cx="4824" cy="3176"/>
          </a:xfrm>
        </p:grpSpPr>
        <p:sp>
          <p:nvSpPr>
            <p:cNvPr id="34819" name="Text Box 3"/>
            <p:cNvSpPr txBox="1">
              <a:spLocks noChangeArrowheads="1"/>
            </p:cNvSpPr>
            <p:nvPr/>
          </p:nvSpPr>
          <p:spPr bwMode="auto">
            <a:xfrm>
              <a:off x="1076" y="3161"/>
              <a:ext cx="3017" cy="5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rgbClr val="C00000"/>
                  </a:solidFill>
                  <a:cs typeface="Arial" panose="020B0604020202020204" pitchFamily="34" charset="0"/>
                </a:rPr>
                <a:t>The NP   </a:t>
              </a:r>
              <a:r>
                <a:rPr lang="en-US" altLang="zh-CN" sz="2400" dirty="0">
                  <a:solidFill>
                    <a:srgbClr val="C00000"/>
                  </a:solidFill>
                </a:rPr>
                <a:t>1993 </a:t>
              </a:r>
              <a:r>
                <a:rPr lang="zh-CN" altLang="en-US" sz="2400" dirty="0">
                  <a:solidFill>
                    <a:srgbClr val="C00000"/>
                  </a:solidFill>
                  <a:latin typeface="黑体" panose="02010609060101010101" pitchFamily="49" charset="-122"/>
                  <a:ea typeface="黑体" panose="02010609060101010101" pitchFamily="49" charset="-122"/>
                </a:rPr>
                <a:t>诺贝尔生理学或医学奖</a:t>
              </a:r>
              <a:endParaRPr lang="en-US" altLang="zh-CN" sz="2400" dirty="0">
                <a:solidFill>
                  <a:srgbClr val="C00000"/>
                </a:solidFill>
              </a:endParaRPr>
            </a:p>
            <a:p>
              <a:pPr eaLnBrk="1" hangingPunct="1"/>
              <a:r>
                <a:rPr lang="en-US" altLang="zh-CN" sz="2400" dirty="0"/>
                <a:t>split genes In 1978</a:t>
              </a:r>
            </a:p>
          </p:txBody>
        </p:sp>
        <p:pic>
          <p:nvPicPr>
            <p:cNvPr id="34820" name="Picture 4" descr="robert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74" y="1169"/>
              <a:ext cx="896" cy="1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1" name="Picture 5" descr="sharp"/>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25" y="1100"/>
              <a:ext cx="894" cy="1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2" name="Text Box 6"/>
            <p:cNvSpPr txBox="1">
              <a:spLocks noChangeArrowheads="1"/>
            </p:cNvSpPr>
            <p:nvPr/>
          </p:nvSpPr>
          <p:spPr bwMode="auto">
            <a:xfrm>
              <a:off x="706" y="2435"/>
              <a:ext cx="2393" cy="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dirty="0">
                  <a:solidFill>
                    <a:srgbClr val="C00000"/>
                  </a:solidFill>
                  <a:latin typeface="黑体" panose="02010609060101010101" pitchFamily="49" charset="-122"/>
                  <a:ea typeface="黑体" panose="02010609060101010101" pitchFamily="49" charset="-122"/>
                </a:rPr>
                <a:t>理查德</a:t>
              </a:r>
              <a:r>
                <a:rPr lang="en-US" altLang="zh-CN" sz="2400" dirty="0">
                  <a:solidFill>
                    <a:srgbClr val="C00000"/>
                  </a:solidFill>
                  <a:latin typeface="黑体" panose="02010609060101010101" pitchFamily="49" charset="-122"/>
                  <a:ea typeface="黑体" panose="02010609060101010101" pitchFamily="49" charset="-122"/>
                </a:rPr>
                <a:t>·</a:t>
              </a:r>
              <a:r>
                <a:rPr lang="zh-CN" altLang="en-US" sz="2400" dirty="0">
                  <a:solidFill>
                    <a:srgbClr val="C00000"/>
                  </a:solidFill>
                  <a:latin typeface="黑体" panose="02010609060101010101" pitchFamily="49" charset="-122"/>
                  <a:ea typeface="黑体" panose="02010609060101010101" pitchFamily="49" charset="-122"/>
                </a:rPr>
                <a:t>约翰</a:t>
              </a:r>
              <a:r>
                <a:rPr lang="en-US" altLang="zh-CN" sz="2400" dirty="0">
                  <a:solidFill>
                    <a:srgbClr val="C00000"/>
                  </a:solidFill>
                  <a:latin typeface="黑体" panose="02010609060101010101" pitchFamily="49" charset="-122"/>
                  <a:ea typeface="黑体" panose="02010609060101010101" pitchFamily="49" charset="-122"/>
                </a:rPr>
                <a:t>·</a:t>
              </a:r>
              <a:r>
                <a:rPr lang="zh-CN" altLang="en-US" sz="2400" dirty="0">
                  <a:solidFill>
                    <a:srgbClr val="C00000"/>
                  </a:solidFill>
                  <a:latin typeface="黑体" panose="02010609060101010101" pitchFamily="49" charset="-122"/>
                  <a:ea typeface="黑体" panose="02010609060101010101" pitchFamily="49" charset="-122"/>
                </a:rPr>
                <a:t>罗伯茨</a:t>
              </a:r>
              <a:endParaRPr lang="en-US" altLang="zh-CN" sz="2400" dirty="0">
                <a:solidFill>
                  <a:srgbClr val="C00000"/>
                </a:solidFill>
                <a:latin typeface="黑体" panose="02010609060101010101" pitchFamily="49" charset="-122"/>
                <a:ea typeface="黑体" panose="02010609060101010101" pitchFamily="49" charset="-122"/>
              </a:endParaRPr>
            </a:p>
            <a:p>
              <a:pPr eaLnBrk="1" hangingPunct="1"/>
              <a:r>
                <a:rPr lang="en-US" altLang="zh-CN" sz="2400" dirty="0"/>
                <a:t>Richard J. Roberts </a:t>
              </a:r>
              <a:r>
                <a:rPr lang="zh-CN" altLang="en-US" sz="2400" dirty="0"/>
                <a:t>（</a:t>
              </a:r>
              <a:r>
                <a:rPr lang="en-US" altLang="zh-CN" sz="2400" dirty="0"/>
                <a:t>1943-</a:t>
              </a:r>
              <a:r>
                <a:rPr lang="zh-CN" altLang="en-US" sz="2400" dirty="0"/>
                <a:t>）</a:t>
              </a:r>
              <a:endParaRPr lang="en-US" altLang="zh-CN" sz="2400" dirty="0"/>
            </a:p>
          </p:txBody>
        </p:sp>
        <p:sp>
          <p:nvSpPr>
            <p:cNvPr id="34823" name="Text Box 7"/>
            <p:cNvSpPr txBox="1">
              <a:spLocks noChangeArrowheads="1"/>
            </p:cNvSpPr>
            <p:nvPr/>
          </p:nvSpPr>
          <p:spPr bwMode="auto">
            <a:xfrm>
              <a:off x="3099" y="2397"/>
              <a:ext cx="2084" cy="5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dirty="0">
                  <a:solidFill>
                    <a:srgbClr val="C00000"/>
                  </a:solidFill>
                  <a:latin typeface="黑体" panose="02010609060101010101" pitchFamily="49" charset="-122"/>
                  <a:ea typeface="黑体" panose="02010609060101010101" pitchFamily="49" charset="-122"/>
                </a:rPr>
                <a:t>菲利</a:t>
              </a:r>
              <a:r>
                <a:rPr lang="en-US" altLang="zh-CN" sz="2400" dirty="0">
                  <a:solidFill>
                    <a:srgbClr val="C00000"/>
                  </a:solidFill>
                  <a:latin typeface="黑体" panose="02010609060101010101" pitchFamily="49" charset="-122"/>
                  <a:ea typeface="黑体" panose="02010609060101010101" pitchFamily="49" charset="-122"/>
                </a:rPr>
                <a:t>·</a:t>
              </a:r>
              <a:r>
                <a:rPr lang="zh-CN" altLang="en-US" sz="2400" dirty="0">
                  <a:solidFill>
                    <a:srgbClr val="C00000"/>
                  </a:solidFill>
                  <a:latin typeface="黑体" panose="02010609060101010101" pitchFamily="49" charset="-122"/>
                  <a:ea typeface="黑体" panose="02010609060101010101" pitchFamily="49" charset="-122"/>
                </a:rPr>
                <a:t>夏普</a:t>
              </a:r>
              <a:endParaRPr lang="en-US" altLang="zh-CN" sz="2400" dirty="0">
                <a:solidFill>
                  <a:srgbClr val="C00000"/>
                </a:solidFill>
                <a:latin typeface="黑体" panose="02010609060101010101" pitchFamily="49" charset="-122"/>
                <a:ea typeface="黑体" panose="02010609060101010101" pitchFamily="49" charset="-122"/>
              </a:endParaRPr>
            </a:p>
            <a:p>
              <a:pPr eaLnBrk="1" hangingPunct="1"/>
              <a:r>
                <a:rPr lang="en-US" altLang="zh-CN" sz="2400" dirty="0"/>
                <a:t>Phillip A. Sharp</a:t>
              </a:r>
              <a:r>
                <a:rPr lang="zh-CN" altLang="en-US" sz="2400" dirty="0"/>
                <a:t>（</a:t>
              </a:r>
              <a:r>
                <a:rPr lang="en-US" altLang="zh-CN" sz="2400" dirty="0"/>
                <a:t>1944-</a:t>
              </a:r>
              <a:r>
                <a:rPr lang="zh-CN" altLang="en-US" sz="2400" dirty="0"/>
                <a:t>）</a:t>
              </a:r>
              <a:endParaRPr lang="en-US" altLang="zh-CN" sz="2400" dirty="0"/>
            </a:p>
          </p:txBody>
        </p:sp>
        <p:sp>
          <p:nvSpPr>
            <p:cNvPr id="34824" name="Text Box 8"/>
            <p:cNvSpPr txBox="1">
              <a:spLocks noChangeArrowheads="1"/>
            </p:cNvSpPr>
            <p:nvPr/>
          </p:nvSpPr>
          <p:spPr bwMode="auto">
            <a:xfrm>
              <a:off x="1361" y="496"/>
              <a:ext cx="2447"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4000" dirty="0">
                  <a:solidFill>
                    <a:srgbClr val="C00000"/>
                  </a:solidFill>
                </a:rPr>
                <a:t>mini revolution </a:t>
              </a:r>
            </a:p>
          </p:txBody>
        </p:sp>
        <p:pic>
          <p:nvPicPr>
            <p:cNvPr id="34825" name="Picture 9" descr="BS01316_"/>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59" y="509"/>
              <a:ext cx="695" cy="1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90603139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DA749EC7-86CB-4E81-BB25-F4C28D9081F5}" type="slidenum">
              <a:rPr lang="en-US" altLang="zh-CN"/>
              <a:pPr eaLnBrk="1" hangingPunct="1"/>
              <a:t>33</a:t>
            </a:fld>
            <a:endParaRPr lang="en-US" altLang="zh-CN"/>
          </a:p>
        </p:txBody>
      </p:sp>
      <p:sp>
        <p:nvSpPr>
          <p:cNvPr id="35843" name="Rectangle 2"/>
          <p:cNvSpPr>
            <a:spLocks noGrp="1" noChangeArrowheads="1"/>
          </p:cNvSpPr>
          <p:nvPr>
            <p:ph type="title"/>
          </p:nvPr>
        </p:nvSpPr>
        <p:spPr/>
        <p:txBody>
          <a:bodyPr/>
          <a:lstStyle/>
          <a:p>
            <a:pPr eaLnBrk="1" hangingPunct="1"/>
            <a:r>
              <a:rPr kumimoji="1" lang="zh-CN" altLang="en-US" sz="4000" dirty="0" smtClean="0">
                <a:solidFill>
                  <a:srgbClr val="C00000"/>
                </a:solidFill>
                <a:latin typeface="黑体" panose="02010609060101010101" pitchFamily="49" charset="-122"/>
                <a:ea typeface="黑体" panose="02010609060101010101" pitchFamily="49" charset="-122"/>
              </a:rPr>
              <a:t>断裂基因</a:t>
            </a:r>
            <a:r>
              <a:rPr kumimoji="1" lang="en-US" altLang="zh-CN" sz="4000" dirty="0" smtClean="0">
                <a:solidFill>
                  <a:srgbClr val="C00000"/>
                </a:solidFill>
                <a:latin typeface="黑体" panose="02010609060101010101" pitchFamily="49" charset="-122"/>
                <a:ea typeface="黑体" panose="02010609060101010101" pitchFamily="49" charset="-122"/>
              </a:rPr>
              <a:t>(</a:t>
            </a:r>
            <a:r>
              <a:rPr kumimoji="1" lang="en-US" altLang="zh-CN" sz="4000" dirty="0" err="1" smtClean="0">
                <a:solidFill>
                  <a:srgbClr val="C00000"/>
                </a:solidFill>
                <a:latin typeface="黑体" panose="02010609060101010101" pitchFamily="49" charset="-122"/>
                <a:ea typeface="黑体" panose="02010609060101010101" pitchFamily="49" charset="-122"/>
              </a:rPr>
              <a:t>splite</a:t>
            </a:r>
            <a:r>
              <a:rPr kumimoji="1" lang="en-US" altLang="zh-CN" sz="4000" dirty="0" smtClean="0">
                <a:solidFill>
                  <a:srgbClr val="C00000"/>
                </a:solidFill>
                <a:latin typeface="黑体" panose="02010609060101010101" pitchFamily="49" charset="-122"/>
                <a:ea typeface="黑体" panose="02010609060101010101" pitchFamily="49" charset="-122"/>
              </a:rPr>
              <a:t> gene)</a:t>
            </a:r>
          </a:p>
        </p:txBody>
      </p:sp>
      <p:sp>
        <p:nvSpPr>
          <p:cNvPr id="35844" name="Rectangle 3"/>
          <p:cNvSpPr>
            <a:spLocks noGrp="1" noChangeArrowheads="1"/>
          </p:cNvSpPr>
          <p:nvPr>
            <p:ph type="body" idx="1"/>
          </p:nvPr>
        </p:nvSpPr>
        <p:spPr>
          <a:xfrm>
            <a:off x="457200" y="1600200"/>
            <a:ext cx="8229600" cy="2592388"/>
          </a:xfrm>
        </p:spPr>
        <p:txBody>
          <a:bodyPr/>
          <a:lstStyle/>
          <a:p>
            <a:pPr eaLnBrk="1" hangingPunct="1"/>
            <a:r>
              <a:rPr kumimoji="1" lang="zh-CN" altLang="en-US" b="1" smtClean="0">
                <a:latin typeface="黑体" panose="02010609060101010101" pitchFamily="49" charset="-122"/>
                <a:ea typeface="黑体" panose="02010609060101010101" pitchFamily="49" charset="-122"/>
              </a:rPr>
              <a:t>真核生物结构基因，由若干个编码区和非编码区互相间隔开但又连续镶嵌而成，去除非编码区再连接后，可翻译出由连续氨基酸组成的完整蛋白质，这些基因称为</a:t>
            </a:r>
            <a:r>
              <a:rPr kumimoji="1" lang="zh-CN" altLang="en-US" b="1" smtClean="0">
                <a:solidFill>
                  <a:schemeClr val="folHlink"/>
                </a:solidFill>
                <a:latin typeface="黑体" panose="02010609060101010101" pitchFamily="49" charset="-122"/>
                <a:ea typeface="黑体" panose="02010609060101010101" pitchFamily="49" charset="-122"/>
              </a:rPr>
              <a:t>断裂基因</a:t>
            </a:r>
            <a:r>
              <a:rPr kumimoji="1" lang="zh-CN" altLang="en-US" b="1" smtClean="0">
                <a:latin typeface="黑体" panose="02010609060101010101" pitchFamily="49" charset="-122"/>
                <a:ea typeface="黑体" panose="02010609060101010101" pitchFamily="49" charset="-122"/>
              </a:rPr>
              <a:t>。</a:t>
            </a:r>
          </a:p>
        </p:txBody>
      </p:sp>
      <p:grpSp>
        <p:nvGrpSpPr>
          <p:cNvPr id="35845" name="Group 4"/>
          <p:cNvGrpSpPr>
            <a:grpSpLocks/>
          </p:cNvGrpSpPr>
          <p:nvPr/>
        </p:nvGrpSpPr>
        <p:grpSpPr bwMode="auto">
          <a:xfrm>
            <a:off x="403225" y="3505200"/>
            <a:ext cx="8364538" cy="1814512"/>
            <a:chOff x="291" y="1921"/>
            <a:chExt cx="5269" cy="1454"/>
          </a:xfrm>
        </p:grpSpPr>
        <p:sp>
          <p:nvSpPr>
            <p:cNvPr id="35846" name="Line 5"/>
            <p:cNvSpPr>
              <a:spLocks noChangeShapeType="1"/>
            </p:cNvSpPr>
            <p:nvPr/>
          </p:nvSpPr>
          <p:spPr bwMode="auto">
            <a:xfrm flipV="1">
              <a:off x="2895" y="2719"/>
              <a:ext cx="1228" cy="270"/>
            </a:xfrm>
            <a:prstGeom prst="line">
              <a:avLst/>
            </a:prstGeom>
            <a:noFill/>
            <a:ln w="38100">
              <a:solidFill>
                <a:schemeClr val="folHlink"/>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35847" name="Line 6"/>
            <p:cNvSpPr>
              <a:spLocks noChangeShapeType="1"/>
            </p:cNvSpPr>
            <p:nvPr/>
          </p:nvSpPr>
          <p:spPr bwMode="auto">
            <a:xfrm flipV="1">
              <a:off x="2496" y="2712"/>
              <a:ext cx="2" cy="233"/>
            </a:xfrm>
            <a:prstGeom prst="line">
              <a:avLst/>
            </a:prstGeom>
            <a:noFill/>
            <a:ln w="38100">
              <a:solidFill>
                <a:schemeClr val="folHlink"/>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58727" name="WordArt 7"/>
            <p:cNvSpPr>
              <a:spLocks noChangeArrowheads="1" noChangeShapeType="1" noTextEdit="1"/>
            </p:cNvSpPr>
            <p:nvPr/>
          </p:nvSpPr>
          <p:spPr bwMode="auto">
            <a:xfrm>
              <a:off x="1428" y="1921"/>
              <a:ext cx="2448" cy="359"/>
            </a:xfrm>
            <a:prstGeom prst="rect">
              <a:avLst/>
            </a:prstGeom>
          </p:spPr>
          <p:txBody>
            <a:bodyPr wrap="none" fromWordArt="1">
              <a:prstTxWarp prst="textPlain">
                <a:avLst>
                  <a:gd name="adj" fmla="val 50000"/>
                </a:avLst>
              </a:prstTxWarp>
            </a:bodyPr>
            <a:lstStyle/>
            <a:p>
              <a:pPr>
                <a:defRPr/>
              </a:pPr>
              <a:r>
                <a:rPr lang="zh-CN" altLang="en-US" sz="3600" kern="10" dirty="0">
                  <a:ln w="9525">
                    <a:solidFill>
                      <a:srgbClr val="3399FF"/>
                    </a:solidFill>
                    <a:round/>
                    <a:headEnd/>
                    <a:tailEnd/>
                  </a:ln>
                  <a:solidFill>
                    <a:schemeClr val="hlink"/>
                  </a:solidFill>
                  <a:latin typeface="黑体" pitchFamily="49" charset="-122"/>
                  <a:ea typeface="黑体" pitchFamily="49" charset="-122"/>
                </a:rPr>
                <a:t>编码区 </a:t>
              </a:r>
              <a:r>
                <a:rPr lang="en-US" altLang="zh-CN" sz="3600" kern="10" dirty="0">
                  <a:ln w="9525">
                    <a:solidFill>
                      <a:srgbClr val="3399FF"/>
                    </a:solidFill>
                    <a:round/>
                    <a:headEnd/>
                    <a:tailEnd/>
                  </a:ln>
                  <a:solidFill>
                    <a:schemeClr val="hlink"/>
                  </a:solidFill>
                  <a:latin typeface="黑体" pitchFamily="49" charset="-122"/>
                  <a:ea typeface="黑体" pitchFamily="49" charset="-122"/>
                </a:rPr>
                <a:t>A</a:t>
              </a:r>
              <a:r>
                <a:rPr lang="zh-CN" altLang="en-US" sz="3600" kern="10" dirty="0">
                  <a:ln w="9525">
                    <a:solidFill>
                      <a:srgbClr val="3399FF"/>
                    </a:solidFill>
                    <a:round/>
                    <a:headEnd/>
                    <a:tailEnd/>
                  </a:ln>
                  <a:solidFill>
                    <a:schemeClr val="hlink"/>
                  </a:solidFill>
                  <a:latin typeface="黑体" pitchFamily="49" charset="-122"/>
                  <a:ea typeface="黑体" pitchFamily="49" charset="-122"/>
                </a:rPr>
                <a:t>、</a:t>
              </a:r>
              <a:r>
                <a:rPr lang="en-US" altLang="zh-CN" sz="3600" kern="10" dirty="0">
                  <a:ln w="9525">
                    <a:solidFill>
                      <a:srgbClr val="3399FF"/>
                    </a:solidFill>
                    <a:round/>
                    <a:headEnd/>
                    <a:tailEnd/>
                  </a:ln>
                  <a:solidFill>
                    <a:schemeClr val="hlink"/>
                  </a:solidFill>
                  <a:latin typeface="黑体" pitchFamily="49" charset="-122"/>
                  <a:ea typeface="黑体" pitchFamily="49" charset="-122"/>
                </a:rPr>
                <a:t>B</a:t>
              </a:r>
              <a:r>
                <a:rPr lang="zh-CN" altLang="en-US" sz="3600" kern="10" dirty="0">
                  <a:ln w="9525">
                    <a:solidFill>
                      <a:srgbClr val="3399FF"/>
                    </a:solidFill>
                    <a:round/>
                    <a:headEnd/>
                    <a:tailEnd/>
                  </a:ln>
                  <a:solidFill>
                    <a:schemeClr val="hlink"/>
                  </a:solidFill>
                  <a:latin typeface="黑体" pitchFamily="49" charset="-122"/>
                  <a:ea typeface="黑体" pitchFamily="49" charset="-122"/>
                </a:rPr>
                <a:t>、</a:t>
              </a:r>
              <a:r>
                <a:rPr lang="en-US" altLang="zh-CN" sz="3600" kern="10" dirty="0">
                  <a:ln w="9525">
                    <a:solidFill>
                      <a:srgbClr val="3399FF"/>
                    </a:solidFill>
                    <a:round/>
                    <a:headEnd/>
                    <a:tailEnd/>
                  </a:ln>
                  <a:solidFill>
                    <a:schemeClr val="hlink"/>
                  </a:solidFill>
                  <a:latin typeface="黑体" pitchFamily="49" charset="-122"/>
                  <a:ea typeface="黑体" pitchFamily="49" charset="-122"/>
                </a:rPr>
                <a:t>C</a:t>
              </a:r>
              <a:r>
                <a:rPr lang="zh-CN" altLang="en-US" sz="3600" kern="10" dirty="0">
                  <a:ln w="9525">
                    <a:solidFill>
                      <a:srgbClr val="3399FF"/>
                    </a:solidFill>
                    <a:round/>
                    <a:headEnd/>
                    <a:tailEnd/>
                  </a:ln>
                  <a:solidFill>
                    <a:schemeClr val="hlink"/>
                  </a:solidFill>
                  <a:latin typeface="黑体" pitchFamily="49" charset="-122"/>
                  <a:ea typeface="黑体" pitchFamily="49" charset="-122"/>
                </a:rPr>
                <a:t>、</a:t>
              </a:r>
              <a:r>
                <a:rPr lang="en-US" altLang="zh-CN" sz="3600" kern="10" dirty="0">
                  <a:ln w="9525">
                    <a:solidFill>
                      <a:srgbClr val="3399FF"/>
                    </a:solidFill>
                    <a:round/>
                    <a:headEnd/>
                    <a:tailEnd/>
                  </a:ln>
                  <a:solidFill>
                    <a:schemeClr val="hlink"/>
                  </a:solidFill>
                  <a:latin typeface="黑体" pitchFamily="49" charset="-122"/>
                  <a:ea typeface="黑体" pitchFamily="49" charset="-122"/>
                </a:rPr>
                <a:t>D</a:t>
              </a:r>
              <a:endParaRPr lang="zh-CN" altLang="en-US" sz="3600" kern="10" dirty="0">
                <a:ln w="9525">
                  <a:solidFill>
                    <a:srgbClr val="3399FF"/>
                  </a:solidFill>
                  <a:round/>
                  <a:headEnd/>
                  <a:tailEnd/>
                </a:ln>
                <a:solidFill>
                  <a:schemeClr val="hlink"/>
                </a:solidFill>
                <a:latin typeface="黑体" pitchFamily="49" charset="-122"/>
                <a:ea typeface="黑体" pitchFamily="49" charset="-122"/>
              </a:endParaRPr>
            </a:p>
          </p:txBody>
        </p:sp>
        <p:grpSp>
          <p:nvGrpSpPr>
            <p:cNvPr id="35849" name="Group 8"/>
            <p:cNvGrpSpPr>
              <a:grpSpLocks/>
            </p:cNvGrpSpPr>
            <p:nvPr/>
          </p:nvGrpSpPr>
          <p:grpSpPr bwMode="auto">
            <a:xfrm>
              <a:off x="291" y="2373"/>
              <a:ext cx="5269" cy="302"/>
              <a:chOff x="243" y="1930"/>
              <a:chExt cx="5269" cy="302"/>
            </a:xfrm>
          </p:grpSpPr>
          <p:grpSp>
            <p:nvGrpSpPr>
              <p:cNvPr id="35852" name="Group 9"/>
              <p:cNvGrpSpPr>
                <a:grpSpLocks/>
              </p:cNvGrpSpPr>
              <p:nvPr/>
            </p:nvGrpSpPr>
            <p:grpSpPr bwMode="auto">
              <a:xfrm>
                <a:off x="243" y="1930"/>
                <a:ext cx="5269" cy="302"/>
                <a:chOff x="243" y="1930"/>
                <a:chExt cx="5269" cy="302"/>
              </a:xfrm>
            </p:grpSpPr>
            <p:sp>
              <p:nvSpPr>
                <p:cNvPr id="35854" name="Line 10"/>
                <p:cNvSpPr>
                  <a:spLocks noChangeShapeType="1"/>
                </p:cNvSpPr>
                <p:nvPr/>
              </p:nvSpPr>
              <p:spPr bwMode="auto">
                <a:xfrm>
                  <a:off x="243" y="1930"/>
                  <a:ext cx="5255" cy="0"/>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35855" name="Group 11"/>
                <p:cNvGrpSpPr>
                  <a:grpSpLocks/>
                </p:cNvGrpSpPr>
                <p:nvPr/>
              </p:nvGrpSpPr>
              <p:grpSpPr bwMode="auto">
                <a:xfrm>
                  <a:off x="375" y="1940"/>
                  <a:ext cx="4992" cy="288"/>
                  <a:chOff x="375" y="1940"/>
                  <a:chExt cx="4992" cy="288"/>
                </a:xfrm>
              </p:grpSpPr>
              <p:sp>
                <p:nvSpPr>
                  <p:cNvPr id="35861" name="Rectangle 12"/>
                  <p:cNvSpPr>
                    <a:spLocks noChangeArrowheads="1"/>
                  </p:cNvSpPr>
                  <p:nvPr/>
                </p:nvSpPr>
                <p:spPr bwMode="auto">
                  <a:xfrm>
                    <a:off x="2151" y="1940"/>
                    <a:ext cx="590" cy="288"/>
                  </a:xfrm>
                  <a:prstGeom prst="rect">
                    <a:avLst/>
                  </a:prstGeom>
                  <a:solidFill>
                    <a:srgbClr val="FF00FF"/>
                  </a:solidFill>
                  <a:ln w="57150">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黑体" panose="02010609060101010101" pitchFamily="49" charset="-122"/>
                      <a:ea typeface="黑体" panose="02010609060101010101" pitchFamily="49" charset="-122"/>
                    </a:endParaRPr>
                  </a:p>
                </p:txBody>
              </p:sp>
              <p:sp>
                <p:nvSpPr>
                  <p:cNvPr id="35862" name="Rectangle 13"/>
                  <p:cNvSpPr>
                    <a:spLocks noChangeArrowheads="1"/>
                  </p:cNvSpPr>
                  <p:nvPr/>
                </p:nvSpPr>
                <p:spPr bwMode="auto">
                  <a:xfrm>
                    <a:off x="3927" y="1940"/>
                    <a:ext cx="480" cy="288"/>
                  </a:xfrm>
                  <a:prstGeom prst="rect">
                    <a:avLst/>
                  </a:prstGeom>
                  <a:solidFill>
                    <a:srgbClr val="FF00FF"/>
                  </a:solidFill>
                  <a:ln w="57150">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黑体" panose="02010609060101010101" pitchFamily="49" charset="-122"/>
                      <a:ea typeface="黑体" panose="02010609060101010101" pitchFamily="49" charset="-122"/>
                    </a:endParaRPr>
                  </a:p>
                </p:txBody>
              </p:sp>
              <p:sp>
                <p:nvSpPr>
                  <p:cNvPr id="35863" name="Rectangle 14"/>
                  <p:cNvSpPr>
                    <a:spLocks noChangeArrowheads="1"/>
                  </p:cNvSpPr>
                  <p:nvPr/>
                </p:nvSpPr>
                <p:spPr bwMode="auto">
                  <a:xfrm>
                    <a:off x="375" y="1940"/>
                    <a:ext cx="960" cy="288"/>
                  </a:xfrm>
                  <a:prstGeom prst="rect">
                    <a:avLst/>
                  </a:prstGeom>
                  <a:solidFill>
                    <a:schemeClr val="hlink"/>
                  </a:solidFill>
                  <a:ln w="57150">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黑体" panose="02010609060101010101" pitchFamily="49" charset="-122"/>
                      <a:ea typeface="黑体" panose="02010609060101010101" pitchFamily="49" charset="-122"/>
                    </a:endParaRPr>
                  </a:p>
                </p:txBody>
              </p:sp>
              <p:sp>
                <p:nvSpPr>
                  <p:cNvPr id="35864" name="Rectangle 15"/>
                  <p:cNvSpPr>
                    <a:spLocks noChangeArrowheads="1"/>
                  </p:cNvSpPr>
                  <p:nvPr/>
                </p:nvSpPr>
                <p:spPr bwMode="auto">
                  <a:xfrm>
                    <a:off x="1239" y="1940"/>
                    <a:ext cx="912" cy="288"/>
                  </a:xfrm>
                  <a:prstGeom prst="rect">
                    <a:avLst/>
                  </a:prstGeom>
                  <a:solidFill>
                    <a:schemeClr val="hlink"/>
                  </a:solidFill>
                  <a:ln w="57150">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黑体" panose="02010609060101010101" pitchFamily="49" charset="-122"/>
                      <a:ea typeface="黑体" panose="02010609060101010101" pitchFamily="49" charset="-122"/>
                    </a:endParaRPr>
                  </a:p>
                </p:txBody>
              </p:sp>
              <p:sp>
                <p:nvSpPr>
                  <p:cNvPr id="35865" name="Rectangle 16"/>
                  <p:cNvSpPr>
                    <a:spLocks noChangeArrowheads="1"/>
                  </p:cNvSpPr>
                  <p:nvPr/>
                </p:nvSpPr>
                <p:spPr bwMode="auto">
                  <a:xfrm>
                    <a:off x="2727" y="1940"/>
                    <a:ext cx="1200" cy="288"/>
                  </a:xfrm>
                  <a:prstGeom prst="rect">
                    <a:avLst/>
                  </a:prstGeom>
                  <a:solidFill>
                    <a:schemeClr val="hlink"/>
                  </a:solidFill>
                  <a:ln w="57150">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黑体" panose="02010609060101010101" pitchFamily="49" charset="-122"/>
                      <a:ea typeface="黑体" panose="02010609060101010101" pitchFamily="49" charset="-122"/>
                    </a:endParaRPr>
                  </a:p>
                </p:txBody>
              </p:sp>
              <p:sp>
                <p:nvSpPr>
                  <p:cNvPr id="35866" name="Rectangle 17"/>
                  <p:cNvSpPr>
                    <a:spLocks noChangeArrowheads="1"/>
                  </p:cNvSpPr>
                  <p:nvPr/>
                </p:nvSpPr>
                <p:spPr bwMode="auto">
                  <a:xfrm>
                    <a:off x="4407" y="1940"/>
                    <a:ext cx="960" cy="288"/>
                  </a:xfrm>
                  <a:prstGeom prst="rect">
                    <a:avLst/>
                  </a:prstGeom>
                  <a:solidFill>
                    <a:schemeClr val="hlink"/>
                  </a:solidFill>
                  <a:ln w="57150">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黑体" panose="02010609060101010101" pitchFamily="49" charset="-122"/>
                      <a:ea typeface="黑体" panose="02010609060101010101" pitchFamily="49" charset="-122"/>
                    </a:endParaRPr>
                  </a:p>
                </p:txBody>
              </p:sp>
            </p:grpSp>
            <p:sp>
              <p:nvSpPr>
                <p:cNvPr id="35856" name="Line 18"/>
                <p:cNvSpPr>
                  <a:spLocks noChangeShapeType="1"/>
                </p:cNvSpPr>
                <p:nvPr/>
              </p:nvSpPr>
              <p:spPr bwMode="auto">
                <a:xfrm>
                  <a:off x="257" y="2232"/>
                  <a:ext cx="5255" cy="0"/>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5857" name="WordArt 19"/>
                <p:cNvSpPr>
                  <a:spLocks noChangeArrowheads="1" noChangeShapeType="1" noTextEdit="1"/>
                </p:cNvSpPr>
                <p:nvPr/>
              </p:nvSpPr>
              <p:spPr bwMode="auto">
                <a:xfrm>
                  <a:off x="759" y="1987"/>
                  <a:ext cx="153" cy="207"/>
                </a:xfrm>
                <a:prstGeom prst="rect">
                  <a:avLst/>
                </a:prstGeom>
              </p:spPr>
              <p:txBody>
                <a:bodyPr wrap="none" fromWordArt="1">
                  <a:prstTxWarp prst="textPlain">
                    <a:avLst>
                      <a:gd name="adj" fmla="val 50000"/>
                    </a:avLst>
                  </a:prstTxWarp>
                </a:bodyPr>
                <a:lstStyle/>
                <a:p>
                  <a:r>
                    <a:rPr lang="en-US" altLang="zh-CN" sz="3600" kern="10">
                      <a:ln w="9525">
                        <a:solidFill>
                          <a:schemeClr val="bg1"/>
                        </a:solidFill>
                        <a:round/>
                        <a:headEnd/>
                        <a:tailEnd/>
                      </a:ln>
                      <a:solidFill>
                        <a:schemeClr val="bg1"/>
                      </a:solidFill>
                      <a:latin typeface="黑体" panose="02010609060101010101" pitchFamily="49" charset="-122"/>
                      <a:ea typeface="黑体" panose="02010609060101010101" pitchFamily="49" charset="-122"/>
                    </a:rPr>
                    <a:t>A</a:t>
                  </a:r>
                  <a:endParaRPr lang="zh-CN" altLang="en-US" sz="3600" kern="10">
                    <a:ln w="9525">
                      <a:solidFill>
                        <a:schemeClr val="bg1"/>
                      </a:solidFill>
                      <a:round/>
                      <a:headEnd/>
                      <a:tailEnd/>
                    </a:ln>
                    <a:solidFill>
                      <a:schemeClr val="bg1"/>
                    </a:solidFill>
                    <a:latin typeface="黑体" panose="02010609060101010101" pitchFamily="49" charset="-122"/>
                    <a:ea typeface="黑体" panose="02010609060101010101" pitchFamily="49" charset="-122"/>
                  </a:endParaRPr>
                </a:p>
              </p:txBody>
            </p:sp>
            <p:sp>
              <p:nvSpPr>
                <p:cNvPr id="35858" name="WordArt 20"/>
                <p:cNvSpPr>
                  <a:spLocks noChangeArrowheads="1" noChangeShapeType="1" noTextEdit="1"/>
                </p:cNvSpPr>
                <p:nvPr/>
              </p:nvSpPr>
              <p:spPr bwMode="auto">
                <a:xfrm>
                  <a:off x="1618" y="1986"/>
                  <a:ext cx="153" cy="207"/>
                </a:xfrm>
                <a:prstGeom prst="rect">
                  <a:avLst/>
                </a:prstGeom>
              </p:spPr>
              <p:txBody>
                <a:bodyPr wrap="none" fromWordArt="1">
                  <a:prstTxWarp prst="textPlain">
                    <a:avLst>
                      <a:gd name="adj" fmla="val 50000"/>
                    </a:avLst>
                  </a:prstTxWarp>
                </a:bodyPr>
                <a:lstStyle/>
                <a:p>
                  <a:r>
                    <a:rPr lang="en-US" altLang="zh-CN" sz="3600" kern="10">
                      <a:ln w="9525">
                        <a:solidFill>
                          <a:schemeClr val="bg1"/>
                        </a:solidFill>
                        <a:round/>
                        <a:headEnd/>
                        <a:tailEnd/>
                      </a:ln>
                      <a:solidFill>
                        <a:schemeClr val="bg1"/>
                      </a:solidFill>
                      <a:latin typeface="黑体" panose="02010609060101010101" pitchFamily="49" charset="-122"/>
                      <a:ea typeface="黑体" panose="02010609060101010101" pitchFamily="49" charset="-122"/>
                    </a:rPr>
                    <a:t>B</a:t>
                  </a:r>
                  <a:endParaRPr lang="zh-CN" altLang="en-US" sz="3600" kern="10">
                    <a:ln w="9525">
                      <a:solidFill>
                        <a:schemeClr val="bg1"/>
                      </a:solidFill>
                      <a:round/>
                      <a:headEnd/>
                      <a:tailEnd/>
                    </a:ln>
                    <a:solidFill>
                      <a:schemeClr val="bg1"/>
                    </a:solidFill>
                    <a:latin typeface="黑体" panose="02010609060101010101" pitchFamily="49" charset="-122"/>
                    <a:ea typeface="黑体" panose="02010609060101010101" pitchFamily="49" charset="-122"/>
                  </a:endParaRPr>
                </a:p>
              </p:txBody>
            </p:sp>
            <p:sp>
              <p:nvSpPr>
                <p:cNvPr id="35859" name="WordArt 21"/>
                <p:cNvSpPr>
                  <a:spLocks noChangeArrowheads="1" noChangeShapeType="1" noTextEdit="1"/>
                </p:cNvSpPr>
                <p:nvPr/>
              </p:nvSpPr>
              <p:spPr bwMode="auto">
                <a:xfrm>
                  <a:off x="3242" y="1987"/>
                  <a:ext cx="153" cy="207"/>
                </a:xfrm>
                <a:prstGeom prst="rect">
                  <a:avLst/>
                </a:prstGeom>
              </p:spPr>
              <p:txBody>
                <a:bodyPr wrap="none" fromWordArt="1">
                  <a:prstTxWarp prst="textPlain">
                    <a:avLst>
                      <a:gd name="adj" fmla="val 50000"/>
                    </a:avLst>
                  </a:prstTxWarp>
                </a:bodyPr>
                <a:lstStyle/>
                <a:p>
                  <a:r>
                    <a:rPr lang="en-US" altLang="zh-CN" sz="3600" kern="10">
                      <a:ln w="9525">
                        <a:solidFill>
                          <a:schemeClr val="bg1"/>
                        </a:solidFill>
                        <a:round/>
                        <a:headEnd/>
                        <a:tailEnd/>
                      </a:ln>
                      <a:solidFill>
                        <a:schemeClr val="bg1"/>
                      </a:solidFill>
                      <a:latin typeface="黑体" panose="02010609060101010101" pitchFamily="49" charset="-122"/>
                      <a:ea typeface="黑体" panose="02010609060101010101" pitchFamily="49" charset="-122"/>
                    </a:rPr>
                    <a:t>C</a:t>
                  </a:r>
                  <a:endParaRPr lang="zh-CN" altLang="en-US" sz="3600" kern="10">
                    <a:ln w="9525">
                      <a:solidFill>
                        <a:schemeClr val="bg1"/>
                      </a:solidFill>
                      <a:round/>
                      <a:headEnd/>
                      <a:tailEnd/>
                    </a:ln>
                    <a:solidFill>
                      <a:schemeClr val="bg1"/>
                    </a:solidFill>
                    <a:latin typeface="黑体" panose="02010609060101010101" pitchFamily="49" charset="-122"/>
                    <a:ea typeface="黑体" panose="02010609060101010101" pitchFamily="49" charset="-122"/>
                  </a:endParaRPr>
                </a:p>
              </p:txBody>
            </p:sp>
            <p:sp>
              <p:nvSpPr>
                <p:cNvPr id="35860" name="WordArt 22"/>
                <p:cNvSpPr>
                  <a:spLocks noChangeArrowheads="1" noChangeShapeType="1" noTextEdit="1"/>
                </p:cNvSpPr>
                <p:nvPr/>
              </p:nvSpPr>
              <p:spPr bwMode="auto">
                <a:xfrm>
                  <a:off x="4762" y="1977"/>
                  <a:ext cx="153" cy="207"/>
                </a:xfrm>
                <a:prstGeom prst="rect">
                  <a:avLst/>
                </a:prstGeom>
              </p:spPr>
              <p:txBody>
                <a:bodyPr wrap="none" fromWordArt="1">
                  <a:prstTxWarp prst="textPlain">
                    <a:avLst>
                      <a:gd name="adj" fmla="val 50000"/>
                    </a:avLst>
                  </a:prstTxWarp>
                </a:bodyPr>
                <a:lstStyle/>
                <a:p>
                  <a:r>
                    <a:rPr lang="en-US" altLang="zh-CN" sz="3600" kern="10">
                      <a:ln w="9525">
                        <a:solidFill>
                          <a:schemeClr val="bg1"/>
                        </a:solidFill>
                        <a:round/>
                        <a:headEnd/>
                        <a:tailEnd/>
                      </a:ln>
                      <a:solidFill>
                        <a:schemeClr val="bg1"/>
                      </a:solidFill>
                      <a:latin typeface="黑体" panose="02010609060101010101" pitchFamily="49" charset="-122"/>
                      <a:ea typeface="黑体" panose="02010609060101010101" pitchFamily="49" charset="-122"/>
                    </a:rPr>
                    <a:t>D</a:t>
                  </a:r>
                  <a:endParaRPr lang="zh-CN" altLang="en-US" sz="3600" kern="10">
                    <a:ln w="9525">
                      <a:solidFill>
                        <a:schemeClr val="bg1"/>
                      </a:solidFill>
                      <a:round/>
                      <a:headEnd/>
                      <a:tailEnd/>
                    </a:ln>
                    <a:solidFill>
                      <a:schemeClr val="bg1"/>
                    </a:solidFill>
                    <a:latin typeface="黑体" panose="02010609060101010101" pitchFamily="49" charset="-122"/>
                    <a:ea typeface="黑体" panose="02010609060101010101" pitchFamily="49" charset="-122"/>
                  </a:endParaRPr>
                </a:p>
              </p:txBody>
            </p:sp>
          </p:grpSp>
          <p:sp>
            <p:nvSpPr>
              <p:cNvPr id="35853" name="Rectangle 23"/>
              <p:cNvSpPr>
                <a:spLocks noChangeArrowheads="1"/>
              </p:cNvSpPr>
              <p:nvPr/>
            </p:nvSpPr>
            <p:spPr bwMode="auto">
              <a:xfrm>
                <a:off x="1150" y="1932"/>
                <a:ext cx="174" cy="288"/>
              </a:xfrm>
              <a:prstGeom prst="rect">
                <a:avLst/>
              </a:prstGeom>
              <a:solidFill>
                <a:srgbClr val="FF00FF"/>
              </a:solidFill>
              <a:ln w="57150">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黑体" panose="02010609060101010101" pitchFamily="49" charset="-122"/>
                  <a:ea typeface="黑体" panose="02010609060101010101" pitchFamily="49" charset="-122"/>
                </a:endParaRPr>
              </a:p>
            </p:txBody>
          </p:sp>
        </p:grpSp>
        <p:sp>
          <p:nvSpPr>
            <p:cNvPr id="35850" name="Line 24"/>
            <p:cNvSpPr>
              <a:spLocks noChangeShapeType="1"/>
            </p:cNvSpPr>
            <p:nvPr/>
          </p:nvSpPr>
          <p:spPr bwMode="auto">
            <a:xfrm>
              <a:off x="1265" y="2706"/>
              <a:ext cx="633" cy="274"/>
            </a:xfrm>
            <a:prstGeom prst="line">
              <a:avLst/>
            </a:prstGeom>
            <a:noFill/>
            <a:ln w="38100">
              <a:solidFill>
                <a:schemeClr val="folHlink"/>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35851" name="WordArt 25"/>
            <p:cNvSpPr>
              <a:spLocks noChangeArrowheads="1" noChangeShapeType="1" noTextEdit="1"/>
            </p:cNvSpPr>
            <p:nvPr/>
          </p:nvSpPr>
          <p:spPr bwMode="auto">
            <a:xfrm>
              <a:off x="1841" y="2997"/>
              <a:ext cx="1152" cy="378"/>
            </a:xfrm>
            <a:prstGeom prst="rect">
              <a:avLst/>
            </a:prstGeom>
          </p:spPr>
          <p:txBody>
            <a:bodyPr wrap="none" fromWordArt="1">
              <a:prstTxWarp prst="textPlain">
                <a:avLst>
                  <a:gd name="adj" fmla="val 50000"/>
                </a:avLst>
              </a:prstTxWarp>
            </a:bodyPr>
            <a:lstStyle/>
            <a:p>
              <a:r>
                <a:rPr lang="zh-CN" altLang="en-US" sz="3600" kern="10">
                  <a:ln w="9525">
                    <a:solidFill>
                      <a:schemeClr val="folHlink"/>
                    </a:solidFill>
                    <a:round/>
                    <a:headEnd/>
                    <a:tailEnd/>
                  </a:ln>
                  <a:solidFill>
                    <a:schemeClr val="folHlink"/>
                  </a:solidFill>
                  <a:latin typeface="黑体" panose="02010609060101010101" pitchFamily="49" charset="-122"/>
                  <a:ea typeface="黑体" panose="02010609060101010101" pitchFamily="49" charset="-122"/>
                </a:rPr>
                <a:t>非编码区</a:t>
              </a:r>
            </a:p>
          </p:txBody>
        </p:sp>
      </p:grpSp>
    </p:spTree>
    <p:extLst>
      <p:ext uri="{BB962C8B-B14F-4D97-AF65-F5344CB8AC3E}">
        <p14:creationId xmlns:p14="http://schemas.microsoft.com/office/powerpoint/2010/main" val="388113357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35844">
                                            <p:txEl>
                                              <p:pRg st="0" end="0"/>
                                            </p:txEl>
                                          </p:spTgt>
                                        </p:tgtEl>
                                        <p:attrNameLst>
                                          <p:attrName>style.visibility</p:attrName>
                                        </p:attrNameLst>
                                      </p:cBhvr>
                                      <p:to>
                                        <p:strVal val="visible"/>
                                      </p:to>
                                    </p:set>
                                    <p:animEffect transition="in" filter="wipe(down)">
                                      <p:cBhvr>
                                        <p:cTn id="7" dur="500"/>
                                        <p:tgtEl>
                                          <p:spTgt spid="3584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437E411C-4451-42CD-AC6E-CA5F21A68522}" type="slidenum">
              <a:rPr lang="en-US" altLang="zh-CN"/>
              <a:pPr eaLnBrk="1" hangingPunct="1"/>
              <a:t>34</a:t>
            </a:fld>
            <a:endParaRPr lang="en-US" altLang="zh-CN"/>
          </a:p>
        </p:txBody>
      </p:sp>
      <p:sp>
        <p:nvSpPr>
          <p:cNvPr id="36867" name="Rectangle 2"/>
          <p:cNvSpPr>
            <a:spLocks noGrp="1" noChangeArrowheads="1"/>
          </p:cNvSpPr>
          <p:nvPr>
            <p:ph type="title"/>
          </p:nvPr>
        </p:nvSpPr>
        <p:spPr/>
        <p:txBody>
          <a:bodyPr/>
          <a:lstStyle/>
          <a:p>
            <a:pPr eaLnBrk="1" hangingPunct="1"/>
            <a:r>
              <a:rPr kumimoji="1" lang="en-US" altLang="zh-CN" sz="4000" dirty="0" smtClean="0">
                <a:solidFill>
                  <a:srgbClr val="C00000"/>
                </a:solidFill>
                <a:latin typeface="黑体" panose="02010609060101010101" pitchFamily="49" charset="-122"/>
                <a:ea typeface="黑体" panose="02010609060101010101" pitchFamily="49" charset="-122"/>
              </a:rPr>
              <a:t>2. </a:t>
            </a:r>
            <a:r>
              <a:rPr kumimoji="1" lang="zh-CN" altLang="en-US" sz="4000" dirty="0" smtClean="0">
                <a:solidFill>
                  <a:srgbClr val="C00000"/>
                </a:solidFill>
                <a:latin typeface="黑体" panose="02010609060101010101" pitchFamily="49" charset="-122"/>
                <a:ea typeface="黑体" panose="02010609060101010101" pitchFamily="49" charset="-122"/>
              </a:rPr>
              <a:t>外显子</a:t>
            </a:r>
            <a:r>
              <a:rPr kumimoji="1" lang="en-US" altLang="zh-CN" sz="4000" dirty="0" smtClean="0">
                <a:solidFill>
                  <a:srgbClr val="C00000"/>
                </a:solidFill>
                <a:latin typeface="黑体" panose="02010609060101010101" pitchFamily="49" charset="-122"/>
                <a:ea typeface="黑体" panose="02010609060101010101" pitchFamily="49" charset="-122"/>
              </a:rPr>
              <a:t>(exon)</a:t>
            </a:r>
            <a:r>
              <a:rPr kumimoji="1" lang="zh-CN" altLang="en-US" sz="4000" dirty="0" smtClean="0">
                <a:solidFill>
                  <a:srgbClr val="C00000"/>
                </a:solidFill>
                <a:latin typeface="黑体" panose="02010609060101010101" pitchFamily="49" charset="-122"/>
                <a:ea typeface="黑体" panose="02010609060101010101" pitchFamily="49" charset="-122"/>
              </a:rPr>
              <a:t>和内含子</a:t>
            </a:r>
            <a:r>
              <a:rPr kumimoji="1" lang="en-US" altLang="zh-CN" sz="4000" dirty="0" smtClean="0">
                <a:solidFill>
                  <a:srgbClr val="C00000"/>
                </a:solidFill>
                <a:latin typeface="黑体" panose="02010609060101010101" pitchFamily="49" charset="-122"/>
                <a:ea typeface="黑体" panose="02010609060101010101" pitchFamily="49" charset="-122"/>
              </a:rPr>
              <a:t>(intron)</a:t>
            </a:r>
          </a:p>
        </p:txBody>
      </p:sp>
      <p:sp>
        <p:nvSpPr>
          <p:cNvPr id="36868" name="Rectangle 3"/>
          <p:cNvSpPr>
            <a:spLocks noGrp="1" noChangeArrowheads="1"/>
          </p:cNvSpPr>
          <p:nvPr>
            <p:ph type="body" idx="1"/>
          </p:nvPr>
        </p:nvSpPr>
        <p:spPr/>
        <p:txBody>
          <a:bodyPr/>
          <a:lstStyle/>
          <a:p>
            <a:pPr eaLnBrk="1" hangingPunct="1"/>
            <a:r>
              <a:rPr kumimoji="1" lang="zh-CN" altLang="en-US" b="1" smtClean="0">
                <a:solidFill>
                  <a:schemeClr val="hlink"/>
                </a:solidFill>
                <a:latin typeface="黑体" panose="02010609060101010101" pitchFamily="49" charset="-122"/>
                <a:ea typeface="黑体" panose="02010609060101010101" pitchFamily="49" charset="-122"/>
              </a:rPr>
              <a:t>外显子</a:t>
            </a:r>
          </a:p>
          <a:p>
            <a:pPr lvl="1" eaLnBrk="1" hangingPunct="1"/>
            <a:r>
              <a:rPr kumimoji="1" lang="zh-CN" altLang="en-US" sz="3200" b="1" smtClean="0">
                <a:latin typeface="黑体" panose="02010609060101010101" pitchFamily="49" charset="-122"/>
                <a:ea typeface="黑体" panose="02010609060101010101" pitchFamily="49" charset="-122"/>
              </a:rPr>
              <a:t>在断裂基因及其初级转录产物上出现，并表达为成熟</a:t>
            </a:r>
            <a:r>
              <a:rPr kumimoji="1" lang="en-US" altLang="zh-CN" sz="3200" b="1" smtClean="0">
                <a:latin typeface="黑体" panose="02010609060101010101" pitchFamily="49" charset="-122"/>
                <a:ea typeface="黑体" panose="02010609060101010101" pitchFamily="49" charset="-122"/>
              </a:rPr>
              <a:t>RNA</a:t>
            </a:r>
            <a:r>
              <a:rPr kumimoji="1" lang="zh-CN" altLang="en-US" sz="3200" b="1" smtClean="0">
                <a:latin typeface="黑体" panose="02010609060101010101" pitchFamily="49" charset="-122"/>
                <a:ea typeface="黑体" panose="02010609060101010101" pitchFamily="49" charset="-122"/>
              </a:rPr>
              <a:t>的核酸序列。</a:t>
            </a:r>
          </a:p>
          <a:p>
            <a:pPr eaLnBrk="1" hangingPunct="1"/>
            <a:endParaRPr kumimoji="1" lang="zh-CN" altLang="en-US" b="1" smtClean="0">
              <a:latin typeface="黑体" panose="02010609060101010101" pitchFamily="49" charset="-122"/>
              <a:ea typeface="黑体" panose="02010609060101010101" pitchFamily="49" charset="-122"/>
            </a:endParaRPr>
          </a:p>
          <a:p>
            <a:pPr eaLnBrk="1" hangingPunct="1"/>
            <a:r>
              <a:rPr kumimoji="1" lang="zh-CN" altLang="en-US" b="1" smtClean="0">
                <a:solidFill>
                  <a:schemeClr val="hlink"/>
                </a:solidFill>
                <a:latin typeface="黑体" panose="02010609060101010101" pitchFamily="49" charset="-122"/>
                <a:ea typeface="黑体" panose="02010609060101010101" pitchFamily="49" charset="-122"/>
              </a:rPr>
              <a:t>内含子</a:t>
            </a:r>
          </a:p>
          <a:p>
            <a:pPr lvl="1" eaLnBrk="1" hangingPunct="1"/>
            <a:r>
              <a:rPr kumimoji="1" lang="zh-CN" altLang="en-US" sz="3200" b="1" smtClean="0">
                <a:latin typeface="黑体" panose="02010609060101010101" pitchFamily="49" charset="-122"/>
                <a:ea typeface="黑体" panose="02010609060101010101" pitchFamily="49" charset="-122"/>
              </a:rPr>
              <a:t>隔断基因的线性表达而在剪接过程中被除去的核酸序列。 </a:t>
            </a:r>
            <a:endParaRPr lang="zh-CN" altLang="en-US" sz="3200" smtClean="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198453272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0" y="0"/>
            <a:ext cx="9144000" cy="768350"/>
          </a:xfrm>
          <a:solidFill>
            <a:srgbClr val="66FF33"/>
          </a:solidFill>
        </p:spPr>
        <p:txBody>
          <a:bodyPr/>
          <a:lstStyle/>
          <a:p>
            <a:r>
              <a:rPr lang="zh-CN" altLang="en-US" sz="3200" smtClean="0">
                <a:solidFill>
                  <a:srgbClr val="0000FF"/>
                </a:solidFill>
              </a:rPr>
              <a:t>胰岛素基因、转录产物、翻译产物</a:t>
            </a:r>
          </a:p>
        </p:txBody>
      </p:sp>
      <p:sp>
        <p:nvSpPr>
          <p:cNvPr id="37891" name="灯片编号占位符 5"/>
          <p:cNvSpPr>
            <a:spLocks noGrp="1"/>
          </p:cNvSpPr>
          <p:nvPr>
            <p:ph type="sldNum" sz="quarter" idx="12"/>
          </p:nvPr>
        </p:nvSpPr>
        <p:spPr>
          <a:xfrm>
            <a:off x="8293100" y="6364288"/>
            <a:ext cx="411163" cy="28098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CBD20CF1-3A74-48FC-9243-B34D87EAA677}" type="slidenum">
              <a:rPr lang="en-US" altLang="zh-CN">
                <a:solidFill>
                  <a:schemeClr val="bg1"/>
                </a:solidFill>
              </a:rPr>
              <a:pPr eaLnBrk="1" hangingPunct="1"/>
              <a:t>35</a:t>
            </a:fld>
            <a:endParaRPr lang="en-US" altLang="zh-CN">
              <a:solidFill>
                <a:schemeClr val="bg1"/>
              </a:solidFill>
            </a:endParaRPr>
          </a:p>
        </p:txBody>
      </p:sp>
      <p:grpSp>
        <p:nvGrpSpPr>
          <p:cNvPr id="2" name="Group 115"/>
          <p:cNvGrpSpPr>
            <a:grpSpLocks/>
          </p:cNvGrpSpPr>
          <p:nvPr/>
        </p:nvGrpSpPr>
        <p:grpSpPr bwMode="auto">
          <a:xfrm>
            <a:off x="3043238" y="2827338"/>
            <a:ext cx="3729037" cy="138112"/>
            <a:chOff x="1917" y="1763"/>
            <a:chExt cx="2349" cy="87"/>
          </a:xfrm>
        </p:grpSpPr>
        <p:sp>
          <p:nvSpPr>
            <p:cNvPr id="37978" name="Line 32"/>
            <p:cNvSpPr>
              <a:spLocks noChangeShapeType="1"/>
            </p:cNvSpPr>
            <p:nvPr/>
          </p:nvSpPr>
          <p:spPr bwMode="auto">
            <a:xfrm flipV="1">
              <a:off x="1917" y="1766"/>
              <a:ext cx="2349" cy="0"/>
            </a:xfrm>
            <a:prstGeom prst="line">
              <a:avLst/>
            </a:prstGeom>
            <a:noFill/>
            <a:ln w="76200">
              <a:solidFill>
                <a:srgbClr val="FF00FF"/>
              </a:solidFill>
              <a:round/>
              <a:headEnd/>
              <a:tailEnd type="none" w="sm" len="med"/>
            </a:ln>
            <a:extLst>
              <a:ext uri="{909E8E84-426E-40DD-AFC4-6F175D3DCCD1}">
                <a14:hiddenFill xmlns:a14="http://schemas.microsoft.com/office/drawing/2010/main">
                  <a:noFill/>
                </a14:hiddenFill>
              </a:ext>
            </a:extLst>
          </p:spPr>
          <p:txBody>
            <a:bodyPr wrap="none"/>
            <a:lstStyle/>
            <a:p>
              <a:endParaRPr lang="zh-CN" altLang="en-US"/>
            </a:p>
          </p:txBody>
        </p:sp>
        <p:sp>
          <p:nvSpPr>
            <p:cNvPr id="37979" name="Line 33"/>
            <p:cNvSpPr>
              <a:spLocks noChangeShapeType="1"/>
            </p:cNvSpPr>
            <p:nvPr/>
          </p:nvSpPr>
          <p:spPr bwMode="auto">
            <a:xfrm flipV="1">
              <a:off x="1917" y="1766"/>
              <a:ext cx="0" cy="81"/>
            </a:xfrm>
            <a:prstGeom prst="line">
              <a:avLst/>
            </a:prstGeom>
            <a:noFill/>
            <a:ln w="12700">
              <a:solidFill>
                <a:srgbClr val="FF00FF"/>
              </a:solidFill>
              <a:round/>
              <a:headEnd/>
              <a:tailEnd type="none" w="sm" len="med"/>
            </a:ln>
            <a:extLst>
              <a:ext uri="{909E8E84-426E-40DD-AFC4-6F175D3DCCD1}">
                <a14:hiddenFill xmlns:a14="http://schemas.microsoft.com/office/drawing/2010/main">
                  <a:noFill/>
                </a14:hiddenFill>
              </a:ext>
            </a:extLst>
          </p:spPr>
          <p:txBody>
            <a:bodyPr wrap="none"/>
            <a:lstStyle/>
            <a:p>
              <a:endParaRPr lang="zh-CN" altLang="en-US"/>
            </a:p>
          </p:txBody>
        </p:sp>
        <p:sp>
          <p:nvSpPr>
            <p:cNvPr id="37980" name="Line 34"/>
            <p:cNvSpPr>
              <a:spLocks noChangeShapeType="1"/>
            </p:cNvSpPr>
            <p:nvPr/>
          </p:nvSpPr>
          <p:spPr bwMode="auto">
            <a:xfrm flipV="1">
              <a:off x="2157" y="1769"/>
              <a:ext cx="0" cy="81"/>
            </a:xfrm>
            <a:prstGeom prst="line">
              <a:avLst/>
            </a:prstGeom>
            <a:noFill/>
            <a:ln w="12700">
              <a:solidFill>
                <a:srgbClr val="FF00FF"/>
              </a:solidFill>
              <a:round/>
              <a:headEnd/>
              <a:tailEnd type="none" w="sm" len="med"/>
            </a:ln>
            <a:extLst>
              <a:ext uri="{909E8E84-426E-40DD-AFC4-6F175D3DCCD1}">
                <a14:hiddenFill xmlns:a14="http://schemas.microsoft.com/office/drawing/2010/main">
                  <a:noFill/>
                </a14:hiddenFill>
              </a:ext>
            </a:extLst>
          </p:spPr>
          <p:txBody>
            <a:bodyPr wrap="none"/>
            <a:lstStyle/>
            <a:p>
              <a:endParaRPr lang="zh-CN" altLang="en-US"/>
            </a:p>
          </p:txBody>
        </p:sp>
        <p:sp>
          <p:nvSpPr>
            <p:cNvPr id="37981" name="Line 35"/>
            <p:cNvSpPr>
              <a:spLocks noChangeShapeType="1"/>
            </p:cNvSpPr>
            <p:nvPr/>
          </p:nvSpPr>
          <p:spPr bwMode="auto">
            <a:xfrm flipV="1">
              <a:off x="2739" y="1763"/>
              <a:ext cx="0" cy="81"/>
            </a:xfrm>
            <a:prstGeom prst="line">
              <a:avLst/>
            </a:prstGeom>
            <a:noFill/>
            <a:ln w="12700">
              <a:solidFill>
                <a:srgbClr val="FF00FF"/>
              </a:solidFill>
              <a:round/>
              <a:headEnd/>
              <a:tailEnd type="none" w="sm" len="med"/>
            </a:ln>
            <a:extLst>
              <a:ext uri="{909E8E84-426E-40DD-AFC4-6F175D3DCCD1}">
                <a14:hiddenFill xmlns:a14="http://schemas.microsoft.com/office/drawing/2010/main">
                  <a:noFill/>
                </a14:hiddenFill>
              </a:ext>
            </a:extLst>
          </p:spPr>
          <p:txBody>
            <a:bodyPr wrap="none"/>
            <a:lstStyle/>
            <a:p>
              <a:endParaRPr lang="zh-CN" altLang="en-US"/>
            </a:p>
          </p:txBody>
        </p:sp>
        <p:sp>
          <p:nvSpPr>
            <p:cNvPr id="37982" name="Line 36"/>
            <p:cNvSpPr>
              <a:spLocks noChangeShapeType="1"/>
            </p:cNvSpPr>
            <p:nvPr/>
          </p:nvSpPr>
          <p:spPr bwMode="auto">
            <a:xfrm flipV="1">
              <a:off x="3054" y="1763"/>
              <a:ext cx="0" cy="81"/>
            </a:xfrm>
            <a:prstGeom prst="line">
              <a:avLst/>
            </a:prstGeom>
            <a:noFill/>
            <a:ln w="12700">
              <a:solidFill>
                <a:srgbClr val="FF00FF"/>
              </a:solidFill>
              <a:round/>
              <a:headEnd/>
              <a:tailEnd type="none" w="sm" len="med"/>
            </a:ln>
            <a:extLst>
              <a:ext uri="{909E8E84-426E-40DD-AFC4-6F175D3DCCD1}">
                <a14:hiddenFill xmlns:a14="http://schemas.microsoft.com/office/drawing/2010/main">
                  <a:noFill/>
                </a14:hiddenFill>
              </a:ext>
            </a:extLst>
          </p:spPr>
          <p:txBody>
            <a:bodyPr wrap="none"/>
            <a:lstStyle/>
            <a:p>
              <a:endParaRPr lang="zh-CN" altLang="en-US"/>
            </a:p>
          </p:txBody>
        </p:sp>
        <p:sp>
          <p:nvSpPr>
            <p:cNvPr id="37983" name="Line 37"/>
            <p:cNvSpPr>
              <a:spLocks noChangeShapeType="1"/>
            </p:cNvSpPr>
            <p:nvPr/>
          </p:nvSpPr>
          <p:spPr bwMode="auto">
            <a:xfrm flipV="1">
              <a:off x="4260" y="1763"/>
              <a:ext cx="0" cy="81"/>
            </a:xfrm>
            <a:prstGeom prst="line">
              <a:avLst/>
            </a:prstGeom>
            <a:noFill/>
            <a:ln w="12700">
              <a:solidFill>
                <a:srgbClr val="FF00FF"/>
              </a:solidFill>
              <a:round/>
              <a:headEnd/>
              <a:tailEnd type="none" w="sm" len="med"/>
            </a:ln>
            <a:extLst>
              <a:ext uri="{909E8E84-426E-40DD-AFC4-6F175D3DCCD1}">
                <a14:hiddenFill xmlns:a14="http://schemas.microsoft.com/office/drawing/2010/main">
                  <a:noFill/>
                </a14:hiddenFill>
              </a:ext>
            </a:extLst>
          </p:spPr>
          <p:txBody>
            <a:bodyPr wrap="none"/>
            <a:lstStyle/>
            <a:p>
              <a:endParaRPr lang="zh-CN" altLang="en-US"/>
            </a:p>
          </p:txBody>
        </p:sp>
        <p:sp>
          <p:nvSpPr>
            <p:cNvPr id="37984" name="Line 38"/>
            <p:cNvSpPr>
              <a:spLocks noChangeShapeType="1"/>
            </p:cNvSpPr>
            <p:nvPr/>
          </p:nvSpPr>
          <p:spPr bwMode="auto">
            <a:xfrm flipV="1">
              <a:off x="3690" y="1766"/>
              <a:ext cx="0" cy="81"/>
            </a:xfrm>
            <a:prstGeom prst="line">
              <a:avLst/>
            </a:prstGeom>
            <a:noFill/>
            <a:ln w="12700">
              <a:solidFill>
                <a:srgbClr val="FF00FF"/>
              </a:solidFill>
              <a:round/>
              <a:headEnd/>
              <a:tailEnd type="none" w="sm" len="med"/>
            </a:ln>
            <a:extLst>
              <a:ext uri="{909E8E84-426E-40DD-AFC4-6F175D3DCCD1}">
                <a14:hiddenFill xmlns:a14="http://schemas.microsoft.com/office/drawing/2010/main">
                  <a:noFill/>
                </a14:hiddenFill>
              </a:ext>
            </a:extLst>
          </p:spPr>
          <p:txBody>
            <a:bodyPr wrap="none"/>
            <a:lstStyle/>
            <a:p>
              <a:endParaRPr lang="zh-CN" altLang="en-US"/>
            </a:p>
          </p:txBody>
        </p:sp>
      </p:grpSp>
      <p:grpSp>
        <p:nvGrpSpPr>
          <p:cNvPr id="3" name="Group 39"/>
          <p:cNvGrpSpPr>
            <a:grpSpLocks/>
          </p:cNvGrpSpPr>
          <p:nvPr/>
        </p:nvGrpSpPr>
        <p:grpSpPr bwMode="auto">
          <a:xfrm>
            <a:off x="871538" y="1857375"/>
            <a:ext cx="7077075" cy="952500"/>
            <a:chOff x="549" y="1521"/>
            <a:chExt cx="4458" cy="600"/>
          </a:xfrm>
        </p:grpSpPr>
        <p:sp>
          <p:nvSpPr>
            <p:cNvPr id="37971" name="Line 40"/>
            <p:cNvSpPr>
              <a:spLocks noChangeShapeType="1"/>
            </p:cNvSpPr>
            <p:nvPr/>
          </p:nvSpPr>
          <p:spPr bwMode="auto">
            <a:xfrm>
              <a:off x="549" y="1521"/>
              <a:ext cx="1377" cy="594"/>
            </a:xfrm>
            <a:prstGeom prst="line">
              <a:avLst/>
            </a:prstGeom>
            <a:noFill/>
            <a:ln w="6350">
              <a:solidFill>
                <a:schemeClr val="bg2"/>
              </a:solidFill>
              <a:round/>
              <a:headEnd/>
              <a:tailEnd type="none" w="sm" len="med"/>
            </a:ln>
            <a:extLst>
              <a:ext uri="{909E8E84-426E-40DD-AFC4-6F175D3DCCD1}">
                <a14:hiddenFill xmlns:a14="http://schemas.microsoft.com/office/drawing/2010/main">
                  <a:noFill/>
                </a14:hiddenFill>
              </a:ext>
            </a:extLst>
          </p:spPr>
          <p:txBody>
            <a:bodyPr wrap="none"/>
            <a:lstStyle/>
            <a:p>
              <a:endParaRPr lang="zh-CN" altLang="en-US"/>
            </a:p>
          </p:txBody>
        </p:sp>
        <p:sp>
          <p:nvSpPr>
            <p:cNvPr id="37972" name="Freeform 41"/>
            <p:cNvSpPr>
              <a:spLocks/>
            </p:cNvSpPr>
            <p:nvPr/>
          </p:nvSpPr>
          <p:spPr bwMode="auto">
            <a:xfrm>
              <a:off x="801" y="1530"/>
              <a:ext cx="1359" cy="576"/>
            </a:xfrm>
            <a:custGeom>
              <a:avLst/>
              <a:gdLst>
                <a:gd name="T0" fmla="*/ 0 w 1359"/>
                <a:gd name="T1" fmla="*/ 9 h 594"/>
                <a:gd name="T2" fmla="*/ 1359 w 1359"/>
                <a:gd name="T3" fmla="*/ 559 h 594"/>
                <a:gd name="T4" fmla="*/ 684 w 1359"/>
                <a:gd name="T5" fmla="*/ 0 h 594"/>
                <a:gd name="T6" fmla="*/ 0 60000 65536"/>
                <a:gd name="T7" fmla="*/ 0 60000 65536"/>
                <a:gd name="T8" fmla="*/ 0 60000 65536"/>
                <a:gd name="T9" fmla="*/ 0 w 1359"/>
                <a:gd name="T10" fmla="*/ 0 h 594"/>
                <a:gd name="T11" fmla="*/ 1359 w 1359"/>
                <a:gd name="T12" fmla="*/ 594 h 594"/>
              </a:gdLst>
              <a:ahLst/>
              <a:cxnLst>
                <a:cxn ang="T6">
                  <a:pos x="T0" y="T1"/>
                </a:cxn>
                <a:cxn ang="T7">
                  <a:pos x="T2" y="T3"/>
                </a:cxn>
                <a:cxn ang="T8">
                  <a:pos x="T4" y="T5"/>
                </a:cxn>
              </a:cxnLst>
              <a:rect l="T9" t="T10" r="T11" b="T12"/>
              <a:pathLst>
                <a:path w="1359" h="594">
                  <a:moveTo>
                    <a:pt x="0" y="9"/>
                  </a:moveTo>
                  <a:lnTo>
                    <a:pt x="1359" y="594"/>
                  </a:lnTo>
                  <a:lnTo>
                    <a:pt x="684" y="0"/>
                  </a:lnTo>
                </a:path>
              </a:pathLst>
            </a:custGeom>
            <a:solidFill>
              <a:srgbClr val="C0C0C0"/>
            </a:solidFill>
            <a:ln w="6350" cap="flat" cmpd="sng">
              <a:solidFill>
                <a:schemeClr val="bg2"/>
              </a:solidFill>
              <a:prstDash val="solid"/>
              <a:round/>
              <a:headEnd type="none" w="med" len="med"/>
              <a:tailEnd type="none" w="sm" len="med"/>
            </a:ln>
          </p:spPr>
          <p:txBody>
            <a:bodyPr wrap="none"/>
            <a:lstStyle/>
            <a:p>
              <a:endParaRPr lang="zh-CN" altLang="en-US"/>
            </a:p>
          </p:txBody>
        </p:sp>
        <p:sp>
          <p:nvSpPr>
            <p:cNvPr id="37973" name="Line 42"/>
            <p:cNvSpPr>
              <a:spLocks noChangeShapeType="1"/>
            </p:cNvSpPr>
            <p:nvPr/>
          </p:nvSpPr>
          <p:spPr bwMode="auto">
            <a:xfrm>
              <a:off x="2061" y="1521"/>
              <a:ext cx="675" cy="585"/>
            </a:xfrm>
            <a:prstGeom prst="line">
              <a:avLst/>
            </a:prstGeom>
            <a:noFill/>
            <a:ln w="6350">
              <a:solidFill>
                <a:schemeClr val="bg2"/>
              </a:solidFill>
              <a:round/>
              <a:headEnd/>
              <a:tailEnd type="none" w="sm" len="med"/>
            </a:ln>
            <a:extLst>
              <a:ext uri="{909E8E84-426E-40DD-AFC4-6F175D3DCCD1}">
                <a14:hiddenFill xmlns:a14="http://schemas.microsoft.com/office/drawing/2010/main">
                  <a:noFill/>
                </a14:hiddenFill>
              </a:ext>
            </a:extLst>
          </p:spPr>
          <p:txBody>
            <a:bodyPr wrap="none"/>
            <a:lstStyle/>
            <a:p>
              <a:endParaRPr lang="zh-CN" altLang="en-US"/>
            </a:p>
          </p:txBody>
        </p:sp>
        <p:sp>
          <p:nvSpPr>
            <p:cNvPr id="37974" name="Line 43"/>
            <p:cNvSpPr>
              <a:spLocks noChangeShapeType="1"/>
            </p:cNvSpPr>
            <p:nvPr/>
          </p:nvSpPr>
          <p:spPr bwMode="auto">
            <a:xfrm>
              <a:off x="2373" y="1527"/>
              <a:ext cx="675" cy="585"/>
            </a:xfrm>
            <a:prstGeom prst="line">
              <a:avLst/>
            </a:prstGeom>
            <a:noFill/>
            <a:ln w="6350">
              <a:solidFill>
                <a:schemeClr val="bg2"/>
              </a:solidFill>
              <a:round/>
              <a:headEnd/>
              <a:tailEnd type="none" w="sm" len="med"/>
            </a:ln>
            <a:extLst>
              <a:ext uri="{909E8E84-426E-40DD-AFC4-6F175D3DCCD1}">
                <a14:hiddenFill xmlns:a14="http://schemas.microsoft.com/office/drawing/2010/main">
                  <a:noFill/>
                </a14:hiddenFill>
              </a:ext>
            </a:extLst>
          </p:spPr>
          <p:txBody>
            <a:bodyPr wrap="none"/>
            <a:lstStyle/>
            <a:p>
              <a:endParaRPr lang="zh-CN" altLang="en-US"/>
            </a:p>
          </p:txBody>
        </p:sp>
        <p:sp>
          <p:nvSpPr>
            <p:cNvPr id="37975" name="Line 44"/>
            <p:cNvSpPr>
              <a:spLocks noChangeShapeType="1"/>
            </p:cNvSpPr>
            <p:nvPr/>
          </p:nvSpPr>
          <p:spPr bwMode="auto">
            <a:xfrm flipH="1">
              <a:off x="3678" y="1527"/>
              <a:ext cx="756" cy="594"/>
            </a:xfrm>
            <a:prstGeom prst="line">
              <a:avLst/>
            </a:prstGeom>
            <a:noFill/>
            <a:ln w="6350">
              <a:solidFill>
                <a:schemeClr val="bg2"/>
              </a:solidFill>
              <a:round/>
              <a:headEnd/>
              <a:tailEnd type="none" w="sm" len="med"/>
            </a:ln>
            <a:extLst>
              <a:ext uri="{909E8E84-426E-40DD-AFC4-6F175D3DCCD1}">
                <a14:hiddenFill xmlns:a14="http://schemas.microsoft.com/office/drawing/2010/main">
                  <a:noFill/>
                </a14:hiddenFill>
              </a:ext>
            </a:extLst>
          </p:spPr>
          <p:txBody>
            <a:bodyPr wrap="none"/>
            <a:lstStyle/>
            <a:p>
              <a:endParaRPr lang="zh-CN" altLang="en-US"/>
            </a:p>
          </p:txBody>
        </p:sp>
        <p:sp>
          <p:nvSpPr>
            <p:cNvPr id="37976" name="Line 45"/>
            <p:cNvSpPr>
              <a:spLocks noChangeShapeType="1"/>
            </p:cNvSpPr>
            <p:nvPr/>
          </p:nvSpPr>
          <p:spPr bwMode="auto">
            <a:xfrm flipH="1">
              <a:off x="4251" y="1524"/>
              <a:ext cx="756" cy="594"/>
            </a:xfrm>
            <a:prstGeom prst="line">
              <a:avLst/>
            </a:prstGeom>
            <a:noFill/>
            <a:ln w="6350">
              <a:solidFill>
                <a:schemeClr val="bg2"/>
              </a:solidFill>
              <a:round/>
              <a:headEnd/>
              <a:tailEnd type="none" w="sm" len="med"/>
            </a:ln>
            <a:extLst>
              <a:ext uri="{909E8E84-426E-40DD-AFC4-6F175D3DCCD1}">
                <a14:hiddenFill xmlns:a14="http://schemas.microsoft.com/office/drawing/2010/main">
                  <a:noFill/>
                </a14:hiddenFill>
              </a:ext>
            </a:extLst>
          </p:spPr>
          <p:txBody>
            <a:bodyPr wrap="none"/>
            <a:lstStyle/>
            <a:p>
              <a:endParaRPr lang="zh-CN" altLang="en-US"/>
            </a:p>
          </p:txBody>
        </p:sp>
        <p:sp>
          <p:nvSpPr>
            <p:cNvPr id="37977" name="Freeform 46"/>
            <p:cNvSpPr>
              <a:spLocks/>
            </p:cNvSpPr>
            <p:nvPr/>
          </p:nvSpPr>
          <p:spPr bwMode="auto">
            <a:xfrm>
              <a:off x="2682" y="1539"/>
              <a:ext cx="1449" cy="576"/>
            </a:xfrm>
            <a:custGeom>
              <a:avLst/>
              <a:gdLst>
                <a:gd name="T0" fmla="*/ 0 w 1449"/>
                <a:gd name="T1" fmla="*/ 0 h 594"/>
                <a:gd name="T2" fmla="*/ 693 w 1449"/>
                <a:gd name="T3" fmla="*/ 559 h 594"/>
                <a:gd name="T4" fmla="*/ 1449 w 1449"/>
                <a:gd name="T5" fmla="*/ 0 h 594"/>
                <a:gd name="T6" fmla="*/ 0 60000 65536"/>
                <a:gd name="T7" fmla="*/ 0 60000 65536"/>
                <a:gd name="T8" fmla="*/ 0 60000 65536"/>
                <a:gd name="T9" fmla="*/ 0 w 1449"/>
                <a:gd name="T10" fmla="*/ 0 h 594"/>
                <a:gd name="T11" fmla="*/ 1449 w 1449"/>
                <a:gd name="T12" fmla="*/ 594 h 594"/>
              </a:gdLst>
              <a:ahLst/>
              <a:cxnLst>
                <a:cxn ang="T6">
                  <a:pos x="T0" y="T1"/>
                </a:cxn>
                <a:cxn ang="T7">
                  <a:pos x="T2" y="T3"/>
                </a:cxn>
                <a:cxn ang="T8">
                  <a:pos x="T4" y="T5"/>
                </a:cxn>
              </a:cxnLst>
              <a:rect l="T9" t="T10" r="T11" b="T12"/>
              <a:pathLst>
                <a:path w="1449" h="594">
                  <a:moveTo>
                    <a:pt x="0" y="0"/>
                  </a:moveTo>
                  <a:lnTo>
                    <a:pt x="693" y="594"/>
                  </a:lnTo>
                  <a:lnTo>
                    <a:pt x="1449" y="0"/>
                  </a:lnTo>
                </a:path>
              </a:pathLst>
            </a:custGeom>
            <a:solidFill>
              <a:srgbClr val="C0C0C0"/>
            </a:solidFill>
            <a:ln w="6350" cap="flat" cmpd="sng">
              <a:solidFill>
                <a:schemeClr val="bg2"/>
              </a:solidFill>
              <a:prstDash val="solid"/>
              <a:round/>
              <a:headEnd type="none" w="med" len="med"/>
              <a:tailEnd type="none" w="sm" len="med"/>
            </a:ln>
          </p:spPr>
          <p:txBody>
            <a:bodyPr wrap="none"/>
            <a:lstStyle/>
            <a:p>
              <a:endParaRPr lang="zh-CN" altLang="en-US"/>
            </a:p>
          </p:txBody>
        </p:sp>
      </p:grpSp>
      <p:sp>
        <p:nvSpPr>
          <p:cNvPr id="159835" name="WordArt 91"/>
          <p:cNvSpPr>
            <a:spLocks noChangeArrowheads="1" noChangeShapeType="1" noTextEdit="1"/>
          </p:cNvSpPr>
          <p:nvPr/>
        </p:nvSpPr>
        <p:spPr bwMode="auto">
          <a:xfrm>
            <a:off x="2346325" y="919163"/>
            <a:ext cx="4572000" cy="344487"/>
          </a:xfrm>
          <a:prstGeom prst="rect">
            <a:avLst/>
          </a:prstGeom>
        </p:spPr>
        <p:txBody>
          <a:bodyPr wrap="none" fromWordArt="1">
            <a:prstTxWarp prst="textPlain">
              <a:avLst>
                <a:gd name="adj" fmla="val 50000"/>
              </a:avLst>
            </a:prstTxWarp>
          </a:bodyPr>
          <a:lstStyle/>
          <a:p>
            <a:r>
              <a:rPr lang="zh-CN" altLang="en-US" sz="3600" kern="10">
                <a:ln w="9525">
                  <a:solidFill>
                    <a:srgbClr val="3399FF"/>
                  </a:solidFill>
                  <a:round/>
                  <a:headEnd/>
                  <a:tailEnd/>
                </a:ln>
                <a:solidFill>
                  <a:schemeClr val="bg1"/>
                </a:solidFill>
                <a:latin typeface="宋体" panose="02010600030101010101" pitchFamily="2" charset="-122"/>
              </a:rPr>
              <a:t>胰岛素基因（编码链）</a:t>
            </a:r>
          </a:p>
        </p:txBody>
      </p:sp>
      <p:grpSp>
        <p:nvGrpSpPr>
          <p:cNvPr id="37895" name="Group 106"/>
          <p:cNvGrpSpPr>
            <a:grpSpLocks/>
          </p:cNvGrpSpPr>
          <p:nvPr/>
        </p:nvGrpSpPr>
        <p:grpSpPr bwMode="auto">
          <a:xfrm>
            <a:off x="257175" y="1439863"/>
            <a:ext cx="8315325" cy="439737"/>
            <a:chOff x="162" y="907"/>
            <a:chExt cx="5238" cy="277"/>
          </a:xfrm>
        </p:grpSpPr>
        <p:sp>
          <p:nvSpPr>
            <p:cNvPr id="37959" name="Rectangle 92"/>
            <p:cNvSpPr>
              <a:spLocks noChangeArrowheads="1"/>
            </p:cNvSpPr>
            <p:nvPr/>
          </p:nvSpPr>
          <p:spPr bwMode="auto">
            <a:xfrm>
              <a:off x="539" y="916"/>
              <a:ext cx="4465" cy="255"/>
            </a:xfrm>
            <a:prstGeom prst="rect">
              <a:avLst/>
            </a:prstGeom>
            <a:solidFill>
              <a:schemeClr val="accent1"/>
            </a:solidFill>
            <a:ln w="38100" algn="ctr">
              <a:solidFill>
                <a:srgbClr val="FF00FF"/>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bg1"/>
                </a:solidFill>
              </a:endParaRPr>
            </a:p>
          </p:txBody>
        </p:sp>
        <p:sp>
          <p:nvSpPr>
            <p:cNvPr id="37960" name="Line 93"/>
            <p:cNvSpPr>
              <a:spLocks noChangeShapeType="1"/>
            </p:cNvSpPr>
            <p:nvPr/>
          </p:nvSpPr>
          <p:spPr bwMode="auto">
            <a:xfrm>
              <a:off x="803" y="916"/>
              <a:ext cx="0" cy="264"/>
            </a:xfrm>
            <a:prstGeom prst="line">
              <a:avLst/>
            </a:prstGeom>
            <a:noFill/>
            <a:ln w="38100">
              <a:solidFill>
                <a:srgbClr val="FF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7961" name="Line 94"/>
            <p:cNvSpPr>
              <a:spLocks noChangeShapeType="1"/>
            </p:cNvSpPr>
            <p:nvPr/>
          </p:nvSpPr>
          <p:spPr bwMode="auto">
            <a:xfrm>
              <a:off x="1492" y="916"/>
              <a:ext cx="0" cy="264"/>
            </a:xfrm>
            <a:prstGeom prst="line">
              <a:avLst/>
            </a:prstGeom>
            <a:noFill/>
            <a:ln w="38100">
              <a:solidFill>
                <a:srgbClr val="FF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7962" name="Line 95"/>
            <p:cNvSpPr>
              <a:spLocks noChangeShapeType="1"/>
            </p:cNvSpPr>
            <p:nvPr/>
          </p:nvSpPr>
          <p:spPr bwMode="auto">
            <a:xfrm>
              <a:off x="2067" y="915"/>
              <a:ext cx="0" cy="264"/>
            </a:xfrm>
            <a:prstGeom prst="line">
              <a:avLst/>
            </a:prstGeom>
            <a:noFill/>
            <a:ln w="38100">
              <a:solidFill>
                <a:srgbClr val="FF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7963" name="Line 96"/>
            <p:cNvSpPr>
              <a:spLocks noChangeShapeType="1"/>
            </p:cNvSpPr>
            <p:nvPr/>
          </p:nvSpPr>
          <p:spPr bwMode="auto">
            <a:xfrm>
              <a:off x="2378" y="920"/>
              <a:ext cx="0" cy="264"/>
            </a:xfrm>
            <a:prstGeom prst="line">
              <a:avLst/>
            </a:prstGeom>
            <a:noFill/>
            <a:ln w="38100">
              <a:solidFill>
                <a:srgbClr val="FF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7964" name="Line 97"/>
            <p:cNvSpPr>
              <a:spLocks noChangeShapeType="1"/>
            </p:cNvSpPr>
            <p:nvPr/>
          </p:nvSpPr>
          <p:spPr bwMode="auto">
            <a:xfrm>
              <a:off x="2680" y="916"/>
              <a:ext cx="0" cy="264"/>
            </a:xfrm>
            <a:prstGeom prst="line">
              <a:avLst/>
            </a:prstGeom>
            <a:noFill/>
            <a:ln w="38100">
              <a:solidFill>
                <a:srgbClr val="FF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7965" name="Line 98"/>
            <p:cNvSpPr>
              <a:spLocks noChangeShapeType="1"/>
            </p:cNvSpPr>
            <p:nvPr/>
          </p:nvSpPr>
          <p:spPr bwMode="auto">
            <a:xfrm>
              <a:off x="4116" y="912"/>
              <a:ext cx="0" cy="264"/>
            </a:xfrm>
            <a:prstGeom prst="line">
              <a:avLst/>
            </a:prstGeom>
            <a:noFill/>
            <a:ln w="38100">
              <a:solidFill>
                <a:srgbClr val="FF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7966" name="Line 99"/>
            <p:cNvSpPr>
              <a:spLocks noChangeShapeType="1"/>
            </p:cNvSpPr>
            <p:nvPr/>
          </p:nvSpPr>
          <p:spPr bwMode="auto">
            <a:xfrm>
              <a:off x="4426" y="907"/>
              <a:ext cx="0" cy="264"/>
            </a:xfrm>
            <a:prstGeom prst="line">
              <a:avLst/>
            </a:prstGeom>
            <a:noFill/>
            <a:ln w="38100">
              <a:solidFill>
                <a:srgbClr val="FF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7967" name="WordArt 100"/>
            <p:cNvSpPr>
              <a:spLocks noChangeArrowheads="1" noChangeShapeType="1" noTextEdit="1"/>
            </p:cNvSpPr>
            <p:nvPr/>
          </p:nvSpPr>
          <p:spPr bwMode="auto">
            <a:xfrm>
              <a:off x="162" y="928"/>
              <a:ext cx="196" cy="218"/>
            </a:xfrm>
            <a:prstGeom prst="rect">
              <a:avLst/>
            </a:prstGeom>
          </p:spPr>
          <p:txBody>
            <a:bodyPr wrap="none" fromWordArt="1">
              <a:prstTxWarp prst="textPlain">
                <a:avLst>
                  <a:gd name="adj" fmla="val 50000"/>
                </a:avLst>
              </a:prstTxWarp>
            </a:bodyPr>
            <a:lstStyle/>
            <a:p>
              <a:r>
                <a:rPr lang="en-US" altLang="zh-CN" sz="3600" kern="10">
                  <a:ln w="9525">
                    <a:solidFill>
                      <a:srgbClr val="FF00FF"/>
                    </a:solidFill>
                    <a:round/>
                    <a:headEnd/>
                    <a:tailEnd/>
                  </a:ln>
                  <a:solidFill>
                    <a:schemeClr val="bg1"/>
                  </a:solidFill>
                  <a:latin typeface="宋体" panose="02010600030101010101" pitchFamily="2" charset="-122"/>
                </a:rPr>
                <a:t>5′</a:t>
              </a:r>
              <a:endParaRPr lang="zh-CN" altLang="en-US" sz="3600" kern="10">
                <a:ln w="9525">
                  <a:solidFill>
                    <a:srgbClr val="FF00FF"/>
                  </a:solidFill>
                  <a:round/>
                  <a:headEnd/>
                  <a:tailEnd/>
                </a:ln>
                <a:solidFill>
                  <a:schemeClr val="bg1"/>
                </a:solidFill>
                <a:latin typeface="宋体" panose="02010600030101010101" pitchFamily="2" charset="-122"/>
              </a:endParaRPr>
            </a:p>
          </p:txBody>
        </p:sp>
        <p:sp>
          <p:nvSpPr>
            <p:cNvPr id="37968" name="WordArt 101"/>
            <p:cNvSpPr>
              <a:spLocks noChangeArrowheads="1" noChangeShapeType="1" noTextEdit="1"/>
            </p:cNvSpPr>
            <p:nvPr/>
          </p:nvSpPr>
          <p:spPr bwMode="auto">
            <a:xfrm>
              <a:off x="5204" y="928"/>
              <a:ext cx="196" cy="218"/>
            </a:xfrm>
            <a:prstGeom prst="rect">
              <a:avLst/>
            </a:prstGeom>
          </p:spPr>
          <p:txBody>
            <a:bodyPr wrap="none" fromWordArt="1">
              <a:prstTxWarp prst="textPlain">
                <a:avLst>
                  <a:gd name="adj" fmla="val 50000"/>
                </a:avLst>
              </a:prstTxWarp>
            </a:bodyPr>
            <a:lstStyle/>
            <a:p>
              <a:r>
                <a:rPr lang="en-US" altLang="zh-CN" sz="3600" kern="10">
                  <a:ln w="9525">
                    <a:solidFill>
                      <a:srgbClr val="FF00FF"/>
                    </a:solidFill>
                    <a:round/>
                    <a:headEnd/>
                    <a:tailEnd/>
                  </a:ln>
                  <a:solidFill>
                    <a:schemeClr val="bg1"/>
                  </a:solidFill>
                  <a:latin typeface="宋体" panose="02010600030101010101" pitchFamily="2" charset="-122"/>
                </a:rPr>
                <a:t>3′</a:t>
              </a:r>
              <a:endParaRPr lang="zh-CN" altLang="en-US" sz="3600" kern="10">
                <a:ln w="9525">
                  <a:solidFill>
                    <a:srgbClr val="FF00FF"/>
                  </a:solidFill>
                  <a:round/>
                  <a:headEnd/>
                  <a:tailEnd/>
                </a:ln>
                <a:solidFill>
                  <a:schemeClr val="bg1"/>
                </a:solidFill>
                <a:latin typeface="宋体" panose="02010600030101010101" pitchFamily="2" charset="-122"/>
              </a:endParaRPr>
            </a:p>
          </p:txBody>
        </p:sp>
        <p:sp>
          <p:nvSpPr>
            <p:cNvPr id="37969" name="Line 102"/>
            <p:cNvSpPr>
              <a:spLocks noChangeShapeType="1"/>
            </p:cNvSpPr>
            <p:nvPr/>
          </p:nvSpPr>
          <p:spPr bwMode="auto">
            <a:xfrm>
              <a:off x="5005" y="1048"/>
              <a:ext cx="189" cy="0"/>
            </a:xfrm>
            <a:prstGeom prst="line">
              <a:avLst/>
            </a:prstGeom>
            <a:noFill/>
            <a:ln w="38100">
              <a:solidFill>
                <a:srgbClr val="FF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7970" name="Line 103"/>
            <p:cNvSpPr>
              <a:spLocks noChangeShapeType="1"/>
            </p:cNvSpPr>
            <p:nvPr/>
          </p:nvSpPr>
          <p:spPr bwMode="auto">
            <a:xfrm>
              <a:off x="341" y="1048"/>
              <a:ext cx="189" cy="0"/>
            </a:xfrm>
            <a:prstGeom prst="line">
              <a:avLst/>
            </a:prstGeom>
            <a:noFill/>
            <a:ln w="38100">
              <a:solidFill>
                <a:srgbClr val="FF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59848" name="WordArt 104"/>
          <p:cNvSpPr>
            <a:spLocks noChangeArrowheads="1" noChangeShapeType="1" noTextEdit="1"/>
          </p:cNvSpPr>
          <p:nvPr/>
        </p:nvSpPr>
        <p:spPr bwMode="auto">
          <a:xfrm>
            <a:off x="1397000" y="1493838"/>
            <a:ext cx="833438" cy="300037"/>
          </a:xfrm>
          <a:prstGeom prst="rect">
            <a:avLst/>
          </a:prstGeom>
        </p:spPr>
        <p:txBody>
          <a:bodyPr wrap="none" fromWordArt="1">
            <a:prstTxWarp prst="textPlain">
              <a:avLst>
                <a:gd name="adj" fmla="val 50000"/>
              </a:avLst>
            </a:prstTxWarp>
          </a:bodyPr>
          <a:lstStyle/>
          <a:p>
            <a:r>
              <a:rPr lang="en-US" altLang="zh-CN" sz="3600" kern="10">
                <a:ln w="9525">
                  <a:solidFill>
                    <a:srgbClr val="FF9966"/>
                  </a:solidFill>
                  <a:round/>
                  <a:headEnd/>
                  <a:tailEnd/>
                </a:ln>
                <a:solidFill>
                  <a:srgbClr val="C00000"/>
                </a:solidFill>
                <a:latin typeface="宋体" panose="02010600030101010101" pitchFamily="2" charset="-122"/>
              </a:rPr>
              <a:t>intron</a:t>
            </a:r>
            <a:endParaRPr lang="zh-CN" altLang="en-US" sz="3600" kern="10">
              <a:ln w="9525">
                <a:solidFill>
                  <a:srgbClr val="FF9966"/>
                </a:solidFill>
                <a:round/>
                <a:headEnd/>
                <a:tailEnd/>
              </a:ln>
              <a:solidFill>
                <a:srgbClr val="C00000"/>
              </a:solidFill>
              <a:latin typeface="宋体" panose="02010600030101010101" pitchFamily="2" charset="-122"/>
            </a:endParaRPr>
          </a:p>
        </p:txBody>
      </p:sp>
      <p:sp>
        <p:nvSpPr>
          <p:cNvPr id="159849" name="WordArt 105"/>
          <p:cNvSpPr>
            <a:spLocks noChangeArrowheads="1" noChangeShapeType="1" noTextEdit="1"/>
          </p:cNvSpPr>
          <p:nvPr/>
        </p:nvSpPr>
        <p:spPr bwMode="auto">
          <a:xfrm>
            <a:off x="5054600" y="1481138"/>
            <a:ext cx="833438" cy="300037"/>
          </a:xfrm>
          <a:prstGeom prst="rect">
            <a:avLst/>
          </a:prstGeom>
        </p:spPr>
        <p:txBody>
          <a:bodyPr wrap="none" fromWordArt="1">
            <a:prstTxWarp prst="textPlain">
              <a:avLst>
                <a:gd name="adj" fmla="val 50000"/>
              </a:avLst>
            </a:prstTxWarp>
          </a:bodyPr>
          <a:lstStyle/>
          <a:p>
            <a:r>
              <a:rPr lang="en-US" altLang="zh-CN" sz="3600" kern="10">
                <a:ln w="9525">
                  <a:solidFill>
                    <a:srgbClr val="FF9966"/>
                  </a:solidFill>
                  <a:round/>
                  <a:headEnd/>
                  <a:tailEnd/>
                </a:ln>
                <a:solidFill>
                  <a:srgbClr val="C00000"/>
                </a:solidFill>
                <a:latin typeface="宋体" panose="02010600030101010101" pitchFamily="2" charset="-122"/>
              </a:rPr>
              <a:t>intron</a:t>
            </a:r>
            <a:endParaRPr lang="zh-CN" altLang="en-US" sz="3600" kern="10">
              <a:ln w="9525">
                <a:solidFill>
                  <a:srgbClr val="FF9966"/>
                </a:solidFill>
                <a:round/>
                <a:headEnd/>
                <a:tailEnd/>
              </a:ln>
              <a:solidFill>
                <a:srgbClr val="C00000"/>
              </a:solidFill>
              <a:latin typeface="宋体" panose="02010600030101010101" pitchFamily="2" charset="-122"/>
            </a:endParaRPr>
          </a:p>
        </p:txBody>
      </p:sp>
      <p:sp>
        <p:nvSpPr>
          <p:cNvPr id="159852" name="WordArt 108"/>
          <p:cNvSpPr>
            <a:spLocks noChangeArrowheads="1" noChangeShapeType="1" noTextEdit="1"/>
          </p:cNvSpPr>
          <p:nvPr/>
        </p:nvSpPr>
        <p:spPr bwMode="auto">
          <a:xfrm>
            <a:off x="950913" y="1504950"/>
            <a:ext cx="244475" cy="285750"/>
          </a:xfrm>
          <a:prstGeom prst="rect">
            <a:avLst/>
          </a:prstGeom>
        </p:spPr>
        <p:txBody>
          <a:bodyPr wrap="none" fromWordArt="1">
            <a:prstTxWarp prst="textPlain">
              <a:avLst>
                <a:gd name="adj" fmla="val 50000"/>
              </a:avLst>
            </a:prstTxWarp>
          </a:bodyPr>
          <a:lstStyle/>
          <a:p>
            <a:r>
              <a:rPr lang="en-US" altLang="zh-CN" sz="3600" kern="10">
                <a:ln w="9525">
                  <a:solidFill>
                    <a:schemeClr val="hlink"/>
                  </a:solidFill>
                  <a:round/>
                  <a:headEnd/>
                  <a:tailEnd/>
                </a:ln>
                <a:latin typeface="宋体" panose="02010600030101010101" pitchFamily="2" charset="-122"/>
              </a:rPr>
              <a:t>S</a:t>
            </a:r>
            <a:endParaRPr lang="zh-CN" altLang="en-US" sz="3600" kern="10">
              <a:ln w="9525">
                <a:solidFill>
                  <a:schemeClr val="hlink"/>
                </a:solidFill>
                <a:round/>
                <a:headEnd/>
                <a:tailEnd/>
              </a:ln>
              <a:latin typeface="宋体" panose="02010600030101010101" pitchFamily="2" charset="-122"/>
            </a:endParaRPr>
          </a:p>
        </p:txBody>
      </p:sp>
      <p:sp>
        <p:nvSpPr>
          <p:cNvPr id="159853" name="WordArt 109"/>
          <p:cNvSpPr>
            <a:spLocks noChangeArrowheads="1" noChangeShapeType="1" noTextEdit="1"/>
          </p:cNvSpPr>
          <p:nvPr/>
        </p:nvSpPr>
        <p:spPr bwMode="auto">
          <a:xfrm>
            <a:off x="3408363" y="1519238"/>
            <a:ext cx="244475" cy="285750"/>
          </a:xfrm>
          <a:prstGeom prst="rect">
            <a:avLst/>
          </a:prstGeom>
        </p:spPr>
        <p:txBody>
          <a:bodyPr wrap="none" fromWordArt="1">
            <a:prstTxWarp prst="textPlain">
              <a:avLst>
                <a:gd name="adj" fmla="val 50000"/>
              </a:avLst>
            </a:prstTxWarp>
          </a:bodyPr>
          <a:lstStyle/>
          <a:p>
            <a:r>
              <a:rPr lang="en-US" altLang="zh-CN" sz="3600" kern="10">
                <a:ln w="9525">
                  <a:solidFill>
                    <a:schemeClr val="hlink"/>
                  </a:solidFill>
                  <a:round/>
                  <a:headEnd/>
                  <a:tailEnd/>
                </a:ln>
                <a:latin typeface="宋体" panose="02010600030101010101" pitchFamily="2" charset="-122"/>
              </a:rPr>
              <a:t>B</a:t>
            </a:r>
            <a:endParaRPr lang="zh-CN" altLang="en-US" sz="3600" kern="10">
              <a:ln w="9525">
                <a:solidFill>
                  <a:schemeClr val="hlink"/>
                </a:solidFill>
                <a:round/>
                <a:headEnd/>
                <a:tailEnd/>
              </a:ln>
              <a:latin typeface="宋体" panose="02010600030101010101" pitchFamily="2" charset="-122"/>
            </a:endParaRPr>
          </a:p>
        </p:txBody>
      </p:sp>
      <p:sp>
        <p:nvSpPr>
          <p:cNvPr id="159854" name="WordArt 110"/>
          <p:cNvSpPr>
            <a:spLocks noChangeArrowheads="1" noChangeShapeType="1" noTextEdit="1"/>
          </p:cNvSpPr>
          <p:nvPr/>
        </p:nvSpPr>
        <p:spPr bwMode="auto">
          <a:xfrm>
            <a:off x="3889375" y="1506538"/>
            <a:ext cx="244475" cy="285750"/>
          </a:xfrm>
          <a:prstGeom prst="rect">
            <a:avLst/>
          </a:prstGeom>
        </p:spPr>
        <p:txBody>
          <a:bodyPr wrap="none" fromWordArt="1">
            <a:prstTxWarp prst="textPlain">
              <a:avLst>
                <a:gd name="adj" fmla="val 50000"/>
              </a:avLst>
            </a:prstTxWarp>
          </a:bodyPr>
          <a:lstStyle/>
          <a:p>
            <a:r>
              <a:rPr lang="en-US" altLang="zh-CN" sz="3600" kern="10">
                <a:ln w="9525">
                  <a:solidFill>
                    <a:schemeClr val="hlink"/>
                  </a:solidFill>
                  <a:round/>
                  <a:headEnd/>
                  <a:tailEnd/>
                </a:ln>
                <a:latin typeface="宋体" panose="02010600030101010101" pitchFamily="2" charset="-122"/>
              </a:rPr>
              <a:t>C</a:t>
            </a:r>
            <a:endParaRPr lang="zh-CN" altLang="en-US" sz="3600" kern="10">
              <a:ln w="9525">
                <a:solidFill>
                  <a:schemeClr val="hlink"/>
                </a:solidFill>
                <a:round/>
                <a:headEnd/>
                <a:tailEnd/>
              </a:ln>
              <a:latin typeface="宋体" panose="02010600030101010101" pitchFamily="2" charset="-122"/>
            </a:endParaRPr>
          </a:p>
        </p:txBody>
      </p:sp>
      <p:sp>
        <p:nvSpPr>
          <p:cNvPr id="159855" name="WordArt 111"/>
          <p:cNvSpPr>
            <a:spLocks noChangeArrowheads="1" noChangeShapeType="1" noTextEdit="1"/>
          </p:cNvSpPr>
          <p:nvPr/>
        </p:nvSpPr>
        <p:spPr bwMode="auto">
          <a:xfrm>
            <a:off x="6659563" y="1519238"/>
            <a:ext cx="244475" cy="285750"/>
          </a:xfrm>
          <a:prstGeom prst="rect">
            <a:avLst/>
          </a:prstGeom>
        </p:spPr>
        <p:txBody>
          <a:bodyPr wrap="none" fromWordArt="1">
            <a:prstTxWarp prst="textPlain">
              <a:avLst>
                <a:gd name="adj" fmla="val 50000"/>
              </a:avLst>
            </a:prstTxWarp>
          </a:bodyPr>
          <a:lstStyle/>
          <a:p>
            <a:r>
              <a:rPr lang="en-US" altLang="zh-CN" sz="3600" kern="10">
                <a:ln w="9525">
                  <a:solidFill>
                    <a:schemeClr val="hlink"/>
                  </a:solidFill>
                  <a:round/>
                  <a:headEnd/>
                  <a:tailEnd/>
                </a:ln>
                <a:latin typeface="宋体" panose="02010600030101010101" pitchFamily="2" charset="-122"/>
              </a:rPr>
              <a:t>C</a:t>
            </a:r>
            <a:endParaRPr lang="zh-CN" altLang="en-US" sz="3600" kern="10">
              <a:ln w="9525">
                <a:solidFill>
                  <a:schemeClr val="hlink"/>
                </a:solidFill>
                <a:round/>
                <a:headEnd/>
                <a:tailEnd/>
              </a:ln>
              <a:latin typeface="宋体" panose="02010600030101010101" pitchFamily="2" charset="-122"/>
            </a:endParaRPr>
          </a:p>
        </p:txBody>
      </p:sp>
      <p:sp>
        <p:nvSpPr>
          <p:cNvPr id="159856" name="WordArt 112"/>
          <p:cNvSpPr>
            <a:spLocks noChangeArrowheads="1" noChangeShapeType="1" noTextEdit="1"/>
          </p:cNvSpPr>
          <p:nvPr/>
        </p:nvSpPr>
        <p:spPr bwMode="auto">
          <a:xfrm>
            <a:off x="7334250" y="1519238"/>
            <a:ext cx="244475" cy="285750"/>
          </a:xfrm>
          <a:prstGeom prst="rect">
            <a:avLst/>
          </a:prstGeom>
        </p:spPr>
        <p:txBody>
          <a:bodyPr wrap="none" fromWordArt="1">
            <a:prstTxWarp prst="textPlain">
              <a:avLst>
                <a:gd name="adj" fmla="val 50000"/>
              </a:avLst>
            </a:prstTxWarp>
          </a:bodyPr>
          <a:lstStyle/>
          <a:p>
            <a:r>
              <a:rPr lang="en-US" altLang="zh-CN" sz="3600" kern="10">
                <a:ln w="9525">
                  <a:solidFill>
                    <a:schemeClr val="hlink"/>
                  </a:solidFill>
                  <a:round/>
                  <a:headEnd/>
                  <a:tailEnd/>
                </a:ln>
                <a:latin typeface="宋体" panose="02010600030101010101" pitchFamily="2" charset="-122"/>
              </a:rPr>
              <a:t>A</a:t>
            </a:r>
            <a:endParaRPr lang="zh-CN" altLang="en-US" sz="3600" kern="10">
              <a:ln w="9525">
                <a:solidFill>
                  <a:schemeClr val="hlink"/>
                </a:solidFill>
                <a:round/>
                <a:headEnd/>
                <a:tailEnd/>
              </a:ln>
              <a:latin typeface="宋体" panose="02010600030101010101" pitchFamily="2" charset="-122"/>
            </a:endParaRPr>
          </a:p>
        </p:txBody>
      </p:sp>
      <p:sp>
        <p:nvSpPr>
          <p:cNvPr id="159857" name="WordArt 113"/>
          <p:cNvSpPr>
            <a:spLocks noChangeArrowheads="1" noChangeShapeType="1" noTextEdit="1"/>
          </p:cNvSpPr>
          <p:nvPr/>
        </p:nvSpPr>
        <p:spPr bwMode="auto">
          <a:xfrm>
            <a:off x="2492375" y="1519238"/>
            <a:ext cx="663575" cy="285750"/>
          </a:xfrm>
          <a:prstGeom prst="rect">
            <a:avLst/>
          </a:prstGeom>
        </p:spPr>
        <p:txBody>
          <a:bodyPr wrap="none" fromWordArt="1">
            <a:prstTxWarp prst="textPlain">
              <a:avLst>
                <a:gd name="adj" fmla="val 50000"/>
              </a:avLst>
            </a:prstTxWarp>
          </a:bodyPr>
          <a:lstStyle/>
          <a:p>
            <a:r>
              <a:rPr lang="en-US" altLang="zh-CN" sz="3600" kern="10">
                <a:ln w="9525">
                  <a:solidFill>
                    <a:schemeClr val="hlink"/>
                  </a:solidFill>
                  <a:round/>
                  <a:headEnd/>
                  <a:tailEnd/>
                </a:ln>
                <a:latin typeface="宋体" panose="02010600030101010101" pitchFamily="2" charset="-122"/>
              </a:rPr>
              <a:t>Pre</a:t>
            </a:r>
            <a:endParaRPr lang="zh-CN" altLang="en-US" sz="3600" kern="10">
              <a:ln w="9525">
                <a:solidFill>
                  <a:schemeClr val="hlink"/>
                </a:solidFill>
                <a:round/>
                <a:headEnd/>
                <a:tailEnd/>
              </a:ln>
              <a:latin typeface="宋体" panose="02010600030101010101" pitchFamily="2" charset="-122"/>
            </a:endParaRPr>
          </a:p>
        </p:txBody>
      </p:sp>
      <p:sp>
        <p:nvSpPr>
          <p:cNvPr id="159858" name="WordArt 114"/>
          <p:cNvSpPr>
            <a:spLocks noChangeArrowheads="1" noChangeShapeType="1" noTextEdit="1"/>
          </p:cNvSpPr>
          <p:nvPr/>
        </p:nvSpPr>
        <p:spPr bwMode="auto">
          <a:xfrm>
            <a:off x="722313" y="2695575"/>
            <a:ext cx="1804987" cy="338138"/>
          </a:xfrm>
          <a:prstGeom prst="rect">
            <a:avLst/>
          </a:prstGeom>
        </p:spPr>
        <p:txBody>
          <a:bodyPr wrap="none" fromWordArt="1">
            <a:prstTxWarp prst="textPlain">
              <a:avLst>
                <a:gd name="adj" fmla="val 50000"/>
              </a:avLst>
            </a:prstTxWarp>
          </a:bodyPr>
          <a:lstStyle/>
          <a:p>
            <a:pPr>
              <a:defRPr/>
            </a:pPr>
            <a:r>
              <a:rPr lang="zh-CN" altLang="en-US" sz="3600" kern="10">
                <a:ln w="9525">
                  <a:solidFill>
                    <a:srgbClr val="3399FF"/>
                  </a:solidFill>
                  <a:round/>
                  <a:headEnd/>
                  <a:tailEnd/>
                </a:ln>
                <a:solidFill>
                  <a:schemeClr val="bg1"/>
                </a:solidFill>
                <a:latin typeface="宋体"/>
                <a:ea typeface="宋体"/>
              </a:rPr>
              <a:t>成熟</a:t>
            </a:r>
            <a:r>
              <a:rPr lang="en-US" altLang="zh-CN" sz="3600" kern="10">
                <a:ln w="9525">
                  <a:solidFill>
                    <a:srgbClr val="3399FF"/>
                  </a:solidFill>
                  <a:round/>
                  <a:headEnd/>
                  <a:tailEnd/>
                </a:ln>
                <a:solidFill>
                  <a:schemeClr val="bg1"/>
                </a:solidFill>
                <a:latin typeface="宋体"/>
                <a:ea typeface="宋体"/>
              </a:rPr>
              <a:t>mRNA</a:t>
            </a:r>
            <a:endParaRPr lang="zh-CN" altLang="en-US" sz="3600" kern="10">
              <a:ln w="9525">
                <a:solidFill>
                  <a:srgbClr val="3399FF"/>
                </a:solidFill>
                <a:round/>
                <a:headEnd/>
                <a:tailEnd/>
              </a:ln>
              <a:solidFill>
                <a:schemeClr val="bg1"/>
              </a:solidFill>
              <a:latin typeface="宋体"/>
              <a:ea typeface="宋体"/>
            </a:endParaRPr>
          </a:p>
        </p:txBody>
      </p:sp>
      <p:sp>
        <p:nvSpPr>
          <p:cNvPr id="159860" name="WordArt 116"/>
          <p:cNvSpPr>
            <a:spLocks noChangeArrowheads="1" noChangeShapeType="1" noTextEdit="1"/>
          </p:cNvSpPr>
          <p:nvPr/>
        </p:nvSpPr>
        <p:spPr bwMode="auto">
          <a:xfrm>
            <a:off x="3124200" y="2913063"/>
            <a:ext cx="244475" cy="285750"/>
          </a:xfrm>
          <a:prstGeom prst="rect">
            <a:avLst/>
          </a:prstGeom>
        </p:spPr>
        <p:txBody>
          <a:bodyPr wrap="none" fromWordArt="1">
            <a:prstTxWarp prst="textPlain">
              <a:avLst>
                <a:gd name="adj" fmla="val 50000"/>
              </a:avLst>
            </a:prstTxWarp>
          </a:bodyPr>
          <a:lstStyle/>
          <a:p>
            <a:r>
              <a:rPr lang="en-US" altLang="zh-CN" sz="3600" kern="10">
                <a:ln w="9525">
                  <a:solidFill>
                    <a:srgbClr val="0000FF"/>
                  </a:solidFill>
                  <a:round/>
                  <a:headEnd/>
                  <a:tailEnd/>
                </a:ln>
                <a:solidFill>
                  <a:schemeClr val="bg1"/>
                </a:solidFill>
                <a:latin typeface="宋体" panose="02010600030101010101" pitchFamily="2" charset="-122"/>
              </a:rPr>
              <a:t>S</a:t>
            </a:r>
            <a:endParaRPr lang="zh-CN" altLang="en-US" sz="3600" kern="10">
              <a:ln w="9525">
                <a:solidFill>
                  <a:srgbClr val="0000FF"/>
                </a:solidFill>
                <a:round/>
                <a:headEnd/>
                <a:tailEnd/>
              </a:ln>
              <a:solidFill>
                <a:schemeClr val="bg1"/>
              </a:solidFill>
              <a:latin typeface="宋体" panose="02010600030101010101" pitchFamily="2" charset="-122"/>
            </a:endParaRPr>
          </a:p>
        </p:txBody>
      </p:sp>
      <p:sp>
        <p:nvSpPr>
          <p:cNvPr id="159861" name="WordArt 117"/>
          <p:cNvSpPr>
            <a:spLocks noChangeArrowheads="1" noChangeShapeType="1" noTextEdit="1"/>
          </p:cNvSpPr>
          <p:nvPr/>
        </p:nvSpPr>
        <p:spPr bwMode="auto">
          <a:xfrm>
            <a:off x="4457700" y="2914650"/>
            <a:ext cx="244475" cy="285750"/>
          </a:xfrm>
          <a:prstGeom prst="rect">
            <a:avLst/>
          </a:prstGeom>
        </p:spPr>
        <p:txBody>
          <a:bodyPr wrap="none" fromWordArt="1">
            <a:prstTxWarp prst="textPlain">
              <a:avLst>
                <a:gd name="adj" fmla="val 50000"/>
              </a:avLst>
            </a:prstTxWarp>
          </a:bodyPr>
          <a:lstStyle/>
          <a:p>
            <a:r>
              <a:rPr lang="en-US" altLang="zh-CN" sz="3600" kern="10">
                <a:ln w="9525">
                  <a:solidFill>
                    <a:srgbClr val="0000FF"/>
                  </a:solidFill>
                  <a:round/>
                  <a:headEnd/>
                  <a:tailEnd/>
                </a:ln>
                <a:solidFill>
                  <a:schemeClr val="bg1"/>
                </a:solidFill>
                <a:latin typeface="宋体" panose="02010600030101010101" pitchFamily="2" charset="-122"/>
              </a:rPr>
              <a:t>B</a:t>
            </a:r>
            <a:endParaRPr lang="zh-CN" altLang="en-US" sz="3600" kern="10">
              <a:ln w="9525">
                <a:solidFill>
                  <a:srgbClr val="0000FF"/>
                </a:solidFill>
                <a:round/>
                <a:headEnd/>
                <a:tailEnd/>
              </a:ln>
              <a:solidFill>
                <a:schemeClr val="bg1"/>
              </a:solidFill>
              <a:latin typeface="宋体" panose="02010600030101010101" pitchFamily="2" charset="-122"/>
            </a:endParaRPr>
          </a:p>
        </p:txBody>
      </p:sp>
      <p:sp>
        <p:nvSpPr>
          <p:cNvPr id="159863" name="WordArt 119"/>
          <p:cNvSpPr>
            <a:spLocks noChangeArrowheads="1" noChangeShapeType="1" noTextEdit="1"/>
          </p:cNvSpPr>
          <p:nvPr/>
        </p:nvSpPr>
        <p:spPr bwMode="auto">
          <a:xfrm>
            <a:off x="5249863" y="2927350"/>
            <a:ext cx="244475" cy="285750"/>
          </a:xfrm>
          <a:prstGeom prst="rect">
            <a:avLst/>
          </a:prstGeom>
        </p:spPr>
        <p:txBody>
          <a:bodyPr wrap="none" fromWordArt="1">
            <a:prstTxWarp prst="textPlain">
              <a:avLst>
                <a:gd name="adj" fmla="val 50000"/>
              </a:avLst>
            </a:prstTxWarp>
          </a:bodyPr>
          <a:lstStyle/>
          <a:p>
            <a:r>
              <a:rPr lang="en-US" altLang="zh-CN" sz="3600" kern="10">
                <a:ln w="9525">
                  <a:solidFill>
                    <a:srgbClr val="0000FF"/>
                  </a:solidFill>
                  <a:round/>
                  <a:headEnd/>
                  <a:tailEnd/>
                </a:ln>
                <a:solidFill>
                  <a:schemeClr val="bg1"/>
                </a:solidFill>
                <a:latin typeface="宋体" panose="02010600030101010101" pitchFamily="2" charset="-122"/>
              </a:rPr>
              <a:t>C</a:t>
            </a:r>
            <a:endParaRPr lang="zh-CN" altLang="en-US" sz="3600" kern="10">
              <a:ln w="9525">
                <a:solidFill>
                  <a:srgbClr val="0000FF"/>
                </a:solidFill>
                <a:round/>
                <a:headEnd/>
                <a:tailEnd/>
              </a:ln>
              <a:solidFill>
                <a:schemeClr val="bg1"/>
              </a:solidFill>
              <a:latin typeface="宋体" panose="02010600030101010101" pitchFamily="2" charset="-122"/>
            </a:endParaRPr>
          </a:p>
        </p:txBody>
      </p:sp>
      <p:sp>
        <p:nvSpPr>
          <p:cNvPr id="159864" name="WordArt 120"/>
          <p:cNvSpPr>
            <a:spLocks noChangeArrowheads="1" noChangeShapeType="1" noTextEdit="1"/>
          </p:cNvSpPr>
          <p:nvPr/>
        </p:nvSpPr>
        <p:spPr bwMode="auto">
          <a:xfrm>
            <a:off x="6181725" y="2927350"/>
            <a:ext cx="244475" cy="285750"/>
          </a:xfrm>
          <a:prstGeom prst="rect">
            <a:avLst/>
          </a:prstGeom>
        </p:spPr>
        <p:txBody>
          <a:bodyPr wrap="none" fromWordArt="1">
            <a:prstTxWarp prst="textPlain">
              <a:avLst>
                <a:gd name="adj" fmla="val 50000"/>
              </a:avLst>
            </a:prstTxWarp>
          </a:bodyPr>
          <a:lstStyle/>
          <a:p>
            <a:r>
              <a:rPr lang="en-US" altLang="zh-CN" sz="3600" kern="10">
                <a:ln w="9525">
                  <a:solidFill>
                    <a:srgbClr val="0000FF"/>
                  </a:solidFill>
                  <a:round/>
                  <a:headEnd/>
                  <a:tailEnd/>
                </a:ln>
                <a:solidFill>
                  <a:schemeClr val="bg1"/>
                </a:solidFill>
                <a:latin typeface="宋体" panose="02010600030101010101" pitchFamily="2" charset="-122"/>
              </a:rPr>
              <a:t>A</a:t>
            </a:r>
            <a:endParaRPr lang="zh-CN" altLang="en-US" sz="3600" kern="10">
              <a:ln w="9525">
                <a:solidFill>
                  <a:srgbClr val="0000FF"/>
                </a:solidFill>
                <a:round/>
                <a:headEnd/>
                <a:tailEnd/>
              </a:ln>
              <a:solidFill>
                <a:schemeClr val="bg1"/>
              </a:solidFill>
              <a:latin typeface="宋体" panose="02010600030101010101" pitchFamily="2" charset="-122"/>
            </a:endParaRPr>
          </a:p>
        </p:txBody>
      </p:sp>
      <p:sp>
        <p:nvSpPr>
          <p:cNvPr id="159865" name="WordArt 121"/>
          <p:cNvSpPr>
            <a:spLocks noChangeArrowheads="1" noChangeShapeType="1" noTextEdit="1"/>
          </p:cNvSpPr>
          <p:nvPr/>
        </p:nvSpPr>
        <p:spPr bwMode="auto">
          <a:xfrm>
            <a:off x="3525838" y="2914650"/>
            <a:ext cx="663575" cy="285750"/>
          </a:xfrm>
          <a:prstGeom prst="rect">
            <a:avLst/>
          </a:prstGeom>
        </p:spPr>
        <p:txBody>
          <a:bodyPr wrap="none" fromWordArt="1">
            <a:prstTxWarp prst="textPlain">
              <a:avLst>
                <a:gd name="adj" fmla="val 50000"/>
              </a:avLst>
            </a:prstTxWarp>
          </a:bodyPr>
          <a:lstStyle/>
          <a:p>
            <a:r>
              <a:rPr lang="en-US" altLang="zh-CN" sz="3600" kern="10">
                <a:ln w="9525">
                  <a:solidFill>
                    <a:srgbClr val="0000FF"/>
                  </a:solidFill>
                  <a:round/>
                  <a:headEnd/>
                  <a:tailEnd/>
                </a:ln>
                <a:solidFill>
                  <a:schemeClr val="bg1"/>
                </a:solidFill>
                <a:latin typeface="宋体" panose="02010600030101010101" pitchFamily="2" charset="-122"/>
              </a:rPr>
              <a:t>Pre</a:t>
            </a:r>
            <a:endParaRPr lang="zh-CN" altLang="en-US" sz="3600" kern="10">
              <a:ln w="9525">
                <a:solidFill>
                  <a:srgbClr val="0000FF"/>
                </a:solidFill>
                <a:round/>
                <a:headEnd/>
                <a:tailEnd/>
              </a:ln>
              <a:solidFill>
                <a:schemeClr val="bg1"/>
              </a:solidFill>
              <a:latin typeface="宋体" panose="02010600030101010101" pitchFamily="2" charset="-122"/>
            </a:endParaRPr>
          </a:p>
        </p:txBody>
      </p:sp>
      <p:sp>
        <p:nvSpPr>
          <p:cNvPr id="159874" name="WordArt 130"/>
          <p:cNvSpPr>
            <a:spLocks noChangeArrowheads="1" noChangeShapeType="1" noTextEdit="1"/>
          </p:cNvSpPr>
          <p:nvPr/>
        </p:nvSpPr>
        <p:spPr bwMode="auto">
          <a:xfrm>
            <a:off x="7046913" y="2703513"/>
            <a:ext cx="1401762" cy="360362"/>
          </a:xfrm>
          <a:prstGeom prst="rect">
            <a:avLst/>
          </a:prstGeom>
        </p:spPr>
        <p:txBody>
          <a:bodyPr wrap="none" fromWordArt="1">
            <a:prstTxWarp prst="textPlain">
              <a:avLst>
                <a:gd name="adj" fmla="val 50000"/>
              </a:avLst>
            </a:prstTxWarp>
          </a:bodyPr>
          <a:lstStyle/>
          <a:p>
            <a:r>
              <a:rPr lang="zh-CN" altLang="en-US" sz="3600" kern="10">
                <a:ln w="9525">
                  <a:solidFill>
                    <a:srgbClr val="000000"/>
                  </a:solidFill>
                  <a:round/>
                  <a:headEnd/>
                  <a:tailEnd/>
                </a:ln>
                <a:solidFill>
                  <a:schemeClr val="bg1"/>
                </a:solidFill>
                <a:latin typeface="宋体" panose="02010600030101010101" pitchFamily="2" charset="-122"/>
              </a:rPr>
              <a:t>转录后加工产物</a:t>
            </a:r>
          </a:p>
        </p:txBody>
      </p:sp>
      <p:sp>
        <p:nvSpPr>
          <p:cNvPr id="159875" name="WordArt 131"/>
          <p:cNvSpPr>
            <a:spLocks noChangeArrowheads="1" noChangeShapeType="1" noTextEdit="1"/>
          </p:cNvSpPr>
          <p:nvPr/>
        </p:nvSpPr>
        <p:spPr bwMode="auto">
          <a:xfrm>
            <a:off x="387350" y="3906838"/>
            <a:ext cx="1101725" cy="352425"/>
          </a:xfrm>
          <a:prstGeom prst="rect">
            <a:avLst/>
          </a:prstGeom>
        </p:spPr>
        <p:txBody>
          <a:bodyPr wrap="none" fromWordArt="1">
            <a:prstTxWarp prst="textPlain">
              <a:avLst>
                <a:gd name="adj" fmla="val 50000"/>
              </a:avLst>
            </a:prstTxWarp>
          </a:bodyPr>
          <a:lstStyle/>
          <a:p>
            <a:r>
              <a:rPr lang="zh-CN" altLang="en-US" sz="3600" kern="10">
                <a:ln w="9525">
                  <a:solidFill>
                    <a:srgbClr val="3399FF"/>
                  </a:solidFill>
                  <a:round/>
                  <a:headEnd/>
                  <a:tailEnd/>
                </a:ln>
                <a:solidFill>
                  <a:schemeClr val="bg1"/>
                </a:solidFill>
                <a:latin typeface="宋体" panose="02010600030101010101" pitchFamily="2" charset="-122"/>
              </a:rPr>
              <a:t>前胰岛素原</a:t>
            </a:r>
          </a:p>
        </p:txBody>
      </p:sp>
      <p:sp>
        <p:nvSpPr>
          <p:cNvPr id="159876" name="WordArt 132"/>
          <p:cNvSpPr>
            <a:spLocks noChangeArrowheads="1" noChangeShapeType="1" noTextEdit="1"/>
          </p:cNvSpPr>
          <p:nvPr/>
        </p:nvSpPr>
        <p:spPr bwMode="auto">
          <a:xfrm>
            <a:off x="7405688" y="4019550"/>
            <a:ext cx="1093787" cy="361950"/>
          </a:xfrm>
          <a:prstGeom prst="rect">
            <a:avLst/>
          </a:prstGeom>
        </p:spPr>
        <p:txBody>
          <a:bodyPr wrap="none" fromWordArt="1">
            <a:prstTxWarp prst="textPlain">
              <a:avLst>
                <a:gd name="adj" fmla="val 50000"/>
              </a:avLst>
            </a:prstTxWarp>
          </a:bodyPr>
          <a:lstStyle/>
          <a:p>
            <a:r>
              <a:rPr lang="zh-CN" altLang="en-US" sz="3600" kern="10">
                <a:ln w="9525">
                  <a:solidFill>
                    <a:srgbClr val="000000"/>
                  </a:solidFill>
                  <a:round/>
                  <a:headEnd/>
                  <a:tailEnd/>
                </a:ln>
                <a:solidFill>
                  <a:schemeClr val="bg1"/>
                </a:solidFill>
                <a:latin typeface="宋体" panose="02010600030101010101" pitchFamily="2" charset="-122"/>
              </a:rPr>
              <a:t>翻译产物</a:t>
            </a:r>
          </a:p>
        </p:txBody>
      </p:sp>
      <p:sp>
        <p:nvSpPr>
          <p:cNvPr id="159877" name="WordArt 133"/>
          <p:cNvSpPr>
            <a:spLocks noChangeArrowheads="1" noChangeShapeType="1" noTextEdit="1"/>
          </p:cNvSpPr>
          <p:nvPr/>
        </p:nvSpPr>
        <p:spPr bwMode="auto">
          <a:xfrm>
            <a:off x="6832600" y="5254625"/>
            <a:ext cx="1730375" cy="360363"/>
          </a:xfrm>
          <a:prstGeom prst="rect">
            <a:avLst/>
          </a:prstGeom>
        </p:spPr>
        <p:txBody>
          <a:bodyPr wrap="none" fromWordArt="1">
            <a:prstTxWarp prst="textPlain">
              <a:avLst>
                <a:gd name="adj" fmla="val 50000"/>
              </a:avLst>
            </a:prstTxWarp>
          </a:bodyPr>
          <a:lstStyle/>
          <a:p>
            <a:r>
              <a:rPr lang="zh-CN" altLang="en-US" sz="3600" kern="10">
                <a:ln w="9525">
                  <a:solidFill>
                    <a:srgbClr val="000000"/>
                  </a:solidFill>
                  <a:round/>
                  <a:headEnd/>
                  <a:tailEnd/>
                </a:ln>
                <a:solidFill>
                  <a:schemeClr val="bg1"/>
                </a:solidFill>
                <a:latin typeface="宋体" panose="02010600030101010101" pitchFamily="2" charset="-122"/>
              </a:rPr>
              <a:t>翻译后加工修饰产物</a:t>
            </a:r>
          </a:p>
        </p:txBody>
      </p:sp>
      <p:grpSp>
        <p:nvGrpSpPr>
          <p:cNvPr id="5" name="Group 135"/>
          <p:cNvGrpSpPr>
            <a:grpSpLocks/>
          </p:cNvGrpSpPr>
          <p:nvPr/>
        </p:nvGrpSpPr>
        <p:grpSpPr bwMode="auto">
          <a:xfrm>
            <a:off x="1590675" y="3903663"/>
            <a:ext cx="5772150" cy="415925"/>
            <a:chOff x="1266" y="2591"/>
            <a:chExt cx="3636" cy="262"/>
          </a:xfrm>
        </p:grpSpPr>
        <p:grpSp>
          <p:nvGrpSpPr>
            <p:cNvPr id="37950" name="Group 48"/>
            <p:cNvGrpSpPr>
              <a:grpSpLocks/>
            </p:cNvGrpSpPr>
            <p:nvPr/>
          </p:nvGrpSpPr>
          <p:grpSpPr bwMode="auto">
            <a:xfrm flipV="1">
              <a:off x="1266" y="2793"/>
              <a:ext cx="3636" cy="60"/>
              <a:chOff x="1719" y="1896"/>
              <a:chExt cx="2349" cy="87"/>
            </a:xfrm>
          </p:grpSpPr>
          <p:sp>
            <p:nvSpPr>
              <p:cNvPr id="37952" name="Line 49"/>
              <p:cNvSpPr>
                <a:spLocks noChangeShapeType="1"/>
              </p:cNvSpPr>
              <p:nvPr/>
            </p:nvSpPr>
            <p:spPr bwMode="auto">
              <a:xfrm>
                <a:off x="1719" y="1980"/>
                <a:ext cx="2349" cy="0"/>
              </a:xfrm>
              <a:prstGeom prst="line">
                <a:avLst/>
              </a:prstGeom>
              <a:noFill/>
              <a:ln w="38100">
                <a:solidFill>
                  <a:srgbClr val="0000FF"/>
                </a:solidFill>
                <a:round/>
                <a:headEnd/>
                <a:tailEnd type="none" w="sm" len="med"/>
              </a:ln>
              <a:extLst>
                <a:ext uri="{909E8E84-426E-40DD-AFC4-6F175D3DCCD1}">
                  <a14:hiddenFill xmlns:a14="http://schemas.microsoft.com/office/drawing/2010/main">
                    <a:noFill/>
                  </a14:hiddenFill>
                </a:ext>
              </a:extLst>
            </p:spPr>
            <p:txBody>
              <a:bodyPr wrap="none"/>
              <a:lstStyle/>
              <a:p>
                <a:endParaRPr lang="zh-CN" altLang="en-US"/>
              </a:p>
            </p:txBody>
          </p:sp>
          <p:sp>
            <p:nvSpPr>
              <p:cNvPr id="37953" name="Line 50"/>
              <p:cNvSpPr>
                <a:spLocks noChangeShapeType="1"/>
              </p:cNvSpPr>
              <p:nvPr/>
            </p:nvSpPr>
            <p:spPr bwMode="auto">
              <a:xfrm>
                <a:off x="1719" y="1899"/>
                <a:ext cx="0" cy="81"/>
              </a:xfrm>
              <a:prstGeom prst="line">
                <a:avLst/>
              </a:prstGeom>
              <a:noFill/>
              <a:ln w="12700">
                <a:solidFill>
                  <a:srgbClr val="0000FF"/>
                </a:solidFill>
                <a:round/>
                <a:headEnd/>
                <a:tailEnd type="none" w="sm" len="med"/>
              </a:ln>
              <a:extLst>
                <a:ext uri="{909E8E84-426E-40DD-AFC4-6F175D3DCCD1}">
                  <a14:hiddenFill xmlns:a14="http://schemas.microsoft.com/office/drawing/2010/main">
                    <a:noFill/>
                  </a14:hiddenFill>
                </a:ext>
              </a:extLst>
            </p:spPr>
            <p:txBody>
              <a:bodyPr wrap="none"/>
              <a:lstStyle/>
              <a:p>
                <a:endParaRPr lang="zh-CN" altLang="en-US"/>
              </a:p>
            </p:txBody>
          </p:sp>
          <p:sp>
            <p:nvSpPr>
              <p:cNvPr id="37954" name="Line 51"/>
              <p:cNvSpPr>
                <a:spLocks noChangeShapeType="1"/>
              </p:cNvSpPr>
              <p:nvPr/>
            </p:nvSpPr>
            <p:spPr bwMode="auto">
              <a:xfrm>
                <a:off x="1959" y="1896"/>
                <a:ext cx="0" cy="81"/>
              </a:xfrm>
              <a:prstGeom prst="line">
                <a:avLst/>
              </a:prstGeom>
              <a:noFill/>
              <a:ln w="12700">
                <a:solidFill>
                  <a:srgbClr val="0000FF"/>
                </a:solidFill>
                <a:round/>
                <a:headEnd/>
                <a:tailEnd type="none" w="sm" len="med"/>
              </a:ln>
              <a:extLst>
                <a:ext uri="{909E8E84-426E-40DD-AFC4-6F175D3DCCD1}">
                  <a14:hiddenFill xmlns:a14="http://schemas.microsoft.com/office/drawing/2010/main">
                    <a:noFill/>
                  </a14:hiddenFill>
                </a:ext>
              </a:extLst>
            </p:spPr>
            <p:txBody>
              <a:bodyPr wrap="none"/>
              <a:lstStyle/>
              <a:p>
                <a:endParaRPr lang="zh-CN" altLang="en-US"/>
              </a:p>
            </p:txBody>
          </p:sp>
          <p:sp>
            <p:nvSpPr>
              <p:cNvPr id="37955" name="Line 52"/>
              <p:cNvSpPr>
                <a:spLocks noChangeShapeType="1"/>
              </p:cNvSpPr>
              <p:nvPr/>
            </p:nvSpPr>
            <p:spPr bwMode="auto">
              <a:xfrm>
                <a:off x="2541" y="1902"/>
                <a:ext cx="0" cy="81"/>
              </a:xfrm>
              <a:prstGeom prst="line">
                <a:avLst/>
              </a:prstGeom>
              <a:noFill/>
              <a:ln w="12700">
                <a:solidFill>
                  <a:srgbClr val="0000FF"/>
                </a:solidFill>
                <a:round/>
                <a:headEnd/>
                <a:tailEnd type="none" w="sm" len="med"/>
              </a:ln>
              <a:extLst>
                <a:ext uri="{909E8E84-426E-40DD-AFC4-6F175D3DCCD1}">
                  <a14:hiddenFill xmlns:a14="http://schemas.microsoft.com/office/drawing/2010/main">
                    <a:noFill/>
                  </a14:hiddenFill>
                </a:ext>
              </a:extLst>
            </p:spPr>
            <p:txBody>
              <a:bodyPr wrap="none"/>
              <a:lstStyle/>
              <a:p>
                <a:endParaRPr lang="zh-CN" altLang="en-US"/>
              </a:p>
            </p:txBody>
          </p:sp>
          <p:sp>
            <p:nvSpPr>
              <p:cNvPr id="37956" name="Line 53"/>
              <p:cNvSpPr>
                <a:spLocks noChangeShapeType="1"/>
              </p:cNvSpPr>
              <p:nvPr/>
            </p:nvSpPr>
            <p:spPr bwMode="auto">
              <a:xfrm>
                <a:off x="2856" y="1902"/>
                <a:ext cx="0" cy="81"/>
              </a:xfrm>
              <a:prstGeom prst="line">
                <a:avLst/>
              </a:prstGeom>
              <a:noFill/>
              <a:ln w="12700">
                <a:solidFill>
                  <a:srgbClr val="0000FF"/>
                </a:solidFill>
                <a:round/>
                <a:headEnd/>
                <a:tailEnd type="none" w="sm" len="med"/>
              </a:ln>
              <a:extLst>
                <a:ext uri="{909E8E84-426E-40DD-AFC4-6F175D3DCCD1}">
                  <a14:hiddenFill xmlns:a14="http://schemas.microsoft.com/office/drawing/2010/main">
                    <a:noFill/>
                  </a14:hiddenFill>
                </a:ext>
              </a:extLst>
            </p:spPr>
            <p:txBody>
              <a:bodyPr wrap="none"/>
              <a:lstStyle/>
              <a:p>
                <a:endParaRPr lang="zh-CN" altLang="en-US"/>
              </a:p>
            </p:txBody>
          </p:sp>
          <p:sp>
            <p:nvSpPr>
              <p:cNvPr id="37957" name="Line 54"/>
              <p:cNvSpPr>
                <a:spLocks noChangeShapeType="1"/>
              </p:cNvSpPr>
              <p:nvPr/>
            </p:nvSpPr>
            <p:spPr bwMode="auto">
              <a:xfrm>
                <a:off x="4062" y="1902"/>
                <a:ext cx="0" cy="81"/>
              </a:xfrm>
              <a:prstGeom prst="line">
                <a:avLst/>
              </a:prstGeom>
              <a:noFill/>
              <a:ln w="12700">
                <a:solidFill>
                  <a:srgbClr val="0000FF"/>
                </a:solidFill>
                <a:round/>
                <a:headEnd/>
                <a:tailEnd type="none" w="sm" len="med"/>
              </a:ln>
              <a:extLst>
                <a:ext uri="{909E8E84-426E-40DD-AFC4-6F175D3DCCD1}">
                  <a14:hiddenFill xmlns:a14="http://schemas.microsoft.com/office/drawing/2010/main">
                    <a:noFill/>
                  </a14:hiddenFill>
                </a:ext>
              </a:extLst>
            </p:spPr>
            <p:txBody>
              <a:bodyPr wrap="none"/>
              <a:lstStyle/>
              <a:p>
                <a:endParaRPr lang="zh-CN" altLang="en-US"/>
              </a:p>
            </p:txBody>
          </p:sp>
          <p:sp>
            <p:nvSpPr>
              <p:cNvPr id="37958" name="Line 55"/>
              <p:cNvSpPr>
                <a:spLocks noChangeShapeType="1"/>
              </p:cNvSpPr>
              <p:nvPr/>
            </p:nvSpPr>
            <p:spPr bwMode="auto">
              <a:xfrm>
                <a:off x="3492" y="1899"/>
                <a:ext cx="0" cy="81"/>
              </a:xfrm>
              <a:prstGeom prst="line">
                <a:avLst/>
              </a:prstGeom>
              <a:noFill/>
              <a:ln w="12700">
                <a:solidFill>
                  <a:srgbClr val="0000FF"/>
                </a:solidFill>
                <a:round/>
                <a:headEnd/>
                <a:tailEnd type="none" w="sm" len="med"/>
              </a:ln>
              <a:extLst>
                <a:ext uri="{909E8E84-426E-40DD-AFC4-6F175D3DCCD1}">
                  <a14:hiddenFill xmlns:a14="http://schemas.microsoft.com/office/drawing/2010/main">
                    <a:noFill/>
                  </a14:hiddenFill>
                </a:ext>
              </a:extLst>
            </p:spPr>
            <p:txBody>
              <a:bodyPr wrap="none"/>
              <a:lstStyle/>
              <a:p>
                <a:endParaRPr lang="zh-CN" altLang="en-US"/>
              </a:p>
            </p:txBody>
          </p:sp>
        </p:grpSp>
        <p:sp>
          <p:nvSpPr>
            <p:cNvPr id="159878" name="WordArt 134"/>
            <p:cNvSpPr>
              <a:spLocks noChangeArrowheads="1" noChangeShapeType="1" noTextEdit="1"/>
            </p:cNvSpPr>
            <p:nvPr/>
          </p:nvSpPr>
          <p:spPr bwMode="auto">
            <a:xfrm>
              <a:off x="1311" y="2591"/>
              <a:ext cx="3312" cy="169"/>
            </a:xfrm>
            <a:prstGeom prst="rect">
              <a:avLst/>
            </a:prstGeom>
          </p:spPr>
          <p:txBody>
            <a:bodyPr wrap="none" fromWordArt="1">
              <a:prstTxWarp prst="textPlain">
                <a:avLst>
                  <a:gd name="adj" fmla="val 50000"/>
                </a:avLst>
              </a:prstTxWarp>
            </a:bodyPr>
            <a:lstStyle/>
            <a:p>
              <a:pPr>
                <a:defRPr/>
              </a:pPr>
              <a:r>
                <a:rPr lang="zh-CN" altLang="en-US" sz="3600" kern="10">
                  <a:ln w="9525">
                    <a:solidFill>
                      <a:srgbClr val="000000"/>
                    </a:solidFill>
                    <a:round/>
                    <a:headEnd/>
                    <a:tailEnd/>
                  </a:ln>
                  <a:solidFill>
                    <a:schemeClr val="bg1"/>
                  </a:solidFill>
                  <a:latin typeface="宋体"/>
                  <a:ea typeface="宋体"/>
                </a:rPr>
                <a:t>信号肽     前导序列        </a:t>
              </a:r>
              <a:r>
                <a:rPr lang="en-US" altLang="zh-CN" sz="3600" kern="10">
                  <a:ln w="9525">
                    <a:solidFill>
                      <a:srgbClr val="000000"/>
                    </a:solidFill>
                    <a:round/>
                    <a:headEnd/>
                    <a:tailEnd/>
                  </a:ln>
                  <a:solidFill>
                    <a:schemeClr val="bg1"/>
                  </a:solidFill>
                  <a:latin typeface="宋体"/>
                  <a:ea typeface="宋体"/>
                </a:rPr>
                <a:t>B</a:t>
              </a:r>
              <a:r>
                <a:rPr lang="zh-CN" altLang="en-US" sz="3600" kern="10">
                  <a:ln w="9525">
                    <a:solidFill>
                      <a:srgbClr val="000000"/>
                    </a:solidFill>
                    <a:round/>
                    <a:headEnd/>
                    <a:tailEnd/>
                  </a:ln>
                  <a:solidFill>
                    <a:schemeClr val="bg1"/>
                  </a:solidFill>
                  <a:latin typeface="宋体"/>
                  <a:ea typeface="宋体"/>
                </a:rPr>
                <a:t>亚基          </a:t>
              </a:r>
              <a:r>
                <a:rPr lang="en-US" altLang="zh-CN" sz="3600" kern="10">
                  <a:ln w="9525">
                    <a:solidFill>
                      <a:srgbClr val="000000"/>
                    </a:solidFill>
                    <a:round/>
                    <a:headEnd/>
                    <a:tailEnd/>
                  </a:ln>
                  <a:solidFill>
                    <a:schemeClr val="bg1"/>
                  </a:solidFill>
                  <a:latin typeface="宋体"/>
                  <a:ea typeface="宋体"/>
                </a:rPr>
                <a:t>C</a:t>
              </a:r>
              <a:r>
                <a:rPr lang="zh-CN" altLang="en-US" sz="3600" kern="10">
                  <a:ln w="9525">
                    <a:solidFill>
                      <a:srgbClr val="000000"/>
                    </a:solidFill>
                    <a:round/>
                    <a:headEnd/>
                    <a:tailEnd/>
                  </a:ln>
                  <a:solidFill>
                    <a:schemeClr val="bg1"/>
                  </a:solidFill>
                  <a:latin typeface="宋体"/>
                  <a:ea typeface="宋体"/>
                </a:rPr>
                <a:t>肽              </a:t>
              </a:r>
              <a:r>
                <a:rPr lang="en-US" altLang="zh-CN" sz="3600" kern="10">
                  <a:ln w="9525">
                    <a:solidFill>
                      <a:srgbClr val="000000"/>
                    </a:solidFill>
                    <a:round/>
                    <a:headEnd/>
                    <a:tailEnd/>
                  </a:ln>
                  <a:solidFill>
                    <a:schemeClr val="bg1"/>
                  </a:solidFill>
                  <a:latin typeface="宋体"/>
                  <a:ea typeface="宋体"/>
                </a:rPr>
                <a:t>A</a:t>
              </a:r>
              <a:r>
                <a:rPr lang="zh-CN" altLang="en-US" sz="3600" kern="10">
                  <a:ln w="9525">
                    <a:solidFill>
                      <a:srgbClr val="000000"/>
                    </a:solidFill>
                    <a:round/>
                    <a:headEnd/>
                    <a:tailEnd/>
                  </a:ln>
                  <a:solidFill>
                    <a:schemeClr val="bg1"/>
                  </a:solidFill>
                  <a:latin typeface="宋体"/>
                  <a:ea typeface="宋体"/>
                </a:rPr>
                <a:t>亚基</a:t>
              </a:r>
            </a:p>
          </p:txBody>
        </p:sp>
      </p:grpSp>
      <p:sp>
        <p:nvSpPr>
          <p:cNvPr id="159880" name="WordArt 136"/>
          <p:cNvSpPr>
            <a:spLocks noChangeArrowheads="1" noChangeShapeType="1" noTextEdit="1"/>
          </p:cNvSpPr>
          <p:nvPr/>
        </p:nvSpPr>
        <p:spPr bwMode="auto">
          <a:xfrm>
            <a:off x="1743075" y="4281488"/>
            <a:ext cx="244475" cy="285750"/>
          </a:xfrm>
          <a:prstGeom prst="rect">
            <a:avLst/>
          </a:prstGeom>
        </p:spPr>
        <p:txBody>
          <a:bodyPr wrap="none" fromWordArt="1">
            <a:prstTxWarp prst="textPlain">
              <a:avLst>
                <a:gd name="adj" fmla="val 50000"/>
              </a:avLst>
            </a:prstTxWarp>
          </a:bodyPr>
          <a:lstStyle/>
          <a:p>
            <a:r>
              <a:rPr lang="en-US" altLang="zh-CN" sz="3600" kern="10">
                <a:ln w="9525">
                  <a:solidFill>
                    <a:srgbClr val="0000FF"/>
                  </a:solidFill>
                  <a:round/>
                  <a:headEnd/>
                  <a:tailEnd/>
                </a:ln>
                <a:solidFill>
                  <a:schemeClr val="bg1"/>
                </a:solidFill>
                <a:latin typeface="宋体" panose="02010600030101010101" pitchFamily="2" charset="-122"/>
              </a:rPr>
              <a:t>S</a:t>
            </a:r>
            <a:endParaRPr lang="zh-CN" altLang="en-US" sz="3600" kern="10">
              <a:ln w="9525">
                <a:solidFill>
                  <a:srgbClr val="0000FF"/>
                </a:solidFill>
                <a:round/>
                <a:headEnd/>
                <a:tailEnd/>
              </a:ln>
              <a:solidFill>
                <a:schemeClr val="bg1"/>
              </a:solidFill>
              <a:latin typeface="宋体" panose="02010600030101010101" pitchFamily="2" charset="-122"/>
            </a:endParaRPr>
          </a:p>
        </p:txBody>
      </p:sp>
      <p:sp>
        <p:nvSpPr>
          <p:cNvPr id="159881" name="WordArt 137"/>
          <p:cNvSpPr>
            <a:spLocks noChangeArrowheads="1" noChangeShapeType="1" noTextEdit="1"/>
          </p:cNvSpPr>
          <p:nvPr/>
        </p:nvSpPr>
        <p:spPr bwMode="auto">
          <a:xfrm>
            <a:off x="3843338" y="4279900"/>
            <a:ext cx="244475" cy="285750"/>
          </a:xfrm>
          <a:prstGeom prst="rect">
            <a:avLst/>
          </a:prstGeom>
        </p:spPr>
        <p:txBody>
          <a:bodyPr wrap="none" fromWordArt="1">
            <a:prstTxWarp prst="textPlain">
              <a:avLst>
                <a:gd name="adj" fmla="val 50000"/>
              </a:avLst>
            </a:prstTxWarp>
          </a:bodyPr>
          <a:lstStyle/>
          <a:p>
            <a:r>
              <a:rPr lang="en-US" altLang="zh-CN" sz="3600" kern="10">
                <a:ln w="9525">
                  <a:solidFill>
                    <a:srgbClr val="0000FF"/>
                  </a:solidFill>
                  <a:round/>
                  <a:headEnd/>
                  <a:tailEnd/>
                </a:ln>
                <a:solidFill>
                  <a:schemeClr val="bg1"/>
                </a:solidFill>
                <a:latin typeface="宋体" panose="02010600030101010101" pitchFamily="2" charset="-122"/>
              </a:rPr>
              <a:t>B</a:t>
            </a:r>
            <a:endParaRPr lang="zh-CN" altLang="en-US" sz="3600" kern="10">
              <a:ln w="9525">
                <a:solidFill>
                  <a:srgbClr val="0000FF"/>
                </a:solidFill>
                <a:round/>
                <a:headEnd/>
                <a:tailEnd/>
              </a:ln>
              <a:solidFill>
                <a:schemeClr val="bg1"/>
              </a:solidFill>
              <a:latin typeface="宋体" panose="02010600030101010101" pitchFamily="2" charset="-122"/>
            </a:endParaRPr>
          </a:p>
        </p:txBody>
      </p:sp>
      <p:sp>
        <p:nvSpPr>
          <p:cNvPr id="159882" name="WordArt 138"/>
          <p:cNvSpPr>
            <a:spLocks noChangeArrowheads="1" noChangeShapeType="1" noTextEdit="1"/>
          </p:cNvSpPr>
          <p:nvPr/>
        </p:nvSpPr>
        <p:spPr bwMode="auto">
          <a:xfrm>
            <a:off x="5038725" y="4303713"/>
            <a:ext cx="244475" cy="285750"/>
          </a:xfrm>
          <a:prstGeom prst="rect">
            <a:avLst/>
          </a:prstGeom>
        </p:spPr>
        <p:txBody>
          <a:bodyPr wrap="none" fromWordArt="1">
            <a:prstTxWarp prst="textPlain">
              <a:avLst>
                <a:gd name="adj" fmla="val 50000"/>
              </a:avLst>
            </a:prstTxWarp>
          </a:bodyPr>
          <a:lstStyle/>
          <a:p>
            <a:r>
              <a:rPr lang="en-US" altLang="zh-CN" sz="3600" kern="10">
                <a:ln w="9525">
                  <a:solidFill>
                    <a:srgbClr val="0000FF"/>
                  </a:solidFill>
                  <a:round/>
                  <a:headEnd/>
                  <a:tailEnd/>
                </a:ln>
                <a:solidFill>
                  <a:schemeClr val="bg1"/>
                </a:solidFill>
                <a:latin typeface="宋体" panose="02010600030101010101" pitchFamily="2" charset="-122"/>
              </a:rPr>
              <a:t>C</a:t>
            </a:r>
            <a:endParaRPr lang="zh-CN" altLang="en-US" sz="3600" kern="10">
              <a:ln w="9525">
                <a:solidFill>
                  <a:srgbClr val="0000FF"/>
                </a:solidFill>
                <a:round/>
                <a:headEnd/>
                <a:tailEnd/>
              </a:ln>
              <a:solidFill>
                <a:schemeClr val="bg1"/>
              </a:solidFill>
              <a:latin typeface="宋体" panose="02010600030101010101" pitchFamily="2" charset="-122"/>
            </a:endParaRPr>
          </a:p>
        </p:txBody>
      </p:sp>
      <p:sp>
        <p:nvSpPr>
          <p:cNvPr id="159883" name="WordArt 139"/>
          <p:cNvSpPr>
            <a:spLocks noChangeArrowheads="1" noChangeShapeType="1" noTextEdit="1"/>
          </p:cNvSpPr>
          <p:nvPr/>
        </p:nvSpPr>
        <p:spPr bwMode="auto">
          <a:xfrm>
            <a:off x="6540500" y="4264025"/>
            <a:ext cx="244475" cy="285750"/>
          </a:xfrm>
          <a:prstGeom prst="rect">
            <a:avLst/>
          </a:prstGeom>
        </p:spPr>
        <p:txBody>
          <a:bodyPr wrap="none" fromWordArt="1">
            <a:prstTxWarp prst="textPlain">
              <a:avLst>
                <a:gd name="adj" fmla="val 50000"/>
              </a:avLst>
            </a:prstTxWarp>
          </a:bodyPr>
          <a:lstStyle/>
          <a:p>
            <a:r>
              <a:rPr lang="en-US" altLang="zh-CN" sz="3600" kern="10">
                <a:ln w="9525">
                  <a:solidFill>
                    <a:srgbClr val="0000FF"/>
                  </a:solidFill>
                  <a:round/>
                  <a:headEnd/>
                  <a:tailEnd/>
                </a:ln>
                <a:solidFill>
                  <a:schemeClr val="bg1"/>
                </a:solidFill>
                <a:latin typeface="宋体" panose="02010600030101010101" pitchFamily="2" charset="-122"/>
              </a:rPr>
              <a:t>A</a:t>
            </a:r>
            <a:endParaRPr lang="zh-CN" altLang="en-US" sz="3600" kern="10">
              <a:ln w="9525">
                <a:solidFill>
                  <a:srgbClr val="0000FF"/>
                </a:solidFill>
                <a:round/>
                <a:headEnd/>
                <a:tailEnd/>
              </a:ln>
              <a:solidFill>
                <a:schemeClr val="bg1"/>
              </a:solidFill>
              <a:latin typeface="宋体" panose="02010600030101010101" pitchFamily="2" charset="-122"/>
            </a:endParaRPr>
          </a:p>
        </p:txBody>
      </p:sp>
      <p:sp>
        <p:nvSpPr>
          <p:cNvPr id="159884" name="WordArt 140"/>
          <p:cNvSpPr>
            <a:spLocks noChangeArrowheads="1" noChangeShapeType="1" noTextEdit="1"/>
          </p:cNvSpPr>
          <p:nvPr/>
        </p:nvSpPr>
        <p:spPr bwMode="auto">
          <a:xfrm>
            <a:off x="2565400" y="4281488"/>
            <a:ext cx="663575" cy="285750"/>
          </a:xfrm>
          <a:prstGeom prst="rect">
            <a:avLst/>
          </a:prstGeom>
        </p:spPr>
        <p:txBody>
          <a:bodyPr wrap="none" fromWordArt="1">
            <a:prstTxWarp prst="textPlain">
              <a:avLst>
                <a:gd name="adj" fmla="val 50000"/>
              </a:avLst>
            </a:prstTxWarp>
          </a:bodyPr>
          <a:lstStyle/>
          <a:p>
            <a:r>
              <a:rPr lang="en-US" altLang="zh-CN" sz="3600" kern="10">
                <a:ln w="9525">
                  <a:solidFill>
                    <a:srgbClr val="0000FF"/>
                  </a:solidFill>
                  <a:round/>
                  <a:headEnd/>
                  <a:tailEnd/>
                </a:ln>
                <a:solidFill>
                  <a:schemeClr val="bg1"/>
                </a:solidFill>
                <a:latin typeface="宋体" panose="02010600030101010101" pitchFamily="2" charset="-122"/>
              </a:rPr>
              <a:t>Pre</a:t>
            </a:r>
            <a:endParaRPr lang="zh-CN" altLang="en-US" sz="3600" kern="10">
              <a:ln w="9525">
                <a:solidFill>
                  <a:srgbClr val="0000FF"/>
                </a:solidFill>
                <a:round/>
                <a:headEnd/>
                <a:tailEnd/>
              </a:ln>
              <a:solidFill>
                <a:schemeClr val="bg1"/>
              </a:solidFill>
              <a:latin typeface="宋体" panose="02010600030101010101" pitchFamily="2" charset="-122"/>
            </a:endParaRPr>
          </a:p>
        </p:txBody>
      </p:sp>
      <p:sp>
        <p:nvSpPr>
          <p:cNvPr id="159885" name="WordArt 141"/>
          <p:cNvSpPr>
            <a:spLocks noChangeArrowheads="1" noChangeShapeType="1" noTextEdit="1"/>
          </p:cNvSpPr>
          <p:nvPr/>
        </p:nvSpPr>
        <p:spPr bwMode="auto">
          <a:xfrm>
            <a:off x="492125" y="5210175"/>
            <a:ext cx="1206500" cy="352425"/>
          </a:xfrm>
          <a:prstGeom prst="rect">
            <a:avLst/>
          </a:prstGeom>
        </p:spPr>
        <p:txBody>
          <a:bodyPr wrap="none" fromWordArt="1">
            <a:prstTxWarp prst="textPlain">
              <a:avLst>
                <a:gd name="adj" fmla="val 50000"/>
              </a:avLst>
            </a:prstTxWarp>
          </a:bodyPr>
          <a:lstStyle/>
          <a:p>
            <a:r>
              <a:rPr lang="zh-CN" altLang="en-US" sz="3600" kern="10">
                <a:ln w="9525">
                  <a:solidFill>
                    <a:srgbClr val="3399FF"/>
                  </a:solidFill>
                  <a:round/>
                  <a:headEnd/>
                  <a:tailEnd/>
                </a:ln>
                <a:solidFill>
                  <a:schemeClr val="bg1"/>
                </a:solidFill>
                <a:latin typeface="宋体" panose="02010600030101010101" pitchFamily="2" charset="-122"/>
              </a:rPr>
              <a:t>胰岛素</a:t>
            </a:r>
          </a:p>
        </p:txBody>
      </p:sp>
      <p:grpSp>
        <p:nvGrpSpPr>
          <p:cNvPr id="7" name="Group 163"/>
          <p:cNvGrpSpPr>
            <a:grpSpLocks/>
          </p:cNvGrpSpPr>
          <p:nvPr/>
        </p:nvGrpSpPr>
        <p:grpSpPr bwMode="auto">
          <a:xfrm>
            <a:off x="3448050" y="4318000"/>
            <a:ext cx="3892550" cy="842963"/>
            <a:chOff x="2172" y="2720"/>
            <a:chExt cx="2452" cy="531"/>
          </a:xfrm>
        </p:grpSpPr>
        <p:sp>
          <p:nvSpPr>
            <p:cNvPr id="37948" name="Line 147"/>
            <p:cNvSpPr>
              <a:spLocks noChangeShapeType="1"/>
            </p:cNvSpPr>
            <p:nvPr/>
          </p:nvSpPr>
          <p:spPr bwMode="auto">
            <a:xfrm flipH="1">
              <a:off x="2172" y="2720"/>
              <a:ext cx="1567" cy="510"/>
            </a:xfrm>
            <a:prstGeom prst="line">
              <a:avLst/>
            </a:prstGeom>
            <a:noFill/>
            <a:ln w="9525" cap="rnd">
              <a:solidFill>
                <a:srgbClr val="FF0066"/>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7949" name="Line 148"/>
            <p:cNvSpPr>
              <a:spLocks noChangeShapeType="1"/>
            </p:cNvSpPr>
            <p:nvPr/>
          </p:nvSpPr>
          <p:spPr bwMode="auto">
            <a:xfrm flipH="1">
              <a:off x="3643" y="2721"/>
              <a:ext cx="981" cy="530"/>
            </a:xfrm>
            <a:prstGeom prst="line">
              <a:avLst/>
            </a:prstGeom>
            <a:noFill/>
            <a:ln w="9525" cap="rnd">
              <a:solidFill>
                <a:srgbClr val="FF0066"/>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8" name="Group 162"/>
          <p:cNvGrpSpPr>
            <a:grpSpLocks/>
          </p:cNvGrpSpPr>
          <p:nvPr/>
        </p:nvGrpSpPr>
        <p:grpSpPr bwMode="auto">
          <a:xfrm>
            <a:off x="3613150" y="4316413"/>
            <a:ext cx="1587500" cy="1649412"/>
            <a:chOff x="2276" y="2719"/>
            <a:chExt cx="1000" cy="1039"/>
          </a:xfrm>
        </p:grpSpPr>
        <p:sp>
          <p:nvSpPr>
            <p:cNvPr id="37946" name="Line 149"/>
            <p:cNvSpPr>
              <a:spLocks noChangeShapeType="1"/>
            </p:cNvSpPr>
            <p:nvPr/>
          </p:nvSpPr>
          <p:spPr bwMode="auto">
            <a:xfrm>
              <a:off x="2749" y="2719"/>
              <a:ext cx="527" cy="1039"/>
            </a:xfrm>
            <a:prstGeom prst="line">
              <a:avLst/>
            </a:prstGeom>
            <a:noFill/>
            <a:ln w="9525" cap="rnd">
              <a:solidFill>
                <a:srgbClr val="FF0066"/>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7947" name="Line 150"/>
            <p:cNvSpPr>
              <a:spLocks noChangeShapeType="1"/>
            </p:cNvSpPr>
            <p:nvPr/>
          </p:nvSpPr>
          <p:spPr bwMode="auto">
            <a:xfrm>
              <a:off x="2276" y="2729"/>
              <a:ext cx="158" cy="1020"/>
            </a:xfrm>
            <a:prstGeom prst="line">
              <a:avLst/>
            </a:prstGeom>
            <a:noFill/>
            <a:ln w="9525" cap="rnd">
              <a:solidFill>
                <a:srgbClr val="FF0066"/>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9" name="Group 154"/>
          <p:cNvGrpSpPr>
            <a:grpSpLocks/>
          </p:cNvGrpSpPr>
          <p:nvPr/>
        </p:nvGrpSpPr>
        <p:grpSpPr bwMode="auto">
          <a:xfrm>
            <a:off x="3397250" y="5141913"/>
            <a:ext cx="2420938" cy="831850"/>
            <a:chOff x="1337" y="3380"/>
            <a:chExt cx="882" cy="496"/>
          </a:xfrm>
        </p:grpSpPr>
        <p:sp>
          <p:nvSpPr>
            <p:cNvPr id="37934" name="Line 66"/>
            <p:cNvSpPr>
              <a:spLocks noChangeShapeType="1"/>
            </p:cNvSpPr>
            <p:nvPr/>
          </p:nvSpPr>
          <p:spPr bwMode="auto">
            <a:xfrm rot="10800000" flipH="1" flipV="1">
              <a:off x="1337" y="3390"/>
              <a:ext cx="882" cy="0"/>
            </a:xfrm>
            <a:prstGeom prst="line">
              <a:avLst/>
            </a:prstGeom>
            <a:noFill/>
            <a:ln w="57150">
              <a:solidFill>
                <a:srgbClr val="C00000"/>
              </a:solidFill>
              <a:round/>
              <a:headEnd/>
              <a:tailEnd type="none" w="sm" len="med"/>
            </a:ln>
            <a:extLst>
              <a:ext uri="{909E8E84-426E-40DD-AFC4-6F175D3DCCD1}">
                <a14:hiddenFill xmlns:a14="http://schemas.microsoft.com/office/drawing/2010/main">
                  <a:noFill/>
                </a14:hiddenFill>
              </a:ext>
            </a:extLst>
          </p:spPr>
          <p:txBody>
            <a:bodyPr wrap="none"/>
            <a:lstStyle/>
            <a:p>
              <a:endParaRPr lang="zh-CN" altLang="en-US"/>
            </a:p>
          </p:txBody>
        </p:sp>
        <p:sp>
          <p:nvSpPr>
            <p:cNvPr id="37935" name="Line 67"/>
            <p:cNvSpPr>
              <a:spLocks noChangeShapeType="1"/>
            </p:cNvSpPr>
            <p:nvPr/>
          </p:nvSpPr>
          <p:spPr bwMode="auto">
            <a:xfrm rot="10800000" flipH="1" flipV="1">
              <a:off x="1508" y="3876"/>
              <a:ext cx="504" cy="0"/>
            </a:xfrm>
            <a:prstGeom prst="line">
              <a:avLst/>
            </a:prstGeom>
            <a:noFill/>
            <a:ln w="57150">
              <a:solidFill>
                <a:srgbClr val="C00000"/>
              </a:solidFill>
              <a:round/>
              <a:headEnd/>
              <a:tailEnd type="none" w="sm" len="med"/>
            </a:ln>
            <a:extLst>
              <a:ext uri="{909E8E84-426E-40DD-AFC4-6F175D3DCCD1}">
                <a14:hiddenFill xmlns:a14="http://schemas.microsoft.com/office/drawing/2010/main">
                  <a:noFill/>
                </a14:hiddenFill>
              </a:ext>
            </a:extLst>
          </p:spPr>
          <p:txBody>
            <a:bodyPr wrap="none"/>
            <a:lstStyle/>
            <a:p>
              <a:endParaRPr lang="zh-CN" altLang="en-US"/>
            </a:p>
          </p:txBody>
        </p:sp>
        <p:sp>
          <p:nvSpPr>
            <p:cNvPr id="37936" name="Line 68"/>
            <p:cNvSpPr>
              <a:spLocks noChangeShapeType="1"/>
            </p:cNvSpPr>
            <p:nvPr/>
          </p:nvSpPr>
          <p:spPr bwMode="auto">
            <a:xfrm rot="10800000" flipH="1" flipV="1">
              <a:off x="1562" y="3380"/>
              <a:ext cx="0" cy="99"/>
            </a:xfrm>
            <a:prstGeom prst="line">
              <a:avLst/>
            </a:prstGeom>
            <a:noFill/>
            <a:ln w="12700">
              <a:solidFill>
                <a:srgbClr val="C00000"/>
              </a:solidFill>
              <a:round/>
              <a:headEnd/>
              <a:tailEnd type="none" w="sm" len="med"/>
            </a:ln>
            <a:extLst>
              <a:ext uri="{909E8E84-426E-40DD-AFC4-6F175D3DCCD1}">
                <a14:hiddenFill xmlns:a14="http://schemas.microsoft.com/office/drawing/2010/main">
                  <a:noFill/>
                </a14:hiddenFill>
              </a:ext>
            </a:extLst>
          </p:spPr>
          <p:txBody>
            <a:bodyPr wrap="none"/>
            <a:lstStyle/>
            <a:p>
              <a:endParaRPr lang="zh-CN" altLang="en-US"/>
            </a:p>
          </p:txBody>
        </p:sp>
        <p:sp>
          <p:nvSpPr>
            <p:cNvPr id="37937" name="Line 69"/>
            <p:cNvSpPr>
              <a:spLocks noChangeShapeType="1"/>
            </p:cNvSpPr>
            <p:nvPr/>
          </p:nvSpPr>
          <p:spPr bwMode="auto">
            <a:xfrm rot="10800000" flipH="1" flipV="1">
              <a:off x="1559" y="3773"/>
              <a:ext cx="0" cy="99"/>
            </a:xfrm>
            <a:prstGeom prst="line">
              <a:avLst/>
            </a:prstGeom>
            <a:noFill/>
            <a:ln w="12700">
              <a:solidFill>
                <a:srgbClr val="C00000"/>
              </a:solidFill>
              <a:round/>
              <a:headEnd/>
              <a:tailEnd type="none" w="sm" len="med"/>
            </a:ln>
            <a:extLst>
              <a:ext uri="{909E8E84-426E-40DD-AFC4-6F175D3DCCD1}">
                <a14:hiddenFill xmlns:a14="http://schemas.microsoft.com/office/drawing/2010/main">
                  <a:noFill/>
                </a14:hiddenFill>
              </a:ext>
            </a:extLst>
          </p:spPr>
          <p:txBody>
            <a:bodyPr wrap="none"/>
            <a:lstStyle/>
            <a:p>
              <a:endParaRPr lang="zh-CN" altLang="en-US"/>
            </a:p>
          </p:txBody>
        </p:sp>
        <p:sp>
          <p:nvSpPr>
            <p:cNvPr id="37938" name="Line 70"/>
            <p:cNvSpPr>
              <a:spLocks noChangeShapeType="1"/>
            </p:cNvSpPr>
            <p:nvPr/>
          </p:nvSpPr>
          <p:spPr bwMode="auto">
            <a:xfrm rot="10800000" flipH="1" flipV="1">
              <a:off x="1559" y="3584"/>
              <a:ext cx="0" cy="99"/>
            </a:xfrm>
            <a:prstGeom prst="line">
              <a:avLst/>
            </a:prstGeom>
            <a:noFill/>
            <a:ln w="12700">
              <a:solidFill>
                <a:srgbClr val="C00000"/>
              </a:solidFill>
              <a:round/>
              <a:headEnd/>
              <a:tailEnd type="none" w="sm" len="med"/>
            </a:ln>
            <a:extLst>
              <a:ext uri="{909E8E84-426E-40DD-AFC4-6F175D3DCCD1}">
                <a14:hiddenFill xmlns:a14="http://schemas.microsoft.com/office/drawing/2010/main">
                  <a:noFill/>
                </a14:hiddenFill>
              </a:ext>
            </a:extLst>
          </p:spPr>
          <p:txBody>
            <a:bodyPr wrap="none"/>
            <a:lstStyle/>
            <a:p>
              <a:endParaRPr lang="zh-CN" altLang="en-US"/>
            </a:p>
          </p:txBody>
        </p:sp>
        <p:sp>
          <p:nvSpPr>
            <p:cNvPr id="37939" name="Line 71"/>
            <p:cNvSpPr>
              <a:spLocks noChangeShapeType="1"/>
            </p:cNvSpPr>
            <p:nvPr/>
          </p:nvSpPr>
          <p:spPr bwMode="auto">
            <a:xfrm rot="10800000" flipH="1" flipV="1">
              <a:off x="1964" y="3386"/>
              <a:ext cx="0" cy="99"/>
            </a:xfrm>
            <a:prstGeom prst="line">
              <a:avLst/>
            </a:prstGeom>
            <a:noFill/>
            <a:ln w="12700">
              <a:solidFill>
                <a:srgbClr val="C00000"/>
              </a:solidFill>
              <a:round/>
              <a:headEnd/>
              <a:tailEnd type="none" w="sm" len="med"/>
            </a:ln>
            <a:extLst>
              <a:ext uri="{909E8E84-426E-40DD-AFC4-6F175D3DCCD1}">
                <a14:hiddenFill xmlns:a14="http://schemas.microsoft.com/office/drawing/2010/main">
                  <a:noFill/>
                </a14:hiddenFill>
              </a:ext>
            </a:extLst>
          </p:spPr>
          <p:txBody>
            <a:bodyPr wrap="none"/>
            <a:lstStyle/>
            <a:p>
              <a:endParaRPr lang="zh-CN" altLang="en-US"/>
            </a:p>
          </p:txBody>
        </p:sp>
        <p:sp>
          <p:nvSpPr>
            <p:cNvPr id="37940" name="Line 72"/>
            <p:cNvSpPr>
              <a:spLocks noChangeShapeType="1"/>
            </p:cNvSpPr>
            <p:nvPr/>
          </p:nvSpPr>
          <p:spPr bwMode="auto">
            <a:xfrm rot="10800000" flipH="1" flipV="1">
              <a:off x="1775" y="3773"/>
              <a:ext cx="0" cy="99"/>
            </a:xfrm>
            <a:prstGeom prst="line">
              <a:avLst/>
            </a:prstGeom>
            <a:noFill/>
            <a:ln w="12700">
              <a:solidFill>
                <a:srgbClr val="C00000"/>
              </a:solidFill>
              <a:round/>
              <a:headEnd/>
              <a:tailEnd type="none" w="sm" len="med"/>
            </a:ln>
            <a:extLst>
              <a:ext uri="{909E8E84-426E-40DD-AFC4-6F175D3DCCD1}">
                <a14:hiddenFill xmlns:a14="http://schemas.microsoft.com/office/drawing/2010/main">
                  <a:noFill/>
                </a14:hiddenFill>
              </a:ext>
            </a:extLst>
          </p:spPr>
          <p:txBody>
            <a:bodyPr wrap="none"/>
            <a:lstStyle/>
            <a:p>
              <a:endParaRPr lang="zh-CN" altLang="en-US"/>
            </a:p>
          </p:txBody>
        </p:sp>
        <p:sp>
          <p:nvSpPr>
            <p:cNvPr id="37941" name="Line 73"/>
            <p:cNvSpPr>
              <a:spLocks noChangeShapeType="1"/>
            </p:cNvSpPr>
            <p:nvPr/>
          </p:nvSpPr>
          <p:spPr bwMode="auto">
            <a:xfrm rot="-7236823" flipH="1" flipV="1">
              <a:off x="1873" y="3584"/>
              <a:ext cx="1" cy="99"/>
            </a:xfrm>
            <a:prstGeom prst="line">
              <a:avLst/>
            </a:prstGeom>
            <a:noFill/>
            <a:ln w="12700">
              <a:solidFill>
                <a:srgbClr val="C00000"/>
              </a:solidFill>
              <a:round/>
              <a:headEnd/>
              <a:tailEnd type="none" w="sm" len="med"/>
            </a:ln>
            <a:extLst>
              <a:ext uri="{909E8E84-426E-40DD-AFC4-6F175D3DCCD1}">
                <a14:hiddenFill xmlns:a14="http://schemas.microsoft.com/office/drawing/2010/main">
                  <a:noFill/>
                </a14:hiddenFill>
              </a:ext>
            </a:extLst>
          </p:spPr>
          <p:txBody>
            <a:bodyPr wrap="none"/>
            <a:lstStyle/>
            <a:p>
              <a:endParaRPr lang="zh-CN" altLang="en-US"/>
            </a:p>
          </p:txBody>
        </p:sp>
        <p:sp>
          <p:nvSpPr>
            <p:cNvPr id="37942" name="WordArt 145"/>
            <p:cNvSpPr>
              <a:spLocks noChangeArrowheads="1" noChangeShapeType="1" noTextEdit="1"/>
            </p:cNvSpPr>
            <p:nvPr/>
          </p:nvSpPr>
          <p:spPr bwMode="auto">
            <a:xfrm>
              <a:off x="1924" y="3520"/>
              <a:ext cx="40" cy="69"/>
            </a:xfrm>
            <a:prstGeom prst="rect">
              <a:avLst/>
            </a:prstGeom>
          </p:spPr>
          <p:txBody>
            <a:bodyPr wrap="none" fromWordArt="1">
              <a:prstTxWarp prst="textPlain">
                <a:avLst>
                  <a:gd name="adj" fmla="val 50000"/>
                </a:avLst>
              </a:prstTxWarp>
            </a:bodyPr>
            <a:lstStyle/>
            <a:p>
              <a:r>
                <a:rPr lang="en-US" altLang="zh-CN" sz="3600" kern="10">
                  <a:ln w="9525">
                    <a:solidFill>
                      <a:srgbClr val="FF9966"/>
                    </a:solidFill>
                    <a:round/>
                    <a:headEnd/>
                    <a:tailEnd/>
                  </a:ln>
                  <a:solidFill>
                    <a:srgbClr val="C00000"/>
                  </a:solidFill>
                  <a:latin typeface="宋体" panose="02010600030101010101" pitchFamily="2" charset="-122"/>
                </a:rPr>
                <a:t>S</a:t>
              </a:r>
              <a:endParaRPr lang="zh-CN" altLang="en-US" sz="3600" kern="10">
                <a:ln w="9525">
                  <a:solidFill>
                    <a:srgbClr val="FF9966"/>
                  </a:solidFill>
                  <a:round/>
                  <a:headEnd/>
                  <a:tailEnd/>
                </a:ln>
                <a:solidFill>
                  <a:srgbClr val="C00000"/>
                </a:solidFill>
                <a:latin typeface="宋体" panose="02010600030101010101" pitchFamily="2" charset="-122"/>
              </a:endParaRPr>
            </a:p>
          </p:txBody>
        </p:sp>
        <p:sp>
          <p:nvSpPr>
            <p:cNvPr id="37943" name="WordArt 151"/>
            <p:cNvSpPr>
              <a:spLocks noChangeArrowheads="1" noChangeShapeType="1" noTextEdit="1"/>
            </p:cNvSpPr>
            <p:nvPr/>
          </p:nvSpPr>
          <p:spPr bwMode="auto">
            <a:xfrm>
              <a:off x="1546" y="3491"/>
              <a:ext cx="40" cy="69"/>
            </a:xfrm>
            <a:prstGeom prst="rect">
              <a:avLst/>
            </a:prstGeom>
          </p:spPr>
          <p:txBody>
            <a:bodyPr wrap="none" fromWordArt="1">
              <a:prstTxWarp prst="textPlain">
                <a:avLst>
                  <a:gd name="adj" fmla="val 50000"/>
                </a:avLst>
              </a:prstTxWarp>
            </a:bodyPr>
            <a:lstStyle/>
            <a:p>
              <a:r>
                <a:rPr lang="en-US" altLang="zh-CN" sz="3600" kern="10">
                  <a:ln w="9525">
                    <a:solidFill>
                      <a:srgbClr val="FF9966"/>
                    </a:solidFill>
                    <a:round/>
                    <a:headEnd/>
                    <a:tailEnd/>
                  </a:ln>
                  <a:solidFill>
                    <a:srgbClr val="C00000"/>
                  </a:solidFill>
                  <a:latin typeface="宋体" panose="02010600030101010101" pitchFamily="2" charset="-122"/>
                </a:rPr>
                <a:t>S</a:t>
              </a:r>
              <a:endParaRPr lang="zh-CN" altLang="en-US" sz="3600" kern="10">
                <a:ln w="9525">
                  <a:solidFill>
                    <a:srgbClr val="FF9966"/>
                  </a:solidFill>
                  <a:round/>
                  <a:headEnd/>
                  <a:tailEnd/>
                </a:ln>
                <a:solidFill>
                  <a:srgbClr val="C00000"/>
                </a:solidFill>
                <a:latin typeface="宋体" panose="02010600030101010101" pitchFamily="2" charset="-122"/>
              </a:endParaRPr>
            </a:p>
          </p:txBody>
        </p:sp>
        <p:sp>
          <p:nvSpPr>
            <p:cNvPr id="37944" name="WordArt 152"/>
            <p:cNvSpPr>
              <a:spLocks noChangeArrowheads="1" noChangeShapeType="1" noTextEdit="1"/>
            </p:cNvSpPr>
            <p:nvPr/>
          </p:nvSpPr>
          <p:spPr bwMode="auto">
            <a:xfrm>
              <a:off x="1542" y="3703"/>
              <a:ext cx="40" cy="69"/>
            </a:xfrm>
            <a:prstGeom prst="rect">
              <a:avLst/>
            </a:prstGeom>
          </p:spPr>
          <p:txBody>
            <a:bodyPr wrap="none" fromWordArt="1">
              <a:prstTxWarp prst="textPlain">
                <a:avLst>
                  <a:gd name="adj" fmla="val 50000"/>
                </a:avLst>
              </a:prstTxWarp>
            </a:bodyPr>
            <a:lstStyle/>
            <a:p>
              <a:r>
                <a:rPr lang="en-US" altLang="zh-CN" sz="3600" kern="10">
                  <a:ln w="9525">
                    <a:solidFill>
                      <a:srgbClr val="FF9966"/>
                    </a:solidFill>
                    <a:round/>
                    <a:headEnd/>
                    <a:tailEnd/>
                  </a:ln>
                  <a:solidFill>
                    <a:srgbClr val="C00000"/>
                  </a:solidFill>
                  <a:latin typeface="宋体" panose="02010600030101010101" pitchFamily="2" charset="-122"/>
                </a:rPr>
                <a:t>S</a:t>
              </a:r>
              <a:endParaRPr lang="zh-CN" altLang="en-US" sz="3600" kern="10">
                <a:ln w="9525">
                  <a:solidFill>
                    <a:srgbClr val="FF9966"/>
                  </a:solidFill>
                  <a:round/>
                  <a:headEnd/>
                  <a:tailEnd/>
                </a:ln>
                <a:solidFill>
                  <a:srgbClr val="C00000"/>
                </a:solidFill>
                <a:latin typeface="宋体" panose="02010600030101010101" pitchFamily="2" charset="-122"/>
              </a:endParaRPr>
            </a:p>
          </p:txBody>
        </p:sp>
        <p:sp>
          <p:nvSpPr>
            <p:cNvPr id="37945" name="WordArt 153"/>
            <p:cNvSpPr>
              <a:spLocks noChangeArrowheads="1" noChangeShapeType="1" noTextEdit="1"/>
            </p:cNvSpPr>
            <p:nvPr/>
          </p:nvSpPr>
          <p:spPr bwMode="auto">
            <a:xfrm>
              <a:off x="1772" y="3699"/>
              <a:ext cx="40" cy="69"/>
            </a:xfrm>
            <a:prstGeom prst="rect">
              <a:avLst/>
            </a:prstGeom>
          </p:spPr>
          <p:txBody>
            <a:bodyPr wrap="none" fromWordArt="1">
              <a:prstTxWarp prst="textPlain">
                <a:avLst>
                  <a:gd name="adj" fmla="val 50000"/>
                </a:avLst>
              </a:prstTxWarp>
            </a:bodyPr>
            <a:lstStyle/>
            <a:p>
              <a:r>
                <a:rPr lang="en-US" altLang="zh-CN" sz="3600" kern="10">
                  <a:ln w="9525">
                    <a:solidFill>
                      <a:srgbClr val="FF9966"/>
                    </a:solidFill>
                    <a:round/>
                    <a:headEnd/>
                    <a:tailEnd/>
                  </a:ln>
                  <a:solidFill>
                    <a:srgbClr val="C00000"/>
                  </a:solidFill>
                  <a:latin typeface="宋体" panose="02010600030101010101" pitchFamily="2" charset="-122"/>
                </a:rPr>
                <a:t>S</a:t>
              </a:r>
              <a:endParaRPr lang="zh-CN" altLang="en-US" sz="3600" kern="10">
                <a:ln w="9525">
                  <a:solidFill>
                    <a:srgbClr val="FF9966"/>
                  </a:solidFill>
                  <a:round/>
                  <a:headEnd/>
                  <a:tailEnd/>
                </a:ln>
                <a:solidFill>
                  <a:srgbClr val="C00000"/>
                </a:solidFill>
                <a:latin typeface="宋体" panose="02010600030101010101" pitchFamily="2" charset="-122"/>
              </a:endParaRPr>
            </a:p>
          </p:txBody>
        </p:sp>
      </p:grpSp>
      <p:sp>
        <p:nvSpPr>
          <p:cNvPr id="159899" name="WordArt 155"/>
          <p:cNvSpPr>
            <a:spLocks noChangeArrowheads="1" noChangeShapeType="1" noTextEdit="1"/>
          </p:cNvSpPr>
          <p:nvPr/>
        </p:nvSpPr>
        <p:spPr bwMode="auto">
          <a:xfrm>
            <a:off x="3498850" y="5819775"/>
            <a:ext cx="244475" cy="285750"/>
          </a:xfrm>
          <a:prstGeom prst="rect">
            <a:avLst/>
          </a:prstGeom>
        </p:spPr>
        <p:txBody>
          <a:bodyPr wrap="none" fromWordArt="1">
            <a:prstTxWarp prst="textPlain">
              <a:avLst>
                <a:gd name="adj" fmla="val 50000"/>
              </a:avLst>
            </a:prstTxWarp>
          </a:bodyPr>
          <a:lstStyle/>
          <a:p>
            <a:r>
              <a:rPr lang="en-US" altLang="zh-CN" sz="3600" kern="10">
                <a:ln w="9525">
                  <a:solidFill>
                    <a:srgbClr val="0000FF"/>
                  </a:solidFill>
                  <a:round/>
                  <a:headEnd/>
                  <a:tailEnd/>
                </a:ln>
                <a:solidFill>
                  <a:schemeClr val="bg1"/>
                </a:solidFill>
                <a:latin typeface="宋体" panose="02010600030101010101" pitchFamily="2" charset="-122"/>
              </a:rPr>
              <a:t>B</a:t>
            </a:r>
            <a:endParaRPr lang="zh-CN" altLang="en-US" sz="3600" kern="10">
              <a:ln w="9525">
                <a:solidFill>
                  <a:srgbClr val="0000FF"/>
                </a:solidFill>
                <a:round/>
                <a:headEnd/>
                <a:tailEnd/>
              </a:ln>
              <a:solidFill>
                <a:schemeClr val="bg1"/>
              </a:solidFill>
              <a:latin typeface="宋体" panose="02010600030101010101" pitchFamily="2" charset="-122"/>
            </a:endParaRPr>
          </a:p>
        </p:txBody>
      </p:sp>
      <p:sp>
        <p:nvSpPr>
          <p:cNvPr id="159900" name="WordArt 156"/>
          <p:cNvSpPr>
            <a:spLocks noChangeArrowheads="1" noChangeShapeType="1" noTextEdit="1"/>
          </p:cNvSpPr>
          <p:nvPr/>
        </p:nvSpPr>
        <p:spPr bwMode="auto">
          <a:xfrm>
            <a:off x="3078163" y="5010150"/>
            <a:ext cx="244475" cy="285750"/>
          </a:xfrm>
          <a:prstGeom prst="rect">
            <a:avLst/>
          </a:prstGeom>
        </p:spPr>
        <p:txBody>
          <a:bodyPr wrap="none" fromWordArt="1">
            <a:prstTxWarp prst="textPlain">
              <a:avLst>
                <a:gd name="adj" fmla="val 50000"/>
              </a:avLst>
            </a:prstTxWarp>
          </a:bodyPr>
          <a:lstStyle/>
          <a:p>
            <a:r>
              <a:rPr lang="en-US" altLang="zh-CN" sz="3600" kern="10">
                <a:ln w="9525">
                  <a:solidFill>
                    <a:srgbClr val="0000FF"/>
                  </a:solidFill>
                  <a:round/>
                  <a:headEnd/>
                  <a:tailEnd/>
                </a:ln>
                <a:solidFill>
                  <a:schemeClr val="bg1"/>
                </a:solidFill>
                <a:latin typeface="宋体" panose="02010600030101010101" pitchFamily="2" charset="-122"/>
              </a:rPr>
              <a:t>A</a:t>
            </a:r>
            <a:endParaRPr lang="zh-CN" altLang="en-US" sz="3600" kern="10">
              <a:ln w="9525">
                <a:solidFill>
                  <a:srgbClr val="0000FF"/>
                </a:solidFill>
                <a:round/>
                <a:headEnd/>
                <a:tailEnd/>
              </a:ln>
              <a:solidFill>
                <a:schemeClr val="bg1"/>
              </a:solidFill>
              <a:latin typeface="宋体" panose="02010600030101010101" pitchFamily="2" charset="-122"/>
            </a:endParaRPr>
          </a:p>
        </p:txBody>
      </p:sp>
      <p:grpSp>
        <p:nvGrpSpPr>
          <p:cNvPr id="10" name="Group 169"/>
          <p:cNvGrpSpPr>
            <a:grpSpLocks/>
          </p:cNvGrpSpPr>
          <p:nvPr/>
        </p:nvGrpSpPr>
        <p:grpSpPr bwMode="auto">
          <a:xfrm>
            <a:off x="1603375" y="2908300"/>
            <a:ext cx="5754688" cy="1347788"/>
            <a:chOff x="1010" y="1832"/>
            <a:chExt cx="3625" cy="849"/>
          </a:xfrm>
        </p:grpSpPr>
        <p:grpSp>
          <p:nvGrpSpPr>
            <p:cNvPr id="37927" name="Group 161"/>
            <p:cNvGrpSpPr>
              <a:grpSpLocks/>
            </p:cNvGrpSpPr>
            <p:nvPr/>
          </p:nvGrpSpPr>
          <p:grpSpPr bwMode="auto">
            <a:xfrm>
              <a:off x="1010" y="1851"/>
              <a:ext cx="3625" cy="830"/>
              <a:chOff x="1010" y="1851"/>
              <a:chExt cx="3625" cy="830"/>
            </a:xfrm>
          </p:grpSpPr>
          <p:sp>
            <p:nvSpPr>
              <p:cNvPr id="37932" name="Freeform 159"/>
              <p:cNvSpPr>
                <a:spLocks/>
              </p:cNvSpPr>
              <p:nvPr/>
            </p:nvSpPr>
            <p:spPr bwMode="auto">
              <a:xfrm>
                <a:off x="1010" y="1851"/>
                <a:ext cx="925" cy="802"/>
              </a:xfrm>
              <a:custGeom>
                <a:avLst/>
                <a:gdLst>
                  <a:gd name="T0" fmla="*/ 925 w 925"/>
                  <a:gd name="T1" fmla="*/ 0 h 802"/>
                  <a:gd name="T2" fmla="*/ 0 w 925"/>
                  <a:gd name="T3" fmla="*/ 585 h 802"/>
                  <a:gd name="T4" fmla="*/ 0 w 925"/>
                  <a:gd name="T5" fmla="*/ 802 h 802"/>
                  <a:gd name="T6" fmla="*/ 0 60000 65536"/>
                  <a:gd name="T7" fmla="*/ 0 60000 65536"/>
                  <a:gd name="T8" fmla="*/ 0 60000 65536"/>
                  <a:gd name="T9" fmla="*/ 0 w 925"/>
                  <a:gd name="T10" fmla="*/ 0 h 802"/>
                  <a:gd name="T11" fmla="*/ 925 w 925"/>
                  <a:gd name="T12" fmla="*/ 802 h 802"/>
                </a:gdLst>
                <a:ahLst/>
                <a:cxnLst>
                  <a:cxn ang="T6">
                    <a:pos x="T0" y="T1"/>
                  </a:cxn>
                  <a:cxn ang="T7">
                    <a:pos x="T2" y="T3"/>
                  </a:cxn>
                  <a:cxn ang="T8">
                    <a:pos x="T4" y="T5"/>
                  </a:cxn>
                </a:cxnLst>
                <a:rect l="T9" t="T10" r="T11" b="T12"/>
                <a:pathLst>
                  <a:path w="925" h="802">
                    <a:moveTo>
                      <a:pt x="925" y="0"/>
                    </a:moveTo>
                    <a:lnTo>
                      <a:pt x="0" y="585"/>
                    </a:lnTo>
                    <a:lnTo>
                      <a:pt x="0" y="802"/>
                    </a:lnTo>
                  </a:path>
                </a:pathLst>
              </a:custGeom>
              <a:noFill/>
              <a:ln w="9525" cap="flat" cmpd="sng">
                <a:solidFill>
                  <a:srgbClr val="FF0066"/>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7933" name="Freeform 160"/>
              <p:cNvSpPr>
                <a:spLocks/>
              </p:cNvSpPr>
              <p:nvPr/>
            </p:nvSpPr>
            <p:spPr bwMode="auto">
              <a:xfrm flipH="1">
                <a:off x="4258" y="1879"/>
                <a:ext cx="377" cy="802"/>
              </a:xfrm>
              <a:custGeom>
                <a:avLst/>
                <a:gdLst>
                  <a:gd name="T0" fmla="*/ 154 w 925"/>
                  <a:gd name="T1" fmla="*/ 0 h 802"/>
                  <a:gd name="T2" fmla="*/ 0 w 925"/>
                  <a:gd name="T3" fmla="*/ 585 h 802"/>
                  <a:gd name="T4" fmla="*/ 0 w 925"/>
                  <a:gd name="T5" fmla="*/ 802 h 802"/>
                  <a:gd name="T6" fmla="*/ 0 60000 65536"/>
                  <a:gd name="T7" fmla="*/ 0 60000 65536"/>
                  <a:gd name="T8" fmla="*/ 0 60000 65536"/>
                  <a:gd name="T9" fmla="*/ 0 w 925"/>
                  <a:gd name="T10" fmla="*/ 0 h 802"/>
                  <a:gd name="T11" fmla="*/ 925 w 925"/>
                  <a:gd name="T12" fmla="*/ 802 h 802"/>
                </a:gdLst>
                <a:ahLst/>
                <a:cxnLst>
                  <a:cxn ang="T6">
                    <a:pos x="T0" y="T1"/>
                  </a:cxn>
                  <a:cxn ang="T7">
                    <a:pos x="T2" y="T3"/>
                  </a:cxn>
                  <a:cxn ang="T8">
                    <a:pos x="T4" y="T5"/>
                  </a:cxn>
                </a:cxnLst>
                <a:rect l="T9" t="T10" r="T11" b="T12"/>
                <a:pathLst>
                  <a:path w="925" h="802">
                    <a:moveTo>
                      <a:pt x="925" y="0"/>
                    </a:moveTo>
                    <a:lnTo>
                      <a:pt x="0" y="585"/>
                    </a:lnTo>
                    <a:lnTo>
                      <a:pt x="0" y="802"/>
                    </a:lnTo>
                  </a:path>
                </a:pathLst>
              </a:custGeom>
              <a:noFill/>
              <a:ln w="9525" cap="flat" cmpd="sng">
                <a:solidFill>
                  <a:srgbClr val="FF0066"/>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
          <p:nvSpPr>
            <p:cNvPr id="37928" name="Freeform 165"/>
            <p:cNvSpPr>
              <a:spLocks/>
            </p:cNvSpPr>
            <p:nvPr/>
          </p:nvSpPr>
          <p:spPr bwMode="auto">
            <a:xfrm>
              <a:off x="1370" y="1861"/>
              <a:ext cx="792" cy="802"/>
            </a:xfrm>
            <a:custGeom>
              <a:avLst/>
              <a:gdLst>
                <a:gd name="T0" fmla="*/ 678 w 925"/>
                <a:gd name="T1" fmla="*/ 0 h 802"/>
                <a:gd name="T2" fmla="*/ 0 w 925"/>
                <a:gd name="T3" fmla="*/ 585 h 802"/>
                <a:gd name="T4" fmla="*/ 0 w 925"/>
                <a:gd name="T5" fmla="*/ 802 h 802"/>
                <a:gd name="T6" fmla="*/ 0 60000 65536"/>
                <a:gd name="T7" fmla="*/ 0 60000 65536"/>
                <a:gd name="T8" fmla="*/ 0 60000 65536"/>
                <a:gd name="T9" fmla="*/ 0 w 925"/>
                <a:gd name="T10" fmla="*/ 0 h 802"/>
                <a:gd name="T11" fmla="*/ 925 w 925"/>
                <a:gd name="T12" fmla="*/ 802 h 802"/>
              </a:gdLst>
              <a:ahLst/>
              <a:cxnLst>
                <a:cxn ang="T6">
                  <a:pos x="T0" y="T1"/>
                </a:cxn>
                <a:cxn ang="T7">
                  <a:pos x="T2" y="T3"/>
                </a:cxn>
                <a:cxn ang="T8">
                  <a:pos x="T4" y="T5"/>
                </a:cxn>
              </a:cxnLst>
              <a:rect l="T9" t="T10" r="T11" b="T12"/>
              <a:pathLst>
                <a:path w="925" h="802">
                  <a:moveTo>
                    <a:pt x="925" y="0"/>
                  </a:moveTo>
                  <a:lnTo>
                    <a:pt x="0" y="585"/>
                  </a:lnTo>
                  <a:lnTo>
                    <a:pt x="0" y="802"/>
                  </a:lnTo>
                </a:path>
              </a:pathLst>
            </a:custGeom>
            <a:noFill/>
            <a:ln w="9525" cap="flat" cmpd="sng">
              <a:solidFill>
                <a:srgbClr val="FF0066"/>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7929" name="Freeform 166"/>
            <p:cNvSpPr>
              <a:spLocks/>
            </p:cNvSpPr>
            <p:nvPr/>
          </p:nvSpPr>
          <p:spPr bwMode="auto">
            <a:xfrm flipH="1">
              <a:off x="3681" y="1832"/>
              <a:ext cx="56" cy="802"/>
            </a:xfrm>
            <a:custGeom>
              <a:avLst/>
              <a:gdLst>
                <a:gd name="T0" fmla="*/ 3 w 925"/>
                <a:gd name="T1" fmla="*/ 0 h 802"/>
                <a:gd name="T2" fmla="*/ 0 w 925"/>
                <a:gd name="T3" fmla="*/ 585 h 802"/>
                <a:gd name="T4" fmla="*/ 0 w 925"/>
                <a:gd name="T5" fmla="*/ 802 h 802"/>
                <a:gd name="T6" fmla="*/ 0 60000 65536"/>
                <a:gd name="T7" fmla="*/ 0 60000 65536"/>
                <a:gd name="T8" fmla="*/ 0 60000 65536"/>
                <a:gd name="T9" fmla="*/ 0 w 925"/>
                <a:gd name="T10" fmla="*/ 0 h 802"/>
                <a:gd name="T11" fmla="*/ 925 w 925"/>
                <a:gd name="T12" fmla="*/ 802 h 802"/>
              </a:gdLst>
              <a:ahLst/>
              <a:cxnLst>
                <a:cxn ang="T6">
                  <a:pos x="T0" y="T1"/>
                </a:cxn>
                <a:cxn ang="T7">
                  <a:pos x="T2" y="T3"/>
                </a:cxn>
                <a:cxn ang="T8">
                  <a:pos x="T4" y="T5"/>
                </a:cxn>
              </a:cxnLst>
              <a:rect l="T9" t="T10" r="T11" b="T12"/>
              <a:pathLst>
                <a:path w="925" h="802">
                  <a:moveTo>
                    <a:pt x="925" y="0"/>
                  </a:moveTo>
                  <a:lnTo>
                    <a:pt x="0" y="585"/>
                  </a:lnTo>
                  <a:lnTo>
                    <a:pt x="0" y="802"/>
                  </a:lnTo>
                </a:path>
              </a:pathLst>
            </a:custGeom>
            <a:noFill/>
            <a:ln w="9525" cap="flat" cmpd="sng">
              <a:solidFill>
                <a:srgbClr val="FF0066"/>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7930" name="Freeform 167"/>
            <p:cNvSpPr>
              <a:spLocks/>
            </p:cNvSpPr>
            <p:nvPr/>
          </p:nvSpPr>
          <p:spPr bwMode="auto">
            <a:xfrm>
              <a:off x="2268" y="1862"/>
              <a:ext cx="423" cy="802"/>
            </a:xfrm>
            <a:custGeom>
              <a:avLst/>
              <a:gdLst>
                <a:gd name="T0" fmla="*/ 193 w 925"/>
                <a:gd name="T1" fmla="*/ 0 h 802"/>
                <a:gd name="T2" fmla="*/ 0 w 925"/>
                <a:gd name="T3" fmla="*/ 585 h 802"/>
                <a:gd name="T4" fmla="*/ 0 w 925"/>
                <a:gd name="T5" fmla="*/ 802 h 802"/>
                <a:gd name="T6" fmla="*/ 0 60000 65536"/>
                <a:gd name="T7" fmla="*/ 0 60000 65536"/>
                <a:gd name="T8" fmla="*/ 0 60000 65536"/>
                <a:gd name="T9" fmla="*/ 0 w 925"/>
                <a:gd name="T10" fmla="*/ 0 h 802"/>
                <a:gd name="T11" fmla="*/ 925 w 925"/>
                <a:gd name="T12" fmla="*/ 802 h 802"/>
              </a:gdLst>
              <a:ahLst/>
              <a:cxnLst>
                <a:cxn ang="T6">
                  <a:pos x="T0" y="T1"/>
                </a:cxn>
                <a:cxn ang="T7">
                  <a:pos x="T2" y="T3"/>
                </a:cxn>
                <a:cxn ang="T8">
                  <a:pos x="T4" y="T5"/>
                </a:cxn>
              </a:cxnLst>
              <a:rect l="T9" t="T10" r="T11" b="T12"/>
              <a:pathLst>
                <a:path w="925" h="802">
                  <a:moveTo>
                    <a:pt x="925" y="0"/>
                  </a:moveTo>
                  <a:lnTo>
                    <a:pt x="0" y="585"/>
                  </a:lnTo>
                  <a:lnTo>
                    <a:pt x="0" y="802"/>
                  </a:lnTo>
                </a:path>
              </a:pathLst>
            </a:custGeom>
            <a:noFill/>
            <a:ln w="9525" cap="flat" cmpd="sng">
              <a:solidFill>
                <a:srgbClr val="FF0066"/>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7931" name="Freeform 168"/>
            <p:cNvSpPr>
              <a:spLocks/>
            </p:cNvSpPr>
            <p:nvPr/>
          </p:nvSpPr>
          <p:spPr bwMode="auto">
            <a:xfrm>
              <a:off x="2758" y="1873"/>
              <a:ext cx="281" cy="802"/>
            </a:xfrm>
            <a:custGeom>
              <a:avLst/>
              <a:gdLst>
                <a:gd name="T0" fmla="*/ 85 w 925"/>
                <a:gd name="T1" fmla="*/ 0 h 802"/>
                <a:gd name="T2" fmla="*/ 0 w 925"/>
                <a:gd name="T3" fmla="*/ 585 h 802"/>
                <a:gd name="T4" fmla="*/ 0 w 925"/>
                <a:gd name="T5" fmla="*/ 802 h 802"/>
                <a:gd name="T6" fmla="*/ 0 60000 65536"/>
                <a:gd name="T7" fmla="*/ 0 60000 65536"/>
                <a:gd name="T8" fmla="*/ 0 60000 65536"/>
                <a:gd name="T9" fmla="*/ 0 w 925"/>
                <a:gd name="T10" fmla="*/ 0 h 802"/>
                <a:gd name="T11" fmla="*/ 925 w 925"/>
                <a:gd name="T12" fmla="*/ 802 h 802"/>
              </a:gdLst>
              <a:ahLst/>
              <a:cxnLst>
                <a:cxn ang="T6">
                  <a:pos x="T0" y="T1"/>
                </a:cxn>
                <a:cxn ang="T7">
                  <a:pos x="T2" y="T3"/>
                </a:cxn>
                <a:cxn ang="T8">
                  <a:pos x="T4" y="T5"/>
                </a:cxn>
              </a:cxnLst>
              <a:rect l="T9" t="T10" r="T11" b="T12"/>
              <a:pathLst>
                <a:path w="925" h="802">
                  <a:moveTo>
                    <a:pt x="925" y="0"/>
                  </a:moveTo>
                  <a:lnTo>
                    <a:pt x="0" y="585"/>
                  </a:lnTo>
                  <a:lnTo>
                    <a:pt x="0" y="802"/>
                  </a:lnTo>
                </a:path>
              </a:pathLst>
            </a:custGeom>
            <a:noFill/>
            <a:ln w="9525" cap="flat" cmpd="sng">
              <a:solidFill>
                <a:srgbClr val="FF0066"/>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Tree>
    <p:extLst>
      <p:ext uri="{BB962C8B-B14F-4D97-AF65-F5344CB8AC3E}">
        <p14:creationId xmlns:p14="http://schemas.microsoft.com/office/powerpoint/2010/main" val="21933998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nodeType="withEffect">
                                  <p:stCondLst>
                                    <p:cond delay="0"/>
                                  </p:stCondLst>
                                  <p:childTnLst>
                                    <p:set>
                                      <p:cBhvr>
                                        <p:cTn id="6" dur="1" fill="hold">
                                          <p:stCondLst>
                                            <p:cond delay="0"/>
                                          </p:stCondLst>
                                        </p:cTn>
                                        <p:tgtEl>
                                          <p:spTgt spid="159835"/>
                                        </p:tgtEl>
                                        <p:attrNameLst>
                                          <p:attrName>style.visibility</p:attrName>
                                        </p:attrNameLst>
                                      </p:cBhvr>
                                      <p:to>
                                        <p:strVal val="visible"/>
                                      </p:to>
                                    </p:set>
                                    <p:animEffect transition="in" filter="wipe(up)">
                                      <p:cBhvr>
                                        <p:cTn id="7" dur="2000"/>
                                        <p:tgtEl>
                                          <p:spTgt spid="159835"/>
                                        </p:tgtEl>
                                      </p:cBhvr>
                                    </p:animEffect>
                                  </p:childTnLst>
                                </p:cTn>
                              </p:par>
                              <p:par>
                                <p:cTn id="8" presetID="22" presetClass="entr" presetSubtype="1" fill="hold" nodeType="withEffect">
                                  <p:stCondLst>
                                    <p:cond delay="0"/>
                                  </p:stCondLst>
                                  <p:childTnLst>
                                    <p:set>
                                      <p:cBhvr>
                                        <p:cTn id="9" dur="1" fill="hold">
                                          <p:stCondLst>
                                            <p:cond delay="0"/>
                                          </p:stCondLst>
                                        </p:cTn>
                                        <p:tgtEl>
                                          <p:spTgt spid="159852"/>
                                        </p:tgtEl>
                                        <p:attrNameLst>
                                          <p:attrName>style.visibility</p:attrName>
                                        </p:attrNameLst>
                                      </p:cBhvr>
                                      <p:to>
                                        <p:strVal val="visible"/>
                                      </p:to>
                                    </p:set>
                                    <p:animEffect transition="in" filter="wipe(up)">
                                      <p:cBhvr>
                                        <p:cTn id="10" dur="2000"/>
                                        <p:tgtEl>
                                          <p:spTgt spid="159852"/>
                                        </p:tgtEl>
                                      </p:cBhvr>
                                    </p:animEffect>
                                  </p:childTnLst>
                                </p:cTn>
                              </p:par>
                              <p:par>
                                <p:cTn id="11" presetID="22" presetClass="entr" presetSubtype="1" fill="hold" nodeType="withEffect">
                                  <p:stCondLst>
                                    <p:cond delay="0"/>
                                  </p:stCondLst>
                                  <p:childTnLst>
                                    <p:set>
                                      <p:cBhvr>
                                        <p:cTn id="12" dur="1" fill="hold">
                                          <p:stCondLst>
                                            <p:cond delay="0"/>
                                          </p:stCondLst>
                                        </p:cTn>
                                        <p:tgtEl>
                                          <p:spTgt spid="159848"/>
                                        </p:tgtEl>
                                        <p:attrNameLst>
                                          <p:attrName>style.visibility</p:attrName>
                                        </p:attrNameLst>
                                      </p:cBhvr>
                                      <p:to>
                                        <p:strVal val="visible"/>
                                      </p:to>
                                    </p:set>
                                    <p:animEffect transition="in" filter="wipe(up)">
                                      <p:cBhvr>
                                        <p:cTn id="13" dur="2000"/>
                                        <p:tgtEl>
                                          <p:spTgt spid="159848"/>
                                        </p:tgtEl>
                                      </p:cBhvr>
                                    </p:animEffect>
                                  </p:childTnLst>
                                </p:cTn>
                              </p:par>
                              <p:par>
                                <p:cTn id="14" presetID="22" presetClass="entr" presetSubtype="1" fill="hold" nodeType="withEffect">
                                  <p:stCondLst>
                                    <p:cond delay="0"/>
                                  </p:stCondLst>
                                  <p:childTnLst>
                                    <p:set>
                                      <p:cBhvr>
                                        <p:cTn id="15" dur="1" fill="hold">
                                          <p:stCondLst>
                                            <p:cond delay="0"/>
                                          </p:stCondLst>
                                        </p:cTn>
                                        <p:tgtEl>
                                          <p:spTgt spid="159857"/>
                                        </p:tgtEl>
                                        <p:attrNameLst>
                                          <p:attrName>style.visibility</p:attrName>
                                        </p:attrNameLst>
                                      </p:cBhvr>
                                      <p:to>
                                        <p:strVal val="visible"/>
                                      </p:to>
                                    </p:set>
                                    <p:animEffect transition="in" filter="wipe(up)">
                                      <p:cBhvr>
                                        <p:cTn id="16" dur="2000"/>
                                        <p:tgtEl>
                                          <p:spTgt spid="159857"/>
                                        </p:tgtEl>
                                      </p:cBhvr>
                                    </p:animEffect>
                                  </p:childTnLst>
                                </p:cTn>
                              </p:par>
                              <p:par>
                                <p:cTn id="17" presetID="22" presetClass="entr" presetSubtype="1" fill="hold" nodeType="withEffect">
                                  <p:stCondLst>
                                    <p:cond delay="0"/>
                                  </p:stCondLst>
                                  <p:childTnLst>
                                    <p:set>
                                      <p:cBhvr>
                                        <p:cTn id="18" dur="1" fill="hold">
                                          <p:stCondLst>
                                            <p:cond delay="0"/>
                                          </p:stCondLst>
                                        </p:cTn>
                                        <p:tgtEl>
                                          <p:spTgt spid="159853"/>
                                        </p:tgtEl>
                                        <p:attrNameLst>
                                          <p:attrName>style.visibility</p:attrName>
                                        </p:attrNameLst>
                                      </p:cBhvr>
                                      <p:to>
                                        <p:strVal val="visible"/>
                                      </p:to>
                                    </p:set>
                                    <p:animEffect transition="in" filter="wipe(up)">
                                      <p:cBhvr>
                                        <p:cTn id="19" dur="2000"/>
                                        <p:tgtEl>
                                          <p:spTgt spid="159853"/>
                                        </p:tgtEl>
                                      </p:cBhvr>
                                    </p:animEffect>
                                  </p:childTnLst>
                                </p:cTn>
                              </p:par>
                              <p:par>
                                <p:cTn id="20" presetID="22" presetClass="entr" presetSubtype="1" fill="hold" nodeType="withEffect">
                                  <p:stCondLst>
                                    <p:cond delay="0"/>
                                  </p:stCondLst>
                                  <p:childTnLst>
                                    <p:set>
                                      <p:cBhvr>
                                        <p:cTn id="21" dur="1" fill="hold">
                                          <p:stCondLst>
                                            <p:cond delay="0"/>
                                          </p:stCondLst>
                                        </p:cTn>
                                        <p:tgtEl>
                                          <p:spTgt spid="159854"/>
                                        </p:tgtEl>
                                        <p:attrNameLst>
                                          <p:attrName>style.visibility</p:attrName>
                                        </p:attrNameLst>
                                      </p:cBhvr>
                                      <p:to>
                                        <p:strVal val="visible"/>
                                      </p:to>
                                    </p:set>
                                    <p:animEffect transition="in" filter="wipe(up)">
                                      <p:cBhvr>
                                        <p:cTn id="22" dur="2000"/>
                                        <p:tgtEl>
                                          <p:spTgt spid="159854"/>
                                        </p:tgtEl>
                                      </p:cBhvr>
                                    </p:animEffect>
                                  </p:childTnLst>
                                </p:cTn>
                              </p:par>
                              <p:par>
                                <p:cTn id="23" presetID="22" presetClass="entr" presetSubtype="1" fill="hold" nodeType="withEffect">
                                  <p:stCondLst>
                                    <p:cond delay="0"/>
                                  </p:stCondLst>
                                  <p:childTnLst>
                                    <p:set>
                                      <p:cBhvr>
                                        <p:cTn id="24" dur="1" fill="hold">
                                          <p:stCondLst>
                                            <p:cond delay="0"/>
                                          </p:stCondLst>
                                        </p:cTn>
                                        <p:tgtEl>
                                          <p:spTgt spid="159849"/>
                                        </p:tgtEl>
                                        <p:attrNameLst>
                                          <p:attrName>style.visibility</p:attrName>
                                        </p:attrNameLst>
                                      </p:cBhvr>
                                      <p:to>
                                        <p:strVal val="visible"/>
                                      </p:to>
                                    </p:set>
                                    <p:animEffect transition="in" filter="wipe(up)">
                                      <p:cBhvr>
                                        <p:cTn id="25" dur="2000"/>
                                        <p:tgtEl>
                                          <p:spTgt spid="159849"/>
                                        </p:tgtEl>
                                      </p:cBhvr>
                                    </p:animEffect>
                                  </p:childTnLst>
                                </p:cTn>
                              </p:par>
                              <p:par>
                                <p:cTn id="26" presetID="22" presetClass="entr" presetSubtype="1" fill="hold" nodeType="withEffect">
                                  <p:stCondLst>
                                    <p:cond delay="0"/>
                                  </p:stCondLst>
                                  <p:childTnLst>
                                    <p:set>
                                      <p:cBhvr>
                                        <p:cTn id="27" dur="1" fill="hold">
                                          <p:stCondLst>
                                            <p:cond delay="0"/>
                                          </p:stCondLst>
                                        </p:cTn>
                                        <p:tgtEl>
                                          <p:spTgt spid="159855"/>
                                        </p:tgtEl>
                                        <p:attrNameLst>
                                          <p:attrName>style.visibility</p:attrName>
                                        </p:attrNameLst>
                                      </p:cBhvr>
                                      <p:to>
                                        <p:strVal val="visible"/>
                                      </p:to>
                                    </p:set>
                                    <p:animEffect transition="in" filter="wipe(up)">
                                      <p:cBhvr>
                                        <p:cTn id="28" dur="2000"/>
                                        <p:tgtEl>
                                          <p:spTgt spid="159855"/>
                                        </p:tgtEl>
                                      </p:cBhvr>
                                    </p:animEffect>
                                  </p:childTnLst>
                                </p:cTn>
                              </p:par>
                              <p:par>
                                <p:cTn id="29" presetID="22" presetClass="entr" presetSubtype="1" fill="hold" nodeType="withEffect">
                                  <p:stCondLst>
                                    <p:cond delay="0"/>
                                  </p:stCondLst>
                                  <p:childTnLst>
                                    <p:set>
                                      <p:cBhvr>
                                        <p:cTn id="30" dur="1" fill="hold">
                                          <p:stCondLst>
                                            <p:cond delay="0"/>
                                          </p:stCondLst>
                                        </p:cTn>
                                        <p:tgtEl>
                                          <p:spTgt spid="159856"/>
                                        </p:tgtEl>
                                        <p:attrNameLst>
                                          <p:attrName>style.visibility</p:attrName>
                                        </p:attrNameLst>
                                      </p:cBhvr>
                                      <p:to>
                                        <p:strVal val="visible"/>
                                      </p:to>
                                    </p:set>
                                    <p:animEffect transition="in" filter="wipe(up)">
                                      <p:cBhvr>
                                        <p:cTn id="31" dur="2000"/>
                                        <p:tgtEl>
                                          <p:spTgt spid="159856"/>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22" presetClass="entr" presetSubtype="1" fill="hold" nodeType="clickEffect">
                                  <p:stCondLst>
                                    <p:cond delay="0"/>
                                  </p:stCondLst>
                                  <p:childTnLst>
                                    <p:set>
                                      <p:cBhvr>
                                        <p:cTn id="35" dur="1" fill="hold">
                                          <p:stCondLst>
                                            <p:cond delay="0"/>
                                          </p:stCondLst>
                                        </p:cTn>
                                        <p:tgtEl>
                                          <p:spTgt spid="3"/>
                                        </p:tgtEl>
                                        <p:attrNameLst>
                                          <p:attrName>style.visibility</p:attrName>
                                        </p:attrNameLst>
                                      </p:cBhvr>
                                      <p:to>
                                        <p:strVal val="visible"/>
                                      </p:to>
                                    </p:set>
                                    <p:animEffect transition="in" filter="wipe(up)">
                                      <p:cBhvr>
                                        <p:cTn id="36" dur="2000"/>
                                        <p:tgtEl>
                                          <p:spTgt spid="3"/>
                                        </p:tgtEl>
                                      </p:cBhvr>
                                    </p:animEffect>
                                  </p:childTnLst>
                                </p:cTn>
                              </p:par>
                            </p:childTnLst>
                          </p:cTn>
                        </p:par>
                        <p:par>
                          <p:cTn id="37" fill="hold" nodeType="afterGroup">
                            <p:stCondLst>
                              <p:cond delay="2000"/>
                            </p:stCondLst>
                            <p:childTnLst>
                              <p:par>
                                <p:cTn id="38" presetID="22" presetClass="entr" presetSubtype="1" fill="hold" nodeType="afterEffect">
                                  <p:stCondLst>
                                    <p:cond delay="0"/>
                                  </p:stCondLst>
                                  <p:childTnLst>
                                    <p:set>
                                      <p:cBhvr>
                                        <p:cTn id="39" dur="1" fill="hold">
                                          <p:stCondLst>
                                            <p:cond delay="0"/>
                                          </p:stCondLst>
                                        </p:cTn>
                                        <p:tgtEl>
                                          <p:spTgt spid="159858"/>
                                        </p:tgtEl>
                                        <p:attrNameLst>
                                          <p:attrName>style.visibility</p:attrName>
                                        </p:attrNameLst>
                                      </p:cBhvr>
                                      <p:to>
                                        <p:strVal val="visible"/>
                                      </p:to>
                                    </p:set>
                                    <p:animEffect transition="in" filter="wipe(up)">
                                      <p:cBhvr>
                                        <p:cTn id="40" dur="500"/>
                                        <p:tgtEl>
                                          <p:spTgt spid="159858"/>
                                        </p:tgtEl>
                                      </p:cBhvr>
                                    </p:animEffect>
                                  </p:childTnLst>
                                </p:cTn>
                              </p:par>
                              <p:par>
                                <p:cTn id="41" presetID="22" presetClass="entr" presetSubtype="1" fill="hold" nodeType="withEffect">
                                  <p:stCondLst>
                                    <p:cond delay="0"/>
                                  </p:stCondLst>
                                  <p:childTnLst>
                                    <p:set>
                                      <p:cBhvr>
                                        <p:cTn id="42" dur="1" fill="hold">
                                          <p:stCondLst>
                                            <p:cond delay="0"/>
                                          </p:stCondLst>
                                        </p:cTn>
                                        <p:tgtEl>
                                          <p:spTgt spid="2"/>
                                        </p:tgtEl>
                                        <p:attrNameLst>
                                          <p:attrName>style.visibility</p:attrName>
                                        </p:attrNameLst>
                                      </p:cBhvr>
                                      <p:to>
                                        <p:strVal val="visible"/>
                                      </p:to>
                                    </p:set>
                                    <p:animEffect transition="in" filter="wipe(up)">
                                      <p:cBhvr>
                                        <p:cTn id="43" dur="500"/>
                                        <p:tgtEl>
                                          <p:spTgt spid="2"/>
                                        </p:tgtEl>
                                      </p:cBhvr>
                                    </p:animEffect>
                                  </p:childTnLst>
                                </p:cTn>
                              </p:par>
                              <p:par>
                                <p:cTn id="44" presetID="22" presetClass="entr" presetSubtype="1" fill="hold" nodeType="withEffect">
                                  <p:stCondLst>
                                    <p:cond delay="0"/>
                                  </p:stCondLst>
                                  <p:childTnLst>
                                    <p:set>
                                      <p:cBhvr>
                                        <p:cTn id="45" dur="1" fill="hold">
                                          <p:stCondLst>
                                            <p:cond delay="0"/>
                                          </p:stCondLst>
                                        </p:cTn>
                                        <p:tgtEl>
                                          <p:spTgt spid="159860"/>
                                        </p:tgtEl>
                                        <p:attrNameLst>
                                          <p:attrName>style.visibility</p:attrName>
                                        </p:attrNameLst>
                                      </p:cBhvr>
                                      <p:to>
                                        <p:strVal val="visible"/>
                                      </p:to>
                                    </p:set>
                                    <p:animEffect transition="in" filter="wipe(up)">
                                      <p:cBhvr>
                                        <p:cTn id="46" dur="500"/>
                                        <p:tgtEl>
                                          <p:spTgt spid="159860"/>
                                        </p:tgtEl>
                                      </p:cBhvr>
                                    </p:animEffect>
                                  </p:childTnLst>
                                </p:cTn>
                              </p:par>
                              <p:par>
                                <p:cTn id="47" presetID="22" presetClass="entr" presetSubtype="1" fill="hold" nodeType="withEffect">
                                  <p:stCondLst>
                                    <p:cond delay="0"/>
                                  </p:stCondLst>
                                  <p:childTnLst>
                                    <p:set>
                                      <p:cBhvr>
                                        <p:cTn id="48" dur="1" fill="hold">
                                          <p:stCondLst>
                                            <p:cond delay="0"/>
                                          </p:stCondLst>
                                        </p:cTn>
                                        <p:tgtEl>
                                          <p:spTgt spid="159865"/>
                                        </p:tgtEl>
                                        <p:attrNameLst>
                                          <p:attrName>style.visibility</p:attrName>
                                        </p:attrNameLst>
                                      </p:cBhvr>
                                      <p:to>
                                        <p:strVal val="visible"/>
                                      </p:to>
                                    </p:set>
                                    <p:animEffect transition="in" filter="wipe(up)">
                                      <p:cBhvr>
                                        <p:cTn id="49" dur="500"/>
                                        <p:tgtEl>
                                          <p:spTgt spid="159865"/>
                                        </p:tgtEl>
                                      </p:cBhvr>
                                    </p:animEffect>
                                  </p:childTnLst>
                                </p:cTn>
                              </p:par>
                              <p:par>
                                <p:cTn id="50" presetID="22" presetClass="entr" presetSubtype="1" fill="hold" nodeType="withEffect">
                                  <p:stCondLst>
                                    <p:cond delay="0"/>
                                  </p:stCondLst>
                                  <p:childTnLst>
                                    <p:set>
                                      <p:cBhvr>
                                        <p:cTn id="51" dur="1" fill="hold">
                                          <p:stCondLst>
                                            <p:cond delay="0"/>
                                          </p:stCondLst>
                                        </p:cTn>
                                        <p:tgtEl>
                                          <p:spTgt spid="159861"/>
                                        </p:tgtEl>
                                        <p:attrNameLst>
                                          <p:attrName>style.visibility</p:attrName>
                                        </p:attrNameLst>
                                      </p:cBhvr>
                                      <p:to>
                                        <p:strVal val="visible"/>
                                      </p:to>
                                    </p:set>
                                    <p:animEffect transition="in" filter="wipe(up)">
                                      <p:cBhvr>
                                        <p:cTn id="52" dur="500"/>
                                        <p:tgtEl>
                                          <p:spTgt spid="159861"/>
                                        </p:tgtEl>
                                      </p:cBhvr>
                                    </p:animEffect>
                                  </p:childTnLst>
                                </p:cTn>
                              </p:par>
                              <p:par>
                                <p:cTn id="53" presetID="22" presetClass="entr" presetSubtype="1" fill="hold" nodeType="withEffect">
                                  <p:stCondLst>
                                    <p:cond delay="0"/>
                                  </p:stCondLst>
                                  <p:childTnLst>
                                    <p:set>
                                      <p:cBhvr>
                                        <p:cTn id="54" dur="1" fill="hold">
                                          <p:stCondLst>
                                            <p:cond delay="0"/>
                                          </p:stCondLst>
                                        </p:cTn>
                                        <p:tgtEl>
                                          <p:spTgt spid="159863"/>
                                        </p:tgtEl>
                                        <p:attrNameLst>
                                          <p:attrName>style.visibility</p:attrName>
                                        </p:attrNameLst>
                                      </p:cBhvr>
                                      <p:to>
                                        <p:strVal val="visible"/>
                                      </p:to>
                                    </p:set>
                                    <p:animEffect transition="in" filter="wipe(up)">
                                      <p:cBhvr>
                                        <p:cTn id="55" dur="500"/>
                                        <p:tgtEl>
                                          <p:spTgt spid="159863"/>
                                        </p:tgtEl>
                                      </p:cBhvr>
                                    </p:animEffect>
                                  </p:childTnLst>
                                </p:cTn>
                              </p:par>
                              <p:par>
                                <p:cTn id="56" presetID="22" presetClass="entr" presetSubtype="1" fill="hold" nodeType="withEffect">
                                  <p:stCondLst>
                                    <p:cond delay="0"/>
                                  </p:stCondLst>
                                  <p:childTnLst>
                                    <p:set>
                                      <p:cBhvr>
                                        <p:cTn id="57" dur="1" fill="hold">
                                          <p:stCondLst>
                                            <p:cond delay="0"/>
                                          </p:stCondLst>
                                        </p:cTn>
                                        <p:tgtEl>
                                          <p:spTgt spid="159864"/>
                                        </p:tgtEl>
                                        <p:attrNameLst>
                                          <p:attrName>style.visibility</p:attrName>
                                        </p:attrNameLst>
                                      </p:cBhvr>
                                      <p:to>
                                        <p:strVal val="visible"/>
                                      </p:to>
                                    </p:set>
                                    <p:animEffect transition="in" filter="wipe(up)">
                                      <p:cBhvr>
                                        <p:cTn id="58" dur="500"/>
                                        <p:tgtEl>
                                          <p:spTgt spid="159864"/>
                                        </p:tgtEl>
                                      </p:cBhvr>
                                    </p:animEffect>
                                  </p:childTnLst>
                                </p:cTn>
                              </p:par>
                              <p:par>
                                <p:cTn id="59" presetID="22" presetClass="entr" presetSubtype="1" fill="hold" nodeType="withEffect">
                                  <p:stCondLst>
                                    <p:cond delay="0"/>
                                  </p:stCondLst>
                                  <p:childTnLst>
                                    <p:set>
                                      <p:cBhvr>
                                        <p:cTn id="60" dur="1" fill="hold">
                                          <p:stCondLst>
                                            <p:cond delay="0"/>
                                          </p:stCondLst>
                                        </p:cTn>
                                        <p:tgtEl>
                                          <p:spTgt spid="159874"/>
                                        </p:tgtEl>
                                        <p:attrNameLst>
                                          <p:attrName>style.visibility</p:attrName>
                                        </p:attrNameLst>
                                      </p:cBhvr>
                                      <p:to>
                                        <p:strVal val="visible"/>
                                      </p:to>
                                    </p:set>
                                    <p:animEffect transition="in" filter="wipe(up)">
                                      <p:cBhvr>
                                        <p:cTn id="61" dur="500"/>
                                        <p:tgtEl>
                                          <p:spTgt spid="159874"/>
                                        </p:tgtEl>
                                      </p:cBhvr>
                                    </p:animEffect>
                                  </p:childTnLst>
                                </p:cTn>
                              </p:par>
                            </p:childTnLst>
                          </p:cTn>
                        </p:par>
                      </p:childTnLst>
                    </p:cTn>
                  </p:par>
                  <p:par>
                    <p:cTn id="62" fill="hold" nodeType="clickPar">
                      <p:stCondLst>
                        <p:cond delay="indefinite"/>
                      </p:stCondLst>
                      <p:childTnLst>
                        <p:par>
                          <p:cTn id="63" fill="hold" nodeType="withGroup">
                            <p:stCondLst>
                              <p:cond delay="0"/>
                            </p:stCondLst>
                            <p:childTnLst>
                              <p:par>
                                <p:cTn id="64" presetID="22" presetClass="entr" presetSubtype="1" fill="hold" nodeType="clickEffect">
                                  <p:stCondLst>
                                    <p:cond delay="0"/>
                                  </p:stCondLst>
                                  <p:childTnLst>
                                    <p:set>
                                      <p:cBhvr>
                                        <p:cTn id="65" dur="1" fill="hold">
                                          <p:stCondLst>
                                            <p:cond delay="0"/>
                                          </p:stCondLst>
                                        </p:cTn>
                                        <p:tgtEl>
                                          <p:spTgt spid="10"/>
                                        </p:tgtEl>
                                        <p:attrNameLst>
                                          <p:attrName>style.visibility</p:attrName>
                                        </p:attrNameLst>
                                      </p:cBhvr>
                                      <p:to>
                                        <p:strVal val="visible"/>
                                      </p:to>
                                    </p:set>
                                    <p:animEffect transition="in" filter="wipe(up)">
                                      <p:cBhvr>
                                        <p:cTn id="66" dur="2000"/>
                                        <p:tgtEl>
                                          <p:spTgt spid="10"/>
                                        </p:tgtEl>
                                      </p:cBhvr>
                                    </p:animEffect>
                                  </p:childTnLst>
                                </p:cTn>
                              </p:par>
                            </p:childTnLst>
                          </p:cTn>
                        </p:par>
                        <p:par>
                          <p:cTn id="67" fill="hold" nodeType="afterGroup">
                            <p:stCondLst>
                              <p:cond delay="2000"/>
                            </p:stCondLst>
                            <p:childTnLst>
                              <p:par>
                                <p:cTn id="68" presetID="22" presetClass="entr" presetSubtype="1" fill="hold" nodeType="afterEffect">
                                  <p:stCondLst>
                                    <p:cond delay="0"/>
                                  </p:stCondLst>
                                  <p:childTnLst>
                                    <p:set>
                                      <p:cBhvr>
                                        <p:cTn id="69" dur="1" fill="hold">
                                          <p:stCondLst>
                                            <p:cond delay="0"/>
                                          </p:stCondLst>
                                        </p:cTn>
                                        <p:tgtEl>
                                          <p:spTgt spid="159875"/>
                                        </p:tgtEl>
                                        <p:attrNameLst>
                                          <p:attrName>style.visibility</p:attrName>
                                        </p:attrNameLst>
                                      </p:cBhvr>
                                      <p:to>
                                        <p:strVal val="visible"/>
                                      </p:to>
                                    </p:set>
                                    <p:animEffect transition="in" filter="wipe(up)">
                                      <p:cBhvr>
                                        <p:cTn id="70" dur="2000"/>
                                        <p:tgtEl>
                                          <p:spTgt spid="159875"/>
                                        </p:tgtEl>
                                      </p:cBhvr>
                                    </p:animEffect>
                                  </p:childTnLst>
                                </p:cTn>
                              </p:par>
                              <p:par>
                                <p:cTn id="71" presetID="22" presetClass="entr" presetSubtype="1" fill="hold" nodeType="withEffect">
                                  <p:stCondLst>
                                    <p:cond delay="0"/>
                                  </p:stCondLst>
                                  <p:childTnLst>
                                    <p:set>
                                      <p:cBhvr>
                                        <p:cTn id="72" dur="1" fill="hold">
                                          <p:stCondLst>
                                            <p:cond delay="0"/>
                                          </p:stCondLst>
                                        </p:cTn>
                                        <p:tgtEl>
                                          <p:spTgt spid="159880"/>
                                        </p:tgtEl>
                                        <p:attrNameLst>
                                          <p:attrName>style.visibility</p:attrName>
                                        </p:attrNameLst>
                                      </p:cBhvr>
                                      <p:to>
                                        <p:strVal val="visible"/>
                                      </p:to>
                                    </p:set>
                                    <p:animEffect transition="in" filter="wipe(up)">
                                      <p:cBhvr>
                                        <p:cTn id="73" dur="2000"/>
                                        <p:tgtEl>
                                          <p:spTgt spid="159880"/>
                                        </p:tgtEl>
                                      </p:cBhvr>
                                    </p:animEffect>
                                  </p:childTnLst>
                                </p:cTn>
                              </p:par>
                              <p:par>
                                <p:cTn id="74" presetID="22" presetClass="entr" presetSubtype="1" fill="hold" nodeType="withEffect">
                                  <p:stCondLst>
                                    <p:cond delay="0"/>
                                  </p:stCondLst>
                                  <p:childTnLst>
                                    <p:set>
                                      <p:cBhvr>
                                        <p:cTn id="75" dur="1" fill="hold">
                                          <p:stCondLst>
                                            <p:cond delay="0"/>
                                          </p:stCondLst>
                                        </p:cTn>
                                        <p:tgtEl>
                                          <p:spTgt spid="5"/>
                                        </p:tgtEl>
                                        <p:attrNameLst>
                                          <p:attrName>style.visibility</p:attrName>
                                        </p:attrNameLst>
                                      </p:cBhvr>
                                      <p:to>
                                        <p:strVal val="visible"/>
                                      </p:to>
                                    </p:set>
                                    <p:animEffect transition="in" filter="wipe(up)">
                                      <p:cBhvr>
                                        <p:cTn id="76" dur="2000"/>
                                        <p:tgtEl>
                                          <p:spTgt spid="5"/>
                                        </p:tgtEl>
                                      </p:cBhvr>
                                    </p:animEffect>
                                  </p:childTnLst>
                                </p:cTn>
                              </p:par>
                              <p:par>
                                <p:cTn id="77" presetID="22" presetClass="entr" presetSubtype="1" fill="hold" nodeType="withEffect">
                                  <p:stCondLst>
                                    <p:cond delay="0"/>
                                  </p:stCondLst>
                                  <p:childTnLst>
                                    <p:set>
                                      <p:cBhvr>
                                        <p:cTn id="78" dur="1" fill="hold">
                                          <p:stCondLst>
                                            <p:cond delay="0"/>
                                          </p:stCondLst>
                                        </p:cTn>
                                        <p:tgtEl>
                                          <p:spTgt spid="159884"/>
                                        </p:tgtEl>
                                        <p:attrNameLst>
                                          <p:attrName>style.visibility</p:attrName>
                                        </p:attrNameLst>
                                      </p:cBhvr>
                                      <p:to>
                                        <p:strVal val="visible"/>
                                      </p:to>
                                    </p:set>
                                    <p:animEffect transition="in" filter="wipe(up)">
                                      <p:cBhvr>
                                        <p:cTn id="79" dur="2000"/>
                                        <p:tgtEl>
                                          <p:spTgt spid="159884"/>
                                        </p:tgtEl>
                                      </p:cBhvr>
                                    </p:animEffect>
                                  </p:childTnLst>
                                </p:cTn>
                              </p:par>
                              <p:par>
                                <p:cTn id="80" presetID="22" presetClass="entr" presetSubtype="1" fill="hold" nodeType="withEffect">
                                  <p:stCondLst>
                                    <p:cond delay="0"/>
                                  </p:stCondLst>
                                  <p:childTnLst>
                                    <p:set>
                                      <p:cBhvr>
                                        <p:cTn id="81" dur="1" fill="hold">
                                          <p:stCondLst>
                                            <p:cond delay="0"/>
                                          </p:stCondLst>
                                        </p:cTn>
                                        <p:tgtEl>
                                          <p:spTgt spid="159881"/>
                                        </p:tgtEl>
                                        <p:attrNameLst>
                                          <p:attrName>style.visibility</p:attrName>
                                        </p:attrNameLst>
                                      </p:cBhvr>
                                      <p:to>
                                        <p:strVal val="visible"/>
                                      </p:to>
                                    </p:set>
                                    <p:animEffect transition="in" filter="wipe(up)">
                                      <p:cBhvr>
                                        <p:cTn id="82" dur="2000"/>
                                        <p:tgtEl>
                                          <p:spTgt spid="159881"/>
                                        </p:tgtEl>
                                      </p:cBhvr>
                                    </p:animEffect>
                                  </p:childTnLst>
                                </p:cTn>
                              </p:par>
                              <p:par>
                                <p:cTn id="83" presetID="22" presetClass="entr" presetSubtype="1" fill="hold" nodeType="withEffect">
                                  <p:stCondLst>
                                    <p:cond delay="0"/>
                                  </p:stCondLst>
                                  <p:childTnLst>
                                    <p:set>
                                      <p:cBhvr>
                                        <p:cTn id="84" dur="1" fill="hold">
                                          <p:stCondLst>
                                            <p:cond delay="0"/>
                                          </p:stCondLst>
                                        </p:cTn>
                                        <p:tgtEl>
                                          <p:spTgt spid="159882"/>
                                        </p:tgtEl>
                                        <p:attrNameLst>
                                          <p:attrName>style.visibility</p:attrName>
                                        </p:attrNameLst>
                                      </p:cBhvr>
                                      <p:to>
                                        <p:strVal val="visible"/>
                                      </p:to>
                                    </p:set>
                                    <p:animEffect transition="in" filter="wipe(up)">
                                      <p:cBhvr>
                                        <p:cTn id="85" dur="2000"/>
                                        <p:tgtEl>
                                          <p:spTgt spid="159882"/>
                                        </p:tgtEl>
                                      </p:cBhvr>
                                    </p:animEffect>
                                  </p:childTnLst>
                                </p:cTn>
                              </p:par>
                              <p:par>
                                <p:cTn id="86" presetID="22" presetClass="entr" presetSubtype="1" fill="hold" nodeType="withEffect">
                                  <p:stCondLst>
                                    <p:cond delay="0"/>
                                  </p:stCondLst>
                                  <p:childTnLst>
                                    <p:set>
                                      <p:cBhvr>
                                        <p:cTn id="87" dur="1" fill="hold">
                                          <p:stCondLst>
                                            <p:cond delay="0"/>
                                          </p:stCondLst>
                                        </p:cTn>
                                        <p:tgtEl>
                                          <p:spTgt spid="159883"/>
                                        </p:tgtEl>
                                        <p:attrNameLst>
                                          <p:attrName>style.visibility</p:attrName>
                                        </p:attrNameLst>
                                      </p:cBhvr>
                                      <p:to>
                                        <p:strVal val="visible"/>
                                      </p:to>
                                    </p:set>
                                    <p:animEffect transition="in" filter="wipe(up)">
                                      <p:cBhvr>
                                        <p:cTn id="88" dur="2000"/>
                                        <p:tgtEl>
                                          <p:spTgt spid="159883"/>
                                        </p:tgtEl>
                                      </p:cBhvr>
                                    </p:animEffect>
                                  </p:childTnLst>
                                </p:cTn>
                              </p:par>
                              <p:par>
                                <p:cTn id="89" presetID="22" presetClass="entr" presetSubtype="1" fill="hold" nodeType="withEffect">
                                  <p:stCondLst>
                                    <p:cond delay="0"/>
                                  </p:stCondLst>
                                  <p:childTnLst>
                                    <p:set>
                                      <p:cBhvr>
                                        <p:cTn id="90" dur="1" fill="hold">
                                          <p:stCondLst>
                                            <p:cond delay="0"/>
                                          </p:stCondLst>
                                        </p:cTn>
                                        <p:tgtEl>
                                          <p:spTgt spid="159876"/>
                                        </p:tgtEl>
                                        <p:attrNameLst>
                                          <p:attrName>style.visibility</p:attrName>
                                        </p:attrNameLst>
                                      </p:cBhvr>
                                      <p:to>
                                        <p:strVal val="visible"/>
                                      </p:to>
                                    </p:set>
                                    <p:animEffect transition="in" filter="wipe(up)">
                                      <p:cBhvr>
                                        <p:cTn id="91" dur="2000"/>
                                        <p:tgtEl>
                                          <p:spTgt spid="159876"/>
                                        </p:tgtEl>
                                      </p:cBhvr>
                                    </p:animEffect>
                                  </p:childTnLst>
                                </p:cTn>
                              </p:par>
                            </p:childTnLst>
                          </p:cTn>
                        </p:par>
                      </p:childTnLst>
                    </p:cTn>
                  </p:par>
                  <p:par>
                    <p:cTn id="92" fill="hold" nodeType="clickPar">
                      <p:stCondLst>
                        <p:cond delay="indefinite"/>
                      </p:stCondLst>
                      <p:childTnLst>
                        <p:par>
                          <p:cTn id="93" fill="hold" nodeType="withGroup">
                            <p:stCondLst>
                              <p:cond delay="0"/>
                            </p:stCondLst>
                            <p:childTnLst>
                              <p:par>
                                <p:cTn id="94" presetID="22" presetClass="entr" presetSubtype="1" fill="hold" nodeType="clickEffect">
                                  <p:stCondLst>
                                    <p:cond delay="0"/>
                                  </p:stCondLst>
                                  <p:childTnLst>
                                    <p:set>
                                      <p:cBhvr>
                                        <p:cTn id="95" dur="1" fill="hold">
                                          <p:stCondLst>
                                            <p:cond delay="0"/>
                                          </p:stCondLst>
                                        </p:cTn>
                                        <p:tgtEl>
                                          <p:spTgt spid="8"/>
                                        </p:tgtEl>
                                        <p:attrNameLst>
                                          <p:attrName>style.visibility</p:attrName>
                                        </p:attrNameLst>
                                      </p:cBhvr>
                                      <p:to>
                                        <p:strVal val="visible"/>
                                      </p:to>
                                    </p:set>
                                    <p:animEffect transition="in" filter="wipe(up)">
                                      <p:cBhvr>
                                        <p:cTn id="96" dur="2000"/>
                                        <p:tgtEl>
                                          <p:spTgt spid="8"/>
                                        </p:tgtEl>
                                      </p:cBhvr>
                                    </p:animEffect>
                                  </p:childTnLst>
                                </p:cTn>
                              </p:par>
                              <p:par>
                                <p:cTn id="97" presetID="22" presetClass="entr" presetSubtype="1" fill="hold" nodeType="withEffect">
                                  <p:stCondLst>
                                    <p:cond delay="0"/>
                                  </p:stCondLst>
                                  <p:childTnLst>
                                    <p:set>
                                      <p:cBhvr>
                                        <p:cTn id="98" dur="1" fill="hold">
                                          <p:stCondLst>
                                            <p:cond delay="0"/>
                                          </p:stCondLst>
                                        </p:cTn>
                                        <p:tgtEl>
                                          <p:spTgt spid="7"/>
                                        </p:tgtEl>
                                        <p:attrNameLst>
                                          <p:attrName>style.visibility</p:attrName>
                                        </p:attrNameLst>
                                      </p:cBhvr>
                                      <p:to>
                                        <p:strVal val="visible"/>
                                      </p:to>
                                    </p:set>
                                    <p:animEffect transition="in" filter="wipe(up)">
                                      <p:cBhvr>
                                        <p:cTn id="99" dur="2000"/>
                                        <p:tgtEl>
                                          <p:spTgt spid="7"/>
                                        </p:tgtEl>
                                      </p:cBhvr>
                                    </p:animEffect>
                                  </p:childTnLst>
                                </p:cTn>
                              </p:par>
                            </p:childTnLst>
                          </p:cTn>
                        </p:par>
                        <p:par>
                          <p:cTn id="100" fill="hold" nodeType="afterGroup">
                            <p:stCondLst>
                              <p:cond delay="2000"/>
                            </p:stCondLst>
                            <p:childTnLst>
                              <p:par>
                                <p:cTn id="101" presetID="12" presetClass="entr" presetSubtype="4" fill="hold" nodeType="afterEffect">
                                  <p:stCondLst>
                                    <p:cond delay="0"/>
                                  </p:stCondLst>
                                  <p:childTnLst>
                                    <p:set>
                                      <p:cBhvr>
                                        <p:cTn id="102" dur="1" fill="hold">
                                          <p:stCondLst>
                                            <p:cond delay="0"/>
                                          </p:stCondLst>
                                        </p:cTn>
                                        <p:tgtEl>
                                          <p:spTgt spid="9"/>
                                        </p:tgtEl>
                                        <p:attrNameLst>
                                          <p:attrName>style.visibility</p:attrName>
                                        </p:attrNameLst>
                                      </p:cBhvr>
                                      <p:to>
                                        <p:strVal val="visible"/>
                                      </p:to>
                                    </p:set>
                                    <p:animEffect transition="in" filter="slide(fromBottom)">
                                      <p:cBhvr>
                                        <p:cTn id="103" dur="500"/>
                                        <p:tgtEl>
                                          <p:spTgt spid="9"/>
                                        </p:tgtEl>
                                      </p:cBhvr>
                                    </p:animEffect>
                                  </p:childTnLst>
                                </p:cTn>
                              </p:par>
                              <p:par>
                                <p:cTn id="104" presetID="12" presetClass="entr" presetSubtype="4" fill="hold" nodeType="withEffect">
                                  <p:stCondLst>
                                    <p:cond delay="0"/>
                                  </p:stCondLst>
                                  <p:childTnLst>
                                    <p:set>
                                      <p:cBhvr>
                                        <p:cTn id="105" dur="1" fill="hold">
                                          <p:stCondLst>
                                            <p:cond delay="0"/>
                                          </p:stCondLst>
                                        </p:cTn>
                                        <p:tgtEl>
                                          <p:spTgt spid="159900"/>
                                        </p:tgtEl>
                                        <p:attrNameLst>
                                          <p:attrName>style.visibility</p:attrName>
                                        </p:attrNameLst>
                                      </p:cBhvr>
                                      <p:to>
                                        <p:strVal val="visible"/>
                                      </p:to>
                                    </p:set>
                                    <p:animEffect transition="in" filter="slide(fromBottom)">
                                      <p:cBhvr>
                                        <p:cTn id="106" dur="500"/>
                                        <p:tgtEl>
                                          <p:spTgt spid="159900"/>
                                        </p:tgtEl>
                                      </p:cBhvr>
                                    </p:animEffect>
                                  </p:childTnLst>
                                </p:cTn>
                              </p:par>
                              <p:par>
                                <p:cTn id="107" presetID="12" presetClass="entr" presetSubtype="4" fill="hold" nodeType="withEffect">
                                  <p:stCondLst>
                                    <p:cond delay="0"/>
                                  </p:stCondLst>
                                  <p:childTnLst>
                                    <p:set>
                                      <p:cBhvr>
                                        <p:cTn id="108" dur="1" fill="hold">
                                          <p:stCondLst>
                                            <p:cond delay="0"/>
                                          </p:stCondLst>
                                        </p:cTn>
                                        <p:tgtEl>
                                          <p:spTgt spid="159899"/>
                                        </p:tgtEl>
                                        <p:attrNameLst>
                                          <p:attrName>style.visibility</p:attrName>
                                        </p:attrNameLst>
                                      </p:cBhvr>
                                      <p:to>
                                        <p:strVal val="visible"/>
                                      </p:to>
                                    </p:set>
                                    <p:animEffect transition="in" filter="slide(fromBottom)">
                                      <p:cBhvr>
                                        <p:cTn id="109" dur="500"/>
                                        <p:tgtEl>
                                          <p:spTgt spid="159899"/>
                                        </p:tgtEl>
                                      </p:cBhvr>
                                    </p:animEffect>
                                  </p:childTnLst>
                                </p:cTn>
                              </p:par>
                              <p:par>
                                <p:cTn id="110" presetID="12" presetClass="entr" presetSubtype="4" fill="hold" nodeType="withEffect">
                                  <p:stCondLst>
                                    <p:cond delay="0"/>
                                  </p:stCondLst>
                                  <p:childTnLst>
                                    <p:set>
                                      <p:cBhvr>
                                        <p:cTn id="111" dur="1" fill="hold">
                                          <p:stCondLst>
                                            <p:cond delay="0"/>
                                          </p:stCondLst>
                                        </p:cTn>
                                        <p:tgtEl>
                                          <p:spTgt spid="159885"/>
                                        </p:tgtEl>
                                        <p:attrNameLst>
                                          <p:attrName>style.visibility</p:attrName>
                                        </p:attrNameLst>
                                      </p:cBhvr>
                                      <p:to>
                                        <p:strVal val="visible"/>
                                      </p:to>
                                    </p:set>
                                    <p:animEffect transition="in" filter="slide(fromBottom)">
                                      <p:cBhvr>
                                        <p:cTn id="112" dur="500"/>
                                        <p:tgtEl>
                                          <p:spTgt spid="159885"/>
                                        </p:tgtEl>
                                      </p:cBhvr>
                                    </p:animEffect>
                                  </p:childTnLst>
                                </p:cTn>
                              </p:par>
                              <p:par>
                                <p:cTn id="113" presetID="12" presetClass="entr" presetSubtype="4" fill="hold" nodeType="withEffect">
                                  <p:stCondLst>
                                    <p:cond delay="0"/>
                                  </p:stCondLst>
                                  <p:childTnLst>
                                    <p:set>
                                      <p:cBhvr>
                                        <p:cTn id="114" dur="1" fill="hold">
                                          <p:stCondLst>
                                            <p:cond delay="0"/>
                                          </p:stCondLst>
                                        </p:cTn>
                                        <p:tgtEl>
                                          <p:spTgt spid="159877"/>
                                        </p:tgtEl>
                                        <p:attrNameLst>
                                          <p:attrName>style.visibility</p:attrName>
                                        </p:attrNameLst>
                                      </p:cBhvr>
                                      <p:to>
                                        <p:strVal val="visible"/>
                                      </p:to>
                                    </p:set>
                                    <p:animEffect transition="in" filter="slide(fromBottom)">
                                      <p:cBhvr>
                                        <p:cTn id="115" dur="500"/>
                                        <p:tgtEl>
                                          <p:spTgt spid="1598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2"/>
          <p:cNvSpPr>
            <a:spLocks noGrp="1" noChangeArrowheads="1"/>
          </p:cNvSpPr>
          <p:nvPr>
            <p:ph type="title"/>
          </p:nvPr>
        </p:nvSpPr>
        <p:spPr>
          <a:xfrm>
            <a:off x="344488" y="0"/>
            <a:ext cx="8174037" cy="939800"/>
          </a:xfrm>
        </p:spPr>
        <p:txBody>
          <a:bodyPr/>
          <a:lstStyle/>
          <a:p>
            <a:pPr>
              <a:defRPr/>
            </a:pPr>
            <a:r>
              <a:rPr lang="zh-CN" altLang="en-US" sz="3600" dirty="0">
                <a:solidFill>
                  <a:schemeClr val="accent1">
                    <a:lumMod val="75000"/>
                  </a:schemeClr>
                </a:solidFill>
                <a:latin typeface="黑体" pitchFamily="49" charset="-122"/>
                <a:ea typeface="黑体" pitchFamily="49" charset="-122"/>
              </a:rPr>
              <a:t>断裂基因及其转录、转录后修饰</a:t>
            </a:r>
            <a:br>
              <a:rPr lang="zh-CN" altLang="en-US" sz="3600" dirty="0">
                <a:solidFill>
                  <a:schemeClr val="accent1">
                    <a:lumMod val="75000"/>
                  </a:schemeClr>
                </a:solidFill>
                <a:latin typeface="黑体" pitchFamily="49" charset="-122"/>
                <a:ea typeface="黑体" pitchFamily="49" charset="-122"/>
              </a:rPr>
            </a:br>
            <a:r>
              <a:rPr lang="zh-CN" altLang="en-US" sz="2000" i="1" dirty="0">
                <a:solidFill>
                  <a:schemeClr val="accent1">
                    <a:lumMod val="75000"/>
                  </a:schemeClr>
                </a:solidFill>
                <a:latin typeface="黑体" pitchFamily="49" charset="-122"/>
                <a:ea typeface="黑体" pitchFamily="49" charset="-122"/>
              </a:rPr>
              <a:t>注：涂黑处为前导顺序（</a:t>
            </a:r>
            <a:r>
              <a:rPr lang="en-US" altLang="zh-CN" sz="2000" i="1" dirty="0">
                <a:solidFill>
                  <a:schemeClr val="accent1">
                    <a:lumMod val="75000"/>
                  </a:schemeClr>
                </a:solidFill>
                <a:latin typeface="黑体" pitchFamily="49" charset="-122"/>
                <a:ea typeface="黑体" pitchFamily="49" charset="-122"/>
              </a:rPr>
              <a:t>L</a:t>
            </a:r>
            <a:r>
              <a:rPr lang="zh-CN" altLang="en-US" sz="2000" i="1" dirty="0">
                <a:solidFill>
                  <a:schemeClr val="accent1">
                    <a:lumMod val="75000"/>
                  </a:schemeClr>
                </a:solidFill>
                <a:latin typeface="黑体" pitchFamily="49" charset="-122"/>
                <a:ea typeface="黑体" pitchFamily="49" charset="-122"/>
              </a:rPr>
              <a:t>）和外显子（</a:t>
            </a:r>
            <a:r>
              <a:rPr lang="en-US" altLang="zh-CN" sz="2000" i="1" dirty="0">
                <a:solidFill>
                  <a:schemeClr val="accent1">
                    <a:lumMod val="75000"/>
                  </a:schemeClr>
                </a:solidFill>
                <a:latin typeface="黑体" pitchFamily="49" charset="-122"/>
                <a:ea typeface="黑体" pitchFamily="49" charset="-122"/>
              </a:rPr>
              <a:t>1</a:t>
            </a:r>
            <a:r>
              <a:rPr lang="zh-CN" altLang="en-US" sz="2000" i="1" dirty="0">
                <a:solidFill>
                  <a:schemeClr val="accent1">
                    <a:lumMod val="75000"/>
                  </a:schemeClr>
                </a:solidFill>
                <a:latin typeface="黑体" pitchFamily="49" charset="-122"/>
                <a:ea typeface="黑体" pitchFamily="49" charset="-122"/>
              </a:rPr>
              <a:t>、</a:t>
            </a:r>
            <a:r>
              <a:rPr lang="en-US" altLang="zh-CN" sz="2000" i="1" dirty="0">
                <a:solidFill>
                  <a:schemeClr val="accent1">
                    <a:lumMod val="75000"/>
                  </a:schemeClr>
                </a:solidFill>
                <a:latin typeface="黑体" pitchFamily="49" charset="-122"/>
                <a:ea typeface="黑体" pitchFamily="49" charset="-122"/>
              </a:rPr>
              <a:t>2</a:t>
            </a:r>
            <a:r>
              <a:rPr lang="zh-CN" altLang="en-US" sz="2000" i="1" dirty="0">
                <a:solidFill>
                  <a:schemeClr val="accent1">
                    <a:lumMod val="75000"/>
                  </a:schemeClr>
                </a:solidFill>
                <a:latin typeface="黑体" pitchFamily="49" charset="-122"/>
                <a:ea typeface="黑体" pitchFamily="49" charset="-122"/>
              </a:rPr>
              <a:t>、</a:t>
            </a:r>
            <a:r>
              <a:rPr lang="en-US" altLang="zh-CN" sz="2000" i="1" dirty="0">
                <a:solidFill>
                  <a:schemeClr val="accent1">
                    <a:lumMod val="75000"/>
                  </a:schemeClr>
                </a:solidFill>
                <a:latin typeface="黑体" pitchFamily="49" charset="-122"/>
                <a:ea typeface="黑体" pitchFamily="49" charset="-122"/>
              </a:rPr>
              <a:t>3</a:t>
            </a:r>
            <a:r>
              <a:rPr lang="zh-CN" altLang="en-US" sz="2000" i="1" dirty="0">
                <a:solidFill>
                  <a:schemeClr val="accent1">
                    <a:lumMod val="75000"/>
                  </a:schemeClr>
                </a:solidFill>
                <a:latin typeface="黑体" pitchFamily="49" charset="-122"/>
                <a:ea typeface="黑体" pitchFamily="49" charset="-122"/>
              </a:rPr>
              <a:t>、</a:t>
            </a:r>
            <a:r>
              <a:rPr lang="en-US" altLang="zh-CN" sz="2000" i="1" dirty="0">
                <a:solidFill>
                  <a:schemeClr val="accent1">
                    <a:lumMod val="75000"/>
                  </a:schemeClr>
                </a:solidFill>
                <a:latin typeface="黑体" pitchFamily="49" charset="-122"/>
                <a:ea typeface="黑体" pitchFamily="49" charset="-122"/>
              </a:rPr>
              <a:t>4</a:t>
            </a:r>
            <a:r>
              <a:rPr lang="zh-CN" altLang="en-US" sz="2000" i="1" dirty="0">
                <a:solidFill>
                  <a:schemeClr val="accent1">
                    <a:lumMod val="75000"/>
                  </a:schemeClr>
                </a:solidFill>
                <a:latin typeface="黑体" pitchFamily="49" charset="-122"/>
                <a:ea typeface="黑体" pitchFamily="49" charset="-122"/>
              </a:rPr>
              <a:t>、</a:t>
            </a:r>
            <a:r>
              <a:rPr lang="en-US" altLang="zh-CN" sz="2000" i="1" dirty="0">
                <a:solidFill>
                  <a:schemeClr val="accent1">
                    <a:lumMod val="75000"/>
                  </a:schemeClr>
                </a:solidFill>
                <a:latin typeface="黑体" pitchFamily="49" charset="-122"/>
                <a:ea typeface="黑体" pitchFamily="49" charset="-122"/>
              </a:rPr>
              <a:t>5</a:t>
            </a:r>
            <a:r>
              <a:rPr lang="zh-CN" altLang="en-US" sz="2000" i="1" dirty="0">
                <a:solidFill>
                  <a:schemeClr val="accent1">
                    <a:lumMod val="75000"/>
                  </a:schemeClr>
                </a:solidFill>
                <a:latin typeface="黑体" pitchFamily="49" charset="-122"/>
                <a:ea typeface="黑体" pitchFamily="49" charset="-122"/>
              </a:rPr>
              <a:t>、</a:t>
            </a:r>
            <a:r>
              <a:rPr lang="en-US" altLang="zh-CN" sz="2000" i="1" dirty="0">
                <a:solidFill>
                  <a:schemeClr val="accent1">
                    <a:lumMod val="75000"/>
                  </a:schemeClr>
                </a:solidFill>
                <a:latin typeface="黑体" pitchFamily="49" charset="-122"/>
                <a:ea typeface="黑体" pitchFamily="49" charset="-122"/>
              </a:rPr>
              <a:t>6</a:t>
            </a:r>
            <a:r>
              <a:rPr lang="zh-CN" altLang="en-US" sz="2000" i="1" dirty="0">
                <a:solidFill>
                  <a:schemeClr val="accent1">
                    <a:lumMod val="75000"/>
                  </a:schemeClr>
                </a:solidFill>
                <a:latin typeface="黑体" pitchFamily="49" charset="-122"/>
                <a:ea typeface="黑体" pitchFamily="49" charset="-122"/>
              </a:rPr>
              <a:t>、</a:t>
            </a:r>
            <a:r>
              <a:rPr lang="en-US" altLang="zh-CN" sz="2000" i="1" dirty="0">
                <a:solidFill>
                  <a:schemeClr val="accent1">
                    <a:lumMod val="75000"/>
                  </a:schemeClr>
                </a:solidFill>
                <a:latin typeface="黑体" pitchFamily="49" charset="-122"/>
                <a:ea typeface="黑体" pitchFamily="49" charset="-122"/>
              </a:rPr>
              <a:t>7</a:t>
            </a:r>
            <a:r>
              <a:rPr lang="zh-CN" altLang="en-US" sz="2000" i="1" dirty="0">
                <a:solidFill>
                  <a:schemeClr val="accent1">
                    <a:lumMod val="75000"/>
                  </a:schemeClr>
                </a:solidFill>
                <a:latin typeface="黑体" pitchFamily="49" charset="-122"/>
                <a:ea typeface="黑体" pitchFamily="49" charset="-122"/>
              </a:rPr>
              <a:t>）</a:t>
            </a:r>
          </a:p>
        </p:txBody>
      </p:sp>
      <p:sp>
        <p:nvSpPr>
          <p:cNvPr id="86" name="灯片编号占位符 5"/>
          <p:cNvSpPr>
            <a:spLocks noGrp="1"/>
          </p:cNvSpPr>
          <p:nvPr>
            <p:ph type="sldNum" sz="quarter" idx="12"/>
          </p:nvPr>
        </p:nvSpPr>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BB66FC02-418A-4182-BC74-94028C6604D0}" type="slidenum">
              <a:rPr lang="en-US" altLang="zh-CN">
                <a:solidFill>
                  <a:srgbClr val="002673"/>
                </a:solidFill>
              </a:rPr>
              <a:pPr eaLnBrk="1" hangingPunct="1"/>
              <a:t>36</a:t>
            </a:fld>
            <a:endParaRPr lang="en-US" altLang="zh-CN">
              <a:solidFill>
                <a:srgbClr val="002673"/>
              </a:solidFill>
            </a:endParaRPr>
          </a:p>
        </p:txBody>
      </p:sp>
      <p:grpSp>
        <p:nvGrpSpPr>
          <p:cNvPr id="2" name="Group 3"/>
          <p:cNvGrpSpPr>
            <a:grpSpLocks/>
          </p:cNvGrpSpPr>
          <p:nvPr/>
        </p:nvGrpSpPr>
        <p:grpSpPr bwMode="auto">
          <a:xfrm>
            <a:off x="1371600" y="1414463"/>
            <a:ext cx="6310313" cy="438150"/>
            <a:chOff x="747" y="1008"/>
            <a:chExt cx="4218" cy="276"/>
          </a:xfrm>
        </p:grpSpPr>
        <p:sp>
          <p:nvSpPr>
            <p:cNvPr id="160772" name="Line 4"/>
            <p:cNvSpPr>
              <a:spLocks noChangeShapeType="1"/>
            </p:cNvSpPr>
            <p:nvPr/>
          </p:nvSpPr>
          <p:spPr bwMode="auto">
            <a:xfrm flipH="1">
              <a:off x="747" y="1008"/>
              <a:ext cx="0" cy="261"/>
            </a:xfrm>
            <a:prstGeom prst="line">
              <a:avLst/>
            </a:prstGeom>
            <a:noFill/>
            <a:ln w="6350">
              <a:solidFill>
                <a:schemeClr val="bg2"/>
              </a:solidFill>
              <a:round/>
              <a:headEnd/>
              <a:tailEnd type="none" w="sm" len="med"/>
            </a:ln>
            <a:effectLst/>
          </p:spPr>
          <p:txBody>
            <a:bodyPr wrap="none"/>
            <a:lstStyle/>
            <a:p>
              <a:pPr>
                <a:defRPr/>
              </a:pPr>
              <a:endParaRPr lang="zh-CN" altLang="en-US">
                <a:solidFill>
                  <a:schemeClr val="accent1">
                    <a:lumMod val="75000"/>
                  </a:schemeClr>
                </a:solidFill>
                <a:latin typeface="Arial" charset="0"/>
              </a:endParaRPr>
            </a:p>
          </p:txBody>
        </p:sp>
        <p:sp>
          <p:nvSpPr>
            <p:cNvPr id="160773" name="Line 5"/>
            <p:cNvSpPr>
              <a:spLocks noChangeShapeType="1"/>
            </p:cNvSpPr>
            <p:nvPr/>
          </p:nvSpPr>
          <p:spPr bwMode="auto">
            <a:xfrm flipH="1">
              <a:off x="4965" y="1023"/>
              <a:ext cx="0" cy="261"/>
            </a:xfrm>
            <a:prstGeom prst="line">
              <a:avLst/>
            </a:prstGeom>
            <a:noFill/>
            <a:ln w="6350">
              <a:solidFill>
                <a:schemeClr val="bg2"/>
              </a:solidFill>
              <a:round/>
              <a:headEnd/>
              <a:tailEnd type="none" w="sm" len="med"/>
            </a:ln>
            <a:effectLst/>
          </p:spPr>
          <p:txBody>
            <a:bodyPr wrap="none"/>
            <a:lstStyle/>
            <a:p>
              <a:pPr>
                <a:defRPr/>
              </a:pPr>
              <a:endParaRPr lang="zh-CN" altLang="en-US">
                <a:solidFill>
                  <a:schemeClr val="accent1">
                    <a:lumMod val="75000"/>
                  </a:schemeClr>
                </a:solidFill>
                <a:latin typeface="Arial" charset="0"/>
              </a:endParaRPr>
            </a:p>
          </p:txBody>
        </p:sp>
        <p:sp>
          <p:nvSpPr>
            <p:cNvPr id="160774" name="Line 6"/>
            <p:cNvSpPr>
              <a:spLocks noChangeShapeType="1"/>
            </p:cNvSpPr>
            <p:nvPr/>
          </p:nvSpPr>
          <p:spPr bwMode="auto">
            <a:xfrm>
              <a:off x="3141" y="1071"/>
              <a:ext cx="1800" cy="0"/>
            </a:xfrm>
            <a:prstGeom prst="line">
              <a:avLst/>
            </a:prstGeom>
            <a:noFill/>
            <a:ln w="12700">
              <a:solidFill>
                <a:schemeClr val="bg2"/>
              </a:solidFill>
              <a:round/>
              <a:headEnd/>
              <a:tailEnd type="stealth" w="sm" len="med"/>
            </a:ln>
            <a:effectLst/>
          </p:spPr>
          <p:txBody>
            <a:bodyPr wrap="none"/>
            <a:lstStyle/>
            <a:p>
              <a:pPr>
                <a:defRPr/>
              </a:pPr>
              <a:endParaRPr lang="zh-CN" altLang="en-US">
                <a:solidFill>
                  <a:schemeClr val="accent1">
                    <a:lumMod val="75000"/>
                  </a:schemeClr>
                </a:solidFill>
                <a:latin typeface="Arial" charset="0"/>
              </a:endParaRPr>
            </a:p>
          </p:txBody>
        </p:sp>
        <p:sp>
          <p:nvSpPr>
            <p:cNvPr id="160775" name="Line 7"/>
            <p:cNvSpPr>
              <a:spLocks noChangeShapeType="1"/>
            </p:cNvSpPr>
            <p:nvPr/>
          </p:nvSpPr>
          <p:spPr bwMode="auto">
            <a:xfrm flipH="1">
              <a:off x="762" y="1068"/>
              <a:ext cx="1800" cy="0"/>
            </a:xfrm>
            <a:prstGeom prst="line">
              <a:avLst/>
            </a:prstGeom>
            <a:noFill/>
            <a:ln w="12700">
              <a:solidFill>
                <a:schemeClr val="bg2"/>
              </a:solidFill>
              <a:round/>
              <a:headEnd/>
              <a:tailEnd type="stealth" w="sm" len="med"/>
            </a:ln>
            <a:effectLst/>
          </p:spPr>
          <p:txBody>
            <a:bodyPr wrap="none"/>
            <a:lstStyle/>
            <a:p>
              <a:pPr>
                <a:defRPr/>
              </a:pPr>
              <a:endParaRPr lang="zh-CN" altLang="en-US">
                <a:solidFill>
                  <a:schemeClr val="accent1">
                    <a:lumMod val="75000"/>
                  </a:schemeClr>
                </a:solidFill>
                <a:latin typeface="Arial" charset="0"/>
              </a:endParaRPr>
            </a:p>
          </p:txBody>
        </p:sp>
      </p:grpSp>
      <p:grpSp>
        <p:nvGrpSpPr>
          <p:cNvPr id="3" name="Group 8"/>
          <p:cNvGrpSpPr>
            <a:grpSpLocks/>
          </p:cNvGrpSpPr>
          <p:nvPr/>
        </p:nvGrpSpPr>
        <p:grpSpPr bwMode="auto">
          <a:xfrm>
            <a:off x="3808413" y="1260475"/>
            <a:ext cx="1412875" cy="692150"/>
            <a:chOff x="2399" y="884"/>
            <a:chExt cx="890" cy="436"/>
          </a:xfrm>
        </p:grpSpPr>
        <p:sp>
          <p:nvSpPr>
            <p:cNvPr id="160777" name="Text Box 9"/>
            <p:cNvSpPr txBox="1">
              <a:spLocks noChangeArrowheads="1"/>
            </p:cNvSpPr>
            <p:nvPr/>
          </p:nvSpPr>
          <p:spPr bwMode="auto">
            <a:xfrm>
              <a:off x="2561" y="884"/>
              <a:ext cx="570" cy="288"/>
            </a:xfrm>
            <a:prstGeom prst="rect">
              <a:avLst/>
            </a:prstGeom>
            <a:noFill/>
            <a:ln w="38100">
              <a:noFill/>
              <a:miter lim="800000"/>
              <a:headEnd/>
              <a:tailEnd type="none" w="sm" len="med"/>
            </a:ln>
            <a:effectLst/>
          </p:spPr>
          <p:txBody>
            <a:bodyPr wrap="none">
              <a:spAutoFit/>
            </a:bodyPr>
            <a:lstStyle/>
            <a:p>
              <a:pPr algn="l">
                <a:defRPr/>
              </a:pPr>
              <a:r>
                <a:rPr kumimoji="1" lang="en-US" altLang="zh-CN" sz="2400" b="1">
                  <a:solidFill>
                    <a:schemeClr val="accent1">
                      <a:lumMod val="75000"/>
                    </a:schemeClr>
                  </a:solidFill>
                  <a:latin typeface="Times New Roman" pitchFamily="18" charset="0"/>
                </a:rPr>
                <a:t>7.7kb</a:t>
              </a:r>
            </a:p>
          </p:txBody>
        </p:sp>
        <p:sp>
          <p:nvSpPr>
            <p:cNvPr id="160778" name="Text Box 10"/>
            <p:cNvSpPr txBox="1">
              <a:spLocks noChangeArrowheads="1"/>
            </p:cNvSpPr>
            <p:nvPr/>
          </p:nvSpPr>
          <p:spPr bwMode="auto">
            <a:xfrm>
              <a:off x="2399" y="1108"/>
              <a:ext cx="890" cy="212"/>
            </a:xfrm>
            <a:prstGeom prst="rect">
              <a:avLst/>
            </a:prstGeom>
            <a:noFill/>
            <a:ln w="38100">
              <a:noFill/>
              <a:miter lim="800000"/>
              <a:headEnd/>
              <a:tailEnd type="none" w="sm" len="med"/>
            </a:ln>
            <a:effectLst/>
          </p:spPr>
          <p:txBody>
            <a:bodyPr wrap="none">
              <a:spAutoFit/>
            </a:bodyPr>
            <a:lstStyle/>
            <a:p>
              <a:pPr algn="l">
                <a:defRPr/>
              </a:pPr>
              <a:r>
                <a:rPr kumimoji="1" lang="zh-CN" altLang="en-US" sz="1600" b="1">
                  <a:solidFill>
                    <a:schemeClr val="accent1">
                      <a:lumMod val="75000"/>
                    </a:schemeClr>
                  </a:solidFill>
                  <a:latin typeface="Times New Roman" pitchFamily="18" charset="0"/>
                </a:rPr>
                <a:t>卵清蛋白基因</a:t>
              </a:r>
            </a:p>
          </p:txBody>
        </p:sp>
      </p:grpSp>
      <p:grpSp>
        <p:nvGrpSpPr>
          <p:cNvPr id="4" name="Group 11"/>
          <p:cNvGrpSpPr>
            <a:grpSpLocks/>
          </p:cNvGrpSpPr>
          <p:nvPr/>
        </p:nvGrpSpPr>
        <p:grpSpPr bwMode="auto">
          <a:xfrm>
            <a:off x="885825" y="2138363"/>
            <a:ext cx="7500938" cy="176212"/>
            <a:chOff x="414" y="1347"/>
            <a:chExt cx="5031" cy="111"/>
          </a:xfrm>
        </p:grpSpPr>
        <p:grpSp>
          <p:nvGrpSpPr>
            <p:cNvPr id="38979" name="Group 12"/>
            <p:cNvGrpSpPr>
              <a:grpSpLocks/>
            </p:cNvGrpSpPr>
            <p:nvPr/>
          </p:nvGrpSpPr>
          <p:grpSpPr bwMode="auto">
            <a:xfrm>
              <a:off x="414" y="1350"/>
              <a:ext cx="5031" cy="108"/>
              <a:chOff x="720" y="1332"/>
              <a:chExt cx="4320" cy="153"/>
            </a:xfrm>
          </p:grpSpPr>
          <p:sp>
            <p:nvSpPr>
              <p:cNvPr id="160781" name="Line 13"/>
              <p:cNvSpPr>
                <a:spLocks noChangeShapeType="1"/>
              </p:cNvSpPr>
              <p:nvPr/>
            </p:nvSpPr>
            <p:spPr bwMode="auto">
              <a:xfrm>
                <a:off x="720" y="1332"/>
                <a:ext cx="4320" cy="0"/>
              </a:xfrm>
              <a:prstGeom prst="line">
                <a:avLst/>
              </a:prstGeom>
              <a:noFill/>
              <a:ln w="38100">
                <a:solidFill>
                  <a:schemeClr val="bg2"/>
                </a:solidFill>
                <a:round/>
                <a:headEnd/>
                <a:tailEnd type="none" w="sm" len="med"/>
              </a:ln>
              <a:effectLst/>
            </p:spPr>
            <p:txBody>
              <a:bodyPr wrap="none"/>
              <a:lstStyle/>
              <a:p>
                <a:pPr>
                  <a:defRPr/>
                </a:pPr>
                <a:endParaRPr lang="zh-CN" altLang="en-US">
                  <a:solidFill>
                    <a:schemeClr val="accent1">
                      <a:lumMod val="75000"/>
                    </a:schemeClr>
                  </a:solidFill>
                  <a:latin typeface="Arial" charset="0"/>
                </a:endParaRPr>
              </a:p>
            </p:txBody>
          </p:sp>
          <p:sp>
            <p:nvSpPr>
              <p:cNvPr id="160782" name="Line 14"/>
              <p:cNvSpPr>
                <a:spLocks noChangeShapeType="1"/>
              </p:cNvSpPr>
              <p:nvPr/>
            </p:nvSpPr>
            <p:spPr bwMode="auto">
              <a:xfrm>
                <a:off x="729" y="1485"/>
                <a:ext cx="4302" cy="0"/>
              </a:xfrm>
              <a:prstGeom prst="line">
                <a:avLst/>
              </a:prstGeom>
              <a:noFill/>
              <a:ln w="38100">
                <a:solidFill>
                  <a:schemeClr val="bg2"/>
                </a:solidFill>
                <a:round/>
                <a:headEnd/>
                <a:tailEnd type="none" w="sm" len="med"/>
              </a:ln>
              <a:effectLst/>
            </p:spPr>
            <p:txBody>
              <a:bodyPr wrap="none"/>
              <a:lstStyle/>
              <a:p>
                <a:pPr>
                  <a:defRPr/>
                </a:pPr>
                <a:endParaRPr lang="zh-CN" altLang="en-US">
                  <a:solidFill>
                    <a:schemeClr val="accent1">
                      <a:lumMod val="75000"/>
                    </a:schemeClr>
                  </a:solidFill>
                  <a:latin typeface="Arial" charset="0"/>
                </a:endParaRPr>
              </a:p>
            </p:txBody>
          </p:sp>
        </p:grpSp>
        <p:grpSp>
          <p:nvGrpSpPr>
            <p:cNvPr id="38980" name="Group 15"/>
            <p:cNvGrpSpPr>
              <a:grpSpLocks/>
            </p:cNvGrpSpPr>
            <p:nvPr/>
          </p:nvGrpSpPr>
          <p:grpSpPr bwMode="auto">
            <a:xfrm>
              <a:off x="729" y="1347"/>
              <a:ext cx="4236" cy="96"/>
              <a:chOff x="729" y="1347"/>
              <a:chExt cx="4236" cy="96"/>
            </a:xfrm>
          </p:grpSpPr>
          <p:sp>
            <p:nvSpPr>
              <p:cNvPr id="160784" name="Rectangle 16"/>
              <p:cNvSpPr>
                <a:spLocks noChangeArrowheads="1"/>
              </p:cNvSpPr>
              <p:nvPr/>
            </p:nvSpPr>
            <p:spPr bwMode="auto">
              <a:xfrm>
                <a:off x="729" y="1350"/>
                <a:ext cx="72" cy="81"/>
              </a:xfrm>
              <a:prstGeom prst="rect">
                <a:avLst/>
              </a:prstGeom>
              <a:solidFill>
                <a:schemeClr val="bg2"/>
              </a:solidFill>
              <a:ln w="38100">
                <a:solidFill>
                  <a:schemeClr val="bg2"/>
                </a:solidFill>
                <a:miter lim="800000"/>
                <a:headEnd/>
                <a:tailEnd type="none" w="sm" len="med"/>
              </a:ln>
              <a:effectLst/>
            </p:spPr>
            <p:txBody>
              <a:bodyPr wrap="none" anchor="ctr"/>
              <a:lstStyle/>
              <a:p>
                <a:pPr>
                  <a:defRPr/>
                </a:pPr>
                <a:endParaRPr lang="zh-CN" altLang="en-US">
                  <a:solidFill>
                    <a:schemeClr val="accent1">
                      <a:lumMod val="75000"/>
                    </a:schemeClr>
                  </a:solidFill>
                  <a:latin typeface="Arial" charset="0"/>
                </a:endParaRPr>
              </a:p>
            </p:txBody>
          </p:sp>
          <p:sp>
            <p:nvSpPr>
              <p:cNvPr id="160785" name="Rectangle 17"/>
              <p:cNvSpPr>
                <a:spLocks noChangeArrowheads="1"/>
              </p:cNvSpPr>
              <p:nvPr/>
            </p:nvSpPr>
            <p:spPr bwMode="auto">
              <a:xfrm>
                <a:off x="1644" y="1347"/>
                <a:ext cx="72" cy="81"/>
              </a:xfrm>
              <a:prstGeom prst="rect">
                <a:avLst/>
              </a:prstGeom>
              <a:solidFill>
                <a:schemeClr val="bg2"/>
              </a:solidFill>
              <a:ln w="38100">
                <a:solidFill>
                  <a:schemeClr val="bg2"/>
                </a:solidFill>
                <a:miter lim="800000"/>
                <a:headEnd/>
                <a:tailEnd type="none" w="sm" len="med"/>
              </a:ln>
              <a:effectLst/>
            </p:spPr>
            <p:txBody>
              <a:bodyPr wrap="none" anchor="ctr"/>
              <a:lstStyle/>
              <a:p>
                <a:pPr>
                  <a:defRPr/>
                </a:pPr>
                <a:endParaRPr lang="zh-CN" altLang="en-US">
                  <a:solidFill>
                    <a:schemeClr val="accent1">
                      <a:lumMod val="75000"/>
                    </a:schemeClr>
                  </a:solidFill>
                  <a:latin typeface="Arial" charset="0"/>
                </a:endParaRPr>
              </a:p>
            </p:txBody>
          </p:sp>
          <p:sp>
            <p:nvSpPr>
              <p:cNvPr id="160786" name="Rectangle 18"/>
              <p:cNvSpPr>
                <a:spLocks noChangeArrowheads="1"/>
              </p:cNvSpPr>
              <p:nvPr/>
            </p:nvSpPr>
            <p:spPr bwMode="auto">
              <a:xfrm>
                <a:off x="1969" y="1347"/>
                <a:ext cx="71" cy="81"/>
              </a:xfrm>
              <a:prstGeom prst="rect">
                <a:avLst/>
              </a:prstGeom>
              <a:solidFill>
                <a:schemeClr val="bg2"/>
              </a:solidFill>
              <a:ln w="38100">
                <a:solidFill>
                  <a:schemeClr val="bg2"/>
                </a:solidFill>
                <a:miter lim="800000"/>
                <a:headEnd/>
                <a:tailEnd type="none" w="sm" len="med"/>
              </a:ln>
              <a:effectLst/>
            </p:spPr>
            <p:txBody>
              <a:bodyPr wrap="none" anchor="ctr"/>
              <a:lstStyle/>
              <a:p>
                <a:pPr>
                  <a:defRPr/>
                </a:pPr>
                <a:endParaRPr lang="zh-CN" altLang="en-US">
                  <a:solidFill>
                    <a:schemeClr val="accent1">
                      <a:lumMod val="75000"/>
                    </a:schemeClr>
                  </a:solidFill>
                  <a:latin typeface="Arial" charset="0"/>
                </a:endParaRPr>
              </a:p>
            </p:txBody>
          </p:sp>
          <p:sp>
            <p:nvSpPr>
              <p:cNvPr id="160787" name="Rectangle 19"/>
              <p:cNvSpPr>
                <a:spLocks noChangeArrowheads="1"/>
              </p:cNvSpPr>
              <p:nvPr/>
            </p:nvSpPr>
            <p:spPr bwMode="auto">
              <a:xfrm>
                <a:off x="2352" y="1353"/>
                <a:ext cx="135" cy="90"/>
              </a:xfrm>
              <a:prstGeom prst="rect">
                <a:avLst/>
              </a:prstGeom>
              <a:solidFill>
                <a:schemeClr val="bg2"/>
              </a:solidFill>
              <a:ln w="38100">
                <a:solidFill>
                  <a:schemeClr val="bg2"/>
                </a:solidFill>
                <a:miter lim="800000"/>
                <a:headEnd/>
                <a:tailEnd type="none" w="sm" len="med"/>
              </a:ln>
              <a:effectLst/>
            </p:spPr>
            <p:txBody>
              <a:bodyPr wrap="none" anchor="ctr"/>
              <a:lstStyle/>
              <a:p>
                <a:pPr>
                  <a:defRPr/>
                </a:pPr>
                <a:endParaRPr lang="zh-CN" altLang="en-US">
                  <a:solidFill>
                    <a:schemeClr val="accent1">
                      <a:lumMod val="75000"/>
                    </a:schemeClr>
                  </a:solidFill>
                  <a:latin typeface="Arial" charset="0"/>
                </a:endParaRPr>
              </a:p>
            </p:txBody>
          </p:sp>
          <p:sp>
            <p:nvSpPr>
              <p:cNvPr id="160788" name="Rectangle 20"/>
              <p:cNvSpPr>
                <a:spLocks noChangeArrowheads="1"/>
              </p:cNvSpPr>
              <p:nvPr/>
            </p:nvSpPr>
            <p:spPr bwMode="auto">
              <a:xfrm>
                <a:off x="2721" y="1362"/>
                <a:ext cx="69" cy="81"/>
              </a:xfrm>
              <a:prstGeom prst="rect">
                <a:avLst/>
              </a:prstGeom>
              <a:solidFill>
                <a:schemeClr val="bg2"/>
              </a:solidFill>
              <a:ln w="38100">
                <a:solidFill>
                  <a:schemeClr val="bg2"/>
                </a:solidFill>
                <a:miter lim="800000"/>
                <a:headEnd/>
                <a:tailEnd type="none" w="sm" len="med"/>
              </a:ln>
              <a:effectLst/>
            </p:spPr>
            <p:txBody>
              <a:bodyPr wrap="none" anchor="ctr"/>
              <a:lstStyle/>
              <a:p>
                <a:pPr>
                  <a:defRPr/>
                </a:pPr>
                <a:endParaRPr lang="zh-CN" altLang="en-US">
                  <a:solidFill>
                    <a:schemeClr val="accent1">
                      <a:lumMod val="75000"/>
                    </a:schemeClr>
                  </a:solidFill>
                  <a:latin typeface="Arial" charset="0"/>
                </a:endParaRPr>
              </a:p>
            </p:txBody>
          </p:sp>
          <p:sp>
            <p:nvSpPr>
              <p:cNvPr id="160789" name="Rectangle 21"/>
              <p:cNvSpPr>
                <a:spLocks noChangeArrowheads="1"/>
              </p:cNvSpPr>
              <p:nvPr/>
            </p:nvSpPr>
            <p:spPr bwMode="auto">
              <a:xfrm>
                <a:off x="3357" y="1350"/>
                <a:ext cx="126" cy="90"/>
              </a:xfrm>
              <a:prstGeom prst="rect">
                <a:avLst/>
              </a:prstGeom>
              <a:solidFill>
                <a:schemeClr val="bg2"/>
              </a:solidFill>
              <a:ln w="38100">
                <a:solidFill>
                  <a:schemeClr val="bg2"/>
                </a:solidFill>
                <a:miter lim="800000"/>
                <a:headEnd/>
                <a:tailEnd type="none" w="sm" len="med"/>
              </a:ln>
              <a:effectLst/>
            </p:spPr>
            <p:txBody>
              <a:bodyPr wrap="none" anchor="ctr"/>
              <a:lstStyle/>
              <a:p>
                <a:pPr>
                  <a:defRPr/>
                </a:pPr>
                <a:endParaRPr lang="zh-CN" altLang="en-US">
                  <a:solidFill>
                    <a:schemeClr val="accent1">
                      <a:lumMod val="75000"/>
                    </a:schemeClr>
                  </a:solidFill>
                  <a:latin typeface="Arial" charset="0"/>
                </a:endParaRPr>
              </a:p>
            </p:txBody>
          </p:sp>
          <p:sp>
            <p:nvSpPr>
              <p:cNvPr id="160790" name="Rectangle 22"/>
              <p:cNvSpPr>
                <a:spLocks noChangeArrowheads="1"/>
              </p:cNvSpPr>
              <p:nvPr/>
            </p:nvSpPr>
            <p:spPr bwMode="auto">
              <a:xfrm>
                <a:off x="3669" y="1347"/>
                <a:ext cx="126" cy="90"/>
              </a:xfrm>
              <a:prstGeom prst="rect">
                <a:avLst/>
              </a:prstGeom>
              <a:solidFill>
                <a:schemeClr val="bg2"/>
              </a:solidFill>
              <a:ln w="38100">
                <a:solidFill>
                  <a:schemeClr val="bg2"/>
                </a:solidFill>
                <a:miter lim="800000"/>
                <a:headEnd/>
                <a:tailEnd type="none" w="sm" len="med"/>
              </a:ln>
              <a:effectLst/>
            </p:spPr>
            <p:txBody>
              <a:bodyPr wrap="none" anchor="ctr"/>
              <a:lstStyle/>
              <a:p>
                <a:pPr>
                  <a:defRPr/>
                </a:pPr>
                <a:endParaRPr lang="zh-CN" altLang="en-US">
                  <a:solidFill>
                    <a:schemeClr val="accent1">
                      <a:lumMod val="75000"/>
                    </a:schemeClr>
                  </a:solidFill>
                  <a:latin typeface="Arial" charset="0"/>
                </a:endParaRPr>
              </a:p>
            </p:txBody>
          </p:sp>
          <p:sp>
            <p:nvSpPr>
              <p:cNvPr id="160791" name="Rectangle 23"/>
              <p:cNvSpPr>
                <a:spLocks noChangeArrowheads="1"/>
              </p:cNvSpPr>
              <p:nvPr/>
            </p:nvSpPr>
            <p:spPr bwMode="auto">
              <a:xfrm>
                <a:off x="4497" y="1347"/>
                <a:ext cx="465" cy="90"/>
              </a:xfrm>
              <a:prstGeom prst="rect">
                <a:avLst/>
              </a:prstGeom>
              <a:solidFill>
                <a:schemeClr val="bg2"/>
              </a:solidFill>
              <a:ln w="38100">
                <a:solidFill>
                  <a:schemeClr val="bg2"/>
                </a:solidFill>
                <a:miter lim="800000"/>
                <a:headEnd/>
                <a:tailEnd type="none" w="sm" len="med"/>
              </a:ln>
              <a:effectLst/>
            </p:spPr>
            <p:txBody>
              <a:bodyPr wrap="none" anchor="ctr"/>
              <a:lstStyle/>
              <a:p>
                <a:pPr>
                  <a:defRPr/>
                </a:pPr>
                <a:endParaRPr lang="zh-CN" altLang="en-US">
                  <a:solidFill>
                    <a:schemeClr val="accent1">
                      <a:lumMod val="75000"/>
                    </a:schemeClr>
                  </a:solidFill>
                  <a:latin typeface="Arial" charset="0"/>
                </a:endParaRPr>
              </a:p>
            </p:txBody>
          </p:sp>
        </p:grpSp>
      </p:grpSp>
      <p:grpSp>
        <p:nvGrpSpPr>
          <p:cNvPr id="7" name="Group 24"/>
          <p:cNvGrpSpPr>
            <a:grpSpLocks/>
          </p:cNvGrpSpPr>
          <p:nvPr/>
        </p:nvGrpSpPr>
        <p:grpSpPr bwMode="auto">
          <a:xfrm>
            <a:off x="900113" y="2852738"/>
            <a:ext cx="7386637" cy="434975"/>
            <a:chOff x="567" y="1797"/>
            <a:chExt cx="4653" cy="274"/>
          </a:xfrm>
        </p:grpSpPr>
        <p:grpSp>
          <p:nvGrpSpPr>
            <p:cNvPr id="38968" name="Group 25"/>
            <p:cNvGrpSpPr>
              <a:grpSpLocks/>
            </p:cNvGrpSpPr>
            <p:nvPr/>
          </p:nvGrpSpPr>
          <p:grpSpPr bwMode="auto">
            <a:xfrm>
              <a:off x="567" y="1797"/>
              <a:ext cx="4653" cy="105"/>
              <a:chOff x="540" y="1797"/>
              <a:chExt cx="4896" cy="96"/>
            </a:xfrm>
          </p:grpSpPr>
          <p:sp>
            <p:nvSpPr>
              <p:cNvPr id="160794" name="Line 26"/>
              <p:cNvSpPr>
                <a:spLocks noChangeShapeType="1"/>
              </p:cNvSpPr>
              <p:nvPr/>
            </p:nvSpPr>
            <p:spPr bwMode="auto">
              <a:xfrm flipV="1">
                <a:off x="540" y="1836"/>
                <a:ext cx="4896" cy="9"/>
              </a:xfrm>
              <a:prstGeom prst="line">
                <a:avLst/>
              </a:prstGeom>
              <a:noFill/>
              <a:ln w="38100">
                <a:solidFill>
                  <a:schemeClr val="bg2"/>
                </a:solidFill>
                <a:round/>
                <a:headEnd/>
                <a:tailEnd type="none" w="sm" len="med"/>
              </a:ln>
              <a:effectLst/>
            </p:spPr>
            <p:txBody>
              <a:bodyPr wrap="none"/>
              <a:lstStyle/>
              <a:p>
                <a:pPr>
                  <a:defRPr/>
                </a:pPr>
                <a:endParaRPr lang="zh-CN" altLang="en-US">
                  <a:solidFill>
                    <a:schemeClr val="accent1">
                      <a:lumMod val="75000"/>
                    </a:schemeClr>
                  </a:solidFill>
                  <a:latin typeface="Arial" charset="0"/>
                </a:endParaRPr>
              </a:p>
            </p:txBody>
          </p:sp>
          <p:sp>
            <p:nvSpPr>
              <p:cNvPr id="160795" name="Rectangle 27"/>
              <p:cNvSpPr>
                <a:spLocks noChangeArrowheads="1"/>
              </p:cNvSpPr>
              <p:nvPr/>
            </p:nvSpPr>
            <p:spPr bwMode="auto">
              <a:xfrm>
                <a:off x="825" y="1797"/>
                <a:ext cx="72" cy="81"/>
              </a:xfrm>
              <a:prstGeom prst="rect">
                <a:avLst/>
              </a:prstGeom>
              <a:solidFill>
                <a:schemeClr val="bg2"/>
              </a:solidFill>
              <a:ln w="38100">
                <a:solidFill>
                  <a:schemeClr val="bg2"/>
                </a:solidFill>
                <a:miter lim="800000"/>
                <a:headEnd/>
                <a:tailEnd type="none" w="sm" len="med"/>
              </a:ln>
              <a:effectLst/>
            </p:spPr>
            <p:txBody>
              <a:bodyPr wrap="none" anchor="ctr"/>
              <a:lstStyle/>
              <a:p>
                <a:pPr>
                  <a:defRPr/>
                </a:pPr>
                <a:endParaRPr lang="zh-CN" altLang="en-US">
                  <a:solidFill>
                    <a:schemeClr val="accent1">
                      <a:lumMod val="75000"/>
                    </a:schemeClr>
                  </a:solidFill>
                  <a:latin typeface="Arial" charset="0"/>
                </a:endParaRPr>
              </a:p>
            </p:txBody>
          </p:sp>
          <p:sp>
            <p:nvSpPr>
              <p:cNvPr id="160796" name="Rectangle 28"/>
              <p:cNvSpPr>
                <a:spLocks noChangeArrowheads="1"/>
              </p:cNvSpPr>
              <p:nvPr/>
            </p:nvSpPr>
            <p:spPr bwMode="auto">
              <a:xfrm>
                <a:off x="1740" y="1803"/>
                <a:ext cx="75" cy="80"/>
              </a:xfrm>
              <a:prstGeom prst="rect">
                <a:avLst/>
              </a:prstGeom>
              <a:solidFill>
                <a:schemeClr val="bg2"/>
              </a:solidFill>
              <a:ln w="38100">
                <a:solidFill>
                  <a:schemeClr val="bg2"/>
                </a:solidFill>
                <a:miter lim="800000"/>
                <a:headEnd/>
                <a:tailEnd type="none" w="sm" len="med"/>
              </a:ln>
              <a:effectLst/>
            </p:spPr>
            <p:txBody>
              <a:bodyPr wrap="none" anchor="ctr"/>
              <a:lstStyle/>
              <a:p>
                <a:pPr>
                  <a:defRPr/>
                </a:pPr>
                <a:endParaRPr lang="zh-CN" altLang="en-US">
                  <a:solidFill>
                    <a:schemeClr val="accent1">
                      <a:lumMod val="75000"/>
                    </a:schemeClr>
                  </a:solidFill>
                  <a:latin typeface="Arial" charset="0"/>
                </a:endParaRPr>
              </a:p>
            </p:txBody>
          </p:sp>
          <p:sp>
            <p:nvSpPr>
              <p:cNvPr id="160797" name="Rectangle 29"/>
              <p:cNvSpPr>
                <a:spLocks noChangeArrowheads="1"/>
              </p:cNvSpPr>
              <p:nvPr/>
            </p:nvSpPr>
            <p:spPr bwMode="auto">
              <a:xfrm>
                <a:off x="2064" y="1803"/>
                <a:ext cx="75" cy="80"/>
              </a:xfrm>
              <a:prstGeom prst="rect">
                <a:avLst/>
              </a:prstGeom>
              <a:solidFill>
                <a:schemeClr val="bg2"/>
              </a:solidFill>
              <a:ln w="38100">
                <a:solidFill>
                  <a:schemeClr val="bg2"/>
                </a:solidFill>
                <a:miter lim="800000"/>
                <a:headEnd/>
                <a:tailEnd type="none" w="sm" len="med"/>
              </a:ln>
              <a:effectLst/>
            </p:spPr>
            <p:txBody>
              <a:bodyPr wrap="none" anchor="ctr"/>
              <a:lstStyle/>
              <a:p>
                <a:pPr>
                  <a:defRPr/>
                </a:pPr>
                <a:endParaRPr lang="zh-CN" altLang="en-US">
                  <a:solidFill>
                    <a:schemeClr val="accent1">
                      <a:lumMod val="75000"/>
                    </a:schemeClr>
                  </a:solidFill>
                  <a:latin typeface="Arial" charset="0"/>
                </a:endParaRPr>
              </a:p>
            </p:txBody>
          </p:sp>
          <p:sp>
            <p:nvSpPr>
              <p:cNvPr id="160798" name="Rectangle 30"/>
              <p:cNvSpPr>
                <a:spLocks noChangeArrowheads="1"/>
              </p:cNvSpPr>
              <p:nvPr/>
            </p:nvSpPr>
            <p:spPr bwMode="auto">
              <a:xfrm>
                <a:off x="2448" y="1800"/>
                <a:ext cx="138" cy="91"/>
              </a:xfrm>
              <a:prstGeom prst="rect">
                <a:avLst/>
              </a:prstGeom>
              <a:solidFill>
                <a:schemeClr val="bg2"/>
              </a:solidFill>
              <a:ln w="38100">
                <a:solidFill>
                  <a:schemeClr val="bg2"/>
                </a:solidFill>
                <a:miter lim="800000"/>
                <a:headEnd/>
                <a:tailEnd type="none" w="sm" len="med"/>
              </a:ln>
              <a:effectLst/>
            </p:spPr>
            <p:txBody>
              <a:bodyPr wrap="none" anchor="ctr"/>
              <a:lstStyle/>
              <a:p>
                <a:pPr>
                  <a:defRPr/>
                </a:pPr>
                <a:endParaRPr lang="zh-CN" altLang="en-US">
                  <a:solidFill>
                    <a:schemeClr val="accent1">
                      <a:lumMod val="75000"/>
                    </a:schemeClr>
                  </a:solidFill>
                  <a:latin typeface="Arial" charset="0"/>
                </a:endParaRPr>
              </a:p>
            </p:txBody>
          </p:sp>
          <p:sp>
            <p:nvSpPr>
              <p:cNvPr id="160799" name="Rectangle 31"/>
              <p:cNvSpPr>
                <a:spLocks noChangeArrowheads="1"/>
              </p:cNvSpPr>
              <p:nvPr/>
            </p:nvSpPr>
            <p:spPr bwMode="auto">
              <a:xfrm>
                <a:off x="2817" y="1809"/>
                <a:ext cx="72" cy="81"/>
              </a:xfrm>
              <a:prstGeom prst="rect">
                <a:avLst/>
              </a:prstGeom>
              <a:solidFill>
                <a:schemeClr val="bg2"/>
              </a:solidFill>
              <a:ln w="38100">
                <a:solidFill>
                  <a:schemeClr val="bg2"/>
                </a:solidFill>
                <a:miter lim="800000"/>
                <a:headEnd/>
                <a:tailEnd type="none" w="sm" len="med"/>
              </a:ln>
              <a:effectLst/>
            </p:spPr>
            <p:txBody>
              <a:bodyPr wrap="none" anchor="ctr"/>
              <a:lstStyle/>
              <a:p>
                <a:pPr>
                  <a:defRPr/>
                </a:pPr>
                <a:endParaRPr lang="zh-CN" altLang="en-US">
                  <a:solidFill>
                    <a:schemeClr val="accent1">
                      <a:lumMod val="75000"/>
                    </a:schemeClr>
                  </a:solidFill>
                  <a:latin typeface="Arial" charset="0"/>
                </a:endParaRPr>
              </a:p>
            </p:txBody>
          </p:sp>
          <p:sp>
            <p:nvSpPr>
              <p:cNvPr id="160800" name="Rectangle 32"/>
              <p:cNvSpPr>
                <a:spLocks noChangeArrowheads="1"/>
              </p:cNvSpPr>
              <p:nvPr/>
            </p:nvSpPr>
            <p:spPr bwMode="auto">
              <a:xfrm>
                <a:off x="3453" y="1797"/>
                <a:ext cx="126" cy="90"/>
              </a:xfrm>
              <a:prstGeom prst="rect">
                <a:avLst/>
              </a:prstGeom>
              <a:solidFill>
                <a:schemeClr val="bg2"/>
              </a:solidFill>
              <a:ln w="38100">
                <a:solidFill>
                  <a:schemeClr val="bg2"/>
                </a:solidFill>
                <a:miter lim="800000"/>
                <a:headEnd/>
                <a:tailEnd type="none" w="sm" len="med"/>
              </a:ln>
              <a:effectLst/>
            </p:spPr>
            <p:txBody>
              <a:bodyPr wrap="none" anchor="ctr"/>
              <a:lstStyle/>
              <a:p>
                <a:pPr>
                  <a:defRPr/>
                </a:pPr>
                <a:endParaRPr lang="zh-CN" altLang="en-US">
                  <a:solidFill>
                    <a:schemeClr val="accent1">
                      <a:lumMod val="75000"/>
                    </a:schemeClr>
                  </a:solidFill>
                  <a:latin typeface="Arial" charset="0"/>
                </a:endParaRPr>
              </a:p>
            </p:txBody>
          </p:sp>
          <p:sp>
            <p:nvSpPr>
              <p:cNvPr id="160801" name="Rectangle 33"/>
              <p:cNvSpPr>
                <a:spLocks noChangeArrowheads="1"/>
              </p:cNvSpPr>
              <p:nvPr/>
            </p:nvSpPr>
            <p:spPr bwMode="auto">
              <a:xfrm>
                <a:off x="3765" y="1803"/>
                <a:ext cx="126" cy="90"/>
              </a:xfrm>
              <a:prstGeom prst="rect">
                <a:avLst/>
              </a:prstGeom>
              <a:solidFill>
                <a:schemeClr val="bg2"/>
              </a:solidFill>
              <a:ln w="38100">
                <a:solidFill>
                  <a:schemeClr val="bg2"/>
                </a:solidFill>
                <a:miter lim="800000"/>
                <a:headEnd/>
                <a:tailEnd type="none" w="sm" len="med"/>
              </a:ln>
              <a:effectLst/>
            </p:spPr>
            <p:txBody>
              <a:bodyPr wrap="none" anchor="ctr"/>
              <a:lstStyle/>
              <a:p>
                <a:pPr>
                  <a:defRPr/>
                </a:pPr>
                <a:endParaRPr lang="zh-CN" altLang="en-US">
                  <a:solidFill>
                    <a:schemeClr val="accent1">
                      <a:lumMod val="75000"/>
                    </a:schemeClr>
                  </a:solidFill>
                  <a:latin typeface="Arial" charset="0"/>
                </a:endParaRPr>
              </a:p>
            </p:txBody>
          </p:sp>
          <p:sp>
            <p:nvSpPr>
              <p:cNvPr id="160802" name="Rectangle 34"/>
              <p:cNvSpPr>
                <a:spLocks noChangeArrowheads="1"/>
              </p:cNvSpPr>
              <p:nvPr/>
            </p:nvSpPr>
            <p:spPr bwMode="auto">
              <a:xfrm>
                <a:off x="4593" y="1803"/>
                <a:ext cx="468" cy="90"/>
              </a:xfrm>
              <a:prstGeom prst="rect">
                <a:avLst/>
              </a:prstGeom>
              <a:solidFill>
                <a:schemeClr val="bg2"/>
              </a:solidFill>
              <a:ln w="38100">
                <a:solidFill>
                  <a:schemeClr val="bg2"/>
                </a:solidFill>
                <a:miter lim="800000"/>
                <a:headEnd/>
                <a:tailEnd type="none" w="sm" len="med"/>
              </a:ln>
              <a:effectLst/>
            </p:spPr>
            <p:txBody>
              <a:bodyPr wrap="none" anchor="ctr"/>
              <a:lstStyle/>
              <a:p>
                <a:pPr>
                  <a:defRPr/>
                </a:pPr>
                <a:endParaRPr lang="zh-CN" altLang="en-US">
                  <a:solidFill>
                    <a:schemeClr val="accent1">
                      <a:lumMod val="75000"/>
                    </a:schemeClr>
                  </a:solidFill>
                  <a:latin typeface="Arial" charset="0"/>
                </a:endParaRPr>
              </a:p>
            </p:txBody>
          </p:sp>
        </p:grpSp>
        <p:sp>
          <p:nvSpPr>
            <p:cNvPr id="160803" name="Text Box 35"/>
            <p:cNvSpPr txBox="1">
              <a:spLocks noChangeArrowheads="1"/>
            </p:cNvSpPr>
            <p:nvPr/>
          </p:nvSpPr>
          <p:spPr bwMode="auto">
            <a:xfrm>
              <a:off x="761" y="1879"/>
              <a:ext cx="483" cy="192"/>
            </a:xfrm>
            <a:prstGeom prst="rect">
              <a:avLst/>
            </a:prstGeom>
            <a:noFill/>
            <a:ln w="38100">
              <a:noFill/>
              <a:miter lim="800000"/>
              <a:headEnd/>
              <a:tailEnd type="none" w="sm" len="med"/>
            </a:ln>
            <a:effectLst/>
          </p:spPr>
          <p:txBody>
            <a:bodyPr wrap="none">
              <a:spAutoFit/>
            </a:bodyPr>
            <a:lstStyle/>
            <a:p>
              <a:pPr algn="l">
                <a:defRPr/>
              </a:pPr>
              <a:r>
                <a:rPr kumimoji="1" lang="en-US" altLang="zh-CN" sz="1400" b="1">
                  <a:solidFill>
                    <a:schemeClr val="accent1">
                      <a:lumMod val="75000"/>
                    </a:schemeClr>
                  </a:solidFill>
                  <a:latin typeface="Times New Roman" pitchFamily="18" charset="0"/>
                </a:rPr>
                <a:t>hnRNA</a:t>
              </a:r>
            </a:p>
          </p:txBody>
        </p:sp>
      </p:grpSp>
      <p:grpSp>
        <p:nvGrpSpPr>
          <p:cNvPr id="9" name="Group 36"/>
          <p:cNvGrpSpPr>
            <a:grpSpLocks/>
          </p:cNvGrpSpPr>
          <p:nvPr/>
        </p:nvGrpSpPr>
        <p:grpSpPr bwMode="auto">
          <a:xfrm>
            <a:off x="585788" y="3540125"/>
            <a:ext cx="8237537" cy="569913"/>
            <a:chOff x="369" y="2230"/>
            <a:chExt cx="5189" cy="359"/>
          </a:xfrm>
        </p:grpSpPr>
        <p:grpSp>
          <p:nvGrpSpPr>
            <p:cNvPr id="38954" name="Group 37"/>
            <p:cNvGrpSpPr>
              <a:grpSpLocks/>
            </p:cNvGrpSpPr>
            <p:nvPr/>
          </p:nvGrpSpPr>
          <p:grpSpPr bwMode="auto">
            <a:xfrm>
              <a:off x="369" y="2230"/>
              <a:ext cx="5189" cy="200"/>
              <a:chOff x="369" y="2230"/>
              <a:chExt cx="5189" cy="200"/>
            </a:xfrm>
          </p:grpSpPr>
          <p:sp>
            <p:nvSpPr>
              <p:cNvPr id="160806" name="Line 38"/>
              <p:cNvSpPr>
                <a:spLocks noChangeShapeType="1"/>
              </p:cNvSpPr>
              <p:nvPr/>
            </p:nvSpPr>
            <p:spPr bwMode="auto">
              <a:xfrm flipV="1">
                <a:off x="780" y="2332"/>
                <a:ext cx="4104" cy="1"/>
              </a:xfrm>
              <a:prstGeom prst="line">
                <a:avLst/>
              </a:prstGeom>
              <a:noFill/>
              <a:ln w="38100">
                <a:solidFill>
                  <a:schemeClr val="bg2"/>
                </a:solidFill>
                <a:round/>
                <a:headEnd/>
                <a:tailEnd type="none" w="sm" len="med"/>
              </a:ln>
              <a:effectLst/>
            </p:spPr>
            <p:txBody>
              <a:bodyPr wrap="none"/>
              <a:lstStyle/>
              <a:p>
                <a:pPr>
                  <a:defRPr/>
                </a:pPr>
                <a:endParaRPr lang="zh-CN" altLang="en-US">
                  <a:solidFill>
                    <a:schemeClr val="accent1">
                      <a:lumMod val="75000"/>
                    </a:schemeClr>
                  </a:solidFill>
                  <a:latin typeface="Arial" charset="0"/>
                </a:endParaRPr>
              </a:p>
            </p:txBody>
          </p:sp>
          <p:grpSp>
            <p:nvGrpSpPr>
              <p:cNvPr id="38957" name="Group 39"/>
              <p:cNvGrpSpPr>
                <a:grpSpLocks/>
              </p:cNvGrpSpPr>
              <p:nvPr/>
            </p:nvGrpSpPr>
            <p:grpSpPr bwMode="auto">
              <a:xfrm>
                <a:off x="835" y="2280"/>
                <a:ext cx="4026" cy="105"/>
                <a:chOff x="835" y="2280"/>
                <a:chExt cx="4026" cy="105"/>
              </a:xfrm>
            </p:grpSpPr>
            <p:sp>
              <p:nvSpPr>
                <p:cNvPr id="160808" name="Rectangle 40"/>
                <p:cNvSpPr>
                  <a:spLocks noChangeArrowheads="1"/>
                </p:cNvSpPr>
                <p:nvPr/>
              </p:nvSpPr>
              <p:spPr bwMode="auto">
                <a:xfrm>
                  <a:off x="835" y="2280"/>
                  <a:ext cx="68" cy="89"/>
                </a:xfrm>
                <a:prstGeom prst="rect">
                  <a:avLst/>
                </a:prstGeom>
                <a:solidFill>
                  <a:schemeClr val="bg2"/>
                </a:solidFill>
                <a:ln w="38100">
                  <a:solidFill>
                    <a:schemeClr val="bg2"/>
                  </a:solidFill>
                  <a:miter lim="800000"/>
                  <a:headEnd/>
                  <a:tailEnd type="none" w="sm" len="med"/>
                </a:ln>
                <a:effectLst/>
              </p:spPr>
              <p:txBody>
                <a:bodyPr wrap="none" anchor="ctr"/>
                <a:lstStyle/>
                <a:p>
                  <a:pPr>
                    <a:defRPr/>
                  </a:pPr>
                  <a:endParaRPr lang="zh-CN" altLang="en-US">
                    <a:solidFill>
                      <a:schemeClr val="accent1">
                        <a:lumMod val="75000"/>
                      </a:schemeClr>
                    </a:solidFill>
                    <a:latin typeface="Arial" charset="0"/>
                  </a:endParaRPr>
                </a:p>
              </p:txBody>
            </p:sp>
            <p:sp>
              <p:nvSpPr>
                <p:cNvPr id="160809" name="Rectangle 41"/>
                <p:cNvSpPr>
                  <a:spLocks noChangeArrowheads="1"/>
                </p:cNvSpPr>
                <p:nvPr/>
              </p:nvSpPr>
              <p:spPr bwMode="auto">
                <a:xfrm>
                  <a:off x="1704" y="2287"/>
                  <a:ext cx="69" cy="88"/>
                </a:xfrm>
                <a:prstGeom prst="rect">
                  <a:avLst/>
                </a:prstGeom>
                <a:solidFill>
                  <a:schemeClr val="bg2"/>
                </a:solidFill>
                <a:ln w="38100">
                  <a:solidFill>
                    <a:schemeClr val="bg2"/>
                  </a:solidFill>
                  <a:miter lim="800000"/>
                  <a:headEnd/>
                  <a:tailEnd type="none" w="sm" len="med"/>
                </a:ln>
                <a:effectLst/>
              </p:spPr>
              <p:txBody>
                <a:bodyPr wrap="none" anchor="ctr"/>
                <a:lstStyle/>
                <a:p>
                  <a:pPr>
                    <a:defRPr/>
                  </a:pPr>
                  <a:endParaRPr lang="zh-CN" altLang="en-US">
                    <a:solidFill>
                      <a:schemeClr val="accent1">
                        <a:lumMod val="75000"/>
                      </a:schemeClr>
                    </a:solidFill>
                    <a:latin typeface="Arial" charset="0"/>
                  </a:endParaRPr>
                </a:p>
              </p:txBody>
            </p:sp>
            <p:sp>
              <p:nvSpPr>
                <p:cNvPr id="160810" name="Rectangle 42"/>
                <p:cNvSpPr>
                  <a:spLocks noChangeArrowheads="1"/>
                </p:cNvSpPr>
                <p:nvPr/>
              </p:nvSpPr>
              <p:spPr bwMode="auto">
                <a:xfrm>
                  <a:off x="2012" y="2287"/>
                  <a:ext cx="69" cy="88"/>
                </a:xfrm>
                <a:prstGeom prst="rect">
                  <a:avLst/>
                </a:prstGeom>
                <a:solidFill>
                  <a:schemeClr val="bg2"/>
                </a:solidFill>
                <a:ln w="38100">
                  <a:solidFill>
                    <a:schemeClr val="bg2"/>
                  </a:solidFill>
                  <a:miter lim="800000"/>
                  <a:headEnd/>
                  <a:tailEnd type="none" w="sm" len="med"/>
                </a:ln>
                <a:effectLst/>
              </p:spPr>
              <p:txBody>
                <a:bodyPr wrap="none" anchor="ctr"/>
                <a:lstStyle/>
                <a:p>
                  <a:pPr>
                    <a:defRPr/>
                  </a:pPr>
                  <a:endParaRPr lang="zh-CN" altLang="en-US">
                    <a:solidFill>
                      <a:schemeClr val="accent1">
                        <a:lumMod val="75000"/>
                      </a:schemeClr>
                    </a:solidFill>
                    <a:latin typeface="Arial" charset="0"/>
                  </a:endParaRPr>
                </a:p>
              </p:txBody>
            </p:sp>
            <p:sp>
              <p:nvSpPr>
                <p:cNvPr id="160811" name="Rectangle 43"/>
                <p:cNvSpPr>
                  <a:spLocks noChangeArrowheads="1"/>
                </p:cNvSpPr>
                <p:nvPr/>
              </p:nvSpPr>
              <p:spPr bwMode="auto">
                <a:xfrm>
                  <a:off x="2377" y="2283"/>
                  <a:ext cx="129" cy="99"/>
                </a:xfrm>
                <a:prstGeom prst="rect">
                  <a:avLst/>
                </a:prstGeom>
                <a:solidFill>
                  <a:schemeClr val="bg2"/>
                </a:solidFill>
                <a:ln w="38100">
                  <a:solidFill>
                    <a:schemeClr val="bg2"/>
                  </a:solidFill>
                  <a:miter lim="800000"/>
                  <a:headEnd/>
                  <a:tailEnd type="none" w="sm" len="med"/>
                </a:ln>
                <a:effectLst/>
              </p:spPr>
              <p:txBody>
                <a:bodyPr wrap="none" anchor="ctr"/>
                <a:lstStyle/>
                <a:p>
                  <a:pPr>
                    <a:defRPr/>
                  </a:pPr>
                  <a:endParaRPr lang="zh-CN" altLang="en-US">
                    <a:solidFill>
                      <a:schemeClr val="accent1">
                        <a:lumMod val="75000"/>
                      </a:schemeClr>
                    </a:solidFill>
                    <a:latin typeface="Arial" charset="0"/>
                  </a:endParaRPr>
                </a:p>
              </p:txBody>
            </p:sp>
            <p:sp>
              <p:nvSpPr>
                <p:cNvPr id="160812" name="Rectangle 44"/>
                <p:cNvSpPr>
                  <a:spLocks noChangeArrowheads="1"/>
                </p:cNvSpPr>
                <p:nvPr/>
              </p:nvSpPr>
              <p:spPr bwMode="auto">
                <a:xfrm>
                  <a:off x="2728" y="2293"/>
                  <a:ext cx="68" cy="89"/>
                </a:xfrm>
                <a:prstGeom prst="rect">
                  <a:avLst/>
                </a:prstGeom>
                <a:solidFill>
                  <a:schemeClr val="bg2"/>
                </a:solidFill>
                <a:ln w="38100">
                  <a:solidFill>
                    <a:schemeClr val="bg2"/>
                  </a:solidFill>
                  <a:miter lim="800000"/>
                  <a:headEnd/>
                  <a:tailEnd type="none" w="sm" len="med"/>
                </a:ln>
                <a:effectLst/>
              </p:spPr>
              <p:txBody>
                <a:bodyPr wrap="none" anchor="ctr"/>
                <a:lstStyle/>
                <a:p>
                  <a:pPr>
                    <a:defRPr/>
                  </a:pPr>
                  <a:endParaRPr lang="zh-CN" altLang="en-US">
                    <a:solidFill>
                      <a:schemeClr val="accent1">
                        <a:lumMod val="75000"/>
                      </a:schemeClr>
                    </a:solidFill>
                    <a:latin typeface="Arial" charset="0"/>
                  </a:endParaRPr>
                </a:p>
              </p:txBody>
            </p:sp>
            <p:sp>
              <p:nvSpPr>
                <p:cNvPr id="160813" name="Rectangle 45"/>
                <p:cNvSpPr>
                  <a:spLocks noChangeArrowheads="1"/>
                </p:cNvSpPr>
                <p:nvPr/>
              </p:nvSpPr>
              <p:spPr bwMode="auto">
                <a:xfrm>
                  <a:off x="3332" y="2280"/>
                  <a:ext cx="120" cy="98"/>
                </a:xfrm>
                <a:prstGeom prst="rect">
                  <a:avLst/>
                </a:prstGeom>
                <a:solidFill>
                  <a:schemeClr val="bg2"/>
                </a:solidFill>
                <a:ln w="38100">
                  <a:solidFill>
                    <a:schemeClr val="bg2"/>
                  </a:solidFill>
                  <a:miter lim="800000"/>
                  <a:headEnd/>
                  <a:tailEnd type="none" w="sm" len="med"/>
                </a:ln>
                <a:effectLst/>
              </p:spPr>
              <p:txBody>
                <a:bodyPr wrap="none" anchor="ctr"/>
                <a:lstStyle/>
                <a:p>
                  <a:pPr>
                    <a:defRPr/>
                  </a:pPr>
                  <a:endParaRPr lang="zh-CN" altLang="en-US">
                    <a:solidFill>
                      <a:schemeClr val="accent1">
                        <a:lumMod val="75000"/>
                      </a:schemeClr>
                    </a:solidFill>
                    <a:latin typeface="Arial" charset="0"/>
                  </a:endParaRPr>
                </a:p>
              </p:txBody>
            </p:sp>
            <p:sp>
              <p:nvSpPr>
                <p:cNvPr id="160814" name="Rectangle 46"/>
                <p:cNvSpPr>
                  <a:spLocks noChangeArrowheads="1"/>
                </p:cNvSpPr>
                <p:nvPr/>
              </p:nvSpPr>
              <p:spPr bwMode="auto">
                <a:xfrm>
                  <a:off x="3629" y="2287"/>
                  <a:ext cx="120" cy="98"/>
                </a:xfrm>
                <a:prstGeom prst="rect">
                  <a:avLst/>
                </a:prstGeom>
                <a:solidFill>
                  <a:schemeClr val="bg2"/>
                </a:solidFill>
                <a:ln w="38100">
                  <a:solidFill>
                    <a:schemeClr val="bg2"/>
                  </a:solidFill>
                  <a:miter lim="800000"/>
                  <a:headEnd/>
                  <a:tailEnd type="none" w="sm" len="med"/>
                </a:ln>
                <a:effectLst/>
              </p:spPr>
              <p:txBody>
                <a:bodyPr wrap="none" anchor="ctr"/>
                <a:lstStyle/>
                <a:p>
                  <a:pPr>
                    <a:defRPr/>
                  </a:pPr>
                  <a:endParaRPr lang="zh-CN" altLang="en-US">
                    <a:solidFill>
                      <a:schemeClr val="accent1">
                        <a:lumMod val="75000"/>
                      </a:schemeClr>
                    </a:solidFill>
                    <a:latin typeface="Arial" charset="0"/>
                  </a:endParaRPr>
                </a:p>
              </p:txBody>
            </p:sp>
            <p:sp>
              <p:nvSpPr>
                <p:cNvPr id="160815" name="Rectangle 47"/>
                <p:cNvSpPr>
                  <a:spLocks noChangeArrowheads="1"/>
                </p:cNvSpPr>
                <p:nvPr/>
              </p:nvSpPr>
              <p:spPr bwMode="auto">
                <a:xfrm>
                  <a:off x="4416" y="2287"/>
                  <a:ext cx="445" cy="98"/>
                </a:xfrm>
                <a:prstGeom prst="rect">
                  <a:avLst/>
                </a:prstGeom>
                <a:solidFill>
                  <a:schemeClr val="bg2"/>
                </a:solidFill>
                <a:ln w="38100">
                  <a:solidFill>
                    <a:schemeClr val="bg2"/>
                  </a:solidFill>
                  <a:miter lim="800000"/>
                  <a:headEnd/>
                  <a:tailEnd type="none" w="sm" len="med"/>
                </a:ln>
                <a:effectLst/>
              </p:spPr>
              <p:txBody>
                <a:bodyPr wrap="none" anchor="ctr"/>
                <a:lstStyle/>
                <a:p>
                  <a:pPr>
                    <a:defRPr/>
                  </a:pPr>
                  <a:endParaRPr lang="zh-CN" altLang="en-US">
                    <a:solidFill>
                      <a:schemeClr val="accent1">
                        <a:lumMod val="75000"/>
                      </a:schemeClr>
                    </a:solidFill>
                    <a:latin typeface="Arial" charset="0"/>
                  </a:endParaRPr>
                </a:p>
              </p:txBody>
            </p:sp>
          </p:grpSp>
          <p:sp>
            <p:nvSpPr>
              <p:cNvPr id="160816" name="Text Box 48"/>
              <p:cNvSpPr txBox="1">
                <a:spLocks noChangeArrowheads="1"/>
              </p:cNvSpPr>
              <p:nvPr/>
            </p:nvSpPr>
            <p:spPr bwMode="auto">
              <a:xfrm>
                <a:off x="369" y="2230"/>
                <a:ext cx="476" cy="192"/>
              </a:xfrm>
              <a:prstGeom prst="rect">
                <a:avLst/>
              </a:prstGeom>
              <a:noFill/>
              <a:ln w="38100">
                <a:noFill/>
                <a:miter lim="800000"/>
                <a:headEnd/>
                <a:tailEnd type="none" w="sm" len="med"/>
              </a:ln>
              <a:effectLst/>
            </p:spPr>
            <p:txBody>
              <a:bodyPr wrap="none">
                <a:spAutoFit/>
              </a:bodyPr>
              <a:lstStyle/>
              <a:p>
                <a:pPr algn="l">
                  <a:defRPr/>
                </a:pPr>
                <a:r>
                  <a:rPr kumimoji="1" lang="en-US" altLang="zh-CN" sz="1400" b="1">
                    <a:solidFill>
                      <a:schemeClr val="accent1">
                        <a:lumMod val="75000"/>
                      </a:schemeClr>
                    </a:solidFill>
                    <a:latin typeface="Times New Roman" pitchFamily="18" charset="0"/>
                  </a:rPr>
                  <a:t>GpppG</a:t>
                </a:r>
              </a:p>
            </p:txBody>
          </p:sp>
          <p:sp>
            <p:nvSpPr>
              <p:cNvPr id="160817" name="Text Box 49"/>
              <p:cNvSpPr txBox="1">
                <a:spLocks noChangeArrowheads="1"/>
              </p:cNvSpPr>
              <p:nvPr/>
            </p:nvSpPr>
            <p:spPr bwMode="auto">
              <a:xfrm>
                <a:off x="4839" y="2236"/>
                <a:ext cx="719" cy="194"/>
              </a:xfrm>
              <a:prstGeom prst="rect">
                <a:avLst/>
              </a:prstGeom>
              <a:noFill/>
              <a:ln w="38100">
                <a:noFill/>
                <a:miter lim="800000"/>
                <a:headEnd/>
                <a:tailEnd type="none" w="sm" len="med"/>
              </a:ln>
              <a:effectLst/>
            </p:spPr>
            <p:txBody>
              <a:bodyPr wrap="none">
                <a:spAutoFit/>
              </a:bodyPr>
              <a:lstStyle/>
              <a:p>
                <a:pPr algn="l">
                  <a:defRPr/>
                </a:pPr>
                <a:r>
                  <a:rPr kumimoji="1" lang="en-US" altLang="zh-CN" sz="1400" b="1">
                    <a:solidFill>
                      <a:schemeClr val="accent1">
                        <a:lumMod val="75000"/>
                      </a:schemeClr>
                    </a:solidFill>
                    <a:latin typeface="Times New Roman" pitchFamily="18" charset="0"/>
                  </a:rPr>
                  <a:t>AAA···AAA</a:t>
                </a:r>
              </a:p>
            </p:txBody>
          </p:sp>
        </p:grpSp>
        <p:sp>
          <p:nvSpPr>
            <p:cNvPr id="160818" name="Text Box 50"/>
            <p:cNvSpPr txBox="1">
              <a:spLocks noChangeArrowheads="1"/>
            </p:cNvSpPr>
            <p:nvPr/>
          </p:nvSpPr>
          <p:spPr bwMode="auto">
            <a:xfrm>
              <a:off x="716" y="2376"/>
              <a:ext cx="1096" cy="213"/>
            </a:xfrm>
            <a:prstGeom prst="rect">
              <a:avLst/>
            </a:prstGeom>
            <a:noFill/>
            <a:ln w="38100">
              <a:noFill/>
              <a:miter lim="800000"/>
              <a:headEnd/>
              <a:tailEnd type="none" w="sm" len="med"/>
            </a:ln>
            <a:effectLst/>
          </p:spPr>
          <p:txBody>
            <a:bodyPr wrap="none">
              <a:spAutoFit/>
            </a:bodyPr>
            <a:lstStyle/>
            <a:p>
              <a:pPr algn="l">
                <a:defRPr/>
              </a:pPr>
              <a:r>
                <a:rPr kumimoji="1" lang="zh-CN" altLang="en-US" sz="1600" b="1" dirty="0">
                  <a:solidFill>
                    <a:schemeClr val="accent1">
                      <a:lumMod val="75000"/>
                    </a:schemeClr>
                  </a:solidFill>
                  <a:latin typeface="黑体" pitchFamily="49" charset="-122"/>
                  <a:ea typeface="黑体" pitchFamily="49" charset="-122"/>
                </a:rPr>
                <a:t>首尾修饰的</a:t>
              </a:r>
              <a:r>
                <a:rPr kumimoji="1" lang="en-US" altLang="zh-CN" sz="1600" b="1" dirty="0">
                  <a:solidFill>
                    <a:schemeClr val="accent1">
                      <a:lumMod val="75000"/>
                    </a:schemeClr>
                  </a:solidFill>
                  <a:latin typeface="黑体" pitchFamily="49" charset="-122"/>
                  <a:ea typeface="黑体" pitchFamily="49" charset="-122"/>
                </a:rPr>
                <a:t>hnRNA</a:t>
              </a:r>
            </a:p>
          </p:txBody>
        </p:sp>
      </p:grpSp>
      <p:grpSp>
        <p:nvGrpSpPr>
          <p:cNvPr id="12" name="Group 51"/>
          <p:cNvGrpSpPr>
            <a:grpSpLocks/>
          </p:cNvGrpSpPr>
          <p:nvPr/>
        </p:nvGrpSpPr>
        <p:grpSpPr bwMode="auto">
          <a:xfrm>
            <a:off x="1308100" y="3895725"/>
            <a:ext cx="5738813" cy="1420813"/>
            <a:chOff x="707" y="2607"/>
            <a:chExt cx="3615" cy="895"/>
          </a:xfrm>
        </p:grpSpPr>
        <p:grpSp>
          <p:nvGrpSpPr>
            <p:cNvPr id="38940" name="Group 52"/>
            <p:cNvGrpSpPr>
              <a:grpSpLocks/>
            </p:cNvGrpSpPr>
            <p:nvPr/>
          </p:nvGrpSpPr>
          <p:grpSpPr bwMode="auto">
            <a:xfrm>
              <a:off x="1356" y="2607"/>
              <a:ext cx="2966" cy="895"/>
              <a:chOff x="1077" y="2400"/>
              <a:chExt cx="2966" cy="895"/>
            </a:xfrm>
          </p:grpSpPr>
          <p:sp>
            <p:nvSpPr>
              <p:cNvPr id="160821" name="Text Box 53"/>
              <p:cNvSpPr txBox="1">
                <a:spLocks noChangeArrowheads="1"/>
              </p:cNvSpPr>
              <p:nvPr/>
            </p:nvSpPr>
            <p:spPr bwMode="auto">
              <a:xfrm>
                <a:off x="1077" y="2803"/>
                <a:ext cx="476" cy="192"/>
              </a:xfrm>
              <a:prstGeom prst="rect">
                <a:avLst/>
              </a:prstGeom>
              <a:noFill/>
              <a:ln w="38100">
                <a:noFill/>
                <a:miter lim="800000"/>
                <a:headEnd/>
                <a:tailEnd type="none" w="sm" len="med"/>
              </a:ln>
              <a:effectLst/>
            </p:spPr>
            <p:txBody>
              <a:bodyPr wrap="none">
                <a:spAutoFit/>
              </a:bodyPr>
              <a:lstStyle/>
              <a:p>
                <a:pPr algn="l">
                  <a:defRPr/>
                </a:pPr>
                <a:r>
                  <a:rPr kumimoji="1" lang="en-US" altLang="zh-CN" sz="1400" b="1">
                    <a:solidFill>
                      <a:schemeClr val="accent1">
                        <a:lumMod val="75000"/>
                      </a:schemeClr>
                    </a:solidFill>
                    <a:latin typeface="Times New Roman" pitchFamily="18" charset="0"/>
                  </a:rPr>
                  <a:t>GpppG</a:t>
                </a:r>
              </a:p>
            </p:txBody>
          </p:sp>
          <p:sp>
            <p:nvSpPr>
              <p:cNvPr id="160822" name="Text Box 54"/>
              <p:cNvSpPr txBox="1">
                <a:spLocks noChangeArrowheads="1"/>
              </p:cNvSpPr>
              <p:nvPr/>
            </p:nvSpPr>
            <p:spPr bwMode="auto">
              <a:xfrm>
                <a:off x="3324" y="2818"/>
                <a:ext cx="719" cy="194"/>
              </a:xfrm>
              <a:prstGeom prst="rect">
                <a:avLst/>
              </a:prstGeom>
              <a:noFill/>
              <a:ln w="38100">
                <a:noFill/>
                <a:miter lim="800000"/>
                <a:headEnd/>
                <a:tailEnd type="none" w="sm" len="med"/>
              </a:ln>
              <a:effectLst/>
            </p:spPr>
            <p:txBody>
              <a:bodyPr wrap="none">
                <a:spAutoFit/>
              </a:bodyPr>
              <a:lstStyle/>
              <a:p>
                <a:pPr algn="l">
                  <a:defRPr/>
                </a:pPr>
                <a:r>
                  <a:rPr kumimoji="1" lang="en-US" altLang="zh-CN" sz="1400" b="1">
                    <a:solidFill>
                      <a:schemeClr val="accent1">
                        <a:lumMod val="75000"/>
                      </a:schemeClr>
                    </a:solidFill>
                    <a:latin typeface="Times New Roman" pitchFamily="18" charset="0"/>
                  </a:rPr>
                  <a:t>AAA···AAA</a:t>
                </a:r>
              </a:p>
            </p:txBody>
          </p:sp>
          <p:grpSp>
            <p:nvGrpSpPr>
              <p:cNvPr id="38944" name="Group 55"/>
              <p:cNvGrpSpPr>
                <a:grpSpLocks/>
              </p:cNvGrpSpPr>
              <p:nvPr/>
            </p:nvGrpSpPr>
            <p:grpSpPr bwMode="auto">
              <a:xfrm>
                <a:off x="1516" y="2856"/>
                <a:ext cx="1830" cy="104"/>
                <a:chOff x="1516" y="2856"/>
                <a:chExt cx="1830" cy="104"/>
              </a:xfrm>
            </p:grpSpPr>
            <p:sp>
              <p:nvSpPr>
                <p:cNvPr id="160824" name="Rectangle 56"/>
                <p:cNvSpPr>
                  <a:spLocks noChangeArrowheads="1"/>
                </p:cNvSpPr>
                <p:nvPr/>
              </p:nvSpPr>
              <p:spPr bwMode="auto">
                <a:xfrm>
                  <a:off x="1516" y="2862"/>
                  <a:ext cx="68" cy="89"/>
                </a:xfrm>
                <a:prstGeom prst="rect">
                  <a:avLst/>
                </a:prstGeom>
                <a:solidFill>
                  <a:schemeClr val="bg2"/>
                </a:solidFill>
                <a:ln w="38100">
                  <a:solidFill>
                    <a:schemeClr val="bg2"/>
                  </a:solidFill>
                  <a:miter lim="800000"/>
                  <a:headEnd/>
                  <a:tailEnd type="none" w="sm" len="med"/>
                </a:ln>
                <a:effectLst/>
              </p:spPr>
              <p:txBody>
                <a:bodyPr wrap="none" anchor="ctr"/>
                <a:lstStyle/>
                <a:p>
                  <a:pPr>
                    <a:defRPr/>
                  </a:pPr>
                  <a:endParaRPr lang="zh-CN" altLang="en-US">
                    <a:solidFill>
                      <a:schemeClr val="accent1">
                        <a:lumMod val="75000"/>
                      </a:schemeClr>
                    </a:solidFill>
                    <a:latin typeface="Arial" charset="0"/>
                  </a:endParaRPr>
                </a:p>
              </p:txBody>
            </p:sp>
            <p:sp>
              <p:nvSpPr>
                <p:cNvPr id="160825" name="Rectangle 57"/>
                <p:cNvSpPr>
                  <a:spLocks noChangeArrowheads="1"/>
                </p:cNvSpPr>
                <p:nvPr/>
              </p:nvSpPr>
              <p:spPr bwMode="auto">
                <a:xfrm>
                  <a:off x="1683" y="2860"/>
                  <a:ext cx="69" cy="88"/>
                </a:xfrm>
                <a:prstGeom prst="rect">
                  <a:avLst/>
                </a:prstGeom>
                <a:solidFill>
                  <a:schemeClr val="bg2"/>
                </a:solidFill>
                <a:ln w="38100">
                  <a:solidFill>
                    <a:schemeClr val="bg2"/>
                  </a:solidFill>
                  <a:miter lim="800000"/>
                  <a:headEnd/>
                  <a:tailEnd type="none" w="sm" len="med"/>
                </a:ln>
                <a:effectLst/>
              </p:spPr>
              <p:txBody>
                <a:bodyPr wrap="none" anchor="ctr"/>
                <a:lstStyle/>
                <a:p>
                  <a:pPr>
                    <a:defRPr/>
                  </a:pPr>
                  <a:endParaRPr lang="zh-CN" altLang="en-US">
                    <a:solidFill>
                      <a:schemeClr val="accent1">
                        <a:lumMod val="75000"/>
                      </a:schemeClr>
                    </a:solidFill>
                    <a:latin typeface="Arial" charset="0"/>
                  </a:endParaRPr>
                </a:p>
              </p:txBody>
            </p:sp>
            <p:sp>
              <p:nvSpPr>
                <p:cNvPr id="160826" name="Rectangle 58"/>
                <p:cNvSpPr>
                  <a:spLocks noChangeArrowheads="1"/>
                </p:cNvSpPr>
                <p:nvPr/>
              </p:nvSpPr>
              <p:spPr bwMode="auto">
                <a:xfrm>
                  <a:off x="1856" y="2860"/>
                  <a:ext cx="69" cy="88"/>
                </a:xfrm>
                <a:prstGeom prst="rect">
                  <a:avLst/>
                </a:prstGeom>
                <a:solidFill>
                  <a:schemeClr val="bg2"/>
                </a:solidFill>
                <a:ln w="38100">
                  <a:solidFill>
                    <a:schemeClr val="bg2"/>
                  </a:solidFill>
                  <a:miter lim="800000"/>
                  <a:headEnd/>
                  <a:tailEnd type="none" w="sm" len="med"/>
                </a:ln>
                <a:effectLst/>
              </p:spPr>
              <p:txBody>
                <a:bodyPr wrap="none" anchor="ctr"/>
                <a:lstStyle/>
                <a:p>
                  <a:pPr>
                    <a:defRPr/>
                  </a:pPr>
                  <a:endParaRPr lang="zh-CN" altLang="en-US">
                    <a:solidFill>
                      <a:schemeClr val="accent1">
                        <a:lumMod val="75000"/>
                      </a:schemeClr>
                    </a:solidFill>
                    <a:latin typeface="Arial" charset="0"/>
                  </a:endParaRPr>
                </a:p>
              </p:txBody>
            </p:sp>
            <p:sp>
              <p:nvSpPr>
                <p:cNvPr id="160827" name="Rectangle 59"/>
                <p:cNvSpPr>
                  <a:spLocks noChangeArrowheads="1"/>
                </p:cNvSpPr>
                <p:nvPr/>
              </p:nvSpPr>
              <p:spPr bwMode="auto">
                <a:xfrm>
                  <a:off x="2032" y="2856"/>
                  <a:ext cx="129" cy="99"/>
                </a:xfrm>
                <a:prstGeom prst="rect">
                  <a:avLst/>
                </a:prstGeom>
                <a:solidFill>
                  <a:schemeClr val="bg2"/>
                </a:solidFill>
                <a:ln w="38100">
                  <a:solidFill>
                    <a:schemeClr val="bg2"/>
                  </a:solidFill>
                  <a:miter lim="800000"/>
                  <a:headEnd/>
                  <a:tailEnd type="none" w="sm" len="med"/>
                </a:ln>
                <a:effectLst/>
              </p:spPr>
              <p:txBody>
                <a:bodyPr wrap="none" anchor="ctr"/>
                <a:lstStyle/>
                <a:p>
                  <a:pPr>
                    <a:defRPr/>
                  </a:pPr>
                  <a:endParaRPr lang="zh-CN" altLang="en-US">
                    <a:solidFill>
                      <a:schemeClr val="accent1">
                        <a:lumMod val="75000"/>
                      </a:schemeClr>
                    </a:solidFill>
                    <a:latin typeface="Arial" charset="0"/>
                  </a:endParaRPr>
                </a:p>
              </p:txBody>
            </p:sp>
            <p:sp>
              <p:nvSpPr>
                <p:cNvPr id="160828" name="Rectangle 60"/>
                <p:cNvSpPr>
                  <a:spLocks noChangeArrowheads="1"/>
                </p:cNvSpPr>
                <p:nvPr/>
              </p:nvSpPr>
              <p:spPr bwMode="auto">
                <a:xfrm>
                  <a:off x="2266" y="2866"/>
                  <a:ext cx="68" cy="89"/>
                </a:xfrm>
                <a:prstGeom prst="rect">
                  <a:avLst/>
                </a:prstGeom>
                <a:solidFill>
                  <a:schemeClr val="bg2"/>
                </a:solidFill>
                <a:ln w="38100">
                  <a:solidFill>
                    <a:schemeClr val="bg2"/>
                  </a:solidFill>
                  <a:miter lim="800000"/>
                  <a:headEnd/>
                  <a:tailEnd type="none" w="sm" len="med"/>
                </a:ln>
                <a:effectLst/>
              </p:spPr>
              <p:txBody>
                <a:bodyPr wrap="none" anchor="ctr"/>
                <a:lstStyle/>
                <a:p>
                  <a:pPr>
                    <a:defRPr/>
                  </a:pPr>
                  <a:endParaRPr lang="zh-CN" altLang="en-US">
                    <a:solidFill>
                      <a:schemeClr val="accent1">
                        <a:lumMod val="75000"/>
                      </a:schemeClr>
                    </a:solidFill>
                    <a:latin typeface="Arial" charset="0"/>
                  </a:endParaRPr>
                </a:p>
              </p:txBody>
            </p:sp>
            <p:sp>
              <p:nvSpPr>
                <p:cNvPr id="160829" name="Rectangle 61"/>
                <p:cNvSpPr>
                  <a:spLocks noChangeArrowheads="1"/>
                </p:cNvSpPr>
                <p:nvPr/>
              </p:nvSpPr>
              <p:spPr bwMode="auto">
                <a:xfrm>
                  <a:off x="2438" y="2862"/>
                  <a:ext cx="120" cy="98"/>
                </a:xfrm>
                <a:prstGeom prst="rect">
                  <a:avLst/>
                </a:prstGeom>
                <a:solidFill>
                  <a:schemeClr val="bg2"/>
                </a:solidFill>
                <a:ln w="38100">
                  <a:solidFill>
                    <a:schemeClr val="bg2"/>
                  </a:solidFill>
                  <a:miter lim="800000"/>
                  <a:headEnd/>
                  <a:tailEnd type="none" w="sm" len="med"/>
                </a:ln>
                <a:effectLst/>
              </p:spPr>
              <p:txBody>
                <a:bodyPr wrap="none" anchor="ctr"/>
                <a:lstStyle/>
                <a:p>
                  <a:pPr>
                    <a:defRPr/>
                  </a:pPr>
                  <a:endParaRPr lang="zh-CN" altLang="en-US">
                    <a:solidFill>
                      <a:schemeClr val="accent1">
                        <a:lumMod val="75000"/>
                      </a:schemeClr>
                    </a:solidFill>
                    <a:latin typeface="Arial" charset="0"/>
                  </a:endParaRPr>
                </a:p>
              </p:txBody>
            </p:sp>
            <p:sp>
              <p:nvSpPr>
                <p:cNvPr id="160830" name="Rectangle 62"/>
                <p:cNvSpPr>
                  <a:spLocks noChangeArrowheads="1"/>
                </p:cNvSpPr>
                <p:nvPr/>
              </p:nvSpPr>
              <p:spPr bwMode="auto">
                <a:xfrm>
                  <a:off x="2663" y="2860"/>
                  <a:ext cx="120" cy="98"/>
                </a:xfrm>
                <a:prstGeom prst="rect">
                  <a:avLst/>
                </a:prstGeom>
                <a:solidFill>
                  <a:schemeClr val="bg2"/>
                </a:solidFill>
                <a:ln w="38100">
                  <a:solidFill>
                    <a:schemeClr val="bg2"/>
                  </a:solidFill>
                  <a:miter lim="800000"/>
                  <a:headEnd/>
                  <a:tailEnd type="none" w="sm" len="med"/>
                </a:ln>
                <a:effectLst/>
              </p:spPr>
              <p:txBody>
                <a:bodyPr wrap="none" anchor="ctr"/>
                <a:lstStyle/>
                <a:p>
                  <a:pPr>
                    <a:defRPr/>
                  </a:pPr>
                  <a:endParaRPr lang="zh-CN" altLang="en-US">
                    <a:solidFill>
                      <a:schemeClr val="accent1">
                        <a:lumMod val="75000"/>
                      </a:schemeClr>
                    </a:solidFill>
                    <a:latin typeface="Arial" charset="0"/>
                  </a:endParaRPr>
                </a:p>
              </p:txBody>
            </p:sp>
            <p:sp>
              <p:nvSpPr>
                <p:cNvPr id="160831" name="Rectangle 63"/>
                <p:cNvSpPr>
                  <a:spLocks noChangeArrowheads="1"/>
                </p:cNvSpPr>
                <p:nvPr/>
              </p:nvSpPr>
              <p:spPr bwMode="auto">
                <a:xfrm>
                  <a:off x="2901" y="2860"/>
                  <a:ext cx="445" cy="98"/>
                </a:xfrm>
                <a:prstGeom prst="rect">
                  <a:avLst/>
                </a:prstGeom>
                <a:solidFill>
                  <a:schemeClr val="bg2"/>
                </a:solidFill>
                <a:ln w="38100">
                  <a:solidFill>
                    <a:schemeClr val="bg2"/>
                  </a:solidFill>
                  <a:miter lim="800000"/>
                  <a:headEnd/>
                  <a:tailEnd type="none" w="sm" len="med"/>
                </a:ln>
                <a:effectLst/>
              </p:spPr>
              <p:txBody>
                <a:bodyPr wrap="none" anchor="ctr"/>
                <a:lstStyle/>
                <a:p>
                  <a:pPr>
                    <a:defRPr/>
                  </a:pPr>
                  <a:endParaRPr lang="zh-CN" altLang="en-US">
                    <a:solidFill>
                      <a:schemeClr val="accent1">
                        <a:lumMod val="75000"/>
                      </a:schemeClr>
                    </a:solidFill>
                    <a:latin typeface="Arial" charset="0"/>
                  </a:endParaRPr>
                </a:p>
              </p:txBody>
            </p:sp>
          </p:grpSp>
          <p:sp>
            <p:nvSpPr>
              <p:cNvPr id="160832" name="Freeform 64"/>
              <p:cNvSpPr>
                <a:spLocks/>
              </p:cNvSpPr>
              <p:nvPr/>
            </p:nvSpPr>
            <p:spPr bwMode="auto">
              <a:xfrm>
                <a:off x="1420" y="2400"/>
                <a:ext cx="1883" cy="895"/>
              </a:xfrm>
              <a:custGeom>
                <a:avLst/>
                <a:gdLst/>
                <a:ahLst/>
                <a:cxnLst>
                  <a:cxn ang="0">
                    <a:pos x="164" y="489"/>
                  </a:cxn>
                  <a:cxn ang="0">
                    <a:pos x="2" y="174"/>
                  </a:cxn>
                  <a:cxn ang="0">
                    <a:pos x="155" y="3"/>
                  </a:cxn>
                  <a:cxn ang="0">
                    <a:pos x="326" y="156"/>
                  </a:cxn>
                  <a:cxn ang="0">
                    <a:pos x="254" y="489"/>
                  </a:cxn>
                  <a:cxn ang="0">
                    <a:pos x="344" y="525"/>
                  </a:cxn>
                  <a:cxn ang="0">
                    <a:pos x="290" y="831"/>
                  </a:cxn>
                  <a:cxn ang="0">
                    <a:pos x="452" y="840"/>
                  </a:cxn>
                  <a:cxn ang="0">
                    <a:pos x="425" y="498"/>
                  </a:cxn>
                  <a:cxn ang="0">
                    <a:pos x="524" y="435"/>
                  </a:cxn>
                  <a:cxn ang="0">
                    <a:pos x="506" y="156"/>
                  </a:cxn>
                  <a:cxn ang="0">
                    <a:pos x="659" y="93"/>
                  </a:cxn>
                  <a:cxn ang="0">
                    <a:pos x="731" y="192"/>
                  </a:cxn>
                  <a:cxn ang="0">
                    <a:pos x="587" y="444"/>
                  </a:cxn>
                  <a:cxn ang="0">
                    <a:pos x="767" y="525"/>
                  </a:cxn>
                  <a:cxn ang="0">
                    <a:pos x="641" y="777"/>
                  </a:cxn>
                  <a:cxn ang="0">
                    <a:pos x="767" y="840"/>
                  </a:cxn>
                  <a:cxn ang="0">
                    <a:pos x="866" y="759"/>
                  </a:cxn>
                  <a:cxn ang="0">
                    <a:pos x="830" y="534"/>
                  </a:cxn>
                  <a:cxn ang="0">
                    <a:pos x="902" y="507"/>
                  </a:cxn>
                  <a:cxn ang="0">
                    <a:pos x="929" y="120"/>
                  </a:cxn>
                  <a:cxn ang="0">
                    <a:pos x="1172" y="111"/>
                  </a:cxn>
                  <a:cxn ang="0">
                    <a:pos x="1217" y="327"/>
                  </a:cxn>
                  <a:cxn ang="0">
                    <a:pos x="1028" y="489"/>
                  </a:cxn>
                  <a:cxn ang="0">
                    <a:pos x="1145" y="489"/>
                  </a:cxn>
                  <a:cxn ang="0">
                    <a:pos x="1091" y="678"/>
                  </a:cxn>
                  <a:cxn ang="0">
                    <a:pos x="1118" y="750"/>
                  </a:cxn>
                  <a:cxn ang="0">
                    <a:pos x="1262" y="759"/>
                  </a:cxn>
                  <a:cxn ang="0">
                    <a:pos x="1325" y="696"/>
                  </a:cxn>
                  <a:cxn ang="0">
                    <a:pos x="1298" y="534"/>
                  </a:cxn>
                  <a:cxn ang="0">
                    <a:pos x="1370" y="489"/>
                  </a:cxn>
                  <a:cxn ang="0">
                    <a:pos x="1343" y="174"/>
                  </a:cxn>
                  <a:cxn ang="0">
                    <a:pos x="1505" y="39"/>
                  </a:cxn>
                  <a:cxn ang="0">
                    <a:pos x="1730" y="57"/>
                  </a:cxn>
                  <a:cxn ang="0">
                    <a:pos x="1838" y="237"/>
                  </a:cxn>
                  <a:cxn ang="0">
                    <a:pos x="1460" y="471"/>
                  </a:cxn>
                </a:cxnLst>
                <a:rect l="0" t="0" r="r" b="b"/>
                <a:pathLst>
                  <a:path w="1883" h="895">
                    <a:moveTo>
                      <a:pt x="164" y="489"/>
                    </a:moveTo>
                    <a:cubicBezTo>
                      <a:pt x="136" y="436"/>
                      <a:pt x="4" y="255"/>
                      <a:pt x="2" y="174"/>
                    </a:cubicBezTo>
                    <a:cubicBezTo>
                      <a:pt x="0" y="93"/>
                      <a:pt x="101" y="6"/>
                      <a:pt x="155" y="3"/>
                    </a:cubicBezTo>
                    <a:cubicBezTo>
                      <a:pt x="209" y="0"/>
                      <a:pt x="310" y="75"/>
                      <a:pt x="326" y="156"/>
                    </a:cubicBezTo>
                    <a:cubicBezTo>
                      <a:pt x="342" y="237"/>
                      <a:pt x="251" y="428"/>
                      <a:pt x="254" y="489"/>
                    </a:cubicBezTo>
                    <a:cubicBezTo>
                      <a:pt x="257" y="550"/>
                      <a:pt x="338" y="468"/>
                      <a:pt x="344" y="525"/>
                    </a:cubicBezTo>
                    <a:cubicBezTo>
                      <a:pt x="350" y="582"/>
                      <a:pt x="272" y="779"/>
                      <a:pt x="290" y="831"/>
                    </a:cubicBezTo>
                    <a:cubicBezTo>
                      <a:pt x="308" y="883"/>
                      <a:pt x="430" y="895"/>
                      <a:pt x="452" y="840"/>
                    </a:cubicBezTo>
                    <a:cubicBezTo>
                      <a:pt x="474" y="785"/>
                      <a:pt x="413" y="565"/>
                      <a:pt x="425" y="498"/>
                    </a:cubicBezTo>
                    <a:cubicBezTo>
                      <a:pt x="437" y="431"/>
                      <a:pt x="511" y="492"/>
                      <a:pt x="524" y="435"/>
                    </a:cubicBezTo>
                    <a:cubicBezTo>
                      <a:pt x="537" y="378"/>
                      <a:pt x="483" y="213"/>
                      <a:pt x="506" y="156"/>
                    </a:cubicBezTo>
                    <a:cubicBezTo>
                      <a:pt x="529" y="99"/>
                      <a:pt x="622" y="87"/>
                      <a:pt x="659" y="93"/>
                    </a:cubicBezTo>
                    <a:cubicBezTo>
                      <a:pt x="696" y="99"/>
                      <a:pt x="743" y="134"/>
                      <a:pt x="731" y="192"/>
                    </a:cubicBezTo>
                    <a:cubicBezTo>
                      <a:pt x="719" y="250"/>
                      <a:pt x="581" y="389"/>
                      <a:pt x="587" y="444"/>
                    </a:cubicBezTo>
                    <a:cubicBezTo>
                      <a:pt x="593" y="499"/>
                      <a:pt x="758" y="470"/>
                      <a:pt x="767" y="525"/>
                    </a:cubicBezTo>
                    <a:cubicBezTo>
                      <a:pt x="776" y="580"/>
                      <a:pt x="641" y="725"/>
                      <a:pt x="641" y="777"/>
                    </a:cubicBezTo>
                    <a:cubicBezTo>
                      <a:pt x="641" y="829"/>
                      <a:pt x="730" y="843"/>
                      <a:pt x="767" y="840"/>
                    </a:cubicBezTo>
                    <a:cubicBezTo>
                      <a:pt x="804" y="837"/>
                      <a:pt x="855" y="810"/>
                      <a:pt x="866" y="759"/>
                    </a:cubicBezTo>
                    <a:cubicBezTo>
                      <a:pt x="877" y="708"/>
                      <a:pt x="824" y="576"/>
                      <a:pt x="830" y="534"/>
                    </a:cubicBezTo>
                    <a:cubicBezTo>
                      <a:pt x="836" y="492"/>
                      <a:pt x="886" y="576"/>
                      <a:pt x="902" y="507"/>
                    </a:cubicBezTo>
                    <a:cubicBezTo>
                      <a:pt x="918" y="438"/>
                      <a:pt x="884" y="186"/>
                      <a:pt x="929" y="120"/>
                    </a:cubicBezTo>
                    <a:cubicBezTo>
                      <a:pt x="974" y="54"/>
                      <a:pt x="1124" y="77"/>
                      <a:pt x="1172" y="111"/>
                    </a:cubicBezTo>
                    <a:cubicBezTo>
                      <a:pt x="1220" y="145"/>
                      <a:pt x="1241" y="264"/>
                      <a:pt x="1217" y="327"/>
                    </a:cubicBezTo>
                    <a:cubicBezTo>
                      <a:pt x="1193" y="390"/>
                      <a:pt x="1040" y="462"/>
                      <a:pt x="1028" y="489"/>
                    </a:cubicBezTo>
                    <a:cubicBezTo>
                      <a:pt x="1016" y="516"/>
                      <a:pt x="1134" y="458"/>
                      <a:pt x="1145" y="489"/>
                    </a:cubicBezTo>
                    <a:cubicBezTo>
                      <a:pt x="1156" y="520"/>
                      <a:pt x="1095" y="635"/>
                      <a:pt x="1091" y="678"/>
                    </a:cubicBezTo>
                    <a:cubicBezTo>
                      <a:pt x="1087" y="721"/>
                      <a:pt x="1090" y="737"/>
                      <a:pt x="1118" y="750"/>
                    </a:cubicBezTo>
                    <a:cubicBezTo>
                      <a:pt x="1146" y="763"/>
                      <a:pt x="1228" y="768"/>
                      <a:pt x="1262" y="759"/>
                    </a:cubicBezTo>
                    <a:cubicBezTo>
                      <a:pt x="1296" y="750"/>
                      <a:pt x="1319" y="733"/>
                      <a:pt x="1325" y="696"/>
                    </a:cubicBezTo>
                    <a:cubicBezTo>
                      <a:pt x="1331" y="659"/>
                      <a:pt x="1291" y="568"/>
                      <a:pt x="1298" y="534"/>
                    </a:cubicBezTo>
                    <a:cubicBezTo>
                      <a:pt x="1305" y="500"/>
                      <a:pt x="1362" y="549"/>
                      <a:pt x="1370" y="489"/>
                    </a:cubicBezTo>
                    <a:cubicBezTo>
                      <a:pt x="1378" y="429"/>
                      <a:pt x="1321" y="249"/>
                      <a:pt x="1343" y="174"/>
                    </a:cubicBezTo>
                    <a:cubicBezTo>
                      <a:pt x="1365" y="99"/>
                      <a:pt x="1440" y="58"/>
                      <a:pt x="1505" y="39"/>
                    </a:cubicBezTo>
                    <a:cubicBezTo>
                      <a:pt x="1570" y="20"/>
                      <a:pt x="1674" y="24"/>
                      <a:pt x="1730" y="57"/>
                    </a:cubicBezTo>
                    <a:cubicBezTo>
                      <a:pt x="1786" y="90"/>
                      <a:pt x="1883" y="168"/>
                      <a:pt x="1838" y="237"/>
                    </a:cubicBezTo>
                    <a:cubicBezTo>
                      <a:pt x="1793" y="306"/>
                      <a:pt x="1539" y="422"/>
                      <a:pt x="1460" y="471"/>
                    </a:cubicBezTo>
                  </a:path>
                </a:pathLst>
              </a:custGeom>
              <a:noFill/>
              <a:ln w="38100" cap="flat" cmpd="sng">
                <a:solidFill>
                  <a:schemeClr val="bg2"/>
                </a:solidFill>
                <a:prstDash val="solid"/>
                <a:round/>
                <a:headEnd type="none" w="med" len="med"/>
                <a:tailEnd type="none" w="sm" len="med"/>
              </a:ln>
              <a:effectLst/>
            </p:spPr>
            <p:txBody>
              <a:bodyPr wrap="none"/>
              <a:lstStyle/>
              <a:p>
                <a:pPr>
                  <a:defRPr/>
                </a:pPr>
                <a:endParaRPr lang="zh-CN" altLang="en-US">
                  <a:solidFill>
                    <a:schemeClr val="accent1">
                      <a:lumMod val="75000"/>
                    </a:schemeClr>
                  </a:solidFill>
                  <a:latin typeface="Arial" charset="0"/>
                </a:endParaRPr>
              </a:p>
            </p:txBody>
          </p:sp>
        </p:grpSp>
        <p:sp>
          <p:nvSpPr>
            <p:cNvPr id="160833" name="Text Box 65"/>
            <p:cNvSpPr txBox="1">
              <a:spLocks noChangeArrowheads="1"/>
            </p:cNvSpPr>
            <p:nvPr/>
          </p:nvSpPr>
          <p:spPr bwMode="auto">
            <a:xfrm>
              <a:off x="707" y="3222"/>
              <a:ext cx="1095" cy="213"/>
            </a:xfrm>
            <a:prstGeom prst="rect">
              <a:avLst/>
            </a:prstGeom>
            <a:noFill/>
            <a:ln w="38100">
              <a:noFill/>
              <a:miter lim="800000"/>
              <a:headEnd/>
              <a:tailEnd type="none" w="sm" len="med"/>
            </a:ln>
            <a:effectLst/>
          </p:spPr>
          <p:txBody>
            <a:bodyPr wrap="none">
              <a:spAutoFit/>
            </a:bodyPr>
            <a:lstStyle/>
            <a:p>
              <a:pPr algn="l">
                <a:defRPr/>
              </a:pPr>
              <a:r>
                <a:rPr kumimoji="1" lang="zh-CN" altLang="en-US" sz="1600" b="1" dirty="0">
                  <a:solidFill>
                    <a:schemeClr val="accent1">
                      <a:lumMod val="75000"/>
                    </a:schemeClr>
                  </a:solidFill>
                  <a:latin typeface="黑体" pitchFamily="49" charset="-122"/>
                  <a:ea typeface="黑体" pitchFamily="49" charset="-122"/>
                </a:rPr>
                <a:t>剪接中的套索</a:t>
              </a:r>
              <a:r>
                <a:rPr kumimoji="1" lang="en-US" altLang="zh-CN" sz="1600" b="1" dirty="0">
                  <a:solidFill>
                    <a:schemeClr val="accent1">
                      <a:lumMod val="75000"/>
                    </a:schemeClr>
                  </a:solidFill>
                  <a:latin typeface="黑体" pitchFamily="49" charset="-122"/>
                  <a:ea typeface="黑体" pitchFamily="49" charset="-122"/>
                </a:rPr>
                <a:t>RNA</a:t>
              </a:r>
            </a:p>
          </p:txBody>
        </p:sp>
      </p:grpSp>
      <p:sp>
        <p:nvSpPr>
          <p:cNvPr id="160834" name="Line 66"/>
          <p:cNvSpPr>
            <a:spLocks noChangeShapeType="1"/>
          </p:cNvSpPr>
          <p:nvPr/>
        </p:nvSpPr>
        <p:spPr bwMode="auto">
          <a:xfrm>
            <a:off x="4129088" y="2400300"/>
            <a:ext cx="0" cy="357188"/>
          </a:xfrm>
          <a:prstGeom prst="line">
            <a:avLst/>
          </a:prstGeom>
          <a:noFill/>
          <a:ln w="38100">
            <a:solidFill>
              <a:srgbClr val="0000FF"/>
            </a:solidFill>
            <a:round/>
            <a:headEnd/>
            <a:tailEnd type="stealth" w="sm" len="med"/>
          </a:ln>
          <a:effectLst/>
        </p:spPr>
        <p:txBody>
          <a:bodyPr wrap="none"/>
          <a:lstStyle/>
          <a:p>
            <a:pPr>
              <a:defRPr/>
            </a:pPr>
            <a:endParaRPr lang="zh-CN" altLang="en-US">
              <a:solidFill>
                <a:schemeClr val="accent1">
                  <a:lumMod val="75000"/>
                </a:schemeClr>
              </a:solidFill>
              <a:latin typeface="Arial" charset="0"/>
            </a:endParaRPr>
          </a:p>
        </p:txBody>
      </p:sp>
      <p:sp>
        <p:nvSpPr>
          <p:cNvPr id="160835" name="Line 67"/>
          <p:cNvSpPr>
            <a:spLocks noChangeShapeType="1"/>
          </p:cNvSpPr>
          <p:nvPr/>
        </p:nvSpPr>
        <p:spPr bwMode="auto">
          <a:xfrm>
            <a:off x="4124325" y="3152775"/>
            <a:ext cx="0" cy="357188"/>
          </a:xfrm>
          <a:prstGeom prst="line">
            <a:avLst/>
          </a:prstGeom>
          <a:noFill/>
          <a:ln w="38100">
            <a:solidFill>
              <a:srgbClr val="0000FF"/>
            </a:solidFill>
            <a:round/>
            <a:headEnd/>
            <a:tailEnd type="stealth" w="sm" len="med"/>
          </a:ln>
          <a:effectLst/>
        </p:spPr>
        <p:txBody>
          <a:bodyPr wrap="none"/>
          <a:lstStyle/>
          <a:p>
            <a:pPr>
              <a:defRPr/>
            </a:pPr>
            <a:endParaRPr lang="zh-CN" altLang="en-US">
              <a:solidFill>
                <a:schemeClr val="accent1">
                  <a:lumMod val="75000"/>
                </a:schemeClr>
              </a:solidFill>
              <a:latin typeface="Arial" charset="0"/>
            </a:endParaRPr>
          </a:p>
        </p:txBody>
      </p:sp>
      <p:sp>
        <p:nvSpPr>
          <p:cNvPr id="160836" name="Line 68"/>
          <p:cNvSpPr>
            <a:spLocks noChangeShapeType="1"/>
          </p:cNvSpPr>
          <p:nvPr/>
        </p:nvSpPr>
        <p:spPr bwMode="auto">
          <a:xfrm>
            <a:off x="4148138" y="3848100"/>
            <a:ext cx="0" cy="357188"/>
          </a:xfrm>
          <a:prstGeom prst="line">
            <a:avLst/>
          </a:prstGeom>
          <a:noFill/>
          <a:ln w="38100">
            <a:solidFill>
              <a:srgbClr val="0000FF"/>
            </a:solidFill>
            <a:round/>
            <a:headEnd/>
            <a:tailEnd type="stealth" w="sm" len="med"/>
          </a:ln>
          <a:effectLst/>
        </p:spPr>
        <p:txBody>
          <a:bodyPr wrap="none"/>
          <a:lstStyle/>
          <a:p>
            <a:pPr>
              <a:defRPr/>
            </a:pPr>
            <a:endParaRPr lang="zh-CN" altLang="en-US">
              <a:solidFill>
                <a:schemeClr val="accent1">
                  <a:lumMod val="75000"/>
                </a:schemeClr>
              </a:solidFill>
              <a:latin typeface="Arial" charset="0"/>
            </a:endParaRPr>
          </a:p>
        </p:txBody>
      </p:sp>
      <p:sp>
        <p:nvSpPr>
          <p:cNvPr id="160837" name="Line 69"/>
          <p:cNvSpPr>
            <a:spLocks noChangeShapeType="1"/>
          </p:cNvSpPr>
          <p:nvPr/>
        </p:nvSpPr>
        <p:spPr bwMode="auto">
          <a:xfrm>
            <a:off x="4171950" y="5343525"/>
            <a:ext cx="0" cy="357188"/>
          </a:xfrm>
          <a:prstGeom prst="line">
            <a:avLst/>
          </a:prstGeom>
          <a:noFill/>
          <a:ln w="38100">
            <a:solidFill>
              <a:srgbClr val="0000FF"/>
            </a:solidFill>
            <a:round/>
            <a:headEnd/>
            <a:tailEnd type="stealth" w="sm" len="med"/>
          </a:ln>
          <a:effectLst/>
        </p:spPr>
        <p:txBody>
          <a:bodyPr wrap="none"/>
          <a:lstStyle/>
          <a:p>
            <a:pPr>
              <a:defRPr/>
            </a:pPr>
            <a:endParaRPr lang="zh-CN" altLang="en-US">
              <a:solidFill>
                <a:schemeClr val="accent1">
                  <a:lumMod val="75000"/>
                </a:schemeClr>
              </a:solidFill>
              <a:latin typeface="Arial" charset="0"/>
            </a:endParaRPr>
          </a:p>
        </p:txBody>
      </p:sp>
      <p:grpSp>
        <p:nvGrpSpPr>
          <p:cNvPr id="15" name="Group 70"/>
          <p:cNvGrpSpPr>
            <a:grpSpLocks/>
          </p:cNvGrpSpPr>
          <p:nvPr/>
        </p:nvGrpSpPr>
        <p:grpSpPr bwMode="auto">
          <a:xfrm>
            <a:off x="1279525" y="1857375"/>
            <a:ext cx="6264275" cy="350838"/>
            <a:chOff x="806" y="1170"/>
            <a:chExt cx="3946" cy="221"/>
          </a:xfrm>
        </p:grpSpPr>
        <p:sp>
          <p:nvSpPr>
            <p:cNvPr id="160839" name="Text Box 71"/>
            <p:cNvSpPr txBox="1">
              <a:spLocks noChangeArrowheads="1"/>
            </p:cNvSpPr>
            <p:nvPr/>
          </p:nvSpPr>
          <p:spPr bwMode="auto">
            <a:xfrm>
              <a:off x="806" y="1186"/>
              <a:ext cx="191" cy="192"/>
            </a:xfrm>
            <a:prstGeom prst="rect">
              <a:avLst/>
            </a:prstGeom>
            <a:noFill/>
            <a:ln w="38100">
              <a:noFill/>
              <a:miter lim="800000"/>
              <a:headEnd/>
              <a:tailEnd type="none" w="sm" len="med"/>
            </a:ln>
            <a:effec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eaLnBrk="1" hangingPunct="1"/>
              <a:r>
                <a:rPr kumimoji="1" lang="en-US" altLang="zh-CN" sz="1400" b="1">
                  <a:solidFill>
                    <a:srgbClr val="002673"/>
                  </a:solidFill>
                  <a:latin typeface="Times New Roman" panose="02020603050405020304" pitchFamily="18" charset="0"/>
                </a:rPr>
                <a:t>L</a:t>
              </a:r>
            </a:p>
          </p:txBody>
        </p:sp>
        <p:sp>
          <p:nvSpPr>
            <p:cNvPr id="160840" name="Text Box 72"/>
            <p:cNvSpPr txBox="1">
              <a:spLocks noChangeArrowheads="1"/>
            </p:cNvSpPr>
            <p:nvPr/>
          </p:nvSpPr>
          <p:spPr bwMode="auto">
            <a:xfrm>
              <a:off x="1643" y="1179"/>
              <a:ext cx="180" cy="212"/>
            </a:xfrm>
            <a:prstGeom prst="rect">
              <a:avLst/>
            </a:prstGeom>
            <a:noFill/>
            <a:ln w="38100">
              <a:noFill/>
              <a:miter lim="800000"/>
              <a:headEnd/>
              <a:tailEnd type="none" w="sm" len="med"/>
            </a:ln>
            <a:effec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eaLnBrk="1" hangingPunct="1"/>
              <a:r>
                <a:rPr kumimoji="1" lang="en-US" altLang="zh-CN" sz="1600" b="1">
                  <a:solidFill>
                    <a:srgbClr val="002673"/>
                  </a:solidFill>
                  <a:latin typeface="Times New Roman" panose="02020603050405020304" pitchFamily="18" charset="0"/>
                </a:rPr>
                <a:t>1</a:t>
              </a:r>
            </a:p>
          </p:txBody>
        </p:sp>
        <p:sp>
          <p:nvSpPr>
            <p:cNvPr id="160841" name="Text Box 73"/>
            <p:cNvSpPr txBox="1">
              <a:spLocks noChangeArrowheads="1"/>
            </p:cNvSpPr>
            <p:nvPr/>
          </p:nvSpPr>
          <p:spPr bwMode="auto">
            <a:xfrm>
              <a:off x="1967" y="1179"/>
              <a:ext cx="180" cy="212"/>
            </a:xfrm>
            <a:prstGeom prst="rect">
              <a:avLst/>
            </a:prstGeom>
            <a:noFill/>
            <a:ln w="38100">
              <a:noFill/>
              <a:miter lim="800000"/>
              <a:headEnd/>
              <a:tailEnd type="none" w="sm" len="med"/>
            </a:ln>
            <a:effec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eaLnBrk="1" hangingPunct="1"/>
              <a:r>
                <a:rPr kumimoji="1" lang="en-US" altLang="zh-CN" sz="1600" b="1">
                  <a:solidFill>
                    <a:srgbClr val="002673"/>
                  </a:solidFill>
                  <a:latin typeface="Times New Roman" panose="02020603050405020304" pitchFamily="18" charset="0"/>
                </a:rPr>
                <a:t>2</a:t>
              </a:r>
            </a:p>
          </p:txBody>
        </p:sp>
        <p:sp>
          <p:nvSpPr>
            <p:cNvPr id="160842" name="Rectangle 74"/>
            <p:cNvSpPr>
              <a:spLocks noChangeArrowheads="1"/>
            </p:cNvSpPr>
            <p:nvPr/>
          </p:nvSpPr>
          <p:spPr bwMode="auto">
            <a:xfrm>
              <a:off x="4572" y="1170"/>
              <a:ext cx="180" cy="212"/>
            </a:xfrm>
            <a:prstGeom prst="rect">
              <a:avLst/>
            </a:prstGeom>
            <a:noFill/>
            <a:ln w="38100">
              <a:noFill/>
              <a:miter lim="800000"/>
              <a:headEnd/>
              <a:tailEnd type="none" w="sm" len="med"/>
            </a:ln>
            <a:effec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eaLnBrk="1" hangingPunct="1"/>
              <a:r>
                <a:rPr kumimoji="1" lang="en-US" altLang="zh-CN" sz="1600" b="1">
                  <a:solidFill>
                    <a:srgbClr val="002673"/>
                  </a:solidFill>
                  <a:latin typeface="Times New Roman" panose="02020603050405020304" pitchFamily="18" charset="0"/>
                </a:rPr>
                <a:t>7</a:t>
              </a:r>
            </a:p>
          </p:txBody>
        </p:sp>
        <p:sp>
          <p:nvSpPr>
            <p:cNvPr id="160843" name="Rectangle 75"/>
            <p:cNvSpPr>
              <a:spLocks noChangeArrowheads="1"/>
            </p:cNvSpPr>
            <p:nvPr/>
          </p:nvSpPr>
          <p:spPr bwMode="auto">
            <a:xfrm>
              <a:off x="3591" y="1170"/>
              <a:ext cx="180" cy="212"/>
            </a:xfrm>
            <a:prstGeom prst="rect">
              <a:avLst/>
            </a:prstGeom>
            <a:noFill/>
            <a:ln w="38100">
              <a:noFill/>
              <a:miter lim="800000"/>
              <a:headEnd/>
              <a:tailEnd type="none" w="sm" len="med"/>
            </a:ln>
            <a:effec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eaLnBrk="1" hangingPunct="1"/>
              <a:r>
                <a:rPr kumimoji="1" lang="en-US" altLang="zh-CN" sz="1600" b="1">
                  <a:solidFill>
                    <a:srgbClr val="002673"/>
                  </a:solidFill>
                  <a:latin typeface="Times New Roman" panose="02020603050405020304" pitchFamily="18" charset="0"/>
                </a:rPr>
                <a:t>6</a:t>
              </a:r>
            </a:p>
          </p:txBody>
        </p:sp>
        <p:sp>
          <p:nvSpPr>
            <p:cNvPr id="160844" name="Rectangle 76"/>
            <p:cNvSpPr>
              <a:spLocks noChangeArrowheads="1"/>
            </p:cNvSpPr>
            <p:nvPr/>
          </p:nvSpPr>
          <p:spPr bwMode="auto">
            <a:xfrm>
              <a:off x="3303" y="1179"/>
              <a:ext cx="180" cy="212"/>
            </a:xfrm>
            <a:prstGeom prst="rect">
              <a:avLst/>
            </a:prstGeom>
            <a:noFill/>
            <a:ln w="38100">
              <a:noFill/>
              <a:miter lim="800000"/>
              <a:headEnd/>
              <a:tailEnd type="none" w="sm" len="med"/>
            </a:ln>
            <a:effec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eaLnBrk="1" hangingPunct="1"/>
              <a:r>
                <a:rPr kumimoji="1" lang="en-US" altLang="zh-CN" sz="1600" b="1">
                  <a:solidFill>
                    <a:srgbClr val="002673"/>
                  </a:solidFill>
                  <a:latin typeface="Times New Roman" panose="02020603050405020304" pitchFamily="18" charset="0"/>
                </a:rPr>
                <a:t>5</a:t>
              </a:r>
            </a:p>
          </p:txBody>
        </p:sp>
        <p:sp>
          <p:nvSpPr>
            <p:cNvPr id="160845" name="Rectangle 77"/>
            <p:cNvSpPr>
              <a:spLocks noChangeArrowheads="1"/>
            </p:cNvSpPr>
            <p:nvPr/>
          </p:nvSpPr>
          <p:spPr bwMode="auto">
            <a:xfrm>
              <a:off x="2682" y="1179"/>
              <a:ext cx="180" cy="212"/>
            </a:xfrm>
            <a:prstGeom prst="rect">
              <a:avLst/>
            </a:prstGeom>
            <a:noFill/>
            <a:ln w="38100">
              <a:noFill/>
              <a:miter lim="800000"/>
              <a:headEnd/>
              <a:tailEnd type="none" w="sm" len="med"/>
            </a:ln>
            <a:effec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eaLnBrk="1" hangingPunct="1"/>
              <a:r>
                <a:rPr kumimoji="1" lang="en-US" altLang="zh-CN" sz="1600" b="1">
                  <a:solidFill>
                    <a:srgbClr val="002673"/>
                  </a:solidFill>
                  <a:latin typeface="Times New Roman" panose="02020603050405020304" pitchFamily="18" charset="0"/>
                </a:rPr>
                <a:t>4</a:t>
              </a:r>
            </a:p>
          </p:txBody>
        </p:sp>
        <p:sp>
          <p:nvSpPr>
            <p:cNvPr id="160846" name="Rectangle 78"/>
            <p:cNvSpPr>
              <a:spLocks noChangeArrowheads="1"/>
            </p:cNvSpPr>
            <p:nvPr/>
          </p:nvSpPr>
          <p:spPr bwMode="auto">
            <a:xfrm>
              <a:off x="2358" y="1179"/>
              <a:ext cx="180" cy="212"/>
            </a:xfrm>
            <a:prstGeom prst="rect">
              <a:avLst/>
            </a:prstGeom>
            <a:noFill/>
            <a:ln w="38100">
              <a:noFill/>
              <a:miter lim="800000"/>
              <a:headEnd/>
              <a:tailEnd type="none" w="sm" len="med"/>
            </a:ln>
            <a:effec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eaLnBrk="1" hangingPunct="1"/>
              <a:r>
                <a:rPr kumimoji="1" lang="en-US" altLang="zh-CN" sz="1600" b="1">
                  <a:solidFill>
                    <a:srgbClr val="002673"/>
                  </a:solidFill>
                  <a:latin typeface="Times New Roman" panose="02020603050405020304" pitchFamily="18" charset="0"/>
                </a:rPr>
                <a:t>3</a:t>
              </a:r>
            </a:p>
          </p:txBody>
        </p:sp>
      </p:grpSp>
      <p:grpSp>
        <p:nvGrpSpPr>
          <p:cNvPr id="16" name="Group 79"/>
          <p:cNvGrpSpPr>
            <a:grpSpLocks/>
          </p:cNvGrpSpPr>
          <p:nvPr/>
        </p:nvGrpSpPr>
        <p:grpSpPr bwMode="auto">
          <a:xfrm>
            <a:off x="1350963" y="5683250"/>
            <a:ext cx="5176837" cy="338138"/>
            <a:chOff x="833" y="3751"/>
            <a:chExt cx="3261" cy="213"/>
          </a:xfrm>
        </p:grpSpPr>
        <p:sp>
          <p:nvSpPr>
            <p:cNvPr id="160848" name="Text Box 80"/>
            <p:cNvSpPr txBox="1">
              <a:spLocks noChangeArrowheads="1"/>
            </p:cNvSpPr>
            <p:nvPr/>
          </p:nvSpPr>
          <p:spPr bwMode="auto">
            <a:xfrm>
              <a:off x="1691" y="3769"/>
              <a:ext cx="480" cy="194"/>
            </a:xfrm>
            <a:prstGeom prst="rect">
              <a:avLst/>
            </a:prstGeom>
            <a:noFill/>
            <a:ln w="38100">
              <a:noFill/>
              <a:miter lim="800000"/>
              <a:headEnd/>
              <a:tailEnd type="none" w="sm" len="med"/>
            </a:ln>
            <a:effectLst/>
          </p:spPr>
          <p:txBody>
            <a:bodyPr wrap="none">
              <a:spAutoFit/>
            </a:bodyPr>
            <a:lstStyle/>
            <a:p>
              <a:pPr algn="l">
                <a:defRPr/>
              </a:pPr>
              <a:r>
                <a:rPr kumimoji="1" lang="en-US" altLang="zh-CN" sz="1400" b="1">
                  <a:solidFill>
                    <a:schemeClr val="accent1">
                      <a:lumMod val="75000"/>
                    </a:schemeClr>
                  </a:solidFill>
                  <a:latin typeface="Times New Roman" pitchFamily="18" charset="0"/>
                </a:rPr>
                <a:t>GpppG</a:t>
              </a:r>
            </a:p>
          </p:txBody>
        </p:sp>
        <p:sp>
          <p:nvSpPr>
            <p:cNvPr id="160849" name="Text Box 81"/>
            <p:cNvSpPr txBox="1">
              <a:spLocks noChangeArrowheads="1"/>
            </p:cNvSpPr>
            <p:nvPr/>
          </p:nvSpPr>
          <p:spPr bwMode="auto">
            <a:xfrm>
              <a:off x="3375" y="3769"/>
              <a:ext cx="719" cy="194"/>
            </a:xfrm>
            <a:prstGeom prst="rect">
              <a:avLst/>
            </a:prstGeom>
            <a:noFill/>
            <a:ln w="38100">
              <a:noFill/>
              <a:miter lim="800000"/>
              <a:headEnd/>
              <a:tailEnd type="none" w="sm" len="med"/>
            </a:ln>
            <a:effectLst/>
          </p:spPr>
          <p:txBody>
            <a:bodyPr wrap="none">
              <a:spAutoFit/>
            </a:bodyPr>
            <a:lstStyle/>
            <a:p>
              <a:pPr algn="l">
                <a:defRPr/>
              </a:pPr>
              <a:r>
                <a:rPr kumimoji="1" lang="en-US" altLang="zh-CN" sz="1400" b="1">
                  <a:solidFill>
                    <a:schemeClr val="accent1">
                      <a:lumMod val="75000"/>
                    </a:schemeClr>
                  </a:solidFill>
                  <a:latin typeface="Times New Roman" pitchFamily="18" charset="0"/>
                </a:rPr>
                <a:t>AAA···AAA</a:t>
              </a:r>
            </a:p>
          </p:txBody>
        </p:sp>
        <p:sp>
          <p:nvSpPr>
            <p:cNvPr id="160850" name="Text Box 82"/>
            <p:cNvSpPr txBox="1">
              <a:spLocks noChangeArrowheads="1"/>
            </p:cNvSpPr>
            <p:nvPr/>
          </p:nvSpPr>
          <p:spPr bwMode="auto">
            <a:xfrm>
              <a:off x="833" y="3751"/>
              <a:ext cx="639" cy="213"/>
            </a:xfrm>
            <a:prstGeom prst="rect">
              <a:avLst/>
            </a:prstGeom>
            <a:noFill/>
            <a:ln w="38100">
              <a:noFill/>
              <a:miter lim="800000"/>
              <a:headEnd/>
              <a:tailEnd type="none" w="sm" len="med"/>
            </a:ln>
            <a:effectLst/>
          </p:spPr>
          <p:txBody>
            <a:bodyPr wrap="none">
              <a:spAutoFit/>
            </a:bodyPr>
            <a:lstStyle/>
            <a:p>
              <a:pPr algn="l">
                <a:defRPr/>
              </a:pPr>
              <a:r>
                <a:rPr kumimoji="1" lang="zh-CN" altLang="en-US" sz="1600" b="1" dirty="0">
                  <a:solidFill>
                    <a:schemeClr val="accent1">
                      <a:lumMod val="75000"/>
                    </a:schemeClr>
                  </a:solidFill>
                  <a:latin typeface="黑体" pitchFamily="49" charset="-122"/>
                  <a:ea typeface="黑体" pitchFamily="49" charset="-122"/>
                </a:rPr>
                <a:t>胞浆</a:t>
              </a:r>
              <a:r>
                <a:rPr kumimoji="1" lang="en-US" altLang="zh-CN" sz="1600" b="1" dirty="0">
                  <a:solidFill>
                    <a:schemeClr val="accent1">
                      <a:lumMod val="75000"/>
                    </a:schemeClr>
                  </a:solidFill>
                  <a:latin typeface="黑体" pitchFamily="49" charset="-122"/>
                  <a:ea typeface="黑体" pitchFamily="49" charset="-122"/>
                </a:rPr>
                <a:t>mRNA</a:t>
              </a:r>
            </a:p>
          </p:txBody>
        </p:sp>
        <p:sp>
          <p:nvSpPr>
            <p:cNvPr id="160851" name="Rectangle 83"/>
            <p:cNvSpPr>
              <a:spLocks noChangeArrowheads="1"/>
            </p:cNvSpPr>
            <p:nvPr/>
          </p:nvSpPr>
          <p:spPr bwMode="auto">
            <a:xfrm>
              <a:off x="2142" y="3830"/>
              <a:ext cx="1260" cy="64"/>
            </a:xfrm>
            <a:prstGeom prst="rect">
              <a:avLst/>
            </a:prstGeom>
            <a:solidFill>
              <a:schemeClr val="bg2"/>
            </a:solidFill>
            <a:ln w="38100">
              <a:solidFill>
                <a:schemeClr val="bg2"/>
              </a:solidFill>
              <a:miter lim="800000"/>
              <a:headEnd/>
              <a:tailEnd type="none" w="sm" len="med"/>
            </a:ln>
            <a:effectLst/>
          </p:spPr>
          <p:txBody>
            <a:bodyPr wrap="none" anchor="ctr"/>
            <a:lstStyle/>
            <a:p>
              <a:pPr>
                <a:defRPr/>
              </a:pPr>
              <a:endParaRPr lang="zh-CN" altLang="en-US">
                <a:solidFill>
                  <a:schemeClr val="accent1">
                    <a:lumMod val="75000"/>
                  </a:schemeClr>
                </a:solidFill>
                <a:latin typeface="Arial" charset="0"/>
              </a:endParaRPr>
            </a:p>
          </p:txBody>
        </p:sp>
      </p:grpSp>
    </p:spTree>
    <p:extLst>
      <p:ext uri="{BB962C8B-B14F-4D97-AF65-F5344CB8AC3E}">
        <p14:creationId xmlns:p14="http://schemas.microsoft.com/office/powerpoint/2010/main" val="27089541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nodeType="afterGroup">
                            <p:stCondLst>
                              <p:cond delay="500"/>
                            </p:stCondLst>
                            <p:childTnLst>
                              <p:par>
                                <p:cTn id="9" presetID="22" presetClass="entr" presetSubtype="1"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childTnLst>
                          </p:cTn>
                        </p:par>
                        <p:par>
                          <p:cTn id="12" fill="hold" nodeType="afterGroup">
                            <p:stCondLst>
                              <p:cond delay="1000"/>
                            </p:stCondLst>
                            <p:childTnLst>
                              <p:par>
                                <p:cTn id="13" presetID="1" presetClass="entr" presetSubtype="0" fill="hold" nodeType="afterEffect">
                                  <p:stCondLst>
                                    <p:cond delay="0"/>
                                  </p:stCondLst>
                                  <p:childTnLst>
                                    <p:set>
                                      <p:cBhvr>
                                        <p:cTn id="14" dur="1" fill="hold">
                                          <p:stCondLst>
                                            <p:cond delay="499"/>
                                          </p:stCondLst>
                                        </p:cTn>
                                        <p:tgtEl>
                                          <p:spTgt spid="15"/>
                                        </p:tgtEl>
                                        <p:attrNameLst>
                                          <p:attrName>style.visibility</p:attrName>
                                        </p:attrNameLst>
                                      </p:cBhvr>
                                      <p:to>
                                        <p:strVal val="visible"/>
                                      </p:to>
                                    </p:set>
                                  </p:childTnLst>
                                </p:cTn>
                              </p:par>
                            </p:childTnLst>
                          </p:cTn>
                        </p:par>
                        <p:par>
                          <p:cTn id="15" fill="hold" nodeType="afterGroup">
                            <p:stCondLst>
                              <p:cond delay="1500"/>
                            </p:stCondLst>
                            <p:childTnLst>
                              <p:par>
                                <p:cTn id="16" presetID="22" presetClass="entr" presetSubtype="1"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up)">
                                      <p:cBhvr>
                                        <p:cTn id="18" dur="500"/>
                                        <p:tgtEl>
                                          <p:spTgt spid="2"/>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1" fill="hold" nodeType="clickEffect">
                                  <p:stCondLst>
                                    <p:cond delay="0"/>
                                  </p:stCondLst>
                                  <p:childTnLst>
                                    <p:set>
                                      <p:cBhvr>
                                        <p:cTn id="22" dur="1" fill="hold">
                                          <p:stCondLst>
                                            <p:cond delay="0"/>
                                          </p:stCondLst>
                                        </p:cTn>
                                        <p:tgtEl>
                                          <p:spTgt spid="160834"/>
                                        </p:tgtEl>
                                        <p:attrNameLst>
                                          <p:attrName>style.visibility</p:attrName>
                                        </p:attrNameLst>
                                      </p:cBhvr>
                                      <p:to>
                                        <p:strVal val="visible"/>
                                      </p:to>
                                    </p:set>
                                    <p:animEffect transition="in" filter="wipe(up)">
                                      <p:cBhvr>
                                        <p:cTn id="23" dur="500"/>
                                        <p:tgtEl>
                                          <p:spTgt spid="160834"/>
                                        </p:tgtEl>
                                      </p:cBhvr>
                                    </p:animEffect>
                                  </p:childTnLst>
                                </p:cTn>
                              </p:par>
                            </p:childTnLst>
                          </p:cTn>
                        </p:par>
                        <p:par>
                          <p:cTn id="24" fill="hold" nodeType="afterGroup">
                            <p:stCondLst>
                              <p:cond delay="500"/>
                            </p:stCondLst>
                            <p:childTnLst>
                              <p:par>
                                <p:cTn id="25" presetID="22" presetClass="entr" presetSubtype="1"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up)">
                                      <p:cBhvr>
                                        <p:cTn id="27" dur="500"/>
                                        <p:tgtEl>
                                          <p:spTgt spid="7"/>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1" fill="hold" nodeType="clickEffect">
                                  <p:stCondLst>
                                    <p:cond delay="0"/>
                                  </p:stCondLst>
                                  <p:childTnLst>
                                    <p:set>
                                      <p:cBhvr>
                                        <p:cTn id="31" dur="1" fill="hold">
                                          <p:stCondLst>
                                            <p:cond delay="0"/>
                                          </p:stCondLst>
                                        </p:cTn>
                                        <p:tgtEl>
                                          <p:spTgt spid="160835"/>
                                        </p:tgtEl>
                                        <p:attrNameLst>
                                          <p:attrName>style.visibility</p:attrName>
                                        </p:attrNameLst>
                                      </p:cBhvr>
                                      <p:to>
                                        <p:strVal val="visible"/>
                                      </p:to>
                                    </p:set>
                                    <p:animEffect transition="in" filter="wipe(up)">
                                      <p:cBhvr>
                                        <p:cTn id="32" dur="500"/>
                                        <p:tgtEl>
                                          <p:spTgt spid="160835"/>
                                        </p:tgtEl>
                                      </p:cBhvr>
                                    </p:animEffect>
                                  </p:childTnLst>
                                </p:cTn>
                              </p:par>
                            </p:childTnLst>
                          </p:cTn>
                        </p:par>
                        <p:par>
                          <p:cTn id="33" fill="hold" nodeType="afterGroup">
                            <p:stCondLst>
                              <p:cond delay="500"/>
                            </p:stCondLst>
                            <p:childTnLst>
                              <p:par>
                                <p:cTn id="34" presetID="22" presetClass="entr" presetSubtype="1" fill="hold"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wipe(up)">
                                      <p:cBhvr>
                                        <p:cTn id="36" dur="500"/>
                                        <p:tgtEl>
                                          <p:spTgt spid="9"/>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22" presetClass="entr" presetSubtype="1" fill="hold" nodeType="clickEffect">
                                  <p:stCondLst>
                                    <p:cond delay="0"/>
                                  </p:stCondLst>
                                  <p:childTnLst>
                                    <p:set>
                                      <p:cBhvr>
                                        <p:cTn id="40" dur="1" fill="hold">
                                          <p:stCondLst>
                                            <p:cond delay="0"/>
                                          </p:stCondLst>
                                        </p:cTn>
                                        <p:tgtEl>
                                          <p:spTgt spid="160836"/>
                                        </p:tgtEl>
                                        <p:attrNameLst>
                                          <p:attrName>style.visibility</p:attrName>
                                        </p:attrNameLst>
                                      </p:cBhvr>
                                      <p:to>
                                        <p:strVal val="visible"/>
                                      </p:to>
                                    </p:set>
                                    <p:animEffect transition="in" filter="wipe(up)">
                                      <p:cBhvr>
                                        <p:cTn id="41" dur="500"/>
                                        <p:tgtEl>
                                          <p:spTgt spid="160836"/>
                                        </p:tgtEl>
                                      </p:cBhvr>
                                    </p:animEffect>
                                  </p:childTnLst>
                                </p:cTn>
                              </p:par>
                            </p:childTnLst>
                          </p:cTn>
                        </p:par>
                        <p:par>
                          <p:cTn id="42" fill="hold" nodeType="afterGroup">
                            <p:stCondLst>
                              <p:cond delay="500"/>
                            </p:stCondLst>
                            <p:childTnLst>
                              <p:par>
                                <p:cTn id="43" presetID="22" presetClass="entr" presetSubtype="1" fill="hold"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up)">
                                      <p:cBhvr>
                                        <p:cTn id="45" dur="500"/>
                                        <p:tgtEl>
                                          <p:spTgt spid="12"/>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22" presetClass="entr" presetSubtype="1" fill="hold" nodeType="clickEffect">
                                  <p:stCondLst>
                                    <p:cond delay="0"/>
                                  </p:stCondLst>
                                  <p:childTnLst>
                                    <p:set>
                                      <p:cBhvr>
                                        <p:cTn id="49" dur="1" fill="hold">
                                          <p:stCondLst>
                                            <p:cond delay="0"/>
                                          </p:stCondLst>
                                        </p:cTn>
                                        <p:tgtEl>
                                          <p:spTgt spid="160837"/>
                                        </p:tgtEl>
                                        <p:attrNameLst>
                                          <p:attrName>style.visibility</p:attrName>
                                        </p:attrNameLst>
                                      </p:cBhvr>
                                      <p:to>
                                        <p:strVal val="visible"/>
                                      </p:to>
                                    </p:set>
                                    <p:animEffect transition="in" filter="wipe(up)">
                                      <p:cBhvr>
                                        <p:cTn id="50" dur="500"/>
                                        <p:tgtEl>
                                          <p:spTgt spid="160837"/>
                                        </p:tgtEl>
                                      </p:cBhvr>
                                    </p:animEffect>
                                  </p:childTnLst>
                                </p:cTn>
                              </p:par>
                            </p:childTnLst>
                          </p:cTn>
                        </p:par>
                        <p:par>
                          <p:cTn id="51" fill="hold" nodeType="afterGroup">
                            <p:stCondLst>
                              <p:cond delay="500"/>
                            </p:stCondLst>
                            <p:childTnLst>
                              <p:par>
                                <p:cTn id="52" presetID="1" presetClass="entr" presetSubtype="0" fill="hold" nodeType="afterEffect">
                                  <p:stCondLst>
                                    <p:cond delay="0"/>
                                  </p:stCondLst>
                                  <p:childTnLst>
                                    <p:set>
                                      <p:cBhvr>
                                        <p:cTn id="53" dur="1" fill="hold">
                                          <p:stCondLst>
                                            <p:cond delay="499"/>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F14A02FA-ACE5-41B4-BD30-4C2DD146FFE7}" type="slidenum">
              <a:rPr lang="en-US" altLang="zh-CN"/>
              <a:pPr eaLnBrk="1" hangingPunct="1"/>
              <a:t>37</a:t>
            </a:fld>
            <a:endParaRPr lang="en-US" altLang="zh-CN"/>
          </a:p>
        </p:txBody>
      </p:sp>
      <p:sp>
        <p:nvSpPr>
          <p:cNvPr id="39939" name="Rectangle 2"/>
          <p:cNvSpPr>
            <a:spLocks noGrp="1" noChangeArrowheads="1"/>
          </p:cNvSpPr>
          <p:nvPr>
            <p:ph type="title"/>
          </p:nvPr>
        </p:nvSpPr>
        <p:spPr/>
        <p:txBody>
          <a:bodyPr/>
          <a:lstStyle/>
          <a:p>
            <a:pPr eaLnBrk="1" hangingPunct="1"/>
            <a:r>
              <a:rPr lang="zh-CN" altLang="en-US" sz="4000" smtClean="0">
                <a:latin typeface="黑体" panose="02010609060101010101" pitchFamily="49" charset="-122"/>
                <a:ea typeface="黑体" panose="02010609060101010101" pitchFamily="49" charset="-122"/>
              </a:rPr>
              <a:t>二、</a:t>
            </a:r>
            <a:r>
              <a:rPr lang="en-US" altLang="zh-CN" sz="4000" smtClean="0">
                <a:latin typeface="黑体" panose="02010609060101010101" pitchFamily="49" charset="-122"/>
                <a:ea typeface="黑体" panose="02010609060101010101" pitchFamily="49" charset="-122"/>
              </a:rPr>
              <a:t>tRNA</a:t>
            </a:r>
            <a:r>
              <a:rPr lang="zh-CN" altLang="en-US" sz="4000" smtClean="0">
                <a:latin typeface="黑体" panose="02010609060101010101" pitchFamily="49" charset="-122"/>
                <a:ea typeface="黑体" panose="02010609060101010101" pitchFamily="49" charset="-122"/>
              </a:rPr>
              <a:t>前体的后加工</a:t>
            </a:r>
          </a:p>
        </p:txBody>
      </p:sp>
      <p:sp>
        <p:nvSpPr>
          <p:cNvPr id="39940" name="Rectangle 3"/>
          <p:cNvSpPr>
            <a:spLocks noGrp="1" noChangeArrowheads="1"/>
          </p:cNvSpPr>
          <p:nvPr>
            <p:ph type="body" idx="1"/>
          </p:nvPr>
        </p:nvSpPr>
        <p:spPr/>
        <p:txBody>
          <a:bodyPr/>
          <a:lstStyle/>
          <a:p>
            <a:pPr eaLnBrk="1" hangingPunct="1"/>
            <a:r>
              <a:rPr lang="zh-CN" altLang="en-US" sz="3600" smtClean="0">
                <a:latin typeface="黑体" panose="02010609060101010101" pitchFamily="49" charset="-122"/>
                <a:ea typeface="黑体" panose="02010609060101010101" pitchFamily="49" charset="-122"/>
              </a:rPr>
              <a:t>（一）</a:t>
            </a:r>
            <a:r>
              <a:rPr lang="en-US" altLang="zh-CN" sz="3600" smtClean="0">
                <a:latin typeface="黑体" panose="02010609060101010101" pitchFamily="49" charset="-122"/>
                <a:ea typeface="黑体" panose="02010609060101010101" pitchFamily="49" charset="-122"/>
              </a:rPr>
              <a:t>tRNA</a:t>
            </a:r>
            <a:r>
              <a:rPr lang="zh-CN" altLang="en-US" sz="3600" smtClean="0">
                <a:latin typeface="黑体" panose="02010609060101010101" pitchFamily="49" charset="-122"/>
                <a:ea typeface="黑体" panose="02010609060101010101" pitchFamily="49" charset="-122"/>
              </a:rPr>
              <a:t>前体的后加工的内容</a:t>
            </a:r>
          </a:p>
          <a:p>
            <a:pPr lvl="1" eaLnBrk="1" hangingPunct="1"/>
            <a:r>
              <a:rPr lang="en-US" altLang="zh-CN" sz="3200" smtClean="0">
                <a:latin typeface="黑体" panose="02010609060101010101" pitchFamily="49" charset="-122"/>
                <a:ea typeface="黑体" panose="02010609060101010101" pitchFamily="49" charset="-122"/>
              </a:rPr>
              <a:t>1</a:t>
            </a:r>
            <a:r>
              <a:rPr lang="zh-CN" altLang="en-US" sz="3200" smtClean="0">
                <a:latin typeface="黑体" panose="02010609060101010101" pitchFamily="49" charset="-122"/>
                <a:ea typeface="黑体" panose="02010609060101010101" pitchFamily="49" charset="-122"/>
              </a:rPr>
              <a:t>．切除多余的顺序</a:t>
            </a:r>
          </a:p>
          <a:p>
            <a:pPr lvl="2" eaLnBrk="1" hangingPunct="1"/>
            <a:r>
              <a:rPr lang="zh-CN" altLang="en-US" sz="2800" smtClean="0">
                <a:latin typeface="黑体" panose="02010609060101010101" pitchFamily="49" charset="-122"/>
                <a:ea typeface="黑体" panose="02010609060101010101" pitchFamily="49" charset="-122"/>
              </a:rPr>
              <a:t>（</a:t>
            </a:r>
            <a:r>
              <a:rPr lang="en-US" altLang="zh-CN" sz="2800" smtClean="0">
                <a:latin typeface="黑体" panose="02010609060101010101" pitchFamily="49" charset="-122"/>
                <a:ea typeface="黑体" panose="02010609060101010101" pitchFamily="49" charset="-122"/>
              </a:rPr>
              <a:t>1</a:t>
            </a:r>
            <a:r>
              <a:rPr lang="zh-CN" altLang="en-US" sz="2800" smtClean="0">
                <a:latin typeface="黑体" panose="02010609060101010101" pitchFamily="49" charset="-122"/>
                <a:ea typeface="黑体" panose="02010609060101010101" pitchFamily="49" charset="-122"/>
              </a:rPr>
              <a:t>）含单个</a:t>
            </a:r>
            <a:r>
              <a:rPr lang="en-US" altLang="zh-CN" sz="2800" smtClean="0">
                <a:latin typeface="黑体" panose="02010609060101010101" pitchFamily="49" charset="-122"/>
                <a:ea typeface="黑体" panose="02010609060101010101" pitchFamily="49" charset="-122"/>
              </a:rPr>
              <a:t>tRNA</a:t>
            </a:r>
            <a:r>
              <a:rPr lang="zh-CN" altLang="en-US" sz="2800" smtClean="0">
                <a:latin typeface="黑体" panose="02010609060101010101" pitchFamily="49" charset="-122"/>
                <a:ea typeface="黑体" panose="02010609060101010101" pitchFamily="49" charset="-122"/>
              </a:rPr>
              <a:t>的</a:t>
            </a:r>
            <a:r>
              <a:rPr lang="en-US" altLang="zh-CN" sz="2800" smtClean="0">
                <a:latin typeface="黑体" panose="02010609060101010101" pitchFamily="49" charset="-122"/>
                <a:ea typeface="黑体" panose="02010609060101010101" pitchFamily="49" charset="-122"/>
              </a:rPr>
              <a:t>tRNA</a:t>
            </a:r>
            <a:r>
              <a:rPr lang="zh-CN" altLang="en-US" sz="2800" smtClean="0">
                <a:latin typeface="黑体" panose="02010609060101010101" pitchFamily="49" charset="-122"/>
                <a:ea typeface="黑体" panose="02010609060101010101" pitchFamily="49" charset="-122"/>
              </a:rPr>
              <a:t>前体：</a:t>
            </a:r>
          </a:p>
          <a:p>
            <a:pPr lvl="3" eaLnBrk="1" hangingPunct="1"/>
            <a:r>
              <a:rPr lang="zh-CN" altLang="en-US" sz="2400" smtClean="0">
                <a:latin typeface="黑体" panose="02010609060101010101" pitchFamily="49" charset="-122"/>
                <a:ea typeface="黑体" panose="02010609060101010101" pitchFamily="49" charset="-122"/>
              </a:rPr>
              <a:t>在</a:t>
            </a:r>
            <a:r>
              <a:rPr lang="en-US" altLang="zh-CN" sz="2400" smtClean="0">
                <a:latin typeface="黑体" panose="02010609060101010101" pitchFamily="49" charset="-122"/>
                <a:ea typeface="黑体" panose="02010609060101010101" pitchFamily="49" charset="-122"/>
              </a:rPr>
              <a:t>5′</a:t>
            </a:r>
            <a:r>
              <a:rPr lang="zh-CN" altLang="en-US" sz="2400" smtClean="0">
                <a:latin typeface="黑体" panose="02010609060101010101" pitchFamily="49" charset="-122"/>
                <a:ea typeface="黑体" panose="02010609060101010101" pitchFamily="49" charset="-122"/>
              </a:rPr>
              <a:t>端和</a:t>
            </a:r>
            <a:r>
              <a:rPr lang="en-US" altLang="zh-CN" sz="2400" smtClean="0">
                <a:latin typeface="黑体" panose="02010609060101010101" pitchFamily="49" charset="-122"/>
                <a:ea typeface="黑体" panose="02010609060101010101" pitchFamily="49" charset="-122"/>
              </a:rPr>
              <a:t>3′</a:t>
            </a:r>
            <a:r>
              <a:rPr lang="zh-CN" altLang="en-US" sz="2400" smtClean="0">
                <a:latin typeface="黑体" panose="02010609060101010101" pitchFamily="49" charset="-122"/>
                <a:ea typeface="黑体" panose="02010609060101010101" pitchFamily="49" charset="-122"/>
              </a:rPr>
              <a:t>端各有一段多余顺序；</a:t>
            </a:r>
          </a:p>
          <a:p>
            <a:pPr lvl="2" eaLnBrk="1" hangingPunct="1"/>
            <a:r>
              <a:rPr lang="zh-CN" altLang="en-US" sz="2800" smtClean="0">
                <a:latin typeface="黑体" panose="02010609060101010101" pitchFamily="49" charset="-122"/>
                <a:ea typeface="黑体" panose="02010609060101010101" pitchFamily="49" charset="-122"/>
              </a:rPr>
              <a:t>（</a:t>
            </a:r>
            <a:r>
              <a:rPr lang="en-US" altLang="zh-CN" sz="2800" smtClean="0">
                <a:latin typeface="黑体" panose="02010609060101010101" pitchFamily="49" charset="-122"/>
                <a:ea typeface="黑体" panose="02010609060101010101" pitchFamily="49" charset="-122"/>
              </a:rPr>
              <a:t>2</a:t>
            </a:r>
            <a:r>
              <a:rPr lang="zh-CN" altLang="en-US" sz="2800" smtClean="0">
                <a:latin typeface="黑体" panose="02010609060101010101" pitchFamily="49" charset="-122"/>
                <a:ea typeface="黑体" panose="02010609060101010101" pitchFamily="49" charset="-122"/>
              </a:rPr>
              <a:t>）含二个</a:t>
            </a:r>
            <a:r>
              <a:rPr lang="en-US" altLang="zh-CN" sz="2800" smtClean="0">
                <a:latin typeface="黑体" panose="02010609060101010101" pitchFamily="49" charset="-122"/>
                <a:ea typeface="黑体" panose="02010609060101010101" pitchFamily="49" charset="-122"/>
              </a:rPr>
              <a:t>tRNA</a:t>
            </a:r>
            <a:r>
              <a:rPr lang="zh-CN" altLang="en-US" sz="2800" smtClean="0">
                <a:latin typeface="黑体" panose="02010609060101010101" pitchFamily="49" charset="-122"/>
                <a:ea typeface="黑体" panose="02010609060101010101" pitchFamily="49" charset="-122"/>
              </a:rPr>
              <a:t>的</a:t>
            </a:r>
            <a:r>
              <a:rPr lang="en-US" altLang="zh-CN" sz="2800" smtClean="0">
                <a:latin typeface="黑体" panose="02010609060101010101" pitchFamily="49" charset="-122"/>
                <a:ea typeface="黑体" panose="02010609060101010101" pitchFamily="49" charset="-122"/>
              </a:rPr>
              <a:t>tRNA</a:t>
            </a:r>
            <a:r>
              <a:rPr lang="zh-CN" altLang="en-US" sz="2800" smtClean="0">
                <a:latin typeface="黑体" panose="02010609060101010101" pitchFamily="49" charset="-122"/>
                <a:ea typeface="黑体" panose="02010609060101010101" pitchFamily="49" charset="-122"/>
              </a:rPr>
              <a:t>前体：</a:t>
            </a:r>
          </a:p>
          <a:p>
            <a:pPr lvl="3" eaLnBrk="1" hangingPunct="1"/>
            <a:r>
              <a:rPr lang="en-US" altLang="zh-CN" sz="2400" smtClean="0">
                <a:latin typeface="黑体" panose="02010609060101010101" pitchFamily="49" charset="-122"/>
                <a:ea typeface="黑体" panose="02010609060101010101" pitchFamily="49" charset="-122"/>
              </a:rPr>
              <a:t>5′</a:t>
            </a:r>
            <a:r>
              <a:rPr lang="zh-CN" altLang="en-US" sz="2400" smtClean="0">
                <a:latin typeface="黑体" panose="02010609060101010101" pitchFamily="49" charset="-122"/>
                <a:ea typeface="黑体" panose="02010609060101010101" pitchFamily="49" charset="-122"/>
              </a:rPr>
              <a:t>端和</a:t>
            </a:r>
            <a:r>
              <a:rPr lang="en-US" altLang="zh-CN" sz="2400" smtClean="0">
                <a:latin typeface="黑体" panose="02010609060101010101" pitchFamily="49" charset="-122"/>
                <a:ea typeface="黑体" panose="02010609060101010101" pitchFamily="49" charset="-122"/>
              </a:rPr>
              <a:t>3′</a:t>
            </a:r>
            <a:r>
              <a:rPr lang="zh-CN" altLang="en-US" sz="2400" smtClean="0">
                <a:latin typeface="黑体" panose="02010609060101010101" pitchFamily="49" charset="-122"/>
                <a:ea typeface="黑体" panose="02010609060101010101" pitchFamily="49" charset="-122"/>
              </a:rPr>
              <a:t>端有长短不一的多余顺序，在两个</a:t>
            </a:r>
            <a:r>
              <a:rPr lang="en-US" altLang="zh-CN" sz="2400" smtClean="0">
                <a:latin typeface="黑体" panose="02010609060101010101" pitchFamily="49" charset="-122"/>
                <a:ea typeface="黑体" panose="02010609060101010101" pitchFamily="49" charset="-122"/>
              </a:rPr>
              <a:t>tRNA</a:t>
            </a:r>
            <a:r>
              <a:rPr lang="zh-CN" altLang="en-US" sz="2400" smtClean="0">
                <a:latin typeface="黑体" panose="02010609060101010101" pitchFamily="49" charset="-122"/>
                <a:ea typeface="黑体" panose="02010609060101010101" pitchFamily="49" charset="-122"/>
              </a:rPr>
              <a:t>之间还有数目不等的核苷酸隔开。</a:t>
            </a:r>
          </a:p>
          <a:p>
            <a:pPr lvl="2" eaLnBrk="1" hangingPunct="1"/>
            <a:r>
              <a:rPr lang="zh-CN" altLang="en-US" sz="2800" smtClean="0">
                <a:latin typeface="黑体" panose="02010609060101010101" pitchFamily="49" charset="-122"/>
                <a:ea typeface="黑体" panose="02010609060101010101" pitchFamily="49" charset="-122"/>
              </a:rPr>
              <a:t>（</a:t>
            </a:r>
            <a:r>
              <a:rPr lang="en-US" altLang="zh-CN" sz="2800" smtClean="0">
                <a:latin typeface="黑体" panose="02010609060101010101" pitchFamily="49" charset="-122"/>
                <a:ea typeface="黑体" panose="02010609060101010101" pitchFamily="49" charset="-122"/>
              </a:rPr>
              <a:t>3</a:t>
            </a:r>
            <a:r>
              <a:rPr lang="zh-CN" altLang="en-US" sz="2800" smtClean="0">
                <a:latin typeface="黑体" panose="02010609060101010101" pitchFamily="49" charset="-122"/>
                <a:ea typeface="黑体" panose="02010609060101010101" pitchFamily="49" charset="-122"/>
              </a:rPr>
              <a:t>）有的真核</a:t>
            </a:r>
            <a:r>
              <a:rPr lang="en-US" altLang="zh-CN" sz="2800" smtClean="0">
                <a:latin typeface="黑体" panose="02010609060101010101" pitchFamily="49" charset="-122"/>
                <a:ea typeface="黑体" panose="02010609060101010101" pitchFamily="49" charset="-122"/>
              </a:rPr>
              <a:t>tRNA</a:t>
            </a:r>
            <a:r>
              <a:rPr lang="zh-CN" altLang="en-US" sz="2800" smtClean="0">
                <a:latin typeface="黑体" panose="02010609060101010101" pitchFamily="49" charset="-122"/>
                <a:ea typeface="黑体" panose="02010609060101010101" pitchFamily="49" charset="-122"/>
              </a:rPr>
              <a:t>前体的反密码子环区含有一个居间顺序。</a:t>
            </a:r>
          </a:p>
        </p:txBody>
      </p:sp>
    </p:spTree>
    <p:extLst>
      <p:ext uri="{BB962C8B-B14F-4D97-AF65-F5344CB8AC3E}">
        <p14:creationId xmlns:p14="http://schemas.microsoft.com/office/powerpoint/2010/main" val="159022647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灯片编号占位符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914E3C84-D452-444D-91A0-F23B7F525B16}" type="slidenum">
              <a:rPr lang="en-US" altLang="zh-CN"/>
              <a:pPr eaLnBrk="1" hangingPunct="1"/>
              <a:t>38</a:t>
            </a:fld>
            <a:endParaRPr lang="en-US" altLang="zh-CN"/>
          </a:p>
        </p:txBody>
      </p:sp>
      <p:sp>
        <p:nvSpPr>
          <p:cNvPr id="40963" name="Rectangle 2"/>
          <p:cNvSpPr>
            <a:spLocks noGrp="1" noChangeArrowheads="1"/>
          </p:cNvSpPr>
          <p:nvPr>
            <p:ph type="title"/>
          </p:nvPr>
        </p:nvSpPr>
        <p:spPr/>
        <p:txBody>
          <a:bodyPr/>
          <a:lstStyle/>
          <a:p>
            <a:pPr eaLnBrk="1" hangingPunct="1"/>
            <a:r>
              <a:rPr kumimoji="1" lang="zh-CN" altLang="en-US" smtClean="0">
                <a:solidFill>
                  <a:schemeClr val="tx1"/>
                </a:solidFill>
              </a:rPr>
              <a:t>二、</a:t>
            </a:r>
            <a:r>
              <a:rPr kumimoji="1" lang="en-US" altLang="zh-CN" smtClean="0">
                <a:solidFill>
                  <a:schemeClr val="tx1"/>
                </a:solidFill>
              </a:rPr>
              <a:t>tRNA</a:t>
            </a:r>
            <a:r>
              <a:rPr kumimoji="1" lang="zh-CN" altLang="en-US" smtClean="0">
                <a:solidFill>
                  <a:schemeClr val="tx1"/>
                </a:solidFill>
              </a:rPr>
              <a:t>的转录后加工</a:t>
            </a:r>
          </a:p>
        </p:txBody>
      </p:sp>
      <p:grpSp>
        <p:nvGrpSpPr>
          <p:cNvPr id="40964" name="Group 4"/>
          <p:cNvGrpSpPr>
            <a:grpSpLocks/>
          </p:cNvGrpSpPr>
          <p:nvPr/>
        </p:nvGrpSpPr>
        <p:grpSpPr bwMode="auto">
          <a:xfrm>
            <a:off x="446088" y="1187450"/>
            <a:ext cx="8085138" cy="1701800"/>
            <a:chOff x="281" y="748"/>
            <a:chExt cx="5093" cy="1072"/>
          </a:xfrm>
        </p:grpSpPr>
        <p:sp>
          <p:nvSpPr>
            <p:cNvPr id="40970" name="Rectangle 5"/>
            <p:cNvSpPr>
              <a:spLocks noChangeArrowheads="1"/>
            </p:cNvSpPr>
            <p:nvPr/>
          </p:nvSpPr>
          <p:spPr bwMode="auto">
            <a:xfrm>
              <a:off x="348" y="1061"/>
              <a:ext cx="5026" cy="192"/>
            </a:xfrm>
            <a:prstGeom prst="rect">
              <a:avLst/>
            </a:prstGeom>
            <a:solidFill>
              <a:srgbClr val="FFFF00"/>
            </a:solidFill>
            <a:ln>
              <a:noFill/>
            </a:ln>
            <a:extLst>
              <a:ext uri="{91240B29-F687-4F45-9708-019B960494DF}">
                <a14:hiddenLine xmlns:a14="http://schemas.microsoft.com/office/drawing/2010/main" w="57150" algn="ctr">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0971" name="Rectangle 6"/>
            <p:cNvSpPr>
              <a:spLocks noChangeArrowheads="1"/>
            </p:cNvSpPr>
            <p:nvPr/>
          </p:nvSpPr>
          <p:spPr bwMode="auto">
            <a:xfrm>
              <a:off x="1519" y="1071"/>
              <a:ext cx="544" cy="182"/>
            </a:xfrm>
            <a:prstGeom prst="rect">
              <a:avLst/>
            </a:prstGeom>
            <a:solidFill>
              <a:srgbClr val="C00000"/>
            </a:solidFill>
            <a:ln>
              <a:noFill/>
            </a:ln>
            <a:extLst>
              <a:ext uri="{91240B29-F687-4F45-9708-019B960494DF}">
                <a14:hiddenLine xmlns:a14="http://schemas.microsoft.com/office/drawing/2010/main" w="57150" algn="ctr">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0972" name="Rectangle 7"/>
            <p:cNvSpPr>
              <a:spLocks noChangeArrowheads="1"/>
            </p:cNvSpPr>
            <p:nvPr/>
          </p:nvSpPr>
          <p:spPr bwMode="auto">
            <a:xfrm>
              <a:off x="3560" y="1071"/>
              <a:ext cx="544" cy="182"/>
            </a:xfrm>
            <a:prstGeom prst="rect">
              <a:avLst/>
            </a:prstGeom>
            <a:solidFill>
              <a:srgbClr val="C00000"/>
            </a:solidFill>
            <a:ln>
              <a:noFill/>
            </a:ln>
            <a:extLst>
              <a:ext uri="{91240B29-F687-4F45-9708-019B960494DF}">
                <a14:hiddenLine xmlns:a14="http://schemas.microsoft.com/office/drawing/2010/main" w="57150" algn="ctr">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0973" name="Line 8"/>
            <p:cNvSpPr>
              <a:spLocks noChangeShapeType="1"/>
            </p:cNvSpPr>
            <p:nvPr/>
          </p:nvSpPr>
          <p:spPr bwMode="auto">
            <a:xfrm flipH="1">
              <a:off x="1156" y="1253"/>
              <a:ext cx="363" cy="317"/>
            </a:xfrm>
            <a:prstGeom prst="line">
              <a:avLst/>
            </a:prstGeom>
            <a:noFill/>
            <a:ln w="28575">
              <a:solidFill>
                <a:srgbClr val="66FF33"/>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0974" name="Line 9"/>
            <p:cNvSpPr>
              <a:spLocks noChangeShapeType="1"/>
            </p:cNvSpPr>
            <p:nvPr/>
          </p:nvSpPr>
          <p:spPr bwMode="auto">
            <a:xfrm flipH="1">
              <a:off x="3288" y="1253"/>
              <a:ext cx="272" cy="272"/>
            </a:xfrm>
            <a:prstGeom prst="line">
              <a:avLst/>
            </a:prstGeom>
            <a:noFill/>
            <a:ln w="28575">
              <a:solidFill>
                <a:srgbClr val="66FF33"/>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0975" name="Line 10"/>
            <p:cNvSpPr>
              <a:spLocks noChangeShapeType="1"/>
            </p:cNvSpPr>
            <p:nvPr/>
          </p:nvSpPr>
          <p:spPr bwMode="auto">
            <a:xfrm>
              <a:off x="2063" y="1253"/>
              <a:ext cx="318" cy="318"/>
            </a:xfrm>
            <a:prstGeom prst="line">
              <a:avLst/>
            </a:prstGeom>
            <a:noFill/>
            <a:ln w="28575">
              <a:solidFill>
                <a:srgbClr val="66FF33"/>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0976" name="Line 11"/>
            <p:cNvSpPr>
              <a:spLocks noChangeShapeType="1"/>
            </p:cNvSpPr>
            <p:nvPr/>
          </p:nvSpPr>
          <p:spPr bwMode="auto">
            <a:xfrm>
              <a:off x="4104" y="1253"/>
              <a:ext cx="227" cy="272"/>
            </a:xfrm>
            <a:prstGeom prst="line">
              <a:avLst/>
            </a:prstGeom>
            <a:noFill/>
            <a:ln w="28575">
              <a:solidFill>
                <a:srgbClr val="66FF33"/>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0977" name="Text Box 12"/>
            <p:cNvSpPr txBox="1">
              <a:spLocks noChangeArrowheads="1"/>
            </p:cNvSpPr>
            <p:nvPr/>
          </p:nvSpPr>
          <p:spPr bwMode="auto">
            <a:xfrm>
              <a:off x="1020" y="1570"/>
              <a:ext cx="1542"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lgn="ctr">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b="1"/>
                <a:t>TGGCNNAGTGC</a:t>
              </a:r>
            </a:p>
          </p:txBody>
        </p:sp>
        <p:sp>
          <p:nvSpPr>
            <p:cNvPr id="40978" name="Text Box 13"/>
            <p:cNvSpPr txBox="1">
              <a:spLocks noChangeArrowheads="1"/>
            </p:cNvSpPr>
            <p:nvPr/>
          </p:nvSpPr>
          <p:spPr bwMode="auto">
            <a:xfrm>
              <a:off x="3061" y="1570"/>
              <a:ext cx="1542"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lgn="ctr">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b="1"/>
                <a:t>GGTTCGANNCC</a:t>
              </a:r>
            </a:p>
          </p:txBody>
        </p:sp>
        <p:sp>
          <p:nvSpPr>
            <p:cNvPr id="40979" name="Text Box 14"/>
            <p:cNvSpPr txBox="1">
              <a:spLocks noChangeArrowheads="1"/>
            </p:cNvSpPr>
            <p:nvPr/>
          </p:nvSpPr>
          <p:spPr bwMode="auto">
            <a:xfrm>
              <a:off x="281" y="748"/>
              <a:ext cx="115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lgn="ctr">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dirty="0">
                  <a:latin typeface="Times New Roman" panose="02020603050405020304" pitchFamily="18" charset="0"/>
                </a:rPr>
                <a:t>DNA</a:t>
              </a:r>
              <a:endParaRPr lang="en-US" altLang="zh-CN" sz="2800" b="1" dirty="0">
                <a:latin typeface="宋体" panose="02010600030101010101" pitchFamily="2" charset="-122"/>
              </a:endParaRPr>
            </a:p>
          </p:txBody>
        </p:sp>
      </p:grpSp>
      <p:pic>
        <p:nvPicPr>
          <p:cNvPr id="170002" name="Picture 18" descr="trna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03800" y="3068638"/>
            <a:ext cx="3402013" cy="3500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0003" name="Text Box 19"/>
          <p:cNvSpPr txBox="1">
            <a:spLocks noChangeArrowheads="1"/>
          </p:cNvSpPr>
          <p:nvPr/>
        </p:nvSpPr>
        <p:spPr bwMode="auto">
          <a:xfrm>
            <a:off x="3059113" y="5157788"/>
            <a:ext cx="1947862"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lgn="ctr">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a:latin typeface="Times New Roman" panose="02020603050405020304" pitchFamily="18" charset="0"/>
              </a:rPr>
              <a:t>tRNA</a:t>
            </a:r>
            <a:r>
              <a:rPr lang="zh-CN" altLang="en-US" sz="2800" b="1">
                <a:latin typeface="宋体" panose="02010600030101010101" pitchFamily="2" charset="-122"/>
              </a:rPr>
              <a:t>前体</a:t>
            </a:r>
          </a:p>
        </p:txBody>
      </p:sp>
      <p:grpSp>
        <p:nvGrpSpPr>
          <p:cNvPr id="3" name="Group 20"/>
          <p:cNvGrpSpPr>
            <a:grpSpLocks/>
          </p:cNvGrpSpPr>
          <p:nvPr/>
        </p:nvGrpSpPr>
        <p:grpSpPr bwMode="auto">
          <a:xfrm>
            <a:off x="2195513" y="2997200"/>
            <a:ext cx="2663825" cy="1439863"/>
            <a:chOff x="1383" y="1888"/>
            <a:chExt cx="1678" cy="907"/>
          </a:xfrm>
        </p:grpSpPr>
        <p:sp>
          <p:nvSpPr>
            <p:cNvPr id="40968" name="Text Box 21"/>
            <p:cNvSpPr txBox="1">
              <a:spLocks noChangeArrowheads="1"/>
            </p:cNvSpPr>
            <p:nvPr/>
          </p:nvSpPr>
          <p:spPr bwMode="auto">
            <a:xfrm>
              <a:off x="1383" y="2251"/>
              <a:ext cx="143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lgn="ctr">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b="1"/>
                <a:t>RNA pol </a:t>
              </a:r>
              <a:r>
                <a:rPr lang="en-US" altLang="zh-CN" sz="2400" b="1">
                  <a:latin typeface="宋体" panose="02010600030101010101" pitchFamily="2" charset="-122"/>
                </a:rPr>
                <a:t>Ⅲ</a:t>
              </a:r>
            </a:p>
          </p:txBody>
        </p:sp>
        <p:sp>
          <p:nvSpPr>
            <p:cNvPr id="40969" name="Line 22"/>
            <p:cNvSpPr>
              <a:spLocks noChangeShapeType="1"/>
            </p:cNvSpPr>
            <p:nvPr/>
          </p:nvSpPr>
          <p:spPr bwMode="auto">
            <a:xfrm>
              <a:off x="2653" y="1888"/>
              <a:ext cx="408" cy="907"/>
            </a:xfrm>
            <a:prstGeom prst="line">
              <a:avLst/>
            </a:prstGeom>
            <a:noFill/>
            <a:ln w="57150">
              <a:solidFill>
                <a:srgbClr val="66FF33"/>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grpSp>
    </p:spTree>
    <p:extLst>
      <p:ext uri="{BB962C8B-B14F-4D97-AF65-F5344CB8AC3E}">
        <p14:creationId xmlns:p14="http://schemas.microsoft.com/office/powerpoint/2010/main" val="373681583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nodeType="afterGroup">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170003"/>
                                        </p:tgtEl>
                                        <p:attrNameLst>
                                          <p:attrName>style.visibility</p:attrName>
                                        </p:attrNameLst>
                                      </p:cBhvr>
                                      <p:to>
                                        <p:strVal val="visible"/>
                                      </p:to>
                                    </p:set>
                                    <p:animEffect transition="in" filter="blinds(horizontal)">
                                      <p:cBhvr>
                                        <p:cTn id="11" dur="500"/>
                                        <p:tgtEl>
                                          <p:spTgt spid="170003"/>
                                        </p:tgtEl>
                                      </p:cBhvr>
                                    </p:animEffect>
                                  </p:childTnLst>
                                </p:cTn>
                              </p:par>
                            </p:childTnLst>
                          </p:cTn>
                        </p:par>
                        <p:par>
                          <p:cTn id="12" fill="hold" nodeType="afterGroup">
                            <p:stCondLst>
                              <p:cond delay="1000"/>
                            </p:stCondLst>
                            <p:childTnLst>
                              <p:par>
                                <p:cTn id="13" presetID="22" presetClass="entr" presetSubtype="8" fill="hold" nodeType="afterEffect">
                                  <p:stCondLst>
                                    <p:cond delay="0"/>
                                  </p:stCondLst>
                                  <p:childTnLst>
                                    <p:set>
                                      <p:cBhvr>
                                        <p:cTn id="14" dur="1" fill="hold">
                                          <p:stCondLst>
                                            <p:cond delay="0"/>
                                          </p:stCondLst>
                                        </p:cTn>
                                        <p:tgtEl>
                                          <p:spTgt spid="170002"/>
                                        </p:tgtEl>
                                        <p:attrNameLst>
                                          <p:attrName>style.visibility</p:attrName>
                                        </p:attrNameLst>
                                      </p:cBhvr>
                                      <p:to>
                                        <p:strVal val="visible"/>
                                      </p:to>
                                    </p:set>
                                    <p:animEffect transition="in" filter="wipe(left)">
                                      <p:cBhvr>
                                        <p:cTn id="15" dur="500"/>
                                        <p:tgtEl>
                                          <p:spTgt spid="1700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0003" grpId="0" autoUpdateAnimBg="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灯片编号占位符 5"/>
          <p:cNvSpPr>
            <a:spLocks noGrp="1"/>
          </p:cNvSpPr>
          <p:nvPr>
            <p:ph type="sldNum" sz="quarter" idx="12"/>
          </p:nvPr>
        </p:nvSpPr>
        <p:spPr>
          <a:xfrm>
            <a:off x="6553200" y="5345112"/>
            <a:ext cx="2133600" cy="4762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C3088A51-809C-47D2-8788-F8ED15B4201F}" type="slidenum">
              <a:rPr lang="en-US" altLang="zh-CN"/>
              <a:pPr eaLnBrk="1" hangingPunct="1"/>
              <a:t>39</a:t>
            </a:fld>
            <a:endParaRPr lang="en-US" altLang="zh-CN"/>
          </a:p>
        </p:txBody>
      </p:sp>
      <p:sp>
        <p:nvSpPr>
          <p:cNvPr id="41987" name="Rectangle 2"/>
          <p:cNvSpPr>
            <a:spLocks noGrp="1" noChangeArrowheads="1"/>
          </p:cNvSpPr>
          <p:nvPr>
            <p:ph type="title"/>
          </p:nvPr>
        </p:nvSpPr>
        <p:spPr/>
        <p:txBody>
          <a:bodyPr/>
          <a:lstStyle/>
          <a:p>
            <a:pPr eaLnBrk="1" hangingPunct="1"/>
            <a:r>
              <a:rPr lang="en-US" altLang="zh-CN" smtClean="0"/>
              <a:t>1. tRNA</a:t>
            </a:r>
            <a:r>
              <a:rPr lang="zh-CN" altLang="en-US" smtClean="0"/>
              <a:t>的剪接是酶促反应切除</a:t>
            </a:r>
          </a:p>
        </p:txBody>
      </p:sp>
      <p:sp>
        <p:nvSpPr>
          <p:cNvPr id="41988" name="Rectangle 3"/>
          <p:cNvSpPr>
            <a:spLocks noGrp="1" noChangeArrowheads="1"/>
          </p:cNvSpPr>
          <p:nvPr>
            <p:ph type="body" idx="1"/>
          </p:nvPr>
        </p:nvSpPr>
        <p:spPr>
          <a:xfrm>
            <a:off x="685800" y="1846263"/>
            <a:ext cx="7772400" cy="1349375"/>
          </a:xfrm>
        </p:spPr>
        <p:txBody>
          <a:bodyPr/>
          <a:lstStyle/>
          <a:p>
            <a:pPr eaLnBrk="1" hangingPunct="1"/>
            <a:r>
              <a:rPr lang="zh-CN" altLang="en-US" smtClean="0">
                <a:latin typeface="黑体" panose="02010609060101010101" pitchFamily="49" charset="-122"/>
                <a:ea typeface="黑体" panose="02010609060101010101" pitchFamily="49" charset="-122"/>
              </a:rPr>
              <a:t>以下实验可以推论和证实</a:t>
            </a:r>
            <a:r>
              <a:rPr lang="en-US" altLang="zh-CN" smtClean="0">
                <a:latin typeface="黑体" panose="02010609060101010101" pitchFamily="49" charset="-122"/>
                <a:ea typeface="黑体" panose="02010609060101010101" pitchFamily="49" charset="-122"/>
              </a:rPr>
              <a:t>tRNA</a:t>
            </a:r>
            <a:r>
              <a:rPr lang="zh-CN" altLang="en-US" smtClean="0">
                <a:latin typeface="黑体" panose="02010609060101010101" pitchFamily="49" charset="-122"/>
                <a:ea typeface="黑体" panose="02010609060101010101" pitchFamily="49" charset="-122"/>
              </a:rPr>
              <a:t>的剪接是需要酶的：</a:t>
            </a:r>
          </a:p>
        </p:txBody>
      </p:sp>
      <p:grpSp>
        <p:nvGrpSpPr>
          <p:cNvPr id="2" name="Group 4"/>
          <p:cNvGrpSpPr>
            <a:grpSpLocks/>
          </p:cNvGrpSpPr>
          <p:nvPr/>
        </p:nvGrpSpPr>
        <p:grpSpPr bwMode="auto">
          <a:xfrm>
            <a:off x="1312863" y="2987675"/>
            <a:ext cx="1160462" cy="2109787"/>
            <a:chOff x="2046" y="2053"/>
            <a:chExt cx="1681" cy="1743"/>
          </a:xfrm>
        </p:grpSpPr>
        <p:grpSp>
          <p:nvGrpSpPr>
            <p:cNvPr id="42008" name="Group 5"/>
            <p:cNvGrpSpPr>
              <a:grpSpLocks/>
            </p:cNvGrpSpPr>
            <p:nvPr/>
          </p:nvGrpSpPr>
          <p:grpSpPr bwMode="auto">
            <a:xfrm>
              <a:off x="2046" y="2195"/>
              <a:ext cx="1681" cy="1187"/>
              <a:chOff x="2046" y="2195"/>
              <a:chExt cx="1681" cy="1187"/>
            </a:xfrm>
          </p:grpSpPr>
          <p:sp>
            <p:nvSpPr>
              <p:cNvPr id="42012" name="Freeform 6"/>
              <p:cNvSpPr>
                <a:spLocks/>
              </p:cNvSpPr>
              <p:nvPr/>
            </p:nvSpPr>
            <p:spPr bwMode="auto">
              <a:xfrm>
                <a:off x="2046" y="2204"/>
                <a:ext cx="745" cy="1178"/>
              </a:xfrm>
              <a:custGeom>
                <a:avLst/>
                <a:gdLst>
                  <a:gd name="T0" fmla="*/ 1816 w 621"/>
                  <a:gd name="T1" fmla="*/ 0 h 1197"/>
                  <a:gd name="T2" fmla="*/ 1816 w 621"/>
                  <a:gd name="T3" fmla="*/ 408 h 1197"/>
                  <a:gd name="T4" fmla="*/ 1790 w 621"/>
                  <a:gd name="T5" fmla="*/ 474 h 1197"/>
                  <a:gd name="T6" fmla="*/ 1790 w 621"/>
                  <a:gd name="T7" fmla="*/ 531 h 1197"/>
                  <a:gd name="T8" fmla="*/ 1656 w 621"/>
                  <a:gd name="T9" fmla="*/ 531 h 1197"/>
                  <a:gd name="T10" fmla="*/ 1118 w 621"/>
                  <a:gd name="T11" fmla="*/ 523 h 1197"/>
                  <a:gd name="T12" fmla="*/ 1010 w 621"/>
                  <a:gd name="T13" fmla="*/ 450 h 1197"/>
                  <a:gd name="T14" fmla="*/ 555 w 621"/>
                  <a:gd name="T15" fmla="*/ 392 h 1197"/>
                  <a:gd name="T16" fmla="*/ 152 w 621"/>
                  <a:gd name="T17" fmla="*/ 458 h 1197"/>
                  <a:gd name="T18" fmla="*/ 17 w 621"/>
                  <a:gd name="T19" fmla="*/ 564 h 1197"/>
                  <a:gd name="T20" fmla="*/ 44 w 621"/>
                  <a:gd name="T21" fmla="*/ 613 h 1197"/>
                  <a:gd name="T22" fmla="*/ 179 w 621"/>
                  <a:gd name="T23" fmla="*/ 654 h 1197"/>
                  <a:gd name="T24" fmla="*/ 312 w 621"/>
                  <a:gd name="T25" fmla="*/ 687 h 1197"/>
                  <a:gd name="T26" fmla="*/ 661 w 621"/>
                  <a:gd name="T27" fmla="*/ 695 h 1197"/>
                  <a:gd name="T28" fmla="*/ 1091 w 621"/>
                  <a:gd name="T29" fmla="*/ 646 h 1197"/>
                  <a:gd name="T30" fmla="*/ 1732 w 621"/>
                  <a:gd name="T31" fmla="*/ 646 h 1197"/>
                  <a:gd name="T32" fmla="*/ 1790 w 621"/>
                  <a:gd name="T33" fmla="*/ 744 h 1197"/>
                  <a:gd name="T34" fmla="*/ 1548 w 621"/>
                  <a:gd name="T35" fmla="*/ 981 h 1197"/>
                  <a:gd name="T36" fmla="*/ 957 w 621"/>
                  <a:gd name="T37" fmla="*/ 1087 h 119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21"/>
                  <a:gd name="T58" fmla="*/ 0 h 1197"/>
                  <a:gd name="T59" fmla="*/ 621 w 621"/>
                  <a:gd name="T60" fmla="*/ 1197 h 119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21" h="1197">
                    <a:moveTo>
                      <a:pt x="609" y="0"/>
                    </a:moveTo>
                    <a:cubicBezTo>
                      <a:pt x="610" y="181"/>
                      <a:pt x="611" y="363"/>
                      <a:pt x="609" y="450"/>
                    </a:cubicBezTo>
                    <a:cubicBezTo>
                      <a:pt x="607" y="537"/>
                      <a:pt x="601" y="500"/>
                      <a:pt x="600" y="522"/>
                    </a:cubicBezTo>
                    <a:cubicBezTo>
                      <a:pt x="599" y="544"/>
                      <a:pt x="607" y="575"/>
                      <a:pt x="600" y="585"/>
                    </a:cubicBezTo>
                    <a:cubicBezTo>
                      <a:pt x="593" y="595"/>
                      <a:pt x="592" y="586"/>
                      <a:pt x="555" y="585"/>
                    </a:cubicBezTo>
                    <a:cubicBezTo>
                      <a:pt x="518" y="584"/>
                      <a:pt x="411" y="591"/>
                      <a:pt x="375" y="576"/>
                    </a:cubicBezTo>
                    <a:cubicBezTo>
                      <a:pt x="339" y="561"/>
                      <a:pt x="370" y="519"/>
                      <a:pt x="339" y="495"/>
                    </a:cubicBezTo>
                    <a:cubicBezTo>
                      <a:pt x="308" y="471"/>
                      <a:pt x="234" y="431"/>
                      <a:pt x="186" y="432"/>
                    </a:cubicBezTo>
                    <a:cubicBezTo>
                      <a:pt x="138" y="433"/>
                      <a:pt x="81" y="473"/>
                      <a:pt x="51" y="504"/>
                    </a:cubicBezTo>
                    <a:cubicBezTo>
                      <a:pt x="21" y="535"/>
                      <a:pt x="12" y="593"/>
                      <a:pt x="6" y="621"/>
                    </a:cubicBezTo>
                    <a:cubicBezTo>
                      <a:pt x="0" y="649"/>
                      <a:pt x="6" y="659"/>
                      <a:pt x="15" y="675"/>
                    </a:cubicBezTo>
                    <a:cubicBezTo>
                      <a:pt x="24" y="691"/>
                      <a:pt x="45" y="707"/>
                      <a:pt x="60" y="720"/>
                    </a:cubicBezTo>
                    <a:cubicBezTo>
                      <a:pt x="75" y="733"/>
                      <a:pt x="78" y="749"/>
                      <a:pt x="105" y="756"/>
                    </a:cubicBezTo>
                    <a:cubicBezTo>
                      <a:pt x="132" y="763"/>
                      <a:pt x="179" y="772"/>
                      <a:pt x="222" y="765"/>
                    </a:cubicBezTo>
                    <a:cubicBezTo>
                      <a:pt x="265" y="758"/>
                      <a:pt x="306" y="720"/>
                      <a:pt x="366" y="711"/>
                    </a:cubicBezTo>
                    <a:cubicBezTo>
                      <a:pt x="426" y="702"/>
                      <a:pt x="543" y="693"/>
                      <a:pt x="582" y="711"/>
                    </a:cubicBezTo>
                    <a:cubicBezTo>
                      <a:pt x="621" y="729"/>
                      <a:pt x="610" y="758"/>
                      <a:pt x="600" y="819"/>
                    </a:cubicBezTo>
                    <a:cubicBezTo>
                      <a:pt x="590" y="880"/>
                      <a:pt x="565" y="1017"/>
                      <a:pt x="519" y="1080"/>
                    </a:cubicBezTo>
                    <a:cubicBezTo>
                      <a:pt x="473" y="1143"/>
                      <a:pt x="354" y="1178"/>
                      <a:pt x="321" y="1197"/>
                    </a:cubicBezTo>
                  </a:path>
                </a:pathLst>
              </a:custGeom>
              <a:noFill/>
              <a:ln w="38100" cap="flat" cmpd="sng">
                <a:solidFill>
                  <a:schemeClr val="folHlink"/>
                </a:solidFill>
                <a:prstDash val="solid"/>
                <a:round/>
                <a:headEnd type="none" w="med" len="med"/>
                <a:tailEnd type="none" w="sm" len="me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42013" name="Freeform 7"/>
              <p:cNvSpPr>
                <a:spLocks/>
              </p:cNvSpPr>
              <p:nvPr/>
            </p:nvSpPr>
            <p:spPr bwMode="auto">
              <a:xfrm>
                <a:off x="2942" y="2195"/>
                <a:ext cx="785" cy="1107"/>
              </a:xfrm>
              <a:custGeom>
                <a:avLst/>
                <a:gdLst>
                  <a:gd name="T0" fmla="*/ 101 w 655"/>
                  <a:gd name="T1" fmla="*/ 0 h 1125"/>
                  <a:gd name="T2" fmla="*/ 101 w 655"/>
                  <a:gd name="T3" fmla="*/ 491 h 1125"/>
                  <a:gd name="T4" fmla="*/ 686 w 655"/>
                  <a:gd name="T5" fmla="*/ 507 h 1125"/>
                  <a:gd name="T6" fmla="*/ 977 w 655"/>
                  <a:gd name="T7" fmla="*/ 360 h 1125"/>
                  <a:gd name="T8" fmla="*/ 1324 w 655"/>
                  <a:gd name="T9" fmla="*/ 342 h 1125"/>
                  <a:gd name="T10" fmla="*/ 1672 w 655"/>
                  <a:gd name="T11" fmla="*/ 384 h 1125"/>
                  <a:gd name="T12" fmla="*/ 1858 w 655"/>
                  <a:gd name="T13" fmla="*/ 474 h 1125"/>
                  <a:gd name="T14" fmla="*/ 1883 w 655"/>
                  <a:gd name="T15" fmla="*/ 605 h 1125"/>
                  <a:gd name="T16" fmla="*/ 1510 w 655"/>
                  <a:gd name="T17" fmla="*/ 686 h 1125"/>
                  <a:gd name="T18" fmla="*/ 1136 w 655"/>
                  <a:gd name="T19" fmla="*/ 686 h 1125"/>
                  <a:gd name="T20" fmla="*/ 870 w 655"/>
                  <a:gd name="T21" fmla="*/ 629 h 1125"/>
                  <a:gd name="T22" fmla="*/ 150 w 655"/>
                  <a:gd name="T23" fmla="*/ 637 h 1125"/>
                  <a:gd name="T24" fmla="*/ 686 w 655"/>
                  <a:gd name="T25" fmla="*/ 760 h 1125"/>
                  <a:gd name="T26" fmla="*/ 150 w 655"/>
                  <a:gd name="T27" fmla="*/ 825 h 1125"/>
                  <a:gd name="T28" fmla="*/ 391 w 655"/>
                  <a:gd name="T29" fmla="*/ 932 h 1125"/>
                  <a:gd name="T30" fmla="*/ 284 w 655"/>
                  <a:gd name="T31" fmla="*/ 1021 h 112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655"/>
                  <a:gd name="T49" fmla="*/ 0 h 1125"/>
                  <a:gd name="T50" fmla="*/ 655 w 655"/>
                  <a:gd name="T51" fmla="*/ 1125 h 112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655" h="1125">
                    <a:moveTo>
                      <a:pt x="33" y="0"/>
                    </a:moveTo>
                    <a:cubicBezTo>
                      <a:pt x="16" y="223"/>
                      <a:pt x="0" y="447"/>
                      <a:pt x="33" y="540"/>
                    </a:cubicBezTo>
                    <a:cubicBezTo>
                      <a:pt x="66" y="633"/>
                      <a:pt x="182" y="582"/>
                      <a:pt x="231" y="558"/>
                    </a:cubicBezTo>
                    <a:cubicBezTo>
                      <a:pt x="280" y="534"/>
                      <a:pt x="294" y="426"/>
                      <a:pt x="330" y="396"/>
                    </a:cubicBezTo>
                    <a:cubicBezTo>
                      <a:pt x="366" y="366"/>
                      <a:pt x="408" y="374"/>
                      <a:pt x="447" y="378"/>
                    </a:cubicBezTo>
                    <a:cubicBezTo>
                      <a:pt x="486" y="382"/>
                      <a:pt x="534" y="399"/>
                      <a:pt x="564" y="423"/>
                    </a:cubicBezTo>
                    <a:cubicBezTo>
                      <a:pt x="594" y="447"/>
                      <a:pt x="615" y="482"/>
                      <a:pt x="627" y="522"/>
                    </a:cubicBezTo>
                    <a:cubicBezTo>
                      <a:pt x="639" y="562"/>
                      <a:pt x="655" y="627"/>
                      <a:pt x="636" y="666"/>
                    </a:cubicBezTo>
                    <a:cubicBezTo>
                      <a:pt x="617" y="705"/>
                      <a:pt x="552" y="741"/>
                      <a:pt x="510" y="756"/>
                    </a:cubicBezTo>
                    <a:cubicBezTo>
                      <a:pt x="468" y="771"/>
                      <a:pt x="420" y="766"/>
                      <a:pt x="384" y="756"/>
                    </a:cubicBezTo>
                    <a:cubicBezTo>
                      <a:pt x="348" y="746"/>
                      <a:pt x="349" y="702"/>
                      <a:pt x="294" y="693"/>
                    </a:cubicBezTo>
                    <a:cubicBezTo>
                      <a:pt x="239" y="684"/>
                      <a:pt x="61" y="678"/>
                      <a:pt x="51" y="702"/>
                    </a:cubicBezTo>
                    <a:cubicBezTo>
                      <a:pt x="41" y="726"/>
                      <a:pt x="231" y="803"/>
                      <a:pt x="231" y="837"/>
                    </a:cubicBezTo>
                    <a:cubicBezTo>
                      <a:pt x="231" y="871"/>
                      <a:pt x="67" y="878"/>
                      <a:pt x="51" y="909"/>
                    </a:cubicBezTo>
                    <a:cubicBezTo>
                      <a:pt x="35" y="940"/>
                      <a:pt x="125" y="990"/>
                      <a:pt x="132" y="1026"/>
                    </a:cubicBezTo>
                    <a:cubicBezTo>
                      <a:pt x="139" y="1062"/>
                      <a:pt x="102" y="1110"/>
                      <a:pt x="96" y="1125"/>
                    </a:cubicBezTo>
                  </a:path>
                </a:pathLst>
              </a:custGeom>
              <a:noFill/>
              <a:ln w="38100" cap="flat" cmpd="sng">
                <a:solidFill>
                  <a:schemeClr val="folHlink"/>
                </a:solidFill>
                <a:prstDash val="solid"/>
                <a:round/>
                <a:headEnd type="none" w="med" len="med"/>
                <a:tailEnd type="none" w="sm" len="me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grpSp>
        <p:grpSp>
          <p:nvGrpSpPr>
            <p:cNvPr id="42009" name="Group 8"/>
            <p:cNvGrpSpPr>
              <a:grpSpLocks/>
            </p:cNvGrpSpPr>
            <p:nvPr/>
          </p:nvGrpSpPr>
          <p:grpSpPr bwMode="auto">
            <a:xfrm>
              <a:off x="2107" y="2053"/>
              <a:ext cx="973" cy="1743"/>
              <a:chOff x="2107" y="2062"/>
              <a:chExt cx="973" cy="1743"/>
            </a:xfrm>
          </p:grpSpPr>
          <p:sp>
            <p:nvSpPr>
              <p:cNvPr id="42010" name="Freeform 9"/>
              <p:cNvSpPr>
                <a:spLocks/>
              </p:cNvSpPr>
              <p:nvPr/>
            </p:nvSpPr>
            <p:spPr bwMode="auto">
              <a:xfrm>
                <a:off x="2237" y="3284"/>
                <a:ext cx="843" cy="521"/>
              </a:xfrm>
              <a:custGeom>
                <a:avLst/>
                <a:gdLst>
                  <a:gd name="T0" fmla="*/ 300 w 793"/>
                  <a:gd name="T1" fmla="*/ 97 h 529"/>
                  <a:gd name="T2" fmla="*/ 0 w 793"/>
                  <a:gd name="T3" fmla="*/ 294 h 529"/>
                  <a:gd name="T4" fmla="*/ 300 w 793"/>
                  <a:gd name="T5" fmla="*/ 468 h 529"/>
                  <a:gd name="T6" fmla="*/ 740 w 793"/>
                  <a:gd name="T7" fmla="*/ 387 h 529"/>
                  <a:gd name="T8" fmla="*/ 819 w 793"/>
                  <a:gd name="T9" fmla="*/ 237 h 529"/>
                  <a:gd name="T10" fmla="*/ 1092 w 793"/>
                  <a:gd name="T11" fmla="*/ 132 h 529"/>
                  <a:gd name="T12" fmla="*/ 1143 w 793"/>
                  <a:gd name="T13" fmla="*/ 0 h 529"/>
                  <a:gd name="T14" fmla="*/ 0 60000 65536"/>
                  <a:gd name="T15" fmla="*/ 0 60000 65536"/>
                  <a:gd name="T16" fmla="*/ 0 60000 65536"/>
                  <a:gd name="T17" fmla="*/ 0 60000 65536"/>
                  <a:gd name="T18" fmla="*/ 0 60000 65536"/>
                  <a:gd name="T19" fmla="*/ 0 60000 65536"/>
                  <a:gd name="T20" fmla="*/ 0 60000 65536"/>
                  <a:gd name="T21" fmla="*/ 0 w 793"/>
                  <a:gd name="T22" fmla="*/ 0 h 529"/>
                  <a:gd name="T23" fmla="*/ 793 w 793"/>
                  <a:gd name="T24" fmla="*/ 529 h 52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93" h="529">
                    <a:moveTo>
                      <a:pt x="207" y="108"/>
                    </a:moveTo>
                    <a:cubicBezTo>
                      <a:pt x="103" y="182"/>
                      <a:pt x="0" y="257"/>
                      <a:pt x="0" y="324"/>
                    </a:cubicBezTo>
                    <a:cubicBezTo>
                      <a:pt x="0" y="391"/>
                      <a:pt x="122" y="497"/>
                      <a:pt x="207" y="513"/>
                    </a:cubicBezTo>
                    <a:cubicBezTo>
                      <a:pt x="292" y="529"/>
                      <a:pt x="453" y="465"/>
                      <a:pt x="513" y="423"/>
                    </a:cubicBezTo>
                    <a:cubicBezTo>
                      <a:pt x="573" y="381"/>
                      <a:pt x="526" y="308"/>
                      <a:pt x="567" y="261"/>
                    </a:cubicBezTo>
                    <a:cubicBezTo>
                      <a:pt x="608" y="214"/>
                      <a:pt x="719" y="187"/>
                      <a:pt x="756" y="144"/>
                    </a:cubicBezTo>
                    <a:cubicBezTo>
                      <a:pt x="793" y="101"/>
                      <a:pt x="792" y="50"/>
                      <a:pt x="792" y="0"/>
                    </a:cubicBezTo>
                  </a:path>
                </a:pathLst>
              </a:custGeom>
              <a:noFill/>
              <a:ln w="38100" cap="flat" cmpd="sng">
                <a:solidFill>
                  <a:schemeClr val="folHlink"/>
                </a:solidFill>
                <a:prstDash val="sysDot"/>
                <a:round/>
                <a:headEnd type="none" w="med" len="med"/>
                <a:tailEnd type="none" w="sm" len="me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42011" name="Freeform 10"/>
              <p:cNvSpPr>
                <a:spLocks/>
              </p:cNvSpPr>
              <p:nvPr/>
            </p:nvSpPr>
            <p:spPr bwMode="auto">
              <a:xfrm>
                <a:off x="2107" y="2062"/>
                <a:ext cx="669" cy="133"/>
              </a:xfrm>
              <a:custGeom>
                <a:avLst/>
                <a:gdLst>
                  <a:gd name="T0" fmla="*/ 1657 w 558"/>
                  <a:gd name="T1" fmla="*/ 123 h 135"/>
                  <a:gd name="T2" fmla="*/ 1284 w 558"/>
                  <a:gd name="T3" fmla="*/ 57 h 135"/>
                  <a:gd name="T4" fmla="*/ 0 w 558"/>
                  <a:gd name="T5" fmla="*/ 0 h 135"/>
                  <a:gd name="T6" fmla="*/ 0 60000 65536"/>
                  <a:gd name="T7" fmla="*/ 0 60000 65536"/>
                  <a:gd name="T8" fmla="*/ 0 60000 65536"/>
                  <a:gd name="T9" fmla="*/ 0 w 558"/>
                  <a:gd name="T10" fmla="*/ 0 h 135"/>
                  <a:gd name="T11" fmla="*/ 558 w 558"/>
                  <a:gd name="T12" fmla="*/ 135 h 135"/>
                </a:gdLst>
                <a:ahLst/>
                <a:cxnLst>
                  <a:cxn ang="T6">
                    <a:pos x="T0" y="T1"/>
                  </a:cxn>
                  <a:cxn ang="T7">
                    <a:pos x="T2" y="T3"/>
                  </a:cxn>
                  <a:cxn ang="T8">
                    <a:pos x="T4" y="T5"/>
                  </a:cxn>
                </a:cxnLst>
                <a:rect l="T9" t="T10" r="T11" b="T12"/>
                <a:pathLst>
                  <a:path w="558" h="135">
                    <a:moveTo>
                      <a:pt x="558" y="135"/>
                    </a:moveTo>
                    <a:cubicBezTo>
                      <a:pt x="541" y="110"/>
                      <a:pt x="525" y="85"/>
                      <a:pt x="432" y="63"/>
                    </a:cubicBezTo>
                    <a:cubicBezTo>
                      <a:pt x="339" y="41"/>
                      <a:pt x="169" y="20"/>
                      <a:pt x="0" y="0"/>
                    </a:cubicBezTo>
                  </a:path>
                </a:pathLst>
              </a:custGeom>
              <a:noFill/>
              <a:ln w="38100" cap="flat" cmpd="sng">
                <a:solidFill>
                  <a:schemeClr val="folHlink"/>
                </a:solidFill>
                <a:prstDash val="sysDot"/>
                <a:round/>
                <a:headEnd type="none" w="med" len="med"/>
                <a:tailEnd type="none" w="sm" len="me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grpSp>
      </p:grpSp>
      <p:sp>
        <p:nvSpPr>
          <p:cNvPr id="175115" name="Text Box 11"/>
          <p:cNvSpPr txBox="1">
            <a:spLocks noChangeArrowheads="1"/>
          </p:cNvSpPr>
          <p:nvPr/>
        </p:nvSpPr>
        <p:spPr bwMode="auto">
          <a:xfrm>
            <a:off x="906460" y="5305645"/>
            <a:ext cx="767397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type="none" w="sm" len="me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400" b="1" dirty="0">
                <a:latin typeface="黑体" panose="02010609060101010101" pitchFamily="49" charset="-122"/>
                <a:ea typeface="黑体" panose="02010609060101010101" pitchFamily="49" charset="-122"/>
              </a:rPr>
              <a:t>内含子的核酸内切酶由</a:t>
            </a:r>
            <a:r>
              <a:rPr kumimoji="1" lang="en-US" altLang="zh-CN" sz="2400" b="1" dirty="0" err="1">
                <a:latin typeface="黑体" panose="02010609060101010101" pitchFamily="49" charset="-122"/>
                <a:ea typeface="黑体" panose="02010609060101010101" pitchFamily="49" charset="-122"/>
              </a:rPr>
              <a:t>tRNA</a:t>
            </a:r>
            <a:r>
              <a:rPr kumimoji="1" lang="zh-CN" altLang="en-US" sz="2400" b="1" dirty="0">
                <a:latin typeface="黑体" panose="02010609060101010101" pitchFamily="49" charset="-122"/>
                <a:ea typeface="黑体" panose="02010609060101010101" pitchFamily="49" charset="-122"/>
              </a:rPr>
              <a:t>基因内含子编码反应需要</a:t>
            </a:r>
            <a:r>
              <a:rPr kumimoji="1" lang="en-US" altLang="zh-CN" sz="2400" b="1" dirty="0">
                <a:latin typeface="黑体" panose="02010609060101010101" pitchFamily="49" charset="-122"/>
                <a:ea typeface="黑体" panose="02010609060101010101" pitchFamily="49" charset="-122"/>
              </a:rPr>
              <a:t>ATP</a:t>
            </a:r>
            <a:r>
              <a:rPr kumimoji="1" lang="zh-CN" altLang="en-US" sz="2400" b="1" dirty="0">
                <a:latin typeface="黑体" panose="02010609060101010101" pitchFamily="49" charset="-122"/>
                <a:ea typeface="黑体" panose="02010609060101010101" pitchFamily="49" charset="-122"/>
              </a:rPr>
              <a:t>供能</a:t>
            </a:r>
          </a:p>
        </p:txBody>
      </p:sp>
      <p:grpSp>
        <p:nvGrpSpPr>
          <p:cNvPr id="5" name="Group 12"/>
          <p:cNvGrpSpPr>
            <a:grpSpLocks/>
          </p:cNvGrpSpPr>
          <p:nvPr/>
        </p:nvGrpSpPr>
        <p:grpSpPr bwMode="auto">
          <a:xfrm>
            <a:off x="6613525" y="3313112"/>
            <a:ext cx="1160463" cy="1522413"/>
            <a:chOff x="4314" y="2573"/>
            <a:chExt cx="754" cy="959"/>
          </a:xfrm>
        </p:grpSpPr>
        <p:sp>
          <p:nvSpPr>
            <p:cNvPr id="42006" name="Freeform 13"/>
            <p:cNvSpPr>
              <a:spLocks/>
            </p:cNvSpPr>
            <p:nvPr/>
          </p:nvSpPr>
          <p:spPr bwMode="auto">
            <a:xfrm>
              <a:off x="4314" y="2573"/>
              <a:ext cx="524" cy="959"/>
            </a:xfrm>
            <a:custGeom>
              <a:avLst/>
              <a:gdLst>
                <a:gd name="T0" fmla="*/ 328 w 524"/>
                <a:gd name="T1" fmla="*/ 0 h 959"/>
                <a:gd name="T2" fmla="*/ 328 w 524"/>
                <a:gd name="T3" fmla="*/ 338 h 959"/>
                <a:gd name="T4" fmla="*/ 323 w 524"/>
                <a:gd name="T5" fmla="*/ 392 h 959"/>
                <a:gd name="T6" fmla="*/ 323 w 524"/>
                <a:gd name="T7" fmla="*/ 439 h 959"/>
                <a:gd name="T8" fmla="*/ 299 w 524"/>
                <a:gd name="T9" fmla="*/ 439 h 959"/>
                <a:gd name="T10" fmla="*/ 202 w 524"/>
                <a:gd name="T11" fmla="*/ 432 h 959"/>
                <a:gd name="T12" fmla="*/ 182 w 524"/>
                <a:gd name="T13" fmla="*/ 371 h 959"/>
                <a:gd name="T14" fmla="*/ 100 w 524"/>
                <a:gd name="T15" fmla="*/ 324 h 959"/>
                <a:gd name="T16" fmla="*/ 27 w 524"/>
                <a:gd name="T17" fmla="*/ 378 h 959"/>
                <a:gd name="T18" fmla="*/ 3 w 524"/>
                <a:gd name="T19" fmla="*/ 466 h 959"/>
                <a:gd name="T20" fmla="*/ 8 w 524"/>
                <a:gd name="T21" fmla="*/ 506 h 959"/>
                <a:gd name="T22" fmla="*/ 32 w 524"/>
                <a:gd name="T23" fmla="*/ 540 h 959"/>
                <a:gd name="T24" fmla="*/ 56 w 524"/>
                <a:gd name="T25" fmla="*/ 567 h 959"/>
                <a:gd name="T26" fmla="*/ 119 w 524"/>
                <a:gd name="T27" fmla="*/ 574 h 959"/>
                <a:gd name="T28" fmla="*/ 197 w 524"/>
                <a:gd name="T29" fmla="*/ 533 h 959"/>
                <a:gd name="T30" fmla="*/ 313 w 524"/>
                <a:gd name="T31" fmla="*/ 533 h 959"/>
                <a:gd name="T32" fmla="*/ 323 w 524"/>
                <a:gd name="T33" fmla="*/ 614 h 959"/>
                <a:gd name="T34" fmla="*/ 321 w 524"/>
                <a:gd name="T35" fmla="*/ 739 h 959"/>
                <a:gd name="T36" fmla="*/ 231 w 524"/>
                <a:gd name="T37" fmla="*/ 829 h 959"/>
                <a:gd name="T38" fmla="*/ 339 w 524"/>
                <a:gd name="T39" fmla="*/ 946 h 959"/>
                <a:gd name="T40" fmla="*/ 501 w 524"/>
                <a:gd name="T41" fmla="*/ 910 h 959"/>
                <a:gd name="T42" fmla="*/ 474 w 524"/>
                <a:gd name="T43" fmla="*/ 784 h 959"/>
                <a:gd name="T44" fmla="*/ 474 w 524"/>
                <a:gd name="T45" fmla="*/ 811 h 95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24"/>
                <a:gd name="T70" fmla="*/ 0 h 959"/>
                <a:gd name="T71" fmla="*/ 524 w 524"/>
                <a:gd name="T72" fmla="*/ 959 h 95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24" h="959">
                  <a:moveTo>
                    <a:pt x="328" y="0"/>
                  </a:moveTo>
                  <a:cubicBezTo>
                    <a:pt x="328" y="136"/>
                    <a:pt x="329" y="272"/>
                    <a:pt x="328" y="338"/>
                  </a:cubicBezTo>
                  <a:cubicBezTo>
                    <a:pt x="326" y="403"/>
                    <a:pt x="323" y="375"/>
                    <a:pt x="323" y="392"/>
                  </a:cubicBezTo>
                  <a:cubicBezTo>
                    <a:pt x="322" y="408"/>
                    <a:pt x="326" y="431"/>
                    <a:pt x="323" y="439"/>
                  </a:cubicBezTo>
                  <a:cubicBezTo>
                    <a:pt x="319" y="446"/>
                    <a:pt x="318" y="440"/>
                    <a:pt x="299" y="439"/>
                  </a:cubicBezTo>
                  <a:cubicBezTo>
                    <a:pt x="279" y="438"/>
                    <a:pt x="221" y="443"/>
                    <a:pt x="202" y="432"/>
                  </a:cubicBezTo>
                  <a:cubicBezTo>
                    <a:pt x="182" y="421"/>
                    <a:pt x="199" y="389"/>
                    <a:pt x="182" y="371"/>
                  </a:cubicBezTo>
                  <a:cubicBezTo>
                    <a:pt x="166" y="353"/>
                    <a:pt x="126" y="323"/>
                    <a:pt x="100" y="324"/>
                  </a:cubicBezTo>
                  <a:cubicBezTo>
                    <a:pt x="74" y="325"/>
                    <a:pt x="44" y="355"/>
                    <a:pt x="27" y="378"/>
                  </a:cubicBezTo>
                  <a:cubicBezTo>
                    <a:pt x="11" y="401"/>
                    <a:pt x="6" y="445"/>
                    <a:pt x="3" y="466"/>
                  </a:cubicBezTo>
                  <a:cubicBezTo>
                    <a:pt x="0" y="487"/>
                    <a:pt x="3" y="494"/>
                    <a:pt x="8" y="506"/>
                  </a:cubicBezTo>
                  <a:cubicBezTo>
                    <a:pt x="13" y="518"/>
                    <a:pt x="24" y="530"/>
                    <a:pt x="32" y="540"/>
                  </a:cubicBezTo>
                  <a:cubicBezTo>
                    <a:pt x="40" y="550"/>
                    <a:pt x="42" y="562"/>
                    <a:pt x="56" y="567"/>
                  </a:cubicBezTo>
                  <a:cubicBezTo>
                    <a:pt x="71" y="572"/>
                    <a:pt x="96" y="579"/>
                    <a:pt x="119" y="574"/>
                  </a:cubicBezTo>
                  <a:cubicBezTo>
                    <a:pt x="143" y="569"/>
                    <a:pt x="165" y="540"/>
                    <a:pt x="197" y="533"/>
                  </a:cubicBezTo>
                  <a:cubicBezTo>
                    <a:pt x="229" y="527"/>
                    <a:pt x="292" y="520"/>
                    <a:pt x="313" y="533"/>
                  </a:cubicBezTo>
                  <a:cubicBezTo>
                    <a:pt x="334" y="547"/>
                    <a:pt x="322" y="580"/>
                    <a:pt x="323" y="614"/>
                  </a:cubicBezTo>
                  <a:cubicBezTo>
                    <a:pt x="324" y="648"/>
                    <a:pt x="336" y="703"/>
                    <a:pt x="321" y="739"/>
                  </a:cubicBezTo>
                  <a:cubicBezTo>
                    <a:pt x="306" y="775"/>
                    <a:pt x="228" y="794"/>
                    <a:pt x="231" y="829"/>
                  </a:cubicBezTo>
                  <a:cubicBezTo>
                    <a:pt x="234" y="864"/>
                    <a:pt x="294" y="933"/>
                    <a:pt x="339" y="946"/>
                  </a:cubicBezTo>
                  <a:cubicBezTo>
                    <a:pt x="384" y="959"/>
                    <a:pt x="478" y="937"/>
                    <a:pt x="501" y="910"/>
                  </a:cubicBezTo>
                  <a:cubicBezTo>
                    <a:pt x="524" y="883"/>
                    <a:pt x="478" y="800"/>
                    <a:pt x="474" y="784"/>
                  </a:cubicBezTo>
                  <a:cubicBezTo>
                    <a:pt x="470" y="768"/>
                    <a:pt x="474" y="806"/>
                    <a:pt x="474" y="811"/>
                  </a:cubicBezTo>
                </a:path>
              </a:pathLst>
            </a:custGeom>
            <a:noFill/>
            <a:ln w="38100" cap="flat" cmpd="sng">
              <a:solidFill>
                <a:schemeClr val="folHlink"/>
              </a:solidFill>
              <a:prstDash val="solid"/>
              <a:round/>
              <a:headEnd type="none" w="med" len="med"/>
              <a:tailEnd type="none" w="sm" len="me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42007" name="Freeform 14"/>
            <p:cNvSpPr>
              <a:spLocks/>
            </p:cNvSpPr>
            <p:nvPr/>
          </p:nvSpPr>
          <p:spPr bwMode="auto">
            <a:xfrm>
              <a:off x="4716" y="2575"/>
              <a:ext cx="352" cy="789"/>
            </a:xfrm>
            <a:custGeom>
              <a:avLst/>
              <a:gdLst>
                <a:gd name="T0" fmla="*/ 18 w 352"/>
                <a:gd name="T1" fmla="*/ 0 h 789"/>
                <a:gd name="T2" fmla="*/ 18 w 352"/>
                <a:gd name="T3" fmla="*/ 405 h 789"/>
                <a:gd name="T4" fmla="*/ 124 w 352"/>
                <a:gd name="T5" fmla="*/ 419 h 789"/>
                <a:gd name="T6" fmla="*/ 177 w 352"/>
                <a:gd name="T7" fmla="*/ 297 h 789"/>
                <a:gd name="T8" fmla="*/ 240 w 352"/>
                <a:gd name="T9" fmla="*/ 284 h 789"/>
                <a:gd name="T10" fmla="*/ 303 w 352"/>
                <a:gd name="T11" fmla="*/ 317 h 789"/>
                <a:gd name="T12" fmla="*/ 337 w 352"/>
                <a:gd name="T13" fmla="*/ 392 h 789"/>
                <a:gd name="T14" fmla="*/ 342 w 352"/>
                <a:gd name="T15" fmla="*/ 500 h 789"/>
                <a:gd name="T16" fmla="*/ 274 w 352"/>
                <a:gd name="T17" fmla="*/ 567 h 789"/>
                <a:gd name="T18" fmla="*/ 206 w 352"/>
                <a:gd name="T19" fmla="*/ 567 h 789"/>
                <a:gd name="T20" fmla="*/ 158 w 352"/>
                <a:gd name="T21" fmla="*/ 520 h 789"/>
                <a:gd name="T22" fmla="*/ 27 w 352"/>
                <a:gd name="T23" fmla="*/ 527 h 789"/>
                <a:gd name="T24" fmla="*/ 124 w 352"/>
                <a:gd name="T25" fmla="*/ 628 h 789"/>
                <a:gd name="T26" fmla="*/ 36 w 352"/>
                <a:gd name="T27" fmla="*/ 629 h 789"/>
                <a:gd name="T28" fmla="*/ 36 w 352"/>
                <a:gd name="T29" fmla="*/ 764 h 789"/>
                <a:gd name="T30" fmla="*/ 99 w 352"/>
                <a:gd name="T31" fmla="*/ 782 h 78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52"/>
                <a:gd name="T49" fmla="*/ 0 h 789"/>
                <a:gd name="T50" fmla="*/ 352 w 352"/>
                <a:gd name="T51" fmla="*/ 789 h 78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52" h="789">
                  <a:moveTo>
                    <a:pt x="18" y="0"/>
                  </a:moveTo>
                  <a:cubicBezTo>
                    <a:pt x="9" y="167"/>
                    <a:pt x="0" y="335"/>
                    <a:pt x="18" y="405"/>
                  </a:cubicBezTo>
                  <a:cubicBezTo>
                    <a:pt x="35" y="475"/>
                    <a:pt x="98" y="437"/>
                    <a:pt x="124" y="419"/>
                  </a:cubicBezTo>
                  <a:cubicBezTo>
                    <a:pt x="150" y="401"/>
                    <a:pt x="158" y="320"/>
                    <a:pt x="177" y="297"/>
                  </a:cubicBezTo>
                  <a:cubicBezTo>
                    <a:pt x="197" y="275"/>
                    <a:pt x="219" y="281"/>
                    <a:pt x="240" y="284"/>
                  </a:cubicBezTo>
                  <a:cubicBezTo>
                    <a:pt x="261" y="287"/>
                    <a:pt x="287" y="299"/>
                    <a:pt x="303" y="317"/>
                  </a:cubicBezTo>
                  <a:cubicBezTo>
                    <a:pt x="319" y="335"/>
                    <a:pt x="331" y="362"/>
                    <a:pt x="337" y="392"/>
                  </a:cubicBezTo>
                  <a:cubicBezTo>
                    <a:pt x="343" y="422"/>
                    <a:pt x="352" y="470"/>
                    <a:pt x="342" y="500"/>
                  </a:cubicBezTo>
                  <a:cubicBezTo>
                    <a:pt x="332" y="529"/>
                    <a:pt x="297" y="556"/>
                    <a:pt x="274" y="567"/>
                  </a:cubicBezTo>
                  <a:cubicBezTo>
                    <a:pt x="252" y="578"/>
                    <a:pt x="226" y="575"/>
                    <a:pt x="206" y="567"/>
                  </a:cubicBezTo>
                  <a:cubicBezTo>
                    <a:pt x="187" y="560"/>
                    <a:pt x="188" y="527"/>
                    <a:pt x="158" y="520"/>
                  </a:cubicBezTo>
                  <a:cubicBezTo>
                    <a:pt x="128" y="513"/>
                    <a:pt x="33" y="509"/>
                    <a:pt x="27" y="527"/>
                  </a:cubicBezTo>
                  <a:cubicBezTo>
                    <a:pt x="22" y="545"/>
                    <a:pt x="122" y="611"/>
                    <a:pt x="124" y="628"/>
                  </a:cubicBezTo>
                  <a:cubicBezTo>
                    <a:pt x="126" y="645"/>
                    <a:pt x="51" y="606"/>
                    <a:pt x="36" y="629"/>
                  </a:cubicBezTo>
                  <a:cubicBezTo>
                    <a:pt x="21" y="652"/>
                    <a:pt x="26" y="739"/>
                    <a:pt x="36" y="764"/>
                  </a:cubicBezTo>
                  <a:cubicBezTo>
                    <a:pt x="46" y="789"/>
                    <a:pt x="86" y="778"/>
                    <a:pt x="99" y="782"/>
                  </a:cubicBezTo>
                </a:path>
              </a:pathLst>
            </a:custGeom>
            <a:noFill/>
            <a:ln w="38100" cap="flat" cmpd="sng">
              <a:solidFill>
                <a:schemeClr val="folHlink"/>
              </a:solidFill>
              <a:prstDash val="solid"/>
              <a:round/>
              <a:headEnd type="none" w="med" len="med"/>
              <a:tailEnd type="none" w="sm" len="me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grpSp>
      <p:sp>
        <p:nvSpPr>
          <p:cNvPr id="41992" name="Line 16"/>
          <p:cNvSpPr>
            <a:spLocks noChangeShapeType="1"/>
          </p:cNvSpPr>
          <p:nvPr/>
        </p:nvSpPr>
        <p:spPr bwMode="auto">
          <a:xfrm>
            <a:off x="2625725" y="4114800"/>
            <a:ext cx="1260475" cy="0"/>
          </a:xfrm>
          <a:prstGeom prst="line">
            <a:avLst/>
          </a:prstGeom>
          <a:noFill/>
          <a:ln w="38100">
            <a:solidFill>
              <a:schemeClr val="folHlink"/>
            </a:solidFill>
            <a:round/>
            <a:headEnd/>
            <a:tailEnd type="stealth" w="sm" len="med"/>
          </a:ln>
          <a:extLst>
            <a:ext uri="{909E8E84-426E-40DD-AFC4-6F175D3DCCD1}">
              <a14:hiddenFill xmlns:a14="http://schemas.microsoft.com/office/drawing/2010/main">
                <a:noFill/>
              </a14:hiddenFill>
            </a:ext>
          </a:extLst>
        </p:spPr>
        <p:txBody>
          <a:bodyPr wrap="none"/>
          <a:lstStyle/>
          <a:p>
            <a:endParaRPr lang="zh-CN" altLang="en-US"/>
          </a:p>
        </p:txBody>
      </p:sp>
      <p:sp>
        <p:nvSpPr>
          <p:cNvPr id="41993" name="Text Box 17"/>
          <p:cNvSpPr txBox="1">
            <a:spLocks noChangeArrowheads="1"/>
          </p:cNvSpPr>
          <p:nvPr/>
        </p:nvSpPr>
        <p:spPr bwMode="auto">
          <a:xfrm>
            <a:off x="2611438" y="3341687"/>
            <a:ext cx="123666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type="none" w="sm" len="me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eaLnBrk="1" hangingPunct="1"/>
            <a:r>
              <a:rPr kumimoji="1" lang="en-US" altLang="zh-CN" b="1">
                <a:latin typeface="黑体" panose="02010609060101010101" pitchFamily="49" charset="-122"/>
                <a:ea typeface="黑体" panose="02010609060101010101" pitchFamily="49" charset="-122"/>
              </a:rPr>
              <a:t>RNaseP</a:t>
            </a:r>
          </a:p>
          <a:p>
            <a:pPr algn="l" eaLnBrk="1" hangingPunct="1"/>
            <a:r>
              <a:rPr kumimoji="1" lang="zh-CN" altLang="en-US" b="1">
                <a:latin typeface="黑体" panose="02010609060101010101" pitchFamily="49" charset="-122"/>
                <a:ea typeface="黑体" panose="02010609060101010101" pitchFamily="49" charset="-122"/>
              </a:rPr>
              <a:t>及内切酶</a:t>
            </a:r>
            <a:endParaRPr lang="zh-CN" altLang="en-US" b="1">
              <a:latin typeface="黑体" panose="02010609060101010101" pitchFamily="49" charset="-122"/>
              <a:ea typeface="黑体" panose="02010609060101010101" pitchFamily="49" charset="-122"/>
            </a:endParaRPr>
          </a:p>
        </p:txBody>
      </p:sp>
      <p:sp>
        <p:nvSpPr>
          <p:cNvPr id="41994" name="Line 19"/>
          <p:cNvSpPr>
            <a:spLocks noChangeShapeType="1"/>
          </p:cNvSpPr>
          <p:nvPr/>
        </p:nvSpPr>
        <p:spPr bwMode="auto">
          <a:xfrm>
            <a:off x="5459413" y="4102100"/>
            <a:ext cx="955675" cy="0"/>
          </a:xfrm>
          <a:prstGeom prst="line">
            <a:avLst/>
          </a:prstGeom>
          <a:noFill/>
          <a:ln w="38100">
            <a:solidFill>
              <a:schemeClr val="folHlink"/>
            </a:solidFill>
            <a:round/>
            <a:headEnd/>
            <a:tailEnd type="stealth" w="sm" len="med"/>
          </a:ln>
          <a:extLst>
            <a:ext uri="{909E8E84-426E-40DD-AFC4-6F175D3DCCD1}">
              <a14:hiddenFill xmlns:a14="http://schemas.microsoft.com/office/drawing/2010/main">
                <a:noFill/>
              </a14:hiddenFill>
            </a:ext>
          </a:extLst>
        </p:spPr>
        <p:txBody>
          <a:bodyPr wrap="none"/>
          <a:lstStyle/>
          <a:p>
            <a:endParaRPr lang="zh-CN" altLang="en-US"/>
          </a:p>
        </p:txBody>
      </p:sp>
      <p:sp>
        <p:nvSpPr>
          <p:cNvPr id="41995" name="Text Box 20"/>
          <p:cNvSpPr txBox="1">
            <a:spLocks noChangeArrowheads="1"/>
          </p:cNvSpPr>
          <p:nvPr/>
        </p:nvSpPr>
        <p:spPr bwMode="auto">
          <a:xfrm>
            <a:off x="5124450" y="3314700"/>
            <a:ext cx="178593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type="none" w="sm" len="me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en-US" altLang="zh-CN" sz="1600" b="1">
                <a:latin typeface="黑体" panose="02010609060101010101" pitchFamily="49" charset="-122"/>
                <a:ea typeface="黑体" panose="02010609060101010101" pitchFamily="49" charset="-122"/>
              </a:rPr>
              <a:t>tRNA</a:t>
            </a:r>
            <a:r>
              <a:rPr kumimoji="1" lang="zh-CN" altLang="en-US" sz="1600" b="1">
                <a:latin typeface="黑体" panose="02010609060101010101" pitchFamily="49" charset="-122"/>
                <a:ea typeface="黑体" panose="02010609060101010101" pitchFamily="49" charset="-122"/>
              </a:rPr>
              <a:t>核苷酸转移酶及连接酶、</a:t>
            </a:r>
            <a:r>
              <a:rPr kumimoji="1" lang="en-US" altLang="zh-CN" sz="1600" b="1">
                <a:latin typeface="黑体" panose="02010609060101010101" pitchFamily="49" charset="-122"/>
                <a:ea typeface="黑体" panose="02010609060101010101" pitchFamily="49" charset="-122"/>
              </a:rPr>
              <a:t>ATP</a:t>
            </a:r>
          </a:p>
        </p:txBody>
      </p:sp>
      <p:grpSp>
        <p:nvGrpSpPr>
          <p:cNvPr id="6" name="Group 21"/>
          <p:cNvGrpSpPr>
            <a:grpSpLocks/>
          </p:cNvGrpSpPr>
          <p:nvPr/>
        </p:nvGrpSpPr>
        <p:grpSpPr bwMode="auto">
          <a:xfrm>
            <a:off x="4037013" y="3240087"/>
            <a:ext cx="1160462" cy="1436688"/>
            <a:chOff x="2520" y="2608"/>
            <a:chExt cx="754" cy="905"/>
          </a:xfrm>
        </p:grpSpPr>
        <p:grpSp>
          <p:nvGrpSpPr>
            <p:cNvPr id="41998" name="Group 22"/>
            <p:cNvGrpSpPr>
              <a:grpSpLocks/>
            </p:cNvGrpSpPr>
            <p:nvPr/>
          </p:nvGrpSpPr>
          <p:grpSpPr bwMode="auto">
            <a:xfrm>
              <a:off x="2520" y="2608"/>
              <a:ext cx="754" cy="905"/>
              <a:chOff x="2046" y="2195"/>
              <a:chExt cx="1681" cy="1187"/>
            </a:xfrm>
          </p:grpSpPr>
          <p:sp>
            <p:nvSpPr>
              <p:cNvPr id="42004" name="Freeform 23"/>
              <p:cNvSpPr>
                <a:spLocks/>
              </p:cNvSpPr>
              <p:nvPr/>
            </p:nvSpPr>
            <p:spPr bwMode="auto">
              <a:xfrm>
                <a:off x="2046" y="2204"/>
                <a:ext cx="745" cy="1178"/>
              </a:xfrm>
              <a:custGeom>
                <a:avLst/>
                <a:gdLst>
                  <a:gd name="T0" fmla="*/ 1816 w 621"/>
                  <a:gd name="T1" fmla="*/ 0 h 1197"/>
                  <a:gd name="T2" fmla="*/ 1816 w 621"/>
                  <a:gd name="T3" fmla="*/ 408 h 1197"/>
                  <a:gd name="T4" fmla="*/ 1790 w 621"/>
                  <a:gd name="T5" fmla="*/ 474 h 1197"/>
                  <a:gd name="T6" fmla="*/ 1790 w 621"/>
                  <a:gd name="T7" fmla="*/ 531 h 1197"/>
                  <a:gd name="T8" fmla="*/ 1656 w 621"/>
                  <a:gd name="T9" fmla="*/ 531 h 1197"/>
                  <a:gd name="T10" fmla="*/ 1118 w 621"/>
                  <a:gd name="T11" fmla="*/ 523 h 1197"/>
                  <a:gd name="T12" fmla="*/ 1010 w 621"/>
                  <a:gd name="T13" fmla="*/ 450 h 1197"/>
                  <a:gd name="T14" fmla="*/ 555 w 621"/>
                  <a:gd name="T15" fmla="*/ 392 h 1197"/>
                  <a:gd name="T16" fmla="*/ 152 w 621"/>
                  <a:gd name="T17" fmla="*/ 458 h 1197"/>
                  <a:gd name="T18" fmla="*/ 17 w 621"/>
                  <a:gd name="T19" fmla="*/ 564 h 1197"/>
                  <a:gd name="T20" fmla="*/ 44 w 621"/>
                  <a:gd name="T21" fmla="*/ 613 h 1197"/>
                  <a:gd name="T22" fmla="*/ 179 w 621"/>
                  <a:gd name="T23" fmla="*/ 654 h 1197"/>
                  <a:gd name="T24" fmla="*/ 312 w 621"/>
                  <a:gd name="T25" fmla="*/ 687 h 1197"/>
                  <a:gd name="T26" fmla="*/ 661 w 621"/>
                  <a:gd name="T27" fmla="*/ 695 h 1197"/>
                  <a:gd name="T28" fmla="*/ 1091 w 621"/>
                  <a:gd name="T29" fmla="*/ 646 h 1197"/>
                  <a:gd name="T30" fmla="*/ 1732 w 621"/>
                  <a:gd name="T31" fmla="*/ 646 h 1197"/>
                  <a:gd name="T32" fmla="*/ 1790 w 621"/>
                  <a:gd name="T33" fmla="*/ 744 h 1197"/>
                  <a:gd name="T34" fmla="*/ 1548 w 621"/>
                  <a:gd name="T35" fmla="*/ 981 h 1197"/>
                  <a:gd name="T36" fmla="*/ 957 w 621"/>
                  <a:gd name="T37" fmla="*/ 1087 h 119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21"/>
                  <a:gd name="T58" fmla="*/ 0 h 1197"/>
                  <a:gd name="T59" fmla="*/ 621 w 621"/>
                  <a:gd name="T60" fmla="*/ 1197 h 119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21" h="1197">
                    <a:moveTo>
                      <a:pt x="609" y="0"/>
                    </a:moveTo>
                    <a:cubicBezTo>
                      <a:pt x="610" y="181"/>
                      <a:pt x="611" y="363"/>
                      <a:pt x="609" y="450"/>
                    </a:cubicBezTo>
                    <a:cubicBezTo>
                      <a:pt x="607" y="537"/>
                      <a:pt x="601" y="500"/>
                      <a:pt x="600" y="522"/>
                    </a:cubicBezTo>
                    <a:cubicBezTo>
                      <a:pt x="599" y="544"/>
                      <a:pt x="607" y="575"/>
                      <a:pt x="600" y="585"/>
                    </a:cubicBezTo>
                    <a:cubicBezTo>
                      <a:pt x="593" y="595"/>
                      <a:pt x="592" y="586"/>
                      <a:pt x="555" y="585"/>
                    </a:cubicBezTo>
                    <a:cubicBezTo>
                      <a:pt x="518" y="584"/>
                      <a:pt x="411" y="591"/>
                      <a:pt x="375" y="576"/>
                    </a:cubicBezTo>
                    <a:cubicBezTo>
                      <a:pt x="339" y="561"/>
                      <a:pt x="370" y="519"/>
                      <a:pt x="339" y="495"/>
                    </a:cubicBezTo>
                    <a:cubicBezTo>
                      <a:pt x="308" y="471"/>
                      <a:pt x="234" y="431"/>
                      <a:pt x="186" y="432"/>
                    </a:cubicBezTo>
                    <a:cubicBezTo>
                      <a:pt x="138" y="433"/>
                      <a:pt x="81" y="473"/>
                      <a:pt x="51" y="504"/>
                    </a:cubicBezTo>
                    <a:cubicBezTo>
                      <a:pt x="21" y="535"/>
                      <a:pt x="12" y="593"/>
                      <a:pt x="6" y="621"/>
                    </a:cubicBezTo>
                    <a:cubicBezTo>
                      <a:pt x="0" y="649"/>
                      <a:pt x="6" y="659"/>
                      <a:pt x="15" y="675"/>
                    </a:cubicBezTo>
                    <a:cubicBezTo>
                      <a:pt x="24" y="691"/>
                      <a:pt x="45" y="707"/>
                      <a:pt x="60" y="720"/>
                    </a:cubicBezTo>
                    <a:cubicBezTo>
                      <a:pt x="75" y="733"/>
                      <a:pt x="78" y="749"/>
                      <a:pt x="105" y="756"/>
                    </a:cubicBezTo>
                    <a:cubicBezTo>
                      <a:pt x="132" y="763"/>
                      <a:pt x="179" y="772"/>
                      <a:pt x="222" y="765"/>
                    </a:cubicBezTo>
                    <a:cubicBezTo>
                      <a:pt x="265" y="758"/>
                      <a:pt x="306" y="720"/>
                      <a:pt x="366" y="711"/>
                    </a:cubicBezTo>
                    <a:cubicBezTo>
                      <a:pt x="426" y="702"/>
                      <a:pt x="543" y="693"/>
                      <a:pt x="582" y="711"/>
                    </a:cubicBezTo>
                    <a:cubicBezTo>
                      <a:pt x="621" y="729"/>
                      <a:pt x="610" y="758"/>
                      <a:pt x="600" y="819"/>
                    </a:cubicBezTo>
                    <a:cubicBezTo>
                      <a:pt x="590" y="880"/>
                      <a:pt x="565" y="1017"/>
                      <a:pt x="519" y="1080"/>
                    </a:cubicBezTo>
                    <a:cubicBezTo>
                      <a:pt x="473" y="1143"/>
                      <a:pt x="354" y="1178"/>
                      <a:pt x="321" y="1197"/>
                    </a:cubicBezTo>
                  </a:path>
                </a:pathLst>
              </a:custGeom>
              <a:noFill/>
              <a:ln w="38100" cap="flat" cmpd="sng">
                <a:solidFill>
                  <a:schemeClr val="folHlink"/>
                </a:solidFill>
                <a:prstDash val="solid"/>
                <a:round/>
                <a:headEnd type="none" w="med" len="med"/>
                <a:tailEnd type="none" w="sm" len="me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42005" name="Freeform 24"/>
              <p:cNvSpPr>
                <a:spLocks/>
              </p:cNvSpPr>
              <p:nvPr/>
            </p:nvSpPr>
            <p:spPr bwMode="auto">
              <a:xfrm>
                <a:off x="2942" y="2195"/>
                <a:ext cx="785" cy="1107"/>
              </a:xfrm>
              <a:custGeom>
                <a:avLst/>
                <a:gdLst>
                  <a:gd name="T0" fmla="*/ 101 w 655"/>
                  <a:gd name="T1" fmla="*/ 0 h 1125"/>
                  <a:gd name="T2" fmla="*/ 101 w 655"/>
                  <a:gd name="T3" fmla="*/ 491 h 1125"/>
                  <a:gd name="T4" fmla="*/ 686 w 655"/>
                  <a:gd name="T5" fmla="*/ 507 h 1125"/>
                  <a:gd name="T6" fmla="*/ 977 w 655"/>
                  <a:gd name="T7" fmla="*/ 360 h 1125"/>
                  <a:gd name="T8" fmla="*/ 1324 w 655"/>
                  <a:gd name="T9" fmla="*/ 342 h 1125"/>
                  <a:gd name="T10" fmla="*/ 1672 w 655"/>
                  <a:gd name="T11" fmla="*/ 384 h 1125"/>
                  <a:gd name="T12" fmla="*/ 1858 w 655"/>
                  <a:gd name="T13" fmla="*/ 474 h 1125"/>
                  <a:gd name="T14" fmla="*/ 1883 w 655"/>
                  <a:gd name="T15" fmla="*/ 605 h 1125"/>
                  <a:gd name="T16" fmla="*/ 1510 w 655"/>
                  <a:gd name="T17" fmla="*/ 686 h 1125"/>
                  <a:gd name="T18" fmla="*/ 1136 w 655"/>
                  <a:gd name="T19" fmla="*/ 686 h 1125"/>
                  <a:gd name="T20" fmla="*/ 870 w 655"/>
                  <a:gd name="T21" fmla="*/ 629 h 1125"/>
                  <a:gd name="T22" fmla="*/ 150 w 655"/>
                  <a:gd name="T23" fmla="*/ 637 h 1125"/>
                  <a:gd name="T24" fmla="*/ 686 w 655"/>
                  <a:gd name="T25" fmla="*/ 760 h 1125"/>
                  <a:gd name="T26" fmla="*/ 150 w 655"/>
                  <a:gd name="T27" fmla="*/ 825 h 1125"/>
                  <a:gd name="T28" fmla="*/ 391 w 655"/>
                  <a:gd name="T29" fmla="*/ 932 h 1125"/>
                  <a:gd name="T30" fmla="*/ 284 w 655"/>
                  <a:gd name="T31" fmla="*/ 1021 h 112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655"/>
                  <a:gd name="T49" fmla="*/ 0 h 1125"/>
                  <a:gd name="T50" fmla="*/ 655 w 655"/>
                  <a:gd name="T51" fmla="*/ 1125 h 112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655" h="1125">
                    <a:moveTo>
                      <a:pt x="33" y="0"/>
                    </a:moveTo>
                    <a:cubicBezTo>
                      <a:pt x="16" y="223"/>
                      <a:pt x="0" y="447"/>
                      <a:pt x="33" y="540"/>
                    </a:cubicBezTo>
                    <a:cubicBezTo>
                      <a:pt x="66" y="633"/>
                      <a:pt x="182" y="582"/>
                      <a:pt x="231" y="558"/>
                    </a:cubicBezTo>
                    <a:cubicBezTo>
                      <a:pt x="280" y="534"/>
                      <a:pt x="294" y="426"/>
                      <a:pt x="330" y="396"/>
                    </a:cubicBezTo>
                    <a:cubicBezTo>
                      <a:pt x="366" y="366"/>
                      <a:pt x="408" y="374"/>
                      <a:pt x="447" y="378"/>
                    </a:cubicBezTo>
                    <a:cubicBezTo>
                      <a:pt x="486" y="382"/>
                      <a:pt x="534" y="399"/>
                      <a:pt x="564" y="423"/>
                    </a:cubicBezTo>
                    <a:cubicBezTo>
                      <a:pt x="594" y="447"/>
                      <a:pt x="615" y="482"/>
                      <a:pt x="627" y="522"/>
                    </a:cubicBezTo>
                    <a:cubicBezTo>
                      <a:pt x="639" y="562"/>
                      <a:pt x="655" y="627"/>
                      <a:pt x="636" y="666"/>
                    </a:cubicBezTo>
                    <a:cubicBezTo>
                      <a:pt x="617" y="705"/>
                      <a:pt x="552" y="741"/>
                      <a:pt x="510" y="756"/>
                    </a:cubicBezTo>
                    <a:cubicBezTo>
                      <a:pt x="468" y="771"/>
                      <a:pt x="420" y="766"/>
                      <a:pt x="384" y="756"/>
                    </a:cubicBezTo>
                    <a:cubicBezTo>
                      <a:pt x="348" y="746"/>
                      <a:pt x="349" y="702"/>
                      <a:pt x="294" y="693"/>
                    </a:cubicBezTo>
                    <a:cubicBezTo>
                      <a:pt x="239" y="684"/>
                      <a:pt x="61" y="678"/>
                      <a:pt x="51" y="702"/>
                    </a:cubicBezTo>
                    <a:cubicBezTo>
                      <a:pt x="41" y="726"/>
                      <a:pt x="231" y="803"/>
                      <a:pt x="231" y="837"/>
                    </a:cubicBezTo>
                    <a:cubicBezTo>
                      <a:pt x="231" y="871"/>
                      <a:pt x="67" y="878"/>
                      <a:pt x="51" y="909"/>
                    </a:cubicBezTo>
                    <a:cubicBezTo>
                      <a:pt x="35" y="940"/>
                      <a:pt x="125" y="990"/>
                      <a:pt x="132" y="1026"/>
                    </a:cubicBezTo>
                    <a:cubicBezTo>
                      <a:pt x="139" y="1062"/>
                      <a:pt x="102" y="1110"/>
                      <a:pt x="96" y="1125"/>
                    </a:cubicBezTo>
                  </a:path>
                </a:pathLst>
              </a:custGeom>
              <a:noFill/>
              <a:ln w="38100" cap="flat" cmpd="sng">
                <a:solidFill>
                  <a:schemeClr val="folHlink"/>
                </a:solidFill>
                <a:prstDash val="solid"/>
                <a:round/>
                <a:headEnd type="none" w="med" len="med"/>
                <a:tailEnd type="none" w="sm" len="me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grpSp>
        <p:grpSp>
          <p:nvGrpSpPr>
            <p:cNvPr id="41999" name="Group 25"/>
            <p:cNvGrpSpPr>
              <a:grpSpLocks/>
            </p:cNvGrpSpPr>
            <p:nvPr/>
          </p:nvGrpSpPr>
          <p:grpSpPr bwMode="auto">
            <a:xfrm>
              <a:off x="2808" y="3312"/>
              <a:ext cx="171" cy="117"/>
              <a:chOff x="2808" y="3312"/>
              <a:chExt cx="171" cy="117"/>
            </a:xfrm>
          </p:grpSpPr>
          <p:sp>
            <p:nvSpPr>
              <p:cNvPr id="42000" name="Line 26"/>
              <p:cNvSpPr>
                <a:spLocks noChangeShapeType="1"/>
              </p:cNvSpPr>
              <p:nvPr/>
            </p:nvSpPr>
            <p:spPr bwMode="auto">
              <a:xfrm flipV="1">
                <a:off x="2835" y="3312"/>
                <a:ext cx="126" cy="9"/>
              </a:xfrm>
              <a:prstGeom prst="line">
                <a:avLst/>
              </a:prstGeom>
              <a:noFill/>
              <a:ln w="38100">
                <a:solidFill>
                  <a:schemeClr val="folHlink"/>
                </a:solidFill>
                <a:round/>
                <a:headEnd/>
                <a:tailEnd type="none" w="sm" len="med"/>
              </a:ln>
              <a:extLst>
                <a:ext uri="{909E8E84-426E-40DD-AFC4-6F175D3DCCD1}">
                  <a14:hiddenFill xmlns:a14="http://schemas.microsoft.com/office/drawing/2010/main">
                    <a:noFill/>
                  </a14:hiddenFill>
                </a:ext>
              </a:extLst>
            </p:spPr>
            <p:txBody>
              <a:bodyPr wrap="none"/>
              <a:lstStyle/>
              <a:p>
                <a:endParaRPr lang="zh-CN" altLang="en-US"/>
              </a:p>
            </p:txBody>
          </p:sp>
          <p:sp>
            <p:nvSpPr>
              <p:cNvPr id="42001" name="Line 27"/>
              <p:cNvSpPr>
                <a:spLocks noChangeShapeType="1"/>
              </p:cNvSpPr>
              <p:nvPr/>
            </p:nvSpPr>
            <p:spPr bwMode="auto">
              <a:xfrm>
                <a:off x="2826" y="3393"/>
                <a:ext cx="153" cy="0"/>
              </a:xfrm>
              <a:prstGeom prst="line">
                <a:avLst/>
              </a:prstGeom>
              <a:noFill/>
              <a:ln w="38100">
                <a:solidFill>
                  <a:schemeClr val="folHlink"/>
                </a:solidFill>
                <a:round/>
                <a:headEnd/>
                <a:tailEnd type="none" w="sm" len="med"/>
              </a:ln>
              <a:extLst>
                <a:ext uri="{909E8E84-426E-40DD-AFC4-6F175D3DCCD1}">
                  <a14:hiddenFill xmlns:a14="http://schemas.microsoft.com/office/drawing/2010/main">
                    <a:noFill/>
                  </a14:hiddenFill>
                </a:ext>
              </a:extLst>
            </p:spPr>
            <p:txBody>
              <a:bodyPr wrap="none"/>
              <a:lstStyle/>
              <a:p>
                <a:endParaRPr lang="zh-CN" altLang="en-US"/>
              </a:p>
            </p:txBody>
          </p:sp>
          <p:sp>
            <p:nvSpPr>
              <p:cNvPr id="42002" name="Line 28"/>
              <p:cNvSpPr>
                <a:spLocks noChangeShapeType="1"/>
              </p:cNvSpPr>
              <p:nvPr/>
            </p:nvSpPr>
            <p:spPr bwMode="auto">
              <a:xfrm flipV="1">
                <a:off x="2835" y="3348"/>
                <a:ext cx="126" cy="9"/>
              </a:xfrm>
              <a:prstGeom prst="line">
                <a:avLst/>
              </a:prstGeom>
              <a:noFill/>
              <a:ln w="38100">
                <a:solidFill>
                  <a:schemeClr val="folHlink"/>
                </a:solidFill>
                <a:round/>
                <a:headEnd/>
                <a:tailEnd type="none" w="sm" len="med"/>
              </a:ln>
              <a:extLst>
                <a:ext uri="{909E8E84-426E-40DD-AFC4-6F175D3DCCD1}">
                  <a14:hiddenFill xmlns:a14="http://schemas.microsoft.com/office/drawing/2010/main">
                    <a:noFill/>
                  </a14:hiddenFill>
                </a:ext>
              </a:extLst>
            </p:spPr>
            <p:txBody>
              <a:bodyPr wrap="none"/>
              <a:lstStyle/>
              <a:p>
                <a:endParaRPr lang="zh-CN" altLang="en-US"/>
              </a:p>
            </p:txBody>
          </p:sp>
          <p:sp>
            <p:nvSpPr>
              <p:cNvPr id="42003" name="Line 29"/>
              <p:cNvSpPr>
                <a:spLocks noChangeShapeType="1"/>
              </p:cNvSpPr>
              <p:nvPr/>
            </p:nvSpPr>
            <p:spPr bwMode="auto">
              <a:xfrm>
                <a:off x="2808" y="3429"/>
                <a:ext cx="162" cy="0"/>
              </a:xfrm>
              <a:prstGeom prst="line">
                <a:avLst/>
              </a:prstGeom>
              <a:noFill/>
              <a:ln w="38100">
                <a:solidFill>
                  <a:schemeClr val="folHlink"/>
                </a:solidFill>
                <a:round/>
                <a:headEnd/>
                <a:tailEnd type="none" w="sm" len="med"/>
              </a:ln>
              <a:extLst>
                <a:ext uri="{909E8E84-426E-40DD-AFC4-6F175D3DCCD1}">
                  <a14:hiddenFill xmlns:a14="http://schemas.microsoft.com/office/drawing/2010/main">
                    <a:noFill/>
                  </a14:hiddenFill>
                </a:ext>
              </a:extLst>
            </p:spPr>
            <p:txBody>
              <a:bodyPr wrap="none"/>
              <a:lstStyle/>
              <a:p>
                <a:endParaRPr lang="zh-CN" altLang="en-US"/>
              </a:p>
            </p:txBody>
          </p:sp>
        </p:grpSp>
      </p:grpSp>
      <p:sp>
        <p:nvSpPr>
          <p:cNvPr id="41997" name="WordArt 31"/>
          <p:cNvSpPr>
            <a:spLocks noChangeArrowheads="1" noChangeShapeType="1" noTextEdit="1"/>
          </p:cNvSpPr>
          <p:nvPr/>
        </p:nvSpPr>
        <p:spPr bwMode="auto">
          <a:xfrm>
            <a:off x="7197725" y="2667000"/>
            <a:ext cx="398463" cy="584200"/>
          </a:xfrm>
          <a:prstGeom prst="rect">
            <a:avLst/>
          </a:prstGeom>
        </p:spPr>
        <p:txBody>
          <a:bodyPr wrap="none" fromWordArt="1">
            <a:prstTxWarp prst="textPlain">
              <a:avLst>
                <a:gd name="adj" fmla="val 50000"/>
              </a:avLst>
            </a:prstTxWarp>
          </a:bodyPr>
          <a:lstStyle/>
          <a:p>
            <a:r>
              <a:rPr lang="en-US" altLang="zh-CN" sz="3600" kern="10">
                <a:ln w="9525">
                  <a:solidFill>
                    <a:schemeClr val="folHlink"/>
                  </a:solidFill>
                  <a:round/>
                  <a:headEnd/>
                  <a:tailEnd/>
                </a:ln>
                <a:solidFill>
                  <a:schemeClr val="folHlink"/>
                </a:solidFill>
                <a:latin typeface="宋体" panose="02010600030101010101" pitchFamily="2" charset="-122"/>
              </a:rPr>
              <a:t>A-OH</a:t>
            </a:r>
          </a:p>
          <a:p>
            <a:r>
              <a:rPr lang="en-US" altLang="zh-CN" sz="3600" kern="10">
                <a:ln w="9525">
                  <a:solidFill>
                    <a:schemeClr val="folHlink"/>
                  </a:solidFill>
                  <a:round/>
                  <a:headEnd/>
                  <a:tailEnd/>
                </a:ln>
                <a:solidFill>
                  <a:schemeClr val="folHlink"/>
                </a:solidFill>
                <a:latin typeface="宋体" panose="02010600030101010101" pitchFamily="2" charset="-122"/>
              </a:rPr>
              <a:t>C   </a:t>
            </a:r>
          </a:p>
          <a:p>
            <a:r>
              <a:rPr lang="en-US" altLang="zh-CN" sz="3600" kern="10">
                <a:ln w="9525">
                  <a:solidFill>
                    <a:schemeClr val="folHlink"/>
                  </a:solidFill>
                  <a:round/>
                  <a:headEnd/>
                  <a:tailEnd/>
                </a:ln>
                <a:solidFill>
                  <a:schemeClr val="folHlink"/>
                </a:solidFill>
                <a:latin typeface="宋体" panose="02010600030101010101" pitchFamily="2" charset="-122"/>
              </a:rPr>
              <a:t>C   </a:t>
            </a:r>
            <a:endParaRPr lang="zh-CN" altLang="en-US" sz="3600" kern="10">
              <a:ln w="9525">
                <a:solidFill>
                  <a:schemeClr val="folHlink"/>
                </a:solidFill>
                <a:round/>
                <a:headEnd/>
                <a:tailEnd/>
              </a:ln>
              <a:solidFill>
                <a:schemeClr val="folHlink"/>
              </a:solidFill>
              <a:latin typeface="宋体" panose="02010600030101010101" pitchFamily="2" charset="-122"/>
            </a:endParaRPr>
          </a:p>
        </p:txBody>
      </p:sp>
    </p:spTree>
    <p:extLst>
      <p:ext uri="{BB962C8B-B14F-4D97-AF65-F5344CB8AC3E}">
        <p14:creationId xmlns:p14="http://schemas.microsoft.com/office/powerpoint/2010/main" val="178414714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nodeType="afterGroup">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nodeType="afterGroup">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75115"/>
                                        </p:tgtEl>
                                        <p:attrNameLst>
                                          <p:attrName>style.visibility</p:attrName>
                                        </p:attrNameLst>
                                      </p:cBhvr>
                                      <p:to>
                                        <p:strVal val="visible"/>
                                      </p:to>
                                    </p:set>
                                    <p:animEffect transition="in" filter="wipe(left)">
                                      <p:cBhvr>
                                        <p:cTn id="15" dur="500"/>
                                        <p:tgtEl>
                                          <p:spTgt spid="175115"/>
                                        </p:tgtEl>
                                      </p:cBhvr>
                                    </p:animEffect>
                                  </p:childTnLst>
                                </p:cTn>
                              </p:par>
                            </p:childTnLst>
                          </p:cTn>
                        </p:par>
                        <p:par>
                          <p:cTn id="16" fill="hold" nodeType="afterGroup">
                            <p:stCondLst>
                              <p:cond delay="1500"/>
                            </p:stCondLst>
                            <p:childTnLst>
                              <p:par>
                                <p:cTn id="17" presetID="22" presetClass="entr" presetSubtype="8"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5115" grpId="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6"/>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5F9787CB-3F3A-4AE6-806F-2A7115AD059B}" type="slidenum">
              <a:rPr lang="en-US" altLang="zh-CN"/>
              <a:pPr eaLnBrk="1" hangingPunct="1"/>
              <a:t>4</a:t>
            </a:fld>
            <a:endParaRPr lang="en-US" altLang="zh-CN"/>
          </a:p>
        </p:txBody>
      </p:sp>
      <p:sp>
        <p:nvSpPr>
          <p:cNvPr id="18435" name="Rectangle 4"/>
          <p:cNvSpPr>
            <a:spLocks noGrp="1" noChangeArrowheads="1"/>
          </p:cNvSpPr>
          <p:nvPr>
            <p:ph type="ctrTitle"/>
          </p:nvPr>
        </p:nvSpPr>
        <p:spPr>
          <a:xfrm>
            <a:off x="609600" y="838200"/>
            <a:ext cx="7772400" cy="1470025"/>
          </a:xfrm>
        </p:spPr>
        <p:txBody>
          <a:bodyPr/>
          <a:lstStyle/>
          <a:p>
            <a:pPr eaLnBrk="1" hangingPunct="1"/>
            <a:r>
              <a:rPr kumimoji="1" lang="zh-CN" altLang="en-US" sz="11700" dirty="0" smtClean="0">
                <a:solidFill>
                  <a:schemeClr val="tx1"/>
                </a:solidFill>
              </a:rPr>
              <a:t>第一节</a:t>
            </a:r>
          </a:p>
        </p:txBody>
      </p:sp>
      <p:sp>
        <p:nvSpPr>
          <p:cNvPr id="18436" name="Rectangle 5"/>
          <p:cNvSpPr>
            <a:spLocks noGrp="1" noChangeArrowheads="1"/>
          </p:cNvSpPr>
          <p:nvPr>
            <p:ph type="subTitle" idx="1"/>
          </p:nvPr>
        </p:nvSpPr>
        <p:spPr>
          <a:xfrm>
            <a:off x="1219200" y="2667000"/>
            <a:ext cx="6400800" cy="1752600"/>
          </a:xfrm>
        </p:spPr>
        <p:txBody>
          <a:bodyPr/>
          <a:lstStyle/>
          <a:p>
            <a:pPr eaLnBrk="1" hangingPunct="1"/>
            <a:r>
              <a:rPr kumimoji="1" lang="zh-CN" altLang="en-US" sz="6000" smtClean="0"/>
              <a:t>模板和酶</a:t>
            </a:r>
          </a:p>
          <a:p>
            <a:pPr eaLnBrk="1" hangingPunct="1"/>
            <a:r>
              <a:rPr kumimoji="1" lang="en-US" altLang="zh-CN" sz="6000" smtClean="0"/>
              <a:t>Templates and Enzymes</a:t>
            </a:r>
            <a:endParaRPr lang="en-US" altLang="zh-CN" sz="6000" smtClean="0"/>
          </a:p>
        </p:txBody>
      </p:sp>
    </p:spTree>
    <p:extLst>
      <p:ext uri="{BB962C8B-B14F-4D97-AF65-F5344CB8AC3E}">
        <p14:creationId xmlns:p14="http://schemas.microsoft.com/office/powerpoint/2010/main" val="95037933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3010"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77F9AD58-D733-41F1-99D1-4779E912B8E9}" type="slidenum">
              <a:rPr lang="en-US" altLang="zh-CN"/>
              <a:pPr eaLnBrk="1" hangingPunct="1"/>
              <a:t>40</a:t>
            </a:fld>
            <a:endParaRPr lang="en-US" altLang="zh-CN"/>
          </a:p>
        </p:txBody>
      </p:sp>
      <p:sp>
        <p:nvSpPr>
          <p:cNvPr id="43011" name="Rectangle 2"/>
          <p:cNvSpPr>
            <a:spLocks noGrp="1" noChangeArrowheads="1"/>
          </p:cNvSpPr>
          <p:nvPr>
            <p:ph type="title"/>
          </p:nvPr>
        </p:nvSpPr>
        <p:spPr>
          <a:xfrm>
            <a:off x="457200" y="547688"/>
            <a:ext cx="8229600" cy="1143000"/>
          </a:xfrm>
        </p:spPr>
        <p:txBody>
          <a:bodyPr/>
          <a:lstStyle/>
          <a:p>
            <a:pPr eaLnBrk="1" hangingPunct="1"/>
            <a:r>
              <a:rPr lang="en-US" altLang="zh-CN" smtClean="0"/>
              <a:t>2</a:t>
            </a:r>
            <a:r>
              <a:rPr lang="zh-CN" altLang="en-US" smtClean="0"/>
              <a:t>．各种稀有碱基的生成</a:t>
            </a:r>
          </a:p>
        </p:txBody>
      </p:sp>
      <p:sp>
        <p:nvSpPr>
          <p:cNvPr id="176131" name="Rectangle 3"/>
          <p:cNvSpPr>
            <a:spLocks noGrp="1" noChangeArrowheads="1"/>
          </p:cNvSpPr>
          <p:nvPr>
            <p:ph type="body" idx="1"/>
          </p:nvPr>
        </p:nvSpPr>
        <p:spPr>
          <a:xfrm>
            <a:off x="457200" y="1992313"/>
            <a:ext cx="8229600" cy="3578225"/>
          </a:xfrm>
        </p:spPr>
        <p:txBody>
          <a:bodyPr/>
          <a:lstStyle/>
          <a:p>
            <a:pPr eaLnBrk="1" hangingPunct="1"/>
            <a:r>
              <a:rPr lang="zh-CN" altLang="en-US" dirty="0" smtClean="0"/>
              <a:t>（</a:t>
            </a:r>
            <a:r>
              <a:rPr lang="en-US" altLang="zh-CN" dirty="0" smtClean="0"/>
              <a:t>1</a:t>
            </a:r>
            <a:r>
              <a:rPr lang="zh-CN" altLang="en-US" dirty="0" smtClean="0"/>
              <a:t>）甲基化：如</a:t>
            </a:r>
            <a:r>
              <a:rPr lang="en-US" altLang="zh-CN" dirty="0" err="1" smtClean="0"/>
              <a:t>tRNA</a:t>
            </a:r>
            <a:r>
              <a:rPr lang="zh-CN" altLang="en-US" dirty="0" smtClean="0"/>
              <a:t>甲基转移酶催化的反应：嘌呤→甲基嘌呤。</a:t>
            </a:r>
            <a:endParaRPr lang="en-US" altLang="zh-CN" dirty="0" smtClean="0"/>
          </a:p>
          <a:p>
            <a:pPr eaLnBrk="1" hangingPunct="1"/>
            <a:endParaRPr lang="zh-CN" altLang="en-US" dirty="0" smtClean="0"/>
          </a:p>
          <a:p>
            <a:pPr eaLnBrk="1" hangingPunct="1"/>
            <a:r>
              <a:rPr lang="zh-CN" altLang="en-US" dirty="0" smtClean="0"/>
              <a:t>（</a:t>
            </a:r>
            <a:r>
              <a:rPr lang="en-US" altLang="zh-CN" dirty="0" smtClean="0"/>
              <a:t>2</a:t>
            </a:r>
            <a:r>
              <a:rPr lang="zh-CN" altLang="en-US" dirty="0" smtClean="0"/>
              <a:t>）还原反应：</a:t>
            </a:r>
            <a:r>
              <a:rPr lang="en-US" altLang="zh-CN" dirty="0" smtClean="0"/>
              <a:t>U→DHU</a:t>
            </a:r>
            <a:r>
              <a:rPr lang="zh-CN" altLang="en-US" dirty="0" smtClean="0"/>
              <a:t>。</a:t>
            </a:r>
            <a:endParaRPr lang="en-US" altLang="zh-CN" dirty="0" smtClean="0"/>
          </a:p>
          <a:p>
            <a:pPr eaLnBrk="1" hangingPunct="1"/>
            <a:endParaRPr lang="zh-CN" altLang="en-US" dirty="0" smtClean="0"/>
          </a:p>
          <a:p>
            <a:pPr eaLnBrk="1" hangingPunct="1"/>
            <a:r>
              <a:rPr lang="zh-CN" altLang="en-US" dirty="0" smtClean="0"/>
              <a:t>（</a:t>
            </a:r>
            <a:r>
              <a:rPr lang="en-US" altLang="zh-CN" dirty="0" smtClean="0"/>
              <a:t>3</a:t>
            </a:r>
            <a:r>
              <a:rPr lang="zh-CN" altLang="en-US" dirty="0" smtClean="0"/>
              <a:t>）核苷内转位反应：尿嘧啶核苷→假尿嘧啶核苷（</a:t>
            </a:r>
            <a:r>
              <a:rPr lang="en-US" altLang="zh-CN" dirty="0" smtClean="0"/>
              <a:t>ψ</a:t>
            </a:r>
            <a:r>
              <a:rPr lang="zh-CN" altLang="en-US" dirty="0" smtClean="0"/>
              <a:t>：</a:t>
            </a:r>
            <a:r>
              <a:rPr lang="en-US" altLang="zh-CN" dirty="0" err="1" smtClean="0"/>
              <a:t>psai</a:t>
            </a:r>
            <a:r>
              <a:rPr lang="zh-CN" altLang="en-US" dirty="0" smtClean="0"/>
              <a:t>）。</a:t>
            </a:r>
            <a:endParaRPr lang="en-US" altLang="zh-CN" dirty="0" smtClean="0"/>
          </a:p>
          <a:p>
            <a:pPr eaLnBrk="1" hangingPunct="1"/>
            <a:endParaRPr lang="zh-CN" altLang="en-US" dirty="0" smtClean="0"/>
          </a:p>
          <a:p>
            <a:pPr eaLnBrk="1" hangingPunct="1"/>
            <a:r>
              <a:rPr lang="zh-CN" altLang="en-US" dirty="0" smtClean="0"/>
              <a:t>（</a:t>
            </a:r>
            <a:r>
              <a:rPr lang="en-US" altLang="zh-CN" dirty="0" smtClean="0"/>
              <a:t>4</a:t>
            </a:r>
            <a:r>
              <a:rPr lang="zh-CN" altLang="en-US" dirty="0" smtClean="0"/>
              <a:t>）脱氨基反应：</a:t>
            </a:r>
            <a:r>
              <a:rPr lang="en-US" altLang="zh-CN" dirty="0" smtClean="0"/>
              <a:t>A→I</a:t>
            </a:r>
            <a:r>
              <a:rPr lang="zh-CN" altLang="en-US" dirty="0" smtClean="0"/>
              <a:t>。</a:t>
            </a:r>
          </a:p>
        </p:txBody>
      </p:sp>
    </p:spTree>
    <p:extLst>
      <p:ext uri="{BB962C8B-B14F-4D97-AF65-F5344CB8AC3E}">
        <p14:creationId xmlns:p14="http://schemas.microsoft.com/office/powerpoint/2010/main" val="324594213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6131">
                                            <p:txEl>
                                              <p:pRg st="0" end="0"/>
                                            </p:txEl>
                                          </p:spTgt>
                                        </p:tgtEl>
                                        <p:attrNameLst>
                                          <p:attrName>style.visibility</p:attrName>
                                        </p:attrNameLst>
                                      </p:cBhvr>
                                      <p:to>
                                        <p:strVal val="visible"/>
                                      </p:to>
                                    </p:set>
                                    <p:animEffect transition="in" filter="blinds(horizontal)">
                                      <p:cBhvr>
                                        <p:cTn id="7" dur="500"/>
                                        <p:tgtEl>
                                          <p:spTgt spid="17613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76131">
                                            <p:txEl>
                                              <p:pRg st="2" end="2"/>
                                            </p:txEl>
                                          </p:spTgt>
                                        </p:tgtEl>
                                        <p:attrNameLst>
                                          <p:attrName>style.visibility</p:attrName>
                                        </p:attrNameLst>
                                      </p:cBhvr>
                                      <p:to>
                                        <p:strVal val="visible"/>
                                      </p:to>
                                    </p:set>
                                    <p:animEffect transition="in" filter="blinds(horizontal)">
                                      <p:cBhvr>
                                        <p:cTn id="12" dur="500"/>
                                        <p:tgtEl>
                                          <p:spTgt spid="176131">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76131">
                                            <p:txEl>
                                              <p:pRg st="4" end="4"/>
                                            </p:txEl>
                                          </p:spTgt>
                                        </p:tgtEl>
                                        <p:attrNameLst>
                                          <p:attrName>style.visibility</p:attrName>
                                        </p:attrNameLst>
                                      </p:cBhvr>
                                      <p:to>
                                        <p:strVal val="visible"/>
                                      </p:to>
                                    </p:set>
                                    <p:animEffect transition="in" filter="blinds(horizontal)">
                                      <p:cBhvr>
                                        <p:cTn id="17" dur="500"/>
                                        <p:tgtEl>
                                          <p:spTgt spid="176131">
                                            <p:txEl>
                                              <p:pRg st="4" end="4"/>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76131">
                                            <p:txEl>
                                              <p:pRg st="6" end="6"/>
                                            </p:txEl>
                                          </p:spTgt>
                                        </p:tgtEl>
                                        <p:attrNameLst>
                                          <p:attrName>style.visibility</p:attrName>
                                        </p:attrNameLst>
                                      </p:cBhvr>
                                      <p:to>
                                        <p:strVal val="visible"/>
                                      </p:to>
                                    </p:set>
                                    <p:animEffect transition="in" filter="blinds(horizontal)">
                                      <p:cBhvr>
                                        <p:cTn id="22" dur="500"/>
                                        <p:tgtEl>
                                          <p:spTgt spid="176131">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6131" grpId="0" build="p" autoUpdateAnimBg="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1490663" y="373063"/>
            <a:ext cx="6053137" cy="1143000"/>
          </a:xfrm>
        </p:spPr>
        <p:txBody>
          <a:bodyPr/>
          <a:lstStyle/>
          <a:p>
            <a:pPr algn="l"/>
            <a:r>
              <a:rPr lang="en-US" altLang="zh-CN" smtClean="0">
                <a:solidFill>
                  <a:schemeClr val="tx1"/>
                </a:solidFill>
                <a:latin typeface="幼圆" panose="02010509060101010101" pitchFamily="49" charset="-122"/>
                <a:ea typeface="幼圆" panose="02010509060101010101" pitchFamily="49" charset="-122"/>
              </a:rPr>
              <a:t>3</a:t>
            </a:r>
            <a:r>
              <a:rPr lang="zh-CN" altLang="en-US" smtClean="0">
                <a:solidFill>
                  <a:schemeClr val="tx1"/>
                </a:solidFill>
                <a:latin typeface="幼圆" panose="02010509060101010101" pitchFamily="49" charset="-122"/>
                <a:ea typeface="幼圆" panose="02010509060101010101" pitchFamily="49" charset="-122"/>
              </a:rPr>
              <a:t>．</a:t>
            </a:r>
            <a:r>
              <a:rPr lang="zh-CN" altLang="en-US" smtClean="0">
                <a:latin typeface="幼圆" panose="02010509060101010101" pitchFamily="49" charset="-122"/>
                <a:ea typeface="幼圆" panose="02010509060101010101" pitchFamily="49" charset="-122"/>
              </a:rPr>
              <a:t>在</a:t>
            </a:r>
            <a:r>
              <a:rPr lang="en-US" altLang="zh-CN" smtClean="0">
                <a:latin typeface="幼圆" panose="02010509060101010101" pitchFamily="49" charset="-122"/>
                <a:ea typeface="幼圆" panose="02010509060101010101" pitchFamily="49" charset="-122"/>
              </a:rPr>
              <a:t>3′-</a:t>
            </a:r>
            <a:r>
              <a:rPr lang="zh-CN" altLang="en-US" smtClean="0">
                <a:latin typeface="幼圆" panose="02010509060101010101" pitchFamily="49" charset="-122"/>
                <a:ea typeface="幼圆" panose="02010509060101010101" pitchFamily="49" charset="-122"/>
              </a:rPr>
              <a:t>末端</a:t>
            </a:r>
            <a:r>
              <a:rPr lang="en-US" altLang="zh-CN" smtClean="0">
                <a:latin typeface="幼圆" panose="02010509060101010101" pitchFamily="49" charset="-122"/>
                <a:ea typeface="幼圆" panose="02010509060101010101" pitchFamily="49" charset="-122"/>
              </a:rPr>
              <a:t>CCA-OH</a:t>
            </a:r>
            <a:endParaRPr lang="zh-CN" altLang="en-US" smtClean="0">
              <a:latin typeface="幼圆" panose="02010509060101010101" pitchFamily="49" charset="-122"/>
              <a:ea typeface="幼圆" panose="02010509060101010101" pitchFamily="49" charset="-122"/>
            </a:endParaRPr>
          </a:p>
        </p:txBody>
      </p:sp>
      <p:sp>
        <p:nvSpPr>
          <p:cNvPr id="44035" name="Rectangle 3"/>
          <p:cNvSpPr>
            <a:spLocks noGrp="1" noChangeArrowheads="1"/>
          </p:cNvSpPr>
          <p:nvPr>
            <p:ph type="body" idx="1"/>
          </p:nvPr>
        </p:nvSpPr>
        <p:spPr>
          <a:xfrm>
            <a:off x="1228725" y="2133600"/>
            <a:ext cx="6772275" cy="1968500"/>
          </a:xfrm>
        </p:spPr>
        <p:txBody>
          <a:bodyPr/>
          <a:lstStyle/>
          <a:p>
            <a:pPr eaLnBrk="1" hangingPunct="1">
              <a:lnSpc>
                <a:spcPct val="120000"/>
              </a:lnSpc>
            </a:pPr>
            <a:r>
              <a:rPr lang="zh-CN" altLang="en-US" b="1" smtClean="0">
                <a:latin typeface="幼圆" panose="02010509060101010101" pitchFamily="49" charset="-122"/>
                <a:ea typeface="幼圆" panose="02010509060101010101" pitchFamily="49" charset="-122"/>
              </a:rPr>
              <a:t>在</a:t>
            </a:r>
            <a:r>
              <a:rPr lang="en-US" altLang="zh-CN" b="1" smtClean="0">
                <a:latin typeface="幼圆" panose="02010509060101010101" pitchFamily="49" charset="-122"/>
                <a:ea typeface="幼圆" panose="02010509060101010101" pitchFamily="49" charset="-122"/>
              </a:rPr>
              <a:t>3′-</a:t>
            </a:r>
            <a:r>
              <a:rPr lang="zh-CN" altLang="en-US" b="1" smtClean="0">
                <a:latin typeface="幼圆" panose="02010509060101010101" pitchFamily="49" charset="-122"/>
                <a:ea typeface="幼圆" panose="02010509060101010101" pitchFamily="49" charset="-122"/>
              </a:rPr>
              <a:t>末端出去个别碱基后，再加上</a:t>
            </a:r>
            <a:r>
              <a:rPr lang="en-US" altLang="zh-CN" b="1" smtClean="0">
                <a:latin typeface="幼圆" panose="02010509060101010101" pitchFamily="49" charset="-122"/>
                <a:ea typeface="幼圆" panose="02010509060101010101" pitchFamily="49" charset="-122"/>
              </a:rPr>
              <a:t>-CCA-OH</a:t>
            </a:r>
            <a:r>
              <a:rPr lang="zh-CN" altLang="en-US" b="1" smtClean="0">
                <a:latin typeface="幼圆" panose="02010509060101010101" pitchFamily="49" charset="-122"/>
                <a:ea typeface="幼圆" panose="02010509060101010101" pitchFamily="49" charset="-122"/>
              </a:rPr>
              <a:t>末端，完成柄部结构。</a:t>
            </a:r>
          </a:p>
          <a:p>
            <a:pPr lvl="1" eaLnBrk="1" hangingPunct="1">
              <a:lnSpc>
                <a:spcPct val="120000"/>
              </a:lnSpc>
            </a:pPr>
            <a:r>
              <a:rPr lang="zh-CN" altLang="en-US" sz="3200" b="1" smtClean="0">
                <a:latin typeface="幼圆" panose="02010509060101010101" pitchFamily="49" charset="-122"/>
                <a:ea typeface="幼圆" panose="02010509060101010101" pitchFamily="49" charset="-122"/>
              </a:rPr>
              <a:t>此反应由核苷酸转移酶催化。</a:t>
            </a:r>
          </a:p>
        </p:txBody>
      </p:sp>
    </p:spTree>
    <p:extLst>
      <p:ext uri="{BB962C8B-B14F-4D97-AF65-F5344CB8AC3E}">
        <p14:creationId xmlns:p14="http://schemas.microsoft.com/office/powerpoint/2010/main" val="146153223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灯片编号占位符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D9784DFB-79BE-4334-A4A4-C54B72C9FF14}" type="slidenum">
              <a:rPr lang="en-US" altLang="zh-CN"/>
              <a:pPr eaLnBrk="1" hangingPunct="1"/>
              <a:t>42</a:t>
            </a:fld>
            <a:endParaRPr lang="en-US" altLang="zh-CN"/>
          </a:p>
        </p:txBody>
      </p:sp>
      <p:sp>
        <p:nvSpPr>
          <p:cNvPr id="45059" name="Text Box 2"/>
          <p:cNvSpPr txBox="1">
            <a:spLocks noChangeArrowheads="1"/>
          </p:cNvSpPr>
          <p:nvPr/>
        </p:nvSpPr>
        <p:spPr bwMode="auto">
          <a:xfrm>
            <a:off x="5940425" y="404813"/>
            <a:ext cx="2232025"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a:spcBef>
                <a:spcPct val="50000"/>
              </a:spcBef>
            </a:pPr>
            <a:r>
              <a:rPr kumimoji="1" lang="zh-CN" altLang="en-US" sz="3200" b="1">
                <a:latin typeface="Times New Roman" panose="02020603050405020304" pitchFamily="18" charset="0"/>
              </a:rPr>
              <a:t>碱基修饰</a:t>
            </a:r>
          </a:p>
        </p:txBody>
      </p:sp>
      <p:grpSp>
        <p:nvGrpSpPr>
          <p:cNvPr id="45060" name="Group 3"/>
          <p:cNvGrpSpPr>
            <a:grpSpLocks/>
          </p:cNvGrpSpPr>
          <p:nvPr/>
        </p:nvGrpSpPr>
        <p:grpSpPr bwMode="auto">
          <a:xfrm>
            <a:off x="4645025" y="2781300"/>
            <a:ext cx="4114800" cy="1128713"/>
            <a:chOff x="3072" y="1584"/>
            <a:chExt cx="2592" cy="711"/>
          </a:xfrm>
        </p:grpSpPr>
        <p:sp>
          <p:nvSpPr>
            <p:cNvPr id="45085" name="Text Box 4"/>
            <p:cNvSpPr txBox="1">
              <a:spLocks noChangeArrowheads="1"/>
            </p:cNvSpPr>
            <p:nvPr/>
          </p:nvSpPr>
          <p:spPr bwMode="auto">
            <a:xfrm>
              <a:off x="3072" y="1584"/>
              <a:ext cx="225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a:spcBef>
                  <a:spcPct val="50000"/>
                </a:spcBef>
              </a:pPr>
              <a:r>
                <a:rPr kumimoji="1" lang="zh-CN" altLang="en-US" sz="2800" b="1">
                  <a:latin typeface="Times New Roman" panose="02020603050405020304" pitchFamily="18" charset="0"/>
                  <a:ea typeface="华文楷体" panose="02010600040101010101" pitchFamily="2" charset="-122"/>
                </a:rPr>
                <a:t>（</a:t>
              </a:r>
              <a:r>
                <a:rPr kumimoji="1" lang="en-US" altLang="zh-CN" sz="2800" b="1">
                  <a:latin typeface="Times New Roman" panose="02020603050405020304" pitchFamily="18" charset="0"/>
                  <a:ea typeface="华文楷体" panose="02010600040101010101" pitchFamily="2" charset="-122"/>
                </a:rPr>
                <a:t>2</a:t>
              </a:r>
              <a:r>
                <a:rPr kumimoji="1" lang="zh-CN" altLang="en-US" sz="2800" b="1">
                  <a:latin typeface="Times New Roman" panose="02020603050405020304" pitchFamily="18" charset="0"/>
                  <a:ea typeface="华文楷体" panose="02010600040101010101" pitchFamily="2" charset="-122"/>
                </a:rPr>
                <a:t>）还原反应 </a:t>
              </a:r>
            </a:p>
          </p:txBody>
        </p:sp>
        <p:sp>
          <p:nvSpPr>
            <p:cNvPr id="45086" name="Text Box 5"/>
            <p:cNvSpPr txBox="1">
              <a:spLocks noChangeArrowheads="1"/>
            </p:cNvSpPr>
            <p:nvPr/>
          </p:nvSpPr>
          <p:spPr bwMode="auto">
            <a:xfrm>
              <a:off x="3744" y="1968"/>
              <a:ext cx="1920"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a:spcBef>
                  <a:spcPct val="50000"/>
                </a:spcBef>
              </a:pPr>
              <a:r>
                <a:rPr kumimoji="1" lang="zh-CN" altLang="en-US" sz="2800" b="1">
                  <a:latin typeface="Times New Roman" panose="02020603050405020304" pitchFamily="18" charset="0"/>
                  <a:ea typeface="华文楷体" panose="02010600040101010101" pitchFamily="2" charset="-122"/>
                </a:rPr>
                <a:t>如：</a:t>
              </a:r>
              <a:r>
                <a:rPr kumimoji="1" lang="en-US" altLang="zh-CN" sz="2800" b="1">
                  <a:latin typeface="Times New Roman" panose="02020603050405020304" pitchFamily="18" charset="0"/>
                  <a:ea typeface="华文楷体" panose="02010600040101010101" pitchFamily="2" charset="-122"/>
                </a:rPr>
                <a:t>U </a:t>
              </a:r>
              <a:r>
                <a:rPr kumimoji="1" lang="en-US" altLang="zh-CN" sz="2800" b="1">
                  <a:latin typeface="Times New Roman" panose="02020603050405020304" pitchFamily="18" charset="0"/>
                  <a:ea typeface="华文楷体" panose="02010600040101010101" pitchFamily="2" charset="-122"/>
                  <a:sym typeface="Symbol" panose="05050102010706020507" pitchFamily="18" charset="2"/>
                </a:rPr>
                <a:t> DHU</a:t>
              </a:r>
              <a:endParaRPr kumimoji="1" lang="en-US" altLang="zh-CN" sz="2800" b="1">
                <a:latin typeface="Times New Roman" panose="02020603050405020304" pitchFamily="18" charset="0"/>
                <a:ea typeface="华文楷体" panose="02010600040101010101" pitchFamily="2" charset="-122"/>
              </a:endParaRPr>
            </a:p>
          </p:txBody>
        </p:sp>
      </p:grpSp>
      <p:grpSp>
        <p:nvGrpSpPr>
          <p:cNvPr id="3" name="Group 6"/>
          <p:cNvGrpSpPr>
            <a:grpSpLocks/>
          </p:cNvGrpSpPr>
          <p:nvPr/>
        </p:nvGrpSpPr>
        <p:grpSpPr bwMode="auto">
          <a:xfrm>
            <a:off x="4500563" y="4149725"/>
            <a:ext cx="4648200" cy="976313"/>
            <a:chOff x="2976" y="2400"/>
            <a:chExt cx="2928" cy="615"/>
          </a:xfrm>
        </p:grpSpPr>
        <p:sp>
          <p:nvSpPr>
            <p:cNvPr id="45083" name="Text Box 7"/>
            <p:cNvSpPr txBox="1">
              <a:spLocks noChangeArrowheads="1"/>
            </p:cNvSpPr>
            <p:nvPr/>
          </p:nvSpPr>
          <p:spPr bwMode="auto">
            <a:xfrm>
              <a:off x="2976" y="2400"/>
              <a:ext cx="292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a:spcBef>
                  <a:spcPct val="50000"/>
                </a:spcBef>
              </a:pPr>
              <a:r>
                <a:rPr kumimoji="1" lang="en-US" altLang="zh-CN" sz="2800" b="1">
                  <a:latin typeface="Times New Roman" panose="02020603050405020304" pitchFamily="18" charset="0"/>
                  <a:ea typeface="华文楷体" panose="02010600040101010101" pitchFamily="2" charset="-122"/>
                </a:rPr>
                <a:t>  </a:t>
              </a:r>
              <a:r>
                <a:rPr kumimoji="1" lang="zh-CN" altLang="en-US" sz="2800" b="1">
                  <a:latin typeface="Times New Roman" panose="02020603050405020304" pitchFamily="18" charset="0"/>
                  <a:ea typeface="华文楷体" panose="02010600040101010101" pitchFamily="2" charset="-122"/>
                </a:rPr>
                <a:t>（</a:t>
              </a:r>
              <a:r>
                <a:rPr kumimoji="1" lang="en-US" altLang="zh-CN" sz="2800" b="1">
                  <a:latin typeface="Times New Roman" panose="02020603050405020304" pitchFamily="18" charset="0"/>
                  <a:ea typeface="华文楷体" panose="02010600040101010101" pitchFamily="2" charset="-122"/>
                </a:rPr>
                <a:t>3</a:t>
              </a:r>
              <a:r>
                <a:rPr kumimoji="1" lang="zh-CN" altLang="en-US" sz="2800" b="1">
                  <a:latin typeface="Times New Roman" panose="02020603050405020304" pitchFamily="18" charset="0"/>
                  <a:ea typeface="华文楷体" panose="02010600040101010101" pitchFamily="2" charset="-122"/>
                </a:rPr>
                <a:t>）核苷内的转位反应 </a:t>
              </a:r>
            </a:p>
          </p:txBody>
        </p:sp>
        <p:sp>
          <p:nvSpPr>
            <p:cNvPr id="45084" name="Text Box 8"/>
            <p:cNvSpPr txBox="1">
              <a:spLocks noChangeArrowheads="1"/>
            </p:cNvSpPr>
            <p:nvPr/>
          </p:nvSpPr>
          <p:spPr bwMode="auto">
            <a:xfrm>
              <a:off x="3744" y="2688"/>
              <a:ext cx="172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a:spcBef>
                  <a:spcPct val="50000"/>
                </a:spcBef>
              </a:pPr>
              <a:r>
                <a:rPr kumimoji="1" lang="zh-CN" altLang="en-US" sz="2800" b="1">
                  <a:latin typeface="Times New Roman" panose="02020603050405020304" pitchFamily="18" charset="0"/>
                  <a:ea typeface="华文楷体" panose="02010600040101010101" pitchFamily="2" charset="-122"/>
                </a:rPr>
                <a:t>如：</a:t>
              </a:r>
              <a:r>
                <a:rPr kumimoji="1" lang="en-US" altLang="zh-CN" sz="2800" b="1">
                  <a:latin typeface="Times New Roman" panose="02020603050405020304" pitchFamily="18" charset="0"/>
                  <a:ea typeface="华文楷体" panose="02010600040101010101" pitchFamily="2" charset="-122"/>
                </a:rPr>
                <a:t>U </a:t>
              </a:r>
              <a:r>
                <a:rPr kumimoji="1" lang="en-US" altLang="zh-CN" sz="2800" b="1">
                  <a:latin typeface="Times New Roman" panose="02020603050405020304" pitchFamily="18" charset="0"/>
                  <a:ea typeface="华文楷体" panose="02010600040101010101" pitchFamily="2" charset="-122"/>
                  <a:sym typeface="Symbol" panose="05050102010706020507" pitchFamily="18" charset="2"/>
                </a:rPr>
                <a:t> ψ</a:t>
              </a:r>
              <a:endParaRPr kumimoji="1" lang="en-US" altLang="zh-CN" sz="2800" b="1">
                <a:latin typeface="Times New Roman" panose="02020603050405020304" pitchFamily="18" charset="0"/>
                <a:ea typeface="华文楷体" panose="02010600040101010101" pitchFamily="2" charset="-122"/>
              </a:endParaRPr>
            </a:p>
          </p:txBody>
        </p:sp>
      </p:grpSp>
      <p:grpSp>
        <p:nvGrpSpPr>
          <p:cNvPr id="4" name="Group 9"/>
          <p:cNvGrpSpPr>
            <a:grpSpLocks/>
          </p:cNvGrpSpPr>
          <p:nvPr/>
        </p:nvGrpSpPr>
        <p:grpSpPr bwMode="auto">
          <a:xfrm>
            <a:off x="4716463" y="5300663"/>
            <a:ext cx="4114800" cy="1128712"/>
            <a:chOff x="3072" y="3120"/>
            <a:chExt cx="2592" cy="711"/>
          </a:xfrm>
        </p:grpSpPr>
        <p:sp>
          <p:nvSpPr>
            <p:cNvPr id="45081" name="Text Box 10"/>
            <p:cNvSpPr txBox="1">
              <a:spLocks noChangeArrowheads="1"/>
            </p:cNvSpPr>
            <p:nvPr/>
          </p:nvSpPr>
          <p:spPr bwMode="auto">
            <a:xfrm>
              <a:off x="3072" y="3120"/>
              <a:ext cx="225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a:spcBef>
                  <a:spcPct val="50000"/>
                </a:spcBef>
              </a:pPr>
              <a:r>
                <a:rPr kumimoji="1" lang="zh-CN" altLang="en-US" sz="2800" b="1">
                  <a:latin typeface="Times New Roman" panose="02020603050405020304" pitchFamily="18" charset="0"/>
                  <a:ea typeface="华文楷体" panose="02010600040101010101" pitchFamily="2" charset="-122"/>
                </a:rPr>
                <a:t>（</a:t>
              </a:r>
              <a:r>
                <a:rPr kumimoji="1" lang="en-US" altLang="zh-CN" sz="2800" b="1">
                  <a:latin typeface="Times New Roman" panose="02020603050405020304" pitchFamily="18" charset="0"/>
                  <a:ea typeface="华文楷体" panose="02010600040101010101" pitchFamily="2" charset="-122"/>
                </a:rPr>
                <a:t>4</a:t>
              </a:r>
              <a:r>
                <a:rPr kumimoji="1" lang="zh-CN" altLang="en-US" sz="2800" b="1">
                  <a:latin typeface="Times New Roman" panose="02020603050405020304" pitchFamily="18" charset="0"/>
                  <a:ea typeface="华文楷体" panose="02010600040101010101" pitchFamily="2" charset="-122"/>
                </a:rPr>
                <a:t>）脱氨反应 </a:t>
              </a:r>
            </a:p>
          </p:txBody>
        </p:sp>
        <p:sp>
          <p:nvSpPr>
            <p:cNvPr id="45082" name="Text Box 11"/>
            <p:cNvSpPr txBox="1">
              <a:spLocks noChangeArrowheads="1"/>
            </p:cNvSpPr>
            <p:nvPr/>
          </p:nvSpPr>
          <p:spPr bwMode="auto">
            <a:xfrm>
              <a:off x="3744" y="3504"/>
              <a:ext cx="1920"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a:r>
                <a:rPr lang="zh-CN" altLang="en-US" sz="2800" b="1">
                  <a:latin typeface="Times New Roman" panose="02020603050405020304" pitchFamily="18" charset="0"/>
                  <a:ea typeface="华文楷体" panose="02010600040101010101" pitchFamily="2" charset="-122"/>
                </a:rPr>
                <a:t>如：</a:t>
              </a:r>
              <a:r>
                <a:rPr lang="en-US" altLang="zh-CN" sz="2800" b="1">
                  <a:latin typeface="Times New Roman" panose="02020603050405020304" pitchFamily="18" charset="0"/>
                  <a:ea typeface="华文楷体" panose="02010600040101010101" pitchFamily="2" charset="-122"/>
                </a:rPr>
                <a:t>A </a:t>
              </a:r>
              <a:r>
                <a:rPr lang="en-US" altLang="zh-CN" sz="2800" b="1">
                  <a:latin typeface="Times New Roman" panose="02020603050405020304" pitchFamily="18" charset="0"/>
                  <a:ea typeface="华文楷体" panose="02010600040101010101" pitchFamily="2" charset="-122"/>
                  <a:sym typeface="Symbol" panose="05050102010706020507" pitchFamily="18" charset="2"/>
                </a:rPr>
                <a:t></a:t>
              </a:r>
              <a:r>
                <a:rPr lang="en-US" altLang="zh-CN" sz="2800" b="1">
                  <a:latin typeface="Times New Roman" panose="02020603050405020304" pitchFamily="18" charset="0"/>
                  <a:ea typeface="华文楷体" panose="02010600040101010101" pitchFamily="2" charset="-122"/>
                </a:rPr>
                <a:t> I</a:t>
              </a:r>
            </a:p>
          </p:txBody>
        </p:sp>
      </p:grpSp>
      <p:grpSp>
        <p:nvGrpSpPr>
          <p:cNvPr id="45063" name="Group 12"/>
          <p:cNvGrpSpPr>
            <a:grpSpLocks/>
          </p:cNvGrpSpPr>
          <p:nvPr/>
        </p:nvGrpSpPr>
        <p:grpSpPr bwMode="auto">
          <a:xfrm>
            <a:off x="4645025" y="1484313"/>
            <a:ext cx="4038600" cy="1409700"/>
            <a:chOff x="3072" y="912"/>
            <a:chExt cx="2544" cy="888"/>
          </a:xfrm>
        </p:grpSpPr>
        <p:sp>
          <p:nvSpPr>
            <p:cNvPr id="45079" name="Text Box 13"/>
            <p:cNvSpPr txBox="1">
              <a:spLocks noChangeArrowheads="1"/>
            </p:cNvSpPr>
            <p:nvPr/>
          </p:nvSpPr>
          <p:spPr bwMode="auto">
            <a:xfrm>
              <a:off x="3696" y="1200"/>
              <a:ext cx="1920" cy="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a:spcBef>
                  <a:spcPct val="50000"/>
                </a:spcBef>
              </a:pPr>
              <a:r>
                <a:rPr kumimoji="1" lang="en-US" altLang="zh-CN" sz="2800" b="1">
                  <a:latin typeface="Times New Roman" panose="02020603050405020304" pitchFamily="18" charset="0"/>
                  <a:ea typeface="华文楷体" panose="02010600040101010101" pitchFamily="2" charset="-122"/>
                </a:rPr>
                <a:t> </a:t>
              </a:r>
              <a:r>
                <a:rPr kumimoji="1" lang="zh-CN" altLang="en-US" sz="2800" b="1">
                  <a:latin typeface="Times New Roman" panose="02020603050405020304" pitchFamily="18" charset="0"/>
                  <a:ea typeface="华文楷体" panose="02010600040101010101" pitchFamily="2" charset="-122"/>
                </a:rPr>
                <a:t>如：</a:t>
              </a:r>
              <a:r>
                <a:rPr kumimoji="1" lang="en-US" altLang="zh-CN" sz="2800" b="1">
                  <a:latin typeface="Times New Roman" panose="02020603050405020304" pitchFamily="18" charset="0"/>
                  <a:ea typeface="华文楷体" panose="02010600040101010101" pitchFamily="2" charset="-122"/>
                </a:rPr>
                <a:t>A </a:t>
              </a:r>
              <a:r>
                <a:rPr kumimoji="1" lang="en-US" altLang="zh-CN" sz="2800" b="1">
                  <a:latin typeface="Times New Roman" panose="02020603050405020304" pitchFamily="18" charset="0"/>
                  <a:ea typeface="华文楷体" panose="02010600040101010101" pitchFamily="2" charset="-122"/>
                  <a:sym typeface="Symbol" panose="05050102010706020507" pitchFamily="18" charset="2"/>
                </a:rPr>
                <a:t> A</a:t>
              </a:r>
              <a:r>
                <a:rPr kumimoji="1" lang="en-US" altLang="zh-CN" sz="2800" b="1" baseline="30000">
                  <a:latin typeface="Times New Roman" panose="02020603050405020304" pitchFamily="18" charset="0"/>
                </a:rPr>
                <a:t>m</a:t>
              </a:r>
            </a:p>
            <a:p>
              <a:pPr algn="l">
                <a:spcBef>
                  <a:spcPct val="50000"/>
                </a:spcBef>
              </a:pPr>
              <a:endParaRPr kumimoji="1" lang="en-US" altLang="zh-CN" sz="2800" b="1" baseline="30000">
                <a:latin typeface="Times New Roman" panose="02020603050405020304" pitchFamily="18" charset="0"/>
              </a:endParaRPr>
            </a:p>
          </p:txBody>
        </p:sp>
        <p:sp>
          <p:nvSpPr>
            <p:cNvPr id="45080" name="Text Box 14"/>
            <p:cNvSpPr txBox="1">
              <a:spLocks noChangeArrowheads="1"/>
            </p:cNvSpPr>
            <p:nvPr/>
          </p:nvSpPr>
          <p:spPr bwMode="auto">
            <a:xfrm>
              <a:off x="3072" y="912"/>
              <a:ext cx="1920"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a:spcBef>
                  <a:spcPct val="50000"/>
                </a:spcBef>
              </a:pPr>
              <a:r>
                <a:rPr kumimoji="1" lang="zh-CN" altLang="en-US" sz="2800" b="1">
                  <a:latin typeface="Times New Roman" panose="02020603050405020304" pitchFamily="18" charset="0"/>
                  <a:ea typeface="华文楷体" panose="02010600040101010101" pitchFamily="2" charset="-122"/>
                </a:rPr>
                <a:t>（</a:t>
              </a:r>
              <a:r>
                <a:rPr kumimoji="1" lang="en-US" altLang="zh-CN" sz="2800" b="1">
                  <a:latin typeface="Times New Roman" panose="02020603050405020304" pitchFamily="18" charset="0"/>
                  <a:ea typeface="华文楷体" panose="02010600040101010101" pitchFamily="2" charset="-122"/>
                </a:rPr>
                <a:t>1</a:t>
              </a:r>
              <a:r>
                <a:rPr kumimoji="1" lang="zh-CN" altLang="en-US" sz="2800" b="1">
                  <a:latin typeface="Times New Roman" panose="02020603050405020304" pitchFamily="18" charset="0"/>
                  <a:ea typeface="华文楷体" panose="02010600040101010101" pitchFamily="2" charset="-122"/>
                </a:rPr>
                <a:t>）甲基化</a:t>
              </a:r>
            </a:p>
          </p:txBody>
        </p:sp>
      </p:grpSp>
      <p:pic>
        <p:nvPicPr>
          <p:cNvPr id="45064" name="Picture 15" descr="trna2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2663" y="419809"/>
            <a:ext cx="3888024" cy="5930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 name="Group 16"/>
          <p:cNvGrpSpPr>
            <a:grpSpLocks/>
          </p:cNvGrpSpPr>
          <p:nvPr/>
        </p:nvGrpSpPr>
        <p:grpSpPr bwMode="auto">
          <a:xfrm>
            <a:off x="1258887" y="2167391"/>
            <a:ext cx="3386138" cy="1430337"/>
            <a:chOff x="816" y="1355"/>
            <a:chExt cx="2133" cy="901"/>
          </a:xfrm>
        </p:grpSpPr>
        <p:sp>
          <p:nvSpPr>
            <p:cNvPr id="45075" name="Line 17"/>
            <p:cNvSpPr>
              <a:spLocks noChangeShapeType="1"/>
            </p:cNvSpPr>
            <p:nvPr/>
          </p:nvSpPr>
          <p:spPr bwMode="auto">
            <a:xfrm>
              <a:off x="2688" y="1632"/>
              <a:ext cx="0" cy="432"/>
            </a:xfrm>
            <a:prstGeom prst="line">
              <a:avLst/>
            </a:prstGeom>
            <a:noFill/>
            <a:ln w="57150">
              <a:solidFill>
                <a:srgbClr val="844F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45076" name="Line 18"/>
            <p:cNvSpPr>
              <a:spLocks noChangeShapeType="1"/>
            </p:cNvSpPr>
            <p:nvPr/>
          </p:nvSpPr>
          <p:spPr bwMode="auto">
            <a:xfrm>
              <a:off x="1104" y="1872"/>
              <a:ext cx="0" cy="384"/>
            </a:xfrm>
            <a:prstGeom prst="line">
              <a:avLst/>
            </a:prstGeom>
            <a:noFill/>
            <a:ln w="57150">
              <a:solidFill>
                <a:srgbClr val="844F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45077" name="Rectangle 19"/>
            <p:cNvSpPr>
              <a:spLocks noChangeArrowheads="1"/>
            </p:cNvSpPr>
            <p:nvPr/>
          </p:nvSpPr>
          <p:spPr bwMode="auto">
            <a:xfrm>
              <a:off x="2400" y="1355"/>
              <a:ext cx="549"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a:r>
                <a:rPr kumimoji="1" lang="zh-CN" altLang="en-US" sz="2200" b="1">
                  <a:solidFill>
                    <a:srgbClr val="844F00"/>
                  </a:solidFill>
                  <a:latin typeface="华文楷体" panose="02010600040101010101" pitchFamily="2" charset="-122"/>
                  <a:ea typeface="华文楷体" panose="02010600040101010101" pitchFamily="2" charset="-122"/>
                </a:rPr>
                <a:t>（</a:t>
              </a:r>
              <a:r>
                <a:rPr kumimoji="1" lang="en-US" altLang="zh-CN" sz="2200" b="1">
                  <a:solidFill>
                    <a:srgbClr val="844F00"/>
                  </a:solidFill>
                  <a:latin typeface="华文楷体" panose="02010600040101010101" pitchFamily="2" charset="-122"/>
                  <a:ea typeface="华文楷体" panose="02010600040101010101" pitchFamily="2" charset="-122"/>
                </a:rPr>
                <a:t>1</a:t>
              </a:r>
              <a:r>
                <a:rPr kumimoji="1" lang="zh-CN" altLang="en-US" sz="2200" b="1">
                  <a:solidFill>
                    <a:srgbClr val="844F00"/>
                  </a:solidFill>
                  <a:latin typeface="华文楷体" panose="02010600040101010101" pitchFamily="2" charset="-122"/>
                  <a:ea typeface="华文楷体" panose="02010600040101010101" pitchFamily="2" charset="-122"/>
                </a:rPr>
                <a:t>）</a:t>
              </a:r>
            </a:p>
          </p:txBody>
        </p:sp>
        <p:sp>
          <p:nvSpPr>
            <p:cNvPr id="45078" name="Rectangle 20"/>
            <p:cNvSpPr>
              <a:spLocks noChangeArrowheads="1"/>
            </p:cNvSpPr>
            <p:nvPr/>
          </p:nvSpPr>
          <p:spPr bwMode="auto">
            <a:xfrm>
              <a:off x="816" y="1595"/>
              <a:ext cx="549"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a:r>
                <a:rPr kumimoji="1" lang="zh-CN" altLang="en-US" sz="2200" b="1">
                  <a:solidFill>
                    <a:srgbClr val="844F00"/>
                  </a:solidFill>
                  <a:latin typeface="华文楷体" panose="02010600040101010101" pitchFamily="2" charset="-122"/>
                  <a:ea typeface="华文楷体" panose="02010600040101010101" pitchFamily="2" charset="-122"/>
                </a:rPr>
                <a:t>（</a:t>
              </a:r>
              <a:r>
                <a:rPr kumimoji="1" lang="en-US" altLang="zh-CN" sz="2200" b="1">
                  <a:solidFill>
                    <a:srgbClr val="844F00"/>
                  </a:solidFill>
                  <a:latin typeface="华文楷体" panose="02010600040101010101" pitchFamily="2" charset="-122"/>
                  <a:ea typeface="华文楷体" panose="02010600040101010101" pitchFamily="2" charset="-122"/>
                </a:rPr>
                <a:t>1</a:t>
              </a:r>
              <a:r>
                <a:rPr kumimoji="1" lang="zh-CN" altLang="en-US" sz="2200" b="1">
                  <a:solidFill>
                    <a:srgbClr val="844F00"/>
                  </a:solidFill>
                  <a:latin typeface="华文楷体" panose="02010600040101010101" pitchFamily="2" charset="-122"/>
                  <a:ea typeface="华文楷体" panose="02010600040101010101" pitchFamily="2" charset="-122"/>
                </a:rPr>
                <a:t>）</a:t>
              </a:r>
            </a:p>
          </p:txBody>
        </p:sp>
      </p:grpSp>
      <p:grpSp>
        <p:nvGrpSpPr>
          <p:cNvPr id="7" name="Group 21"/>
          <p:cNvGrpSpPr>
            <a:grpSpLocks/>
          </p:cNvGrpSpPr>
          <p:nvPr/>
        </p:nvGrpSpPr>
        <p:grpSpPr bwMode="auto">
          <a:xfrm>
            <a:off x="3505200" y="4495800"/>
            <a:ext cx="871538" cy="977900"/>
            <a:chOff x="2208" y="2832"/>
            <a:chExt cx="549" cy="616"/>
          </a:xfrm>
        </p:grpSpPr>
        <p:sp>
          <p:nvSpPr>
            <p:cNvPr id="45073" name="Line 22"/>
            <p:cNvSpPr>
              <a:spLocks noChangeShapeType="1"/>
            </p:cNvSpPr>
            <p:nvPr/>
          </p:nvSpPr>
          <p:spPr bwMode="auto">
            <a:xfrm>
              <a:off x="2496" y="2832"/>
              <a:ext cx="0" cy="336"/>
            </a:xfrm>
            <a:prstGeom prst="line">
              <a:avLst/>
            </a:prstGeom>
            <a:noFill/>
            <a:ln w="57150">
              <a:solidFill>
                <a:srgbClr val="844F00"/>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45074" name="Rectangle 23"/>
            <p:cNvSpPr>
              <a:spLocks noChangeArrowheads="1"/>
            </p:cNvSpPr>
            <p:nvPr/>
          </p:nvSpPr>
          <p:spPr bwMode="auto">
            <a:xfrm>
              <a:off x="2208" y="3179"/>
              <a:ext cx="549"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a:r>
                <a:rPr kumimoji="1" lang="zh-CN" altLang="en-US" sz="2200" b="1">
                  <a:solidFill>
                    <a:srgbClr val="844F00"/>
                  </a:solidFill>
                  <a:latin typeface="华文楷体" panose="02010600040101010101" pitchFamily="2" charset="-122"/>
                  <a:ea typeface="华文楷体" panose="02010600040101010101" pitchFamily="2" charset="-122"/>
                </a:rPr>
                <a:t>（</a:t>
              </a:r>
              <a:r>
                <a:rPr kumimoji="1" lang="en-US" altLang="zh-CN" sz="2200" b="1">
                  <a:solidFill>
                    <a:srgbClr val="844F00"/>
                  </a:solidFill>
                  <a:latin typeface="华文楷体" panose="02010600040101010101" pitchFamily="2" charset="-122"/>
                  <a:ea typeface="华文楷体" panose="02010600040101010101" pitchFamily="2" charset="-122"/>
                </a:rPr>
                <a:t>3</a:t>
              </a:r>
              <a:r>
                <a:rPr kumimoji="1" lang="zh-CN" altLang="en-US" sz="2200" b="1">
                  <a:solidFill>
                    <a:srgbClr val="844F00"/>
                  </a:solidFill>
                  <a:latin typeface="华文楷体" panose="02010600040101010101" pitchFamily="2" charset="-122"/>
                  <a:ea typeface="华文楷体" panose="02010600040101010101" pitchFamily="2" charset="-122"/>
                </a:rPr>
                <a:t>）</a:t>
              </a:r>
            </a:p>
          </p:txBody>
        </p:sp>
      </p:grpSp>
      <p:grpSp>
        <p:nvGrpSpPr>
          <p:cNvPr id="8" name="Group 24"/>
          <p:cNvGrpSpPr>
            <a:grpSpLocks/>
          </p:cNvGrpSpPr>
          <p:nvPr/>
        </p:nvGrpSpPr>
        <p:grpSpPr bwMode="auto">
          <a:xfrm>
            <a:off x="228600" y="2227263"/>
            <a:ext cx="871538" cy="1049337"/>
            <a:chOff x="144" y="1403"/>
            <a:chExt cx="549" cy="661"/>
          </a:xfrm>
        </p:grpSpPr>
        <p:sp>
          <p:nvSpPr>
            <p:cNvPr id="45071" name="Line 25"/>
            <p:cNvSpPr>
              <a:spLocks noChangeShapeType="1"/>
            </p:cNvSpPr>
            <p:nvPr/>
          </p:nvSpPr>
          <p:spPr bwMode="auto">
            <a:xfrm>
              <a:off x="432" y="1680"/>
              <a:ext cx="0" cy="384"/>
            </a:xfrm>
            <a:prstGeom prst="line">
              <a:avLst/>
            </a:prstGeom>
            <a:noFill/>
            <a:ln w="57150">
              <a:solidFill>
                <a:srgbClr val="844F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45072" name="Rectangle 26"/>
            <p:cNvSpPr>
              <a:spLocks noChangeArrowheads="1"/>
            </p:cNvSpPr>
            <p:nvPr/>
          </p:nvSpPr>
          <p:spPr bwMode="auto">
            <a:xfrm>
              <a:off x="144" y="1403"/>
              <a:ext cx="549"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a:r>
                <a:rPr kumimoji="1" lang="zh-CN" altLang="en-US" sz="2200" b="1">
                  <a:solidFill>
                    <a:srgbClr val="844F00"/>
                  </a:solidFill>
                  <a:latin typeface="华文楷体" panose="02010600040101010101" pitchFamily="2" charset="-122"/>
                  <a:ea typeface="华文楷体" panose="02010600040101010101" pitchFamily="2" charset="-122"/>
                </a:rPr>
                <a:t>（</a:t>
              </a:r>
              <a:r>
                <a:rPr kumimoji="1" lang="en-US" altLang="zh-CN" sz="2200" b="1">
                  <a:solidFill>
                    <a:srgbClr val="844F00"/>
                  </a:solidFill>
                  <a:latin typeface="华文楷体" panose="02010600040101010101" pitchFamily="2" charset="-122"/>
                  <a:ea typeface="华文楷体" panose="02010600040101010101" pitchFamily="2" charset="-122"/>
                </a:rPr>
                <a:t>2</a:t>
              </a:r>
              <a:r>
                <a:rPr kumimoji="1" lang="zh-CN" altLang="en-US" sz="2200" b="1">
                  <a:solidFill>
                    <a:srgbClr val="844F00"/>
                  </a:solidFill>
                  <a:latin typeface="华文楷体" panose="02010600040101010101" pitchFamily="2" charset="-122"/>
                  <a:ea typeface="华文楷体" panose="02010600040101010101" pitchFamily="2" charset="-122"/>
                </a:rPr>
                <a:t>）</a:t>
              </a:r>
            </a:p>
          </p:txBody>
        </p:sp>
      </p:grpSp>
      <p:grpSp>
        <p:nvGrpSpPr>
          <p:cNvPr id="9" name="Group 27"/>
          <p:cNvGrpSpPr>
            <a:grpSpLocks/>
          </p:cNvGrpSpPr>
          <p:nvPr/>
        </p:nvGrpSpPr>
        <p:grpSpPr bwMode="auto">
          <a:xfrm>
            <a:off x="2894013" y="5732463"/>
            <a:ext cx="1177925" cy="427037"/>
            <a:chOff x="1823" y="3611"/>
            <a:chExt cx="742" cy="269"/>
          </a:xfrm>
        </p:grpSpPr>
        <p:sp>
          <p:nvSpPr>
            <p:cNvPr id="45069" name="Line 28"/>
            <p:cNvSpPr>
              <a:spLocks noChangeShapeType="1"/>
            </p:cNvSpPr>
            <p:nvPr/>
          </p:nvSpPr>
          <p:spPr bwMode="auto">
            <a:xfrm rot="5197885" flipV="1">
              <a:off x="1991" y="3580"/>
              <a:ext cx="0" cy="336"/>
            </a:xfrm>
            <a:prstGeom prst="line">
              <a:avLst/>
            </a:prstGeom>
            <a:noFill/>
            <a:ln w="57150">
              <a:solidFill>
                <a:srgbClr val="844F00"/>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45070" name="Rectangle 29"/>
            <p:cNvSpPr>
              <a:spLocks noChangeArrowheads="1"/>
            </p:cNvSpPr>
            <p:nvPr/>
          </p:nvSpPr>
          <p:spPr bwMode="auto">
            <a:xfrm>
              <a:off x="2016" y="3611"/>
              <a:ext cx="549"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a:r>
                <a:rPr kumimoji="1" lang="zh-CN" altLang="en-US" sz="2200" b="1">
                  <a:solidFill>
                    <a:srgbClr val="844F00"/>
                  </a:solidFill>
                  <a:latin typeface="华文楷体" panose="02010600040101010101" pitchFamily="2" charset="-122"/>
                  <a:ea typeface="华文楷体" panose="02010600040101010101" pitchFamily="2" charset="-122"/>
                </a:rPr>
                <a:t>（</a:t>
              </a:r>
              <a:r>
                <a:rPr kumimoji="1" lang="en-US" altLang="zh-CN" sz="2200" b="1">
                  <a:solidFill>
                    <a:srgbClr val="844F00"/>
                  </a:solidFill>
                  <a:latin typeface="华文楷体" panose="02010600040101010101" pitchFamily="2" charset="-122"/>
                  <a:ea typeface="华文楷体" panose="02010600040101010101" pitchFamily="2" charset="-122"/>
                </a:rPr>
                <a:t>4</a:t>
              </a:r>
              <a:r>
                <a:rPr kumimoji="1" lang="zh-CN" altLang="en-US" sz="2200" b="1">
                  <a:solidFill>
                    <a:srgbClr val="844F00"/>
                  </a:solidFill>
                  <a:latin typeface="华文楷体" panose="02010600040101010101" pitchFamily="2" charset="-122"/>
                  <a:ea typeface="华文楷体" panose="02010600040101010101" pitchFamily="2" charset="-122"/>
                </a:rPr>
                <a:t>）</a:t>
              </a:r>
            </a:p>
          </p:txBody>
        </p:sp>
      </p:grpSp>
    </p:spTree>
    <p:extLst>
      <p:ext uri="{BB962C8B-B14F-4D97-AF65-F5344CB8AC3E}">
        <p14:creationId xmlns:p14="http://schemas.microsoft.com/office/powerpoint/2010/main" val="979040647"/>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500"/>
                            </p:stCondLst>
                            <p:childTnLst>
                              <p:par>
                                <p:cTn id="10" presetID="22" presetClass="entr" presetSubtype="1"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up)">
                                      <p:cBhvr>
                                        <p:cTn id="12" dur="500"/>
                                        <p:tgtEl>
                                          <p:spTgt spid="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4" presetClass="entr" presetSubtype="1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randombar(horizontal)">
                                      <p:cBhvr>
                                        <p:cTn id="17" dur="500"/>
                                        <p:tgtEl>
                                          <p:spTgt spid="3"/>
                                        </p:tgtEl>
                                      </p:cBhvr>
                                    </p:animEffect>
                                  </p:childTnLst>
                                </p:cTn>
                              </p:par>
                            </p:childTnLst>
                          </p:cTn>
                        </p:par>
                        <p:par>
                          <p:cTn id="18" fill="hold" nodeType="afterGroup">
                            <p:stCondLst>
                              <p:cond delay="500"/>
                            </p:stCondLst>
                            <p:childTnLst>
                              <p:par>
                                <p:cTn id="19" presetID="22" presetClass="entr" presetSubtype="4"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down)">
                                      <p:cBhvr>
                                        <p:cTn id="21" dur="500"/>
                                        <p:tgtEl>
                                          <p:spTgt spid="7"/>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14" presetClass="entr" presetSubtype="10" fill="hold" nodeType="click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randombar(horizontal)">
                                      <p:cBhvr>
                                        <p:cTn id="26" dur="500"/>
                                        <p:tgtEl>
                                          <p:spTgt spid="4"/>
                                        </p:tgtEl>
                                      </p:cBhvr>
                                    </p:animEffect>
                                  </p:childTnLst>
                                </p:cTn>
                              </p:par>
                            </p:childTnLst>
                          </p:cTn>
                        </p:par>
                        <p:par>
                          <p:cTn id="27" fill="hold" nodeType="afterGroup">
                            <p:stCondLst>
                              <p:cond delay="500"/>
                            </p:stCondLst>
                            <p:childTnLst>
                              <p:par>
                                <p:cTn id="28" presetID="22" presetClass="entr" presetSubtype="2" fill="hold"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right)">
                                      <p:cBhvr>
                                        <p:cTn id="3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灯片编号占位符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5E4D3DC2-A061-4D85-87AC-3E6669500C79}" type="slidenum">
              <a:rPr lang="en-US" altLang="zh-CN"/>
              <a:pPr eaLnBrk="1" hangingPunct="1"/>
              <a:t>43</a:t>
            </a:fld>
            <a:endParaRPr lang="en-US" altLang="zh-CN"/>
          </a:p>
        </p:txBody>
      </p:sp>
      <p:sp>
        <p:nvSpPr>
          <p:cNvPr id="46083" name="Text Box 2"/>
          <p:cNvSpPr txBox="1">
            <a:spLocks noChangeArrowheads="1"/>
          </p:cNvSpPr>
          <p:nvPr/>
        </p:nvSpPr>
        <p:spPr bwMode="auto">
          <a:xfrm>
            <a:off x="1525588" y="539750"/>
            <a:ext cx="510222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a:spcBef>
                <a:spcPct val="50000"/>
              </a:spcBef>
            </a:pPr>
            <a:r>
              <a:rPr kumimoji="1" lang="zh-CN" altLang="en-US" sz="3600" b="1">
                <a:solidFill>
                  <a:schemeClr val="bg1"/>
                </a:solidFill>
                <a:latin typeface="黑体" panose="02010609060101010101" pitchFamily="49" charset="-122"/>
                <a:ea typeface="黑体" panose="02010609060101010101" pitchFamily="49" charset="-122"/>
              </a:rPr>
              <a:t>三、</a:t>
            </a:r>
            <a:r>
              <a:rPr kumimoji="1" lang="en-US" altLang="zh-CN" sz="3600" b="1">
                <a:solidFill>
                  <a:schemeClr val="bg1"/>
                </a:solidFill>
                <a:latin typeface="黑体" panose="02010609060101010101" pitchFamily="49" charset="-122"/>
                <a:ea typeface="黑体" panose="02010609060101010101" pitchFamily="49" charset="-122"/>
              </a:rPr>
              <a:t>rRNA</a:t>
            </a:r>
            <a:r>
              <a:rPr kumimoji="1" lang="zh-CN" altLang="en-US" sz="3600" b="1">
                <a:solidFill>
                  <a:schemeClr val="bg1"/>
                </a:solidFill>
                <a:latin typeface="黑体" panose="02010609060101010101" pitchFamily="49" charset="-122"/>
                <a:ea typeface="黑体" panose="02010609060101010101" pitchFamily="49" charset="-122"/>
              </a:rPr>
              <a:t>的转录后加工</a:t>
            </a:r>
          </a:p>
        </p:txBody>
      </p:sp>
      <p:grpSp>
        <p:nvGrpSpPr>
          <p:cNvPr id="2" name="Group 3"/>
          <p:cNvGrpSpPr>
            <a:grpSpLocks/>
          </p:cNvGrpSpPr>
          <p:nvPr/>
        </p:nvGrpSpPr>
        <p:grpSpPr bwMode="auto">
          <a:xfrm>
            <a:off x="2516188" y="2005013"/>
            <a:ext cx="3352800" cy="838200"/>
            <a:chOff x="1728" y="1248"/>
            <a:chExt cx="2112" cy="528"/>
          </a:xfrm>
        </p:grpSpPr>
        <p:sp>
          <p:nvSpPr>
            <p:cNvPr id="45109" name="Line 4"/>
            <p:cNvSpPr>
              <a:spLocks noChangeShapeType="1"/>
            </p:cNvSpPr>
            <p:nvPr/>
          </p:nvSpPr>
          <p:spPr bwMode="auto">
            <a:xfrm flipH="1">
              <a:off x="1728" y="1248"/>
              <a:ext cx="912" cy="528"/>
            </a:xfrm>
            <a:prstGeom prst="line">
              <a:avLst/>
            </a:prstGeom>
            <a:noFill/>
            <a:ln w="28575">
              <a:solidFill>
                <a:srgbClr val="99CCFF"/>
              </a:solidFill>
              <a:round/>
              <a:headEnd/>
              <a:tailEnd type="triangle" w="med" len="med"/>
            </a:ln>
          </p:spPr>
          <p:txBody>
            <a:bodyPr/>
            <a:lstStyle/>
            <a:p>
              <a:pPr>
                <a:defRPr/>
              </a:pPr>
              <a:endParaRPr lang="zh-CN" altLang="en-US">
                <a:solidFill>
                  <a:schemeClr val="accent1">
                    <a:lumMod val="50000"/>
                  </a:schemeClr>
                </a:solidFill>
                <a:latin typeface="Arial" charset="0"/>
              </a:endParaRPr>
            </a:p>
          </p:txBody>
        </p:sp>
        <p:sp>
          <p:nvSpPr>
            <p:cNvPr id="45110" name="Line 5"/>
            <p:cNvSpPr>
              <a:spLocks noChangeShapeType="1"/>
            </p:cNvSpPr>
            <p:nvPr/>
          </p:nvSpPr>
          <p:spPr bwMode="auto">
            <a:xfrm>
              <a:off x="3648" y="1296"/>
              <a:ext cx="192" cy="480"/>
            </a:xfrm>
            <a:prstGeom prst="line">
              <a:avLst/>
            </a:prstGeom>
            <a:noFill/>
            <a:ln w="28575">
              <a:solidFill>
                <a:srgbClr val="99CCFF"/>
              </a:solidFill>
              <a:round/>
              <a:headEnd/>
              <a:tailEnd type="triangle" w="med" len="med"/>
            </a:ln>
          </p:spPr>
          <p:txBody>
            <a:bodyPr/>
            <a:lstStyle/>
            <a:p>
              <a:pPr>
                <a:defRPr/>
              </a:pPr>
              <a:endParaRPr lang="zh-CN" altLang="en-US">
                <a:solidFill>
                  <a:schemeClr val="accent1">
                    <a:lumMod val="50000"/>
                  </a:schemeClr>
                </a:solidFill>
                <a:latin typeface="Arial" charset="0"/>
              </a:endParaRPr>
            </a:p>
          </p:txBody>
        </p:sp>
      </p:grpSp>
      <p:grpSp>
        <p:nvGrpSpPr>
          <p:cNvPr id="3" name="Group 6"/>
          <p:cNvGrpSpPr>
            <a:grpSpLocks/>
          </p:cNvGrpSpPr>
          <p:nvPr/>
        </p:nvGrpSpPr>
        <p:grpSpPr bwMode="auto">
          <a:xfrm>
            <a:off x="4268788" y="3605213"/>
            <a:ext cx="1752600" cy="609600"/>
            <a:chOff x="2832" y="2256"/>
            <a:chExt cx="1104" cy="384"/>
          </a:xfrm>
        </p:grpSpPr>
        <p:sp>
          <p:nvSpPr>
            <p:cNvPr id="45107" name="Line 7"/>
            <p:cNvSpPr>
              <a:spLocks noChangeShapeType="1"/>
            </p:cNvSpPr>
            <p:nvPr/>
          </p:nvSpPr>
          <p:spPr bwMode="auto">
            <a:xfrm>
              <a:off x="2832" y="2256"/>
              <a:ext cx="0" cy="384"/>
            </a:xfrm>
            <a:prstGeom prst="line">
              <a:avLst/>
            </a:prstGeom>
            <a:noFill/>
            <a:ln w="38100">
              <a:solidFill>
                <a:schemeClr val="tx1"/>
              </a:solidFill>
              <a:round/>
              <a:headEnd/>
              <a:tailEnd type="triangle" w="med" len="med"/>
            </a:ln>
          </p:spPr>
          <p:txBody>
            <a:bodyPr/>
            <a:lstStyle/>
            <a:p>
              <a:pPr>
                <a:defRPr/>
              </a:pPr>
              <a:endParaRPr lang="zh-CN" altLang="en-US">
                <a:solidFill>
                  <a:schemeClr val="accent1">
                    <a:lumMod val="50000"/>
                  </a:schemeClr>
                </a:solidFill>
                <a:latin typeface="Arial" charset="0"/>
              </a:endParaRPr>
            </a:p>
          </p:txBody>
        </p:sp>
        <p:sp>
          <p:nvSpPr>
            <p:cNvPr id="45108" name="Text Box 8"/>
            <p:cNvSpPr txBox="1">
              <a:spLocks noChangeArrowheads="1"/>
            </p:cNvSpPr>
            <p:nvPr/>
          </p:nvSpPr>
          <p:spPr bwMode="auto">
            <a:xfrm>
              <a:off x="3072" y="2256"/>
              <a:ext cx="864" cy="327"/>
            </a:xfrm>
            <a:prstGeom prst="rect">
              <a:avLst/>
            </a:prstGeom>
            <a:noFill/>
            <a:ln w="9525">
              <a:noFill/>
              <a:miter lim="800000"/>
              <a:headEnd/>
              <a:tailEnd/>
            </a:ln>
          </p:spPr>
          <p:txBody>
            <a:bodyPr>
              <a:spAutoFit/>
            </a:bodyPr>
            <a:lstStyle/>
            <a:p>
              <a:pPr algn="l" eaLnBrk="0" hangingPunct="0">
                <a:spcBef>
                  <a:spcPct val="50000"/>
                </a:spcBef>
                <a:defRPr/>
              </a:pPr>
              <a:r>
                <a:rPr kumimoji="1" lang="zh-CN" altLang="en-US" sz="2800" b="1">
                  <a:solidFill>
                    <a:schemeClr val="accent1">
                      <a:lumMod val="50000"/>
                    </a:schemeClr>
                  </a:solidFill>
                  <a:latin typeface="Times New Roman" pitchFamily="18" charset="0"/>
                  <a:ea typeface="华文楷体" pitchFamily="2" charset="-122"/>
                </a:rPr>
                <a:t>转录</a:t>
              </a:r>
            </a:p>
          </p:txBody>
        </p:sp>
      </p:grpSp>
      <p:grpSp>
        <p:nvGrpSpPr>
          <p:cNvPr id="4" name="Group 9"/>
          <p:cNvGrpSpPr>
            <a:grpSpLocks/>
          </p:cNvGrpSpPr>
          <p:nvPr/>
        </p:nvGrpSpPr>
        <p:grpSpPr bwMode="auto">
          <a:xfrm>
            <a:off x="1514475" y="4141788"/>
            <a:ext cx="7629525" cy="488950"/>
            <a:chOff x="960" y="2603"/>
            <a:chExt cx="4806" cy="308"/>
          </a:xfrm>
        </p:grpSpPr>
        <p:sp>
          <p:nvSpPr>
            <p:cNvPr id="46125" name="Line 10"/>
            <p:cNvSpPr>
              <a:spLocks noChangeShapeType="1"/>
            </p:cNvSpPr>
            <p:nvPr/>
          </p:nvSpPr>
          <p:spPr bwMode="auto">
            <a:xfrm>
              <a:off x="960" y="2784"/>
              <a:ext cx="768" cy="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6126" name="Line 11"/>
            <p:cNvSpPr>
              <a:spLocks noChangeShapeType="1"/>
            </p:cNvSpPr>
            <p:nvPr/>
          </p:nvSpPr>
          <p:spPr bwMode="auto">
            <a:xfrm>
              <a:off x="2256" y="2784"/>
              <a:ext cx="480" cy="0"/>
            </a:xfrm>
            <a:prstGeom prst="line">
              <a:avLst/>
            </a:prstGeom>
            <a:noFill/>
            <a:ln w="5715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6127" name="Line 12"/>
            <p:cNvSpPr>
              <a:spLocks noChangeShapeType="1"/>
            </p:cNvSpPr>
            <p:nvPr/>
          </p:nvSpPr>
          <p:spPr bwMode="auto">
            <a:xfrm>
              <a:off x="3312" y="2784"/>
              <a:ext cx="1008" cy="0"/>
            </a:xfrm>
            <a:prstGeom prst="line">
              <a:avLst/>
            </a:prstGeom>
            <a:noFill/>
            <a:ln w="5715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6128" name="Line 13"/>
            <p:cNvSpPr>
              <a:spLocks noChangeShapeType="1"/>
            </p:cNvSpPr>
            <p:nvPr/>
          </p:nvSpPr>
          <p:spPr bwMode="auto">
            <a:xfrm>
              <a:off x="1824" y="2784"/>
              <a:ext cx="480" cy="0"/>
            </a:xfrm>
            <a:prstGeom prst="line">
              <a:avLst/>
            </a:prstGeom>
            <a:noFill/>
            <a:ln w="57150">
              <a:solidFill>
                <a:schemeClr val="bg1"/>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6129" name="Line 14"/>
            <p:cNvSpPr>
              <a:spLocks noChangeShapeType="1"/>
            </p:cNvSpPr>
            <p:nvPr/>
          </p:nvSpPr>
          <p:spPr bwMode="auto">
            <a:xfrm>
              <a:off x="2784" y="2784"/>
              <a:ext cx="480" cy="0"/>
            </a:xfrm>
            <a:prstGeom prst="line">
              <a:avLst/>
            </a:prstGeom>
            <a:noFill/>
            <a:ln w="57150">
              <a:solidFill>
                <a:schemeClr val="bg1"/>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6130" name="Text Box 15"/>
            <p:cNvSpPr txBox="1">
              <a:spLocks noChangeArrowheads="1"/>
            </p:cNvSpPr>
            <p:nvPr/>
          </p:nvSpPr>
          <p:spPr bwMode="auto">
            <a:xfrm>
              <a:off x="4518" y="2603"/>
              <a:ext cx="1248" cy="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a:spcBef>
                  <a:spcPct val="50000"/>
                </a:spcBef>
              </a:pPr>
              <a:r>
                <a:rPr kumimoji="1" lang="en-US" altLang="zh-CN" sz="2600" b="1">
                  <a:solidFill>
                    <a:schemeClr val="bg1"/>
                  </a:solidFill>
                  <a:latin typeface="Times New Roman" panose="02020603050405020304" pitchFamily="18" charset="0"/>
                </a:rPr>
                <a:t>45S - rRNA</a:t>
              </a:r>
            </a:p>
          </p:txBody>
        </p:sp>
      </p:grpSp>
      <p:grpSp>
        <p:nvGrpSpPr>
          <p:cNvPr id="5" name="Group 16"/>
          <p:cNvGrpSpPr>
            <a:grpSpLocks/>
          </p:cNvGrpSpPr>
          <p:nvPr/>
        </p:nvGrpSpPr>
        <p:grpSpPr bwMode="auto">
          <a:xfrm>
            <a:off x="4268788" y="4748213"/>
            <a:ext cx="1752600" cy="609600"/>
            <a:chOff x="2832" y="2976"/>
            <a:chExt cx="1104" cy="384"/>
          </a:xfrm>
        </p:grpSpPr>
        <p:sp>
          <p:nvSpPr>
            <p:cNvPr id="45099" name="Line 17"/>
            <p:cNvSpPr>
              <a:spLocks noChangeShapeType="1"/>
            </p:cNvSpPr>
            <p:nvPr/>
          </p:nvSpPr>
          <p:spPr bwMode="auto">
            <a:xfrm>
              <a:off x="2832" y="2976"/>
              <a:ext cx="0" cy="384"/>
            </a:xfrm>
            <a:prstGeom prst="line">
              <a:avLst/>
            </a:prstGeom>
            <a:noFill/>
            <a:ln w="38100">
              <a:solidFill>
                <a:schemeClr val="tx1"/>
              </a:solidFill>
              <a:round/>
              <a:headEnd/>
              <a:tailEnd type="triangle" w="med" len="med"/>
            </a:ln>
          </p:spPr>
          <p:txBody>
            <a:bodyPr/>
            <a:lstStyle/>
            <a:p>
              <a:pPr>
                <a:defRPr/>
              </a:pPr>
              <a:endParaRPr lang="zh-CN" altLang="en-US">
                <a:solidFill>
                  <a:schemeClr val="accent1">
                    <a:lumMod val="50000"/>
                  </a:schemeClr>
                </a:solidFill>
                <a:latin typeface="Arial" charset="0"/>
              </a:endParaRPr>
            </a:p>
          </p:txBody>
        </p:sp>
        <p:sp>
          <p:nvSpPr>
            <p:cNvPr id="45100" name="Text Box 18"/>
            <p:cNvSpPr txBox="1">
              <a:spLocks noChangeArrowheads="1"/>
            </p:cNvSpPr>
            <p:nvPr/>
          </p:nvSpPr>
          <p:spPr bwMode="auto">
            <a:xfrm>
              <a:off x="3072" y="2976"/>
              <a:ext cx="864" cy="327"/>
            </a:xfrm>
            <a:prstGeom prst="rect">
              <a:avLst/>
            </a:prstGeom>
            <a:noFill/>
            <a:ln w="9525">
              <a:noFill/>
              <a:miter lim="800000"/>
              <a:headEnd/>
              <a:tailEnd/>
            </a:ln>
          </p:spPr>
          <p:txBody>
            <a:bodyPr>
              <a:spAutoFit/>
            </a:bodyPr>
            <a:lstStyle/>
            <a:p>
              <a:pPr algn="l" eaLnBrk="0" hangingPunct="0">
                <a:spcBef>
                  <a:spcPct val="50000"/>
                </a:spcBef>
                <a:defRPr/>
              </a:pPr>
              <a:r>
                <a:rPr kumimoji="1" lang="zh-CN" altLang="en-US" sz="2800" b="1">
                  <a:solidFill>
                    <a:schemeClr val="accent1">
                      <a:lumMod val="50000"/>
                    </a:schemeClr>
                  </a:solidFill>
                  <a:latin typeface="Times New Roman" pitchFamily="18" charset="0"/>
                  <a:ea typeface="华文楷体" pitchFamily="2" charset="-122"/>
                </a:rPr>
                <a:t>剪接</a:t>
              </a:r>
            </a:p>
          </p:txBody>
        </p:sp>
      </p:grpSp>
      <p:grpSp>
        <p:nvGrpSpPr>
          <p:cNvPr id="6" name="Group 19"/>
          <p:cNvGrpSpPr>
            <a:grpSpLocks/>
          </p:cNvGrpSpPr>
          <p:nvPr/>
        </p:nvGrpSpPr>
        <p:grpSpPr bwMode="auto">
          <a:xfrm>
            <a:off x="1979613" y="5445125"/>
            <a:ext cx="1981200" cy="717550"/>
            <a:chOff x="1392" y="3552"/>
            <a:chExt cx="1248" cy="452"/>
          </a:xfrm>
        </p:grpSpPr>
        <p:sp>
          <p:nvSpPr>
            <p:cNvPr id="45097" name="Line 20"/>
            <p:cNvSpPr>
              <a:spLocks noChangeShapeType="1"/>
            </p:cNvSpPr>
            <p:nvPr/>
          </p:nvSpPr>
          <p:spPr bwMode="auto">
            <a:xfrm>
              <a:off x="1536" y="3552"/>
              <a:ext cx="672" cy="0"/>
            </a:xfrm>
            <a:prstGeom prst="line">
              <a:avLst/>
            </a:prstGeom>
            <a:noFill/>
            <a:ln w="38100">
              <a:solidFill>
                <a:schemeClr val="accent1">
                  <a:lumMod val="50000"/>
                </a:schemeClr>
              </a:solidFill>
              <a:round/>
              <a:headEnd/>
              <a:tailEnd/>
            </a:ln>
          </p:spPr>
          <p:txBody>
            <a:bodyPr/>
            <a:lstStyle/>
            <a:p>
              <a:pPr>
                <a:defRPr/>
              </a:pPr>
              <a:endParaRPr lang="zh-CN" altLang="en-US">
                <a:solidFill>
                  <a:schemeClr val="accent1">
                    <a:lumMod val="50000"/>
                  </a:schemeClr>
                </a:solidFill>
                <a:latin typeface="Arial" charset="0"/>
              </a:endParaRPr>
            </a:p>
          </p:txBody>
        </p:sp>
        <p:sp>
          <p:nvSpPr>
            <p:cNvPr id="45098" name="Text Box 21"/>
            <p:cNvSpPr txBox="1">
              <a:spLocks noChangeArrowheads="1"/>
            </p:cNvSpPr>
            <p:nvPr/>
          </p:nvSpPr>
          <p:spPr bwMode="auto">
            <a:xfrm>
              <a:off x="1392" y="3696"/>
              <a:ext cx="1248" cy="308"/>
            </a:xfrm>
            <a:prstGeom prst="rect">
              <a:avLst/>
            </a:prstGeom>
            <a:noFill/>
            <a:ln w="9525">
              <a:noFill/>
              <a:miter lim="800000"/>
              <a:headEnd/>
              <a:tailEnd/>
            </a:ln>
          </p:spPr>
          <p:txBody>
            <a:bodyPr>
              <a:spAutoFit/>
            </a:bodyPr>
            <a:lstStyle/>
            <a:p>
              <a:pPr algn="l" eaLnBrk="0" hangingPunct="0">
                <a:spcBef>
                  <a:spcPct val="50000"/>
                </a:spcBef>
                <a:defRPr/>
              </a:pPr>
              <a:r>
                <a:rPr kumimoji="1" lang="en-US" altLang="zh-CN" sz="2600" b="1" dirty="0">
                  <a:solidFill>
                    <a:schemeClr val="accent1">
                      <a:lumMod val="50000"/>
                    </a:schemeClr>
                  </a:solidFill>
                  <a:latin typeface="Times New Roman" pitchFamily="18" charset="0"/>
                </a:rPr>
                <a:t>18S - rRNA</a:t>
              </a:r>
            </a:p>
          </p:txBody>
        </p:sp>
      </p:grpSp>
      <p:grpSp>
        <p:nvGrpSpPr>
          <p:cNvPr id="7" name="Group 22"/>
          <p:cNvGrpSpPr>
            <a:grpSpLocks/>
          </p:cNvGrpSpPr>
          <p:nvPr/>
        </p:nvGrpSpPr>
        <p:grpSpPr bwMode="auto">
          <a:xfrm>
            <a:off x="5103813" y="5368925"/>
            <a:ext cx="2800350" cy="946150"/>
            <a:chOff x="3360" y="3504"/>
            <a:chExt cx="1764" cy="596"/>
          </a:xfrm>
        </p:grpSpPr>
        <p:sp>
          <p:nvSpPr>
            <p:cNvPr id="46112" name="Line 23"/>
            <p:cNvSpPr>
              <a:spLocks noChangeShapeType="1"/>
            </p:cNvSpPr>
            <p:nvPr/>
          </p:nvSpPr>
          <p:spPr bwMode="auto">
            <a:xfrm>
              <a:off x="3744" y="3504"/>
              <a:ext cx="960" cy="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6113" name="Line 24"/>
            <p:cNvSpPr>
              <a:spLocks noChangeShapeType="1"/>
            </p:cNvSpPr>
            <p:nvPr/>
          </p:nvSpPr>
          <p:spPr bwMode="auto">
            <a:xfrm>
              <a:off x="3744" y="3744"/>
              <a:ext cx="480" cy="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6114" name="Freeform 25"/>
            <p:cNvSpPr>
              <a:spLocks/>
            </p:cNvSpPr>
            <p:nvPr/>
          </p:nvSpPr>
          <p:spPr bwMode="auto">
            <a:xfrm>
              <a:off x="3600" y="3504"/>
              <a:ext cx="144" cy="240"/>
            </a:xfrm>
            <a:custGeom>
              <a:avLst/>
              <a:gdLst>
                <a:gd name="T0" fmla="*/ 35 w 192"/>
                <a:gd name="T1" fmla="*/ 0 h 192"/>
                <a:gd name="T2" fmla="*/ 0 w 192"/>
                <a:gd name="T3" fmla="*/ 368 h 192"/>
                <a:gd name="T4" fmla="*/ 35 w 192"/>
                <a:gd name="T5" fmla="*/ 733 h 192"/>
                <a:gd name="T6" fmla="*/ 0 60000 65536"/>
                <a:gd name="T7" fmla="*/ 0 60000 65536"/>
                <a:gd name="T8" fmla="*/ 0 60000 65536"/>
                <a:gd name="T9" fmla="*/ 0 w 192"/>
                <a:gd name="T10" fmla="*/ 0 h 192"/>
                <a:gd name="T11" fmla="*/ 192 w 192"/>
                <a:gd name="T12" fmla="*/ 192 h 192"/>
              </a:gdLst>
              <a:ahLst/>
              <a:cxnLst>
                <a:cxn ang="T6">
                  <a:pos x="T0" y="T1"/>
                </a:cxn>
                <a:cxn ang="T7">
                  <a:pos x="T2" y="T3"/>
                </a:cxn>
                <a:cxn ang="T8">
                  <a:pos x="T4" y="T5"/>
                </a:cxn>
              </a:cxnLst>
              <a:rect l="T9" t="T10" r="T11" b="T12"/>
              <a:pathLst>
                <a:path w="192" h="192">
                  <a:moveTo>
                    <a:pt x="192" y="0"/>
                  </a:moveTo>
                  <a:cubicBezTo>
                    <a:pt x="96" y="32"/>
                    <a:pt x="0" y="64"/>
                    <a:pt x="0" y="96"/>
                  </a:cubicBezTo>
                  <a:cubicBezTo>
                    <a:pt x="0" y="128"/>
                    <a:pt x="96" y="160"/>
                    <a:pt x="192" y="192"/>
                  </a:cubicBezTo>
                </a:path>
              </a:pathLst>
            </a:custGeom>
            <a:noFill/>
            <a:ln w="38100" cap="flat" cmpd="sng">
              <a:solidFill>
                <a:schemeClr val="bg1"/>
              </a:solidFill>
              <a:prstDash val="sysDot"/>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6115" name="Line 26"/>
            <p:cNvSpPr>
              <a:spLocks noChangeShapeType="1"/>
            </p:cNvSpPr>
            <p:nvPr/>
          </p:nvSpPr>
          <p:spPr bwMode="auto">
            <a:xfrm>
              <a:off x="3792" y="3504"/>
              <a:ext cx="0" cy="24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6116" name="Line 27"/>
            <p:cNvSpPr>
              <a:spLocks noChangeShapeType="1"/>
            </p:cNvSpPr>
            <p:nvPr/>
          </p:nvSpPr>
          <p:spPr bwMode="auto">
            <a:xfrm>
              <a:off x="3888" y="3504"/>
              <a:ext cx="0" cy="24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6117" name="Line 28"/>
            <p:cNvSpPr>
              <a:spLocks noChangeShapeType="1"/>
            </p:cNvSpPr>
            <p:nvPr/>
          </p:nvSpPr>
          <p:spPr bwMode="auto">
            <a:xfrm>
              <a:off x="3984" y="3504"/>
              <a:ext cx="0" cy="24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6118" name="Line 29"/>
            <p:cNvSpPr>
              <a:spLocks noChangeShapeType="1"/>
            </p:cNvSpPr>
            <p:nvPr/>
          </p:nvSpPr>
          <p:spPr bwMode="auto">
            <a:xfrm>
              <a:off x="4080" y="3504"/>
              <a:ext cx="0" cy="24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6119" name="Line 30"/>
            <p:cNvSpPr>
              <a:spLocks noChangeShapeType="1"/>
            </p:cNvSpPr>
            <p:nvPr/>
          </p:nvSpPr>
          <p:spPr bwMode="auto">
            <a:xfrm>
              <a:off x="4176" y="3504"/>
              <a:ext cx="0" cy="24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6120" name="Text Box 31"/>
            <p:cNvSpPr txBox="1">
              <a:spLocks noChangeArrowheads="1"/>
            </p:cNvSpPr>
            <p:nvPr/>
          </p:nvSpPr>
          <p:spPr bwMode="auto">
            <a:xfrm>
              <a:off x="3360" y="3792"/>
              <a:ext cx="1764" cy="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a:spcBef>
                  <a:spcPct val="50000"/>
                </a:spcBef>
              </a:pPr>
              <a:r>
                <a:rPr kumimoji="1" lang="en-US" altLang="zh-CN" sz="2600" b="1">
                  <a:solidFill>
                    <a:schemeClr val="bg1"/>
                  </a:solidFill>
                  <a:latin typeface="Times New Roman" panose="02020603050405020304" pitchFamily="18" charset="0"/>
                </a:rPr>
                <a:t>5.8S</a:t>
              </a:r>
              <a:r>
                <a:rPr kumimoji="1" lang="zh-CN" altLang="en-US" sz="2600" b="1">
                  <a:solidFill>
                    <a:schemeClr val="bg1"/>
                  </a:solidFill>
                  <a:latin typeface="Times New Roman" panose="02020603050405020304" pitchFamily="18" charset="0"/>
                  <a:ea typeface="华文楷体" panose="02010600040101010101" pitchFamily="2" charset="-122"/>
                </a:rPr>
                <a:t>和</a:t>
              </a:r>
              <a:r>
                <a:rPr kumimoji="1" lang="en-US" altLang="zh-CN" sz="2600" b="1">
                  <a:solidFill>
                    <a:schemeClr val="bg1"/>
                  </a:solidFill>
                  <a:latin typeface="Times New Roman" panose="02020603050405020304" pitchFamily="18" charset="0"/>
                </a:rPr>
                <a:t>28S-rRNA</a:t>
              </a:r>
            </a:p>
          </p:txBody>
        </p:sp>
      </p:grpSp>
      <p:grpSp>
        <p:nvGrpSpPr>
          <p:cNvPr id="8" name="Group 32"/>
          <p:cNvGrpSpPr>
            <a:grpSpLocks/>
          </p:cNvGrpSpPr>
          <p:nvPr/>
        </p:nvGrpSpPr>
        <p:grpSpPr bwMode="auto">
          <a:xfrm>
            <a:off x="611188" y="1700213"/>
            <a:ext cx="8305800" cy="1098550"/>
            <a:chOff x="528" y="1056"/>
            <a:chExt cx="5232" cy="692"/>
          </a:xfrm>
        </p:grpSpPr>
        <p:sp>
          <p:nvSpPr>
            <p:cNvPr id="45076" name="Line 33"/>
            <p:cNvSpPr>
              <a:spLocks noChangeShapeType="1"/>
            </p:cNvSpPr>
            <p:nvPr/>
          </p:nvSpPr>
          <p:spPr bwMode="auto">
            <a:xfrm>
              <a:off x="528" y="1056"/>
              <a:ext cx="4896" cy="0"/>
            </a:xfrm>
            <a:prstGeom prst="line">
              <a:avLst/>
            </a:prstGeom>
            <a:noFill/>
            <a:ln w="38100">
              <a:solidFill>
                <a:schemeClr val="accent1">
                  <a:lumMod val="50000"/>
                </a:schemeClr>
              </a:solidFill>
              <a:prstDash val="dash"/>
              <a:round/>
              <a:headEnd/>
              <a:tailEnd/>
            </a:ln>
          </p:spPr>
          <p:txBody>
            <a:bodyPr/>
            <a:lstStyle/>
            <a:p>
              <a:pPr>
                <a:defRPr/>
              </a:pPr>
              <a:endParaRPr lang="zh-CN" altLang="en-US">
                <a:latin typeface="Arial" charset="0"/>
              </a:endParaRPr>
            </a:p>
          </p:txBody>
        </p:sp>
        <p:sp>
          <p:nvSpPr>
            <p:cNvPr id="46101" name="Line 34"/>
            <p:cNvSpPr>
              <a:spLocks noChangeShapeType="1"/>
            </p:cNvSpPr>
            <p:nvPr/>
          </p:nvSpPr>
          <p:spPr bwMode="auto">
            <a:xfrm>
              <a:off x="528" y="1248"/>
              <a:ext cx="4848" cy="0"/>
            </a:xfrm>
            <a:prstGeom prst="line">
              <a:avLst/>
            </a:prstGeom>
            <a:noFill/>
            <a:ln w="38100">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6102" name="Rectangle 35"/>
            <p:cNvSpPr>
              <a:spLocks noChangeArrowheads="1"/>
            </p:cNvSpPr>
            <p:nvPr/>
          </p:nvSpPr>
          <p:spPr bwMode="auto">
            <a:xfrm>
              <a:off x="1104" y="1056"/>
              <a:ext cx="1008" cy="192"/>
            </a:xfrm>
            <a:prstGeom prst="rect">
              <a:avLst/>
            </a:prstGeom>
            <a:noFill/>
            <a:ln w="38100">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6103" name="Rectangle 36"/>
            <p:cNvSpPr>
              <a:spLocks noChangeArrowheads="1"/>
            </p:cNvSpPr>
            <p:nvPr/>
          </p:nvSpPr>
          <p:spPr bwMode="auto">
            <a:xfrm>
              <a:off x="1200" y="1056"/>
              <a:ext cx="192" cy="192"/>
            </a:xfrm>
            <a:prstGeom prst="rect">
              <a:avLst/>
            </a:prstGeom>
            <a:solidFill>
              <a:srgbClr val="C00000"/>
            </a:solidFill>
            <a:ln w="9525">
              <a:solidFill>
                <a:schemeClr val="tx2"/>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6104" name="Rectangle 37"/>
            <p:cNvSpPr>
              <a:spLocks noChangeArrowheads="1"/>
            </p:cNvSpPr>
            <p:nvPr/>
          </p:nvSpPr>
          <p:spPr bwMode="auto">
            <a:xfrm>
              <a:off x="1488" y="1056"/>
              <a:ext cx="192" cy="192"/>
            </a:xfrm>
            <a:prstGeom prst="rect">
              <a:avLst/>
            </a:prstGeom>
            <a:solidFill>
              <a:srgbClr val="C00000"/>
            </a:solidFill>
            <a:ln w="9525">
              <a:solidFill>
                <a:schemeClr val="tx2"/>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6105" name="Rectangle 38"/>
            <p:cNvSpPr>
              <a:spLocks noChangeArrowheads="1"/>
            </p:cNvSpPr>
            <p:nvPr/>
          </p:nvSpPr>
          <p:spPr bwMode="auto">
            <a:xfrm>
              <a:off x="2640" y="1056"/>
              <a:ext cx="1008" cy="192"/>
            </a:xfrm>
            <a:prstGeom prst="rect">
              <a:avLst/>
            </a:prstGeom>
            <a:noFill/>
            <a:ln w="38100">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6106" name="Rectangle 39"/>
            <p:cNvSpPr>
              <a:spLocks noChangeArrowheads="1"/>
            </p:cNvSpPr>
            <p:nvPr/>
          </p:nvSpPr>
          <p:spPr bwMode="auto">
            <a:xfrm>
              <a:off x="2736" y="1056"/>
              <a:ext cx="192" cy="192"/>
            </a:xfrm>
            <a:prstGeom prst="rect">
              <a:avLst/>
            </a:prstGeom>
            <a:solidFill>
              <a:srgbClr val="C00000"/>
            </a:solidFill>
            <a:ln w="9525">
              <a:solidFill>
                <a:schemeClr val="tx2"/>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6107" name="Rectangle 40"/>
            <p:cNvSpPr>
              <a:spLocks noChangeArrowheads="1"/>
            </p:cNvSpPr>
            <p:nvPr/>
          </p:nvSpPr>
          <p:spPr bwMode="auto">
            <a:xfrm>
              <a:off x="3024" y="1056"/>
              <a:ext cx="192" cy="192"/>
            </a:xfrm>
            <a:prstGeom prst="rect">
              <a:avLst/>
            </a:prstGeom>
            <a:solidFill>
              <a:srgbClr val="C00000"/>
            </a:solidFill>
            <a:ln w="9525">
              <a:solidFill>
                <a:schemeClr val="tx2"/>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6108" name="Rectangle 41"/>
            <p:cNvSpPr>
              <a:spLocks noChangeArrowheads="1"/>
            </p:cNvSpPr>
            <p:nvPr/>
          </p:nvSpPr>
          <p:spPr bwMode="auto">
            <a:xfrm>
              <a:off x="4128" y="1056"/>
              <a:ext cx="1008" cy="192"/>
            </a:xfrm>
            <a:prstGeom prst="rect">
              <a:avLst/>
            </a:prstGeom>
            <a:noFill/>
            <a:ln w="38100">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6109" name="Rectangle 42"/>
            <p:cNvSpPr>
              <a:spLocks noChangeArrowheads="1"/>
            </p:cNvSpPr>
            <p:nvPr/>
          </p:nvSpPr>
          <p:spPr bwMode="auto">
            <a:xfrm>
              <a:off x="4224" y="1056"/>
              <a:ext cx="192" cy="192"/>
            </a:xfrm>
            <a:prstGeom prst="rect">
              <a:avLst/>
            </a:prstGeom>
            <a:solidFill>
              <a:srgbClr val="C00000"/>
            </a:solidFill>
            <a:ln w="9525">
              <a:solidFill>
                <a:schemeClr val="tx2"/>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6110" name="Rectangle 43"/>
            <p:cNvSpPr>
              <a:spLocks noChangeArrowheads="1"/>
            </p:cNvSpPr>
            <p:nvPr/>
          </p:nvSpPr>
          <p:spPr bwMode="auto">
            <a:xfrm>
              <a:off x="4512" y="1056"/>
              <a:ext cx="192" cy="192"/>
            </a:xfrm>
            <a:prstGeom prst="rect">
              <a:avLst/>
            </a:prstGeom>
            <a:solidFill>
              <a:srgbClr val="C00000"/>
            </a:solidFill>
            <a:ln w="9525">
              <a:solidFill>
                <a:schemeClr val="tx2"/>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6111" name="Text Box 44"/>
            <p:cNvSpPr txBox="1">
              <a:spLocks noChangeArrowheads="1"/>
            </p:cNvSpPr>
            <p:nvPr/>
          </p:nvSpPr>
          <p:spPr bwMode="auto">
            <a:xfrm>
              <a:off x="4992" y="1440"/>
              <a:ext cx="768" cy="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a:spcBef>
                  <a:spcPct val="50000"/>
                </a:spcBef>
              </a:pPr>
              <a:r>
                <a:rPr kumimoji="1" lang="en-US" altLang="zh-CN" sz="2600" b="1">
                  <a:latin typeface="Times New Roman" panose="02020603050405020304" pitchFamily="18" charset="0"/>
                </a:rPr>
                <a:t>rDNA</a:t>
              </a:r>
            </a:p>
          </p:txBody>
        </p:sp>
      </p:grpSp>
      <p:grpSp>
        <p:nvGrpSpPr>
          <p:cNvPr id="9" name="Group 45"/>
          <p:cNvGrpSpPr>
            <a:grpSpLocks/>
          </p:cNvGrpSpPr>
          <p:nvPr/>
        </p:nvGrpSpPr>
        <p:grpSpPr bwMode="auto">
          <a:xfrm>
            <a:off x="992188" y="2919413"/>
            <a:ext cx="6324600" cy="488950"/>
            <a:chOff x="768" y="1824"/>
            <a:chExt cx="3984" cy="308"/>
          </a:xfrm>
        </p:grpSpPr>
        <p:sp>
          <p:nvSpPr>
            <p:cNvPr id="45068" name="Rectangle 46"/>
            <p:cNvSpPr>
              <a:spLocks noChangeArrowheads="1"/>
            </p:cNvSpPr>
            <p:nvPr/>
          </p:nvSpPr>
          <p:spPr bwMode="auto">
            <a:xfrm>
              <a:off x="1920" y="1872"/>
              <a:ext cx="432" cy="240"/>
            </a:xfrm>
            <a:prstGeom prst="rect">
              <a:avLst/>
            </a:prstGeom>
            <a:solidFill>
              <a:srgbClr val="C00000"/>
            </a:solidFill>
            <a:ln w="9525">
              <a:solidFill>
                <a:schemeClr val="tx2">
                  <a:lumMod val="10000"/>
                </a:schemeClr>
              </a:solidFill>
              <a:miter lim="800000"/>
              <a:headEnd/>
              <a:tailEnd/>
            </a:ln>
          </p:spPr>
          <p:txBody>
            <a:bodyPr wrap="none" anchor="ctr"/>
            <a:lstStyle/>
            <a:p>
              <a:pPr>
                <a:defRPr/>
              </a:pPr>
              <a:r>
                <a:rPr lang="zh-CN" altLang="en-US" sz="1600" b="1" dirty="0">
                  <a:latin typeface="黑体" pitchFamily="49" charset="-122"/>
                  <a:ea typeface="黑体" pitchFamily="49" charset="-122"/>
                </a:rPr>
                <a:t>内含子</a:t>
              </a:r>
            </a:p>
          </p:txBody>
        </p:sp>
        <p:sp>
          <p:nvSpPr>
            <p:cNvPr id="45069" name="Rectangle 47"/>
            <p:cNvSpPr>
              <a:spLocks noChangeArrowheads="1"/>
            </p:cNvSpPr>
            <p:nvPr/>
          </p:nvSpPr>
          <p:spPr bwMode="auto">
            <a:xfrm>
              <a:off x="2880" y="1872"/>
              <a:ext cx="432" cy="240"/>
            </a:xfrm>
            <a:prstGeom prst="rect">
              <a:avLst/>
            </a:prstGeom>
            <a:solidFill>
              <a:srgbClr val="C00000"/>
            </a:solidFill>
            <a:ln w="9525">
              <a:solidFill>
                <a:schemeClr val="tx2">
                  <a:lumMod val="10000"/>
                </a:schemeClr>
              </a:solidFill>
              <a:miter lim="800000"/>
              <a:headEnd/>
              <a:tailEnd/>
            </a:ln>
          </p:spPr>
          <p:txBody>
            <a:bodyPr wrap="none" anchor="ctr"/>
            <a:lstStyle/>
            <a:p>
              <a:pPr>
                <a:defRPr/>
              </a:pPr>
              <a:r>
                <a:rPr lang="zh-CN" altLang="en-US" sz="1600" b="1" dirty="0">
                  <a:latin typeface="黑体" pitchFamily="49" charset="-122"/>
                  <a:ea typeface="黑体" pitchFamily="49" charset="-122"/>
                </a:rPr>
                <a:t>内含子</a:t>
              </a:r>
            </a:p>
          </p:txBody>
        </p:sp>
        <p:sp>
          <p:nvSpPr>
            <p:cNvPr id="45070" name="Line 48"/>
            <p:cNvSpPr>
              <a:spLocks noChangeShapeType="1"/>
            </p:cNvSpPr>
            <p:nvPr/>
          </p:nvSpPr>
          <p:spPr bwMode="auto">
            <a:xfrm>
              <a:off x="768" y="1872"/>
              <a:ext cx="3984" cy="0"/>
            </a:xfrm>
            <a:prstGeom prst="line">
              <a:avLst/>
            </a:prstGeom>
            <a:noFill/>
            <a:ln w="38100">
              <a:solidFill>
                <a:schemeClr val="tx2">
                  <a:lumMod val="10000"/>
                </a:schemeClr>
              </a:solidFill>
              <a:prstDash val="dash"/>
              <a:round/>
              <a:headEnd/>
              <a:tailEnd/>
            </a:ln>
          </p:spPr>
          <p:txBody>
            <a:bodyPr/>
            <a:lstStyle/>
            <a:p>
              <a:pPr>
                <a:defRPr/>
              </a:pPr>
              <a:endParaRPr lang="zh-CN" altLang="en-US">
                <a:solidFill>
                  <a:schemeClr val="accent1">
                    <a:lumMod val="50000"/>
                  </a:schemeClr>
                </a:solidFill>
                <a:latin typeface="Arial" charset="0"/>
              </a:endParaRPr>
            </a:p>
          </p:txBody>
        </p:sp>
        <p:sp>
          <p:nvSpPr>
            <p:cNvPr id="45071" name="Line 49"/>
            <p:cNvSpPr>
              <a:spLocks noChangeShapeType="1"/>
            </p:cNvSpPr>
            <p:nvPr/>
          </p:nvSpPr>
          <p:spPr bwMode="auto">
            <a:xfrm>
              <a:off x="768" y="2112"/>
              <a:ext cx="3984" cy="0"/>
            </a:xfrm>
            <a:prstGeom prst="line">
              <a:avLst/>
            </a:prstGeom>
            <a:noFill/>
            <a:ln w="38100">
              <a:solidFill>
                <a:schemeClr val="tx2">
                  <a:lumMod val="10000"/>
                </a:schemeClr>
              </a:solidFill>
              <a:prstDash val="dash"/>
              <a:round/>
              <a:headEnd/>
              <a:tailEnd/>
            </a:ln>
          </p:spPr>
          <p:txBody>
            <a:bodyPr/>
            <a:lstStyle/>
            <a:p>
              <a:pPr>
                <a:defRPr/>
              </a:pPr>
              <a:endParaRPr lang="zh-CN" altLang="en-US">
                <a:solidFill>
                  <a:schemeClr val="accent1">
                    <a:lumMod val="50000"/>
                  </a:schemeClr>
                </a:solidFill>
                <a:latin typeface="Arial" charset="0"/>
              </a:endParaRPr>
            </a:p>
          </p:txBody>
        </p:sp>
        <p:sp>
          <p:nvSpPr>
            <p:cNvPr id="45072" name="Text Box 50"/>
            <p:cNvSpPr txBox="1">
              <a:spLocks noChangeArrowheads="1"/>
            </p:cNvSpPr>
            <p:nvPr/>
          </p:nvSpPr>
          <p:spPr bwMode="auto">
            <a:xfrm>
              <a:off x="3600" y="1824"/>
              <a:ext cx="576" cy="308"/>
            </a:xfrm>
            <a:prstGeom prst="rect">
              <a:avLst/>
            </a:prstGeom>
            <a:noFill/>
            <a:ln w="9525">
              <a:noFill/>
              <a:miter lim="800000"/>
              <a:headEnd/>
              <a:tailEnd/>
            </a:ln>
          </p:spPr>
          <p:txBody>
            <a:bodyPr>
              <a:spAutoFit/>
            </a:bodyPr>
            <a:lstStyle/>
            <a:p>
              <a:pPr algn="l" eaLnBrk="0" hangingPunct="0">
                <a:spcBef>
                  <a:spcPct val="50000"/>
                </a:spcBef>
                <a:defRPr/>
              </a:pPr>
              <a:r>
                <a:rPr kumimoji="1" lang="en-US" altLang="zh-CN" sz="2600" b="1" dirty="0">
                  <a:solidFill>
                    <a:schemeClr val="accent1">
                      <a:lumMod val="50000"/>
                    </a:schemeClr>
                  </a:solidFill>
                  <a:latin typeface="Times New Roman" pitchFamily="18" charset="0"/>
                </a:rPr>
                <a:t>28S</a:t>
              </a:r>
            </a:p>
          </p:txBody>
        </p:sp>
        <p:sp>
          <p:nvSpPr>
            <p:cNvPr id="45073" name="Text Box 51"/>
            <p:cNvSpPr txBox="1">
              <a:spLocks noChangeArrowheads="1"/>
            </p:cNvSpPr>
            <p:nvPr/>
          </p:nvSpPr>
          <p:spPr bwMode="auto">
            <a:xfrm>
              <a:off x="2400" y="1824"/>
              <a:ext cx="576" cy="308"/>
            </a:xfrm>
            <a:prstGeom prst="rect">
              <a:avLst/>
            </a:prstGeom>
            <a:noFill/>
            <a:ln w="9525">
              <a:noFill/>
              <a:miter lim="800000"/>
              <a:headEnd/>
              <a:tailEnd/>
            </a:ln>
          </p:spPr>
          <p:txBody>
            <a:bodyPr>
              <a:spAutoFit/>
            </a:bodyPr>
            <a:lstStyle/>
            <a:p>
              <a:pPr algn="l" eaLnBrk="0" hangingPunct="0">
                <a:spcBef>
                  <a:spcPct val="50000"/>
                </a:spcBef>
                <a:defRPr/>
              </a:pPr>
              <a:r>
                <a:rPr kumimoji="1" lang="en-US" altLang="zh-CN" sz="2600" b="1">
                  <a:solidFill>
                    <a:schemeClr val="accent1">
                      <a:lumMod val="50000"/>
                    </a:schemeClr>
                  </a:solidFill>
                  <a:latin typeface="Times New Roman" pitchFamily="18" charset="0"/>
                </a:rPr>
                <a:t>5.8S</a:t>
              </a:r>
            </a:p>
          </p:txBody>
        </p:sp>
        <p:sp>
          <p:nvSpPr>
            <p:cNvPr id="45074" name="Text Box 52"/>
            <p:cNvSpPr txBox="1">
              <a:spLocks noChangeArrowheads="1"/>
            </p:cNvSpPr>
            <p:nvPr/>
          </p:nvSpPr>
          <p:spPr bwMode="auto">
            <a:xfrm>
              <a:off x="1344" y="1824"/>
              <a:ext cx="528" cy="308"/>
            </a:xfrm>
            <a:prstGeom prst="rect">
              <a:avLst/>
            </a:prstGeom>
            <a:noFill/>
            <a:ln w="9525">
              <a:noFill/>
              <a:miter lim="800000"/>
              <a:headEnd/>
              <a:tailEnd/>
            </a:ln>
          </p:spPr>
          <p:txBody>
            <a:bodyPr>
              <a:spAutoFit/>
            </a:bodyPr>
            <a:lstStyle/>
            <a:p>
              <a:pPr algn="l" eaLnBrk="0" hangingPunct="0">
                <a:spcBef>
                  <a:spcPct val="50000"/>
                </a:spcBef>
                <a:defRPr/>
              </a:pPr>
              <a:r>
                <a:rPr kumimoji="1" lang="en-US" altLang="zh-CN" sz="2600" b="1" dirty="0">
                  <a:solidFill>
                    <a:schemeClr val="accent1">
                      <a:lumMod val="50000"/>
                    </a:schemeClr>
                  </a:solidFill>
                  <a:latin typeface="Times New Roman" pitchFamily="18" charset="0"/>
                </a:rPr>
                <a:t>18S</a:t>
              </a:r>
            </a:p>
          </p:txBody>
        </p:sp>
        <p:sp>
          <p:nvSpPr>
            <p:cNvPr id="45075" name="Rectangle 53"/>
            <p:cNvSpPr>
              <a:spLocks noChangeArrowheads="1"/>
            </p:cNvSpPr>
            <p:nvPr/>
          </p:nvSpPr>
          <p:spPr bwMode="auto">
            <a:xfrm>
              <a:off x="1200" y="1872"/>
              <a:ext cx="3072" cy="240"/>
            </a:xfrm>
            <a:prstGeom prst="rect">
              <a:avLst/>
            </a:prstGeom>
            <a:noFill/>
            <a:ln w="38100">
              <a:solidFill>
                <a:schemeClr val="tx2">
                  <a:lumMod val="10000"/>
                </a:schemeClr>
              </a:solidFill>
              <a:miter lim="800000"/>
              <a:headEnd/>
              <a:tailEnd/>
            </a:ln>
          </p:spPr>
          <p:txBody>
            <a:bodyPr wrap="none" anchor="ctr"/>
            <a:lstStyle/>
            <a:p>
              <a:pPr>
                <a:defRPr/>
              </a:pPr>
              <a:endParaRPr lang="zh-CN" altLang="zh-CN" sz="1600">
                <a:solidFill>
                  <a:schemeClr val="accent1">
                    <a:lumMod val="50000"/>
                  </a:schemeClr>
                </a:solidFill>
                <a:latin typeface="Times New Roman" pitchFamily="18" charset="0"/>
              </a:endParaRPr>
            </a:p>
          </p:txBody>
        </p:sp>
      </p:grpSp>
    </p:spTree>
    <p:extLst>
      <p:ext uri="{BB962C8B-B14F-4D97-AF65-F5344CB8AC3E}">
        <p14:creationId xmlns:p14="http://schemas.microsoft.com/office/powerpoint/2010/main" val="1029143724"/>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37"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outVertical)">
                                      <p:cBhvr>
                                        <p:cTn id="12" dur="500"/>
                                        <p:tgtEl>
                                          <p:spTgt spid="2"/>
                                        </p:tgtEl>
                                      </p:cBhvr>
                                    </p:animEffect>
                                  </p:childTnLst>
                                </p:cTn>
                              </p:par>
                            </p:childTnLst>
                          </p:cTn>
                        </p:par>
                        <p:par>
                          <p:cTn id="13" fill="hold" nodeType="afterGroup">
                            <p:stCondLst>
                              <p:cond delay="500"/>
                            </p:stCondLst>
                            <p:childTnLst>
                              <p:par>
                                <p:cTn id="14" presetID="3" presetClass="entr" presetSubtype="10"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linds(horizontal)">
                                      <p:cBhvr>
                                        <p:cTn id="16" dur="500"/>
                                        <p:tgtEl>
                                          <p:spTgt spid="9"/>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9" presetClass="entr" presetSubtype="0"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dissolve">
                                      <p:cBhvr>
                                        <p:cTn id="21" dur="500"/>
                                        <p:tgtEl>
                                          <p:spTgt spid="3"/>
                                        </p:tgtEl>
                                      </p:cBhvr>
                                    </p:animEffect>
                                  </p:childTnLst>
                                </p:cTn>
                              </p:par>
                            </p:childTnLst>
                          </p:cTn>
                        </p:par>
                        <p:par>
                          <p:cTn id="22" fill="hold" nodeType="afterGroup">
                            <p:stCondLst>
                              <p:cond delay="500"/>
                            </p:stCondLst>
                            <p:childTnLst>
                              <p:par>
                                <p:cTn id="23" presetID="3" presetClass="entr" presetSubtype="10"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blinds(horizontal)">
                                      <p:cBhvr>
                                        <p:cTn id="25" dur="500"/>
                                        <p:tgtEl>
                                          <p:spTgt spid="4"/>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9" presetClass="entr" presetSubtype="0" fill="hold"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dissolve">
                                      <p:cBhvr>
                                        <p:cTn id="30" dur="500"/>
                                        <p:tgtEl>
                                          <p:spTgt spid="5"/>
                                        </p:tgtEl>
                                      </p:cBhvr>
                                    </p:animEffect>
                                  </p:childTnLst>
                                </p:cTn>
                              </p:par>
                            </p:childTnLst>
                          </p:cTn>
                        </p:par>
                        <p:par>
                          <p:cTn id="31" fill="hold" nodeType="afterGroup">
                            <p:stCondLst>
                              <p:cond delay="500"/>
                            </p:stCondLst>
                            <p:childTnLst>
                              <p:par>
                                <p:cTn id="32" presetID="3" presetClass="entr" presetSubtype="10" fill="hold" nodeType="after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blinds(horizontal)">
                                      <p:cBhvr>
                                        <p:cTn id="34" dur="500"/>
                                        <p:tgtEl>
                                          <p:spTgt spid="6"/>
                                        </p:tgtEl>
                                      </p:cBhvr>
                                    </p:animEffect>
                                  </p:childTnLst>
                                </p:cTn>
                              </p:par>
                              <p:par>
                                <p:cTn id="35" presetID="3" presetClass="entr" presetSubtype="10" fill="hold" nodeType="with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blinds(horizontal)">
                                      <p:cBhvr>
                                        <p:cTn id="3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CE961ED7-BE56-4DA9-829D-32DB748E4457}" type="slidenum">
              <a:rPr lang="en-US" altLang="zh-CN"/>
              <a:pPr eaLnBrk="1" hangingPunct="1"/>
              <a:t>44</a:t>
            </a:fld>
            <a:endParaRPr lang="en-US" altLang="zh-CN"/>
          </a:p>
        </p:txBody>
      </p:sp>
      <p:sp>
        <p:nvSpPr>
          <p:cNvPr id="47107" name="Rectangle 2"/>
          <p:cNvSpPr>
            <a:spLocks noChangeArrowheads="1"/>
          </p:cNvSpPr>
          <p:nvPr/>
        </p:nvSpPr>
        <p:spPr bwMode="auto">
          <a:xfrm>
            <a:off x="2555875" y="1019175"/>
            <a:ext cx="4105275"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76176" bIns="76176"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4000" b="1">
                <a:solidFill>
                  <a:srgbClr val="C00000"/>
                </a:solidFill>
                <a:latin typeface="黑体" panose="02010609060101010101" pitchFamily="49" charset="-122"/>
                <a:ea typeface="黑体" panose="02010609060101010101" pitchFamily="49" charset="-122"/>
              </a:rPr>
              <a:t>四、核   酶</a:t>
            </a:r>
          </a:p>
        </p:txBody>
      </p:sp>
      <p:sp>
        <p:nvSpPr>
          <p:cNvPr id="47108" name="Text Box 3"/>
          <p:cNvSpPr txBox="1">
            <a:spLocks noChangeArrowheads="1"/>
          </p:cNvSpPr>
          <p:nvPr/>
        </p:nvSpPr>
        <p:spPr bwMode="auto">
          <a:xfrm>
            <a:off x="2124075" y="3573463"/>
            <a:ext cx="62484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a:spcBef>
                <a:spcPct val="50000"/>
              </a:spcBef>
            </a:pPr>
            <a:r>
              <a:rPr kumimoji="1" lang="zh-CN" altLang="en-US" sz="2800" b="1">
                <a:solidFill>
                  <a:srgbClr val="C00000"/>
                </a:solidFill>
                <a:latin typeface="黑体" panose="02010609060101010101" pitchFamily="49" charset="-122"/>
                <a:ea typeface="黑体" panose="02010609060101010101" pitchFamily="49" charset="-122"/>
              </a:rPr>
              <a:t>具有酶促活性的</a:t>
            </a:r>
            <a:r>
              <a:rPr kumimoji="1" lang="en-US" altLang="zh-CN" sz="2800" b="1">
                <a:solidFill>
                  <a:srgbClr val="C00000"/>
                </a:solidFill>
                <a:latin typeface="黑体" panose="02010609060101010101" pitchFamily="49" charset="-122"/>
                <a:ea typeface="黑体" panose="02010609060101010101" pitchFamily="49" charset="-122"/>
              </a:rPr>
              <a:t>RNA</a:t>
            </a:r>
            <a:r>
              <a:rPr kumimoji="1" lang="zh-CN" altLang="en-US" sz="2800" b="1">
                <a:solidFill>
                  <a:srgbClr val="C00000"/>
                </a:solidFill>
                <a:latin typeface="黑体" panose="02010609060101010101" pitchFamily="49" charset="-122"/>
                <a:ea typeface="黑体" panose="02010609060101010101" pitchFamily="49" charset="-122"/>
              </a:rPr>
              <a:t>称为核酶。</a:t>
            </a:r>
          </a:p>
        </p:txBody>
      </p:sp>
      <p:sp>
        <p:nvSpPr>
          <p:cNvPr id="47109" name="Rectangle 4"/>
          <p:cNvSpPr>
            <a:spLocks noChangeArrowheads="1"/>
          </p:cNvSpPr>
          <p:nvPr/>
        </p:nvSpPr>
        <p:spPr bwMode="auto">
          <a:xfrm>
            <a:off x="1331913" y="2736850"/>
            <a:ext cx="58959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76176" bIns="76176"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a:r>
              <a:rPr kumimoji="1" lang="zh-CN" altLang="en-US" sz="3200" b="1">
                <a:solidFill>
                  <a:srgbClr val="C00000"/>
                </a:solidFill>
                <a:latin typeface="黑体" panose="02010609060101010101" pitchFamily="49" charset="-122"/>
                <a:ea typeface="黑体" panose="02010609060101010101" pitchFamily="49" charset="-122"/>
              </a:rPr>
              <a:t>核酶</a:t>
            </a:r>
            <a:r>
              <a:rPr kumimoji="1" lang="en-US" altLang="zh-CN" sz="3200" b="1">
                <a:solidFill>
                  <a:srgbClr val="C00000"/>
                </a:solidFill>
                <a:latin typeface="黑体" panose="02010609060101010101" pitchFamily="49" charset="-122"/>
                <a:ea typeface="黑体" panose="02010609060101010101" pitchFamily="49" charset="-122"/>
              </a:rPr>
              <a:t>(ribozyme)</a:t>
            </a:r>
          </a:p>
        </p:txBody>
      </p:sp>
    </p:spTree>
    <p:extLst>
      <p:ext uri="{BB962C8B-B14F-4D97-AF65-F5344CB8AC3E}">
        <p14:creationId xmlns:p14="http://schemas.microsoft.com/office/powerpoint/2010/main" val="299583171"/>
      </p:ext>
    </p:extLst>
  </p:cSld>
  <p:clrMapOvr>
    <a:masterClrMapping/>
  </p:clrMapOvr>
  <p:transition>
    <p:random/>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130" name="Group 2"/>
          <p:cNvGrpSpPr>
            <a:grpSpLocks/>
          </p:cNvGrpSpPr>
          <p:nvPr/>
        </p:nvGrpSpPr>
        <p:grpSpPr bwMode="auto">
          <a:xfrm>
            <a:off x="-16692563" y="-6499225"/>
            <a:ext cx="7847013" cy="3870325"/>
            <a:chOff x="0" y="0"/>
            <a:chExt cx="4943" cy="2438"/>
          </a:xfrm>
        </p:grpSpPr>
        <p:sp>
          <p:nvSpPr>
            <p:cNvPr id="48604" name="Rectangle 3"/>
            <p:cNvSpPr>
              <a:spLocks noChangeArrowheads="1"/>
            </p:cNvSpPr>
            <p:nvPr/>
          </p:nvSpPr>
          <p:spPr bwMode="auto">
            <a:xfrm>
              <a:off x="0" y="0"/>
              <a:ext cx="1187" cy="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hlinkClick r:id="rId3"/>
                </a:rPr>
                <a:t>  </a:t>
              </a:r>
              <a:r>
                <a:rPr lang="en-US" altLang="zh-CN" sz="5500"/>
                <a:t> </a:t>
              </a:r>
              <a:r>
                <a:rPr lang="en-US" altLang="zh-CN" sz="2400"/>
                <a:t>                    </a:t>
              </a:r>
            </a:p>
          </p:txBody>
        </p:sp>
        <p:grpSp>
          <p:nvGrpSpPr>
            <p:cNvPr id="48605" name="Group 4"/>
            <p:cNvGrpSpPr>
              <a:grpSpLocks/>
            </p:cNvGrpSpPr>
            <p:nvPr/>
          </p:nvGrpSpPr>
          <p:grpSpPr bwMode="auto">
            <a:xfrm>
              <a:off x="1187" y="0"/>
              <a:ext cx="2919" cy="806"/>
              <a:chOff x="0" y="0"/>
              <a:chExt cx="2919" cy="806"/>
            </a:xfrm>
          </p:grpSpPr>
          <p:sp>
            <p:nvSpPr>
              <p:cNvPr id="48624" name="Rectangle 5"/>
              <p:cNvSpPr>
                <a:spLocks noChangeArrowheads="1"/>
              </p:cNvSpPr>
              <p:nvPr/>
            </p:nvSpPr>
            <p:spPr bwMode="auto">
              <a:xfrm>
                <a:off x="0" y="0"/>
                <a:ext cx="2919"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en-US" altLang="en-US"/>
              </a:p>
            </p:txBody>
          </p:sp>
          <p:grpSp>
            <p:nvGrpSpPr>
              <p:cNvPr id="48625" name="Group 6"/>
              <p:cNvGrpSpPr>
                <a:grpSpLocks/>
              </p:cNvGrpSpPr>
              <p:nvPr/>
            </p:nvGrpSpPr>
            <p:grpSpPr bwMode="auto">
              <a:xfrm>
                <a:off x="0" y="0"/>
                <a:ext cx="2919" cy="806"/>
                <a:chOff x="0" y="0"/>
                <a:chExt cx="2919" cy="806"/>
              </a:xfrm>
            </p:grpSpPr>
            <p:sp>
              <p:nvSpPr>
                <p:cNvPr id="48626" name="Rectangle 7"/>
                <p:cNvSpPr>
                  <a:spLocks noChangeArrowheads="1"/>
                </p:cNvSpPr>
                <p:nvPr/>
              </p:nvSpPr>
              <p:spPr bwMode="auto">
                <a:xfrm>
                  <a:off x="0" y="0"/>
                  <a:ext cx="2919" cy="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t>  </a:t>
                  </a:r>
                  <a:r>
                    <a:rPr lang="en-US" altLang="zh-CN" sz="1300"/>
                    <a:t> </a:t>
                  </a:r>
                  <a:r>
                    <a:rPr lang="en-US" altLang="zh-CN" sz="2400"/>
                    <a:t>                                      </a:t>
                  </a:r>
                  <a:r>
                    <a:rPr lang="en-US" altLang="zh-CN" sz="2400">
                      <a:hlinkClick r:id="rId3"/>
                      <a:hlinkMouseOver r:id="rId4" action="ppaction://hlinkfile"/>
                    </a:rPr>
                    <a:t>  </a:t>
                  </a:r>
                  <a:r>
                    <a:rPr lang="en-US" altLang="zh-CN" sz="1300"/>
                    <a:t> </a:t>
                  </a:r>
                  <a:r>
                    <a:rPr lang="en-US" altLang="zh-CN" sz="2400"/>
                    <a:t>      </a:t>
                  </a:r>
                  <a:r>
                    <a:rPr lang="en-US" altLang="zh-CN" sz="2400">
                      <a:hlinkClick r:id="rId5"/>
                      <a:hlinkMouseOver r:id="rId6" action="ppaction://hlinkfile"/>
                    </a:rPr>
                    <a:t>  </a:t>
                  </a:r>
                  <a:r>
                    <a:rPr lang="en-US" altLang="zh-CN" sz="1300"/>
                    <a:t> </a:t>
                  </a:r>
                  <a:r>
                    <a:rPr lang="en-US" altLang="zh-CN" sz="2400"/>
                    <a:t>         </a:t>
                  </a:r>
                  <a:r>
                    <a:rPr lang="en-US" altLang="zh-CN" sz="2400">
                      <a:hlinkClick r:id="rId7"/>
                      <a:hlinkMouseOver r:id="rId8" action="ppaction://hlinkfile"/>
                    </a:rPr>
                    <a:t>  </a:t>
                  </a:r>
                  <a:r>
                    <a:rPr lang="en-US" altLang="zh-CN" sz="1300"/>
                    <a:t> </a:t>
                  </a:r>
                  <a:r>
                    <a:rPr lang="en-US" altLang="zh-CN" sz="2400"/>
                    <a:t>       </a:t>
                  </a:r>
                  <a:r>
                    <a:rPr lang="en-US" altLang="zh-CN" sz="2400">
                      <a:hlinkClick r:id="rId9"/>
                      <a:hlinkMouseOver r:id="rId10" action="ppaction://hlinkfile"/>
                    </a:rPr>
                    <a:t>  </a:t>
                  </a:r>
                  <a:r>
                    <a:rPr lang="en-US" altLang="zh-CN" sz="1300"/>
                    <a:t> </a:t>
                  </a:r>
                  <a:r>
                    <a:rPr lang="en-US" altLang="zh-CN" sz="2400"/>
                    <a:t>           </a:t>
                  </a:r>
                </a:p>
              </p:txBody>
            </p:sp>
            <p:sp>
              <p:nvSpPr>
                <p:cNvPr id="48627" name="Rectangle 8"/>
                <p:cNvSpPr>
                  <a:spLocks noChangeArrowheads="1"/>
                </p:cNvSpPr>
                <p:nvPr/>
              </p:nvSpPr>
              <p:spPr bwMode="auto">
                <a:xfrm>
                  <a:off x="0" y="518"/>
                  <a:ext cx="291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t>  </a:t>
                  </a:r>
                  <a:r>
                    <a:rPr lang="en-US" altLang="zh-CN" sz="1500"/>
                    <a:t> </a:t>
                  </a:r>
                  <a:r>
                    <a:rPr lang="en-US" altLang="zh-CN" sz="2400"/>
                    <a:t>                                                                            </a:t>
                  </a:r>
                </a:p>
              </p:txBody>
            </p:sp>
          </p:grpSp>
        </p:grpSp>
        <p:grpSp>
          <p:nvGrpSpPr>
            <p:cNvPr id="48606" name="Group 9"/>
            <p:cNvGrpSpPr>
              <a:grpSpLocks/>
            </p:cNvGrpSpPr>
            <p:nvPr/>
          </p:nvGrpSpPr>
          <p:grpSpPr bwMode="auto">
            <a:xfrm>
              <a:off x="1187" y="806"/>
              <a:ext cx="2919" cy="672"/>
              <a:chOff x="0" y="0"/>
              <a:chExt cx="2919" cy="672"/>
            </a:xfrm>
          </p:grpSpPr>
          <p:sp>
            <p:nvSpPr>
              <p:cNvPr id="48615" name="Rectangle 10"/>
              <p:cNvSpPr>
                <a:spLocks noChangeArrowheads="1"/>
              </p:cNvSpPr>
              <p:nvPr/>
            </p:nvSpPr>
            <p:spPr bwMode="auto">
              <a:xfrm>
                <a:off x="0" y="0"/>
                <a:ext cx="2919"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en-US" altLang="en-US"/>
              </a:p>
            </p:txBody>
          </p:sp>
          <p:grpSp>
            <p:nvGrpSpPr>
              <p:cNvPr id="48616" name="Group 11"/>
              <p:cNvGrpSpPr>
                <a:grpSpLocks/>
              </p:cNvGrpSpPr>
              <p:nvPr/>
            </p:nvGrpSpPr>
            <p:grpSpPr bwMode="auto">
              <a:xfrm>
                <a:off x="0" y="0"/>
                <a:ext cx="2916" cy="672"/>
                <a:chOff x="0" y="0"/>
                <a:chExt cx="2916" cy="672"/>
              </a:xfrm>
            </p:grpSpPr>
            <p:sp>
              <p:nvSpPr>
                <p:cNvPr id="48617" name="Rectangle 12"/>
                <p:cNvSpPr>
                  <a:spLocks noChangeArrowheads="1"/>
                </p:cNvSpPr>
                <p:nvPr/>
              </p:nvSpPr>
              <p:spPr bwMode="auto">
                <a:xfrm>
                  <a:off x="0" y="0"/>
                  <a:ext cx="356" cy="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hlinkClick r:id="rId11"/>
                      <a:hlinkMouseOver r:id="rId12" action="ppaction://hlinkfile"/>
                    </a:rPr>
                    <a:t>  </a:t>
                  </a:r>
                  <a:r>
                    <a:rPr lang="en-US" altLang="zh-CN" sz="1200"/>
                    <a:t> </a:t>
                  </a:r>
                  <a:r>
                    <a:rPr lang="en-US" altLang="zh-CN"/>
                    <a:t>     </a:t>
                  </a:r>
                </a:p>
              </p:txBody>
            </p:sp>
            <p:sp>
              <p:nvSpPr>
                <p:cNvPr id="48618" name="Rectangle 13"/>
                <p:cNvSpPr>
                  <a:spLocks noChangeArrowheads="1"/>
                </p:cNvSpPr>
                <p:nvPr/>
              </p:nvSpPr>
              <p:spPr bwMode="auto">
                <a:xfrm>
                  <a:off x="356" y="0"/>
                  <a:ext cx="386" cy="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hlinkClick r:id="rId13"/>
                      <a:hlinkMouseOver r:id="rId14" action="ppaction://hlinkfile"/>
                    </a:rPr>
                    <a:t>  </a:t>
                  </a:r>
                  <a:r>
                    <a:rPr lang="en-US" altLang="zh-CN" sz="1200"/>
                    <a:t> </a:t>
                  </a:r>
                  <a:r>
                    <a:rPr lang="en-US" altLang="zh-CN"/>
                    <a:t>      </a:t>
                  </a:r>
                </a:p>
              </p:txBody>
            </p:sp>
            <p:sp>
              <p:nvSpPr>
                <p:cNvPr id="48619" name="Rectangle 14"/>
                <p:cNvSpPr>
                  <a:spLocks noChangeArrowheads="1"/>
                </p:cNvSpPr>
                <p:nvPr/>
              </p:nvSpPr>
              <p:spPr bwMode="auto">
                <a:xfrm>
                  <a:off x="742" y="0"/>
                  <a:ext cx="446" cy="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hlinkClick r:id="rId15"/>
                      <a:hlinkMouseOver r:id="rId16" action="ppaction://hlinkfile"/>
                    </a:rPr>
                    <a:t>  </a:t>
                  </a:r>
                  <a:r>
                    <a:rPr lang="en-US" altLang="zh-CN" sz="1200"/>
                    <a:t> </a:t>
                  </a:r>
                  <a:r>
                    <a:rPr lang="en-US" altLang="zh-CN"/>
                    <a:t>        </a:t>
                  </a:r>
                </a:p>
              </p:txBody>
            </p:sp>
            <p:sp>
              <p:nvSpPr>
                <p:cNvPr id="48620" name="Rectangle 15"/>
                <p:cNvSpPr>
                  <a:spLocks noChangeArrowheads="1"/>
                </p:cNvSpPr>
                <p:nvPr/>
              </p:nvSpPr>
              <p:spPr bwMode="auto">
                <a:xfrm>
                  <a:off x="1188" y="0"/>
                  <a:ext cx="424" cy="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hlinkClick r:id="rId17"/>
                      <a:hlinkMouseOver r:id="rId18" action="ppaction://hlinkfile"/>
                    </a:rPr>
                    <a:t>  </a:t>
                  </a:r>
                  <a:r>
                    <a:rPr lang="en-US" altLang="zh-CN" sz="1200"/>
                    <a:t> </a:t>
                  </a:r>
                  <a:r>
                    <a:rPr lang="en-US" altLang="zh-CN"/>
                    <a:t>       </a:t>
                  </a:r>
                </a:p>
              </p:txBody>
            </p:sp>
            <p:sp>
              <p:nvSpPr>
                <p:cNvPr id="48621" name="Rectangle 16"/>
                <p:cNvSpPr>
                  <a:spLocks noChangeArrowheads="1"/>
                </p:cNvSpPr>
                <p:nvPr/>
              </p:nvSpPr>
              <p:spPr bwMode="auto">
                <a:xfrm>
                  <a:off x="1612" y="0"/>
                  <a:ext cx="476" cy="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hlinkClick r:id="rId17"/>
                      <a:hlinkMouseOver r:id="rId19" action="ppaction://hlinkfile"/>
                    </a:rPr>
                    <a:t>  </a:t>
                  </a:r>
                  <a:r>
                    <a:rPr lang="en-US" altLang="zh-CN" sz="1200"/>
                    <a:t> </a:t>
                  </a:r>
                  <a:r>
                    <a:rPr lang="en-US" altLang="zh-CN"/>
                    <a:t>        </a:t>
                  </a:r>
                </a:p>
              </p:txBody>
            </p:sp>
            <p:sp>
              <p:nvSpPr>
                <p:cNvPr id="48622" name="Rectangle 17"/>
                <p:cNvSpPr>
                  <a:spLocks noChangeArrowheads="1"/>
                </p:cNvSpPr>
                <p:nvPr/>
              </p:nvSpPr>
              <p:spPr bwMode="auto">
                <a:xfrm>
                  <a:off x="2088" y="0"/>
                  <a:ext cx="348" cy="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hlinkClick r:id="rId18"/>
                      <a:hlinkMouseOver r:id="rId20" action="ppaction://hlinkfile"/>
                    </a:rPr>
                    <a:t>  </a:t>
                  </a:r>
                  <a:r>
                    <a:rPr lang="en-US" altLang="zh-CN" sz="1200"/>
                    <a:t> </a:t>
                  </a:r>
                  <a:r>
                    <a:rPr lang="en-US" altLang="zh-CN"/>
                    <a:t>     </a:t>
                  </a:r>
                </a:p>
              </p:txBody>
            </p:sp>
            <p:sp>
              <p:nvSpPr>
                <p:cNvPr id="48623" name="Rectangle 18"/>
                <p:cNvSpPr>
                  <a:spLocks noChangeArrowheads="1"/>
                </p:cNvSpPr>
                <p:nvPr/>
              </p:nvSpPr>
              <p:spPr bwMode="auto">
                <a:xfrm>
                  <a:off x="2436" y="0"/>
                  <a:ext cx="480" cy="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hlinkClick r:id="rId21"/>
                      <a:hlinkMouseOver r:id="rId22" action="ppaction://hlinkfile"/>
                    </a:rPr>
                    <a:t>  </a:t>
                  </a:r>
                  <a:r>
                    <a:rPr lang="en-US" altLang="zh-CN" sz="1200"/>
                    <a:t> </a:t>
                  </a:r>
                  <a:r>
                    <a:rPr lang="en-US" altLang="zh-CN"/>
                    <a:t>         </a:t>
                  </a:r>
                </a:p>
              </p:txBody>
            </p:sp>
          </p:grpSp>
        </p:grpSp>
        <p:grpSp>
          <p:nvGrpSpPr>
            <p:cNvPr id="48607" name="Group 19"/>
            <p:cNvGrpSpPr>
              <a:grpSpLocks/>
            </p:cNvGrpSpPr>
            <p:nvPr/>
          </p:nvGrpSpPr>
          <p:grpSpPr bwMode="auto">
            <a:xfrm>
              <a:off x="1187" y="1478"/>
              <a:ext cx="2919" cy="672"/>
              <a:chOff x="0" y="0"/>
              <a:chExt cx="2919" cy="672"/>
            </a:xfrm>
          </p:grpSpPr>
          <p:sp>
            <p:nvSpPr>
              <p:cNvPr id="48609" name="Rectangle 20"/>
              <p:cNvSpPr>
                <a:spLocks noChangeArrowheads="1"/>
              </p:cNvSpPr>
              <p:nvPr/>
            </p:nvSpPr>
            <p:spPr bwMode="auto">
              <a:xfrm>
                <a:off x="0" y="0"/>
                <a:ext cx="2919"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en-US" altLang="en-US"/>
              </a:p>
            </p:txBody>
          </p:sp>
          <p:grpSp>
            <p:nvGrpSpPr>
              <p:cNvPr id="48610" name="Group 21"/>
              <p:cNvGrpSpPr>
                <a:grpSpLocks/>
              </p:cNvGrpSpPr>
              <p:nvPr/>
            </p:nvGrpSpPr>
            <p:grpSpPr bwMode="auto">
              <a:xfrm>
                <a:off x="0" y="0"/>
                <a:ext cx="2918" cy="672"/>
                <a:chOff x="0" y="0"/>
                <a:chExt cx="2918" cy="672"/>
              </a:xfrm>
            </p:grpSpPr>
            <p:sp>
              <p:nvSpPr>
                <p:cNvPr id="48611" name="Rectangle 22"/>
                <p:cNvSpPr>
                  <a:spLocks noChangeArrowheads="1"/>
                </p:cNvSpPr>
                <p:nvPr/>
              </p:nvSpPr>
              <p:spPr bwMode="auto">
                <a:xfrm>
                  <a:off x="0" y="0"/>
                  <a:ext cx="526" cy="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hlinkClick r:id="rId23"/>
                      <a:hlinkMouseOver r:id="rId24" action="ppaction://hlinkfile"/>
                    </a:rPr>
                    <a:t>  </a:t>
                  </a:r>
                  <a:r>
                    <a:rPr lang="en-US" altLang="zh-CN" sz="1300"/>
                    <a:t> </a:t>
                  </a:r>
                  <a:r>
                    <a:rPr lang="en-US" altLang="zh-CN"/>
                    <a:t>        </a:t>
                  </a:r>
                </a:p>
              </p:txBody>
            </p:sp>
            <p:sp>
              <p:nvSpPr>
                <p:cNvPr id="48612" name="Rectangle 23"/>
                <p:cNvSpPr>
                  <a:spLocks noChangeArrowheads="1"/>
                </p:cNvSpPr>
                <p:nvPr/>
              </p:nvSpPr>
              <p:spPr bwMode="auto">
                <a:xfrm>
                  <a:off x="526" y="0"/>
                  <a:ext cx="469" cy="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hlinkClick r:id="rId25"/>
                      <a:hlinkMouseOver r:id="rId26" action="ppaction://hlinkfile"/>
                    </a:rPr>
                    <a:t>  </a:t>
                  </a:r>
                  <a:r>
                    <a:rPr lang="en-US" altLang="zh-CN" sz="1300"/>
                    <a:t> </a:t>
                  </a:r>
                  <a:r>
                    <a:rPr lang="en-US" altLang="zh-CN"/>
                    <a:t>       </a:t>
                  </a:r>
                </a:p>
              </p:txBody>
            </p:sp>
            <p:sp>
              <p:nvSpPr>
                <p:cNvPr id="48613" name="Rectangle 24"/>
                <p:cNvSpPr>
                  <a:spLocks noChangeArrowheads="1"/>
                </p:cNvSpPr>
                <p:nvPr/>
              </p:nvSpPr>
              <p:spPr bwMode="auto">
                <a:xfrm>
                  <a:off x="995" y="0"/>
                  <a:ext cx="621" cy="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hlinkClick r:id="rId3"/>
                      <a:hlinkMouseOver r:id="rId3" action="ppaction://hlinkfile"/>
                    </a:rPr>
                    <a:t>  </a:t>
                  </a:r>
                  <a:r>
                    <a:rPr lang="en-US" altLang="zh-CN" sz="1300"/>
                    <a:t> </a:t>
                  </a:r>
                  <a:r>
                    <a:rPr lang="en-US" altLang="zh-CN"/>
                    <a:t>           </a:t>
                  </a:r>
                </a:p>
              </p:txBody>
            </p:sp>
            <p:sp>
              <p:nvSpPr>
                <p:cNvPr id="48614" name="Rectangle 25"/>
                <p:cNvSpPr>
                  <a:spLocks noChangeArrowheads="1"/>
                </p:cNvSpPr>
                <p:nvPr/>
              </p:nvSpPr>
              <p:spPr bwMode="auto">
                <a:xfrm>
                  <a:off x="1616" y="0"/>
                  <a:ext cx="1302" cy="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t>  </a:t>
                  </a:r>
                  <a:r>
                    <a:rPr lang="en-US" altLang="zh-CN" sz="1300"/>
                    <a:t> </a:t>
                  </a:r>
                  <a:r>
                    <a:rPr lang="en-US" altLang="zh-CN" sz="2400"/>
                    <a:t>                                    </a:t>
                  </a:r>
                </a:p>
              </p:txBody>
            </p:sp>
          </p:grpSp>
        </p:grpSp>
        <p:sp>
          <p:nvSpPr>
            <p:cNvPr id="48608" name="Rectangle 26"/>
            <p:cNvSpPr>
              <a:spLocks noChangeArrowheads="1"/>
            </p:cNvSpPr>
            <p:nvPr/>
          </p:nvSpPr>
          <p:spPr bwMode="auto">
            <a:xfrm>
              <a:off x="0" y="2150"/>
              <a:ext cx="494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t>  </a:t>
              </a:r>
              <a:r>
                <a:rPr lang="en-US" altLang="zh-CN" sz="1200"/>
                <a:t> </a:t>
              </a:r>
              <a:r>
                <a:rPr lang="en-US" altLang="zh-CN" sz="2400"/>
                <a:t>                                                                                                  </a:t>
              </a:r>
            </a:p>
          </p:txBody>
        </p:sp>
      </p:grpSp>
      <p:pic>
        <p:nvPicPr>
          <p:cNvPr id="48131" name="Picture 27" hidden="1"/>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12234863" y="-3155950"/>
            <a:ext cx="228600" cy="17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8132" name="Group 28"/>
          <p:cNvGrpSpPr>
            <a:grpSpLocks/>
          </p:cNvGrpSpPr>
          <p:nvPr/>
        </p:nvGrpSpPr>
        <p:grpSpPr bwMode="auto">
          <a:xfrm>
            <a:off x="-16692563" y="-2628900"/>
            <a:ext cx="42443401" cy="15074900"/>
            <a:chOff x="0" y="0"/>
            <a:chExt cx="26737" cy="9497"/>
          </a:xfrm>
        </p:grpSpPr>
        <p:sp>
          <p:nvSpPr>
            <p:cNvPr id="48485" name="Rectangle 29"/>
            <p:cNvSpPr>
              <a:spLocks noChangeArrowheads="1"/>
            </p:cNvSpPr>
            <p:nvPr/>
          </p:nvSpPr>
          <p:spPr bwMode="auto">
            <a:xfrm>
              <a:off x="0" y="0"/>
              <a:ext cx="220" cy="9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t>  </a:t>
              </a:r>
              <a:r>
                <a:rPr lang="en-US" altLang="zh-CN"/>
                <a:t> </a:t>
              </a:r>
              <a:r>
                <a:rPr lang="en-US" altLang="zh-CN" sz="2400"/>
                <a:t>   </a:t>
              </a:r>
              <a:r>
                <a:rPr lang="en-US" altLang="zh-CN"/>
                <a:t> </a:t>
              </a:r>
              <a:r>
                <a:rPr lang="en-US" altLang="zh-CN" sz="2400"/>
                <a:t> </a:t>
              </a:r>
            </a:p>
          </p:txBody>
        </p:sp>
        <p:grpSp>
          <p:nvGrpSpPr>
            <p:cNvPr id="48486" name="Group 30"/>
            <p:cNvGrpSpPr>
              <a:grpSpLocks/>
            </p:cNvGrpSpPr>
            <p:nvPr/>
          </p:nvGrpSpPr>
          <p:grpSpPr bwMode="auto">
            <a:xfrm>
              <a:off x="220" y="0"/>
              <a:ext cx="26517" cy="288"/>
              <a:chOff x="0" y="0"/>
              <a:chExt cx="26517" cy="288"/>
            </a:xfrm>
          </p:grpSpPr>
          <p:sp>
            <p:nvSpPr>
              <p:cNvPr id="48602" name="Rectangle 31"/>
              <p:cNvSpPr>
                <a:spLocks noChangeArrowheads="1"/>
              </p:cNvSpPr>
              <p:nvPr/>
            </p:nvSpPr>
            <p:spPr bwMode="auto">
              <a:xfrm>
                <a:off x="0" y="0"/>
                <a:ext cx="26517" cy="288"/>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en-US" altLang="en-US"/>
              </a:p>
            </p:txBody>
          </p:sp>
          <p:sp>
            <p:nvSpPr>
              <p:cNvPr id="48603" name="Rectangle 32"/>
              <p:cNvSpPr>
                <a:spLocks noChangeArrowheads="1"/>
              </p:cNvSpPr>
              <p:nvPr/>
            </p:nvSpPr>
            <p:spPr bwMode="auto">
              <a:xfrm>
                <a:off x="0" y="0"/>
                <a:ext cx="26517" cy="288"/>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t>  </a:t>
                </a:r>
                <a:r>
                  <a:rPr lang="en-US" altLang="zh-CN" sz="1500"/>
                  <a:t> </a:t>
                </a:r>
                <a:r>
                  <a:rPr lang="en-US" altLang="zh-CN" sz="2400"/>
                  <a:t>                                                                                            </a:t>
                </a:r>
              </a:p>
            </p:txBody>
          </p:sp>
        </p:grpSp>
        <p:grpSp>
          <p:nvGrpSpPr>
            <p:cNvPr id="48487" name="Group 33"/>
            <p:cNvGrpSpPr>
              <a:grpSpLocks/>
            </p:cNvGrpSpPr>
            <p:nvPr/>
          </p:nvGrpSpPr>
          <p:grpSpPr bwMode="auto">
            <a:xfrm>
              <a:off x="220" y="288"/>
              <a:ext cx="26517" cy="288"/>
              <a:chOff x="0" y="0"/>
              <a:chExt cx="26517" cy="288"/>
            </a:xfrm>
          </p:grpSpPr>
          <p:sp>
            <p:nvSpPr>
              <p:cNvPr id="48600" name="Rectangle 34"/>
              <p:cNvSpPr>
                <a:spLocks noChangeArrowheads="1"/>
              </p:cNvSpPr>
              <p:nvPr/>
            </p:nvSpPr>
            <p:spPr bwMode="auto">
              <a:xfrm>
                <a:off x="0" y="0"/>
                <a:ext cx="26517" cy="288"/>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en-US" altLang="en-US"/>
              </a:p>
            </p:txBody>
          </p:sp>
          <p:sp>
            <p:nvSpPr>
              <p:cNvPr id="48601" name="Rectangle 35"/>
              <p:cNvSpPr>
                <a:spLocks noChangeArrowheads="1"/>
              </p:cNvSpPr>
              <p:nvPr/>
            </p:nvSpPr>
            <p:spPr bwMode="auto">
              <a:xfrm>
                <a:off x="0" y="0"/>
                <a:ext cx="26517" cy="288"/>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t>  </a:t>
                </a:r>
                <a:r>
                  <a:rPr lang="en-US" altLang="zh-CN"/>
                  <a:t> </a:t>
                </a:r>
                <a:r>
                  <a:rPr lang="en-US" altLang="zh-CN" sz="2400"/>
                  <a:t>                                                                                            </a:t>
                </a:r>
              </a:p>
            </p:txBody>
          </p:sp>
        </p:grpSp>
        <p:grpSp>
          <p:nvGrpSpPr>
            <p:cNvPr id="48488" name="Group 36"/>
            <p:cNvGrpSpPr>
              <a:grpSpLocks/>
            </p:cNvGrpSpPr>
            <p:nvPr/>
          </p:nvGrpSpPr>
          <p:grpSpPr bwMode="auto">
            <a:xfrm>
              <a:off x="220" y="576"/>
              <a:ext cx="220" cy="288"/>
              <a:chOff x="0" y="0"/>
              <a:chExt cx="220" cy="288"/>
            </a:xfrm>
          </p:grpSpPr>
          <p:sp>
            <p:nvSpPr>
              <p:cNvPr id="48598" name="Rectangle 37"/>
              <p:cNvSpPr>
                <a:spLocks noChangeArrowheads="1"/>
              </p:cNvSpPr>
              <p:nvPr/>
            </p:nvSpPr>
            <p:spPr bwMode="auto">
              <a:xfrm>
                <a:off x="0" y="0"/>
                <a:ext cx="220" cy="288"/>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en-US" altLang="en-US"/>
              </a:p>
            </p:txBody>
          </p:sp>
          <p:sp>
            <p:nvSpPr>
              <p:cNvPr id="48599" name="Rectangle 38"/>
              <p:cNvSpPr>
                <a:spLocks noChangeArrowheads="1"/>
              </p:cNvSpPr>
              <p:nvPr/>
            </p:nvSpPr>
            <p:spPr bwMode="auto">
              <a:xfrm>
                <a:off x="0" y="0"/>
                <a:ext cx="220" cy="288"/>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t>  </a:t>
                </a:r>
                <a:endParaRPr lang="en-US" altLang="zh-CN"/>
              </a:p>
            </p:txBody>
          </p:sp>
        </p:grpSp>
        <p:sp>
          <p:nvSpPr>
            <p:cNvPr id="48489" name="Rectangle 39"/>
            <p:cNvSpPr>
              <a:spLocks noChangeArrowheads="1"/>
            </p:cNvSpPr>
            <p:nvPr/>
          </p:nvSpPr>
          <p:spPr bwMode="auto">
            <a:xfrm>
              <a:off x="440" y="576"/>
              <a:ext cx="0"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t>  </a:t>
              </a:r>
              <a:endParaRPr lang="en-US" altLang="zh-CN"/>
            </a:p>
          </p:txBody>
        </p:sp>
        <p:sp>
          <p:nvSpPr>
            <p:cNvPr id="48490" name="Rectangle 40"/>
            <p:cNvSpPr>
              <a:spLocks noChangeArrowheads="1"/>
            </p:cNvSpPr>
            <p:nvPr/>
          </p:nvSpPr>
          <p:spPr bwMode="auto">
            <a:xfrm>
              <a:off x="440" y="576"/>
              <a:ext cx="0"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t>  </a:t>
              </a:r>
              <a:r>
                <a:rPr lang="en-US" altLang="zh-CN"/>
                <a:t> </a:t>
              </a:r>
              <a:endParaRPr lang="en-US" altLang="zh-CN" sz="2400"/>
            </a:p>
          </p:txBody>
        </p:sp>
        <p:sp>
          <p:nvSpPr>
            <p:cNvPr id="48491" name="Rectangle 41"/>
            <p:cNvSpPr>
              <a:spLocks noChangeArrowheads="1"/>
            </p:cNvSpPr>
            <p:nvPr/>
          </p:nvSpPr>
          <p:spPr bwMode="auto">
            <a:xfrm>
              <a:off x="440" y="576"/>
              <a:ext cx="906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800">
                  <a:latin typeface="Verdana" panose="020B0604030504040204" pitchFamily="34" charset="0"/>
                </a:rPr>
                <a:t>  </a:t>
              </a:r>
              <a:endParaRPr lang="en-US" altLang="zh-CN" sz="500">
                <a:latin typeface="Verdana" panose="020B0604030504040204" pitchFamily="34" charset="0"/>
              </a:endParaRPr>
            </a:p>
          </p:txBody>
        </p:sp>
        <p:sp>
          <p:nvSpPr>
            <p:cNvPr id="48492" name="Rectangle 42"/>
            <p:cNvSpPr>
              <a:spLocks noChangeArrowheads="1"/>
            </p:cNvSpPr>
            <p:nvPr/>
          </p:nvSpPr>
          <p:spPr bwMode="auto">
            <a:xfrm>
              <a:off x="9507" y="576"/>
              <a:ext cx="861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100"/>
                <a:t>  </a:t>
              </a:r>
              <a:r>
                <a:rPr lang="en-US" altLang="zh-CN"/>
                <a:t> </a:t>
              </a:r>
              <a:r>
                <a:rPr lang="en-US" altLang="zh-CN" sz="1100"/>
                <a:t>   </a:t>
              </a:r>
              <a:endParaRPr lang="en-US" altLang="zh-CN" sz="2400"/>
            </a:p>
          </p:txBody>
        </p:sp>
        <p:sp>
          <p:nvSpPr>
            <p:cNvPr id="48493" name="Rectangle 43"/>
            <p:cNvSpPr>
              <a:spLocks noChangeArrowheads="1"/>
            </p:cNvSpPr>
            <p:nvPr/>
          </p:nvSpPr>
          <p:spPr bwMode="auto">
            <a:xfrm>
              <a:off x="18122" y="576"/>
              <a:ext cx="861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t>  </a:t>
              </a:r>
              <a:endParaRPr lang="en-US" altLang="zh-CN"/>
            </a:p>
          </p:txBody>
        </p:sp>
        <p:grpSp>
          <p:nvGrpSpPr>
            <p:cNvPr id="48494" name="Group 44"/>
            <p:cNvGrpSpPr>
              <a:grpSpLocks/>
            </p:cNvGrpSpPr>
            <p:nvPr/>
          </p:nvGrpSpPr>
          <p:grpSpPr bwMode="auto">
            <a:xfrm>
              <a:off x="26737" y="576"/>
              <a:ext cx="0" cy="288"/>
              <a:chOff x="0" y="0"/>
              <a:chExt cx="0" cy="288"/>
            </a:xfrm>
          </p:grpSpPr>
          <p:sp>
            <p:nvSpPr>
              <p:cNvPr id="48596" name="Rectangle 45"/>
              <p:cNvSpPr>
                <a:spLocks noChangeArrowheads="1"/>
              </p:cNvSpPr>
              <p:nvPr/>
            </p:nvSpPr>
            <p:spPr bwMode="auto">
              <a:xfrm>
                <a:off x="0" y="0"/>
                <a:ext cx="0" cy="288"/>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en-US" altLang="en-US"/>
              </a:p>
            </p:txBody>
          </p:sp>
          <p:sp>
            <p:nvSpPr>
              <p:cNvPr id="48597" name="Rectangle 46"/>
              <p:cNvSpPr>
                <a:spLocks noChangeArrowheads="1"/>
              </p:cNvSpPr>
              <p:nvPr/>
            </p:nvSpPr>
            <p:spPr bwMode="auto">
              <a:xfrm>
                <a:off x="0" y="0"/>
                <a:ext cx="0" cy="288"/>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t>  </a:t>
                </a:r>
                <a:endParaRPr lang="en-US" altLang="zh-CN"/>
              </a:p>
            </p:txBody>
          </p:sp>
        </p:grpSp>
        <p:grpSp>
          <p:nvGrpSpPr>
            <p:cNvPr id="48495" name="Group 47"/>
            <p:cNvGrpSpPr>
              <a:grpSpLocks/>
            </p:cNvGrpSpPr>
            <p:nvPr/>
          </p:nvGrpSpPr>
          <p:grpSpPr bwMode="auto">
            <a:xfrm>
              <a:off x="220" y="864"/>
              <a:ext cx="220" cy="5772"/>
              <a:chOff x="0" y="0"/>
              <a:chExt cx="220" cy="5772"/>
            </a:xfrm>
          </p:grpSpPr>
          <p:sp>
            <p:nvSpPr>
              <p:cNvPr id="48594" name="Rectangle 48"/>
              <p:cNvSpPr>
                <a:spLocks noChangeArrowheads="1"/>
              </p:cNvSpPr>
              <p:nvPr/>
            </p:nvSpPr>
            <p:spPr bwMode="auto">
              <a:xfrm>
                <a:off x="0" y="0"/>
                <a:ext cx="220" cy="5772"/>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en-US" altLang="en-US"/>
              </a:p>
            </p:txBody>
          </p:sp>
          <p:sp>
            <p:nvSpPr>
              <p:cNvPr id="48595" name="Rectangle 49"/>
              <p:cNvSpPr>
                <a:spLocks noChangeArrowheads="1"/>
              </p:cNvSpPr>
              <p:nvPr/>
            </p:nvSpPr>
            <p:spPr bwMode="auto">
              <a:xfrm>
                <a:off x="0" y="0"/>
                <a:ext cx="220" cy="5772"/>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t>  </a:t>
                </a:r>
                <a:endParaRPr lang="en-US" altLang="zh-CN"/>
              </a:p>
            </p:txBody>
          </p:sp>
        </p:grpSp>
        <p:sp>
          <p:nvSpPr>
            <p:cNvPr id="48496" name="Rectangle 50"/>
            <p:cNvSpPr>
              <a:spLocks noChangeArrowheads="1"/>
            </p:cNvSpPr>
            <p:nvPr/>
          </p:nvSpPr>
          <p:spPr bwMode="auto">
            <a:xfrm>
              <a:off x="440" y="864"/>
              <a:ext cx="0" cy="5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t>  </a:t>
              </a:r>
              <a:endParaRPr lang="en-US" altLang="zh-CN"/>
            </a:p>
          </p:txBody>
        </p:sp>
        <p:sp>
          <p:nvSpPr>
            <p:cNvPr id="48497" name="Rectangle 51"/>
            <p:cNvSpPr>
              <a:spLocks noChangeArrowheads="1"/>
            </p:cNvSpPr>
            <p:nvPr/>
          </p:nvSpPr>
          <p:spPr bwMode="auto">
            <a:xfrm>
              <a:off x="440" y="864"/>
              <a:ext cx="0" cy="5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t>  </a:t>
              </a:r>
              <a:r>
                <a:rPr lang="en-US" altLang="zh-CN"/>
                <a:t> </a:t>
              </a:r>
              <a:endParaRPr lang="en-US" altLang="zh-CN" sz="2400"/>
            </a:p>
          </p:txBody>
        </p:sp>
        <p:grpSp>
          <p:nvGrpSpPr>
            <p:cNvPr id="48498" name="Group 52"/>
            <p:cNvGrpSpPr>
              <a:grpSpLocks/>
            </p:cNvGrpSpPr>
            <p:nvPr/>
          </p:nvGrpSpPr>
          <p:grpSpPr bwMode="auto">
            <a:xfrm>
              <a:off x="440" y="864"/>
              <a:ext cx="3570" cy="5772"/>
              <a:chOff x="0" y="0"/>
              <a:chExt cx="3570" cy="5772"/>
            </a:xfrm>
          </p:grpSpPr>
          <p:sp>
            <p:nvSpPr>
              <p:cNvPr id="48569" name="Rectangle 53"/>
              <p:cNvSpPr>
                <a:spLocks noChangeArrowheads="1"/>
              </p:cNvSpPr>
              <p:nvPr/>
            </p:nvSpPr>
            <p:spPr bwMode="auto">
              <a:xfrm>
                <a:off x="0" y="0"/>
                <a:ext cx="3291"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en-US" altLang="en-US"/>
              </a:p>
            </p:txBody>
          </p:sp>
          <p:grpSp>
            <p:nvGrpSpPr>
              <p:cNvPr id="48570" name="Group 54"/>
              <p:cNvGrpSpPr>
                <a:grpSpLocks/>
              </p:cNvGrpSpPr>
              <p:nvPr/>
            </p:nvGrpSpPr>
            <p:grpSpPr bwMode="auto">
              <a:xfrm>
                <a:off x="0" y="0"/>
                <a:ext cx="3570" cy="980"/>
                <a:chOff x="0" y="0"/>
                <a:chExt cx="3570" cy="980"/>
              </a:xfrm>
            </p:grpSpPr>
            <p:sp>
              <p:nvSpPr>
                <p:cNvPr id="48589" name="Rectangle 55"/>
                <p:cNvSpPr>
                  <a:spLocks noChangeArrowheads="1"/>
                </p:cNvSpPr>
                <p:nvPr/>
              </p:nvSpPr>
              <p:spPr bwMode="auto">
                <a:xfrm>
                  <a:off x="0" y="0"/>
                  <a:ext cx="503" cy="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800">
                      <a:latin typeface="Verdana" panose="020B0604030504040204" pitchFamily="34" charset="0"/>
                      <a:hlinkClick r:id="rId4"/>
                      <a:hlinkMouseOver r:id="rId5" action="ppaction://hlinkfile"/>
                    </a:rPr>
                    <a:t>  </a:t>
                  </a:r>
                  <a:r>
                    <a:rPr lang="en-US" altLang="zh-CN" sz="1500">
                      <a:latin typeface="Verdana" panose="020B0604030504040204" pitchFamily="34" charset="0"/>
                    </a:rPr>
                    <a:t> </a:t>
                  </a:r>
                  <a:r>
                    <a:rPr lang="en-US" altLang="zh-CN" sz="800">
                      <a:latin typeface="Verdana" panose="020B0604030504040204" pitchFamily="34" charset="0"/>
                    </a:rPr>
                    <a:t>              </a:t>
                  </a:r>
                </a:p>
              </p:txBody>
            </p:sp>
            <p:sp>
              <p:nvSpPr>
                <p:cNvPr id="48590" name="Rectangle 56"/>
                <p:cNvSpPr>
                  <a:spLocks noChangeArrowheads="1"/>
                </p:cNvSpPr>
                <p:nvPr/>
              </p:nvSpPr>
              <p:spPr bwMode="auto">
                <a:xfrm>
                  <a:off x="503" y="0"/>
                  <a:ext cx="2786" cy="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a:solidFill>
                        <a:srgbClr val="CC0066"/>
                      </a:solidFill>
                      <a:cs typeface="Arial" panose="020B0604020202020204" pitchFamily="34" charset="0"/>
                    </a:rPr>
                    <a:t>The Nobel Prize in Chemistry 1989 </a:t>
                  </a:r>
                  <a:r>
                    <a:rPr lang="en-US" altLang="zh-CN" sz="2000">
                      <a:solidFill>
                        <a:srgbClr val="000099"/>
                      </a:solidFill>
                      <a:cs typeface="Arial" panose="020B0604020202020204" pitchFamily="34" charset="0"/>
                    </a:rPr>
                    <a:t/>
                  </a:r>
                  <a:br>
                    <a:rPr lang="en-US" altLang="zh-CN" sz="2000">
                      <a:solidFill>
                        <a:srgbClr val="000099"/>
                      </a:solidFill>
                      <a:cs typeface="Arial" panose="020B0604020202020204" pitchFamily="34" charset="0"/>
                    </a:rPr>
                  </a:br>
                  <a:endParaRPr lang="en-US" altLang="zh-CN" sz="2000">
                    <a:solidFill>
                      <a:srgbClr val="003366"/>
                    </a:solidFill>
                    <a:cs typeface="Arial" panose="020B0604020202020204" pitchFamily="34" charset="0"/>
                  </a:endParaRPr>
                </a:p>
                <a:p>
                  <a:r>
                    <a:rPr lang="en-US" altLang="zh-CN" sz="800">
                      <a:latin typeface="Verdana" panose="020B0604030504040204" pitchFamily="34" charset="0"/>
                    </a:rPr>
                    <a:t>The Royal Swedish Academy of Sciences has awarded this year's </a:t>
                  </a:r>
                  <a:br>
                    <a:rPr lang="en-US" altLang="zh-CN" sz="800">
                      <a:latin typeface="Verdana" panose="020B0604030504040204" pitchFamily="34" charset="0"/>
                    </a:rPr>
                  </a:br>
                  <a:r>
                    <a:rPr lang="en-US" altLang="zh-CN" sz="800">
                      <a:latin typeface="Verdana" panose="020B0604030504040204" pitchFamily="34" charset="0"/>
                    </a:rPr>
                    <a:t>Nobel Prize in Chemistry jointly to </a:t>
                  </a:r>
                  <a:br>
                    <a:rPr lang="en-US" altLang="zh-CN" sz="800">
                      <a:latin typeface="Verdana" panose="020B0604030504040204" pitchFamily="34" charset="0"/>
                    </a:rPr>
                  </a:br>
                  <a:r>
                    <a:rPr lang="en-US" altLang="zh-CN" sz="800">
                      <a:latin typeface="Verdana" panose="020B0604030504040204" pitchFamily="34" charset="0"/>
                    </a:rPr>
                    <a:t>Sidney Altman and Thomas R. Cech</a:t>
                  </a:r>
                  <a:br>
                    <a:rPr lang="en-US" altLang="zh-CN" sz="800">
                      <a:latin typeface="Verdana" panose="020B0604030504040204" pitchFamily="34" charset="0"/>
                    </a:rPr>
                  </a:br>
                  <a:r>
                    <a:rPr lang="en-US" altLang="zh-CN" sz="800">
                      <a:latin typeface="Verdana" panose="020B0604030504040204" pitchFamily="34" charset="0"/>
                    </a:rPr>
                    <a:t>for their discovery of catalytic properties of RNA </a:t>
                  </a:r>
                </a:p>
                <a:p>
                  <a:endParaRPr lang="en-US" altLang="zh-CN" sz="2400"/>
                </a:p>
              </p:txBody>
            </p:sp>
            <p:grpSp>
              <p:nvGrpSpPr>
                <p:cNvPr id="48591" name="Group 57"/>
                <p:cNvGrpSpPr>
                  <a:grpSpLocks/>
                </p:cNvGrpSpPr>
                <p:nvPr/>
              </p:nvGrpSpPr>
              <p:grpSpPr bwMode="auto">
                <a:xfrm>
                  <a:off x="3289" y="0"/>
                  <a:ext cx="281" cy="360"/>
                  <a:chOff x="0" y="0"/>
                  <a:chExt cx="281" cy="360"/>
                </a:xfrm>
              </p:grpSpPr>
              <p:sp>
                <p:nvSpPr>
                  <p:cNvPr id="48592" name="Rectangle 58"/>
                  <p:cNvSpPr>
                    <a:spLocks noChangeArrowheads="1"/>
                  </p:cNvSpPr>
                  <p:nvPr/>
                </p:nvSpPr>
                <p:spPr bwMode="auto">
                  <a:xfrm>
                    <a:off x="0" y="0"/>
                    <a:ext cx="281"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en-US" altLang="en-US"/>
                  </a:p>
                </p:txBody>
              </p:sp>
              <p:sp>
                <p:nvSpPr>
                  <p:cNvPr id="48593" name="Rectangle 59"/>
                  <p:cNvSpPr>
                    <a:spLocks noChangeArrowheads="1"/>
                  </p:cNvSpPr>
                  <p:nvPr/>
                </p:nvSpPr>
                <p:spPr bwMode="auto">
                  <a:xfrm>
                    <a:off x="0" y="0"/>
                    <a:ext cx="272"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en-US" altLang="zh-CN" sz="800">
                        <a:latin typeface="Verdana" panose="020B0604030504040204" pitchFamily="34" charset="0"/>
                        <a:hlinkClick r:id="rId6"/>
                        <a:hlinkMouseOver r:id="rId7" action="ppaction://hlinkfile"/>
                      </a:rPr>
                      <a:t>  </a:t>
                    </a:r>
                    <a:r>
                      <a:rPr lang="en-US" altLang="zh-CN" sz="1500">
                        <a:latin typeface="Verdana" panose="020B0604030504040204" pitchFamily="34" charset="0"/>
                      </a:rPr>
                      <a:t> </a:t>
                    </a:r>
                    <a:r>
                      <a:rPr lang="en-US" altLang="zh-CN" sz="800">
                        <a:latin typeface="Verdana" panose="020B0604030504040204" pitchFamily="34" charset="0"/>
                      </a:rPr>
                      <a:t>      </a:t>
                    </a:r>
                  </a:p>
                </p:txBody>
              </p:sp>
            </p:grpSp>
          </p:grpSp>
          <p:sp>
            <p:nvSpPr>
              <p:cNvPr id="48571" name="Rectangle 60"/>
              <p:cNvSpPr>
                <a:spLocks noChangeArrowheads="1"/>
              </p:cNvSpPr>
              <p:nvPr/>
            </p:nvSpPr>
            <p:spPr bwMode="auto">
              <a:xfrm>
                <a:off x="0" y="951"/>
                <a:ext cx="3291"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en-US" altLang="en-US"/>
              </a:p>
            </p:txBody>
          </p:sp>
          <p:sp>
            <p:nvSpPr>
              <p:cNvPr id="48572" name="Rectangle 61"/>
              <p:cNvSpPr>
                <a:spLocks noChangeArrowheads="1"/>
              </p:cNvSpPr>
              <p:nvPr/>
            </p:nvSpPr>
            <p:spPr bwMode="auto">
              <a:xfrm>
                <a:off x="0" y="980"/>
                <a:ext cx="3291" cy="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800">
                    <a:latin typeface="Verdana" panose="020B0604030504040204" pitchFamily="34" charset="0"/>
                  </a:rPr>
                  <a:t>  </a:t>
                </a:r>
                <a:r>
                  <a:rPr lang="en-US" altLang="zh-CN" sz="5300">
                    <a:latin typeface="Verdana" panose="020B0604030504040204" pitchFamily="34" charset="0"/>
                  </a:rPr>
                  <a:t> </a:t>
                </a:r>
                <a:r>
                  <a:rPr lang="en-US" altLang="zh-CN" sz="800">
                    <a:latin typeface="Verdana" panose="020B0604030504040204" pitchFamily="34" charset="0"/>
                  </a:rPr>
                  <a:t>                                                                                                                                                                        </a:t>
                </a:r>
              </a:p>
            </p:txBody>
          </p:sp>
          <p:grpSp>
            <p:nvGrpSpPr>
              <p:cNvPr id="48573" name="Group 62"/>
              <p:cNvGrpSpPr>
                <a:grpSpLocks/>
              </p:cNvGrpSpPr>
              <p:nvPr/>
            </p:nvGrpSpPr>
            <p:grpSpPr bwMode="auto">
              <a:xfrm>
                <a:off x="0" y="1547"/>
                <a:ext cx="3290" cy="1858"/>
                <a:chOff x="0" y="0"/>
                <a:chExt cx="3290" cy="1858"/>
              </a:xfrm>
            </p:grpSpPr>
            <p:sp>
              <p:nvSpPr>
                <p:cNvPr id="48577" name="Rectangle 63"/>
                <p:cNvSpPr>
                  <a:spLocks noChangeArrowheads="1"/>
                </p:cNvSpPr>
                <p:nvPr/>
              </p:nvSpPr>
              <p:spPr bwMode="auto">
                <a:xfrm>
                  <a:off x="0" y="0"/>
                  <a:ext cx="831" cy="1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800">
                      <a:latin typeface="Verdana" panose="020B0604030504040204" pitchFamily="34" charset="0"/>
                    </a:rPr>
                    <a:t>  </a:t>
                  </a:r>
                  <a:endParaRPr lang="en-US" altLang="zh-CN" sz="2400"/>
                </a:p>
              </p:txBody>
            </p:sp>
            <p:sp>
              <p:nvSpPr>
                <p:cNvPr id="48578" name="Rectangle 64"/>
                <p:cNvSpPr>
                  <a:spLocks noChangeArrowheads="1"/>
                </p:cNvSpPr>
                <p:nvPr/>
              </p:nvSpPr>
              <p:spPr bwMode="auto">
                <a:xfrm>
                  <a:off x="831" y="0"/>
                  <a:ext cx="2459" cy="1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800">
                      <a:latin typeface="Verdana" panose="020B0604030504040204" pitchFamily="34" charset="0"/>
                    </a:rPr>
                    <a:t>  </a:t>
                  </a:r>
                  <a:r>
                    <a:rPr lang="en-US" altLang="zh-CN" sz="16000">
                      <a:latin typeface="Verdana" panose="020B0604030504040204" pitchFamily="34" charset="0"/>
                    </a:rPr>
                    <a:t> </a:t>
                  </a:r>
                  <a:r>
                    <a:rPr lang="en-US" altLang="zh-CN" sz="800">
                      <a:latin typeface="Verdana" panose="020B0604030504040204" pitchFamily="34" charset="0"/>
                    </a:rPr>
                    <a:t>                                                                                            </a:t>
                  </a:r>
                </a:p>
              </p:txBody>
            </p:sp>
            <p:sp>
              <p:nvSpPr>
                <p:cNvPr id="48579" name="Rectangle 65"/>
                <p:cNvSpPr>
                  <a:spLocks noChangeArrowheads="1"/>
                </p:cNvSpPr>
                <p:nvPr/>
              </p:nvSpPr>
              <p:spPr bwMode="auto">
                <a:xfrm>
                  <a:off x="0" y="1594"/>
                  <a:ext cx="831" cy="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800">
                      <a:latin typeface="Verdana" panose="020B0604030504040204" pitchFamily="34" charset="0"/>
                    </a:rPr>
                    <a:t>  </a:t>
                  </a:r>
                  <a:endParaRPr lang="en-US" altLang="zh-CN" sz="2400"/>
                </a:p>
              </p:txBody>
            </p:sp>
            <p:grpSp>
              <p:nvGrpSpPr>
                <p:cNvPr id="48580" name="Group 66"/>
                <p:cNvGrpSpPr>
                  <a:grpSpLocks/>
                </p:cNvGrpSpPr>
                <p:nvPr/>
              </p:nvGrpSpPr>
              <p:grpSpPr bwMode="auto">
                <a:xfrm>
                  <a:off x="831" y="1593"/>
                  <a:ext cx="1688" cy="265"/>
                  <a:chOff x="0" y="-1"/>
                  <a:chExt cx="1688" cy="265"/>
                </a:xfrm>
              </p:grpSpPr>
              <p:sp>
                <p:nvSpPr>
                  <p:cNvPr id="48581" name="Rectangle 67"/>
                  <p:cNvSpPr>
                    <a:spLocks noChangeArrowheads="1"/>
                  </p:cNvSpPr>
                  <p:nvPr/>
                </p:nvSpPr>
                <p:spPr bwMode="auto">
                  <a:xfrm>
                    <a:off x="0" y="0"/>
                    <a:ext cx="1688"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en-US" altLang="en-US"/>
                  </a:p>
                </p:txBody>
              </p:sp>
              <p:grpSp>
                <p:nvGrpSpPr>
                  <p:cNvPr id="48582" name="Group 68"/>
                  <p:cNvGrpSpPr>
                    <a:grpSpLocks/>
                  </p:cNvGrpSpPr>
                  <p:nvPr/>
                </p:nvGrpSpPr>
                <p:grpSpPr bwMode="auto">
                  <a:xfrm>
                    <a:off x="0" y="-1"/>
                    <a:ext cx="1688" cy="265"/>
                    <a:chOff x="0" y="-1"/>
                    <a:chExt cx="1688" cy="265"/>
                  </a:xfrm>
                </p:grpSpPr>
                <p:grpSp>
                  <p:nvGrpSpPr>
                    <p:cNvPr id="48583" name="Group 69"/>
                    <p:cNvGrpSpPr>
                      <a:grpSpLocks/>
                    </p:cNvGrpSpPr>
                    <p:nvPr/>
                  </p:nvGrpSpPr>
                  <p:grpSpPr bwMode="auto">
                    <a:xfrm>
                      <a:off x="0" y="-1"/>
                      <a:ext cx="844" cy="265"/>
                      <a:chOff x="0" y="-1"/>
                      <a:chExt cx="844" cy="265"/>
                    </a:xfrm>
                  </p:grpSpPr>
                  <p:sp>
                    <p:nvSpPr>
                      <p:cNvPr id="48587" name="Rectangle 70"/>
                      <p:cNvSpPr>
                        <a:spLocks noChangeArrowheads="1"/>
                      </p:cNvSpPr>
                      <p:nvPr/>
                    </p:nvSpPr>
                    <p:spPr bwMode="auto">
                      <a:xfrm>
                        <a:off x="0" y="0"/>
                        <a:ext cx="844"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en-US" altLang="en-US"/>
                      </a:p>
                    </p:txBody>
                  </p:sp>
                  <p:sp>
                    <p:nvSpPr>
                      <p:cNvPr id="48588" name="Rectangle 71"/>
                      <p:cNvSpPr>
                        <a:spLocks noChangeArrowheads="1"/>
                      </p:cNvSpPr>
                      <p:nvPr/>
                    </p:nvSpPr>
                    <p:spPr bwMode="auto">
                      <a:xfrm>
                        <a:off x="0" y="-1"/>
                        <a:ext cx="844" cy="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700">
                            <a:latin typeface="Verdana" panose="020B0604030504040204" pitchFamily="34" charset="0"/>
                          </a:rPr>
                          <a:t>Sidney Altman</a:t>
                        </a:r>
                        <a:br>
                          <a:rPr lang="en-US" altLang="zh-CN" sz="700">
                            <a:latin typeface="Verdana" panose="020B0604030504040204" pitchFamily="34" charset="0"/>
                          </a:rPr>
                        </a:br>
                        <a:r>
                          <a:rPr lang="en-US" altLang="zh-CN" sz="700">
                            <a:latin typeface="Verdana" panose="020B0604030504040204" pitchFamily="34" charset="0"/>
                          </a:rPr>
                          <a:t>Yale University</a:t>
                        </a:r>
                        <a:br>
                          <a:rPr lang="en-US" altLang="zh-CN" sz="700">
                            <a:latin typeface="Verdana" panose="020B0604030504040204" pitchFamily="34" charset="0"/>
                          </a:rPr>
                        </a:br>
                        <a:r>
                          <a:rPr lang="en-US" altLang="zh-CN" sz="700">
                            <a:latin typeface="Verdana" panose="020B0604030504040204" pitchFamily="34" charset="0"/>
                          </a:rPr>
                          <a:t>New Haven, CT, USA</a:t>
                        </a:r>
                        <a:endParaRPr lang="en-US" altLang="zh-CN" sz="2400"/>
                      </a:p>
                    </p:txBody>
                  </p:sp>
                </p:grpSp>
                <p:grpSp>
                  <p:nvGrpSpPr>
                    <p:cNvPr id="48584" name="Group 72"/>
                    <p:cNvGrpSpPr>
                      <a:grpSpLocks/>
                    </p:cNvGrpSpPr>
                    <p:nvPr/>
                  </p:nvGrpSpPr>
                  <p:grpSpPr bwMode="auto">
                    <a:xfrm>
                      <a:off x="844" y="-1"/>
                      <a:ext cx="844" cy="265"/>
                      <a:chOff x="0" y="-1"/>
                      <a:chExt cx="844" cy="265"/>
                    </a:xfrm>
                  </p:grpSpPr>
                  <p:sp>
                    <p:nvSpPr>
                      <p:cNvPr id="48585" name="Rectangle 73"/>
                      <p:cNvSpPr>
                        <a:spLocks noChangeArrowheads="1"/>
                      </p:cNvSpPr>
                      <p:nvPr/>
                    </p:nvSpPr>
                    <p:spPr bwMode="auto">
                      <a:xfrm>
                        <a:off x="0" y="0"/>
                        <a:ext cx="844"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en-US" altLang="en-US"/>
                      </a:p>
                    </p:txBody>
                  </p:sp>
                  <p:sp>
                    <p:nvSpPr>
                      <p:cNvPr id="48586" name="Rectangle 74"/>
                      <p:cNvSpPr>
                        <a:spLocks noChangeArrowheads="1"/>
                      </p:cNvSpPr>
                      <p:nvPr/>
                    </p:nvSpPr>
                    <p:spPr bwMode="auto">
                      <a:xfrm>
                        <a:off x="0" y="-1"/>
                        <a:ext cx="844" cy="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700">
                            <a:solidFill>
                              <a:srgbClr val="333333"/>
                            </a:solidFill>
                            <a:latin typeface="Verdana" panose="020B0604030504040204" pitchFamily="34" charset="0"/>
                          </a:rPr>
                          <a:t>Thomas R. Cech</a:t>
                        </a:r>
                        <a:br>
                          <a:rPr lang="en-US" altLang="zh-CN" sz="700">
                            <a:solidFill>
                              <a:srgbClr val="333333"/>
                            </a:solidFill>
                            <a:latin typeface="Verdana" panose="020B0604030504040204" pitchFamily="34" charset="0"/>
                          </a:rPr>
                        </a:br>
                        <a:r>
                          <a:rPr lang="en-US" altLang="zh-CN" sz="700">
                            <a:latin typeface="Verdana" panose="020B0604030504040204" pitchFamily="34" charset="0"/>
                          </a:rPr>
                          <a:t>University of Colorado</a:t>
                        </a:r>
                        <a:br>
                          <a:rPr lang="en-US" altLang="zh-CN" sz="700">
                            <a:latin typeface="Verdana" panose="020B0604030504040204" pitchFamily="34" charset="0"/>
                          </a:rPr>
                        </a:br>
                        <a:r>
                          <a:rPr lang="en-US" altLang="zh-CN" sz="700">
                            <a:latin typeface="Verdana" panose="020B0604030504040204" pitchFamily="34" charset="0"/>
                          </a:rPr>
                          <a:t>at Boulder, USA</a:t>
                        </a:r>
                        <a:endParaRPr lang="en-US" altLang="zh-CN" sz="2400"/>
                      </a:p>
                    </p:txBody>
                  </p:sp>
                </p:grpSp>
              </p:grpSp>
            </p:grpSp>
          </p:grpSp>
          <p:grpSp>
            <p:nvGrpSpPr>
              <p:cNvPr id="48574" name="Group 75"/>
              <p:cNvGrpSpPr>
                <a:grpSpLocks/>
              </p:cNvGrpSpPr>
              <p:nvPr/>
            </p:nvGrpSpPr>
            <p:grpSpPr bwMode="auto">
              <a:xfrm>
                <a:off x="0" y="3400"/>
                <a:ext cx="3290" cy="2372"/>
                <a:chOff x="0" y="0"/>
                <a:chExt cx="3290" cy="2372"/>
              </a:xfrm>
            </p:grpSpPr>
            <p:sp>
              <p:nvSpPr>
                <p:cNvPr id="48575" name="Rectangle 76"/>
                <p:cNvSpPr>
                  <a:spLocks noChangeArrowheads="1"/>
                </p:cNvSpPr>
                <p:nvPr/>
              </p:nvSpPr>
              <p:spPr bwMode="auto">
                <a:xfrm>
                  <a:off x="0" y="0"/>
                  <a:ext cx="1645" cy="23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800">
                      <a:latin typeface="Verdana" panose="020B0604030504040204" pitchFamily="34" charset="0"/>
                    </a:rPr>
                    <a:t>  </a:t>
                  </a:r>
                  <a:r>
                    <a:rPr lang="en-US" altLang="zh-CN" sz="24100">
                      <a:latin typeface="Verdana" panose="020B0604030504040204" pitchFamily="34" charset="0"/>
                    </a:rPr>
                    <a:t> </a:t>
                  </a:r>
                  <a:r>
                    <a:rPr lang="en-US" altLang="zh-CN" sz="800">
                      <a:latin typeface="Verdana" panose="020B0604030504040204" pitchFamily="34" charset="0"/>
                    </a:rPr>
                    <a:t>                                                                        </a:t>
                  </a:r>
                </a:p>
              </p:txBody>
            </p:sp>
            <p:sp>
              <p:nvSpPr>
                <p:cNvPr id="48576" name="Rectangle 77"/>
                <p:cNvSpPr>
                  <a:spLocks noChangeArrowheads="1"/>
                </p:cNvSpPr>
                <p:nvPr/>
              </p:nvSpPr>
              <p:spPr bwMode="auto">
                <a:xfrm>
                  <a:off x="1645" y="0"/>
                  <a:ext cx="1645" cy="23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800">
                      <a:latin typeface="Verdana" panose="020B0604030504040204" pitchFamily="34" charset="0"/>
                    </a:rPr>
                    <a:t>  </a:t>
                  </a:r>
                  <a:r>
                    <a:rPr lang="en-US" altLang="zh-CN" sz="24100">
                      <a:latin typeface="Verdana" panose="020B0604030504040204" pitchFamily="34" charset="0"/>
                    </a:rPr>
                    <a:t> </a:t>
                  </a:r>
                  <a:r>
                    <a:rPr lang="en-US" altLang="zh-CN" sz="800">
                      <a:latin typeface="Verdana" panose="020B0604030504040204" pitchFamily="34" charset="0"/>
                    </a:rPr>
                    <a:t>                                                                        </a:t>
                  </a:r>
                </a:p>
              </p:txBody>
            </p:sp>
          </p:grpSp>
        </p:grpSp>
        <p:sp>
          <p:nvSpPr>
            <p:cNvPr id="48499" name="Rectangle 78"/>
            <p:cNvSpPr>
              <a:spLocks noChangeArrowheads="1"/>
            </p:cNvSpPr>
            <p:nvPr/>
          </p:nvSpPr>
          <p:spPr bwMode="auto">
            <a:xfrm>
              <a:off x="4010" y="864"/>
              <a:ext cx="8615" cy="5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100"/>
                <a:t>  </a:t>
              </a:r>
              <a:r>
                <a:rPr lang="en-US" altLang="zh-CN"/>
                <a:t> </a:t>
              </a:r>
              <a:r>
                <a:rPr lang="en-US" altLang="zh-CN" sz="1100"/>
                <a:t>   </a:t>
              </a:r>
              <a:endParaRPr lang="en-US" altLang="zh-CN" sz="2400"/>
            </a:p>
          </p:txBody>
        </p:sp>
        <p:sp>
          <p:nvSpPr>
            <p:cNvPr id="48500" name="Rectangle 79"/>
            <p:cNvSpPr>
              <a:spLocks noChangeArrowheads="1"/>
            </p:cNvSpPr>
            <p:nvPr/>
          </p:nvSpPr>
          <p:spPr bwMode="auto">
            <a:xfrm>
              <a:off x="12625" y="864"/>
              <a:ext cx="8615" cy="5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t>  </a:t>
              </a:r>
              <a:endParaRPr lang="en-US" altLang="zh-CN"/>
            </a:p>
          </p:txBody>
        </p:sp>
        <p:grpSp>
          <p:nvGrpSpPr>
            <p:cNvPr id="48501" name="Group 80"/>
            <p:cNvGrpSpPr>
              <a:grpSpLocks/>
            </p:cNvGrpSpPr>
            <p:nvPr/>
          </p:nvGrpSpPr>
          <p:grpSpPr bwMode="auto">
            <a:xfrm>
              <a:off x="21240" y="864"/>
              <a:ext cx="0" cy="5772"/>
              <a:chOff x="0" y="0"/>
              <a:chExt cx="0" cy="5772"/>
            </a:xfrm>
          </p:grpSpPr>
          <p:sp>
            <p:nvSpPr>
              <p:cNvPr id="48567" name="Rectangle 81"/>
              <p:cNvSpPr>
                <a:spLocks noChangeArrowheads="1"/>
              </p:cNvSpPr>
              <p:nvPr/>
            </p:nvSpPr>
            <p:spPr bwMode="auto">
              <a:xfrm>
                <a:off x="0" y="0"/>
                <a:ext cx="0" cy="5772"/>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en-US" altLang="en-US"/>
              </a:p>
            </p:txBody>
          </p:sp>
          <p:sp>
            <p:nvSpPr>
              <p:cNvPr id="48568" name="Rectangle 82"/>
              <p:cNvSpPr>
                <a:spLocks noChangeArrowheads="1"/>
              </p:cNvSpPr>
              <p:nvPr/>
            </p:nvSpPr>
            <p:spPr bwMode="auto">
              <a:xfrm>
                <a:off x="0" y="0"/>
                <a:ext cx="0" cy="5772"/>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t>  </a:t>
                </a:r>
                <a:endParaRPr lang="en-US" altLang="zh-CN"/>
              </a:p>
            </p:txBody>
          </p:sp>
        </p:grpSp>
        <p:grpSp>
          <p:nvGrpSpPr>
            <p:cNvPr id="48502" name="Group 83"/>
            <p:cNvGrpSpPr>
              <a:grpSpLocks/>
            </p:cNvGrpSpPr>
            <p:nvPr/>
          </p:nvGrpSpPr>
          <p:grpSpPr bwMode="auto">
            <a:xfrm>
              <a:off x="220" y="6636"/>
              <a:ext cx="220" cy="288"/>
              <a:chOff x="0" y="0"/>
              <a:chExt cx="220" cy="288"/>
            </a:xfrm>
          </p:grpSpPr>
          <p:sp>
            <p:nvSpPr>
              <p:cNvPr id="48565" name="Rectangle 84"/>
              <p:cNvSpPr>
                <a:spLocks noChangeArrowheads="1"/>
              </p:cNvSpPr>
              <p:nvPr/>
            </p:nvSpPr>
            <p:spPr bwMode="auto">
              <a:xfrm>
                <a:off x="0" y="0"/>
                <a:ext cx="220" cy="288"/>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en-US" altLang="en-US"/>
              </a:p>
            </p:txBody>
          </p:sp>
          <p:sp>
            <p:nvSpPr>
              <p:cNvPr id="48566" name="Rectangle 85"/>
              <p:cNvSpPr>
                <a:spLocks noChangeArrowheads="1"/>
              </p:cNvSpPr>
              <p:nvPr/>
            </p:nvSpPr>
            <p:spPr bwMode="auto">
              <a:xfrm>
                <a:off x="0" y="0"/>
                <a:ext cx="220" cy="288"/>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t>  </a:t>
                </a:r>
                <a:endParaRPr lang="en-US" altLang="zh-CN"/>
              </a:p>
            </p:txBody>
          </p:sp>
        </p:grpSp>
        <p:sp>
          <p:nvSpPr>
            <p:cNvPr id="48503" name="Rectangle 86"/>
            <p:cNvSpPr>
              <a:spLocks noChangeArrowheads="1"/>
            </p:cNvSpPr>
            <p:nvPr/>
          </p:nvSpPr>
          <p:spPr bwMode="auto">
            <a:xfrm>
              <a:off x="440" y="6636"/>
              <a:ext cx="0"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t>  </a:t>
              </a:r>
              <a:endParaRPr lang="en-US" altLang="zh-CN"/>
            </a:p>
          </p:txBody>
        </p:sp>
        <p:sp>
          <p:nvSpPr>
            <p:cNvPr id="48504" name="Rectangle 87"/>
            <p:cNvSpPr>
              <a:spLocks noChangeArrowheads="1"/>
            </p:cNvSpPr>
            <p:nvPr/>
          </p:nvSpPr>
          <p:spPr bwMode="auto">
            <a:xfrm>
              <a:off x="440" y="6636"/>
              <a:ext cx="0"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t>  </a:t>
              </a:r>
              <a:r>
                <a:rPr lang="en-US" altLang="zh-CN"/>
                <a:t> </a:t>
              </a:r>
              <a:endParaRPr lang="en-US" altLang="zh-CN" sz="2400"/>
            </a:p>
          </p:txBody>
        </p:sp>
        <p:sp>
          <p:nvSpPr>
            <p:cNvPr id="48505" name="Rectangle 88"/>
            <p:cNvSpPr>
              <a:spLocks noChangeArrowheads="1"/>
            </p:cNvSpPr>
            <p:nvPr/>
          </p:nvSpPr>
          <p:spPr bwMode="auto">
            <a:xfrm>
              <a:off x="440" y="6636"/>
              <a:ext cx="906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t>  </a:t>
              </a:r>
              <a:endParaRPr lang="en-US" altLang="zh-CN" sz="700"/>
            </a:p>
          </p:txBody>
        </p:sp>
        <p:sp>
          <p:nvSpPr>
            <p:cNvPr id="48506" name="Rectangle 89"/>
            <p:cNvSpPr>
              <a:spLocks noChangeArrowheads="1"/>
            </p:cNvSpPr>
            <p:nvPr/>
          </p:nvSpPr>
          <p:spPr bwMode="auto">
            <a:xfrm>
              <a:off x="9507" y="6636"/>
              <a:ext cx="861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t>  </a:t>
              </a:r>
              <a:r>
                <a:rPr lang="en-US" altLang="zh-CN"/>
                <a:t> </a:t>
              </a:r>
              <a:r>
                <a:rPr lang="en-US" altLang="zh-CN" sz="2400"/>
                <a:t> </a:t>
              </a:r>
            </a:p>
          </p:txBody>
        </p:sp>
        <p:sp>
          <p:nvSpPr>
            <p:cNvPr id="48507" name="Rectangle 90"/>
            <p:cNvSpPr>
              <a:spLocks noChangeArrowheads="1"/>
            </p:cNvSpPr>
            <p:nvPr/>
          </p:nvSpPr>
          <p:spPr bwMode="auto">
            <a:xfrm>
              <a:off x="18122" y="6636"/>
              <a:ext cx="861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t>  </a:t>
              </a:r>
              <a:endParaRPr lang="en-US" altLang="zh-CN"/>
            </a:p>
          </p:txBody>
        </p:sp>
        <p:grpSp>
          <p:nvGrpSpPr>
            <p:cNvPr id="48508" name="Group 91"/>
            <p:cNvGrpSpPr>
              <a:grpSpLocks/>
            </p:cNvGrpSpPr>
            <p:nvPr/>
          </p:nvGrpSpPr>
          <p:grpSpPr bwMode="auto">
            <a:xfrm>
              <a:off x="26737" y="6636"/>
              <a:ext cx="0" cy="288"/>
              <a:chOff x="0" y="0"/>
              <a:chExt cx="0" cy="288"/>
            </a:xfrm>
          </p:grpSpPr>
          <p:sp>
            <p:nvSpPr>
              <p:cNvPr id="48563" name="Rectangle 92"/>
              <p:cNvSpPr>
                <a:spLocks noChangeArrowheads="1"/>
              </p:cNvSpPr>
              <p:nvPr/>
            </p:nvSpPr>
            <p:spPr bwMode="auto">
              <a:xfrm>
                <a:off x="0" y="0"/>
                <a:ext cx="0" cy="288"/>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en-US" altLang="en-US"/>
              </a:p>
            </p:txBody>
          </p:sp>
          <p:sp>
            <p:nvSpPr>
              <p:cNvPr id="48564" name="Rectangle 93"/>
              <p:cNvSpPr>
                <a:spLocks noChangeArrowheads="1"/>
              </p:cNvSpPr>
              <p:nvPr/>
            </p:nvSpPr>
            <p:spPr bwMode="auto">
              <a:xfrm>
                <a:off x="0" y="0"/>
                <a:ext cx="0" cy="288"/>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t>  </a:t>
                </a:r>
                <a:endParaRPr lang="en-US" altLang="zh-CN"/>
              </a:p>
            </p:txBody>
          </p:sp>
        </p:grpSp>
        <p:grpSp>
          <p:nvGrpSpPr>
            <p:cNvPr id="48509" name="Group 94"/>
            <p:cNvGrpSpPr>
              <a:grpSpLocks/>
            </p:cNvGrpSpPr>
            <p:nvPr/>
          </p:nvGrpSpPr>
          <p:grpSpPr bwMode="auto">
            <a:xfrm>
              <a:off x="220" y="6924"/>
              <a:ext cx="220" cy="1997"/>
              <a:chOff x="0" y="0"/>
              <a:chExt cx="220" cy="1997"/>
            </a:xfrm>
          </p:grpSpPr>
          <p:sp>
            <p:nvSpPr>
              <p:cNvPr id="48561" name="Rectangle 95"/>
              <p:cNvSpPr>
                <a:spLocks noChangeArrowheads="1"/>
              </p:cNvSpPr>
              <p:nvPr/>
            </p:nvSpPr>
            <p:spPr bwMode="auto">
              <a:xfrm>
                <a:off x="0" y="0"/>
                <a:ext cx="220" cy="1997"/>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en-US" altLang="en-US"/>
              </a:p>
            </p:txBody>
          </p:sp>
          <p:sp>
            <p:nvSpPr>
              <p:cNvPr id="48562" name="Rectangle 96"/>
              <p:cNvSpPr>
                <a:spLocks noChangeArrowheads="1"/>
              </p:cNvSpPr>
              <p:nvPr/>
            </p:nvSpPr>
            <p:spPr bwMode="auto">
              <a:xfrm>
                <a:off x="0" y="0"/>
                <a:ext cx="220" cy="1997"/>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t>  </a:t>
                </a:r>
                <a:endParaRPr lang="en-US" altLang="zh-CN"/>
              </a:p>
            </p:txBody>
          </p:sp>
        </p:grpSp>
        <p:sp>
          <p:nvSpPr>
            <p:cNvPr id="48510" name="Rectangle 97"/>
            <p:cNvSpPr>
              <a:spLocks noChangeArrowheads="1"/>
            </p:cNvSpPr>
            <p:nvPr/>
          </p:nvSpPr>
          <p:spPr bwMode="auto">
            <a:xfrm>
              <a:off x="440" y="6924"/>
              <a:ext cx="0" cy="1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t>  </a:t>
              </a:r>
              <a:endParaRPr lang="en-US" altLang="zh-CN"/>
            </a:p>
          </p:txBody>
        </p:sp>
        <p:sp>
          <p:nvSpPr>
            <p:cNvPr id="48511" name="Rectangle 98"/>
            <p:cNvSpPr>
              <a:spLocks noChangeArrowheads="1"/>
            </p:cNvSpPr>
            <p:nvPr/>
          </p:nvSpPr>
          <p:spPr bwMode="auto">
            <a:xfrm>
              <a:off x="440" y="6924"/>
              <a:ext cx="0" cy="1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t>  </a:t>
              </a:r>
              <a:r>
                <a:rPr lang="en-US" altLang="zh-CN"/>
                <a:t> </a:t>
              </a:r>
              <a:endParaRPr lang="en-US" altLang="zh-CN" sz="2400"/>
            </a:p>
          </p:txBody>
        </p:sp>
        <p:grpSp>
          <p:nvGrpSpPr>
            <p:cNvPr id="48512" name="Group 99"/>
            <p:cNvGrpSpPr>
              <a:grpSpLocks/>
            </p:cNvGrpSpPr>
            <p:nvPr/>
          </p:nvGrpSpPr>
          <p:grpSpPr bwMode="auto">
            <a:xfrm>
              <a:off x="440" y="6924"/>
              <a:ext cx="8615" cy="1999"/>
              <a:chOff x="0" y="0"/>
              <a:chExt cx="8615" cy="1999"/>
            </a:xfrm>
          </p:grpSpPr>
          <p:sp>
            <p:nvSpPr>
              <p:cNvPr id="48532" name="Rectangle 100"/>
              <p:cNvSpPr>
                <a:spLocks noChangeArrowheads="1"/>
              </p:cNvSpPr>
              <p:nvPr/>
            </p:nvSpPr>
            <p:spPr bwMode="auto">
              <a:xfrm>
                <a:off x="0" y="0"/>
                <a:ext cx="3291"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en-US" altLang="en-US"/>
              </a:p>
            </p:txBody>
          </p:sp>
          <p:grpSp>
            <p:nvGrpSpPr>
              <p:cNvPr id="48533" name="Group 101"/>
              <p:cNvGrpSpPr>
                <a:grpSpLocks/>
              </p:cNvGrpSpPr>
              <p:nvPr/>
            </p:nvGrpSpPr>
            <p:grpSpPr bwMode="auto">
              <a:xfrm>
                <a:off x="0" y="29"/>
                <a:ext cx="8615" cy="1613"/>
                <a:chOff x="0" y="0"/>
                <a:chExt cx="8615" cy="1613"/>
              </a:xfrm>
            </p:grpSpPr>
            <p:sp>
              <p:nvSpPr>
                <p:cNvPr id="48535" name="Rectangle 102"/>
                <p:cNvSpPr>
                  <a:spLocks noChangeArrowheads="1"/>
                </p:cNvSpPr>
                <p:nvPr/>
              </p:nvSpPr>
              <p:spPr bwMode="auto">
                <a:xfrm>
                  <a:off x="0" y="0"/>
                  <a:ext cx="249"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700">
                      <a:solidFill>
                        <a:srgbClr val="003366"/>
                      </a:solidFill>
                      <a:latin typeface="Verdana" panose="020B0604030504040204" pitchFamily="34" charset="0"/>
                    </a:rPr>
                    <a:t>  </a:t>
                  </a:r>
                  <a:r>
                    <a:rPr lang="en-US" altLang="zh-CN" sz="500">
                      <a:solidFill>
                        <a:srgbClr val="003366"/>
                      </a:solidFill>
                      <a:latin typeface="Verdana" panose="020B0604030504040204" pitchFamily="34" charset="0"/>
                    </a:rPr>
                    <a:t> </a:t>
                  </a:r>
                  <a:r>
                    <a:rPr lang="en-US" altLang="zh-CN" sz="700">
                      <a:solidFill>
                        <a:srgbClr val="003366"/>
                      </a:solidFill>
                      <a:latin typeface="Verdana" panose="020B0604030504040204" pitchFamily="34" charset="0"/>
                    </a:rPr>
                    <a:t> </a:t>
                  </a:r>
                </a:p>
              </p:txBody>
            </p:sp>
            <p:grpSp>
              <p:nvGrpSpPr>
                <p:cNvPr id="48536" name="Group 103"/>
                <p:cNvGrpSpPr>
                  <a:grpSpLocks/>
                </p:cNvGrpSpPr>
                <p:nvPr/>
              </p:nvGrpSpPr>
              <p:grpSpPr bwMode="auto">
                <a:xfrm>
                  <a:off x="249" y="0"/>
                  <a:ext cx="4115" cy="125"/>
                  <a:chOff x="0" y="0"/>
                  <a:chExt cx="4115" cy="125"/>
                </a:xfrm>
              </p:grpSpPr>
              <p:sp>
                <p:nvSpPr>
                  <p:cNvPr id="48559" name="Rectangle 104"/>
                  <p:cNvSpPr>
                    <a:spLocks noChangeArrowheads="1"/>
                  </p:cNvSpPr>
                  <p:nvPr/>
                </p:nvSpPr>
                <p:spPr bwMode="auto">
                  <a:xfrm>
                    <a:off x="0" y="0"/>
                    <a:ext cx="4115" cy="125"/>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en-US" altLang="en-US"/>
                  </a:p>
                </p:txBody>
              </p:sp>
              <p:sp>
                <p:nvSpPr>
                  <p:cNvPr id="48560" name="Rectangle 105"/>
                  <p:cNvSpPr>
                    <a:spLocks noChangeArrowheads="1"/>
                  </p:cNvSpPr>
                  <p:nvPr/>
                </p:nvSpPr>
                <p:spPr bwMode="auto">
                  <a:xfrm>
                    <a:off x="0" y="0"/>
                    <a:ext cx="4115" cy="125"/>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700">
                        <a:solidFill>
                          <a:srgbClr val="003366"/>
                        </a:solidFill>
                        <a:latin typeface="Verdana" panose="020B0604030504040204" pitchFamily="34" charset="0"/>
                      </a:rPr>
                      <a:t>  </a:t>
                    </a:r>
                    <a:r>
                      <a:rPr lang="en-US" altLang="zh-CN">
                        <a:solidFill>
                          <a:srgbClr val="003366"/>
                        </a:solidFill>
                        <a:latin typeface="Verdana" panose="020B0604030504040204" pitchFamily="34" charset="0"/>
                      </a:rPr>
                      <a:t> </a:t>
                    </a:r>
                    <a:r>
                      <a:rPr lang="en-US" altLang="zh-CN" sz="700">
                        <a:solidFill>
                          <a:srgbClr val="003366"/>
                        </a:solidFill>
                        <a:latin typeface="Verdana" panose="020B0604030504040204" pitchFamily="34" charset="0"/>
                      </a:rPr>
                      <a:t>                                                                                                                                                                                                   </a:t>
                    </a:r>
                  </a:p>
                </p:txBody>
              </p:sp>
            </p:grpSp>
            <p:sp>
              <p:nvSpPr>
                <p:cNvPr id="48537" name="Rectangle 106"/>
                <p:cNvSpPr>
                  <a:spLocks noChangeArrowheads="1"/>
                </p:cNvSpPr>
                <p:nvPr/>
              </p:nvSpPr>
              <p:spPr bwMode="auto">
                <a:xfrm>
                  <a:off x="4364" y="0"/>
                  <a:ext cx="4251"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700">
                      <a:solidFill>
                        <a:srgbClr val="003366"/>
                      </a:solidFill>
                      <a:latin typeface="Verdana" panose="020B0604030504040204" pitchFamily="34" charset="0"/>
                    </a:rPr>
                    <a:t>  </a:t>
                  </a:r>
                  <a:r>
                    <a:rPr lang="en-US" altLang="zh-CN" sz="500">
                      <a:solidFill>
                        <a:srgbClr val="003366"/>
                      </a:solidFill>
                      <a:latin typeface="Verdana" panose="020B0604030504040204" pitchFamily="34" charset="0"/>
                    </a:rPr>
                    <a:t> </a:t>
                  </a:r>
                  <a:r>
                    <a:rPr lang="en-US" altLang="zh-CN" sz="700">
                      <a:solidFill>
                        <a:srgbClr val="003366"/>
                      </a:solidFill>
                      <a:latin typeface="Verdana" panose="020B0604030504040204" pitchFamily="34" charset="0"/>
                    </a:rPr>
                    <a:t> </a:t>
                  </a:r>
                </a:p>
              </p:txBody>
            </p:sp>
            <p:sp>
              <p:nvSpPr>
                <p:cNvPr id="48538" name="Rectangle 107"/>
                <p:cNvSpPr>
                  <a:spLocks noChangeArrowheads="1"/>
                </p:cNvSpPr>
                <p:nvPr/>
              </p:nvSpPr>
              <p:spPr bwMode="auto">
                <a:xfrm>
                  <a:off x="249" y="125"/>
                  <a:ext cx="4115"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700">
                      <a:solidFill>
                        <a:srgbClr val="003366"/>
                      </a:solidFill>
                      <a:latin typeface="Verdana" panose="020B0604030504040204" pitchFamily="34" charset="0"/>
                    </a:rPr>
                    <a:t>  </a:t>
                  </a:r>
                  <a:endParaRPr lang="en-US" altLang="zh-CN" sz="400">
                    <a:solidFill>
                      <a:srgbClr val="003366"/>
                    </a:solidFill>
                    <a:latin typeface="Verdana" panose="020B0604030504040204" pitchFamily="34" charset="0"/>
                  </a:endParaRPr>
                </a:p>
              </p:txBody>
            </p:sp>
            <p:grpSp>
              <p:nvGrpSpPr>
                <p:cNvPr id="48539" name="Group 108"/>
                <p:cNvGrpSpPr>
                  <a:grpSpLocks/>
                </p:cNvGrpSpPr>
                <p:nvPr/>
              </p:nvGrpSpPr>
              <p:grpSpPr bwMode="auto">
                <a:xfrm>
                  <a:off x="0" y="250"/>
                  <a:ext cx="112" cy="1113"/>
                  <a:chOff x="0" y="0"/>
                  <a:chExt cx="112" cy="1113"/>
                </a:xfrm>
              </p:grpSpPr>
              <p:sp>
                <p:nvSpPr>
                  <p:cNvPr id="48557" name="Rectangle 109"/>
                  <p:cNvSpPr>
                    <a:spLocks noChangeArrowheads="1"/>
                  </p:cNvSpPr>
                  <p:nvPr/>
                </p:nvSpPr>
                <p:spPr bwMode="auto">
                  <a:xfrm>
                    <a:off x="0" y="0"/>
                    <a:ext cx="112" cy="1113"/>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en-US" altLang="en-US"/>
                  </a:p>
                </p:txBody>
              </p:sp>
              <p:sp>
                <p:nvSpPr>
                  <p:cNvPr id="48558" name="Rectangle 110"/>
                  <p:cNvSpPr>
                    <a:spLocks noChangeArrowheads="1"/>
                  </p:cNvSpPr>
                  <p:nvPr/>
                </p:nvSpPr>
                <p:spPr bwMode="auto">
                  <a:xfrm>
                    <a:off x="0" y="0"/>
                    <a:ext cx="112" cy="1113"/>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700">
                        <a:solidFill>
                          <a:srgbClr val="003366"/>
                        </a:solidFill>
                        <a:latin typeface="Verdana" panose="020B0604030504040204" pitchFamily="34" charset="0"/>
                      </a:rPr>
                      <a:t>  </a:t>
                    </a:r>
                    <a:endParaRPr lang="en-US" altLang="zh-CN">
                      <a:solidFill>
                        <a:srgbClr val="003366"/>
                      </a:solidFill>
                      <a:latin typeface="Verdana" panose="020B0604030504040204" pitchFamily="34" charset="0"/>
                    </a:endParaRPr>
                  </a:p>
                </p:txBody>
              </p:sp>
            </p:grpSp>
            <p:sp>
              <p:nvSpPr>
                <p:cNvPr id="48540" name="Rectangle 111"/>
                <p:cNvSpPr>
                  <a:spLocks noChangeArrowheads="1"/>
                </p:cNvSpPr>
                <p:nvPr/>
              </p:nvSpPr>
              <p:spPr bwMode="auto">
                <a:xfrm>
                  <a:off x="112" y="250"/>
                  <a:ext cx="137" cy="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700">
                      <a:solidFill>
                        <a:srgbClr val="003366"/>
                      </a:solidFill>
                      <a:latin typeface="Verdana" panose="020B0604030504040204" pitchFamily="34" charset="0"/>
                    </a:rPr>
                    <a:t>  </a:t>
                  </a:r>
                  <a:r>
                    <a:rPr lang="en-US" altLang="zh-CN">
                      <a:solidFill>
                        <a:srgbClr val="003366"/>
                      </a:solidFill>
                      <a:latin typeface="Verdana" panose="020B0604030504040204" pitchFamily="34" charset="0"/>
                    </a:rPr>
                    <a:t> </a:t>
                  </a:r>
                  <a:r>
                    <a:rPr lang="en-US" altLang="zh-CN" sz="700">
                      <a:solidFill>
                        <a:srgbClr val="003366"/>
                      </a:solidFill>
                      <a:latin typeface="Verdana" panose="020B0604030504040204" pitchFamily="34" charset="0"/>
                    </a:rPr>
                    <a:t> </a:t>
                  </a:r>
                </a:p>
              </p:txBody>
            </p:sp>
            <p:grpSp>
              <p:nvGrpSpPr>
                <p:cNvPr id="48541" name="Group 112"/>
                <p:cNvGrpSpPr>
                  <a:grpSpLocks/>
                </p:cNvGrpSpPr>
                <p:nvPr/>
              </p:nvGrpSpPr>
              <p:grpSpPr bwMode="auto">
                <a:xfrm>
                  <a:off x="249" y="250"/>
                  <a:ext cx="4115" cy="1113"/>
                  <a:chOff x="0" y="0"/>
                  <a:chExt cx="4115" cy="1113"/>
                </a:xfrm>
              </p:grpSpPr>
              <p:sp>
                <p:nvSpPr>
                  <p:cNvPr id="48549" name="Rectangle 113"/>
                  <p:cNvSpPr>
                    <a:spLocks noChangeArrowheads="1"/>
                  </p:cNvSpPr>
                  <p:nvPr/>
                </p:nvSpPr>
                <p:spPr bwMode="auto">
                  <a:xfrm>
                    <a:off x="0" y="0"/>
                    <a:ext cx="3071"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en-US" altLang="en-US"/>
                  </a:p>
                </p:txBody>
              </p:sp>
              <p:grpSp>
                <p:nvGrpSpPr>
                  <p:cNvPr id="48550" name="Group 114"/>
                  <p:cNvGrpSpPr>
                    <a:grpSpLocks/>
                  </p:cNvGrpSpPr>
                  <p:nvPr/>
                </p:nvGrpSpPr>
                <p:grpSpPr bwMode="auto">
                  <a:xfrm>
                    <a:off x="0" y="0"/>
                    <a:ext cx="4115" cy="1113"/>
                    <a:chOff x="0" y="0"/>
                    <a:chExt cx="4115" cy="1113"/>
                  </a:xfrm>
                </p:grpSpPr>
                <p:sp>
                  <p:nvSpPr>
                    <p:cNvPr id="48551" name="Rectangle 115"/>
                    <p:cNvSpPr>
                      <a:spLocks noChangeArrowheads="1"/>
                    </p:cNvSpPr>
                    <p:nvPr/>
                  </p:nvSpPr>
                  <p:spPr bwMode="auto">
                    <a:xfrm>
                      <a:off x="0" y="0"/>
                      <a:ext cx="3070"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700">
                          <a:solidFill>
                            <a:srgbClr val="003366"/>
                          </a:solidFill>
                          <a:latin typeface="Verdana" panose="020B0604030504040204" pitchFamily="34" charset="0"/>
                        </a:rPr>
                        <a:t>Contents:</a:t>
                      </a:r>
                      <a:endParaRPr lang="en-US" altLang="zh-CN" sz="2400"/>
                    </a:p>
                  </p:txBody>
                </p:sp>
                <p:sp>
                  <p:nvSpPr>
                    <p:cNvPr id="48552" name="Rectangle 116"/>
                    <p:cNvSpPr>
                      <a:spLocks noChangeArrowheads="1"/>
                    </p:cNvSpPr>
                    <p:nvPr/>
                  </p:nvSpPr>
                  <p:spPr bwMode="auto">
                    <a:xfrm>
                      <a:off x="3070" y="0"/>
                      <a:ext cx="1045"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en-US" altLang="zh-CN" sz="700">
                          <a:solidFill>
                            <a:srgbClr val="003366"/>
                          </a:solidFill>
                          <a:latin typeface="Verdana" panose="020B0604030504040204" pitchFamily="34" charset="0"/>
                          <a:hlinkClick r:id="rId8"/>
                          <a:hlinkMouseOver r:id="rId9" action="ppaction://hlinkfile"/>
                        </a:rPr>
                        <a:t>  </a:t>
                      </a:r>
                      <a:r>
                        <a:rPr lang="en-US" altLang="zh-CN" sz="1500">
                          <a:solidFill>
                            <a:srgbClr val="003366"/>
                          </a:solidFill>
                          <a:latin typeface="Verdana" panose="020B0604030504040204" pitchFamily="34" charset="0"/>
                        </a:rPr>
                        <a:t> </a:t>
                      </a:r>
                      <a:r>
                        <a:rPr lang="en-US" altLang="zh-CN" sz="700">
                          <a:solidFill>
                            <a:srgbClr val="003366"/>
                          </a:solidFill>
                          <a:latin typeface="Verdana" panose="020B0604030504040204" pitchFamily="34" charset="0"/>
                        </a:rPr>
                        <a:t>                </a:t>
                      </a:r>
                    </a:p>
                  </p:txBody>
                </p:sp>
                <p:grpSp>
                  <p:nvGrpSpPr>
                    <p:cNvPr id="48553" name="Group 117"/>
                    <p:cNvGrpSpPr>
                      <a:grpSpLocks/>
                    </p:cNvGrpSpPr>
                    <p:nvPr/>
                  </p:nvGrpSpPr>
                  <p:grpSpPr bwMode="auto">
                    <a:xfrm>
                      <a:off x="0" y="202"/>
                      <a:ext cx="2121" cy="735"/>
                      <a:chOff x="0" y="0"/>
                      <a:chExt cx="2121" cy="735"/>
                    </a:xfrm>
                  </p:grpSpPr>
                  <p:sp>
                    <p:nvSpPr>
                      <p:cNvPr id="48555" name="Rectangle 118"/>
                      <p:cNvSpPr>
                        <a:spLocks noChangeArrowheads="1"/>
                      </p:cNvSpPr>
                      <p:nvPr/>
                    </p:nvSpPr>
                    <p:spPr bwMode="auto">
                      <a:xfrm>
                        <a:off x="0" y="0"/>
                        <a:ext cx="643"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700" u="sng">
                            <a:latin typeface="Verdana" panose="020B0604030504040204" pitchFamily="34" charset="0"/>
                            <a:hlinkClick r:id="rId10"/>
                          </a:rPr>
                          <a:t>Introduction   </a:t>
                        </a:r>
                        <a:r>
                          <a:rPr lang="en-US" altLang="zh-CN" sz="500" u="sng">
                            <a:latin typeface="Verdana" panose="020B0604030504040204" pitchFamily="34" charset="0"/>
                          </a:rPr>
                          <a:t> </a:t>
                        </a:r>
                        <a:r>
                          <a:rPr lang="en-US" altLang="zh-CN" sz="700" u="sng">
                            <a:latin typeface="Verdana" panose="020B0604030504040204" pitchFamily="34" charset="0"/>
                          </a:rPr>
                          <a:t>    </a:t>
                        </a:r>
                      </a:p>
                    </p:txBody>
                  </p:sp>
                  <p:sp>
                    <p:nvSpPr>
                      <p:cNvPr id="48556" name="Rectangle 119"/>
                      <p:cNvSpPr>
                        <a:spLocks noChangeArrowheads="1"/>
                      </p:cNvSpPr>
                      <p:nvPr/>
                    </p:nvSpPr>
                    <p:spPr bwMode="auto">
                      <a:xfrm>
                        <a:off x="0" y="125"/>
                        <a:ext cx="2121" cy="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700">
                            <a:solidFill>
                              <a:srgbClr val="003366"/>
                            </a:solidFill>
                            <a:latin typeface="Verdana" panose="020B0604030504040204" pitchFamily="34" charset="0"/>
                          </a:rPr>
                          <a:t/>
                        </a:r>
                        <a:br>
                          <a:rPr lang="en-US" altLang="zh-CN" sz="700">
                            <a:solidFill>
                              <a:srgbClr val="003366"/>
                            </a:solidFill>
                            <a:latin typeface="Verdana" panose="020B0604030504040204" pitchFamily="34" charset="0"/>
                          </a:rPr>
                        </a:br>
                        <a:r>
                          <a:rPr lang="en-US" altLang="zh-CN" sz="700" u="sng">
                            <a:latin typeface="Verdana" panose="020B0604030504040204" pitchFamily="34" charset="0"/>
                            <a:hlinkClick r:id="rId11"/>
                          </a:rPr>
                          <a:t>The chemistry of life and its central dogma   </a:t>
                        </a:r>
                        <a:r>
                          <a:rPr lang="en-US" altLang="zh-CN" sz="500" u="sng">
                            <a:latin typeface="Verdana" panose="020B0604030504040204" pitchFamily="34" charset="0"/>
                          </a:rPr>
                          <a:t> </a:t>
                        </a:r>
                        <a:r>
                          <a:rPr lang="en-US" altLang="zh-CN" sz="700" u="sng">
                            <a:latin typeface="Verdana" panose="020B0604030504040204" pitchFamily="34" charset="0"/>
                          </a:rPr>
                          <a:t>    </a:t>
                        </a:r>
                        <a:r>
                          <a:rPr lang="en-US" altLang="zh-CN" sz="700">
                            <a:solidFill>
                              <a:srgbClr val="003366"/>
                            </a:solidFill>
                            <a:latin typeface="Verdana" panose="020B0604030504040204" pitchFamily="34" charset="0"/>
                          </a:rPr>
                          <a:t/>
                        </a:r>
                        <a:br>
                          <a:rPr lang="en-US" altLang="zh-CN" sz="700">
                            <a:solidFill>
                              <a:srgbClr val="003366"/>
                            </a:solidFill>
                            <a:latin typeface="Verdana" panose="020B0604030504040204" pitchFamily="34" charset="0"/>
                          </a:rPr>
                        </a:br>
                        <a:r>
                          <a:rPr lang="en-US" altLang="zh-CN" sz="700" u="sng">
                            <a:latin typeface="Verdana" panose="020B0604030504040204" pitchFamily="34" charset="0"/>
                            <a:hlinkClick r:id="rId12"/>
                          </a:rPr>
                          <a:t>Enzymes – biological catalysts   </a:t>
                        </a:r>
                        <a:r>
                          <a:rPr lang="en-US" altLang="zh-CN" sz="500" u="sng">
                            <a:latin typeface="Verdana" panose="020B0604030504040204" pitchFamily="34" charset="0"/>
                          </a:rPr>
                          <a:t> </a:t>
                        </a:r>
                        <a:r>
                          <a:rPr lang="en-US" altLang="zh-CN" sz="700" u="sng">
                            <a:latin typeface="Verdana" panose="020B0604030504040204" pitchFamily="34" charset="0"/>
                          </a:rPr>
                          <a:t>    </a:t>
                        </a:r>
                        <a:r>
                          <a:rPr lang="en-US" altLang="zh-CN" sz="700">
                            <a:solidFill>
                              <a:srgbClr val="003366"/>
                            </a:solidFill>
                            <a:latin typeface="Verdana" panose="020B0604030504040204" pitchFamily="34" charset="0"/>
                          </a:rPr>
                          <a:t/>
                        </a:r>
                        <a:br>
                          <a:rPr lang="en-US" altLang="zh-CN" sz="700">
                            <a:solidFill>
                              <a:srgbClr val="003366"/>
                            </a:solidFill>
                            <a:latin typeface="Verdana" panose="020B0604030504040204" pitchFamily="34" charset="0"/>
                          </a:rPr>
                        </a:br>
                        <a:r>
                          <a:rPr lang="en-US" altLang="zh-CN" sz="700" u="sng">
                            <a:latin typeface="Verdana" panose="020B0604030504040204" pitchFamily="34" charset="0"/>
                            <a:hlinkClick r:id="rId13"/>
                          </a:rPr>
                          <a:t>Ribonucleic acid (RNA) – the biomolecule which can do it all   </a:t>
                        </a:r>
                        <a:r>
                          <a:rPr lang="en-US" altLang="zh-CN" sz="500" u="sng">
                            <a:latin typeface="Verdana" panose="020B0604030504040204" pitchFamily="34" charset="0"/>
                          </a:rPr>
                          <a:t> </a:t>
                        </a:r>
                        <a:r>
                          <a:rPr lang="en-US" altLang="zh-CN" sz="700" u="sng">
                            <a:latin typeface="Verdana" panose="020B0604030504040204" pitchFamily="34" charset="0"/>
                          </a:rPr>
                          <a:t>    </a:t>
                        </a:r>
                        <a:r>
                          <a:rPr lang="en-US" altLang="zh-CN" sz="700">
                            <a:solidFill>
                              <a:srgbClr val="003366"/>
                            </a:solidFill>
                            <a:latin typeface="Verdana" panose="020B0604030504040204" pitchFamily="34" charset="0"/>
                          </a:rPr>
                          <a:t/>
                        </a:r>
                        <a:br>
                          <a:rPr lang="en-US" altLang="zh-CN" sz="700">
                            <a:solidFill>
                              <a:srgbClr val="003366"/>
                            </a:solidFill>
                            <a:latin typeface="Verdana" panose="020B0604030504040204" pitchFamily="34" charset="0"/>
                          </a:rPr>
                        </a:br>
                        <a:r>
                          <a:rPr lang="en-US" altLang="zh-CN" sz="700" u="sng">
                            <a:latin typeface="Verdana" panose="020B0604030504040204" pitchFamily="34" charset="0"/>
                            <a:hlinkClick r:id="rId14"/>
                          </a:rPr>
                          <a:t>The history of biocatalysis   </a:t>
                        </a:r>
                        <a:r>
                          <a:rPr lang="en-US" altLang="zh-CN" sz="500" u="sng">
                            <a:latin typeface="Verdana" panose="020B0604030504040204" pitchFamily="34" charset="0"/>
                          </a:rPr>
                          <a:t> </a:t>
                        </a:r>
                        <a:r>
                          <a:rPr lang="en-US" altLang="zh-CN" sz="700" u="sng">
                            <a:latin typeface="Verdana" panose="020B0604030504040204" pitchFamily="34" charset="0"/>
                          </a:rPr>
                          <a:t>    </a:t>
                        </a:r>
                        <a:r>
                          <a:rPr lang="en-US" altLang="zh-CN" sz="700">
                            <a:solidFill>
                              <a:srgbClr val="003366"/>
                            </a:solidFill>
                            <a:latin typeface="Verdana" panose="020B0604030504040204" pitchFamily="34" charset="0"/>
                          </a:rPr>
                          <a:t/>
                        </a:r>
                        <a:br>
                          <a:rPr lang="en-US" altLang="zh-CN" sz="700">
                            <a:solidFill>
                              <a:srgbClr val="003366"/>
                            </a:solidFill>
                            <a:latin typeface="Verdana" panose="020B0604030504040204" pitchFamily="34" charset="0"/>
                          </a:rPr>
                        </a:br>
                        <a:r>
                          <a:rPr lang="en-US" altLang="zh-CN" sz="700" u="sng">
                            <a:latin typeface="Verdana" panose="020B0604030504040204" pitchFamily="34" charset="0"/>
                            <a:hlinkClick r:id="rId15"/>
                          </a:rPr>
                          <a:t>What happens next?   </a:t>
                        </a:r>
                        <a:r>
                          <a:rPr lang="en-US" altLang="zh-CN" sz="500" u="sng">
                            <a:latin typeface="Verdana" panose="020B0604030504040204" pitchFamily="34" charset="0"/>
                          </a:rPr>
                          <a:t> </a:t>
                        </a:r>
                        <a:r>
                          <a:rPr lang="en-US" altLang="zh-CN" sz="700" u="sng">
                            <a:latin typeface="Verdana" panose="020B0604030504040204" pitchFamily="34" charset="0"/>
                          </a:rPr>
                          <a:t>    </a:t>
                        </a:r>
                        <a:r>
                          <a:rPr lang="en-US" altLang="zh-CN" sz="700">
                            <a:solidFill>
                              <a:srgbClr val="003366"/>
                            </a:solidFill>
                            <a:latin typeface="Verdana" panose="020B0604030504040204" pitchFamily="34" charset="0"/>
                          </a:rPr>
                          <a:t/>
                        </a:r>
                        <a:br>
                          <a:rPr lang="en-US" altLang="zh-CN" sz="700">
                            <a:solidFill>
                              <a:srgbClr val="003366"/>
                            </a:solidFill>
                            <a:latin typeface="Verdana" panose="020B0604030504040204" pitchFamily="34" charset="0"/>
                          </a:rPr>
                        </a:br>
                        <a:r>
                          <a:rPr lang="en-US" altLang="zh-CN" sz="700" u="sng">
                            <a:latin typeface="Verdana" panose="020B0604030504040204" pitchFamily="34" charset="0"/>
                            <a:hlinkClick r:id="rId16"/>
                          </a:rPr>
                          <a:t>Further reading   </a:t>
                        </a:r>
                        <a:r>
                          <a:rPr lang="en-US" altLang="zh-CN" sz="500" u="sng">
                            <a:latin typeface="Verdana" panose="020B0604030504040204" pitchFamily="34" charset="0"/>
                          </a:rPr>
                          <a:t> </a:t>
                        </a:r>
                        <a:r>
                          <a:rPr lang="en-US" altLang="zh-CN" sz="700" u="sng">
                            <a:latin typeface="Verdana" panose="020B0604030504040204" pitchFamily="34" charset="0"/>
                          </a:rPr>
                          <a:t>    </a:t>
                        </a:r>
                        <a:r>
                          <a:rPr lang="en-US" altLang="zh-CN" sz="700">
                            <a:solidFill>
                              <a:srgbClr val="003366"/>
                            </a:solidFill>
                            <a:latin typeface="Verdana" panose="020B0604030504040204" pitchFamily="34" charset="0"/>
                          </a:rPr>
                          <a:t/>
                        </a:r>
                        <a:br>
                          <a:rPr lang="en-US" altLang="zh-CN" sz="700">
                            <a:solidFill>
                              <a:srgbClr val="003366"/>
                            </a:solidFill>
                            <a:latin typeface="Verdana" panose="020B0604030504040204" pitchFamily="34" charset="0"/>
                          </a:rPr>
                        </a:br>
                        <a:endParaRPr lang="en-US" altLang="zh-CN" sz="700" u="sng">
                          <a:latin typeface="Verdana" panose="020B0604030504040204" pitchFamily="34" charset="0"/>
                        </a:endParaRPr>
                      </a:p>
                    </p:txBody>
                  </p:sp>
                </p:grpSp>
                <p:sp>
                  <p:nvSpPr>
                    <p:cNvPr id="48554" name="Rectangle 120"/>
                    <p:cNvSpPr>
                      <a:spLocks noChangeArrowheads="1"/>
                    </p:cNvSpPr>
                    <p:nvPr/>
                  </p:nvSpPr>
                  <p:spPr bwMode="auto">
                    <a:xfrm>
                      <a:off x="0" y="921"/>
                      <a:ext cx="4115"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700">
                          <a:solidFill>
                            <a:srgbClr val="003366"/>
                          </a:solidFill>
                          <a:latin typeface="Verdana" panose="020B0604030504040204" pitchFamily="34" charset="0"/>
                        </a:rPr>
                        <a:t>Based on materials from the 1989 Nobel Poster for Chemistry. </a:t>
                      </a:r>
                      <a:r>
                        <a:rPr lang="en-US" altLang="zh-CN" sz="700" u="sng">
                          <a:latin typeface="Verdana" panose="020B0604030504040204" pitchFamily="34" charset="0"/>
                          <a:hlinkClick r:id="rId17"/>
                        </a:rPr>
                        <a:t/>
                      </a:r>
                      <a:br>
                        <a:rPr lang="en-US" altLang="zh-CN" sz="700" u="sng">
                          <a:latin typeface="Verdana" panose="020B0604030504040204" pitchFamily="34" charset="0"/>
                          <a:hlinkClick r:id="rId17"/>
                        </a:rPr>
                      </a:br>
                      <a:r>
                        <a:rPr lang="en-US" altLang="zh-CN" sz="700" u="sng">
                          <a:latin typeface="Verdana" panose="020B0604030504040204" pitchFamily="34" charset="0"/>
                          <a:hlinkClick r:id="rId17"/>
                        </a:rPr>
                        <a:t>Credits and references for the poster   </a:t>
                      </a:r>
                      <a:r>
                        <a:rPr lang="en-US" altLang="zh-CN" sz="500" u="sng">
                          <a:latin typeface="Verdana" panose="020B0604030504040204" pitchFamily="34" charset="0"/>
                        </a:rPr>
                        <a:t> </a:t>
                      </a:r>
                      <a:r>
                        <a:rPr lang="en-US" altLang="zh-CN" sz="700" u="sng">
                          <a:latin typeface="Verdana" panose="020B0604030504040204" pitchFamily="34" charset="0"/>
                        </a:rPr>
                        <a:t>    </a:t>
                      </a:r>
                    </a:p>
                  </p:txBody>
                </p:sp>
              </p:grpSp>
            </p:grpSp>
            <p:sp>
              <p:nvSpPr>
                <p:cNvPr id="48542" name="Rectangle 121"/>
                <p:cNvSpPr>
                  <a:spLocks noChangeArrowheads="1"/>
                </p:cNvSpPr>
                <p:nvPr/>
              </p:nvSpPr>
              <p:spPr bwMode="auto">
                <a:xfrm>
                  <a:off x="4364" y="250"/>
                  <a:ext cx="2331" cy="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700">
                      <a:solidFill>
                        <a:srgbClr val="003366"/>
                      </a:solidFill>
                      <a:latin typeface="Verdana" panose="020B0604030504040204" pitchFamily="34" charset="0"/>
                    </a:rPr>
                    <a:t>  </a:t>
                  </a:r>
                  <a:r>
                    <a:rPr lang="en-US" altLang="zh-CN">
                      <a:solidFill>
                        <a:srgbClr val="003366"/>
                      </a:solidFill>
                      <a:latin typeface="Verdana" panose="020B0604030504040204" pitchFamily="34" charset="0"/>
                    </a:rPr>
                    <a:t> </a:t>
                  </a:r>
                  <a:r>
                    <a:rPr lang="en-US" altLang="zh-CN" sz="700">
                      <a:solidFill>
                        <a:srgbClr val="003366"/>
                      </a:solidFill>
                      <a:latin typeface="Verdana" panose="020B0604030504040204" pitchFamily="34" charset="0"/>
                    </a:rPr>
                    <a:t> </a:t>
                  </a:r>
                </a:p>
              </p:txBody>
            </p:sp>
            <p:sp>
              <p:nvSpPr>
                <p:cNvPr id="48543" name="Rectangle 125"/>
                <p:cNvSpPr>
                  <a:spLocks noChangeArrowheads="1"/>
                </p:cNvSpPr>
                <p:nvPr/>
              </p:nvSpPr>
              <p:spPr bwMode="auto">
                <a:xfrm>
                  <a:off x="0" y="1363"/>
                  <a:ext cx="249"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700">
                      <a:solidFill>
                        <a:srgbClr val="003366"/>
                      </a:solidFill>
                      <a:latin typeface="Verdana" panose="020B0604030504040204" pitchFamily="34" charset="0"/>
                    </a:rPr>
                    <a:t>  </a:t>
                  </a:r>
                  <a:r>
                    <a:rPr lang="en-US" altLang="zh-CN" sz="500">
                      <a:solidFill>
                        <a:srgbClr val="003366"/>
                      </a:solidFill>
                      <a:latin typeface="Verdana" panose="020B0604030504040204" pitchFamily="34" charset="0"/>
                    </a:rPr>
                    <a:t> </a:t>
                  </a:r>
                  <a:r>
                    <a:rPr lang="en-US" altLang="zh-CN" sz="700">
                      <a:solidFill>
                        <a:srgbClr val="003366"/>
                      </a:solidFill>
                      <a:latin typeface="Verdana" panose="020B0604030504040204" pitchFamily="34" charset="0"/>
                    </a:rPr>
                    <a:t> </a:t>
                  </a:r>
                </a:p>
              </p:txBody>
            </p:sp>
            <p:sp>
              <p:nvSpPr>
                <p:cNvPr id="48544" name="Rectangle 126"/>
                <p:cNvSpPr>
                  <a:spLocks noChangeArrowheads="1"/>
                </p:cNvSpPr>
                <p:nvPr/>
              </p:nvSpPr>
              <p:spPr bwMode="auto">
                <a:xfrm>
                  <a:off x="249" y="1363"/>
                  <a:ext cx="4115"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700">
                      <a:solidFill>
                        <a:srgbClr val="003366"/>
                      </a:solidFill>
                      <a:latin typeface="Verdana" panose="020B0604030504040204" pitchFamily="34" charset="0"/>
                    </a:rPr>
                    <a:t>  </a:t>
                  </a:r>
                  <a:endParaRPr lang="en-US" altLang="zh-CN" sz="400">
                    <a:solidFill>
                      <a:srgbClr val="003366"/>
                    </a:solidFill>
                    <a:latin typeface="Verdana" panose="020B0604030504040204" pitchFamily="34" charset="0"/>
                  </a:endParaRPr>
                </a:p>
              </p:txBody>
            </p:sp>
            <p:sp>
              <p:nvSpPr>
                <p:cNvPr id="48545" name="Rectangle 127"/>
                <p:cNvSpPr>
                  <a:spLocks noChangeArrowheads="1"/>
                </p:cNvSpPr>
                <p:nvPr/>
              </p:nvSpPr>
              <p:spPr bwMode="auto">
                <a:xfrm>
                  <a:off x="4364" y="1363"/>
                  <a:ext cx="4251"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700">
                      <a:solidFill>
                        <a:srgbClr val="003366"/>
                      </a:solidFill>
                      <a:latin typeface="Verdana" panose="020B0604030504040204" pitchFamily="34" charset="0"/>
                    </a:rPr>
                    <a:t>  </a:t>
                  </a:r>
                  <a:r>
                    <a:rPr lang="en-US" altLang="zh-CN" sz="500">
                      <a:solidFill>
                        <a:srgbClr val="003366"/>
                      </a:solidFill>
                      <a:latin typeface="Verdana" panose="020B0604030504040204" pitchFamily="34" charset="0"/>
                    </a:rPr>
                    <a:t> </a:t>
                  </a:r>
                  <a:r>
                    <a:rPr lang="en-US" altLang="zh-CN" sz="700">
                      <a:solidFill>
                        <a:srgbClr val="003366"/>
                      </a:solidFill>
                      <a:latin typeface="Verdana" panose="020B0604030504040204" pitchFamily="34" charset="0"/>
                    </a:rPr>
                    <a:t> </a:t>
                  </a:r>
                </a:p>
              </p:txBody>
            </p:sp>
            <p:grpSp>
              <p:nvGrpSpPr>
                <p:cNvPr id="48546" name="Group 128"/>
                <p:cNvGrpSpPr>
                  <a:grpSpLocks/>
                </p:cNvGrpSpPr>
                <p:nvPr/>
              </p:nvGrpSpPr>
              <p:grpSpPr bwMode="auto">
                <a:xfrm>
                  <a:off x="249" y="1488"/>
                  <a:ext cx="4115" cy="125"/>
                  <a:chOff x="0" y="0"/>
                  <a:chExt cx="4115" cy="125"/>
                </a:xfrm>
              </p:grpSpPr>
              <p:sp>
                <p:nvSpPr>
                  <p:cNvPr id="48547" name="Rectangle 129"/>
                  <p:cNvSpPr>
                    <a:spLocks noChangeArrowheads="1"/>
                  </p:cNvSpPr>
                  <p:nvPr/>
                </p:nvSpPr>
                <p:spPr bwMode="auto">
                  <a:xfrm>
                    <a:off x="0" y="0"/>
                    <a:ext cx="4115" cy="125"/>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en-US" altLang="en-US"/>
                  </a:p>
                </p:txBody>
              </p:sp>
              <p:sp>
                <p:nvSpPr>
                  <p:cNvPr id="48548" name="Rectangle 130"/>
                  <p:cNvSpPr>
                    <a:spLocks noChangeArrowheads="1"/>
                  </p:cNvSpPr>
                  <p:nvPr/>
                </p:nvSpPr>
                <p:spPr bwMode="auto">
                  <a:xfrm>
                    <a:off x="0" y="0"/>
                    <a:ext cx="4115" cy="125"/>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700">
                        <a:solidFill>
                          <a:srgbClr val="003366"/>
                        </a:solidFill>
                        <a:latin typeface="Verdana" panose="020B0604030504040204" pitchFamily="34" charset="0"/>
                      </a:rPr>
                      <a:t>  </a:t>
                    </a:r>
                    <a:r>
                      <a:rPr lang="en-US" altLang="zh-CN">
                        <a:solidFill>
                          <a:srgbClr val="003366"/>
                        </a:solidFill>
                        <a:latin typeface="Verdana" panose="020B0604030504040204" pitchFamily="34" charset="0"/>
                      </a:rPr>
                      <a:t> </a:t>
                    </a:r>
                    <a:r>
                      <a:rPr lang="en-US" altLang="zh-CN" sz="700">
                        <a:solidFill>
                          <a:srgbClr val="003366"/>
                        </a:solidFill>
                        <a:latin typeface="Verdana" panose="020B0604030504040204" pitchFamily="34" charset="0"/>
                      </a:rPr>
                      <a:t>                                                                                                                                                                                                   </a:t>
                    </a:r>
                  </a:p>
                </p:txBody>
              </p:sp>
            </p:grpSp>
          </p:grpSp>
          <p:sp>
            <p:nvSpPr>
              <p:cNvPr id="48534" name="Rectangle 131"/>
              <p:cNvSpPr>
                <a:spLocks noChangeArrowheads="1"/>
              </p:cNvSpPr>
              <p:nvPr/>
            </p:nvSpPr>
            <p:spPr bwMode="auto">
              <a:xfrm>
                <a:off x="0" y="1642"/>
                <a:ext cx="3291" cy="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700">
                    <a:solidFill>
                      <a:srgbClr val="003366"/>
                    </a:solidFill>
                    <a:latin typeface="Verdana" panose="020B0604030504040204" pitchFamily="34" charset="0"/>
                  </a:rPr>
                  <a:t/>
                </a:r>
                <a:br>
                  <a:rPr lang="en-US" altLang="zh-CN" sz="700">
                    <a:solidFill>
                      <a:srgbClr val="003366"/>
                    </a:solidFill>
                    <a:latin typeface="Verdana" panose="020B0604030504040204" pitchFamily="34" charset="0"/>
                  </a:rPr>
                </a:br>
                <a:endParaRPr lang="en-US" altLang="zh-CN" sz="2400"/>
              </a:p>
            </p:txBody>
          </p:sp>
        </p:grpSp>
        <p:sp>
          <p:nvSpPr>
            <p:cNvPr id="48513" name="Rectangle 132"/>
            <p:cNvSpPr>
              <a:spLocks noChangeArrowheads="1"/>
            </p:cNvSpPr>
            <p:nvPr/>
          </p:nvSpPr>
          <p:spPr bwMode="auto">
            <a:xfrm>
              <a:off x="9055" y="6924"/>
              <a:ext cx="8615" cy="1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100"/>
                <a:t>  </a:t>
              </a:r>
              <a:r>
                <a:rPr lang="en-US" altLang="zh-CN"/>
                <a:t> </a:t>
              </a:r>
              <a:r>
                <a:rPr lang="en-US" altLang="zh-CN" sz="1100"/>
                <a:t>   </a:t>
              </a:r>
              <a:endParaRPr lang="en-US" altLang="zh-CN" sz="2400"/>
            </a:p>
          </p:txBody>
        </p:sp>
        <p:sp>
          <p:nvSpPr>
            <p:cNvPr id="48514" name="Rectangle 133"/>
            <p:cNvSpPr>
              <a:spLocks noChangeArrowheads="1"/>
            </p:cNvSpPr>
            <p:nvPr/>
          </p:nvSpPr>
          <p:spPr bwMode="auto">
            <a:xfrm>
              <a:off x="17670" y="6924"/>
              <a:ext cx="8615" cy="1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t>  </a:t>
              </a:r>
              <a:endParaRPr lang="en-US" altLang="zh-CN"/>
            </a:p>
          </p:txBody>
        </p:sp>
        <p:grpSp>
          <p:nvGrpSpPr>
            <p:cNvPr id="48515" name="Group 134"/>
            <p:cNvGrpSpPr>
              <a:grpSpLocks/>
            </p:cNvGrpSpPr>
            <p:nvPr/>
          </p:nvGrpSpPr>
          <p:grpSpPr bwMode="auto">
            <a:xfrm>
              <a:off x="26285" y="6924"/>
              <a:ext cx="0" cy="1997"/>
              <a:chOff x="0" y="0"/>
              <a:chExt cx="0" cy="1997"/>
            </a:xfrm>
          </p:grpSpPr>
          <p:sp>
            <p:nvSpPr>
              <p:cNvPr id="48530" name="Rectangle 135"/>
              <p:cNvSpPr>
                <a:spLocks noChangeArrowheads="1"/>
              </p:cNvSpPr>
              <p:nvPr/>
            </p:nvSpPr>
            <p:spPr bwMode="auto">
              <a:xfrm>
                <a:off x="0" y="0"/>
                <a:ext cx="0" cy="1997"/>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en-US" altLang="en-US"/>
              </a:p>
            </p:txBody>
          </p:sp>
          <p:sp>
            <p:nvSpPr>
              <p:cNvPr id="48531" name="Rectangle 136"/>
              <p:cNvSpPr>
                <a:spLocks noChangeArrowheads="1"/>
              </p:cNvSpPr>
              <p:nvPr/>
            </p:nvSpPr>
            <p:spPr bwMode="auto">
              <a:xfrm>
                <a:off x="0" y="0"/>
                <a:ext cx="0" cy="1997"/>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t>  </a:t>
                </a:r>
                <a:endParaRPr lang="en-US" altLang="zh-CN"/>
              </a:p>
            </p:txBody>
          </p:sp>
        </p:grpSp>
        <p:sp>
          <p:nvSpPr>
            <p:cNvPr id="48516" name="Rectangle 137"/>
            <p:cNvSpPr>
              <a:spLocks noChangeArrowheads="1"/>
            </p:cNvSpPr>
            <p:nvPr/>
          </p:nvSpPr>
          <p:spPr bwMode="auto">
            <a:xfrm>
              <a:off x="220" y="8921"/>
              <a:ext cx="220"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t>  </a:t>
              </a:r>
              <a:r>
                <a:rPr lang="en-US" altLang="zh-CN" sz="500"/>
                <a:t> </a:t>
              </a:r>
              <a:endParaRPr lang="en-US" altLang="zh-CN" sz="2400"/>
            </a:p>
          </p:txBody>
        </p:sp>
        <p:sp>
          <p:nvSpPr>
            <p:cNvPr id="48517" name="Rectangle 138"/>
            <p:cNvSpPr>
              <a:spLocks noChangeArrowheads="1"/>
            </p:cNvSpPr>
            <p:nvPr/>
          </p:nvSpPr>
          <p:spPr bwMode="auto">
            <a:xfrm>
              <a:off x="440" y="8921"/>
              <a:ext cx="0"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t>  </a:t>
              </a:r>
              <a:endParaRPr lang="en-US" altLang="zh-CN" sz="400"/>
            </a:p>
          </p:txBody>
        </p:sp>
        <p:sp>
          <p:nvSpPr>
            <p:cNvPr id="48518" name="Rectangle 139"/>
            <p:cNvSpPr>
              <a:spLocks noChangeArrowheads="1"/>
            </p:cNvSpPr>
            <p:nvPr/>
          </p:nvSpPr>
          <p:spPr bwMode="auto">
            <a:xfrm>
              <a:off x="440" y="8921"/>
              <a:ext cx="906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t>  </a:t>
              </a:r>
              <a:endParaRPr lang="en-US" altLang="zh-CN" sz="400"/>
            </a:p>
          </p:txBody>
        </p:sp>
        <p:sp>
          <p:nvSpPr>
            <p:cNvPr id="48519" name="Rectangle 140"/>
            <p:cNvSpPr>
              <a:spLocks noChangeArrowheads="1"/>
            </p:cNvSpPr>
            <p:nvPr/>
          </p:nvSpPr>
          <p:spPr bwMode="auto">
            <a:xfrm>
              <a:off x="9507" y="8921"/>
              <a:ext cx="861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t>  </a:t>
              </a:r>
              <a:endParaRPr lang="en-US" altLang="zh-CN" sz="400"/>
            </a:p>
          </p:txBody>
        </p:sp>
        <p:sp>
          <p:nvSpPr>
            <p:cNvPr id="48520" name="Rectangle 141"/>
            <p:cNvSpPr>
              <a:spLocks noChangeArrowheads="1"/>
            </p:cNvSpPr>
            <p:nvPr/>
          </p:nvSpPr>
          <p:spPr bwMode="auto">
            <a:xfrm>
              <a:off x="18122" y="8921"/>
              <a:ext cx="8615"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t>  </a:t>
              </a:r>
              <a:r>
                <a:rPr lang="en-US" altLang="zh-CN" sz="500"/>
                <a:t> </a:t>
              </a:r>
              <a:endParaRPr lang="en-US" altLang="zh-CN" sz="2400"/>
            </a:p>
          </p:txBody>
        </p:sp>
        <p:grpSp>
          <p:nvGrpSpPr>
            <p:cNvPr id="48521" name="Group 142"/>
            <p:cNvGrpSpPr>
              <a:grpSpLocks/>
            </p:cNvGrpSpPr>
            <p:nvPr/>
          </p:nvGrpSpPr>
          <p:grpSpPr bwMode="auto">
            <a:xfrm>
              <a:off x="440" y="9209"/>
              <a:ext cx="0" cy="288"/>
              <a:chOff x="0" y="0"/>
              <a:chExt cx="0" cy="288"/>
            </a:xfrm>
          </p:grpSpPr>
          <p:sp>
            <p:nvSpPr>
              <p:cNvPr id="48528" name="Rectangle 143"/>
              <p:cNvSpPr>
                <a:spLocks noChangeArrowheads="1"/>
              </p:cNvSpPr>
              <p:nvPr/>
            </p:nvSpPr>
            <p:spPr bwMode="auto">
              <a:xfrm>
                <a:off x="0" y="0"/>
                <a:ext cx="0" cy="288"/>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en-US" altLang="en-US"/>
              </a:p>
            </p:txBody>
          </p:sp>
          <p:sp>
            <p:nvSpPr>
              <p:cNvPr id="48529" name="Rectangle 144"/>
              <p:cNvSpPr>
                <a:spLocks noChangeArrowheads="1"/>
              </p:cNvSpPr>
              <p:nvPr/>
            </p:nvSpPr>
            <p:spPr bwMode="auto">
              <a:xfrm>
                <a:off x="0" y="0"/>
                <a:ext cx="0" cy="288"/>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t>  </a:t>
                </a:r>
                <a:endParaRPr lang="en-US" altLang="zh-CN"/>
              </a:p>
            </p:txBody>
          </p:sp>
        </p:grpSp>
        <p:grpSp>
          <p:nvGrpSpPr>
            <p:cNvPr id="48522" name="Group 145"/>
            <p:cNvGrpSpPr>
              <a:grpSpLocks/>
            </p:cNvGrpSpPr>
            <p:nvPr/>
          </p:nvGrpSpPr>
          <p:grpSpPr bwMode="auto">
            <a:xfrm>
              <a:off x="440" y="9209"/>
              <a:ext cx="9067" cy="288"/>
              <a:chOff x="0" y="0"/>
              <a:chExt cx="9067" cy="288"/>
            </a:xfrm>
          </p:grpSpPr>
          <p:sp>
            <p:nvSpPr>
              <p:cNvPr id="48526" name="Rectangle 146"/>
              <p:cNvSpPr>
                <a:spLocks noChangeArrowheads="1"/>
              </p:cNvSpPr>
              <p:nvPr/>
            </p:nvSpPr>
            <p:spPr bwMode="auto">
              <a:xfrm>
                <a:off x="0" y="0"/>
                <a:ext cx="9067" cy="288"/>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en-US" altLang="en-US"/>
              </a:p>
            </p:txBody>
          </p:sp>
          <p:sp>
            <p:nvSpPr>
              <p:cNvPr id="48527" name="Rectangle 147"/>
              <p:cNvSpPr>
                <a:spLocks noChangeArrowheads="1"/>
              </p:cNvSpPr>
              <p:nvPr/>
            </p:nvSpPr>
            <p:spPr bwMode="auto">
              <a:xfrm>
                <a:off x="0" y="0"/>
                <a:ext cx="9067" cy="288"/>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t>  </a:t>
                </a:r>
                <a:r>
                  <a:rPr lang="en-US" altLang="zh-CN"/>
                  <a:t> </a:t>
                </a:r>
                <a:r>
                  <a:rPr lang="en-US" altLang="zh-CN" sz="2400"/>
                  <a:t>                                                                                      </a:t>
                </a:r>
              </a:p>
            </p:txBody>
          </p:sp>
        </p:grpSp>
        <p:grpSp>
          <p:nvGrpSpPr>
            <p:cNvPr id="48523" name="Group 148"/>
            <p:cNvGrpSpPr>
              <a:grpSpLocks/>
            </p:cNvGrpSpPr>
            <p:nvPr/>
          </p:nvGrpSpPr>
          <p:grpSpPr bwMode="auto">
            <a:xfrm>
              <a:off x="9507" y="9209"/>
              <a:ext cx="8615" cy="288"/>
              <a:chOff x="0" y="0"/>
              <a:chExt cx="8615" cy="288"/>
            </a:xfrm>
          </p:grpSpPr>
          <p:sp>
            <p:nvSpPr>
              <p:cNvPr id="48524" name="Rectangle 149"/>
              <p:cNvSpPr>
                <a:spLocks noChangeArrowheads="1"/>
              </p:cNvSpPr>
              <p:nvPr/>
            </p:nvSpPr>
            <p:spPr bwMode="auto">
              <a:xfrm>
                <a:off x="0" y="0"/>
                <a:ext cx="8615" cy="288"/>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en-US" altLang="en-US"/>
              </a:p>
            </p:txBody>
          </p:sp>
          <p:sp>
            <p:nvSpPr>
              <p:cNvPr id="48525" name="Rectangle 150"/>
              <p:cNvSpPr>
                <a:spLocks noChangeArrowheads="1"/>
              </p:cNvSpPr>
              <p:nvPr/>
            </p:nvSpPr>
            <p:spPr bwMode="auto">
              <a:xfrm>
                <a:off x="0" y="0"/>
                <a:ext cx="8615" cy="288"/>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t>  </a:t>
                </a:r>
                <a:endParaRPr lang="en-US" altLang="zh-CN"/>
              </a:p>
            </p:txBody>
          </p:sp>
        </p:grpSp>
      </p:grpSp>
      <p:grpSp>
        <p:nvGrpSpPr>
          <p:cNvPr id="48133" name="Group 151"/>
          <p:cNvGrpSpPr>
            <a:grpSpLocks/>
          </p:cNvGrpSpPr>
          <p:nvPr/>
        </p:nvGrpSpPr>
        <p:grpSpPr bwMode="auto">
          <a:xfrm>
            <a:off x="-16692563" y="12903200"/>
            <a:ext cx="5918200" cy="457200"/>
            <a:chOff x="0" y="0"/>
            <a:chExt cx="3728" cy="288"/>
          </a:xfrm>
        </p:grpSpPr>
        <p:grpSp>
          <p:nvGrpSpPr>
            <p:cNvPr id="48474" name="Group 152"/>
            <p:cNvGrpSpPr>
              <a:grpSpLocks/>
            </p:cNvGrpSpPr>
            <p:nvPr/>
          </p:nvGrpSpPr>
          <p:grpSpPr bwMode="auto">
            <a:xfrm>
              <a:off x="0" y="0"/>
              <a:ext cx="3728" cy="288"/>
              <a:chOff x="0" y="0"/>
              <a:chExt cx="3728" cy="288"/>
            </a:xfrm>
          </p:grpSpPr>
          <p:grpSp>
            <p:nvGrpSpPr>
              <p:cNvPr id="48476" name="Group 153"/>
              <p:cNvGrpSpPr>
                <a:grpSpLocks/>
              </p:cNvGrpSpPr>
              <p:nvPr/>
            </p:nvGrpSpPr>
            <p:grpSpPr bwMode="auto">
              <a:xfrm>
                <a:off x="0" y="0"/>
                <a:ext cx="397" cy="288"/>
                <a:chOff x="0" y="0"/>
                <a:chExt cx="397" cy="288"/>
              </a:xfrm>
            </p:grpSpPr>
            <p:sp>
              <p:nvSpPr>
                <p:cNvPr id="48483" name="Rectangle 154"/>
                <p:cNvSpPr>
                  <a:spLocks noChangeArrowheads="1"/>
                </p:cNvSpPr>
                <p:nvPr/>
              </p:nvSpPr>
              <p:spPr bwMode="auto">
                <a:xfrm>
                  <a:off x="0" y="0"/>
                  <a:ext cx="39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t>  </a:t>
                  </a:r>
                  <a:r>
                    <a:rPr lang="en-US" altLang="zh-CN"/>
                    <a:t> </a:t>
                  </a:r>
                  <a:r>
                    <a:rPr lang="en-US" altLang="zh-CN" sz="2400"/>
                    <a:t>  </a:t>
                  </a:r>
                </a:p>
              </p:txBody>
            </p:sp>
            <p:sp>
              <p:nvSpPr>
                <p:cNvPr id="48484" name="Rectangle 155"/>
                <p:cNvSpPr>
                  <a:spLocks noChangeArrowheads="1"/>
                </p:cNvSpPr>
                <p:nvPr/>
              </p:nvSpPr>
              <p:spPr bwMode="auto">
                <a:xfrm>
                  <a:off x="0" y="0"/>
                  <a:ext cx="397" cy="288"/>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en-US" altLang="en-US"/>
                </a:p>
              </p:txBody>
            </p:sp>
          </p:grpSp>
          <p:grpSp>
            <p:nvGrpSpPr>
              <p:cNvPr id="48477" name="Group 156"/>
              <p:cNvGrpSpPr>
                <a:grpSpLocks/>
              </p:cNvGrpSpPr>
              <p:nvPr/>
            </p:nvGrpSpPr>
            <p:grpSpPr bwMode="auto">
              <a:xfrm>
                <a:off x="397" y="0"/>
                <a:ext cx="1513" cy="288"/>
                <a:chOff x="0" y="0"/>
                <a:chExt cx="1513" cy="288"/>
              </a:xfrm>
            </p:grpSpPr>
            <p:sp>
              <p:nvSpPr>
                <p:cNvPr id="48481" name="Rectangle 157"/>
                <p:cNvSpPr>
                  <a:spLocks noChangeArrowheads="1"/>
                </p:cNvSpPr>
                <p:nvPr/>
              </p:nvSpPr>
              <p:spPr bwMode="auto">
                <a:xfrm>
                  <a:off x="0" y="0"/>
                  <a:ext cx="151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700">
                      <a:solidFill>
                        <a:srgbClr val="003366"/>
                      </a:solidFill>
                      <a:latin typeface="Verdana" panose="020B0604030504040204" pitchFamily="34" charset="0"/>
                    </a:rPr>
                    <a:t>Last modified May 10, 2001 </a:t>
                  </a:r>
                  <a:br>
                    <a:rPr lang="en-US" altLang="zh-CN" sz="700">
                      <a:solidFill>
                        <a:srgbClr val="003366"/>
                      </a:solidFill>
                      <a:latin typeface="Verdana" panose="020B0604030504040204" pitchFamily="34" charset="0"/>
                    </a:rPr>
                  </a:br>
                  <a:r>
                    <a:rPr lang="en-US" altLang="zh-CN" sz="700" u="sng">
                      <a:latin typeface="Verdana" panose="020B0604030504040204" pitchFamily="34" charset="0"/>
                      <a:hlinkClick r:id="rId18"/>
                    </a:rPr>
                    <a:t>Copyright?2001 The Nobel Foundation</a:t>
                  </a:r>
                  <a:endParaRPr lang="en-US" altLang="zh-CN" sz="2400"/>
                </a:p>
              </p:txBody>
            </p:sp>
            <p:sp>
              <p:nvSpPr>
                <p:cNvPr id="48482" name="Rectangle 158"/>
                <p:cNvSpPr>
                  <a:spLocks noChangeArrowheads="1"/>
                </p:cNvSpPr>
                <p:nvPr/>
              </p:nvSpPr>
              <p:spPr bwMode="auto">
                <a:xfrm>
                  <a:off x="0" y="0"/>
                  <a:ext cx="1513" cy="288"/>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en-US" altLang="en-US"/>
                </a:p>
              </p:txBody>
            </p:sp>
          </p:grpSp>
          <p:grpSp>
            <p:nvGrpSpPr>
              <p:cNvPr id="48478" name="Group 159"/>
              <p:cNvGrpSpPr>
                <a:grpSpLocks/>
              </p:cNvGrpSpPr>
              <p:nvPr/>
            </p:nvGrpSpPr>
            <p:grpSpPr bwMode="auto">
              <a:xfrm>
                <a:off x="1910" y="0"/>
                <a:ext cx="1818" cy="288"/>
                <a:chOff x="0" y="0"/>
                <a:chExt cx="1818" cy="288"/>
              </a:xfrm>
            </p:grpSpPr>
            <p:sp>
              <p:nvSpPr>
                <p:cNvPr id="48479" name="Rectangle 160"/>
                <p:cNvSpPr>
                  <a:spLocks noChangeArrowheads="1"/>
                </p:cNvSpPr>
                <p:nvPr/>
              </p:nvSpPr>
              <p:spPr bwMode="auto">
                <a:xfrm>
                  <a:off x="0" y="0"/>
                  <a:ext cx="181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en-US" altLang="zh-CN" sz="700">
                      <a:solidFill>
                        <a:srgbClr val="003366"/>
                      </a:solidFill>
                      <a:latin typeface="Verdana" panose="020B0604030504040204" pitchFamily="34" charset="0"/>
                    </a:rPr>
                    <a:t>The Official Web Site of The Nobel Foundation  </a:t>
                  </a:r>
                  <a:endParaRPr lang="en-US" altLang="zh-CN" sz="2400"/>
                </a:p>
              </p:txBody>
            </p:sp>
            <p:sp>
              <p:nvSpPr>
                <p:cNvPr id="48480" name="Rectangle 161"/>
                <p:cNvSpPr>
                  <a:spLocks noChangeArrowheads="1"/>
                </p:cNvSpPr>
                <p:nvPr/>
              </p:nvSpPr>
              <p:spPr bwMode="auto">
                <a:xfrm>
                  <a:off x="0" y="0"/>
                  <a:ext cx="1818" cy="288"/>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en-US" altLang="en-US"/>
                </a:p>
              </p:txBody>
            </p:sp>
          </p:grpSp>
        </p:grpSp>
        <p:sp>
          <p:nvSpPr>
            <p:cNvPr id="48475" name="Rectangle 162"/>
            <p:cNvSpPr>
              <a:spLocks noChangeArrowheads="1"/>
            </p:cNvSpPr>
            <p:nvPr/>
          </p:nvSpPr>
          <p:spPr bwMode="auto">
            <a:xfrm>
              <a:off x="0" y="0"/>
              <a:ext cx="3728" cy="288"/>
            </a:xfrm>
            <a:prstGeom prst="rect">
              <a:avLst/>
            </a:prstGeom>
            <a:noFill/>
            <a:ln w="1">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en-US" altLang="en-US"/>
            </a:p>
          </p:txBody>
        </p:sp>
      </p:grpSp>
      <p:pic>
        <p:nvPicPr>
          <p:cNvPr id="48134" name="Picture 163" descr="logo">
            <a:hlinkClick r:id="rId17"/>
          </p:cNvPr>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16524288" y="-5394325"/>
            <a:ext cx="1646238" cy="87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35" name="Picture 164" descr="lines-tools"/>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14639925" y="-6453188"/>
            <a:ext cx="2994025" cy="217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36" name="Picture 165" descr="home">
            <a:hlinkClick r:id="rId19"/>
          </p:cNvPr>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11550650" y="-6453188"/>
            <a:ext cx="549275" cy="217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37" name="Picture 166" descr="help">
            <a:hlinkClick r:id="rId18"/>
          </p:cNvPr>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10899775" y="-6453188"/>
            <a:ext cx="811212" cy="217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38" name="Picture 167" descr="about">
            <a:hlinkClick r:id="rId20"/>
          </p:cNvPr>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14411325" y="-6088063"/>
            <a:ext cx="617537" cy="217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39" name="Picture 168" descr="search">
            <a:hlinkClick r:id="rId21"/>
          </p:cNvPr>
          <p:cNvPicPr>
            <a:picLocks noChangeAspect="1"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13684250" y="-6088063"/>
            <a:ext cx="960437" cy="217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40" name="Picture 169" descr="lines"/>
          <p:cNvPicPr>
            <a:picLocks noChangeAspect="1" noChangeArrowheads="1"/>
          </p:cNvPicPr>
          <p:nvPr/>
        </p:nvPicPr>
        <p:blipFill>
          <a:blip r:embed="rId34">
            <a:extLst>
              <a:ext uri="{28A0092B-C50C-407E-A947-70E740481C1C}">
                <a14:useLocalDpi xmlns:a14="http://schemas.microsoft.com/office/drawing/2010/main" val="0"/>
              </a:ext>
            </a:extLst>
          </a:blip>
          <a:srcRect/>
          <a:stretch>
            <a:fillRect/>
          </a:stretch>
        </p:blipFill>
        <p:spPr bwMode="auto">
          <a:xfrm>
            <a:off x="-14639925" y="-5813425"/>
            <a:ext cx="5932487" cy="250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41" name="Picture 170" descr="nobel">
            <a:hlinkClick r:id="rId22"/>
          </p:cNvPr>
          <p:cNvPicPr>
            <a:picLocks noChangeAspect="1" noChangeArrowheads="1"/>
          </p:cNvPicPr>
          <p:nvPr/>
        </p:nvPicPr>
        <p:blipFill>
          <a:blip r:embed="rId35">
            <a:extLst>
              <a:ext uri="{28A0092B-C50C-407E-A947-70E740481C1C}">
                <a14:useLocalDpi xmlns:a14="http://schemas.microsoft.com/office/drawing/2010/main" val="0"/>
              </a:ext>
            </a:extLst>
          </a:blip>
          <a:srcRect/>
          <a:stretch>
            <a:fillRect/>
          </a:stretch>
        </p:blipFill>
        <p:spPr bwMode="auto">
          <a:xfrm>
            <a:off x="-14595475" y="-5416550"/>
            <a:ext cx="685800" cy="1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42" name="Picture 171" descr="physics">
            <a:hlinkClick r:id="rId23"/>
          </p:cNvPr>
          <p:cNvPicPr>
            <a:picLocks noChangeAspect="1" noChangeArrowheads="1"/>
          </p:cNvPicPr>
          <p:nvPr/>
        </p:nvPicPr>
        <p:blipFill>
          <a:blip r:embed="rId36">
            <a:extLst>
              <a:ext uri="{28A0092B-C50C-407E-A947-70E740481C1C}">
                <a14:useLocalDpi xmlns:a14="http://schemas.microsoft.com/office/drawing/2010/main" val="0"/>
              </a:ext>
            </a:extLst>
          </a:blip>
          <a:srcRect/>
          <a:stretch>
            <a:fillRect/>
          </a:stretch>
        </p:blipFill>
        <p:spPr bwMode="auto">
          <a:xfrm>
            <a:off x="-14006513" y="-5416550"/>
            <a:ext cx="765175" cy="1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43" name="Picture 172" descr="chemistry-z">
            <a:hlinkClick r:id="rId24"/>
          </p:cNvPr>
          <p:cNvPicPr>
            <a:picLocks noChangeAspect="1" noChangeArrowheads="1"/>
          </p:cNvPicPr>
          <p:nvPr/>
        </p:nvPicPr>
        <p:blipFill>
          <a:blip r:embed="rId37">
            <a:extLst>
              <a:ext uri="{28A0092B-C50C-407E-A947-70E740481C1C}">
                <a14:useLocalDpi xmlns:a14="http://schemas.microsoft.com/office/drawing/2010/main" val="0"/>
              </a:ext>
            </a:extLst>
          </a:blip>
          <a:srcRect/>
          <a:stretch>
            <a:fillRect/>
          </a:stretch>
        </p:blipFill>
        <p:spPr bwMode="auto">
          <a:xfrm>
            <a:off x="-13396913" y="-5416550"/>
            <a:ext cx="925513" cy="1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44" name="Picture 173" descr="medicine">
            <a:hlinkClick r:id="rId25"/>
          </p:cNvPr>
          <p:cNvPicPr>
            <a:picLocks noChangeAspect="1" noChangeArrowheads="1"/>
          </p:cNvPicPr>
          <p:nvPr/>
        </p:nvPicPr>
        <p:blipFill>
          <a:blip r:embed="rId38">
            <a:extLst>
              <a:ext uri="{28A0092B-C50C-407E-A947-70E740481C1C}">
                <a14:useLocalDpi xmlns:a14="http://schemas.microsoft.com/office/drawing/2010/main" val="0"/>
              </a:ext>
            </a:extLst>
          </a:blip>
          <a:srcRect/>
          <a:stretch>
            <a:fillRect/>
          </a:stretch>
        </p:blipFill>
        <p:spPr bwMode="auto">
          <a:xfrm>
            <a:off x="-12706350" y="-5416550"/>
            <a:ext cx="868362" cy="1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45" name="Picture 174" descr="literature">
            <a:hlinkClick r:id="rId3"/>
          </p:cNvPr>
          <p:cNvPicPr>
            <a:picLocks noChangeAspect="1" noChangeArrowheads="1"/>
          </p:cNvPicPr>
          <p:nvPr/>
        </p:nvPicPr>
        <p:blipFill>
          <a:blip r:embed="rId39">
            <a:extLst>
              <a:ext uri="{28A0092B-C50C-407E-A947-70E740481C1C}">
                <a14:useLocalDpi xmlns:a14="http://schemas.microsoft.com/office/drawing/2010/main" val="0"/>
              </a:ext>
            </a:extLst>
          </a:blip>
          <a:srcRect/>
          <a:stretch>
            <a:fillRect/>
          </a:stretch>
        </p:blipFill>
        <p:spPr bwMode="auto">
          <a:xfrm>
            <a:off x="-12042775" y="-5173663"/>
            <a:ext cx="1006475" cy="1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46" name="Picture 175" descr="peace">
            <a:hlinkClick r:id="rId3"/>
          </p:cNvPr>
          <p:cNvPicPr>
            <a:picLocks noChangeAspect="1" noChangeArrowheads="1"/>
          </p:cNvPicPr>
          <p:nvPr/>
        </p:nvPicPr>
        <p:blipFill>
          <a:blip r:embed="rId40">
            <a:extLst>
              <a:ext uri="{28A0092B-C50C-407E-A947-70E740481C1C}">
                <a14:useLocalDpi xmlns:a14="http://schemas.microsoft.com/office/drawing/2010/main" val="0"/>
              </a:ext>
            </a:extLst>
          </a:blip>
          <a:srcRect/>
          <a:stretch>
            <a:fillRect/>
          </a:stretch>
        </p:blipFill>
        <p:spPr bwMode="auto">
          <a:xfrm>
            <a:off x="-11287125" y="-5416550"/>
            <a:ext cx="663575" cy="1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47" name="Picture 176" descr="economics">
            <a:hlinkClick r:id="rId4"/>
          </p:cNvPr>
          <p:cNvPicPr>
            <a:picLocks noChangeAspect="1" noChangeArrowheads="1"/>
          </p:cNvPicPr>
          <p:nvPr/>
        </p:nvPicPr>
        <p:blipFill>
          <a:blip r:embed="rId41">
            <a:extLst>
              <a:ext uri="{28A0092B-C50C-407E-A947-70E740481C1C}">
                <a14:useLocalDpi xmlns:a14="http://schemas.microsoft.com/office/drawing/2010/main" val="0"/>
              </a:ext>
            </a:extLst>
          </a:blip>
          <a:srcRect/>
          <a:stretch>
            <a:fillRect/>
          </a:stretch>
        </p:blipFill>
        <p:spPr bwMode="auto">
          <a:xfrm>
            <a:off x="-10731500" y="-5416550"/>
            <a:ext cx="1017587" cy="1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48" name="Picture 177" descr="laureates-x">
            <a:hlinkClick r:id="rId5"/>
          </p:cNvPr>
          <p:cNvPicPr>
            <a:picLocks noChangeAspect="1" noChangeArrowheads="1"/>
          </p:cNvPicPr>
          <p:nvPr/>
        </p:nvPicPr>
        <p:blipFill>
          <a:blip r:embed="rId42">
            <a:extLst>
              <a:ext uri="{28A0092B-C50C-407E-A947-70E740481C1C}">
                <a14:useLocalDpi xmlns:a14="http://schemas.microsoft.com/office/drawing/2010/main" val="0"/>
              </a:ext>
            </a:extLst>
          </a:blip>
          <a:srcRect/>
          <a:stretch>
            <a:fillRect/>
          </a:stretch>
        </p:blipFill>
        <p:spPr bwMode="auto">
          <a:xfrm>
            <a:off x="-14614525" y="-4106863"/>
            <a:ext cx="993775" cy="217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49" name="Picture 178" descr="articles">
            <a:hlinkClick r:id="rId6"/>
          </p:cNvPr>
          <p:cNvPicPr>
            <a:picLocks noChangeAspect="1" noChangeArrowheads="1"/>
          </p:cNvPicPr>
          <p:nvPr/>
        </p:nvPicPr>
        <p:blipFill>
          <a:blip r:embed="rId43">
            <a:extLst>
              <a:ext uri="{28A0092B-C50C-407E-A947-70E740481C1C}">
                <a14:useLocalDpi xmlns:a14="http://schemas.microsoft.com/office/drawing/2010/main" val="0"/>
              </a:ext>
            </a:extLst>
          </a:blip>
          <a:srcRect/>
          <a:stretch>
            <a:fillRect/>
          </a:stretch>
        </p:blipFill>
        <p:spPr bwMode="auto">
          <a:xfrm>
            <a:off x="-13774738" y="-4106863"/>
            <a:ext cx="857250" cy="217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50" name="Picture 179" descr="educational">
            <a:hlinkClick r:id="rId7"/>
          </p:cNvPr>
          <p:cNvPicPr>
            <a:picLocks noChangeAspect="1" noChangeArrowheads="1"/>
          </p:cNvPicPr>
          <p:nvPr/>
        </p:nvPicPr>
        <p:blipFill>
          <a:blip r:embed="rId44">
            <a:extLst>
              <a:ext uri="{28A0092B-C50C-407E-A947-70E740481C1C}">
                <a14:useLocalDpi xmlns:a14="http://schemas.microsoft.com/office/drawing/2010/main" val="0"/>
              </a:ext>
            </a:extLst>
          </a:blip>
          <a:srcRect/>
          <a:stretch>
            <a:fillRect/>
          </a:stretch>
        </p:blipFill>
        <p:spPr bwMode="auto">
          <a:xfrm>
            <a:off x="-13011150" y="-4106863"/>
            <a:ext cx="1222375" cy="217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51" name="Picture 180" descr="white-edu"/>
          <p:cNvPicPr>
            <a:picLocks noChangeAspect="1" noChangeArrowheads="1"/>
          </p:cNvPicPr>
          <p:nvPr/>
        </p:nvPicPr>
        <p:blipFill>
          <a:blip r:embed="rId45">
            <a:extLst>
              <a:ext uri="{28A0092B-C50C-407E-A947-70E740481C1C}">
                <a14:useLocalDpi xmlns:a14="http://schemas.microsoft.com/office/drawing/2010/main" val="0"/>
              </a:ext>
            </a:extLst>
          </a:blip>
          <a:srcRect/>
          <a:stretch>
            <a:fillRect/>
          </a:stretch>
        </p:blipFill>
        <p:spPr bwMode="auto">
          <a:xfrm>
            <a:off x="-12074525" y="-3984625"/>
            <a:ext cx="2857500" cy="217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52" name="Picture 181" descr="line"/>
          <p:cNvPicPr>
            <a:picLocks noChangeAspect="1" noChangeArrowheads="1"/>
          </p:cNvPicPr>
          <p:nvPr/>
        </p:nvPicPr>
        <p:blipFill>
          <a:blip r:embed="rId46">
            <a:extLst>
              <a:ext uri="{28A0092B-C50C-407E-A947-70E740481C1C}">
                <a14:useLocalDpi xmlns:a14="http://schemas.microsoft.com/office/drawing/2010/main" val="0"/>
              </a:ext>
            </a:extLst>
          </a:blip>
          <a:srcRect/>
          <a:stretch>
            <a:fillRect/>
          </a:stretch>
        </p:blipFill>
        <p:spPr bwMode="auto">
          <a:xfrm>
            <a:off x="-16524288" y="-3040063"/>
            <a:ext cx="7578725" cy="1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53" name="Picture 182"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6524288" y="-2582863"/>
            <a:ext cx="206375" cy="1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54" name="Picture 183"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6600488" y="-1852613"/>
            <a:ext cx="206375" cy="1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55" name="Picture 184" descr="poster-kva"/>
          <p:cNvPicPr>
            <a:picLocks noChangeAspect="1" noChangeArrowheads="1"/>
          </p:cNvPicPr>
          <p:nvPr/>
        </p:nvPicPr>
        <p:blipFill>
          <a:blip r:embed="rId48">
            <a:extLst>
              <a:ext uri="{28A0092B-C50C-407E-A947-70E740481C1C}">
                <a14:useLocalDpi xmlns:a14="http://schemas.microsoft.com/office/drawing/2010/main" val="0"/>
              </a:ext>
            </a:extLst>
          </a:blip>
          <a:srcRect/>
          <a:stretch>
            <a:fillRect/>
          </a:stretch>
        </p:blipFill>
        <p:spPr bwMode="auto">
          <a:xfrm>
            <a:off x="-16175038" y="-2582863"/>
            <a:ext cx="7108825" cy="23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56" name="Picture 185" descr="grey"/>
          <p:cNvPicPr>
            <a:picLocks noChangeAspect="1" noChangeArrowheads="1"/>
          </p:cNvPicPr>
          <p:nvPr/>
        </p:nvPicPr>
        <p:blipFill>
          <a:blip r:embed="rId49">
            <a:extLst>
              <a:ext uri="{28A0092B-C50C-407E-A947-70E740481C1C}">
                <a14:useLocalDpi xmlns:a14="http://schemas.microsoft.com/office/drawing/2010/main" val="0"/>
              </a:ext>
            </a:extLst>
          </a:blip>
          <a:srcRect/>
          <a:stretch>
            <a:fillRect/>
          </a:stretch>
        </p:blipFill>
        <p:spPr bwMode="auto">
          <a:xfrm>
            <a:off x="-16175038" y="-2125663"/>
            <a:ext cx="7108825" cy="1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57" name="Picture 186"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6175038" y="-1668463"/>
            <a:ext cx="11113" cy="1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58" name="Picture 187"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5917863" y="-1668463"/>
            <a:ext cx="68263" cy="1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59" name="Picture 188"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5994063" y="-1303338"/>
            <a:ext cx="92075" cy="1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60" name="Picture 189"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5865475" y="-1668463"/>
            <a:ext cx="11112"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61" name="Picture 190"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473200" y="-1668463"/>
            <a:ext cx="171450" cy="1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62" name="Picture 191"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2242800" y="-1666875"/>
            <a:ext cx="68263" cy="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63" name="Picture 192"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25827038" y="-1666875"/>
            <a:ext cx="11112" cy="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64" name="Picture 193"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6175038" y="-1211263"/>
            <a:ext cx="11113" cy="1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65" name="Picture 194"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5917863" y="-1211263"/>
            <a:ext cx="68263" cy="1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66" name="Picture 195"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5994063" y="-846138"/>
            <a:ext cx="92075" cy="1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67" name="Picture 196" descr="back">
            <a:hlinkClick r:id="rId8"/>
          </p:cNvPr>
          <p:cNvPicPr>
            <a:picLocks noChangeAspect="1" noChangeArrowheads="1"/>
          </p:cNvPicPr>
          <p:nvPr/>
        </p:nvPicPr>
        <p:blipFill>
          <a:blip r:embed="rId50">
            <a:extLst>
              <a:ext uri="{28A0092B-C50C-407E-A947-70E740481C1C}">
                <a14:useLocalDpi xmlns:a14="http://schemas.microsoft.com/office/drawing/2010/main" val="0"/>
              </a:ext>
            </a:extLst>
          </a:blip>
          <a:srcRect/>
          <a:stretch>
            <a:fillRect/>
          </a:stretch>
        </p:blipFill>
        <p:spPr bwMode="auto">
          <a:xfrm>
            <a:off x="-15797213" y="-1211263"/>
            <a:ext cx="525463" cy="23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68" name="Picture 197" descr="next">
            <a:hlinkClick r:id="rId9"/>
          </p:cNvPr>
          <p:cNvPicPr>
            <a:picLocks noChangeAspect="1" noChangeArrowheads="1"/>
          </p:cNvPicPr>
          <p:nvPr/>
        </p:nvPicPr>
        <p:blipFill>
          <a:blip r:embed="rId51">
            <a:extLst>
              <a:ext uri="{28A0092B-C50C-407E-A947-70E740481C1C}">
                <a14:useLocalDpi xmlns:a14="http://schemas.microsoft.com/office/drawing/2010/main" val="0"/>
              </a:ext>
            </a:extLst>
          </a:blip>
          <a:srcRect/>
          <a:stretch>
            <a:fillRect/>
          </a:stretch>
        </p:blipFill>
        <p:spPr bwMode="auto">
          <a:xfrm>
            <a:off x="-10642600" y="-1211263"/>
            <a:ext cx="263525" cy="23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69" name="Picture 198" descr="index-1"/>
          <p:cNvPicPr>
            <a:picLocks noChangeAspect="1" noChangeArrowheads="1"/>
          </p:cNvPicPr>
          <p:nvPr/>
        </p:nvPicPr>
        <p:blipFill>
          <a:blip r:embed="rId52">
            <a:extLst>
              <a:ext uri="{28A0092B-C50C-407E-A947-70E740481C1C}">
                <a14:useLocalDpi xmlns:a14="http://schemas.microsoft.com/office/drawing/2010/main" val="0"/>
              </a:ext>
            </a:extLst>
          </a:blip>
          <a:srcRect/>
          <a:stretch>
            <a:fillRect/>
          </a:stretch>
        </p:blipFill>
        <p:spPr bwMode="auto">
          <a:xfrm>
            <a:off x="-15865475" y="342900"/>
            <a:ext cx="6172200" cy="846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70" name="Picture 199" descr="index-foto"/>
          <p:cNvPicPr>
            <a:picLocks noChangeAspect="1" noChangeArrowheads="1"/>
          </p:cNvPicPr>
          <p:nvPr/>
        </p:nvPicPr>
        <p:blipFill>
          <a:blip r:embed="rId53">
            <a:extLst>
              <a:ext uri="{28A0092B-C50C-407E-A947-70E740481C1C}">
                <a14:useLocalDpi xmlns:a14="http://schemas.microsoft.com/office/drawing/2010/main" val="0"/>
              </a:ext>
            </a:extLst>
          </a:blip>
          <a:srcRect/>
          <a:stretch>
            <a:fillRect/>
          </a:stretch>
        </p:blipFill>
        <p:spPr bwMode="auto">
          <a:xfrm>
            <a:off x="-14546263" y="1243013"/>
            <a:ext cx="3429000" cy="2549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71" name="Picture 200" descr="altm"/>
          <p:cNvPicPr>
            <a:picLocks noChangeAspect="1" noChangeArrowheads="1"/>
          </p:cNvPicPr>
          <p:nvPr/>
        </p:nvPicPr>
        <p:blipFill>
          <a:blip r:embed="rId54">
            <a:extLst>
              <a:ext uri="{28A0092B-C50C-407E-A947-70E740481C1C}">
                <a14:useLocalDpi xmlns:a14="http://schemas.microsoft.com/office/drawing/2010/main" val="0"/>
              </a:ext>
            </a:extLst>
          </a:blip>
          <a:srcRect/>
          <a:stretch>
            <a:fillRect/>
          </a:stretch>
        </p:blipFill>
        <p:spPr bwMode="auto">
          <a:xfrm>
            <a:off x="-15865475" y="4184650"/>
            <a:ext cx="2674937" cy="3840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72" name="Picture 201" descr="ch"/>
          <p:cNvPicPr>
            <a:picLocks noChangeAspect="1" noChangeArrowheads="1"/>
          </p:cNvPicPr>
          <p:nvPr/>
        </p:nvPicPr>
        <p:blipFill>
          <a:blip r:embed="rId55">
            <a:extLst>
              <a:ext uri="{28A0092B-C50C-407E-A947-70E740481C1C}">
                <a14:useLocalDpi xmlns:a14="http://schemas.microsoft.com/office/drawing/2010/main" val="0"/>
              </a:ext>
            </a:extLst>
          </a:blip>
          <a:srcRect/>
          <a:stretch>
            <a:fillRect/>
          </a:stretch>
        </p:blipFill>
        <p:spPr bwMode="auto">
          <a:xfrm>
            <a:off x="-13254038" y="4184650"/>
            <a:ext cx="2686050" cy="3840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73" name="Picture 202"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0199688" y="-1211263"/>
            <a:ext cx="171450" cy="1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74" name="Picture 203"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3516313" y="-1209675"/>
            <a:ext cx="68262" cy="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75" name="Picture 204"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7100550" y="-1209675"/>
            <a:ext cx="11113" cy="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76" name="Picture 205"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6175038" y="7950200"/>
            <a:ext cx="11113" cy="1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77" name="Picture 206"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5917863" y="7950200"/>
            <a:ext cx="68263" cy="1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78" name="Picture 207"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5994063" y="8315325"/>
            <a:ext cx="92075" cy="1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79" name="Picture 208"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5825788" y="7950200"/>
            <a:ext cx="11113" cy="11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80" name="Picture 210"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2242800" y="7950200"/>
            <a:ext cx="68263" cy="1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81" name="Picture 211"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25827038" y="7950200"/>
            <a:ext cx="11112" cy="1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82" name="Picture 212"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6175038" y="8407400"/>
            <a:ext cx="11113" cy="1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83" name="Picture 213"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5917863" y="8407400"/>
            <a:ext cx="68263" cy="1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84" name="Picture 214"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5994063" y="8772525"/>
            <a:ext cx="92075" cy="1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85" name="Picture 215" descr="corner1"/>
          <p:cNvPicPr>
            <a:picLocks noChangeAspect="1" noChangeArrowheads="1"/>
          </p:cNvPicPr>
          <p:nvPr/>
        </p:nvPicPr>
        <p:blipFill>
          <a:blip r:embed="rId56">
            <a:extLst>
              <a:ext uri="{28A0092B-C50C-407E-A947-70E740481C1C}">
                <a14:useLocalDpi xmlns:a14="http://schemas.microsoft.com/office/drawing/2010/main" val="0"/>
              </a:ext>
            </a:extLst>
          </a:blip>
          <a:srcRect/>
          <a:stretch>
            <a:fillRect/>
          </a:stretch>
        </p:blipFill>
        <p:spPr bwMode="auto">
          <a:xfrm>
            <a:off x="-15870238" y="8453438"/>
            <a:ext cx="79375" cy="7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86" name="Picture 216" descr="grey"/>
          <p:cNvPicPr>
            <a:picLocks noChangeAspect="1" noChangeArrowheads="1"/>
          </p:cNvPicPr>
          <p:nvPr/>
        </p:nvPicPr>
        <p:blipFill>
          <a:blip r:embed="rId49">
            <a:extLst>
              <a:ext uri="{28A0092B-C50C-407E-A947-70E740481C1C}">
                <a14:useLocalDpi xmlns:a14="http://schemas.microsoft.com/office/drawing/2010/main" val="0"/>
              </a:ext>
            </a:extLst>
          </a:blip>
          <a:srcRect/>
          <a:stretch>
            <a:fillRect/>
          </a:stretch>
        </p:blipFill>
        <p:spPr bwMode="auto">
          <a:xfrm>
            <a:off x="-15474950" y="8453438"/>
            <a:ext cx="6240462" cy="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87" name="Picture 217" descr="corner2"/>
          <p:cNvPicPr>
            <a:picLocks noChangeAspect="1" noChangeArrowheads="1"/>
          </p:cNvPicPr>
          <p:nvPr/>
        </p:nvPicPr>
        <p:blipFill>
          <a:blip r:embed="rId57">
            <a:extLst>
              <a:ext uri="{28A0092B-C50C-407E-A947-70E740481C1C}">
                <a14:useLocalDpi xmlns:a14="http://schemas.microsoft.com/office/drawing/2010/main" val="0"/>
              </a:ext>
            </a:extLst>
          </a:blip>
          <a:srcRect/>
          <a:stretch>
            <a:fillRect/>
          </a:stretch>
        </p:blipFill>
        <p:spPr bwMode="auto">
          <a:xfrm>
            <a:off x="-8942388" y="8453438"/>
            <a:ext cx="79375" cy="7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88" name="Picture 218"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5474950" y="8651875"/>
            <a:ext cx="11112" cy="68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89" name="Picture 219"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5873413" y="8850313"/>
            <a:ext cx="11113" cy="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90" name="Picture 220"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5724188" y="8956675"/>
            <a:ext cx="68263" cy="1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91" name="Picture 221" descr="back">
            <a:hlinkClick r:id="rId10"/>
          </p:cNvPr>
          <p:cNvPicPr>
            <a:picLocks noChangeAspect="1" noChangeArrowheads="1"/>
          </p:cNvPicPr>
          <p:nvPr/>
        </p:nvPicPr>
        <p:blipFill>
          <a:blip r:embed="rId50">
            <a:extLst>
              <a:ext uri="{28A0092B-C50C-407E-A947-70E740481C1C}">
                <a14:useLocalDpi xmlns:a14="http://schemas.microsoft.com/office/drawing/2010/main" val="0"/>
              </a:ext>
            </a:extLst>
          </a:blip>
          <a:srcRect/>
          <a:stretch>
            <a:fillRect/>
          </a:stretch>
        </p:blipFill>
        <p:spPr bwMode="auto">
          <a:xfrm>
            <a:off x="-9591675" y="8850313"/>
            <a:ext cx="525462"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92" name="Picture 222" descr="pilblue">
            <a:hlinkClick r:id="rId11"/>
          </p:cNvPr>
          <p:cNvPicPr>
            <a:picLocks noChangeAspect="1" noChangeArrowheads="1"/>
          </p:cNvPicPr>
          <p:nvPr/>
        </p:nvPicPr>
        <p:blipFill>
          <a:blip r:embed="rId58">
            <a:extLst>
              <a:ext uri="{28A0092B-C50C-407E-A947-70E740481C1C}">
                <a14:useLocalDpi xmlns:a14="http://schemas.microsoft.com/office/drawing/2010/main" val="0"/>
              </a:ext>
            </a:extLst>
          </a:blip>
          <a:srcRect/>
          <a:stretch>
            <a:fillRect/>
          </a:stretch>
        </p:blipFill>
        <p:spPr bwMode="auto">
          <a:xfrm>
            <a:off x="-14812963" y="9170988"/>
            <a:ext cx="171450" cy="7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93" name="Picture 223" descr="pilblue">
            <a:hlinkClick r:id="rId12"/>
          </p:cNvPr>
          <p:cNvPicPr>
            <a:picLocks noChangeAspect="1" noChangeArrowheads="1"/>
          </p:cNvPicPr>
          <p:nvPr/>
        </p:nvPicPr>
        <p:blipFill>
          <a:blip r:embed="rId58">
            <a:extLst>
              <a:ext uri="{28A0092B-C50C-407E-A947-70E740481C1C}">
                <a14:useLocalDpi xmlns:a14="http://schemas.microsoft.com/office/drawing/2010/main" val="0"/>
              </a:ext>
            </a:extLst>
          </a:blip>
          <a:srcRect/>
          <a:stretch>
            <a:fillRect/>
          </a:stretch>
        </p:blipFill>
        <p:spPr bwMode="auto">
          <a:xfrm>
            <a:off x="-13308013" y="9475788"/>
            <a:ext cx="171450" cy="7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94" name="Picture 224" descr="pilblue">
            <a:hlinkClick r:id="rId13"/>
          </p:cNvPr>
          <p:cNvPicPr>
            <a:picLocks noChangeAspect="1" noChangeArrowheads="1"/>
          </p:cNvPicPr>
          <p:nvPr/>
        </p:nvPicPr>
        <p:blipFill>
          <a:blip r:embed="rId58">
            <a:extLst>
              <a:ext uri="{28A0092B-C50C-407E-A947-70E740481C1C}">
                <a14:useLocalDpi xmlns:a14="http://schemas.microsoft.com/office/drawing/2010/main" val="0"/>
              </a:ext>
            </a:extLst>
          </a:blip>
          <a:srcRect/>
          <a:stretch>
            <a:fillRect/>
          </a:stretch>
        </p:blipFill>
        <p:spPr bwMode="auto">
          <a:xfrm>
            <a:off x="-13950950" y="9582150"/>
            <a:ext cx="171450" cy="7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95" name="Picture 225" descr="pilblue">
            <a:hlinkClick r:id="rId14"/>
          </p:cNvPr>
          <p:cNvPicPr>
            <a:picLocks noChangeAspect="1" noChangeArrowheads="1"/>
          </p:cNvPicPr>
          <p:nvPr/>
        </p:nvPicPr>
        <p:blipFill>
          <a:blip r:embed="rId58">
            <a:extLst>
              <a:ext uri="{28A0092B-C50C-407E-A947-70E740481C1C}">
                <a14:useLocalDpi xmlns:a14="http://schemas.microsoft.com/office/drawing/2010/main" val="0"/>
              </a:ext>
            </a:extLst>
          </a:blip>
          <a:srcRect/>
          <a:stretch>
            <a:fillRect/>
          </a:stretch>
        </p:blipFill>
        <p:spPr bwMode="auto">
          <a:xfrm>
            <a:off x="-12466638" y="9688513"/>
            <a:ext cx="171450" cy="7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96" name="Picture 226" descr="pilblue">
            <a:hlinkClick r:id="rId15"/>
          </p:cNvPr>
          <p:cNvPicPr>
            <a:picLocks noChangeAspect="1" noChangeArrowheads="1"/>
          </p:cNvPicPr>
          <p:nvPr/>
        </p:nvPicPr>
        <p:blipFill>
          <a:blip r:embed="rId58">
            <a:extLst>
              <a:ext uri="{28A0092B-C50C-407E-A947-70E740481C1C}">
                <a14:useLocalDpi xmlns:a14="http://schemas.microsoft.com/office/drawing/2010/main" val="0"/>
              </a:ext>
            </a:extLst>
          </a:blip>
          <a:srcRect/>
          <a:stretch>
            <a:fillRect/>
          </a:stretch>
        </p:blipFill>
        <p:spPr bwMode="auto">
          <a:xfrm>
            <a:off x="-14138275" y="9794875"/>
            <a:ext cx="171450" cy="7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97" name="Picture 227" descr="pilblue">
            <a:hlinkClick r:id="rId16"/>
          </p:cNvPr>
          <p:cNvPicPr>
            <a:picLocks noChangeAspect="1" noChangeArrowheads="1"/>
          </p:cNvPicPr>
          <p:nvPr/>
        </p:nvPicPr>
        <p:blipFill>
          <a:blip r:embed="rId58">
            <a:extLst>
              <a:ext uri="{28A0092B-C50C-407E-A947-70E740481C1C}">
                <a14:useLocalDpi xmlns:a14="http://schemas.microsoft.com/office/drawing/2010/main" val="0"/>
              </a:ext>
            </a:extLst>
          </a:blip>
          <a:srcRect/>
          <a:stretch>
            <a:fillRect/>
          </a:stretch>
        </p:blipFill>
        <p:spPr bwMode="auto">
          <a:xfrm>
            <a:off x="-14422438" y="9901238"/>
            <a:ext cx="171450" cy="7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98" name="Picture 228" descr="pilblue">
            <a:hlinkClick r:id="rId26"/>
          </p:cNvPr>
          <p:cNvPicPr>
            <a:picLocks noChangeAspect="1" noChangeArrowheads="1"/>
          </p:cNvPicPr>
          <p:nvPr/>
        </p:nvPicPr>
        <p:blipFill>
          <a:blip r:embed="rId58">
            <a:extLst>
              <a:ext uri="{28A0092B-C50C-407E-A947-70E740481C1C}">
                <a14:useLocalDpi xmlns:a14="http://schemas.microsoft.com/office/drawing/2010/main" val="0"/>
              </a:ext>
            </a:extLst>
          </a:blip>
          <a:srcRect/>
          <a:stretch>
            <a:fillRect/>
          </a:stretch>
        </p:blipFill>
        <p:spPr bwMode="auto">
          <a:xfrm>
            <a:off x="-14751050" y="10007600"/>
            <a:ext cx="171450" cy="7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99" name="Picture 229" descr="pilblue">
            <a:hlinkClick r:id="rId3"/>
          </p:cNvPr>
          <p:cNvPicPr>
            <a:picLocks noChangeAspect="1" noChangeArrowheads="1"/>
          </p:cNvPicPr>
          <p:nvPr/>
        </p:nvPicPr>
        <p:blipFill>
          <a:blip r:embed="rId58">
            <a:extLst>
              <a:ext uri="{28A0092B-C50C-407E-A947-70E740481C1C}">
                <a14:useLocalDpi xmlns:a14="http://schemas.microsoft.com/office/drawing/2010/main" val="0"/>
              </a:ext>
            </a:extLst>
          </a:blip>
          <a:srcRect/>
          <a:stretch>
            <a:fillRect/>
          </a:stretch>
        </p:blipFill>
        <p:spPr bwMode="auto">
          <a:xfrm>
            <a:off x="-13793788" y="10418763"/>
            <a:ext cx="171450" cy="7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00" name="Picture 230"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8942388" y="8850313"/>
            <a:ext cx="68263" cy="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01" name="Picture 231"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5241925" y="8850313"/>
            <a:ext cx="11112" cy="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02" name="Picture 232" descr="corner3"/>
          <p:cNvPicPr>
            <a:picLocks noChangeAspect="1" noChangeArrowheads="1"/>
          </p:cNvPicPr>
          <p:nvPr/>
        </p:nvPicPr>
        <p:blipFill>
          <a:blip r:embed="rId59">
            <a:extLst>
              <a:ext uri="{28A0092B-C50C-407E-A947-70E740481C1C}">
                <a14:useLocalDpi xmlns:a14="http://schemas.microsoft.com/office/drawing/2010/main" val="0"/>
              </a:ext>
            </a:extLst>
          </a:blip>
          <a:srcRect/>
          <a:stretch>
            <a:fillRect/>
          </a:stretch>
        </p:blipFill>
        <p:spPr bwMode="auto">
          <a:xfrm>
            <a:off x="-15870238" y="10617200"/>
            <a:ext cx="79375" cy="7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03" name="Picture 233"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5474950" y="10617200"/>
            <a:ext cx="11112" cy="68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04" name="Picture 234" descr="corner4"/>
          <p:cNvPicPr>
            <a:picLocks noChangeAspect="1" noChangeArrowheads="1"/>
          </p:cNvPicPr>
          <p:nvPr/>
        </p:nvPicPr>
        <p:blipFill>
          <a:blip r:embed="rId60">
            <a:extLst>
              <a:ext uri="{28A0092B-C50C-407E-A947-70E740481C1C}">
                <a14:useLocalDpi xmlns:a14="http://schemas.microsoft.com/office/drawing/2010/main" val="0"/>
              </a:ext>
            </a:extLst>
          </a:blip>
          <a:srcRect/>
          <a:stretch>
            <a:fillRect/>
          </a:stretch>
        </p:blipFill>
        <p:spPr bwMode="auto">
          <a:xfrm>
            <a:off x="-8942388" y="10617200"/>
            <a:ext cx="79375" cy="7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05" name="Picture 235" descr="grey"/>
          <p:cNvPicPr>
            <a:picLocks noChangeAspect="1" noChangeArrowheads="1"/>
          </p:cNvPicPr>
          <p:nvPr/>
        </p:nvPicPr>
        <p:blipFill>
          <a:blip r:embed="rId49">
            <a:extLst>
              <a:ext uri="{28A0092B-C50C-407E-A947-70E740481C1C}">
                <a14:useLocalDpi xmlns:a14="http://schemas.microsoft.com/office/drawing/2010/main" val="0"/>
              </a:ext>
            </a:extLst>
          </a:blip>
          <a:srcRect/>
          <a:stretch>
            <a:fillRect/>
          </a:stretch>
        </p:blipFill>
        <p:spPr bwMode="auto">
          <a:xfrm>
            <a:off x="-15474950" y="10815638"/>
            <a:ext cx="6240462" cy="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06" name="Picture 237"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1525250" y="8407400"/>
            <a:ext cx="68263" cy="1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07" name="Picture 238"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25109488" y="8407400"/>
            <a:ext cx="11112" cy="1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08" name="Picture 239" descr="corner3"/>
          <p:cNvPicPr>
            <a:picLocks noChangeAspect="1" noChangeArrowheads="1"/>
          </p:cNvPicPr>
          <p:nvPr/>
        </p:nvPicPr>
        <p:blipFill>
          <a:blip r:embed="rId59">
            <a:extLst>
              <a:ext uri="{28A0092B-C50C-407E-A947-70E740481C1C}">
                <a14:useLocalDpi xmlns:a14="http://schemas.microsoft.com/office/drawing/2010/main" val="0"/>
              </a:ext>
            </a:extLst>
          </a:blip>
          <a:srcRect/>
          <a:stretch>
            <a:fillRect/>
          </a:stretch>
        </p:blipFill>
        <p:spPr bwMode="auto">
          <a:xfrm>
            <a:off x="-16175038" y="11958638"/>
            <a:ext cx="79375" cy="7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09" name="Picture 240"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5917863" y="11577638"/>
            <a:ext cx="11113" cy="68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10" name="Picture 241"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5825788" y="11577638"/>
            <a:ext cx="11113" cy="68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11" name="Picture 242"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431925" y="11577638"/>
            <a:ext cx="11112" cy="68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12" name="Picture 243" descr="corner4"/>
          <p:cNvPicPr>
            <a:picLocks noChangeAspect="1" noChangeArrowheads="1"/>
          </p:cNvPicPr>
          <p:nvPr/>
        </p:nvPicPr>
        <p:blipFill>
          <a:blip r:embed="rId60">
            <a:extLst>
              <a:ext uri="{28A0092B-C50C-407E-A947-70E740481C1C}">
                <a14:useLocalDpi xmlns:a14="http://schemas.microsoft.com/office/drawing/2010/main" val="0"/>
              </a:ext>
            </a:extLst>
          </a:blip>
          <a:srcRect/>
          <a:stretch>
            <a:fillRect/>
          </a:stretch>
        </p:blipFill>
        <p:spPr bwMode="auto">
          <a:xfrm>
            <a:off x="12242800" y="12034838"/>
            <a:ext cx="79375" cy="7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13" name="Picture 244"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5917863" y="12034838"/>
            <a:ext cx="11113" cy="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14" name="Picture 245"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5825788" y="12034838"/>
            <a:ext cx="6686550" cy="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15" name="Picture 246"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431925" y="12034838"/>
            <a:ext cx="11112" cy="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16" name="Picture 247"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6524288" y="12492038"/>
            <a:ext cx="11113" cy="7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17" name="Picture 248"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6524288" y="12949238"/>
            <a:ext cx="228600" cy="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8218" name="Group 249"/>
          <p:cNvGrpSpPr>
            <a:grpSpLocks/>
          </p:cNvGrpSpPr>
          <p:nvPr/>
        </p:nvGrpSpPr>
        <p:grpSpPr bwMode="auto">
          <a:xfrm>
            <a:off x="-16692563" y="-6499225"/>
            <a:ext cx="7847013" cy="3870325"/>
            <a:chOff x="0" y="0"/>
            <a:chExt cx="4943" cy="2438"/>
          </a:xfrm>
        </p:grpSpPr>
        <p:sp>
          <p:nvSpPr>
            <p:cNvPr id="48450" name="Rectangle 250"/>
            <p:cNvSpPr>
              <a:spLocks noChangeArrowheads="1"/>
            </p:cNvSpPr>
            <p:nvPr/>
          </p:nvSpPr>
          <p:spPr bwMode="auto">
            <a:xfrm>
              <a:off x="0" y="0"/>
              <a:ext cx="1187" cy="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hlinkClick r:id="rId3"/>
                </a:rPr>
                <a:t>  </a:t>
              </a:r>
              <a:r>
                <a:rPr lang="en-US" altLang="zh-CN" sz="5500"/>
                <a:t> </a:t>
              </a:r>
              <a:r>
                <a:rPr lang="en-US" altLang="zh-CN" sz="2400"/>
                <a:t>                    </a:t>
              </a:r>
            </a:p>
          </p:txBody>
        </p:sp>
        <p:grpSp>
          <p:nvGrpSpPr>
            <p:cNvPr id="48451" name="Group 251"/>
            <p:cNvGrpSpPr>
              <a:grpSpLocks/>
            </p:cNvGrpSpPr>
            <p:nvPr/>
          </p:nvGrpSpPr>
          <p:grpSpPr bwMode="auto">
            <a:xfrm>
              <a:off x="1187" y="0"/>
              <a:ext cx="2919" cy="806"/>
              <a:chOff x="0" y="0"/>
              <a:chExt cx="2919" cy="806"/>
            </a:xfrm>
          </p:grpSpPr>
          <p:sp>
            <p:nvSpPr>
              <p:cNvPr id="48470" name="Rectangle 252"/>
              <p:cNvSpPr>
                <a:spLocks noChangeArrowheads="1"/>
              </p:cNvSpPr>
              <p:nvPr/>
            </p:nvSpPr>
            <p:spPr bwMode="auto">
              <a:xfrm>
                <a:off x="0" y="0"/>
                <a:ext cx="2919"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en-US" altLang="en-US"/>
              </a:p>
            </p:txBody>
          </p:sp>
          <p:grpSp>
            <p:nvGrpSpPr>
              <p:cNvPr id="48471" name="Group 253"/>
              <p:cNvGrpSpPr>
                <a:grpSpLocks/>
              </p:cNvGrpSpPr>
              <p:nvPr/>
            </p:nvGrpSpPr>
            <p:grpSpPr bwMode="auto">
              <a:xfrm>
                <a:off x="0" y="0"/>
                <a:ext cx="2919" cy="806"/>
                <a:chOff x="0" y="0"/>
                <a:chExt cx="2919" cy="806"/>
              </a:xfrm>
            </p:grpSpPr>
            <p:sp>
              <p:nvSpPr>
                <p:cNvPr id="48472" name="Rectangle 254"/>
                <p:cNvSpPr>
                  <a:spLocks noChangeArrowheads="1"/>
                </p:cNvSpPr>
                <p:nvPr/>
              </p:nvSpPr>
              <p:spPr bwMode="auto">
                <a:xfrm>
                  <a:off x="0" y="0"/>
                  <a:ext cx="2919" cy="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t>  </a:t>
                  </a:r>
                  <a:r>
                    <a:rPr lang="en-US" altLang="zh-CN" sz="1300"/>
                    <a:t> </a:t>
                  </a:r>
                  <a:r>
                    <a:rPr lang="en-US" altLang="zh-CN" sz="2400"/>
                    <a:t>                                      </a:t>
                  </a:r>
                  <a:r>
                    <a:rPr lang="en-US" altLang="zh-CN" sz="2400">
                      <a:hlinkClick r:id="rId4"/>
                      <a:hlinkMouseOver r:id="rId5" action="ppaction://hlinkfile"/>
                    </a:rPr>
                    <a:t>  </a:t>
                  </a:r>
                  <a:r>
                    <a:rPr lang="en-US" altLang="zh-CN" sz="1300"/>
                    <a:t> </a:t>
                  </a:r>
                  <a:r>
                    <a:rPr lang="en-US" altLang="zh-CN" sz="2400"/>
                    <a:t>      </a:t>
                  </a:r>
                  <a:r>
                    <a:rPr lang="en-US" altLang="zh-CN" sz="2400">
                      <a:hlinkClick r:id="rId6"/>
                      <a:hlinkMouseOver r:id="rId7" action="ppaction://hlinkfile"/>
                    </a:rPr>
                    <a:t>  </a:t>
                  </a:r>
                  <a:r>
                    <a:rPr lang="en-US" altLang="zh-CN" sz="1300"/>
                    <a:t> </a:t>
                  </a:r>
                  <a:r>
                    <a:rPr lang="en-US" altLang="zh-CN" sz="2400"/>
                    <a:t>         </a:t>
                  </a:r>
                  <a:r>
                    <a:rPr lang="en-US" altLang="zh-CN" sz="2400">
                      <a:hlinkClick r:id="rId8"/>
                      <a:hlinkMouseOver r:id="rId9" action="ppaction://hlinkfile"/>
                    </a:rPr>
                    <a:t>  </a:t>
                  </a:r>
                  <a:r>
                    <a:rPr lang="en-US" altLang="zh-CN" sz="1300"/>
                    <a:t> </a:t>
                  </a:r>
                  <a:r>
                    <a:rPr lang="en-US" altLang="zh-CN" sz="2400"/>
                    <a:t>       </a:t>
                  </a:r>
                  <a:r>
                    <a:rPr lang="en-US" altLang="zh-CN" sz="2400">
                      <a:hlinkClick r:id="rId10"/>
                      <a:hlinkMouseOver r:id="rId11" action="ppaction://hlinkfile"/>
                    </a:rPr>
                    <a:t>  </a:t>
                  </a:r>
                  <a:r>
                    <a:rPr lang="en-US" altLang="zh-CN" sz="1300"/>
                    <a:t> </a:t>
                  </a:r>
                  <a:r>
                    <a:rPr lang="en-US" altLang="zh-CN" sz="2400"/>
                    <a:t>           </a:t>
                  </a:r>
                </a:p>
              </p:txBody>
            </p:sp>
            <p:sp>
              <p:nvSpPr>
                <p:cNvPr id="48473" name="Rectangle 255"/>
                <p:cNvSpPr>
                  <a:spLocks noChangeArrowheads="1"/>
                </p:cNvSpPr>
                <p:nvPr/>
              </p:nvSpPr>
              <p:spPr bwMode="auto">
                <a:xfrm>
                  <a:off x="0" y="518"/>
                  <a:ext cx="291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t>  </a:t>
                  </a:r>
                  <a:r>
                    <a:rPr lang="en-US" altLang="zh-CN" sz="1500"/>
                    <a:t> </a:t>
                  </a:r>
                  <a:r>
                    <a:rPr lang="en-US" altLang="zh-CN" sz="2400"/>
                    <a:t>                                                                            </a:t>
                  </a:r>
                </a:p>
              </p:txBody>
            </p:sp>
          </p:grpSp>
        </p:grpSp>
        <p:grpSp>
          <p:nvGrpSpPr>
            <p:cNvPr id="48452" name="Group 256"/>
            <p:cNvGrpSpPr>
              <a:grpSpLocks/>
            </p:cNvGrpSpPr>
            <p:nvPr/>
          </p:nvGrpSpPr>
          <p:grpSpPr bwMode="auto">
            <a:xfrm>
              <a:off x="1187" y="806"/>
              <a:ext cx="2919" cy="672"/>
              <a:chOff x="0" y="0"/>
              <a:chExt cx="2919" cy="672"/>
            </a:xfrm>
          </p:grpSpPr>
          <p:sp>
            <p:nvSpPr>
              <p:cNvPr id="48461" name="Rectangle 257"/>
              <p:cNvSpPr>
                <a:spLocks noChangeArrowheads="1"/>
              </p:cNvSpPr>
              <p:nvPr/>
            </p:nvSpPr>
            <p:spPr bwMode="auto">
              <a:xfrm>
                <a:off x="0" y="0"/>
                <a:ext cx="2919"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en-US" altLang="en-US"/>
              </a:p>
            </p:txBody>
          </p:sp>
          <p:grpSp>
            <p:nvGrpSpPr>
              <p:cNvPr id="48462" name="Group 258"/>
              <p:cNvGrpSpPr>
                <a:grpSpLocks/>
              </p:cNvGrpSpPr>
              <p:nvPr/>
            </p:nvGrpSpPr>
            <p:grpSpPr bwMode="auto">
              <a:xfrm>
                <a:off x="0" y="0"/>
                <a:ext cx="2916" cy="672"/>
                <a:chOff x="0" y="0"/>
                <a:chExt cx="2916" cy="672"/>
              </a:xfrm>
            </p:grpSpPr>
            <p:sp>
              <p:nvSpPr>
                <p:cNvPr id="48463" name="Rectangle 259"/>
                <p:cNvSpPr>
                  <a:spLocks noChangeArrowheads="1"/>
                </p:cNvSpPr>
                <p:nvPr/>
              </p:nvSpPr>
              <p:spPr bwMode="auto">
                <a:xfrm>
                  <a:off x="0" y="0"/>
                  <a:ext cx="356" cy="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hlinkClick r:id="rId12"/>
                      <a:hlinkMouseOver r:id="rId13" action="ppaction://hlinkfile"/>
                    </a:rPr>
                    <a:t>  </a:t>
                  </a:r>
                  <a:r>
                    <a:rPr lang="en-US" altLang="zh-CN" sz="1200"/>
                    <a:t> </a:t>
                  </a:r>
                  <a:r>
                    <a:rPr lang="en-US" altLang="zh-CN"/>
                    <a:t>     </a:t>
                  </a:r>
                </a:p>
              </p:txBody>
            </p:sp>
            <p:sp>
              <p:nvSpPr>
                <p:cNvPr id="48464" name="Rectangle 260"/>
                <p:cNvSpPr>
                  <a:spLocks noChangeArrowheads="1"/>
                </p:cNvSpPr>
                <p:nvPr/>
              </p:nvSpPr>
              <p:spPr bwMode="auto">
                <a:xfrm>
                  <a:off x="356" y="0"/>
                  <a:ext cx="386" cy="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hlinkClick r:id="rId14"/>
                      <a:hlinkMouseOver r:id="rId15" action="ppaction://hlinkfile"/>
                    </a:rPr>
                    <a:t>  </a:t>
                  </a:r>
                  <a:r>
                    <a:rPr lang="en-US" altLang="zh-CN" sz="1200"/>
                    <a:t> </a:t>
                  </a:r>
                  <a:r>
                    <a:rPr lang="en-US" altLang="zh-CN"/>
                    <a:t>      </a:t>
                  </a:r>
                </a:p>
              </p:txBody>
            </p:sp>
            <p:sp>
              <p:nvSpPr>
                <p:cNvPr id="48465" name="Rectangle 261"/>
                <p:cNvSpPr>
                  <a:spLocks noChangeArrowheads="1"/>
                </p:cNvSpPr>
                <p:nvPr/>
              </p:nvSpPr>
              <p:spPr bwMode="auto">
                <a:xfrm>
                  <a:off x="742" y="0"/>
                  <a:ext cx="446" cy="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hlinkClick r:id="rId16"/>
                      <a:hlinkMouseOver r:id="rId17" action="ppaction://hlinkfile"/>
                    </a:rPr>
                    <a:t>  </a:t>
                  </a:r>
                  <a:r>
                    <a:rPr lang="en-US" altLang="zh-CN" sz="1200"/>
                    <a:t> </a:t>
                  </a:r>
                  <a:r>
                    <a:rPr lang="en-US" altLang="zh-CN"/>
                    <a:t>        </a:t>
                  </a:r>
                </a:p>
              </p:txBody>
            </p:sp>
            <p:sp>
              <p:nvSpPr>
                <p:cNvPr id="48466" name="Rectangle 262"/>
                <p:cNvSpPr>
                  <a:spLocks noChangeArrowheads="1"/>
                </p:cNvSpPr>
                <p:nvPr/>
              </p:nvSpPr>
              <p:spPr bwMode="auto">
                <a:xfrm>
                  <a:off x="1188" y="0"/>
                  <a:ext cx="424" cy="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hlinkClick r:id="rId18"/>
                      <a:hlinkMouseOver r:id="rId17" action="ppaction://hlinkfile"/>
                    </a:rPr>
                    <a:t>  </a:t>
                  </a:r>
                  <a:r>
                    <a:rPr lang="en-US" altLang="zh-CN" sz="1200"/>
                    <a:t> </a:t>
                  </a:r>
                  <a:r>
                    <a:rPr lang="en-US" altLang="zh-CN"/>
                    <a:t>       </a:t>
                  </a:r>
                </a:p>
              </p:txBody>
            </p:sp>
            <p:sp>
              <p:nvSpPr>
                <p:cNvPr id="48467" name="Rectangle 263"/>
                <p:cNvSpPr>
                  <a:spLocks noChangeArrowheads="1"/>
                </p:cNvSpPr>
                <p:nvPr/>
              </p:nvSpPr>
              <p:spPr bwMode="auto">
                <a:xfrm>
                  <a:off x="1612" y="0"/>
                  <a:ext cx="476" cy="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hlinkClick r:id="rId19"/>
                      <a:hlinkMouseOver r:id="rId18" action="ppaction://hlinkfile"/>
                    </a:rPr>
                    <a:t>  </a:t>
                  </a:r>
                  <a:r>
                    <a:rPr lang="en-US" altLang="zh-CN" sz="1200"/>
                    <a:t> </a:t>
                  </a:r>
                  <a:r>
                    <a:rPr lang="en-US" altLang="zh-CN"/>
                    <a:t>        </a:t>
                  </a:r>
                </a:p>
              </p:txBody>
            </p:sp>
            <p:sp>
              <p:nvSpPr>
                <p:cNvPr id="48468" name="Rectangle 264"/>
                <p:cNvSpPr>
                  <a:spLocks noChangeArrowheads="1"/>
                </p:cNvSpPr>
                <p:nvPr/>
              </p:nvSpPr>
              <p:spPr bwMode="auto">
                <a:xfrm>
                  <a:off x="2088" y="0"/>
                  <a:ext cx="348" cy="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hlinkClick r:id="rId20"/>
                      <a:hlinkMouseOver r:id="rId21" action="ppaction://hlinkfile"/>
                    </a:rPr>
                    <a:t>  </a:t>
                  </a:r>
                  <a:r>
                    <a:rPr lang="en-US" altLang="zh-CN" sz="1200"/>
                    <a:t> </a:t>
                  </a:r>
                  <a:r>
                    <a:rPr lang="en-US" altLang="zh-CN"/>
                    <a:t>     </a:t>
                  </a:r>
                </a:p>
              </p:txBody>
            </p:sp>
            <p:sp>
              <p:nvSpPr>
                <p:cNvPr id="48469" name="Rectangle 265"/>
                <p:cNvSpPr>
                  <a:spLocks noChangeArrowheads="1"/>
                </p:cNvSpPr>
                <p:nvPr/>
              </p:nvSpPr>
              <p:spPr bwMode="auto">
                <a:xfrm>
                  <a:off x="2436" y="0"/>
                  <a:ext cx="480" cy="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hlinkClick r:id="rId22"/>
                      <a:hlinkMouseOver r:id="rId23" action="ppaction://hlinkfile"/>
                    </a:rPr>
                    <a:t>  </a:t>
                  </a:r>
                  <a:r>
                    <a:rPr lang="en-US" altLang="zh-CN" sz="1200"/>
                    <a:t> </a:t>
                  </a:r>
                  <a:r>
                    <a:rPr lang="en-US" altLang="zh-CN"/>
                    <a:t>         </a:t>
                  </a:r>
                </a:p>
              </p:txBody>
            </p:sp>
          </p:grpSp>
        </p:grpSp>
        <p:grpSp>
          <p:nvGrpSpPr>
            <p:cNvPr id="48453" name="Group 266"/>
            <p:cNvGrpSpPr>
              <a:grpSpLocks/>
            </p:cNvGrpSpPr>
            <p:nvPr/>
          </p:nvGrpSpPr>
          <p:grpSpPr bwMode="auto">
            <a:xfrm>
              <a:off x="1187" y="1478"/>
              <a:ext cx="2919" cy="672"/>
              <a:chOff x="0" y="0"/>
              <a:chExt cx="2919" cy="672"/>
            </a:xfrm>
          </p:grpSpPr>
          <p:sp>
            <p:nvSpPr>
              <p:cNvPr id="48455" name="Rectangle 267"/>
              <p:cNvSpPr>
                <a:spLocks noChangeArrowheads="1"/>
              </p:cNvSpPr>
              <p:nvPr/>
            </p:nvSpPr>
            <p:spPr bwMode="auto">
              <a:xfrm>
                <a:off x="0" y="0"/>
                <a:ext cx="2919"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en-US" altLang="en-US"/>
              </a:p>
            </p:txBody>
          </p:sp>
          <p:grpSp>
            <p:nvGrpSpPr>
              <p:cNvPr id="48456" name="Group 268"/>
              <p:cNvGrpSpPr>
                <a:grpSpLocks/>
              </p:cNvGrpSpPr>
              <p:nvPr/>
            </p:nvGrpSpPr>
            <p:grpSpPr bwMode="auto">
              <a:xfrm>
                <a:off x="0" y="0"/>
                <a:ext cx="2918" cy="672"/>
                <a:chOff x="0" y="0"/>
                <a:chExt cx="2918" cy="672"/>
              </a:xfrm>
            </p:grpSpPr>
            <p:sp>
              <p:nvSpPr>
                <p:cNvPr id="48457" name="Rectangle 269"/>
                <p:cNvSpPr>
                  <a:spLocks noChangeArrowheads="1"/>
                </p:cNvSpPr>
                <p:nvPr/>
              </p:nvSpPr>
              <p:spPr bwMode="auto">
                <a:xfrm>
                  <a:off x="0" y="0"/>
                  <a:ext cx="526" cy="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hlinkClick r:id="rId24"/>
                      <a:hlinkMouseOver r:id="rId25" action="ppaction://hlinkfile"/>
                    </a:rPr>
                    <a:t>  </a:t>
                  </a:r>
                  <a:r>
                    <a:rPr lang="en-US" altLang="zh-CN" sz="1300"/>
                    <a:t> </a:t>
                  </a:r>
                  <a:r>
                    <a:rPr lang="en-US" altLang="zh-CN"/>
                    <a:t>        </a:t>
                  </a:r>
                </a:p>
              </p:txBody>
            </p:sp>
            <p:sp>
              <p:nvSpPr>
                <p:cNvPr id="48458" name="Rectangle 270"/>
                <p:cNvSpPr>
                  <a:spLocks noChangeArrowheads="1"/>
                </p:cNvSpPr>
                <p:nvPr/>
              </p:nvSpPr>
              <p:spPr bwMode="auto">
                <a:xfrm>
                  <a:off x="526" y="0"/>
                  <a:ext cx="469" cy="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hlinkClick r:id="rId3"/>
                      <a:hlinkMouseOver r:id="rId3" action="ppaction://hlinkfile"/>
                    </a:rPr>
                    <a:t>  </a:t>
                  </a:r>
                  <a:r>
                    <a:rPr lang="en-US" altLang="zh-CN" sz="1300"/>
                    <a:t> </a:t>
                  </a:r>
                  <a:r>
                    <a:rPr lang="en-US" altLang="zh-CN"/>
                    <a:t>       </a:t>
                  </a:r>
                </a:p>
              </p:txBody>
            </p:sp>
            <p:sp>
              <p:nvSpPr>
                <p:cNvPr id="48459" name="Rectangle 271"/>
                <p:cNvSpPr>
                  <a:spLocks noChangeArrowheads="1"/>
                </p:cNvSpPr>
                <p:nvPr/>
              </p:nvSpPr>
              <p:spPr bwMode="auto">
                <a:xfrm>
                  <a:off x="995" y="0"/>
                  <a:ext cx="621" cy="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hlinkClick r:id="rId4"/>
                      <a:hlinkMouseOver r:id="rId5" action="ppaction://hlinkfile"/>
                    </a:rPr>
                    <a:t>  </a:t>
                  </a:r>
                  <a:r>
                    <a:rPr lang="en-US" altLang="zh-CN" sz="1300"/>
                    <a:t> </a:t>
                  </a:r>
                  <a:r>
                    <a:rPr lang="en-US" altLang="zh-CN"/>
                    <a:t>           </a:t>
                  </a:r>
                </a:p>
              </p:txBody>
            </p:sp>
            <p:sp>
              <p:nvSpPr>
                <p:cNvPr id="48460" name="Rectangle 272"/>
                <p:cNvSpPr>
                  <a:spLocks noChangeArrowheads="1"/>
                </p:cNvSpPr>
                <p:nvPr/>
              </p:nvSpPr>
              <p:spPr bwMode="auto">
                <a:xfrm>
                  <a:off x="1616" y="0"/>
                  <a:ext cx="1302" cy="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t>  </a:t>
                  </a:r>
                  <a:r>
                    <a:rPr lang="en-US" altLang="zh-CN" sz="1300"/>
                    <a:t> </a:t>
                  </a:r>
                  <a:r>
                    <a:rPr lang="en-US" altLang="zh-CN" sz="2400"/>
                    <a:t>                                    </a:t>
                  </a:r>
                </a:p>
              </p:txBody>
            </p:sp>
          </p:grpSp>
        </p:grpSp>
        <p:sp>
          <p:nvSpPr>
            <p:cNvPr id="48454" name="Rectangle 273"/>
            <p:cNvSpPr>
              <a:spLocks noChangeArrowheads="1"/>
            </p:cNvSpPr>
            <p:nvPr/>
          </p:nvSpPr>
          <p:spPr bwMode="auto">
            <a:xfrm>
              <a:off x="0" y="2150"/>
              <a:ext cx="494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t>  </a:t>
              </a:r>
              <a:r>
                <a:rPr lang="en-US" altLang="zh-CN" sz="1200"/>
                <a:t> </a:t>
              </a:r>
              <a:r>
                <a:rPr lang="en-US" altLang="zh-CN" sz="2400"/>
                <a:t>                                                                                                  </a:t>
              </a:r>
            </a:p>
          </p:txBody>
        </p:sp>
      </p:grpSp>
      <p:pic>
        <p:nvPicPr>
          <p:cNvPr id="48219" name="Picture 274" hidden="1"/>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12234863" y="-3155950"/>
            <a:ext cx="228600" cy="17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8220" name="Group 275"/>
          <p:cNvGrpSpPr>
            <a:grpSpLocks/>
          </p:cNvGrpSpPr>
          <p:nvPr/>
        </p:nvGrpSpPr>
        <p:grpSpPr bwMode="auto">
          <a:xfrm>
            <a:off x="-16692563" y="12903200"/>
            <a:ext cx="5918200" cy="457200"/>
            <a:chOff x="0" y="0"/>
            <a:chExt cx="3728" cy="288"/>
          </a:xfrm>
        </p:grpSpPr>
        <p:grpSp>
          <p:nvGrpSpPr>
            <p:cNvPr id="48439" name="Group 276"/>
            <p:cNvGrpSpPr>
              <a:grpSpLocks/>
            </p:cNvGrpSpPr>
            <p:nvPr/>
          </p:nvGrpSpPr>
          <p:grpSpPr bwMode="auto">
            <a:xfrm>
              <a:off x="0" y="0"/>
              <a:ext cx="3728" cy="288"/>
              <a:chOff x="0" y="0"/>
              <a:chExt cx="3728" cy="288"/>
            </a:xfrm>
          </p:grpSpPr>
          <p:grpSp>
            <p:nvGrpSpPr>
              <p:cNvPr id="48441" name="Group 277"/>
              <p:cNvGrpSpPr>
                <a:grpSpLocks/>
              </p:cNvGrpSpPr>
              <p:nvPr/>
            </p:nvGrpSpPr>
            <p:grpSpPr bwMode="auto">
              <a:xfrm>
                <a:off x="0" y="0"/>
                <a:ext cx="397" cy="288"/>
                <a:chOff x="0" y="0"/>
                <a:chExt cx="397" cy="288"/>
              </a:xfrm>
            </p:grpSpPr>
            <p:sp>
              <p:nvSpPr>
                <p:cNvPr id="48448" name="Rectangle 278"/>
                <p:cNvSpPr>
                  <a:spLocks noChangeArrowheads="1"/>
                </p:cNvSpPr>
                <p:nvPr/>
              </p:nvSpPr>
              <p:spPr bwMode="auto">
                <a:xfrm>
                  <a:off x="0" y="0"/>
                  <a:ext cx="39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t>  </a:t>
                  </a:r>
                  <a:r>
                    <a:rPr lang="en-US" altLang="zh-CN"/>
                    <a:t> </a:t>
                  </a:r>
                  <a:r>
                    <a:rPr lang="en-US" altLang="zh-CN" sz="2400"/>
                    <a:t>  </a:t>
                  </a:r>
                </a:p>
              </p:txBody>
            </p:sp>
            <p:sp>
              <p:nvSpPr>
                <p:cNvPr id="48449" name="Rectangle 279"/>
                <p:cNvSpPr>
                  <a:spLocks noChangeArrowheads="1"/>
                </p:cNvSpPr>
                <p:nvPr/>
              </p:nvSpPr>
              <p:spPr bwMode="auto">
                <a:xfrm>
                  <a:off x="0" y="0"/>
                  <a:ext cx="397" cy="288"/>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en-US" altLang="en-US"/>
                </a:p>
              </p:txBody>
            </p:sp>
          </p:grpSp>
          <p:grpSp>
            <p:nvGrpSpPr>
              <p:cNvPr id="48442" name="Group 280"/>
              <p:cNvGrpSpPr>
                <a:grpSpLocks/>
              </p:cNvGrpSpPr>
              <p:nvPr/>
            </p:nvGrpSpPr>
            <p:grpSpPr bwMode="auto">
              <a:xfrm>
                <a:off x="397" y="0"/>
                <a:ext cx="1513" cy="288"/>
                <a:chOff x="0" y="0"/>
                <a:chExt cx="1513" cy="288"/>
              </a:xfrm>
            </p:grpSpPr>
            <p:sp>
              <p:nvSpPr>
                <p:cNvPr id="48446" name="Rectangle 281"/>
                <p:cNvSpPr>
                  <a:spLocks noChangeArrowheads="1"/>
                </p:cNvSpPr>
                <p:nvPr/>
              </p:nvSpPr>
              <p:spPr bwMode="auto">
                <a:xfrm>
                  <a:off x="0" y="0"/>
                  <a:ext cx="151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700">
                      <a:solidFill>
                        <a:srgbClr val="003366"/>
                      </a:solidFill>
                      <a:latin typeface="Verdana" panose="020B0604030504040204" pitchFamily="34" charset="0"/>
                    </a:rPr>
                    <a:t>Last modified May 10, 2001 </a:t>
                  </a:r>
                  <a:br>
                    <a:rPr lang="en-US" altLang="zh-CN" sz="700">
                      <a:solidFill>
                        <a:srgbClr val="003366"/>
                      </a:solidFill>
                      <a:latin typeface="Verdana" panose="020B0604030504040204" pitchFamily="34" charset="0"/>
                    </a:rPr>
                  </a:br>
                  <a:r>
                    <a:rPr lang="en-US" altLang="zh-CN" sz="700" u="sng">
                      <a:latin typeface="Verdana" panose="020B0604030504040204" pitchFamily="34" charset="0"/>
                      <a:hlinkClick r:id="rId6"/>
                    </a:rPr>
                    <a:t>Copyright?2001 The Nobel Foundation</a:t>
                  </a:r>
                  <a:endParaRPr lang="en-US" altLang="zh-CN" sz="2400"/>
                </a:p>
              </p:txBody>
            </p:sp>
            <p:sp>
              <p:nvSpPr>
                <p:cNvPr id="48447" name="Rectangle 282"/>
                <p:cNvSpPr>
                  <a:spLocks noChangeArrowheads="1"/>
                </p:cNvSpPr>
                <p:nvPr/>
              </p:nvSpPr>
              <p:spPr bwMode="auto">
                <a:xfrm>
                  <a:off x="0" y="0"/>
                  <a:ext cx="1513" cy="288"/>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en-US" altLang="en-US"/>
                </a:p>
              </p:txBody>
            </p:sp>
          </p:grpSp>
          <p:grpSp>
            <p:nvGrpSpPr>
              <p:cNvPr id="48443" name="Group 283"/>
              <p:cNvGrpSpPr>
                <a:grpSpLocks/>
              </p:cNvGrpSpPr>
              <p:nvPr/>
            </p:nvGrpSpPr>
            <p:grpSpPr bwMode="auto">
              <a:xfrm>
                <a:off x="1910" y="0"/>
                <a:ext cx="1818" cy="288"/>
                <a:chOff x="0" y="0"/>
                <a:chExt cx="1818" cy="288"/>
              </a:xfrm>
            </p:grpSpPr>
            <p:sp>
              <p:nvSpPr>
                <p:cNvPr id="48444" name="Rectangle 284"/>
                <p:cNvSpPr>
                  <a:spLocks noChangeArrowheads="1"/>
                </p:cNvSpPr>
                <p:nvPr/>
              </p:nvSpPr>
              <p:spPr bwMode="auto">
                <a:xfrm>
                  <a:off x="0" y="0"/>
                  <a:ext cx="181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en-US" altLang="zh-CN" sz="700">
                      <a:solidFill>
                        <a:srgbClr val="003366"/>
                      </a:solidFill>
                      <a:latin typeface="Verdana" panose="020B0604030504040204" pitchFamily="34" charset="0"/>
                    </a:rPr>
                    <a:t>The Official Web Site of The Nobel Foundation  </a:t>
                  </a:r>
                  <a:endParaRPr lang="en-US" altLang="zh-CN" sz="2400"/>
                </a:p>
              </p:txBody>
            </p:sp>
            <p:sp>
              <p:nvSpPr>
                <p:cNvPr id="48445" name="Rectangle 285"/>
                <p:cNvSpPr>
                  <a:spLocks noChangeArrowheads="1"/>
                </p:cNvSpPr>
                <p:nvPr/>
              </p:nvSpPr>
              <p:spPr bwMode="auto">
                <a:xfrm>
                  <a:off x="0" y="0"/>
                  <a:ext cx="1818" cy="288"/>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en-US" altLang="en-US"/>
                </a:p>
              </p:txBody>
            </p:sp>
          </p:grpSp>
        </p:grpSp>
        <p:sp>
          <p:nvSpPr>
            <p:cNvPr id="48440" name="Rectangle 286"/>
            <p:cNvSpPr>
              <a:spLocks noChangeArrowheads="1"/>
            </p:cNvSpPr>
            <p:nvPr/>
          </p:nvSpPr>
          <p:spPr bwMode="auto">
            <a:xfrm>
              <a:off x="0" y="0"/>
              <a:ext cx="3728" cy="288"/>
            </a:xfrm>
            <a:prstGeom prst="rect">
              <a:avLst/>
            </a:prstGeom>
            <a:noFill/>
            <a:ln w="1">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en-US" altLang="en-US"/>
            </a:p>
          </p:txBody>
        </p:sp>
      </p:grpSp>
      <p:pic>
        <p:nvPicPr>
          <p:cNvPr id="48221" name="Picture 287" descr="logo">
            <a:hlinkClick r:id="rId7"/>
          </p:cNvPr>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16524288" y="-5394325"/>
            <a:ext cx="1646238" cy="87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22" name="Picture 288" descr="lines-tools"/>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14639925" y="-6453188"/>
            <a:ext cx="2994025" cy="217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23" name="Picture 289" descr="home">
            <a:hlinkClick r:id="rId8"/>
          </p:cNvPr>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11550650" y="-6453188"/>
            <a:ext cx="549275" cy="217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24" name="Picture 290" descr="help">
            <a:hlinkClick r:id="rId9"/>
          </p:cNvPr>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10899775" y="-6453188"/>
            <a:ext cx="811212" cy="217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25" name="Picture 291" descr="about">
            <a:hlinkClick r:id="rId10"/>
          </p:cNvPr>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14411325" y="-6088063"/>
            <a:ext cx="617537" cy="217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26" name="Picture 292" descr="search">
            <a:hlinkClick r:id="rId11"/>
          </p:cNvPr>
          <p:cNvPicPr>
            <a:picLocks noChangeAspect="1"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13684250" y="-6088063"/>
            <a:ext cx="960437" cy="217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27" name="Picture 293" descr="lines"/>
          <p:cNvPicPr>
            <a:picLocks noChangeAspect="1" noChangeArrowheads="1"/>
          </p:cNvPicPr>
          <p:nvPr/>
        </p:nvPicPr>
        <p:blipFill>
          <a:blip r:embed="rId34">
            <a:extLst>
              <a:ext uri="{28A0092B-C50C-407E-A947-70E740481C1C}">
                <a14:useLocalDpi xmlns:a14="http://schemas.microsoft.com/office/drawing/2010/main" val="0"/>
              </a:ext>
            </a:extLst>
          </a:blip>
          <a:srcRect/>
          <a:stretch>
            <a:fillRect/>
          </a:stretch>
        </p:blipFill>
        <p:spPr bwMode="auto">
          <a:xfrm>
            <a:off x="-14639925" y="-5813425"/>
            <a:ext cx="5932487" cy="250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28" name="Picture 294" descr="nobel">
            <a:hlinkClick r:id="rId12"/>
          </p:cNvPr>
          <p:cNvPicPr>
            <a:picLocks noChangeAspect="1" noChangeArrowheads="1"/>
          </p:cNvPicPr>
          <p:nvPr/>
        </p:nvPicPr>
        <p:blipFill>
          <a:blip r:embed="rId35">
            <a:extLst>
              <a:ext uri="{28A0092B-C50C-407E-A947-70E740481C1C}">
                <a14:useLocalDpi xmlns:a14="http://schemas.microsoft.com/office/drawing/2010/main" val="0"/>
              </a:ext>
            </a:extLst>
          </a:blip>
          <a:srcRect/>
          <a:stretch>
            <a:fillRect/>
          </a:stretch>
        </p:blipFill>
        <p:spPr bwMode="auto">
          <a:xfrm>
            <a:off x="-14595475" y="-5416550"/>
            <a:ext cx="685800" cy="1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29" name="Picture 295" descr="physics">
            <a:hlinkClick r:id="rId13"/>
          </p:cNvPr>
          <p:cNvPicPr>
            <a:picLocks noChangeAspect="1" noChangeArrowheads="1"/>
          </p:cNvPicPr>
          <p:nvPr/>
        </p:nvPicPr>
        <p:blipFill>
          <a:blip r:embed="rId36">
            <a:extLst>
              <a:ext uri="{28A0092B-C50C-407E-A947-70E740481C1C}">
                <a14:useLocalDpi xmlns:a14="http://schemas.microsoft.com/office/drawing/2010/main" val="0"/>
              </a:ext>
            </a:extLst>
          </a:blip>
          <a:srcRect/>
          <a:stretch>
            <a:fillRect/>
          </a:stretch>
        </p:blipFill>
        <p:spPr bwMode="auto">
          <a:xfrm>
            <a:off x="-14006513" y="-5416550"/>
            <a:ext cx="765175" cy="1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30" name="Picture 296" descr="chemistry-z">
            <a:hlinkClick r:id="rId14"/>
          </p:cNvPr>
          <p:cNvPicPr>
            <a:picLocks noChangeAspect="1" noChangeArrowheads="1"/>
          </p:cNvPicPr>
          <p:nvPr/>
        </p:nvPicPr>
        <p:blipFill>
          <a:blip r:embed="rId37">
            <a:extLst>
              <a:ext uri="{28A0092B-C50C-407E-A947-70E740481C1C}">
                <a14:useLocalDpi xmlns:a14="http://schemas.microsoft.com/office/drawing/2010/main" val="0"/>
              </a:ext>
            </a:extLst>
          </a:blip>
          <a:srcRect/>
          <a:stretch>
            <a:fillRect/>
          </a:stretch>
        </p:blipFill>
        <p:spPr bwMode="auto">
          <a:xfrm>
            <a:off x="-13396913" y="-5416550"/>
            <a:ext cx="925513" cy="1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31" name="Picture 297" descr="medicine">
            <a:hlinkClick r:id="rId15"/>
          </p:cNvPr>
          <p:cNvPicPr>
            <a:picLocks noChangeAspect="1" noChangeArrowheads="1"/>
          </p:cNvPicPr>
          <p:nvPr/>
        </p:nvPicPr>
        <p:blipFill>
          <a:blip r:embed="rId38">
            <a:extLst>
              <a:ext uri="{28A0092B-C50C-407E-A947-70E740481C1C}">
                <a14:useLocalDpi xmlns:a14="http://schemas.microsoft.com/office/drawing/2010/main" val="0"/>
              </a:ext>
            </a:extLst>
          </a:blip>
          <a:srcRect/>
          <a:stretch>
            <a:fillRect/>
          </a:stretch>
        </p:blipFill>
        <p:spPr bwMode="auto">
          <a:xfrm>
            <a:off x="-12706350" y="-5416550"/>
            <a:ext cx="868362" cy="1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32" name="Picture 298" descr="literature">
            <a:hlinkClick r:id="rId16"/>
          </p:cNvPr>
          <p:cNvPicPr>
            <a:picLocks noChangeAspect="1" noChangeArrowheads="1"/>
          </p:cNvPicPr>
          <p:nvPr/>
        </p:nvPicPr>
        <p:blipFill>
          <a:blip r:embed="rId39">
            <a:extLst>
              <a:ext uri="{28A0092B-C50C-407E-A947-70E740481C1C}">
                <a14:useLocalDpi xmlns:a14="http://schemas.microsoft.com/office/drawing/2010/main" val="0"/>
              </a:ext>
            </a:extLst>
          </a:blip>
          <a:srcRect/>
          <a:stretch>
            <a:fillRect/>
          </a:stretch>
        </p:blipFill>
        <p:spPr bwMode="auto">
          <a:xfrm>
            <a:off x="-12042775" y="-5173663"/>
            <a:ext cx="1006475" cy="1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33" name="Picture 299" descr="peace">
            <a:hlinkClick r:id="rId26"/>
          </p:cNvPr>
          <p:cNvPicPr>
            <a:picLocks noChangeAspect="1" noChangeArrowheads="1"/>
          </p:cNvPicPr>
          <p:nvPr/>
        </p:nvPicPr>
        <p:blipFill>
          <a:blip r:embed="rId40">
            <a:extLst>
              <a:ext uri="{28A0092B-C50C-407E-A947-70E740481C1C}">
                <a14:useLocalDpi xmlns:a14="http://schemas.microsoft.com/office/drawing/2010/main" val="0"/>
              </a:ext>
            </a:extLst>
          </a:blip>
          <a:srcRect/>
          <a:stretch>
            <a:fillRect/>
          </a:stretch>
        </p:blipFill>
        <p:spPr bwMode="auto">
          <a:xfrm>
            <a:off x="-11287125" y="-5416550"/>
            <a:ext cx="663575" cy="1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34" name="Picture 300" descr="economics">
            <a:hlinkClick r:id="rId3"/>
          </p:cNvPr>
          <p:cNvPicPr>
            <a:picLocks noChangeAspect="1" noChangeArrowheads="1"/>
          </p:cNvPicPr>
          <p:nvPr/>
        </p:nvPicPr>
        <p:blipFill>
          <a:blip r:embed="rId41">
            <a:extLst>
              <a:ext uri="{28A0092B-C50C-407E-A947-70E740481C1C}">
                <a14:useLocalDpi xmlns:a14="http://schemas.microsoft.com/office/drawing/2010/main" val="0"/>
              </a:ext>
            </a:extLst>
          </a:blip>
          <a:srcRect/>
          <a:stretch>
            <a:fillRect/>
          </a:stretch>
        </p:blipFill>
        <p:spPr bwMode="auto">
          <a:xfrm>
            <a:off x="-10731500" y="-5416550"/>
            <a:ext cx="1017587" cy="1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35" name="Picture 301" descr="laureates-x">
            <a:hlinkClick r:id="rId3"/>
          </p:cNvPr>
          <p:cNvPicPr>
            <a:picLocks noChangeAspect="1" noChangeArrowheads="1"/>
          </p:cNvPicPr>
          <p:nvPr/>
        </p:nvPicPr>
        <p:blipFill>
          <a:blip r:embed="rId42">
            <a:extLst>
              <a:ext uri="{28A0092B-C50C-407E-A947-70E740481C1C}">
                <a14:useLocalDpi xmlns:a14="http://schemas.microsoft.com/office/drawing/2010/main" val="0"/>
              </a:ext>
            </a:extLst>
          </a:blip>
          <a:srcRect/>
          <a:stretch>
            <a:fillRect/>
          </a:stretch>
        </p:blipFill>
        <p:spPr bwMode="auto">
          <a:xfrm>
            <a:off x="-14614525" y="-4106863"/>
            <a:ext cx="993775" cy="217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36" name="Picture 302" descr="articles">
            <a:hlinkClick r:id="rId4"/>
          </p:cNvPr>
          <p:cNvPicPr>
            <a:picLocks noChangeAspect="1" noChangeArrowheads="1"/>
          </p:cNvPicPr>
          <p:nvPr/>
        </p:nvPicPr>
        <p:blipFill>
          <a:blip r:embed="rId43">
            <a:extLst>
              <a:ext uri="{28A0092B-C50C-407E-A947-70E740481C1C}">
                <a14:useLocalDpi xmlns:a14="http://schemas.microsoft.com/office/drawing/2010/main" val="0"/>
              </a:ext>
            </a:extLst>
          </a:blip>
          <a:srcRect/>
          <a:stretch>
            <a:fillRect/>
          </a:stretch>
        </p:blipFill>
        <p:spPr bwMode="auto">
          <a:xfrm>
            <a:off x="-13774738" y="-4106863"/>
            <a:ext cx="857250" cy="217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37" name="Picture 303" descr="educational">
            <a:hlinkClick r:id="rId5"/>
          </p:cNvPr>
          <p:cNvPicPr>
            <a:picLocks noChangeAspect="1" noChangeArrowheads="1"/>
          </p:cNvPicPr>
          <p:nvPr/>
        </p:nvPicPr>
        <p:blipFill>
          <a:blip r:embed="rId44">
            <a:extLst>
              <a:ext uri="{28A0092B-C50C-407E-A947-70E740481C1C}">
                <a14:useLocalDpi xmlns:a14="http://schemas.microsoft.com/office/drawing/2010/main" val="0"/>
              </a:ext>
            </a:extLst>
          </a:blip>
          <a:srcRect/>
          <a:stretch>
            <a:fillRect/>
          </a:stretch>
        </p:blipFill>
        <p:spPr bwMode="auto">
          <a:xfrm>
            <a:off x="-13011150" y="-4106863"/>
            <a:ext cx="1222375" cy="217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38" name="Picture 304" descr="white-edu"/>
          <p:cNvPicPr>
            <a:picLocks noChangeAspect="1" noChangeArrowheads="1"/>
          </p:cNvPicPr>
          <p:nvPr/>
        </p:nvPicPr>
        <p:blipFill>
          <a:blip r:embed="rId45">
            <a:extLst>
              <a:ext uri="{28A0092B-C50C-407E-A947-70E740481C1C}">
                <a14:useLocalDpi xmlns:a14="http://schemas.microsoft.com/office/drawing/2010/main" val="0"/>
              </a:ext>
            </a:extLst>
          </a:blip>
          <a:srcRect/>
          <a:stretch>
            <a:fillRect/>
          </a:stretch>
        </p:blipFill>
        <p:spPr bwMode="auto">
          <a:xfrm>
            <a:off x="-12074525" y="-3984625"/>
            <a:ext cx="2857500" cy="217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39" name="Picture 305" descr="line"/>
          <p:cNvPicPr>
            <a:picLocks noChangeAspect="1" noChangeArrowheads="1"/>
          </p:cNvPicPr>
          <p:nvPr/>
        </p:nvPicPr>
        <p:blipFill>
          <a:blip r:embed="rId46">
            <a:extLst>
              <a:ext uri="{28A0092B-C50C-407E-A947-70E740481C1C}">
                <a14:useLocalDpi xmlns:a14="http://schemas.microsoft.com/office/drawing/2010/main" val="0"/>
              </a:ext>
            </a:extLst>
          </a:blip>
          <a:srcRect/>
          <a:stretch>
            <a:fillRect/>
          </a:stretch>
        </p:blipFill>
        <p:spPr bwMode="auto">
          <a:xfrm>
            <a:off x="-16524288" y="-3040063"/>
            <a:ext cx="7578725" cy="1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40" name="Picture 306"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6524288" y="-2582863"/>
            <a:ext cx="206375" cy="1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41" name="Picture 307"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6600488" y="-1852613"/>
            <a:ext cx="206375" cy="1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42" name="Picture 308" descr="poster-kva"/>
          <p:cNvPicPr>
            <a:picLocks noChangeAspect="1" noChangeArrowheads="1"/>
          </p:cNvPicPr>
          <p:nvPr/>
        </p:nvPicPr>
        <p:blipFill>
          <a:blip r:embed="rId48">
            <a:extLst>
              <a:ext uri="{28A0092B-C50C-407E-A947-70E740481C1C}">
                <a14:useLocalDpi xmlns:a14="http://schemas.microsoft.com/office/drawing/2010/main" val="0"/>
              </a:ext>
            </a:extLst>
          </a:blip>
          <a:srcRect/>
          <a:stretch>
            <a:fillRect/>
          </a:stretch>
        </p:blipFill>
        <p:spPr bwMode="auto">
          <a:xfrm>
            <a:off x="-16175038" y="-2582863"/>
            <a:ext cx="7108825" cy="23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43" name="Picture 309" descr="grey"/>
          <p:cNvPicPr>
            <a:picLocks noChangeAspect="1" noChangeArrowheads="1"/>
          </p:cNvPicPr>
          <p:nvPr/>
        </p:nvPicPr>
        <p:blipFill>
          <a:blip r:embed="rId49">
            <a:extLst>
              <a:ext uri="{28A0092B-C50C-407E-A947-70E740481C1C}">
                <a14:useLocalDpi xmlns:a14="http://schemas.microsoft.com/office/drawing/2010/main" val="0"/>
              </a:ext>
            </a:extLst>
          </a:blip>
          <a:srcRect/>
          <a:stretch>
            <a:fillRect/>
          </a:stretch>
        </p:blipFill>
        <p:spPr bwMode="auto">
          <a:xfrm>
            <a:off x="-16175038" y="-2125663"/>
            <a:ext cx="7108825" cy="1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44" name="Picture 310"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6175038" y="-1668463"/>
            <a:ext cx="11113" cy="1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45" name="Picture 311"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5917863" y="-1668463"/>
            <a:ext cx="68263" cy="1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46" name="Picture 312"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5994063" y="-1303338"/>
            <a:ext cx="92075" cy="1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47" name="Picture 313"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5865475" y="-1668463"/>
            <a:ext cx="11112"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48" name="Picture 314"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473200" y="-1668463"/>
            <a:ext cx="171450" cy="1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49" name="Picture 315"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2242800" y="-1666875"/>
            <a:ext cx="68263" cy="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50" name="Picture 316"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25827038" y="-1666875"/>
            <a:ext cx="11112" cy="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51" name="Picture 317"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6175038" y="-1211263"/>
            <a:ext cx="11113" cy="1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52" name="Picture 318"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5917863" y="-1211263"/>
            <a:ext cx="68263" cy="1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53" name="Picture 319"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5994063" y="-846138"/>
            <a:ext cx="92075" cy="1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54" name="Picture 320" descr="back">
            <a:hlinkClick r:id="rId6"/>
          </p:cNvPr>
          <p:cNvPicPr>
            <a:picLocks noChangeAspect="1" noChangeArrowheads="1"/>
          </p:cNvPicPr>
          <p:nvPr/>
        </p:nvPicPr>
        <p:blipFill>
          <a:blip r:embed="rId50">
            <a:extLst>
              <a:ext uri="{28A0092B-C50C-407E-A947-70E740481C1C}">
                <a14:useLocalDpi xmlns:a14="http://schemas.microsoft.com/office/drawing/2010/main" val="0"/>
              </a:ext>
            </a:extLst>
          </a:blip>
          <a:srcRect/>
          <a:stretch>
            <a:fillRect/>
          </a:stretch>
        </p:blipFill>
        <p:spPr bwMode="auto">
          <a:xfrm>
            <a:off x="-15797213" y="-1211263"/>
            <a:ext cx="525463" cy="23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55" name="Picture 321" descr="next">
            <a:hlinkClick r:id="rId7"/>
          </p:cNvPr>
          <p:cNvPicPr>
            <a:picLocks noChangeAspect="1" noChangeArrowheads="1"/>
          </p:cNvPicPr>
          <p:nvPr/>
        </p:nvPicPr>
        <p:blipFill>
          <a:blip r:embed="rId51">
            <a:extLst>
              <a:ext uri="{28A0092B-C50C-407E-A947-70E740481C1C}">
                <a14:useLocalDpi xmlns:a14="http://schemas.microsoft.com/office/drawing/2010/main" val="0"/>
              </a:ext>
            </a:extLst>
          </a:blip>
          <a:srcRect/>
          <a:stretch>
            <a:fillRect/>
          </a:stretch>
        </p:blipFill>
        <p:spPr bwMode="auto">
          <a:xfrm>
            <a:off x="-10642600" y="-1211263"/>
            <a:ext cx="263525" cy="23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56" name="Picture 322" descr="index-1"/>
          <p:cNvPicPr>
            <a:picLocks noChangeAspect="1" noChangeArrowheads="1"/>
          </p:cNvPicPr>
          <p:nvPr/>
        </p:nvPicPr>
        <p:blipFill>
          <a:blip r:embed="rId52">
            <a:extLst>
              <a:ext uri="{28A0092B-C50C-407E-A947-70E740481C1C}">
                <a14:useLocalDpi xmlns:a14="http://schemas.microsoft.com/office/drawing/2010/main" val="0"/>
              </a:ext>
            </a:extLst>
          </a:blip>
          <a:srcRect/>
          <a:stretch>
            <a:fillRect/>
          </a:stretch>
        </p:blipFill>
        <p:spPr bwMode="auto">
          <a:xfrm>
            <a:off x="-15865475" y="342900"/>
            <a:ext cx="6172200" cy="846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57" name="Picture 323" descr="index-foto"/>
          <p:cNvPicPr>
            <a:picLocks noChangeAspect="1" noChangeArrowheads="1"/>
          </p:cNvPicPr>
          <p:nvPr/>
        </p:nvPicPr>
        <p:blipFill>
          <a:blip r:embed="rId53">
            <a:extLst>
              <a:ext uri="{28A0092B-C50C-407E-A947-70E740481C1C}">
                <a14:useLocalDpi xmlns:a14="http://schemas.microsoft.com/office/drawing/2010/main" val="0"/>
              </a:ext>
            </a:extLst>
          </a:blip>
          <a:srcRect/>
          <a:stretch>
            <a:fillRect/>
          </a:stretch>
        </p:blipFill>
        <p:spPr bwMode="auto">
          <a:xfrm>
            <a:off x="-14546263" y="1243013"/>
            <a:ext cx="3429000" cy="2549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58" name="Picture 324" descr="altm"/>
          <p:cNvPicPr>
            <a:picLocks noChangeAspect="1" noChangeArrowheads="1"/>
          </p:cNvPicPr>
          <p:nvPr/>
        </p:nvPicPr>
        <p:blipFill>
          <a:blip r:embed="rId54">
            <a:extLst>
              <a:ext uri="{28A0092B-C50C-407E-A947-70E740481C1C}">
                <a14:useLocalDpi xmlns:a14="http://schemas.microsoft.com/office/drawing/2010/main" val="0"/>
              </a:ext>
            </a:extLst>
          </a:blip>
          <a:srcRect/>
          <a:stretch>
            <a:fillRect/>
          </a:stretch>
        </p:blipFill>
        <p:spPr bwMode="auto">
          <a:xfrm>
            <a:off x="-15865475" y="4184650"/>
            <a:ext cx="2674937" cy="3840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59" name="Picture 325" descr="ch"/>
          <p:cNvPicPr>
            <a:picLocks noChangeAspect="1" noChangeArrowheads="1"/>
          </p:cNvPicPr>
          <p:nvPr/>
        </p:nvPicPr>
        <p:blipFill>
          <a:blip r:embed="rId55">
            <a:extLst>
              <a:ext uri="{28A0092B-C50C-407E-A947-70E740481C1C}">
                <a14:useLocalDpi xmlns:a14="http://schemas.microsoft.com/office/drawing/2010/main" val="0"/>
              </a:ext>
            </a:extLst>
          </a:blip>
          <a:srcRect/>
          <a:stretch>
            <a:fillRect/>
          </a:stretch>
        </p:blipFill>
        <p:spPr bwMode="auto">
          <a:xfrm>
            <a:off x="-13254038" y="4184650"/>
            <a:ext cx="2686050" cy="3840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60" name="Picture 326"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0199688" y="-1211263"/>
            <a:ext cx="171450" cy="1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61" name="Picture 327"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3516313" y="-1209675"/>
            <a:ext cx="68262" cy="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62" name="Picture 328"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7100550" y="-1209675"/>
            <a:ext cx="11113" cy="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63" name="Picture 329"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6175038" y="7950200"/>
            <a:ext cx="11113" cy="1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64" name="Picture 330"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5917863" y="7950200"/>
            <a:ext cx="68263" cy="1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65" name="Picture 331"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5994063" y="8315325"/>
            <a:ext cx="92075" cy="1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66" name="Picture 332"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5825788" y="7950200"/>
            <a:ext cx="11113" cy="11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67" name="Picture 334"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2242800" y="7950200"/>
            <a:ext cx="68263" cy="1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68" name="Picture 335"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25827038" y="7950200"/>
            <a:ext cx="11112" cy="1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69" name="Picture 336"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6175038" y="8407400"/>
            <a:ext cx="11113" cy="1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70" name="Picture 337"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5917863" y="8407400"/>
            <a:ext cx="68263" cy="1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71" name="Picture 338"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5994063" y="8772525"/>
            <a:ext cx="92075" cy="1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72" name="Picture 339" descr="corner1"/>
          <p:cNvPicPr>
            <a:picLocks noChangeAspect="1" noChangeArrowheads="1"/>
          </p:cNvPicPr>
          <p:nvPr/>
        </p:nvPicPr>
        <p:blipFill>
          <a:blip r:embed="rId56">
            <a:extLst>
              <a:ext uri="{28A0092B-C50C-407E-A947-70E740481C1C}">
                <a14:useLocalDpi xmlns:a14="http://schemas.microsoft.com/office/drawing/2010/main" val="0"/>
              </a:ext>
            </a:extLst>
          </a:blip>
          <a:srcRect/>
          <a:stretch>
            <a:fillRect/>
          </a:stretch>
        </p:blipFill>
        <p:spPr bwMode="auto">
          <a:xfrm>
            <a:off x="-15870238" y="8453438"/>
            <a:ext cx="79375" cy="7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73" name="Picture 340" descr="grey"/>
          <p:cNvPicPr>
            <a:picLocks noChangeAspect="1" noChangeArrowheads="1"/>
          </p:cNvPicPr>
          <p:nvPr/>
        </p:nvPicPr>
        <p:blipFill>
          <a:blip r:embed="rId49">
            <a:extLst>
              <a:ext uri="{28A0092B-C50C-407E-A947-70E740481C1C}">
                <a14:useLocalDpi xmlns:a14="http://schemas.microsoft.com/office/drawing/2010/main" val="0"/>
              </a:ext>
            </a:extLst>
          </a:blip>
          <a:srcRect/>
          <a:stretch>
            <a:fillRect/>
          </a:stretch>
        </p:blipFill>
        <p:spPr bwMode="auto">
          <a:xfrm>
            <a:off x="-15474950" y="8453438"/>
            <a:ext cx="6240462" cy="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74" name="Picture 341" descr="corner2"/>
          <p:cNvPicPr>
            <a:picLocks noChangeAspect="1" noChangeArrowheads="1"/>
          </p:cNvPicPr>
          <p:nvPr/>
        </p:nvPicPr>
        <p:blipFill>
          <a:blip r:embed="rId57">
            <a:extLst>
              <a:ext uri="{28A0092B-C50C-407E-A947-70E740481C1C}">
                <a14:useLocalDpi xmlns:a14="http://schemas.microsoft.com/office/drawing/2010/main" val="0"/>
              </a:ext>
            </a:extLst>
          </a:blip>
          <a:srcRect/>
          <a:stretch>
            <a:fillRect/>
          </a:stretch>
        </p:blipFill>
        <p:spPr bwMode="auto">
          <a:xfrm>
            <a:off x="-8942388" y="8453438"/>
            <a:ext cx="79375" cy="7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75" name="Picture 342"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5474950" y="8651875"/>
            <a:ext cx="11112" cy="68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76" name="Picture 343"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5873413" y="8850313"/>
            <a:ext cx="11113" cy="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77" name="Picture 344"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5724188" y="8956675"/>
            <a:ext cx="68263" cy="1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78" name="Picture 345" descr="back">
            <a:hlinkClick r:id="rId8"/>
          </p:cNvPr>
          <p:cNvPicPr>
            <a:picLocks noChangeAspect="1" noChangeArrowheads="1"/>
          </p:cNvPicPr>
          <p:nvPr/>
        </p:nvPicPr>
        <p:blipFill>
          <a:blip r:embed="rId50">
            <a:extLst>
              <a:ext uri="{28A0092B-C50C-407E-A947-70E740481C1C}">
                <a14:useLocalDpi xmlns:a14="http://schemas.microsoft.com/office/drawing/2010/main" val="0"/>
              </a:ext>
            </a:extLst>
          </a:blip>
          <a:srcRect/>
          <a:stretch>
            <a:fillRect/>
          </a:stretch>
        </p:blipFill>
        <p:spPr bwMode="auto">
          <a:xfrm>
            <a:off x="-9591675" y="8850313"/>
            <a:ext cx="525462"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79" name="Picture 346" descr="pilblue">
            <a:hlinkClick r:id="rId9"/>
          </p:cNvPr>
          <p:cNvPicPr>
            <a:picLocks noChangeAspect="1" noChangeArrowheads="1"/>
          </p:cNvPicPr>
          <p:nvPr/>
        </p:nvPicPr>
        <p:blipFill>
          <a:blip r:embed="rId58">
            <a:extLst>
              <a:ext uri="{28A0092B-C50C-407E-A947-70E740481C1C}">
                <a14:useLocalDpi xmlns:a14="http://schemas.microsoft.com/office/drawing/2010/main" val="0"/>
              </a:ext>
            </a:extLst>
          </a:blip>
          <a:srcRect/>
          <a:stretch>
            <a:fillRect/>
          </a:stretch>
        </p:blipFill>
        <p:spPr bwMode="auto">
          <a:xfrm>
            <a:off x="-14812963" y="9170988"/>
            <a:ext cx="171450" cy="7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80" name="Picture 347" descr="pilblue">
            <a:hlinkClick r:id="rId10"/>
          </p:cNvPr>
          <p:cNvPicPr>
            <a:picLocks noChangeAspect="1" noChangeArrowheads="1"/>
          </p:cNvPicPr>
          <p:nvPr/>
        </p:nvPicPr>
        <p:blipFill>
          <a:blip r:embed="rId58">
            <a:extLst>
              <a:ext uri="{28A0092B-C50C-407E-A947-70E740481C1C}">
                <a14:useLocalDpi xmlns:a14="http://schemas.microsoft.com/office/drawing/2010/main" val="0"/>
              </a:ext>
            </a:extLst>
          </a:blip>
          <a:srcRect/>
          <a:stretch>
            <a:fillRect/>
          </a:stretch>
        </p:blipFill>
        <p:spPr bwMode="auto">
          <a:xfrm>
            <a:off x="-13308013" y="9475788"/>
            <a:ext cx="171450" cy="7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81" name="Picture 348" descr="pilblue">
            <a:hlinkClick r:id="rId11"/>
          </p:cNvPr>
          <p:cNvPicPr>
            <a:picLocks noChangeAspect="1" noChangeArrowheads="1"/>
          </p:cNvPicPr>
          <p:nvPr/>
        </p:nvPicPr>
        <p:blipFill>
          <a:blip r:embed="rId58">
            <a:extLst>
              <a:ext uri="{28A0092B-C50C-407E-A947-70E740481C1C}">
                <a14:useLocalDpi xmlns:a14="http://schemas.microsoft.com/office/drawing/2010/main" val="0"/>
              </a:ext>
            </a:extLst>
          </a:blip>
          <a:srcRect/>
          <a:stretch>
            <a:fillRect/>
          </a:stretch>
        </p:blipFill>
        <p:spPr bwMode="auto">
          <a:xfrm>
            <a:off x="-13950950" y="9582150"/>
            <a:ext cx="171450" cy="7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82" name="Picture 349" descr="pilblue">
            <a:hlinkClick r:id="rId12"/>
          </p:cNvPr>
          <p:cNvPicPr>
            <a:picLocks noChangeAspect="1" noChangeArrowheads="1"/>
          </p:cNvPicPr>
          <p:nvPr/>
        </p:nvPicPr>
        <p:blipFill>
          <a:blip r:embed="rId58">
            <a:extLst>
              <a:ext uri="{28A0092B-C50C-407E-A947-70E740481C1C}">
                <a14:useLocalDpi xmlns:a14="http://schemas.microsoft.com/office/drawing/2010/main" val="0"/>
              </a:ext>
            </a:extLst>
          </a:blip>
          <a:srcRect/>
          <a:stretch>
            <a:fillRect/>
          </a:stretch>
        </p:blipFill>
        <p:spPr bwMode="auto">
          <a:xfrm>
            <a:off x="-12466638" y="9688513"/>
            <a:ext cx="171450" cy="7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83" name="Picture 350" descr="pilblue">
            <a:hlinkClick r:id="rId13"/>
          </p:cNvPr>
          <p:cNvPicPr>
            <a:picLocks noChangeAspect="1" noChangeArrowheads="1"/>
          </p:cNvPicPr>
          <p:nvPr/>
        </p:nvPicPr>
        <p:blipFill>
          <a:blip r:embed="rId58">
            <a:extLst>
              <a:ext uri="{28A0092B-C50C-407E-A947-70E740481C1C}">
                <a14:useLocalDpi xmlns:a14="http://schemas.microsoft.com/office/drawing/2010/main" val="0"/>
              </a:ext>
            </a:extLst>
          </a:blip>
          <a:srcRect/>
          <a:stretch>
            <a:fillRect/>
          </a:stretch>
        </p:blipFill>
        <p:spPr bwMode="auto">
          <a:xfrm>
            <a:off x="-14138275" y="9794875"/>
            <a:ext cx="171450" cy="7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84" name="Picture 351" descr="pilblue">
            <a:hlinkClick r:id="rId14"/>
          </p:cNvPr>
          <p:cNvPicPr>
            <a:picLocks noChangeAspect="1" noChangeArrowheads="1"/>
          </p:cNvPicPr>
          <p:nvPr/>
        </p:nvPicPr>
        <p:blipFill>
          <a:blip r:embed="rId58">
            <a:extLst>
              <a:ext uri="{28A0092B-C50C-407E-A947-70E740481C1C}">
                <a14:useLocalDpi xmlns:a14="http://schemas.microsoft.com/office/drawing/2010/main" val="0"/>
              </a:ext>
            </a:extLst>
          </a:blip>
          <a:srcRect/>
          <a:stretch>
            <a:fillRect/>
          </a:stretch>
        </p:blipFill>
        <p:spPr bwMode="auto">
          <a:xfrm>
            <a:off x="-14422438" y="9901238"/>
            <a:ext cx="171450" cy="7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85" name="Picture 352" descr="pilblue">
            <a:hlinkClick r:id="rId15"/>
          </p:cNvPr>
          <p:cNvPicPr>
            <a:picLocks noChangeAspect="1" noChangeArrowheads="1"/>
          </p:cNvPicPr>
          <p:nvPr/>
        </p:nvPicPr>
        <p:blipFill>
          <a:blip r:embed="rId58">
            <a:extLst>
              <a:ext uri="{28A0092B-C50C-407E-A947-70E740481C1C}">
                <a14:useLocalDpi xmlns:a14="http://schemas.microsoft.com/office/drawing/2010/main" val="0"/>
              </a:ext>
            </a:extLst>
          </a:blip>
          <a:srcRect/>
          <a:stretch>
            <a:fillRect/>
          </a:stretch>
        </p:blipFill>
        <p:spPr bwMode="auto">
          <a:xfrm>
            <a:off x="-14751050" y="10007600"/>
            <a:ext cx="171450" cy="7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86" name="Picture 353" descr="pilblue">
            <a:hlinkClick r:id="rId16"/>
          </p:cNvPr>
          <p:cNvPicPr>
            <a:picLocks noChangeAspect="1" noChangeArrowheads="1"/>
          </p:cNvPicPr>
          <p:nvPr/>
        </p:nvPicPr>
        <p:blipFill>
          <a:blip r:embed="rId58">
            <a:extLst>
              <a:ext uri="{28A0092B-C50C-407E-A947-70E740481C1C}">
                <a14:useLocalDpi xmlns:a14="http://schemas.microsoft.com/office/drawing/2010/main" val="0"/>
              </a:ext>
            </a:extLst>
          </a:blip>
          <a:srcRect/>
          <a:stretch>
            <a:fillRect/>
          </a:stretch>
        </p:blipFill>
        <p:spPr bwMode="auto">
          <a:xfrm>
            <a:off x="-13793788" y="10418763"/>
            <a:ext cx="171450" cy="7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87" name="Picture 354"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8942388" y="8850313"/>
            <a:ext cx="68263" cy="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88" name="Picture 355"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5241925" y="8850313"/>
            <a:ext cx="11112" cy="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89" name="Picture 356" descr="corner3"/>
          <p:cNvPicPr>
            <a:picLocks noChangeAspect="1" noChangeArrowheads="1"/>
          </p:cNvPicPr>
          <p:nvPr/>
        </p:nvPicPr>
        <p:blipFill>
          <a:blip r:embed="rId59">
            <a:extLst>
              <a:ext uri="{28A0092B-C50C-407E-A947-70E740481C1C}">
                <a14:useLocalDpi xmlns:a14="http://schemas.microsoft.com/office/drawing/2010/main" val="0"/>
              </a:ext>
            </a:extLst>
          </a:blip>
          <a:srcRect/>
          <a:stretch>
            <a:fillRect/>
          </a:stretch>
        </p:blipFill>
        <p:spPr bwMode="auto">
          <a:xfrm>
            <a:off x="-15870238" y="10617200"/>
            <a:ext cx="79375" cy="7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90" name="Picture 357"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5474950" y="10617200"/>
            <a:ext cx="11112" cy="68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91" name="Picture 358" descr="corner4"/>
          <p:cNvPicPr>
            <a:picLocks noChangeAspect="1" noChangeArrowheads="1"/>
          </p:cNvPicPr>
          <p:nvPr/>
        </p:nvPicPr>
        <p:blipFill>
          <a:blip r:embed="rId60">
            <a:extLst>
              <a:ext uri="{28A0092B-C50C-407E-A947-70E740481C1C}">
                <a14:useLocalDpi xmlns:a14="http://schemas.microsoft.com/office/drawing/2010/main" val="0"/>
              </a:ext>
            </a:extLst>
          </a:blip>
          <a:srcRect/>
          <a:stretch>
            <a:fillRect/>
          </a:stretch>
        </p:blipFill>
        <p:spPr bwMode="auto">
          <a:xfrm>
            <a:off x="-8942388" y="10617200"/>
            <a:ext cx="79375" cy="7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92" name="Picture 359" descr="grey"/>
          <p:cNvPicPr>
            <a:picLocks noChangeAspect="1" noChangeArrowheads="1"/>
          </p:cNvPicPr>
          <p:nvPr/>
        </p:nvPicPr>
        <p:blipFill>
          <a:blip r:embed="rId49">
            <a:extLst>
              <a:ext uri="{28A0092B-C50C-407E-A947-70E740481C1C}">
                <a14:useLocalDpi xmlns:a14="http://schemas.microsoft.com/office/drawing/2010/main" val="0"/>
              </a:ext>
            </a:extLst>
          </a:blip>
          <a:srcRect/>
          <a:stretch>
            <a:fillRect/>
          </a:stretch>
        </p:blipFill>
        <p:spPr bwMode="auto">
          <a:xfrm>
            <a:off x="-15474950" y="10815638"/>
            <a:ext cx="6240462" cy="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93" name="Picture 361"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1525250" y="8407400"/>
            <a:ext cx="68263" cy="1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94" name="Picture 362"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25109488" y="8407400"/>
            <a:ext cx="11112" cy="1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95" name="Picture 363" descr="corner3"/>
          <p:cNvPicPr>
            <a:picLocks noChangeAspect="1" noChangeArrowheads="1"/>
          </p:cNvPicPr>
          <p:nvPr/>
        </p:nvPicPr>
        <p:blipFill>
          <a:blip r:embed="rId59">
            <a:extLst>
              <a:ext uri="{28A0092B-C50C-407E-A947-70E740481C1C}">
                <a14:useLocalDpi xmlns:a14="http://schemas.microsoft.com/office/drawing/2010/main" val="0"/>
              </a:ext>
            </a:extLst>
          </a:blip>
          <a:srcRect/>
          <a:stretch>
            <a:fillRect/>
          </a:stretch>
        </p:blipFill>
        <p:spPr bwMode="auto">
          <a:xfrm>
            <a:off x="-16175038" y="11958638"/>
            <a:ext cx="79375" cy="7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96" name="Picture 364"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5917863" y="11577638"/>
            <a:ext cx="11113" cy="68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97" name="Picture 365"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5825788" y="11577638"/>
            <a:ext cx="11113" cy="68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98" name="Picture 366"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431925" y="11577638"/>
            <a:ext cx="11112" cy="68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99" name="Picture 367" descr="corner4"/>
          <p:cNvPicPr>
            <a:picLocks noChangeAspect="1" noChangeArrowheads="1"/>
          </p:cNvPicPr>
          <p:nvPr/>
        </p:nvPicPr>
        <p:blipFill>
          <a:blip r:embed="rId60">
            <a:extLst>
              <a:ext uri="{28A0092B-C50C-407E-A947-70E740481C1C}">
                <a14:useLocalDpi xmlns:a14="http://schemas.microsoft.com/office/drawing/2010/main" val="0"/>
              </a:ext>
            </a:extLst>
          </a:blip>
          <a:srcRect/>
          <a:stretch>
            <a:fillRect/>
          </a:stretch>
        </p:blipFill>
        <p:spPr bwMode="auto">
          <a:xfrm>
            <a:off x="12242800" y="12034838"/>
            <a:ext cx="79375" cy="7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300" name="Picture 368"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5917863" y="12034838"/>
            <a:ext cx="11113" cy="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301" name="Picture 369"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5825788" y="12034838"/>
            <a:ext cx="6686550" cy="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302" name="Picture 370"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431925" y="12034838"/>
            <a:ext cx="11112" cy="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303" name="Picture 371"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6524288" y="12492038"/>
            <a:ext cx="11113" cy="7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304" name="Picture 372"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6524288" y="12949238"/>
            <a:ext cx="228600" cy="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8305" name="Group 373"/>
          <p:cNvGrpSpPr>
            <a:grpSpLocks/>
          </p:cNvGrpSpPr>
          <p:nvPr/>
        </p:nvGrpSpPr>
        <p:grpSpPr bwMode="auto">
          <a:xfrm>
            <a:off x="-16692563" y="-6499225"/>
            <a:ext cx="7847013" cy="3870325"/>
            <a:chOff x="0" y="0"/>
            <a:chExt cx="4943" cy="2438"/>
          </a:xfrm>
        </p:grpSpPr>
        <p:sp>
          <p:nvSpPr>
            <p:cNvPr id="48415" name="Rectangle 374"/>
            <p:cNvSpPr>
              <a:spLocks noChangeArrowheads="1"/>
            </p:cNvSpPr>
            <p:nvPr/>
          </p:nvSpPr>
          <p:spPr bwMode="auto">
            <a:xfrm>
              <a:off x="0" y="0"/>
              <a:ext cx="1187" cy="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hlinkClick r:id="rId17"/>
                </a:rPr>
                <a:t>  </a:t>
              </a:r>
              <a:r>
                <a:rPr lang="en-US" altLang="zh-CN" sz="5500"/>
                <a:t> </a:t>
              </a:r>
              <a:r>
                <a:rPr lang="en-US" altLang="zh-CN" sz="2400"/>
                <a:t>                    </a:t>
              </a:r>
            </a:p>
          </p:txBody>
        </p:sp>
        <p:grpSp>
          <p:nvGrpSpPr>
            <p:cNvPr id="2" name="Group 375"/>
            <p:cNvGrpSpPr>
              <a:grpSpLocks/>
            </p:cNvGrpSpPr>
            <p:nvPr/>
          </p:nvGrpSpPr>
          <p:grpSpPr bwMode="auto">
            <a:xfrm>
              <a:off x="1187" y="0"/>
              <a:ext cx="2919" cy="806"/>
              <a:chOff x="0" y="0"/>
              <a:chExt cx="2919" cy="806"/>
            </a:xfrm>
          </p:grpSpPr>
          <p:sp>
            <p:nvSpPr>
              <p:cNvPr id="48435" name="Rectangle 376"/>
              <p:cNvSpPr>
                <a:spLocks noChangeArrowheads="1"/>
              </p:cNvSpPr>
              <p:nvPr/>
            </p:nvSpPr>
            <p:spPr bwMode="auto">
              <a:xfrm>
                <a:off x="0" y="0"/>
                <a:ext cx="2919"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en-US" altLang="en-US"/>
              </a:p>
            </p:txBody>
          </p:sp>
          <p:grpSp>
            <p:nvGrpSpPr>
              <p:cNvPr id="48436" name="Group 377"/>
              <p:cNvGrpSpPr>
                <a:grpSpLocks/>
              </p:cNvGrpSpPr>
              <p:nvPr/>
            </p:nvGrpSpPr>
            <p:grpSpPr bwMode="auto">
              <a:xfrm>
                <a:off x="0" y="0"/>
                <a:ext cx="2919" cy="806"/>
                <a:chOff x="0" y="0"/>
                <a:chExt cx="2919" cy="806"/>
              </a:xfrm>
            </p:grpSpPr>
            <p:sp>
              <p:nvSpPr>
                <p:cNvPr id="48437" name="Rectangle 378"/>
                <p:cNvSpPr>
                  <a:spLocks noChangeArrowheads="1"/>
                </p:cNvSpPr>
                <p:nvPr/>
              </p:nvSpPr>
              <p:spPr bwMode="auto">
                <a:xfrm>
                  <a:off x="0" y="0"/>
                  <a:ext cx="2919" cy="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t>  </a:t>
                  </a:r>
                  <a:r>
                    <a:rPr lang="en-US" altLang="zh-CN" sz="1300"/>
                    <a:t> </a:t>
                  </a:r>
                  <a:r>
                    <a:rPr lang="en-US" altLang="zh-CN" sz="2400"/>
                    <a:t>                                      </a:t>
                  </a:r>
                  <a:r>
                    <a:rPr lang="en-US" altLang="zh-CN" sz="2400">
                      <a:hlinkClick r:id="rId18"/>
                      <a:hlinkMouseOver r:id="rId17" action="ppaction://hlinkfile"/>
                    </a:rPr>
                    <a:t>  </a:t>
                  </a:r>
                  <a:r>
                    <a:rPr lang="en-US" altLang="zh-CN" sz="1300"/>
                    <a:t> </a:t>
                  </a:r>
                  <a:r>
                    <a:rPr lang="en-US" altLang="zh-CN" sz="2400"/>
                    <a:t>      </a:t>
                  </a:r>
                  <a:r>
                    <a:rPr lang="en-US" altLang="zh-CN" sz="2400">
                      <a:hlinkClick r:id="rId19"/>
                      <a:hlinkMouseOver r:id="rId18" action="ppaction://hlinkfile"/>
                    </a:rPr>
                    <a:t>  </a:t>
                  </a:r>
                  <a:r>
                    <a:rPr lang="en-US" altLang="zh-CN" sz="1300"/>
                    <a:t> </a:t>
                  </a:r>
                  <a:r>
                    <a:rPr lang="en-US" altLang="zh-CN" sz="2400"/>
                    <a:t>         </a:t>
                  </a:r>
                  <a:r>
                    <a:rPr lang="en-US" altLang="zh-CN" sz="2400">
                      <a:hlinkClick r:id="rId20"/>
                      <a:hlinkMouseOver r:id="rId21" action="ppaction://hlinkfile"/>
                    </a:rPr>
                    <a:t>  </a:t>
                  </a:r>
                  <a:r>
                    <a:rPr lang="en-US" altLang="zh-CN" sz="1300"/>
                    <a:t> </a:t>
                  </a:r>
                  <a:r>
                    <a:rPr lang="en-US" altLang="zh-CN" sz="2400"/>
                    <a:t>       </a:t>
                  </a:r>
                  <a:r>
                    <a:rPr lang="en-US" altLang="zh-CN" sz="2400">
                      <a:hlinkClick r:id="rId22"/>
                      <a:hlinkMouseOver r:id="rId23" action="ppaction://hlinkfile"/>
                    </a:rPr>
                    <a:t>  </a:t>
                  </a:r>
                  <a:r>
                    <a:rPr lang="en-US" altLang="zh-CN" sz="1300"/>
                    <a:t> </a:t>
                  </a:r>
                  <a:r>
                    <a:rPr lang="en-US" altLang="zh-CN" sz="2400"/>
                    <a:t>           </a:t>
                  </a:r>
                </a:p>
              </p:txBody>
            </p:sp>
            <p:sp>
              <p:nvSpPr>
                <p:cNvPr id="48438" name="Rectangle 379"/>
                <p:cNvSpPr>
                  <a:spLocks noChangeArrowheads="1"/>
                </p:cNvSpPr>
                <p:nvPr/>
              </p:nvSpPr>
              <p:spPr bwMode="auto">
                <a:xfrm>
                  <a:off x="0" y="518"/>
                  <a:ext cx="291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t>  </a:t>
                  </a:r>
                  <a:r>
                    <a:rPr lang="en-US" altLang="zh-CN" sz="1500"/>
                    <a:t> </a:t>
                  </a:r>
                  <a:r>
                    <a:rPr lang="en-US" altLang="zh-CN" sz="2400"/>
                    <a:t>                                                                            </a:t>
                  </a:r>
                </a:p>
              </p:txBody>
            </p:sp>
          </p:grpSp>
        </p:grpSp>
        <p:grpSp>
          <p:nvGrpSpPr>
            <p:cNvPr id="48417" name="Group 380"/>
            <p:cNvGrpSpPr>
              <a:grpSpLocks/>
            </p:cNvGrpSpPr>
            <p:nvPr/>
          </p:nvGrpSpPr>
          <p:grpSpPr bwMode="auto">
            <a:xfrm>
              <a:off x="1187" y="806"/>
              <a:ext cx="2919" cy="672"/>
              <a:chOff x="0" y="0"/>
              <a:chExt cx="2919" cy="672"/>
            </a:xfrm>
          </p:grpSpPr>
          <p:sp>
            <p:nvSpPr>
              <p:cNvPr id="48426" name="Rectangle 381"/>
              <p:cNvSpPr>
                <a:spLocks noChangeArrowheads="1"/>
              </p:cNvSpPr>
              <p:nvPr/>
            </p:nvSpPr>
            <p:spPr bwMode="auto">
              <a:xfrm>
                <a:off x="0" y="0"/>
                <a:ext cx="2919"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en-US" altLang="en-US"/>
              </a:p>
            </p:txBody>
          </p:sp>
          <p:grpSp>
            <p:nvGrpSpPr>
              <p:cNvPr id="48427" name="Group 382"/>
              <p:cNvGrpSpPr>
                <a:grpSpLocks/>
              </p:cNvGrpSpPr>
              <p:nvPr/>
            </p:nvGrpSpPr>
            <p:grpSpPr bwMode="auto">
              <a:xfrm>
                <a:off x="0" y="0"/>
                <a:ext cx="2916" cy="672"/>
                <a:chOff x="0" y="0"/>
                <a:chExt cx="2916" cy="672"/>
              </a:xfrm>
            </p:grpSpPr>
            <p:sp>
              <p:nvSpPr>
                <p:cNvPr id="48428" name="Rectangle 383"/>
                <p:cNvSpPr>
                  <a:spLocks noChangeArrowheads="1"/>
                </p:cNvSpPr>
                <p:nvPr/>
              </p:nvSpPr>
              <p:spPr bwMode="auto">
                <a:xfrm>
                  <a:off x="0" y="0"/>
                  <a:ext cx="356" cy="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hlinkClick r:id="rId24"/>
                      <a:hlinkMouseOver r:id="rId25" action="ppaction://hlinkfile"/>
                    </a:rPr>
                    <a:t>  </a:t>
                  </a:r>
                  <a:r>
                    <a:rPr lang="en-US" altLang="zh-CN" sz="1200"/>
                    <a:t> </a:t>
                  </a:r>
                  <a:r>
                    <a:rPr lang="en-US" altLang="zh-CN"/>
                    <a:t>     </a:t>
                  </a:r>
                </a:p>
              </p:txBody>
            </p:sp>
            <p:sp>
              <p:nvSpPr>
                <p:cNvPr id="48429" name="Rectangle 384"/>
                <p:cNvSpPr>
                  <a:spLocks noChangeArrowheads="1"/>
                </p:cNvSpPr>
                <p:nvPr/>
              </p:nvSpPr>
              <p:spPr bwMode="auto">
                <a:xfrm>
                  <a:off x="356" y="0"/>
                  <a:ext cx="386" cy="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hlinkClick r:id="rId61"/>
                      <a:hlinkMouseOver r:id="rId62" action="ppaction://hlinkfile"/>
                    </a:rPr>
                    <a:t>  </a:t>
                  </a:r>
                  <a:r>
                    <a:rPr lang="en-US" altLang="zh-CN" sz="1200"/>
                    <a:t> </a:t>
                  </a:r>
                  <a:r>
                    <a:rPr lang="en-US" altLang="zh-CN"/>
                    <a:t>      </a:t>
                  </a:r>
                </a:p>
              </p:txBody>
            </p:sp>
            <p:sp>
              <p:nvSpPr>
                <p:cNvPr id="48430" name="Rectangle 385"/>
                <p:cNvSpPr>
                  <a:spLocks noChangeArrowheads="1"/>
                </p:cNvSpPr>
                <p:nvPr/>
              </p:nvSpPr>
              <p:spPr bwMode="auto">
                <a:xfrm>
                  <a:off x="742" y="0"/>
                  <a:ext cx="446" cy="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hlinkClick r:id="rId18"/>
                      <a:hlinkMouseOver r:id="rId20" action="ppaction://hlinkfile"/>
                    </a:rPr>
                    <a:t>  </a:t>
                  </a:r>
                  <a:r>
                    <a:rPr lang="en-US" altLang="zh-CN" sz="1200"/>
                    <a:t> </a:t>
                  </a:r>
                  <a:r>
                    <a:rPr lang="en-US" altLang="zh-CN"/>
                    <a:t>        </a:t>
                  </a:r>
                </a:p>
              </p:txBody>
            </p:sp>
            <p:sp>
              <p:nvSpPr>
                <p:cNvPr id="48431" name="Rectangle 386"/>
                <p:cNvSpPr>
                  <a:spLocks noChangeArrowheads="1"/>
                </p:cNvSpPr>
                <p:nvPr/>
              </p:nvSpPr>
              <p:spPr bwMode="auto">
                <a:xfrm>
                  <a:off x="1188" y="0"/>
                  <a:ext cx="424" cy="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hlinkClick r:id="rId21"/>
                      <a:hlinkMouseOver r:id="rId22" action="ppaction://hlinkfile"/>
                    </a:rPr>
                    <a:t>  </a:t>
                  </a:r>
                  <a:r>
                    <a:rPr lang="en-US" altLang="zh-CN" sz="1200"/>
                    <a:t> </a:t>
                  </a:r>
                  <a:r>
                    <a:rPr lang="en-US" altLang="zh-CN"/>
                    <a:t>       </a:t>
                  </a:r>
                </a:p>
              </p:txBody>
            </p:sp>
            <p:sp>
              <p:nvSpPr>
                <p:cNvPr id="48432" name="Rectangle 387"/>
                <p:cNvSpPr>
                  <a:spLocks noChangeArrowheads="1"/>
                </p:cNvSpPr>
                <p:nvPr/>
              </p:nvSpPr>
              <p:spPr bwMode="auto">
                <a:xfrm>
                  <a:off x="1612" y="0"/>
                  <a:ext cx="476" cy="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hlinkClick r:id="rId3"/>
                      <a:hlinkMouseOver r:id="rId4" action="ppaction://hlinkfile"/>
                    </a:rPr>
                    <a:t>  </a:t>
                  </a:r>
                  <a:r>
                    <a:rPr lang="en-US" altLang="zh-CN" sz="1200"/>
                    <a:t> </a:t>
                  </a:r>
                  <a:r>
                    <a:rPr lang="en-US" altLang="zh-CN"/>
                    <a:t>        </a:t>
                  </a:r>
                </a:p>
              </p:txBody>
            </p:sp>
            <p:sp>
              <p:nvSpPr>
                <p:cNvPr id="48433" name="Rectangle 388"/>
                <p:cNvSpPr>
                  <a:spLocks noChangeArrowheads="1"/>
                </p:cNvSpPr>
                <p:nvPr/>
              </p:nvSpPr>
              <p:spPr bwMode="auto">
                <a:xfrm>
                  <a:off x="2088" y="0"/>
                  <a:ext cx="348" cy="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hlinkClick r:id="rId5"/>
                      <a:hlinkMouseOver r:id="rId6" action="ppaction://hlinkfile"/>
                    </a:rPr>
                    <a:t>  </a:t>
                  </a:r>
                  <a:r>
                    <a:rPr lang="en-US" altLang="zh-CN" sz="1200"/>
                    <a:t> </a:t>
                  </a:r>
                  <a:r>
                    <a:rPr lang="en-US" altLang="zh-CN"/>
                    <a:t>     </a:t>
                  </a:r>
                </a:p>
              </p:txBody>
            </p:sp>
            <p:sp>
              <p:nvSpPr>
                <p:cNvPr id="48434" name="Rectangle 389"/>
                <p:cNvSpPr>
                  <a:spLocks noChangeArrowheads="1"/>
                </p:cNvSpPr>
                <p:nvPr/>
              </p:nvSpPr>
              <p:spPr bwMode="auto">
                <a:xfrm>
                  <a:off x="2436" y="0"/>
                  <a:ext cx="480" cy="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hlinkClick r:id="rId7"/>
                      <a:hlinkMouseOver r:id="rId8" action="ppaction://hlinkfile"/>
                    </a:rPr>
                    <a:t>  </a:t>
                  </a:r>
                  <a:r>
                    <a:rPr lang="en-US" altLang="zh-CN" sz="1200"/>
                    <a:t> </a:t>
                  </a:r>
                  <a:r>
                    <a:rPr lang="en-US" altLang="zh-CN"/>
                    <a:t>         </a:t>
                  </a:r>
                </a:p>
              </p:txBody>
            </p:sp>
          </p:grpSp>
        </p:grpSp>
        <p:grpSp>
          <p:nvGrpSpPr>
            <p:cNvPr id="48418" name="Group 390"/>
            <p:cNvGrpSpPr>
              <a:grpSpLocks/>
            </p:cNvGrpSpPr>
            <p:nvPr/>
          </p:nvGrpSpPr>
          <p:grpSpPr bwMode="auto">
            <a:xfrm>
              <a:off x="1187" y="1478"/>
              <a:ext cx="2919" cy="672"/>
              <a:chOff x="0" y="0"/>
              <a:chExt cx="2919" cy="672"/>
            </a:xfrm>
          </p:grpSpPr>
          <p:sp>
            <p:nvSpPr>
              <p:cNvPr id="48420" name="Rectangle 391"/>
              <p:cNvSpPr>
                <a:spLocks noChangeArrowheads="1"/>
              </p:cNvSpPr>
              <p:nvPr/>
            </p:nvSpPr>
            <p:spPr bwMode="auto">
              <a:xfrm>
                <a:off x="0" y="0"/>
                <a:ext cx="2919"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en-US" altLang="en-US"/>
              </a:p>
            </p:txBody>
          </p:sp>
          <p:grpSp>
            <p:nvGrpSpPr>
              <p:cNvPr id="48421" name="Group 392"/>
              <p:cNvGrpSpPr>
                <a:grpSpLocks/>
              </p:cNvGrpSpPr>
              <p:nvPr/>
            </p:nvGrpSpPr>
            <p:grpSpPr bwMode="auto">
              <a:xfrm>
                <a:off x="0" y="0"/>
                <a:ext cx="2918" cy="672"/>
                <a:chOff x="0" y="0"/>
                <a:chExt cx="2918" cy="672"/>
              </a:xfrm>
            </p:grpSpPr>
            <p:sp>
              <p:nvSpPr>
                <p:cNvPr id="48422" name="Rectangle 393"/>
                <p:cNvSpPr>
                  <a:spLocks noChangeArrowheads="1"/>
                </p:cNvSpPr>
                <p:nvPr/>
              </p:nvSpPr>
              <p:spPr bwMode="auto">
                <a:xfrm>
                  <a:off x="0" y="0"/>
                  <a:ext cx="526" cy="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hlinkClick r:id="rId11"/>
                      <a:hlinkMouseOver r:id="rId12" action="ppaction://hlinkfile"/>
                    </a:rPr>
                    <a:t>  </a:t>
                  </a:r>
                  <a:r>
                    <a:rPr lang="en-US" altLang="zh-CN" sz="1300"/>
                    <a:t> </a:t>
                  </a:r>
                  <a:r>
                    <a:rPr lang="en-US" altLang="zh-CN"/>
                    <a:t>        </a:t>
                  </a:r>
                </a:p>
              </p:txBody>
            </p:sp>
            <p:sp>
              <p:nvSpPr>
                <p:cNvPr id="48423" name="Rectangle 394"/>
                <p:cNvSpPr>
                  <a:spLocks noChangeArrowheads="1"/>
                </p:cNvSpPr>
                <p:nvPr/>
              </p:nvSpPr>
              <p:spPr bwMode="auto">
                <a:xfrm>
                  <a:off x="526" y="0"/>
                  <a:ext cx="469" cy="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hlinkClick r:id="rId13"/>
                      <a:hlinkMouseOver r:id="rId14" action="ppaction://hlinkfile"/>
                    </a:rPr>
                    <a:t>  </a:t>
                  </a:r>
                  <a:r>
                    <a:rPr lang="en-US" altLang="zh-CN" sz="1300"/>
                    <a:t> </a:t>
                  </a:r>
                  <a:r>
                    <a:rPr lang="en-US" altLang="zh-CN"/>
                    <a:t>       </a:t>
                  </a:r>
                </a:p>
              </p:txBody>
            </p:sp>
            <p:sp>
              <p:nvSpPr>
                <p:cNvPr id="48424" name="Rectangle 395"/>
                <p:cNvSpPr>
                  <a:spLocks noChangeArrowheads="1"/>
                </p:cNvSpPr>
                <p:nvPr/>
              </p:nvSpPr>
              <p:spPr bwMode="auto">
                <a:xfrm>
                  <a:off x="995" y="0"/>
                  <a:ext cx="621" cy="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hlinkClick r:id="rId15"/>
                      <a:hlinkMouseOver r:id="rId16" action="ppaction://hlinkfile"/>
                    </a:rPr>
                    <a:t>  </a:t>
                  </a:r>
                  <a:r>
                    <a:rPr lang="en-US" altLang="zh-CN" sz="1300"/>
                    <a:t> </a:t>
                  </a:r>
                  <a:r>
                    <a:rPr lang="en-US" altLang="zh-CN"/>
                    <a:t>           </a:t>
                  </a:r>
                </a:p>
              </p:txBody>
            </p:sp>
            <p:sp>
              <p:nvSpPr>
                <p:cNvPr id="48425" name="Rectangle 396"/>
                <p:cNvSpPr>
                  <a:spLocks noChangeArrowheads="1"/>
                </p:cNvSpPr>
                <p:nvPr/>
              </p:nvSpPr>
              <p:spPr bwMode="auto">
                <a:xfrm>
                  <a:off x="1616" y="0"/>
                  <a:ext cx="1302" cy="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t>  </a:t>
                  </a:r>
                  <a:r>
                    <a:rPr lang="en-US" altLang="zh-CN" sz="1300"/>
                    <a:t> </a:t>
                  </a:r>
                  <a:r>
                    <a:rPr lang="en-US" altLang="zh-CN" sz="2400"/>
                    <a:t>                                    </a:t>
                  </a:r>
                </a:p>
              </p:txBody>
            </p:sp>
          </p:grpSp>
        </p:grpSp>
        <p:sp>
          <p:nvSpPr>
            <p:cNvPr id="48419" name="Rectangle 397"/>
            <p:cNvSpPr>
              <a:spLocks noChangeArrowheads="1"/>
            </p:cNvSpPr>
            <p:nvPr/>
          </p:nvSpPr>
          <p:spPr bwMode="auto">
            <a:xfrm>
              <a:off x="0" y="2150"/>
              <a:ext cx="494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t>  </a:t>
              </a:r>
              <a:r>
                <a:rPr lang="en-US" altLang="zh-CN" sz="1200"/>
                <a:t> </a:t>
              </a:r>
              <a:r>
                <a:rPr lang="en-US" altLang="zh-CN" sz="2400"/>
                <a:t>                                                                                                  </a:t>
              </a:r>
            </a:p>
          </p:txBody>
        </p:sp>
      </p:grpSp>
      <p:pic>
        <p:nvPicPr>
          <p:cNvPr id="48306" name="Picture 398" hidden="1"/>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12234863" y="-3155950"/>
            <a:ext cx="228600" cy="17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8307" name="Group 399"/>
          <p:cNvGrpSpPr>
            <a:grpSpLocks/>
          </p:cNvGrpSpPr>
          <p:nvPr/>
        </p:nvGrpSpPr>
        <p:grpSpPr bwMode="auto">
          <a:xfrm>
            <a:off x="-16692563" y="12903200"/>
            <a:ext cx="5918200" cy="457200"/>
            <a:chOff x="0" y="0"/>
            <a:chExt cx="3728" cy="288"/>
          </a:xfrm>
        </p:grpSpPr>
        <p:grpSp>
          <p:nvGrpSpPr>
            <p:cNvPr id="48404" name="Group 400"/>
            <p:cNvGrpSpPr>
              <a:grpSpLocks/>
            </p:cNvGrpSpPr>
            <p:nvPr/>
          </p:nvGrpSpPr>
          <p:grpSpPr bwMode="auto">
            <a:xfrm>
              <a:off x="0" y="0"/>
              <a:ext cx="3728" cy="288"/>
              <a:chOff x="0" y="0"/>
              <a:chExt cx="3728" cy="288"/>
            </a:xfrm>
          </p:grpSpPr>
          <p:grpSp>
            <p:nvGrpSpPr>
              <p:cNvPr id="48406" name="Group 401"/>
              <p:cNvGrpSpPr>
                <a:grpSpLocks/>
              </p:cNvGrpSpPr>
              <p:nvPr/>
            </p:nvGrpSpPr>
            <p:grpSpPr bwMode="auto">
              <a:xfrm>
                <a:off x="0" y="0"/>
                <a:ext cx="397" cy="288"/>
                <a:chOff x="0" y="0"/>
                <a:chExt cx="397" cy="288"/>
              </a:xfrm>
            </p:grpSpPr>
            <p:sp>
              <p:nvSpPr>
                <p:cNvPr id="48413" name="Rectangle 402"/>
                <p:cNvSpPr>
                  <a:spLocks noChangeArrowheads="1"/>
                </p:cNvSpPr>
                <p:nvPr/>
              </p:nvSpPr>
              <p:spPr bwMode="auto">
                <a:xfrm>
                  <a:off x="0" y="0"/>
                  <a:ext cx="39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t>  </a:t>
                  </a:r>
                  <a:r>
                    <a:rPr lang="en-US" altLang="zh-CN"/>
                    <a:t> </a:t>
                  </a:r>
                  <a:r>
                    <a:rPr lang="en-US" altLang="zh-CN" sz="2400"/>
                    <a:t>  </a:t>
                  </a:r>
                </a:p>
              </p:txBody>
            </p:sp>
            <p:sp>
              <p:nvSpPr>
                <p:cNvPr id="48414" name="Rectangle 403"/>
                <p:cNvSpPr>
                  <a:spLocks noChangeArrowheads="1"/>
                </p:cNvSpPr>
                <p:nvPr/>
              </p:nvSpPr>
              <p:spPr bwMode="auto">
                <a:xfrm>
                  <a:off x="0" y="0"/>
                  <a:ext cx="397" cy="288"/>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en-US" altLang="en-US"/>
                </a:p>
              </p:txBody>
            </p:sp>
          </p:grpSp>
          <p:grpSp>
            <p:nvGrpSpPr>
              <p:cNvPr id="48407" name="Group 404"/>
              <p:cNvGrpSpPr>
                <a:grpSpLocks/>
              </p:cNvGrpSpPr>
              <p:nvPr/>
            </p:nvGrpSpPr>
            <p:grpSpPr bwMode="auto">
              <a:xfrm>
                <a:off x="397" y="0"/>
                <a:ext cx="1513" cy="288"/>
                <a:chOff x="0" y="0"/>
                <a:chExt cx="1513" cy="288"/>
              </a:xfrm>
            </p:grpSpPr>
            <p:sp>
              <p:nvSpPr>
                <p:cNvPr id="48411" name="Rectangle 405"/>
                <p:cNvSpPr>
                  <a:spLocks noChangeArrowheads="1"/>
                </p:cNvSpPr>
                <p:nvPr/>
              </p:nvSpPr>
              <p:spPr bwMode="auto">
                <a:xfrm>
                  <a:off x="0" y="0"/>
                  <a:ext cx="151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700">
                      <a:solidFill>
                        <a:srgbClr val="003366"/>
                      </a:solidFill>
                      <a:latin typeface="Verdana" panose="020B0604030504040204" pitchFamily="34" charset="0"/>
                    </a:rPr>
                    <a:t>Last modified May 10, 2001 </a:t>
                  </a:r>
                  <a:br>
                    <a:rPr lang="en-US" altLang="zh-CN" sz="700">
                      <a:solidFill>
                        <a:srgbClr val="003366"/>
                      </a:solidFill>
                      <a:latin typeface="Verdana" panose="020B0604030504040204" pitchFamily="34" charset="0"/>
                    </a:rPr>
                  </a:br>
                  <a:r>
                    <a:rPr lang="en-US" altLang="zh-CN" sz="700" u="sng">
                      <a:latin typeface="Verdana" panose="020B0604030504040204" pitchFamily="34" charset="0"/>
                      <a:hlinkClick r:id="rId3"/>
                    </a:rPr>
                    <a:t>Copyright?2001 The Nobel Foundation</a:t>
                  </a:r>
                  <a:endParaRPr lang="en-US" altLang="zh-CN" sz="2400"/>
                </a:p>
              </p:txBody>
            </p:sp>
            <p:sp>
              <p:nvSpPr>
                <p:cNvPr id="48412" name="Rectangle 406"/>
                <p:cNvSpPr>
                  <a:spLocks noChangeArrowheads="1"/>
                </p:cNvSpPr>
                <p:nvPr/>
              </p:nvSpPr>
              <p:spPr bwMode="auto">
                <a:xfrm>
                  <a:off x="0" y="0"/>
                  <a:ext cx="1513" cy="288"/>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en-US" altLang="en-US"/>
                </a:p>
              </p:txBody>
            </p:sp>
          </p:grpSp>
          <p:grpSp>
            <p:nvGrpSpPr>
              <p:cNvPr id="48408" name="Group 407"/>
              <p:cNvGrpSpPr>
                <a:grpSpLocks/>
              </p:cNvGrpSpPr>
              <p:nvPr/>
            </p:nvGrpSpPr>
            <p:grpSpPr bwMode="auto">
              <a:xfrm>
                <a:off x="1910" y="0"/>
                <a:ext cx="1818" cy="288"/>
                <a:chOff x="0" y="0"/>
                <a:chExt cx="1818" cy="288"/>
              </a:xfrm>
            </p:grpSpPr>
            <p:sp>
              <p:nvSpPr>
                <p:cNvPr id="48409" name="Rectangle 408"/>
                <p:cNvSpPr>
                  <a:spLocks noChangeArrowheads="1"/>
                </p:cNvSpPr>
                <p:nvPr/>
              </p:nvSpPr>
              <p:spPr bwMode="auto">
                <a:xfrm>
                  <a:off x="0" y="0"/>
                  <a:ext cx="181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en-US" altLang="zh-CN" sz="700">
                      <a:solidFill>
                        <a:srgbClr val="003366"/>
                      </a:solidFill>
                      <a:latin typeface="Verdana" panose="020B0604030504040204" pitchFamily="34" charset="0"/>
                    </a:rPr>
                    <a:t>The Official Web Site of The Nobel Foundation  </a:t>
                  </a:r>
                  <a:endParaRPr lang="en-US" altLang="zh-CN" sz="2400"/>
                </a:p>
              </p:txBody>
            </p:sp>
            <p:sp>
              <p:nvSpPr>
                <p:cNvPr id="48410" name="Rectangle 409"/>
                <p:cNvSpPr>
                  <a:spLocks noChangeArrowheads="1"/>
                </p:cNvSpPr>
                <p:nvPr/>
              </p:nvSpPr>
              <p:spPr bwMode="auto">
                <a:xfrm>
                  <a:off x="0" y="0"/>
                  <a:ext cx="1818" cy="288"/>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en-US" altLang="en-US"/>
                </a:p>
              </p:txBody>
            </p:sp>
          </p:grpSp>
        </p:grpSp>
        <p:sp>
          <p:nvSpPr>
            <p:cNvPr id="48405" name="Rectangle 410"/>
            <p:cNvSpPr>
              <a:spLocks noChangeArrowheads="1"/>
            </p:cNvSpPr>
            <p:nvPr/>
          </p:nvSpPr>
          <p:spPr bwMode="auto">
            <a:xfrm>
              <a:off x="0" y="0"/>
              <a:ext cx="3728" cy="288"/>
            </a:xfrm>
            <a:prstGeom prst="rect">
              <a:avLst/>
            </a:prstGeom>
            <a:noFill/>
            <a:ln w="1">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en-US" altLang="en-US"/>
            </a:p>
          </p:txBody>
        </p:sp>
      </p:grpSp>
      <p:pic>
        <p:nvPicPr>
          <p:cNvPr id="48308" name="Picture 411" descr="logo">
            <a:hlinkClick r:id="rId18"/>
          </p:cNvPr>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16524288" y="-5394325"/>
            <a:ext cx="1646238" cy="87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309" name="Picture 412" descr="lines-tools"/>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14639925" y="-6453188"/>
            <a:ext cx="2994025" cy="217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310" name="Picture 413" descr="home">
            <a:hlinkClick r:id="rId8"/>
          </p:cNvPr>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11550650" y="-6453188"/>
            <a:ext cx="549275" cy="217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311" name="Picture 414" descr="help">
            <a:hlinkClick r:id="rId9"/>
          </p:cNvPr>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10899775" y="-6453188"/>
            <a:ext cx="811212" cy="217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312" name="Picture 415" descr="about">
            <a:hlinkClick r:id="rId17"/>
          </p:cNvPr>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14411325" y="-6088063"/>
            <a:ext cx="617537" cy="217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313" name="Picture 416" descr="search">
            <a:hlinkClick r:id="rId10"/>
          </p:cNvPr>
          <p:cNvPicPr>
            <a:picLocks noChangeAspect="1"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13684250" y="-6088063"/>
            <a:ext cx="960437" cy="217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314" name="Picture 417" descr="lines"/>
          <p:cNvPicPr>
            <a:picLocks noChangeAspect="1" noChangeArrowheads="1"/>
          </p:cNvPicPr>
          <p:nvPr/>
        </p:nvPicPr>
        <p:blipFill>
          <a:blip r:embed="rId34">
            <a:extLst>
              <a:ext uri="{28A0092B-C50C-407E-A947-70E740481C1C}">
                <a14:useLocalDpi xmlns:a14="http://schemas.microsoft.com/office/drawing/2010/main" val="0"/>
              </a:ext>
            </a:extLst>
          </a:blip>
          <a:srcRect/>
          <a:stretch>
            <a:fillRect/>
          </a:stretch>
        </p:blipFill>
        <p:spPr bwMode="auto">
          <a:xfrm>
            <a:off x="-14639925" y="-5813425"/>
            <a:ext cx="5932487" cy="250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315" name="Picture 418" descr="nobel">
            <a:hlinkClick r:id="rId10"/>
          </p:cNvPr>
          <p:cNvPicPr>
            <a:picLocks noChangeAspect="1" noChangeArrowheads="1"/>
          </p:cNvPicPr>
          <p:nvPr/>
        </p:nvPicPr>
        <p:blipFill>
          <a:blip r:embed="rId35">
            <a:extLst>
              <a:ext uri="{28A0092B-C50C-407E-A947-70E740481C1C}">
                <a14:useLocalDpi xmlns:a14="http://schemas.microsoft.com/office/drawing/2010/main" val="0"/>
              </a:ext>
            </a:extLst>
          </a:blip>
          <a:srcRect/>
          <a:stretch>
            <a:fillRect/>
          </a:stretch>
        </p:blipFill>
        <p:spPr bwMode="auto">
          <a:xfrm>
            <a:off x="-14595475" y="-5416550"/>
            <a:ext cx="685800" cy="1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316" name="Picture 419" descr="physics">
            <a:hlinkClick r:id="rId11"/>
          </p:cNvPr>
          <p:cNvPicPr>
            <a:picLocks noChangeAspect="1" noChangeArrowheads="1"/>
          </p:cNvPicPr>
          <p:nvPr/>
        </p:nvPicPr>
        <p:blipFill>
          <a:blip r:embed="rId36">
            <a:extLst>
              <a:ext uri="{28A0092B-C50C-407E-A947-70E740481C1C}">
                <a14:useLocalDpi xmlns:a14="http://schemas.microsoft.com/office/drawing/2010/main" val="0"/>
              </a:ext>
            </a:extLst>
          </a:blip>
          <a:srcRect/>
          <a:stretch>
            <a:fillRect/>
          </a:stretch>
        </p:blipFill>
        <p:spPr bwMode="auto">
          <a:xfrm>
            <a:off x="-14006513" y="-5416550"/>
            <a:ext cx="765175" cy="1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317" name="Picture 420" descr="chemistry-z">
            <a:hlinkClick r:id="rId11"/>
          </p:cNvPr>
          <p:cNvPicPr>
            <a:picLocks noChangeAspect="1" noChangeArrowheads="1"/>
          </p:cNvPicPr>
          <p:nvPr/>
        </p:nvPicPr>
        <p:blipFill>
          <a:blip r:embed="rId37">
            <a:extLst>
              <a:ext uri="{28A0092B-C50C-407E-A947-70E740481C1C}">
                <a14:useLocalDpi xmlns:a14="http://schemas.microsoft.com/office/drawing/2010/main" val="0"/>
              </a:ext>
            </a:extLst>
          </a:blip>
          <a:srcRect/>
          <a:stretch>
            <a:fillRect/>
          </a:stretch>
        </p:blipFill>
        <p:spPr bwMode="auto">
          <a:xfrm>
            <a:off x="-13396913" y="-5416550"/>
            <a:ext cx="925513" cy="1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318" name="Picture 421" descr="medicine">
            <a:hlinkClick r:id="rId12"/>
          </p:cNvPr>
          <p:cNvPicPr>
            <a:picLocks noChangeAspect="1" noChangeArrowheads="1"/>
          </p:cNvPicPr>
          <p:nvPr/>
        </p:nvPicPr>
        <p:blipFill>
          <a:blip r:embed="rId38">
            <a:extLst>
              <a:ext uri="{28A0092B-C50C-407E-A947-70E740481C1C}">
                <a14:useLocalDpi xmlns:a14="http://schemas.microsoft.com/office/drawing/2010/main" val="0"/>
              </a:ext>
            </a:extLst>
          </a:blip>
          <a:srcRect/>
          <a:stretch>
            <a:fillRect/>
          </a:stretch>
        </p:blipFill>
        <p:spPr bwMode="auto">
          <a:xfrm>
            <a:off x="-12706350" y="-5416550"/>
            <a:ext cx="868362" cy="1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319" name="Picture 422" descr="literature">
            <a:hlinkClick r:id="rId12"/>
          </p:cNvPr>
          <p:cNvPicPr>
            <a:picLocks noChangeAspect="1" noChangeArrowheads="1"/>
          </p:cNvPicPr>
          <p:nvPr/>
        </p:nvPicPr>
        <p:blipFill>
          <a:blip r:embed="rId39">
            <a:extLst>
              <a:ext uri="{28A0092B-C50C-407E-A947-70E740481C1C}">
                <a14:useLocalDpi xmlns:a14="http://schemas.microsoft.com/office/drawing/2010/main" val="0"/>
              </a:ext>
            </a:extLst>
          </a:blip>
          <a:srcRect/>
          <a:stretch>
            <a:fillRect/>
          </a:stretch>
        </p:blipFill>
        <p:spPr bwMode="auto">
          <a:xfrm>
            <a:off x="-12042775" y="-5173663"/>
            <a:ext cx="1006475" cy="1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320" name="Picture 423" descr="peace">
            <a:hlinkClick r:id="rId13"/>
          </p:cNvPr>
          <p:cNvPicPr>
            <a:picLocks noChangeAspect="1" noChangeArrowheads="1"/>
          </p:cNvPicPr>
          <p:nvPr/>
        </p:nvPicPr>
        <p:blipFill>
          <a:blip r:embed="rId40">
            <a:extLst>
              <a:ext uri="{28A0092B-C50C-407E-A947-70E740481C1C}">
                <a14:useLocalDpi xmlns:a14="http://schemas.microsoft.com/office/drawing/2010/main" val="0"/>
              </a:ext>
            </a:extLst>
          </a:blip>
          <a:srcRect/>
          <a:stretch>
            <a:fillRect/>
          </a:stretch>
        </p:blipFill>
        <p:spPr bwMode="auto">
          <a:xfrm>
            <a:off x="-11287125" y="-5416550"/>
            <a:ext cx="663575" cy="1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321" name="Picture 424" descr="economics">
            <a:hlinkClick r:id="rId13"/>
          </p:cNvPr>
          <p:cNvPicPr>
            <a:picLocks noChangeAspect="1" noChangeArrowheads="1"/>
          </p:cNvPicPr>
          <p:nvPr/>
        </p:nvPicPr>
        <p:blipFill>
          <a:blip r:embed="rId41">
            <a:extLst>
              <a:ext uri="{28A0092B-C50C-407E-A947-70E740481C1C}">
                <a14:useLocalDpi xmlns:a14="http://schemas.microsoft.com/office/drawing/2010/main" val="0"/>
              </a:ext>
            </a:extLst>
          </a:blip>
          <a:srcRect/>
          <a:stretch>
            <a:fillRect/>
          </a:stretch>
        </p:blipFill>
        <p:spPr bwMode="auto">
          <a:xfrm>
            <a:off x="-10731500" y="-5416550"/>
            <a:ext cx="1017587" cy="1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322" name="Picture 425" descr="laureates-x">
            <a:hlinkClick r:id="rId14"/>
          </p:cNvPr>
          <p:cNvPicPr>
            <a:picLocks noChangeAspect="1" noChangeArrowheads="1"/>
          </p:cNvPicPr>
          <p:nvPr/>
        </p:nvPicPr>
        <p:blipFill>
          <a:blip r:embed="rId42">
            <a:extLst>
              <a:ext uri="{28A0092B-C50C-407E-A947-70E740481C1C}">
                <a14:useLocalDpi xmlns:a14="http://schemas.microsoft.com/office/drawing/2010/main" val="0"/>
              </a:ext>
            </a:extLst>
          </a:blip>
          <a:srcRect/>
          <a:stretch>
            <a:fillRect/>
          </a:stretch>
        </p:blipFill>
        <p:spPr bwMode="auto">
          <a:xfrm>
            <a:off x="-14614525" y="-4106863"/>
            <a:ext cx="993775" cy="217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323" name="Picture 426" descr="articles">
            <a:hlinkClick r:id="rId14"/>
          </p:cNvPr>
          <p:cNvPicPr>
            <a:picLocks noChangeAspect="1" noChangeArrowheads="1"/>
          </p:cNvPicPr>
          <p:nvPr/>
        </p:nvPicPr>
        <p:blipFill>
          <a:blip r:embed="rId43">
            <a:extLst>
              <a:ext uri="{28A0092B-C50C-407E-A947-70E740481C1C}">
                <a14:useLocalDpi xmlns:a14="http://schemas.microsoft.com/office/drawing/2010/main" val="0"/>
              </a:ext>
            </a:extLst>
          </a:blip>
          <a:srcRect/>
          <a:stretch>
            <a:fillRect/>
          </a:stretch>
        </p:blipFill>
        <p:spPr bwMode="auto">
          <a:xfrm>
            <a:off x="-13774738" y="-4106863"/>
            <a:ext cx="857250" cy="217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324" name="Picture 427" descr="educational">
            <a:hlinkClick r:id="rId15"/>
          </p:cNvPr>
          <p:cNvPicPr>
            <a:picLocks noChangeAspect="1" noChangeArrowheads="1"/>
          </p:cNvPicPr>
          <p:nvPr/>
        </p:nvPicPr>
        <p:blipFill>
          <a:blip r:embed="rId44">
            <a:extLst>
              <a:ext uri="{28A0092B-C50C-407E-A947-70E740481C1C}">
                <a14:useLocalDpi xmlns:a14="http://schemas.microsoft.com/office/drawing/2010/main" val="0"/>
              </a:ext>
            </a:extLst>
          </a:blip>
          <a:srcRect/>
          <a:stretch>
            <a:fillRect/>
          </a:stretch>
        </p:blipFill>
        <p:spPr bwMode="auto">
          <a:xfrm>
            <a:off x="-13011150" y="-4106863"/>
            <a:ext cx="1222375" cy="217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325" name="Picture 428" descr="white-edu"/>
          <p:cNvPicPr>
            <a:picLocks noChangeAspect="1" noChangeArrowheads="1"/>
          </p:cNvPicPr>
          <p:nvPr/>
        </p:nvPicPr>
        <p:blipFill>
          <a:blip r:embed="rId45">
            <a:extLst>
              <a:ext uri="{28A0092B-C50C-407E-A947-70E740481C1C}">
                <a14:useLocalDpi xmlns:a14="http://schemas.microsoft.com/office/drawing/2010/main" val="0"/>
              </a:ext>
            </a:extLst>
          </a:blip>
          <a:srcRect/>
          <a:stretch>
            <a:fillRect/>
          </a:stretch>
        </p:blipFill>
        <p:spPr bwMode="auto">
          <a:xfrm>
            <a:off x="-12074525" y="-3984625"/>
            <a:ext cx="2857500" cy="217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326" name="Picture 429" descr="line"/>
          <p:cNvPicPr>
            <a:picLocks noChangeAspect="1" noChangeArrowheads="1"/>
          </p:cNvPicPr>
          <p:nvPr/>
        </p:nvPicPr>
        <p:blipFill>
          <a:blip r:embed="rId46">
            <a:extLst>
              <a:ext uri="{28A0092B-C50C-407E-A947-70E740481C1C}">
                <a14:useLocalDpi xmlns:a14="http://schemas.microsoft.com/office/drawing/2010/main" val="0"/>
              </a:ext>
            </a:extLst>
          </a:blip>
          <a:srcRect/>
          <a:stretch>
            <a:fillRect/>
          </a:stretch>
        </p:blipFill>
        <p:spPr bwMode="auto">
          <a:xfrm>
            <a:off x="-16524288" y="-3040063"/>
            <a:ext cx="7578725" cy="1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327" name="Picture 430"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6524288" y="-2582863"/>
            <a:ext cx="206375" cy="1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328" name="Picture 431"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6600488" y="-1852613"/>
            <a:ext cx="206375" cy="1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329" name="Picture 432" descr="poster-kva"/>
          <p:cNvPicPr>
            <a:picLocks noChangeAspect="1" noChangeArrowheads="1"/>
          </p:cNvPicPr>
          <p:nvPr/>
        </p:nvPicPr>
        <p:blipFill>
          <a:blip r:embed="rId48">
            <a:extLst>
              <a:ext uri="{28A0092B-C50C-407E-A947-70E740481C1C}">
                <a14:useLocalDpi xmlns:a14="http://schemas.microsoft.com/office/drawing/2010/main" val="0"/>
              </a:ext>
            </a:extLst>
          </a:blip>
          <a:srcRect/>
          <a:stretch>
            <a:fillRect/>
          </a:stretch>
        </p:blipFill>
        <p:spPr bwMode="auto">
          <a:xfrm>
            <a:off x="-16175038" y="-2582863"/>
            <a:ext cx="7108825" cy="23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330" name="Picture 433" descr="grey"/>
          <p:cNvPicPr>
            <a:picLocks noChangeAspect="1" noChangeArrowheads="1"/>
          </p:cNvPicPr>
          <p:nvPr/>
        </p:nvPicPr>
        <p:blipFill>
          <a:blip r:embed="rId49">
            <a:extLst>
              <a:ext uri="{28A0092B-C50C-407E-A947-70E740481C1C}">
                <a14:useLocalDpi xmlns:a14="http://schemas.microsoft.com/office/drawing/2010/main" val="0"/>
              </a:ext>
            </a:extLst>
          </a:blip>
          <a:srcRect/>
          <a:stretch>
            <a:fillRect/>
          </a:stretch>
        </p:blipFill>
        <p:spPr bwMode="auto">
          <a:xfrm>
            <a:off x="-16175038" y="-2125663"/>
            <a:ext cx="7108825" cy="1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331" name="Picture 434"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6175038" y="-1668463"/>
            <a:ext cx="11113" cy="1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332" name="Picture 435"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5917863" y="-1668463"/>
            <a:ext cx="68263" cy="1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333" name="Picture 436"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5994063" y="-1303338"/>
            <a:ext cx="92075" cy="1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334" name="Picture 437"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5865475" y="-1668463"/>
            <a:ext cx="11112"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335" name="Picture 438"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473200" y="-1668463"/>
            <a:ext cx="171450" cy="1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336" name="Picture 439"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2242800" y="-1666875"/>
            <a:ext cx="68263" cy="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337" name="Picture 440"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25827038" y="-1666875"/>
            <a:ext cx="11112" cy="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338" name="Picture 441"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6175038" y="-1211263"/>
            <a:ext cx="11113" cy="1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339" name="Picture 442"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5917863" y="-1211263"/>
            <a:ext cx="68263" cy="1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340" name="Picture 443"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5994063" y="-846138"/>
            <a:ext cx="92075" cy="1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341" name="Picture 444" descr="back">
            <a:hlinkClick r:id="rId15"/>
          </p:cNvPr>
          <p:cNvPicPr>
            <a:picLocks noChangeAspect="1" noChangeArrowheads="1"/>
          </p:cNvPicPr>
          <p:nvPr/>
        </p:nvPicPr>
        <p:blipFill>
          <a:blip r:embed="rId50">
            <a:extLst>
              <a:ext uri="{28A0092B-C50C-407E-A947-70E740481C1C}">
                <a14:useLocalDpi xmlns:a14="http://schemas.microsoft.com/office/drawing/2010/main" val="0"/>
              </a:ext>
            </a:extLst>
          </a:blip>
          <a:srcRect/>
          <a:stretch>
            <a:fillRect/>
          </a:stretch>
        </p:blipFill>
        <p:spPr bwMode="auto">
          <a:xfrm>
            <a:off x="-15797213" y="-1211263"/>
            <a:ext cx="525463" cy="23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342" name="Picture 445" descr="next">
            <a:hlinkClick r:id="rId16"/>
          </p:cNvPr>
          <p:cNvPicPr>
            <a:picLocks noChangeAspect="1" noChangeArrowheads="1"/>
          </p:cNvPicPr>
          <p:nvPr/>
        </p:nvPicPr>
        <p:blipFill>
          <a:blip r:embed="rId51">
            <a:extLst>
              <a:ext uri="{28A0092B-C50C-407E-A947-70E740481C1C}">
                <a14:useLocalDpi xmlns:a14="http://schemas.microsoft.com/office/drawing/2010/main" val="0"/>
              </a:ext>
            </a:extLst>
          </a:blip>
          <a:srcRect/>
          <a:stretch>
            <a:fillRect/>
          </a:stretch>
        </p:blipFill>
        <p:spPr bwMode="auto">
          <a:xfrm>
            <a:off x="-10642600" y="-1211263"/>
            <a:ext cx="263525" cy="23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343" name="Picture 446" descr="index-1"/>
          <p:cNvPicPr>
            <a:picLocks noChangeAspect="1" noChangeArrowheads="1"/>
          </p:cNvPicPr>
          <p:nvPr/>
        </p:nvPicPr>
        <p:blipFill>
          <a:blip r:embed="rId52">
            <a:extLst>
              <a:ext uri="{28A0092B-C50C-407E-A947-70E740481C1C}">
                <a14:useLocalDpi xmlns:a14="http://schemas.microsoft.com/office/drawing/2010/main" val="0"/>
              </a:ext>
            </a:extLst>
          </a:blip>
          <a:srcRect/>
          <a:stretch>
            <a:fillRect/>
          </a:stretch>
        </p:blipFill>
        <p:spPr bwMode="auto">
          <a:xfrm>
            <a:off x="-15865475" y="342900"/>
            <a:ext cx="6172200" cy="846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344" name="Picture 447" descr="index-foto"/>
          <p:cNvPicPr>
            <a:picLocks noChangeAspect="1" noChangeArrowheads="1"/>
          </p:cNvPicPr>
          <p:nvPr/>
        </p:nvPicPr>
        <p:blipFill>
          <a:blip r:embed="rId53">
            <a:extLst>
              <a:ext uri="{28A0092B-C50C-407E-A947-70E740481C1C}">
                <a14:useLocalDpi xmlns:a14="http://schemas.microsoft.com/office/drawing/2010/main" val="0"/>
              </a:ext>
            </a:extLst>
          </a:blip>
          <a:srcRect/>
          <a:stretch>
            <a:fillRect/>
          </a:stretch>
        </p:blipFill>
        <p:spPr bwMode="auto">
          <a:xfrm>
            <a:off x="-14546263" y="1243013"/>
            <a:ext cx="3429000" cy="2549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345" name="Picture 448" descr="altm"/>
          <p:cNvPicPr>
            <a:picLocks noChangeAspect="1" noChangeArrowheads="1"/>
          </p:cNvPicPr>
          <p:nvPr/>
        </p:nvPicPr>
        <p:blipFill>
          <a:blip r:embed="rId54">
            <a:extLst>
              <a:ext uri="{28A0092B-C50C-407E-A947-70E740481C1C}">
                <a14:useLocalDpi xmlns:a14="http://schemas.microsoft.com/office/drawing/2010/main" val="0"/>
              </a:ext>
            </a:extLst>
          </a:blip>
          <a:srcRect/>
          <a:stretch>
            <a:fillRect/>
          </a:stretch>
        </p:blipFill>
        <p:spPr bwMode="auto">
          <a:xfrm>
            <a:off x="-15865475" y="4184650"/>
            <a:ext cx="2674937" cy="3840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346" name="Picture 449" descr="ch"/>
          <p:cNvPicPr>
            <a:picLocks noChangeAspect="1" noChangeArrowheads="1"/>
          </p:cNvPicPr>
          <p:nvPr/>
        </p:nvPicPr>
        <p:blipFill>
          <a:blip r:embed="rId55">
            <a:extLst>
              <a:ext uri="{28A0092B-C50C-407E-A947-70E740481C1C}">
                <a14:useLocalDpi xmlns:a14="http://schemas.microsoft.com/office/drawing/2010/main" val="0"/>
              </a:ext>
            </a:extLst>
          </a:blip>
          <a:srcRect/>
          <a:stretch>
            <a:fillRect/>
          </a:stretch>
        </p:blipFill>
        <p:spPr bwMode="auto">
          <a:xfrm>
            <a:off x="-13254038" y="4184650"/>
            <a:ext cx="2686050" cy="3840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347" name="Picture 450"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0199688" y="-1211263"/>
            <a:ext cx="171450" cy="1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348" name="Picture 451"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3516313" y="-1209675"/>
            <a:ext cx="68262" cy="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349" name="Picture 452"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7100550" y="-1209675"/>
            <a:ext cx="11113" cy="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350" name="Picture 453"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6175038" y="7950200"/>
            <a:ext cx="11113" cy="1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351" name="Picture 454"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5917863" y="7950200"/>
            <a:ext cx="68263" cy="1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352" name="Picture 455"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5994063" y="8315325"/>
            <a:ext cx="92075" cy="1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353" name="Picture 456"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5825788" y="7950200"/>
            <a:ext cx="11113" cy="11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354" name="Picture 458"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2242800" y="7950200"/>
            <a:ext cx="68263" cy="1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355" name="Picture 459"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25827038" y="7950200"/>
            <a:ext cx="11112" cy="1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356" name="Picture 460"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6175038" y="8407400"/>
            <a:ext cx="11113" cy="1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357" name="Picture 461"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5917863" y="8407400"/>
            <a:ext cx="68263" cy="1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358" name="Picture 462"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5994063" y="8772525"/>
            <a:ext cx="92075" cy="1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359" name="Picture 463" descr="corner1"/>
          <p:cNvPicPr>
            <a:picLocks noChangeAspect="1" noChangeArrowheads="1"/>
          </p:cNvPicPr>
          <p:nvPr/>
        </p:nvPicPr>
        <p:blipFill>
          <a:blip r:embed="rId56">
            <a:extLst>
              <a:ext uri="{28A0092B-C50C-407E-A947-70E740481C1C}">
                <a14:useLocalDpi xmlns:a14="http://schemas.microsoft.com/office/drawing/2010/main" val="0"/>
              </a:ext>
            </a:extLst>
          </a:blip>
          <a:srcRect/>
          <a:stretch>
            <a:fillRect/>
          </a:stretch>
        </p:blipFill>
        <p:spPr bwMode="auto">
          <a:xfrm>
            <a:off x="-15870238" y="8453438"/>
            <a:ext cx="79375" cy="7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360" name="Picture 464" descr="grey"/>
          <p:cNvPicPr>
            <a:picLocks noChangeAspect="1" noChangeArrowheads="1"/>
          </p:cNvPicPr>
          <p:nvPr/>
        </p:nvPicPr>
        <p:blipFill>
          <a:blip r:embed="rId49">
            <a:extLst>
              <a:ext uri="{28A0092B-C50C-407E-A947-70E740481C1C}">
                <a14:useLocalDpi xmlns:a14="http://schemas.microsoft.com/office/drawing/2010/main" val="0"/>
              </a:ext>
            </a:extLst>
          </a:blip>
          <a:srcRect/>
          <a:stretch>
            <a:fillRect/>
          </a:stretch>
        </p:blipFill>
        <p:spPr bwMode="auto">
          <a:xfrm>
            <a:off x="-15474950" y="8453438"/>
            <a:ext cx="6240462" cy="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361" name="Picture 465" descr="corner2"/>
          <p:cNvPicPr>
            <a:picLocks noChangeAspect="1" noChangeArrowheads="1"/>
          </p:cNvPicPr>
          <p:nvPr/>
        </p:nvPicPr>
        <p:blipFill>
          <a:blip r:embed="rId57">
            <a:extLst>
              <a:ext uri="{28A0092B-C50C-407E-A947-70E740481C1C}">
                <a14:useLocalDpi xmlns:a14="http://schemas.microsoft.com/office/drawing/2010/main" val="0"/>
              </a:ext>
            </a:extLst>
          </a:blip>
          <a:srcRect/>
          <a:stretch>
            <a:fillRect/>
          </a:stretch>
        </p:blipFill>
        <p:spPr bwMode="auto">
          <a:xfrm>
            <a:off x="-8942388" y="8453438"/>
            <a:ext cx="79375" cy="7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362" name="Picture 466"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5474950" y="8651875"/>
            <a:ext cx="11112" cy="68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363" name="Picture 467"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5873413" y="8850313"/>
            <a:ext cx="11113" cy="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364" name="Picture 468"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5724188" y="8956675"/>
            <a:ext cx="68263" cy="1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365" name="Picture 469" descr="back">
            <a:hlinkClick r:id="rId4"/>
          </p:cNvPr>
          <p:cNvPicPr>
            <a:picLocks noChangeAspect="1" noChangeArrowheads="1"/>
          </p:cNvPicPr>
          <p:nvPr/>
        </p:nvPicPr>
        <p:blipFill>
          <a:blip r:embed="rId50">
            <a:extLst>
              <a:ext uri="{28A0092B-C50C-407E-A947-70E740481C1C}">
                <a14:useLocalDpi xmlns:a14="http://schemas.microsoft.com/office/drawing/2010/main" val="0"/>
              </a:ext>
            </a:extLst>
          </a:blip>
          <a:srcRect/>
          <a:stretch>
            <a:fillRect/>
          </a:stretch>
        </p:blipFill>
        <p:spPr bwMode="auto">
          <a:xfrm>
            <a:off x="-9591675" y="8850313"/>
            <a:ext cx="525462"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366" name="Picture 470" descr="pilblue">
            <a:hlinkClick r:id="rId5"/>
          </p:cNvPr>
          <p:cNvPicPr>
            <a:picLocks noChangeAspect="1" noChangeArrowheads="1"/>
          </p:cNvPicPr>
          <p:nvPr/>
        </p:nvPicPr>
        <p:blipFill>
          <a:blip r:embed="rId58">
            <a:extLst>
              <a:ext uri="{28A0092B-C50C-407E-A947-70E740481C1C}">
                <a14:useLocalDpi xmlns:a14="http://schemas.microsoft.com/office/drawing/2010/main" val="0"/>
              </a:ext>
            </a:extLst>
          </a:blip>
          <a:srcRect/>
          <a:stretch>
            <a:fillRect/>
          </a:stretch>
        </p:blipFill>
        <p:spPr bwMode="auto">
          <a:xfrm>
            <a:off x="-14812963" y="9170988"/>
            <a:ext cx="171450" cy="7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367" name="Picture 471" descr="pilblue">
            <a:hlinkClick r:id="rId6"/>
          </p:cNvPr>
          <p:cNvPicPr>
            <a:picLocks noChangeAspect="1" noChangeArrowheads="1"/>
          </p:cNvPicPr>
          <p:nvPr/>
        </p:nvPicPr>
        <p:blipFill>
          <a:blip r:embed="rId58">
            <a:extLst>
              <a:ext uri="{28A0092B-C50C-407E-A947-70E740481C1C}">
                <a14:useLocalDpi xmlns:a14="http://schemas.microsoft.com/office/drawing/2010/main" val="0"/>
              </a:ext>
            </a:extLst>
          </a:blip>
          <a:srcRect/>
          <a:stretch>
            <a:fillRect/>
          </a:stretch>
        </p:blipFill>
        <p:spPr bwMode="auto">
          <a:xfrm>
            <a:off x="-13308013" y="9475788"/>
            <a:ext cx="171450" cy="7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368" name="Picture 472" descr="pilblue">
            <a:hlinkClick r:id="rId7"/>
          </p:cNvPr>
          <p:cNvPicPr>
            <a:picLocks noChangeAspect="1" noChangeArrowheads="1"/>
          </p:cNvPicPr>
          <p:nvPr/>
        </p:nvPicPr>
        <p:blipFill>
          <a:blip r:embed="rId58">
            <a:extLst>
              <a:ext uri="{28A0092B-C50C-407E-A947-70E740481C1C}">
                <a14:useLocalDpi xmlns:a14="http://schemas.microsoft.com/office/drawing/2010/main" val="0"/>
              </a:ext>
            </a:extLst>
          </a:blip>
          <a:srcRect/>
          <a:stretch>
            <a:fillRect/>
          </a:stretch>
        </p:blipFill>
        <p:spPr bwMode="auto">
          <a:xfrm>
            <a:off x="-13950950" y="9582150"/>
            <a:ext cx="171450" cy="7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369" name="Picture 473" descr="pilblue">
            <a:hlinkClick r:id="rId3"/>
          </p:cNvPr>
          <p:cNvPicPr>
            <a:picLocks noChangeAspect="1" noChangeArrowheads="1"/>
          </p:cNvPicPr>
          <p:nvPr/>
        </p:nvPicPr>
        <p:blipFill>
          <a:blip r:embed="rId58">
            <a:extLst>
              <a:ext uri="{28A0092B-C50C-407E-A947-70E740481C1C}">
                <a14:useLocalDpi xmlns:a14="http://schemas.microsoft.com/office/drawing/2010/main" val="0"/>
              </a:ext>
            </a:extLst>
          </a:blip>
          <a:srcRect/>
          <a:stretch>
            <a:fillRect/>
          </a:stretch>
        </p:blipFill>
        <p:spPr bwMode="auto">
          <a:xfrm>
            <a:off x="-12466638" y="9688513"/>
            <a:ext cx="171450" cy="7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370" name="Picture 474" descr="pilblue">
            <a:hlinkClick r:id="rId23"/>
          </p:cNvPr>
          <p:cNvPicPr>
            <a:picLocks noChangeAspect="1" noChangeArrowheads="1"/>
          </p:cNvPicPr>
          <p:nvPr/>
        </p:nvPicPr>
        <p:blipFill>
          <a:blip r:embed="rId58">
            <a:extLst>
              <a:ext uri="{28A0092B-C50C-407E-A947-70E740481C1C}">
                <a14:useLocalDpi xmlns:a14="http://schemas.microsoft.com/office/drawing/2010/main" val="0"/>
              </a:ext>
            </a:extLst>
          </a:blip>
          <a:srcRect/>
          <a:stretch>
            <a:fillRect/>
          </a:stretch>
        </p:blipFill>
        <p:spPr bwMode="auto">
          <a:xfrm>
            <a:off x="-14138275" y="9794875"/>
            <a:ext cx="171450" cy="7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371" name="Picture 475" descr="pilblue">
            <a:hlinkClick r:id="rId24"/>
          </p:cNvPr>
          <p:cNvPicPr>
            <a:picLocks noChangeAspect="1" noChangeArrowheads="1"/>
          </p:cNvPicPr>
          <p:nvPr/>
        </p:nvPicPr>
        <p:blipFill>
          <a:blip r:embed="rId58">
            <a:extLst>
              <a:ext uri="{28A0092B-C50C-407E-A947-70E740481C1C}">
                <a14:useLocalDpi xmlns:a14="http://schemas.microsoft.com/office/drawing/2010/main" val="0"/>
              </a:ext>
            </a:extLst>
          </a:blip>
          <a:srcRect/>
          <a:stretch>
            <a:fillRect/>
          </a:stretch>
        </p:blipFill>
        <p:spPr bwMode="auto">
          <a:xfrm>
            <a:off x="-14422438" y="9901238"/>
            <a:ext cx="171450" cy="7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372" name="Picture 476" descr="pilblue">
            <a:hlinkClick r:id="rId25"/>
          </p:cNvPr>
          <p:cNvPicPr>
            <a:picLocks noChangeAspect="1" noChangeArrowheads="1"/>
          </p:cNvPicPr>
          <p:nvPr/>
        </p:nvPicPr>
        <p:blipFill>
          <a:blip r:embed="rId58">
            <a:extLst>
              <a:ext uri="{28A0092B-C50C-407E-A947-70E740481C1C}">
                <a14:useLocalDpi xmlns:a14="http://schemas.microsoft.com/office/drawing/2010/main" val="0"/>
              </a:ext>
            </a:extLst>
          </a:blip>
          <a:srcRect/>
          <a:stretch>
            <a:fillRect/>
          </a:stretch>
        </p:blipFill>
        <p:spPr bwMode="auto">
          <a:xfrm>
            <a:off x="-14751050" y="10007600"/>
            <a:ext cx="171450" cy="7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373" name="Picture 477" descr="pilblue">
            <a:hlinkClick r:id="rId26"/>
          </p:cNvPr>
          <p:cNvPicPr>
            <a:picLocks noChangeAspect="1" noChangeArrowheads="1"/>
          </p:cNvPicPr>
          <p:nvPr/>
        </p:nvPicPr>
        <p:blipFill>
          <a:blip r:embed="rId58">
            <a:extLst>
              <a:ext uri="{28A0092B-C50C-407E-A947-70E740481C1C}">
                <a14:useLocalDpi xmlns:a14="http://schemas.microsoft.com/office/drawing/2010/main" val="0"/>
              </a:ext>
            </a:extLst>
          </a:blip>
          <a:srcRect/>
          <a:stretch>
            <a:fillRect/>
          </a:stretch>
        </p:blipFill>
        <p:spPr bwMode="auto">
          <a:xfrm>
            <a:off x="-13793788" y="10418763"/>
            <a:ext cx="171450" cy="7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374" name="Picture 478"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8942388" y="8850313"/>
            <a:ext cx="68263" cy="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375" name="Picture 479"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5241925" y="8850313"/>
            <a:ext cx="11112" cy="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376" name="Picture 480" descr="corner3"/>
          <p:cNvPicPr>
            <a:picLocks noChangeAspect="1" noChangeArrowheads="1"/>
          </p:cNvPicPr>
          <p:nvPr/>
        </p:nvPicPr>
        <p:blipFill>
          <a:blip r:embed="rId59">
            <a:extLst>
              <a:ext uri="{28A0092B-C50C-407E-A947-70E740481C1C}">
                <a14:useLocalDpi xmlns:a14="http://schemas.microsoft.com/office/drawing/2010/main" val="0"/>
              </a:ext>
            </a:extLst>
          </a:blip>
          <a:srcRect/>
          <a:stretch>
            <a:fillRect/>
          </a:stretch>
        </p:blipFill>
        <p:spPr bwMode="auto">
          <a:xfrm>
            <a:off x="-15870238" y="10617200"/>
            <a:ext cx="79375" cy="7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377" name="Picture 481"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5474950" y="10617200"/>
            <a:ext cx="11112" cy="68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378" name="Picture 482" descr="corner4"/>
          <p:cNvPicPr>
            <a:picLocks noChangeAspect="1" noChangeArrowheads="1"/>
          </p:cNvPicPr>
          <p:nvPr/>
        </p:nvPicPr>
        <p:blipFill>
          <a:blip r:embed="rId60">
            <a:extLst>
              <a:ext uri="{28A0092B-C50C-407E-A947-70E740481C1C}">
                <a14:useLocalDpi xmlns:a14="http://schemas.microsoft.com/office/drawing/2010/main" val="0"/>
              </a:ext>
            </a:extLst>
          </a:blip>
          <a:srcRect/>
          <a:stretch>
            <a:fillRect/>
          </a:stretch>
        </p:blipFill>
        <p:spPr bwMode="auto">
          <a:xfrm>
            <a:off x="-8942388" y="10617200"/>
            <a:ext cx="79375" cy="7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379" name="Picture 483" descr="grey"/>
          <p:cNvPicPr>
            <a:picLocks noChangeAspect="1" noChangeArrowheads="1"/>
          </p:cNvPicPr>
          <p:nvPr/>
        </p:nvPicPr>
        <p:blipFill>
          <a:blip r:embed="rId49">
            <a:extLst>
              <a:ext uri="{28A0092B-C50C-407E-A947-70E740481C1C}">
                <a14:useLocalDpi xmlns:a14="http://schemas.microsoft.com/office/drawing/2010/main" val="0"/>
              </a:ext>
            </a:extLst>
          </a:blip>
          <a:srcRect/>
          <a:stretch>
            <a:fillRect/>
          </a:stretch>
        </p:blipFill>
        <p:spPr bwMode="auto">
          <a:xfrm>
            <a:off x="-15474950" y="10815638"/>
            <a:ext cx="6240462" cy="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380" name="Picture 485"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1525250" y="8407400"/>
            <a:ext cx="68263" cy="1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381" name="Picture 486"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25109488" y="8407400"/>
            <a:ext cx="11112" cy="1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382" name="Picture 487" descr="corner3"/>
          <p:cNvPicPr>
            <a:picLocks noChangeAspect="1" noChangeArrowheads="1"/>
          </p:cNvPicPr>
          <p:nvPr/>
        </p:nvPicPr>
        <p:blipFill>
          <a:blip r:embed="rId59">
            <a:extLst>
              <a:ext uri="{28A0092B-C50C-407E-A947-70E740481C1C}">
                <a14:useLocalDpi xmlns:a14="http://schemas.microsoft.com/office/drawing/2010/main" val="0"/>
              </a:ext>
            </a:extLst>
          </a:blip>
          <a:srcRect/>
          <a:stretch>
            <a:fillRect/>
          </a:stretch>
        </p:blipFill>
        <p:spPr bwMode="auto">
          <a:xfrm>
            <a:off x="-16175038" y="11958638"/>
            <a:ext cx="79375" cy="7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383" name="Picture 488"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5917863" y="11577638"/>
            <a:ext cx="11113" cy="68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384" name="Picture 489"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5825788" y="11577638"/>
            <a:ext cx="11113" cy="68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385" name="Picture 490"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431925" y="11577638"/>
            <a:ext cx="11112" cy="68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386" name="Picture 491" descr="corner4"/>
          <p:cNvPicPr>
            <a:picLocks noChangeAspect="1" noChangeArrowheads="1"/>
          </p:cNvPicPr>
          <p:nvPr/>
        </p:nvPicPr>
        <p:blipFill>
          <a:blip r:embed="rId60">
            <a:extLst>
              <a:ext uri="{28A0092B-C50C-407E-A947-70E740481C1C}">
                <a14:useLocalDpi xmlns:a14="http://schemas.microsoft.com/office/drawing/2010/main" val="0"/>
              </a:ext>
            </a:extLst>
          </a:blip>
          <a:srcRect/>
          <a:stretch>
            <a:fillRect/>
          </a:stretch>
        </p:blipFill>
        <p:spPr bwMode="auto">
          <a:xfrm>
            <a:off x="12242800" y="12034838"/>
            <a:ext cx="79375" cy="7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387" name="Picture 492"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5917863" y="12034838"/>
            <a:ext cx="11113" cy="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388" name="Picture 493"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5825788" y="12034838"/>
            <a:ext cx="6686550" cy="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389" name="Picture 494"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431925" y="12034838"/>
            <a:ext cx="11112" cy="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390" name="Picture 495"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6524288" y="12492038"/>
            <a:ext cx="11113" cy="7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391" name="Picture 496"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6524288" y="12949238"/>
            <a:ext cx="228600" cy="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8416" name="Group 499"/>
          <p:cNvGrpSpPr>
            <a:grpSpLocks/>
          </p:cNvGrpSpPr>
          <p:nvPr/>
        </p:nvGrpSpPr>
        <p:grpSpPr bwMode="auto">
          <a:xfrm>
            <a:off x="785813" y="873125"/>
            <a:ext cx="7889875" cy="5157788"/>
            <a:chOff x="0" y="0"/>
            <a:chExt cx="4944" cy="3425"/>
          </a:xfrm>
        </p:grpSpPr>
        <p:pic>
          <p:nvPicPr>
            <p:cNvPr id="48393" name="Picture 500" descr="pixel"/>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3761" y="753"/>
              <a:ext cx="7" cy="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394" name="Rectangle 501"/>
            <p:cNvSpPr>
              <a:spLocks noChangeArrowheads="1"/>
            </p:cNvSpPr>
            <p:nvPr/>
          </p:nvSpPr>
          <p:spPr bwMode="auto">
            <a:xfrm>
              <a:off x="0" y="0"/>
              <a:ext cx="3686" cy="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b="1" dirty="0">
                  <a:solidFill>
                    <a:srgbClr val="C00000"/>
                  </a:solidFill>
                  <a:latin typeface="Times New Roman" panose="02020603050405020304" pitchFamily="18" charset="0"/>
                  <a:cs typeface="Times New Roman" panose="02020603050405020304" pitchFamily="18" charset="0"/>
                </a:rPr>
                <a:t>The Nobel Prize in Chemistry 1989</a:t>
              </a:r>
            </a:p>
            <a:p>
              <a:endParaRPr lang="en-US" altLang="zh-CN" sz="2400" b="1" dirty="0">
                <a:solidFill>
                  <a:srgbClr val="FFFF00"/>
                </a:solidFill>
                <a:latin typeface="Times New Roman" panose="02020603050405020304" pitchFamily="18" charset="0"/>
                <a:cs typeface="Times New Roman" panose="02020603050405020304" pitchFamily="18" charset="0"/>
              </a:endParaRPr>
            </a:p>
          </p:txBody>
        </p:sp>
        <p:sp>
          <p:nvSpPr>
            <p:cNvPr id="48395" name="Rectangle 502"/>
            <p:cNvSpPr>
              <a:spLocks noChangeArrowheads="1"/>
            </p:cNvSpPr>
            <p:nvPr/>
          </p:nvSpPr>
          <p:spPr bwMode="auto">
            <a:xfrm>
              <a:off x="0" y="363"/>
              <a:ext cx="4944" cy="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b="1">
                  <a:latin typeface="Times New Roman" panose="02020603050405020304" pitchFamily="18" charset="0"/>
                  <a:cs typeface="Times New Roman" panose="02020603050405020304" pitchFamily="18" charset="0"/>
                </a:rPr>
                <a:t>"for their discovery of catalytic properties of RNA Ribozyme"</a:t>
              </a:r>
            </a:p>
          </p:txBody>
        </p:sp>
        <p:sp>
          <p:nvSpPr>
            <p:cNvPr id="48396" name="Rectangle 503"/>
            <p:cNvSpPr>
              <a:spLocks noChangeArrowheads="1"/>
            </p:cNvSpPr>
            <p:nvPr/>
          </p:nvSpPr>
          <p:spPr bwMode="auto">
            <a:xfrm>
              <a:off x="260" y="2463"/>
              <a:ext cx="2032" cy="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dirty="0">
                  <a:solidFill>
                    <a:srgbClr val="C00000"/>
                  </a:solidFill>
                  <a:latin typeface="黑体" panose="02010609060101010101" pitchFamily="49" charset="-122"/>
                  <a:ea typeface="黑体" panose="02010609060101010101" pitchFamily="49" charset="-122"/>
                </a:rPr>
                <a:t>西德尼</a:t>
              </a:r>
              <a:r>
                <a:rPr lang="en-US" altLang="zh-CN" sz="2000" dirty="0">
                  <a:solidFill>
                    <a:srgbClr val="C00000"/>
                  </a:solidFill>
                  <a:latin typeface="黑体" panose="02010609060101010101" pitchFamily="49" charset="-122"/>
                  <a:ea typeface="黑体" panose="02010609060101010101" pitchFamily="49" charset="-122"/>
                </a:rPr>
                <a:t>·</a:t>
              </a:r>
              <a:r>
                <a:rPr lang="zh-CN" altLang="en-US" sz="2000" dirty="0">
                  <a:solidFill>
                    <a:srgbClr val="C00000"/>
                  </a:solidFill>
                  <a:latin typeface="黑体" panose="02010609060101010101" pitchFamily="49" charset="-122"/>
                  <a:ea typeface="黑体" panose="02010609060101010101" pitchFamily="49" charset="-122"/>
                </a:rPr>
                <a:t>奥尔特曼</a:t>
              </a:r>
              <a:endParaRPr lang="en-US" altLang="zh-CN" sz="2000" dirty="0">
                <a:solidFill>
                  <a:srgbClr val="C00000"/>
                </a:solidFill>
                <a:latin typeface="黑体" panose="02010609060101010101" pitchFamily="49" charset="-122"/>
                <a:ea typeface="黑体" panose="02010609060101010101" pitchFamily="49" charset="-122"/>
              </a:endParaRPr>
            </a:p>
            <a:p>
              <a:pPr eaLnBrk="1" hangingPunct="1"/>
              <a:r>
                <a:rPr lang="en-US" altLang="zh-CN" sz="2000" b="1" dirty="0">
                  <a:solidFill>
                    <a:srgbClr val="C00000"/>
                  </a:solidFill>
                  <a:latin typeface="黑体" panose="02010609060101010101" pitchFamily="49" charset="-122"/>
                  <a:ea typeface="黑体" panose="02010609060101010101" pitchFamily="49" charset="-122"/>
                  <a:cs typeface="Times New Roman" panose="02020603050405020304" pitchFamily="18" charset="0"/>
                </a:rPr>
                <a:t>  Sidney Altman</a:t>
              </a:r>
              <a:r>
                <a:rPr lang="zh-CN" altLang="en-US" sz="2000" b="1" dirty="0">
                  <a:solidFill>
                    <a:srgbClr val="C00000"/>
                  </a:solidFill>
                  <a:latin typeface="黑体" panose="02010609060101010101" pitchFamily="49" charset="-122"/>
                  <a:ea typeface="黑体" panose="02010609060101010101" pitchFamily="49" charset="-122"/>
                  <a:cs typeface="Times New Roman" panose="02020603050405020304" pitchFamily="18" charset="0"/>
                </a:rPr>
                <a:t>（</a:t>
              </a:r>
              <a:r>
                <a:rPr lang="en-US" altLang="zh-CN" sz="2000" b="1" dirty="0">
                  <a:solidFill>
                    <a:srgbClr val="C00000"/>
                  </a:solidFill>
                  <a:latin typeface="黑体" panose="02010609060101010101" pitchFamily="49" charset="-122"/>
                  <a:ea typeface="黑体" panose="02010609060101010101" pitchFamily="49" charset="-122"/>
                  <a:cs typeface="Times New Roman" panose="02020603050405020304" pitchFamily="18" charset="0"/>
                </a:rPr>
                <a:t>1939-</a:t>
              </a:r>
              <a:r>
                <a:rPr lang="zh-CN" altLang="en-US" sz="2000" b="1" dirty="0">
                  <a:solidFill>
                    <a:srgbClr val="C00000"/>
                  </a:solidFill>
                  <a:latin typeface="黑体" panose="02010609060101010101" pitchFamily="49" charset="-122"/>
                  <a:ea typeface="黑体" panose="02010609060101010101" pitchFamily="49" charset="-122"/>
                  <a:cs typeface="Times New Roman" panose="02020603050405020304" pitchFamily="18" charset="0"/>
                </a:rPr>
                <a:t>）</a:t>
              </a:r>
              <a:r>
                <a:rPr lang="en-US" altLang="zh-CN" sz="2000" b="1" dirty="0">
                  <a:solidFill>
                    <a:srgbClr val="C00000"/>
                  </a:solidFill>
                  <a:latin typeface="黑体" panose="02010609060101010101" pitchFamily="49" charset="-122"/>
                  <a:ea typeface="黑体" panose="02010609060101010101" pitchFamily="49" charset="-122"/>
                  <a:cs typeface="Times New Roman" panose="02020603050405020304" pitchFamily="18" charset="0"/>
                </a:rPr>
                <a:t> </a:t>
              </a:r>
            </a:p>
          </p:txBody>
        </p:sp>
        <p:sp>
          <p:nvSpPr>
            <p:cNvPr id="48397" name="Rectangle 504"/>
            <p:cNvSpPr>
              <a:spLocks noChangeArrowheads="1"/>
            </p:cNvSpPr>
            <p:nvPr/>
          </p:nvSpPr>
          <p:spPr bwMode="auto">
            <a:xfrm>
              <a:off x="2581" y="2443"/>
              <a:ext cx="2124" cy="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dirty="0">
                  <a:solidFill>
                    <a:srgbClr val="C00000"/>
                  </a:solidFill>
                  <a:latin typeface="黑体" panose="02010609060101010101" pitchFamily="49" charset="-122"/>
                  <a:ea typeface="黑体" panose="02010609060101010101" pitchFamily="49" charset="-122"/>
                </a:rPr>
                <a:t>托马斯</a:t>
              </a:r>
              <a:r>
                <a:rPr lang="en-US" altLang="zh-CN" sz="2000" b="1" dirty="0">
                  <a:solidFill>
                    <a:srgbClr val="C00000"/>
                  </a:solidFill>
                  <a:latin typeface="黑体" panose="02010609060101010101" pitchFamily="49" charset="-122"/>
                  <a:ea typeface="黑体" panose="02010609060101010101" pitchFamily="49" charset="-122"/>
                </a:rPr>
                <a:t>·</a:t>
              </a:r>
              <a:r>
                <a:rPr lang="zh-CN" altLang="en-US" sz="2000" b="1" dirty="0">
                  <a:solidFill>
                    <a:srgbClr val="C00000"/>
                  </a:solidFill>
                  <a:latin typeface="黑体" panose="02010609060101010101" pitchFamily="49" charset="-122"/>
                  <a:ea typeface="黑体" panose="02010609060101010101" pitchFamily="49" charset="-122"/>
                </a:rPr>
                <a:t>罗伯特</a:t>
              </a:r>
              <a:r>
                <a:rPr lang="en-US" altLang="zh-CN" sz="2000" b="1" dirty="0">
                  <a:solidFill>
                    <a:srgbClr val="C00000"/>
                  </a:solidFill>
                  <a:latin typeface="黑体" panose="02010609060101010101" pitchFamily="49" charset="-122"/>
                  <a:ea typeface="黑体" panose="02010609060101010101" pitchFamily="49" charset="-122"/>
                </a:rPr>
                <a:t>·</a:t>
              </a:r>
              <a:r>
                <a:rPr lang="zh-CN" altLang="en-US" sz="2000" b="1" dirty="0">
                  <a:solidFill>
                    <a:srgbClr val="C00000"/>
                  </a:solidFill>
                  <a:latin typeface="黑体" panose="02010609060101010101" pitchFamily="49" charset="-122"/>
                  <a:ea typeface="黑体" panose="02010609060101010101" pitchFamily="49" charset="-122"/>
                </a:rPr>
                <a:t>切赫</a:t>
              </a:r>
              <a:r>
                <a:rPr lang="en-US" altLang="zh-CN" sz="2000" b="1" dirty="0">
                  <a:solidFill>
                    <a:srgbClr val="C00000"/>
                  </a:solidFill>
                  <a:latin typeface="黑体" panose="02010609060101010101" pitchFamily="49" charset="-122"/>
                  <a:ea typeface="黑体" panose="02010609060101010101" pitchFamily="49" charset="-122"/>
                  <a:cs typeface="Times New Roman" panose="02020603050405020304" pitchFamily="18" charset="0"/>
                </a:rPr>
                <a:t>Thomas R. </a:t>
              </a:r>
              <a:r>
                <a:rPr lang="en-US" altLang="zh-CN" sz="2000" b="1" dirty="0" err="1">
                  <a:solidFill>
                    <a:srgbClr val="C00000"/>
                  </a:solidFill>
                  <a:latin typeface="黑体" panose="02010609060101010101" pitchFamily="49" charset="-122"/>
                  <a:ea typeface="黑体" panose="02010609060101010101" pitchFamily="49" charset="-122"/>
                  <a:cs typeface="Times New Roman" panose="02020603050405020304" pitchFamily="18" charset="0"/>
                </a:rPr>
                <a:t>Cech</a:t>
              </a:r>
              <a:r>
                <a:rPr lang="zh-CN" altLang="en-US" sz="2000" b="1" dirty="0">
                  <a:solidFill>
                    <a:srgbClr val="C00000"/>
                  </a:solidFill>
                  <a:latin typeface="黑体" panose="02010609060101010101" pitchFamily="49" charset="-122"/>
                  <a:ea typeface="黑体" panose="02010609060101010101" pitchFamily="49" charset="-122"/>
                  <a:cs typeface="Times New Roman" panose="02020603050405020304" pitchFamily="18" charset="0"/>
                </a:rPr>
                <a:t>（</a:t>
              </a:r>
              <a:r>
                <a:rPr lang="en-US" altLang="zh-CN" sz="2000" b="1" dirty="0">
                  <a:solidFill>
                    <a:srgbClr val="C00000"/>
                  </a:solidFill>
                  <a:latin typeface="黑体" panose="02010609060101010101" pitchFamily="49" charset="-122"/>
                  <a:ea typeface="黑体" panose="02010609060101010101" pitchFamily="49" charset="-122"/>
                  <a:cs typeface="Times New Roman" panose="02020603050405020304" pitchFamily="18" charset="0"/>
                </a:rPr>
                <a:t>1947-</a:t>
              </a:r>
              <a:r>
                <a:rPr lang="zh-CN" altLang="en-US" sz="2000" b="1" dirty="0">
                  <a:solidFill>
                    <a:srgbClr val="C00000"/>
                  </a:solidFill>
                  <a:latin typeface="黑体" panose="02010609060101010101" pitchFamily="49" charset="-122"/>
                  <a:ea typeface="黑体" panose="02010609060101010101" pitchFamily="49" charset="-122"/>
                  <a:cs typeface="Times New Roman" panose="02020603050405020304" pitchFamily="18" charset="0"/>
                </a:rPr>
                <a:t>）</a:t>
              </a:r>
              <a:r>
                <a:rPr lang="en-US" altLang="zh-CN" sz="2000" b="1" dirty="0">
                  <a:solidFill>
                    <a:srgbClr val="C00000"/>
                  </a:solidFill>
                  <a:latin typeface="黑体" panose="02010609060101010101" pitchFamily="49" charset="-122"/>
                  <a:ea typeface="黑体" panose="02010609060101010101" pitchFamily="49" charset="-122"/>
                  <a:cs typeface="Times New Roman" panose="02020603050405020304" pitchFamily="18" charset="0"/>
                </a:rPr>
                <a:t> </a:t>
              </a:r>
            </a:p>
          </p:txBody>
        </p:sp>
        <p:sp>
          <p:nvSpPr>
            <p:cNvPr id="48398" name="Rectangle 505"/>
            <p:cNvSpPr>
              <a:spLocks noChangeArrowheads="1"/>
            </p:cNvSpPr>
            <p:nvPr/>
          </p:nvSpPr>
          <p:spPr bwMode="auto">
            <a:xfrm>
              <a:off x="685" y="2789"/>
              <a:ext cx="1767"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b="1">
                  <a:latin typeface="Times New Roman" panose="02020603050405020304" pitchFamily="18" charset="0"/>
                  <a:cs typeface="Times New Roman" panose="02020603050405020304" pitchFamily="18" charset="0"/>
                </a:rPr>
                <a:t>      </a:t>
              </a:r>
            </a:p>
          </p:txBody>
        </p:sp>
        <p:sp>
          <p:nvSpPr>
            <p:cNvPr id="48399" name="Rectangle 506"/>
            <p:cNvSpPr>
              <a:spLocks noChangeArrowheads="1"/>
            </p:cNvSpPr>
            <p:nvPr/>
          </p:nvSpPr>
          <p:spPr bwMode="auto">
            <a:xfrm>
              <a:off x="2862" y="2678"/>
              <a:ext cx="1767"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b="1">
                  <a:latin typeface="Times New Roman" panose="02020603050405020304" pitchFamily="18" charset="0"/>
                  <a:cs typeface="Times New Roman" panose="02020603050405020304" pitchFamily="18" charset="0"/>
                </a:rPr>
                <a:t>      </a:t>
              </a:r>
            </a:p>
          </p:txBody>
        </p:sp>
        <p:sp>
          <p:nvSpPr>
            <p:cNvPr id="48400" name="Rectangle 507"/>
            <p:cNvSpPr>
              <a:spLocks noChangeArrowheads="1"/>
            </p:cNvSpPr>
            <p:nvPr/>
          </p:nvSpPr>
          <p:spPr bwMode="auto">
            <a:xfrm>
              <a:off x="364" y="2935"/>
              <a:ext cx="1939" cy="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b="1">
                  <a:latin typeface="Times New Roman" panose="02020603050405020304" pitchFamily="18" charset="0"/>
                  <a:cs typeface="Times New Roman" panose="02020603050405020304" pitchFamily="18" charset="0"/>
                </a:rPr>
                <a:t>Yale University </a:t>
              </a:r>
              <a:br>
                <a:rPr lang="en-US" altLang="zh-CN" b="1">
                  <a:latin typeface="Times New Roman" panose="02020603050405020304" pitchFamily="18" charset="0"/>
                  <a:cs typeface="Times New Roman" panose="02020603050405020304" pitchFamily="18" charset="0"/>
                </a:rPr>
              </a:br>
              <a:r>
                <a:rPr lang="en-US" altLang="zh-CN" b="1">
                  <a:latin typeface="Times New Roman" panose="02020603050405020304" pitchFamily="18" charset="0"/>
                  <a:cs typeface="Times New Roman" panose="02020603050405020304" pitchFamily="18" charset="0"/>
                </a:rPr>
                <a:t>New Haven, CT, USA</a:t>
              </a:r>
            </a:p>
          </p:txBody>
        </p:sp>
        <p:sp>
          <p:nvSpPr>
            <p:cNvPr id="48401" name="Rectangle 508"/>
            <p:cNvSpPr>
              <a:spLocks noChangeArrowheads="1"/>
            </p:cNvSpPr>
            <p:nvPr/>
          </p:nvSpPr>
          <p:spPr bwMode="auto">
            <a:xfrm>
              <a:off x="2810" y="2918"/>
              <a:ext cx="1866" cy="4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b="1">
                  <a:latin typeface="Times New Roman" panose="02020603050405020304" pitchFamily="18" charset="0"/>
                  <a:cs typeface="Times New Roman" panose="02020603050405020304" pitchFamily="18" charset="0"/>
                </a:rPr>
                <a:t>University of Colorado </a:t>
              </a:r>
              <a:br>
                <a:rPr lang="en-US" altLang="zh-CN" b="1">
                  <a:latin typeface="Times New Roman" panose="02020603050405020304" pitchFamily="18" charset="0"/>
                  <a:cs typeface="Times New Roman" panose="02020603050405020304" pitchFamily="18" charset="0"/>
                </a:rPr>
              </a:br>
              <a:r>
                <a:rPr lang="en-US" altLang="zh-CN" b="1">
                  <a:latin typeface="Times New Roman" panose="02020603050405020304" pitchFamily="18" charset="0"/>
                  <a:cs typeface="Times New Roman" panose="02020603050405020304" pitchFamily="18" charset="0"/>
                </a:rPr>
                <a:t>Boulder, CO, USA </a:t>
              </a:r>
            </a:p>
          </p:txBody>
        </p:sp>
        <p:pic>
          <p:nvPicPr>
            <p:cNvPr id="48402" name="Picture 511" descr="altman"/>
            <p:cNvPicPr>
              <a:picLocks noChangeAspect="1" noChangeArrowheads="1"/>
            </p:cNvPicPr>
            <p:nvPr/>
          </p:nvPicPr>
          <p:blipFill>
            <a:blip r:embed="rId63">
              <a:extLst>
                <a:ext uri="{28A0092B-C50C-407E-A947-70E740481C1C}">
                  <a14:useLocalDpi xmlns:a14="http://schemas.microsoft.com/office/drawing/2010/main" val="0"/>
                </a:ext>
              </a:extLst>
            </a:blip>
            <a:srcRect/>
            <a:stretch>
              <a:fillRect/>
            </a:stretch>
          </p:blipFill>
          <p:spPr bwMode="auto">
            <a:xfrm>
              <a:off x="728" y="804"/>
              <a:ext cx="1134" cy="1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403" name="Picture 512" descr="cech"/>
            <p:cNvPicPr>
              <a:picLocks noChangeAspect="1" noChangeArrowheads="1"/>
            </p:cNvPicPr>
            <p:nvPr/>
          </p:nvPicPr>
          <p:blipFill>
            <a:blip r:embed="rId64">
              <a:extLst>
                <a:ext uri="{28A0092B-C50C-407E-A947-70E740481C1C}">
                  <a14:useLocalDpi xmlns:a14="http://schemas.microsoft.com/office/drawing/2010/main" val="0"/>
                </a:ext>
              </a:extLst>
            </a:blip>
            <a:srcRect/>
            <a:stretch>
              <a:fillRect/>
            </a:stretch>
          </p:blipFill>
          <p:spPr bwMode="auto">
            <a:xfrm>
              <a:off x="2983" y="810"/>
              <a:ext cx="1146" cy="1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3920238516"/>
      </p:ext>
    </p:extLst>
  </p:cSld>
  <p:clrMapOvr>
    <a:masterClrMapping/>
  </p:clrMapOvr>
  <p:transition>
    <p:blinds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48416"/>
                                        </p:tgtEl>
                                        <p:attrNameLst>
                                          <p:attrName>style.visibility</p:attrName>
                                        </p:attrNameLst>
                                      </p:cBhvr>
                                      <p:to>
                                        <p:strVal val="visible"/>
                                      </p:to>
                                    </p:set>
                                    <p:animEffect transition="in" filter="wipe(down)">
                                      <p:cBhvr>
                                        <p:cTn id="7" dur="500"/>
                                        <p:tgtEl>
                                          <p:spTgt spid="484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灯片编号占位符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93E8CA78-C8CA-48F8-B3FB-CB68EB99162F}" type="slidenum">
              <a:rPr lang="en-US" altLang="zh-CN"/>
              <a:pPr eaLnBrk="1" hangingPunct="1"/>
              <a:t>46</a:t>
            </a:fld>
            <a:endParaRPr lang="en-US" altLang="zh-CN"/>
          </a:p>
        </p:txBody>
      </p:sp>
      <p:pic>
        <p:nvPicPr>
          <p:cNvPr id="49155" name="Picture 4" descr="rRNA自我剪接1之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7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1281122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灯片编号占位符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139AA368-FF13-45A4-B9CF-AE853C487D03}" type="slidenum">
              <a:rPr lang="en-US" altLang="zh-CN"/>
              <a:pPr eaLnBrk="1" hangingPunct="1"/>
              <a:t>47</a:t>
            </a:fld>
            <a:endParaRPr lang="en-US" altLang="zh-CN"/>
          </a:p>
        </p:txBody>
      </p:sp>
      <p:pic>
        <p:nvPicPr>
          <p:cNvPr id="50179" name="Picture 2" descr="rRNA自我剪接1之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850" y="1412875"/>
            <a:ext cx="5041900" cy="4073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80" name="Text Box 3"/>
          <p:cNvSpPr txBox="1">
            <a:spLocks noChangeArrowheads="1"/>
          </p:cNvSpPr>
          <p:nvPr/>
        </p:nvSpPr>
        <p:spPr bwMode="auto">
          <a:xfrm>
            <a:off x="179388" y="5516563"/>
            <a:ext cx="529272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kumimoji="1" lang="zh-CN" altLang="en-US" sz="2800" b="1">
                <a:latin typeface="Times New Roman" panose="02020603050405020304" pitchFamily="18" charset="0"/>
                <a:ea typeface="华文楷体" panose="02010600040101010101" pitchFamily="2" charset="-122"/>
              </a:rPr>
              <a:t>四膜虫</a:t>
            </a:r>
            <a:r>
              <a:rPr kumimoji="1" lang="en-US" altLang="zh-CN" sz="2800" b="1">
                <a:latin typeface="Times New Roman" panose="02020603050405020304" pitchFamily="18" charset="0"/>
                <a:ea typeface="华文楷体" panose="02010600040101010101" pitchFamily="2" charset="-122"/>
              </a:rPr>
              <a:t>rRNA</a:t>
            </a:r>
            <a:r>
              <a:rPr kumimoji="1" lang="zh-CN" altLang="en-US" sz="2800" b="1">
                <a:latin typeface="Times New Roman" panose="02020603050405020304" pitchFamily="18" charset="0"/>
                <a:ea typeface="华文楷体" panose="02010600040101010101" pitchFamily="2" charset="-122"/>
              </a:rPr>
              <a:t>内含子的二级结构</a:t>
            </a:r>
          </a:p>
        </p:txBody>
      </p:sp>
      <p:sp>
        <p:nvSpPr>
          <p:cNvPr id="50181" name="Text Box 4"/>
          <p:cNvSpPr txBox="1">
            <a:spLocks noChangeArrowheads="1"/>
          </p:cNvSpPr>
          <p:nvPr/>
        </p:nvSpPr>
        <p:spPr bwMode="auto">
          <a:xfrm>
            <a:off x="323850" y="333375"/>
            <a:ext cx="81534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a:spcBef>
                <a:spcPct val="50000"/>
              </a:spcBef>
            </a:pPr>
            <a:r>
              <a:rPr kumimoji="1" lang="zh-CN" altLang="en-US" sz="3200" b="1" dirty="0">
                <a:latin typeface="Times New Roman" panose="02020603050405020304" pitchFamily="18" charset="0"/>
                <a:ea typeface="华文楷体" panose="02010600040101010101" pitchFamily="2" charset="-122"/>
              </a:rPr>
              <a:t>四膜虫</a:t>
            </a:r>
            <a:r>
              <a:rPr kumimoji="1" lang="en-US" altLang="zh-CN" sz="3200" b="1" dirty="0" err="1">
                <a:latin typeface="Times New Roman" panose="02020603050405020304" pitchFamily="18" charset="0"/>
                <a:ea typeface="华文楷体" panose="02010600040101010101" pitchFamily="2" charset="-122"/>
              </a:rPr>
              <a:t>rRNA</a:t>
            </a:r>
            <a:r>
              <a:rPr kumimoji="1" lang="zh-CN" altLang="en-US" sz="3200" b="1" dirty="0">
                <a:latin typeface="Times New Roman" panose="02020603050405020304" pitchFamily="18" charset="0"/>
                <a:ea typeface="华文楷体" panose="02010600040101010101" pitchFamily="2" charset="-122"/>
              </a:rPr>
              <a:t>的剪接采用</a:t>
            </a:r>
            <a:r>
              <a:rPr kumimoji="1" lang="zh-CN" altLang="en-US" sz="3200" b="1" dirty="0">
                <a:solidFill>
                  <a:srgbClr val="C00000"/>
                </a:solidFill>
                <a:latin typeface="Times New Roman" panose="02020603050405020304" pitchFamily="18" charset="0"/>
                <a:ea typeface="华文楷体" panose="02010600040101010101" pitchFamily="2" charset="-122"/>
              </a:rPr>
              <a:t>自我剪接</a:t>
            </a:r>
            <a:r>
              <a:rPr kumimoji="1" lang="zh-CN" altLang="en-US" sz="3200" b="1" dirty="0">
                <a:latin typeface="Times New Roman" panose="02020603050405020304" pitchFamily="18" charset="0"/>
                <a:ea typeface="华文楷体" panose="02010600040101010101" pitchFamily="2" charset="-122"/>
              </a:rPr>
              <a:t>方式</a:t>
            </a:r>
          </a:p>
        </p:txBody>
      </p:sp>
      <p:grpSp>
        <p:nvGrpSpPr>
          <p:cNvPr id="2" name="Group 5"/>
          <p:cNvGrpSpPr>
            <a:grpSpLocks/>
          </p:cNvGrpSpPr>
          <p:nvPr/>
        </p:nvGrpSpPr>
        <p:grpSpPr bwMode="auto">
          <a:xfrm rot="468596">
            <a:off x="1046163" y="2214563"/>
            <a:ext cx="1303337" cy="2663825"/>
            <a:chOff x="240" y="1200"/>
            <a:chExt cx="1344" cy="1344"/>
          </a:xfrm>
        </p:grpSpPr>
        <p:sp>
          <p:nvSpPr>
            <p:cNvPr id="50185" name="Oval 6"/>
            <p:cNvSpPr>
              <a:spLocks noChangeArrowheads="1"/>
            </p:cNvSpPr>
            <p:nvPr/>
          </p:nvSpPr>
          <p:spPr bwMode="auto">
            <a:xfrm>
              <a:off x="768" y="1200"/>
              <a:ext cx="816" cy="768"/>
            </a:xfrm>
            <a:prstGeom prst="ellipse">
              <a:avLst/>
            </a:prstGeom>
            <a:noFill/>
            <a:ln w="38100">
              <a:solidFill>
                <a:srgbClr val="CC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50186" name="Line 7"/>
            <p:cNvSpPr>
              <a:spLocks noChangeShapeType="1"/>
            </p:cNvSpPr>
            <p:nvPr/>
          </p:nvSpPr>
          <p:spPr bwMode="auto">
            <a:xfrm flipH="1">
              <a:off x="240" y="1824"/>
              <a:ext cx="624" cy="624"/>
            </a:xfrm>
            <a:prstGeom prst="line">
              <a:avLst/>
            </a:prstGeom>
            <a:noFill/>
            <a:ln w="38100">
              <a:solidFill>
                <a:srgbClr val="CC0000"/>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0187" name="Line 8"/>
            <p:cNvSpPr>
              <a:spLocks noChangeShapeType="1"/>
            </p:cNvSpPr>
            <p:nvPr/>
          </p:nvSpPr>
          <p:spPr bwMode="auto">
            <a:xfrm flipH="1">
              <a:off x="336" y="1920"/>
              <a:ext cx="624" cy="624"/>
            </a:xfrm>
            <a:prstGeom prst="line">
              <a:avLst/>
            </a:prstGeom>
            <a:noFill/>
            <a:ln w="38100">
              <a:solidFill>
                <a:srgbClr val="CC0000"/>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0188" name="Line 9"/>
            <p:cNvSpPr>
              <a:spLocks noChangeShapeType="1"/>
            </p:cNvSpPr>
            <p:nvPr/>
          </p:nvSpPr>
          <p:spPr bwMode="auto">
            <a:xfrm>
              <a:off x="240" y="2448"/>
              <a:ext cx="96" cy="96"/>
            </a:xfrm>
            <a:prstGeom prst="line">
              <a:avLst/>
            </a:prstGeom>
            <a:noFill/>
            <a:ln w="38100">
              <a:solidFill>
                <a:srgbClr val="CC0000"/>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grpSp>
      <p:pic>
        <p:nvPicPr>
          <p:cNvPr id="64522" name="Picture 10" descr="rRNA自我剪接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00788" y="1341438"/>
            <a:ext cx="2635250" cy="494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523" name="Text Box 11"/>
          <p:cNvSpPr txBox="1">
            <a:spLocks noChangeArrowheads="1"/>
          </p:cNvSpPr>
          <p:nvPr/>
        </p:nvSpPr>
        <p:spPr bwMode="auto">
          <a:xfrm>
            <a:off x="2195513" y="6092825"/>
            <a:ext cx="52927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kumimoji="1" lang="en-US" altLang="zh-CN" sz="2800" b="1">
                <a:latin typeface="Times New Roman" panose="02020603050405020304" pitchFamily="18" charset="0"/>
                <a:ea typeface="华文楷体" panose="02010600040101010101" pitchFamily="2" charset="-122"/>
              </a:rPr>
              <a:t>5</a:t>
            </a:r>
            <a:r>
              <a:rPr kumimoji="1" lang="en-US" altLang="zh-CN" sz="2800" b="1">
                <a:ea typeface="华文楷体" panose="02010600040101010101" pitchFamily="2" charset="-122"/>
                <a:cs typeface="Arial" panose="020B0604020202020204" pitchFamily="34" charset="0"/>
              </a:rPr>
              <a:t>´</a:t>
            </a:r>
            <a:r>
              <a:rPr kumimoji="1" lang="en-US" altLang="zh-CN" sz="2800" b="1">
                <a:latin typeface="Times New Roman" panose="02020603050405020304" pitchFamily="18" charset="0"/>
                <a:ea typeface="华文楷体" panose="02010600040101010101" pitchFamily="2" charset="-122"/>
              </a:rPr>
              <a:t>-</a:t>
            </a:r>
            <a:r>
              <a:rPr kumimoji="1" lang="zh-CN" altLang="en-US" sz="2800" b="1">
                <a:latin typeface="Times New Roman" panose="02020603050405020304" pitchFamily="18" charset="0"/>
                <a:ea typeface="华文楷体" panose="02010600040101010101" pitchFamily="2" charset="-122"/>
              </a:rPr>
              <a:t>端核苷酸序列</a:t>
            </a:r>
          </a:p>
        </p:txBody>
      </p:sp>
    </p:spTree>
    <p:extLst>
      <p:ext uri="{BB962C8B-B14F-4D97-AF65-F5344CB8AC3E}">
        <p14:creationId xmlns:p14="http://schemas.microsoft.com/office/powerpoint/2010/main" val="2860865525"/>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nodeType="afterGroup">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64523"/>
                                        </p:tgtEl>
                                        <p:attrNameLst>
                                          <p:attrName>style.visibility</p:attrName>
                                        </p:attrNameLst>
                                      </p:cBhvr>
                                      <p:to>
                                        <p:strVal val="visible"/>
                                      </p:to>
                                    </p:set>
                                    <p:animEffect transition="in" filter="wipe(left)">
                                      <p:cBhvr>
                                        <p:cTn id="13" dur="500"/>
                                        <p:tgtEl>
                                          <p:spTgt spid="64523"/>
                                        </p:tgtEl>
                                      </p:cBhvr>
                                    </p:animEffect>
                                  </p:childTnLst>
                                </p:cTn>
                              </p:par>
                            </p:childTnLst>
                          </p:cTn>
                        </p:par>
                        <p:par>
                          <p:cTn id="14" fill="hold" nodeType="afterGroup">
                            <p:stCondLst>
                              <p:cond delay="1000"/>
                            </p:stCondLst>
                            <p:childTnLst>
                              <p:par>
                                <p:cTn id="15" presetID="3" presetClass="entr" presetSubtype="10" fill="hold" nodeType="afterEffect">
                                  <p:stCondLst>
                                    <p:cond delay="0"/>
                                  </p:stCondLst>
                                  <p:childTnLst>
                                    <p:set>
                                      <p:cBhvr>
                                        <p:cTn id="16" dur="1" fill="hold">
                                          <p:stCondLst>
                                            <p:cond delay="0"/>
                                          </p:stCondLst>
                                        </p:cTn>
                                        <p:tgtEl>
                                          <p:spTgt spid="64522"/>
                                        </p:tgtEl>
                                        <p:attrNameLst>
                                          <p:attrName>style.visibility</p:attrName>
                                        </p:attrNameLst>
                                      </p:cBhvr>
                                      <p:to>
                                        <p:strVal val="visible"/>
                                      </p:to>
                                    </p:set>
                                    <p:animEffect transition="in" filter="blinds(horizontal)">
                                      <p:cBhvr>
                                        <p:cTn id="17" dur="500"/>
                                        <p:tgtEl>
                                          <p:spTgt spid="645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2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CA13CDE4-0ED8-443D-9C43-F9AC3EE30F6F}" type="slidenum">
              <a:rPr lang="en-US" altLang="zh-CN"/>
              <a:pPr eaLnBrk="1" hangingPunct="1"/>
              <a:t>48</a:t>
            </a:fld>
            <a:endParaRPr lang="en-US" altLang="zh-CN"/>
          </a:p>
        </p:txBody>
      </p:sp>
      <p:sp>
        <p:nvSpPr>
          <p:cNvPr id="51203" name="Rectangle 2"/>
          <p:cNvSpPr>
            <a:spLocks noChangeArrowheads="1"/>
          </p:cNvSpPr>
          <p:nvPr/>
        </p:nvSpPr>
        <p:spPr bwMode="auto">
          <a:xfrm>
            <a:off x="914400" y="1373157"/>
            <a:ext cx="5846762" cy="830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76176" bIns="76176" anchor="ctr">
            <a:spAutoFit/>
          </a:bodyPr>
          <a:lstStyle>
            <a:lvl1pPr marL="179388" indent="-179388"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a:buFontTx/>
              <a:buChar char="•"/>
            </a:pPr>
            <a:r>
              <a:rPr kumimoji="1" lang="zh-CN" altLang="en-US" sz="4400" b="1" dirty="0">
                <a:solidFill>
                  <a:srgbClr val="C00000"/>
                </a:solidFill>
                <a:latin typeface="Times New Roman" panose="02020603050405020304" pitchFamily="18" charset="0"/>
              </a:rPr>
              <a:t>核酶研究的意义</a:t>
            </a:r>
          </a:p>
        </p:txBody>
      </p:sp>
      <p:sp>
        <p:nvSpPr>
          <p:cNvPr id="51204" name="Rectangle 3"/>
          <p:cNvSpPr>
            <a:spLocks noGrp="1" noChangeArrowheads="1"/>
          </p:cNvSpPr>
          <p:nvPr>
            <p:ph type="body" idx="1"/>
          </p:nvPr>
        </p:nvSpPr>
        <p:spPr>
          <a:xfrm>
            <a:off x="1331913" y="2565400"/>
            <a:ext cx="7239000" cy="2590800"/>
          </a:xfrm>
        </p:spPr>
        <p:txBody>
          <a:bodyPr/>
          <a:lstStyle/>
          <a:p>
            <a:pPr eaLnBrk="1" hangingPunct="1">
              <a:lnSpc>
                <a:spcPct val="140000"/>
              </a:lnSpc>
            </a:pPr>
            <a:r>
              <a:rPr lang="zh-CN" altLang="en-US" sz="2800" b="1" smtClean="0">
                <a:latin typeface="华文楷体" panose="02010600040101010101" pitchFamily="2" charset="-122"/>
                <a:ea typeface="华文楷体" panose="02010600040101010101" pitchFamily="2" charset="-122"/>
              </a:rPr>
              <a:t>核酶的发现，对中心法则作了重要补充；</a:t>
            </a:r>
          </a:p>
          <a:p>
            <a:pPr eaLnBrk="1" hangingPunct="1">
              <a:lnSpc>
                <a:spcPct val="140000"/>
              </a:lnSpc>
            </a:pPr>
            <a:r>
              <a:rPr lang="zh-CN" altLang="en-US" sz="2800" b="1" smtClean="0">
                <a:latin typeface="华文楷体" panose="02010600040101010101" pitchFamily="2" charset="-122"/>
                <a:ea typeface="华文楷体" panose="02010600040101010101" pitchFamily="2" charset="-122"/>
              </a:rPr>
              <a:t>核酶的发现是对传统酶学的挑战；</a:t>
            </a:r>
          </a:p>
          <a:p>
            <a:pPr eaLnBrk="1" hangingPunct="1">
              <a:lnSpc>
                <a:spcPct val="140000"/>
              </a:lnSpc>
            </a:pPr>
            <a:r>
              <a:rPr lang="zh-CN" altLang="en-US" sz="2800" b="1" smtClean="0">
                <a:latin typeface="华文楷体" panose="02010600040101010101" pitchFamily="2" charset="-122"/>
                <a:ea typeface="华文楷体" panose="02010600040101010101" pitchFamily="2" charset="-122"/>
              </a:rPr>
              <a:t>利用核酶的结构设计合成人工核酶 。 </a:t>
            </a:r>
          </a:p>
        </p:txBody>
      </p:sp>
    </p:spTree>
    <p:extLst>
      <p:ext uri="{BB962C8B-B14F-4D97-AF65-F5344CB8AC3E}">
        <p14:creationId xmlns:p14="http://schemas.microsoft.com/office/powerpoint/2010/main" val="966983775"/>
      </p:ext>
    </p:extLst>
  </p:cSld>
  <p:clrMapOvr>
    <a:masterClrMapping/>
  </p:clrMapOvr>
  <p:transition>
    <p:random/>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灯片编号占位符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8A7A2921-DEB5-40EF-9CB3-D7391411185E}" type="slidenum">
              <a:rPr lang="en-US" altLang="zh-CN"/>
              <a:pPr eaLnBrk="1" hangingPunct="1"/>
              <a:t>5</a:t>
            </a:fld>
            <a:endParaRPr lang="en-US" altLang="zh-CN"/>
          </a:p>
        </p:txBody>
      </p:sp>
      <p:sp>
        <p:nvSpPr>
          <p:cNvPr id="2052" name="Text Box 2"/>
          <p:cNvSpPr txBox="1">
            <a:spLocks noChangeArrowheads="1"/>
          </p:cNvSpPr>
          <p:nvPr/>
        </p:nvSpPr>
        <p:spPr bwMode="auto">
          <a:xfrm>
            <a:off x="2362200" y="459581"/>
            <a:ext cx="439261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a:spcBef>
                <a:spcPct val="50000"/>
              </a:spcBef>
            </a:pPr>
            <a:r>
              <a:rPr kumimoji="1" lang="zh-CN" altLang="en-US" sz="3600" b="1">
                <a:latin typeface="宋体" panose="02010600030101010101" pitchFamily="2" charset="-122"/>
              </a:rPr>
              <a:t>一、转录模板 </a:t>
            </a:r>
          </a:p>
        </p:txBody>
      </p:sp>
      <p:sp>
        <p:nvSpPr>
          <p:cNvPr id="2053" name="Rectangle 3"/>
          <p:cNvSpPr>
            <a:spLocks noChangeArrowheads="1"/>
          </p:cNvSpPr>
          <p:nvPr/>
        </p:nvSpPr>
        <p:spPr bwMode="auto">
          <a:xfrm>
            <a:off x="323850" y="1422400"/>
            <a:ext cx="8280400" cy="453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marL="360363" indent="-180975"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1" algn="just">
              <a:lnSpc>
                <a:spcPct val="130000"/>
              </a:lnSpc>
              <a:buFontTx/>
              <a:buChar char="•"/>
            </a:pPr>
            <a:r>
              <a:rPr kumimoji="1" lang="en-US" altLang="zh-CN" sz="2800" b="1" dirty="0">
                <a:latin typeface="黑体" panose="02010609060101010101" pitchFamily="49" charset="-122"/>
                <a:ea typeface="黑体" panose="02010609060101010101" pitchFamily="49" charset="-122"/>
              </a:rPr>
              <a:t>DNA</a:t>
            </a:r>
            <a:r>
              <a:rPr kumimoji="1" lang="zh-CN" altLang="en-US" sz="2800" b="1" dirty="0">
                <a:latin typeface="黑体" panose="02010609060101010101" pitchFamily="49" charset="-122"/>
                <a:ea typeface="黑体" panose="02010609060101010101" pitchFamily="49" charset="-122"/>
              </a:rPr>
              <a:t>分子上能转录出</a:t>
            </a:r>
            <a:r>
              <a:rPr kumimoji="1" lang="en-US" altLang="zh-CN" sz="2800" b="1" dirty="0">
                <a:latin typeface="黑体" panose="02010609060101010101" pitchFamily="49" charset="-122"/>
                <a:ea typeface="黑体" panose="02010609060101010101" pitchFamily="49" charset="-122"/>
              </a:rPr>
              <a:t>RNA</a:t>
            </a:r>
            <a:r>
              <a:rPr kumimoji="1" lang="zh-CN" altLang="en-US" sz="2800" b="1" dirty="0">
                <a:latin typeface="黑体" panose="02010609060101010101" pitchFamily="49" charset="-122"/>
                <a:ea typeface="黑体" panose="02010609060101010101" pitchFamily="49" charset="-122"/>
              </a:rPr>
              <a:t>的区段，称为</a:t>
            </a:r>
            <a:r>
              <a:rPr kumimoji="1" lang="zh-CN" altLang="en-US" sz="2800" b="1" dirty="0">
                <a:solidFill>
                  <a:srgbClr val="C00000"/>
                </a:solidFill>
                <a:latin typeface="黑体" panose="02010609060101010101" pitchFamily="49" charset="-122"/>
                <a:ea typeface="黑体" panose="02010609060101010101" pitchFamily="49" charset="-122"/>
              </a:rPr>
              <a:t>结构基因</a:t>
            </a:r>
            <a:r>
              <a:rPr kumimoji="1" lang="en-US" altLang="zh-CN" sz="2800" b="1" dirty="0">
                <a:solidFill>
                  <a:srgbClr val="C00000"/>
                </a:solidFill>
                <a:latin typeface="黑体" panose="02010609060101010101" pitchFamily="49" charset="-122"/>
                <a:ea typeface="黑体" panose="02010609060101010101" pitchFamily="49" charset="-122"/>
              </a:rPr>
              <a:t>(structural gene)</a:t>
            </a:r>
            <a:r>
              <a:rPr kumimoji="1" lang="zh-CN" altLang="en-US" sz="2800" b="1" dirty="0">
                <a:solidFill>
                  <a:srgbClr val="C00000"/>
                </a:solidFill>
                <a:latin typeface="黑体" panose="02010609060101010101" pitchFamily="49" charset="-122"/>
                <a:ea typeface="黑体" panose="02010609060101010101" pitchFamily="49" charset="-122"/>
              </a:rPr>
              <a:t>。 </a:t>
            </a:r>
          </a:p>
          <a:p>
            <a:pPr lvl="1" algn="just">
              <a:lnSpc>
                <a:spcPct val="130000"/>
              </a:lnSpc>
              <a:buFontTx/>
              <a:buChar char="•"/>
            </a:pPr>
            <a:endParaRPr kumimoji="1" lang="zh-CN" altLang="en-US" sz="2800" b="1" dirty="0">
              <a:latin typeface="黑体" panose="02010609060101010101" pitchFamily="49" charset="-122"/>
              <a:ea typeface="黑体" panose="02010609060101010101" pitchFamily="49" charset="-122"/>
            </a:endParaRPr>
          </a:p>
          <a:p>
            <a:pPr lvl="1" algn="just">
              <a:lnSpc>
                <a:spcPct val="130000"/>
              </a:lnSpc>
              <a:buFontTx/>
              <a:buChar char="•"/>
            </a:pPr>
            <a:r>
              <a:rPr kumimoji="1" lang="en-US" altLang="zh-CN" sz="2800" b="1" dirty="0">
                <a:latin typeface="黑体" panose="02010609060101010101" pitchFamily="49" charset="-122"/>
                <a:ea typeface="黑体" panose="02010609060101010101" pitchFamily="49" charset="-122"/>
              </a:rPr>
              <a:t>DNA</a:t>
            </a:r>
            <a:r>
              <a:rPr kumimoji="1" lang="zh-CN" altLang="en-US" sz="2800" b="1" dirty="0">
                <a:latin typeface="黑体" panose="02010609060101010101" pitchFamily="49" charset="-122"/>
                <a:ea typeface="黑体" panose="02010609060101010101" pitchFamily="49" charset="-122"/>
              </a:rPr>
              <a:t>双链中按碱基配对规律能指引转录生成</a:t>
            </a:r>
            <a:r>
              <a:rPr kumimoji="1" lang="en-US" altLang="zh-CN" sz="2800" b="1" dirty="0">
                <a:latin typeface="黑体" panose="02010609060101010101" pitchFamily="49" charset="-122"/>
                <a:ea typeface="黑体" panose="02010609060101010101" pitchFamily="49" charset="-122"/>
              </a:rPr>
              <a:t>RNA</a:t>
            </a:r>
            <a:r>
              <a:rPr kumimoji="1" lang="zh-CN" altLang="en-US" sz="2800" b="1" dirty="0">
                <a:latin typeface="黑体" panose="02010609060101010101" pitchFamily="49" charset="-122"/>
                <a:ea typeface="黑体" panose="02010609060101010101" pitchFamily="49" charset="-122"/>
              </a:rPr>
              <a:t>的一股单链，称为</a:t>
            </a:r>
            <a:r>
              <a:rPr kumimoji="1" lang="zh-CN" altLang="en-US" sz="2800" b="1" dirty="0">
                <a:solidFill>
                  <a:srgbClr val="99FF33"/>
                </a:solidFill>
                <a:latin typeface="黑体" panose="02010609060101010101" pitchFamily="49" charset="-122"/>
                <a:ea typeface="黑体" panose="02010609060101010101" pitchFamily="49" charset="-122"/>
              </a:rPr>
              <a:t>模板链</a:t>
            </a:r>
            <a:r>
              <a:rPr kumimoji="1" lang="en-US" altLang="zh-CN" sz="2800" b="1" dirty="0">
                <a:solidFill>
                  <a:srgbClr val="99FF33"/>
                </a:solidFill>
                <a:latin typeface="黑体" panose="02010609060101010101" pitchFamily="49" charset="-122"/>
                <a:ea typeface="黑体" panose="02010609060101010101" pitchFamily="49" charset="-122"/>
              </a:rPr>
              <a:t>(template strand)</a:t>
            </a:r>
            <a:r>
              <a:rPr kumimoji="1" lang="zh-CN" altLang="en-US" sz="2800" b="1" dirty="0">
                <a:latin typeface="黑体" panose="02010609060101010101" pitchFamily="49" charset="-122"/>
                <a:ea typeface="黑体" panose="02010609060101010101" pitchFamily="49" charset="-122"/>
              </a:rPr>
              <a:t>，也称作</a:t>
            </a:r>
            <a:r>
              <a:rPr kumimoji="1" lang="zh-CN" altLang="en-US" sz="2800" b="1" dirty="0">
                <a:solidFill>
                  <a:srgbClr val="66FF33"/>
                </a:solidFill>
                <a:latin typeface="黑体" panose="02010609060101010101" pitchFamily="49" charset="-122"/>
                <a:ea typeface="黑体" panose="02010609060101010101" pitchFamily="49" charset="-122"/>
              </a:rPr>
              <a:t>信息链、转录链、</a:t>
            </a:r>
            <a:r>
              <a:rPr kumimoji="1" lang="zh-CN" altLang="en-US" sz="2800" b="1" dirty="0">
                <a:solidFill>
                  <a:srgbClr val="99FF33"/>
                </a:solidFill>
                <a:latin typeface="黑体" panose="02010609060101010101" pitchFamily="49" charset="-122"/>
                <a:ea typeface="黑体" panose="02010609060101010101" pitchFamily="49" charset="-122"/>
              </a:rPr>
              <a:t>有意义链</a:t>
            </a:r>
            <a:r>
              <a:rPr kumimoji="1" lang="zh-CN" altLang="en-US" sz="2800" b="1" dirty="0">
                <a:latin typeface="黑体" panose="02010609060101010101" pitchFamily="49" charset="-122"/>
                <a:ea typeface="黑体" panose="02010609060101010101" pitchFamily="49" charset="-122"/>
              </a:rPr>
              <a:t>或</a:t>
            </a:r>
            <a:r>
              <a:rPr kumimoji="1" lang="en-US" altLang="zh-CN" sz="2800" b="1" dirty="0">
                <a:solidFill>
                  <a:srgbClr val="99FF33"/>
                </a:solidFill>
                <a:latin typeface="黑体" panose="02010609060101010101" pitchFamily="49" charset="-122"/>
                <a:ea typeface="黑体" panose="02010609060101010101" pitchFamily="49" charset="-122"/>
              </a:rPr>
              <a:t>Watson</a:t>
            </a:r>
            <a:r>
              <a:rPr kumimoji="1" lang="zh-CN" altLang="en-US" sz="2800" b="1" dirty="0">
                <a:solidFill>
                  <a:srgbClr val="99FF33"/>
                </a:solidFill>
                <a:latin typeface="黑体" panose="02010609060101010101" pitchFamily="49" charset="-122"/>
                <a:ea typeface="黑体" panose="02010609060101010101" pitchFamily="49" charset="-122"/>
              </a:rPr>
              <a:t>链</a:t>
            </a:r>
            <a:r>
              <a:rPr kumimoji="1" lang="zh-CN" altLang="en-US" sz="2800" b="1" dirty="0">
                <a:latin typeface="黑体" panose="02010609060101010101" pitchFamily="49" charset="-122"/>
                <a:ea typeface="黑体" panose="02010609060101010101" pitchFamily="49" charset="-122"/>
              </a:rPr>
              <a:t>。</a:t>
            </a:r>
          </a:p>
          <a:p>
            <a:pPr lvl="1" algn="just">
              <a:lnSpc>
                <a:spcPct val="130000"/>
              </a:lnSpc>
              <a:buFontTx/>
              <a:buChar char="•"/>
            </a:pPr>
            <a:r>
              <a:rPr kumimoji="1" lang="zh-CN" altLang="en-US" sz="2800" b="1" dirty="0">
                <a:latin typeface="黑体" panose="02010609060101010101" pitchFamily="49" charset="-122"/>
                <a:ea typeface="黑体" panose="02010609060101010101" pitchFamily="49" charset="-122"/>
              </a:rPr>
              <a:t>相对的另一股单链是</a:t>
            </a:r>
            <a:r>
              <a:rPr kumimoji="1" lang="zh-CN" altLang="en-US" sz="2800" b="1" dirty="0">
                <a:solidFill>
                  <a:srgbClr val="FF9966"/>
                </a:solidFill>
                <a:latin typeface="黑体" panose="02010609060101010101" pitchFamily="49" charset="-122"/>
                <a:ea typeface="黑体" panose="02010609060101010101" pitchFamily="49" charset="-122"/>
              </a:rPr>
              <a:t>编码链</a:t>
            </a:r>
            <a:r>
              <a:rPr kumimoji="1" lang="en-US" altLang="zh-CN" sz="2800" b="1" dirty="0">
                <a:solidFill>
                  <a:srgbClr val="FF9966"/>
                </a:solidFill>
                <a:latin typeface="黑体" panose="02010609060101010101" pitchFamily="49" charset="-122"/>
                <a:ea typeface="黑体" panose="02010609060101010101" pitchFamily="49" charset="-122"/>
              </a:rPr>
              <a:t>(coding strand)</a:t>
            </a:r>
            <a:r>
              <a:rPr kumimoji="1" lang="zh-CN" altLang="en-US" sz="2800" b="1" dirty="0">
                <a:latin typeface="黑体" panose="02010609060101010101" pitchFamily="49" charset="-122"/>
                <a:ea typeface="黑体" panose="02010609060101010101" pitchFamily="49" charset="-122"/>
              </a:rPr>
              <a:t>，也称为</a:t>
            </a:r>
            <a:r>
              <a:rPr kumimoji="1" lang="zh-CN" altLang="en-US" sz="2800" b="1" dirty="0">
                <a:solidFill>
                  <a:srgbClr val="FF9966"/>
                </a:solidFill>
                <a:latin typeface="黑体" panose="02010609060101010101" pitchFamily="49" charset="-122"/>
                <a:ea typeface="黑体" panose="02010609060101010101" pitchFamily="49" charset="-122"/>
              </a:rPr>
              <a:t>非转录链、反义链</a:t>
            </a:r>
            <a:r>
              <a:rPr kumimoji="1" lang="zh-CN" altLang="en-US" sz="2800" b="1" dirty="0">
                <a:latin typeface="黑体" panose="02010609060101010101" pitchFamily="49" charset="-122"/>
                <a:ea typeface="黑体" panose="02010609060101010101" pitchFamily="49" charset="-122"/>
              </a:rPr>
              <a:t>或</a:t>
            </a:r>
            <a:r>
              <a:rPr kumimoji="1" lang="en-US" altLang="zh-CN" sz="2800" b="1" dirty="0">
                <a:solidFill>
                  <a:srgbClr val="FF9966"/>
                </a:solidFill>
                <a:latin typeface="黑体" panose="02010609060101010101" pitchFamily="49" charset="-122"/>
                <a:ea typeface="黑体" panose="02010609060101010101" pitchFamily="49" charset="-122"/>
              </a:rPr>
              <a:t>Crick</a:t>
            </a:r>
            <a:r>
              <a:rPr kumimoji="1" lang="zh-CN" altLang="en-US" sz="2800" b="1" dirty="0">
                <a:solidFill>
                  <a:srgbClr val="FF9966"/>
                </a:solidFill>
                <a:latin typeface="黑体" panose="02010609060101010101" pitchFamily="49" charset="-122"/>
                <a:ea typeface="黑体" panose="02010609060101010101" pitchFamily="49" charset="-122"/>
              </a:rPr>
              <a:t>链</a:t>
            </a:r>
            <a:r>
              <a:rPr kumimoji="1" lang="zh-CN" altLang="en-US" sz="2800" b="1" dirty="0">
                <a:latin typeface="黑体" panose="02010609060101010101" pitchFamily="49" charset="-122"/>
                <a:ea typeface="黑体" panose="02010609060101010101" pitchFamily="49" charset="-122"/>
              </a:rPr>
              <a:t>。 </a:t>
            </a:r>
          </a:p>
        </p:txBody>
      </p:sp>
      <p:graphicFrame>
        <p:nvGraphicFramePr>
          <p:cNvPr id="2050" name="Object 4">
            <a:hlinkClick r:id="" action="ppaction://ole?verb=0"/>
          </p:cNvPr>
          <p:cNvGraphicFramePr>
            <a:graphicFrameLocks noChangeAspect="1"/>
          </p:cNvGraphicFramePr>
          <p:nvPr/>
        </p:nvGraphicFramePr>
        <p:xfrm>
          <a:off x="4794250" y="2065338"/>
          <a:ext cx="1446213" cy="1085850"/>
        </p:xfrm>
        <a:graphic>
          <a:graphicData uri="http://schemas.openxmlformats.org/presentationml/2006/ole">
            <mc:AlternateContent xmlns:mc="http://schemas.openxmlformats.org/markup-compatibility/2006">
              <mc:Choice xmlns:v="urn:schemas-microsoft-com:vml" Requires="v">
                <p:oleObj spid="_x0000_s58376" name="演示文稿" r:id="rId3" imgW="4572139" imgH="3429123" progId="PowerPoint.Show.8">
                  <p:embed/>
                </p:oleObj>
              </mc:Choice>
              <mc:Fallback>
                <p:oleObj name="演示文稿" r:id="rId3" imgW="4572139" imgH="3429123" progId="PowerPoint.Show.8">
                  <p:embed/>
                  <p:pic>
                    <p:nvPicPr>
                      <p:cNvPr id="2050" name="Object 4">
                        <a:hlinkClick r:id="" action="ppaction://ole?verb=0"/>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94250" y="2065338"/>
                        <a:ext cx="1446213" cy="1085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192276653"/>
      </p:ext>
    </p:extLst>
  </p:cSld>
  <p:clrMapOvr>
    <a:masterClrMapping/>
  </p:clrMapOvr>
  <p:transition>
    <p:rand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灯片编号占位符 6"/>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7B1C3F90-152F-4F28-97C0-8591F4DA2256}" type="slidenum">
              <a:rPr lang="en-US" altLang="zh-CN"/>
              <a:pPr eaLnBrk="1" hangingPunct="1"/>
              <a:t>6</a:t>
            </a:fld>
            <a:endParaRPr lang="en-US" altLang="zh-CN"/>
          </a:p>
        </p:txBody>
      </p:sp>
      <p:sp>
        <p:nvSpPr>
          <p:cNvPr id="3076" name="Rectangle 2"/>
          <p:cNvSpPr>
            <a:spLocks noGrp="1" noChangeArrowheads="1"/>
          </p:cNvSpPr>
          <p:nvPr>
            <p:ph type="title"/>
          </p:nvPr>
        </p:nvSpPr>
        <p:spPr/>
        <p:txBody>
          <a:bodyPr/>
          <a:lstStyle/>
          <a:p>
            <a:pPr eaLnBrk="1" hangingPunct="1"/>
            <a:r>
              <a:rPr kumimoji="1" lang="zh-CN" altLang="en-US" sz="4000" dirty="0" smtClean="0">
                <a:solidFill>
                  <a:srgbClr val="C00000"/>
                </a:solidFill>
              </a:rPr>
              <a:t>不对称转录</a:t>
            </a:r>
            <a:br>
              <a:rPr kumimoji="1" lang="zh-CN" altLang="en-US" sz="4000" dirty="0" smtClean="0">
                <a:solidFill>
                  <a:srgbClr val="C00000"/>
                </a:solidFill>
              </a:rPr>
            </a:br>
            <a:r>
              <a:rPr kumimoji="1" lang="en-US" altLang="zh-CN" sz="4000" dirty="0" smtClean="0">
                <a:solidFill>
                  <a:srgbClr val="C00000"/>
                </a:solidFill>
              </a:rPr>
              <a:t>(asymmetric transcription)                   </a:t>
            </a:r>
          </a:p>
        </p:txBody>
      </p:sp>
      <p:sp>
        <p:nvSpPr>
          <p:cNvPr id="3077" name="Rectangle 3"/>
          <p:cNvSpPr>
            <a:spLocks noGrp="1" noChangeArrowheads="1"/>
          </p:cNvSpPr>
          <p:nvPr>
            <p:ph type="body" sz="half" idx="1"/>
          </p:nvPr>
        </p:nvSpPr>
        <p:spPr/>
        <p:txBody>
          <a:bodyPr/>
          <a:lstStyle/>
          <a:p>
            <a:pPr eaLnBrk="1" hangingPunct="1"/>
            <a:r>
              <a:rPr kumimoji="1" lang="zh-CN" altLang="en-US" sz="2800" b="1" smtClean="0">
                <a:latin typeface="黑体" panose="02010609060101010101" pitchFamily="49" charset="-122"/>
                <a:ea typeface="黑体" panose="02010609060101010101" pitchFamily="49" charset="-122"/>
              </a:rPr>
              <a:t>转录对</a:t>
            </a:r>
            <a:r>
              <a:rPr kumimoji="1" lang="en-US" altLang="zh-CN" sz="2800" b="1" smtClean="0">
                <a:latin typeface="黑体" panose="02010609060101010101" pitchFamily="49" charset="-122"/>
                <a:ea typeface="黑体" panose="02010609060101010101" pitchFamily="49" charset="-122"/>
              </a:rPr>
              <a:t>DNA</a:t>
            </a:r>
            <a:r>
              <a:rPr kumimoji="1" lang="zh-CN" altLang="en-US" sz="2800" b="1" smtClean="0">
                <a:latin typeface="黑体" panose="02010609060101010101" pitchFamily="49" charset="-122"/>
                <a:ea typeface="黑体" panose="02010609060101010101" pitchFamily="49" charset="-122"/>
              </a:rPr>
              <a:t>链的选择性称为不对称转录。</a:t>
            </a:r>
          </a:p>
          <a:p>
            <a:pPr eaLnBrk="1" hangingPunct="1"/>
            <a:endParaRPr kumimoji="1" lang="zh-CN" altLang="en-US" sz="2800" b="1" smtClean="0">
              <a:latin typeface="黑体" panose="02010609060101010101" pitchFamily="49" charset="-122"/>
              <a:ea typeface="黑体" panose="02010609060101010101" pitchFamily="49" charset="-122"/>
            </a:endParaRPr>
          </a:p>
          <a:p>
            <a:pPr eaLnBrk="1" hangingPunct="1"/>
            <a:r>
              <a:rPr kumimoji="1" lang="zh-CN" altLang="en-US" sz="2800" b="1" smtClean="0">
                <a:latin typeface="黑体" panose="02010609060101010101" pitchFamily="49" charset="-122"/>
                <a:ea typeface="黑体" panose="02010609060101010101" pitchFamily="49" charset="-122"/>
              </a:rPr>
              <a:t>有两方面的含义：</a:t>
            </a:r>
          </a:p>
          <a:p>
            <a:pPr lvl="1" eaLnBrk="1" hangingPunct="1"/>
            <a:r>
              <a:rPr kumimoji="1" lang="zh-CN" altLang="en-US" sz="2400" b="1" smtClean="0">
                <a:latin typeface="黑体" panose="02010609060101010101" pitchFamily="49" charset="-122"/>
                <a:ea typeface="黑体" panose="02010609060101010101" pitchFamily="49" charset="-122"/>
              </a:rPr>
              <a:t>在</a:t>
            </a:r>
            <a:r>
              <a:rPr kumimoji="1" lang="en-US" altLang="zh-CN" sz="2400" b="1" smtClean="0">
                <a:latin typeface="黑体" panose="02010609060101010101" pitchFamily="49" charset="-122"/>
                <a:ea typeface="黑体" panose="02010609060101010101" pitchFamily="49" charset="-122"/>
              </a:rPr>
              <a:t>DNA</a:t>
            </a:r>
            <a:r>
              <a:rPr kumimoji="1" lang="zh-CN" altLang="en-US" sz="2400" b="1" smtClean="0">
                <a:latin typeface="黑体" panose="02010609060101010101" pitchFamily="49" charset="-122"/>
                <a:ea typeface="黑体" panose="02010609060101010101" pitchFamily="49" charset="-122"/>
              </a:rPr>
              <a:t>分子双链上某一区段，一股链用作模板指引转录，另一股链不转录 ；</a:t>
            </a:r>
          </a:p>
          <a:p>
            <a:pPr lvl="1" eaLnBrk="1" hangingPunct="1"/>
            <a:r>
              <a:rPr kumimoji="1" lang="zh-CN" altLang="en-US" sz="2400" b="1" smtClean="0">
                <a:latin typeface="黑体" panose="02010609060101010101" pitchFamily="49" charset="-122"/>
                <a:ea typeface="黑体" panose="02010609060101010101" pitchFamily="49" charset="-122"/>
              </a:rPr>
              <a:t>模板链并非永远在同一条单链上。</a:t>
            </a:r>
          </a:p>
        </p:txBody>
      </p:sp>
      <p:graphicFrame>
        <p:nvGraphicFramePr>
          <p:cNvPr id="3074" name="Object 4">
            <a:hlinkClick r:id="" action="ppaction://ole?verb=0"/>
          </p:cNvPr>
          <p:cNvGraphicFramePr>
            <a:graphicFrameLocks noGrp="1" noChangeAspect="1"/>
          </p:cNvGraphicFramePr>
          <p:nvPr>
            <p:ph sz="half" idx="2"/>
          </p:nvPr>
        </p:nvGraphicFramePr>
        <p:xfrm>
          <a:off x="4724400" y="1749425"/>
          <a:ext cx="4037013" cy="3027363"/>
        </p:xfrm>
        <a:graphic>
          <a:graphicData uri="http://schemas.openxmlformats.org/presentationml/2006/ole">
            <mc:AlternateContent xmlns:mc="http://schemas.openxmlformats.org/markup-compatibility/2006">
              <mc:Choice xmlns:v="urn:schemas-microsoft-com:vml" Requires="v">
                <p:oleObj spid="_x0000_s59400" name="演示文稿" r:id="rId3" imgW="4572139" imgH="3429123" progId="PowerPoint.Show.8">
                  <p:embed/>
                </p:oleObj>
              </mc:Choice>
              <mc:Fallback>
                <p:oleObj name="演示文稿" r:id="rId3" imgW="4572139" imgH="3429123" progId="PowerPoint.Show.8">
                  <p:embed/>
                  <p:pic>
                    <p:nvPicPr>
                      <p:cNvPr id="3074" name="Object 4">
                        <a:hlinkClick r:id="" action="ppaction://ole?verb=0"/>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24400" y="1749425"/>
                        <a:ext cx="4037013" cy="30273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384650386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1" name="灯片编号占位符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D5F1FFB9-13A0-476E-A712-6BB19AB98C4B}" type="slidenum">
              <a:rPr lang="en-US" altLang="zh-CN"/>
              <a:pPr eaLnBrk="1" hangingPunct="1"/>
              <a:t>7</a:t>
            </a:fld>
            <a:endParaRPr lang="en-US" altLang="zh-CN"/>
          </a:p>
        </p:txBody>
      </p:sp>
      <p:sp>
        <p:nvSpPr>
          <p:cNvPr id="4102" name="Text Box 2"/>
          <p:cNvSpPr txBox="1">
            <a:spLocks noChangeArrowheads="1"/>
          </p:cNvSpPr>
          <p:nvPr/>
        </p:nvSpPr>
        <p:spPr bwMode="auto">
          <a:xfrm>
            <a:off x="339725" y="215900"/>
            <a:ext cx="826611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a:spcBef>
                <a:spcPct val="50000"/>
              </a:spcBef>
            </a:pPr>
            <a:r>
              <a:rPr kumimoji="1" lang="zh-CN" altLang="en-US" sz="3600" b="1" dirty="0">
                <a:solidFill>
                  <a:srgbClr val="C00000"/>
                </a:solidFill>
                <a:latin typeface="宋体" panose="02010600030101010101" pitchFamily="2" charset="-122"/>
              </a:rPr>
              <a:t>二、</a:t>
            </a:r>
            <a:r>
              <a:rPr kumimoji="1" lang="en-US" altLang="zh-CN" sz="3600" b="1" dirty="0">
                <a:solidFill>
                  <a:srgbClr val="C00000"/>
                </a:solidFill>
                <a:latin typeface="Times New Roman" panose="02020603050405020304" pitchFamily="18" charset="0"/>
              </a:rPr>
              <a:t>RNA</a:t>
            </a:r>
            <a:r>
              <a:rPr kumimoji="1" lang="zh-CN" altLang="en-US" sz="3600" b="1" dirty="0">
                <a:solidFill>
                  <a:srgbClr val="C00000"/>
                </a:solidFill>
                <a:latin typeface="宋体" panose="02010600030101010101" pitchFamily="2" charset="-122"/>
              </a:rPr>
              <a:t>聚合酶</a:t>
            </a:r>
            <a:endParaRPr kumimoji="1" lang="zh-CN" altLang="en-US" sz="3600" b="1" dirty="0">
              <a:solidFill>
                <a:srgbClr val="C00000"/>
              </a:solidFill>
              <a:latin typeface="Times New Roman" panose="02020603050405020304" pitchFamily="18" charset="0"/>
            </a:endParaRPr>
          </a:p>
        </p:txBody>
      </p:sp>
      <p:sp>
        <p:nvSpPr>
          <p:cNvPr id="4103" name="Text Box 3"/>
          <p:cNvSpPr txBox="1">
            <a:spLocks noChangeArrowheads="1"/>
          </p:cNvSpPr>
          <p:nvPr/>
        </p:nvSpPr>
        <p:spPr bwMode="auto">
          <a:xfrm>
            <a:off x="250825" y="1028700"/>
            <a:ext cx="5789613" cy="4845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a:lnSpc>
                <a:spcPct val="120000"/>
              </a:lnSpc>
              <a:spcBef>
                <a:spcPct val="50000"/>
              </a:spcBef>
            </a:pPr>
            <a:r>
              <a:rPr kumimoji="1" lang="zh-CN" altLang="en-US" sz="2800" b="1" dirty="0">
                <a:latin typeface="华文楷体" panose="02010600040101010101" pitchFamily="2" charset="-122"/>
                <a:ea typeface="华文楷体" panose="02010600040101010101" pitchFamily="2" charset="-122"/>
              </a:rPr>
              <a:t>（一）原核生物的</a:t>
            </a:r>
            <a:r>
              <a:rPr kumimoji="1" lang="en-US" altLang="zh-CN" sz="2800" b="1" dirty="0">
                <a:latin typeface="华文楷体" panose="02010600040101010101" pitchFamily="2" charset="-122"/>
                <a:ea typeface="华文楷体" panose="02010600040101010101" pitchFamily="2" charset="-122"/>
              </a:rPr>
              <a:t>RNA</a:t>
            </a:r>
            <a:r>
              <a:rPr kumimoji="1" lang="zh-CN" altLang="en-US" sz="2800" b="1" dirty="0">
                <a:latin typeface="华文楷体" panose="02010600040101010101" pitchFamily="2" charset="-122"/>
                <a:ea typeface="华文楷体" panose="02010600040101010101" pitchFamily="2" charset="-122"/>
              </a:rPr>
              <a:t>聚合酶</a:t>
            </a:r>
          </a:p>
          <a:p>
            <a:pPr algn="l">
              <a:lnSpc>
                <a:spcPct val="120000"/>
              </a:lnSpc>
              <a:spcBef>
                <a:spcPct val="50000"/>
              </a:spcBef>
            </a:pPr>
            <a:r>
              <a:rPr kumimoji="1" lang="zh-CN" altLang="en-US" sz="2800" b="1" dirty="0">
                <a:latin typeface="华文楷体" panose="02010600040101010101" pitchFamily="2" charset="-122"/>
                <a:ea typeface="华文楷体" panose="02010600040101010101" pitchFamily="2" charset="-122"/>
              </a:rPr>
              <a:t>目前研究比较透彻的是</a:t>
            </a:r>
            <a:r>
              <a:rPr kumimoji="1" lang="en-US" altLang="zh-CN" sz="2800" b="1" i="1" dirty="0">
                <a:latin typeface="华文楷体" panose="02010600040101010101" pitchFamily="2" charset="-122"/>
                <a:ea typeface="华文楷体" panose="02010600040101010101" pitchFamily="2" charset="-122"/>
              </a:rPr>
              <a:t>E.coli</a:t>
            </a:r>
            <a:r>
              <a:rPr kumimoji="1" lang="zh-CN" altLang="en-US" sz="2800" b="1" dirty="0">
                <a:latin typeface="华文楷体" panose="02010600040101010101" pitchFamily="2" charset="-122"/>
                <a:ea typeface="华文楷体" panose="02010600040101010101" pitchFamily="2" charset="-122"/>
              </a:rPr>
              <a:t>的</a:t>
            </a:r>
            <a:r>
              <a:rPr kumimoji="1" lang="en-US" altLang="zh-CN" sz="2800" b="1" dirty="0">
                <a:latin typeface="华文楷体" panose="02010600040101010101" pitchFamily="2" charset="-122"/>
                <a:ea typeface="华文楷体" panose="02010600040101010101" pitchFamily="2" charset="-122"/>
              </a:rPr>
              <a:t>RNA</a:t>
            </a:r>
            <a:r>
              <a:rPr kumimoji="1" lang="zh-CN" altLang="en-US" sz="2800" b="1" dirty="0">
                <a:latin typeface="华文楷体" panose="02010600040101010101" pitchFamily="2" charset="-122"/>
                <a:ea typeface="华文楷体" panose="02010600040101010101" pitchFamily="2" charset="-122"/>
              </a:rPr>
              <a:t>聚合酶。</a:t>
            </a:r>
          </a:p>
          <a:p>
            <a:pPr algn="l">
              <a:lnSpc>
                <a:spcPct val="120000"/>
              </a:lnSpc>
              <a:spcBef>
                <a:spcPct val="50000"/>
              </a:spcBef>
            </a:pPr>
            <a:r>
              <a:rPr kumimoji="1" lang="zh-CN" altLang="en-US" sz="2800" b="1" dirty="0">
                <a:latin typeface="华文楷体" panose="02010600040101010101" pitchFamily="2" charset="-122"/>
                <a:ea typeface="华文楷体" panose="02010600040101010101" pitchFamily="2" charset="-122"/>
              </a:rPr>
              <a:t>其它原核生物的</a:t>
            </a:r>
            <a:r>
              <a:rPr kumimoji="1" lang="en-US" altLang="zh-CN" sz="2800" b="1" dirty="0">
                <a:latin typeface="华文楷体" panose="02010600040101010101" pitchFamily="2" charset="-122"/>
                <a:ea typeface="华文楷体" panose="02010600040101010101" pitchFamily="2" charset="-122"/>
              </a:rPr>
              <a:t>RNA</a:t>
            </a:r>
            <a:r>
              <a:rPr kumimoji="1" lang="zh-CN" altLang="en-US" sz="2800" b="1" dirty="0">
                <a:latin typeface="华文楷体" panose="02010600040101010101" pitchFamily="2" charset="-122"/>
                <a:ea typeface="华文楷体" panose="02010600040101010101" pitchFamily="2" charset="-122"/>
              </a:rPr>
              <a:t>聚合酶在结构、组成、功能上都与</a:t>
            </a:r>
            <a:r>
              <a:rPr kumimoji="1" lang="en-US" altLang="zh-CN" sz="2800" b="1" i="1" dirty="0">
                <a:latin typeface="华文楷体" panose="02010600040101010101" pitchFamily="2" charset="-122"/>
                <a:ea typeface="华文楷体" panose="02010600040101010101" pitchFamily="2" charset="-122"/>
              </a:rPr>
              <a:t>E.coli</a:t>
            </a:r>
            <a:r>
              <a:rPr kumimoji="1" lang="zh-CN" altLang="en-US" sz="2800" b="1" dirty="0">
                <a:latin typeface="华文楷体" panose="02010600040101010101" pitchFamily="2" charset="-122"/>
                <a:ea typeface="华文楷体" panose="02010600040101010101" pitchFamily="2" charset="-122"/>
              </a:rPr>
              <a:t>的</a:t>
            </a:r>
            <a:r>
              <a:rPr kumimoji="1" lang="en-US" altLang="zh-CN" sz="2800" b="1" dirty="0">
                <a:latin typeface="华文楷体" panose="02010600040101010101" pitchFamily="2" charset="-122"/>
                <a:ea typeface="华文楷体" panose="02010600040101010101" pitchFamily="2" charset="-122"/>
              </a:rPr>
              <a:t>RNA</a:t>
            </a:r>
            <a:r>
              <a:rPr kumimoji="1" lang="zh-CN" altLang="en-US" sz="2800" b="1" dirty="0">
                <a:latin typeface="华文楷体" panose="02010600040101010101" pitchFamily="2" charset="-122"/>
                <a:ea typeface="华文楷体" panose="02010600040101010101" pitchFamily="2" charset="-122"/>
              </a:rPr>
              <a:t>聚合酶相似。</a:t>
            </a:r>
          </a:p>
          <a:p>
            <a:pPr algn="l">
              <a:lnSpc>
                <a:spcPct val="120000"/>
              </a:lnSpc>
              <a:spcBef>
                <a:spcPct val="50000"/>
              </a:spcBef>
            </a:pPr>
            <a:r>
              <a:rPr kumimoji="1" lang="zh-CN" altLang="en-US" sz="2800" b="1" dirty="0">
                <a:latin typeface="华文楷体" panose="02010600040101010101" pitchFamily="2" charset="-122"/>
                <a:ea typeface="华文楷体" panose="02010600040101010101" pitchFamily="2" charset="-122"/>
              </a:rPr>
              <a:t>所有原核生物</a:t>
            </a:r>
            <a:r>
              <a:rPr kumimoji="1" lang="en-US" altLang="zh-CN" sz="2800" b="1" dirty="0">
                <a:latin typeface="华文楷体" panose="02010600040101010101" pitchFamily="2" charset="-122"/>
                <a:ea typeface="华文楷体" panose="02010600040101010101" pitchFamily="2" charset="-122"/>
              </a:rPr>
              <a:t>RNA</a:t>
            </a:r>
            <a:r>
              <a:rPr kumimoji="1" lang="zh-CN" altLang="en-US" sz="2800" b="1" dirty="0">
                <a:latin typeface="华文楷体" panose="02010600040101010101" pitchFamily="2" charset="-122"/>
                <a:ea typeface="华文楷体" panose="02010600040101010101" pitchFamily="2" charset="-122"/>
              </a:rPr>
              <a:t>聚合酶都受利福平或利福霉素抑制。</a:t>
            </a:r>
          </a:p>
        </p:txBody>
      </p:sp>
      <p:graphicFrame>
        <p:nvGraphicFramePr>
          <p:cNvPr id="4098" name="Object 5">
            <a:hlinkClick r:id="" action="ppaction://ole?verb=0"/>
          </p:cNvPr>
          <p:cNvGraphicFramePr>
            <a:graphicFrameLocks noChangeAspect="1"/>
          </p:cNvGraphicFramePr>
          <p:nvPr/>
        </p:nvGraphicFramePr>
        <p:xfrm>
          <a:off x="6275388" y="2663825"/>
          <a:ext cx="2366962" cy="1774825"/>
        </p:xfrm>
        <a:graphic>
          <a:graphicData uri="http://schemas.openxmlformats.org/presentationml/2006/ole">
            <mc:AlternateContent xmlns:mc="http://schemas.openxmlformats.org/markup-compatibility/2006">
              <mc:Choice xmlns:v="urn:schemas-microsoft-com:vml" Requires="v">
                <p:oleObj spid="_x0000_s60436" name="演示文稿" r:id="rId4" imgW="4870541" imgH="3654491" progId="PowerPoint.Show.8">
                  <p:embed/>
                </p:oleObj>
              </mc:Choice>
              <mc:Fallback>
                <p:oleObj name="演示文稿" r:id="rId4" imgW="4870541" imgH="3654491" progId="PowerPoint.Show.8">
                  <p:embed/>
                  <p:pic>
                    <p:nvPicPr>
                      <p:cNvPr id="4098" name="Object 5">
                        <a:hlinkClick r:id="" action="ppaction://ole?verb=0"/>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75388" y="2663825"/>
                        <a:ext cx="2366962" cy="177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099" name="Object 6">
            <a:hlinkClick r:id="" action="ppaction://ole?verb=0"/>
          </p:cNvPr>
          <p:cNvGraphicFramePr>
            <a:graphicFrameLocks noChangeAspect="1"/>
          </p:cNvGraphicFramePr>
          <p:nvPr/>
        </p:nvGraphicFramePr>
        <p:xfrm>
          <a:off x="6310313" y="727075"/>
          <a:ext cx="2363787" cy="1773238"/>
        </p:xfrm>
        <a:graphic>
          <a:graphicData uri="http://schemas.openxmlformats.org/presentationml/2006/ole">
            <mc:AlternateContent xmlns:mc="http://schemas.openxmlformats.org/markup-compatibility/2006">
              <mc:Choice xmlns:v="urn:schemas-microsoft-com:vml" Requires="v">
                <p:oleObj spid="_x0000_s60437" name="演示文稿" r:id="rId6" imgW="4870541" imgH="3654491" progId="PowerPoint.Show.8">
                  <p:embed/>
                </p:oleObj>
              </mc:Choice>
              <mc:Fallback>
                <p:oleObj name="演示文稿" r:id="rId6" imgW="4870541" imgH="3654491" progId="PowerPoint.Show.8">
                  <p:embed/>
                  <p:pic>
                    <p:nvPicPr>
                      <p:cNvPr id="4099" name="Object 6">
                        <a:hlinkClick r:id="" action="ppaction://ole?verb=0"/>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310313" y="727075"/>
                        <a:ext cx="2363787" cy="17732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100" name="Object 7">
            <a:hlinkClick r:id="" action="ppaction://ole?verb=0"/>
          </p:cNvPr>
          <p:cNvGraphicFramePr>
            <a:graphicFrameLocks noChangeAspect="1"/>
          </p:cNvGraphicFramePr>
          <p:nvPr/>
        </p:nvGraphicFramePr>
        <p:xfrm>
          <a:off x="6296025" y="4603750"/>
          <a:ext cx="2366963" cy="1774825"/>
        </p:xfrm>
        <a:graphic>
          <a:graphicData uri="http://schemas.openxmlformats.org/presentationml/2006/ole">
            <mc:AlternateContent xmlns:mc="http://schemas.openxmlformats.org/markup-compatibility/2006">
              <mc:Choice xmlns:v="urn:schemas-microsoft-com:vml" Requires="v">
                <p:oleObj spid="_x0000_s60438" name="演示文稿" r:id="rId8" imgW="4870541" imgH="3654491" progId="PowerPoint.Show.8">
                  <p:embed/>
                </p:oleObj>
              </mc:Choice>
              <mc:Fallback>
                <p:oleObj name="演示文稿" r:id="rId8" imgW="4870541" imgH="3654491" progId="PowerPoint.Show.8">
                  <p:embed/>
                  <p:pic>
                    <p:nvPicPr>
                      <p:cNvPr id="4100" name="Object 7">
                        <a:hlinkClick r:id="" action="ppaction://ole?verb=0"/>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296025" y="4603750"/>
                        <a:ext cx="2366963" cy="177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939018475"/>
      </p:ext>
    </p:extLst>
  </p:cSld>
  <p:clrMapOvr>
    <a:masterClrMapping/>
  </p:clrMapOvr>
  <p:transition>
    <p:random/>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灯片编号占位符 7"/>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105075FE-96A2-4471-A7BF-72CA8BA73905}" type="slidenum">
              <a:rPr lang="en-US" altLang="zh-CN"/>
              <a:pPr eaLnBrk="1" hangingPunct="1"/>
              <a:t>8</a:t>
            </a:fld>
            <a:endParaRPr lang="en-US" altLang="zh-CN"/>
          </a:p>
        </p:txBody>
      </p:sp>
      <p:sp>
        <p:nvSpPr>
          <p:cNvPr id="5125" name="Rectangle 2"/>
          <p:cNvSpPr>
            <a:spLocks noGrp="1" noChangeArrowheads="1"/>
          </p:cNvSpPr>
          <p:nvPr>
            <p:ph type="title"/>
          </p:nvPr>
        </p:nvSpPr>
        <p:spPr/>
        <p:txBody>
          <a:bodyPr/>
          <a:lstStyle/>
          <a:p>
            <a:pPr eaLnBrk="1" hangingPunct="1"/>
            <a:r>
              <a:rPr kumimoji="1" lang="zh-CN" altLang="en-US" smtClean="0">
                <a:solidFill>
                  <a:srgbClr val="00FFCC"/>
                </a:solidFill>
              </a:rPr>
              <a:t>（二）真核生物的</a:t>
            </a:r>
            <a:r>
              <a:rPr kumimoji="1" lang="en-US" altLang="zh-CN" smtClean="0">
                <a:solidFill>
                  <a:srgbClr val="00FFCC"/>
                </a:solidFill>
              </a:rPr>
              <a:t>RNA</a:t>
            </a:r>
            <a:r>
              <a:rPr kumimoji="1" lang="zh-CN" altLang="en-US" smtClean="0">
                <a:solidFill>
                  <a:srgbClr val="00FFCC"/>
                </a:solidFill>
              </a:rPr>
              <a:t>聚合酶</a:t>
            </a:r>
          </a:p>
        </p:txBody>
      </p:sp>
      <p:sp>
        <p:nvSpPr>
          <p:cNvPr id="5126" name="Rectangle 3"/>
          <p:cNvSpPr>
            <a:spLocks noGrp="1" noChangeArrowheads="1"/>
          </p:cNvSpPr>
          <p:nvPr>
            <p:ph type="body" sz="half" idx="1"/>
          </p:nvPr>
        </p:nvSpPr>
        <p:spPr>
          <a:xfrm>
            <a:off x="457200" y="1600200"/>
            <a:ext cx="4427538" cy="4525963"/>
          </a:xfrm>
        </p:spPr>
        <p:txBody>
          <a:bodyPr/>
          <a:lstStyle/>
          <a:p>
            <a:pPr eaLnBrk="1" hangingPunct="1"/>
            <a:r>
              <a:rPr lang="zh-CN" altLang="en-US" sz="2800" smtClean="0"/>
              <a:t>已发现三种</a:t>
            </a:r>
            <a:r>
              <a:rPr lang="en-US" altLang="zh-CN" sz="2800" smtClean="0"/>
              <a:t>RNA</a:t>
            </a:r>
            <a:r>
              <a:rPr lang="zh-CN" altLang="en-US" sz="2800" smtClean="0"/>
              <a:t>聚合酶分别称为</a:t>
            </a:r>
            <a:r>
              <a:rPr lang="en-US" altLang="zh-CN" sz="2800" smtClean="0"/>
              <a:t>RNA</a:t>
            </a:r>
            <a:r>
              <a:rPr lang="zh-CN" altLang="en-US" sz="2800" smtClean="0"/>
              <a:t>聚合酶</a:t>
            </a:r>
            <a:r>
              <a:rPr lang="en-US" altLang="zh-CN" sz="2800" smtClean="0"/>
              <a:t>Ⅰ</a:t>
            </a:r>
            <a:r>
              <a:rPr lang="zh-CN" altLang="en-US" sz="2800" smtClean="0"/>
              <a:t>、</a:t>
            </a:r>
            <a:r>
              <a:rPr lang="en-US" altLang="zh-CN" sz="2800" smtClean="0"/>
              <a:t>Ⅱ</a:t>
            </a:r>
            <a:r>
              <a:rPr lang="zh-CN" altLang="en-US" sz="2800" smtClean="0"/>
              <a:t>、</a:t>
            </a:r>
            <a:r>
              <a:rPr lang="en-US" altLang="zh-CN" sz="2800" smtClean="0"/>
              <a:t>Ⅲ</a:t>
            </a:r>
            <a:r>
              <a:rPr lang="zh-CN" altLang="en-US" sz="2800" smtClean="0"/>
              <a:t>，专一性地转录不同的基因，生成不同的产物</a:t>
            </a:r>
            <a:r>
              <a:rPr lang="en-US" altLang="zh-CN" sz="2800" smtClean="0"/>
              <a:t>i</a:t>
            </a:r>
            <a:r>
              <a:rPr lang="zh-CN" altLang="en-US" sz="2800" smtClean="0"/>
              <a:t>。</a:t>
            </a:r>
          </a:p>
          <a:p>
            <a:pPr eaLnBrk="1" hangingPunct="1"/>
            <a:endParaRPr lang="zh-CN" altLang="en-US" sz="2800" smtClean="0"/>
          </a:p>
          <a:p>
            <a:pPr eaLnBrk="1" hangingPunct="1"/>
            <a:r>
              <a:rPr lang="zh-CN" altLang="en-US" sz="2800" smtClean="0"/>
              <a:t>鹅膏蕈碱是真核生物</a:t>
            </a:r>
            <a:r>
              <a:rPr lang="en-US" altLang="zh-CN" sz="2800" smtClean="0"/>
              <a:t>RNA</a:t>
            </a:r>
            <a:r>
              <a:rPr lang="zh-CN" altLang="en-US" sz="2800" smtClean="0"/>
              <a:t>聚合酶的特异性抑制剂，但敏感性不同。</a:t>
            </a:r>
          </a:p>
        </p:txBody>
      </p:sp>
      <p:graphicFrame>
        <p:nvGraphicFramePr>
          <p:cNvPr id="5122" name="Object 4">
            <a:hlinkClick r:id="" action="ppaction://ole?verb=0"/>
          </p:cNvPr>
          <p:cNvGraphicFramePr>
            <a:graphicFrameLocks noGrp="1" noChangeAspect="1"/>
          </p:cNvGraphicFramePr>
          <p:nvPr>
            <p:ph sz="quarter" idx="2"/>
          </p:nvPr>
        </p:nvGraphicFramePr>
        <p:xfrm>
          <a:off x="5210175" y="1600200"/>
          <a:ext cx="2913063" cy="2185988"/>
        </p:xfrm>
        <a:graphic>
          <a:graphicData uri="http://schemas.openxmlformats.org/presentationml/2006/ole">
            <mc:AlternateContent xmlns:mc="http://schemas.openxmlformats.org/markup-compatibility/2006">
              <mc:Choice xmlns:v="urn:schemas-microsoft-com:vml" Requires="v">
                <p:oleObj spid="_x0000_s61452" name="演示文稿" r:id="rId4" imgW="4870541" imgH="3654491" progId="PowerPoint.Show.8">
                  <p:embed/>
                </p:oleObj>
              </mc:Choice>
              <mc:Fallback>
                <p:oleObj name="演示文稿" r:id="rId4" imgW="4870541" imgH="3654491" progId="PowerPoint.Show.8">
                  <p:embed/>
                  <p:pic>
                    <p:nvPicPr>
                      <p:cNvPr id="5122" name="Object 4">
                        <a:hlinkClick r:id="" action="ppaction://ole?verb=0"/>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10175" y="1600200"/>
                        <a:ext cx="2913063" cy="2185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123" name="Object 6">
            <a:hlinkClick r:id="" action="ppaction://ole?verb=0"/>
          </p:cNvPr>
          <p:cNvGraphicFramePr>
            <a:graphicFrameLocks noGrp="1" noChangeAspect="1"/>
          </p:cNvGraphicFramePr>
          <p:nvPr>
            <p:ph sz="quarter" idx="3"/>
          </p:nvPr>
        </p:nvGraphicFramePr>
        <p:xfrm>
          <a:off x="5208588" y="3938588"/>
          <a:ext cx="2916237" cy="2187575"/>
        </p:xfrm>
        <a:graphic>
          <a:graphicData uri="http://schemas.openxmlformats.org/presentationml/2006/ole">
            <mc:AlternateContent xmlns:mc="http://schemas.openxmlformats.org/markup-compatibility/2006">
              <mc:Choice xmlns:v="urn:schemas-microsoft-com:vml" Requires="v">
                <p:oleObj spid="_x0000_s61453" name="演示文稿" r:id="rId6" imgW="4870541" imgH="3654491" progId="PowerPoint.Show.8">
                  <p:embed/>
                </p:oleObj>
              </mc:Choice>
              <mc:Fallback>
                <p:oleObj name="演示文稿" r:id="rId6" imgW="4870541" imgH="3654491" progId="PowerPoint.Show.8">
                  <p:embed/>
                  <p:pic>
                    <p:nvPicPr>
                      <p:cNvPr id="5123" name="Object 6">
                        <a:hlinkClick r:id="" action="ppaction://ole?verb=0"/>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208588" y="3938588"/>
                        <a:ext cx="2916237" cy="2187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138913932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F556A88C-FE01-470B-8F09-5686B7A50FE6}" type="slidenum">
              <a:rPr lang="en-US" altLang="zh-CN"/>
              <a:pPr eaLnBrk="1" hangingPunct="1"/>
              <a:t>9</a:t>
            </a:fld>
            <a:endParaRPr lang="en-US" altLang="zh-CN"/>
          </a:p>
        </p:txBody>
      </p:sp>
      <p:sp>
        <p:nvSpPr>
          <p:cNvPr id="19459" name="Rectangle 2"/>
          <p:cNvSpPr>
            <a:spLocks noGrp="1" noChangeArrowheads="1"/>
          </p:cNvSpPr>
          <p:nvPr>
            <p:ph type="title"/>
          </p:nvPr>
        </p:nvSpPr>
        <p:spPr/>
        <p:txBody>
          <a:bodyPr/>
          <a:lstStyle/>
          <a:p>
            <a:pPr eaLnBrk="1" hangingPunct="1"/>
            <a:r>
              <a:rPr kumimoji="1" lang="zh-CN" altLang="en-US" dirty="0" smtClean="0">
                <a:solidFill>
                  <a:srgbClr val="C00000"/>
                </a:solidFill>
              </a:rPr>
              <a:t>三、模板上酶的辨认、结合</a:t>
            </a:r>
          </a:p>
        </p:txBody>
      </p:sp>
      <p:sp>
        <p:nvSpPr>
          <p:cNvPr id="88067" name="Rectangle 3"/>
          <p:cNvSpPr>
            <a:spLocks noGrp="1" noChangeArrowheads="1"/>
          </p:cNvSpPr>
          <p:nvPr>
            <p:ph type="body" idx="1"/>
          </p:nvPr>
        </p:nvSpPr>
        <p:spPr>
          <a:xfrm>
            <a:off x="457200" y="1600200"/>
            <a:ext cx="8229600" cy="1543050"/>
          </a:xfrm>
        </p:spPr>
        <p:txBody>
          <a:bodyPr/>
          <a:lstStyle/>
          <a:p>
            <a:pPr eaLnBrk="1" hangingPunct="1">
              <a:lnSpc>
                <a:spcPct val="90000"/>
              </a:lnSpc>
            </a:pPr>
            <a:r>
              <a:rPr kumimoji="1" lang="zh-CN" altLang="en-US" b="1" dirty="0" smtClean="0"/>
              <a:t>原核生物一个转录区段可视为一个转录单位，称为</a:t>
            </a:r>
            <a:r>
              <a:rPr kumimoji="1" lang="zh-CN" altLang="en-US" b="1" dirty="0" smtClean="0">
                <a:solidFill>
                  <a:srgbClr val="C00000"/>
                </a:solidFill>
              </a:rPr>
              <a:t>操纵子</a:t>
            </a:r>
            <a:r>
              <a:rPr kumimoji="1" lang="en-US" altLang="zh-CN" b="1" dirty="0" smtClean="0">
                <a:solidFill>
                  <a:srgbClr val="C00000"/>
                </a:solidFill>
              </a:rPr>
              <a:t>(operon)</a:t>
            </a:r>
            <a:r>
              <a:rPr kumimoji="1" lang="zh-CN" altLang="en-US" b="1" dirty="0" smtClean="0">
                <a:solidFill>
                  <a:srgbClr val="C00000"/>
                </a:solidFill>
              </a:rPr>
              <a:t>，</a:t>
            </a:r>
            <a:r>
              <a:rPr kumimoji="1" lang="zh-CN" altLang="en-US" b="1" dirty="0" smtClean="0"/>
              <a:t>包括若干个</a:t>
            </a:r>
            <a:r>
              <a:rPr kumimoji="1" lang="zh-CN" altLang="en-US" b="1" dirty="0" smtClean="0">
                <a:solidFill>
                  <a:srgbClr val="FF99FF"/>
                </a:solidFill>
              </a:rPr>
              <a:t>结构基因</a:t>
            </a:r>
            <a:r>
              <a:rPr kumimoji="1" lang="zh-CN" altLang="en-US" b="1" dirty="0" smtClean="0"/>
              <a:t>及其上游</a:t>
            </a:r>
            <a:r>
              <a:rPr kumimoji="1" lang="en-US" altLang="zh-CN" b="1" dirty="0" smtClean="0"/>
              <a:t>(upstream)</a:t>
            </a:r>
            <a:r>
              <a:rPr kumimoji="1" lang="zh-CN" altLang="en-US" b="1" dirty="0" smtClean="0"/>
              <a:t>的</a:t>
            </a:r>
            <a:r>
              <a:rPr kumimoji="1" lang="zh-CN" altLang="en-US" b="1" dirty="0" smtClean="0">
                <a:solidFill>
                  <a:srgbClr val="00FFFF"/>
                </a:solidFill>
              </a:rPr>
              <a:t>调控序列</a:t>
            </a:r>
            <a:r>
              <a:rPr kumimoji="1" lang="zh-CN" altLang="en-US" b="1" dirty="0" smtClean="0"/>
              <a:t>。</a:t>
            </a:r>
            <a:endParaRPr kumimoji="1" lang="zh-CN" altLang="en-US" b="1" dirty="0" smtClean="0">
              <a:solidFill>
                <a:srgbClr val="99FF66"/>
              </a:solidFill>
            </a:endParaRPr>
          </a:p>
        </p:txBody>
      </p:sp>
      <p:grpSp>
        <p:nvGrpSpPr>
          <p:cNvPr id="2" name="Group 12"/>
          <p:cNvGrpSpPr>
            <a:grpSpLocks/>
          </p:cNvGrpSpPr>
          <p:nvPr/>
        </p:nvGrpSpPr>
        <p:grpSpPr bwMode="auto">
          <a:xfrm>
            <a:off x="1052513" y="3984625"/>
            <a:ext cx="7161212" cy="438150"/>
            <a:chOff x="653" y="3067"/>
            <a:chExt cx="4511" cy="276"/>
          </a:xfrm>
        </p:grpSpPr>
        <p:sp>
          <p:nvSpPr>
            <p:cNvPr id="88069" name="Rectangle 5"/>
            <p:cNvSpPr>
              <a:spLocks noChangeArrowheads="1"/>
            </p:cNvSpPr>
            <p:nvPr/>
          </p:nvSpPr>
          <p:spPr bwMode="auto">
            <a:xfrm>
              <a:off x="2811" y="3067"/>
              <a:ext cx="1926" cy="274"/>
            </a:xfrm>
            <a:prstGeom prst="rect">
              <a:avLst/>
            </a:prstGeom>
            <a:gradFill rotWithShape="1">
              <a:gsLst>
                <a:gs pos="0">
                  <a:schemeClr val="hlink"/>
                </a:gs>
                <a:gs pos="50000">
                  <a:schemeClr val="bg1"/>
                </a:gs>
                <a:gs pos="100000">
                  <a:schemeClr val="hlink"/>
                </a:gs>
              </a:gsLst>
              <a:lin ang="5400000" scaled="1"/>
            </a:gradFill>
            <a:ln w="57150">
              <a:solidFill>
                <a:schemeClr val="tx1"/>
              </a:solidFill>
              <a:miter lim="800000"/>
              <a:headEnd/>
              <a:tailEnd/>
            </a:ln>
            <a:effectLst/>
          </p:spPr>
          <p:txBody>
            <a:bodyPr wrap="none" anchor="ctr"/>
            <a:lstStyle/>
            <a:p>
              <a:pPr>
                <a:defRPr/>
              </a:pPr>
              <a:r>
                <a:rPr lang="zh-CN" altLang="en-US" sz="2800">
                  <a:latin typeface="Arial" charset="0"/>
                </a:rPr>
                <a:t>结构基因</a:t>
              </a:r>
            </a:p>
          </p:txBody>
        </p:sp>
        <p:sp>
          <p:nvSpPr>
            <p:cNvPr id="19467" name="Freeform 6"/>
            <p:cNvSpPr>
              <a:spLocks/>
            </p:cNvSpPr>
            <p:nvPr/>
          </p:nvSpPr>
          <p:spPr bwMode="auto">
            <a:xfrm>
              <a:off x="653" y="3068"/>
              <a:ext cx="424" cy="275"/>
            </a:xfrm>
            <a:custGeom>
              <a:avLst/>
              <a:gdLst>
                <a:gd name="T0" fmla="*/ 0 w 1917"/>
                <a:gd name="T1" fmla="*/ 0 h 283"/>
                <a:gd name="T2" fmla="*/ 0 w 1917"/>
                <a:gd name="T3" fmla="*/ 0 h 283"/>
                <a:gd name="T4" fmla="*/ 0 w 1917"/>
                <a:gd name="T5" fmla="*/ 238 h 283"/>
                <a:gd name="T6" fmla="*/ 0 w 1917"/>
                <a:gd name="T7" fmla="*/ 238 h 283"/>
                <a:gd name="T8" fmla="*/ 0 60000 65536"/>
                <a:gd name="T9" fmla="*/ 0 60000 65536"/>
                <a:gd name="T10" fmla="*/ 0 60000 65536"/>
                <a:gd name="T11" fmla="*/ 0 60000 65536"/>
                <a:gd name="T12" fmla="*/ 0 w 1917"/>
                <a:gd name="T13" fmla="*/ 0 h 283"/>
                <a:gd name="T14" fmla="*/ 1917 w 1917"/>
                <a:gd name="T15" fmla="*/ 283 h 283"/>
              </a:gdLst>
              <a:ahLst/>
              <a:cxnLst>
                <a:cxn ang="T8">
                  <a:pos x="T0" y="T1"/>
                </a:cxn>
                <a:cxn ang="T9">
                  <a:pos x="T2" y="T3"/>
                </a:cxn>
                <a:cxn ang="T10">
                  <a:pos x="T4" y="T5"/>
                </a:cxn>
                <a:cxn ang="T11">
                  <a:pos x="T6" y="T7"/>
                </a:cxn>
              </a:cxnLst>
              <a:rect l="T12" t="T13" r="T14" b="T15"/>
              <a:pathLst>
                <a:path w="1917" h="283">
                  <a:moveTo>
                    <a:pt x="0" y="0"/>
                  </a:moveTo>
                  <a:lnTo>
                    <a:pt x="1917" y="0"/>
                  </a:lnTo>
                  <a:lnTo>
                    <a:pt x="1917" y="283"/>
                  </a:lnTo>
                  <a:lnTo>
                    <a:pt x="0" y="283"/>
                  </a:lnTo>
                </a:path>
              </a:pathLst>
            </a:custGeom>
            <a:noFill/>
            <a:ln w="571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9468" name="Freeform 8"/>
            <p:cNvSpPr>
              <a:spLocks/>
            </p:cNvSpPr>
            <p:nvPr/>
          </p:nvSpPr>
          <p:spPr bwMode="auto">
            <a:xfrm flipH="1">
              <a:off x="4740" y="3068"/>
              <a:ext cx="424" cy="275"/>
            </a:xfrm>
            <a:custGeom>
              <a:avLst/>
              <a:gdLst>
                <a:gd name="T0" fmla="*/ 0 w 1917"/>
                <a:gd name="T1" fmla="*/ 0 h 283"/>
                <a:gd name="T2" fmla="*/ 0 w 1917"/>
                <a:gd name="T3" fmla="*/ 0 h 283"/>
                <a:gd name="T4" fmla="*/ 0 w 1917"/>
                <a:gd name="T5" fmla="*/ 238 h 283"/>
                <a:gd name="T6" fmla="*/ 0 w 1917"/>
                <a:gd name="T7" fmla="*/ 238 h 283"/>
                <a:gd name="T8" fmla="*/ 0 60000 65536"/>
                <a:gd name="T9" fmla="*/ 0 60000 65536"/>
                <a:gd name="T10" fmla="*/ 0 60000 65536"/>
                <a:gd name="T11" fmla="*/ 0 60000 65536"/>
                <a:gd name="T12" fmla="*/ 0 w 1917"/>
                <a:gd name="T13" fmla="*/ 0 h 283"/>
                <a:gd name="T14" fmla="*/ 1917 w 1917"/>
                <a:gd name="T15" fmla="*/ 283 h 283"/>
              </a:gdLst>
              <a:ahLst/>
              <a:cxnLst>
                <a:cxn ang="T8">
                  <a:pos x="T0" y="T1"/>
                </a:cxn>
                <a:cxn ang="T9">
                  <a:pos x="T2" y="T3"/>
                </a:cxn>
                <a:cxn ang="T10">
                  <a:pos x="T4" y="T5"/>
                </a:cxn>
                <a:cxn ang="T11">
                  <a:pos x="T6" y="T7"/>
                </a:cxn>
              </a:cxnLst>
              <a:rect l="T12" t="T13" r="T14" b="T15"/>
              <a:pathLst>
                <a:path w="1917" h="283">
                  <a:moveTo>
                    <a:pt x="0" y="0"/>
                  </a:moveTo>
                  <a:lnTo>
                    <a:pt x="1917" y="0"/>
                  </a:lnTo>
                  <a:lnTo>
                    <a:pt x="1917" y="283"/>
                  </a:lnTo>
                  <a:lnTo>
                    <a:pt x="0" y="283"/>
                  </a:lnTo>
                </a:path>
              </a:pathLst>
            </a:custGeom>
            <a:noFill/>
            <a:ln w="571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88073" name="Rectangle 9"/>
            <p:cNvSpPr>
              <a:spLocks noChangeArrowheads="1"/>
            </p:cNvSpPr>
            <p:nvPr/>
          </p:nvSpPr>
          <p:spPr bwMode="auto">
            <a:xfrm>
              <a:off x="1083" y="3067"/>
              <a:ext cx="1708" cy="274"/>
            </a:xfrm>
            <a:prstGeom prst="rect">
              <a:avLst/>
            </a:prstGeom>
            <a:gradFill rotWithShape="1">
              <a:gsLst>
                <a:gs pos="0">
                  <a:srgbClr val="FF9933"/>
                </a:gs>
                <a:gs pos="50000">
                  <a:schemeClr val="bg1"/>
                </a:gs>
                <a:gs pos="100000">
                  <a:srgbClr val="FF9933"/>
                </a:gs>
              </a:gsLst>
              <a:lin ang="5400000" scaled="1"/>
            </a:gradFill>
            <a:ln w="57150">
              <a:solidFill>
                <a:schemeClr val="tx1"/>
              </a:solidFill>
              <a:miter lim="800000"/>
              <a:headEnd/>
              <a:tailEnd/>
            </a:ln>
            <a:effectLst/>
          </p:spPr>
          <p:txBody>
            <a:bodyPr wrap="none" anchor="ctr"/>
            <a:lstStyle/>
            <a:p>
              <a:pPr>
                <a:defRPr/>
              </a:pPr>
              <a:r>
                <a:rPr lang="zh-CN" altLang="en-US" sz="2800">
                  <a:latin typeface="Arial" charset="0"/>
                </a:rPr>
                <a:t>调控序列            </a:t>
              </a:r>
            </a:p>
          </p:txBody>
        </p:sp>
      </p:grpSp>
      <p:sp>
        <p:nvSpPr>
          <p:cNvPr id="88074" name="Text Box 10"/>
          <p:cNvSpPr txBox="1">
            <a:spLocks noChangeArrowheads="1"/>
          </p:cNvSpPr>
          <p:nvPr/>
        </p:nvSpPr>
        <p:spPr bwMode="auto">
          <a:xfrm>
            <a:off x="2020888" y="4700588"/>
            <a:ext cx="4827587"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eaLnBrk="1" hangingPunct="1"/>
            <a:r>
              <a:rPr lang="zh-CN" altLang="en-US" sz="2800" b="1">
                <a:solidFill>
                  <a:srgbClr val="FF00FF"/>
                </a:solidFill>
              </a:rPr>
              <a:t>操纵子：转录单位或转录区段</a:t>
            </a:r>
          </a:p>
        </p:txBody>
      </p:sp>
      <p:sp>
        <p:nvSpPr>
          <p:cNvPr id="88071" name="Rectangle 7"/>
          <p:cNvSpPr>
            <a:spLocks noChangeArrowheads="1"/>
          </p:cNvSpPr>
          <p:nvPr/>
        </p:nvSpPr>
        <p:spPr bwMode="auto">
          <a:xfrm>
            <a:off x="3221038" y="3983038"/>
            <a:ext cx="1152525" cy="434975"/>
          </a:xfrm>
          <a:prstGeom prst="rect">
            <a:avLst/>
          </a:prstGeom>
          <a:gradFill rotWithShape="1">
            <a:gsLst>
              <a:gs pos="0">
                <a:srgbClr val="FF0066"/>
              </a:gs>
              <a:gs pos="50000">
                <a:schemeClr val="bg1"/>
              </a:gs>
              <a:gs pos="100000">
                <a:srgbClr val="FF0066"/>
              </a:gs>
            </a:gsLst>
            <a:lin ang="5400000" scaled="1"/>
          </a:gradFill>
          <a:ln w="57150">
            <a:solidFill>
              <a:schemeClr val="tx1"/>
            </a:solidFill>
            <a:miter lim="800000"/>
            <a:headEnd/>
            <a:tailEnd/>
          </a:ln>
          <a:effectLst/>
        </p:spPr>
        <p:txBody>
          <a:bodyPr wrap="none" anchor="ctr"/>
          <a:lstStyle/>
          <a:p>
            <a:pPr>
              <a:defRPr/>
            </a:pPr>
            <a:r>
              <a:rPr lang="zh-CN" altLang="en-US" sz="2800">
                <a:latin typeface="Arial" charset="0"/>
              </a:rPr>
              <a:t>启动子</a:t>
            </a:r>
          </a:p>
        </p:txBody>
      </p:sp>
      <p:sp>
        <p:nvSpPr>
          <p:cNvPr id="88075" name="Oval 11"/>
          <p:cNvSpPr>
            <a:spLocks noChangeArrowheads="1"/>
          </p:cNvSpPr>
          <p:nvPr/>
        </p:nvSpPr>
        <p:spPr bwMode="auto">
          <a:xfrm>
            <a:off x="4511675" y="2725738"/>
            <a:ext cx="1573213" cy="989012"/>
          </a:xfrm>
          <a:prstGeom prst="ellipse">
            <a:avLst/>
          </a:prstGeom>
          <a:gradFill rotWithShape="1">
            <a:gsLst>
              <a:gs pos="0">
                <a:schemeClr val="bg1">
                  <a:alpha val="89000"/>
                </a:schemeClr>
              </a:gs>
              <a:gs pos="100000">
                <a:schemeClr val="folHlink">
                  <a:alpha val="93999"/>
                </a:schemeClr>
              </a:gs>
            </a:gsLst>
            <a:path path="shape">
              <a:fillToRect l="50000" t="50000" r="50000" b="50000"/>
            </a:path>
          </a:gradFill>
          <a:ln w="76200">
            <a:solidFill>
              <a:schemeClr val="tx1"/>
            </a:solidFill>
            <a:round/>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a:solidFill>
                  <a:srgbClr val="FF0066"/>
                </a:solidFill>
              </a:rPr>
              <a:t>RNA-Pol</a:t>
            </a:r>
          </a:p>
        </p:txBody>
      </p:sp>
      <p:sp>
        <p:nvSpPr>
          <p:cNvPr id="88077" name="Rectangle 13"/>
          <p:cNvSpPr>
            <a:spLocks noChangeArrowheads="1"/>
          </p:cNvSpPr>
          <p:nvPr/>
        </p:nvSpPr>
        <p:spPr bwMode="auto">
          <a:xfrm>
            <a:off x="538163" y="5314950"/>
            <a:ext cx="8229600" cy="1166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eaLnBrk="1" hangingPunct="1">
              <a:spcBef>
                <a:spcPct val="20000"/>
              </a:spcBef>
              <a:buFontTx/>
              <a:buChar char="•"/>
            </a:pPr>
            <a:r>
              <a:rPr kumimoji="1" lang="en-US" altLang="zh-CN" sz="3200" b="1" dirty="0"/>
              <a:t>RNA</a:t>
            </a:r>
            <a:r>
              <a:rPr kumimoji="1" lang="zh-CN" altLang="en-US" sz="3200" b="1" dirty="0"/>
              <a:t>聚合酶结合模板</a:t>
            </a:r>
            <a:r>
              <a:rPr kumimoji="1" lang="en-US" altLang="zh-CN" sz="3200" b="1" dirty="0"/>
              <a:t>DNA</a:t>
            </a:r>
            <a:r>
              <a:rPr kumimoji="1" lang="zh-CN" altLang="en-US" sz="3200" b="1" dirty="0"/>
              <a:t>的部位，称为</a:t>
            </a:r>
            <a:r>
              <a:rPr kumimoji="1" lang="zh-CN" altLang="en-US" sz="3200" b="1" dirty="0">
                <a:solidFill>
                  <a:srgbClr val="C00000"/>
                </a:solidFill>
              </a:rPr>
              <a:t>启动子</a:t>
            </a:r>
            <a:r>
              <a:rPr kumimoji="1" lang="en-US" altLang="zh-CN" sz="3200" b="1" dirty="0">
                <a:solidFill>
                  <a:srgbClr val="C00000"/>
                </a:solidFill>
              </a:rPr>
              <a:t>(promoter)</a:t>
            </a:r>
            <a:r>
              <a:rPr kumimoji="1" lang="zh-CN" altLang="en-US" sz="3200" b="1" dirty="0">
                <a:solidFill>
                  <a:srgbClr val="C00000"/>
                </a:solidFill>
              </a:rPr>
              <a:t>。</a:t>
            </a:r>
          </a:p>
        </p:txBody>
      </p:sp>
    </p:spTree>
    <p:extLst>
      <p:ext uri="{BB962C8B-B14F-4D97-AF65-F5344CB8AC3E}">
        <p14:creationId xmlns:p14="http://schemas.microsoft.com/office/powerpoint/2010/main" val="298357764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8067">
                                            <p:txEl>
                                              <p:pRg st="0" end="0"/>
                                            </p:txEl>
                                          </p:spTgt>
                                        </p:tgtEl>
                                        <p:attrNameLst>
                                          <p:attrName>style.visibility</p:attrName>
                                        </p:attrNameLst>
                                      </p:cBhvr>
                                      <p:to>
                                        <p:strVal val="visible"/>
                                      </p:to>
                                    </p:set>
                                    <p:animEffect transition="in" filter="slide(fromBottom)">
                                      <p:cBhvr>
                                        <p:cTn id="7" dur="500"/>
                                        <p:tgtEl>
                                          <p:spTgt spid="88067">
                                            <p:txEl>
                                              <p:pRg st="0" end="0"/>
                                            </p:txEl>
                                          </p:spTgt>
                                        </p:tgtEl>
                                      </p:cBhvr>
                                    </p:animEffect>
                                  </p:childTnLst>
                                </p:cTn>
                              </p:par>
                            </p:childTnLst>
                          </p:cTn>
                        </p:par>
                        <p:par>
                          <p:cTn id="8" fill="hold" nodeType="afterGroup">
                            <p:stCondLst>
                              <p:cond delay="500"/>
                            </p:stCondLst>
                            <p:childTnLst>
                              <p:par>
                                <p:cTn id="9" presetID="53"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2000" fill="hold"/>
                                        <p:tgtEl>
                                          <p:spTgt spid="2"/>
                                        </p:tgtEl>
                                        <p:attrNameLst>
                                          <p:attrName>ppt_w</p:attrName>
                                        </p:attrNameLst>
                                      </p:cBhvr>
                                      <p:tavLst>
                                        <p:tav tm="0">
                                          <p:val>
                                            <p:fltVal val="0"/>
                                          </p:val>
                                        </p:tav>
                                        <p:tav tm="100000">
                                          <p:val>
                                            <p:strVal val="#ppt_w"/>
                                          </p:val>
                                        </p:tav>
                                      </p:tavLst>
                                    </p:anim>
                                    <p:anim calcmode="lin" valueType="num">
                                      <p:cBhvr>
                                        <p:cTn id="12" dur="2000" fill="hold"/>
                                        <p:tgtEl>
                                          <p:spTgt spid="2"/>
                                        </p:tgtEl>
                                        <p:attrNameLst>
                                          <p:attrName>ppt_h</p:attrName>
                                        </p:attrNameLst>
                                      </p:cBhvr>
                                      <p:tavLst>
                                        <p:tav tm="0">
                                          <p:val>
                                            <p:fltVal val="0"/>
                                          </p:val>
                                        </p:tav>
                                        <p:tav tm="100000">
                                          <p:val>
                                            <p:strVal val="#ppt_h"/>
                                          </p:val>
                                        </p:tav>
                                      </p:tavLst>
                                    </p:anim>
                                    <p:animEffect transition="in" filter="fade">
                                      <p:cBhvr>
                                        <p:cTn id="13" dur="2000"/>
                                        <p:tgtEl>
                                          <p:spTgt spid="2"/>
                                        </p:tgtEl>
                                      </p:cBhvr>
                                    </p:animEffect>
                                  </p:childTnLst>
                                </p:cTn>
                              </p:par>
                            </p:childTnLst>
                          </p:cTn>
                        </p:par>
                        <p:par>
                          <p:cTn id="14" fill="hold" nodeType="afterGroup">
                            <p:stCondLst>
                              <p:cond delay="2500"/>
                            </p:stCondLst>
                            <p:childTnLst>
                              <p:par>
                                <p:cTn id="15" presetID="12" presetClass="entr" presetSubtype="4" fill="hold" grpId="0" nodeType="afterEffect">
                                  <p:stCondLst>
                                    <p:cond delay="0"/>
                                  </p:stCondLst>
                                  <p:childTnLst>
                                    <p:set>
                                      <p:cBhvr>
                                        <p:cTn id="16" dur="1" fill="hold">
                                          <p:stCondLst>
                                            <p:cond delay="0"/>
                                          </p:stCondLst>
                                        </p:cTn>
                                        <p:tgtEl>
                                          <p:spTgt spid="88074"/>
                                        </p:tgtEl>
                                        <p:attrNameLst>
                                          <p:attrName>style.visibility</p:attrName>
                                        </p:attrNameLst>
                                      </p:cBhvr>
                                      <p:to>
                                        <p:strVal val="visible"/>
                                      </p:to>
                                    </p:set>
                                    <p:animEffect transition="in" filter="slide(fromBottom)">
                                      <p:cBhvr>
                                        <p:cTn id="17" dur="500"/>
                                        <p:tgtEl>
                                          <p:spTgt spid="8807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53" presetClass="entr" presetSubtype="0" fill="hold" grpId="0" nodeType="clickEffect">
                                  <p:stCondLst>
                                    <p:cond delay="0"/>
                                  </p:stCondLst>
                                  <p:childTnLst>
                                    <p:set>
                                      <p:cBhvr>
                                        <p:cTn id="21" dur="1" fill="hold">
                                          <p:stCondLst>
                                            <p:cond delay="0"/>
                                          </p:stCondLst>
                                        </p:cTn>
                                        <p:tgtEl>
                                          <p:spTgt spid="88071"/>
                                        </p:tgtEl>
                                        <p:attrNameLst>
                                          <p:attrName>style.visibility</p:attrName>
                                        </p:attrNameLst>
                                      </p:cBhvr>
                                      <p:to>
                                        <p:strVal val="visible"/>
                                      </p:to>
                                    </p:set>
                                    <p:anim calcmode="lin" valueType="num">
                                      <p:cBhvr>
                                        <p:cTn id="22" dur="500" fill="hold"/>
                                        <p:tgtEl>
                                          <p:spTgt spid="88071"/>
                                        </p:tgtEl>
                                        <p:attrNameLst>
                                          <p:attrName>ppt_w</p:attrName>
                                        </p:attrNameLst>
                                      </p:cBhvr>
                                      <p:tavLst>
                                        <p:tav tm="0">
                                          <p:val>
                                            <p:fltVal val="0"/>
                                          </p:val>
                                        </p:tav>
                                        <p:tav tm="100000">
                                          <p:val>
                                            <p:strVal val="#ppt_w"/>
                                          </p:val>
                                        </p:tav>
                                      </p:tavLst>
                                    </p:anim>
                                    <p:anim calcmode="lin" valueType="num">
                                      <p:cBhvr>
                                        <p:cTn id="23" dur="500" fill="hold"/>
                                        <p:tgtEl>
                                          <p:spTgt spid="88071"/>
                                        </p:tgtEl>
                                        <p:attrNameLst>
                                          <p:attrName>ppt_h</p:attrName>
                                        </p:attrNameLst>
                                      </p:cBhvr>
                                      <p:tavLst>
                                        <p:tav tm="0">
                                          <p:val>
                                            <p:fltVal val="0"/>
                                          </p:val>
                                        </p:tav>
                                        <p:tav tm="100000">
                                          <p:val>
                                            <p:strVal val="#ppt_h"/>
                                          </p:val>
                                        </p:tav>
                                      </p:tavLst>
                                    </p:anim>
                                    <p:animEffect transition="in" filter="fade">
                                      <p:cBhvr>
                                        <p:cTn id="24" dur="500"/>
                                        <p:tgtEl>
                                          <p:spTgt spid="88071"/>
                                        </p:tgtEl>
                                      </p:cBhvr>
                                    </p:animEffect>
                                  </p:childTnLst>
                                </p:cTn>
                              </p:par>
                            </p:childTnLst>
                          </p:cTn>
                        </p:par>
                        <p:par>
                          <p:cTn id="25" fill="hold" nodeType="afterGroup">
                            <p:stCondLst>
                              <p:cond delay="500"/>
                            </p:stCondLst>
                            <p:childTnLst>
                              <p:par>
                                <p:cTn id="26" presetID="12" presetClass="entr" presetSubtype="4" fill="hold" grpId="0" nodeType="afterEffect">
                                  <p:stCondLst>
                                    <p:cond delay="0"/>
                                  </p:stCondLst>
                                  <p:childTnLst>
                                    <p:set>
                                      <p:cBhvr>
                                        <p:cTn id="27" dur="1" fill="hold">
                                          <p:stCondLst>
                                            <p:cond delay="0"/>
                                          </p:stCondLst>
                                        </p:cTn>
                                        <p:tgtEl>
                                          <p:spTgt spid="88077">
                                            <p:txEl>
                                              <p:pRg st="0" end="0"/>
                                            </p:txEl>
                                          </p:spTgt>
                                        </p:tgtEl>
                                        <p:attrNameLst>
                                          <p:attrName>style.visibility</p:attrName>
                                        </p:attrNameLst>
                                      </p:cBhvr>
                                      <p:to>
                                        <p:strVal val="visible"/>
                                      </p:to>
                                    </p:set>
                                    <p:animEffect transition="in" filter="slide(fromBottom)">
                                      <p:cBhvr>
                                        <p:cTn id="28" dur="500"/>
                                        <p:tgtEl>
                                          <p:spTgt spid="88077">
                                            <p:txEl>
                                              <p:pRg st="0" end="0"/>
                                            </p:txEl>
                                          </p:spTgt>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88075"/>
                                        </p:tgtEl>
                                        <p:attrNameLst>
                                          <p:attrName>style.visibility</p:attrName>
                                        </p:attrNameLst>
                                      </p:cBhvr>
                                      <p:to>
                                        <p:strVal val="visible"/>
                                      </p:to>
                                    </p:set>
                                  </p:childTnLst>
                                </p:cTn>
                              </p:par>
                            </p:childTnLst>
                          </p:cTn>
                        </p:par>
                        <p:par>
                          <p:cTn id="33" fill="hold" nodeType="afterGroup">
                            <p:stCondLst>
                              <p:cond delay="0"/>
                            </p:stCondLst>
                            <p:childTnLst>
                              <p:par>
                                <p:cTn id="34" presetID="0" presetClass="path" presetSubtype="0" accel="50000" decel="50000" fill="hold" grpId="1" nodeType="afterEffect">
                                  <p:stCondLst>
                                    <p:cond delay="0"/>
                                  </p:stCondLst>
                                  <p:childTnLst>
                                    <p:animMotion origin="layout" path="M 0 0 C -0.04548 0.00347 -0.0908 0.00693 -0.11805 0.01965 C -0.14531 0.03237 -0.1552 0.05641 -0.16389 0.07653 C -0.17257 0.09664 -0.17152 0.11815 -0.17048 0.13988 " pathEditMode="relative" ptsTypes="aaaA">
                                      <p:cBhvr>
                                        <p:cTn id="35" dur="2000" fill="hold"/>
                                        <p:tgtEl>
                                          <p:spTgt spid="88075"/>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067" grpId="0" build="p"/>
      <p:bldP spid="88074" grpId="0"/>
      <p:bldP spid="88071" grpId="0" animBg="1"/>
      <p:bldP spid="88075" grpId="0" animBg="1"/>
      <p:bldP spid="88075" grpId="1" animBg="1"/>
      <p:bldP spid="88077" grpId="0" build="p"/>
    </p:bldLst>
  </p:timing>
</p:sld>
</file>

<file path=ppt/theme/theme1.xml><?xml version="1.0" encoding="utf-8"?>
<a:theme xmlns:a="http://schemas.openxmlformats.org/drawingml/2006/main" name="第一PPT模板网-WWW.1PPT.COM">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docProps/app.xml><?xml version="1.0" encoding="utf-8"?>
<Properties xmlns="http://schemas.openxmlformats.org/officeDocument/2006/extended-properties" xmlns:vt="http://schemas.openxmlformats.org/officeDocument/2006/docPropsVTypes">
  <Template/>
  <TotalTime>1962</TotalTime>
  <Words>5221</Words>
  <Application>Microsoft Office PowerPoint</Application>
  <PresentationFormat>全屏显示(4:3)</PresentationFormat>
  <Paragraphs>616</Paragraphs>
  <Slides>48</Slides>
  <Notes>4</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vt:i4>
      </vt:variant>
      <vt:variant>
        <vt:lpstr>幻灯片标题</vt:lpstr>
      </vt:variant>
      <vt:variant>
        <vt:i4>48</vt:i4>
      </vt:variant>
    </vt:vector>
  </HeadingPairs>
  <TitlesOfParts>
    <vt:vector size="60" baseType="lpstr">
      <vt:lpstr>黑体</vt:lpstr>
      <vt:lpstr>华文楷体</vt:lpstr>
      <vt:lpstr>隶书</vt:lpstr>
      <vt:lpstr>宋体</vt:lpstr>
      <vt:lpstr>幼圆</vt:lpstr>
      <vt:lpstr>Arial</vt:lpstr>
      <vt:lpstr>Symbol</vt:lpstr>
      <vt:lpstr>Times New Roman</vt:lpstr>
      <vt:lpstr>Verdana</vt:lpstr>
      <vt:lpstr>Wingdings</vt:lpstr>
      <vt:lpstr>第一PPT模板网-WWW.1PPT.COM</vt:lpstr>
      <vt:lpstr>演示文稿</vt:lpstr>
      <vt:lpstr>第 十 五 章</vt:lpstr>
      <vt:lpstr>转录 (transcription)</vt:lpstr>
      <vt:lpstr>参与转录的物质</vt:lpstr>
      <vt:lpstr>第一节</vt:lpstr>
      <vt:lpstr>PowerPoint 演示文稿</vt:lpstr>
      <vt:lpstr>不对称转录 (asymmetric transcription)                   </vt:lpstr>
      <vt:lpstr>PowerPoint 演示文稿</vt:lpstr>
      <vt:lpstr>（二）真核生物的RNA聚合酶</vt:lpstr>
      <vt:lpstr>三、模板上酶的辨认、结合</vt:lpstr>
      <vt:lpstr>PowerPoint 演示文稿</vt:lpstr>
      <vt:lpstr>第二节</vt:lpstr>
      <vt:lpstr>一、原核生物的转录过程</vt:lpstr>
      <vt:lpstr>（二）转录延长</vt:lpstr>
      <vt:lpstr>1、 转录空泡</vt:lpstr>
      <vt:lpstr>2、原核生物转录过程中的羽毛状现象</vt:lpstr>
      <vt:lpstr>（三）转录终止</vt:lpstr>
      <vt:lpstr>2. 非依赖 Rho因子的转录终止</vt:lpstr>
      <vt:lpstr>二、真核生物的转录起始</vt:lpstr>
      <vt:lpstr>3. 转录起始前复合物 (pre-initiation complex, PIC)</vt:lpstr>
      <vt:lpstr>4. 模板理论(piecing theory)</vt:lpstr>
      <vt:lpstr>（二）转录延长</vt:lpstr>
      <vt:lpstr>（三）真核生物的转录终止</vt:lpstr>
      <vt:lpstr>真核生物的转录终止及加尾修饰</vt:lpstr>
      <vt:lpstr>第三节</vt:lpstr>
      <vt:lpstr>PowerPoint 演示文稿</vt:lpstr>
      <vt:lpstr>一、真核生物mRNA的转录后加工</vt:lpstr>
      <vt:lpstr>PolyA的形成</vt:lpstr>
      <vt:lpstr>（二）mRNA的剪接</vt:lpstr>
      <vt:lpstr>mRNA来自hnRNA</vt:lpstr>
      <vt:lpstr>核酸杂交实验</vt:lpstr>
      <vt:lpstr>核酸杂交实验</vt:lpstr>
      <vt:lpstr>PowerPoint 演示文稿</vt:lpstr>
      <vt:lpstr>断裂基因(splite gene)</vt:lpstr>
      <vt:lpstr>2. 外显子(exon)和内含子(intron)</vt:lpstr>
      <vt:lpstr>胰岛素基因、转录产物、翻译产物</vt:lpstr>
      <vt:lpstr>断裂基因及其转录、转录后修饰 注：涂黑处为前导顺序（L）和外显子（1、2、3、4、5、6、7）</vt:lpstr>
      <vt:lpstr>二、tRNA前体的后加工</vt:lpstr>
      <vt:lpstr>二、tRNA的转录后加工</vt:lpstr>
      <vt:lpstr>1. tRNA的剪接是酶促反应切除</vt:lpstr>
      <vt:lpstr>2．各种稀有碱基的生成</vt:lpstr>
      <vt:lpstr>3．在3′-末端CCA-OH</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第一PPT模板网-WWW.1PPT.COM</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第一PPT模板网-WWW.1PPT.COM</dc:title>
  <dc:creator>第一PPT模板网-WWW.1PPT.COM</dc:creator>
  <cp:lastModifiedBy>panghb</cp:lastModifiedBy>
  <cp:revision>215</cp:revision>
  <cp:lastPrinted>1601-01-01T00:00:00Z</cp:lastPrinted>
  <dcterms:created xsi:type="dcterms:W3CDTF">2016-08-15T07:12:23Z</dcterms:created>
  <dcterms:modified xsi:type="dcterms:W3CDTF">2022-10-08T07:57:23Z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